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22"/>
  </p:notesMasterIdLst>
  <p:sldIdLst>
    <p:sldId id="348" r:id="rId5"/>
    <p:sldId id="267" r:id="rId6"/>
    <p:sldId id="350" r:id="rId7"/>
    <p:sldId id="270" r:id="rId8"/>
    <p:sldId id="386" r:id="rId9"/>
    <p:sldId id="387" r:id="rId10"/>
    <p:sldId id="395" r:id="rId11"/>
    <p:sldId id="388" r:id="rId12"/>
    <p:sldId id="389" r:id="rId13"/>
    <p:sldId id="390" r:id="rId14"/>
    <p:sldId id="391" r:id="rId15"/>
    <p:sldId id="392" r:id="rId16"/>
    <p:sldId id="396" r:id="rId17"/>
    <p:sldId id="393" r:id="rId18"/>
    <p:sldId id="394" r:id="rId19"/>
    <p:sldId id="397" r:id="rId20"/>
    <p:sldId id="349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E4acSmuRKby3uyUoKhrQUA" hashData="Gp2PX+OCytN1PJYVj3gA9x7+79Q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52" clrIdx="1"/>
  <p:cmAuthor id="2" name="SangeeArjun" initials="Sangeeth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3800"/>
    <a:srgbClr val="FFAFAF"/>
    <a:srgbClr val="FFCCCC"/>
    <a:srgbClr val="CC3300"/>
    <a:srgbClr val="FFB7B7"/>
    <a:srgbClr val="FFA589"/>
    <a:srgbClr val="DAD2E4"/>
    <a:srgbClr val="EED0CE"/>
    <a:srgbClr val="E9C3C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514" autoAdjust="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Object Casting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Explicit Casting Example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2145268"/>
            <a:ext cx="2087411" cy="2807732"/>
            <a:chOff x="1218729" y="2495490"/>
            <a:chExt cx="2087411" cy="2807732"/>
          </a:xfrm>
        </p:grpSpPr>
        <p:sp>
          <p:nvSpPr>
            <p:cNvPr id="24" name="TextBox 23"/>
            <p:cNvSpPr txBox="1"/>
            <p:nvPr/>
          </p:nvSpPr>
          <p:spPr>
            <a:xfrm flipH="1">
              <a:off x="1700510" y="2495490"/>
              <a:ext cx="111885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Object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1695735" y="3298434"/>
              <a:ext cx="1118853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Person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1615439" y="4152780"/>
              <a:ext cx="130603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Student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1218729" y="4933890"/>
              <a:ext cx="208741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CollegeStudent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>
              <a:stCxn id="27" idx="0"/>
              <a:endCxn id="26" idx="2"/>
            </p:cNvCxnSpPr>
            <p:nvPr/>
          </p:nvCxnSpPr>
          <p:spPr>
            <a:xfrm flipV="1">
              <a:off x="2262434" y="4522112"/>
              <a:ext cx="6021" cy="41177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0"/>
              <a:endCxn id="25" idx="2"/>
            </p:cNvCxnSpPr>
            <p:nvPr/>
          </p:nvCxnSpPr>
          <p:spPr>
            <a:xfrm flipH="1" flipV="1">
              <a:off x="2255161" y="3667766"/>
              <a:ext cx="13294" cy="4850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0"/>
              <a:endCxn id="24" idx="2"/>
            </p:cNvCxnSpPr>
            <p:nvPr/>
          </p:nvCxnSpPr>
          <p:spPr>
            <a:xfrm flipV="1">
              <a:off x="2255161" y="2864822"/>
              <a:ext cx="4775" cy="4336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09800" y="4615443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09800" y="3804539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329" y="295269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6048" y="1688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Hierarchy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326719"/>
            <a:ext cx="6477000" cy="2523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" rIns="18288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Examples of Explicit Casting:</a:t>
            </a:r>
          </a:p>
          <a:p>
            <a:pPr marL="182880">
              <a:spcBef>
                <a:spcPts val="1200"/>
              </a:spcBef>
            </a:pP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Person person1 = new Student();</a:t>
            </a:r>
          </a:p>
          <a:p>
            <a:pPr marL="182880">
              <a:spcBef>
                <a:spcPts val="1200"/>
              </a:spcBef>
            </a:pPr>
            <a:r>
              <a:rPr lang="nl-NL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Student student = (Student) 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person1 </a:t>
            </a:r>
            <a:r>
              <a:rPr lang="nl-NL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182880">
              <a:spcBef>
                <a:spcPts val="1200"/>
              </a:spcBef>
            </a:pPr>
            <a:endParaRPr lang="nl-NL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182880">
              <a:spcBef>
                <a:spcPts val="1200"/>
              </a:spcBef>
            </a:pP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Person person2 = new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CollegeStudent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182880">
              <a:spcBef>
                <a:spcPts val="1200"/>
              </a:spcBef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CollegeStudent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collegeStudent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nl-NL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(CollegeStudent) 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person2 </a:t>
            </a:r>
            <a:r>
              <a:rPr lang="nl-NL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Exceptions while Casting Objects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7620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Consider the below class hierarchy,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04800" y="2042160"/>
            <a:ext cx="3657600" cy="1691640"/>
            <a:chOff x="609600" y="1932296"/>
            <a:chExt cx="3657600" cy="1691640"/>
          </a:xfrm>
        </p:grpSpPr>
        <p:sp>
          <p:nvSpPr>
            <p:cNvPr id="21" name="TextBox 20"/>
            <p:cNvSpPr txBox="1"/>
            <p:nvPr/>
          </p:nvSpPr>
          <p:spPr>
            <a:xfrm>
              <a:off x="928048" y="2514600"/>
              <a:ext cx="764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47185" y="1932296"/>
              <a:ext cx="1524000" cy="6400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" y="3032760"/>
              <a:ext cx="1295400" cy="5486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3075296"/>
              <a:ext cx="1371600" cy="5486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5" idx="0"/>
              <a:endCxn id="24" idx="3"/>
            </p:cNvCxnSpPr>
            <p:nvPr/>
          </p:nvCxnSpPr>
          <p:spPr>
            <a:xfrm flipV="1">
              <a:off x="1257300" y="2478639"/>
              <a:ext cx="713070" cy="554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4" idx="5"/>
            </p:cNvCxnSpPr>
            <p:nvPr/>
          </p:nvCxnSpPr>
          <p:spPr>
            <a:xfrm flipH="1" flipV="1">
              <a:off x="3048000" y="2478639"/>
              <a:ext cx="604186" cy="59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71185" y="2514600"/>
              <a:ext cx="764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495800" y="2046982"/>
            <a:ext cx="39624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Vehicle </a:t>
            </a:r>
            <a:r>
              <a:rPr lang="en-US" sz="16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carObj</a:t>
            </a:r>
            <a:r>
              <a:rPr lang="en-US" sz="16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Car();</a:t>
            </a:r>
          </a:p>
          <a:p>
            <a:r>
              <a:rPr lang="en-US" sz="16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Vehicle </a:t>
            </a:r>
            <a:r>
              <a:rPr lang="en-US" sz="16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busObj</a:t>
            </a:r>
            <a:r>
              <a:rPr lang="en-US" sz="16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Bus();</a:t>
            </a:r>
          </a:p>
          <a:p>
            <a:endParaRPr lang="en-US" sz="1600" b="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Car carObj2 = (Car)</a:t>
            </a:r>
            <a:r>
              <a:rPr lang="en-US" sz="16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busObj</a:t>
            </a:r>
            <a:r>
              <a:rPr lang="en-US" sz="16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1600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343400" y="3505200"/>
            <a:ext cx="4572000" cy="838200"/>
          </a:xfrm>
          <a:prstGeom prst="wedgeRoundRectCallout">
            <a:avLst>
              <a:gd name="adj1" fmla="val -28123"/>
              <a:gd name="adj2" fmla="val -1017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This statement does not throw compilation error, but</a:t>
            </a:r>
            <a:r>
              <a:rPr lang="en-US" sz="16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during runtime an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error is thrown, since Car does not extend Bus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2918" y="5638800"/>
            <a:ext cx="563808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How to avoid Run time Errors when casting?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Instance Of Operator.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953000"/>
            <a:ext cx="7172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09600" y="4572000"/>
            <a:ext cx="7203744" cy="8309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Exception thrown during runtime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Instance Of Operator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17" name="TextBox 16"/>
          <p:cNvSpPr txBox="1"/>
          <p:nvPr/>
        </p:nvSpPr>
        <p:spPr>
          <a:xfrm>
            <a:off x="152400" y="16764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You can check the type of the object instance using </a:t>
            </a:r>
            <a:r>
              <a:rPr lang="en-US" sz="2000" i="1" dirty="0" err="1" smtClean="0">
                <a:solidFill>
                  <a:srgbClr val="C00000"/>
                </a:solidFill>
              </a:rPr>
              <a:t>instanceof</a:t>
            </a:r>
            <a:r>
              <a:rPr lang="en-US" sz="2000" b="0" dirty="0" smtClean="0"/>
              <a:t> operator before the type casting.</a:t>
            </a:r>
          </a:p>
          <a:p>
            <a:endParaRPr lang="en-US" sz="2000" b="0" dirty="0" smtClean="0"/>
          </a:p>
          <a:p>
            <a:r>
              <a:rPr lang="en-US" sz="2000" dirty="0" smtClean="0"/>
              <a:t>Syntax:  </a:t>
            </a:r>
            <a:r>
              <a:rPr lang="en-US" sz="2000" dirty="0" smtClean="0">
                <a:solidFill>
                  <a:srgbClr val="002060"/>
                </a:solidFill>
              </a:rPr>
              <a:t>&lt;Object 1&gt; </a:t>
            </a:r>
            <a:r>
              <a:rPr lang="en-US" sz="2000" i="1" dirty="0" err="1" smtClean="0">
                <a:solidFill>
                  <a:srgbClr val="C00000"/>
                </a:solidFill>
              </a:rPr>
              <a:t>instanceof</a:t>
            </a:r>
            <a:r>
              <a:rPr lang="en-US" sz="2000" dirty="0" smtClean="0">
                <a:solidFill>
                  <a:srgbClr val="002060"/>
                </a:solidFill>
              </a:rPr>
              <a:t> &lt;Object 2&gt; </a:t>
            </a:r>
          </a:p>
          <a:p>
            <a:r>
              <a:rPr lang="en-US" sz="2000" b="0" dirty="0" smtClean="0"/>
              <a:t>This checks whether the object 1 is part of the inheritance hierarchy of Object 2.</a:t>
            </a:r>
          </a:p>
          <a:p>
            <a:endParaRPr lang="en-US" sz="2000" b="0" dirty="0" smtClean="0"/>
          </a:p>
          <a:p>
            <a:r>
              <a:rPr lang="en-US" sz="2000" dirty="0" smtClean="0"/>
              <a:t>Example:</a:t>
            </a:r>
          </a:p>
          <a:p>
            <a:pPr marL="746125" lvl="1"/>
            <a:r>
              <a:rPr lang="en-US" sz="2000" b="0" dirty="0" smtClean="0">
                <a:solidFill>
                  <a:srgbClr val="0070C0"/>
                </a:solidFill>
              </a:rPr>
              <a:t>Vehicle </a:t>
            </a:r>
            <a:r>
              <a:rPr lang="en-US" sz="2000" b="0" dirty="0" err="1" smtClean="0">
                <a:solidFill>
                  <a:srgbClr val="0070C0"/>
                </a:solidFill>
              </a:rPr>
              <a:t>carObj</a:t>
            </a:r>
            <a:r>
              <a:rPr lang="en-US" sz="2000" b="0" dirty="0" smtClean="0">
                <a:solidFill>
                  <a:srgbClr val="0070C0"/>
                </a:solidFill>
              </a:rPr>
              <a:t> = new Car();</a:t>
            </a:r>
          </a:p>
          <a:p>
            <a:pPr marL="746125" lvl="1"/>
            <a:r>
              <a:rPr lang="en-US" sz="2000" b="0" dirty="0" smtClean="0">
                <a:solidFill>
                  <a:srgbClr val="0070C0"/>
                </a:solidFill>
              </a:rPr>
              <a:t>Vehicle </a:t>
            </a:r>
            <a:r>
              <a:rPr lang="en-US" sz="2000" b="0" dirty="0" err="1" smtClean="0">
                <a:solidFill>
                  <a:srgbClr val="0070C0"/>
                </a:solidFill>
              </a:rPr>
              <a:t>busObj</a:t>
            </a:r>
            <a:r>
              <a:rPr lang="en-US" sz="2000" b="0" dirty="0" smtClean="0">
                <a:solidFill>
                  <a:srgbClr val="0070C0"/>
                </a:solidFill>
              </a:rPr>
              <a:t> = new Bus();</a:t>
            </a:r>
          </a:p>
          <a:p>
            <a:pPr marL="746125" lvl="1"/>
            <a:r>
              <a:rPr lang="en-US" sz="2000" b="0" dirty="0" smtClean="0">
                <a:solidFill>
                  <a:srgbClr val="0070C0"/>
                </a:solidFill>
              </a:rPr>
              <a:t>if(</a:t>
            </a:r>
            <a:r>
              <a:rPr lang="en-US" sz="2000" b="0" dirty="0" err="1" smtClean="0">
                <a:solidFill>
                  <a:srgbClr val="0070C0"/>
                </a:solidFill>
              </a:rPr>
              <a:t>busObj</a:t>
            </a:r>
            <a:r>
              <a:rPr lang="en-US" sz="2000" b="0" dirty="0" smtClean="0">
                <a:solidFill>
                  <a:srgbClr val="0070C0"/>
                </a:solidFill>
              </a:rPr>
              <a:t> </a:t>
            </a:r>
            <a:r>
              <a:rPr lang="en-US" sz="2000" b="0" i="1" dirty="0" err="1" smtClean="0">
                <a:solidFill>
                  <a:srgbClr val="C00000"/>
                </a:solidFill>
              </a:rPr>
              <a:t>instanceof</a:t>
            </a:r>
            <a:r>
              <a:rPr lang="en-US" sz="2000" b="0" dirty="0" smtClean="0">
                <a:solidFill>
                  <a:srgbClr val="0070C0"/>
                </a:solidFill>
              </a:rPr>
              <a:t> Car){</a:t>
            </a:r>
          </a:p>
          <a:p>
            <a:pPr marL="746125" lvl="2"/>
            <a:r>
              <a:rPr lang="en-US" sz="2000" b="0" dirty="0" smtClean="0">
                <a:solidFill>
                  <a:srgbClr val="0070C0"/>
                </a:solidFill>
              </a:rPr>
              <a:t>	Car carObj2 = (Car)</a:t>
            </a:r>
            <a:r>
              <a:rPr lang="en-US" sz="2000" b="0" dirty="0" err="1" smtClean="0">
                <a:solidFill>
                  <a:srgbClr val="0070C0"/>
                </a:solidFill>
              </a:rPr>
              <a:t>busObj</a:t>
            </a:r>
            <a:r>
              <a:rPr lang="en-US" sz="2000" b="0" dirty="0" smtClean="0">
                <a:solidFill>
                  <a:srgbClr val="0070C0"/>
                </a:solidFill>
              </a:rPr>
              <a:t>;</a:t>
            </a:r>
          </a:p>
          <a:p>
            <a:pPr marL="746125" lvl="1"/>
            <a:r>
              <a:rPr lang="en-US" sz="2000" b="0" dirty="0" smtClean="0">
                <a:solidFill>
                  <a:srgbClr val="0070C0"/>
                </a:solidFill>
              </a:rPr>
              <a:t>}</a:t>
            </a:r>
          </a:p>
          <a:p>
            <a:endParaRPr lang="en-US" sz="2000" b="0" dirty="0" smtClean="0"/>
          </a:p>
        </p:txBody>
      </p:sp>
      <p:sp>
        <p:nvSpPr>
          <p:cNvPr id="19" name="Right Brace 18"/>
          <p:cNvSpPr/>
          <p:nvPr/>
        </p:nvSpPr>
        <p:spPr>
          <a:xfrm>
            <a:off x="4343400" y="4876800"/>
            <a:ext cx="228600" cy="685800"/>
          </a:xfrm>
          <a:prstGeom prst="righ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48200" y="5029200"/>
            <a:ext cx="402336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Do the casting after the type is verified.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5678269"/>
            <a:ext cx="6934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the above case, only if the </a:t>
            </a:r>
            <a:r>
              <a:rPr lang="en-US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instanceof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expression returns true the casting is done.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Lend a hand – Object Casting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16120"/>
            <a:ext cx="8686800" cy="501328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Objective: Let us get some practice on Object Casting.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Inheritance session, we created a super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with two subclasses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SeniorCitizenAccount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super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had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depositMoney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withdrawMoney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and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applyFixedDeposit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methods.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applyFixedDeposit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method was overridden in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SeniorCitizenAccount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class.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Now, let us create a class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CastingDemo.java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with a main method that performs the below three operations on Object Casting.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Problem # 1: Implicit Casting –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 a method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implicitCasting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perform the below,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object instance of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class (O1) (created in Inheritance session).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variable of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(V1) class. 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Assign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 (O1)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variable (V1). </a:t>
            </a:r>
          </a:p>
          <a:p>
            <a:pPr lvl="2"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can be observed that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explicit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casting is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required here.</a:t>
            </a:r>
          </a:p>
          <a:p>
            <a:pPr lvl="2">
              <a:spcBef>
                <a:spcPts val="60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Invoke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applyFixedDeposit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method on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 (V1).</a:t>
            </a:r>
          </a:p>
          <a:p>
            <a:pPr marL="457200" indent="-457200">
              <a:spcBef>
                <a:spcPts val="600"/>
              </a:spcBef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Lend a hand – Object Casting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91600" cy="5103128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Problem # 2: Explicit casting-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Implement this in a method 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explicitCasting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 of type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variable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V1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Set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depositAmount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to 3500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Assign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variable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can be observed that explicit casting is required here.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Invoke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depositMoney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method on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variable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Problem # 3: Use of instance of Operator –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implement this in a method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tryInstanceOf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().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2 objects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(O1,O2)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one object of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SeniorCitizenAccount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(O3)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(All objects should be of type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BankAccount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Check if Object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O1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is an instance of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using the 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instanceOf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operator 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so, then assign O2 to O1</a:t>
            </a: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Else print a message “Cannot typecast O1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Check if Object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O3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is an instance of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NRIAccountObject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using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instanceOf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operator 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so, then assign O2 to O3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Else print a message “Cannot typecast O3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NRIAccount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Lend a hand Solution– Object Casting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94512"/>
            <a:ext cx="8686800" cy="7620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33599"/>
            <a:ext cx="5029200" cy="398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67200" y="62484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Solution continued in next slide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24400" y="5410200"/>
            <a:ext cx="23622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Explicit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casting needed.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343400" y="5486400"/>
            <a:ext cx="304800" cy="152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05200" y="3307080"/>
            <a:ext cx="2362200" cy="274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Casting not needed.5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048000" y="3413760"/>
            <a:ext cx="304800" cy="152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sz="2500" dirty="0" smtClean="0"/>
              <a:t>Lend a hand Solution – Object Casting (cont)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94512"/>
            <a:ext cx="8686800" cy="7620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 (Contd)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2038350"/>
            <a:ext cx="59531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		Object Casting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19812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Sangeetha Mohan(139944)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Associate - Projects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 09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After completing this chapter you will be able to: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Perform Object Casting.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Arial" pitchFamily="34" charset="0"/>
              </a:rPr>
              <a:t>Understand about Upward/down casting.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Learn about Instance of operator.</a:t>
            </a:r>
            <a:endParaRPr lang="en-US" sz="2400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 marL="1308100" lvl="1" indent="-220663" algn="ctr" eaLnBrk="1" hangingPunct="1">
              <a:spcBef>
                <a:spcPts val="12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 lvl="1" algn="ctr" eaLnBrk="1" hangingPunct="1">
              <a:buNone/>
            </a:pPr>
            <a:endParaRPr lang="en-US" sz="2400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a “Type”?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12192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“Type”?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When an object instance is created from a class, you say that the object instance is “type” of the class and its super classes</a:t>
            </a:r>
            <a:endParaRPr lang="en-US" sz="2400" dirty="0" smtClean="0">
              <a:cs typeface="Arial" pitchFamily="34" charset="0"/>
            </a:endParaRPr>
          </a:p>
          <a:p>
            <a:pPr lvl="1" algn="ctr" eaLnBrk="1" hangingPunct="1">
              <a:buNone/>
            </a:pPr>
            <a:endParaRPr lang="en-US" sz="2400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3048000"/>
            <a:ext cx="4240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Student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jack</a:t>
            </a:r>
            <a:r>
              <a:rPr lang="en-US" sz="2000" dirty="0" smtClean="0"/>
              <a:t> = new </a:t>
            </a:r>
            <a:r>
              <a:rPr lang="en-US" sz="2000" dirty="0" smtClean="0">
                <a:solidFill>
                  <a:srgbClr val="C00000"/>
                </a:solidFill>
              </a:rPr>
              <a:t>Student</a:t>
            </a:r>
            <a:r>
              <a:rPr lang="en-US" sz="2000" dirty="0" smtClean="0"/>
              <a:t>();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514600" y="4114800"/>
            <a:ext cx="3124200" cy="457200"/>
          </a:xfrm>
          <a:prstGeom prst="wedgeRectCallout">
            <a:avLst>
              <a:gd name="adj1" fmla="val -47528"/>
              <a:gd name="adj2" fmla="val -1400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tIns="0" rIns="45720" bIns="0"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Jack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of type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Student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876800"/>
            <a:ext cx="8763000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Jack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is also of type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if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Student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extends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Person.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Since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all classes extends super 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“Object”,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Jack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is also of type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Casting recap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86800" cy="76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We have already learnt, how to cast primitives. </a:t>
            </a:r>
          </a:p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Let us now learn How to cast objects?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152400" y="2895600"/>
            <a:ext cx="9144000" cy="24622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 quick recap on Casting?</a:t>
            </a:r>
          </a:p>
          <a:p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i="1" dirty="0" smtClean="0">
                <a:latin typeface="Arial" pitchFamily="34" charset="0"/>
                <a:cs typeface="Arial" pitchFamily="34" charset="0"/>
              </a:rPr>
              <a:t>Casting </a:t>
            </a:r>
            <a:r>
              <a:rPr lang="en-US" sz="2200" b="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is the process where one type of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object/primitive/wrappers</a:t>
            </a: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 in converted into another object of the same family. </a:t>
            </a:r>
          </a:p>
          <a:p>
            <a:endParaRPr lang="en-US" sz="2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i="1" dirty="0" smtClean="0">
                <a:latin typeface="Arial" pitchFamily="34" charset="0"/>
                <a:cs typeface="Arial" pitchFamily="34" charset="0"/>
              </a:rPr>
              <a:t>Same family </a:t>
            </a: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here refers to the objects which are in the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same inheritance chain</a:t>
            </a: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Casting Objects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" y="1600200"/>
            <a:ext cx="9067800" cy="51398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Object Casting?</a:t>
            </a:r>
          </a:p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Instances of classes can be cast into instances of other classes, with one restriction.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source and destination classes must be related by inheritance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 </a:t>
            </a:r>
          </a:p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That is destination class must be a subclass of the source class. This is referred to as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explicit casting.</a:t>
            </a:r>
          </a:p>
          <a:p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SubClassObject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= 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SubClassName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&lt;</a:t>
            </a:r>
            <a:r>
              <a:rPr lang="en-US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SuperClassObject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endParaRPr lang="en-US" sz="2200" dirty="0" smtClean="0"/>
          </a:p>
          <a:p>
            <a:pPr marL="0"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200" b="0" dirty="0" smtClean="0">
                <a:latin typeface="Arial" pitchFamily="34" charset="0"/>
                <a:cs typeface="Arial" pitchFamily="34" charset="0"/>
              </a:rPr>
              <a:t> Assume Student class extends Person class.</a:t>
            </a:r>
          </a:p>
          <a:p>
            <a:pPr marL="0" lvl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1431925" lvl="1"/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 </a:t>
            </a:r>
            <a:r>
              <a:rPr lang="en-US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personObject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Person();</a:t>
            </a:r>
          </a:p>
          <a:p>
            <a:pPr marL="1431925" lvl="1"/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Student </a:t>
            </a:r>
            <a:r>
              <a:rPr lang="en-US" sz="2000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studentObject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Student();</a:t>
            </a:r>
          </a:p>
          <a:p>
            <a:pPr marL="1431925" lvl="1"/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studentObject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(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Student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personObject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// Casting done</a:t>
            </a:r>
          </a:p>
          <a:p>
            <a:pPr marL="0" lvl="1"/>
            <a:endParaRPr lang="en-US" sz="2200" dirty="0" smtClean="0"/>
          </a:p>
          <a:p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upward casting?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762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Casting is not required for upward transformation.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i.e.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when assigning a Object of subclass to a variable of super class.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referred to as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Implicit Casting.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Example: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Assume Student class extends Person class.</a:t>
            </a:r>
          </a:p>
          <a:p>
            <a:pPr marL="1036638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personObject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Person();</a:t>
            </a:r>
          </a:p>
          <a:p>
            <a:pPr marL="1036638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Student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studentObject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Student();</a:t>
            </a:r>
          </a:p>
          <a:p>
            <a:pPr marL="1036638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personObject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studentObject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// No Casting done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Implicit Casting Example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305269" y="2057400"/>
            <a:ext cx="2087411" cy="2807732"/>
            <a:chOff x="1219198" y="2495490"/>
            <a:chExt cx="2087411" cy="2807732"/>
          </a:xfrm>
        </p:grpSpPr>
        <p:sp>
          <p:nvSpPr>
            <p:cNvPr id="7" name="TextBox 6"/>
            <p:cNvSpPr txBox="1"/>
            <p:nvPr/>
          </p:nvSpPr>
          <p:spPr>
            <a:xfrm flipH="1">
              <a:off x="1700510" y="2495490"/>
              <a:ext cx="111885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Object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1695735" y="3298434"/>
              <a:ext cx="1118853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Person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1615439" y="4152780"/>
              <a:ext cx="130603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Student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219198" y="4933890"/>
              <a:ext cx="208741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CollegeStudent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0" idx="0"/>
              <a:endCxn id="9" idx="2"/>
            </p:cNvCxnSpPr>
            <p:nvPr/>
          </p:nvCxnSpPr>
          <p:spPr>
            <a:xfrm flipV="1">
              <a:off x="2262903" y="4522112"/>
              <a:ext cx="5552" cy="41177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  <a:endCxn id="8" idx="2"/>
            </p:cNvCxnSpPr>
            <p:nvPr/>
          </p:nvCxnSpPr>
          <p:spPr>
            <a:xfrm flipH="1" flipV="1">
              <a:off x="2255161" y="3667766"/>
              <a:ext cx="13294" cy="4850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0"/>
              <a:endCxn id="7" idx="2"/>
            </p:cNvCxnSpPr>
            <p:nvPr/>
          </p:nvCxnSpPr>
          <p:spPr>
            <a:xfrm flipV="1">
              <a:off x="2255161" y="2864822"/>
              <a:ext cx="4775" cy="4336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09800" y="4615443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9800" y="3804539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329" y="295269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extends</a:t>
              </a:r>
              <a:endParaRPr lang="en-US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67000" y="2156698"/>
            <a:ext cx="6248400" cy="2339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Examples of Implicit Casting  (or) No casting required,</a:t>
            </a:r>
          </a:p>
          <a:p>
            <a:endParaRPr lang="en-US" sz="1600" dirty="0" smtClean="0"/>
          </a:p>
          <a:p>
            <a:pPr marL="288925">
              <a:spcBef>
                <a:spcPts val="1200"/>
              </a:spcBef>
            </a:pP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CollegeStudent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collegeStudent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new CollegeStudent();</a:t>
            </a:r>
          </a:p>
          <a:p>
            <a:pPr marL="288925">
              <a:spcBef>
                <a:spcPts val="1200"/>
              </a:spcBef>
            </a:pPr>
            <a:r>
              <a:rPr lang="nl-NL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Student student = collegeStudent;</a:t>
            </a:r>
          </a:p>
          <a:p>
            <a:pPr marL="288925">
              <a:spcBef>
                <a:spcPts val="1200"/>
              </a:spcBef>
            </a:pP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Person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collegeStudent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288925">
              <a:spcBef>
                <a:spcPts val="1200"/>
              </a:spcBef>
            </a:pP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collegeStudent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1600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Hierarchy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5B144E8-D0B9-4919-A857-5C8F0F53EAE8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D6CE3420-51B5-45D0-AA94-470C87CA3DB9}"/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45642</TotalTime>
  <Words>1082</Words>
  <Application>Microsoft Office PowerPoint</Application>
  <PresentationFormat>On-screen Show (4:3)</PresentationFormat>
  <Paragraphs>199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CATP</vt:lpstr>
      <vt:lpstr>Slide 1</vt:lpstr>
      <vt:lpstr>About the Author</vt:lpstr>
      <vt:lpstr>Slide 3</vt:lpstr>
      <vt:lpstr>Objectives</vt:lpstr>
      <vt:lpstr>What is a “Type”?</vt:lpstr>
      <vt:lpstr>Casting recap</vt:lpstr>
      <vt:lpstr>Casting Objects</vt:lpstr>
      <vt:lpstr>What is upward casting?</vt:lpstr>
      <vt:lpstr>Implicit Casting Example</vt:lpstr>
      <vt:lpstr>Explicit Casting Example</vt:lpstr>
      <vt:lpstr>Exceptions while Casting Objects</vt:lpstr>
      <vt:lpstr>Instance Of Operator</vt:lpstr>
      <vt:lpstr>Lend a hand – Object Casting</vt:lpstr>
      <vt:lpstr>Lend a hand – Object Casting</vt:lpstr>
      <vt:lpstr>Lend a hand Solution– Object Casting</vt:lpstr>
      <vt:lpstr>Lend a hand Solution – Object Casting (cont)</vt:lpstr>
      <vt:lpstr>Slide 17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training</cp:lastModifiedBy>
  <cp:revision>2335</cp:revision>
  <dcterms:created xsi:type="dcterms:W3CDTF">2006-08-07T10:58:16Z</dcterms:created>
  <dcterms:modified xsi:type="dcterms:W3CDTF">2012-03-30T04:33:54Z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