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4"/>
  </p:sldMasterIdLst>
  <p:notesMasterIdLst>
    <p:notesMasterId r:id="rId22"/>
  </p:notesMasterIdLst>
  <p:sldIdLst>
    <p:sldId id="348" r:id="rId5"/>
    <p:sldId id="267" r:id="rId6"/>
    <p:sldId id="350" r:id="rId7"/>
    <p:sldId id="270" r:id="rId8"/>
    <p:sldId id="309" r:id="rId9"/>
    <p:sldId id="388" r:id="rId10"/>
    <p:sldId id="386" r:id="rId11"/>
    <p:sldId id="377" r:id="rId12"/>
    <p:sldId id="378" r:id="rId13"/>
    <p:sldId id="380" r:id="rId14"/>
    <p:sldId id="387" r:id="rId15"/>
    <p:sldId id="381" r:id="rId16"/>
    <p:sldId id="382" r:id="rId17"/>
    <p:sldId id="383" r:id="rId18"/>
    <p:sldId id="384" r:id="rId19"/>
    <p:sldId id="385" r:id="rId20"/>
    <p:sldId id="349" r:id="rId2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modifyVerifier cryptProviderType="rsaFull" cryptAlgorithmClass="hash" cryptAlgorithmType="typeAny" cryptAlgorithmSid="4" spinCount="50000" saltData="pmfgv8Xi+SJZf3hh6xTKDg==" hashData="MhOa7PM7vk2CVYoTCk39cnFL2+k="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105110" initials="1" lastIdx="8" clrIdx="0"/>
  <p:cmAuthor id="1" name="Shanmu" initials="P" lastIdx="4" clrIdx="1"/>
  <p:cmAuthor id="2" name="training" initials="t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800"/>
    <a:srgbClr val="FFD9D9"/>
    <a:srgbClr val="FFCCCC"/>
    <a:srgbClr val="FF7C80"/>
    <a:srgbClr val="66CCFF"/>
    <a:srgbClr val="7D0D50"/>
    <a:srgbClr val="FFFF99"/>
    <a:srgbClr val="705C62"/>
    <a:srgbClr val="FFCC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 autoAdjust="0"/>
    <p:restoredTop sz="88972" autoAdjust="0"/>
  </p:normalViewPr>
  <p:slideViewPr>
    <p:cSldViewPr>
      <p:cViewPr>
        <p:scale>
          <a:sx n="70" d="100"/>
          <a:sy n="70" d="100"/>
        </p:scale>
        <p:origin x="-138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23FF77-BE86-4D77-A5CB-173618D0C7B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1211FD-4C79-48FA-A759-29608302824B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>
              <a:latin typeface="Arial" pitchFamily="34" charset="0"/>
              <a:cs typeface="Arial" pitchFamily="34" charset="0"/>
            </a:rPr>
            <a:t>Arrays</a:t>
          </a:r>
          <a:endParaRPr lang="en-US" sz="1800" dirty="0">
            <a:latin typeface="Arial" pitchFamily="34" charset="0"/>
            <a:cs typeface="Arial" pitchFamily="34" charset="0"/>
          </a:endParaRPr>
        </a:p>
      </dgm:t>
    </dgm:pt>
    <dgm:pt modelId="{14307188-540E-4C3E-94AD-FD0BC2E6D400}" type="parTrans" cxnId="{2494A200-AC0D-45F4-8C3C-63359718BA71}">
      <dgm:prSet/>
      <dgm:spPr/>
      <dgm:t>
        <a:bodyPr/>
        <a:lstStyle/>
        <a:p>
          <a:endParaRPr lang="en-US" sz="1800">
            <a:latin typeface="Arial" pitchFamily="34" charset="0"/>
            <a:cs typeface="Arial" pitchFamily="34" charset="0"/>
          </a:endParaRPr>
        </a:p>
      </dgm:t>
    </dgm:pt>
    <dgm:pt modelId="{AC48489C-FD1A-41EF-BE7C-678C0F8D21D5}" type="sibTrans" cxnId="{2494A200-AC0D-45F4-8C3C-63359718BA71}">
      <dgm:prSet/>
      <dgm:spPr/>
      <dgm:t>
        <a:bodyPr/>
        <a:lstStyle/>
        <a:p>
          <a:endParaRPr lang="en-US" sz="1800">
            <a:latin typeface="Arial" pitchFamily="34" charset="0"/>
            <a:cs typeface="Arial" pitchFamily="34" charset="0"/>
          </a:endParaRPr>
        </a:p>
      </dgm:t>
    </dgm:pt>
    <dgm:pt modelId="{8261EC58-4CF0-41B9-9DCA-BE1E5FEA6C4F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>
              <a:latin typeface="Arial" pitchFamily="34" charset="0"/>
              <a:cs typeface="Arial" pitchFamily="34" charset="0"/>
            </a:rPr>
            <a:t>One Dimensional Array</a:t>
          </a:r>
          <a:endParaRPr lang="en-US" sz="1800" dirty="0">
            <a:latin typeface="Arial" pitchFamily="34" charset="0"/>
            <a:cs typeface="Arial" pitchFamily="34" charset="0"/>
          </a:endParaRPr>
        </a:p>
      </dgm:t>
    </dgm:pt>
    <dgm:pt modelId="{9C0BE1E9-D67B-4173-ACDC-8221603D610A}" type="parTrans" cxnId="{81B66509-4D6A-4543-B5EF-4BC2D59D5597}">
      <dgm:prSet/>
      <dgm:spPr/>
      <dgm:t>
        <a:bodyPr/>
        <a:lstStyle/>
        <a:p>
          <a:endParaRPr lang="en-US" sz="1800">
            <a:latin typeface="Arial" pitchFamily="34" charset="0"/>
            <a:cs typeface="Arial" pitchFamily="34" charset="0"/>
          </a:endParaRPr>
        </a:p>
      </dgm:t>
    </dgm:pt>
    <dgm:pt modelId="{E3896EC8-54DA-4CA7-8A15-DA320718E774}" type="sibTrans" cxnId="{81B66509-4D6A-4543-B5EF-4BC2D59D5597}">
      <dgm:prSet/>
      <dgm:spPr/>
      <dgm:t>
        <a:bodyPr/>
        <a:lstStyle/>
        <a:p>
          <a:endParaRPr lang="en-US" sz="1800">
            <a:latin typeface="Arial" pitchFamily="34" charset="0"/>
            <a:cs typeface="Arial" pitchFamily="34" charset="0"/>
          </a:endParaRPr>
        </a:p>
      </dgm:t>
    </dgm:pt>
    <dgm:pt modelId="{67A5E212-22FB-425E-9E99-248A96BDEE7E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>
              <a:latin typeface="Arial" pitchFamily="34" charset="0"/>
              <a:cs typeface="Arial" pitchFamily="34" charset="0"/>
            </a:rPr>
            <a:t>Multi Dimensional Array</a:t>
          </a:r>
          <a:endParaRPr lang="en-US" sz="1800" dirty="0">
            <a:latin typeface="Arial" pitchFamily="34" charset="0"/>
            <a:cs typeface="Arial" pitchFamily="34" charset="0"/>
          </a:endParaRPr>
        </a:p>
      </dgm:t>
    </dgm:pt>
    <dgm:pt modelId="{A90679A1-0E63-4281-91CC-A54B658E41C5}" type="parTrans" cxnId="{038D1D81-8451-441E-BF2C-6E0B32BB7C69}">
      <dgm:prSet/>
      <dgm:spPr/>
      <dgm:t>
        <a:bodyPr/>
        <a:lstStyle/>
        <a:p>
          <a:endParaRPr lang="en-US" sz="1800">
            <a:latin typeface="Arial" pitchFamily="34" charset="0"/>
            <a:cs typeface="Arial" pitchFamily="34" charset="0"/>
          </a:endParaRPr>
        </a:p>
      </dgm:t>
    </dgm:pt>
    <dgm:pt modelId="{D852176D-7088-4721-8A65-0C35BEA8E48E}" type="sibTrans" cxnId="{038D1D81-8451-441E-BF2C-6E0B32BB7C69}">
      <dgm:prSet/>
      <dgm:spPr/>
      <dgm:t>
        <a:bodyPr/>
        <a:lstStyle/>
        <a:p>
          <a:endParaRPr lang="en-US" sz="1800">
            <a:latin typeface="Arial" pitchFamily="34" charset="0"/>
            <a:cs typeface="Arial" pitchFamily="34" charset="0"/>
          </a:endParaRPr>
        </a:p>
      </dgm:t>
    </dgm:pt>
    <dgm:pt modelId="{E1ACFE14-0EB7-4DCB-8A9E-6A3E552441EB}" type="pres">
      <dgm:prSet presAssocID="{6C23FF77-BE86-4D77-A5CB-173618D0C7B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DD612D3-1376-4BFE-9D89-BDC63457451C}" type="pres">
      <dgm:prSet presAssocID="{711211FD-4C79-48FA-A759-29608302824B}" presName="hierRoot1" presStyleCnt="0">
        <dgm:presLayoutVars>
          <dgm:hierBranch val="init"/>
        </dgm:presLayoutVars>
      </dgm:prSet>
      <dgm:spPr/>
    </dgm:pt>
    <dgm:pt modelId="{6B2EA5FE-6639-4478-A219-4CF1AEF6BF24}" type="pres">
      <dgm:prSet presAssocID="{711211FD-4C79-48FA-A759-29608302824B}" presName="rootComposite1" presStyleCnt="0"/>
      <dgm:spPr/>
    </dgm:pt>
    <dgm:pt modelId="{FF974CBF-FCA9-4FF9-A21F-5EF51AF99897}" type="pres">
      <dgm:prSet presAssocID="{711211FD-4C79-48FA-A759-29608302824B}" presName="rootText1" presStyleLbl="node0" presStyleIdx="0" presStyleCnt="1" custScaleX="71460" custScaleY="321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AEC2F5-39B0-4B0E-AB94-165CD0FEBDB4}" type="pres">
      <dgm:prSet presAssocID="{711211FD-4C79-48FA-A759-29608302824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C1EBF38-F531-472F-AA2B-3A38D27A2E84}" type="pres">
      <dgm:prSet presAssocID="{711211FD-4C79-48FA-A759-29608302824B}" presName="hierChild2" presStyleCnt="0"/>
      <dgm:spPr/>
    </dgm:pt>
    <dgm:pt modelId="{7F9FB1C6-0ACE-4F58-BAA3-D4653BB127CC}" type="pres">
      <dgm:prSet presAssocID="{9C0BE1E9-D67B-4173-ACDC-8221603D610A}" presName="Name37" presStyleLbl="parChTrans1D2" presStyleIdx="0" presStyleCnt="2"/>
      <dgm:spPr/>
      <dgm:t>
        <a:bodyPr/>
        <a:lstStyle/>
        <a:p>
          <a:endParaRPr lang="en-US"/>
        </a:p>
      </dgm:t>
    </dgm:pt>
    <dgm:pt modelId="{60D04917-995B-4C8F-A1AA-3DE7437F1F80}" type="pres">
      <dgm:prSet presAssocID="{8261EC58-4CF0-41B9-9DCA-BE1E5FEA6C4F}" presName="hierRoot2" presStyleCnt="0">
        <dgm:presLayoutVars>
          <dgm:hierBranch val="init"/>
        </dgm:presLayoutVars>
      </dgm:prSet>
      <dgm:spPr/>
    </dgm:pt>
    <dgm:pt modelId="{7D893D2F-D36A-4F53-8004-4256340E30A5}" type="pres">
      <dgm:prSet presAssocID="{8261EC58-4CF0-41B9-9DCA-BE1E5FEA6C4F}" presName="rootComposite" presStyleCnt="0"/>
      <dgm:spPr/>
    </dgm:pt>
    <dgm:pt modelId="{74CB4A5A-EC0D-4000-A4F4-71BE0674A590}" type="pres">
      <dgm:prSet presAssocID="{8261EC58-4CF0-41B9-9DCA-BE1E5FEA6C4F}" presName="rootText" presStyleLbl="node2" presStyleIdx="0" presStyleCnt="2" custScaleX="71460" custScaleY="321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ACDD67-EDEF-4107-A6B3-B3AA16FE376A}" type="pres">
      <dgm:prSet presAssocID="{8261EC58-4CF0-41B9-9DCA-BE1E5FEA6C4F}" presName="rootConnector" presStyleLbl="node2" presStyleIdx="0" presStyleCnt="2"/>
      <dgm:spPr/>
      <dgm:t>
        <a:bodyPr/>
        <a:lstStyle/>
        <a:p>
          <a:endParaRPr lang="en-US"/>
        </a:p>
      </dgm:t>
    </dgm:pt>
    <dgm:pt modelId="{879D2CBC-96E7-4261-BD0F-FB6A80A5B983}" type="pres">
      <dgm:prSet presAssocID="{8261EC58-4CF0-41B9-9DCA-BE1E5FEA6C4F}" presName="hierChild4" presStyleCnt="0"/>
      <dgm:spPr/>
    </dgm:pt>
    <dgm:pt modelId="{E40D3939-A0C8-4F61-9C46-36F7EE1A48D3}" type="pres">
      <dgm:prSet presAssocID="{8261EC58-4CF0-41B9-9DCA-BE1E5FEA6C4F}" presName="hierChild5" presStyleCnt="0"/>
      <dgm:spPr/>
    </dgm:pt>
    <dgm:pt modelId="{106DCDBE-404A-46BD-9C60-195FE0DEA877}" type="pres">
      <dgm:prSet presAssocID="{A90679A1-0E63-4281-91CC-A54B658E41C5}" presName="Name37" presStyleLbl="parChTrans1D2" presStyleIdx="1" presStyleCnt="2"/>
      <dgm:spPr/>
      <dgm:t>
        <a:bodyPr/>
        <a:lstStyle/>
        <a:p>
          <a:endParaRPr lang="en-US"/>
        </a:p>
      </dgm:t>
    </dgm:pt>
    <dgm:pt modelId="{213A5204-DDEA-4DB3-9C12-35422B435ACD}" type="pres">
      <dgm:prSet presAssocID="{67A5E212-22FB-425E-9E99-248A96BDEE7E}" presName="hierRoot2" presStyleCnt="0">
        <dgm:presLayoutVars>
          <dgm:hierBranch val="init"/>
        </dgm:presLayoutVars>
      </dgm:prSet>
      <dgm:spPr/>
    </dgm:pt>
    <dgm:pt modelId="{8C5EE6EC-87C9-416B-9FB5-3D072D571AD4}" type="pres">
      <dgm:prSet presAssocID="{67A5E212-22FB-425E-9E99-248A96BDEE7E}" presName="rootComposite" presStyleCnt="0"/>
      <dgm:spPr/>
    </dgm:pt>
    <dgm:pt modelId="{357AEF14-66C9-42F3-8EEF-BF347F438BD1}" type="pres">
      <dgm:prSet presAssocID="{67A5E212-22FB-425E-9E99-248A96BDEE7E}" presName="rootText" presStyleLbl="node2" presStyleIdx="1" presStyleCnt="2" custScaleX="71460" custScaleY="321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EC057B-DCBA-474F-9756-F877F2C47CEE}" type="pres">
      <dgm:prSet presAssocID="{67A5E212-22FB-425E-9E99-248A96BDEE7E}" presName="rootConnector" presStyleLbl="node2" presStyleIdx="1" presStyleCnt="2"/>
      <dgm:spPr/>
      <dgm:t>
        <a:bodyPr/>
        <a:lstStyle/>
        <a:p>
          <a:endParaRPr lang="en-US"/>
        </a:p>
      </dgm:t>
    </dgm:pt>
    <dgm:pt modelId="{822BA509-B465-42E7-B4DF-8B3E74E62CB6}" type="pres">
      <dgm:prSet presAssocID="{67A5E212-22FB-425E-9E99-248A96BDEE7E}" presName="hierChild4" presStyleCnt="0"/>
      <dgm:spPr/>
    </dgm:pt>
    <dgm:pt modelId="{C0EC1600-C780-47C6-B76D-B5487D249585}" type="pres">
      <dgm:prSet presAssocID="{67A5E212-22FB-425E-9E99-248A96BDEE7E}" presName="hierChild5" presStyleCnt="0"/>
      <dgm:spPr/>
    </dgm:pt>
    <dgm:pt modelId="{960E9E48-57E5-4D26-BFE7-DAB9ED50A17C}" type="pres">
      <dgm:prSet presAssocID="{711211FD-4C79-48FA-A759-29608302824B}" presName="hierChild3" presStyleCnt="0"/>
      <dgm:spPr/>
    </dgm:pt>
  </dgm:ptLst>
  <dgm:cxnLst>
    <dgm:cxn modelId="{B58DF4B0-F6B4-4D8A-A844-869436E85CB0}" type="presOf" srcId="{A90679A1-0E63-4281-91CC-A54B658E41C5}" destId="{106DCDBE-404A-46BD-9C60-195FE0DEA877}" srcOrd="0" destOrd="0" presId="urn:microsoft.com/office/officeart/2005/8/layout/orgChart1"/>
    <dgm:cxn modelId="{038D1D81-8451-441E-BF2C-6E0B32BB7C69}" srcId="{711211FD-4C79-48FA-A759-29608302824B}" destId="{67A5E212-22FB-425E-9E99-248A96BDEE7E}" srcOrd="1" destOrd="0" parTransId="{A90679A1-0E63-4281-91CC-A54B658E41C5}" sibTransId="{D852176D-7088-4721-8A65-0C35BEA8E48E}"/>
    <dgm:cxn modelId="{32F1F0B7-F123-41E1-94CA-6A1DC394A3D7}" type="presOf" srcId="{8261EC58-4CF0-41B9-9DCA-BE1E5FEA6C4F}" destId="{74CB4A5A-EC0D-4000-A4F4-71BE0674A590}" srcOrd="0" destOrd="0" presId="urn:microsoft.com/office/officeart/2005/8/layout/orgChart1"/>
    <dgm:cxn modelId="{D0AD5F92-B321-4580-B9B3-4AF49554694F}" type="presOf" srcId="{711211FD-4C79-48FA-A759-29608302824B}" destId="{FF974CBF-FCA9-4FF9-A21F-5EF51AF99897}" srcOrd="0" destOrd="0" presId="urn:microsoft.com/office/officeart/2005/8/layout/orgChart1"/>
    <dgm:cxn modelId="{F18ABEE1-DA12-4C42-BDBC-4BDA7B35F04A}" type="presOf" srcId="{8261EC58-4CF0-41B9-9DCA-BE1E5FEA6C4F}" destId="{D6ACDD67-EDEF-4107-A6B3-B3AA16FE376A}" srcOrd="1" destOrd="0" presId="urn:microsoft.com/office/officeart/2005/8/layout/orgChart1"/>
    <dgm:cxn modelId="{81B66509-4D6A-4543-B5EF-4BC2D59D5597}" srcId="{711211FD-4C79-48FA-A759-29608302824B}" destId="{8261EC58-4CF0-41B9-9DCA-BE1E5FEA6C4F}" srcOrd="0" destOrd="0" parTransId="{9C0BE1E9-D67B-4173-ACDC-8221603D610A}" sibTransId="{E3896EC8-54DA-4CA7-8A15-DA320718E774}"/>
    <dgm:cxn modelId="{1D6F6636-D2FE-4C52-99A2-5F0B45C7FC91}" type="presOf" srcId="{67A5E212-22FB-425E-9E99-248A96BDEE7E}" destId="{1FEC057B-DCBA-474F-9756-F877F2C47CEE}" srcOrd="1" destOrd="0" presId="urn:microsoft.com/office/officeart/2005/8/layout/orgChart1"/>
    <dgm:cxn modelId="{2494A200-AC0D-45F4-8C3C-63359718BA71}" srcId="{6C23FF77-BE86-4D77-A5CB-173618D0C7B3}" destId="{711211FD-4C79-48FA-A759-29608302824B}" srcOrd="0" destOrd="0" parTransId="{14307188-540E-4C3E-94AD-FD0BC2E6D400}" sibTransId="{AC48489C-FD1A-41EF-BE7C-678C0F8D21D5}"/>
    <dgm:cxn modelId="{FD59003C-7ADC-475B-B6E7-2BEBD53CDAEC}" type="presOf" srcId="{9C0BE1E9-D67B-4173-ACDC-8221603D610A}" destId="{7F9FB1C6-0ACE-4F58-BAA3-D4653BB127CC}" srcOrd="0" destOrd="0" presId="urn:microsoft.com/office/officeart/2005/8/layout/orgChart1"/>
    <dgm:cxn modelId="{4B3E137A-37C6-486F-9500-45B93DEA6618}" type="presOf" srcId="{711211FD-4C79-48FA-A759-29608302824B}" destId="{4FAEC2F5-39B0-4B0E-AB94-165CD0FEBDB4}" srcOrd="1" destOrd="0" presId="urn:microsoft.com/office/officeart/2005/8/layout/orgChart1"/>
    <dgm:cxn modelId="{753F34B2-161C-44E7-81EE-0C30C277C630}" type="presOf" srcId="{67A5E212-22FB-425E-9E99-248A96BDEE7E}" destId="{357AEF14-66C9-42F3-8EEF-BF347F438BD1}" srcOrd="0" destOrd="0" presId="urn:microsoft.com/office/officeart/2005/8/layout/orgChart1"/>
    <dgm:cxn modelId="{32FC3EF6-CAEE-412B-86E7-E4D3F0A1C4A8}" type="presOf" srcId="{6C23FF77-BE86-4D77-A5CB-173618D0C7B3}" destId="{E1ACFE14-0EB7-4DCB-8A9E-6A3E552441EB}" srcOrd="0" destOrd="0" presId="urn:microsoft.com/office/officeart/2005/8/layout/orgChart1"/>
    <dgm:cxn modelId="{5AEC87C2-D708-4339-9FA2-AE328D7AE608}" type="presParOf" srcId="{E1ACFE14-0EB7-4DCB-8A9E-6A3E552441EB}" destId="{ADD612D3-1376-4BFE-9D89-BDC63457451C}" srcOrd="0" destOrd="0" presId="urn:microsoft.com/office/officeart/2005/8/layout/orgChart1"/>
    <dgm:cxn modelId="{8FED3573-35EC-4A11-9030-2F6C32BA5D2B}" type="presParOf" srcId="{ADD612D3-1376-4BFE-9D89-BDC63457451C}" destId="{6B2EA5FE-6639-4478-A219-4CF1AEF6BF24}" srcOrd="0" destOrd="0" presId="urn:microsoft.com/office/officeart/2005/8/layout/orgChart1"/>
    <dgm:cxn modelId="{F9E88533-3A99-40F4-AAAB-1B2BBBA5F7AD}" type="presParOf" srcId="{6B2EA5FE-6639-4478-A219-4CF1AEF6BF24}" destId="{FF974CBF-FCA9-4FF9-A21F-5EF51AF99897}" srcOrd="0" destOrd="0" presId="urn:microsoft.com/office/officeart/2005/8/layout/orgChart1"/>
    <dgm:cxn modelId="{553C00DE-797E-4588-9BEE-B2F0EA72F56C}" type="presParOf" srcId="{6B2EA5FE-6639-4478-A219-4CF1AEF6BF24}" destId="{4FAEC2F5-39B0-4B0E-AB94-165CD0FEBDB4}" srcOrd="1" destOrd="0" presId="urn:microsoft.com/office/officeart/2005/8/layout/orgChart1"/>
    <dgm:cxn modelId="{2572FD87-9A33-4BD6-A49A-22623C3727D9}" type="presParOf" srcId="{ADD612D3-1376-4BFE-9D89-BDC63457451C}" destId="{FC1EBF38-F531-472F-AA2B-3A38D27A2E84}" srcOrd="1" destOrd="0" presId="urn:microsoft.com/office/officeart/2005/8/layout/orgChart1"/>
    <dgm:cxn modelId="{259926F8-0A8B-47FF-AE83-25817A8C3FBE}" type="presParOf" srcId="{FC1EBF38-F531-472F-AA2B-3A38D27A2E84}" destId="{7F9FB1C6-0ACE-4F58-BAA3-D4653BB127CC}" srcOrd="0" destOrd="0" presId="urn:microsoft.com/office/officeart/2005/8/layout/orgChart1"/>
    <dgm:cxn modelId="{9498F5CB-9798-4C8D-9883-5586C867133E}" type="presParOf" srcId="{FC1EBF38-F531-472F-AA2B-3A38D27A2E84}" destId="{60D04917-995B-4C8F-A1AA-3DE7437F1F80}" srcOrd="1" destOrd="0" presId="urn:microsoft.com/office/officeart/2005/8/layout/orgChart1"/>
    <dgm:cxn modelId="{A0958A2B-277B-4578-9B74-D3688E30B2FB}" type="presParOf" srcId="{60D04917-995B-4C8F-A1AA-3DE7437F1F80}" destId="{7D893D2F-D36A-4F53-8004-4256340E30A5}" srcOrd="0" destOrd="0" presId="urn:microsoft.com/office/officeart/2005/8/layout/orgChart1"/>
    <dgm:cxn modelId="{9F9BA2B4-12FD-46CB-A975-E712A12E689A}" type="presParOf" srcId="{7D893D2F-D36A-4F53-8004-4256340E30A5}" destId="{74CB4A5A-EC0D-4000-A4F4-71BE0674A590}" srcOrd="0" destOrd="0" presId="urn:microsoft.com/office/officeart/2005/8/layout/orgChart1"/>
    <dgm:cxn modelId="{2F5554B8-8DD2-429E-B60C-ADAB0200636A}" type="presParOf" srcId="{7D893D2F-D36A-4F53-8004-4256340E30A5}" destId="{D6ACDD67-EDEF-4107-A6B3-B3AA16FE376A}" srcOrd="1" destOrd="0" presId="urn:microsoft.com/office/officeart/2005/8/layout/orgChart1"/>
    <dgm:cxn modelId="{D113ABB3-DBEA-463C-B783-F19B3CC07127}" type="presParOf" srcId="{60D04917-995B-4C8F-A1AA-3DE7437F1F80}" destId="{879D2CBC-96E7-4261-BD0F-FB6A80A5B983}" srcOrd="1" destOrd="0" presId="urn:microsoft.com/office/officeart/2005/8/layout/orgChart1"/>
    <dgm:cxn modelId="{C4E3C598-6E78-4E26-9EF4-6B4F33335DDB}" type="presParOf" srcId="{60D04917-995B-4C8F-A1AA-3DE7437F1F80}" destId="{E40D3939-A0C8-4F61-9C46-36F7EE1A48D3}" srcOrd="2" destOrd="0" presId="urn:microsoft.com/office/officeart/2005/8/layout/orgChart1"/>
    <dgm:cxn modelId="{63160D12-96D6-4983-9283-3FA7EEEF4A9B}" type="presParOf" srcId="{FC1EBF38-F531-472F-AA2B-3A38D27A2E84}" destId="{106DCDBE-404A-46BD-9C60-195FE0DEA877}" srcOrd="2" destOrd="0" presId="urn:microsoft.com/office/officeart/2005/8/layout/orgChart1"/>
    <dgm:cxn modelId="{4A4312A4-4434-4FDF-A666-0F7B7CD57A90}" type="presParOf" srcId="{FC1EBF38-F531-472F-AA2B-3A38D27A2E84}" destId="{213A5204-DDEA-4DB3-9C12-35422B435ACD}" srcOrd="3" destOrd="0" presId="urn:microsoft.com/office/officeart/2005/8/layout/orgChart1"/>
    <dgm:cxn modelId="{181166CB-380D-4F65-9E1C-D53492CA532B}" type="presParOf" srcId="{213A5204-DDEA-4DB3-9C12-35422B435ACD}" destId="{8C5EE6EC-87C9-416B-9FB5-3D072D571AD4}" srcOrd="0" destOrd="0" presId="urn:microsoft.com/office/officeart/2005/8/layout/orgChart1"/>
    <dgm:cxn modelId="{DE739B35-4EE2-4A38-ABF0-29B982592E3C}" type="presParOf" srcId="{8C5EE6EC-87C9-416B-9FB5-3D072D571AD4}" destId="{357AEF14-66C9-42F3-8EEF-BF347F438BD1}" srcOrd="0" destOrd="0" presId="urn:microsoft.com/office/officeart/2005/8/layout/orgChart1"/>
    <dgm:cxn modelId="{375DB75C-9C6E-48E0-815F-A448BE34B635}" type="presParOf" srcId="{8C5EE6EC-87C9-416B-9FB5-3D072D571AD4}" destId="{1FEC057B-DCBA-474F-9756-F877F2C47CEE}" srcOrd="1" destOrd="0" presId="urn:microsoft.com/office/officeart/2005/8/layout/orgChart1"/>
    <dgm:cxn modelId="{CA586949-7957-4340-BBC9-07FC9FB89975}" type="presParOf" srcId="{213A5204-DDEA-4DB3-9C12-35422B435ACD}" destId="{822BA509-B465-42E7-B4DF-8B3E74E62CB6}" srcOrd="1" destOrd="0" presId="urn:microsoft.com/office/officeart/2005/8/layout/orgChart1"/>
    <dgm:cxn modelId="{D9515EEF-49A5-4D30-BA75-6787D98244BF}" type="presParOf" srcId="{213A5204-DDEA-4DB3-9C12-35422B435ACD}" destId="{C0EC1600-C780-47C6-B76D-B5487D249585}" srcOrd="2" destOrd="0" presId="urn:microsoft.com/office/officeart/2005/8/layout/orgChart1"/>
    <dgm:cxn modelId="{80522AD2-DAF1-4D9B-A4C1-4DDB5F9EE790}" type="presParOf" srcId="{ADD612D3-1376-4BFE-9D89-BDC63457451C}" destId="{960E9E48-57E5-4D26-BFE7-DAB9ED50A17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DCDBE-404A-46BD-9C60-195FE0DEA877}">
      <dsp:nvSpPr>
        <dsp:cNvPr id="0" name=""/>
        <dsp:cNvSpPr/>
      </dsp:nvSpPr>
      <dsp:spPr>
        <a:xfrm>
          <a:off x="3048000" y="1641716"/>
          <a:ext cx="1718360" cy="780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283"/>
              </a:lnTo>
              <a:lnTo>
                <a:pt x="1718360" y="390283"/>
              </a:lnTo>
              <a:lnTo>
                <a:pt x="1718360" y="780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FB1C6-0ACE-4F58-BAA3-D4653BB127CC}">
      <dsp:nvSpPr>
        <dsp:cNvPr id="0" name=""/>
        <dsp:cNvSpPr/>
      </dsp:nvSpPr>
      <dsp:spPr>
        <a:xfrm>
          <a:off x="1329639" y="1641716"/>
          <a:ext cx="1718360" cy="780566"/>
        </a:xfrm>
        <a:custGeom>
          <a:avLst/>
          <a:gdLst/>
          <a:ahLst/>
          <a:cxnLst/>
          <a:rect l="0" t="0" r="0" b="0"/>
          <a:pathLst>
            <a:path>
              <a:moveTo>
                <a:pt x="1718360" y="0"/>
              </a:moveTo>
              <a:lnTo>
                <a:pt x="1718360" y="390283"/>
              </a:lnTo>
              <a:lnTo>
                <a:pt x="0" y="390283"/>
              </a:lnTo>
              <a:lnTo>
                <a:pt x="0" y="780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974CBF-FCA9-4FF9-A21F-5EF51AF99897}">
      <dsp:nvSpPr>
        <dsp:cNvPr id="0" name=""/>
        <dsp:cNvSpPr/>
      </dsp:nvSpPr>
      <dsp:spPr>
        <a:xfrm>
          <a:off x="1719922" y="1043635"/>
          <a:ext cx="2656155" cy="598081"/>
        </a:xfrm>
        <a:prstGeom prst="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itchFamily="34" charset="0"/>
              <a:cs typeface="Arial" pitchFamily="34" charset="0"/>
            </a:rPr>
            <a:t>Arrays</a:t>
          </a:r>
          <a:endParaRPr lang="en-US" sz="1800" kern="1200" dirty="0">
            <a:latin typeface="Arial" pitchFamily="34" charset="0"/>
            <a:cs typeface="Arial" pitchFamily="34" charset="0"/>
          </a:endParaRPr>
        </a:p>
      </dsp:txBody>
      <dsp:txXfrm>
        <a:off x="1719922" y="1043635"/>
        <a:ext cx="2656155" cy="598081"/>
      </dsp:txXfrm>
    </dsp:sp>
    <dsp:sp modelId="{74CB4A5A-EC0D-4000-A4F4-71BE0674A590}">
      <dsp:nvSpPr>
        <dsp:cNvPr id="0" name=""/>
        <dsp:cNvSpPr/>
      </dsp:nvSpPr>
      <dsp:spPr>
        <a:xfrm>
          <a:off x="1561" y="2422283"/>
          <a:ext cx="2656155" cy="598081"/>
        </a:xfrm>
        <a:prstGeom prst="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itchFamily="34" charset="0"/>
              <a:cs typeface="Arial" pitchFamily="34" charset="0"/>
            </a:rPr>
            <a:t>One Dimensional Array</a:t>
          </a:r>
          <a:endParaRPr lang="en-US" sz="1800" kern="1200" dirty="0">
            <a:latin typeface="Arial" pitchFamily="34" charset="0"/>
            <a:cs typeface="Arial" pitchFamily="34" charset="0"/>
          </a:endParaRPr>
        </a:p>
      </dsp:txBody>
      <dsp:txXfrm>
        <a:off x="1561" y="2422283"/>
        <a:ext cx="2656155" cy="598081"/>
      </dsp:txXfrm>
    </dsp:sp>
    <dsp:sp modelId="{357AEF14-66C9-42F3-8EEF-BF347F438BD1}">
      <dsp:nvSpPr>
        <dsp:cNvPr id="0" name=""/>
        <dsp:cNvSpPr/>
      </dsp:nvSpPr>
      <dsp:spPr>
        <a:xfrm>
          <a:off x="3438283" y="2422283"/>
          <a:ext cx="2656155" cy="598081"/>
        </a:xfrm>
        <a:prstGeom prst="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itchFamily="34" charset="0"/>
              <a:cs typeface="Arial" pitchFamily="34" charset="0"/>
            </a:rPr>
            <a:t>Multi Dimensional Array</a:t>
          </a:r>
          <a:endParaRPr lang="en-US" sz="1800" kern="1200" dirty="0">
            <a:latin typeface="Arial" pitchFamily="34" charset="0"/>
            <a:cs typeface="Arial" pitchFamily="34" charset="0"/>
          </a:endParaRPr>
        </a:p>
      </dsp:txBody>
      <dsp:txXfrm>
        <a:off x="3438283" y="2422283"/>
        <a:ext cx="2656155" cy="598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6F38FD0-AEA7-4C2D-8163-8F11CB2D6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608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smtClean="0"/>
              <a:t>For the animators:</a:t>
            </a:r>
          </a:p>
          <a:p>
            <a:r>
              <a:rPr lang="en-US" dirty="0" smtClean="0"/>
              <a:t>This screen content</a:t>
            </a:r>
            <a:r>
              <a:rPr lang="en-US" baseline="0" dirty="0" smtClean="0"/>
              <a:t> needs to be rendered in the flash, no animations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6" name="Picture 5" descr="pictu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792788" y="1752600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>
                <a:latin typeface="+mn-lt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52400" y="6427787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2BACDECA-566A-40FA-96BA-6236C2BA99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kern="1200" dirty="0">
              <a:solidFill>
                <a:schemeClr val="lt1"/>
              </a:solidFill>
              <a:latin typeface="Myriad Pro" pitchFamily="34" charset="0"/>
              <a:ea typeface="+mn-ea"/>
              <a:cs typeface="+mn-cs"/>
            </a:endParaRPr>
          </a:p>
        </p:txBody>
      </p:sp>
      <p:pic>
        <p:nvPicPr>
          <p:cNvPr id="4" name="Picture 8" descr="present-1_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712913"/>
            <a:ext cx="3048000" cy="270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DE48D0DE-62E3-4F52-80CA-71CE3987A8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73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A3C9CECE-BED5-43EB-8526-CB671DF723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C62AF-8A58-47DB-8277-FFD1CE2A98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43000"/>
            <a:ext cx="9144000" cy="1524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1" kern="1200" baseline="-250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09725"/>
            <a:ext cx="86868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0" y="1295400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682252"/>
              </a:gs>
              <a:gs pos="50000">
                <a:srgbClr val="933F79">
                  <a:shade val="67500"/>
                  <a:satMod val="115000"/>
                </a:srgbClr>
              </a:gs>
              <a:gs pos="100000">
                <a:srgbClr val="933F7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9" name="Picture 13" descr="picture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4605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3600" kern="1200" dirty="0">
          <a:solidFill>
            <a:srgbClr val="FFFFFF"/>
          </a:solidFill>
          <a:latin typeface="Verdana" pitchFamily="34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1905000"/>
            <a:ext cx="57816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chemeClr val="tx1"/>
                </a:solidFill>
                <a:latin typeface="Verdana" pitchFamily="34" charset="0"/>
                <a:cs typeface="Arial" pitchFamily="34" charset="0"/>
              </a:rPr>
              <a:t>Core Java</a:t>
            </a:r>
            <a:endParaRPr lang="en-US" sz="2200" b="1" dirty="0">
              <a:solidFill>
                <a:schemeClr val="tx1"/>
              </a:solidFill>
              <a:latin typeface="Verdana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5441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797" y="4733925"/>
            <a:ext cx="219075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692D56"/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rPr>
              <a:t>LEVEL – </a:t>
            </a:r>
            <a:r>
              <a:rPr lang="en-US" sz="1400" b="1" dirty="0" smtClean="0">
                <a:solidFill>
                  <a:srgbClr val="692D56"/>
                </a:solidFill>
                <a:latin typeface="Arial Narrow" pitchFamily="34" charset="0"/>
                <a:cs typeface="Arial" pitchFamily="34" charset="0"/>
              </a:rPr>
              <a:t>PRACTITIONER</a:t>
            </a:r>
            <a:endParaRPr kumimoji="0" lang="en-GB" sz="1400" b="1" u="none" strike="noStrike" kern="1200" cap="none" spc="0" normalizeH="0" baseline="0" noProof="0" dirty="0">
              <a:ln>
                <a:noFill/>
              </a:ln>
              <a:solidFill>
                <a:srgbClr val="692D56"/>
              </a:solidFill>
              <a:effectLst/>
              <a:uLnTx/>
              <a:uFillTx/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048000"/>
            <a:ext cx="57816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chemeClr val="tx1"/>
                </a:solidFill>
                <a:latin typeface="Verdana" pitchFamily="34" charset="0"/>
                <a:cs typeface="Arial" pitchFamily="34" charset="0"/>
              </a:rPr>
              <a:t>Java Arrays</a:t>
            </a:r>
            <a:endParaRPr lang="en-US" sz="2200" b="1" dirty="0">
              <a:solidFill>
                <a:schemeClr val="tx1"/>
              </a:solidFill>
              <a:latin typeface="Verdan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772400" cy="1143000"/>
          </a:xfrm>
        </p:spPr>
        <p:txBody>
          <a:bodyPr/>
          <a:lstStyle/>
          <a:p>
            <a:r>
              <a:rPr lang="en-US" sz="2400" dirty="0" smtClean="0"/>
              <a:t>Adding Elements to an One Dimensional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1676400"/>
            <a:ext cx="8610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How to add values to a one dimensional array?</a:t>
            </a:r>
          </a:p>
          <a:p>
            <a:pPr>
              <a:spcBef>
                <a:spcPts val="1200"/>
              </a:spcBef>
            </a:pPr>
            <a:r>
              <a:rPr lang="en-US" b="0" dirty="0" smtClean="0"/>
              <a:t>Based on the data type of the array the respective values can be stored inside the array.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Syntax:</a:t>
            </a:r>
          </a:p>
          <a:p>
            <a:pPr lvl="2">
              <a:spcBef>
                <a:spcPts val="1200"/>
              </a:spcBef>
            </a:pPr>
            <a:r>
              <a:rPr lang="en-US" b="0" dirty="0" smtClean="0">
                <a:solidFill>
                  <a:srgbClr val="00B050"/>
                </a:solidFill>
              </a:rPr>
              <a:t>&lt;array-name&gt;</a:t>
            </a:r>
            <a:r>
              <a:rPr lang="en-US" b="0" dirty="0" smtClean="0">
                <a:solidFill>
                  <a:srgbClr val="0070C0"/>
                </a:solidFill>
              </a:rPr>
              <a:t>[&lt;index-number&gt;] </a:t>
            </a:r>
            <a:r>
              <a:rPr lang="en-US" b="0" dirty="0" smtClean="0"/>
              <a:t>= </a:t>
            </a:r>
            <a:r>
              <a:rPr lang="en-US" b="0" dirty="0" smtClean="0">
                <a:solidFill>
                  <a:schemeClr val="accent6">
                    <a:lumMod val="75000"/>
                  </a:schemeClr>
                </a:solidFill>
              </a:rPr>
              <a:t>&lt;value&gt;</a:t>
            </a:r>
            <a:r>
              <a:rPr lang="en-US" b="0" dirty="0" smtClean="0"/>
              <a:t>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Example:</a:t>
            </a:r>
          </a:p>
          <a:p>
            <a:pPr lvl="3">
              <a:spcBef>
                <a:spcPts val="1200"/>
              </a:spcBef>
              <a:tabLst>
                <a:tab pos="3767138" algn="l"/>
              </a:tabLst>
            </a:pPr>
            <a:r>
              <a:rPr lang="en-US" b="0" dirty="0" smtClean="0"/>
              <a:t>   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962400"/>
            <a:ext cx="1455848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0" dirty="0" err="1" smtClean="0"/>
              <a:t>empId</a:t>
            </a:r>
            <a:r>
              <a:rPr lang="en-US" b="0" dirty="0" smtClean="0"/>
              <a:t>[0]=76;</a:t>
            </a:r>
          </a:p>
          <a:p>
            <a:pPr>
              <a:spcBef>
                <a:spcPts val="600"/>
              </a:spcBef>
            </a:pPr>
            <a:r>
              <a:rPr lang="en-US" b="0" dirty="0" err="1" smtClean="0"/>
              <a:t>empId</a:t>
            </a:r>
            <a:r>
              <a:rPr lang="en-US" b="0" dirty="0" smtClean="0"/>
              <a:t>[1]=13;</a:t>
            </a:r>
          </a:p>
          <a:p>
            <a:pPr>
              <a:spcBef>
                <a:spcPts val="600"/>
              </a:spcBef>
            </a:pPr>
            <a:r>
              <a:rPr lang="en-US" b="0" dirty="0" err="1" smtClean="0"/>
              <a:t>empId</a:t>
            </a:r>
            <a:r>
              <a:rPr lang="en-US" b="0" dirty="0" smtClean="0"/>
              <a:t>[2]=56;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3976807"/>
            <a:ext cx="3880934" cy="14311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tabLst>
                <a:tab pos="3767138" algn="l"/>
              </a:tabLst>
            </a:pPr>
            <a:r>
              <a:rPr lang="en-US" b="0" dirty="0" err="1" smtClean="0"/>
              <a:t>emp</a:t>
            </a:r>
            <a:r>
              <a:rPr lang="en-US" b="0" dirty="0" smtClean="0"/>
              <a:t>[0]=new Employee(“Arun”,12000);</a:t>
            </a:r>
          </a:p>
          <a:p>
            <a:pPr>
              <a:spcBef>
                <a:spcPts val="600"/>
              </a:spcBef>
              <a:tabLst>
                <a:tab pos="3767138" algn="l"/>
              </a:tabLst>
            </a:pPr>
            <a:r>
              <a:rPr lang="en-US" b="0" dirty="0" err="1" smtClean="0"/>
              <a:t>emp</a:t>
            </a:r>
            <a:r>
              <a:rPr lang="en-US" b="0" dirty="0" smtClean="0"/>
              <a:t>[1]=new Employee(“Ram”,11100);</a:t>
            </a:r>
          </a:p>
          <a:p>
            <a:pPr>
              <a:spcBef>
                <a:spcPts val="600"/>
              </a:spcBef>
            </a:pPr>
            <a:r>
              <a:rPr lang="en-US" b="0" dirty="0" err="1" smtClean="0"/>
              <a:t>emp</a:t>
            </a:r>
            <a:r>
              <a:rPr lang="en-US" b="0" dirty="0" smtClean="0"/>
              <a:t>[2]=new Employee(“Raj”,8000);</a:t>
            </a:r>
          </a:p>
          <a:p>
            <a:pPr>
              <a:spcBef>
                <a:spcPts val="600"/>
              </a:spcBef>
            </a:pPr>
            <a:r>
              <a:rPr lang="en-US" b="0" dirty="0" err="1" smtClean="0"/>
              <a:t>emp</a:t>
            </a:r>
            <a:r>
              <a:rPr lang="en-US" b="0" dirty="0" smtClean="0"/>
              <a:t>[3]=new Employee(“Sam”,10000);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98896" y="5816025"/>
            <a:ext cx="2631744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This adds the employee id’s in the ‘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empId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’ array`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21071" y="5864423"/>
            <a:ext cx="2466833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This adds employee object 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6" idx="2"/>
            <a:endCxn id="10" idx="0"/>
          </p:cNvCxnSpPr>
          <p:nvPr/>
        </p:nvCxnSpPr>
        <p:spPr>
          <a:xfrm>
            <a:off x="2709124" y="5039618"/>
            <a:ext cx="5644" cy="776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11" idx="0"/>
          </p:cNvCxnSpPr>
          <p:nvPr/>
        </p:nvCxnSpPr>
        <p:spPr>
          <a:xfrm flipH="1">
            <a:off x="6054488" y="5407968"/>
            <a:ext cx="779" cy="456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ular Callout 16"/>
          <p:cNvSpPr/>
          <p:nvPr/>
        </p:nvSpPr>
        <p:spPr>
          <a:xfrm>
            <a:off x="6934200" y="3048000"/>
            <a:ext cx="2103120" cy="765048"/>
          </a:xfrm>
          <a:prstGeom prst="wedgeRectCallout">
            <a:avLst>
              <a:gd name="adj1" fmla="val -30639"/>
              <a:gd name="adj2" fmla="val 7362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0" dirty="0" smtClean="0">
                <a:latin typeface="Arial" pitchFamily="34" charset="0"/>
                <a:cs typeface="Arial" pitchFamily="34" charset="0"/>
              </a:rPr>
              <a:t>This sets the </a:t>
            </a:r>
            <a:r>
              <a:rPr lang="en-US" sz="1400" b="0" dirty="0" err="1" smtClean="0">
                <a:latin typeface="Arial" pitchFamily="34" charset="0"/>
                <a:cs typeface="Arial" pitchFamily="34" charset="0"/>
              </a:rPr>
              <a:t>empName</a:t>
            </a:r>
            <a:r>
              <a:rPr lang="en-US" sz="1400" b="0" dirty="0" smtClean="0">
                <a:latin typeface="Arial" pitchFamily="34" charset="0"/>
                <a:cs typeface="Arial" pitchFamily="34" charset="0"/>
              </a:rPr>
              <a:t> &amp; </a:t>
            </a:r>
            <a:r>
              <a:rPr lang="en-US" sz="1400" b="0" dirty="0" err="1" smtClean="0">
                <a:latin typeface="Arial" pitchFamily="34" charset="0"/>
                <a:cs typeface="Arial" pitchFamily="34" charset="0"/>
              </a:rPr>
              <a:t>empId</a:t>
            </a:r>
            <a:r>
              <a:rPr lang="en-US" sz="1400" b="0" dirty="0" smtClean="0">
                <a:latin typeface="Arial" pitchFamily="34" charset="0"/>
                <a:cs typeface="Arial" pitchFamily="34" charset="0"/>
              </a:rPr>
              <a:t> objects in  Employee Class</a:t>
            </a:r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696200" cy="1143000"/>
          </a:xfrm>
        </p:spPr>
        <p:txBody>
          <a:bodyPr/>
          <a:lstStyle/>
          <a:p>
            <a:r>
              <a:rPr lang="en-US" sz="2000" dirty="0" smtClean="0"/>
              <a:t>Alternate way of adding elements to an One Dimensional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3064" y="1676400"/>
            <a:ext cx="885853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b="0" dirty="0" smtClean="0"/>
              <a:t>Let us look at an alternate way to create, initialize and assign values in one step,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 marL="511175" lvl="1">
              <a:spcBef>
                <a:spcPts val="1200"/>
              </a:spcBef>
            </a:pPr>
            <a:r>
              <a:rPr lang="en-US" b="0" dirty="0" smtClean="0"/>
              <a:t> </a:t>
            </a:r>
            <a:r>
              <a:rPr lang="en-US" b="0" dirty="0" err="1" smtClean="0">
                <a:solidFill>
                  <a:srgbClr val="0070C0"/>
                </a:solidFill>
              </a:rPr>
              <a:t>int</a:t>
            </a:r>
            <a:r>
              <a:rPr lang="en-US" b="0" dirty="0" smtClean="0">
                <a:solidFill>
                  <a:srgbClr val="0070C0"/>
                </a:solidFill>
              </a:rPr>
              <a:t>[]</a:t>
            </a:r>
            <a:r>
              <a:rPr lang="en-US" b="0" dirty="0" smtClean="0"/>
              <a:t> </a:t>
            </a:r>
            <a:r>
              <a:rPr lang="en-US" b="0" dirty="0" err="1" smtClean="0"/>
              <a:t>empId</a:t>
            </a:r>
            <a:r>
              <a:rPr lang="en-US" b="0" dirty="0" smtClean="0"/>
              <a:t> = { </a:t>
            </a:r>
            <a:r>
              <a:rPr lang="en-US" b="0" dirty="0" smtClean="0">
                <a:solidFill>
                  <a:srgbClr val="00B050"/>
                </a:solidFill>
              </a:rPr>
              <a:t>76, 13, 56, 87</a:t>
            </a:r>
            <a:r>
              <a:rPr lang="en-US" b="0" dirty="0" smtClean="0"/>
              <a:t>}; </a:t>
            </a:r>
          </a:p>
          <a:p>
            <a:pPr marL="511175" lvl="1">
              <a:spcBef>
                <a:spcPts val="1200"/>
              </a:spcBef>
            </a:pPr>
            <a:endParaRPr lang="en-US" b="0" dirty="0" smtClean="0"/>
          </a:p>
          <a:p>
            <a:pPr marL="511175" lvl="1">
              <a:spcBef>
                <a:spcPts val="1200"/>
              </a:spcBef>
            </a:pPr>
            <a:endParaRPr lang="en-US" b="0" dirty="0" smtClean="0"/>
          </a:p>
          <a:p>
            <a:pPr marL="511175" lvl="1">
              <a:spcBef>
                <a:spcPts val="600"/>
              </a:spcBef>
            </a:pPr>
            <a:r>
              <a:rPr lang="en-US" b="0" dirty="0" smtClean="0">
                <a:solidFill>
                  <a:srgbClr val="0070C0"/>
                </a:solidFill>
              </a:rPr>
              <a:t>Employee[] </a:t>
            </a:r>
            <a:r>
              <a:rPr lang="en-US" b="0" dirty="0" err="1" smtClean="0"/>
              <a:t>emp</a:t>
            </a:r>
            <a:r>
              <a:rPr lang="en-US" b="0" dirty="0" smtClean="0"/>
              <a:t>={</a:t>
            </a:r>
            <a:r>
              <a:rPr lang="en-US" b="0" dirty="0" smtClean="0">
                <a:solidFill>
                  <a:srgbClr val="00B050"/>
                </a:solidFill>
              </a:rPr>
              <a:t>new Employee(“Ram”,22),new Employee(“Arun”,44)</a:t>
            </a:r>
            <a:r>
              <a:rPr lang="en-US" b="0" dirty="0" smtClean="0"/>
              <a:t>};</a:t>
            </a:r>
          </a:p>
          <a:p>
            <a:pPr marL="511175" lvl="1">
              <a:spcBef>
                <a:spcPts val="600"/>
              </a:spcBef>
            </a:pPr>
            <a:endParaRPr lang="en-US" b="0" dirty="0" smtClean="0"/>
          </a:p>
          <a:p>
            <a:pPr marL="511175" lvl="1">
              <a:spcBef>
                <a:spcPts val="1200"/>
              </a:spcBef>
            </a:pPr>
            <a:endParaRPr lang="en-US" b="0" dirty="0" smtClean="0"/>
          </a:p>
          <a:p>
            <a:pPr marL="511175" lvl="1">
              <a:spcBef>
                <a:spcPts val="600"/>
              </a:spcBef>
            </a:pPr>
            <a:r>
              <a:rPr lang="en-US" b="0" dirty="0" smtClean="0"/>
              <a:t>Here, the length of the array is determined by the number of values stored in the array. </a:t>
            </a:r>
            <a:endParaRPr lang="en-US" dirty="0" smtClean="0"/>
          </a:p>
          <a:p>
            <a:pPr>
              <a:spcBef>
                <a:spcPts val="1200"/>
              </a:spcBef>
            </a:pPr>
            <a:endParaRPr lang="en-US" b="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73440" y="3135868"/>
            <a:ext cx="659667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lvl="1"/>
            <a:r>
              <a:rPr lang="en-US" b="0" dirty="0" smtClean="0">
                <a:latin typeface="Arial" pitchFamily="34" charset="0"/>
                <a:cs typeface="Arial" pitchFamily="34" charset="0"/>
              </a:rPr>
              <a:t>This declares an array of type int with values 76, 13, 56 and 87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4513" y="4267200"/>
            <a:ext cx="725923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lvl="1"/>
            <a:r>
              <a:rPr lang="en-US" b="0" dirty="0" smtClean="0">
                <a:latin typeface="Arial" pitchFamily="34" charset="0"/>
                <a:cs typeface="Arial" pitchFamily="34" charset="0"/>
              </a:rPr>
              <a:t>This declares an Employee object array, stores two employee objects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7391400" cy="1143000"/>
          </a:xfrm>
        </p:spPr>
        <p:txBody>
          <a:bodyPr/>
          <a:lstStyle/>
          <a:p>
            <a:r>
              <a:rPr lang="en-US" sz="2000" dirty="0" smtClean="0"/>
              <a:t>Accessing the Elements of an One Dimensional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1628269"/>
            <a:ext cx="86106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How to retrieve values from an array?</a:t>
            </a:r>
          </a:p>
          <a:p>
            <a:pPr marL="341313" lvl="1" indent="-163513">
              <a:spcBef>
                <a:spcPts val="600"/>
              </a:spcBef>
            </a:pPr>
            <a:r>
              <a:rPr lang="en-US" b="0" dirty="0" smtClean="0"/>
              <a:t>Array elements are accessed using the element’s index.</a:t>
            </a:r>
          </a:p>
          <a:p>
            <a:pPr marL="341313" lvl="1" indent="-163513">
              <a:spcBef>
                <a:spcPts val="600"/>
              </a:spcBef>
            </a:pPr>
            <a:r>
              <a:rPr lang="en-US" b="0" dirty="0" smtClean="0"/>
              <a:t>The index position of the first element in the array is </a:t>
            </a:r>
            <a:r>
              <a:rPr lang="en-US" b="0" dirty="0" smtClean="0">
                <a:solidFill>
                  <a:srgbClr val="EA3800"/>
                </a:solidFill>
              </a:rPr>
              <a:t>0</a:t>
            </a:r>
            <a:r>
              <a:rPr lang="en-US" b="0" dirty="0" smtClean="0"/>
              <a:t>, last  element is position is </a:t>
            </a:r>
            <a:r>
              <a:rPr lang="en-US" b="0" dirty="0" smtClean="0">
                <a:solidFill>
                  <a:srgbClr val="EA3800"/>
                </a:solidFill>
              </a:rPr>
              <a:t>array length -1</a:t>
            </a:r>
            <a:r>
              <a:rPr lang="en-US" b="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Syntax:</a:t>
            </a:r>
          </a:p>
          <a:p>
            <a:pPr lvl="2">
              <a:spcBef>
                <a:spcPts val="600"/>
              </a:spcBef>
            </a:pPr>
            <a:r>
              <a:rPr lang="en-US" b="0" dirty="0" smtClean="0">
                <a:solidFill>
                  <a:srgbClr val="00B050"/>
                </a:solidFill>
              </a:rPr>
              <a:t>&lt;type&gt; </a:t>
            </a:r>
            <a:r>
              <a:rPr lang="en-US" b="0" dirty="0" smtClean="0">
                <a:solidFill>
                  <a:srgbClr val="002060"/>
                </a:solidFill>
              </a:rPr>
              <a:t>&lt;array name&gt;</a:t>
            </a:r>
            <a:r>
              <a:rPr lang="en-US" b="0" dirty="0" smtClean="0"/>
              <a:t> = </a:t>
            </a:r>
            <a:r>
              <a:rPr lang="en-US" b="0" dirty="0" smtClean="0">
                <a:solidFill>
                  <a:srgbClr val="002060"/>
                </a:solidFill>
              </a:rPr>
              <a:t>&lt;array-name&gt;</a:t>
            </a:r>
            <a:r>
              <a:rPr lang="en-US" b="0" dirty="0" smtClean="0"/>
              <a:t>[index-number];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Example:</a:t>
            </a:r>
          </a:p>
          <a:p>
            <a:pPr lvl="3">
              <a:spcBef>
                <a:spcPts val="600"/>
              </a:spcBef>
              <a:tabLst>
                <a:tab pos="3767138" algn="l"/>
              </a:tabLst>
            </a:pPr>
            <a:r>
              <a:rPr lang="en-US" b="0" dirty="0" smtClean="0">
                <a:solidFill>
                  <a:srgbClr val="0070C0"/>
                </a:solidFill>
              </a:rPr>
              <a:t>int id=</a:t>
            </a:r>
            <a:r>
              <a:rPr lang="en-US" b="0" dirty="0" err="1" smtClean="0">
                <a:solidFill>
                  <a:srgbClr val="0070C0"/>
                </a:solidFill>
              </a:rPr>
              <a:t>empId</a:t>
            </a:r>
            <a:r>
              <a:rPr lang="en-US" b="0" dirty="0" smtClean="0">
                <a:solidFill>
                  <a:srgbClr val="0070C0"/>
                </a:solidFill>
              </a:rPr>
              <a:t>[0];	Employee emp1=</a:t>
            </a:r>
            <a:r>
              <a:rPr lang="en-US" b="0" dirty="0" err="1" smtClean="0">
                <a:solidFill>
                  <a:srgbClr val="0070C0"/>
                </a:solidFill>
              </a:rPr>
              <a:t>emp</a:t>
            </a:r>
            <a:r>
              <a:rPr lang="en-US" b="0" dirty="0" smtClean="0">
                <a:solidFill>
                  <a:srgbClr val="0070C0"/>
                </a:solidFill>
              </a:rPr>
              <a:t>[3];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5449669"/>
            <a:ext cx="667512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How to find the length of an array?</a:t>
            </a:r>
          </a:p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Use </a:t>
            </a:r>
            <a:r>
              <a:rPr lang="en-US" dirty="0" err="1" smtClean="0">
                <a:solidFill>
                  <a:srgbClr val="EA3800"/>
                </a:solidFill>
                <a:latin typeface="Arial" pitchFamily="34" charset="0"/>
                <a:cs typeface="Arial" pitchFamily="34" charset="0"/>
              </a:rPr>
              <a:t>empId.length</a:t>
            </a:r>
            <a:r>
              <a:rPr lang="en-US" dirty="0" smtClean="0">
                <a:solidFill>
                  <a:srgbClr val="EA380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get the total number of items in the array.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4529614"/>
            <a:ext cx="2133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 dirty="0" smtClean="0">
                <a:latin typeface="Arial" pitchFamily="34" charset="0"/>
                <a:cs typeface="Arial" pitchFamily="34" charset="0"/>
              </a:rPr>
              <a:t>Retrieves the first item in </a:t>
            </a:r>
            <a:r>
              <a:rPr lang="en-US" sz="1600" b="0" dirty="0" err="1" smtClean="0">
                <a:latin typeface="Arial" pitchFamily="34" charset="0"/>
                <a:cs typeface="Arial" pitchFamily="34" charset="0"/>
              </a:rPr>
              <a:t>empId</a:t>
            </a:r>
            <a:r>
              <a:rPr lang="en-US" sz="1600" b="0" dirty="0" smtClean="0">
                <a:latin typeface="Arial" pitchFamily="34" charset="0"/>
                <a:cs typeface="Arial" pitchFamily="34" charset="0"/>
              </a:rPr>
              <a:t> array</a:t>
            </a:r>
            <a:endParaRPr lang="en-US" sz="16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19600" y="4529614"/>
            <a:ext cx="2133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 dirty="0" smtClean="0">
                <a:latin typeface="Arial" pitchFamily="34" charset="0"/>
                <a:cs typeface="Arial" pitchFamily="34" charset="0"/>
              </a:rPr>
              <a:t>Retrieves the fourth item in </a:t>
            </a:r>
            <a:r>
              <a:rPr lang="en-US" sz="1600" b="0" dirty="0" err="1" smtClean="0">
                <a:latin typeface="Arial" pitchFamily="34" charset="0"/>
                <a:cs typeface="Arial" pitchFamily="34" charset="0"/>
              </a:rPr>
              <a:t>emp</a:t>
            </a:r>
            <a:r>
              <a:rPr lang="en-US" sz="1600" b="0" dirty="0" smtClean="0">
                <a:latin typeface="Arial" pitchFamily="34" charset="0"/>
                <a:cs typeface="Arial" pitchFamily="34" charset="0"/>
              </a:rPr>
              <a:t> array</a:t>
            </a:r>
            <a:endParaRPr lang="en-US" sz="16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Lend a Hand–One Dimensional Array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676400"/>
            <a:ext cx="8458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282575">
              <a:spcBef>
                <a:spcPts val="1200"/>
              </a:spcBef>
              <a:tabLst>
                <a:tab pos="282575" algn="l"/>
              </a:tabLst>
            </a:pPr>
            <a:r>
              <a:rPr lang="en-US" sz="2000" b="0" dirty="0" smtClean="0"/>
              <a:t>Program to print even numbers between 0 &amp; 100.</a:t>
            </a:r>
          </a:p>
          <a:p>
            <a:pPr marL="282575" indent="-282575">
              <a:spcBef>
                <a:spcPts val="1200"/>
              </a:spcBef>
              <a:buFont typeface="+mj-lt"/>
              <a:buAutoNum type="arabicPeriod"/>
              <a:tabLst>
                <a:tab pos="282575" algn="l"/>
              </a:tabLst>
            </a:pPr>
            <a:r>
              <a:rPr lang="en-US" sz="2000" b="0" dirty="0" smtClean="0"/>
              <a:t>Create a program “</a:t>
            </a:r>
            <a:r>
              <a:rPr lang="en-US" sz="2000" b="0" dirty="0" err="1" smtClean="0"/>
              <a:t>ArrayDemo</a:t>
            </a:r>
            <a:r>
              <a:rPr lang="en-US" sz="2000" b="0" dirty="0" smtClean="0"/>
              <a:t>”  add two methods,</a:t>
            </a:r>
          </a:p>
          <a:p>
            <a:pPr marL="739775" lvl="1" indent="-282575">
              <a:spcBef>
                <a:spcPts val="1200"/>
              </a:spcBef>
              <a:buFont typeface="+mj-lt"/>
              <a:buAutoNum type="arabicPeriod"/>
              <a:tabLst>
                <a:tab pos="282575" algn="l"/>
              </a:tabLst>
            </a:pPr>
            <a:r>
              <a:rPr lang="en-US" sz="2000" b="0" dirty="0" err="1" smtClean="0">
                <a:solidFill>
                  <a:srgbClr val="0070C0"/>
                </a:solidFill>
              </a:rPr>
              <a:t>storeNumbers</a:t>
            </a:r>
            <a:r>
              <a:rPr lang="en-US" sz="2000" b="0" dirty="0" smtClean="0"/>
              <a:t> – Creates and stores a array with values from 0~100</a:t>
            </a:r>
          </a:p>
          <a:p>
            <a:pPr marL="739775" lvl="1" indent="-282575">
              <a:spcBef>
                <a:spcPts val="1200"/>
              </a:spcBef>
              <a:buFont typeface="+mj-lt"/>
              <a:buAutoNum type="arabicPeriod"/>
              <a:tabLst>
                <a:tab pos="282575" algn="l"/>
              </a:tabLst>
            </a:pPr>
            <a:r>
              <a:rPr lang="en-US" sz="2000" b="0" dirty="0" err="1" smtClean="0">
                <a:solidFill>
                  <a:srgbClr val="0070C0"/>
                </a:solidFill>
              </a:rPr>
              <a:t>printEvenNumber</a:t>
            </a:r>
            <a:r>
              <a:rPr lang="en-US" sz="2000" b="0" dirty="0" smtClean="0"/>
              <a:t> – traverse through the array stored and print all the even numbers.</a:t>
            </a:r>
          </a:p>
          <a:p>
            <a:pPr marL="739775" lvl="1" indent="-282575">
              <a:spcBef>
                <a:spcPts val="1200"/>
              </a:spcBef>
              <a:tabLst>
                <a:tab pos="282575" algn="l"/>
              </a:tabLst>
            </a:pPr>
            <a:r>
              <a:rPr lang="en-US" sz="2000" b="0" dirty="0" smtClean="0"/>
              <a:t>From the main method invoke both the mentioned above and print the even numbers.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/>
              <a:t>Lend a </a:t>
            </a:r>
            <a:r>
              <a:rPr lang="en-US" sz="3400" dirty="0" smtClean="0"/>
              <a:t>Hand–Solution</a:t>
            </a:r>
            <a:endParaRPr lang="en-US" sz="3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7614" t="20879" r="45534" b="13187"/>
          <a:stretch>
            <a:fillRect/>
          </a:stretch>
        </p:blipFill>
        <p:spPr bwMode="auto">
          <a:xfrm>
            <a:off x="152400" y="16002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Brace 5"/>
          <p:cNvSpPr/>
          <p:nvPr/>
        </p:nvSpPr>
        <p:spPr>
          <a:xfrm>
            <a:off x="3276600" y="2286000"/>
            <a:ext cx="533400" cy="91440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657600" y="2362200"/>
            <a:ext cx="2209800" cy="76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method stores 100 numbers in an array.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5943600" y="3657600"/>
            <a:ext cx="533400" cy="91440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324600" y="3733800"/>
            <a:ext cx="2209800" cy="76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method prints the even numbers between 0 and 100.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4038600" y="5029200"/>
            <a:ext cx="533400" cy="91440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419600" y="5105400"/>
            <a:ext cx="2209800" cy="76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Invokes </a:t>
            </a:r>
            <a:r>
              <a:rPr lang="en-US" sz="16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methods.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Multi Dimensional Arrays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1641144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What are multi dimensional arrays?</a:t>
            </a:r>
          </a:p>
          <a:p>
            <a:pPr lvl="1">
              <a:spcBef>
                <a:spcPts val="1200"/>
              </a:spcBef>
            </a:pPr>
            <a:r>
              <a:rPr lang="en-US" b="0" dirty="0" smtClean="0"/>
              <a:t>Multi Dimensional Arrays are </a:t>
            </a:r>
            <a:r>
              <a:rPr lang="en-US" i="1" dirty="0" smtClean="0"/>
              <a:t>array of arrays</a:t>
            </a:r>
            <a:r>
              <a:rPr lang="en-US" b="0" dirty="0" smtClean="0"/>
              <a:t>. </a:t>
            </a:r>
          </a:p>
          <a:p>
            <a:pPr>
              <a:spcBef>
                <a:spcPts val="1200"/>
              </a:spcBef>
            </a:pPr>
            <a:r>
              <a:rPr lang="en-US" b="0" dirty="0" smtClean="0"/>
              <a:t>The two dimensional array can be termed as a physical table with rows and columns, each row labeled with an index of 0 to its maximum bound.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Syntax</a:t>
            </a:r>
            <a:r>
              <a:rPr lang="en-US" b="0" dirty="0" smtClean="0"/>
              <a:t>:</a:t>
            </a:r>
          </a:p>
          <a:p>
            <a:pPr lvl="2">
              <a:spcBef>
                <a:spcPts val="1200"/>
              </a:spcBef>
            </a:pPr>
            <a:r>
              <a:rPr lang="en-US" b="0" dirty="0" smtClean="0">
                <a:solidFill>
                  <a:srgbClr val="00B050"/>
                </a:solidFill>
              </a:rPr>
              <a:t>type</a:t>
            </a:r>
            <a:r>
              <a:rPr lang="en-US" b="0" dirty="0" smtClean="0"/>
              <a:t>  </a:t>
            </a:r>
            <a:r>
              <a:rPr lang="en-US" b="0" dirty="0" smtClean="0">
                <a:solidFill>
                  <a:srgbClr val="002060"/>
                </a:solidFill>
              </a:rPr>
              <a:t>array-name</a:t>
            </a:r>
            <a:r>
              <a:rPr lang="en-US" b="0" dirty="0" smtClean="0"/>
              <a:t> = new </a:t>
            </a:r>
            <a:r>
              <a:rPr lang="en-US" b="0" dirty="0" smtClean="0">
                <a:solidFill>
                  <a:srgbClr val="00B050"/>
                </a:solidFill>
              </a:rPr>
              <a:t>type</a:t>
            </a:r>
            <a:r>
              <a:rPr lang="en-US" b="0" dirty="0" smtClean="0"/>
              <a:t>[rows][cols];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Example</a:t>
            </a:r>
            <a:r>
              <a:rPr lang="en-US" b="0" dirty="0" smtClean="0"/>
              <a:t>:</a:t>
            </a:r>
          </a:p>
          <a:p>
            <a:pPr lvl="2">
              <a:spcBef>
                <a:spcPts val="1200"/>
              </a:spcBef>
            </a:pPr>
            <a:r>
              <a:rPr lang="en-US" b="0" dirty="0" smtClean="0">
                <a:solidFill>
                  <a:srgbClr val="00B050"/>
                </a:solidFill>
              </a:rPr>
              <a:t>int</a:t>
            </a:r>
            <a:r>
              <a:rPr lang="en-US" b="0" dirty="0" smtClean="0"/>
              <a:t> </a:t>
            </a:r>
            <a:r>
              <a:rPr lang="en-US" b="0" dirty="0" smtClean="0">
                <a:solidFill>
                  <a:srgbClr val="002060"/>
                </a:solidFill>
              </a:rPr>
              <a:t>marks</a:t>
            </a:r>
            <a:r>
              <a:rPr lang="en-US" b="0" dirty="0" smtClean="0"/>
              <a:t>[ ][ ] = new </a:t>
            </a:r>
            <a:r>
              <a:rPr lang="en-US" b="0" dirty="0" smtClean="0">
                <a:solidFill>
                  <a:srgbClr val="00B050"/>
                </a:solidFill>
              </a:rPr>
              <a:t>int</a:t>
            </a:r>
            <a:r>
              <a:rPr lang="en-US" b="0" dirty="0" smtClean="0"/>
              <a:t>[2][3 ]; </a:t>
            </a:r>
            <a:r>
              <a:rPr lang="en-US" b="0" dirty="0" smtClean="0">
                <a:solidFill>
                  <a:srgbClr val="00B050"/>
                </a:solidFill>
              </a:rPr>
              <a:t>// 3 rows and 4 columns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 </a:t>
            </a:r>
            <a:br>
              <a:rPr lang="en-US" b="0" dirty="0" smtClean="0"/>
            </a:br>
            <a:endParaRPr lang="en-US" b="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89560" y="5257800"/>
            <a:ext cx="466344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A two dimensional array is similar to a matrix representation as depicted here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105400" y="4983480"/>
          <a:ext cx="2468880" cy="134112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493776"/>
                <a:gridCol w="493776"/>
                <a:gridCol w="493776"/>
                <a:gridCol w="493776"/>
                <a:gridCol w="493776"/>
              </a:tblGrid>
              <a:tr h="335280">
                <a:tc>
                  <a:txBody>
                    <a:bodyPr/>
                    <a:lstStyle/>
                    <a:p>
                      <a:endParaRPr lang="en-US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Arial" pitchFamily="34" charset="0"/>
                          <a:cs typeface="Arial" pitchFamily="34" charset="0"/>
                        </a:rPr>
                        <a:t>41</a:t>
                      </a:r>
                      <a:endParaRPr lang="en-US" sz="12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Arial" pitchFamily="34" charset="0"/>
                          <a:cs typeface="Arial" pitchFamily="34" charset="0"/>
                        </a:rPr>
                        <a:t>38</a:t>
                      </a:r>
                      <a:endParaRPr lang="en-US" sz="12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  <a:endParaRPr lang="en-US" sz="12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  <a:endParaRPr lang="en-US" sz="12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  <a:endParaRPr lang="en-US" sz="12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endParaRPr lang="en-US" sz="12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Arial" pitchFamily="34" charset="0"/>
                          <a:cs typeface="Arial" pitchFamily="34" charset="0"/>
                        </a:rPr>
                        <a:t>36</a:t>
                      </a:r>
                      <a:endParaRPr lang="en-US" sz="12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sz="12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lang="en-US" sz="12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  <a:endParaRPr lang="en-US" sz="12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en-US" sz="12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n-US" sz="12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Advantages and Disadvantages of Arrays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4267200"/>
            <a:ext cx="8610600" cy="16619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Disadvantages of Java Array:</a:t>
            </a:r>
          </a:p>
          <a:p>
            <a:pPr lvl="1" indent="169863">
              <a:spcBef>
                <a:spcPts val="1200"/>
              </a:spcBef>
              <a:buFont typeface="Arial" pitchFamily="34" charset="0"/>
              <a:buChar char="•"/>
            </a:pPr>
            <a:r>
              <a:rPr lang="en-US" b="0" dirty="0" smtClean="0"/>
              <a:t>An array has fixed size. </a:t>
            </a:r>
          </a:p>
          <a:p>
            <a:pPr lvl="1" indent="169863">
              <a:spcBef>
                <a:spcPts val="1200"/>
              </a:spcBef>
              <a:buFont typeface="Arial" pitchFamily="34" charset="0"/>
              <a:buChar char="•"/>
            </a:pPr>
            <a:r>
              <a:rPr lang="en-US" b="0" dirty="0" smtClean="0"/>
              <a:t>An array holds only one type of data.</a:t>
            </a:r>
          </a:p>
          <a:p>
            <a:pPr lvl="1" indent="169863">
              <a:spcBef>
                <a:spcPts val="1200"/>
              </a:spcBef>
              <a:buFont typeface="Arial" pitchFamily="34" charset="0"/>
              <a:buChar char="•"/>
            </a:pPr>
            <a:r>
              <a:rPr lang="en-US" b="0" dirty="0" smtClean="0"/>
              <a:t>Insertion and deletion of elements is not efficient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1641144"/>
            <a:ext cx="8610600" cy="22159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Advantages of  Java Array:</a:t>
            </a:r>
          </a:p>
          <a:p>
            <a:pPr lvl="1" indent="169863">
              <a:spcBef>
                <a:spcPts val="1200"/>
              </a:spcBef>
              <a:buFont typeface="Arial" pitchFamily="34" charset="0"/>
              <a:buChar char="•"/>
            </a:pPr>
            <a:r>
              <a:rPr lang="en-US" b="0" dirty="0" smtClean="0"/>
              <a:t>Arrays can store large number of elements by just specifying the index number and the array name. </a:t>
            </a:r>
          </a:p>
          <a:p>
            <a:pPr lvl="1" indent="169863">
              <a:spcBef>
                <a:spcPts val="1200"/>
              </a:spcBef>
              <a:buFont typeface="Arial" pitchFamily="34" charset="0"/>
              <a:buChar char="•"/>
            </a:pPr>
            <a:r>
              <a:rPr lang="en-US" b="0" dirty="0" smtClean="0"/>
              <a:t>Arrays permit efficient random access</a:t>
            </a:r>
          </a:p>
          <a:p>
            <a:pPr lvl="1" indent="169863">
              <a:spcBef>
                <a:spcPts val="1200"/>
              </a:spcBef>
              <a:buFont typeface="Arial" pitchFamily="34" charset="0"/>
              <a:buChar char="•"/>
            </a:pPr>
            <a:r>
              <a:rPr lang="en-US" b="0" dirty="0" smtClean="0"/>
              <a:t>Iteration in arrays is faster than iterating through its counterparts (such as a linked list of the same size)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5715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150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You have successfully completed - 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  	Arrays  in Java</a:t>
            </a:r>
            <a:endParaRPr lang="en-US" sz="24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00025"/>
            <a:ext cx="6858000" cy="5334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About the Author</a:t>
            </a:r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D313E9-3302-4974-8563-6539F17C1C97}" type="slidenum">
              <a:rPr lang="en-US" smtClean="0"/>
              <a:pPr>
                <a:defRPr/>
              </a:pPr>
              <a:t>2</a:t>
            </a:fld>
            <a:endParaRPr lang="en-US" dirty="0" smtClean="0"/>
          </a:p>
        </p:txBody>
      </p:sp>
      <p:graphicFrame>
        <p:nvGraphicFramePr>
          <p:cNvPr id="33870" name="Group 78"/>
          <p:cNvGraphicFramePr>
            <a:graphicFrameLocks noGrp="1"/>
          </p:cNvGraphicFramePr>
          <p:nvPr/>
        </p:nvGraphicFramePr>
        <p:xfrm>
          <a:off x="609600" y="2209800"/>
          <a:ext cx="81534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Created By: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Madhava(t-Madhava)/Shanmu(105110)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Credential Information: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Trainer/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Sr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 Architect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Version and Date: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1.0, January  14 , 2011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4" name="WordArt 37"/>
          <p:cNvSpPr>
            <a:spLocks noChangeArrowheads="1" noChangeShapeType="1" noTextEdit="1"/>
          </p:cNvSpPr>
          <p:nvPr/>
        </p:nvSpPr>
        <p:spPr bwMode="auto">
          <a:xfrm>
            <a:off x="762000" y="4419600"/>
            <a:ext cx="7620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188B4"/>
                </a:solidFill>
                <a:latin typeface="Tw Cen MT Condensed"/>
              </a:rPr>
              <a:t>Cognizant Certified Official Curriculum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00" y="0"/>
            <a:ext cx="6858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Verdana" pitchFamily="34" charset="0"/>
              </a:rPr>
              <a:t>Icons Used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3600" y="1295400"/>
            <a:ext cx="6858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cap="all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862" y="1600200"/>
            <a:ext cx="1023938" cy="1023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828800" y="2027238"/>
            <a:ext cx="160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Questions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806575" y="5620357"/>
            <a:ext cx="169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Demonstration</a:t>
            </a:r>
          </a:p>
        </p:txBody>
      </p:sp>
      <p:pic>
        <p:nvPicPr>
          <p:cNvPr id="4110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3625" y="1600200"/>
            <a:ext cx="968375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381875" y="1752600"/>
            <a:ext cx="1447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Hands on Exercise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828800" y="3671888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Coding Standards</a:t>
            </a:r>
          </a:p>
        </p:txBody>
      </p:sp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1225" y="3231932"/>
            <a:ext cx="841375" cy="111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572000" y="5284072"/>
            <a:ext cx="14478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Best Practices &amp; Industry Standards</a:t>
            </a:r>
            <a:endParaRPr lang="en-US" sz="1600" dirty="0">
              <a:latin typeface="+mn-lt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579938" y="2068513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Tools</a:t>
            </a:r>
          </a:p>
        </p:txBody>
      </p:sp>
      <p:pic>
        <p:nvPicPr>
          <p:cNvPr id="4119" name="Picture 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43312" y="3287712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0" name="Picture 3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" y="5286375"/>
            <a:ext cx="9969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1" name="Picture 3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10325" y="1697038"/>
            <a:ext cx="1133475" cy="105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4294967295"/>
          </p:nvPr>
        </p:nvSpPr>
        <p:spPr>
          <a:xfrm>
            <a:off x="152400" y="6428601"/>
            <a:ext cx="457200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3</a:t>
            </a:fld>
            <a:endParaRPr lang="en-US" sz="1400" dirty="0"/>
          </a:p>
        </p:txBody>
      </p:sp>
      <p:pic>
        <p:nvPicPr>
          <p:cNvPr id="2050" name="Picture 2" descr="C:\Users\120891\Desktop\Case Study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4600" y="3401187"/>
            <a:ext cx="1112711" cy="1018413"/>
          </a:xfrm>
          <a:prstGeom prst="rect">
            <a:avLst/>
          </a:prstGeom>
          <a:noFill/>
        </p:spPr>
      </p:pic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7312570" y="3733800"/>
            <a:ext cx="14478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  Case Study</a:t>
            </a:r>
            <a:endParaRPr lang="en-US" sz="1600" dirty="0">
              <a:latin typeface="+mn-lt"/>
            </a:endParaRPr>
          </a:p>
        </p:txBody>
      </p:sp>
      <p:pic>
        <p:nvPicPr>
          <p:cNvPr id="21506" name="Picture 2" descr="C:\Users\120891\Desktop\best practice_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81400" y="5226268"/>
            <a:ext cx="1066800" cy="1066800"/>
          </a:xfrm>
          <a:prstGeom prst="rect">
            <a:avLst/>
          </a:prstGeom>
          <a:noFill/>
        </p:spPr>
      </p:pic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569370" y="3657600"/>
            <a:ext cx="1447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Test Your Understanding</a:t>
            </a:r>
          </a:p>
        </p:txBody>
      </p:sp>
      <p:pic>
        <p:nvPicPr>
          <p:cNvPr id="28" name="Picture 2" descr="C:\Users\120891\Desktop\Workshop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89656" y="5333998"/>
            <a:ext cx="925544" cy="831818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7391400" y="56388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Workshop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Objectives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4943475"/>
          </a:xfrm>
        </p:spPr>
        <p:txBody>
          <a:bodyPr/>
          <a:lstStyle/>
          <a:p>
            <a:pPr lvl="1" eaLnBrk="1" hangingPunct="1">
              <a:spcBef>
                <a:spcPts val="1200"/>
              </a:spcBef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After completing this chapter you will be able to</a:t>
            </a:r>
          </a:p>
          <a:p>
            <a:pPr marL="1308100" lvl="1" indent="-220663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Understand what is </a:t>
            </a:r>
            <a:r>
              <a:rPr sz="2000" dirty="0" smtClean="0">
                <a:latin typeface="Arial" pitchFamily="34" charset="0"/>
                <a:cs typeface="Arial" pitchFamily="34" charset="0"/>
              </a:rPr>
              <a:t>an  Array?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1308100" lvl="1" indent="-220663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List out the types of Array.</a:t>
            </a:r>
          </a:p>
          <a:p>
            <a:pPr marL="1308100" lvl="1" indent="-220663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sz="2000" dirty="0" smtClean="0">
                <a:latin typeface="Arial" pitchFamily="34" charset="0"/>
                <a:cs typeface="Arial" pitchFamily="34" charset="0"/>
              </a:rPr>
              <a:t>Declare and create an array.</a:t>
            </a:r>
          </a:p>
          <a:p>
            <a:pPr marL="1308100" lvl="1" indent="-220663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Iterate through an array.</a:t>
            </a:r>
            <a:endParaRPr sz="2000" dirty="0" smtClean="0">
              <a:latin typeface="Arial" pitchFamily="34" charset="0"/>
              <a:cs typeface="Arial" pitchFamily="34" charset="0"/>
            </a:endParaRPr>
          </a:p>
          <a:p>
            <a:pPr marL="1308100" lvl="1" indent="-220663" eaLnBrk="1" hangingPunct="1">
              <a:spcBef>
                <a:spcPts val="1200"/>
              </a:spcBef>
              <a:buNone/>
            </a:pPr>
            <a:endParaRPr lang="en-US" sz="2400" dirty="0" smtClean="0">
              <a:cs typeface="Arial" pitchFamily="34" charset="0"/>
            </a:endParaRPr>
          </a:p>
          <a:p>
            <a:pPr marL="1308100" lvl="1" indent="-220663" algn="ctr" eaLnBrk="1" hangingPunct="1">
              <a:spcBef>
                <a:spcPts val="1200"/>
              </a:spcBef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 algn="ctr" eaLnBrk="1" hangingPunct="1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4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Metaphor for Arrays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895600" y="1801177"/>
            <a:ext cx="2667000" cy="1780223"/>
            <a:chOff x="228600" y="1828800"/>
            <a:chExt cx="2667000" cy="1780223"/>
          </a:xfrm>
        </p:grpSpPr>
        <p:pic>
          <p:nvPicPr>
            <p:cNvPr id="11" name="Picture 10" descr="apples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1828800"/>
              <a:ext cx="2667000" cy="1780223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990600" y="31242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Apples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14400" y="3953470"/>
            <a:ext cx="7086600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box of Apples. Box is the container for apples.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Similar to box Arrays are container for data of similar data type (like the apples).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What is an Array?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040" y="1676400"/>
            <a:ext cx="8595360" cy="16312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What is an Array?</a:t>
            </a:r>
          </a:p>
          <a:p>
            <a:pPr lvl="1">
              <a:spcBef>
                <a:spcPts val="1200"/>
              </a:spcBef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An array is variable  that can hold a group of values of 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same type 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and  referred  by a common name.</a:t>
            </a:r>
          </a:p>
          <a:p>
            <a:pPr lvl="1">
              <a:spcBef>
                <a:spcPts val="1200"/>
              </a:spcBef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Arrays can hold primitives or objects of same types.</a:t>
            </a:r>
          </a:p>
        </p:txBody>
      </p:sp>
      <p:pic>
        <p:nvPicPr>
          <p:cNvPr id="6" name="Picture 5" descr="mini-imag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3657600"/>
            <a:ext cx="2743200" cy="2599182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>
          <a:xfrm>
            <a:off x="2971800" y="4267200"/>
            <a:ext cx="698072" cy="16764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33800" y="4572000"/>
            <a:ext cx="5257800" cy="12311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600" b="0" dirty="0" smtClean="0">
                <a:latin typeface="Arial" pitchFamily="34" charset="0"/>
                <a:cs typeface="Arial" pitchFamily="34" charset="0"/>
              </a:rPr>
              <a:t>Individual values being stored inside an array named 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MyArray</a:t>
            </a:r>
            <a:r>
              <a:rPr lang="en-US" sz="1600" b="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sz="1600" b="0" dirty="0" smtClean="0">
                <a:latin typeface="Arial" pitchFamily="34" charset="0"/>
                <a:cs typeface="Arial" pitchFamily="34" charset="0"/>
              </a:rPr>
              <a:t>Each item can be accessed using the variable name 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MyArray</a:t>
            </a:r>
            <a:r>
              <a:rPr lang="en-US" sz="1600" b="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6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Types of Array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1295400" y="990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1219200" y="4343400"/>
            <a:ext cx="3048000" cy="10058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Example:  </a:t>
            </a:r>
            <a:r>
              <a:rPr lang="en-US" sz="1600" dirty="0" smtClean="0">
                <a:solidFill>
                  <a:srgbClr val="EA3800"/>
                </a:solidFill>
                <a:latin typeface="Arial" pitchFamily="34" charset="0"/>
                <a:cs typeface="Arial" pitchFamily="34" charset="0"/>
              </a:rPr>
              <a:t>int[]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0" dirty="0" err="1" smtClean="0">
                <a:latin typeface="Arial" pitchFamily="34" charset="0"/>
                <a:cs typeface="Arial" pitchFamily="34" charset="0"/>
              </a:rPr>
              <a:t>empId</a:t>
            </a:r>
            <a:r>
              <a:rPr lang="en-US" sz="16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//Integer array named </a:t>
            </a:r>
            <a:r>
              <a:rPr lang="en-US" sz="16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empId</a:t>
            </a:r>
            <a:r>
              <a:rPr lang="en-US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to store employee id.</a:t>
            </a:r>
            <a:endParaRPr lang="en-US" sz="1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4400" y="4328160"/>
            <a:ext cx="2895600" cy="10058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Example: </a:t>
            </a:r>
            <a:r>
              <a:rPr lang="en-US" b="0" dirty="0" smtClean="0"/>
              <a:t> </a:t>
            </a:r>
            <a:r>
              <a:rPr lang="en-US" dirty="0" smtClean="0">
                <a:solidFill>
                  <a:srgbClr val="EA3800"/>
                </a:solidFill>
              </a:rPr>
              <a:t>int</a:t>
            </a:r>
            <a:r>
              <a:rPr lang="en-US" dirty="0" smtClean="0"/>
              <a:t> square[ ][ ];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// Two dimensional array.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7391400" cy="1143000"/>
          </a:xfrm>
        </p:spPr>
        <p:txBody>
          <a:bodyPr/>
          <a:lstStyle/>
          <a:p>
            <a:r>
              <a:rPr lang="en-US" sz="2000" dirty="0" smtClean="0"/>
              <a:t>Declaring and Creating an One Dimensional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524000"/>
            <a:ext cx="8686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354013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Declaring an Array:</a:t>
            </a:r>
          </a:p>
          <a:p>
            <a:pPr marL="1092200" lvl="2" indent="-573088">
              <a:spcBef>
                <a:spcPts val="1200"/>
              </a:spcBef>
            </a:pPr>
            <a:r>
              <a:rPr lang="en-US" b="0" dirty="0" smtClean="0"/>
              <a:t>An array variable declared should has a data type and a valid identifier.</a:t>
            </a:r>
          </a:p>
          <a:p>
            <a:pPr marL="3663950" lvl="3" indent="-2640013">
              <a:spcBef>
                <a:spcPts val="1200"/>
              </a:spcBef>
            </a:pPr>
            <a:r>
              <a:rPr lang="en-US" sz="1600" dirty="0" smtClean="0"/>
              <a:t>Syntax    </a:t>
            </a:r>
            <a:r>
              <a:rPr lang="en-US" sz="1600" b="0" dirty="0" smtClean="0"/>
              <a:t>:  </a:t>
            </a:r>
            <a:r>
              <a:rPr lang="en-US" sz="1600" b="0" dirty="0" smtClean="0">
                <a:solidFill>
                  <a:srgbClr val="00B050"/>
                </a:solidFill>
              </a:rPr>
              <a:t>&lt;type&gt;  [ ] </a:t>
            </a:r>
            <a:r>
              <a:rPr lang="en-US" sz="1600" b="0" dirty="0" smtClean="0"/>
              <a:t>  </a:t>
            </a:r>
            <a:r>
              <a:rPr lang="en-US" sz="1600" b="0" dirty="0" smtClean="0">
                <a:solidFill>
                  <a:srgbClr val="EA3800"/>
                </a:solidFill>
              </a:rPr>
              <a:t>&lt;array-name&gt;</a:t>
            </a:r>
            <a:r>
              <a:rPr lang="en-US" sz="1600" b="0" dirty="0" smtClean="0"/>
              <a:t>;</a:t>
            </a:r>
          </a:p>
          <a:p>
            <a:pPr marL="3663950" lvl="3" indent="-2640013">
              <a:spcBef>
                <a:spcPts val="1200"/>
              </a:spcBef>
              <a:tabLst>
                <a:tab pos="3030538" algn="l"/>
              </a:tabLst>
            </a:pPr>
            <a:r>
              <a:rPr lang="en-US" sz="1600" dirty="0" smtClean="0"/>
              <a:t>Example </a:t>
            </a:r>
            <a:r>
              <a:rPr lang="en-US" sz="1600" b="0" dirty="0" smtClean="0"/>
              <a:t>:  </a:t>
            </a:r>
            <a:r>
              <a:rPr lang="en-US" sz="1600" b="0" dirty="0" smtClean="0">
                <a:solidFill>
                  <a:srgbClr val="00B050"/>
                </a:solidFill>
              </a:rPr>
              <a:t>int [ ]  </a:t>
            </a:r>
            <a:r>
              <a:rPr lang="en-US" sz="1600" b="0" dirty="0" err="1" smtClean="0">
                <a:solidFill>
                  <a:srgbClr val="EA3800"/>
                </a:solidFill>
              </a:rPr>
              <a:t>empId</a:t>
            </a:r>
            <a:r>
              <a:rPr lang="en-US" sz="1600" b="0" dirty="0" smtClean="0"/>
              <a:t>;</a:t>
            </a:r>
          </a:p>
          <a:p>
            <a:pPr marL="3663950" lvl="6" indent="-1603375">
              <a:spcBef>
                <a:spcPts val="1200"/>
              </a:spcBef>
            </a:pPr>
            <a:r>
              <a:rPr lang="en-US" sz="1600" b="0" dirty="0" smtClean="0">
                <a:solidFill>
                  <a:srgbClr val="00B050"/>
                </a:solidFill>
              </a:rPr>
              <a:t>Employee[ ]</a:t>
            </a:r>
            <a:r>
              <a:rPr lang="en-US" sz="1600" b="0" dirty="0" smtClean="0"/>
              <a:t>  </a:t>
            </a:r>
            <a:r>
              <a:rPr lang="en-US" sz="1600" b="0" dirty="0" err="1" smtClean="0">
                <a:solidFill>
                  <a:srgbClr val="EA3800"/>
                </a:solidFill>
              </a:rPr>
              <a:t>emp</a:t>
            </a:r>
            <a:r>
              <a:rPr lang="en-US" sz="1600" b="0" dirty="0" smtClean="0"/>
              <a:t>;</a:t>
            </a:r>
          </a:p>
          <a:p>
            <a:pPr marL="463550" indent="-354013">
              <a:spcBef>
                <a:spcPts val="1200"/>
              </a:spcBef>
              <a:buAutoNum type="arabicPeriod" startAt="2"/>
              <a:tabLst>
                <a:tab pos="682625" algn="l"/>
              </a:tabLst>
            </a:pPr>
            <a:r>
              <a:rPr lang="en-US" dirty="0" smtClean="0"/>
              <a:t>Initializing an Array </a:t>
            </a:r>
          </a:p>
          <a:p>
            <a:pPr lvl="3" indent="-852488">
              <a:spcBef>
                <a:spcPts val="1200"/>
              </a:spcBef>
            </a:pPr>
            <a:r>
              <a:rPr lang="en-US" b="0" dirty="0" smtClean="0"/>
              <a:t>As arrays are also a type of object, they are created with the new keyword.</a:t>
            </a:r>
          </a:p>
          <a:p>
            <a:pPr marL="1828800" lvl="3" indent="-804863">
              <a:spcBef>
                <a:spcPts val="1200"/>
              </a:spcBef>
              <a:tabLst>
                <a:tab pos="2633663" algn="l"/>
              </a:tabLst>
            </a:pPr>
            <a:r>
              <a:rPr lang="en-US" sz="1600" dirty="0" smtClean="0"/>
              <a:t>Syntax</a:t>
            </a:r>
            <a:r>
              <a:rPr lang="en-US" sz="1600" b="0" dirty="0" smtClean="0"/>
              <a:t>:	    &lt;array-name&gt;= </a:t>
            </a:r>
            <a:r>
              <a:rPr lang="en-US" sz="1600" b="0" dirty="0" smtClean="0">
                <a:solidFill>
                  <a:srgbClr val="00B050"/>
                </a:solidFill>
              </a:rPr>
              <a:t>new  &lt;type&gt;(&lt;size&gt;);</a:t>
            </a:r>
          </a:p>
          <a:p>
            <a:pPr marL="1828800" lvl="3" indent="-804863">
              <a:spcBef>
                <a:spcPts val="1200"/>
              </a:spcBef>
              <a:tabLst>
                <a:tab pos="2633663" algn="l"/>
              </a:tabLst>
            </a:pPr>
            <a:r>
              <a:rPr lang="en-US" sz="1600" dirty="0" smtClean="0"/>
              <a:t>Example</a:t>
            </a:r>
            <a:r>
              <a:rPr lang="en-US" sz="1600" b="0" dirty="0" smtClean="0"/>
              <a:t>:    </a:t>
            </a:r>
            <a:r>
              <a:rPr lang="en-US" sz="1600" b="0" dirty="0" err="1" smtClean="0"/>
              <a:t>empId</a:t>
            </a:r>
            <a:r>
              <a:rPr lang="en-US" sz="1600" b="0" dirty="0" smtClean="0"/>
              <a:t>=new </a:t>
            </a:r>
            <a:r>
              <a:rPr lang="en-US" sz="1600" b="0" dirty="0" smtClean="0">
                <a:solidFill>
                  <a:srgbClr val="00B050"/>
                </a:solidFill>
              </a:rPr>
              <a:t>int[3]</a:t>
            </a:r>
            <a:r>
              <a:rPr lang="en-US" sz="1600" b="0" dirty="0" smtClean="0"/>
              <a:t>;</a:t>
            </a:r>
          </a:p>
          <a:p>
            <a:pPr marL="1828800" lvl="5" indent="287338">
              <a:spcBef>
                <a:spcPts val="1200"/>
              </a:spcBef>
              <a:tabLst>
                <a:tab pos="2633663" algn="l"/>
              </a:tabLst>
            </a:pPr>
            <a:r>
              <a:rPr lang="en-US" sz="1600" b="0" dirty="0" err="1" smtClean="0"/>
              <a:t>emp</a:t>
            </a:r>
            <a:r>
              <a:rPr lang="en-US" sz="1600" b="0" dirty="0" smtClean="0"/>
              <a:t>=new </a:t>
            </a:r>
            <a:r>
              <a:rPr lang="en-US" sz="1600" b="0" dirty="0" smtClean="0">
                <a:solidFill>
                  <a:srgbClr val="00B050"/>
                </a:solidFill>
              </a:rPr>
              <a:t>Employee[3]</a:t>
            </a:r>
            <a:r>
              <a:rPr lang="en-US" sz="1600" b="0" dirty="0" smtClean="0"/>
              <a:t>;</a:t>
            </a:r>
            <a:r>
              <a:rPr lang="en-US" b="0" dirty="0" smtClean="0"/>
              <a:t>	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3643952" y="2848970"/>
            <a:ext cx="214952" cy="19903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39585" y="2819400"/>
            <a:ext cx="2377440" cy="252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tIns="18288" rIns="0" bIns="18288" rtlCol="0">
            <a:spAutoFit/>
          </a:bodyPr>
          <a:lstStyle/>
          <a:p>
            <a:r>
              <a:rPr lang="en-US" sz="1400" b="0" dirty="0" smtClean="0">
                <a:latin typeface="Arial" pitchFamily="34" charset="0"/>
                <a:cs typeface="Arial" pitchFamily="34" charset="0"/>
              </a:rPr>
              <a:t>Declares an array of type </a:t>
            </a:r>
            <a:r>
              <a:rPr lang="en-US" sz="1400" b="0" dirty="0" err="1" smtClean="0">
                <a:latin typeface="Arial" pitchFamily="34" charset="0"/>
                <a:cs typeface="Arial" pitchFamily="34" charset="0"/>
              </a:rPr>
              <a:t>int</a:t>
            </a:r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4648200" y="3262952"/>
            <a:ext cx="214952" cy="19903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9352" y="3252823"/>
            <a:ext cx="3157275" cy="252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tIns="18288" rIns="0" bIns="18288" rtlCol="0">
            <a:spAutoFit/>
          </a:bodyPr>
          <a:lstStyle/>
          <a:p>
            <a:r>
              <a:rPr lang="en-US" sz="1400" b="0" dirty="0" smtClean="0">
                <a:latin typeface="Arial" pitchFamily="34" charset="0"/>
                <a:cs typeface="Arial" pitchFamily="34" charset="0"/>
              </a:rPr>
              <a:t>Declares an array of </a:t>
            </a:r>
            <a:r>
              <a:rPr lang="en-US" sz="1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Employee</a:t>
            </a:r>
            <a:r>
              <a:rPr lang="en-US" sz="1400" b="0" dirty="0" smtClean="0">
                <a:solidFill>
                  <a:schemeClr val="tx1"/>
                </a:solidFill>
              </a:rPr>
              <a:t> </a:t>
            </a:r>
            <a:r>
              <a:rPr lang="en-US" sz="1400" b="0" dirty="0" smtClean="0">
                <a:latin typeface="Arial" pitchFamily="34" charset="0"/>
                <a:cs typeface="Arial" pitchFamily="34" charset="0"/>
              </a:rPr>
              <a:t>Object</a:t>
            </a:r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4572000" y="4876800"/>
            <a:ext cx="214952" cy="19903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53000" y="4853023"/>
            <a:ext cx="3453831" cy="252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tIns="18288" rIns="0" bIns="18288" rtlCol="0">
            <a:spAutoFit/>
          </a:bodyPr>
          <a:lstStyle/>
          <a:p>
            <a:r>
              <a:rPr lang="en-US" sz="1400" b="0" dirty="0" smtClean="0">
                <a:latin typeface="Arial" pitchFamily="34" charset="0"/>
                <a:cs typeface="Arial" pitchFamily="34" charset="0"/>
              </a:rPr>
              <a:t>Creates an array that can hold 3 </a:t>
            </a:r>
            <a:r>
              <a:rPr lang="en-US" sz="1400" b="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400" b="0" dirty="0" smtClean="0">
                <a:latin typeface="Arial" pitchFamily="34" charset="0"/>
                <a:cs typeface="Arial" pitchFamily="34" charset="0"/>
              </a:rPr>
              <a:t> values</a:t>
            </a:r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5296005" y="5334000"/>
            <a:ext cx="214952" cy="19903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677006" y="5257800"/>
            <a:ext cx="3162194" cy="4678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18288" rIns="0" bIns="18288" rtlCol="0">
            <a:spAutoFit/>
          </a:bodyPr>
          <a:lstStyle/>
          <a:p>
            <a:r>
              <a:rPr lang="en-US" sz="1400" b="0" dirty="0" smtClean="0">
                <a:latin typeface="Arial" pitchFamily="34" charset="0"/>
                <a:cs typeface="Arial" pitchFamily="34" charset="0"/>
              </a:rPr>
              <a:t>Creates an array that can hold 3 </a:t>
            </a:r>
            <a:r>
              <a:rPr lang="en-US" sz="1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Employee</a:t>
            </a:r>
            <a:r>
              <a:rPr lang="en-US" sz="1400" b="0" dirty="0" smtClean="0">
                <a:solidFill>
                  <a:schemeClr val="tx1"/>
                </a:solidFill>
              </a:rPr>
              <a:t> </a:t>
            </a:r>
            <a:r>
              <a:rPr lang="en-US" sz="1400" b="0" dirty="0" smtClean="0">
                <a:latin typeface="Arial" pitchFamily="34" charset="0"/>
                <a:cs typeface="Arial" pitchFamily="34" charset="0"/>
              </a:rPr>
              <a:t>objects.</a:t>
            </a:r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7391400" cy="1143000"/>
          </a:xfrm>
        </p:spPr>
        <p:txBody>
          <a:bodyPr/>
          <a:lstStyle/>
          <a:p>
            <a:r>
              <a:rPr lang="en-US" sz="3200" dirty="0" smtClean="0"/>
              <a:t>One Dimensional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1564719"/>
            <a:ext cx="89154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 smtClean="0"/>
              <a:t>Some Facts about  arrays:</a:t>
            </a:r>
          </a:p>
          <a:p>
            <a:pPr indent="17780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b="0" dirty="0" smtClean="0"/>
              <a:t>The </a:t>
            </a:r>
            <a:r>
              <a:rPr lang="en-US" sz="2000" i="1" dirty="0" smtClean="0"/>
              <a:t>length</a:t>
            </a:r>
            <a:r>
              <a:rPr lang="en-US" sz="2000" b="0" dirty="0" smtClean="0"/>
              <a:t> of an array is established when the array is created.</a:t>
            </a:r>
          </a:p>
          <a:p>
            <a:pPr indent="17780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b="0" dirty="0" smtClean="0"/>
              <a:t>The </a:t>
            </a:r>
            <a:r>
              <a:rPr lang="en-US" sz="2000" i="1" dirty="0" smtClean="0"/>
              <a:t>length</a:t>
            </a:r>
            <a:r>
              <a:rPr lang="en-US" sz="2000" b="0" dirty="0" smtClean="0"/>
              <a:t> of an array is </a:t>
            </a:r>
            <a:r>
              <a:rPr lang="en-US" sz="2000" i="1" dirty="0" smtClean="0"/>
              <a:t>fixed</a:t>
            </a:r>
            <a:r>
              <a:rPr lang="en-US" sz="2000" b="0" dirty="0" smtClean="0"/>
              <a:t> at the time of its creation.</a:t>
            </a:r>
          </a:p>
          <a:p>
            <a:pPr indent="17780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b="0" dirty="0" smtClean="0"/>
              <a:t>Each item in an array is called an </a:t>
            </a:r>
            <a:r>
              <a:rPr lang="en-US" sz="2000" i="1" dirty="0" smtClean="0"/>
              <a:t>element</a:t>
            </a:r>
            <a:r>
              <a:rPr lang="en-US" sz="2000" b="0" dirty="0" smtClean="0"/>
              <a:t>, and each element is accessed by its numerical </a:t>
            </a:r>
            <a:r>
              <a:rPr lang="en-US" sz="2000" i="1" dirty="0" smtClean="0"/>
              <a:t>index</a:t>
            </a:r>
            <a:r>
              <a:rPr lang="en-US" sz="2000" b="0" dirty="0" smtClean="0"/>
              <a:t>. </a:t>
            </a:r>
            <a:endParaRPr lang="en-US" sz="2000" b="0" dirty="0"/>
          </a:p>
        </p:txBody>
      </p:sp>
      <p:pic>
        <p:nvPicPr>
          <p:cNvPr id="14" name="Picture 13" descr="objects-tenElementArray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7800" y="3810000"/>
            <a:ext cx="6248400" cy="1600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71600" y="5715000"/>
            <a:ext cx="60198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The above diagram depicts an array of ten elements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T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1B6D4D3094E747B8B545B5FF6CDFA5" ma:contentTypeVersion="0" ma:contentTypeDescription="Create a new document." ma:contentTypeScope="" ma:versionID="fd8225ad450e0e719d9276b01a56706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17AF1B7-D830-42F5-AE27-9B99E1944A79}"/>
</file>

<file path=customXml/itemProps2.xml><?xml version="1.0" encoding="utf-8"?>
<ds:datastoreItem xmlns:ds="http://schemas.openxmlformats.org/officeDocument/2006/customXml" ds:itemID="{6D2042C2-A9C3-41C8-A778-0CB8ECA6EC09}"/>
</file>

<file path=customXml/itemProps3.xml><?xml version="1.0" encoding="utf-8"?>
<ds:datastoreItem xmlns:ds="http://schemas.openxmlformats.org/officeDocument/2006/customXml" ds:itemID="{D6CE3420-51B5-45D0-AA94-470C87CA3DB9}"/>
</file>

<file path=docProps/app.xml><?xml version="1.0" encoding="utf-8"?>
<Properties xmlns="http://schemas.openxmlformats.org/officeDocument/2006/extended-properties" xmlns:vt="http://schemas.openxmlformats.org/officeDocument/2006/docPropsVTypes">
  <Template>CATP</Template>
  <TotalTime>43720</TotalTime>
  <Words>1053</Words>
  <Application>Microsoft Office PowerPoint</Application>
  <PresentationFormat>On-screen Show (4:3)</PresentationFormat>
  <Paragraphs>189</Paragraphs>
  <Slides>17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CATP</vt:lpstr>
      <vt:lpstr>PowerPoint Presentation</vt:lpstr>
      <vt:lpstr>About the Author</vt:lpstr>
      <vt:lpstr>PowerPoint Presentation</vt:lpstr>
      <vt:lpstr>Objectives</vt:lpstr>
      <vt:lpstr>Metaphor for Arrays</vt:lpstr>
      <vt:lpstr>What is an Array?</vt:lpstr>
      <vt:lpstr>Types of Array</vt:lpstr>
      <vt:lpstr>Declaring and Creating an One Dimensional Array</vt:lpstr>
      <vt:lpstr>One Dimensional Arrays</vt:lpstr>
      <vt:lpstr>Adding Elements to an One Dimensional Array</vt:lpstr>
      <vt:lpstr>Alternate way of adding elements to an One Dimensional Array</vt:lpstr>
      <vt:lpstr>Accessing the Elements of an One Dimensional Array</vt:lpstr>
      <vt:lpstr>Lend a Hand–One Dimensional Array</vt:lpstr>
      <vt:lpstr>Lend a Hand–Solution</vt:lpstr>
      <vt:lpstr>Multi Dimensional Arrays</vt:lpstr>
      <vt:lpstr>Advantages and Disadvantages of Arrays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creator>121246</dc:creator>
  <cp:lastModifiedBy>124294</cp:lastModifiedBy>
  <cp:revision>2221</cp:revision>
  <dcterms:created xsi:type="dcterms:W3CDTF">2006-08-07T10:58:16Z</dcterms:created>
  <dcterms:modified xsi:type="dcterms:W3CDTF">2012-10-10T08:42:26Z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Cognizant Academy</vt:lpwstr>
  </property>
  <property fmtid="{D5CDD505-2E9C-101B-9397-08002B2CF9AE}" pid="3" name="ContentTypeId">
    <vt:lpwstr>0x010100851B6D4D3094E747B8B545B5FF6CDFA5</vt:lpwstr>
  </property>
</Properties>
</file>