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50"/>
  </p:notesMasterIdLst>
  <p:sldIdLst>
    <p:sldId id="348" r:id="rId5"/>
    <p:sldId id="267" r:id="rId6"/>
    <p:sldId id="350" r:id="rId7"/>
    <p:sldId id="270" r:id="rId8"/>
    <p:sldId id="417" r:id="rId9"/>
    <p:sldId id="409" r:id="rId10"/>
    <p:sldId id="418" r:id="rId11"/>
    <p:sldId id="410" r:id="rId12"/>
    <p:sldId id="411" r:id="rId13"/>
    <p:sldId id="419" r:id="rId14"/>
    <p:sldId id="390" r:id="rId15"/>
    <p:sldId id="397" r:id="rId16"/>
    <p:sldId id="429" r:id="rId17"/>
    <p:sldId id="395" r:id="rId18"/>
    <p:sldId id="391" r:id="rId19"/>
    <p:sldId id="398" r:id="rId20"/>
    <p:sldId id="392" r:id="rId21"/>
    <p:sldId id="422" r:id="rId22"/>
    <p:sldId id="434" r:id="rId23"/>
    <p:sldId id="433" r:id="rId24"/>
    <p:sldId id="435" r:id="rId25"/>
    <p:sldId id="420" r:id="rId26"/>
    <p:sldId id="421" r:id="rId27"/>
    <p:sldId id="404" r:id="rId28"/>
    <p:sldId id="400" r:id="rId29"/>
    <p:sldId id="416" r:id="rId30"/>
    <p:sldId id="430" r:id="rId31"/>
    <p:sldId id="406" r:id="rId32"/>
    <p:sldId id="423" r:id="rId33"/>
    <p:sldId id="405" r:id="rId34"/>
    <p:sldId id="424" r:id="rId35"/>
    <p:sldId id="431" r:id="rId36"/>
    <p:sldId id="432" r:id="rId37"/>
    <p:sldId id="443" r:id="rId38"/>
    <p:sldId id="413" r:id="rId39"/>
    <p:sldId id="441" r:id="rId40"/>
    <p:sldId id="442" r:id="rId41"/>
    <p:sldId id="426" r:id="rId42"/>
    <p:sldId id="389" r:id="rId43"/>
    <p:sldId id="436" r:id="rId44"/>
    <p:sldId id="427" r:id="rId45"/>
    <p:sldId id="428" r:id="rId46"/>
    <p:sldId id="437" r:id="rId47"/>
    <p:sldId id="444" r:id="rId48"/>
    <p:sldId id="349" r:id="rId49"/>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kPW+Ps7UxTKQol5PGmbQWQ==" hashData="aMq+esM7SVfehOQogh1S8LUHfTo="/>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23" clrIdx="1"/>
  <p:cmAuthor id="2" name="SangeeArjun" initials="Sangeetha"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A3800"/>
    <a:srgbClr val="FFCCCC"/>
    <a:srgbClr val="FF7C80"/>
    <a:srgbClr val="66CCFF"/>
    <a:srgbClr val="FFD9D9"/>
    <a:srgbClr val="7D0D50"/>
    <a:srgbClr val="FFFF99"/>
    <a:srgbClr val="705C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8" autoAdjust="0"/>
    <p:restoredTop sz="88972" autoAdjust="0"/>
  </p:normalViewPr>
  <p:slideViewPr>
    <p:cSldViewPr>
      <p:cViewPr>
        <p:scale>
          <a:sx n="70" d="100"/>
          <a:sy n="70" d="100"/>
        </p:scale>
        <p:origin x="-14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73E11-216E-4BB7-A493-CF034B76605B}" type="doc">
      <dgm:prSet loTypeId="urn:microsoft.com/office/officeart/2005/8/layout/hierarchy2" loCatId="hierarchy" qsTypeId="urn:microsoft.com/office/officeart/2005/8/quickstyle/simple3" qsCatId="simple" csTypeId="urn:microsoft.com/office/officeart/2005/8/colors/colorful2" csCatId="colorful" phldr="1"/>
      <dgm:spPr/>
      <dgm:t>
        <a:bodyPr/>
        <a:lstStyle/>
        <a:p>
          <a:endParaRPr lang="en-US"/>
        </a:p>
      </dgm:t>
    </dgm:pt>
    <dgm:pt modelId="{023F356D-3C9E-4D29-94C5-05EB7D4786F7}">
      <dgm:prSet phldrT="[Text]" custT="1"/>
      <dgm:spPr/>
      <dgm:t>
        <a:bodyPr/>
        <a:lstStyle/>
        <a:p>
          <a:r>
            <a:rPr lang="en-US" sz="2000" dirty="0" smtClean="0"/>
            <a:t>Throwable</a:t>
          </a:r>
          <a:endParaRPr lang="en-US" sz="2000" dirty="0"/>
        </a:p>
      </dgm:t>
    </dgm:pt>
    <dgm:pt modelId="{17CCA350-B12C-4401-B1C2-32124754EA5A}" type="parTrans" cxnId="{C8FB9A80-66FA-487B-B0F5-B41EA7A67207}">
      <dgm:prSet/>
      <dgm:spPr/>
      <dgm:t>
        <a:bodyPr/>
        <a:lstStyle/>
        <a:p>
          <a:endParaRPr lang="en-US"/>
        </a:p>
      </dgm:t>
    </dgm:pt>
    <dgm:pt modelId="{EDF5076B-3EFB-4444-9E10-65C9EC8C2C7E}" type="sibTrans" cxnId="{C8FB9A80-66FA-487B-B0F5-B41EA7A67207}">
      <dgm:prSet/>
      <dgm:spPr/>
      <dgm:t>
        <a:bodyPr/>
        <a:lstStyle/>
        <a:p>
          <a:endParaRPr lang="en-US"/>
        </a:p>
      </dgm:t>
    </dgm:pt>
    <dgm:pt modelId="{4D311AD6-B744-4AC1-8675-BEDEA08B3D2E}">
      <dgm:prSet phldrT="[Text]" custT="1"/>
      <dgm:spPr/>
      <dgm:t>
        <a:bodyPr/>
        <a:lstStyle/>
        <a:p>
          <a:r>
            <a:rPr lang="en-US" sz="2000" dirty="0" smtClean="0"/>
            <a:t>Error</a:t>
          </a:r>
          <a:endParaRPr lang="en-US" sz="2000" dirty="0"/>
        </a:p>
      </dgm:t>
    </dgm:pt>
    <dgm:pt modelId="{23BD6E5A-B461-4EB0-A81A-3406098DE721}" type="parTrans" cxnId="{B15632CF-5348-4609-B6AD-1EF8DBE9D51C}">
      <dgm:prSet/>
      <dgm:spPr/>
      <dgm:t>
        <a:bodyPr/>
        <a:lstStyle/>
        <a:p>
          <a:endParaRPr lang="en-US"/>
        </a:p>
      </dgm:t>
    </dgm:pt>
    <dgm:pt modelId="{083A2D5D-03D4-4AF7-8894-DB1DB98ECDA0}" type="sibTrans" cxnId="{B15632CF-5348-4609-B6AD-1EF8DBE9D51C}">
      <dgm:prSet/>
      <dgm:spPr/>
      <dgm:t>
        <a:bodyPr/>
        <a:lstStyle/>
        <a:p>
          <a:endParaRPr lang="en-US"/>
        </a:p>
      </dgm:t>
    </dgm:pt>
    <dgm:pt modelId="{6B015BF6-BEB0-4798-9FB4-A85B3FA01674}">
      <dgm:prSet phldrT="[Text]" custT="1"/>
      <dgm:spPr>
        <a:solidFill>
          <a:schemeClr val="accent6">
            <a:lumMod val="60000"/>
            <a:lumOff val="40000"/>
          </a:schemeClr>
        </a:solidFill>
      </dgm:spPr>
      <dgm:t>
        <a:bodyPr/>
        <a:lstStyle/>
        <a:p>
          <a:r>
            <a:rPr lang="en-US" sz="2000" dirty="0" smtClean="0"/>
            <a:t>Exception</a:t>
          </a:r>
          <a:endParaRPr lang="en-US" sz="2000" dirty="0"/>
        </a:p>
      </dgm:t>
    </dgm:pt>
    <dgm:pt modelId="{9AC5F6EF-C6FA-4428-AECE-3779DF3EE50D}" type="parTrans" cxnId="{215B6F71-DB36-4DA7-B4BD-8A0CFAC80333}">
      <dgm:prSet/>
      <dgm:spPr/>
      <dgm:t>
        <a:bodyPr/>
        <a:lstStyle/>
        <a:p>
          <a:endParaRPr lang="en-US"/>
        </a:p>
      </dgm:t>
    </dgm:pt>
    <dgm:pt modelId="{85F816E3-2E56-43B3-9251-2BD5DF1136F1}" type="sibTrans" cxnId="{215B6F71-DB36-4DA7-B4BD-8A0CFAC80333}">
      <dgm:prSet/>
      <dgm:spPr/>
      <dgm:t>
        <a:bodyPr/>
        <a:lstStyle/>
        <a:p>
          <a:endParaRPr lang="en-US"/>
        </a:p>
      </dgm:t>
    </dgm:pt>
    <dgm:pt modelId="{0C9BC3EC-767C-4898-B660-FB786D5C48F7}">
      <dgm:prSet phldrT="[Text]" custT="1"/>
      <dgm:spPr>
        <a:solidFill>
          <a:schemeClr val="bg1">
            <a:lumMod val="75000"/>
          </a:schemeClr>
        </a:solidFill>
      </dgm:spPr>
      <dgm:t>
        <a:bodyPr/>
        <a:lstStyle/>
        <a:p>
          <a:r>
            <a:rPr lang="en-US" sz="2000" dirty="0" smtClean="0"/>
            <a:t>Checked Exception</a:t>
          </a:r>
          <a:endParaRPr lang="en-US" sz="2000" dirty="0"/>
        </a:p>
      </dgm:t>
    </dgm:pt>
    <dgm:pt modelId="{BB3FE16A-5587-41DC-856D-8B9C6BBA5AD8}" type="parTrans" cxnId="{521EF482-02AD-484E-9AB9-11BD5746EC50}">
      <dgm:prSet/>
      <dgm:spPr/>
      <dgm:t>
        <a:bodyPr/>
        <a:lstStyle/>
        <a:p>
          <a:endParaRPr lang="en-US"/>
        </a:p>
      </dgm:t>
    </dgm:pt>
    <dgm:pt modelId="{C04B3E2D-93DE-4601-BA35-1AF0A7AF6B09}" type="sibTrans" cxnId="{521EF482-02AD-484E-9AB9-11BD5746EC50}">
      <dgm:prSet/>
      <dgm:spPr/>
      <dgm:t>
        <a:bodyPr/>
        <a:lstStyle/>
        <a:p>
          <a:endParaRPr lang="en-US"/>
        </a:p>
      </dgm:t>
    </dgm:pt>
    <dgm:pt modelId="{BE868DF4-C721-4E27-B4DB-59816A57862D}">
      <dgm:prSet phldrT="[Text]" custT="1"/>
      <dgm:spPr>
        <a:solidFill>
          <a:srgbClr val="FFCCCC"/>
        </a:solidFill>
      </dgm:spPr>
      <dgm:t>
        <a:bodyPr/>
        <a:lstStyle/>
        <a:p>
          <a:r>
            <a:rPr lang="en-US" sz="2000" dirty="0" smtClean="0"/>
            <a:t>Unchecked Exception</a:t>
          </a:r>
          <a:endParaRPr lang="en-US" sz="2000" dirty="0"/>
        </a:p>
      </dgm:t>
    </dgm:pt>
    <dgm:pt modelId="{E3631BF6-555B-4D20-88D4-1388010CF99B}" type="parTrans" cxnId="{5E74007D-6697-45FA-802A-3F718AF5A196}">
      <dgm:prSet/>
      <dgm:spPr/>
      <dgm:t>
        <a:bodyPr/>
        <a:lstStyle/>
        <a:p>
          <a:endParaRPr lang="en-US"/>
        </a:p>
      </dgm:t>
    </dgm:pt>
    <dgm:pt modelId="{401A28FD-0CAD-4790-96B8-9C618209E7ED}" type="sibTrans" cxnId="{5E74007D-6697-45FA-802A-3F718AF5A196}">
      <dgm:prSet/>
      <dgm:spPr/>
      <dgm:t>
        <a:bodyPr/>
        <a:lstStyle/>
        <a:p>
          <a:endParaRPr lang="en-US"/>
        </a:p>
      </dgm:t>
    </dgm:pt>
    <dgm:pt modelId="{834ADCA7-9145-411C-B9F8-ED65481AB64A}" type="pres">
      <dgm:prSet presAssocID="{31073E11-216E-4BB7-A493-CF034B76605B}" presName="diagram" presStyleCnt="0">
        <dgm:presLayoutVars>
          <dgm:chPref val="1"/>
          <dgm:dir/>
          <dgm:animOne val="branch"/>
          <dgm:animLvl val="lvl"/>
          <dgm:resizeHandles val="exact"/>
        </dgm:presLayoutVars>
      </dgm:prSet>
      <dgm:spPr/>
      <dgm:t>
        <a:bodyPr/>
        <a:lstStyle/>
        <a:p>
          <a:endParaRPr lang="en-US"/>
        </a:p>
      </dgm:t>
    </dgm:pt>
    <dgm:pt modelId="{693200B1-AF85-4F25-9AE3-232A3BD12940}" type="pres">
      <dgm:prSet presAssocID="{023F356D-3C9E-4D29-94C5-05EB7D4786F7}" presName="root1" presStyleCnt="0"/>
      <dgm:spPr/>
    </dgm:pt>
    <dgm:pt modelId="{8D022912-9943-4212-B7DC-5155709ECD88}" type="pres">
      <dgm:prSet presAssocID="{023F356D-3C9E-4D29-94C5-05EB7D4786F7}" presName="LevelOneTextNode" presStyleLbl="node0" presStyleIdx="0" presStyleCnt="1">
        <dgm:presLayoutVars>
          <dgm:chPref val="3"/>
        </dgm:presLayoutVars>
      </dgm:prSet>
      <dgm:spPr/>
      <dgm:t>
        <a:bodyPr/>
        <a:lstStyle/>
        <a:p>
          <a:endParaRPr lang="en-US"/>
        </a:p>
      </dgm:t>
    </dgm:pt>
    <dgm:pt modelId="{ED4F3318-B6F9-459E-A61A-E92E788205A2}" type="pres">
      <dgm:prSet presAssocID="{023F356D-3C9E-4D29-94C5-05EB7D4786F7}" presName="level2hierChild" presStyleCnt="0"/>
      <dgm:spPr/>
    </dgm:pt>
    <dgm:pt modelId="{CF0B44BC-6AC1-4323-AE71-2D33ED557483}" type="pres">
      <dgm:prSet presAssocID="{9AC5F6EF-C6FA-4428-AECE-3779DF3EE50D}" presName="conn2-1" presStyleLbl="parChTrans1D2" presStyleIdx="0" presStyleCnt="2"/>
      <dgm:spPr/>
      <dgm:t>
        <a:bodyPr/>
        <a:lstStyle/>
        <a:p>
          <a:endParaRPr lang="en-US"/>
        </a:p>
      </dgm:t>
    </dgm:pt>
    <dgm:pt modelId="{02E2A67B-FBAB-401F-B3B9-C26E17B97290}" type="pres">
      <dgm:prSet presAssocID="{9AC5F6EF-C6FA-4428-AECE-3779DF3EE50D}" presName="connTx" presStyleLbl="parChTrans1D2" presStyleIdx="0" presStyleCnt="2"/>
      <dgm:spPr/>
      <dgm:t>
        <a:bodyPr/>
        <a:lstStyle/>
        <a:p>
          <a:endParaRPr lang="en-US"/>
        </a:p>
      </dgm:t>
    </dgm:pt>
    <dgm:pt modelId="{E6F4A016-B4D8-46B1-8E6B-B3660F535FC1}" type="pres">
      <dgm:prSet presAssocID="{6B015BF6-BEB0-4798-9FB4-A85B3FA01674}" presName="root2" presStyleCnt="0"/>
      <dgm:spPr/>
    </dgm:pt>
    <dgm:pt modelId="{6E412819-433E-4FC3-9DAA-FFA69D35A4C8}" type="pres">
      <dgm:prSet presAssocID="{6B015BF6-BEB0-4798-9FB4-A85B3FA01674}" presName="LevelTwoTextNode" presStyleLbl="node2" presStyleIdx="0" presStyleCnt="2">
        <dgm:presLayoutVars>
          <dgm:chPref val="3"/>
        </dgm:presLayoutVars>
      </dgm:prSet>
      <dgm:spPr/>
      <dgm:t>
        <a:bodyPr/>
        <a:lstStyle/>
        <a:p>
          <a:endParaRPr lang="en-US"/>
        </a:p>
      </dgm:t>
    </dgm:pt>
    <dgm:pt modelId="{9F58E67F-2B25-4C14-BCBE-258845E0A9DB}" type="pres">
      <dgm:prSet presAssocID="{6B015BF6-BEB0-4798-9FB4-A85B3FA01674}" presName="level3hierChild" presStyleCnt="0"/>
      <dgm:spPr/>
    </dgm:pt>
    <dgm:pt modelId="{6A9B97C8-5947-4FEB-9F45-70EA0A760E4C}" type="pres">
      <dgm:prSet presAssocID="{BB3FE16A-5587-41DC-856D-8B9C6BBA5AD8}" presName="conn2-1" presStyleLbl="parChTrans1D3" presStyleIdx="0" presStyleCnt="2"/>
      <dgm:spPr/>
      <dgm:t>
        <a:bodyPr/>
        <a:lstStyle/>
        <a:p>
          <a:endParaRPr lang="en-US"/>
        </a:p>
      </dgm:t>
    </dgm:pt>
    <dgm:pt modelId="{7115CC8A-68C7-4175-BB23-C984000D08BB}" type="pres">
      <dgm:prSet presAssocID="{BB3FE16A-5587-41DC-856D-8B9C6BBA5AD8}" presName="connTx" presStyleLbl="parChTrans1D3" presStyleIdx="0" presStyleCnt="2"/>
      <dgm:spPr/>
      <dgm:t>
        <a:bodyPr/>
        <a:lstStyle/>
        <a:p>
          <a:endParaRPr lang="en-US"/>
        </a:p>
      </dgm:t>
    </dgm:pt>
    <dgm:pt modelId="{B24009F2-E2D7-4806-9277-737E208ED813}" type="pres">
      <dgm:prSet presAssocID="{0C9BC3EC-767C-4898-B660-FB786D5C48F7}" presName="root2" presStyleCnt="0"/>
      <dgm:spPr/>
    </dgm:pt>
    <dgm:pt modelId="{EEF4B1A5-5D6C-4A69-989C-961C1F48B8D8}" type="pres">
      <dgm:prSet presAssocID="{0C9BC3EC-767C-4898-B660-FB786D5C48F7}" presName="LevelTwoTextNode" presStyleLbl="node3" presStyleIdx="0" presStyleCnt="2" custLinFactNeighborX="-23465" custLinFactNeighborY="-47512">
        <dgm:presLayoutVars>
          <dgm:chPref val="3"/>
        </dgm:presLayoutVars>
      </dgm:prSet>
      <dgm:spPr/>
      <dgm:t>
        <a:bodyPr/>
        <a:lstStyle/>
        <a:p>
          <a:endParaRPr lang="en-US"/>
        </a:p>
      </dgm:t>
    </dgm:pt>
    <dgm:pt modelId="{7052B76E-431F-4212-AEE8-0DDF96270120}" type="pres">
      <dgm:prSet presAssocID="{0C9BC3EC-767C-4898-B660-FB786D5C48F7}" presName="level3hierChild" presStyleCnt="0"/>
      <dgm:spPr/>
    </dgm:pt>
    <dgm:pt modelId="{EEEE075D-0B83-452D-8411-C283931E9391}" type="pres">
      <dgm:prSet presAssocID="{E3631BF6-555B-4D20-88D4-1388010CF99B}" presName="conn2-1" presStyleLbl="parChTrans1D3" presStyleIdx="1" presStyleCnt="2"/>
      <dgm:spPr/>
      <dgm:t>
        <a:bodyPr/>
        <a:lstStyle/>
        <a:p>
          <a:endParaRPr lang="en-US"/>
        </a:p>
      </dgm:t>
    </dgm:pt>
    <dgm:pt modelId="{9682BA63-B51D-4F15-9250-D239A0846E5F}" type="pres">
      <dgm:prSet presAssocID="{E3631BF6-555B-4D20-88D4-1388010CF99B}" presName="connTx" presStyleLbl="parChTrans1D3" presStyleIdx="1" presStyleCnt="2"/>
      <dgm:spPr/>
      <dgm:t>
        <a:bodyPr/>
        <a:lstStyle/>
        <a:p>
          <a:endParaRPr lang="en-US"/>
        </a:p>
      </dgm:t>
    </dgm:pt>
    <dgm:pt modelId="{DE6980DD-7BDF-4AD2-A6E0-233D22E2209D}" type="pres">
      <dgm:prSet presAssocID="{BE868DF4-C721-4E27-B4DB-59816A57862D}" presName="root2" presStyleCnt="0"/>
      <dgm:spPr/>
    </dgm:pt>
    <dgm:pt modelId="{4DE64EE3-3DBB-4A79-A1CB-FEB15516B06F}" type="pres">
      <dgm:prSet presAssocID="{BE868DF4-C721-4E27-B4DB-59816A57862D}" presName="LevelTwoTextNode" presStyleLbl="node3" presStyleIdx="1" presStyleCnt="2" custLinFactNeighborX="-18713" custLinFactNeighborY="60656">
        <dgm:presLayoutVars>
          <dgm:chPref val="3"/>
        </dgm:presLayoutVars>
      </dgm:prSet>
      <dgm:spPr/>
      <dgm:t>
        <a:bodyPr/>
        <a:lstStyle/>
        <a:p>
          <a:endParaRPr lang="en-US"/>
        </a:p>
      </dgm:t>
    </dgm:pt>
    <dgm:pt modelId="{CDEC0962-7A80-4C25-9461-3FD30C2E64E4}" type="pres">
      <dgm:prSet presAssocID="{BE868DF4-C721-4E27-B4DB-59816A57862D}" presName="level3hierChild" presStyleCnt="0"/>
      <dgm:spPr/>
    </dgm:pt>
    <dgm:pt modelId="{52D812AF-5663-4DB0-B1BC-9258B92FE9D2}" type="pres">
      <dgm:prSet presAssocID="{23BD6E5A-B461-4EB0-A81A-3406098DE721}" presName="conn2-1" presStyleLbl="parChTrans1D2" presStyleIdx="1" presStyleCnt="2"/>
      <dgm:spPr/>
      <dgm:t>
        <a:bodyPr/>
        <a:lstStyle/>
        <a:p>
          <a:endParaRPr lang="en-US"/>
        </a:p>
      </dgm:t>
    </dgm:pt>
    <dgm:pt modelId="{D348AB3F-29FD-4F1B-97BD-E9E82F066E88}" type="pres">
      <dgm:prSet presAssocID="{23BD6E5A-B461-4EB0-A81A-3406098DE721}" presName="connTx" presStyleLbl="parChTrans1D2" presStyleIdx="1" presStyleCnt="2"/>
      <dgm:spPr/>
      <dgm:t>
        <a:bodyPr/>
        <a:lstStyle/>
        <a:p>
          <a:endParaRPr lang="en-US"/>
        </a:p>
      </dgm:t>
    </dgm:pt>
    <dgm:pt modelId="{C53320E1-C9D1-4710-A586-3ED1626696B9}" type="pres">
      <dgm:prSet presAssocID="{4D311AD6-B744-4AC1-8675-BEDEA08B3D2E}" presName="root2" presStyleCnt="0"/>
      <dgm:spPr/>
    </dgm:pt>
    <dgm:pt modelId="{C54F92F6-0681-4513-B13D-16ABA2EF6E5A}" type="pres">
      <dgm:prSet presAssocID="{4D311AD6-B744-4AC1-8675-BEDEA08B3D2E}" presName="LevelTwoTextNode" presStyleLbl="node2" presStyleIdx="1" presStyleCnt="2" custLinFactNeighborY="28503">
        <dgm:presLayoutVars>
          <dgm:chPref val="3"/>
        </dgm:presLayoutVars>
      </dgm:prSet>
      <dgm:spPr/>
      <dgm:t>
        <a:bodyPr/>
        <a:lstStyle/>
        <a:p>
          <a:endParaRPr lang="en-US"/>
        </a:p>
      </dgm:t>
    </dgm:pt>
    <dgm:pt modelId="{E2827647-04E3-4BF5-9BB0-2E218DE749AA}" type="pres">
      <dgm:prSet presAssocID="{4D311AD6-B744-4AC1-8675-BEDEA08B3D2E}" presName="level3hierChild" presStyleCnt="0"/>
      <dgm:spPr/>
    </dgm:pt>
  </dgm:ptLst>
  <dgm:cxnLst>
    <dgm:cxn modelId="{EDFC6742-04EA-4E86-9916-CF596046931F}" type="presOf" srcId="{4D311AD6-B744-4AC1-8675-BEDEA08B3D2E}" destId="{C54F92F6-0681-4513-B13D-16ABA2EF6E5A}" srcOrd="0" destOrd="0" presId="urn:microsoft.com/office/officeart/2005/8/layout/hierarchy2"/>
    <dgm:cxn modelId="{B652061E-95A4-4EFA-AB4C-2F56AE8B656D}" type="presOf" srcId="{BB3FE16A-5587-41DC-856D-8B9C6BBA5AD8}" destId="{6A9B97C8-5947-4FEB-9F45-70EA0A760E4C}" srcOrd="0" destOrd="0" presId="urn:microsoft.com/office/officeart/2005/8/layout/hierarchy2"/>
    <dgm:cxn modelId="{5E74007D-6697-45FA-802A-3F718AF5A196}" srcId="{6B015BF6-BEB0-4798-9FB4-A85B3FA01674}" destId="{BE868DF4-C721-4E27-B4DB-59816A57862D}" srcOrd="1" destOrd="0" parTransId="{E3631BF6-555B-4D20-88D4-1388010CF99B}" sibTransId="{401A28FD-0CAD-4790-96B8-9C618209E7ED}"/>
    <dgm:cxn modelId="{521EF482-02AD-484E-9AB9-11BD5746EC50}" srcId="{6B015BF6-BEB0-4798-9FB4-A85B3FA01674}" destId="{0C9BC3EC-767C-4898-B660-FB786D5C48F7}" srcOrd="0" destOrd="0" parTransId="{BB3FE16A-5587-41DC-856D-8B9C6BBA5AD8}" sibTransId="{C04B3E2D-93DE-4601-BA35-1AF0A7AF6B09}"/>
    <dgm:cxn modelId="{5A128E29-7FC6-4336-9939-57141F05FABF}" type="presOf" srcId="{9AC5F6EF-C6FA-4428-AECE-3779DF3EE50D}" destId="{02E2A67B-FBAB-401F-B3B9-C26E17B97290}" srcOrd="1" destOrd="0" presId="urn:microsoft.com/office/officeart/2005/8/layout/hierarchy2"/>
    <dgm:cxn modelId="{26C58EF6-DFDB-4069-B79C-21BA2925047F}" type="presOf" srcId="{31073E11-216E-4BB7-A493-CF034B76605B}" destId="{834ADCA7-9145-411C-B9F8-ED65481AB64A}" srcOrd="0" destOrd="0" presId="urn:microsoft.com/office/officeart/2005/8/layout/hierarchy2"/>
    <dgm:cxn modelId="{6313D0F7-2CFE-4847-B97D-F0D1CD4F67FB}" type="presOf" srcId="{23BD6E5A-B461-4EB0-A81A-3406098DE721}" destId="{D348AB3F-29FD-4F1B-97BD-E9E82F066E88}" srcOrd="1" destOrd="0" presId="urn:microsoft.com/office/officeart/2005/8/layout/hierarchy2"/>
    <dgm:cxn modelId="{6C9344D7-7B34-46C6-8798-7B9A82B64D39}" type="presOf" srcId="{6B015BF6-BEB0-4798-9FB4-A85B3FA01674}" destId="{6E412819-433E-4FC3-9DAA-FFA69D35A4C8}" srcOrd="0" destOrd="0" presId="urn:microsoft.com/office/officeart/2005/8/layout/hierarchy2"/>
    <dgm:cxn modelId="{4517EDB7-9DDD-46D3-8991-E2063DFF41F9}" type="presOf" srcId="{BB3FE16A-5587-41DC-856D-8B9C6BBA5AD8}" destId="{7115CC8A-68C7-4175-BB23-C984000D08BB}" srcOrd="1" destOrd="0" presId="urn:microsoft.com/office/officeart/2005/8/layout/hierarchy2"/>
    <dgm:cxn modelId="{B15632CF-5348-4609-B6AD-1EF8DBE9D51C}" srcId="{023F356D-3C9E-4D29-94C5-05EB7D4786F7}" destId="{4D311AD6-B744-4AC1-8675-BEDEA08B3D2E}" srcOrd="1" destOrd="0" parTransId="{23BD6E5A-B461-4EB0-A81A-3406098DE721}" sibTransId="{083A2D5D-03D4-4AF7-8894-DB1DB98ECDA0}"/>
    <dgm:cxn modelId="{2A2DD9E4-EB95-4F73-8E44-9054762D6AFB}" type="presOf" srcId="{BE868DF4-C721-4E27-B4DB-59816A57862D}" destId="{4DE64EE3-3DBB-4A79-A1CB-FEB15516B06F}" srcOrd="0" destOrd="0" presId="urn:microsoft.com/office/officeart/2005/8/layout/hierarchy2"/>
    <dgm:cxn modelId="{898F2671-FD31-4E25-A96D-D46145A90F34}" type="presOf" srcId="{23BD6E5A-B461-4EB0-A81A-3406098DE721}" destId="{52D812AF-5663-4DB0-B1BC-9258B92FE9D2}" srcOrd="0" destOrd="0" presId="urn:microsoft.com/office/officeart/2005/8/layout/hierarchy2"/>
    <dgm:cxn modelId="{2292ACEB-50B2-4BD0-88E1-47E1002AC51F}" type="presOf" srcId="{9AC5F6EF-C6FA-4428-AECE-3779DF3EE50D}" destId="{CF0B44BC-6AC1-4323-AE71-2D33ED557483}" srcOrd="0" destOrd="0" presId="urn:microsoft.com/office/officeart/2005/8/layout/hierarchy2"/>
    <dgm:cxn modelId="{81F6FE49-8697-45D4-B75F-627444A481C2}" type="presOf" srcId="{E3631BF6-555B-4D20-88D4-1388010CF99B}" destId="{9682BA63-B51D-4F15-9250-D239A0846E5F}" srcOrd="1" destOrd="0" presId="urn:microsoft.com/office/officeart/2005/8/layout/hierarchy2"/>
    <dgm:cxn modelId="{215B6F71-DB36-4DA7-B4BD-8A0CFAC80333}" srcId="{023F356D-3C9E-4D29-94C5-05EB7D4786F7}" destId="{6B015BF6-BEB0-4798-9FB4-A85B3FA01674}" srcOrd="0" destOrd="0" parTransId="{9AC5F6EF-C6FA-4428-AECE-3779DF3EE50D}" sibTransId="{85F816E3-2E56-43B3-9251-2BD5DF1136F1}"/>
    <dgm:cxn modelId="{9E54617F-A830-48F8-9971-402F9F31B658}" type="presOf" srcId="{E3631BF6-555B-4D20-88D4-1388010CF99B}" destId="{EEEE075D-0B83-452D-8411-C283931E9391}" srcOrd="0" destOrd="0" presId="urn:microsoft.com/office/officeart/2005/8/layout/hierarchy2"/>
    <dgm:cxn modelId="{9114CBEC-A8F2-453C-BEF4-63741F7F45BD}" type="presOf" srcId="{023F356D-3C9E-4D29-94C5-05EB7D4786F7}" destId="{8D022912-9943-4212-B7DC-5155709ECD88}" srcOrd="0" destOrd="0" presId="urn:microsoft.com/office/officeart/2005/8/layout/hierarchy2"/>
    <dgm:cxn modelId="{C8FB9A80-66FA-487B-B0F5-B41EA7A67207}" srcId="{31073E11-216E-4BB7-A493-CF034B76605B}" destId="{023F356D-3C9E-4D29-94C5-05EB7D4786F7}" srcOrd="0" destOrd="0" parTransId="{17CCA350-B12C-4401-B1C2-32124754EA5A}" sibTransId="{EDF5076B-3EFB-4444-9E10-65C9EC8C2C7E}"/>
    <dgm:cxn modelId="{35FB3E91-C496-40DF-B2FF-0AA77CE1B658}" type="presOf" srcId="{0C9BC3EC-767C-4898-B660-FB786D5C48F7}" destId="{EEF4B1A5-5D6C-4A69-989C-961C1F48B8D8}" srcOrd="0" destOrd="0" presId="urn:microsoft.com/office/officeart/2005/8/layout/hierarchy2"/>
    <dgm:cxn modelId="{DEC8A104-08C2-407E-BA72-AC839D86EB00}" type="presParOf" srcId="{834ADCA7-9145-411C-B9F8-ED65481AB64A}" destId="{693200B1-AF85-4F25-9AE3-232A3BD12940}" srcOrd="0" destOrd="0" presId="urn:microsoft.com/office/officeart/2005/8/layout/hierarchy2"/>
    <dgm:cxn modelId="{DC420003-A3DE-4542-B332-E8674E0B93C0}" type="presParOf" srcId="{693200B1-AF85-4F25-9AE3-232A3BD12940}" destId="{8D022912-9943-4212-B7DC-5155709ECD88}" srcOrd="0" destOrd="0" presId="urn:microsoft.com/office/officeart/2005/8/layout/hierarchy2"/>
    <dgm:cxn modelId="{333820FA-8D90-4B92-9B59-62693135FB47}" type="presParOf" srcId="{693200B1-AF85-4F25-9AE3-232A3BD12940}" destId="{ED4F3318-B6F9-459E-A61A-E92E788205A2}" srcOrd="1" destOrd="0" presId="urn:microsoft.com/office/officeart/2005/8/layout/hierarchy2"/>
    <dgm:cxn modelId="{423FAEF8-A534-4812-A3D3-2DBBA65DE474}" type="presParOf" srcId="{ED4F3318-B6F9-459E-A61A-E92E788205A2}" destId="{CF0B44BC-6AC1-4323-AE71-2D33ED557483}" srcOrd="0" destOrd="0" presId="urn:microsoft.com/office/officeart/2005/8/layout/hierarchy2"/>
    <dgm:cxn modelId="{1A864BFB-65EB-4580-A2D6-37511655EBE0}" type="presParOf" srcId="{CF0B44BC-6AC1-4323-AE71-2D33ED557483}" destId="{02E2A67B-FBAB-401F-B3B9-C26E17B97290}" srcOrd="0" destOrd="0" presId="urn:microsoft.com/office/officeart/2005/8/layout/hierarchy2"/>
    <dgm:cxn modelId="{DEB68627-117F-4CE5-8FFE-4E1D34C2A941}" type="presParOf" srcId="{ED4F3318-B6F9-459E-A61A-E92E788205A2}" destId="{E6F4A016-B4D8-46B1-8E6B-B3660F535FC1}" srcOrd="1" destOrd="0" presId="urn:microsoft.com/office/officeart/2005/8/layout/hierarchy2"/>
    <dgm:cxn modelId="{E0F092BC-0BC2-4E44-B135-6A5DD36B97FD}" type="presParOf" srcId="{E6F4A016-B4D8-46B1-8E6B-B3660F535FC1}" destId="{6E412819-433E-4FC3-9DAA-FFA69D35A4C8}" srcOrd="0" destOrd="0" presId="urn:microsoft.com/office/officeart/2005/8/layout/hierarchy2"/>
    <dgm:cxn modelId="{8FD3326E-1C96-4BD4-85D2-BBAAD46C70DB}" type="presParOf" srcId="{E6F4A016-B4D8-46B1-8E6B-B3660F535FC1}" destId="{9F58E67F-2B25-4C14-BCBE-258845E0A9DB}" srcOrd="1" destOrd="0" presId="urn:microsoft.com/office/officeart/2005/8/layout/hierarchy2"/>
    <dgm:cxn modelId="{783D7DE7-3F20-4818-AE18-C0B195260A04}" type="presParOf" srcId="{9F58E67F-2B25-4C14-BCBE-258845E0A9DB}" destId="{6A9B97C8-5947-4FEB-9F45-70EA0A760E4C}" srcOrd="0" destOrd="0" presId="urn:microsoft.com/office/officeart/2005/8/layout/hierarchy2"/>
    <dgm:cxn modelId="{421881A5-728B-4665-B907-2AD4178667E8}" type="presParOf" srcId="{6A9B97C8-5947-4FEB-9F45-70EA0A760E4C}" destId="{7115CC8A-68C7-4175-BB23-C984000D08BB}" srcOrd="0" destOrd="0" presId="urn:microsoft.com/office/officeart/2005/8/layout/hierarchy2"/>
    <dgm:cxn modelId="{283D6819-83A6-4E86-A7C4-B6FF4BA20BE8}" type="presParOf" srcId="{9F58E67F-2B25-4C14-BCBE-258845E0A9DB}" destId="{B24009F2-E2D7-4806-9277-737E208ED813}" srcOrd="1" destOrd="0" presId="urn:microsoft.com/office/officeart/2005/8/layout/hierarchy2"/>
    <dgm:cxn modelId="{5307934D-3290-48D1-8088-9A97BA9889E1}" type="presParOf" srcId="{B24009F2-E2D7-4806-9277-737E208ED813}" destId="{EEF4B1A5-5D6C-4A69-989C-961C1F48B8D8}" srcOrd="0" destOrd="0" presId="urn:microsoft.com/office/officeart/2005/8/layout/hierarchy2"/>
    <dgm:cxn modelId="{B44A2D6D-BFDC-446A-B766-283414254385}" type="presParOf" srcId="{B24009F2-E2D7-4806-9277-737E208ED813}" destId="{7052B76E-431F-4212-AEE8-0DDF96270120}" srcOrd="1" destOrd="0" presId="urn:microsoft.com/office/officeart/2005/8/layout/hierarchy2"/>
    <dgm:cxn modelId="{BBF924EF-6CCB-4A4B-8C17-5B7003C338C4}" type="presParOf" srcId="{9F58E67F-2B25-4C14-BCBE-258845E0A9DB}" destId="{EEEE075D-0B83-452D-8411-C283931E9391}" srcOrd="2" destOrd="0" presId="urn:microsoft.com/office/officeart/2005/8/layout/hierarchy2"/>
    <dgm:cxn modelId="{4E98A6C7-329B-40B5-AF60-B58C5E7D00D3}" type="presParOf" srcId="{EEEE075D-0B83-452D-8411-C283931E9391}" destId="{9682BA63-B51D-4F15-9250-D239A0846E5F}" srcOrd="0" destOrd="0" presId="urn:microsoft.com/office/officeart/2005/8/layout/hierarchy2"/>
    <dgm:cxn modelId="{D39F2647-41BD-4864-BE2B-EED808E60A4A}" type="presParOf" srcId="{9F58E67F-2B25-4C14-BCBE-258845E0A9DB}" destId="{DE6980DD-7BDF-4AD2-A6E0-233D22E2209D}" srcOrd="3" destOrd="0" presId="urn:microsoft.com/office/officeart/2005/8/layout/hierarchy2"/>
    <dgm:cxn modelId="{6AA4B8BB-3B73-4308-B969-76AC8886F916}" type="presParOf" srcId="{DE6980DD-7BDF-4AD2-A6E0-233D22E2209D}" destId="{4DE64EE3-3DBB-4A79-A1CB-FEB15516B06F}" srcOrd="0" destOrd="0" presId="urn:microsoft.com/office/officeart/2005/8/layout/hierarchy2"/>
    <dgm:cxn modelId="{91E952E0-659A-4237-B551-0CE9BAEFE417}" type="presParOf" srcId="{DE6980DD-7BDF-4AD2-A6E0-233D22E2209D}" destId="{CDEC0962-7A80-4C25-9461-3FD30C2E64E4}" srcOrd="1" destOrd="0" presId="urn:microsoft.com/office/officeart/2005/8/layout/hierarchy2"/>
    <dgm:cxn modelId="{CDB31ACB-ECA0-4D88-916C-FC87C6121FE2}" type="presParOf" srcId="{ED4F3318-B6F9-459E-A61A-E92E788205A2}" destId="{52D812AF-5663-4DB0-B1BC-9258B92FE9D2}" srcOrd="2" destOrd="0" presId="urn:microsoft.com/office/officeart/2005/8/layout/hierarchy2"/>
    <dgm:cxn modelId="{9D3A34BE-5B4B-47E5-8208-D2464463998A}" type="presParOf" srcId="{52D812AF-5663-4DB0-B1BC-9258B92FE9D2}" destId="{D348AB3F-29FD-4F1B-97BD-E9E82F066E88}" srcOrd="0" destOrd="0" presId="urn:microsoft.com/office/officeart/2005/8/layout/hierarchy2"/>
    <dgm:cxn modelId="{271446EF-3C35-4C0C-A0C1-D00DE166D57A}" type="presParOf" srcId="{ED4F3318-B6F9-459E-A61A-E92E788205A2}" destId="{C53320E1-C9D1-4710-A586-3ED1626696B9}" srcOrd="3" destOrd="0" presId="urn:microsoft.com/office/officeart/2005/8/layout/hierarchy2"/>
    <dgm:cxn modelId="{946C25E5-A55F-44B5-8AB3-9E73A0017038}" type="presParOf" srcId="{C53320E1-C9D1-4710-A586-3ED1626696B9}" destId="{C54F92F6-0681-4513-B13D-16ABA2EF6E5A}" srcOrd="0" destOrd="0" presId="urn:microsoft.com/office/officeart/2005/8/layout/hierarchy2"/>
    <dgm:cxn modelId="{E4444233-91E4-4823-83BA-8B2CCBF561A6}" type="presParOf" srcId="{C53320E1-C9D1-4710-A586-3ED1626696B9}" destId="{E2827647-04E3-4BF5-9BB0-2E218DE749A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7B5C5-ADCE-4716-B40C-62B163ABB4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633CF67-4186-4B9E-8DE6-A4C64B15D90E}">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US" sz="1400" b="1" dirty="0" smtClean="0">
              <a:latin typeface="Arial" pitchFamily="34" charset="0"/>
              <a:cs typeface="Arial" pitchFamily="34" charset="0"/>
            </a:rPr>
            <a:t>Throw can be used in two ways</a:t>
          </a:r>
          <a:endParaRPr lang="en-US" sz="1400" b="1" dirty="0">
            <a:latin typeface="Arial" pitchFamily="34" charset="0"/>
            <a:cs typeface="Arial" pitchFamily="34" charset="0"/>
          </a:endParaRPr>
        </a:p>
      </dgm:t>
    </dgm:pt>
    <dgm:pt modelId="{94797627-AAC4-4F9F-AA5B-74D3AF358605}" type="parTrans" cxnId="{0D48C919-F0D4-4B07-B483-69C7377726E1}">
      <dgm:prSet/>
      <dgm:spPr/>
      <dgm:t>
        <a:bodyPr/>
        <a:lstStyle/>
        <a:p>
          <a:endParaRPr lang="en-US"/>
        </a:p>
      </dgm:t>
    </dgm:pt>
    <dgm:pt modelId="{B681F178-F949-4191-BA2A-C9A657573AF5}" type="sibTrans" cxnId="{0D48C919-F0D4-4B07-B483-69C7377726E1}">
      <dgm:prSet/>
      <dgm:spPr/>
      <dgm:t>
        <a:bodyPr/>
        <a:lstStyle/>
        <a:p>
          <a:endParaRPr lang="en-US"/>
        </a:p>
      </dgm:t>
    </dgm:pt>
    <dgm:pt modelId="{0CED795A-8D69-4F5F-A0FC-D192EA0B0F6E}">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400" b="0" dirty="0" smtClean="0">
              <a:latin typeface="Arial" pitchFamily="34" charset="0"/>
              <a:cs typeface="Arial" pitchFamily="34" charset="0"/>
            </a:rPr>
            <a:t>Inside a try block with the new keyword.</a:t>
          </a:r>
          <a:endParaRPr lang="en-US" sz="1400" dirty="0">
            <a:latin typeface="Arial" pitchFamily="34" charset="0"/>
            <a:cs typeface="Arial" pitchFamily="34" charset="0"/>
          </a:endParaRPr>
        </a:p>
      </dgm:t>
    </dgm:pt>
    <dgm:pt modelId="{A5C748C4-4C6C-4D35-AFF1-93FB99BC48AB}" type="parTrans" cxnId="{B9358616-CD81-4FB0-AB3C-95A124B65F5F}">
      <dgm:prSet/>
      <dgm:spPr/>
      <dgm:t>
        <a:bodyPr/>
        <a:lstStyle/>
        <a:p>
          <a:endParaRPr lang="en-US"/>
        </a:p>
      </dgm:t>
    </dgm:pt>
    <dgm:pt modelId="{57B1E9AE-3128-4900-A3B7-D9779A995CBC}" type="sibTrans" cxnId="{B9358616-CD81-4FB0-AB3C-95A124B65F5F}">
      <dgm:prSet/>
      <dgm:spPr/>
      <dgm:t>
        <a:bodyPr/>
        <a:lstStyle/>
        <a:p>
          <a:endParaRPr lang="en-US"/>
        </a:p>
      </dgm:t>
    </dgm:pt>
    <dgm:pt modelId="{6B7F6AFB-0384-4D33-BF55-A96D5C7E0DB3}">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US" sz="1400" b="0" dirty="0" smtClean="0">
              <a:latin typeface="Arial" pitchFamily="34" charset="0"/>
              <a:cs typeface="Arial" pitchFamily="34" charset="0"/>
            </a:rPr>
            <a:t>Inside the catch block</a:t>
          </a:r>
          <a:endParaRPr lang="en-US" sz="1400" dirty="0">
            <a:latin typeface="Arial" pitchFamily="34" charset="0"/>
            <a:cs typeface="Arial" pitchFamily="34" charset="0"/>
          </a:endParaRPr>
        </a:p>
      </dgm:t>
    </dgm:pt>
    <dgm:pt modelId="{FF9E4AF4-8D82-415D-84AE-BA73FE969595}" type="parTrans" cxnId="{EFE5CA60-278D-4C55-9309-8B6FA93BB844}">
      <dgm:prSet/>
      <dgm:spPr/>
      <dgm:t>
        <a:bodyPr/>
        <a:lstStyle/>
        <a:p>
          <a:endParaRPr lang="en-US"/>
        </a:p>
      </dgm:t>
    </dgm:pt>
    <dgm:pt modelId="{03D4E2F3-E757-4870-A3A6-BC65AB2D8BA2}" type="sibTrans" cxnId="{EFE5CA60-278D-4C55-9309-8B6FA93BB844}">
      <dgm:prSet/>
      <dgm:spPr/>
      <dgm:t>
        <a:bodyPr/>
        <a:lstStyle/>
        <a:p>
          <a:endParaRPr lang="en-US"/>
        </a:p>
      </dgm:t>
    </dgm:pt>
    <dgm:pt modelId="{13549E13-50E6-4266-8952-646ED871AAE3}" type="pres">
      <dgm:prSet presAssocID="{A237B5C5-ADCE-4716-B40C-62B163ABB4BE}" presName="hierChild1" presStyleCnt="0">
        <dgm:presLayoutVars>
          <dgm:orgChart val="1"/>
          <dgm:chPref val="1"/>
          <dgm:dir/>
          <dgm:animOne val="branch"/>
          <dgm:animLvl val="lvl"/>
          <dgm:resizeHandles/>
        </dgm:presLayoutVars>
      </dgm:prSet>
      <dgm:spPr/>
      <dgm:t>
        <a:bodyPr/>
        <a:lstStyle/>
        <a:p>
          <a:endParaRPr lang="en-US"/>
        </a:p>
      </dgm:t>
    </dgm:pt>
    <dgm:pt modelId="{6D8376EB-F272-4249-BAC4-E904FD1E7F02}" type="pres">
      <dgm:prSet presAssocID="{E633CF67-4186-4B9E-8DE6-A4C64B15D90E}" presName="hierRoot1" presStyleCnt="0">
        <dgm:presLayoutVars>
          <dgm:hierBranch val="init"/>
        </dgm:presLayoutVars>
      </dgm:prSet>
      <dgm:spPr/>
    </dgm:pt>
    <dgm:pt modelId="{E3C1ABC6-C119-47BA-9F1B-6A45EC2757FA}" type="pres">
      <dgm:prSet presAssocID="{E633CF67-4186-4B9E-8DE6-A4C64B15D90E}" presName="rootComposite1" presStyleCnt="0"/>
      <dgm:spPr/>
    </dgm:pt>
    <dgm:pt modelId="{74222DE4-5DBC-455C-AEE8-CF6B600301FE}" type="pres">
      <dgm:prSet presAssocID="{E633CF67-4186-4B9E-8DE6-A4C64B15D90E}" presName="rootText1" presStyleLbl="node0" presStyleIdx="0" presStyleCnt="1" custScaleX="104375">
        <dgm:presLayoutVars>
          <dgm:chPref val="3"/>
        </dgm:presLayoutVars>
      </dgm:prSet>
      <dgm:spPr/>
      <dgm:t>
        <a:bodyPr/>
        <a:lstStyle/>
        <a:p>
          <a:endParaRPr lang="en-US"/>
        </a:p>
      </dgm:t>
    </dgm:pt>
    <dgm:pt modelId="{F0D36524-CDE6-4DD7-892B-B15326829183}" type="pres">
      <dgm:prSet presAssocID="{E633CF67-4186-4B9E-8DE6-A4C64B15D90E}" presName="rootConnector1" presStyleLbl="node1" presStyleIdx="0" presStyleCnt="0"/>
      <dgm:spPr/>
      <dgm:t>
        <a:bodyPr/>
        <a:lstStyle/>
        <a:p>
          <a:endParaRPr lang="en-US"/>
        </a:p>
      </dgm:t>
    </dgm:pt>
    <dgm:pt modelId="{AD39FB51-649A-48E7-B8E6-66D3AF4E4071}" type="pres">
      <dgm:prSet presAssocID="{E633CF67-4186-4B9E-8DE6-A4C64B15D90E}" presName="hierChild2" presStyleCnt="0"/>
      <dgm:spPr/>
    </dgm:pt>
    <dgm:pt modelId="{F355778A-872D-4A9F-B05A-DD7728BF8AAA}" type="pres">
      <dgm:prSet presAssocID="{A5C748C4-4C6C-4D35-AFF1-93FB99BC48AB}" presName="Name37" presStyleLbl="parChTrans1D2" presStyleIdx="0" presStyleCnt="2"/>
      <dgm:spPr/>
      <dgm:t>
        <a:bodyPr/>
        <a:lstStyle/>
        <a:p>
          <a:endParaRPr lang="en-US"/>
        </a:p>
      </dgm:t>
    </dgm:pt>
    <dgm:pt modelId="{866B5BEC-3643-40DE-B5EA-BEB5BEC867A3}" type="pres">
      <dgm:prSet presAssocID="{0CED795A-8D69-4F5F-A0FC-D192EA0B0F6E}" presName="hierRoot2" presStyleCnt="0">
        <dgm:presLayoutVars>
          <dgm:hierBranch val="init"/>
        </dgm:presLayoutVars>
      </dgm:prSet>
      <dgm:spPr/>
    </dgm:pt>
    <dgm:pt modelId="{F5E9FF1E-219F-4B62-86E7-C36F663E4625}" type="pres">
      <dgm:prSet presAssocID="{0CED795A-8D69-4F5F-A0FC-D192EA0B0F6E}" presName="rootComposite" presStyleCnt="0"/>
      <dgm:spPr/>
    </dgm:pt>
    <dgm:pt modelId="{DE2D97CA-4433-43AE-B4E6-2B9E8EFFFBF4}" type="pres">
      <dgm:prSet presAssocID="{0CED795A-8D69-4F5F-A0FC-D192EA0B0F6E}" presName="rootText" presStyleLbl="node2" presStyleIdx="0" presStyleCnt="2">
        <dgm:presLayoutVars>
          <dgm:chPref val="3"/>
        </dgm:presLayoutVars>
      </dgm:prSet>
      <dgm:spPr/>
      <dgm:t>
        <a:bodyPr/>
        <a:lstStyle/>
        <a:p>
          <a:endParaRPr lang="en-US"/>
        </a:p>
      </dgm:t>
    </dgm:pt>
    <dgm:pt modelId="{381F623C-9A8D-408B-B683-B0E8F77AC1DA}" type="pres">
      <dgm:prSet presAssocID="{0CED795A-8D69-4F5F-A0FC-D192EA0B0F6E}" presName="rootConnector" presStyleLbl="node2" presStyleIdx="0" presStyleCnt="2"/>
      <dgm:spPr/>
      <dgm:t>
        <a:bodyPr/>
        <a:lstStyle/>
        <a:p>
          <a:endParaRPr lang="en-US"/>
        </a:p>
      </dgm:t>
    </dgm:pt>
    <dgm:pt modelId="{5B2BE12D-42D7-45A2-9624-B038AF35B6C0}" type="pres">
      <dgm:prSet presAssocID="{0CED795A-8D69-4F5F-A0FC-D192EA0B0F6E}" presName="hierChild4" presStyleCnt="0"/>
      <dgm:spPr/>
    </dgm:pt>
    <dgm:pt modelId="{C3E32D15-573C-483F-9A09-2974669E7B41}" type="pres">
      <dgm:prSet presAssocID="{0CED795A-8D69-4F5F-A0FC-D192EA0B0F6E}" presName="hierChild5" presStyleCnt="0"/>
      <dgm:spPr/>
    </dgm:pt>
    <dgm:pt modelId="{246A2824-95E4-4607-A1A8-9EFA35295584}" type="pres">
      <dgm:prSet presAssocID="{FF9E4AF4-8D82-415D-84AE-BA73FE969595}" presName="Name37" presStyleLbl="parChTrans1D2" presStyleIdx="1" presStyleCnt="2"/>
      <dgm:spPr/>
      <dgm:t>
        <a:bodyPr/>
        <a:lstStyle/>
        <a:p>
          <a:endParaRPr lang="en-US"/>
        </a:p>
      </dgm:t>
    </dgm:pt>
    <dgm:pt modelId="{C5302011-0F60-44E7-8D14-115FEEA3B758}" type="pres">
      <dgm:prSet presAssocID="{6B7F6AFB-0384-4D33-BF55-A96D5C7E0DB3}" presName="hierRoot2" presStyleCnt="0">
        <dgm:presLayoutVars>
          <dgm:hierBranch val="init"/>
        </dgm:presLayoutVars>
      </dgm:prSet>
      <dgm:spPr/>
    </dgm:pt>
    <dgm:pt modelId="{A804050C-182C-4792-95C0-8B479CDA4C2A}" type="pres">
      <dgm:prSet presAssocID="{6B7F6AFB-0384-4D33-BF55-A96D5C7E0DB3}" presName="rootComposite" presStyleCnt="0"/>
      <dgm:spPr/>
    </dgm:pt>
    <dgm:pt modelId="{051FFDC7-8F23-4395-812F-43A8E245FAAB}" type="pres">
      <dgm:prSet presAssocID="{6B7F6AFB-0384-4D33-BF55-A96D5C7E0DB3}" presName="rootText" presStyleLbl="node2" presStyleIdx="1" presStyleCnt="2">
        <dgm:presLayoutVars>
          <dgm:chPref val="3"/>
        </dgm:presLayoutVars>
      </dgm:prSet>
      <dgm:spPr/>
      <dgm:t>
        <a:bodyPr/>
        <a:lstStyle/>
        <a:p>
          <a:endParaRPr lang="en-US"/>
        </a:p>
      </dgm:t>
    </dgm:pt>
    <dgm:pt modelId="{7803DADF-8EEC-4739-B806-DA2CD166DD0A}" type="pres">
      <dgm:prSet presAssocID="{6B7F6AFB-0384-4D33-BF55-A96D5C7E0DB3}" presName="rootConnector" presStyleLbl="node2" presStyleIdx="1" presStyleCnt="2"/>
      <dgm:spPr/>
      <dgm:t>
        <a:bodyPr/>
        <a:lstStyle/>
        <a:p>
          <a:endParaRPr lang="en-US"/>
        </a:p>
      </dgm:t>
    </dgm:pt>
    <dgm:pt modelId="{74EF54A6-9727-43CF-8F23-B3E331641EDF}" type="pres">
      <dgm:prSet presAssocID="{6B7F6AFB-0384-4D33-BF55-A96D5C7E0DB3}" presName="hierChild4" presStyleCnt="0"/>
      <dgm:spPr/>
    </dgm:pt>
    <dgm:pt modelId="{15D4BB38-04EC-455F-A16C-60D4748EE704}" type="pres">
      <dgm:prSet presAssocID="{6B7F6AFB-0384-4D33-BF55-A96D5C7E0DB3}" presName="hierChild5" presStyleCnt="0"/>
      <dgm:spPr/>
    </dgm:pt>
    <dgm:pt modelId="{EB21CD18-0389-458C-8D00-66BADD62BF12}" type="pres">
      <dgm:prSet presAssocID="{E633CF67-4186-4B9E-8DE6-A4C64B15D90E}" presName="hierChild3" presStyleCnt="0"/>
      <dgm:spPr/>
    </dgm:pt>
  </dgm:ptLst>
  <dgm:cxnLst>
    <dgm:cxn modelId="{649E2296-E4CD-4FF9-A304-4202B9B0B313}" type="presOf" srcId="{E633CF67-4186-4B9E-8DE6-A4C64B15D90E}" destId="{F0D36524-CDE6-4DD7-892B-B15326829183}" srcOrd="1" destOrd="0" presId="urn:microsoft.com/office/officeart/2005/8/layout/orgChart1"/>
    <dgm:cxn modelId="{516FDFB7-B73A-4DAB-937E-A08D2403E962}" type="presOf" srcId="{A237B5C5-ADCE-4716-B40C-62B163ABB4BE}" destId="{13549E13-50E6-4266-8952-646ED871AAE3}" srcOrd="0" destOrd="0" presId="urn:microsoft.com/office/officeart/2005/8/layout/orgChart1"/>
    <dgm:cxn modelId="{608EF2AE-2986-4CDC-B929-F2504C5B382F}" type="presOf" srcId="{A5C748C4-4C6C-4D35-AFF1-93FB99BC48AB}" destId="{F355778A-872D-4A9F-B05A-DD7728BF8AAA}" srcOrd="0" destOrd="0" presId="urn:microsoft.com/office/officeart/2005/8/layout/orgChart1"/>
    <dgm:cxn modelId="{3C51292A-987A-4370-B2A8-46045722EB41}" type="presOf" srcId="{6B7F6AFB-0384-4D33-BF55-A96D5C7E0DB3}" destId="{051FFDC7-8F23-4395-812F-43A8E245FAAB}" srcOrd="0" destOrd="0" presId="urn:microsoft.com/office/officeart/2005/8/layout/orgChart1"/>
    <dgm:cxn modelId="{0D48C919-F0D4-4B07-B483-69C7377726E1}" srcId="{A237B5C5-ADCE-4716-B40C-62B163ABB4BE}" destId="{E633CF67-4186-4B9E-8DE6-A4C64B15D90E}" srcOrd="0" destOrd="0" parTransId="{94797627-AAC4-4F9F-AA5B-74D3AF358605}" sibTransId="{B681F178-F949-4191-BA2A-C9A657573AF5}"/>
    <dgm:cxn modelId="{C7225362-C231-4D6A-8DDB-77EAF7066F07}" type="presOf" srcId="{6B7F6AFB-0384-4D33-BF55-A96D5C7E0DB3}" destId="{7803DADF-8EEC-4739-B806-DA2CD166DD0A}" srcOrd="1" destOrd="0" presId="urn:microsoft.com/office/officeart/2005/8/layout/orgChart1"/>
    <dgm:cxn modelId="{A185351B-E5AB-48A7-997C-58517CF0662D}" type="presOf" srcId="{0CED795A-8D69-4F5F-A0FC-D192EA0B0F6E}" destId="{381F623C-9A8D-408B-B683-B0E8F77AC1DA}" srcOrd="1" destOrd="0" presId="urn:microsoft.com/office/officeart/2005/8/layout/orgChart1"/>
    <dgm:cxn modelId="{261684F7-CB5C-42D4-8E04-9EF818F4C070}" type="presOf" srcId="{E633CF67-4186-4B9E-8DE6-A4C64B15D90E}" destId="{74222DE4-5DBC-455C-AEE8-CF6B600301FE}" srcOrd="0" destOrd="0" presId="urn:microsoft.com/office/officeart/2005/8/layout/orgChart1"/>
    <dgm:cxn modelId="{8E4CC606-F4D9-472A-BF05-C712E29F3581}" type="presOf" srcId="{FF9E4AF4-8D82-415D-84AE-BA73FE969595}" destId="{246A2824-95E4-4607-A1A8-9EFA35295584}" srcOrd="0" destOrd="0" presId="urn:microsoft.com/office/officeart/2005/8/layout/orgChart1"/>
    <dgm:cxn modelId="{EFE5CA60-278D-4C55-9309-8B6FA93BB844}" srcId="{E633CF67-4186-4B9E-8DE6-A4C64B15D90E}" destId="{6B7F6AFB-0384-4D33-BF55-A96D5C7E0DB3}" srcOrd="1" destOrd="0" parTransId="{FF9E4AF4-8D82-415D-84AE-BA73FE969595}" sibTransId="{03D4E2F3-E757-4870-A3A6-BC65AB2D8BA2}"/>
    <dgm:cxn modelId="{B9358616-CD81-4FB0-AB3C-95A124B65F5F}" srcId="{E633CF67-4186-4B9E-8DE6-A4C64B15D90E}" destId="{0CED795A-8D69-4F5F-A0FC-D192EA0B0F6E}" srcOrd="0" destOrd="0" parTransId="{A5C748C4-4C6C-4D35-AFF1-93FB99BC48AB}" sibTransId="{57B1E9AE-3128-4900-A3B7-D9779A995CBC}"/>
    <dgm:cxn modelId="{0EDC3C4F-0D41-434B-9349-A4795416C53D}" type="presOf" srcId="{0CED795A-8D69-4F5F-A0FC-D192EA0B0F6E}" destId="{DE2D97CA-4433-43AE-B4E6-2B9E8EFFFBF4}" srcOrd="0" destOrd="0" presId="urn:microsoft.com/office/officeart/2005/8/layout/orgChart1"/>
    <dgm:cxn modelId="{17731F16-7C86-4447-8A65-DEC9AD20414C}" type="presParOf" srcId="{13549E13-50E6-4266-8952-646ED871AAE3}" destId="{6D8376EB-F272-4249-BAC4-E904FD1E7F02}" srcOrd="0" destOrd="0" presId="urn:microsoft.com/office/officeart/2005/8/layout/orgChart1"/>
    <dgm:cxn modelId="{D470B00F-5A48-4C84-8D25-EBBB9F63BF10}" type="presParOf" srcId="{6D8376EB-F272-4249-BAC4-E904FD1E7F02}" destId="{E3C1ABC6-C119-47BA-9F1B-6A45EC2757FA}" srcOrd="0" destOrd="0" presId="urn:microsoft.com/office/officeart/2005/8/layout/orgChart1"/>
    <dgm:cxn modelId="{DA281CC7-AC9F-4A79-957E-5A56BCEEB109}" type="presParOf" srcId="{E3C1ABC6-C119-47BA-9F1B-6A45EC2757FA}" destId="{74222DE4-5DBC-455C-AEE8-CF6B600301FE}" srcOrd="0" destOrd="0" presId="urn:microsoft.com/office/officeart/2005/8/layout/orgChart1"/>
    <dgm:cxn modelId="{8E92117D-6044-4A12-9B88-F93F2CA97DC3}" type="presParOf" srcId="{E3C1ABC6-C119-47BA-9F1B-6A45EC2757FA}" destId="{F0D36524-CDE6-4DD7-892B-B15326829183}" srcOrd="1" destOrd="0" presId="urn:microsoft.com/office/officeart/2005/8/layout/orgChart1"/>
    <dgm:cxn modelId="{4844473B-F777-4272-AFF1-126AEAB5FDCF}" type="presParOf" srcId="{6D8376EB-F272-4249-BAC4-E904FD1E7F02}" destId="{AD39FB51-649A-48E7-B8E6-66D3AF4E4071}" srcOrd="1" destOrd="0" presId="urn:microsoft.com/office/officeart/2005/8/layout/orgChart1"/>
    <dgm:cxn modelId="{13A7529D-E677-497C-84A6-108B578E4445}" type="presParOf" srcId="{AD39FB51-649A-48E7-B8E6-66D3AF4E4071}" destId="{F355778A-872D-4A9F-B05A-DD7728BF8AAA}" srcOrd="0" destOrd="0" presId="urn:microsoft.com/office/officeart/2005/8/layout/orgChart1"/>
    <dgm:cxn modelId="{0942156E-B291-436B-9989-A927B6EE4EEF}" type="presParOf" srcId="{AD39FB51-649A-48E7-B8E6-66D3AF4E4071}" destId="{866B5BEC-3643-40DE-B5EA-BEB5BEC867A3}" srcOrd="1" destOrd="0" presId="urn:microsoft.com/office/officeart/2005/8/layout/orgChart1"/>
    <dgm:cxn modelId="{09822CCC-3138-4DD5-A7BC-F224A9B2C159}" type="presParOf" srcId="{866B5BEC-3643-40DE-B5EA-BEB5BEC867A3}" destId="{F5E9FF1E-219F-4B62-86E7-C36F663E4625}" srcOrd="0" destOrd="0" presId="urn:microsoft.com/office/officeart/2005/8/layout/orgChart1"/>
    <dgm:cxn modelId="{180E3C79-28A1-45F7-803A-EBC5DEB85392}" type="presParOf" srcId="{F5E9FF1E-219F-4B62-86E7-C36F663E4625}" destId="{DE2D97CA-4433-43AE-B4E6-2B9E8EFFFBF4}" srcOrd="0" destOrd="0" presId="urn:microsoft.com/office/officeart/2005/8/layout/orgChart1"/>
    <dgm:cxn modelId="{C33E48CB-B252-4171-A3CB-B37FE7A8A268}" type="presParOf" srcId="{F5E9FF1E-219F-4B62-86E7-C36F663E4625}" destId="{381F623C-9A8D-408B-B683-B0E8F77AC1DA}" srcOrd="1" destOrd="0" presId="urn:microsoft.com/office/officeart/2005/8/layout/orgChart1"/>
    <dgm:cxn modelId="{3419F485-8D49-4D33-B051-A3657E89E5AD}" type="presParOf" srcId="{866B5BEC-3643-40DE-B5EA-BEB5BEC867A3}" destId="{5B2BE12D-42D7-45A2-9624-B038AF35B6C0}" srcOrd="1" destOrd="0" presId="urn:microsoft.com/office/officeart/2005/8/layout/orgChart1"/>
    <dgm:cxn modelId="{20107F9D-D925-49D1-8A14-AC16BFC6DABE}" type="presParOf" srcId="{866B5BEC-3643-40DE-B5EA-BEB5BEC867A3}" destId="{C3E32D15-573C-483F-9A09-2974669E7B41}" srcOrd="2" destOrd="0" presId="urn:microsoft.com/office/officeart/2005/8/layout/orgChart1"/>
    <dgm:cxn modelId="{7D15AC05-81F8-4449-B4D6-2BF708542154}" type="presParOf" srcId="{AD39FB51-649A-48E7-B8E6-66D3AF4E4071}" destId="{246A2824-95E4-4607-A1A8-9EFA35295584}" srcOrd="2" destOrd="0" presId="urn:microsoft.com/office/officeart/2005/8/layout/orgChart1"/>
    <dgm:cxn modelId="{778C0139-B369-4BAE-8F84-3F76619EBF37}" type="presParOf" srcId="{AD39FB51-649A-48E7-B8E6-66D3AF4E4071}" destId="{C5302011-0F60-44E7-8D14-115FEEA3B758}" srcOrd="3" destOrd="0" presId="urn:microsoft.com/office/officeart/2005/8/layout/orgChart1"/>
    <dgm:cxn modelId="{CE1D4205-0139-4789-8E85-D372576842EA}" type="presParOf" srcId="{C5302011-0F60-44E7-8D14-115FEEA3B758}" destId="{A804050C-182C-4792-95C0-8B479CDA4C2A}" srcOrd="0" destOrd="0" presId="urn:microsoft.com/office/officeart/2005/8/layout/orgChart1"/>
    <dgm:cxn modelId="{7A6D3ECC-AA5F-454B-BAF8-C6BB91664610}" type="presParOf" srcId="{A804050C-182C-4792-95C0-8B479CDA4C2A}" destId="{051FFDC7-8F23-4395-812F-43A8E245FAAB}" srcOrd="0" destOrd="0" presId="urn:microsoft.com/office/officeart/2005/8/layout/orgChart1"/>
    <dgm:cxn modelId="{7D0057D2-9149-488F-B1C9-231CC43FECD4}" type="presParOf" srcId="{A804050C-182C-4792-95C0-8B479CDA4C2A}" destId="{7803DADF-8EEC-4739-B806-DA2CD166DD0A}" srcOrd="1" destOrd="0" presId="urn:microsoft.com/office/officeart/2005/8/layout/orgChart1"/>
    <dgm:cxn modelId="{5AB9B13C-AD9A-4347-810F-6F31669738AD}" type="presParOf" srcId="{C5302011-0F60-44E7-8D14-115FEEA3B758}" destId="{74EF54A6-9727-43CF-8F23-B3E331641EDF}" srcOrd="1" destOrd="0" presId="urn:microsoft.com/office/officeart/2005/8/layout/orgChart1"/>
    <dgm:cxn modelId="{ED5D7AC2-ADEE-4B88-BD76-3263B21AA6C4}" type="presParOf" srcId="{C5302011-0F60-44E7-8D14-115FEEA3B758}" destId="{15D4BB38-04EC-455F-A16C-60D4748EE704}" srcOrd="2" destOrd="0" presId="urn:microsoft.com/office/officeart/2005/8/layout/orgChart1"/>
    <dgm:cxn modelId="{CD3D24DA-2CE3-4E4A-83C7-CCEDDDCB07E6}" type="presParOf" srcId="{6D8376EB-F272-4249-BAC4-E904FD1E7F02}" destId="{EB21CD18-0389-458C-8D00-66BADD62BF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22912-9943-4212-B7DC-5155709ECD88}">
      <dsp:nvSpPr>
        <dsp:cNvPr id="0" name=""/>
        <dsp:cNvSpPr/>
      </dsp:nvSpPr>
      <dsp:spPr>
        <a:xfrm>
          <a:off x="1587" y="1861641"/>
          <a:ext cx="1603374" cy="80168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Throwable</a:t>
          </a:r>
          <a:endParaRPr lang="en-US" sz="2000" kern="1200" dirty="0"/>
        </a:p>
      </dsp:txBody>
      <dsp:txXfrm>
        <a:off x="25068" y="1885122"/>
        <a:ext cx="1556412" cy="754725"/>
      </dsp:txXfrm>
    </dsp:sp>
    <dsp:sp modelId="{CF0B44BC-6AC1-4323-AE71-2D33ED557483}">
      <dsp:nvSpPr>
        <dsp:cNvPr id="0" name=""/>
        <dsp:cNvSpPr/>
      </dsp:nvSpPr>
      <dsp:spPr>
        <a:xfrm rot="19457599">
          <a:off x="1530725" y="2014246"/>
          <a:ext cx="789824" cy="35507"/>
        </a:xfrm>
        <a:custGeom>
          <a:avLst/>
          <a:gdLst/>
          <a:ahLst/>
          <a:cxnLst/>
          <a:rect l="0" t="0" r="0" b="0"/>
          <a:pathLst>
            <a:path>
              <a:moveTo>
                <a:pt x="0" y="17753"/>
              </a:moveTo>
              <a:lnTo>
                <a:pt x="789824" y="177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5891" y="2012254"/>
        <a:ext cx="39491" cy="39491"/>
      </dsp:txXfrm>
    </dsp:sp>
    <dsp:sp modelId="{6E412819-433E-4FC3-9DAA-FFA69D35A4C8}">
      <dsp:nvSpPr>
        <dsp:cNvPr id="0" name=""/>
        <dsp:cNvSpPr/>
      </dsp:nvSpPr>
      <dsp:spPr>
        <a:xfrm>
          <a:off x="2246312" y="1400671"/>
          <a:ext cx="1603374" cy="801687"/>
        </a:xfrm>
        <a:prstGeom prst="roundRect">
          <a:avLst>
            <a:gd name="adj" fmla="val 10000"/>
          </a:avLst>
        </a:prstGeom>
        <a:solidFill>
          <a:schemeClr val="accent6">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Exception</a:t>
          </a:r>
          <a:endParaRPr lang="en-US" sz="2000" kern="1200" dirty="0"/>
        </a:p>
      </dsp:txBody>
      <dsp:txXfrm>
        <a:off x="2269793" y="1424152"/>
        <a:ext cx="1556412" cy="754725"/>
      </dsp:txXfrm>
    </dsp:sp>
    <dsp:sp modelId="{6A9B97C8-5947-4FEB-9F45-70EA0A760E4C}">
      <dsp:nvSpPr>
        <dsp:cNvPr id="0" name=""/>
        <dsp:cNvSpPr/>
      </dsp:nvSpPr>
      <dsp:spPr>
        <a:xfrm rot="17248804">
          <a:off x="3540933" y="1362826"/>
          <a:ext cx="882626" cy="35507"/>
        </a:xfrm>
        <a:custGeom>
          <a:avLst/>
          <a:gdLst/>
          <a:ahLst/>
          <a:cxnLst/>
          <a:rect l="0" t="0" r="0" b="0"/>
          <a:pathLst>
            <a:path>
              <a:moveTo>
                <a:pt x="0" y="17753"/>
              </a:moveTo>
              <a:lnTo>
                <a:pt x="882626" y="177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60180" y="1358515"/>
        <a:ext cx="44131" cy="44131"/>
      </dsp:txXfrm>
    </dsp:sp>
    <dsp:sp modelId="{EEF4B1A5-5D6C-4A69-989C-961C1F48B8D8}">
      <dsp:nvSpPr>
        <dsp:cNvPr id="0" name=""/>
        <dsp:cNvSpPr/>
      </dsp:nvSpPr>
      <dsp:spPr>
        <a:xfrm>
          <a:off x="4114805" y="558803"/>
          <a:ext cx="1603374" cy="801687"/>
        </a:xfrm>
        <a:prstGeom prst="roundRect">
          <a:avLst>
            <a:gd name="adj" fmla="val 10000"/>
          </a:avLst>
        </a:prstGeom>
        <a:solidFill>
          <a:schemeClr val="bg1">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Checked Exception</a:t>
          </a:r>
          <a:endParaRPr lang="en-US" sz="2000" kern="1200" dirty="0"/>
        </a:p>
      </dsp:txBody>
      <dsp:txXfrm>
        <a:off x="4138286" y="582284"/>
        <a:ext cx="1556412" cy="754725"/>
      </dsp:txXfrm>
    </dsp:sp>
    <dsp:sp modelId="{EEEE075D-0B83-452D-8411-C283931E9391}">
      <dsp:nvSpPr>
        <dsp:cNvPr id="0" name=""/>
        <dsp:cNvSpPr/>
      </dsp:nvSpPr>
      <dsp:spPr>
        <a:xfrm rot="4211093">
          <a:off x="3516914" y="2257381"/>
          <a:ext cx="1006856" cy="35507"/>
        </a:xfrm>
        <a:custGeom>
          <a:avLst/>
          <a:gdLst/>
          <a:ahLst/>
          <a:cxnLst/>
          <a:rect l="0" t="0" r="0" b="0"/>
          <a:pathLst>
            <a:path>
              <a:moveTo>
                <a:pt x="0" y="17753"/>
              </a:moveTo>
              <a:lnTo>
                <a:pt x="1006856" y="177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95171" y="2249964"/>
        <a:ext cx="50342" cy="50342"/>
      </dsp:txXfrm>
    </dsp:sp>
    <dsp:sp modelId="{4DE64EE3-3DBB-4A79-A1CB-FEB15516B06F}">
      <dsp:nvSpPr>
        <dsp:cNvPr id="0" name=""/>
        <dsp:cNvSpPr/>
      </dsp:nvSpPr>
      <dsp:spPr>
        <a:xfrm>
          <a:off x="4190997" y="2347912"/>
          <a:ext cx="1603374" cy="801687"/>
        </a:xfrm>
        <a:prstGeom prst="roundRect">
          <a:avLst>
            <a:gd name="adj" fmla="val 10000"/>
          </a:avLst>
        </a:prstGeom>
        <a:solidFill>
          <a:srgbClr val="FFCCCC"/>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Unchecked Exception</a:t>
          </a:r>
          <a:endParaRPr lang="en-US" sz="2000" kern="1200" dirty="0"/>
        </a:p>
      </dsp:txBody>
      <dsp:txXfrm>
        <a:off x="4214478" y="2371393"/>
        <a:ext cx="1556412" cy="754725"/>
      </dsp:txXfrm>
    </dsp:sp>
    <dsp:sp modelId="{52D812AF-5663-4DB0-B1BC-9258B92FE9D2}">
      <dsp:nvSpPr>
        <dsp:cNvPr id="0" name=""/>
        <dsp:cNvSpPr/>
      </dsp:nvSpPr>
      <dsp:spPr>
        <a:xfrm rot="2824262">
          <a:off x="1454812" y="2589468"/>
          <a:ext cx="941650" cy="35507"/>
        </a:xfrm>
        <a:custGeom>
          <a:avLst/>
          <a:gdLst/>
          <a:ahLst/>
          <a:cxnLst/>
          <a:rect l="0" t="0" r="0" b="0"/>
          <a:pathLst>
            <a:path>
              <a:moveTo>
                <a:pt x="0" y="17753"/>
              </a:moveTo>
              <a:lnTo>
                <a:pt x="941650" y="177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2096" y="2583681"/>
        <a:ext cx="47082" cy="47082"/>
      </dsp:txXfrm>
    </dsp:sp>
    <dsp:sp modelId="{C54F92F6-0681-4513-B13D-16ABA2EF6E5A}">
      <dsp:nvSpPr>
        <dsp:cNvPr id="0" name=""/>
        <dsp:cNvSpPr/>
      </dsp:nvSpPr>
      <dsp:spPr>
        <a:xfrm>
          <a:off x="2246312" y="2551116"/>
          <a:ext cx="1603374" cy="801687"/>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Error</a:t>
          </a:r>
          <a:endParaRPr lang="en-US" sz="2000" kern="1200" dirty="0"/>
        </a:p>
      </dsp:txBody>
      <dsp:txXfrm>
        <a:off x="2269793" y="2574597"/>
        <a:ext cx="1556412" cy="754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39099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baseline="0" dirty="0" smtClean="0">
              <a:solidFill>
                <a:srgbClr val="FF0000"/>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For the Trainers: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11</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docs.oracle.com/javase/6/docs/api/"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Arial" pitchFamily="34" charset="0"/>
                <a:cs typeface="Arial" pitchFamily="34" charset="0"/>
              </a:rPr>
              <a:t>Core Java</a:t>
            </a:r>
            <a:endParaRPr lang="en-US" sz="2200" b="1" dirty="0">
              <a:solidFill>
                <a:schemeClr val="tx1"/>
              </a:solidFill>
              <a:latin typeface="Arial"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Rectangle 4"/>
          <p:cNvSpPr/>
          <p:nvPr/>
        </p:nvSpPr>
        <p:spPr>
          <a:xfrm>
            <a:off x="0" y="3048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Arial" pitchFamily="34" charset="0"/>
                <a:cs typeface="Arial" pitchFamily="34" charset="0"/>
              </a:rPr>
              <a:t>Exception Handling </a:t>
            </a:r>
            <a:endParaRPr lang="en-US" sz="22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Benefits of Exception Handling framework</a:t>
            </a:r>
            <a:endParaRPr lang="en-US" sz="26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152400" y="1752600"/>
            <a:ext cx="8839200" cy="31393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63550" indent="-409575">
              <a:spcBef>
                <a:spcPts val="1200"/>
              </a:spcBef>
            </a:pPr>
            <a:r>
              <a:rPr lang="en-US" sz="2800" dirty="0" smtClean="0">
                <a:latin typeface="Arial" pitchFamily="34" charset="0"/>
                <a:cs typeface="Arial" pitchFamily="34" charset="0"/>
              </a:rPr>
              <a:t>Benefits of Java Exception Handling Framework:</a:t>
            </a:r>
          </a:p>
          <a:p>
            <a:pPr marL="463550" lvl="1" indent="-409575">
              <a:spcBef>
                <a:spcPts val="1200"/>
              </a:spcBef>
              <a:buFont typeface="Wingdings" pitchFamily="2" charset="2"/>
              <a:buChar char="§"/>
            </a:pPr>
            <a:r>
              <a:rPr lang="en-US" sz="2800" b="0" dirty="0" smtClean="0">
                <a:latin typeface="Arial" pitchFamily="34" charset="0"/>
                <a:cs typeface="Arial" pitchFamily="34" charset="0"/>
              </a:rPr>
              <a:t> It separates Error-Handling code from “regular” business logic code.</a:t>
            </a:r>
          </a:p>
          <a:p>
            <a:pPr marL="463550" lvl="1" indent="-409575">
              <a:spcBef>
                <a:spcPts val="1200"/>
              </a:spcBef>
              <a:buFont typeface="Wingdings" pitchFamily="2" charset="2"/>
              <a:buChar char="§"/>
            </a:pPr>
            <a:r>
              <a:rPr lang="en-US" sz="2800" b="0" dirty="0" smtClean="0">
                <a:latin typeface="Arial" pitchFamily="34" charset="0"/>
                <a:cs typeface="Arial" pitchFamily="34" charset="0"/>
              </a:rPr>
              <a:t> It can propagate errors up the call stack till a handler handles the exception.</a:t>
            </a:r>
          </a:p>
          <a:p>
            <a:pPr marL="463550" lvl="1" indent="-409575">
              <a:spcBef>
                <a:spcPts val="1200"/>
              </a:spcBef>
              <a:buFont typeface="Wingdings" pitchFamily="2" charset="2"/>
              <a:buChar char="§"/>
            </a:pPr>
            <a:r>
              <a:rPr lang="en-US" sz="2800" b="0" dirty="0" smtClean="0">
                <a:latin typeface="Arial" pitchFamily="34" charset="0"/>
                <a:cs typeface="Arial" pitchFamily="34" charset="0"/>
              </a:rPr>
              <a:t> It can group and categorize the exception types.</a:t>
            </a:r>
            <a:endParaRPr lang="en-US" sz="28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nvGraphicFramePr>
        <p:xfrm>
          <a:off x="381000" y="1346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70" name="Title 1"/>
          <p:cNvSpPr>
            <a:spLocks noGrp="1"/>
          </p:cNvSpPr>
          <p:nvPr>
            <p:ph type="title"/>
          </p:nvPr>
        </p:nvSpPr>
        <p:spPr/>
        <p:txBody>
          <a:bodyPr/>
          <a:lstStyle/>
          <a:p>
            <a:pPr lvl="1" eaLnBrk="1" hangingPunct="1"/>
            <a:r>
              <a:rPr lang="en-US" dirty="0" smtClean="0">
                <a:latin typeface="Verdana" pitchFamily="34" charset="0"/>
              </a:rPr>
              <a:t>Exception Hierarchy</a:t>
            </a:r>
          </a:p>
        </p:txBody>
      </p:sp>
      <p:sp>
        <p:nvSpPr>
          <p:cNvPr id="7172" name="Slide Number Placeholder 3"/>
          <p:cNvSpPr>
            <a:spLocks noGrp="1"/>
          </p:cNvSpPr>
          <p:nvPr>
            <p:ph type="sldNum" sz="quarter" idx="10"/>
          </p:nvPr>
        </p:nvSpPr>
        <p:spPr>
          <a:xfrm>
            <a:off x="9332913" y="6989763"/>
            <a:ext cx="444500" cy="320675"/>
          </a:xfrm>
        </p:spPr>
        <p:txBody>
          <a:bodyPr/>
          <a:lstStyle/>
          <a:p>
            <a:pPr>
              <a:defRPr/>
            </a:pPr>
            <a:fld id="{6BDB537B-3B21-4882-AA13-D38C29734D23}" type="slidenum">
              <a:rPr lang="en-US" smtClean="0"/>
              <a:pPr>
                <a:defRPr/>
              </a:pPr>
              <a:t>11</a:t>
            </a:fld>
            <a:endParaRPr lang="en-US" smtClean="0"/>
          </a:p>
        </p:txBody>
      </p:sp>
      <p:sp>
        <p:nvSpPr>
          <p:cNvPr id="27" name="Rounded Rectangle 26"/>
          <p:cNvSpPr/>
          <p:nvPr/>
        </p:nvSpPr>
        <p:spPr bwMode="auto">
          <a:xfrm>
            <a:off x="152400" y="2209800"/>
            <a:ext cx="1905000"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solidFill>
                  <a:srgbClr val="0070C0"/>
                </a:solidFill>
                <a:latin typeface="Arial" charset="0"/>
                <a:cs typeface="+mn-cs"/>
              </a:rPr>
              <a:t>Parent class of Exception and Error </a:t>
            </a:r>
          </a:p>
        </p:txBody>
      </p:sp>
      <p:sp>
        <p:nvSpPr>
          <p:cNvPr id="28" name="Rounded Rectangle 27"/>
          <p:cNvSpPr/>
          <p:nvPr/>
        </p:nvSpPr>
        <p:spPr bwMode="auto">
          <a:xfrm>
            <a:off x="2362200" y="1600200"/>
            <a:ext cx="2057400"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70C0"/>
                </a:solidFill>
                <a:effectLst/>
                <a:latin typeface="Arial" charset="0"/>
              </a:rPr>
              <a:t>Can be handled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rgbClr val="0070C0"/>
                </a:solidFill>
                <a:effectLst/>
                <a:latin typeface="Arial" charset="0"/>
              </a:rPr>
              <a:t> by the programmer</a:t>
            </a:r>
            <a:endParaRPr kumimoji="0" lang="en-US" sz="1400" b="0" i="0" u="none" strike="noStrike" cap="none" normalizeH="0" baseline="0" dirty="0" smtClean="0">
              <a:ln>
                <a:noFill/>
              </a:ln>
              <a:solidFill>
                <a:srgbClr val="0070C0"/>
              </a:solidFill>
              <a:effectLst/>
              <a:latin typeface="Arial" charset="0"/>
            </a:endParaRPr>
          </a:p>
        </p:txBody>
      </p:sp>
      <p:sp>
        <p:nvSpPr>
          <p:cNvPr id="29" name="Rounded Rectangle 28"/>
          <p:cNvSpPr/>
          <p:nvPr/>
        </p:nvSpPr>
        <p:spPr bwMode="auto">
          <a:xfrm>
            <a:off x="2362200" y="5334000"/>
            <a:ext cx="2209800" cy="10668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b="0" dirty="0" smtClean="0">
                <a:solidFill>
                  <a:srgbClr val="0070C0"/>
                </a:solidFill>
                <a:latin typeface="Arial" charset="0"/>
              </a:rPr>
              <a:t>Out of programmer’s control. </a:t>
            </a:r>
          </a:p>
          <a:p>
            <a:pPr algn="ctr"/>
            <a:r>
              <a:rPr lang="en-US" sz="1400" dirty="0" smtClean="0">
                <a:solidFill>
                  <a:schemeClr val="accent6">
                    <a:lumMod val="75000"/>
                  </a:schemeClr>
                </a:solidFill>
                <a:latin typeface="Arial" charset="0"/>
              </a:rPr>
              <a:t>Example: </a:t>
            </a:r>
            <a:r>
              <a:rPr lang="en-US" sz="1400" b="0" dirty="0" smtClean="0">
                <a:solidFill>
                  <a:schemeClr val="accent6">
                    <a:lumMod val="75000"/>
                  </a:schemeClr>
                </a:solidFill>
                <a:latin typeface="Arial" charset="0"/>
              </a:rPr>
              <a:t>Out of memory, network down.</a:t>
            </a:r>
          </a:p>
        </p:txBody>
      </p:sp>
      <p:sp>
        <p:nvSpPr>
          <p:cNvPr id="30" name="Rounded Rectangle 29"/>
          <p:cNvSpPr/>
          <p:nvPr/>
        </p:nvSpPr>
        <p:spPr bwMode="auto">
          <a:xfrm>
            <a:off x="6598920" y="2362200"/>
            <a:ext cx="2468880" cy="137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Tx/>
              <a:buNone/>
              <a:tabLst/>
            </a:pPr>
            <a:r>
              <a:rPr lang="en-US" sz="1400" b="0" dirty="0" smtClean="0">
                <a:solidFill>
                  <a:srgbClr val="0070C0"/>
                </a:solidFill>
                <a:latin typeface="Arial" charset="0"/>
                <a:cs typeface="+mn-cs"/>
              </a:rPr>
              <a:t>Forces the programmer to handle the exception in the program they develop.</a:t>
            </a:r>
          </a:p>
          <a:p>
            <a:pPr marL="0" marR="0" indent="0" defTabSz="914400" eaLnBrk="1" latinLnBrk="0" hangingPunct="1">
              <a:lnSpc>
                <a:spcPct val="100000"/>
              </a:lnSpc>
              <a:buClrTx/>
              <a:buSzTx/>
              <a:buFontTx/>
              <a:buNone/>
              <a:tabLst/>
            </a:pPr>
            <a:r>
              <a:rPr lang="en-US" sz="1400" dirty="0" smtClean="0">
                <a:solidFill>
                  <a:schemeClr val="accent6">
                    <a:lumMod val="75000"/>
                  </a:schemeClr>
                </a:solidFill>
                <a:latin typeface="Arial" charset="0"/>
                <a:cs typeface="+mn-cs"/>
              </a:rPr>
              <a:t>Example: </a:t>
            </a:r>
            <a:r>
              <a:rPr lang="en-US" sz="1400" b="0" dirty="0" err="1" smtClean="0">
                <a:solidFill>
                  <a:schemeClr val="accent6">
                    <a:lumMod val="75000"/>
                  </a:schemeClr>
                </a:solidFill>
                <a:latin typeface="Arial" charset="0"/>
                <a:cs typeface="+mn-cs"/>
              </a:rPr>
              <a:t>SqlException</a:t>
            </a:r>
            <a:r>
              <a:rPr lang="en-US" sz="1400" b="0" dirty="0" smtClean="0">
                <a:solidFill>
                  <a:schemeClr val="accent6">
                    <a:lumMod val="75000"/>
                  </a:schemeClr>
                </a:solidFill>
                <a:latin typeface="Arial" charset="0"/>
                <a:cs typeface="+mn-cs"/>
              </a:rPr>
              <a:t>, </a:t>
            </a:r>
            <a:r>
              <a:rPr lang="en-US" sz="1400" b="0" dirty="0" err="1" smtClean="0">
                <a:solidFill>
                  <a:schemeClr val="accent6">
                    <a:lumMod val="75000"/>
                  </a:schemeClr>
                </a:solidFill>
                <a:latin typeface="Arial" charset="0"/>
                <a:cs typeface="+mn-cs"/>
              </a:rPr>
              <a:t>IOException</a:t>
            </a:r>
            <a:endParaRPr lang="en-US" sz="1400" b="0" dirty="0" smtClean="0">
              <a:solidFill>
                <a:schemeClr val="accent6">
                  <a:lumMod val="75000"/>
                </a:schemeClr>
              </a:solidFill>
              <a:latin typeface="Arial" charset="0"/>
              <a:cs typeface="+mn-cs"/>
            </a:endParaRPr>
          </a:p>
        </p:txBody>
      </p:sp>
      <p:sp>
        <p:nvSpPr>
          <p:cNvPr id="31" name="Rounded Rectangle 30"/>
          <p:cNvSpPr/>
          <p:nvPr/>
        </p:nvSpPr>
        <p:spPr bwMode="auto">
          <a:xfrm>
            <a:off x="5257800" y="4800600"/>
            <a:ext cx="3749040" cy="118872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buFont typeface="Arial" pitchFamily="34" charset="0"/>
              <a:buChar char="•"/>
              <a:tabLst/>
            </a:pPr>
            <a:r>
              <a:rPr lang="en-US" sz="1400" b="0" dirty="0" smtClean="0">
                <a:solidFill>
                  <a:srgbClr val="0070C0"/>
                </a:solidFill>
                <a:latin typeface="Arial" charset="0"/>
                <a:cs typeface="+mn-cs"/>
              </a:rPr>
              <a:t>These are run time exception.</a:t>
            </a:r>
          </a:p>
          <a:p>
            <a:pPr marL="0" marR="0" indent="0" defTabSz="914400" eaLnBrk="1" latinLnBrk="0" hangingPunct="1">
              <a:lnSpc>
                <a:spcPct val="100000"/>
              </a:lnSpc>
              <a:buClrTx/>
              <a:buSzTx/>
              <a:buFont typeface="Arial" pitchFamily="34" charset="0"/>
              <a:buChar char="•"/>
              <a:tabLst/>
            </a:pPr>
            <a:r>
              <a:rPr lang="en-US" sz="1400" b="0" dirty="0" smtClean="0">
                <a:solidFill>
                  <a:srgbClr val="0070C0"/>
                </a:solidFill>
                <a:latin typeface="Arial" charset="0"/>
                <a:cs typeface="+mn-cs"/>
              </a:rPr>
              <a:t>Compiler does not force the programmer to handle it in the program. </a:t>
            </a:r>
          </a:p>
          <a:p>
            <a:r>
              <a:rPr lang="en-US" sz="1400" dirty="0" smtClean="0">
                <a:solidFill>
                  <a:schemeClr val="accent6">
                    <a:lumMod val="75000"/>
                  </a:schemeClr>
                </a:solidFill>
                <a:latin typeface="Arial" charset="0"/>
              </a:rPr>
              <a:t>Example: </a:t>
            </a:r>
            <a:r>
              <a:rPr lang="en-US" sz="1400" b="0" dirty="0" err="1" smtClean="0">
                <a:solidFill>
                  <a:schemeClr val="accent6">
                    <a:lumMod val="75000"/>
                  </a:schemeClr>
                </a:solidFill>
                <a:latin typeface="Arial" charset="0"/>
              </a:rPr>
              <a:t>NullPointerException</a:t>
            </a:r>
            <a:r>
              <a:rPr lang="en-US" sz="1400" b="0" dirty="0" smtClean="0">
                <a:solidFill>
                  <a:schemeClr val="accent6">
                    <a:lumMod val="75000"/>
                  </a:schemeClr>
                </a:solidFill>
                <a:latin typeface="Arial" charset="0"/>
              </a:rPr>
              <a:t>, </a:t>
            </a:r>
            <a:r>
              <a:rPr lang="en-US" sz="1400" b="0" dirty="0" err="1" smtClean="0">
                <a:solidFill>
                  <a:schemeClr val="accent6">
                    <a:lumMod val="75000"/>
                  </a:schemeClr>
                </a:solidFill>
                <a:latin typeface="Arial" charset="0"/>
              </a:rPr>
              <a:t>ArithmeticException</a:t>
            </a:r>
            <a:r>
              <a:rPr lang="en-US" sz="1400" b="0" dirty="0" smtClean="0">
                <a:solidFill>
                  <a:schemeClr val="accent6">
                    <a:lumMod val="75000"/>
                  </a:schemeClr>
                </a:solidFill>
                <a:latin typeface="Arial" charset="0"/>
              </a:rPr>
              <a:t>.</a:t>
            </a:r>
          </a:p>
          <a:p>
            <a:pPr marL="0" marR="0" indent="0" defTabSz="914400" eaLnBrk="1" latinLnBrk="0" hangingPunct="1">
              <a:lnSpc>
                <a:spcPct val="100000"/>
              </a:lnSpc>
              <a:buClrTx/>
              <a:buSzTx/>
              <a:buFont typeface="Arial" pitchFamily="34" charset="0"/>
              <a:buChar char="•"/>
              <a:tabLst/>
            </a:pPr>
            <a:endParaRPr lang="en-US" sz="1400" b="0" dirty="0" smtClean="0">
              <a:solidFill>
                <a:srgbClr val="0070C0"/>
              </a:solidFill>
              <a:latin typeface="Arial" charset="0"/>
              <a:cs typeface="+mn-cs"/>
            </a:endParaRPr>
          </a:p>
        </p:txBody>
      </p:sp>
      <p:cxnSp>
        <p:nvCxnSpPr>
          <p:cNvPr id="34" name="Straight Arrow Connector 33"/>
          <p:cNvCxnSpPr/>
          <p:nvPr/>
        </p:nvCxnSpPr>
        <p:spPr>
          <a:xfrm flipV="1">
            <a:off x="3352800" y="2209800"/>
            <a:ext cx="0" cy="457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066800" y="2819400"/>
            <a:ext cx="0" cy="36576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29000" y="4800600"/>
            <a:ext cx="0" cy="457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1" idx="0"/>
          </p:cNvCxnSpPr>
          <p:nvPr/>
        </p:nvCxnSpPr>
        <p:spPr>
          <a:xfrm>
            <a:off x="6172200" y="4343400"/>
            <a:ext cx="960120" cy="457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096000" y="2286000"/>
            <a:ext cx="4572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par>
                                <p:cTn id="8" presetID="4" presetClass="entr" presetSubtype="16"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cTn>
                              </p:par>
                              <p:par>
                                <p:cTn id="16" presetID="4" presetClass="entr" presetSubtype="16"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ox(in)">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in)">
                                      <p:cBhvr>
                                        <p:cTn id="23" dur="500"/>
                                        <p:tgtEl>
                                          <p:spTgt spid="29"/>
                                        </p:tgtEl>
                                      </p:cBhvr>
                                    </p:animEffect>
                                  </p:childTnLst>
                                </p:cTn>
                              </p:par>
                              <p:par>
                                <p:cTn id="24" presetID="4" presetClass="entr" presetSubtype="16"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box(i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ox(in)">
                                      <p:cBhvr>
                                        <p:cTn id="31" dur="500"/>
                                        <p:tgtEl>
                                          <p:spTgt spid="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ox(in)">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ox(in)">
                                      <p:cBhvr>
                                        <p:cTn id="39" dur="500"/>
                                        <p:tgtEl>
                                          <p:spTgt spid="42"/>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ox(in)">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Checked  Vs Unchecked Exception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971962" y="1905000"/>
            <a:ext cx="6648038" cy="369332"/>
          </a:xfrm>
          <a:prstGeom prst="rect">
            <a:avLst/>
          </a:prstGeom>
          <a:noFill/>
        </p:spPr>
        <p:txBody>
          <a:bodyPr wrap="square" rtlCol="0">
            <a:spAutoFit/>
          </a:bodyPr>
          <a:lstStyle/>
          <a:p>
            <a:endParaRPr lang="en-US" b="0" dirty="0"/>
          </a:p>
        </p:txBody>
      </p:sp>
      <p:graphicFrame>
        <p:nvGraphicFramePr>
          <p:cNvPr id="8" name="Table 7"/>
          <p:cNvGraphicFramePr>
            <a:graphicFrameLocks noGrp="1"/>
          </p:cNvGraphicFramePr>
          <p:nvPr/>
        </p:nvGraphicFramePr>
        <p:xfrm>
          <a:off x="457200" y="1713928"/>
          <a:ext cx="8077200" cy="4394200"/>
        </p:xfrm>
        <a:graphic>
          <a:graphicData uri="http://schemas.openxmlformats.org/drawingml/2006/table">
            <a:tbl>
              <a:tblPr firstRow="1" bandRow="1">
                <a:tableStyleId>{5C22544A-7EE6-4342-B048-85BDC9FD1C3A}</a:tableStyleId>
              </a:tblPr>
              <a:tblGrid>
                <a:gridCol w="4038600"/>
                <a:gridCol w="4038600"/>
              </a:tblGrid>
              <a:tr h="0">
                <a:tc>
                  <a:txBody>
                    <a:bodyPr/>
                    <a:lstStyle/>
                    <a:p>
                      <a:r>
                        <a:rPr lang="en-US" dirty="0" smtClean="0">
                          <a:latin typeface="Arial" pitchFamily="34" charset="0"/>
                          <a:cs typeface="Arial" pitchFamily="34" charset="0"/>
                        </a:rPr>
                        <a:t>Checked 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Unchecked Exception</a:t>
                      </a:r>
                      <a:endParaRPr lang="en-US" dirty="0">
                        <a:latin typeface="Arial" pitchFamily="34" charset="0"/>
                        <a:cs typeface="Arial" pitchFamily="34" charset="0"/>
                      </a:endParaRPr>
                    </a:p>
                  </a:txBody>
                  <a:tcPr/>
                </a:tc>
              </a:tr>
              <a:tr h="472440">
                <a:tc>
                  <a:txBody>
                    <a:bodyPr/>
                    <a:lstStyle/>
                    <a:p>
                      <a:r>
                        <a:rPr lang="en-US" dirty="0" smtClean="0">
                          <a:latin typeface="Arial" pitchFamily="34" charset="0"/>
                          <a:cs typeface="Arial" pitchFamily="34" charset="0"/>
                        </a:rPr>
                        <a:t>At compile time, the java compiler automatically checks that a program contains handlers for checked exceptions.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 compiler doesn’t force them to be declared in the throws clause. </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Checked exceptions must be explicitly caught or propagated using </a:t>
                      </a:r>
                      <a:r>
                        <a:rPr lang="en-US" dirty="0" smtClean="0">
                          <a:solidFill>
                            <a:srgbClr val="C00000"/>
                          </a:solidFill>
                          <a:latin typeface="Arial" pitchFamily="34" charset="0"/>
                          <a:cs typeface="Arial" pitchFamily="34" charset="0"/>
                        </a:rPr>
                        <a:t>try</a:t>
                      </a:r>
                      <a:r>
                        <a:rPr lang="en-US" baseline="0" dirty="0" smtClean="0">
                          <a:solidFill>
                            <a:srgbClr val="C00000"/>
                          </a:solidFill>
                          <a:latin typeface="Arial" pitchFamily="34" charset="0"/>
                          <a:cs typeface="Arial" pitchFamily="34" charset="0"/>
                        </a:rPr>
                        <a:t>-catch-finally</a:t>
                      </a:r>
                      <a:r>
                        <a:rPr lang="en-US" baseline="0" dirty="0" smtClean="0">
                          <a:solidFill>
                            <a:schemeClr val="accent6">
                              <a:lumMod val="75000"/>
                            </a:schemeClr>
                          </a:solidFill>
                          <a:latin typeface="Arial" pitchFamily="34" charset="0"/>
                          <a:cs typeface="Arial" pitchFamily="34" charset="0"/>
                        </a:rPr>
                        <a:t> </a:t>
                      </a:r>
                      <a:r>
                        <a:rPr lang="en-US" baseline="0" dirty="0" smtClean="0">
                          <a:latin typeface="Arial" pitchFamily="34" charset="0"/>
                          <a:cs typeface="Arial" pitchFamily="34" charset="0"/>
                        </a:rPr>
                        <a:t>blocks</a:t>
                      </a:r>
                      <a:endParaRPr lang="en-US" b="0" u="none"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Unchecked exceptions do not have this requirement. They don't have to be caught or declared thrown.</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Checked exceptions in Java extend the </a:t>
                      </a:r>
                      <a:r>
                        <a:rPr lang="en-US" b="1" i="1" dirty="0" smtClean="0">
                          <a:latin typeface="Arial" pitchFamily="34" charset="0"/>
                          <a:cs typeface="Arial" pitchFamily="34" charset="0"/>
                        </a:rPr>
                        <a:t>java.lang.Exception </a:t>
                      </a:r>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Unchecked exceptions extend the </a:t>
                      </a:r>
                      <a:r>
                        <a:rPr lang="en-US" sz="1800" b="1" i="1" kern="1200" dirty="0" smtClean="0">
                          <a:solidFill>
                            <a:schemeClr val="dk1"/>
                          </a:solidFill>
                          <a:latin typeface="Arial" pitchFamily="34" charset="0"/>
                          <a:ea typeface="+mn-ea"/>
                          <a:cs typeface="Arial" pitchFamily="34" charset="0"/>
                        </a:rPr>
                        <a:t>java.lang.RuntimeException</a:t>
                      </a:r>
                      <a:r>
                        <a:rPr lang="en-US" dirty="0" smtClean="0">
                          <a:latin typeface="Arial" pitchFamily="34" charset="0"/>
                          <a:cs typeface="Arial" pitchFamily="34" charset="0"/>
                        </a:rPr>
                        <a:t>. </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Exception</a:t>
                      </a:r>
                      <a:r>
                        <a:rPr lang="en-US" baseline="0" dirty="0" smtClean="0">
                          <a:latin typeface="Arial" pitchFamily="34" charset="0"/>
                          <a:cs typeface="Arial" pitchFamily="34" charset="0"/>
                        </a:rPr>
                        <a:t> handling is mandated by JVM for these exceptions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It</a:t>
                      </a:r>
                      <a:r>
                        <a:rPr lang="en-US" baseline="0" dirty="0" smtClean="0">
                          <a:latin typeface="Arial" pitchFamily="34" charset="0"/>
                          <a:cs typeface="Arial" pitchFamily="34" charset="0"/>
                        </a:rPr>
                        <a:t> is not advisable to catch these exceptions since it might make the code unstable.</a:t>
                      </a:r>
                      <a:endParaRPr lang="en-US" dirty="0">
                        <a:latin typeface="Arial" pitchFamily="34" charset="0"/>
                        <a:cs typeface="Arial" pitchFamily="34" charset="0"/>
                      </a:endParaRPr>
                    </a:p>
                  </a:txBody>
                  <a:tcPr/>
                </a:tc>
              </a:tr>
              <a:tr h="370840">
                <a:tc>
                  <a:txBody>
                    <a:bodyPr/>
                    <a:lstStyle/>
                    <a:p>
                      <a:r>
                        <a:rPr lang="en-US" b="1" dirty="0" smtClean="0">
                          <a:latin typeface="Arial" pitchFamily="34" charset="0"/>
                          <a:cs typeface="Arial" pitchFamily="34" charset="0"/>
                        </a:rPr>
                        <a:t>Example</a:t>
                      </a:r>
                      <a:r>
                        <a:rPr lang="en-US" dirty="0" smtClean="0">
                          <a:latin typeface="Arial" pitchFamily="34" charset="0"/>
                          <a:cs typeface="Arial" pitchFamily="34" charset="0"/>
                        </a:rPr>
                        <a:t>: </a:t>
                      </a:r>
                      <a:r>
                        <a:rPr lang="en-US" sz="1800" b="0" kern="1200" dirty="0" err="1" smtClean="0">
                          <a:solidFill>
                            <a:schemeClr val="dk1"/>
                          </a:solidFill>
                          <a:latin typeface="Arial" pitchFamily="34" charset="0"/>
                          <a:ea typeface="+mn-ea"/>
                          <a:cs typeface="Arial" pitchFamily="34" charset="0"/>
                        </a:rPr>
                        <a:t>IOException</a:t>
                      </a:r>
                      <a:endParaRPr lang="en-US" sz="1800" b="0" kern="1200" dirty="0">
                        <a:solidFill>
                          <a:schemeClr val="dk1"/>
                        </a:solidFill>
                        <a:latin typeface="Arial" pitchFamily="34" charset="0"/>
                        <a:ea typeface="+mn-ea"/>
                        <a:cs typeface="Arial" pitchFamily="34" charset="0"/>
                      </a:endParaRPr>
                    </a:p>
                  </a:txBody>
                  <a:tcPr/>
                </a:tc>
                <a:tc>
                  <a:txBody>
                    <a:bodyPr/>
                    <a:lstStyle/>
                    <a:p>
                      <a:r>
                        <a:rPr lang="en-US" b="1" dirty="0" smtClean="0">
                          <a:latin typeface="Arial" pitchFamily="34" charset="0"/>
                          <a:cs typeface="Arial" pitchFamily="34" charset="0"/>
                        </a:rPr>
                        <a:t>Example: </a:t>
                      </a:r>
                      <a:r>
                        <a:rPr lang="en-US" b="0" dirty="0" err="1" smtClean="0">
                          <a:latin typeface="Arial" pitchFamily="34" charset="0"/>
                          <a:cs typeface="Arial" pitchFamily="34" charset="0"/>
                        </a:rPr>
                        <a:t>NullPointerException</a:t>
                      </a:r>
                      <a:endParaRPr lang="en-US" b="0" dirty="0">
                        <a:latin typeface="Arial" pitchFamily="34" charset="0"/>
                        <a:cs typeface="Arial" pitchFamily="34" charset="0"/>
                      </a:endParaRPr>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Examples of Checked Exception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971962" y="1905000"/>
            <a:ext cx="6648038" cy="369332"/>
          </a:xfrm>
          <a:prstGeom prst="rect">
            <a:avLst/>
          </a:prstGeom>
          <a:noFill/>
        </p:spPr>
        <p:txBody>
          <a:bodyPr wrap="square" rtlCol="0">
            <a:spAutoFit/>
          </a:bodyPr>
          <a:lstStyle/>
          <a:p>
            <a:endParaRPr lang="en-US" b="0" dirty="0"/>
          </a:p>
        </p:txBody>
      </p:sp>
      <p:graphicFrame>
        <p:nvGraphicFramePr>
          <p:cNvPr id="6" name="Table 5"/>
          <p:cNvGraphicFramePr>
            <a:graphicFrameLocks noGrp="1"/>
          </p:cNvGraphicFramePr>
          <p:nvPr>
            <p:extLst>
              <p:ext uri="{D42A27DB-BD31-4B8C-83A1-F6EECF244321}">
                <p14:modId xmlns:p14="http://schemas.microsoft.com/office/powerpoint/2010/main" val="887043253"/>
              </p:ext>
            </p:extLst>
          </p:nvPr>
        </p:nvGraphicFramePr>
        <p:xfrm>
          <a:off x="152400" y="1752600"/>
          <a:ext cx="8762999" cy="3740319"/>
        </p:xfrm>
        <a:graphic>
          <a:graphicData uri="http://schemas.openxmlformats.org/drawingml/2006/table">
            <a:tbl>
              <a:tblPr firstRow="1" bandRow="1">
                <a:tableStyleId>{5C22544A-7EE6-4342-B048-85BDC9FD1C3A}</a:tableStyleId>
              </a:tblPr>
              <a:tblGrid>
                <a:gridCol w="2971800"/>
                <a:gridCol w="5791199"/>
              </a:tblGrid>
              <a:tr h="390132">
                <a:tc>
                  <a:txBody>
                    <a:bodyPr/>
                    <a:lstStyle/>
                    <a:p>
                      <a:r>
                        <a:rPr lang="en-US" dirty="0" smtClean="0"/>
                        <a:t>Checked Exception</a:t>
                      </a:r>
                      <a:endParaRPr lang="en-US" dirty="0"/>
                    </a:p>
                  </a:txBody>
                  <a:tcPr/>
                </a:tc>
                <a:tc>
                  <a:txBody>
                    <a:bodyPr/>
                    <a:lstStyle/>
                    <a:p>
                      <a:r>
                        <a:rPr lang="en-US" dirty="0" smtClean="0"/>
                        <a:t>Description</a:t>
                      </a:r>
                      <a:endParaRPr lang="en-US" dirty="0"/>
                    </a:p>
                  </a:txBody>
                  <a:tcPr/>
                </a:tc>
              </a:tr>
              <a:tr h="752868">
                <a:tc>
                  <a:txBody>
                    <a:bodyPr/>
                    <a:lstStyle/>
                    <a:p>
                      <a:r>
                        <a:rPr lang="en-US" sz="1800" kern="1200" dirty="0" smtClean="0">
                          <a:solidFill>
                            <a:schemeClr val="dk1"/>
                          </a:solidFill>
                          <a:effectLst/>
                          <a:latin typeface="+mn-lt"/>
                          <a:ea typeface="+mn-ea"/>
                          <a:cs typeface="+mn-cs"/>
                        </a:rPr>
                        <a:t>ClassNotFoundException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This Exception occurs when Java run-time system fail to find the specified class mentioned in the program.</a:t>
                      </a:r>
                      <a:endParaRPr lang="en-US" dirty="0">
                        <a:latin typeface="Arial" pitchFamily="34" charset="0"/>
                        <a:cs typeface="Arial" pitchFamily="34" charset="0"/>
                      </a:endParaRPr>
                    </a:p>
                  </a:txBody>
                  <a:tcPr/>
                </a:tc>
              </a:tr>
              <a:tr h="961970">
                <a:tc>
                  <a:txBody>
                    <a:bodyPr/>
                    <a:lstStyle/>
                    <a:p>
                      <a:r>
                        <a:rPr lang="en-US" dirty="0" err="1" smtClean="0">
                          <a:latin typeface="Arial" pitchFamily="34" charset="0"/>
                          <a:cs typeface="Arial" pitchFamily="34" charset="0"/>
                        </a:rPr>
                        <a:t>InstantiationException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This Exception occurs when you create an object of an abstract class and interface.</a:t>
                      </a:r>
                      <a:endParaRPr lang="en-US" dirty="0">
                        <a:latin typeface="Arial" pitchFamily="34" charset="0"/>
                        <a:cs typeface="Arial" pitchFamily="34" charset="0"/>
                      </a:endParaRPr>
                    </a:p>
                  </a:txBody>
                  <a:tcPr/>
                </a:tc>
              </a:tr>
              <a:tr h="961970">
                <a:tc>
                  <a:txBody>
                    <a:bodyPr/>
                    <a:lstStyle/>
                    <a:p>
                      <a:r>
                        <a:rPr lang="en-US" dirty="0" err="1" smtClean="0">
                          <a:latin typeface="Arial" pitchFamily="34" charset="0"/>
                          <a:cs typeface="Arial" pitchFamily="34" charset="0"/>
                        </a:rPr>
                        <a:t>IllegalAccessException</a:t>
                      </a:r>
                      <a:endParaRPr lang="en-US" dirty="0">
                        <a:latin typeface="Arial" pitchFamily="34" charset="0"/>
                        <a:cs typeface="Arial" pitchFamily="34" charset="0"/>
                      </a:endParaRPr>
                    </a:p>
                  </a:txBody>
                  <a:tcPr/>
                </a:tc>
                <a:tc>
                  <a:txBody>
                    <a:bodyPr/>
                    <a:lstStyle/>
                    <a:p>
                      <a:r>
                        <a:rPr lang="en-US" sz="1800" kern="1200" dirty="0" smtClean="0">
                          <a:solidFill>
                            <a:schemeClr val="dk1"/>
                          </a:solidFill>
                          <a:latin typeface="Arial" pitchFamily="34" charset="0"/>
                          <a:ea typeface="+mn-ea"/>
                          <a:cs typeface="Arial" pitchFamily="34" charset="0"/>
                        </a:rPr>
                        <a:t>This Exception thrown when one attempts to access a method or member that visibility qualifiers do not allow</a:t>
                      </a:r>
                      <a:endParaRPr lang="en-US" sz="1800" kern="1200" dirty="0">
                        <a:solidFill>
                          <a:schemeClr val="dk1"/>
                        </a:solidFill>
                        <a:latin typeface="Arial" pitchFamily="34" charset="0"/>
                        <a:ea typeface="+mn-ea"/>
                        <a:cs typeface="Arial" pitchFamily="34" charset="0"/>
                      </a:endParaRPr>
                    </a:p>
                  </a:txBody>
                  <a:tcPr/>
                </a:tc>
              </a:tr>
              <a:tr h="673379">
                <a:tc>
                  <a:txBody>
                    <a:bodyPr/>
                    <a:lstStyle/>
                    <a:p>
                      <a:r>
                        <a:rPr lang="en-US" dirty="0" err="1" smtClean="0">
                          <a:latin typeface="Arial" pitchFamily="34" charset="0"/>
                          <a:cs typeface="Arial" pitchFamily="34" charset="0"/>
                        </a:rPr>
                        <a:t>NoSuchMethodException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This Exception occurs when the method you call does not exist in class.</a:t>
                      </a:r>
                      <a:endParaRPr lang="en-US" dirty="0">
                        <a:latin typeface="Arial" pitchFamily="34" charset="0"/>
                        <a:cs typeface="Arial" pitchFamily="34" charset="0"/>
                      </a:endParaRPr>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Examples of Unchecked Exception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971962" y="1905000"/>
            <a:ext cx="6648038" cy="369332"/>
          </a:xfrm>
          <a:prstGeom prst="rect">
            <a:avLst/>
          </a:prstGeom>
          <a:noFill/>
        </p:spPr>
        <p:txBody>
          <a:bodyPr wrap="square" rtlCol="0">
            <a:spAutoFit/>
          </a:bodyPr>
          <a:lstStyle/>
          <a:p>
            <a:endParaRPr lang="en-US" b="0" dirty="0"/>
          </a:p>
        </p:txBody>
      </p:sp>
      <p:graphicFrame>
        <p:nvGraphicFramePr>
          <p:cNvPr id="6" name="Table 5"/>
          <p:cNvGraphicFramePr>
            <a:graphicFrameLocks noGrp="1"/>
          </p:cNvGraphicFramePr>
          <p:nvPr/>
        </p:nvGraphicFramePr>
        <p:xfrm>
          <a:off x="304800" y="1731646"/>
          <a:ext cx="8610599" cy="3449954"/>
        </p:xfrm>
        <a:graphic>
          <a:graphicData uri="http://schemas.openxmlformats.org/drawingml/2006/table">
            <a:tbl>
              <a:tblPr firstRow="1" bandRow="1">
                <a:tableStyleId>{5C22544A-7EE6-4342-B048-85BDC9FD1C3A}</a:tableStyleId>
              </a:tblPr>
              <a:tblGrid>
                <a:gridCol w="2471562"/>
                <a:gridCol w="6139037"/>
              </a:tblGrid>
              <a:tr h="304799">
                <a:tc>
                  <a:txBody>
                    <a:bodyPr/>
                    <a:lstStyle/>
                    <a:p>
                      <a:r>
                        <a:rPr lang="en-US" dirty="0" smtClean="0"/>
                        <a:t>Unchecked Exception</a:t>
                      </a:r>
                      <a:endParaRPr lang="en-US" dirty="0"/>
                    </a:p>
                  </a:txBody>
                  <a:tcPr/>
                </a:tc>
                <a:tc>
                  <a:txBody>
                    <a:bodyPr/>
                    <a:lstStyle/>
                    <a:p>
                      <a:r>
                        <a:rPr lang="en-US" dirty="0" smtClean="0"/>
                        <a:t>Description</a:t>
                      </a:r>
                      <a:endParaRPr lang="en-US" dirty="0"/>
                    </a:p>
                  </a:txBody>
                  <a:tcPr/>
                </a:tc>
              </a:tr>
              <a:tr h="662305">
                <a:tc>
                  <a:txBody>
                    <a:bodyPr/>
                    <a:lstStyle/>
                    <a:p>
                      <a:r>
                        <a:rPr lang="en-US" smtClean="0">
                          <a:latin typeface="Arial" pitchFamily="34" charset="0"/>
                          <a:cs typeface="Arial" pitchFamily="34" charset="0"/>
                        </a:rPr>
                        <a:t>ArithmeticException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These  Exception occurs, when you divide a number by zero causes an  Arithmetic Exception</a:t>
                      </a:r>
                      <a:endParaRPr lang="en-US" dirty="0">
                        <a:latin typeface="Arial" pitchFamily="34" charset="0"/>
                        <a:cs typeface="Arial" pitchFamily="34" charset="0"/>
                      </a:endParaRPr>
                    </a:p>
                  </a:txBody>
                  <a:tcPr/>
                </a:tc>
              </a:tr>
              <a:tr h="800734">
                <a:tc>
                  <a:txBody>
                    <a:bodyPr/>
                    <a:lstStyle/>
                    <a:p>
                      <a:r>
                        <a:rPr lang="en-US" dirty="0" smtClean="0">
                          <a:latin typeface="Arial" pitchFamily="34" charset="0"/>
                          <a:cs typeface="Arial" pitchFamily="34" charset="0"/>
                        </a:rPr>
                        <a:t>ClassCastException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These Exception occurs, when you try to assign a reference variable of a class to an incompatible reference variable of another class.</a:t>
                      </a:r>
                    </a:p>
                  </a:txBody>
                  <a:tcPr/>
                </a:tc>
              </a:tr>
              <a:tr h="845184">
                <a:tc>
                  <a:txBody>
                    <a:bodyPr/>
                    <a:lstStyle/>
                    <a:p>
                      <a:r>
                        <a:rPr lang="en-US" dirty="0" smtClean="0">
                          <a:latin typeface="Arial" pitchFamily="34" charset="0"/>
                          <a:cs typeface="Arial" pitchFamily="34" charset="0"/>
                        </a:rPr>
                        <a:t>NullPointerException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These Exception occurs, when you try to invoke a method on a object without instantiating</a:t>
                      </a:r>
                      <a:r>
                        <a:rPr lang="en-US" baseline="0" dirty="0" smtClean="0">
                          <a:latin typeface="Arial" pitchFamily="34" charset="0"/>
                          <a:cs typeface="Arial" pitchFamily="34" charset="0"/>
                        </a:rPr>
                        <a:t> it.</a:t>
                      </a:r>
                      <a:endParaRPr lang="en-US" dirty="0">
                        <a:latin typeface="Arial" pitchFamily="34" charset="0"/>
                        <a:cs typeface="Arial" pitchFamily="34" charset="0"/>
                      </a:endParaRPr>
                    </a:p>
                  </a:txBody>
                  <a:tcPr/>
                </a:tc>
              </a:tr>
              <a:tr h="662305">
                <a:tc>
                  <a:txBody>
                    <a:bodyPr/>
                    <a:lstStyle/>
                    <a:p>
                      <a:r>
                        <a:rPr lang="en-US" dirty="0" smtClean="0">
                          <a:latin typeface="Arial" pitchFamily="34" charset="0"/>
                          <a:cs typeface="Arial" pitchFamily="34" charset="0"/>
                        </a:rPr>
                        <a:t>ArrayIndexOutOf Bounds Exception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These Exception occurs, when you assign an array which is not compatible with the data type of that array.</a:t>
                      </a:r>
                      <a:endParaRPr lang="en-US" dirty="0">
                        <a:latin typeface="Arial" pitchFamily="34" charset="0"/>
                        <a:cs typeface="Arial" pitchFamily="34" charset="0"/>
                      </a:endParaRPr>
                    </a:p>
                  </a:txBody>
                  <a:tcPr/>
                </a:tc>
              </a:tr>
            </a:tbl>
          </a:graphicData>
        </a:graphic>
      </p:graphicFrame>
      <p:sp>
        <p:nvSpPr>
          <p:cNvPr id="7" name="TextBox 6"/>
          <p:cNvSpPr txBox="1"/>
          <p:nvPr/>
        </p:nvSpPr>
        <p:spPr>
          <a:xfrm>
            <a:off x="1066800" y="5455920"/>
            <a:ext cx="6858000" cy="6400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0" dirty="0" smtClean="0">
                <a:latin typeface="Arial" pitchFamily="34" charset="0"/>
                <a:cs typeface="Arial" pitchFamily="34" charset="0"/>
              </a:rPr>
              <a:t>For more information on exception refer to</a:t>
            </a:r>
          </a:p>
          <a:p>
            <a:pPr algn="ctr"/>
            <a:r>
              <a:rPr lang="en-US" b="0" dirty="0" smtClean="0">
                <a:latin typeface="Arial" pitchFamily="34" charset="0"/>
                <a:cs typeface="Arial" pitchFamily="34" charset="0"/>
                <a:hlinkClick r:id="rId2"/>
              </a:rPr>
              <a:t>http://docs.oracle.com/javase/6/docs/api/</a:t>
            </a:r>
            <a:endParaRPr lang="en-US" b="0" dirty="0" smtClean="0">
              <a:latin typeface="Arial" pitchFamily="34" charset="0"/>
              <a:cs typeface="Arial" pitchFamily="34" charset="0"/>
            </a:endParaRPr>
          </a:p>
          <a:p>
            <a:pPr algn="ctr"/>
            <a:endParaRPr lang="en-US" b="0" dirty="0" smtClean="0">
              <a:latin typeface="Arial" pitchFamily="34" charset="0"/>
              <a:cs typeface="Arial" pitchFamily="34" charset="0"/>
            </a:endParaRPr>
          </a:p>
        </p:txBody>
      </p:sp>
      <p:pic>
        <p:nvPicPr>
          <p:cNvPr id="8" name="Picture 7" descr="informationicongreen.jpg"/>
          <p:cNvPicPr>
            <a:picLocks noChangeAspect="1"/>
          </p:cNvPicPr>
          <p:nvPr/>
        </p:nvPicPr>
        <p:blipFill>
          <a:blip r:embed="rId3" cstate="print"/>
          <a:stretch>
            <a:fillRect/>
          </a:stretch>
        </p:blipFill>
        <p:spPr>
          <a:xfrm>
            <a:off x="381000" y="5486400"/>
            <a:ext cx="533400" cy="5334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6" name="TextBox 5"/>
          <p:cNvSpPr txBox="1"/>
          <p:nvPr/>
        </p:nvSpPr>
        <p:spPr>
          <a:xfrm>
            <a:off x="569843" y="1676400"/>
            <a:ext cx="804075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How can Exception be handled?</a:t>
            </a:r>
          </a:p>
          <a:p>
            <a:endParaRPr lang="en-US" dirty="0" smtClean="0">
              <a:latin typeface="Arial" pitchFamily="34" charset="0"/>
              <a:cs typeface="Arial" pitchFamily="34" charset="0"/>
            </a:endParaRPr>
          </a:p>
          <a:p>
            <a:pPr lvl="1"/>
            <a:r>
              <a:rPr lang="en-US" b="0" dirty="0" smtClean="0">
                <a:latin typeface="Arial" pitchFamily="34" charset="0"/>
                <a:cs typeface="Arial" pitchFamily="34" charset="0"/>
              </a:rPr>
              <a:t>Exception can be handled using a </a:t>
            </a:r>
            <a:r>
              <a:rPr lang="en-US" dirty="0" smtClean="0">
                <a:latin typeface="Arial" pitchFamily="34" charset="0"/>
                <a:cs typeface="Arial" pitchFamily="34" charset="0"/>
              </a:rPr>
              <a:t>exception</a:t>
            </a:r>
            <a:r>
              <a:rPr lang="en-US" b="0" dirty="0" smtClean="0">
                <a:latin typeface="Arial" pitchFamily="34" charset="0"/>
                <a:cs typeface="Arial" pitchFamily="34" charset="0"/>
              </a:rPr>
              <a:t> </a:t>
            </a:r>
            <a:r>
              <a:rPr lang="en-US" dirty="0" smtClean="0">
                <a:latin typeface="Arial" pitchFamily="34" charset="0"/>
                <a:cs typeface="Arial" pitchFamily="34" charset="0"/>
              </a:rPr>
              <a:t>handler</a:t>
            </a:r>
            <a:r>
              <a:rPr lang="en-US" b="0" dirty="0" smtClean="0">
                <a:latin typeface="Arial" pitchFamily="34" charset="0"/>
                <a:cs typeface="Arial" pitchFamily="34" charset="0"/>
              </a:rPr>
              <a:t>.</a:t>
            </a:r>
          </a:p>
          <a:p>
            <a:endParaRPr lang="en-US" dirty="0">
              <a:latin typeface="Arial" pitchFamily="34" charset="0"/>
              <a:cs typeface="Arial" pitchFamily="34" charset="0"/>
            </a:endParaRPr>
          </a:p>
        </p:txBody>
      </p:sp>
      <p:sp>
        <p:nvSpPr>
          <p:cNvPr id="7" name="TextBox 6"/>
          <p:cNvSpPr txBox="1"/>
          <p:nvPr/>
        </p:nvSpPr>
        <p:spPr>
          <a:xfrm>
            <a:off x="609600" y="3200400"/>
            <a:ext cx="80010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spcBef>
                <a:spcPts val="1200"/>
              </a:spcBef>
            </a:pPr>
            <a:r>
              <a:rPr lang="en-US" dirty="0" smtClean="0">
                <a:latin typeface="Arial" pitchFamily="34" charset="0"/>
                <a:cs typeface="Arial" pitchFamily="34" charset="0"/>
              </a:rPr>
              <a:t>What is a Exception Handler?</a:t>
            </a:r>
          </a:p>
          <a:p>
            <a:pPr lvl="1">
              <a:spcBef>
                <a:spcPts val="1200"/>
              </a:spcBef>
            </a:pPr>
            <a:r>
              <a:rPr lang="en-US" b="0" dirty="0" smtClean="0">
                <a:latin typeface="Arial" pitchFamily="34" charset="0"/>
                <a:cs typeface="Arial" pitchFamily="34" charset="0"/>
              </a:rPr>
              <a:t>A set of code which can handle an error conditions in a program systematically by taking necessary action</a:t>
            </a:r>
            <a:endParaRPr lang="en-US" dirty="0">
              <a:latin typeface="Arial" pitchFamily="34" charset="0"/>
              <a:cs typeface="Arial" pitchFamily="34" charset="0"/>
            </a:endParaRPr>
          </a:p>
        </p:txBody>
      </p:sp>
      <p:sp>
        <p:nvSpPr>
          <p:cNvPr id="8" name="Rectangle 7"/>
          <p:cNvSpPr/>
          <p:nvPr/>
        </p:nvSpPr>
        <p:spPr>
          <a:xfrm>
            <a:off x="563880" y="4576014"/>
            <a:ext cx="8046720" cy="12311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ts val="1200"/>
              </a:spcBef>
              <a:spcAft>
                <a:spcPts val="0"/>
              </a:spcAft>
            </a:pPr>
            <a:r>
              <a:rPr lang="en-US" dirty="0" smtClean="0">
                <a:latin typeface="Arial" pitchFamily="34" charset="0"/>
                <a:cs typeface="Arial" pitchFamily="34" charset="0"/>
              </a:rPr>
              <a:t>Exception Handling Techniques:</a:t>
            </a:r>
          </a:p>
          <a:p>
            <a:pPr lvl="1">
              <a:spcBef>
                <a:spcPts val="1200"/>
              </a:spcBef>
              <a:spcAft>
                <a:spcPts val="0"/>
              </a:spcAft>
              <a:buFont typeface="Wingdings" pitchFamily="2" charset="2"/>
              <a:buChar char="§"/>
            </a:pPr>
            <a:r>
              <a:rPr lang="en-US" dirty="0" smtClean="0">
                <a:latin typeface="Arial" pitchFamily="34" charset="0"/>
                <a:cs typeface="Arial" pitchFamily="34" charset="0"/>
              </a:rPr>
              <a:t> Option I: </a:t>
            </a:r>
            <a:r>
              <a:rPr lang="en-US" b="0" dirty="0" smtClean="0">
                <a:latin typeface="Arial" pitchFamily="34" charset="0"/>
                <a:cs typeface="Arial" pitchFamily="34" charset="0"/>
              </a:rPr>
              <a:t> try-catch-finally</a:t>
            </a:r>
          </a:p>
          <a:p>
            <a:pPr lvl="1">
              <a:spcBef>
                <a:spcPts val="1200"/>
              </a:spcBef>
              <a:spcAft>
                <a:spcPts val="0"/>
              </a:spcAft>
              <a:buFont typeface="Wingdings" pitchFamily="2" charset="2"/>
              <a:buChar char="§"/>
            </a:pPr>
            <a:r>
              <a:rPr lang="en-US" b="0" dirty="0" smtClean="0">
                <a:latin typeface="Arial" pitchFamily="34" charset="0"/>
                <a:cs typeface="Arial" pitchFamily="34" charset="0"/>
              </a:rPr>
              <a:t> </a:t>
            </a:r>
            <a:r>
              <a:rPr lang="en-US" dirty="0" smtClean="0">
                <a:latin typeface="Arial" pitchFamily="34" charset="0"/>
                <a:cs typeface="Arial" pitchFamily="34" charset="0"/>
              </a:rPr>
              <a:t>Option II: </a:t>
            </a:r>
            <a:r>
              <a:rPr lang="en-US" b="0" dirty="0" smtClean="0">
                <a:latin typeface="Arial" pitchFamily="34" charset="0"/>
                <a:cs typeface="Arial" pitchFamily="34" charset="0"/>
              </a:rPr>
              <a:t>throws.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743194"/>
            <a:ext cx="8800004" cy="406265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spcBef>
                <a:spcPts val="1200"/>
              </a:spcBef>
            </a:pPr>
            <a:r>
              <a:rPr lang="en-US" dirty="0" smtClean="0">
                <a:latin typeface="Arial" pitchFamily="34" charset="0"/>
                <a:cs typeface="Arial" pitchFamily="34" charset="0"/>
              </a:rPr>
              <a:t>Try-Catch:</a:t>
            </a:r>
          </a:p>
          <a:p>
            <a:pPr lvl="1">
              <a:spcBef>
                <a:spcPts val="1200"/>
              </a:spcBef>
            </a:pPr>
            <a:r>
              <a:rPr lang="en-US" b="0" dirty="0" smtClean="0">
                <a:latin typeface="Arial" pitchFamily="34" charset="0"/>
                <a:cs typeface="Arial" pitchFamily="34" charset="0"/>
              </a:rPr>
              <a:t>When a program performs an operation that causes an exception, an </a:t>
            </a:r>
            <a:r>
              <a:rPr lang="en-US" dirty="0" smtClean="0">
                <a:latin typeface="Arial" pitchFamily="34" charset="0"/>
                <a:cs typeface="Arial" pitchFamily="34" charset="0"/>
              </a:rPr>
              <a:t>exception</a:t>
            </a:r>
            <a:r>
              <a:rPr lang="en-US" b="0" dirty="0" smtClean="0">
                <a:latin typeface="Arial" pitchFamily="34" charset="0"/>
                <a:cs typeface="Arial" pitchFamily="34" charset="0"/>
              </a:rPr>
              <a:t> will be </a:t>
            </a:r>
            <a:r>
              <a:rPr lang="en-US" dirty="0" smtClean="0">
                <a:latin typeface="Arial" pitchFamily="34" charset="0"/>
                <a:cs typeface="Arial" pitchFamily="34" charset="0"/>
              </a:rPr>
              <a:t>thrown</a:t>
            </a:r>
            <a:r>
              <a:rPr lang="en-US" b="0" dirty="0" smtClean="0">
                <a:latin typeface="Arial" pitchFamily="34" charset="0"/>
                <a:cs typeface="Arial" pitchFamily="34" charset="0"/>
              </a:rPr>
              <a:t>. Exception can be handled by using the </a:t>
            </a:r>
            <a:r>
              <a:rPr lang="en-US" dirty="0" smtClean="0">
                <a:solidFill>
                  <a:schemeClr val="tx1"/>
                </a:solidFill>
                <a:latin typeface="Arial" pitchFamily="34" charset="0"/>
                <a:cs typeface="Arial" pitchFamily="34" charset="0"/>
              </a:rPr>
              <a:t>try and catch </a:t>
            </a:r>
            <a:r>
              <a:rPr lang="en-US" b="0" dirty="0" smtClean="0">
                <a:latin typeface="Arial" pitchFamily="34" charset="0"/>
                <a:cs typeface="Arial" pitchFamily="34" charset="0"/>
              </a:rPr>
              <a:t>blocks.</a:t>
            </a:r>
          </a:p>
          <a:p>
            <a:pPr lvl="1">
              <a:spcBef>
                <a:spcPts val="1200"/>
              </a:spcBef>
            </a:pPr>
            <a:endParaRPr lang="en-US" dirty="0" smtClean="0">
              <a:latin typeface="Arial" pitchFamily="34" charset="0"/>
              <a:cs typeface="Arial" pitchFamily="34" charset="0"/>
            </a:endParaRPr>
          </a:p>
          <a:p>
            <a:pPr lvl="1" indent="-457200">
              <a:spcBef>
                <a:spcPts val="1200"/>
              </a:spcBef>
            </a:pPr>
            <a:r>
              <a:rPr lang="en-US" dirty="0" smtClean="0">
                <a:latin typeface="Arial" pitchFamily="34" charset="0"/>
                <a:cs typeface="Arial" pitchFamily="34" charset="0"/>
              </a:rPr>
              <a:t>How is it done?</a:t>
            </a:r>
          </a:p>
          <a:p>
            <a:pPr indent="231775">
              <a:spcBef>
                <a:spcPts val="1200"/>
              </a:spcBef>
              <a:buFont typeface="Arial" pitchFamily="34" charset="0"/>
              <a:buChar char="•"/>
            </a:pPr>
            <a:r>
              <a:rPr lang="en-US" b="0" dirty="0" smtClean="0">
                <a:latin typeface="Arial" pitchFamily="34" charset="0"/>
                <a:cs typeface="Arial" pitchFamily="34" charset="0"/>
              </a:rPr>
              <a:t>The suspected code is embraced in the try block, followed by the catch block in which the code to handle the exception is written.</a:t>
            </a:r>
          </a:p>
          <a:p>
            <a:pPr indent="231775">
              <a:spcBef>
                <a:spcPts val="1200"/>
              </a:spcBef>
              <a:buFont typeface="Arial" pitchFamily="34" charset="0"/>
              <a:buChar char="•"/>
            </a:pPr>
            <a:r>
              <a:rPr lang="en-US" b="0" dirty="0" smtClean="0">
                <a:latin typeface="Arial" pitchFamily="34" charset="0"/>
                <a:cs typeface="Arial" pitchFamily="34" charset="0"/>
              </a:rPr>
              <a:t>In the catch block, the programmer can also write the code to recover from the exception and can also print the exception.</a:t>
            </a:r>
          </a:p>
          <a:p>
            <a:pPr indent="231775">
              <a:spcBef>
                <a:spcPts val="1200"/>
              </a:spcBef>
              <a:buFont typeface="Arial" pitchFamily="34" charset="0"/>
              <a:buChar char="•"/>
            </a:pPr>
            <a:r>
              <a:rPr lang="en-US" b="0" dirty="0" smtClean="0">
                <a:latin typeface="Arial" pitchFamily="34" charset="0"/>
                <a:cs typeface="Arial" pitchFamily="34" charset="0"/>
              </a:rPr>
              <a:t>A catch block is executed only if it catches the exception coming from within the corresponding try block.</a:t>
            </a:r>
          </a:p>
        </p:txBody>
      </p:sp>
      <p:sp>
        <p:nvSpPr>
          <p:cNvPr id="2" name="Title 1"/>
          <p:cNvSpPr>
            <a:spLocks noGrp="1"/>
          </p:cNvSpPr>
          <p:nvPr>
            <p:ph type="title"/>
          </p:nvPr>
        </p:nvSpPr>
        <p:spPr/>
        <p:txBody>
          <a:bodyPr/>
          <a:lstStyle/>
          <a:p>
            <a:r>
              <a:rPr lang="en-US" dirty="0" smtClean="0"/>
              <a:t>Option I - try-catch-finally</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Option I - try-catch-finally(</a:t>
            </a:r>
            <a:r>
              <a:rPr lang="en-US" sz="3200" dirty="0" err="1" smtClean="0"/>
              <a:t>contd</a:t>
            </a:r>
            <a:r>
              <a:rPr lang="en-US" sz="3200" dirty="0" smtClean="0"/>
              <a: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5" name="TextBox 4"/>
          <p:cNvSpPr txBox="1"/>
          <p:nvPr/>
        </p:nvSpPr>
        <p:spPr>
          <a:xfrm>
            <a:off x="762000" y="1752600"/>
            <a:ext cx="7010400" cy="3693319"/>
          </a:xfrm>
          <a:prstGeom prst="rect">
            <a:avLst/>
          </a:prstGeom>
          <a:noFill/>
        </p:spPr>
        <p:txBody>
          <a:bodyPr wrap="square" rtlCol="0">
            <a:spAutoFit/>
          </a:bodyPr>
          <a:lstStyle/>
          <a:p>
            <a:r>
              <a:rPr lang="en-US" dirty="0" smtClean="0"/>
              <a:t>Syntax:</a:t>
            </a:r>
          </a:p>
          <a:p>
            <a:endParaRPr lang="en-US" dirty="0" smtClean="0"/>
          </a:p>
          <a:p>
            <a:r>
              <a:rPr lang="en-US" dirty="0" smtClean="0"/>
              <a:t>try{</a:t>
            </a:r>
          </a:p>
          <a:p>
            <a:r>
              <a:rPr lang="en-US" dirty="0" smtClean="0"/>
              <a:t> </a:t>
            </a:r>
          </a:p>
          <a:p>
            <a:pPr lvl="1"/>
            <a:r>
              <a:rPr lang="en-US" b="0" dirty="0" smtClean="0">
                <a:solidFill>
                  <a:srgbClr val="FF0000"/>
                </a:solidFill>
              </a:rPr>
              <a:t>// The code that is prone to throw exception</a:t>
            </a:r>
            <a:endParaRPr lang="en-US" dirty="0" smtClean="0"/>
          </a:p>
          <a:p>
            <a:r>
              <a:rPr lang="en-US" dirty="0" smtClean="0"/>
              <a:t>}</a:t>
            </a:r>
          </a:p>
          <a:p>
            <a:r>
              <a:rPr lang="en-US" dirty="0" smtClean="0"/>
              <a:t>catch(Exception </a:t>
            </a:r>
            <a:r>
              <a:rPr lang="en-US" dirty="0" err="1" smtClean="0"/>
              <a:t>exception</a:t>
            </a:r>
            <a:r>
              <a:rPr lang="en-US" dirty="0" smtClean="0"/>
              <a:t>){</a:t>
            </a:r>
          </a:p>
          <a:p>
            <a:pPr lvl="1"/>
            <a:r>
              <a:rPr lang="en-US" b="0" dirty="0" smtClean="0">
                <a:solidFill>
                  <a:srgbClr val="00B050"/>
                </a:solidFill>
              </a:rPr>
              <a:t>// What to do if this exception is thrown</a:t>
            </a:r>
          </a:p>
          <a:p>
            <a:r>
              <a:rPr lang="en-US" dirty="0" smtClean="0"/>
              <a:t>}</a:t>
            </a:r>
          </a:p>
          <a:p>
            <a:r>
              <a:rPr lang="en-US" dirty="0" smtClean="0"/>
              <a:t>finally{</a:t>
            </a:r>
          </a:p>
          <a:p>
            <a:pPr lvl="1"/>
            <a:r>
              <a:rPr lang="en-US" b="0" dirty="0" smtClean="0">
                <a:solidFill>
                  <a:srgbClr val="0070C0"/>
                </a:solidFill>
              </a:rPr>
              <a:t>//to be done whether exception is thrown or not </a:t>
            </a:r>
          </a:p>
          <a:p>
            <a:pPr lvl="1"/>
            <a:r>
              <a:rPr lang="en-US" b="0" dirty="0" smtClean="0"/>
              <a:t>(Will be explained in next slide)</a:t>
            </a:r>
          </a:p>
          <a:p>
            <a:r>
              <a:rPr lang="en-US" dirty="0" smtClean="0"/>
              <a:t>}</a:t>
            </a:r>
            <a:endParaRPr lang="en-US" dirty="0"/>
          </a:p>
        </p:txBody>
      </p:sp>
      <p:grpSp>
        <p:nvGrpSpPr>
          <p:cNvPr id="15" name="Group 14"/>
          <p:cNvGrpSpPr/>
          <p:nvPr/>
        </p:nvGrpSpPr>
        <p:grpSpPr>
          <a:xfrm>
            <a:off x="6781800" y="1752600"/>
            <a:ext cx="7539243" cy="3886200"/>
            <a:chOff x="6781800" y="1752600"/>
            <a:chExt cx="7539243" cy="3886200"/>
          </a:xfrm>
        </p:grpSpPr>
        <p:sp>
          <p:nvSpPr>
            <p:cNvPr id="6" name="TextBox 5"/>
            <p:cNvSpPr txBox="1"/>
            <p:nvPr/>
          </p:nvSpPr>
          <p:spPr>
            <a:xfrm>
              <a:off x="6781800" y="1752600"/>
              <a:ext cx="7539243" cy="34163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b="0" dirty="0" smtClean="0"/>
                <a:t>public void divide(</a:t>
              </a:r>
              <a:r>
                <a:rPr lang="en-US" b="0" dirty="0" err="1" smtClean="0"/>
                <a:t>int</a:t>
              </a:r>
              <a:r>
                <a:rPr lang="en-US" b="0" dirty="0" smtClean="0"/>
                <a:t> </a:t>
              </a:r>
              <a:r>
                <a:rPr lang="en-US" b="0" dirty="0" err="1" smtClean="0"/>
                <a:t>a,int</a:t>
              </a:r>
              <a:r>
                <a:rPr lang="en-US" b="0" dirty="0" smtClean="0"/>
                <a:t> b){</a:t>
              </a:r>
            </a:p>
            <a:p>
              <a:pPr lvl="1"/>
              <a:r>
                <a:rPr lang="en-US" b="0" dirty="0" err="1" smtClean="0"/>
                <a:t>int</a:t>
              </a:r>
              <a:r>
                <a:rPr lang="en-US" b="0" dirty="0" smtClean="0"/>
                <a:t> quotient=0; </a:t>
              </a:r>
            </a:p>
            <a:p>
              <a:pPr lvl="1"/>
              <a:r>
                <a:rPr lang="en-US" b="0" dirty="0" smtClean="0"/>
                <a:t>try{</a:t>
              </a:r>
            </a:p>
            <a:p>
              <a:pPr lvl="2"/>
              <a:r>
                <a:rPr lang="en-US" b="0" dirty="0" smtClean="0"/>
                <a:t> quotient=a/b;</a:t>
              </a:r>
            </a:p>
            <a:p>
              <a:pPr lvl="1"/>
              <a:r>
                <a:rPr lang="en-US" b="0" dirty="0" smtClean="0"/>
                <a:t>}</a:t>
              </a:r>
            </a:p>
            <a:p>
              <a:pPr lvl="1"/>
              <a:r>
                <a:rPr lang="en-US" b="0" dirty="0" smtClean="0"/>
                <a:t>catch(</a:t>
              </a:r>
              <a:r>
                <a:rPr lang="en-US" b="0" dirty="0" err="1" smtClean="0">
                  <a:solidFill>
                    <a:srgbClr val="FF0000"/>
                  </a:solidFill>
                </a:rPr>
                <a:t>ArithmeticException</a:t>
              </a:r>
              <a:r>
                <a:rPr lang="en-US" b="0" dirty="0" smtClean="0">
                  <a:solidFill>
                    <a:srgbClr val="FF0000"/>
                  </a:solidFill>
                </a:rPr>
                <a:t> exception</a:t>
              </a:r>
              <a:r>
                <a:rPr lang="en-US" b="0" dirty="0" smtClean="0"/>
                <a:t>){</a:t>
              </a:r>
            </a:p>
            <a:p>
              <a:pPr lvl="2"/>
              <a:r>
                <a:rPr lang="en-US" b="0" dirty="0" smtClean="0"/>
                <a:t> System.out.println(“Exception Occurred” +</a:t>
              </a:r>
              <a:r>
                <a:rPr lang="en-US" b="0" dirty="0" err="1" smtClean="0"/>
                <a:t>exception.getMessage</a:t>
              </a:r>
              <a:r>
                <a:rPr lang="en-US" b="0" dirty="0" smtClean="0"/>
                <a:t>());</a:t>
              </a:r>
            </a:p>
            <a:p>
              <a:pPr lvl="1"/>
              <a:r>
                <a:rPr lang="en-US" b="0" dirty="0" smtClean="0"/>
                <a:t>}</a:t>
              </a:r>
            </a:p>
            <a:p>
              <a:pPr lvl="1"/>
              <a:r>
                <a:rPr lang="en-US" b="0" dirty="0" smtClean="0"/>
                <a:t>finally{</a:t>
              </a:r>
            </a:p>
            <a:p>
              <a:pPr lvl="2"/>
              <a:r>
                <a:rPr lang="en-US" b="0" dirty="0" smtClean="0"/>
                <a:t> System.out.println(“The quotient is ”+quotient);</a:t>
              </a:r>
            </a:p>
            <a:p>
              <a:pPr lvl="1"/>
              <a:r>
                <a:rPr lang="en-US" b="0" dirty="0" smtClean="0"/>
                <a:t>}</a:t>
              </a:r>
            </a:p>
            <a:p>
              <a:r>
                <a:rPr lang="en-US" b="0" dirty="0" smtClean="0"/>
                <a:t>}</a:t>
              </a:r>
            </a:p>
          </p:txBody>
        </p:sp>
        <p:sp>
          <p:nvSpPr>
            <p:cNvPr id="8" name="Rounded Rectangle 7"/>
            <p:cNvSpPr/>
            <p:nvPr/>
          </p:nvSpPr>
          <p:spPr>
            <a:xfrm>
              <a:off x="9499976" y="2381536"/>
              <a:ext cx="28194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0" dirty="0" smtClean="0"/>
                <a:t>Here, there is a possibility that an Arithmetic Exception can be thrown when b = 0</a:t>
              </a:r>
              <a:endParaRPr lang="en-US" sz="1600" b="0" dirty="0"/>
            </a:p>
          </p:txBody>
        </p:sp>
        <p:sp>
          <p:nvSpPr>
            <p:cNvPr id="12" name="Rectangular Callout 11"/>
            <p:cNvSpPr/>
            <p:nvPr/>
          </p:nvSpPr>
          <p:spPr>
            <a:xfrm>
              <a:off x="12496800" y="3962400"/>
              <a:ext cx="1752600" cy="838200"/>
            </a:xfrm>
            <a:prstGeom prst="wedgeRectCallout">
              <a:avLst>
                <a:gd name="adj1" fmla="val -42232"/>
                <a:gd name="adj2" fmla="val -80087"/>
              </a:avLst>
            </a:prstGeom>
          </p:spPr>
          <p:style>
            <a:lnRef idx="1">
              <a:schemeClr val="accent2"/>
            </a:lnRef>
            <a:fillRef idx="2">
              <a:schemeClr val="accent2"/>
            </a:fillRef>
            <a:effectRef idx="1">
              <a:schemeClr val="accent2"/>
            </a:effectRef>
            <a:fontRef idx="minor">
              <a:schemeClr val="dk1"/>
            </a:fontRef>
          </p:style>
          <p:txBody>
            <a:bodyPr lIns="27432" tIns="45720" rIns="18288" bIns="45720" rtlCol="0" anchor="ctr"/>
            <a:lstStyle/>
            <a:p>
              <a:pPr algn="ctr"/>
              <a:r>
                <a:rPr lang="en-US" sz="1400" b="0" dirty="0" smtClean="0"/>
                <a:t>This statement (block) is called when Arithmetic exception occurs</a:t>
              </a:r>
              <a:endParaRPr lang="en-US" sz="1400" b="0" dirty="0"/>
            </a:p>
          </p:txBody>
        </p:sp>
        <p:sp>
          <p:nvSpPr>
            <p:cNvPr id="13" name="Rectangular Callout 12"/>
            <p:cNvSpPr/>
            <p:nvPr/>
          </p:nvSpPr>
          <p:spPr>
            <a:xfrm>
              <a:off x="10591800" y="4800600"/>
              <a:ext cx="1752600" cy="838200"/>
            </a:xfrm>
            <a:prstGeom prst="wedgeRectCallout">
              <a:avLst>
                <a:gd name="adj1" fmla="val -42232"/>
                <a:gd name="adj2" fmla="val -80087"/>
              </a:avLst>
            </a:prstGeom>
          </p:spPr>
          <p:style>
            <a:lnRef idx="1">
              <a:schemeClr val="accent2"/>
            </a:lnRef>
            <a:fillRef idx="2">
              <a:schemeClr val="accent2"/>
            </a:fillRef>
            <a:effectRef idx="1">
              <a:schemeClr val="accent2"/>
            </a:effectRef>
            <a:fontRef idx="minor">
              <a:schemeClr val="dk1"/>
            </a:fontRef>
          </p:style>
          <p:txBody>
            <a:bodyPr lIns="27432" tIns="45720" rIns="18288" bIns="45720" rtlCol="0" anchor="ctr"/>
            <a:lstStyle/>
            <a:p>
              <a:pPr algn="ctr"/>
              <a:r>
                <a:rPr lang="en-US" sz="1400" b="0" dirty="0" smtClean="0"/>
                <a:t>This statement will execute irrespective of  the exception being thrown or not</a:t>
              </a:r>
              <a:endParaRPr lang="en-US" sz="1400" b="0" dirty="0"/>
            </a:p>
          </p:txBody>
        </p:sp>
        <p:sp>
          <p:nvSpPr>
            <p:cNvPr id="14" name="Right Brace 13"/>
            <p:cNvSpPr/>
            <p:nvPr/>
          </p:nvSpPr>
          <p:spPr>
            <a:xfrm>
              <a:off x="9171296" y="2634016"/>
              <a:ext cx="228600" cy="304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7882 0.00555 L -0.64549 0.00555 " pathEditMode="relative" rAng="0" ptsTypes="AA">
                                      <p:cBhvr>
                                        <p:cTn id="13" dur="2000" fill="hold"/>
                                        <p:tgtEl>
                                          <p:spTgt spid="15"/>
                                        </p:tgtEl>
                                        <p:attrNameLst>
                                          <p:attrName>ppt_x</p:attrName>
                                          <p:attrName>ppt_y</p:attrName>
                                        </p:attrNameLst>
                                      </p:cBhvr>
                                      <p:rCtr x="-2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Finally Block</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TextBox 6"/>
          <p:cNvSpPr txBox="1"/>
          <p:nvPr/>
        </p:nvSpPr>
        <p:spPr>
          <a:xfrm>
            <a:off x="228600" y="1722834"/>
            <a:ext cx="8686800" cy="307776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spcBef>
                <a:spcPts val="1200"/>
              </a:spcBef>
            </a:pPr>
            <a:r>
              <a:rPr lang="en-IN" dirty="0" smtClean="0">
                <a:latin typeface="Arial" pitchFamily="34" charset="0"/>
                <a:cs typeface="Arial" pitchFamily="34" charset="0"/>
              </a:rPr>
              <a:t>Features of Finally block:</a:t>
            </a:r>
          </a:p>
          <a:p>
            <a:pPr lvl="1">
              <a:spcBef>
                <a:spcPts val="1200"/>
              </a:spcBef>
              <a:buFont typeface="Arial" pitchFamily="34" charset="0"/>
              <a:buChar char="•"/>
            </a:pPr>
            <a:r>
              <a:rPr lang="en-IN" b="0" dirty="0" smtClean="0">
                <a:latin typeface="Arial" pitchFamily="34" charset="0"/>
                <a:cs typeface="Arial" pitchFamily="34" charset="0"/>
              </a:rPr>
              <a:t> The finally block will execute whether or not an exception is thrown.</a:t>
            </a:r>
          </a:p>
          <a:p>
            <a:pPr lvl="1">
              <a:spcBef>
                <a:spcPts val="1200"/>
              </a:spcBef>
              <a:buFont typeface="Arial" pitchFamily="34" charset="0"/>
              <a:buChar char="•"/>
            </a:pPr>
            <a:r>
              <a:rPr lang="en-IN" b="0" dirty="0" smtClean="0">
                <a:latin typeface="Arial" pitchFamily="34" charset="0"/>
                <a:cs typeface="Arial" pitchFamily="34" charset="0"/>
              </a:rPr>
              <a:t> Finally block can be useful for closing file handles and freeing up any other resources that might have been allocated at the beginning of a method.</a:t>
            </a:r>
          </a:p>
          <a:p>
            <a:pPr lvl="1">
              <a:spcBef>
                <a:spcPts val="1200"/>
              </a:spcBef>
              <a:buFont typeface="Arial" pitchFamily="34" charset="0"/>
              <a:buChar char="•"/>
            </a:pPr>
            <a:r>
              <a:rPr lang="en-IN" b="0" dirty="0" smtClean="0">
                <a:latin typeface="Arial" pitchFamily="34" charset="0"/>
                <a:cs typeface="Arial" pitchFamily="34" charset="0"/>
              </a:rPr>
              <a:t> The finally block is optional.</a:t>
            </a:r>
          </a:p>
          <a:p>
            <a:pPr lvl="1">
              <a:spcBef>
                <a:spcPts val="1200"/>
              </a:spcBef>
              <a:buFont typeface="Arial" pitchFamily="34" charset="0"/>
              <a:buChar char="•"/>
            </a:pPr>
            <a:r>
              <a:rPr lang="en-IN" b="0" dirty="0" smtClean="0">
                <a:latin typeface="Arial" pitchFamily="34" charset="0"/>
                <a:cs typeface="Arial" pitchFamily="34" charset="0"/>
              </a:rPr>
              <a:t> If a finally block is associated with a try, the finally block will be executed upon conclusion of the try</a:t>
            </a:r>
          </a:p>
          <a:p>
            <a:pPr lvl="1">
              <a:spcBef>
                <a:spcPts val="1200"/>
              </a:spcBef>
              <a:buFont typeface="Arial" pitchFamily="34" charset="0"/>
              <a:buChar char="•"/>
            </a:pPr>
            <a:r>
              <a:rPr lang="en-IN" b="0" dirty="0" smtClean="0">
                <a:latin typeface="Arial" pitchFamily="34" charset="0"/>
                <a:cs typeface="Arial" pitchFamily="34" charset="0"/>
              </a:rPr>
              <a:t> A try can contain multiple catch block and only one finally block.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Execution flow when exception raised in try-catch.</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9" name="TextBox 8"/>
          <p:cNvSpPr txBox="1"/>
          <p:nvPr/>
        </p:nvSpPr>
        <p:spPr>
          <a:xfrm>
            <a:off x="193344" y="1786131"/>
            <a:ext cx="4419600" cy="3139321"/>
          </a:xfrm>
          <a:prstGeom prst="rect">
            <a:avLst/>
          </a:prstGeom>
          <a:noFill/>
        </p:spPr>
        <p:txBody>
          <a:bodyPr wrap="square" rtlCol="0">
            <a:spAutoFit/>
          </a:bodyPr>
          <a:lstStyle/>
          <a:p>
            <a:r>
              <a:rPr lang="en-US" dirty="0" smtClean="0"/>
              <a:t>public divide(int dividend, int divisor){</a:t>
            </a:r>
          </a:p>
          <a:p>
            <a:pPr indent="395288"/>
            <a:r>
              <a:rPr lang="en-US" dirty="0" smtClean="0">
                <a:solidFill>
                  <a:srgbClr val="C00000"/>
                </a:solidFill>
              </a:rPr>
              <a:t>try{</a:t>
            </a:r>
          </a:p>
          <a:p>
            <a:pPr indent="395288"/>
            <a:r>
              <a:rPr lang="en-US" dirty="0" smtClean="0"/>
              <a:t>	result = dividend/ divisor;</a:t>
            </a:r>
          </a:p>
          <a:p>
            <a:pPr indent="395288"/>
            <a:r>
              <a:rPr lang="en-US" dirty="0" smtClean="0"/>
              <a:t>	// other statements..</a:t>
            </a:r>
          </a:p>
          <a:p>
            <a:pPr indent="395288"/>
            <a:r>
              <a:rPr lang="en-US" dirty="0" smtClean="0">
                <a:solidFill>
                  <a:srgbClr val="C00000"/>
                </a:solidFill>
              </a:rPr>
              <a:t>}</a:t>
            </a:r>
          </a:p>
          <a:p>
            <a:pPr indent="395288"/>
            <a:r>
              <a:rPr lang="en-US" dirty="0" smtClean="0">
                <a:solidFill>
                  <a:srgbClr val="0070C0"/>
                </a:solidFill>
              </a:rPr>
              <a:t>Catch(</a:t>
            </a:r>
            <a:r>
              <a:rPr lang="en-US" dirty="0" err="1" smtClean="0">
                <a:solidFill>
                  <a:srgbClr val="0070C0"/>
                </a:solidFill>
              </a:rPr>
              <a:t>ExceptionObject</a:t>
            </a:r>
            <a:r>
              <a:rPr lang="en-US" dirty="0" smtClean="0">
                <a:solidFill>
                  <a:srgbClr val="0070C0"/>
                </a:solidFill>
              </a:rPr>
              <a:t>)</a:t>
            </a:r>
          </a:p>
          <a:p>
            <a:pPr indent="395288"/>
            <a:r>
              <a:rPr lang="en-US" dirty="0" smtClean="0">
                <a:solidFill>
                  <a:srgbClr val="0070C0"/>
                </a:solidFill>
              </a:rPr>
              <a:t>{</a:t>
            </a:r>
          </a:p>
          <a:p>
            <a:pPr indent="395288"/>
            <a:r>
              <a:rPr lang="en-US" dirty="0" smtClean="0"/>
              <a:t>	// Exception handled</a:t>
            </a:r>
          </a:p>
          <a:p>
            <a:pPr indent="395288"/>
            <a:r>
              <a:rPr lang="en-US" dirty="0" smtClean="0">
                <a:solidFill>
                  <a:srgbClr val="0070C0"/>
                </a:solidFill>
              </a:rPr>
              <a:t>}</a:t>
            </a:r>
          </a:p>
          <a:p>
            <a:r>
              <a:rPr lang="en-US" dirty="0" smtClean="0"/>
              <a:t>	// other statements..</a:t>
            </a:r>
          </a:p>
          <a:p>
            <a:r>
              <a:rPr lang="en-US" dirty="0" smtClean="0"/>
              <a:t>}</a:t>
            </a:r>
            <a:endParaRPr lang="en-US" dirty="0"/>
          </a:p>
        </p:txBody>
      </p:sp>
      <p:sp>
        <p:nvSpPr>
          <p:cNvPr id="10" name="Left Arrow 9"/>
          <p:cNvSpPr/>
          <p:nvPr/>
        </p:nvSpPr>
        <p:spPr>
          <a:xfrm>
            <a:off x="4114800" y="24384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44704" y="2286000"/>
            <a:ext cx="1447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If exception raised.</a:t>
            </a:r>
            <a:endParaRPr lang="en-US" sz="1400" dirty="0">
              <a:latin typeface="Arial" pitchFamily="34" charset="0"/>
              <a:cs typeface="Arial" pitchFamily="34" charset="0"/>
            </a:endParaRPr>
          </a:p>
        </p:txBody>
      </p:sp>
      <p:sp>
        <p:nvSpPr>
          <p:cNvPr id="12" name="Left Arrow 11"/>
          <p:cNvSpPr/>
          <p:nvPr/>
        </p:nvSpPr>
        <p:spPr>
          <a:xfrm>
            <a:off x="3505200" y="38100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011304" y="3200400"/>
            <a:ext cx="2011680" cy="274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Exception Caught</a:t>
            </a:r>
            <a:endParaRPr lang="en-US" sz="1400" dirty="0">
              <a:latin typeface="Arial" pitchFamily="34" charset="0"/>
              <a:cs typeface="Arial" pitchFamily="34" charset="0"/>
            </a:endParaRPr>
          </a:p>
        </p:txBody>
      </p:sp>
      <p:sp>
        <p:nvSpPr>
          <p:cNvPr id="14" name="Rounded Rectangle 13"/>
          <p:cNvSpPr/>
          <p:nvPr/>
        </p:nvSpPr>
        <p:spPr>
          <a:xfrm>
            <a:off x="3948752" y="3688080"/>
            <a:ext cx="1920240" cy="274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Exception handled</a:t>
            </a:r>
            <a:endParaRPr lang="en-US" sz="1400" dirty="0">
              <a:latin typeface="Arial" pitchFamily="34" charset="0"/>
              <a:cs typeface="Arial" pitchFamily="34" charset="0"/>
            </a:endParaRPr>
          </a:p>
        </p:txBody>
      </p:sp>
      <p:sp>
        <p:nvSpPr>
          <p:cNvPr id="15" name="Left Arrow 14"/>
          <p:cNvSpPr/>
          <p:nvPr/>
        </p:nvSpPr>
        <p:spPr>
          <a:xfrm>
            <a:off x="3581400" y="32766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3733800" y="429768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191000" y="4114800"/>
            <a:ext cx="3581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Other statements till the end of the method will be triggered.</a:t>
            </a:r>
            <a:endParaRPr lang="en-US" sz="14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4" presetID="4"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2209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t-Madhava/Sangeetha Mohan(139944)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Trainer/Associate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December  14 ,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Execution flow when exception raised in try-catch and finally block</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9" name="TextBox 8"/>
          <p:cNvSpPr txBox="1"/>
          <p:nvPr/>
        </p:nvSpPr>
        <p:spPr>
          <a:xfrm>
            <a:off x="193344" y="1786131"/>
            <a:ext cx="4419600" cy="4247317"/>
          </a:xfrm>
          <a:prstGeom prst="rect">
            <a:avLst/>
          </a:prstGeom>
          <a:noFill/>
        </p:spPr>
        <p:txBody>
          <a:bodyPr wrap="square" rtlCol="0">
            <a:spAutoFit/>
          </a:bodyPr>
          <a:lstStyle/>
          <a:p>
            <a:r>
              <a:rPr lang="en-US" dirty="0" smtClean="0"/>
              <a:t>public divide(int dividend, int divisor){</a:t>
            </a:r>
          </a:p>
          <a:p>
            <a:pPr indent="395288"/>
            <a:r>
              <a:rPr lang="en-US" dirty="0" smtClean="0">
                <a:solidFill>
                  <a:srgbClr val="C00000"/>
                </a:solidFill>
              </a:rPr>
              <a:t>try{</a:t>
            </a:r>
          </a:p>
          <a:p>
            <a:pPr indent="395288"/>
            <a:r>
              <a:rPr lang="en-US" dirty="0" smtClean="0"/>
              <a:t>	result = dividend/ divisor;</a:t>
            </a:r>
          </a:p>
          <a:p>
            <a:pPr indent="395288"/>
            <a:r>
              <a:rPr lang="en-US" dirty="0" smtClean="0"/>
              <a:t>	// other statements..</a:t>
            </a:r>
          </a:p>
          <a:p>
            <a:pPr indent="395288"/>
            <a:r>
              <a:rPr lang="en-US" dirty="0" smtClean="0">
                <a:solidFill>
                  <a:srgbClr val="C00000"/>
                </a:solidFill>
              </a:rPr>
              <a:t>}</a:t>
            </a:r>
          </a:p>
          <a:p>
            <a:pPr indent="395288"/>
            <a:r>
              <a:rPr lang="en-US" dirty="0" smtClean="0">
                <a:solidFill>
                  <a:srgbClr val="0070C0"/>
                </a:solidFill>
              </a:rPr>
              <a:t>Catch(</a:t>
            </a:r>
            <a:r>
              <a:rPr lang="en-US" dirty="0" err="1" smtClean="0">
                <a:solidFill>
                  <a:srgbClr val="0070C0"/>
                </a:solidFill>
              </a:rPr>
              <a:t>ExceptionObject</a:t>
            </a:r>
            <a:r>
              <a:rPr lang="en-US" dirty="0" smtClean="0">
                <a:solidFill>
                  <a:srgbClr val="0070C0"/>
                </a:solidFill>
              </a:rPr>
              <a:t>)</a:t>
            </a:r>
          </a:p>
          <a:p>
            <a:pPr indent="395288"/>
            <a:r>
              <a:rPr lang="en-US" dirty="0" smtClean="0">
                <a:solidFill>
                  <a:srgbClr val="0070C0"/>
                </a:solidFill>
              </a:rPr>
              <a:t>{</a:t>
            </a:r>
          </a:p>
          <a:p>
            <a:pPr indent="395288"/>
            <a:r>
              <a:rPr lang="en-US" dirty="0" smtClean="0"/>
              <a:t>	// Exception handled</a:t>
            </a:r>
          </a:p>
          <a:p>
            <a:pPr indent="395288"/>
            <a:r>
              <a:rPr lang="en-US" dirty="0" smtClean="0">
                <a:solidFill>
                  <a:srgbClr val="0070C0"/>
                </a:solidFill>
              </a:rPr>
              <a:t>}</a:t>
            </a:r>
          </a:p>
          <a:p>
            <a:pPr indent="395288"/>
            <a:r>
              <a:rPr lang="en-US" dirty="0" smtClean="0">
                <a:solidFill>
                  <a:srgbClr val="00B050"/>
                </a:solidFill>
              </a:rPr>
              <a:t>finally</a:t>
            </a:r>
          </a:p>
          <a:p>
            <a:pPr indent="395288"/>
            <a:r>
              <a:rPr lang="en-US" dirty="0" smtClean="0">
                <a:solidFill>
                  <a:srgbClr val="00B050"/>
                </a:solidFill>
              </a:rPr>
              <a:t>{</a:t>
            </a:r>
          </a:p>
          <a:p>
            <a:pPr indent="395288"/>
            <a:r>
              <a:rPr lang="en-US" dirty="0" smtClean="0"/>
              <a:t>	//some logic</a:t>
            </a:r>
          </a:p>
          <a:p>
            <a:pPr indent="395288"/>
            <a:r>
              <a:rPr lang="en-US" dirty="0" smtClean="0">
                <a:solidFill>
                  <a:srgbClr val="00B050"/>
                </a:solidFill>
              </a:rPr>
              <a:t>}</a:t>
            </a:r>
          </a:p>
          <a:p>
            <a:r>
              <a:rPr lang="en-US" dirty="0" smtClean="0"/>
              <a:t>	// other statements..</a:t>
            </a:r>
          </a:p>
          <a:p>
            <a:r>
              <a:rPr lang="en-US" dirty="0" smtClean="0"/>
              <a:t>}</a:t>
            </a:r>
            <a:endParaRPr lang="en-US" dirty="0"/>
          </a:p>
        </p:txBody>
      </p:sp>
      <p:sp>
        <p:nvSpPr>
          <p:cNvPr id="10" name="Left Arrow 9"/>
          <p:cNvSpPr/>
          <p:nvPr/>
        </p:nvSpPr>
        <p:spPr>
          <a:xfrm>
            <a:off x="4114800" y="24384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44704" y="2286000"/>
            <a:ext cx="1447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If exception raised.</a:t>
            </a:r>
            <a:endParaRPr lang="en-US" sz="1400" dirty="0">
              <a:latin typeface="Arial" pitchFamily="34" charset="0"/>
              <a:cs typeface="Arial" pitchFamily="34" charset="0"/>
            </a:endParaRPr>
          </a:p>
        </p:txBody>
      </p:sp>
      <p:sp>
        <p:nvSpPr>
          <p:cNvPr id="12" name="Left Arrow 11"/>
          <p:cNvSpPr/>
          <p:nvPr/>
        </p:nvSpPr>
        <p:spPr>
          <a:xfrm>
            <a:off x="3505200" y="38100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038600" y="3124200"/>
            <a:ext cx="1447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Exception Caught</a:t>
            </a:r>
            <a:endParaRPr lang="en-US" sz="1400" dirty="0">
              <a:latin typeface="Arial" pitchFamily="34" charset="0"/>
              <a:cs typeface="Arial" pitchFamily="34" charset="0"/>
            </a:endParaRPr>
          </a:p>
        </p:txBody>
      </p:sp>
      <p:sp>
        <p:nvSpPr>
          <p:cNvPr id="14" name="Rounded Rectangle 13"/>
          <p:cNvSpPr/>
          <p:nvPr/>
        </p:nvSpPr>
        <p:spPr>
          <a:xfrm>
            <a:off x="4038600" y="3733800"/>
            <a:ext cx="14478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Exception handled</a:t>
            </a:r>
            <a:endParaRPr lang="en-US" sz="1400" dirty="0">
              <a:latin typeface="Arial" pitchFamily="34" charset="0"/>
              <a:cs typeface="Arial" pitchFamily="34" charset="0"/>
            </a:endParaRPr>
          </a:p>
        </p:txBody>
      </p:sp>
      <p:sp>
        <p:nvSpPr>
          <p:cNvPr id="15" name="Left Arrow 14"/>
          <p:cNvSpPr/>
          <p:nvPr/>
        </p:nvSpPr>
        <p:spPr>
          <a:xfrm>
            <a:off x="3581400" y="32766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2667000" y="49530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124200" y="4907280"/>
            <a:ext cx="3733800" cy="274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Finally block statements invoked</a:t>
            </a:r>
            <a:endParaRPr lang="en-US" sz="1400" dirty="0">
              <a:latin typeface="Arial" pitchFamily="34" charset="0"/>
              <a:cs typeface="Arial" pitchFamily="34" charset="0"/>
            </a:endParaRPr>
          </a:p>
        </p:txBody>
      </p:sp>
      <p:sp>
        <p:nvSpPr>
          <p:cNvPr id="18" name="Left Arrow 17"/>
          <p:cNvSpPr/>
          <p:nvPr/>
        </p:nvSpPr>
        <p:spPr>
          <a:xfrm>
            <a:off x="3733800" y="54864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114800" y="5334000"/>
            <a:ext cx="2819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Other statements till the end of the method will be </a:t>
            </a:r>
            <a:r>
              <a:rPr lang="en-US" sz="1400" dirty="0" err="1" smtClean="0">
                <a:latin typeface="Arial" pitchFamily="34" charset="0"/>
                <a:cs typeface="Arial" pitchFamily="34" charset="0"/>
              </a:rPr>
              <a:t>trigerred</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4" presetID="4"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2" presetID="4"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ox(in)">
                                      <p:cBhvr>
                                        <p:cTn id="3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ox(in)">
                                      <p:cBhvr>
                                        <p:cTn id="39" dur="500"/>
                                        <p:tgtEl>
                                          <p:spTgt spid="1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1" grpId="0" animBg="1"/>
      <p:bldP spid="13" grpId="0" animBg="1"/>
      <p:bldP spid="14" grpId="0" animBg="1"/>
      <p:bldP spid="15" grpId="0" animBg="1"/>
      <p:bldP spid="17"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Execution flow when NO exception raised in try-catch and finally block</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9" name="TextBox 8"/>
          <p:cNvSpPr txBox="1"/>
          <p:nvPr/>
        </p:nvSpPr>
        <p:spPr>
          <a:xfrm>
            <a:off x="193344" y="1786131"/>
            <a:ext cx="4419600" cy="4247317"/>
          </a:xfrm>
          <a:prstGeom prst="rect">
            <a:avLst/>
          </a:prstGeom>
          <a:noFill/>
        </p:spPr>
        <p:txBody>
          <a:bodyPr wrap="square" rtlCol="0">
            <a:spAutoFit/>
          </a:bodyPr>
          <a:lstStyle/>
          <a:p>
            <a:r>
              <a:rPr lang="en-US" dirty="0" smtClean="0"/>
              <a:t>public divide(int dividend, int divisor){</a:t>
            </a:r>
          </a:p>
          <a:p>
            <a:pPr indent="395288"/>
            <a:r>
              <a:rPr lang="en-US" dirty="0" smtClean="0">
                <a:solidFill>
                  <a:srgbClr val="C00000"/>
                </a:solidFill>
              </a:rPr>
              <a:t>try{</a:t>
            </a:r>
          </a:p>
          <a:p>
            <a:pPr indent="395288"/>
            <a:r>
              <a:rPr lang="en-US" dirty="0" smtClean="0"/>
              <a:t>	result = dividend/ divisor;</a:t>
            </a:r>
          </a:p>
          <a:p>
            <a:pPr indent="395288"/>
            <a:r>
              <a:rPr lang="en-US" dirty="0" smtClean="0"/>
              <a:t>	// other statements..</a:t>
            </a:r>
          </a:p>
          <a:p>
            <a:pPr indent="395288"/>
            <a:r>
              <a:rPr lang="en-US" dirty="0" smtClean="0">
                <a:solidFill>
                  <a:srgbClr val="C00000"/>
                </a:solidFill>
              </a:rPr>
              <a:t>}</a:t>
            </a:r>
          </a:p>
          <a:p>
            <a:pPr indent="395288"/>
            <a:r>
              <a:rPr lang="en-US" dirty="0" smtClean="0">
                <a:solidFill>
                  <a:srgbClr val="0070C0"/>
                </a:solidFill>
              </a:rPr>
              <a:t>Catch(</a:t>
            </a:r>
            <a:r>
              <a:rPr lang="en-US" dirty="0" err="1" smtClean="0">
                <a:solidFill>
                  <a:srgbClr val="0070C0"/>
                </a:solidFill>
              </a:rPr>
              <a:t>ExceptionObject</a:t>
            </a:r>
            <a:r>
              <a:rPr lang="en-US" dirty="0" smtClean="0">
                <a:solidFill>
                  <a:srgbClr val="0070C0"/>
                </a:solidFill>
              </a:rPr>
              <a:t>)</a:t>
            </a:r>
          </a:p>
          <a:p>
            <a:pPr indent="395288"/>
            <a:r>
              <a:rPr lang="en-US" dirty="0" smtClean="0">
                <a:solidFill>
                  <a:srgbClr val="0070C0"/>
                </a:solidFill>
              </a:rPr>
              <a:t>{</a:t>
            </a:r>
          </a:p>
          <a:p>
            <a:pPr indent="395288"/>
            <a:r>
              <a:rPr lang="en-US" dirty="0" smtClean="0"/>
              <a:t>	// Exception handled</a:t>
            </a:r>
          </a:p>
          <a:p>
            <a:pPr indent="395288"/>
            <a:r>
              <a:rPr lang="en-US" dirty="0" smtClean="0">
                <a:solidFill>
                  <a:srgbClr val="0070C0"/>
                </a:solidFill>
              </a:rPr>
              <a:t>}</a:t>
            </a:r>
          </a:p>
          <a:p>
            <a:pPr indent="395288"/>
            <a:r>
              <a:rPr lang="en-US" dirty="0" smtClean="0">
                <a:solidFill>
                  <a:srgbClr val="00B050"/>
                </a:solidFill>
              </a:rPr>
              <a:t>finally</a:t>
            </a:r>
          </a:p>
          <a:p>
            <a:pPr indent="395288"/>
            <a:r>
              <a:rPr lang="en-US" dirty="0" smtClean="0">
                <a:solidFill>
                  <a:srgbClr val="00B050"/>
                </a:solidFill>
              </a:rPr>
              <a:t>{</a:t>
            </a:r>
          </a:p>
          <a:p>
            <a:pPr indent="395288"/>
            <a:r>
              <a:rPr lang="en-US" dirty="0" smtClean="0"/>
              <a:t>	//some logic</a:t>
            </a:r>
          </a:p>
          <a:p>
            <a:pPr indent="395288"/>
            <a:r>
              <a:rPr lang="en-US" dirty="0" smtClean="0">
                <a:solidFill>
                  <a:srgbClr val="00B050"/>
                </a:solidFill>
              </a:rPr>
              <a:t>}</a:t>
            </a:r>
          </a:p>
          <a:p>
            <a:r>
              <a:rPr lang="en-US" dirty="0" smtClean="0"/>
              <a:t>	// other statements..</a:t>
            </a:r>
          </a:p>
          <a:p>
            <a:r>
              <a:rPr lang="en-US" dirty="0" smtClean="0"/>
              <a:t>}</a:t>
            </a:r>
            <a:endParaRPr lang="en-US" dirty="0"/>
          </a:p>
        </p:txBody>
      </p:sp>
      <p:sp>
        <p:nvSpPr>
          <p:cNvPr id="10" name="Left Arrow 9"/>
          <p:cNvSpPr/>
          <p:nvPr/>
        </p:nvSpPr>
        <p:spPr>
          <a:xfrm>
            <a:off x="4114800" y="24384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44704" y="2286000"/>
            <a:ext cx="2770496"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If NO exception raised in the method</a:t>
            </a:r>
            <a:endParaRPr lang="en-US" sz="1400" dirty="0">
              <a:latin typeface="Arial" pitchFamily="34" charset="0"/>
              <a:cs typeface="Arial" pitchFamily="34" charset="0"/>
            </a:endParaRPr>
          </a:p>
        </p:txBody>
      </p:sp>
      <p:sp>
        <p:nvSpPr>
          <p:cNvPr id="16" name="Left Arrow 15"/>
          <p:cNvSpPr/>
          <p:nvPr/>
        </p:nvSpPr>
        <p:spPr>
          <a:xfrm>
            <a:off x="2667000" y="49530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124200" y="4907280"/>
            <a:ext cx="3733800" cy="274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Finally block statements invoked</a:t>
            </a:r>
            <a:endParaRPr lang="en-US" sz="1400" dirty="0">
              <a:latin typeface="Arial" pitchFamily="34" charset="0"/>
              <a:cs typeface="Arial" pitchFamily="34" charset="0"/>
            </a:endParaRPr>
          </a:p>
        </p:txBody>
      </p:sp>
      <p:sp>
        <p:nvSpPr>
          <p:cNvPr id="18" name="Left Arrow 17"/>
          <p:cNvSpPr/>
          <p:nvPr/>
        </p:nvSpPr>
        <p:spPr>
          <a:xfrm>
            <a:off x="3733800" y="5486400"/>
            <a:ext cx="304800" cy="152400"/>
          </a:xfrm>
          <a:prstGeom prst="leftArrow">
            <a:avLst/>
          </a:prstGeom>
          <a:solidFill>
            <a:srgbClr val="EA38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114800" y="5334000"/>
            <a:ext cx="2819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Arial" pitchFamily="34" charset="0"/>
                <a:cs typeface="Arial" pitchFamily="34" charset="0"/>
              </a:rPr>
              <a:t>Other statements till the end of the method will be </a:t>
            </a:r>
            <a:r>
              <a:rPr lang="en-US" sz="1400" dirty="0" err="1" smtClean="0">
                <a:latin typeface="Arial" pitchFamily="34" charset="0"/>
                <a:cs typeface="Arial" pitchFamily="34" charset="0"/>
              </a:rPr>
              <a:t>trigerred</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Multiple Catch Blocks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8" name="TextBox 7"/>
          <p:cNvSpPr txBox="1"/>
          <p:nvPr/>
        </p:nvSpPr>
        <p:spPr>
          <a:xfrm>
            <a:off x="942001" y="4151357"/>
            <a:ext cx="4696799" cy="2222147"/>
          </a:xfrm>
          <a:prstGeom prst="rect">
            <a:avLst/>
          </a:prstGeom>
        </p:spPr>
        <p:style>
          <a:lnRef idx="1">
            <a:schemeClr val="dk1"/>
          </a:lnRef>
          <a:fillRef idx="2">
            <a:schemeClr val="dk1"/>
          </a:fillRef>
          <a:effectRef idx="1">
            <a:schemeClr val="dk1"/>
          </a:effectRef>
          <a:fontRef idx="minor">
            <a:schemeClr val="dk1"/>
          </a:fontRef>
        </p:style>
        <p:txBody>
          <a:bodyPr wrap="none" tIns="18288" bIns="18288" rtlCol="0">
            <a:spAutoFit/>
          </a:bodyPr>
          <a:lstStyle/>
          <a:p>
            <a:pPr lvl="1" indent="-457200">
              <a:spcBef>
                <a:spcPts val="100"/>
              </a:spcBef>
            </a:pPr>
            <a:r>
              <a:rPr lang="en-IN" sz="1500" dirty="0" smtClean="0">
                <a:latin typeface="Arial" pitchFamily="34" charset="0"/>
                <a:cs typeface="Arial" pitchFamily="34" charset="0"/>
              </a:rPr>
              <a:t>Example of Multiple Catch blocks:</a:t>
            </a:r>
          </a:p>
          <a:p>
            <a:pPr lvl="2" indent="-573088">
              <a:spcBef>
                <a:spcPts val="100"/>
              </a:spcBef>
            </a:pPr>
            <a:r>
              <a:rPr lang="en-IN" sz="1500" b="0" dirty="0" smtClean="0">
                <a:solidFill>
                  <a:srgbClr val="C00000"/>
                </a:solidFill>
                <a:latin typeface="Arial" pitchFamily="34" charset="0"/>
                <a:cs typeface="Arial" pitchFamily="34" charset="0"/>
              </a:rPr>
              <a:t>try{</a:t>
            </a:r>
          </a:p>
          <a:p>
            <a:pPr marL="914400" lvl="3" indent="-287338"/>
            <a:r>
              <a:rPr lang="en-US" sz="1600" b="0" dirty="0" err="1" smtClean="0">
                <a:latin typeface="Arial" pitchFamily="34" charset="0"/>
                <a:cs typeface="Arial" pitchFamily="34" charset="0"/>
              </a:rPr>
              <a:t>int</a:t>
            </a:r>
            <a:r>
              <a:rPr lang="en-US" sz="1600" b="0" dirty="0" smtClean="0">
                <a:latin typeface="Arial" pitchFamily="34" charset="0"/>
                <a:cs typeface="Arial" pitchFamily="34" charset="0"/>
              </a:rPr>
              <a:t> den = </a:t>
            </a:r>
            <a:r>
              <a:rPr lang="en-US" sz="1600" b="0" dirty="0" err="1" smtClean="0">
                <a:latin typeface="Arial" pitchFamily="34" charset="0"/>
                <a:cs typeface="Arial" pitchFamily="34" charset="0"/>
              </a:rPr>
              <a:t>Integer.parseInt</a:t>
            </a:r>
            <a:r>
              <a:rPr lang="en-US" sz="1600" b="0" dirty="0" smtClean="0">
                <a:latin typeface="Arial" pitchFamily="34" charset="0"/>
                <a:cs typeface="Arial" pitchFamily="34" charset="0"/>
              </a:rPr>
              <a:t>(</a:t>
            </a:r>
            <a:r>
              <a:rPr lang="en-US" sz="1600" b="0" dirty="0" err="1" smtClean="0">
                <a:latin typeface="Arial" pitchFamily="34" charset="0"/>
                <a:cs typeface="Arial" pitchFamily="34" charset="0"/>
              </a:rPr>
              <a:t>args</a:t>
            </a:r>
            <a:r>
              <a:rPr lang="en-US" sz="1600" b="0" dirty="0" smtClean="0">
                <a:latin typeface="Arial" pitchFamily="34" charset="0"/>
                <a:cs typeface="Arial" pitchFamily="34" charset="0"/>
              </a:rPr>
              <a:t>[0]);</a:t>
            </a:r>
          </a:p>
          <a:p>
            <a:pPr marL="914400" lvl="3" indent="-287338"/>
            <a:r>
              <a:rPr lang="en-US" sz="1600" b="0" dirty="0" err="1" smtClean="0">
                <a:latin typeface="Arial" pitchFamily="34" charset="0"/>
                <a:cs typeface="Arial" pitchFamily="34" charset="0"/>
              </a:rPr>
              <a:t>System.out.println</a:t>
            </a:r>
            <a:r>
              <a:rPr lang="en-US" sz="1600" b="0" dirty="0" smtClean="0">
                <a:latin typeface="Arial" pitchFamily="34" charset="0"/>
                <a:cs typeface="Arial" pitchFamily="34" charset="0"/>
              </a:rPr>
              <a:t>(3/den);</a:t>
            </a:r>
          </a:p>
          <a:p>
            <a:pPr lvl="2" indent="-573088">
              <a:spcBef>
                <a:spcPts val="100"/>
              </a:spcBef>
            </a:pPr>
            <a:r>
              <a:rPr lang="en-IN" sz="1500" b="0" dirty="0" smtClean="0">
                <a:solidFill>
                  <a:srgbClr val="C00000"/>
                </a:solidFill>
                <a:latin typeface="Arial" pitchFamily="34" charset="0"/>
                <a:cs typeface="Arial" pitchFamily="34" charset="0"/>
              </a:rPr>
              <a:t>}catch</a:t>
            </a:r>
            <a:r>
              <a:rPr lang="en-IN" sz="1500" b="0" dirty="0" smtClean="0">
                <a:latin typeface="Arial" pitchFamily="34" charset="0"/>
                <a:cs typeface="Arial" pitchFamily="34" charset="0"/>
              </a:rPr>
              <a:t>(</a:t>
            </a:r>
            <a:r>
              <a:rPr lang="en-IN" sz="1500" dirty="0" err="1" smtClean="0">
                <a:latin typeface="Arial" pitchFamily="34" charset="0"/>
                <a:cs typeface="Arial" pitchFamily="34" charset="0"/>
              </a:rPr>
              <a:t>ArrayIndexOutOfBoundsException</a:t>
            </a:r>
            <a:r>
              <a:rPr lang="en-IN" sz="1500" b="0" dirty="0" smtClean="0">
                <a:latin typeface="Arial" pitchFamily="34" charset="0"/>
                <a:cs typeface="Arial" pitchFamily="34" charset="0"/>
              </a:rPr>
              <a:t> </a:t>
            </a:r>
            <a:r>
              <a:rPr lang="en-IN" sz="1500" b="0" dirty="0" err="1" smtClean="0">
                <a:latin typeface="Arial" pitchFamily="34" charset="0"/>
                <a:cs typeface="Arial" pitchFamily="34" charset="0"/>
              </a:rPr>
              <a:t>ab</a:t>
            </a:r>
            <a:r>
              <a:rPr lang="en-IN" sz="1500" b="0" dirty="0" smtClean="0">
                <a:solidFill>
                  <a:srgbClr val="C00000"/>
                </a:solidFill>
                <a:latin typeface="Arial" pitchFamily="34" charset="0"/>
                <a:cs typeface="Arial" pitchFamily="34" charset="0"/>
              </a:rPr>
              <a:t>){</a:t>
            </a:r>
          </a:p>
          <a:p>
            <a:pPr marL="914400" lvl="3" indent="-287338">
              <a:spcBef>
                <a:spcPts val="100"/>
              </a:spcBef>
            </a:pPr>
            <a:r>
              <a:rPr lang="en-IN" sz="1500" b="0" dirty="0" smtClean="0">
                <a:latin typeface="Arial" pitchFamily="34" charset="0"/>
                <a:cs typeface="Arial" pitchFamily="34" charset="0"/>
              </a:rPr>
              <a:t>// Exception a handled here</a:t>
            </a:r>
          </a:p>
          <a:p>
            <a:pPr lvl="2" indent="-573088">
              <a:spcBef>
                <a:spcPts val="100"/>
              </a:spcBef>
            </a:pPr>
            <a:r>
              <a:rPr lang="en-IN" sz="1500" b="0" dirty="0" smtClean="0">
                <a:solidFill>
                  <a:srgbClr val="C00000"/>
                </a:solidFill>
                <a:latin typeface="Arial" pitchFamily="34" charset="0"/>
                <a:cs typeface="Arial" pitchFamily="34" charset="0"/>
              </a:rPr>
              <a:t>}catch(</a:t>
            </a:r>
            <a:r>
              <a:rPr lang="en-IN" sz="1500" dirty="0" smtClean="0">
                <a:latin typeface="Arial" pitchFamily="34" charset="0"/>
                <a:cs typeface="Arial" pitchFamily="34" charset="0"/>
              </a:rPr>
              <a:t>Arithmetic Exception</a:t>
            </a:r>
            <a:r>
              <a:rPr lang="en-IN" sz="1500" b="0" dirty="0" smtClean="0">
                <a:latin typeface="Arial" pitchFamily="34" charset="0"/>
                <a:cs typeface="Arial" pitchFamily="34" charset="0"/>
              </a:rPr>
              <a:t> </a:t>
            </a:r>
            <a:r>
              <a:rPr lang="en-IN" sz="1500" b="0" dirty="0" err="1" smtClean="0">
                <a:latin typeface="Arial" pitchFamily="34" charset="0"/>
                <a:cs typeface="Arial" pitchFamily="34" charset="0"/>
              </a:rPr>
              <a:t>ar</a:t>
            </a:r>
            <a:r>
              <a:rPr lang="en-IN" sz="1500" b="0" dirty="0" smtClean="0">
                <a:solidFill>
                  <a:srgbClr val="C00000"/>
                </a:solidFill>
                <a:latin typeface="Arial" pitchFamily="34" charset="0"/>
                <a:cs typeface="Arial" pitchFamily="34" charset="0"/>
              </a:rPr>
              <a:t>){</a:t>
            </a:r>
          </a:p>
          <a:p>
            <a:pPr marL="914400" lvl="3" indent="-287338">
              <a:spcBef>
                <a:spcPts val="100"/>
              </a:spcBef>
            </a:pPr>
            <a:r>
              <a:rPr lang="en-IN" sz="1500" b="0" dirty="0" smtClean="0">
                <a:latin typeface="Arial" pitchFamily="34" charset="0"/>
                <a:cs typeface="Arial" pitchFamily="34" charset="0"/>
              </a:rPr>
              <a:t>// Exception b handled here</a:t>
            </a:r>
          </a:p>
          <a:p>
            <a:pPr lvl="2" indent="-573088">
              <a:spcBef>
                <a:spcPts val="100"/>
              </a:spcBef>
            </a:pPr>
            <a:r>
              <a:rPr lang="en-IN" sz="1500" b="0" dirty="0" smtClean="0">
                <a:solidFill>
                  <a:srgbClr val="C00000"/>
                </a:solidFill>
                <a:latin typeface="Arial" pitchFamily="34" charset="0"/>
                <a:cs typeface="Arial" pitchFamily="34" charset="0"/>
              </a:rPr>
              <a:t>}</a:t>
            </a:r>
            <a:endParaRPr lang="en-US" sz="1500" b="0" dirty="0">
              <a:solidFill>
                <a:srgbClr val="C00000"/>
              </a:solidFill>
              <a:latin typeface="Arial" pitchFamily="34" charset="0"/>
              <a:cs typeface="Arial" pitchFamily="34" charset="0"/>
            </a:endParaRPr>
          </a:p>
        </p:txBody>
      </p:sp>
      <p:sp>
        <p:nvSpPr>
          <p:cNvPr id="9" name="Right Brace 8"/>
          <p:cNvSpPr/>
          <p:nvPr/>
        </p:nvSpPr>
        <p:spPr>
          <a:xfrm>
            <a:off x="5867400" y="5181600"/>
            <a:ext cx="228600" cy="1188720"/>
          </a:xfrm>
          <a:prstGeom prst="rightBrace">
            <a:avLst/>
          </a:prstGeom>
          <a:ln w="31750">
            <a:solidFill>
              <a:srgbClr val="EA38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0" dirty="0"/>
          </a:p>
        </p:txBody>
      </p:sp>
      <p:sp>
        <p:nvSpPr>
          <p:cNvPr id="10" name="TextBox 9"/>
          <p:cNvSpPr txBox="1"/>
          <p:nvPr/>
        </p:nvSpPr>
        <p:spPr>
          <a:xfrm>
            <a:off x="6172200" y="5322080"/>
            <a:ext cx="27432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Based on the exception thrown in the try block, the appropriate catch block will be executed</a:t>
            </a:r>
            <a:endParaRPr lang="en-US" sz="1400" b="0" dirty="0">
              <a:latin typeface="Arial" pitchFamily="34" charset="0"/>
              <a:cs typeface="Arial" pitchFamily="34" charset="0"/>
            </a:endParaRPr>
          </a:p>
        </p:txBody>
      </p:sp>
      <p:sp>
        <p:nvSpPr>
          <p:cNvPr id="11" name="TextBox 10"/>
          <p:cNvSpPr txBox="1"/>
          <p:nvPr/>
        </p:nvSpPr>
        <p:spPr>
          <a:xfrm>
            <a:off x="381000" y="1545608"/>
            <a:ext cx="6797695" cy="2539157"/>
          </a:xfrm>
          <a:prstGeom prst="rect">
            <a:avLst/>
          </a:prstGeom>
          <a:noFill/>
        </p:spPr>
        <p:txBody>
          <a:bodyPr wrap="none" rtlCol="0">
            <a:spAutoFit/>
          </a:bodyPr>
          <a:lstStyle/>
          <a:p>
            <a:pPr>
              <a:spcBef>
                <a:spcPts val="600"/>
              </a:spcBef>
            </a:pPr>
            <a:r>
              <a:rPr lang="en-US" dirty="0" smtClean="0"/>
              <a:t>Multiple catch Blocks:</a:t>
            </a:r>
          </a:p>
          <a:p>
            <a:pPr lvl="1">
              <a:spcBef>
                <a:spcPts val="600"/>
              </a:spcBef>
            </a:pPr>
            <a:r>
              <a:rPr lang="en-US" b="0" dirty="0" smtClean="0"/>
              <a:t>One block of code can generate different types of exception.</a:t>
            </a:r>
          </a:p>
          <a:p>
            <a:pPr>
              <a:spcBef>
                <a:spcPts val="600"/>
              </a:spcBef>
            </a:pPr>
            <a:r>
              <a:rPr lang="en-US" dirty="0" smtClean="0"/>
              <a:t>Example:</a:t>
            </a:r>
          </a:p>
          <a:p>
            <a:pPr lvl="2">
              <a:spcBef>
                <a:spcPts val="0"/>
              </a:spcBef>
            </a:pPr>
            <a:r>
              <a:rPr lang="en-US" b="0" dirty="0" smtClean="0"/>
              <a:t>try {</a:t>
            </a:r>
          </a:p>
          <a:p>
            <a:pPr lvl="3">
              <a:spcBef>
                <a:spcPts val="0"/>
              </a:spcBef>
            </a:pPr>
            <a:r>
              <a:rPr lang="en-US" b="0" dirty="0" err="1" smtClean="0"/>
              <a:t>int</a:t>
            </a:r>
            <a:r>
              <a:rPr lang="en-US" b="0" dirty="0" smtClean="0"/>
              <a:t> den = </a:t>
            </a:r>
            <a:r>
              <a:rPr lang="en-US" b="0" dirty="0" err="1" smtClean="0"/>
              <a:t>Integer.parseInt</a:t>
            </a:r>
            <a:r>
              <a:rPr lang="en-US" b="0" dirty="0" smtClean="0"/>
              <a:t>(</a:t>
            </a:r>
            <a:r>
              <a:rPr lang="en-US" b="0" dirty="0" err="1" smtClean="0"/>
              <a:t>args</a:t>
            </a:r>
            <a:r>
              <a:rPr lang="en-US" b="0" dirty="0" smtClean="0"/>
              <a:t>[0]);</a:t>
            </a:r>
          </a:p>
          <a:p>
            <a:pPr lvl="3">
              <a:spcBef>
                <a:spcPts val="0"/>
              </a:spcBef>
            </a:pPr>
            <a:r>
              <a:rPr lang="en-US" b="0" dirty="0" err="1" smtClean="0"/>
              <a:t>System.out.println</a:t>
            </a:r>
            <a:r>
              <a:rPr lang="en-US" b="0" dirty="0" smtClean="0"/>
              <a:t>(3/den);</a:t>
            </a:r>
          </a:p>
          <a:p>
            <a:pPr lvl="2">
              <a:spcBef>
                <a:spcPts val="0"/>
              </a:spcBef>
            </a:pPr>
            <a:r>
              <a:rPr lang="en-US" b="0" dirty="0" smtClean="0"/>
              <a:t>} </a:t>
            </a:r>
          </a:p>
          <a:p>
            <a:pPr lvl="1">
              <a:spcBef>
                <a:spcPts val="600"/>
              </a:spcBef>
            </a:pPr>
            <a:r>
              <a:rPr lang="en-US" b="0" dirty="0" smtClean="0"/>
              <a:t>This can be handled by having </a:t>
            </a:r>
            <a:r>
              <a:rPr lang="en-US" dirty="0" smtClean="0"/>
              <a:t>multiple catch blocks</a:t>
            </a:r>
            <a:endParaRPr lang="en-US" dirty="0"/>
          </a:p>
        </p:txBody>
      </p:sp>
      <p:sp>
        <p:nvSpPr>
          <p:cNvPr id="12" name="Right Brace 11"/>
          <p:cNvSpPr/>
          <p:nvPr/>
        </p:nvSpPr>
        <p:spPr>
          <a:xfrm>
            <a:off x="5426120" y="2866032"/>
            <a:ext cx="228600" cy="22860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5730920" y="2590800"/>
            <a:ext cx="3124200" cy="533400"/>
          </a:xfrm>
          <a:prstGeom prst="rect">
            <a:avLst/>
          </a:prstGeom>
        </p:spPr>
        <p:style>
          <a:lnRef idx="1">
            <a:schemeClr val="accent1"/>
          </a:lnRef>
          <a:fillRef idx="2">
            <a:schemeClr val="accent1"/>
          </a:fillRef>
          <a:effectRef idx="1">
            <a:schemeClr val="accent1"/>
          </a:effectRef>
          <a:fontRef idx="minor">
            <a:schemeClr val="dk1"/>
          </a:fontRef>
        </p:style>
        <p:txBody>
          <a:bodyPr tIns="18288" bIns="0" rtlCol="0" anchor="ctr"/>
          <a:lstStyle/>
          <a:p>
            <a:r>
              <a:rPr lang="en-US" sz="1400" b="0" dirty="0" smtClean="0">
                <a:latin typeface="Arial" pitchFamily="34" charset="0"/>
                <a:cs typeface="Arial" pitchFamily="34" charset="0"/>
              </a:rPr>
              <a:t>This can lead to </a:t>
            </a:r>
            <a:r>
              <a:rPr lang="en-US" sz="1400" b="0" dirty="0" err="1" smtClean="0">
                <a:latin typeface="Arial" pitchFamily="34" charset="0"/>
                <a:cs typeface="Arial" pitchFamily="34" charset="0"/>
              </a:rPr>
              <a:t>ArrayIndexOutOfBounds</a:t>
            </a:r>
            <a:r>
              <a:rPr lang="en-US" sz="1400" b="0" dirty="0" smtClean="0">
                <a:latin typeface="Arial" pitchFamily="34" charset="0"/>
                <a:cs typeface="Arial" pitchFamily="34" charset="0"/>
              </a:rPr>
              <a:t> Exception</a:t>
            </a:r>
            <a:endParaRPr lang="en-US" sz="1400" b="0" dirty="0">
              <a:latin typeface="Arial" pitchFamily="34" charset="0"/>
              <a:cs typeface="Arial" pitchFamily="34" charset="0"/>
            </a:endParaRPr>
          </a:p>
        </p:txBody>
      </p:sp>
      <p:sp>
        <p:nvSpPr>
          <p:cNvPr id="14" name="Right Brace 13"/>
          <p:cNvSpPr/>
          <p:nvPr/>
        </p:nvSpPr>
        <p:spPr>
          <a:xfrm>
            <a:off x="4664120" y="3192440"/>
            <a:ext cx="228600" cy="22860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4968920" y="3184480"/>
            <a:ext cx="2895600" cy="4299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b="0" dirty="0" smtClean="0">
                <a:latin typeface="Arial" pitchFamily="34" charset="0"/>
                <a:cs typeface="Arial" pitchFamily="34" charset="0"/>
              </a:rPr>
              <a:t>This can lead to Arithmetic Exception</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5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500"/>
                                        <p:tgtEl>
                                          <p:spTgt spid="9"/>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amond(i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Nested Try Blocks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8" name="TextBox 7"/>
          <p:cNvSpPr txBox="1"/>
          <p:nvPr/>
        </p:nvSpPr>
        <p:spPr>
          <a:xfrm>
            <a:off x="2057400" y="2590800"/>
            <a:ext cx="6172200" cy="2727413"/>
          </a:xfrm>
          <a:prstGeom prst="rect">
            <a:avLst/>
          </a:prstGeom>
        </p:spPr>
        <p:style>
          <a:lnRef idx="1">
            <a:schemeClr val="accent3"/>
          </a:lnRef>
          <a:fillRef idx="2">
            <a:schemeClr val="accent3"/>
          </a:fillRef>
          <a:effectRef idx="1">
            <a:schemeClr val="accent3"/>
          </a:effectRef>
          <a:fontRef idx="minor">
            <a:schemeClr val="dk1"/>
          </a:fontRef>
        </p:style>
        <p:txBody>
          <a:bodyPr wrap="square" tIns="18288" bIns="18288" rtlCol="0">
            <a:spAutoFit/>
          </a:bodyPr>
          <a:lstStyle/>
          <a:p>
            <a:pPr lvl="1" indent="-279400">
              <a:spcBef>
                <a:spcPts val="100"/>
              </a:spcBef>
            </a:pPr>
            <a:r>
              <a:rPr lang="en-IN" sz="1500" dirty="0" smtClean="0">
                <a:latin typeface="Arial" pitchFamily="34" charset="0"/>
                <a:cs typeface="Arial" pitchFamily="34" charset="0"/>
              </a:rPr>
              <a:t>Example of Nested Try block:</a:t>
            </a:r>
          </a:p>
          <a:p>
            <a:pPr lvl="2">
              <a:spcBef>
                <a:spcPts val="100"/>
              </a:spcBef>
            </a:pPr>
            <a:r>
              <a:rPr lang="en-IN" sz="1500" b="0" dirty="0" smtClean="0">
                <a:solidFill>
                  <a:srgbClr val="C00000"/>
                </a:solidFill>
                <a:latin typeface="Arial" pitchFamily="34" charset="0"/>
                <a:cs typeface="Arial" pitchFamily="34" charset="0"/>
              </a:rPr>
              <a:t>try{</a:t>
            </a:r>
          </a:p>
          <a:p>
            <a:pPr lvl="3"/>
            <a:r>
              <a:rPr lang="en-US" sz="1600" b="0" dirty="0" err="1" smtClean="0">
                <a:latin typeface="Arial" pitchFamily="34" charset="0"/>
                <a:cs typeface="Arial" pitchFamily="34" charset="0"/>
              </a:rPr>
              <a:t>int</a:t>
            </a:r>
            <a:r>
              <a:rPr lang="en-US" sz="1600" b="0" dirty="0" smtClean="0">
                <a:latin typeface="Arial" pitchFamily="34" charset="0"/>
                <a:cs typeface="Arial" pitchFamily="34" charset="0"/>
              </a:rPr>
              <a:t> den = </a:t>
            </a:r>
            <a:r>
              <a:rPr lang="en-US" sz="1600" b="0" dirty="0" err="1" smtClean="0">
                <a:latin typeface="Arial" pitchFamily="34" charset="0"/>
                <a:cs typeface="Arial" pitchFamily="34" charset="0"/>
              </a:rPr>
              <a:t>Integer.parseInt</a:t>
            </a:r>
            <a:r>
              <a:rPr lang="en-US" sz="1600" b="0" dirty="0" smtClean="0">
                <a:latin typeface="Arial" pitchFamily="34" charset="0"/>
                <a:cs typeface="Arial" pitchFamily="34" charset="0"/>
              </a:rPr>
              <a:t>(</a:t>
            </a:r>
            <a:r>
              <a:rPr lang="en-US" sz="1600" b="0" dirty="0" err="1" smtClean="0">
                <a:latin typeface="Arial" pitchFamily="34" charset="0"/>
                <a:cs typeface="Arial" pitchFamily="34" charset="0"/>
              </a:rPr>
              <a:t>args</a:t>
            </a:r>
            <a:r>
              <a:rPr lang="en-US" sz="1600" b="0" dirty="0" smtClean="0">
                <a:latin typeface="Arial" pitchFamily="34" charset="0"/>
                <a:cs typeface="Arial" pitchFamily="34" charset="0"/>
              </a:rPr>
              <a:t>[0]);</a:t>
            </a:r>
          </a:p>
          <a:p>
            <a:pPr lvl="3"/>
            <a:r>
              <a:rPr lang="en-US" sz="1600" b="0" dirty="0" smtClean="0">
                <a:solidFill>
                  <a:srgbClr val="C00000"/>
                </a:solidFill>
                <a:latin typeface="Arial" pitchFamily="34" charset="0"/>
                <a:cs typeface="Arial" pitchFamily="34" charset="0"/>
              </a:rPr>
              <a:t>try{</a:t>
            </a:r>
          </a:p>
          <a:p>
            <a:pPr lvl="4"/>
            <a:r>
              <a:rPr lang="en-US" sz="1600" b="0" dirty="0" err="1" smtClean="0">
                <a:latin typeface="Arial" pitchFamily="34" charset="0"/>
                <a:cs typeface="Arial" pitchFamily="34" charset="0"/>
              </a:rPr>
              <a:t>System.out.println</a:t>
            </a:r>
            <a:r>
              <a:rPr lang="en-US" sz="1600" b="0" dirty="0" smtClean="0">
                <a:latin typeface="Arial" pitchFamily="34" charset="0"/>
                <a:cs typeface="Arial" pitchFamily="34" charset="0"/>
              </a:rPr>
              <a:t>(3/den);</a:t>
            </a:r>
          </a:p>
          <a:p>
            <a:pPr lvl="3">
              <a:spcBef>
                <a:spcPts val="100"/>
              </a:spcBef>
            </a:pPr>
            <a:r>
              <a:rPr lang="en-US" sz="1600" b="0" dirty="0" smtClean="0">
                <a:solidFill>
                  <a:srgbClr val="C00000"/>
                </a:solidFill>
                <a:latin typeface="Arial" pitchFamily="34" charset="0"/>
                <a:cs typeface="Arial" pitchFamily="34" charset="0"/>
              </a:rPr>
              <a:t>}</a:t>
            </a:r>
            <a:r>
              <a:rPr lang="en-IN" sz="1500" b="0" dirty="0" smtClean="0">
                <a:solidFill>
                  <a:srgbClr val="C00000"/>
                </a:solidFill>
                <a:latin typeface="Arial" pitchFamily="34" charset="0"/>
                <a:cs typeface="Arial" pitchFamily="34" charset="0"/>
              </a:rPr>
              <a:t> catch(</a:t>
            </a:r>
            <a:r>
              <a:rPr lang="en-IN" sz="1500" dirty="0" err="1" smtClean="0">
                <a:latin typeface="Arial" pitchFamily="34" charset="0"/>
                <a:cs typeface="Arial" pitchFamily="34" charset="0"/>
              </a:rPr>
              <a:t>ArithmeticException</a:t>
            </a:r>
            <a:r>
              <a:rPr lang="en-IN" sz="1500" dirty="0" smtClean="0">
                <a:latin typeface="Arial" pitchFamily="34" charset="0"/>
                <a:cs typeface="Arial" pitchFamily="34" charset="0"/>
              </a:rPr>
              <a:t> </a:t>
            </a:r>
            <a:r>
              <a:rPr lang="en-IN" sz="1500" b="0" dirty="0" err="1" smtClean="0">
                <a:latin typeface="Arial" pitchFamily="34" charset="0"/>
                <a:cs typeface="Arial" pitchFamily="34" charset="0"/>
              </a:rPr>
              <a:t>ar</a:t>
            </a:r>
            <a:r>
              <a:rPr lang="en-IN" sz="1500" b="0" dirty="0" smtClean="0">
                <a:solidFill>
                  <a:srgbClr val="C00000"/>
                </a:solidFill>
                <a:latin typeface="Arial" pitchFamily="34" charset="0"/>
                <a:cs typeface="Arial" pitchFamily="34" charset="0"/>
              </a:rPr>
              <a:t>){</a:t>
            </a:r>
          </a:p>
          <a:p>
            <a:pPr lvl="4">
              <a:spcBef>
                <a:spcPts val="100"/>
              </a:spcBef>
            </a:pPr>
            <a:r>
              <a:rPr lang="en-IN" sz="1500" b="0" dirty="0" smtClean="0">
                <a:latin typeface="Arial" pitchFamily="34" charset="0"/>
                <a:cs typeface="Arial" pitchFamily="34" charset="0"/>
              </a:rPr>
              <a:t>// Exception a handled here</a:t>
            </a:r>
          </a:p>
          <a:p>
            <a:pPr lvl="3">
              <a:spcBef>
                <a:spcPts val="100"/>
              </a:spcBef>
            </a:pPr>
            <a:r>
              <a:rPr lang="en-IN" sz="1500" b="0" dirty="0" smtClean="0">
                <a:solidFill>
                  <a:srgbClr val="C00000"/>
                </a:solidFill>
                <a:latin typeface="Arial" pitchFamily="34" charset="0"/>
                <a:cs typeface="Arial" pitchFamily="34" charset="0"/>
              </a:rPr>
              <a:t>}</a:t>
            </a:r>
          </a:p>
          <a:p>
            <a:pPr lvl="2">
              <a:spcBef>
                <a:spcPts val="100"/>
              </a:spcBef>
            </a:pPr>
            <a:r>
              <a:rPr lang="en-IN" sz="1500" b="0" dirty="0" smtClean="0">
                <a:solidFill>
                  <a:srgbClr val="C00000"/>
                </a:solidFill>
                <a:latin typeface="Arial" pitchFamily="34" charset="0"/>
                <a:cs typeface="Arial" pitchFamily="34" charset="0"/>
              </a:rPr>
              <a:t>}catch(</a:t>
            </a:r>
            <a:r>
              <a:rPr lang="en-IN" sz="1500" b="0" dirty="0" err="1" smtClean="0">
                <a:latin typeface="Arial" pitchFamily="34" charset="0"/>
                <a:cs typeface="Arial" pitchFamily="34" charset="0"/>
              </a:rPr>
              <a:t>ArrayIndexOutOfBoundsException</a:t>
            </a:r>
            <a:r>
              <a:rPr lang="en-IN" sz="1500" b="0" dirty="0" smtClean="0">
                <a:latin typeface="Arial" pitchFamily="34" charset="0"/>
                <a:cs typeface="Arial" pitchFamily="34" charset="0"/>
              </a:rPr>
              <a:t> </a:t>
            </a:r>
            <a:r>
              <a:rPr lang="en-IN" sz="1500" b="0" dirty="0" err="1" smtClean="0">
                <a:latin typeface="Arial" pitchFamily="34" charset="0"/>
                <a:cs typeface="Arial" pitchFamily="34" charset="0"/>
              </a:rPr>
              <a:t>ab</a:t>
            </a:r>
            <a:r>
              <a:rPr lang="en-IN" sz="1500" b="0" dirty="0" smtClean="0">
                <a:solidFill>
                  <a:srgbClr val="C00000"/>
                </a:solidFill>
                <a:latin typeface="Arial" pitchFamily="34" charset="0"/>
                <a:cs typeface="Arial" pitchFamily="34" charset="0"/>
              </a:rPr>
              <a:t>){</a:t>
            </a:r>
          </a:p>
          <a:p>
            <a:pPr lvl="3">
              <a:spcBef>
                <a:spcPts val="100"/>
              </a:spcBef>
            </a:pPr>
            <a:r>
              <a:rPr lang="en-IN" sz="1500" b="0" dirty="0" smtClean="0">
                <a:latin typeface="Arial" pitchFamily="34" charset="0"/>
                <a:cs typeface="Arial" pitchFamily="34" charset="0"/>
              </a:rPr>
              <a:t>// Exception b handled here</a:t>
            </a:r>
          </a:p>
          <a:p>
            <a:pPr lvl="2">
              <a:spcBef>
                <a:spcPts val="100"/>
              </a:spcBef>
            </a:pPr>
            <a:r>
              <a:rPr lang="en-IN" sz="1500" b="0" dirty="0" smtClean="0">
                <a:solidFill>
                  <a:srgbClr val="C00000"/>
                </a:solidFill>
                <a:latin typeface="Arial" pitchFamily="34" charset="0"/>
                <a:cs typeface="Arial" pitchFamily="34" charset="0"/>
              </a:rPr>
              <a:t>}</a:t>
            </a:r>
            <a:endParaRPr lang="en-US" sz="1500" b="0" dirty="0">
              <a:solidFill>
                <a:srgbClr val="C00000"/>
              </a:solidFill>
              <a:latin typeface="Arial" pitchFamily="34" charset="0"/>
              <a:cs typeface="Arial" pitchFamily="34" charset="0"/>
            </a:endParaRPr>
          </a:p>
        </p:txBody>
      </p:sp>
      <p:sp>
        <p:nvSpPr>
          <p:cNvPr id="9" name="Right Brace 8"/>
          <p:cNvSpPr/>
          <p:nvPr/>
        </p:nvSpPr>
        <p:spPr>
          <a:xfrm flipH="1">
            <a:off x="3124200" y="3352800"/>
            <a:ext cx="228600" cy="1188720"/>
          </a:xfrm>
          <a:prstGeom prst="rightBrace">
            <a:avLst/>
          </a:prstGeom>
          <a:ln w="31750">
            <a:solidFill>
              <a:srgbClr val="EA38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0" dirty="0"/>
          </a:p>
        </p:txBody>
      </p:sp>
      <p:sp>
        <p:nvSpPr>
          <p:cNvPr id="10" name="TextBox 9"/>
          <p:cNvSpPr txBox="1"/>
          <p:nvPr/>
        </p:nvSpPr>
        <p:spPr>
          <a:xfrm>
            <a:off x="152400" y="3587088"/>
            <a:ext cx="274320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0" dirty="0" smtClean="0">
                <a:latin typeface="Arial" pitchFamily="34" charset="0"/>
                <a:cs typeface="Arial" pitchFamily="34" charset="0"/>
              </a:rPr>
              <a:t>This is the nested TRY. Arithmetic Exception thrown here will be caught inside this block itself</a:t>
            </a:r>
            <a:endParaRPr lang="en-US" sz="1400" b="0" dirty="0">
              <a:latin typeface="Arial" pitchFamily="34" charset="0"/>
              <a:cs typeface="Arial" pitchFamily="34" charset="0"/>
            </a:endParaRPr>
          </a:p>
        </p:txBody>
      </p:sp>
      <p:sp>
        <p:nvSpPr>
          <p:cNvPr id="11" name="TextBox 10"/>
          <p:cNvSpPr txBox="1"/>
          <p:nvPr/>
        </p:nvSpPr>
        <p:spPr>
          <a:xfrm>
            <a:off x="146998" y="1545608"/>
            <a:ext cx="8158802" cy="1000274"/>
          </a:xfrm>
          <a:prstGeom prst="rect">
            <a:avLst/>
          </a:prstGeom>
          <a:noFill/>
        </p:spPr>
        <p:txBody>
          <a:bodyPr wrap="square" rtlCol="0">
            <a:spAutoFit/>
          </a:bodyPr>
          <a:lstStyle/>
          <a:p>
            <a:pPr>
              <a:spcBef>
                <a:spcPts val="600"/>
              </a:spcBef>
            </a:pPr>
            <a:r>
              <a:rPr lang="en-US" dirty="0" smtClean="0"/>
              <a:t>Nested Try Blocks:</a:t>
            </a:r>
          </a:p>
          <a:p>
            <a:pPr lvl="1">
              <a:spcBef>
                <a:spcPts val="600"/>
              </a:spcBef>
            </a:pPr>
            <a:r>
              <a:rPr lang="en-US" b="0" dirty="0" smtClean="0"/>
              <a:t>Nested </a:t>
            </a:r>
            <a:r>
              <a:rPr lang="en-US" b="0" dirty="0" err="1" smtClean="0"/>
              <a:t>trys</a:t>
            </a:r>
            <a:r>
              <a:rPr lang="en-US" b="0" dirty="0" smtClean="0"/>
              <a:t> can be used when we want to catch exceptions for specific lines of code</a:t>
            </a:r>
          </a:p>
        </p:txBody>
      </p:sp>
      <p:sp>
        <p:nvSpPr>
          <p:cNvPr id="16" name="Rectangle 15"/>
          <p:cNvSpPr/>
          <p:nvPr/>
        </p:nvSpPr>
        <p:spPr>
          <a:xfrm>
            <a:off x="762000" y="5486400"/>
            <a:ext cx="7772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smtClean="0">
                <a:solidFill>
                  <a:srgbClr val="C00000"/>
                </a:solidFill>
                <a:latin typeface="Arial" pitchFamily="34" charset="0"/>
                <a:cs typeface="Arial" pitchFamily="34" charset="0"/>
              </a:rPr>
              <a:t>NOTE: </a:t>
            </a:r>
            <a:r>
              <a:rPr lang="en-US" sz="1600" b="0" dirty="0" smtClean="0">
                <a:latin typeface="Arial" pitchFamily="34" charset="0"/>
                <a:cs typeface="Arial" pitchFamily="34" charset="0"/>
              </a:rPr>
              <a:t>If the inner try does not have a matching catch statement for a particular exception, the control is transferred to the outer try statement’s catch handlers where it searches for a matching catch statement</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5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500"/>
                                        <p:tgtEl>
                                          <p:spTgt spid="9"/>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amond(i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heckerboard(across)">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Try catch finally</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7" name="TextBox 6"/>
          <p:cNvSpPr txBox="1"/>
          <p:nvPr/>
        </p:nvSpPr>
        <p:spPr>
          <a:xfrm>
            <a:off x="228600" y="3124200"/>
            <a:ext cx="87630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spcBef>
                <a:spcPts val="1200"/>
              </a:spcBef>
            </a:pPr>
            <a:r>
              <a:rPr lang="en-US" sz="2000" dirty="0" smtClean="0">
                <a:latin typeface="Arial" pitchFamily="34" charset="0"/>
                <a:cs typeface="Arial" pitchFamily="34" charset="0"/>
              </a:rPr>
              <a:t>Rules for writing the try-catch-finally:</a:t>
            </a:r>
          </a:p>
          <a:p>
            <a:pPr lvl="1" indent="169863">
              <a:spcBef>
                <a:spcPts val="1200"/>
              </a:spcBef>
              <a:buFont typeface="Arial" pitchFamily="34" charset="0"/>
              <a:buChar char="•"/>
            </a:pPr>
            <a:r>
              <a:rPr lang="en-US" sz="2000" b="0" dirty="0" smtClean="0">
                <a:latin typeface="Arial" pitchFamily="34" charset="0"/>
                <a:cs typeface="Arial" pitchFamily="34" charset="0"/>
              </a:rPr>
              <a:t>The try block must be followed by either a catch block or a finally block, or both.</a:t>
            </a:r>
          </a:p>
          <a:p>
            <a:pPr lvl="1" indent="169863">
              <a:spcBef>
                <a:spcPts val="1200"/>
              </a:spcBef>
              <a:buFont typeface="Arial" pitchFamily="34" charset="0"/>
              <a:buChar char="•"/>
            </a:pPr>
            <a:r>
              <a:rPr lang="en-US" sz="2000" b="0" dirty="0" smtClean="0">
                <a:latin typeface="Arial" pitchFamily="34" charset="0"/>
                <a:cs typeface="Arial" pitchFamily="34" charset="0"/>
              </a:rPr>
              <a:t>The try block by itself is not complete.</a:t>
            </a:r>
          </a:p>
          <a:p>
            <a:pPr lvl="1" indent="169863">
              <a:spcBef>
                <a:spcPts val="1200"/>
              </a:spcBef>
              <a:buFont typeface="Arial" pitchFamily="34" charset="0"/>
              <a:buChar char="•"/>
            </a:pPr>
            <a:r>
              <a:rPr lang="en-US" sz="2000" b="0" dirty="0" smtClean="0">
                <a:latin typeface="Arial" pitchFamily="34" charset="0"/>
                <a:cs typeface="Arial" pitchFamily="34" charset="0"/>
              </a:rPr>
              <a:t>Any catch block must immediately follow a try block.</a:t>
            </a:r>
          </a:p>
          <a:p>
            <a:pPr lvl="1" indent="169863">
              <a:spcBef>
                <a:spcPts val="1200"/>
              </a:spcBef>
              <a:buFont typeface="Arial" pitchFamily="34" charset="0"/>
              <a:buChar char="•"/>
            </a:pPr>
            <a:r>
              <a:rPr lang="en-US" sz="2000" b="0" dirty="0" smtClean="0">
                <a:latin typeface="Arial" pitchFamily="34" charset="0"/>
                <a:cs typeface="Arial" pitchFamily="34" charset="0"/>
              </a:rPr>
              <a:t>The  finally block must immediately follow the last catch block, or the try block if there is no catch block.</a:t>
            </a:r>
            <a:endParaRPr lang="en-US" sz="2000" b="0" dirty="0">
              <a:latin typeface="Arial" pitchFamily="34" charset="0"/>
              <a:cs typeface="Arial" pitchFamily="34" charset="0"/>
            </a:endParaRPr>
          </a:p>
        </p:txBody>
      </p:sp>
      <p:pic>
        <p:nvPicPr>
          <p:cNvPr id="5" name="Picture 4" descr="Rules.gif"/>
          <p:cNvPicPr>
            <a:picLocks noChangeAspect="1"/>
          </p:cNvPicPr>
          <p:nvPr/>
        </p:nvPicPr>
        <p:blipFill>
          <a:blip r:embed="rId2" cstate="print"/>
          <a:stretch>
            <a:fillRect/>
          </a:stretch>
        </p:blipFill>
        <p:spPr>
          <a:xfrm>
            <a:off x="3657600" y="1676400"/>
            <a:ext cx="1447800" cy="1399166"/>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II - throws</a:t>
            </a:r>
            <a:endParaRPr lang="en-US" dirty="0"/>
          </a:p>
        </p:txBody>
      </p:sp>
      <p:sp>
        <p:nvSpPr>
          <p:cNvPr id="3" name="Content Placeholder 2"/>
          <p:cNvSpPr>
            <a:spLocks noGrp="1"/>
          </p:cNvSpPr>
          <p:nvPr>
            <p:ph idx="1"/>
          </p:nvPr>
        </p:nvSpPr>
        <p:spPr>
          <a:xfrm>
            <a:off x="228600" y="1609725"/>
            <a:ext cx="8686800" cy="1438275"/>
          </a:xfrm>
        </p:spPr>
        <p:txBody>
          <a:bodyPr/>
          <a:lstStyle/>
          <a:p>
            <a:pPr>
              <a:spcBef>
                <a:spcPts val="1200"/>
              </a:spcBef>
              <a:buNone/>
            </a:pPr>
            <a:r>
              <a:rPr lang="en-US" sz="2000" b="1" dirty="0" smtClean="0">
                <a:latin typeface="Arial" pitchFamily="34" charset="0"/>
                <a:cs typeface="Arial" pitchFamily="34" charset="0"/>
              </a:rPr>
              <a:t>Alternate way of handling exceptions:</a:t>
            </a:r>
          </a:p>
          <a:p>
            <a:pPr>
              <a:spcBef>
                <a:spcPts val="1200"/>
              </a:spcBef>
              <a:buNone/>
            </a:pPr>
            <a:endParaRPr lang="en-US" sz="2000"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pic>
        <p:nvPicPr>
          <p:cNvPr id="6" name="Picture 5" descr="FingerPointing.png"/>
          <p:cNvPicPr>
            <a:picLocks noChangeAspect="1"/>
          </p:cNvPicPr>
          <p:nvPr/>
        </p:nvPicPr>
        <p:blipFill>
          <a:blip r:embed="rId2" cstate="print"/>
          <a:stretch>
            <a:fillRect/>
          </a:stretch>
        </p:blipFill>
        <p:spPr>
          <a:xfrm>
            <a:off x="6858000" y="2099945"/>
            <a:ext cx="1981200" cy="1329055"/>
          </a:xfrm>
          <a:prstGeom prst="rect">
            <a:avLst/>
          </a:prstGeom>
        </p:spPr>
      </p:pic>
      <p:sp>
        <p:nvSpPr>
          <p:cNvPr id="7" name="TextBox 6"/>
          <p:cNvSpPr txBox="1"/>
          <p:nvPr/>
        </p:nvSpPr>
        <p:spPr>
          <a:xfrm>
            <a:off x="376730" y="2338626"/>
            <a:ext cx="6195927" cy="86177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spcBef>
                <a:spcPts val="1200"/>
              </a:spcBef>
              <a:buNone/>
            </a:pPr>
            <a:r>
              <a:rPr lang="en-US" sz="2000" dirty="0" smtClean="0">
                <a:latin typeface="Arial" pitchFamily="34" charset="0"/>
                <a:cs typeface="Arial" pitchFamily="34" charset="0"/>
              </a:rPr>
              <a:t>Hope you remember how the guardian delegated </a:t>
            </a:r>
          </a:p>
          <a:p>
            <a:pPr>
              <a:spcBef>
                <a:spcPts val="1200"/>
              </a:spcBef>
              <a:buNone/>
            </a:pPr>
            <a:r>
              <a:rPr lang="en-US" sz="2000" dirty="0" smtClean="0">
                <a:latin typeface="Arial" pitchFamily="34" charset="0"/>
                <a:cs typeface="Arial" pitchFamily="34" charset="0"/>
              </a:rPr>
              <a:t>the responsibility back to the parents.</a:t>
            </a:r>
          </a:p>
        </p:txBody>
      </p:sp>
      <p:sp>
        <p:nvSpPr>
          <p:cNvPr id="8" name="TextBox 7"/>
          <p:cNvSpPr txBox="1"/>
          <p:nvPr/>
        </p:nvSpPr>
        <p:spPr>
          <a:xfrm>
            <a:off x="228600" y="3783449"/>
            <a:ext cx="8610600" cy="193899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200"/>
              </a:spcBef>
            </a:pPr>
            <a:r>
              <a:rPr lang="en-US" sz="2000" b="0" dirty="0" smtClean="0">
                <a:latin typeface="Arial" pitchFamily="34" charset="0"/>
                <a:cs typeface="Arial" pitchFamily="34" charset="0"/>
              </a:rPr>
              <a:t>In exception handling, this delegation is done by throwing the exception.</a:t>
            </a:r>
          </a:p>
          <a:p>
            <a:pPr>
              <a:spcBef>
                <a:spcPts val="1200"/>
              </a:spcBef>
            </a:pPr>
            <a:r>
              <a:rPr lang="en-US" sz="2000" dirty="0" smtClean="0">
                <a:solidFill>
                  <a:schemeClr val="tx1"/>
                </a:solidFill>
                <a:latin typeface="Arial" pitchFamily="34" charset="0"/>
                <a:cs typeface="Arial" pitchFamily="34" charset="0"/>
              </a:rPr>
              <a:t>Throws</a:t>
            </a:r>
            <a:r>
              <a:rPr lang="en-US" sz="2000" b="0" dirty="0" smtClean="0">
                <a:latin typeface="Arial" pitchFamily="34" charset="0"/>
                <a:cs typeface="Arial" pitchFamily="34" charset="0"/>
              </a:rPr>
              <a:t> keyword is used to throw exception object from a method to the calling method.</a:t>
            </a:r>
          </a:p>
          <a:p>
            <a:pPr>
              <a:spcBef>
                <a:spcPts val="1200"/>
              </a:spcBef>
            </a:pPr>
            <a:r>
              <a:rPr lang="en-US" sz="2000" b="0" dirty="0" smtClean="0">
                <a:latin typeface="Arial" pitchFamily="34" charset="0"/>
                <a:cs typeface="Arial" pitchFamily="34" charset="0"/>
              </a:rPr>
              <a:t>The exception thrown by the method needs to be handled by the calling method.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throws</a:t>
            </a:r>
            <a:endParaRPr lang="en-US" dirty="0"/>
          </a:p>
        </p:txBody>
      </p:sp>
      <p:sp>
        <p:nvSpPr>
          <p:cNvPr id="3" name="Content Placeholder 2"/>
          <p:cNvSpPr>
            <a:spLocks noGrp="1"/>
          </p:cNvSpPr>
          <p:nvPr>
            <p:ph idx="1"/>
          </p:nvPr>
        </p:nvSpPr>
        <p:spPr>
          <a:xfrm>
            <a:off x="228600" y="1609725"/>
            <a:ext cx="8686800" cy="2200275"/>
          </a:xfrm>
          <a:ln>
            <a:noFill/>
          </a:ln>
        </p:spPr>
        <p:style>
          <a:lnRef idx="2">
            <a:schemeClr val="dk1"/>
          </a:lnRef>
          <a:fillRef idx="1">
            <a:schemeClr val="lt1"/>
          </a:fillRef>
          <a:effectRef idx="0">
            <a:schemeClr val="dk1"/>
          </a:effectRef>
          <a:fontRef idx="minor">
            <a:schemeClr val="dk1"/>
          </a:fontRef>
        </p:style>
        <p:txBody>
          <a:bodyPr/>
          <a:lstStyle/>
          <a:p>
            <a:pPr>
              <a:spcBef>
                <a:spcPts val="600"/>
              </a:spcBef>
              <a:buNone/>
            </a:pPr>
            <a:r>
              <a:rPr lang="en-US" sz="2000" b="1" dirty="0" smtClean="0">
                <a:latin typeface="Arial" pitchFamily="34" charset="0"/>
                <a:cs typeface="Arial" pitchFamily="34" charset="0"/>
              </a:rPr>
              <a:t>Syntax:</a:t>
            </a:r>
          </a:p>
          <a:p>
            <a:pPr>
              <a:spcBef>
                <a:spcPts val="600"/>
              </a:spcBef>
              <a:buNone/>
            </a:pPr>
            <a:r>
              <a:rPr lang="en-US" sz="2000" dirty="0" smtClean="0">
                <a:latin typeface="Arial" pitchFamily="34" charset="0"/>
                <a:cs typeface="Arial" pitchFamily="34" charset="0"/>
              </a:rPr>
              <a:t>      &lt;</a:t>
            </a:r>
            <a:r>
              <a:rPr lang="en-US" sz="2000" dirty="0" smtClean="0">
                <a:solidFill>
                  <a:srgbClr val="00B050"/>
                </a:solidFill>
                <a:latin typeface="Arial" pitchFamily="34" charset="0"/>
                <a:cs typeface="Arial" pitchFamily="34" charset="0"/>
              </a:rPr>
              <a:t>access </a:t>
            </a:r>
            <a:r>
              <a:rPr lang="en-US" sz="2000" dirty="0" err="1" smtClean="0">
                <a:solidFill>
                  <a:srgbClr val="00B050"/>
                </a:solidFill>
                <a:latin typeface="Arial" pitchFamily="34" charset="0"/>
                <a:cs typeface="Arial" pitchFamily="34" charset="0"/>
              </a:rPr>
              <a:t>specifier</a:t>
            </a:r>
            <a:r>
              <a:rPr lang="en-US" sz="2000" dirty="0" smtClean="0">
                <a:latin typeface="Arial" pitchFamily="34" charset="0"/>
                <a:cs typeface="Arial" pitchFamily="34" charset="0"/>
              </a:rPr>
              <a:t>&gt;&lt;</a:t>
            </a:r>
            <a:r>
              <a:rPr lang="en-US" sz="2000" dirty="0" smtClean="0">
                <a:solidFill>
                  <a:schemeClr val="accent6">
                    <a:lumMod val="50000"/>
                  </a:schemeClr>
                </a:solidFill>
                <a:latin typeface="Arial" pitchFamily="34" charset="0"/>
                <a:cs typeface="Arial" pitchFamily="34" charset="0"/>
              </a:rPr>
              <a:t>return type</a:t>
            </a:r>
            <a:r>
              <a:rPr lang="en-US" sz="2000" dirty="0" smtClean="0">
                <a:latin typeface="Arial" pitchFamily="34" charset="0"/>
                <a:cs typeface="Arial" pitchFamily="34" charset="0"/>
              </a:rPr>
              <a:t>&gt;&lt;</a:t>
            </a:r>
            <a:r>
              <a:rPr lang="en-US" sz="2000" dirty="0" smtClean="0">
                <a:solidFill>
                  <a:srgbClr val="00B0F0"/>
                </a:solidFill>
                <a:latin typeface="Arial" pitchFamily="34" charset="0"/>
                <a:cs typeface="Arial" pitchFamily="34" charset="0"/>
              </a:rPr>
              <a:t>method name</a:t>
            </a:r>
            <a:r>
              <a:rPr lang="en-US" sz="2000" dirty="0" smtClean="0">
                <a:latin typeface="Arial" pitchFamily="34" charset="0"/>
                <a:cs typeface="Arial" pitchFamily="34" charset="0"/>
              </a:rPr>
              <a:t>&gt;() </a:t>
            </a:r>
            <a:r>
              <a:rPr lang="en-US" sz="2000" dirty="0" smtClean="0">
                <a:solidFill>
                  <a:srgbClr val="FF0000"/>
                </a:solidFill>
                <a:latin typeface="Arial" pitchFamily="34" charset="0"/>
                <a:cs typeface="Arial" pitchFamily="34" charset="0"/>
              </a:rPr>
              <a:t>throws Exception-list</a:t>
            </a:r>
            <a:r>
              <a:rPr lang="en-US" sz="2000" dirty="0" smtClean="0">
                <a:latin typeface="Arial" pitchFamily="34" charset="0"/>
                <a:cs typeface="Arial" pitchFamily="34" charset="0"/>
              </a:rPr>
              <a:t> {</a:t>
            </a:r>
          </a:p>
          <a:p>
            <a:pPr>
              <a:spcBef>
                <a:spcPts val="600"/>
              </a:spcBef>
              <a:buNone/>
            </a:pPr>
            <a:r>
              <a:rPr lang="en-US" sz="2000" dirty="0" smtClean="0">
                <a:solidFill>
                  <a:srgbClr val="002060"/>
                </a:solidFill>
                <a:latin typeface="Arial" pitchFamily="34" charset="0"/>
                <a:cs typeface="Arial" pitchFamily="34" charset="0"/>
              </a:rPr>
              <a:t>     </a:t>
            </a:r>
            <a:r>
              <a:rPr lang="en-US" sz="1600" dirty="0" smtClean="0">
                <a:solidFill>
                  <a:srgbClr val="002060"/>
                </a:solidFill>
                <a:latin typeface="Arial" pitchFamily="34" charset="0"/>
                <a:cs typeface="Arial" pitchFamily="34" charset="0"/>
              </a:rPr>
              <a:t>          //</a:t>
            </a:r>
            <a:r>
              <a:rPr sz="1600" dirty="0" smtClean="0">
                <a:solidFill>
                  <a:srgbClr val="002060"/>
                </a:solidFill>
                <a:latin typeface="Arial" pitchFamily="34" charset="0"/>
                <a:cs typeface="Arial" pitchFamily="34" charset="0"/>
              </a:rPr>
              <a:t>some code here which can throw </a:t>
            </a:r>
          </a:p>
          <a:p>
            <a:pPr>
              <a:spcBef>
                <a:spcPts val="600"/>
              </a:spcBef>
              <a:buNone/>
            </a:pPr>
            <a:r>
              <a:rPr lang="en-US" sz="1600" dirty="0" smtClean="0">
                <a:solidFill>
                  <a:srgbClr val="002060"/>
                </a:solidFill>
                <a:latin typeface="Arial" pitchFamily="34" charset="0"/>
                <a:cs typeface="Arial" pitchFamily="34" charset="0"/>
              </a:rPr>
              <a:t>		//</a:t>
            </a:r>
            <a:r>
              <a:rPr sz="1600" dirty="0" smtClean="0">
                <a:solidFill>
                  <a:srgbClr val="002060"/>
                </a:solidFill>
                <a:latin typeface="Arial" pitchFamily="34" charset="0"/>
                <a:cs typeface="Arial" pitchFamily="34" charset="0"/>
              </a:rPr>
              <a:t>any type of exception specified in Exception-list</a:t>
            </a:r>
            <a:endParaRPr lang="en-US" sz="1600" dirty="0" smtClean="0">
              <a:solidFill>
                <a:srgbClr val="002060"/>
              </a:solidFill>
              <a:latin typeface="Arial" pitchFamily="34" charset="0"/>
              <a:cs typeface="Arial" pitchFamily="34" charset="0"/>
            </a:endParaRPr>
          </a:p>
          <a:p>
            <a:pPr>
              <a:spcBef>
                <a:spcPts val="600"/>
              </a:spcBef>
              <a:buNone/>
            </a:pPr>
            <a:r>
              <a:rPr lang="en-US" sz="2000" dirty="0" smtClean="0">
                <a:latin typeface="Arial" pitchFamily="34" charset="0"/>
                <a:cs typeface="Arial" pitchFamily="34" charset="0"/>
              </a:rPr>
              <a: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8" name="TextBox 7"/>
          <p:cNvSpPr txBox="1"/>
          <p:nvPr/>
        </p:nvSpPr>
        <p:spPr>
          <a:xfrm>
            <a:off x="3124200" y="4038600"/>
            <a:ext cx="4953000"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solidFill>
                  <a:srgbClr val="FF0000"/>
                </a:solidFill>
              </a:rPr>
              <a:t>Exception-list</a:t>
            </a:r>
            <a:r>
              <a:rPr lang="en-IN" b="0" dirty="0" smtClean="0"/>
              <a:t> is a comma-separated list of the exceptions that a method can throw.</a:t>
            </a:r>
          </a:p>
        </p:txBody>
      </p:sp>
      <p:cxnSp>
        <p:nvCxnSpPr>
          <p:cNvPr id="7" name="Straight Arrow Connector 6"/>
          <p:cNvCxnSpPr>
            <a:endCxn id="8" idx="0"/>
          </p:cNvCxnSpPr>
          <p:nvPr/>
        </p:nvCxnSpPr>
        <p:spPr>
          <a:xfrm flipH="1">
            <a:off x="5600700" y="2438400"/>
            <a:ext cx="24765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5029200"/>
            <a:ext cx="832104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0" dirty="0" smtClean="0">
                <a:latin typeface="Arial" pitchFamily="34" charset="0"/>
                <a:cs typeface="Arial" pitchFamily="34" charset="0"/>
              </a:rPr>
              <a:t>The method invoking this method should handle the exceptions in the exception list using try catch block.</a:t>
            </a:r>
            <a:endParaRPr lang="en-US" b="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Try/Catch, throws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8" name="TextBox 7"/>
          <p:cNvSpPr txBox="1"/>
          <p:nvPr/>
        </p:nvSpPr>
        <p:spPr>
          <a:xfrm>
            <a:off x="228600" y="1987927"/>
            <a:ext cx="8686800" cy="4031873"/>
          </a:xfrm>
          <a:prstGeom prst="rect">
            <a:avLst/>
          </a:prstGeom>
          <a:noFill/>
        </p:spPr>
        <p:txBody>
          <a:bodyPr wrap="square" rtlCol="0">
            <a:spAutoFit/>
          </a:bodyPr>
          <a:lstStyle/>
          <a:p>
            <a:pPr>
              <a:spcBef>
                <a:spcPts val="1200"/>
              </a:spcBef>
            </a:pPr>
            <a:r>
              <a:rPr lang="en-US" sz="1600" dirty="0" smtClean="0"/>
              <a:t>Step 1: </a:t>
            </a:r>
            <a:r>
              <a:rPr lang="en-US" sz="1600" b="0" dirty="0" smtClean="0"/>
              <a:t>Create a class, </a:t>
            </a:r>
            <a:r>
              <a:rPr lang="en-US" sz="1600" i="1" dirty="0" smtClean="0">
                <a:solidFill>
                  <a:srgbClr val="002060"/>
                </a:solidFill>
              </a:rPr>
              <a:t>Demo</a:t>
            </a:r>
            <a:r>
              <a:rPr lang="en-US" sz="1600" dirty="0" smtClean="0">
                <a:solidFill>
                  <a:srgbClr val="00B050"/>
                </a:solidFill>
              </a:rPr>
              <a:t> </a:t>
            </a:r>
            <a:r>
              <a:rPr lang="en-US" sz="1600" b="0" dirty="0" smtClean="0"/>
              <a:t>with a method, </a:t>
            </a:r>
            <a:r>
              <a:rPr lang="en-US" sz="1600" i="1" dirty="0" smtClean="0">
                <a:solidFill>
                  <a:srgbClr val="002060"/>
                </a:solidFill>
              </a:rPr>
              <a:t>division</a:t>
            </a:r>
            <a:r>
              <a:rPr lang="en-US" sz="1600" b="0" dirty="0" smtClean="0"/>
              <a:t> with two int parameters </a:t>
            </a:r>
          </a:p>
          <a:p>
            <a:pPr marL="682625" indent="177800">
              <a:spcBef>
                <a:spcPts val="1200"/>
              </a:spcBef>
              <a:buFont typeface="Arial" pitchFamily="34" charset="0"/>
              <a:buChar char="•"/>
            </a:pPr>
            <a:r>
              <a:rPr lang="en-US" sz="1600" b="0" dirty="0" smtClean="0"/>
              <a:t>Dividend</a:t>
            </a:r>
          </a:p>
          <a:p>
            <a:pPr marL="682625" indent="177800">
              <a:spcBef>
                <a:spcPts val="1200"/>
              </a:spcBef>
              <a:buFont typeface="Arial" pitchFamily="34" charset="0"/>
              <a:buChar char="•"/>
            </a:pPr>
            <a:r>
              <a:rPr lang="en-US" sz="1600" b="0" dirty="0" smtClean="0"/>
              <a:t>Divisor</a:t>
            </a:r>
          </a:p>
          <a:p>
            <a:pPr marL="341313" indent="-109538">
              <a:spcBef>
                <a:spcPts val="1200"/>
              </a:spcBef>
              <a:buFont typeface="Wingdings" pitchFamily="2" charset="2"/>
              <a:buChar char="§"/>
            </a:pPr>
            <a:r>
              <a:rPr lang="en-US" sz="1600" b="0" dirty="0" smtClean="0"/>
              <a:t>This method should divide the dividend by divisor and return the result. </a:t>
            </a:r>
          </a:p>
          <a:p>
            <a:pPr marL="341313" indent="-109538">
              <a:spcBef>
                <a:spcPts val="1200"/>
              </a:spcBef>
              <a:buFont typeface="Wingdings" pitchFamily="2" charset="2"/>
              <a:buChar char="§"/>
            </a:pPr>
            <a:r>
              <a:rPr lang="en-US" sz="1600" b="0" dirty="0" smtClean="0"/>
              <a:t>This method should also throw an </a:t>
            </a:r>
            <a:r>
              <a:rPr lang="en-US" sz="1600" i="1" dirty="0" err="1" smtClean="0">
                <a:solidFill>
                  <a:srgbClr val="002060"/>
                </a:solidFill>
              </a:rPr>
              <a:t>ArithmeticException</a:t>
            </a:r>
            <a:r>
              <a:rPr lang="en-US" sz="1600" b="0" dirty="0" smtClean="0"/>
              <a:t> to the calling method.</a:t>
            </a:r>
          </a:p>
          <a:p>
            <a:pPr>
              <a:spcBef>
                <a:spcPts val="1200"/>
              </a:spcBef>
            </a:pPr>
            <a:r>
              <a:rPr lang="en-US" sz="1600" dirty="0" smtClean="0"/>
              <a:t>Step 2: </a:t>
            </a:r>
            <a:r>
              <a:rPr lang="en-US" sz="1600" b="0" dirty="0" smtClean="0"/>
              <a:t>Create a class, </a:t>
            </a:r>
            <a:r>
              <a:rPr lang="en-US" sz="1600" i="1" dirty="0" err="1" smtClean="0">
                <a:solidFill>
                  <a:srgbClr val="002060"/>
                </a:solidFill>
              </a:rPr>
              <a:t>ThrowsDemo</a:t>
            </a:r>
            <a:r>
              <a:rPr lang="en-US" sz="1600" dirty="0" smtClean="0">
                <a:solidFill>
                  <a:srgbClr val="00B050"/>
                </a:solidFill>
              </a:rPr>
              <a:t> </a:t>
            </a:r>
            <a:r>
              <a:rPr lang="en-US" sz="1600" b="0" dirty="0" smtClean="0"/>
              <a:t>with a main method</a:t>
            </a:r>
          </a:p>
          <a:p>
            <a:pPr marL="341313" indent="-109538">
              <a:spcBef>
                <a:spcPts val="1200"/>
              </a:spcBef>
              <a:buFont typeface="Arial" pitchFamily="34" charset="0"/>
              <a:buChar char="•"/>
            </a:pPr>
            <a:r>
              <a:rPr lang="en-US" sz="1600" b="0" dirty="0" smtClean="0"/>
              <a:t>The main method should invoke the division method in </a:t>
            </a:r>
            <a:r>
              <a:rPr lang="en-US" sz="1600" i="1" dirty="0" smtClean="0">
                <a:solidFill>
                  <a:srgbClr val="002060"/>
                </a:solidFill>
              </a:rPr>
              <a:t>Demo</a:t>
            </a:r>
            <a:r>
              <a:rPr lang="en-US" sz="1600" b="0" dirty="0" smtClean="0"/>
              <a:t> class.</a:t>
            </a:r>
          </a:p>
          <a:p>
            <a:pPr marL="341313" indent="-109538">
              <a:spcBef>
                <a:spcPts val="1200"/>
              </a:spcBef>
              <a:buFont typeface="Arial" pitchFamily="34" charset="0"/>
              <a:buChar char="•"/>
            </a:pPr>
            <a:r>
              <a:rPr lang="en-US" sz="1600" b="0" dirty="0" smtClean="0"/>
              <a:t>The main method should also </a:t>
            </a:r>
            <a:r>
              <a:rPr lang="en-US" sz="1600" i="1" dirty="0" smtClean="0">
                <a:solidFill>
                  <a:srgbClr val="002060"/>
                </a:solidFill>
              </a:rPr>
              <a:t>catch</a:t>
            </a:r>
            <a:r>
              <a:rPr lang="en-US" sz="1600" b="0" dirty="0" smtClean="0"/>
              <a:t> the </a:t>
            </a:r>
            <a:r>
              <a:rPr lang="en-US" sz="1600" i="1" dirty="0" err="1" smtClean="0">
                <a:solidFill>
                  <a:srgbClr val="002060"/>
                </a:solidFill>
              </a:rPr>
              <a:t>ArithmeticException</a:t>
            </a:r>
            <a:r>
              <a:rPr lang="en-US" sz="1600" b="0" dirty="0" smtClean="0"/>
              <a:t> thrown by the division method and print the Exception “</a:t>
            </a:r>
            <a:r>
              <a:rPr lang="en-US" sz="1600" b="0" dirty="0" smtClean="0">
                <a:solidFill>
                  <a:srgbClr val="00B050"/>
                </a:solidFill>
              </a:rPr>
              <a:t>Arithmetic Exception is Thrown</a:t>
            </a:r>
            <a:r>
              <a:rPr lang="en-US" sz="1600" b="0" dirty="0" smtClean="0"/>
              <a:t>”</a:t>
            </a:r>
          </a:p>
          <a:p>
            <a:pPr marL="341313" indent="-109538">
              <a:spcBef>
                <a:spcPts val="1200"/>
              </a:spcBef>
              <a:buFont typeface="Arial" pitchFamily="34" charset="0"/>
              <a:buChar char="•"/>
            </a:pPr>
            <a:r>
              <a:rPr lang="en-US" sz="1600" b="0" dirty="0" smtClean="0"/>
              <a:t>The try/catch block should also have a finally block which prints a message “</a:t>
            </a:r>
            <a:r>
              <a:rPr lang="en-US" sz="1600" b="0" dirty="0" smtClean="0">
                <a:solidFill>
                  <a:srgbClr val="00B050"/>
                </a:solidFill>
              </a:rPr>
              <a:t>The result is</a:t>
            </a:r>
            <a:r>
              <a:rPr lang="en-US" sz="1600" b="0" dirty="0" smtClean="0"/>
              <a:t>” &lt;Result&gt;</a:t>
            </a:r>
          </a:p>
        </p:txBody>
      </p:sp>
      <p:sp>
        <p:nvSpPr>
          <p:cNvPr id="6" name="TextBox 5"/>
          <p:cNvSpPr txBox="1"/>
          <p:nvPr/>
        </p:nvSpPr>
        <p:spPr>
          <a:xfrm>
            <a:off x="1143000" y="1600200"/>
            <a:ext cx="7223760" cy="3657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Lets develop the program to demonstrate throws, try/catch.</a:t>
            </a:r>
            <a:endParaRPr lang="en-US"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Try/Catch, throws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7" name="Content Placeholder 6"/>
          <p:cNvSpPr>
            <a:spLocks noGrp="1"/>
          </p:cNvSpPr>
          <p:nvPr>
            <p:ph idx="1"/>
          </p:nvPr>
        </p:nvSpPr>
        <p:spPr/>
        <p:txBody>
          <a:bodyPr/>
          <a:lstStyle/>
          <a:p>
            <a:pPr>
              <a:buNone/>
            </a:pPr>
            <a:r>
              <a:rPr lang="en-US" sz="1600" dirty="0" smtClean="0">
                <a:latin typeface="Arial" pitchFamily="34" charset="0"/>
                <a:cs typeface="Arial" pitchFamily="34" charset="0"/>
              </a:rPr>
              <a:t>Execute the divide method for two inputs</a:t>
            </a:r>
            <a:endParaRPr lang="en-US" sz="1600" dirty="0">
              <a:latin typeface="Arial" pitchFamily="34" charset="0"/>
              <a:cs typeface="Arial" pitchFamily="34" charset="0"/>
            </a:endParaRPr>
          </a:p>
        </p:txBody>
      </p:sp>
      <p:graphicFrame>
        <p:nvGraphicFramePr>
          <p:cNvPr id="8" name="Table 7"/>
          <p:cNvGraphicFramePr>
            <a:graphicFrameLocks noGrp="1"/>
          </p:cNvGraphicFramePr>
          <p:nvPr/>
        </p:nvGraphicFramePr>
        <p:xfrm>
          <a:off x="1295400" y="2016760"/>
          <a:ext cx="6781800" cy="1259840"/>
        </p:xfrm>
        <a:graphic>
          <a:graphicData uri="http://schemas.openxmlformats.org/drawingml/2006/table">
            <a:tbl>
              <a:tblPr firstRow="1" bandRow="1">
                <a:tableStyleId>{5C22544A-7EE6-4342-B048-85BDC9FD1C3A}</a:tableStyleId>
              </a:tblPr>
              <a:tblGrid>
                <a:gridCol w="950977"/>
                <a:gridCol w="950977"/>
                <a:gridCol w="4879846"/>
              </a:tblGrid>
              <a:tr h="370840">
                <a:tc>
                  <a:txBody>
                    <a:bodyPr/>
                    <a:lstStyle/>
                    <a:p>
                      <a:r>
                        <a:rPr lang="en-US" sz="1400" dirty="0" smtClean="0">
                          <a:latin typeface="Arial" pitchFamily="34" charset="0"/>
                          <a:cs typeface="Arial" pitchFamily="34" charset="0"/>
                        </a:rPr>
                        <a:t>Dividend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Divisor</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What did</a:t>
                      </a:r>
                      <a:r>
                        <a:rPr lang="en-US" sz="1400" baseline="0" dirty="0" smtClean="0">
                          <a:latin typeface="Arial" pitchFamily="34" charset="0"/>
                          <a:cs typeface="Arial" pitchFamily="34" charset="0"/>
                        </a:rPr>
                        <a:t> you notice?</a:t>
                      </a:r>
                      <a:endParaRPr lang="en-US" sz="1400" dirty="0">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Finally</a:t>
                      </a:r>
                      <a:r>
                        <a:rPr lang="en-US" sz="1400" baseline="0" dirty="0" smtClean="0">
                          <a:latin typeface="Arial" pitchFamily="34" charset="0"/>
                          <a:cs typeface="Arial" pitchFamily="34" charset="0"/>
                        </a:rPr>
                        <a:t> block  executed and result printed as 2.</a:t>
                      </a:r>
                      <a:endParaRPr lang="en-US" sz="1400" dirty="0" smtClean="0">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0</a:t>
                      </a:r>
                      <a:endParaRPr lang="en-US" sz="1400" dirty="0">
                        <a:latin typeface="Arial" pitchFamily="34" charset="0"/>
                        <a:cs typeface="Arial" pitchFamily="34" charset="0"/>
                      </a:endParaRPr>
                    </a:p>
                  </a:txBody>
                  <a:tcPr/>
                </a:tc>
                <a:tc>
                  <a:txBody>
                    <a:bodyPr/>
                    <a:lstStyle/>
                    <a:p>
                      <a:pPr>
                        <a:buFont typeface="Arial" pitchFamily="34" charset="0"/>
                        <a:buNone/>
                      </a:pPr>
                      <a:r>
                        <a:rPr lang="en-US" sz="1400" dirty="0" smtClean="0">
                          <a:latin typeface="Arial" pitchFamily="34" charset="0"/>
                          <a:cs typeface="Arial" pitchFamily="34" charset="0"/>
                        </a:rPr>
                        <a:t>Arithmetic exception thrown, exception printed , finally</a:t>
                      </a:r>
                      <a:r>
                        <a:rPr lang="en-US" sz="1400" baseline="0" dirty="0" smtClean="0">
                          <a:latin typeface="Arial" pitchFamily="34" charset="0"/>
                          <a:cs typeface="Arial" pitchFamily="34" charset="0"/>
                        </a:rPr>
                        <a:t> block  executed and result printed as ‘0’</a:t>
                      </a:r>
                      <a:endParaRPr lang="en-US" sz="1400" dirty="0">
                        <a:latin typeface="Arial" pitchFamily="34" charset="0"/>
                        <a:cs typeface="Arial" pitchFamily="34" charset="0"/>
                      </a:endParaRPr>
                    </a:p>
                  </a:txBody>
                  <a:tcPr/>
                </a:tc>
              </a:tr>
            </a:tbl>
          </a:graphicData>
        </a:graphic>
      </p:graphicFrame>
      <p:pic>
        <p:nvPicPr>
          <p:cNvPr id="9" name="Picture 3"/>
          <p:cNvPicPr>
            <a:picLocks noChangeAspect="1" noChangeArrowheads="1"/>
          </p:cNvPicPr>
          <p:nvPr/>
        </p:nvPicPr>
        <p:blipFill>
          <a:blip r:embed="rId2" cstate="print"/>
          <a:srcRect/>
          <a:stretch>
            <a:fillRect/>
          </a:stretch>
        </p:blipFill>
        <p:spPr bwMode="auto">
          <a:xfrm>
            <a:off x="3819524" y="3471997"/>
            <a:ext cx="5248276" cy="2575949"/>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253857" y="3810000"/>
            <a:ext cx="3937144" cy="1524000"/>
          </a:xfrm>
          <a:prstGeom prst="rect">
            <a:avLst/>
          </a:prstGeom>
          <a:noFill/>
          <a:ln w="9525">
            <a:noFill/>
            <a:miter lim="800000"/>
            <a:headEnd/>
            <a:tailEnd/>
          </a:ln>
        </p:spPr>
      </p:pic>
      <p:sp>
        <p:nvSpPr>
          <p:cNvPr id="10" name="Rectangular Callout 9"/>
          <p:cNvSpPr/>
          <p:nvPr/>
        </p:nvSpPr>
        <p:spPr>
          <a:xfrm>
            <a:off x="6705600" y="4038600"/>
            <a:ext cx="2286000" cy="609600"/>
          </a:xfrm>
          <a:prstGeom prst="wedgeRectCallout">
            <a:avLst>
              <a:gd name="adj1" fmla="val -70228"/>
              <a:gd name="adj2" fmla="val 54967"/>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b="0" dirty="0" smtClean="0">
                <a:latin typeface="Arial" pitchFamily="34" charset="0"/>
                <a:cs typeface="Arial" pitchFamily="34" charset="0"/>
              </a:rPr>
              <a:t>Replace the value of divisor  as 0 and execute the 2</a:t>
            </a:r>
            <a:r>
              <a:rPr lang="en-US" sz="1400" b="0" baseline="30000" dirty="0" smtClean="0">
                <a:latin typeface="Arial" pitchFamily="34" charset="0"/>
                <a:cs typeface="Arial" pitchFamily="34" charset="0"/>
              </a:rPr>
              <a:t>nd</a:t>
            </a:r>
            <a:r>
              <a:rPr lang="en-US" sz="1400" b="0" dirty="0" smtClean="0">
                <a:latin typeface="Arial" pitchFamily="34" charset="0"/>
                <a:cs typeface="Arial" pitchFamily="34" charset="0"/>
              </a:rPr>
              <a:t> test case</a:t>
            </a:r>
            <a:endParaRPr lang="en-US" sz="1400" b="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sp>
        <p:nvSpPr>
          <p:cNvPr id="8" name="TextBox 7"/>
          <p:cNvSpPr txBox="1"/>
          <p:nvPr/>
        </p:nvSpPr>
        <p:spPr>
          <a:xfrm>
            <a:off x="358445" y="1674674"/>
            <a:ext cx="8181643" cy="3631763"/>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spcBef>
                <a:spcPts val="1200"/>
              </a:spcBef>
            </a:pPr>
            <a:r>
              <a:rPr lang="en-US" b="0" dirty="0" smtClean="0">
                <a:latin typeface="Arial" pitchFamily="34" charset="0"/>
                <a:cs typeface="Arial" pitchFamily="34" charset="0"/>
              </a:rPr>
              <a:t>Java allows you to </a:t>
            </a:r>
            <a:r>
              <a:rPr lang="en-US" dirty="0" smtClean="0">
                <a:latin typeface="Arial" pitchFamily="34" charset="0"/>
                <a:cs typeface="Arial" pitchFamily="34" charset="0"/>
              </a:rPr>
              <a:t>throw</a:t>
            </a:r>
            <a:r>
              <a:rPr lang="en-US" b="0" dirty="0" smtClean="0">
                <a:latin typeface="Arial" pitchFamily="34" charset="0"/>
                <a:cs typeface="Arial" pitchFamily="34" charset="0"/>
              </a:rPr>
              <a:t> </a:t>
            </a:r>
            <a:r>
              <a:rPr lang="en-US" dirty="0" smtClean="0">
                <a:latin typeface="Arial" pitchFamily="34" charset="0"/>
                <a:cs typeface="Arial" pitchFamily="34" charset="0"/>
              </a:rPr>
              <a:t>Exceptions</a:t>
            </a:r>
            <a:r>
              <a:rPr lang="en-US" b="0" dirty="0" smtClean="0">
                <a:latin typeface="Arial" pitchFamily="34" charset="0"/>
                <a:cs typeface="Arial" pitchFamily="34" charset="0"/>
              </a:rPr>
              <a:t>  and generate Exceptions. An Exception you throw is an </a:t>
            </a:r>
            <a:r>
              <a:rPr lang="en-US" dirty="0" smtClean="0">
                <a:latin typeface="Arial" pitchFamily="34" charset="0"/>
                <a:cs typeface="Arial" pitchFamily="34" charset="0"/>
              </a:rPr>
              <a:t>Object</a:t>
            </a:r>
          </a:p>
          <a:p>
            <a:pPr lvl="1">
              <a:spcBef>
                <a:spcPts val="1200"/>
              </a:spcBef>
            </a:pPr>
            <a:r>
              <a:rPr lang="en-US" dirty="0" smtClean="0">
                <a:latin typeface="Arial" pitchFamily="34" charset="0"/>
                <a:cs typeface="Arial" pitchFamily="34" charset="0"/>
              </a:rPr>
              <a:t>Syntax:</a:t>
            </a:r>
          </a:p>
          <a:p>
            <a:pPr lvl="2">
              <a:spcBef>
                <a:spcPts val="1200"/>
              </a:spcBef>
            </a:pPr>
            <a:r>
              <a:rPr lang="en-US" dirty="0" smtClean="0">
                <a:solidFill>
                  <a:srgbClr val="EA3800"/>
                </a:solidFill>
                <a:latin typeface="Arial" pitchFamily="34" charset="0"/>
                <a:cs typeface="Arial" pitchFamily="34" charset="0"/>
              </a:rPr>
              <a:t>throw </a:t>
            </a:r>
            <a:r>
              <a:rPr lang="en-US" dirty="0" smtClean="0">
                <a:solidFill>
                  <a:srgbClr val="002060"/>
                </a:solidFill>
                <a:latin typeface="Arial" pitchFamily="34" charset="0"/>
                <a:cs typeface="Arial" pitchFamily="34" charset="0"/>
              </a:rPr>
              <a:t>&lt;Exception Object&gt;</a:t>
            </a:r>
          </a:p>
          <a:p>
            <a:pPr marL="0" lvl="2">
              <a:spcBef>
                <a:spcPts val="1200"/>
              </a:spcBef>
            </a:pPr>
            <a:r>
              <a:rPr lang="en-US" i="1" dirty="0" smtClean="0">
                <a:solidFill>
                  <a:schemeClr val="tx1"/>
                </a:solidFill>
                <a:latin typeface="Arial" pitchFamily="34" charset="0"/>
                <a:cs typeface="Arial" pitchFamily="34" charset="0"/>
              </a:rPr>
              <a:t>Throw</a:t>
            </a:r>
            <a:r>
              <a:rPr lang="en-US" b="0" dirty="0" smtClean="0">
                <a:solidFill>
                  <a:schemeClr val="tx1"/>
                </a:solidFill>
                <a:latin typeface="Arial" pitchFamily="34" charset="0"/>
                <a:cs typeface="Arial" pitchFamily="34" charset="0"/>
              </a:rPr>
              <a:t> should be used in conjunction with </a:t>
            </a:r>
            <a:r>
              <a:rPr lang="en-US" i="1" dirty="0" smtClean="0">
                <a:solidFill>
                  <a:schemeClr val="tx1"/>
                </a:solidFill>
                <a:latin typeface="Arial" pitchFamily="34" charset="0"/>
                <a:cs typeface="Arial" pitchFamily="34" charset="0"/>
              </a:rPr>
              <a:t>throws</a:t>
            </a:r>
            <a:r>
              <a:rPr lang="en-US" b="0" dirty="0" smtClean="0">
                <a:solidFill>
                  <a:schemeClr val="tx1"/>
                </a:solidFill>
                <a:latin typeface="Arial" pitchFamily="34" charset="0"/>
                <a:cs typeface="Arial" pitchFamily="34" charset="0"/>
              </a:rPr>
              <a:t> clause. So if a method uses throw keyword it should either,</a:t>
            </a:r>
          </a:p>
          <a:p>
            <a:pPr marL="573088" lvl="2" indent="341313">
              <a:spcBef>
                <a:spcPts val="1200"/>
              </a:spcBef>
              <a:buFont typeface="Arial" pitchFamily="34" charset="0"/>
              <a:buChar char="•"/>
            </a:pPr>
            <a:r>
              <a:rPr lang="en-US" b="0" dirty="0" smtClean="0">
                <a:solidFill>
                  <a:schemeClr val="tx1"/>
                </a:solidFill>
                <a:latin typeface="Arial" pitchFamily="34" charset="0"/>
                <a:cs typeface="Arial" pitchFamily="34" charset="0"/>
              </a:rPr>
              <a:t>Surround the </a:t>
            </a:r>
            <a:r>
              <a:rPr lang="en-US" i="1" dirty="0" smtClean="0">
                <a:solidFill>
                  <a:schemeClr val="tx1"/>
                </a:solidFill>
                <a:latin typeface="Arial" pitchFamily="34" charset="0"/>
                <a:cs typeface="Arial" pitchFamily="34" charset="0"/>
              </a:rPr>
              <a:t>throw</a:t>
            </a:r>
            <a:r>
              <a:rPr lang="en-US" b="0" dirty="0" smtClean="0">
                <a:solidFill>
                  <a:schemeClr val="tx1"/>
                </a:solidFill>
                <a:latin typeface="Arial" pitchFamily="34" charset="0"/>
                <a:cs typeface="Arial" pitchFamily="34" charset="0"/>
              </a:rPr>
              <a:t> statement with </a:t>
            </a:r>
            <a:r>
              <a:rPr lang="en-US" i="1" dirty="0" smtClean="0">
                <a:solidFill>
                  <a:schemeClr val="tx1"/>
                </a:solidFill>
                <a:latin typeface="Arial" pitchFamily="34" charset="0"/>
                <a:cs typeface="Arial" pitchFamily="34" charset="0"/>
              </a:rPr>
              <a:t>try/catch</a:t>
            </a:r>
            <a:r>
              <a:rPr lang="en-US" b="0" dirty="0" smtClean="0">
                <a:solidFill>
                  <a:schemeClr val="tx1"/>
                </a:solidFill>
                <a:latin typeface="Arial" pitchFamily="34" charset="0"/>
                <a:cs typeface="Arial" pitchFamily="34" charset="0"/>
              </a:rPr>
              <a:t> block and catch the exception thrown </a:t>
            </a:r>
            <a:r>
              <a:rPr lang="en-US" dirty="0" smtClean="0">
                <a:solidFill>
                  <a:schemeClr val="tx1"/>
                </a:solidFill>
                <a:latin typeface="Arial" pitchFamily="34" charset="0"/>
                <a:cs typeface="Arial" pitchFamily="34" charset="0"/>
              </a:rPr>
              <a:t>(or)</a:t>
            </a:r>
          </a:p>
          <a:p>
            <a:pPr marL="573088" lvl="2" indent="341313">
              <a:spcBef>
                <a:spcPts val="1200"/>
              </a:spcBef>
              <a:buFont typeface="Arial" pitchFamily="34" charset="0"/>
              <a:buChar char="•"/>
            </a:pPr>
            <a:r>
              <a:rPr lang="en-US" b="0" dirty="0" smtClean="0">
                <a:solidFill>
                  <a:schemeClr val="tx1"/>
                </a:solidFill>
                <a:latin typeface="Arial" pitchFamily="34" charset="0"/>
                <a:cs typeface="Arial" pitchFamily="34" charset="0"/>
              </a:rPr>
              <a:t>Declare the </a:t>
            </a:r>
            <a:r>
              <a:rPr lang="en-US" i="1" dirty="0" smtClean="0">
                <a:solidFill>
                  <a:schemeClr val="tx1"/>
                </a:solidFill>
                <a:latin typeface="Arial" pitchFamily="34" charset="0"/>
                <a:cs typeface="Arial" pitchFamily="34" charset="0"/>
              </a:rPr>
              <a:t>throws</a:t>
            </a:r>
            <a:r>
              <a:rPr lang="en-US" b="0" dirty="0" smtClean="0">
                <a:solidFill>
                  <a:schemeClr val="tx1"/>
                </a:solidFill>
                <a:latin typeface="Arial" pitchFamily="34" charset="0"/>
                <a:cs typeface="Arial" pitchFamily="34" charset="0"/>
              </a:rPr>
              <a:t> clause in the methods signature for the exception thrown.</a:t>
            </a:r>
          </a:p>
        </p:txBody>
      </p:sp>
      <p:sp>
        <p:nvSpPr>
          <p:cNvPr id="9" name="TextBox 8"/>
          <p:cNvSpPr txBox="1"/>
          <p:nvPr/>
        </p:nvSpPr>
        <p:spPr>
          <a:xfrm>
            <a:off x="381000" y="5334000"/>
            <a:ext cx="8077200" cy="86177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spcBef>
                <a:spcPts val="1200"/>
              </a:spcBef>
            </a:pPr>
            <a:r>
              <a:rPr lang="en-US" sz="2000" dirty="0" smtClean="0"/>
              <a:t>How to create a Exception Object?</a:t>
            </a:r>
          </a:p>
          <a:p>
            <a:pPr lvl="1">
              <a:spcBef>
                <a:spcPts val="1200"/>
              </a:spcBef>
            </a:pPr>
            <a:r>
              <a:rPr lang="en-US" sz="2000" dirty="0" smtClean="0">
                <a:solidFill>
                  <a:srgbClr val="EA3800"/>
                </a:solidFill>
              </a:rPr>
              <a:t>throw</a:t>
            </a:r>
            <a:r>
              <a:rPr lang="en-US" sz="2000" b="0" dirty="0" smtClean="0"/>
              <a:t> </a:t>
            </a:r>
            <a:r>
              <a:rPr lang="en-US" sz="2000" dirty="0" smtClean="0">
                <a:solidFill>
                  <a:schemeClr val="accent6">
                    <a:lumMod val="50000"/>
                  </a:schemeClr>
                </a:solidFill>
              </a:rPr>
              <a:t>new </a:t>
            </a:r>
            <a:r>
              <a:rPr lang="en-US" sz="2000" dirty="0" err="1" smtClean="0"/>
              <a:t>ArithmeticException</a:t>
            </a:r>
            <a:r>
              <a:rPr lang="en-US" sz="2000" b="0" dirty="0" smtClean="0"/>
              <a:t>(“Id not found”);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Throw?</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sp>
        <p:nvSpPr>
          <p:cNvPr id="5" name="TextBox 4"/>
          <p:cNvSpPr txBox="1"/>
          <p:nvPr/>
        </p:nvSpPr>
        <p:spPr>
          <a:xfrm>
            <a:off x="76200" y="1600200"/>
            <a:ext cx="8915400" cy="5232202"/>
          </a:xfrm>
          <a:prstGeom prst="rect">
            <a:avLst/>
          </a:prstGeom>
          <a:noFill/>
        </p:spPr>
        <p:txBody>
          <a:bodyPr wrap="square" rtlCol="0">
            <a:spAutoFit/>
          </a:bodyPr>
          <a:lstStyle/>
          <a:p>
            <a:r>
              <a:rPr lang="en-US" dirty="0" smtClean="0"/>
              <a:t>When is throw used? </a:t>
            </a:r>
          </a:p>
          <a:p>
            <a:pPr lvl="1">
              <a:spcBef>
                <a:spcPts val="600"/>
              </a:spcBef>
              <a:spcAft>
                <a:spcPts val="600"/>
              </a:spcAft>
              <a:buFont typeface="Wingdings" pitchFamily="2" charset="2"/>
              <a:buChar char="§"/>
            </a:pPr>
            <a:r>
              <a:rPr lang="en-US" b="0" dirty="0" smtClean="0"/>
              <a:t> Used for throwing Throwable objects under undesired circumstances in a program and is used for throwing exception explicitly.</a:t>
            </a:r>
          </a:p>
          <a:p>
            <a:pPr lvl="1">
              <a:spcBef>
                <a:spcPts val="600"/>
              </a:spcBef>
              <a:spcAft>
                <a:spcPts val="600"/>
              </a:spcAft>
            </a:pPr>
            <a:r>
              <a:rPr lang="en-US" dirty="0" smtClean="0"/>
              <a:t>Example: </a:t>
            </a:r>
          </a:p>
          <a:p>
            <a:pPr marL="914400" lvl="1" indent="-457200">
              <a:spcBef>
                <a:spcPts val="600"/>
              </a:spcBef>
              <a:spcAft>
                <a:spcPts val="600"/>
              </a:spcAft>
            </a:pPr>
            <a:r>
              <a:rPr lang="en-US" b="0" dirty="0" smtClean="0"/>
              <a:t>	User manually checks if the file is present, if the file is not present, user can throw a </a:t>
            </a:r>
            <a:r>
              <a:rPr lang="en-US" b="0" dirty="0" err="1" smtClean="0">
                <a:solidFill>
                  <a:srgbClr val="C00000"/>
                </a:solidFill>
              </a:rPr>
              <a:t>FileNotFoundException</a:t>
            </a:r>
            <a:r>
              <a:rPr lang="en-US" b="0" dirty="0" smtClean="0">
                <a:solidFill>
                  <a:srgbClr val="C00000"/>
                </a:solidFill>
              </a:rPr>
              <a:t>.</a:t>
            </a:r>
          </a:p>
          <a:p>
            <a:pPr lvl="1">
              <a:spcBef>
                <a:spcPts val="600"/>
              </a:spcBef>
              <a:spcAft>
                <a:spcPts val="600"/>
              </a:spcAft>
              <a:buFont typeface="Wingdings" pitchFamily="2" charset="2"/>
              <a:buChar char="§"/>
            </a:pPr>
            <a:r>
              <a:rPr lang="en-US" b="0" dirty="0" smtClean="0"/>
              <a:t> Used to re-throw the caught exception object in catch block.</a:t>
            </a:r>
          </a:p>
          <a:p>
            <a:pPr lvl="1">
              <a:spcBef>
                <a:spcPts val="600"/>
              </a:spcBef>
              <a:spcAft>
                <a:spcPts val="600"/>
              </a:spcAft>
            </a:pPr>
            <a:r>
              <a:rPr lang="en-US" dirty="0" smtClean="0"/>
              <a:t>Example: </a:t>
            </a:r>
          </a:p>
          <a:p>
            <a:pPr lvl="2">
              <a:spcBef>
                <a:spcPts val="600"/>
              </a:spcBef>
              <a:spcAft>
                <a:spcPts val="600"/>
              </a:spcAft>
            </a:pPr>
            <a:r>
              <a:rPr lang="en-US" b="0" dirty="0" smtClean="0"/>
              <a:t>User catches a </a:t>
            </a:r>
            <a:r>
              <a:rPr lang="en-US" b="0" dirty="0" err="1" smtClean="0">
                <a:solidFill>
                  <a:srgbClr val="C00000"/>
                </a:solidFill>
              </a:rPr>
              <a:t>FileNotFoundException</a:t>
            </a:r>
            <a:r>
              <a:rPr lang="en-US" b="0" dirty="0" smtClean="0"/>
              <a:t> and </a:t>
            </a:r>
          </a:p>
          <a:p>
            <a:pPr marL="1201738" lvl="2" indent="231775">
              <a:spcBef>
                <a:spcPts val="600"/>
              </a:spcBef>
              <a:spcAft>
                <a:spcPts val="600"/>
              </a:spcAft>
              <a:buFont typeface="Arial" pitchFamily="34" charset="0"/>
              <a:buChar char="•"/>
            </a:pPr>
            <a:r>
              <a:rPr lang="en-US" b="0" dirty="0" smtClean="0"/>
              <a:t>Performs some logic and re-throws it as </a:t>
            </a:r>
            <a:r>
              <a:rPr lang="en-US" b="0" dirty="0" err="1" smtClean="0"/>
              <a:t>IOException</a:t>
            </a:r>
            <a:r>
              <a:rPr lang="en-US" b="0" dirty="0" smtClean="0"/>
              <a:t>  (or) </a:t>
            </a:r>
          </a:p>
          <a:p>
            <a:pPr marL="1201738" lvl="2" indent="231775">
              <a:spcBef>
                <a:spcPts val="600"/>
              </a:spcBef>
              <a:spcAft>
                <a:spcPts val="600"/>
              </a:spcAft>
              <a:buFont typeface="Arial" pitchFamily="34" charset="0"/>
              <a:buChar char="•"/>
            </a:pPr>
            <a:r>
              <a:rPr lang="en-US" b="0" dirty="0" smtClean="0"/>
              <a:t>Performs some logic and throw it as </a:t>
            </a:r>
            <a:r>
              <a:rPr lang="en-US" b="0" dirty="0" err="1" smtClean="0"/>
              <a:t>FileNotFoundException</a:t>
            </a:r>
            <a:r>
              <a:rPr lang="en-US" b="0" dirty="0" smtClean="0"/>
              <a:t> itself with some additional information.</a:t>
            </a:r>
            <a:endParaRPr lang="en-US" sz="2000" dirty="0" smtClean="0"/>
          </a:p>
          <a:p>
            <a:r>
              <a:rPr lang="en-US" b="0" dirty="0" smtClean="0"/>
              <a:t> </a:t>
            </a:r>
          </a:p>
          <a:p>
            <a:endParaRPr 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dissolve">
                                      <p:cBhvr>
                                        <p:cTn id="7" dur="500"/>
                                        <p:tgtEl>
                                          <p:spTgt spid="5">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dissolve">
                                      <p:cBhvr>
                                        <p:cTn id="10" dur="500"/>
                                        <p:tgtEl>
                                          <p:spTgt spid="5">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dissolve">
                                      <p:cBhvr>
                                        <p:cTn id="13" dur="500"/>
                                        <p:tgtEl>
                                          <p:spTgt spid="5">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dissolve">
                                      <p:cBhvr>
                                        <p:cTn id="16" dur="500"/>
                                        <p:tgtEl>
                                          <p:spTgt spid="5">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dissolve">
                                      <p:cBhvr>
                                        <p:cTn id="1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Throw.</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6" name="TextBox 5"/>
          <p:cNvSpPr txBox="1"/>
          <p:nvPr/>
        </p:nvSpPr>
        <p:spPr>
          <a:xfrm>
            <a:off x="457200" y="4191000"/>
            <a:ext cx="411480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0" dirty="0" smtClean="0"/>
              <a:t>try{</a:t>
            </a:r>
          </a:p>
          <a:p>
            <a:pPr lvl="1"/>
            <a:r>
              <a:rPr lang="en-US" sz="1600" b="0" dirty="0" smtClean="0"/>
              <a:t>If(id ==0){</a:t>
            </a:r>
          </a:p>
          <a:p>
            <a:pPr lvl="2"/>
            <a:r>
              <a:rPr lang="en-US" sz="1600" b="0" dirty="0" smtClean="0">
                <a:solidFill>
                  <a:srgbClr val="C00000"/>
                </a:solidFill>
              </a:rPr>
              <a:t>throw new  &lt;</a:t>
            </a:r>
            <a:r>
              <a:rPr lang="en-US" sz="1600" b="0" dirty="0" err="1" smtClean="0">
                <a:solidFill>
                  <a:srgbClr val="C00000"/>
                </a:solidFill>
              </a:rPr>
              <a:t>Throwable</a:t>
            </a:r>
            <a:r>
              <a:rPr lang="en-US" sz="1600" b="0" dirty="0" smtClean="0">
                <a:solidFill>
                  <a:srgbClr val="C00000"/>
                </a:solidFill>
              </a:rPr>
              <a:t>-Object&gt;</a:t>
            </a:r>
            <a:r>
              <a:rPr lang="en-US" sz="1600" b="0" dirty="0" smtClean="0"/>
              <a:t>;</a:t>
            </a:r>
          </a:p>
          <a:p>
            <a:pPr lvl="1"/>
            <a:r>
              <a:rPr lang="en-US" sz="1600" b="0" dirty="0" smtClean="0"/>
              <a:t>}</a:t>
            </a:r>
          </a:p>
          <a:p>
            <a:pPr lvl="1"/>
            <a:r>
              <a:rPr lang="en-US" sz="1600" b="0" dirty="0" smtClean="0"/>
              <a:t>catch(&lt;</a:t>
            </a:r>
            <a:r>
              <a:rPr lang="en-US" sz="1600" b="0" dirty="0" err="1" smtClean="0"/>
              <a:t>Throwable</a:t>
            </a:r>
            <a:r>
              <a:rPr lang="en-US" sz="1600" b="0" dirty="0" smtClean="0"/>
              <a:t>-Object&gt;)</a:t>
            </a:r>
          </a:p>
          <a:p>
            <a:pPr lvl="1"/>
            <a:r>
              <a:rPr lang="en-US" sz="1600" b="0" dirty="0" smtClean="0"/>
              <a:t>{</a:t>
            </a:r>
          </a:p>
          <a:p>
            <a:pPr lvl="1"/>
            <a:r>
              <a:rPr lang="en-US" sz="1600" b="0" dirty="0" smtClean="0"/>
              <a:t>// The thrown exception is caught here</a:t>
            </a:r>
          </a:p>
          <a:p>
            <a:pPr lvl="1"/>
            <a:r>
              <a:rPr lang="en-US" sz="1600" b="0" dirty="0" smtClean="0"/>
              <a:t>}</a:t>
            </a:r>
          </a:p>
          <a:p>
            <a:pPr lvl="2"/>
            <a:r>
              <a:rPr lang="en-US" sz="1600" b="0" dirty="0" smtClean="0"/>
              <a:t>   </a:t>
            </a:r>
          </a:p>
        </p:txBody>
      </p:sp>
      <p:sp>
        <p:nvSpPr>
          <p:cNvPr id="7" name="TextBox 6"/>
          <p:cNvSpPr txBox="1"/>
          <p:nvPr/>
        </p:nvSpPr>
        <p:spPr>
          <a:xfrm>
            <a:off x="4884760" y="4191000"/>
            <a:ext cx="3505200" cy="181588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0" dirty="0" smtClean="0"/>
              <a:t>try{</a:t>
            </a:r>
          </a:p>
          <a:p>
            <a:pPr lvl="1"/>
            <a:r>
              <a:rPr lang="en-US" sz="1600" b="0" dirty="0" smtClean="0"/>
              <a:t>//some code here which throws an exception</a:t>
            </a:r>
          </a:p>
          <a:p>
            <a:r>
              <a:rPr lang="en-US" sz="1600" b="0" dirty="0" smtClean="0"/>
              <a:t>}</a:t>
            </a:r>
          </a:p>
          <a:p>
            <a:r>
              <a:rPr lang="en-US" sz="1600" b="0" dirty="0" smtClean="0"/>
              <a:t>catch(&lt;Throwable-Object ){</a:t>
            </a:r>
          </a:p>
          <a:p>
            <a:pPr lvl="1"/>
            <a:r>
              <a:rPr lang="en-US" sz="1600" b="0" dirty="0" smtClean="0">
                <a:solidFill>
                  <a:srgbClr val="C00000"/>
                </a:solidFill>
              </a:rPr>
              <a:t>throw &lt; Throwable-Object &gt;;</a:t>
            </a:r>
          </a:p>
          <a:p>
            <a:r>
              <a:rPr lang="en-US" sz="1600" b="0" dirty="0" smtClean="0"/>
              <a:t>}</a:t>
            </a:r>
            <a:endParaRPr lang="en-US" sz="1600" b="0" dirty="0"/>
          </a:p>
        </p:txBody>
      </p:sp>
      <p:graphicFrame>
        <p:nvGraphicFramePr>
          <p:cNvPr id="9" name="Diagram 8"/>
          <p:cNvGraphicFramePr/>
          <p:nvPr/>
        </p:nvGraphicFramePr>
        <p:xfrm>
          <a:off x="381000" y="1752600"/>
          <a:ext cx="7848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a:endCxn id="6" idx="0"/>
          </p:cNvCxnSpPr>
          <p:nvPr/>
        </p:nvCxnSpPr>
        <p:spPr>
          <a:xfrm flipH="1">
            <a:off x="2514600" y="39624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5410200" y="3962400"/>
            <a:ext cx="122716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–throws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8" name="TextBox 7"/>
          <p:cNvSpPr txBox="1"/>
          <p:nvPr/>
        </p:nvSpPr>
        <p:spPr>
          <a:xfrm>
            <a:off x="228600" y="2368927"/>
            <a:ext cx="8686800" cy="3077766"/>
          </a:xfrm>
          <a:prstGeom prst="rect">
            <a:avLst/>
          </a:prstGeom>
          <a:noFill/>
        </p:spPr>
        <p:txBody>
          <a:bodyPr wrap="square" rtlCol="0">
            <a:spAutoFit/>
          </a:bodyPr>
          <a:lstStyle/>
          <a:p>
            <a:pPr>
              <a:spcBef>
                <a:spcPts val="1200"/>
              </a:spcBef>
            </a:pPr>
            <a:r>
              <a:rPr lang="en-US" sz="1600" dirty="0" smtClean="0"/>
              <a:t>Step 1: </a:t>
            </a:r>
            <a:r>
              <a:rPr lang="en-US" sz="1600" b="0" dirty="0" smtClean="0"/>
              <a:t>In the </a:t>
            </a:r>
            <a:r>
              <a:rPr lang="en-US" sz="1600" dirty="0" smtClean="0">
                <a:solidFill>
                  <a:srgbClr val="002060"/>
                </a:solidFill>
              </a:rPr>
              <a:t>Demo </a:t>
            </a:r>
            <a:r>
              <a:rPr lang="en-US" sz="1600" b="0" dirty="0" smtClean="0"/>
              <a:t>class </a:t>
            </a:r>
            <a:r>
              <a:rPr lang="en-US" sz="1600" dirty="0" smtClean="0">
                <a:solidFill>
                  <a:srgbClr val="002060"/>
                </a:solidFill>
              </a:rPr>
              <a:t>division</a:t>
            </a:r>
            <a:r>
              <a:rPr lang="en-US" sz="1600" b="0" dirty="0" smtClean="0"/>
              <a:t> method perform the following logic.</a:t>
            </a:r>
          </a:p>
          <a:p>
            <a:pPr marL="682625" indent="177800">
              <a:spcBef>
                <a:spcPts val="1200"/>
              </a:spcBef>
            </a:pPr>
            <a:r>
              <a:rPr lang="en-US" sz="1600" b="0" dirty="0" smtClean="0"/>
              <a:t>If Divisor is zero throw a </a:t>
            </a:r>
            <a:r>
              <a:rPr lang="en-US" sz="1600" i="1" dirty="0" err="1" smtClean="0"/>
              <a:t>ArithmeticException</a:t>
            </a:r>
            <a:r>
              <a:rPr lang="en-US" sz="1600" i="1" dirty="0" smtClean="0"/>
              <a:t> </a:t>
            </a:r>
            <a:r>
              <a:rPr lang="en-US" sz="1600" b="0" dirty="0" smtClean="0"/>
              <a:t>with message “</a:t>
            </a:r>
            <a:r>
              <a:rPr lang="en-US" sz="1600" b="0" dirty="0" smtClean="0">
                <a:solidFill>
                  <a:srgbClr val="C00000"/>
                </a:solidFill>
              </a:rPr>
              <a:t>Divisor cannot be zero</a:t>
            </a:r>
            <a:r>
              <a:rPr lang="en-US" sz="1600" b="0" dirty="0" smtClean="0"/>
              <a:t>”</a:t>
            </a:r>
          </a:p>
          <a:p>
            <a:pPr marL="341313" indent="-109538">
              <a:spcBef>
                <a:spcPts val="1200"/>
              </a:spcBef>
              <a:buFont typeface="Wingdings" pitchFamily="2" charset="2"/>
              <a:buChar char="§"/>
            </a:pPr>
            <a:r>
              <a:rPr lang="en-US" sz="1600" b="0" dirty="0" smtClean="0"/>
              <a:t>This method should throw this </a:t>
            </a:r>
            <a:r>
              <a:rPr lang="en-US" sz="1600" i="1" dirty="0" err="1" smtClean="0"/>
              <a:t>ArithmeticException</a:t>
            </a:r>
            <a:r>
              <a:rPr lang="en-US" sz="1600" i="1" dirty="0" smtClean="0"/>
              <a:t>.</a:t>
            </a:r>
            <a:endParaRPr lang="en-US" sz="1600" b="0" dirty="0" smtClean="0"/>
          </a:p>
          <a:p>
            <a:pPr>
              <a:spcBef>
                <a:spcPts val="1200"/>
              </a:spcBef>
            </a:pPr>
            <a:r>
              <a:rPr lang="en-US" sz="1600" dirty="0" smtClean="0"/>
              <a:t>Step 2: </a:t>
            </a:r>
            <a:r>
              <a:rPr lang="en-US" sz="1600" b="0" dirty="0" smtClean="0"/>
              <a:t>The exception thrown needs to be handled in </a:t>
            </a:r>
            <a:r>
              <a:rPr lang="en-US" sz="1600" i="1" dirty="0" err="1" smtClean="0"/>
              <a:t>ThrowsDemo</a:t>
            </a:r>
            <a:r>
              <a:rPr lang="en-US" sz="1600" dirty="0" smtClean="0"/>
              <a:t> </a:t>
            </a:r>
            <a:endParaRPr lang="en-US" sz="1600" b="0" dirty="0" smtClean="0"/>
          </a:p>
          <a:p>
            <a:pPr marL="341313" indent="-109538">
              <a:spcBef>
                <a:spcPts val="1200"/>
              </a:spcBef>
              <a:buFont typeface="Arial" pitchFamily="34" charset="0"/>
              <a:buChar char="•"/>
            </a:pPr>
            <a:r>
              <a:rPr lang="en-US" sz="1600" b="0" dirty="0" smtClean="0"/>
              <a:t>The main method should </a:t>
            </a:r>
            <a:r>
              <a:rPr lang="en-US" sz="1600" i="1" dirty="0" smtClean="0"/>
              <a:t>catch</a:t>
            </a:r>
            <a:r>
              <a:rPr lang="en-US" sz="1600" b="0" dirty="0" smtClean="0"/>
              <a:t> the </a:t>
            </a:r>
            <a:r>
              <a:rPr lang="en-US" sz="1600" i="1" dirty="0" err="1" smtClean="0"/>
              <a:t>ArithmeticException</a:t>
            </a:r>
            <a:r>
              <a:rPr lang="en-US" sz="1600" b="0" dirty="0" smtClean="0"/>
              <a:t> thrown by the division method and print the Exception  and print the message in the exception Object.</a:t>
            </a:r>
          </a:p>
          <a:p>
            <a:pPr marL="341313" indent="-109538">
              <a:spcBef>
                <a:spcPts val="1200"/>
              </a:spcBef>
              <a:buFont typeface="Arial" pitchFamily="34" charset="0"/>
              <a:buChar char="•"/>
            </a:pPr>
            <a:r>
              <a:rPr lang="en-US" sz="1600" b="0" dirty="0" smtClean="0"/>
              <a:t>The try/catch block should also have a finally block which prints a message “</a:t>
            </a:r>
            <a:r>
              <a:rPr lang="en-US" sz="1600" b="0" dirty="0" smtClean="0">
                <a:solidFill>
                  <a:srgbClr val="00B050"/>
                </a:solidFill>
              </a:rPr>
              <a:t>The result is</a:t>
            </a:r>
            <a:r>
              <a:rPr lang="en-US" sz="1600" b="0" dirty="0" smtClean="0"/>
              <a:t>” &lt;Result&gt;</a:t>
            </a:r>
          </a:p>
        </p:txBody>
      </p:sp>
      <p:sp>
        <p:nvSpPr>
          <p:cNvPr id="6" name="TextBox 5"/>
          <p:cNvSpPr txBox="1"/>
          <p:nvPr/>
        </p:nvSpPr>
        <p:spPr>
          <a:xfrm>
            <a:off x="1143000" y="1600200"/>
            <a:ext cx="722376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Lets handle exception using throw in the division demo created earlier</a:t>
            </a:r>
            <a:endParaRPr lang="en-US"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cstate="print"/>
          <a:srcRect/>
          <a:stretch>
            <a:fillRect/>
          </a:stretch>
        </p:blipFill>
        <p:spPr bwMode="auto">
          <a:xfrm>
            <a:off x="4147784" y="3616656"/>
            <a:ext cx="4495800" cy="2573998"/>
          </a:xfrm>
          <a:prstGeom prst="rect">
            <a:avLst/>
          </a:prstGeom>
          <a:noFill/>
          <a:ln w="9525">
            <a:noFill/>
            <a:miter lim="800000"/>
            <a:headEnd/>
            <a:tailEnd/>
          </a:ln>
        </p:spPr>
      </p:pic>
      <p:sp>
        <p:nvSpPr>
          <p:cNvPr id="2" name="Title 1"/>
          <p:cNvSpPr>
            <a:spLocks noGrp="1"/>
          </p:cNvSpPr>
          <p:nvPr>
            <p:ph type="title"/>
          </p:nvPr>
        </p:nvSpPr>
        <p:spPr/>
        <p:txBody>
          <a:bodyPr/>
          <a:lstStyle/>
          <a:p>
            <a:r>
              <a:rPr lang="en-US" sz="2400" dirty="0" smtClean="0"/>
              <a:t>Lend a hand Solution – Try/Catch, throws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7" name="Content Placeholder 6"/>
          <p:cNvSpPr>
            <a:spLocks noGrp="1"/>
          </p:cNvSpPr>
          <p:nvPr>
            <p:ph idx="1"/>
          </p:nvPr>
        </p:nvSpPr>
        <p:spPr/>
        <p:txBody>
          <a:bodyPr/>
          <a:lstStyle/>
          <a:p>
            <a:pPr>
              <a:buNone/>
            </a:pPr>
            <a:r>
              <a:rPr lang="en-US" sz="1600" dirty="0" smtClean="0">
                <a:latin typeface="Arial" pitchFamily="34" charset="0"/>
                <a:cs typeface="Arial" pitchFamily="34" charset="0"/>
              </a:rPr>
              <a:t>Execute the divide method for two inputs</a:t>
            </a:r>
            <a:endParaRPr lang="en-US" sz="1600" dirty="0">
              <a:latin typeface="Arial" pitchFamily="34" charset="0"/>
              <a:cs typeface="Arial" pitchFamily="34" charset="0"/>
            </a:endParaRPr>
          </a:p>
        </p:txBody>
      </p:sp>
      <p:graphicFrame>
        <p:nvGraphicFramePr>
          <p:cNvPr id="8" name="Table 7"/>
          <p:cNvGraphicFramePr>
            <a:graphicFrameLocks noGrp="1"/>
          </p:cNvGraphicFramePr>
          <p:nvPr/>
        </p:nvGraphicFramePr>
        <p:xfrm>
          <a:off x="609600" y="1981200"/>
          <a:ext cx="7620000" cy="1473200"/>
        </p:xfrm>
        <a:graphic>
          <a:graphicData uri="http://schemas.openxmlformats.org/drawingml/2006/table">
            <a:tbl>
              <a:tblPr firstRow="1" bandRow="1">
                <a:tableStyleId>{5C22544A-7EE6-4342-B048-85BDC9FD1C3A}</a:tableStyleId>
              </a:tblPr>
              <a:tblGrid>
                <a:gridCol w="1066800"/>
                <a:gridCol w="1066800"/>
                <a:gridCol w="5486400"/>
              </a:tblGrid>
              <a:tr h="370840">
                <a:tc>
                  <a:txBody>
                    <a:bodyPr/>
                    <a:lstStyle/>
                    <a:p>
                      <a:r>
                        <a:rPr lang="en-US" sz="1400" dirty="0" smtClean="0">
                          <a:latin typeface="Arial" pitchFamily="34" charset="0"/>
                          <a:cs typeface="Arial" pitchFamily="34" charset="0"/>
                        </a:rPr>
                        <a:t>Dividend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Divisor</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What did</a:t>
                      </a:r>
                      <a:r>
                        <a:rPr lang="en-US" sz="1400" baseline="0" dirty="0" smtClean="0">
                          <a:latin typeface="Arial" pitchFamily="34" charset="0"/>
                          <a:cs typeface="Arial" pitchFamily="34" charset="0"/>
                        </a:rPr>
                        <a:t> you notice?</a:t>
                      </a:r>
                      <a:endParaRPr lang="en-US" sz="1400" dirty="0">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Finally</a:t>
                      </a:r>
                      <a:r>
                        <a:rPr lang="en-US" sz="1400" baseline="0" dirty="0" smtClean="0">
                          <a:latin typeface="Arial" pitchFamily="34" charset="0"/>
                          <a:cs typeface="Arial" pitchFamily="34" charset="0"/>
                        </a:rPr>
                        <a:t> block  executed and result printed as 4.</a:t>
                      </a:r>
                      <a:endParaRPr lang="en-US" sz="1400" dirty="0" smtClean="0">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0</a:t>
                      </a:r>
                      <a:endParaRPr lang="en-US" sz="1400" dirty="0">
                        <a:latin typeface="Arial" pitchFamily="34" charset="0"/>
                        <a:cs typeface="Arial" pitchFamily="34" charset="0"/>
                      </a:endParaRPr>
                    </a:p>
                  </a:txBody>
                  <a:tcPr/>
                </a:tc>
                <a:tc>
                  <a:txBody>
                    <a:bodyPr/>
                    <a:lstStyle/>
                    <a:p>
                      <a:pPr>
                        <a:buFont typeface="Arial" pitchFamily="34" charset="0"/>
                        <a:buNone/>
                      </a:pPr>
                      <a:r>
                        <a:rPr lang="en-US" sz="1400" dirty="0" smtClean="0">
                          <a:latin typeface="Arial" pitchFamily="34" charset="0"/>
                          <a:cs typeface="Arial" pitchFamily="34" charset="0"/>
                        </a:rPr>
                        <a:t>Arithmetic exception thrown, exception message </a:t>
                      </a:r>
                      <a:r>
                        <a:rPr lang="en-US" sz="1400" b="0" dirty="0" smtClean="0">
                          <a:latin typeface="Arial" pitchFamily="34" charset="0"/>
                          <a:cs typeface="Arial" pitchFamily="34" charset="0"/>
                        </a:rPr>
                        <a:t>“</a:t>
                      </a:r>
                      <a:r>
                        <a:rPr lang="en-US" sz="1400" b="0" dirty="0" smtClean="0">
                          <a:solidFill>
                            <a:srgbClr val="C00000"/>
                          </a:solidFill>
                          <a:latin typeface="Arial" pitchFamily="34" charset="0"/>
                          <a:cs typeface="Arial" pitchFamily="34" charset="0"/>
                        </a:rPr>
                        <a:t>Divisor cannot be zero” printed n console</a:t>
                      </a:r>
                      <a:r>
                        <a:rPr lang="en-US" sz="1400" dirty="0" smtClean="0">
                          <a:latin typeface="Arial" pitchFamily="34" charset="0"/>
                          <a:cs typeface="Arial" pitchFamily="34" charset="0"/>
                        </a:rPr>
                        <a:t>, finally</a:t>
                      </a:r>
                      <a:r>
                        <a:rPr lang="en-US" sz="1400" baseline="0" dirty="0" smtClean="0">
                          <a:latin typeface="Arial" pitchFamily="34" charset="0"/>
                          <a:cs typeface="Arial" pitchFamily="34" charset="0"/>
                        </a:rPr>
                        <a:t> block  executed and result printed as ‘0’</a:t>
                      </a:r>
                      <a:endParaRPr lang="en-US" sz="1400" dirty="0">
                        <a:latin typeface="Arial" pitchFamily="34" charset="0"/>
                        <a:cs typeface="Arial" pitchFamily="34" charset="0"/>
                      </a:endParaRPr>
                    </a:p>
                  </a:txBody>
                  <a:tcPr/>
                </a:tc>
              </a:tr>
            </a:tbl>
          </a:graphicData>
        </a:graphic>
      </p:graphicFrame>
      <p:pic>
        <p:nvPicPr>
          <p:cNvPr id="6" name="Picture 2"/>
          <p:cNvPicPr>
            <a:picLocks noChangeAspect="1" noChangeArrowheads="1"/>
          </p:cNvPicPr>
          <p:nvPr/>
        </p:nvPicPr>
        <p:blipFill>
          <a:blip r:embed="rId3" cstate="print"/>
          <a:srcRect/>
          <a:stretch>
            <a:fillRect/>
          </a:stretch>
        </p:blipFill>
        <p:spPr bwMode="auto">
          <a:xfrm>
            <a:off x="346934" y="3886200"/>
            <a:ext cx="4102250" cy="1676400"/>
          </a:xfrm>
          <a:prstGeom prst="rect">
            <a:avLst/>
          </a:prstGeom>
          <a:noFill/>
          <a:ln w="9525">
            <a:noFill/>
            <a:miter lim="800000"/>
            <a:headEnd/>
            <a:tailEnd/>
          </a:ln>
        </p:spPr>
      </p:pic>
      <p:sp>
        <p:nvSpPr>
          <p:cNvPr id="10" name="Rectangular Callout 9"/>
          <p:cNvSpPr/>
          <p:nvPr/>
        </p:nvSpPr>
        <p:spPr>
          <a:xfrm>
            <a:off x="6705600" y="4343400"/>
            <a:ext cx="2286000" cy="457200"/>
          </a:xfrm>
          <a:prstGeom prst="wedgeRectCallout">
            <a:avLst>
              <a:gd name="adj1" fmla="val -60079"/>
              <a:gd name="adj2" fmla="val 57952"/>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200" b="0" dirty="0" smtClean="0">
                <a:latin typeface="Arial" pitchFamily="34" charset="0"/>
                <a:cs typeface="Arial" pitchFamily="34" charset="0"/>
              </a:rPr>
              <a:t>Replace the value of divisor  as 0 and execute the 2</a:t>
            </a:r>
            <a:r>
              <a:rPr lang="en-US" sz="1200" b="0" baseline="30000" dirty="0" smtClean="0">
                <a:latin typeface="Arial" pitchFamily="34" charset="0"/>
                <a:cs typeface="Arial" pitchFamily="34" charset="0"/>
              </a:rPr>
              <a:t>nd</a:t>
            </a:r>
            <a:r>
              <a:rPr lang="en-US" sz="1200" b="0" dirty="0" smtClean="0">
                <a:latin typeface="Arial" pitchFamily="34" charset="0"/>
                <a:cs typeface="Arial" pitchFamily="34" charset="0"/>
              </a:rPr>
              <a:t> test case</a:t>
            </a:r>
            <a:endParaRPr lang="en-US" sz="1200" b="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228600" y="1530350"/>
            <a:ext cx="8686800" cy="4946650"/>
          </a:xfrm>
        </p:spPr>
        <p:txBody>
          <a:bodyPr/>
          <a:lstStyle/>
          <a:p>
            <a:pPr>
              <a:buNone/>
            </a:pPr>
            <a:endParaRPr lang="en-US" sz="2300" dirty="0" smtClean="0"/>
          </a:p>
          <a:p>
            <a:pPr>
              <a:buNone/>
            </a:pPr>
            <a:endParaRPr lang="en-US" sz="2300" dirty="0" smtClean="0"/>
          </a:p>
          <a:p>
            <a:pPr>
              <a:buNone/>
            </a:pPr>
            <a:endParaRPr lang="en-US" sz="2300" dirty="0" smtClean="0">
              <a:latin typeface="Arial" pitchFamily="34" charset="0"/>
              <a:cs typeface="Arial" pitchFamily="34" charset="0"/>
            </a:endParaRPr>
          </a:p>
          <a:p>
            <a:pPr>
              <a:buNone/>
            </a:pPr>
            <a:r>
              <a:rPr lang="en-US" sz="2300" dirty="0" smtClean="0">
                <a:latin typeface="Arial" pitchFamily="34" charset="0"/>
                <a:cs typeface="Arial" pitchFamily="34" charset="0"/>
              </a:rPr>
              <a:t>Associates to reflect the following topics before proceeding.</a:t>
            </a:r>
          </a:p>
          <a:p>
            <a:pPr>
              <a:buFont typeface="Wingdings" pitchFamily="2" charset="2"/>
              <a:buChar char="§"/>
            </a:pPr>
            <a:r>
              <a:rPr lang="en-US" sz="2300" dirty="0" smtClean="0">
                <a:latin typeface="Arial" pitchFamily="34" charset="0"/>
                <a:cs typeface="Arial" pitchFamily="34" charset="0"/>
              </a:rPr>
              <a:t>What is an Exception?</a:t>
            </a:r>
          </a:p>
          <a:p>
            <a:pPr>
              <a:buFont typeface="Wingdings" pitchFamily="2" charset="2"/>
              <a:buChar char="§"/>
            </a:pPr>
            <a:r>
              <a:rPr lang="en-US" sz="2300" dirty="0" smtClean="0">
                <a:latin typeface="Arial" pitchFamily="34" charset="0"/>
                <a:cs typeface="Arial" pitchFamily="34" charset="0"/>
              </a:rPr>
              <a:t>What are the types of Exceptions?</a:t>
            </a:r>
          </a:p>
          <a:p>
            <a:pPr>
              <a:buFont typeface="Wingdings" pitchFamily="2" charset="2"/>
              <a:buChar char="§"/>
            </a:pPr>
            <a:r>
              <a:rPr lang="en-US" sz="2300" dirty="0" smtClean="0">
                <a:latin typeface="Arial" pitchFamily="34" charset="0"/>
                <a:cs typeface="Arial" pitchFamily="34" charset="0"/>
              </a:rPr>
              <a:t>What is an exception handler?</a:t>
            </a:r>
          </a:p>
          <a:p>
            <a:pPr>
              <a:buFont typeface="Wingdings" pitchFamily="2" charset="2"/>
              <a:buChar char="§"/>
            </a:pPr>
            <a:r>
              <a:rPr lang="en-US" sz="2300" dirty="0" smtClean="0">
                <a:latin typeface="Arial" pitchFamily="34" charset="0"/>
                <a:cs typeface="Arial" pitchFamily="34" charset="0"/>
              </a:rPr>
              <a:t>What are techniques of Handling Exceptions?</a:t>
            </a:r>
          </a:p>
          <a:p>
            <a:pPr>
              <a:buFont typeface="Wingdings" pitchFamily="2" charset="2"/>
              <a:buChar char="§"/>
            </a:pPr>
            <a:r>
              <a:rPr lang="en-US" sz="2300" dirty="0" smtClean="0">
                <a:latin typeface="Arial" pitchFamily="34" charset="0"/>
                <a:cs typeface="Arial" pitchFamily="34" charset="0"/>
              </a:rPr>
              <a:t>Can I have a try block alone?</a:t>
            </a:r>
          </a:p>
          <a:p>
            <a:pPr>
              <a:buFont typeface="Wingdings" pitchFamily="2" charset="2"/>
              <a:buChar char="§"/>
            </a:pPr>
            <a:r>
              <a:rPr lang="en-US" sz="2300" dirty="0" smtClean="0">
                <a:latin typeface="Arial" pitchFamily="34" charset="0"/>
                <a:cs typeface="Arial" pitchFamily="34" charset="0"/>
              </a:rPr>
              <a:t>Where will I use finally block?</a:t>
            </a:r>
          </a:p>
          <a:p>
            <a:pPr>
              <a:buFont typeface="Wingdings" pitchFamily="2" charset="2"/>
              <a:buChar char="§"/>
            </a:pPr>
            <a:r>
              <a:rPr lang="en-US" sz="2300" dirty="0" smtClean="0">
                <a:latin typeface="Arial" pitchFamily="34" charset="0"/>
                <a:cs typeface="Arial" pitchFamily="34" charset="0"/>
              </a:rPr>
              <a:t>What is the keyword used to manually throw the exception?</a:t>
            </a:r>
            <a:endParaRPr lang="en-US" sz="23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pic>
        <p:nvPicPr>
          <p:cNvPr id="6" name="Picture 5" descr="stop_n_go.JPG"/>
          <p:cNvPicPr>
            <a:picLocks noChangeAspect="1"/>
          </p:cNvPicPr>
          <p:nvPr/>
        </p:nvPicPr>
        <p:blipFill>
          <a:blip r:embed="rId2" cstate="print"/>
          <a:stretch>
            <a:fillRect/>
          </a:stretch>
        </p:blipFill>
        <p:spPr>
          <a:xfrm>
            <a:off x="3156967" y="1559187"/>
            <a:ext cx="2786633" cy="133641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28600" y="3048000"/>
            <a:ext cx="3952875" cy="1905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 </a:t>
            </a:r>
            <a:r>
              <a:rPr lang="en-US" dirty="0" err="1" smtClean="0"/>
              <a:t>PrintStackTrace</a:t>
            </a:r>
            <a:r>
              <a:rPr lang="en-US" dirty="0" smtClean="0"/>
              <a:t> method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7" name="TextBox 6"/>
          <p:cNvSpPr txBox="1"/>
          <p:nvPr/>
        </p:nvSpPr>
        <p:spPr>
          <a:xfrm>
            <a:off x="152400" y="1600201"/>
            <a:ext cx="8763000" cy="1354217"/>
          </a:xfrm>
          <a:prstGeom prst="rect">
            <a:avLst/>
          </a:prstGeom>
          <a:noFill/>
        </p:spPr>
        <p:txBody>
          <a:bodyPr wrap="square" rtlCol="0">
            <a:spAutoFit/>
          </a:bodyPr>
          <a:lstStyle/>
          <a:p>
            <a:pPr>
              <a:spcBef>
                <a:spcPts val="1200"/>
              </a:spcBef>
            </a:pPr>
            <a:r>
              <a:rPr lang="en-US" i="1" dirty="0" smtClean="0"/>
              <a:t>Print Stack Trace </a:t>
            </a:r>
            <a:r>
              <a:rPr lang="en-US" b="0" dirty="0" smtClean="0"/>
              <a:t>is a method used for printing the exception stack, which maintains the invocation sequence of methods. </a:t>
            </a:r>
          </a:p>
          <a:p>
            <a:pPr>
              <a:spcBef>
                <a:spcPts val="1200"/>
              </a:spcBef>
            </a:pPr>
            <a:r>
              <a:rPr lang="en-US" b="0" dirty="0" smtClean="0"/>
              <a:t>This method prints the error message of exception object and also the line number where the exception occurred, thus helps in identifying root cause of a problem.</a:t>
            </a:r>
          </a:p>
        </p:txBody>
      </p:sp>
      <p:pic>
        <p:nvPicPr>
          <p:cNvPr id="2052" name="Picture 4"/>
          <p:cNvPicPr>
            <a:picLocks noChangeAspect="1" noChangeArrowheads="1"/>
          </p:cNvPicPr>
          <p:nvPr/>
        </p:nvPicPr>
        <p:blipFill>
          <a:blip r:embed="rId3" cstate="print"/>
          <a:srcRect/>
          <a:stretch>
            <a:fillRect/>
          </a:stretch>
        </p:blipFill>
        <p:spPr bwMode="auto">
          <a:xfrm>
            <a:off x="152400" y="5591175"/>
            <a:ext cx="6467475" cy="657225"/>
          </a:xfrm>
          <a:prstGeom prst="rect">
            <a:avLst/>
          </a:prstGeom>
          <a:noFill/>
          <a:ln w="9525">
            <a:noFill/>
            <a:miter lim="800000"/>
            <a:headEnd/>
            <a:tailEnd/>
          </a:ln>
        </p:spPr>
      </p:pic>
      <p:sp>
        <p:nvSpPr>
          <p:cNvPr id="9" name="Line Callout 2 8"/>
          <p:cNvSpPr/>
          <p:nvPr/>
        </p:nvSpPr>
        <p:spPr>
          <a:xfrm>
            <a:off x="4267200" y="4572000"/>
            <a:ext cx="3200400" cy="990600"/>
          </a:xfrm>
          <a:prstGeom prst="borderCallout2">
            <a:avLst>
              <a:gd name="adj1" fmla="val 151089"/>
              <a:gd name="adj2" fmla="val 60329"/>
              <a:gd name="adj3" fmla="val 101764"/>
              <a:gd name="adj4" fmla="val 96588"/>
              <a:gd name="adj5" fmla="val 123730"/>
              <a:gd name="adj6" fmla="val 23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itchFamily="34" charset="0"/>
                <a:cs typeface="Arial" pitchFamily="34" charset="0"/>
              </a:rPr>
              <a:t>This depicts the invocation sequence that the division method is invoked from line # 9 in ThrowsDemo.java  and finally exception thrown in line # 6 in Demo.java</a:t>
            </a:r>
            <a:endParaRPr lang="en-US" sz="1200" dirty="0">
              <a:latin typeface="Arial" pitchFamily="34" charset="0"/>
              <a:cs typeface="Arial" pitchFamily="34" charset="0"/>
            </a:endParaRPr>
          </a:p>
        </p:txBody>
      </p:sp>
      <p:sp>
        <p:nvSpPr>
          <p:cNvPr id="11" name="TextBox 10"/>
          <p:cNvSpPr txBox="1"/>
          <p:nvPr/>
        </p:nvSpPr>
        <p:spPr>
          <a:xfrm>
            <a:off x="76200" y="5181600"/>
            <a:ext cx="2743200" cy="381000"/>
          </a:xfrm>
          <a:prstGeom prst="rect">
            <a:avLst/>
          </a:prstGeom>
          <a:noFill/>
        </p:spPr>
        <p:txBody>
          <a:bodyPr wrap="square" rtlCol="0">
            <a:spAutoFit/>
          </a:bodyPr>
          <a:lstStyle/>
          <a:p>
            <a:r>
              <a:rPr lang="en-US" dirty="0" smtClean="0">
                <a:solidFill>
                  <a:srgbClr val="C00000"/>
                </a:solidFill>
              </a:rPr>
              <a:t>Stack Trace:</a:t>
            </a:r>
            <a:endParaRPr lang="en-US" dirty="0">
              <a:solidFill>
                <a:srgbClr val="C00000"/>
              </a:solidFill>
            </a:endParaRPr>
          </a:p>
        </p:txBody>
      </p:sp>
      <p:grpSp>
        <p:nvGrpSpPr>
          <p:cNvPr id="13" name="Group 12"/>
          <p:cNvGrpSpPr/>
          <p:nvPr/>
        </p:nvGrpSpPr>
        <p:grpSpPr>
          <a:xfrm>
            <a:off x="3810000" y="2928937"/>
            <a:ext cx="5029200" cy="1490663"/>
            <a:chOff x="3810000" y="2928937"/>
            <a:chExt cx="5029200" cy="1490663"/>
          </a:xfrm>
        </p:grpSpPr>
        <p:sp>
          <p:nvSpPr>
            <p:cNvPr id="10" name="TextBox 9"/>
            <p:cNvSpPr txBox="1"/>
            <p:nvPr/>
          </p:nvSpPr>
          <p:spPr>
            <a:xfrm>
              <a:off x="3810000" y="3588603"/>
              <a:ext cx="5029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b="0" dirty="0" smtClean="0">
                  <a:latin typeface="Arial" pitchFamily="34" charset="0"/>
                  <a:cs typeface="Arial" pitchFamily="34" charset="0"/>
                </a:rPr>
                <a:t>It is not a best practice to use </a:t>
              </a:r>
              <a:r>
                <a:rPr lang="en-US" sz="1600" dirty="0" err="1" smtClean="0">
                  <a:latin typeface="Arial" pitchFamily="34" charset="0"/>
                  <a:cs typeface="Arial" pitchFamily="34" charset="0"/>
                </a:rPr>
                <a:t>printStackTrace</a:t>
              </a:r>
              <a:r>
                <a:rPr lang="en-US" sz="1600" b="0" dirty="0" smtClean="0">
                  <a:latin typeface="Arial" pitchFamily="34" charset="0"/>
                  <a:cs typeface="Arial" pitchFamily="34" charset="0"/>
                </a:rPr>
                <a:t> during development, since it consumes a lot of space memory.</a:t>
              </a:r>
              <a:endParaRPr lang="en-US" sz="1600" b="0" dirty="0">
                <a:latin typeface="Arial" pitchFamily="34" charset="0"/>
                <a:cs typeface="Arial" pitchFamily="34" charset="0"/>
              </a:endParaRPr>
            </a:p>
          </p:txBody>
        </p:sp>
        <p:pic>
          <p:nvPicPr>
            <p:cNvPr id="12" name="Picture 11" descr="ImportantIcon.jpg"/>
            <p:cNvPicPr>
              <a:picLocks noChangeAspect="1"/>
            </p:cNvPicPr>
            <p:nvPr/>
          </p:nvPicPr>
          <p:blipFill>
            <a:blip r:embed="rId4" cstate="print"/>
            <a:stretch>
              <a:fillRect/>
            </a:stretch>
          </p:blipFill>
          <p:spPr>
            <a:xfrm>
              <a:off x="5867400" y="2928937"/>
              <a:ext cx="692811" cy="576263"/>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par>
                                <p:cTn id="8" presetID="5"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heckerboard(across)">
                                      <p:cBhvr>
                                        <p:cTn id="10" dur="500"/>
                                        <p:tgtEl>
                                          <p:spTgt spid="205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checkerboard(across)">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sp>
        <p:nvSpPr>
          <p:cNvPr id="7" name="TextBox 6"/>
          <p:cNvSpPr txBox="1"/>
          <p:nvPr/>
        </p:nvSpPr>
        <p:spPr>
          <a:xfrm>
            <a:off x="152400" y="1600201"/>
            <a:ext cx="8763000" cy="3293209"/>
          </a:xfrm>
          <a:prstGeom prst="rect">
            <a:avLst/>
          </a:prstGeom>
          <a:noFill/>
        </p:spPr>
        <p:txBody>
          <a:bodyPr wrap="square" rtlCol="0">
            <a:spAutoFit/>
          </a:bodyPr>
          <a:lstStyle/>
          <a:p>
            <a:pPr marL="342900" indent="-342900" eaLnBrk="0" hangingPunct="0">
              <a:spcBef>
                <a:spcPct val="20000"/>
              </a:spcBef>
              <a:buSzPct val="95000"/>
            </a:pPr>
            <a:r>
              <a:rPr lang="en-US" sz="2000" b="0" dirty="0" smtClean="0">
                <a:solidFill>
                  <a:srgbClr val="0066FF"/>
                </a:solidFill>
              </a:rPr>
              <a:t>Server found:</a:t>
            </a:r>
          </a:p>
          <a:p>
            <a:pPr marL="342900" indent="-342900" eaLnBrk="0" hangingPunct="0">
              <a:spcBef>
                <a:spcPct val="20000"/>
              </a:spcBef>
              <a:buSzPct val="95000"/>
            </a:pPr>
            <a:r>
              <a:rPr lang="en-US" sz="2000" b="0" dirty="0" err="1" smtClean="0">
                <a:solidFill>
                  <a:srgbClr val="0066FF"/>
                </a:solidFill>
              </a:rPr>
              <a:t>java.rmi.ServerException</a:t>
            </a:r>
            <a:r>
              <a:rPr lang="en-US" sz="2000" b="0" dirty="0" smtClean="0">
                <a:solidFill>
                  <a:srgbClr val="0066FF"/>
                </a:solidFill>
              </a:rPr>
              <a:t>: </a:t>
            </a:r>
            <a:r>
              <a:rPr lang="en-US" sz="2000" b="0" dirty="0" err="1" smtClean="0">
                <a:solidFill>
                  <a:srgbClr val="0066FF"/>
                </a:solidFill>
              </a:rPr>
              <a:t>RemoteException</a:t>
            </a:r>
            <a:r>
              <a:rPr lang="en-US" sz="2000" b="0" dirty="0" smtClean="0">
                <a:solidFill>
                  <a:srgbClr val="0066FF"/>
                </a:solidFill>
              </a:rPr>
              <a:t> occurred in server thread; nested exception is:</a:t>
            </a:r>
          </a:p>
          <a:p>
            <a:pPr marL="342900" indent="-342900" eaLnBrk="0" hangingPunct="0">
              <a:spcBef>
                <a:spcPct val="20000"/>
              </a:spcBef>
              <a:buSzPct val="95000"/>
            </a:pPr>
            <a:r>
              <a:rPr lang="en-US" sz="2000" b="0" dirty="0" smtClean="0">
                <a:solidFill>
                  <a:srgbClr val="0066FF"/>
                </a:solidFill>
              </a:rPr>
              <a:t>        </a:t>
            </a:r>
            <a:r>
              <a:rPr lang="en-US" sz="2000" b="0" dirty="0" err="1" smtClean="0">
                <a:solidFill>
                  <a:srgbClr val="0066FF"/>
                </a:solidFill>
              </a:rPr>
              <a:t>java.rmi.RemoteException</a:t>
            </a:r>
            <a:r>
              <a:rPr lang="en-US" sz="2000" b="0" dirty="0" smtClean="0">
                <a:solidFill>
                  <a:srgbClr val="0066FF"/>
                </a:solidFill>
              </a:rPr>
              <a:t>: Exception in f7; nested exception is:</a:t>
            </a:r>
          </a:p>
          <a:p>
            <a:pPr marL="342900" indent="-342900" eaLnBrk="0" hangingPunct="0">
              <a:spcBef>
                <a:spcPct val="20000"/>
              </a:spcBef>
              <a:buSzPct val="95000"/>
            </a:pPr>
            <a:r>
              <a:rPr lang="en-US" sz="2000" b="0" dirty="0" smtClean="0">
                <a:solidFill>
                  <a:srgbClr val="0066FF"/>
                </a:solidFill>
              </a:rPr>
              <a:t>	  at StatusTest.f1(StatusTest.java:51)</a:t>
            </a:r>
          </a:p>
          <a:p>
            <a:pPr marL="342900" indent="-342900" eaLnBrk="0" hangingPunct="0">
              <a:spcBef>
                <a:spcPct val="20000"/>
              </a:spcBef>
              <a:buSzPct val="95000"/>
            </a:pPr>
            <a:r>
              <a:rPr lang="en-US" sz="2000" b="0" dirty="0" smtClean="0">
                <a:solidFill>
                  <a:srgbClr val="0066FF"/>
                </a:solidFill>
              </a:rPr>
              <a:t>        at </a:t>
            </a:r>
            <a:r>
              <a:rPr lang="en-US" sz="2000" b="0" dirty="0" err="1" smtClean="0">
                <a:solidFill>
                  <a:srgbClr val="0066FF"/>
                </a:solidFill>
              </a:rPr>
              <a:t>StatusTest.main</a:t>
            </a:r>
            <a:r>
              <a:rPr lang="en-US" sz="2000" b="0" dirty="0" smtClean="0">
                <a:solidFill>
                  <a:srgbClr val="0066FF"/>
                </a:solidFill>
              </a:rPr>
              <a:t>(StatusTest.java:30)</a:t>
            </a:r>
          </a:p>
          <a:p>
            <a:pPr marL="342900" indent="-342900" eaLnBrk="0" hangingPunct="0">
              <a:spcBef>
                <a:spcPct val="20000"/>
              </a:spcBef>
              <a:buSzPct val="95000"/>
            </a:pPr>
            <a:r>
              <a:rPr lang="en-US" sz="2000" b="0" dirty="0" err="1" smtClean="0">
                <a:solidFill>
                  <a:srgbClr val="0066FF"/>
                </a:solidFill>
              </a:rPr>
              <a:t>java.lang.NullPointerException</a:t>
            </a:r>
            <a:endParaRPr lang="en-US" sz="2000" b="0" dirty="0" smtClean="0">
              <a:solidFill>
                <a:srgbClr val="0066FF"/>
              </a:solidFill>
            </a:endParaRPr>
          </a:p>
          <a:p>
            <a:pPr marL="342900" indent="-342900" eaLnBrk="0" hangingPunct="0">
              <a:spcBef>
                <a:spcPct val="20000"/>
              </a:spcBef>
              <a:buSzPct val="95000"/>
            </a:pPr>
            <a:r>
              <a:rPr lang="en-US" sz="2000" b="0" dirty="0" smtClean="0">
                <a:solidFill>
                  <a:srgbClr val="0066FF"/>
                </a:solidFill>
              </a:rPr>
              <a:t>        at StatusTest.f1(StatusTest.java:61)</a:t>
            </a:r>
          </a:p>
          <a:p>
            <a:pPr marL="342900" indent="-342900" eaLnBrk="0" hangingPunct="0">
              <a:spcBef>
                <a:spcPct val="20000"/>
              </a:spcBef>
              <a:buSzPct val="95000"/>
            </a:pPr>
            <a:r>
              <a:rPr lang="en-US" sz="2000" b="0" dirty="0" smtClean="0">
                <a:solidFill>
                  <a:srgbClr val="0066FF"/>
                </a:solidFill>
              </a:rPr>
              <a:t>        at </a:t>
            </a:r>
            <a:r>
              <a:rPr lang="en-US" sz="2000" b="0" dirty="0" err="1" smtClean="0">
                <a:solidFill>
                  <a:srgbClr val="0066FF"/>
                </a:solidFill>
              </a:rPr>
              <a:t>StatusTest.main</a:t>
            </a:r>
            <a:r>
              <a:rPr lang="en-US" sz="2000" b="0" dirty="0" smtClean="0">
                <a:solidFill>
                  <a:srgbClr val="0066FF"/>
                </a:solidFill>
              </a:rPr>
              <a:t>(StatusTest.java:30)</a:t>
            </a:r>
          </a:p>
        </p:txBody>
      </p:sp>
      <p:sp>
        <p:nvSpPr>
          <p:cNvPr id="5" name="TextBox 4"/>
          <p:cNvSpPr txBox="1"/>
          <p:nvPr/>
        </p:nvSpPr>
        <p:spPr>
          <a:xfrm>
            <a:off x="1310640" y="5181600"/>
            <a:ext cx="585216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0" dirty="0" smtClean="0">
                <a:latin typeface="Arial" pitchFamily="34" charset="0"/>
                <a:cs typeface="Arial" pitchFamily="34" charset="0"/>
              </a:rPr>
              <a:t>This is an Exception that has occurred.</a:t>
            </a:r>
          </a:p>
          <a:p>
            <a:pPr algn="ctr"/>
            <a:r>
              <a:rPr lang="en-US" b="0" dirty="0" smtClean="0">
                <a:latin typeface="Arial" pitchFamily="34" charset="0"/>
                <a:cs typeface="Arial" pitchFamily="34" charset="0"/>
              </a:rPr>
              <a:t> Now let us learn how to analyze exceptions</a:t>
            </a:r>
            <a:endParaRPr lang="en-US" b="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How to analyze Exception </a:t>
            </a:r>
            <a:r>
              <a:rPr lang="en-US" sz="3000" dirty="0" err="1" smtClean="0"/>
              <a:t>StackTrace</a:t>
            </a:r>
            <a:endParaRPr lang="en-US" sz="30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a:p>
        </p:txBody>
      </p:sp>
      <p:sp>
        <p:nvSpPr>
          <p:cNvPr id="7" name="TextBox 6"/>
          <p:cNvSpPr txBox="1"/>
          <p:nvPr/>
        </p:nvSpPr>
        <p:spPr>
          <a:xfrm>
            <a:off x="152400" y="1600201"/>
            <a:ext cx="8763000" cy="4462760"/>
          </a:xfrm>
          <a:prstGeom prst="rect">
            <a:avLst/>
          </a:prstGeom>
          <a:noFill/>
        </p:spPr>
        <p:txBody>
          <a:bodyPr wrap="square" rtlCol="0">
            <a:spAutoFit/>
          </a:bodyPr>
          <a:lstStyle/>
          <a:p>
            <a:pPr marL="457200" indent="-457200">
              <a:buNone/>
            </a:pPr>
            <a:r>
              <a:rPr lang="en-US" sz="2000" b="0" dirty="0" smtClean="0"/>
              <a:t>The root cause of the exception will be always at the </a:t>
            </a:r>
            <a:r>
              <a:rPr lang="en-US" sz="2000" i="1" dirty="0" smtClean="0"/>
              <a:t>bottom</a:t>
            </a:r>
            <a:r>
              <a:rPr lang="en-US" sz="2000" b="0" dirty="0" smtClean="0"/>
              <a:t> of the nested exception stack trace.</a:t>
            </a:r>
          </a:p>
          <a:p>
            <a:pPr marL="457200" indent="-457200">
              <a:buNone/>
            </a:pPr>
            <a:endParaRPr lang="en-US" sz="2000" b="0" dirty="0" smtClean="0">
              <a:solidFill>
                <a:schemeClr val="accent4">
                  <a:lumMod val="60000"/>
                  <a:lumOff val="40000"/>
                </a:schemeClr>
              </a:solidFill>
              <a:latin typeface="Cambria" pitchFamily="18" charset="0"/>
            </a:endParaRPr>
          </a:p>
          <a:p>
            <a:pPr marL="457200" indent="-457200">
              <a:buNone/>
            </a:pPr>
            <a:r>
              <a:rPr lang="en-US" sz="2000" b="0" dirty="0" smtClean="0">
                <a:solidFill>
                  <a:srgbClr val="00B050"/>
                </a:solidFill>
              </a:rPr>
              <a:t>Server found</a:t>
            </a:r>
          </a:p>
          <a:p>
            <a:pPr marL="457200" indent="-457200">
              <a:buNone/>
            </a:pPr>
            <a:r>
              <a:rPr lang="en-US" sz="2000" b="0" dirty="0" err="1" smtClean="0">
                <a:solidFill>
                  <a:srgbClr val="00B050"/>
                </a:solidFill>
              </a:rPr>
              <a:t>java.rmi.ServerException</a:t>
            </a:r>
            <a:r>
              <a:rPr lang="en-US" sz="2000" b="0" dirty="0" smtClean="0">
                <a:solidFill>
                  <a:srgbClr val="00B050"/>
                </a:solidFill>
              </a:rPr>
              <a:t>: </a:t>
            </a:r>
            <a:r>
              <a:rPr lang="en-US" sz="2000" b="0" dirty="0" err="1" smtClean="0">
                <a:solidFill>
                  <a:srgbClr val="00B050"/>
                </a:solidFill>
              </a:rPr>
              <a:t>RemoteException</a:t>
            </a:r>
            <a:r>
              <a:rPr lang="en-US" sz="2000" b="0" dirty="0" smtClean="0">
                <a:solidFill>
                  <a:srgbClr val="00B050"/>
                </a:solidFill>
              </a:rPr>
              <a:t> occurred in server thread; nested exception is:</a:t>
            </a:r>
          </a:p>
          <a:p>
            <a:pPr marL="457200" indent="-457200">
              <a:buNone/>
            </a:pPr>
            <a:r>
              <a:rPr lang="en-US" sz="2000" b="0" dirty="0" smtClean="0">
                <a:solidFill>
                  <a:srgbClr val="00B050"/>
                </a:solidFill>
              </a:rPr>
              <a:t>        </a:t>
            </a:r>
            <a:r>
              <a:rPr lang="en-US" sz="2000" b="0" dirty="0" err="1" smtClean="0">
                <a:solidFill>
                  <a:srgbClr val="00B050"/>
                </a:solidFill>
              </a:rPr>
              <a:t>java.rmi.RemoteException</a:t>
            </a:r>
            <a:r>
              <a:rPr lang="en-US" sz="2000" b="0" dirty="0" smtClean="0">
                <a:solidFill>
                  <a:srgbClr val="00B050"/>
                </a:solidFill>
              </a:rPr>
              <a:t>: Exception in f7; nested exception is:</a:t>
            </a:r>
          </a:p>
          <a:p>
            <a:pPr marL="457200" indent="-457200">
              <a:buNone/>
            </a:pPr>
            <a:r>
              <a:rPr lang="en-US" sz="2000" b="0" dirty="0" smtClean="0">
                <a:solidFill>
                  <a:srgbClr val="00B050"/>
                </a:solidFill>
              </a:rPr>
              <a:t>        </a:t>
            </a:r>
            <a:r>
              <a:rPr lang="en-US" sz="2000" b="0" dirty="0" err="1" smtClean="0">
                <a:solidFill>
                  <a:srgbClr val="00B050"/>
                </a:solidFill>
              </a:rPr>
              <a:t>java.lang.NullPointerException</a:t>
            </a:r>
            <a:r>
              <a:rPr lang="en-US" sz="2000" b="0" dirty="0" smtClean="0">
                <a:solidFill>
                  <a:srgbClr val="00B050"/>
                </a:solidFill>
              </a:rPr>
              <a:t>:</a:t>
            </a:r>
          </a:p>
          <a:p>
            <a:pPr marL="457200" indent="-457200">
              <a:buNone/>
            </a:pPr>
            <a:r>
              <a:rPr lang="en-US" sz="2000" b="0" dirty="0" smtClean="0">
                <a:solidFill>
                  <a:srgbClr val="00B050"/>
                </a:solidFill>
              </a:rPr>
              <a:t>        at StatusTest.f1(StatusTest.java:51)</a:t>
            </a:r>
          </a:p>
          <a:p>
            <a:pPr marL="457200" indent="-457200">
              <a:buNone/>
            </a:pPr>
            <a:r>
              <a:rPr lang="en-US" sz="2000" b="0" dirty="0" smtClean="0">
                <a:solidFill>
                  <a:srgbClr val="00B050"/>
                </a:solidFill>
              </a:rPr>
              <a:t>        at </a:t>
            </a:r>
            <a:r>
              <a:rPr lang="en-US" sz="2000" b="0" dirty="0" err="1" smtClean="0">
                <a:solidFill>
                  <a:srgbClr val="00B050"/>
                </a:solidFill>
              </a:rPr>
              <a:t>StatusTest.main</a:t>
            </a:r>
            <a:r>
              <a:rPr lang="en-US" sz="2000" b="0" dirty="0" smtClean="0">
                <a:solidFill>
                  <a:srgbClr val="00B050"/>
                </a:solidFill>
              </a:rPr>
              <a:t>(StatusTest.java:30)</a:t>
            </a:r>
          </a:p>
          <a:p>
            <a:pPr marL="457200" indent="-457200">
              <a:buNone/>
            </a:pPr>
            <a:r>
              <a:rPr lang="en-US" sz="2000" b="0" dirty="0" err="1" smtClean="0">
                <a:solidFill>
                  <a:srgbClr val="00B050"/>
                </a:solidFill>
              </a:rPr>
              <a:t>java.lang.NullPointerException</a:t>
            </a:r>
            <a:endParaRPr lang="en-US" sz="2000" b="0" dirty="0" smtClean="0">
              <a:solidFill>
                <a:srgbClr val="00B050"/>
              </a:solidFill>
            </a:endParaRPr>
          </a:p>
          <a:p>
            <a:pPr marL="457200" indent="-457200">
              <a:buNone/>
            </a:pPr>
            <a:r>
              <a:rPr lang="en-US" sz="2000" b="0" dirty="0" smtClean="0">
                <a:solidFill>
                  <a:srgbClr val="00B050"/>
                </a:solidFill>
              </a:rPr>
              <a:t>        at StatusTest.f1(StatusTest.java:61)</a:t>
            </a:r>
          </a:p>
          <a:p>
            <a:pPr marL="457200" indent="-457200">
              <a:buNone/>
            </a:pPr>
            <a:r>
              <a:rPr lang="en-US" sz="2000" b="0" dirty="0" smtClean="0">
                <a:solidFill>
                  <a:srgbClr val="00B050"/>
                </a:solidFill>
              </a:rPr>
              <a:t>        at </a:t>
            </a:r>
            <a:r>
              <a:rPr lang="en-US" sz="2000" b="0" dirty="0" err="1" smtClean="0">
                <a:solidFill>
                  <a:srgbClr val="00B050"/>
                </a:solidFill>
              </a:rPr>
              <a:t>StatusTest.main</a:t>
            </a:r>
            <a:r>
              <a:rPr lang="en-US" sz="2000" b="0" dirty="0" smtClean="0">
                <a:solidFill>
                  <a:srgbClr val="00B050"/>
                </a:solidFill>
              </a:rPr>
              <a:t>(StatusTest.java:30)</a:t>
            </a:r>
          </a:p>
          <a:p>
            <a:pPr marL="342900" indent="-342900" eaLnBrk="0" hangingPunct="0">
              <a:spcBef>
                <a:spcPct val="20000"/>
              </a:spcBef>
              <a:buSzPct val="95000"/>
            </a:pPr>
            <a:endParaRPr lang="en-US" sz="2000" b="0" dirty="0" smtClean="0">
              <a:solidFill>
                <a:srgbClr val="0066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0"/>
                                  </p:stCondLst>
                                  <p:iterate type="lt">
                                    <p:tmPct val="4000"/>
                                  </p:iterate>
                                  <p:childTnLst>
                                    <p:set>
                                      <p:cBhvr override="childStyle">
                                        <p:cTn id="6" dur="500" fill="hold"/>
                                        <p:tgtEl>
                                          <p:spTgt spid="7">
                                            <p:txEl>
                                              <p:pRg st="8" end="8"/>
                                            </p:txEl>
                                          </p:spTgt>
                                        </p:tgtEl>
                                        <p:attrNameLst>
                                          <p:attrName>style.color</p:attrName>
                                        </p:attrNameLst>
                                      </p:cBhvr>
                                      <p:to>
                                        <p:clrVal>
                                          <a:srgbClr val="FF0000"/>
                                        </p:clrVal>
                                      </p:to>
                                    </p:set>
                                    <p:set>
                                      <p:cBhvr>
                                        <p:cTn id="7" dur="500" fill="hold"/>
                                        <p:tgtEl>
                                          <p:spTgt spid="7">
                                            <p:txEl>
                                              <p:pRg st="8" end="8"/>
                                            </p:txEl>
                                          </p:spTgt>
                                        </p:tgtEl>
                                        <p:attrNameLst>
                                          <p:attrName>fillcolor</p:attrName>
                                        </p:attrNameLst>
                                      </p:cBhvr>
                                      <p:to>
                                        <p:clrVal>
                                          <a:srgbClr val="FF0000"/>
                                        </p:clrVal>
                                      </p:to>
                                    </p:set>
                                    <p:set>
                                      <p:cBhvr>
                                        <p:cTn id="8" dur="500" fill="hold"/>
                                        <p:tgtEl>
                                          <p:spTgt spid="7">
                                            <p:txEl>
                                              <p:pRg st="8" end="8"/>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7">
                                            <p:txEl>
                                              <p:pRg st="9" end="9"/>
                                            </p:txEl>
                                          </p:spTgt>
                                        </p:tgtEl>
                                        <p:attrNameLst>
                                          <p:attrName>style.color</p:attrName>
                                        </p:attrNameLst>
                                      </p:cBhvr>
                                      <p:to>
                                        <p:clrVal>
                                          <a:srgbClr val="FF0000"/>
                                        </p:clrVal>
                                      </p:to>
                                    </p:set>
                                    <p:set>
                                      <p:cBhvr>
                                        <p:cTn id="11" dur="500" fill="hold"/>
                                        <p:tgtEl>
                                          <p:spTgt spid="7">
                                            <p:txEl>
                                              <p:pRg st="9" end="9"/>
                                            </p:txEl>
                                          </p:spTgt>
                                        </p:tgtEl>
                                        <p:attrNameLst>
                                          <p:attrName>fillcolor</p:attrName>
                                        </p:attrNameLst>
                                      </p:cBhvr>
                                      <p:to>
                                        <p:clrVal>
                                          <a:srgbClr val="FF0000"/>
                                        </p:clrVal>
                                      </p:to>
                                    </p:set>
                                    <p:set>
                                      <p:cBhvr>
                                        <p:cTn id="12" dur="500" fill="hold"/>
                                        <p:tgtEl>
                                          <p:spTgt spid="7">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Tim landed into a problem</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TextBox 6"/>
          <p:cNvSpPr txBox="1"/>
          <p:nvPr/>
        </p:nvSpPr>
        <p:spPr>
          <a:xfrm>
            <a:off x="228600" y="1676400"/>
            <a:ext cx="8610600" cy="3939540"/>
          </a:xfrm>
          <a:prstGeom prst="rect">
            <a:avLst/>
          </a:prstGeom>
          <a:noFill/>
        </p:spPr>
        <p:txBody>
          <a:bodyPr wrap="square" rtlCol="0">
            <a:spAutoFit/>
          </a:bodyPr>
          <a:lstStyle/>
          <a:p>
            <a:pPr>
              <a:spcBef>
                <a:spcPts val="1200"/>
              </a:spcBef>
            </a:pPr>
            <a:r>
              <a:rPr lang="en-IN" sz="2000" b="0" dirty="0" smtClean="0"/>
              <a:t>Here is Tim with another problem !!! </a:t>
            </a:r>
          </a:p>
          <a:p>
            <a:pPr lvl="1">
              <a:spcBef>
                <a:spcPts val="1200"/>
              </a:spcBef>
            </a:pPr>
            <a:r>
              <a:rPr lang="en-IN" sz="2000" b="0" dirty="0" smtClean="0"/>
              <a:t>Tim has three classes where each class calls the method in the next class. </a:t>
            </a:r>
          </a:p>
          <a:p>
            <a:pPr lvl="1">
              <a:spcBef>
                <a:spcPts val="1200"/>
              </a:spcBef>
            </a:pPr>
            <a:r>
              <a:rPr lang="en-IN" sz="2000" b="0" dirty="0" smtClean="0"/>
              <a:t>The third class needs to check if the employee name and employee designation is empty.</a:t>
            </a:r>
          </a:p>
          <a:p>
            <a:pPr lvl="1">
              <a:spcBef>
                <a:spcPts val="1200"/>
              </a:spcBef>
            </a:pPr>
            <a:r>
              <a:rPr lang="en-IN" sz="2000" b="0" dirty="0" smtClean="0"/>
              <a:t>If the fields are empty then appropriate exception needs to be thrown back to the first class.</a:t>
            </a:r>
          </a:p>
          <a:p>
            <a:pPr lvl="1">
              <a:spcBef>
                <a:spcPts val="1200"/>
              </a:spcBef>
            </a:pPr>
            <a:r>
              <a:rPr lang="en-IN" sz="2000" b="0" dirty="0" smtClean="0"/>
              <a:t>Tim is confused on which Exception object to throw back since there is no exception object that depicts empty values!!! </a:t>
            </a:r>
          </a:p>
          <a:p>
            <a:pPr lvl="1">
              <a:spcBef>
                <a:spcPts val="1200"/>
              </a:spcBef>
            </a:pPr>
            <a:r>
              <a:rPr lang="en-IN" sz="2000" b="0" dirty="0" smtClean="0"/>
              <a:t>How does Tim solve this problem?</a:t>
            </a:r>
            <a:endParaRPr lang="en-IN" sz="2000" b="0" dirty="0"/>
          </a:p>
        </p:txBody>
      </p:sp>
      <p:sp>
        <p:nvSpPr>
          <p:cNvPr id="8" name="Explosion 1 7"/>
          <p:cNvSpPr/>
          <p:nvPr/>
        </p:nvSpPr>
        <p:spPr>
          <a:xfrm>
            <a:off x="4800600" y="5029200"/>
            <a:ext cx="2667000" cy="160020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Using custom Exceptions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TextBox 6"/>
          <p:cNvSpPr txBox="1"/>
          <p:nvPr/>
        </p:nvSpPr>
        <p:spPr>
          <a:xfrm>
            <a:off x="228600" y="1752600"/>
            <a:ext cx="8610600" cy="4339650"/>
          </a:xfrm>
          <a:prstGeom prst="rect">
            <a:avLst/>
          </a:prstGeom>
          <a:noFill/>
        </p:spPr>
        <p:txBody>
          <a:bodyPr wrap="square" rtlCol="0">
            <a:spAutoFit/>
          </a:bodyPr>
          <a:lstStyle/>
          <a:p>
            <a:pPr>
              <a:spcBef>
                <a:spcPts val="1200"/>
              </a:spcBef>
            </a:pPr>
            <a:r>
              <a:rPr lang="en-US" i="1" dirty="0" smtClean="0"/>
              <a:t>User Defined Exceptions </a:t>
            </a:r>
            <a:r>
              <a:rPr lang="en-US" b="0" dirty="0" smtClean="0"/>
              <a:t>are custom exceptions which are created by programmers to handle the various application specific errors.</a:t>
            </a:r>
          </a:p>
          <a:p>
            <a:pPr>
              <a:spcBef>
                <a:spcPts val="1200"/>
              </a:spcBef>
            </a:pPr>
            <a:r>
              <a:rPr lang="en-US" dirty="0" smtClean="0"/>
              <a:t>Example: </a:t>
            </a:r>
            <a:r>
              <a:rPr lang="en-US" b="0" dirty="0" smtClean="0"/>
              <a:t>In a banking application the developers can create the following exceptions in the specified scenario,</a:t>
            </a:r>
          </a:p>
          <a:p>
            <a:pPr marL="395288" indent="177800">
              <a:spcBef>
                <a:spcPts val="1200"/>
              </a:spcBef>
              <a:buFont typeface="Arial" pitchFamily="34" charset="0"/>
              <a:buChar char="•"/>
            </a:pPr>
            <a:r>
              <a:rPr lang="en-US" i="1" dirty="0" err="1" smtClean="0"/>
              <a:t>InvalidAccountNumberException</a:t>
            </a:r>
            <a:r>
              <a:rPr lang="en-US" i="1" dirty="0" smtClean="0"/>
              <a:t> - </a:t>
            </a:r>
            <a:r>
              <a:rPr lang="en-US" b="0" dirty="0" smtClean="0"/>
              <a:t> Thrown when the account number entered by the user is wrong.</a:t>
            </a:r>
          </a:p>
          <a:p>
            <a:pPr marL="395288" indent="177800">
              <a:spcBef>
                <a:spcPts val="1200"/>
              </a:spcBef>
              <a:buFont typeface="Arial" pitchFamily="34" charset="0"/>
              <a:buChar char="•"/>
            </a:pPr>
            <a:r>
              <a:rPr lang="en-US" i="1" dirty="0" err="1" smtClean="0"/>
              <a:t>AccountInactiveException</a:t>
            </a:r>
            <a:r>
              <a:rPr lang="en-US" i="1" dirty="0" smtClean="0"/>
              <a:t> – </a:t>
            </a:r>
            <a:r>
              <a:rPr lang="en-US" b="0" dirty="0" smtClean="0"/>
              <a:t>Exception thrown when User trying to operate an account which has become inactive.</a:t>
            </a:r>
          </a:p>
          <a:p>
            <a:pPr marL="395288" indent="177800">
              <a:spcBef>
                <a:spcPts val="1200"/>
              </a:spcBef>
              <a:buFont typeface="Arial" pitchFamily="34" charset="0"/>
              <a:buChar char="•"/>
            </a:pPr>
            <a:r>
              <a:rPr lang="en-US" i="1" dirty="0" err="1" smtClean="0"/>
              <a:t>InsufficientFundException</a:t>
            </a:r>
            <a:r>
              <a:rPr lang="en-US" i="1" dirty="0" smtClean="0"/>
              <a:t> - </a:t>
            </a:r>
            <a:r>
              <a:rPr lang="en-US" b="0" dirty="0" smtClean="0"/>
              <a:t>Exception thrown when user trying to transfer amount with insufficient funds.</a:t>
            </a:r>
          </a:p>
          <a:p>
            <a:pPr marL="395288" indent="177800">
              <a:spcBef>
                <a:spcPts val="1200"/>
              </a:spcBef>
            </a:pPr>
            <a:endParaRPr lang="en-US" i="1" dirty="0" smtClean="0"/>
          </a:p>
          <a:p>
            <a:pPr>
              <a:spcBef>
                <a:spcPts val="1200"/>
              </a:spcBef>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4943475"/>
          </a:xfrm>
        </p:spPr>
        <p:txBody>
          <a:bodyPr/>
          <a:lstStyle/>
          <a:p>
            <a:pPr lvl="1" eaLnBrk="1" hangingPunct="1">
              <a:spcBef>
                <a:spcPts val="1200"/>
              </a:spcBef>
              <a:buNone/>
            </a:pPr>
            <a:endParaRPr lang="en-US" sz="2400" dirty="0" smtClean="0">
              <a:latin typeface="Arial" pitchFamily="34" charset="0"/>
              <a:cs typeface="Arial" pitchFamily="34" charset="0"/>
            </a:endParaRPr>
          </a:p>
          <a:p>
            <a:pPr>
              <a:buNone/>
            </a:pPr>
            <a:r>
              <a:rPr lang="en-US" sz="2000" dirty="0" smtClean="0">
                <a:latin typeface="Arial" pitchFamily="34" charset="0"/>
                <a:cs typeface="Arial" pitchFamily="34" charset="0"/>
              </a:rPr>
              <a:t>After completing this chapter you will be able to</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Define An Exception.</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Identify what happens  when an exception occurs</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Understand the benefits of Exception Handling Framework</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Describe the Exception Hierarchy</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Elaborate on different ways of  handling  exception </a:t>
            </a:r>
          </a:p>
          <a:p>
            <a:pPr marL="1308100" lvl="1" indent="-220663" eaLnBrk="1" hangingPunct="1">
              <a:spcBef>
                <a:spcPts val="1200"/>
              </a:spcBef>
              <a:buFont typeface="Wingdings" pitchFamily="2" charset="2"/>
              <a:buChar char="§"/>
            </a:pPr>
            <a:r>
              <a:rPr lang="en-US" sz="2000" dirty="0" smtClean="0">
                <a:latin typeface="Arial" pitchFamily="34" charset="0"/>
                <a:cs typeface="Arial" pitchFamily="34" charset="0"/>
              </a:rPr>
              <a:t>Throw an Exception</a:t>
            </a:r>
          </a:p>
          <a:p>
            <a:pPr marL="1308100" lvl="1" indent="-220663" eaLnBrk="1" hangingPunct="1">
              <a:spcBef>
                <a:spcPts val="1200"/>
              </a:spcBef>
              <a:buFont typeface="Wingdings" pitchFamily="2" charset="2"/>
              <a:buChar char="§"/>
            </a:pPr>
            <a:r>
              <a:rPr sz="2000" dirty="0" smtClean="0">
                <a:latin typeface="Arial" pitchFamily="34" charset="0"/>
                <a:cs typeface="Arial" pitchFamily="34" charset="0"/>
              </a:rPr>
              <a:t>Create a User Defined Exception</a:t>
            </a:r>
            <a:endParaRPr lang="en-US" sz="2000" dirty="0" smtClean="0">
              <a:latin typeface="Arial" pitchFamily="34" charset="0"/>
              <a:cs typeface="Arial" pitchFamily="34" charset="0"/>
            </a:endParaRPr>
          </a:p>
          <a:p>
            <a:pPr marL="1308100" lvl="1" indent="-220663" eaLnBrk="1" hangingPunct="1">
              <a:spcBef>
                <a:spcPts val="1200"/>
              </a:spcBef>
              <a:buNone/>
            </a:pPr>
            <a:endParaRPr lang="en-US" sz="2400" dirty="0" smtClean="0">
              <a:cs typeface="Arial" pitchFamily="34" charset="0"/>
            </a:endParaRPr>
          </a:p>
          <a:p>
            <a:pPr marL="1308100" lvl="1" indent="-220663" algn="ctr" eaLnBrk="1" hangingPunct="1">
              <a:spcBef>
                <a:spcPts val="1200"/>
              </a:spcBef>
              <a:buNone/>
            </a:pPr>
            <a:endParaRPr lang="en-US" sz="2400" dirty="0" smtClean="0">
              <a:latin typeface="Arial" pitchFamily="34" charset="0"/>
              <a:cs typeface="Arial" pitchFamily="34" charset="0"/>
            </a:endParaRPr>
          </a:p>
          <a:p>
            <a:pPr lvl="1" algn="ctr" eaLnBrk="1" hangingPunct="1">
              <a:buNone/>
            </a:pPr>
            <a:endParaRPr lang="en-US" sz="24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to create User Defined Exception?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TextBox 6"/>
          <p:cNvSpPr txBox="1"/>
          <p:nvPr/>
        </p:nvSpPr>
        <p:spPr>
          <a:xfrm>
            <a:off x="228600" y="1524000"/>
            <a:ext cx="8610600" cy="2123658"/>
          </a:xfrm>
          <a:prstGeom prst="rect">
            <a:avLst/>
          </a:prstGeom>
          <a:noFill/>
        </p:spPr>
        <p:txBody>
          <a:bodyPr wrap="square" rtlCol="0">
            <a:spAutoFit/>
          </a:bodyPr>
          <a:lstStyle/>
          <a:p>
            <a:pPr>
              <a:spcBef>
                <a:spcPts val="600"/>
              </a:spcBef>
            </a:pPr>
            <a:r>
              <a:rPr lang="en-US" sz="1600" dirty="0" smtClean="0"/>
              <a:t>Step 1: </a:t>
            </a:r>
            <a:r>
              <a:rPr lang="en-US" sz="1600" b="0" dirty="0" smtClean="0"/>
              <a:t>Create a Java class which extends the Exception class. </a:t>
            </a:r>
          </a:p>
          <a:p>
            <a:pPr>
              <a:spcBef>
                <a:spcPts val="600"/>
              </a:spcBef>
            </a:pPr>
            <a:r>
              <a:rPr lang="en-US" sz="1600" dirty="0" smtClean="0"/>
              <a:t>Step 2: </a:t>
            </a:r>
            <a:r>
              <a:rPr lang="en-US" sz="1600" b="0" dirty="0" smtClean="0">
                <a:latin typeface="Arial" charset="0"/>
              </a:rPr>
              <a:t>Override the necessary constructors.</a:t>
            </a:r>
          </a:p>
          <a:p>
            <a:pPr>
              <a:spcBef>
                <a:spcPts val="0"/>
              </a:spcBef>
            </a:pPr>
            <a:endParaRPr lang="en-US" sz="1600" b="0" dirty="0" smtClean="0"/>
          </a:p>
          <a:p>
            <a:pPr>
              <a:spcBef>
                <a:spcPts val="0"/>
              </a:spcBef>
            </a:pPr>
            <a:r>
              <a:rPr lang="en-US" sz="1600" dirty="0" smtClean="0"/>
              <a:t>Scenario: </a:t>
            </a:r>
            <a:r>
              <a:rPr lang="en-US" sz="1600" b="0" dirty="0" smtClean="0"/>
              <a:t>Assume an application has a business logic of validating the age entered by the user, the programmer may create a user defined exception named “</a:t>
            </a:r>
            <a:r>
              <a:rPr lang="en-US" sz="1600" dirty="0" err="1" smtClean="0"/>
              <a:t>InvalidAgeException</a:t>
            </a:r>
            <a:r>
              <a:rPr lang="en-US" sz="1600" dirty="0" smtClean="0"/>
              <a:t>” </a:t>
            </a:r>
            <a:r>
              <a:rPr lang="en-US" sz="1600" b="0" dirty="0" smtClean="0"/>
              <a:t>and throw it when the validation fails.</a:t>
            </a:r>
          </a:p>
          <a:p>
            <a:pPr>
              <a:spcBef>
                <a:spcPts val="1200"/>
              </a:spcBef>
            </a:pPr>
            <a:endParaRPr lang="en-US" sz="1600" dirty="0" smtClean="0"/>
          </a:p>
        </p:txBody>
      </p:sp>
      <p:sp>
        <p:nvSpPr>
          <p:cNvPr id="9" name="Line Callout 1 8"/>
          <p:cNvSpPr/>
          <p:nvPr/>
        </p:nvSpPr>
        <p:spPr bwMode="auto">
          <a:xfrm>
            <a:off x="6629400" y="2971800"/>
            <a:ext cx="2133600" cy="762000"/>
          </a:xfrm>
          <a:prstGeom prst="borderCallout1">
            <a:avLst>
              <a:gd name="adj1" fmla="val 47057"/>
              <a:gd name="adj2" fmla="val 2325"/>
              <a:gd name="adj3" fmla="val 71850"/>
              <a:gd name="adj4" fmla="val -75323"/>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Step 1:</a:t>
            </a:r>
            <a:r>
              <a:rPr kumimoji="0" lang="en-US" sz="1400" b="0" i="0" u="none" strike="noStrike" cap="none" normalizeH="0" baseline="0" dirty="0" smtClean="0">
                <a:ln>
                  <a:noFill/>
                </a:ln>
                <a:solidFill>
                  <a:schemeClr val="tx1"/>
                </a:solidFill>
                <a:effectLst/>
                <a:latin typeface="Arial" charset="0"/>
              </a:rPr>
              <a:t> Create</a:t>
            </a:r>
            <a:r>
              <a:rPr kumimoji="0" lang="en-US" sz="1400" b="0" i="0" u="none" strike="noStrike" cap="none" normalizeH="0" dirty="0" smtClean="0">
                <a:ln>
                  <a:noFill/>
                </a:ln>
                <a:solidFill>
                  <a:schemeClr val="tx1"/>
                </a:solidFill>
                <a:effectLst/>
                <a:latin typeface="Arial" charset="0"/>
              </a:rPr>
              <a:t> a java class extending Exception</a:t>
            </a:r>
            <a:endParaRPr kumimoji="0" lang="en-US" sz="1400" b="0" i="0" u="none" strike="noStrike" cap="none" normalizeH="0" baseline="0" dirty="0" smtClean="0">
              <a:ln>
                <a:noFill/>
              </a:ln>
              <a:solidFill>
                <a:schemeClr val="tx1"/>
              </a:solidFill>
              <a:effectLst/>
              <a:latin typeface="Arial" charset="0"/>
            </a:endParaRPr>
          </a:p>
        </p:txBody>
      </p:sp>
      <p:sp>
        <p:nvSpPr>
          <p:cNvPr id="10" name="Rounded Rectangle 9"/>
          <p:cNvSpPr/>
          <p:nvPr/>
        </p:nvSpPr>
        <p:spPr bwMode="auto">
          <a:xfrm>
            <a:off x="7086600" y="4419600"/>
            <a:ext cx="1981200" cy="10668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charset="0"/>
              </a:rPr>
              <a:t>Step 2: </a:t>
            </a:r>
            <a:r>
              <a:rPr kumimoji="0" lang="en-US" sz="1600" b="0" i="0" u="none" strike="noStrike" cap="none" normalizeH="0" baseline="0" dirty="0" smtClean="0">
                <a:ln>
                  <a:noFill/>
                </a:ln>
                <a:solidFill>
                  <a:schemeClr val="tx1"/>
                </a:solidFill>
                <a:effectLst/>
                <a:latin typeface="Arial" charset="0"/>
              </a:rPr>
              <a:t>Override the necessary</a:t>
            </a:r>
            <a:r>
              <a:rPr kumimoji="0" lang="en-US" sz="1600" b="0" i="0" u="none" strike="noStrike" cap="none" normalizeH="0" dirty="0" smtClean="0">
                <a:ln>
                  <a:noFill/>
                </a:ln>
                <a:solidFill>
                  <a:schemeClr val="tx1"/>
                </a:solidFill>
                <a:effectLst/>
                <a:latin typeface="Arial" charset="0"/>
              </a:rPr>
              <a:t> constructors.</a:t>
            </a:r>
            <a:endParaRPr kumimoji="0" lang="en-US" sz="1600" b="0" i="0" u="none" strike="noStrike" cap="none" normalizeH="0" baseline="0" dirty="0" smtClean="0">
              <a:ln>
                <a:noFill/>
              </a:ln>
              <a:solidFill>
                <a:schemeClr val="tx1"/>
              </a:solidFill>
              <a:effectLst/>
              <a:latin typeface="Arial" charset="0"/>
            </a:endParaRPr>
          </a:p>
        </p:txBody>
      </p:sp>
      <p:sp>
        <p:nvSpPr>
          <p:cNvPr id="11" name="Right Brace 10"/>
          <p:cNvSpPr/>
          <p:nvPr/>
        </p:nvSpPr>
        <p:spPr bwMode="auto">
          <a:xfrm>
            <a:off x="6705600" y="3810000"/>
            <a:ext cx="381000" cy="2286000"/>
          </a:xfrm>
          <a:prstGeom prst="rightBrace">
            <a:avLst/>
          </a:prstGeom>
          <a:noFill/>
          <a:ln w="38100" cap="flat" cmpd="sng" algn="ctr">
            <a:solidFill>
              <a:srgbClr val="EA38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5122" name="Picture 2"/>
          <p:cNvPicPr>
            <a:picLocks noChangeAspect="1" noChangeArrowheads="1"/>
          </p:cNvPicPr>
          <p:nvPr/>
        </p:nvPicPr>
        <p:blipFill>
          <a:blip r:embed="rId2" cstate="print"/>
          <a:srcRect/>
          <a:stretch>
            <a:fillRect/>
          </a:stretch>
        </p:blipFill>
        <p:spPr bwMode="auto">
          <a:xfrm>
            <a:off x="483020" y="3505200"/>
            <a:ext cx="6070180" cy="2819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can you throw the exception?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533400" y="1600201"/>
            <a:ext cx="8153400" cy="2031325"/>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8" name="TextBox 7"/>
          <p:cNvSpPr txBox="1"/>
          <p:nvPr/>
        </p:nvSpPr>
        <p:spPr>
          <a:xfrm>
            <a:off x="228600" y="1752600"/>
            <a:ext cx="8534400" cy="646331"/>
          </a:xfrm>
          <a:prstGeom prst="rect">
            <a:avLst/>
          </a:prstGeom>
          <a:noFill/>
        </p:spPr>
        <p:txBody>
          <a:bodyPr wrap="square" rtlCol="0">
            <a:spAutoFit/>
          </a:bodyPr>
          <a:lstStyle/>
          <a:p>
            <a:r>
              <a:rPr lang="en-US" b="0" dirty="0" smtClean="0"/>
              <a:t>Assume in the application if the user age is &lt; 18 he should not be allowed to register in the site.</a:t>
            </a:r>
            <a:endParaRPr lang="en-US" b="0" dirty="0"/>
          </a:p>
        </p:txBody>
      </p:sp>
      <p:sp>
        <p:nvSpPr>
          <p:cNvPr id="9" name="TextBox 8"/>
          <p:cNvSpPr txBox="1"/>
          <p:nvPr/>
        </p:nvSpPr>
        <p:spPr>
          <a:xfrm>
            <a:off x="304800" y="2743200"/>
            <a:ext cx="85344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public void </a:t>
            </a:r>
            <a:r>
              <a:rPr lang="en-US" dirty="0" err="1" smtClean="0"/>
              <a:t>registerProfile</a:t>
            </a:r>
            <a:r>
              <a:rPr lang="en-US" dirty="0" smtClean="0"/>
              <a:t>() throws </a:t>
            </a:r>
            <a:r>
              <a:rPr lang="en-US" dirty="0" err="1" smtClean="0">
                <a:solidFill>
                  <a:srgbClr val="C00000"/>
                </a:solidFill>
              </a:rPr>
              <a:t>AgeValidationException</a:t>
            </a:r>
            <a:endParaRPr lang="en-US" dirty="0" smtClean="0"/>
          </a:p>
          <a:p>
            <a:r>
              <a:rPr lang="en-US" dirty="0" smtClean="0"/>
              <a:t>{</a:t>
            </a:r>
          </a:p>
          <a:p>
            <a:pPr marL="463550" indent="-122238"/>
            <a:r>
              <a:rPr lang="en-US" dirty="0" smtClean="0"/>
              <a:t>try{</a:t>
            </a:r>
          </a:p>
          <a:p>
            <a:pPr marL="463550" lvl="1" indent="273050"/>
            <a:r>
              <a:rPr lang="en-US" dirty="0" smtClean="0"/>
              <a:t>if(age&lt; 18){</a:t>
            </a:r>
          </a:p>
          <a:p>
            <a:pPr marL="968375" lvl="2" indent="-53975"/>
            <a:r>
              <a:rPr lang="en-US" dirty="0" smtClean="0">
                <a:solidFill>
                  <a:srgbClr val="0070C0"/>
                </a:solidFill>
              </a:rPr>
              <a:t>throw new </a:t>
            </a:r>
            <a:r>
              <a:rPr lang="en-US" dirty="0" err="1" smtClean="0">
                <a:solidFill>
                  <a:srgbClr val="C00000"/>
                </a:solidFill>
              </a:rPr>
              <a:t>AgeValidationException</a:t>
            </a:r>
            <a:r>
              <a:rPr lang="en-US" dirty="0" smtClean="0"/>
              <a:t>(“</a:t>
            </a:r>
            <a:r>
              <a:rPr lang="en-US" dirty="0" smtClean="0">
                <a:solidFill>
                  <a:srgbClr val="00B050"/>
                </a:solidFill>
              </a:rPr>
              <a:t>User Age is not eligible</a:t>
            </a:r>
            <a:r>
              <a:rPr lang="en-US" dirty="0" smtClean="0"/>
              <a:t>”);</a:t>
            </a:r>
          </a:p>
          <a:p>
            <a:pPr marL="736600" lvl="1"/>
            <a:r>
              <a:rPr lang="en-US" dirty="0" smtClean="0"/>
              <a:t>}</a:t>
            </a:r>
          </a:p>
          <a:p>
            <a:pPr marL="463550" indent="163513"/>
            <a:r>
              <a:rPr lang="en-US" dirty="0" smtClean="0"/>
              <a:t>}</a:t>
            </a:r>
          </a:p>
          <a:p>
            <a:r>
              <a:rPr lang="en-US" dirty="0" smtClean="0"/>
              <a:t>}</a:t>
            </a:r>
          </a:p>
          <a:p>
            <a:endParaRPr lang="en-US" dirty="0" smtClean="0"/>
          </a:p>
          <a:p>
            <a:r>
              <a:rPr lang="en-US" dirty="0" smtClean="0"/>
              <a:t>NOTE: </a:t>
            </a:r>
            <a:r>
              <a:rPr lang="en-US" b="0" dirty="0" smtClean="0"/>
              <a:t>The method throwing the exception should also declare the exception in </a:t>
            </a:r>
            <a:r>
              <a:rPr lang="en-US" i="1" dirty="0" smtClean="0"/>
              <a:t>throws</a:t>
            </a:r>
            <a:r>
              <a:rPr lang="en-US" b="0" dirty="0" smtClean="0"/>
              <a:t> clause.</a:t>
            </a:r>
            <a:endParaRPr lang="en-US" b="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User Defined Exception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5" name="TextBox 4"/>
          <p:cNvSpPr txBox="1"/>
          <p:nvPr/>
        </p:nvSpPr>
        <p:spPr>
          <a:xfrm>
            <a:off x="228600" y="1564243"/>
            <a:ext cx="8534400" cy="4555093"/>
          </a:xfrm>
          <a:prstGeom prst="rect">
            <a:avLst/>
          </a:prstGeom>
          <a:noFill/>
        </p:spPr>
        <p:txBody>
          <a:bodyPr wrap="square" rtlCol="0">
            <a:spAutoFit/>
          </a:bodyPr>
          <a:lstStyle/>
          <a:p>
            <a:pPr marL="457200" indent="-457200">
              <a:spcBef>
                <a:spcPts val="1200"/>
              </a:spcBef>
            </a:pPr>
            <a:r>
              <a:rPr lang="en-US" sz="1400" b="0" dirty="0" smtClean="0"/>
              <a:t>After this demo you will be able to create custom Exceptions and understand how to throw them.</a:t>
            </a:r>
          </a:p>
          <a:p>
            <a:pPr marL="457200" indent="-457200">
              <a:spcBef>
                <a:spcPts val="1200"/>
              </a:spcBef>
            </a:pPr>
            <a:r>
              <a:rPr lang="en-US" sz="1400" dirty="0" smtClean="0"/>
              <a:t>Scenario: </a:t>
            </a:r>
            <a:r>
              <a:rPr lang="en-US" sz="1400" b="0" dirty="0" smtClean="0"/>
              <a:t> A shopping portal provides users to register their profile. During registration the system needs to validate the user age above 18 and should be placed in India. If not the system should throw an appropriate error.</a:t>
            </a:r>
            <a:endParaRPr lang="en-US" sz="1400" dirty="0" smtClean="0"/>
          </a:p>
          <a:p>
            <a:pPr marL="457200" indent="-457200">
              <a:spcBef>
                <a:spcPts val="1200"/>
              </a:spcBef>
              <a:buFont typeface="+mj-lt"/>
              <a:buAutoNum type="arabicPeriod"/>
            </a:pPr>
            <a:r>
              <a:rPr lang="en-US" sz="1400" b="0" dirty="0" smtClean="0"/>
              <a:t>Create a user defined exception classes named “</a:t>
            </a:r>
            <a:r>
              <a:rPr lang="en-US" sz="1400" i="1" dirty="0" err="1" smtClean="0"/>
              <a:t>InvalidCountryException</a:t>
            </a:r>
            <a:r>
              <a:rPr lang="en-US" sz="1400" b="0" dirty="0" smtClean="0"/>
              <a:t>”  &amp; “</a:t>
            </a:r>
            <a:r>
              <a:rPr lang="en-US" sz="1400" i="1" dirty="0" err="1" smtClean="0"/>
              <a:t>InvalidAgeException</a:t>
            </a:r>
            <a:r>
              <a:rPr lang="en-US" sz="1400" i="1" dirty="0" smtClean="0"/>
              <a:t>”</a:t>
            </a:r>
          </a:p>
          <a:p>
            <a:pPr marL="457200" indent="-457200">
              <a:spcBef>
                <a:spcPts val="1200"/>
              </a:spcBef>
              <a:buFont typeface="+mj-lt"/>
              <a:buAutoNum type="arabicPeriod"/>
            </a:pPr>
            <a:r>
              <a:rPr lang="en-US" sz="1400" b="0" dirty="0" smtClean="0"/>
              <a:t>Overload the respective  constructors.</a:t>
            </a:r>
          </a:p>
          <a:p>
            <a:pPr marL="457200" indent="-457200">
              <a:spcBef>
                <a:spcPts val="1200"/>
              </a:spcBef>
              <a:buFont typeface="+mj-lt"/>
              <a:buAutoNum type="arabicPeriod"/>
            </a:pPr>
            <a:r>
              <a:rPr lang="en-US" sz="1400" b="0" dirty="0" smtClean="0"/>
              <a:t>Create a main class “</a:t>
            </a:r>
            <a:r>
              <a:rPr lang="en-US" sz="1400" b="0" dirty="0" err="1" smtClean="0"/>
              <a:t>UserRegistration</a:t>
            </a:r>
            <a:r>
              <a:rPr lang="en-US" sz="1400" b="0" dirty="0" smtClean="0"/>
              <a:t>” , add the following method,</a:t>
            </a:r>
          </a:p>
          <a:p>
            <a:pPr marL="457200" indent="6350">
              <a:spcBef>
                <a:spcPts val="1200"/>
              </a:spcBef>
              <a:buFont typeface="Arial" pitchFamily="34" charset="0"/>
              <a:buChar char="•"/>
            </a:pPr>
            <a:r>
              <a:rPr lang="en-US" sz="1400" b="0" dirty="0" smtClean="0"/>
              <a:t>	</a:t>
            </a:r>
            <a:r>
              <a:rPr lang="en-US" sz="1400" i="1" dirty="0" err="1" smtClean="0"/>
              <a:t>registerProfile</a:t>
            </a:r>
            <a:r>
              <a:rPr lang="en-US" sz="1400" i="1" dirty="0" smtClean="0"/>
              <a:t> - </a:t>
            </a:r>
            <a:r>
              <a:rPr lang="en-US" sz="1400" b="0" dirty="0" smtClean="0"/>
              <a:t> The parameter are String </a:t>
            </a:r>
            <a:r>
              <a:rPr lang="en-US" sz="1400" b="0" dirty="0" err="1" smtClean="0"/>
              <a:t>userName</a:t>
            </a:r>
            <a:r>
              <a:rPr lang="en-US" sz="1400" b="0" dirty="0" smtClean="0"/>
              <a:t> , int age, String country. Add the following logic</a:t>
            </a:r>
          </a:p>
          <a:p>
            <a:pPr marL="914400" lvl="1" indent="6350">
              <a:spcBef>
                <a:spcPts val="1200"/>
              </a:spcBef>
              <a:buFont typeface="Arial" pitchFamily="34" charset="0"/>
              <a:buChar char="•"/>
            </a:pPr>
            <a:r>
              <a:rPr lang="en-US" sz="1400" b="0" i="1" dirty="0" smtClean="0"/>
              <a:t>  if country is not equal to “India”  throw a </a:t>
            </a:r>
            <a:r>
              <a:rPr lang="en-US" sz="1400" i="1" dirty="0" err="1" smtClean="0"/>
              <a:t>invalidCountryException</a:t>
            </a:r>
            <a:r>
              <a:rPr lang="en-US" sz="1400" b="0" i="1" dirty="0" smtClean="0"/>
              <a:t> with error message “</a:t>
            </a:r>
            <a:r>
              <a:rPr lang="en-US" sz="1400" b="0" i="1" dirty="0" smtClean="0">
                <a:solidFill>
                  <a:srgbClr val="00B050"/>
                </a:solidFill>
              </a:rPr>
              <a:t>User Outside India cannot be registered</a:t>
            </a:r>
            <a:r>
              <a:rPr lang="en-US" sz="1400" b="0" i="1" dirty="0" smtClean="0"/>
              <a:t>”</a:t>
            </a:r>
          </a:p>
          <a:p>
            <a:pPr marL="914400" lvl="1" indent="6350">
              <a:spcBef>
                <a:spcPts val="1200"/>
              </a:spcBef>
              <a:buFont typeface="Arial" pitchFamily="34" charset="0"/>
              <a:buChar char="•"/>
            </a:pPr>
            <a:r>
              <a:rPr lang="en-US" sz="1400" b="0" i="1" dirty="0" smtClean="0"/>
              <a:t>If age &lt; 18 throw a </a:t>
            </a:r>
            <a:r>
              <a:rPr lang="en-US" sz="1400" i="1" dirty="0" err="1" smtClean="0"/>
              <a:t>InvalidAgeException</a:t>
            </a:r>
            <a:r>
              <a:rPr lang="en-US" sz="1400" i="1" dirty="0" smtClean="0"/>
              <a:t> </a:t>
            </a:r>
            <a:r>
              <a:rPr lang="en-US" sz="1400" b="0" i="1" dirty="0" smtClean="0"/>
              <a:t>with error message “</a:t>
            </a:r>
            <a:r>
              <a:rPr lang="en-US" sz="1400" b="0" i="1" dirty="0" smtClean="0">
                <a:solidFill>
                  <a:srgbClr val="00B050"/>
                </a:solidFill>
              </a:rPr>
              <a:t>User is a Minor</a:t>
            </a:r>
            <a:r>
              <a:rPr lang="en-US" sz="1400" b="0" i="1" dirty="0" smtClean="0"/>
              <a:t>”</a:t>
            </a:r>
          </a:p>
          <a:p>
            <a:pPr marL="457200" indent="6350">
              <a:spcBef>
                <a:spcPts val="1200"/>
              </a:spcBef>
              <a:buFont typeface="Arial" pitchFamily="34" charset="0"/>
              <a:buChar char="•"/>
            </a:pPr>
            <a:r>
              <a:rPr lang="en-US" sz="1400" b="0" i="1" dirty="0" smtClean="0"/>
              <a:t> Invoke the method </a:t>
            </a:r>
            <a:r>
              <a:rPr lang="en-US" sz="1400" i="1" dirty="0" err="1" smtClean="0"/>
              <a:t>registerProfile</a:t>
            </a:r>
            <a:r>
              <a:rPr lang="en-US" sz="1400" i="1" dirty="0" smtClean="0"/>
              <a:t> </a:t>
            </a:r>
            <a:r>
              <a:rPr lang="en-US" sz="1400" b="0" dirty="0" smtClean="0"/>
              <a:t>from the main method with the data specified and see how the program behaves,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User Defined Exception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a:p>
        </p:txBody>
      </p:sp>
      <p:graphicFrame>
        <p:nvGraphicFramePr>
          <p:cNvPr id="8" name="Table 7"/>
          <p:cNvGraphicFramePr>
            <a:graphicFrameLocks noGrp="1"/>
          </p:cNvGraphicFramePr>
          <p:nvPr/>
        </p:nvGraphicFramePr>
        <p:xfrm>
          <a:off x="533400" y="4841240"/>
          <a:ext cx="7620000" cy="1407160"/>
        </p:xfrm>
        <a:graphic>
          <a:graphicData uri="http://schemas.openxmlformats.org/drawingml/2006/table">
            <a:tbl>
              <a:tblPr firstRow="1" bandRow="1">
                <a:tableStyleId>{5C22544A-7EE6-4342-B048-85BDC9FD1C3A}</a:tableStyleId>
              </a:tblPr>
              <a:tblGrid>
                <a:gridCol w="685800"/>
                <a:gridCol w="554666"/>
                <a:gridCol w="969334"/>
                <a:gridCol w="5410200"/>
              </a:tblGrid>
              <a:tr h="370840">
                <a:tc>
                  <a:txBody>
                    <a:bodyPr/>
                    <a:lstStyle/>
                    <a:p>
                      <a:r>
                        <a:rPr lang="en-US" sz="1400" dirty="0" smtClean="0">
                          <a:latin typeface="Arial" pitchFamily="34" charset="0"/>
                          <a:cs typeface="Arial" pitchFamily="34" charset="0"/>
                        </a:rPr>
                        <a:t>Name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Age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Output</a:t>
                      </a:r>
                      <a:endParaRPr lang="en-US" sz="1400" dirty="0">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John</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13</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itchFamily="34" charset="0"/>
                          <a:cs typeface="Arial" pitchFamily="34" charset="0"/>
                        </a:rPr>
                        <a:t>India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latin typeface="Arial" pitchFamily="34" charset="0"/>
                          <a:cs typeface="Arial" pitchFamily="34" charset="0"/>
                        </a:rPr>
                        <a:t>InvalidAgeException</a:t>
                      </a:r>
                      <a:r>
                        <a:rPr lang="en-US" sz="1400" dirty="0" smtClean="0">
                          <a:latin typeface="Arial" pitchFamily="34" charset="0"/>
                          <a:cs typeface="Arial" pitchFamily="34" charset="0"/>
                        </a:rPr>
                        <a:t> should be thrown.</a:t>
                      </a:r>
                      <a:r>
                        <a:rPr lang="en-US" sz="1400" i="1" dirty="0" smtClean="0">
                          <a:latin typeface="Arial" pitchFamily="34" charset="0"/>
                          <a:cs typeface="Arial" pitchFamily="34" charset="0"/>
                        </a:rPr>
                        <a:t> The error message</a:t>
                      </a:r>
                      <a:r>
                        <a:rPr lang="en-US" sz="1400" i="1" baseline="0" dirty="0" smtClean="0">
                          <a:latin typeface="Arial" pitchFamily="34" charset="0"/>
                          <a:cs typeface="Arial" pitchFamily="34" charset="0"/>
                        </a:rPr>
                        <a:t> should be “</a:t>
                      </a:r>
                      <a:r>
                        <a:rPr lang="en-US" sz="1400" b="0" i="1" dirty="0" smtClean="0">
                          <a:solidFill>
                            <a:srgbClr val="00B050"/>
                          </a:solidFill>
                        </a:rPr>
                        <a:t>User is a Minor</a:t>
                      </a:r>
                      <a:r>
                        <a:rPr lang="en-US" sz="1400" b="0" i="1" dirty="0" smtClean="0">
                          <a:solidFill>
                            <a:schemeClr val="tx1"/>
                          </a:solidFill>
                        </a:rPr>
                        <a:t>”</a:t>
                      </a:r>
                      <a:endParaRPr lang="en-US" sz="1400" dirty="0" smtClean="0">
                        <a:solidFill>
                          <a:schemeClr val="tx1"/>
                        </a:solidFill>
                        <a:latin typeface="Arial" pitchFamily="34" charset="0"/>
                        <a:cs typeface="Arial" pitchFamily="34" charset="0"/>
                      </a:endParaRPr>
                    </a:p>
                  </a:txBody>
                  <a:tcPr/>
                </a:tc>
              </a:tr>
              <a:tr h="370840">
                <a:tc>
                  <a:txBody>
                    <a:bodyPr/>
                    <a:lstStyle/>
                    <a:p>
                      <a:r>
                        <a:rPr lang="en-US" sz="1400" dirty="0" smtClean="0">
                          <a:latin typeface="Arial" pitchFamily="34" charset="0"/>
                          <a:cs typeface="Arial" pitchFamily="34" charset="0"/>
                        </a:rPr>
                        <a:t>Jack</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23</a:t>
                      </a:r>
                      <a:endParaRPr lang="en-US" sz="1400" dirty="0">
                        <a:latin typeface="Arial" pitchFamily="34" charset="0"/>
                        <a:cs typeface="Arial" pitchFamily="34" charset="0"/>
                      </a:endParaRPr>
                    </a:p>
                  </a:txBody>
                  <a:tcPr/>
                </a:tc>
                <a:tc>
                  <a:txBody>
                    <a:bodyPr/>
                    <a:lstStyle/>
                    <a:p>
                      <a:pPr>
                        <a:buFont typeface="Arial" pitchFamily="34" charset="0"/>
                        <a:buNone/>
                      </a:pPr>
                      <a:r>
                        <a:rPr lang="en-US" sz="1400" dirty="0" smtClean="0">
                          <a:latin typeface="Arial" pitchFamily="34" charset="0"/>
                          <a:cs typeface="Arial" pitchFamily="34" charset="0"/>
                        </a:rPr>
                        <a:t>US</a:t>
                      </a:r>
                      <a:endParaRPr lang="en-US" sz="1400" dirty="0">
                        <a:latin typeface="Arial" pitchFamily="34" charset="0"/>
                        <a:cs typeface="Arial" pitchFamily="34" charset="0"/>
                      </a:endParaRPr>
                    </a:p>
                  </a:txBody>
                  <a:tcPr/>
                </a:tc>
                <a:tc>
                  <a:txBody>
                    <a:bodyPr/>
                    <a:lstStyle/>
                    <a:p>
                      <a:pPr>
                        <a:buFont typeface="Arial" pitchFamily="34" charset="0"/>
                        <a:buNone/>
                      </a:pPr>
                      <a:r>
                        <a:rPr lang="en-US" sz="1400" b="1" i="1" dirty="0" err="1" smtClean="0">
                          <a:latin typeface="Arial" pitchFamily="34" charset="0"/>
                          <a:cs typeface="Arial" pitchFamily="34" charset="0"/>
                        </a:rPr>
                        <a:t>InvalidCountryException</a:t>
                      </a:r>
                      <a:r>
                        <a:rPr lang="en-US" sz="1400" i="1" dirty="0" smtClean="0">
                          <a:latin typeface="Arial" pitchFamily="34" charset="0"/>
                          <a:cs typeface="Arial" pitchFamily="34" charset="0"/>
                        </a:rPr>
                        <a:t> should be thrown. The error message</a:t>
                      </a:r>
                      <a:r>
                        <a:rPr lang="en-US" sz="1400" i="1" baseline="0" dirty="0" smtClean="0">
                          <a:latin typeface="Arial" pitchFamily="34" charset="0"/>
                          <a:cs typeface="Arial" pitchFamily="34" charset="0"/>
                        </a:rPr>
                        <a:t> should be “</a:t>
                      </a:r>
                      <a:r>
                        <a:rPr lang="en-US" sz="1400" b="0" i="1" dirty="0" smtClean="0">
                          <a:solidFill>
                            <a:srgbClr val="00B050"/>
                          </a:solidFill>
                        </a:rPr>
                        <a:t>User Outside India cannot be registered</a:t>
                      </a:r>
                      <a:r>
                        <a:rPr lang="en-US" sz="1400" b="0" i="1" dirty="0" smtClean="0"/>
                        <a:t>”</a:t>
                      </a:r>
                      <a:endParaRPr lang="en-US" sz="1400" dirty="0">
                        <a:latin typeface="Arial" pitchFamily="34" charset="0"/>
                        <a:cs typeface="Arial" pitchFamily="34" charset="0"/>
                      </a:endParaRPr>
                    </a:p>
                  </a:txBody>
                  <a:tcPr/>
                </a:tc>
              </a:tr>
            </a:tbl>
          </a:graphicData>
        </a:graphic>
      </p:graphicFrame>
      <p:pic>
        <p:nvPicPr>
          <p:cNvPr id="3075" name="Picture 3"/>
          <p:cNvPicPr>
            <a:picLocks noChangeAspect="1" noChangeArrowheads="1"/>
          </p:cNvPicPr>
          <p:nvPr/>
        </p:nvPicPr>
        <p:blipFill>
          <a:blip r:embed="rId2" cstate="print"/>
          <a:srcRect/>
          <a:stretch>
            <a:fillRect/>
          </a:stretch>
        </p:blipFill>
        <p:spPr bwMode="auto">
          <a:xfrm>
            <a:off x="228600" y="2133600"/>
            <a:ext cx="4476750" cy="2167937"/>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4572000" y="2057400"/>
            <a:ext cx="4466232" cy="2333480"/>
          </a:xfrm>
          <a:prstGeom prst="rect">
            <a:avLst/>
          </a:prstGeom>
          <a:noFill/>
          <a:ln w="9525">
            <a:noFill/>
            <a:miter lim="800000"/>
            <a:headEnd/>
            <a:tailEnd/>
          </a:ln>
        </p:spPr>
      </p:pic>
      <p:sp>
        <p:nvSpPr>
          <p:cNvPr id="7" name="TextBox 6"/>
          <p:cNvSpPr txBox="1"/>
          <p:nvPr/>
        </p:nvSpPr>
        <p:spPr>
          <a:xfrm>
            <a:off x="609600" y="1600200"/>
            <a:ext cx="7467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Create the exception class as mentioned below.</a:t>
            </a:r>
            <a:endParaRPr lang="en-US" dirty="0"/>
          </a:p>
        </p:txBody>
      </p:sp>
      <p:sp>
        <p:nvSpPr>
          <p:cNvPr id="9" name="TextBox 8"/>
          <p:cNvSpPr txBox="1"/>
          <p:nvPr/>
        </p:nvSpPr>
        <p:spPr>
          <a:xfrm>
            <a:off x="762000" y="4343400"/>
            <a:ext cx="74676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solidFill>
                  <a:schemeClr val="accent6">
                    <a:lumMod val="50000"/>
                  </a:schemeClr>
                </a:solidFill>
                <a:latin typeface="Arial" pitchFamily="34" charset="0"/>
                <a:cs typeface="Arial" pitchFamily="34" charset="0"/>
              </a:rPr>
              <a:t>Execute the program for the following scenarios.</a:t>
            </a:r>
            <a:endParaRPr lang="en-US" dirty="0">
              <a:solidFill>
                <a:schemeClr val="accent6">
                  <a:lumMod val="50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Solution – User Defined Exception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 y="2047875"/>
            <a:ext cx="7734300" cy="3971925"/>
          </a:xfrm>
          <a:prstGeom prst="rect">
            <a:avLst/>
          </a:prstGeom>
          <a:noFill/>
          <a:ln w="9525">
            <a:noFill/>
            <a:miter lim="800000"/>
            <a:headEnd/>
            <a:tailEnd/>
          </a:ln>
        </p:spPr>
      </p:pic>
      <p:sp>
        <p:nvSpPr>
          <p:cNvPr id="5" name="TextBox 4"/>
          <p:cNvSpPr txBox="1"/>
          <p:nvPr/>
        </p:nvSpPr>
        <p:spPr>
          <a:xfrm>
            <a:off x="609600" y="1600200"/>
            <a:ext cx="7467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Create the user registration program as mentioned below.</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200" dirty="0">
              <a:solidFill>
                <a:schemeClr val="tx1">
                  <a:lumMod val="95000"/>
                  <a:lumOff val="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Exception Handling</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What is an Exception in Java</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3" name="TextBox 12"/>
          <p:cNvSpPr txBox="1"/>
          <p:nvPr/>
        </p:nvSpPr>
        <p:spPr>
          <a:xfrm>
            <a:off x="277504" y="1647885"/>
            <a:ext cx="8839200" cy="2862322"/>
          </a:xfrm>
          <a:prstGeom prst="rect">
            <a:avLst/>
          </a:prstGeom>
          <a:noFill/>
        </p:spPr>
        <p:txBody>
          <a:bodyPr wrap="square" rtlCol="0">
            <a:spAutoFit/>
          </a:bodyPr>
          <a:lstStyle/>
          <a:p>
            <a:pPr>
              <a:spcBef>
                <a:spcPts val="1200"/>
              </a:spcBef>
            </a:pPr>
            <a:r>
              <a:rPr lang="en-IN" sz="2000" dirty="0" smtClean="0"/>
              <a:t>What is an Exception?</a:t>
            </a:r>
          </a:p>
          <a:p>
            <a:pPr marL="231775" lvl="1">
              <a:spcBef>
                <a:spcPts val="1200"/>
              </a:spcBef>
            </a:pPr>
            <a:r>
              <a:rPr lang="en-IN" sz="2000" dirty="0" smtClean="0"/>
              <a:t>Exception refers to any abnormality or an error </a:t>
            </a:r>
          </a:p>
          <a:p>
            <a:pPr marL="231775" lvl="1">
              <a:spcBef>
                <a:spcPts val="1200"/>
              </a:spcBef>
            </a:pPr>
            <a:r>
              <a:rPr lang="en-IN" sz="2000" dirty="0" smtClean="0"/>
              <a:t>that occurs during run time</a:t>
            </a:r>
          </a:p>
          <a:p>
            <a:pPr marL="231775" lvl="1" indent="231775">
              <a:spcBef>
                <a:spcPts val="1200"/>
              </a:spcBef>
              <a:buFont typeface="Arial" pitchFamily="34" charset="0"/>
              <a:buChar char="•"/>
            </a:pPr>
            <a:r>
              <a:rPr lang="en-IN" sz="2000" b="0" dirty="0" smtClean="0"/>
              <a:t>An exception in Java is a signal that indicates the occurrence of some important or unexpected condition during execution of a program at runtime.</a:t>
            </a:r>
          </a:p>
          <a:p>
            <a:pPr marL="231775" lvl="1" indent="231775">
              <a:spcBef>
                <a:spcPts val="1200"/>
              </a:spcBef>
              <a:buFont typeface="Arial" pitchFamily="34" charset="0"/>
              <a:buChar char="•"/>
            </a:pPr>
            <a:r>
              <a:rPr lang="en-US" sz="2000" b="0" dirty="0" smtClean="0"/>
              <a:t>Exception causes normal  program flow to be  disrupted.</a:t>
            </a:r>
          </a:p>
        </p:txBody>
      </p:sp>
      <p:sp>
        <p:nvSpPr>
          <p:cNvPr id="11" name="TextBox 10"/>
          <p:cNvSpPr txBox="1"/>
          <p:nvPr/>
        </p:nvSpPr>
        <p:spPr>
          <a:xfrm>
            <a:off x="796661" y="4522088"/>
            <a:ext cx="6442339" cy="17081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dirty="0" smtClean="0">
                <a:latin typeface="Arial" pitchFamily="34" charset="0"/>
                <a:cs typeface="Arial" pitchFamily="34" charset="0"/>
              </a:rPr>
              <a:t>Examples :</a:t>
            </a:r>
          </a:p>
          <a:p>
            <a:pPr marL="627063" lvl="1" indent="-231775">
              <a:spcBef>
                <a:spcPts val="600"/>
              </a:spcBef>
              <a:buClr>
                <a:schemeClr val="tx1"/>
              </a:buClr>
              <a:buFont typeface="Wingdings" pitchFamily="2" charset="2"/>
              <a:buChar char="§"/>
              <a:tabLst>
                <a:tab pos="341313" algn="l"/>
              </a:tabLst>
            </a:pPr>
            <a:r>
              <a:rPr lang="en-US" dirty="0" smtClean="0">
                <a:latin typeface="Arial" pitchFamily="34" charset="0"/>
                <a:cs typeface="Arial" pitchFamily="34" charset="0"/>
              </a:rPr>
              <a:t>int num=5/0 – </a:t>
            </a:r>
            <a:r>
              <a:rPr lang="en-US" dirty="0" smtClean="0">
                <a:solidFill>
                  <a:srgbClr val="C00000"/>
                </a:solidFill>
                <a:latin typeface="Arial" pitchFamily="34" charset="0"/>
                <a:cs typeface="Arial" pitchFamily="34" charset="0"/>
              </a:rPr>
              <a:t>Divide by Zero Error </a:t>
            </a:r>
            <a:r>
              <a:rPr lang="en-US" dirty="0" smtClean="0">
                <a:latin typeface="Arial" pitchFamily="34" charset="0"/>
                <a:cs typeface="Arial" pitchFamily="34" charset="0"/>
              </a:rPr>
              <a:t>–Arithmetic Exception</a:t>
            </a:r>
          </a:p>
          <a:p>
            <a:pPr marL="627063" lvl="1" indent="-231775">
              <a:spcBef>
                <a:spcPts val="600"/>
              </a:spcBef>
              <a:buClr>
                <a:schemeClr val="tx1"/>
              </a:buClr>
              <a:buFont typeface="Wingdings" pitchFamily="2" charset="2"/>
              <a:buChar char="§"/>
              <a:tabLst>
                <a:tab pos="682625" algn="l"/>
              </a:tabLst>
            </a:pPr>
            <a:r>
              <a:rPr lang="en-US" dirty="0" smtClean="0">
                <a:solidFill>
                  <a:srgbClr val="C00000"/>
                </a:solidFill>
                <a:latin typeface="Arial" pitchFamily="34" charset="0"/>
                <a:cs typeface="Arial" pitchFamily="34" charset="0"/>
              </a:rPr>
              <a:t>Out of Memory Error.</a:t>
            </a:r>
          </a:p>
          <a:p>
            <a:pPr marL="627063" lvl="1" indent="-231775">
              <a:spcBef>
                <a:spcPts val="600"/>
              </a:spcBef>
              <a:buClr>
                <a:schemeClr val="tx1"/>
              </a:buClr>
              <a:buFont typeface="Wingdings" pitchFamily="2" charset="2"/>
              <a:buChar char="§"/>
              <a:tabLst>
                <a:tab pos="682625" algn="l"/>
              </a:tabLst>
            </a:pPr>
            <a:r>
              <a:rPr lang="en-US" dirty="0" smtClean="0">
                <a:latin typeface="Arial" pitchFamily="34" charset="0"/>
                <a:cs typeface="Arial" pitchFamily="34" charset="0"/>
              </a:rPr>
              <a:t> Trying to open a file that has been deleted.</a:t>
            </a:r>
            <a:endParaRPr lang="en-US" dirty="0">
              <a:latin typeface="Arial" pitchFamily="34" charset="0"/>
              <a:cs typeface="Arial" pitchFamily="34" charset="0"/>
            </a:endParaRPr>
          </a:p>
        </p:txBody>
      </p:sp>
      <p:pic>
        <p:nvPicPr>
          <p:cNvPr id="7" name="Picture 6" descr="iStock_000016002596Small.jpg"/>
          <p:cNvPicPr>
            <a:picLocks noChangeAspect="1"/>
          </p:cNvPicPr>
          <p:nvPr/>
        </p:nvPicPr>
        <p:blipFill>
          <a:blip r:embed="rId2" cstate="print"/>
          <a:stretch>
            <a:fillRect/>
          </a:stretch>
        </p:blipFill>
        <p:spPr>
          <a:xfrm>
            <a:off x="6702184" y="1654792"/>
            <a:ext cx="2106442" cy="13932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400" dirty="0" smtClean="0"/>
              <a:t>A Metaphor For Exception Handling</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533400" y="1752600"/>
            <a:ext cx="2383217" cy="461665"/>
          </a:xfrm>
          <a:prstGeom prst="rect">
            <a:avLst/>
          </a:prstGeom>
          <a:noFill/>
        </p:spPr>
        <p:txBody>
          <a:bodyPr wrap="none" rtlCol="0">
            <a:spAutoFit/>
          </a:bodyPr>
          <a:lstStyle/>
          <a:p>
            <a:r>
              <a:rPr lang="en-US" sz="2400" dirty="0" smtClean="0"/>
              <a:t>It is Story Time</a:t>
            </a:r>
            <a:endParaRPr lang="en-US" sz="2400" dirty="0"/>
          </a:p>
        </p:txBody>
      </p:sp>
      <p:pic>
        <p:nvPicPr>
          <p:cNvPr id="8" name="Picture 7" descr="boy_1252080c.jpg"/>
          <p:cNvPicPr>
            <a:picLocks noChangeAspect="1"/>
          </p:cNvPicPr>
          <p:nvPr/>
        </p:nvPicPr>
        <p:blipFill>
          <a:blip r:embed="rId2" cstate="print"/>
          <a:srcRect l="17391" r="12174"/>
          <a:stretch>
            <a:fillRect/>
          </a:stretch>
        </p:blipFill>
        <p:spPr>
          <a:xfrm>
            <a:off x="987184" y="2301919"/>
            <a:ext cx="1447800" cy="1286933"/>
          </a:xfrm>
          <a:prstGeom prst="rect">
            <a:avLst/>
          </a:prstGeom>
        </p:spPr>
      </p:pic>
      <p:sp>
        <p:nvSpPr>
          <p:cNvPr id="9" name="TextBox 8"/>
          <p:cNvSpPr txBox="1"/>
          <p:nvPr/>
        </p:nvSpPr>
        <p:spPr>
          <a:xfrm>
            <a:off x="533400" y="3733800"/>
            <a:ext cx="2285999" cy="430887"/>
          </a:xfrm>
          <a:prstGeom prst="rect">
            <a:avLst/>
          </a:prstGeom>
        </p:spPr>
        <p:style>
          <a:lnRef idx="1">
            <a:schemeClr val="accent2"/>
          </a:lnRef>
          <a:fillRef idx="2">
            <a:schemeClr val="accent2"/>
          </a:fillRef>
          <a:effectRef idx="1">
            <a:schemeClr val="accent2"/>
          </a:effectRef>
          <a:fontRef idx="minor">
            <a:schemeClr val="dk1"/>
          </a:fontRef>
        </p:style>
        <p:txBody>
          <a:bodyPr wrap="square" tIns="0" rIns="0" bIns="0" rtlCol="0">
            <a:spAutoFit/>
          </a:bodyPr>
          <a:lstStyle/>
          <a:p>
            <a:r>
              <a:rPr lang="en-US" sz="1400" dirty="0" smtClean="0"/>
              <a:t>Boy studying in boarding school falls sick</a:t>
            </a:r>
            <a:endParaRPr lang="en-US" sz="1400" dirty="0"/>
          </a:p>
        </p:txBody>
      </p:sp>
      <p:pic>
        <p:nvPicPr>
          <p:cNvPr id="11" name="Picture 10" descr="man-hair-models-10.jpg"/>
          <p:cNvPicPr>
            <a:picLocks noChangeAspect="1"/>
          </p:cNvPicPr>
          <p:nvPr/>
        </p:nvPicPr>
        <p:blipFill>
          <a:blip r:embed="rId3" cstate="print"/>
          <a:stretch>
            <a:fillRect/>
          </a:stretch>
        </p:blipFill>
        <p:spPr>
          <a:xfrm>
            <a:off x="6934200" y="2438400"/>
            <a:ext cx="1076556" cy="1219200"/>
          </a:xfrm>
          <a:prstGeom prst="rect">
            <a:avLst/>
          </a:prstGeom>
        </p:spPr>
      </p:pic>
      <p:sp>
        <p:nvSpPr>
          <p:cNvPr id="12" name="TextBox 11"/>
          <p:cNvSpPr txBox="1"/>
          <p:nvPr/>
        </p:nvSpPr>
        <p:spPr>
          <a:xfrm>
            <a:off x="6324600" y="3886200"/>
            <a:ext cx="2590800" cy="861774"/>
          </a:xfrm>
          <a:prstGeom prst="rect">
            <a:avLst/>
          </a:prstGeom>
        </p:spPr>
        <p:style>
          <a:lnRef idx="1">
            <a:schemeClr val="accent2"/>
          </a:lnRef>
          <a:fillRef idx="2">
            <a:schemeClr val="accent2"/>
          </a:fillRef>
          <a:effectRef idx="1">
            <a:schemeClr val="accent2"/>
          </a:effectRef>
          <a:fontRef idx="minor">
            <a:schemeClr val="dk1"/>
          </a:fontRef>
        </p:style>
        <p:txBody>
          <a:bodyPr wrap="square" tIns="0" rIns="0" bIns="0" rtlCol="0">
            <a:spAutoFit/>
          </a:bodyPr>
          <a:lstStyle/>
          <a:p>
            <a:r>
              <a:rPr lang="en-US" sz="1400" dirty="0" smtClean="0"/>
              <a:t>Guardian checks if he has the necessary expertise to handle this situation, if not he forwards the telegram to the parents</a:t>
            </a:r>
            <a:endParaRPr lang="en-US" sz="1400" dirty="0"/>
          </a:p>
        </p:txBody>
      </p:sp>
      <p:pic>
        <p:nvPicPr>
          <p:cNvPr id="13" name="Picture 12" descr="telegram.jpg"/>
          <p:cNvPicPr>
            <a:picLocks noChangeAspect="1"/>
          </p:cNvPicPr>
          <p:nvPr/>
        </p:nvPicPr>
        <p:blipFill>
          <a:blip r:embed="rId4" cstate="print"/>
          <a:srcRect b="57048"/>
          <a:stretch>
            <a:fillRect/>
          </a:stretch>
        </p:blipFill>
        <p:spPr>
          <a:xfrm>
            <a:off x="3124200" y="1752600"/>
            <a:ext cx="2667000" cy="866775"/>
          </a:xfrm>
          <a:prstGeom prst="rect">
            <a:avLst/>
          </a:prstGeom>
        </p:spPr>
      </p:pic>
      <p:sp>
        <p:nvSpPr>
          <p:cNvPr id="14" name="TextBox 13"/>
          <p:cNvSpPr txBox="1"/>
          <p:nvPr/>
        </p:nvSpPr>
        <p:spPr>
          <a:xfrm>
            <a:off x="3150352" y="2723864"/>
            <a:ext cx="264539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tIns="0" rIns="0" bIns="0" rtlCol="0">
            <a:spAutoFit/>
          </a:bodyPr>
          <a:lstStyle/>
          <a:p>
            <a:r>
              <a:rPr lang="en-US" sz="1400" dirty="0" smtClean="0"/>
              <a:t>Telegram which has the necessary details is sent to the guardian by the school management</a:t>
            </a:r>
            <a:endParaRPr lang="en-US" sz="1400" dirty="0"/>
          </a:p>
        </p:txBody>
      </p:sp>
      <p:pic>
        <p:nvPicPr>
          <p:cNvPr id="15" name="Picture 14" descr="dm_080603_experienced_business_couple.jpg"/>
          <p:cNvPicPr>
            <a:picLocks noChangeAspect="1"/>
          </p:cNvPicPr>
          <p:nvPr/>
        </p:nvPicPr>
        <p:blipFill>
          <a:blip r:embed="rId5" cstate="print"/>
          <a:stretch>
            <a:fillRect/>
          </a:stretch>
        </p:blipFill>
        <p:spPr>
          <a:xfrm>
            <a:off x="3657600" y="4343400"/>
            <a:ext cx="1380226" cy="1219200"/>
          </a:xfrm>
          <a:prstGeom prst="rect">
            <a:avLst/>
          </a:prstGeom>
        </p:spPr>
      </p:pic>
      <p:sp>
        <p:nvSpPr>
          <p:cNvPr id="16" name="TextBox 15"/>
          <p:cNvSpPr txBox="1"/>
          <p:nvPr/>
        </p:nvSpPr>
        <p:spPr>
          <a:xfrm>
            <a:off x="2895600" y="5715000"/>
            <a:ext cx="2645392" cy="215444"/>
          </a:xfrm>
          <a:prstGeom prst="rect">
            <a:avLst/>
          </a:prstGeom>
        </p:spPr>
        <p:style>
          <a:lnRef idx="1">
            <a:schemeClr val="accent2"/>
          </a:lnRef>
          <a:fillRef idx="2">
            <a:schemeClr val="accent2"/>
          </a:fillRef>
          <a:effectRef idx="1">
            <a:schemeClr val="accent2"/>
          </a:effectRef>
          <a:fontRef idx="minor">
            <a:schemeClr val="dk1"/>
          </a:fontRef>
        </p:style>
        <p:txBody>
          <a:bodyPr wrap="square" tIns="0" rIns="0" bIns="0" rtlCol="0">
            <a:spAutoFit/>
          </a:bodyPr>
          <a:lstStyle/>
          <a:p>
            <a:r>
              <a:rPr lang="en-US" sz="1400" dirty="0" smtClean="0"/>
              <a:t>Parents finally handle the problem</a:t>
            </a:r>
            <a:endParaRPr lang="en-US" sz="1400" dirty="0"/>
          </a:p>
        </p:txBody>
      </p:sp>
      <p:cxnSp>
        <p:nvCxnSpPr>
          <p:cNvPr id="18" name="Curved Connector 17"/>
          <p:cNvCxnSpPr>
            <a:stCxn id="8" idx="3"/>
            <a:endCxn id="13" idx="1"/>
          </p:cNvCxnSpPr>
          <p:nvPr/>
        </p:nvCxnSpPr>
        <p:spPr>
          <a:xfrm flipV="1">
            <a:off x="2434984" y="2185988"/>
            <a:ext cx="689216" cy="75939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3"/>
            <a:endCxn id="11" idx="1"/>
          </p:cNvCxnSpPr>
          <p:nvPr/>
        </p:nvCxnSpPr>
        <p:spPr>
          <a:xfrm>
            <a:off x="5791200" y="2185988"/>
            <a:ext cx="1143000" cy="862012"/>
          </a:xfrm>
          <a:prstGeom prst="curvedConnector3">
            <a:avLst>
              <a:gd name="adj1" fmla="val 5119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1" idx="1"/>
            <a:endCxn id="15" idx="3"/>
          </p:cNvCxnSpPr>
          <p:nvPr/>
        </p:nvCxnSpPr>
        <p:spPr>
          <a:xfrm rot="10800000" flipV="1">
            <a:off x="5037826" y="3048000"/>
            <a:ext cx="1896374" cy="1905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687669"/>
            <a:ext cx="29718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In Java </a:t>
            </a:r>
            <a:r>
              <a:rPr lang="en-US" dirty="0" smtClean="0">
                <a:solidFill>
                  <a:srgbClr val="C00000"/>
                </a:solidFill>
              </a:rPr>
              <a:t>Handlers</a:t>
            </a:r>
            <a:r>
              <a:rPr lang="en-US" dirty="0" smtClean="0"/>
              <a:t> are used for handling exceptions.</a:t>
            </a:r>
            <a:endParaRPr lang="en-US" dirty="0"/>
          </a:p>
        </p:txBody>
      </p:sp>
      <p:sp>
        <p:nvSpPr>
          <p:cNvPr id="25" name="TextBox 24"/>
          <p:cNvSpPr txBox="1"/>
          <p:nvPr/>
        </p:nvSpPr>
        <p:spPr>
          <a:xfrm>
            <a:off x="533401" y="3733800"/>
            <a:ext cx="228600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tIns="0" rIns="0" bIns="0" rtlCol="0">
            <a:spAutoFit/>
          </a:bodyPr>
          <a:lstStyle/>
          <a:p>
            <a:r>
              <a:rPr lang="en-US" sz="1500" dirty="0" smtClean="0"/>
              <a:t>Exception Occurs while a program is being executed</a:t>
            </a:r>
            <a:endParaRPr lang="en-US" sz="1500" dirty="0"/>
          </a:p>
        </p:txBody>
      </p:sp>
      <p:sp>
        <p:nvSpPr>
          <p:cNvPr id="26" name="TextBox 25"/>
          <p:cNvSpPr txBox="1"/>
          <p:nvPr/>
        </p:nvSpPr>
        <p:spPr>
          <a:xfrm>
            <a:off x="3137848" y="2702256"/>
            <a:ext cx="2667000" cy="861774"/>
          </a:xfrm>
          <a:prstGeom prst="rect">
            <a:avLst/>
          </a:prstGeom>
        </p:spPr>
        <p:style>
          <a:lnRef idx="1">
            <a:schemeClr val="accent4"/>
          </a:lnRef>
          <a:fillRef idx="2">
            <a:schemeClr val="accent4"/>
          </a:fillRef>
          <a:effectRef idx="1">
            <a:schemeClr val="accent4"/>
          </a:effectRef>
          <a:fontRef idx="minor">
            <a:schemeClr val="dk1"/>
          </a:fontRef>
        </p:style>
        <p:txBody>
          <a:bodyPr wrap="square" tIns="0" rIns="0" bIns="0" rtlCol="0">
            <a:spAutoFit/>
          </a:bodyPr>
          <a:lstStyle/>
          <a:p>
            <a:r>
              <a:rPr lang="en-US" sz="1400" dirty="0" smtClean="0"/>
              <a:t>Exception Object containing info about error, its type and state is created and thrown by the run time system</a:t>
            </a:r>
            <a:endParaRPr lang="en-US" sz="1400" dirty="0"/>
          </a:p>
        </p:txBody>
      </p:sp>
      <p:sp>
        <p:nvSpPr>
          <p:cNvPr id="27" name="TextBox 26"/>
          <p:cNvSpPr txBox="1"/>
          <p:nvPr/>
        </p:nvSpPr>
        <p:spPr>
          <a:xfrm>
            <a:off x="6248400" y="3886200"/>
            <a:ext cx="2667000" cy="1231106"/>
          </a:xfrm>
          <a:prstGeom prst="rect">
            <a:avLst/>
          </a:prstGeom>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pPr algn="ctr"/>
            <a:r>
              <a:rPr lang="en-US" sz="1400" dirty="0" smtClean="0"/>
              <a:t>Run time system checks if the 1</a:t>
            </a:r>
            <a:r>
              <a:rPr lang="en-US" sz="1400" baseline="30000" dirty="0" smtClean="0"/>
              <a:t>st</a:t>
            </a:r>
            <a:r>
              <a:rPr lang="en-US" sz="1400" dirty="0" smtClean="0"/>
              <a:t> method can handle the exception. If not throw the exception.</a:t>
            </a:r>
            <a:endParaRPr lang="en-US" sz="1400" dirty="0"/>
          </a:p>
        </p:txBody>
      </p:sp>
      <p:sp>
        <p:nvSpPr>
          <p:cNvPr id="28" name="TextBox 27"/>
          <p:cNvSpPr txBox="1"/>
          <p:nvPr/>
        </p:nvSpPr>
        <p:spPr>
          <a:xfrm>
            <a:off x="2819400" y="5685432"/>
            <a:ext cx="28956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tIns="0" rIns="0" bIns="0" rtlCol="0">
            <a:spAutoFit/>
          </a:bodyPr>
          <a:lstStyle/>
          <a:p>
            <a:r>
              <a:rPr lang="en-US" sz="1400" dirty="0" smtClean="0"/>
              <a:t>The exception is thrown to the other methods in the invocation chain till one method handles it.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edge">
                                      <p:cBhvr>
                                        <p:cTn id="48" dur="1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checkerboard(across)">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dissolve">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6" grpId="0" animBg="1"/>
      <p:bldP spid="24"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Happens when an Exception occurs in a program?</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304800" y="1600200"/>
            <a:ext cx="8610600" cy="3339376"/>
          </a:xfrm>
          <a:prstGeom prst="rect">
            <a:avLst/>
          </a:prstGeom>
          <a:noFill/>
        </p:spPr>
        <p:txBody>
          <a:bodyPr wrap="square" rtlCol="0">
            <a:spAutoFit/>
          </a:bodyPr>
          <a:lstStyle/>
          <a:p>
            <a:pPr>
              <a:spcBef>
                <a:spcPts val="600"/>
              </a:spcBef>
            </a:pPr>
            <a:r>
              <a:rPr lang="en-US" sz="1600" dirty="0" smtClean="0"/>
              <a:t>What happens when an Exception occurs?</a:t>
            </a:r>
          </a:p>
          <a:p>
            <a:pPr>
              <a:spcBef>
                <a:spcPts val="600"/>
              </a:spcBef>
            </a:pPr>
            <a:r>
              <a:rPr lang="en-US" sz="1600" dirty="0" smtClean="0"/>
              <a:t>Step 1:</a:t>
            </a:r>
          </a:p>
          <a:p>
            <a:pPr lvl="1">
              <a:spcBef>
                <a:spcPts val="600"/>
              </a:spcBef>
            </a:pPr>
            <a:r>
              <a:rPr lang="en-US" sz="1600" b="0" dirty="0" smtClean="0"/>
              <a:t>When an exception occurs within a method, the method creates an exception object and hands it off to the run-time system (</a:t>
            </a:r>
            <a:r>
              <a:rPr lang="en-US" sz="1600" dirty="0" smtClean="0"/>
              <a:t>called throwing an exception</a:t>
            </a:r>
            <a:r>
              <a:rPr lang="en-US" sz="1600" b="0" dirty="0" smtClean="0"/>
              <a:t>)</a:t>
            </a:r>
          </a:p>
          <a:p>
            <a:pPr lvl="1">
              <a:spcBef>
                <a:spcPts val="600"/>
              </a:spcBef>
            </a:pPr>
            <a:r>
              <a:rPr lang="en-US" sz="1600" b="0" dirty="0" smtClean="0"/>
              <a:t>Exception object contains information about the error, including its type and the state of the program when the error occurred.</a:t>
            </a:r>
          </a:p>
          <a:p>
            <a:pPr>
              <a:spcBef>
                <a:spcPts val="600"/>
              </a:spcBef>
            </a:pPr>
            <a:r>
              <a:rPr lang="en-US" sz="1600" dirty="0" smtClean="0"/>
              <a:t>Step 2:</a:t>
            </a:r>
          </a:p>
          <a:p>
            <a:pPr lvl="1">
              <a:spcBef>
                <a:spcPts val="600"/>
              </a:spcBef>
            </a:pPr>
            <a:r>
              <a:rPr lang="en-US" sz="1600" b="0" dirty="0" smtClean="0"/>
              <a:t>The run time system searches the call stack for a method that contains the method handler</a:t>
            </a:r>
          </a:p>
          <a:p>
            <a:endParaRPr lang="en-US" sz="1600" dirty="0" smtClean="0"/>
          </a:p>
          <a:p>
            <a:pPr>
              <a:spcBef>
                <a:spcPts val="1200"/>
              </a:spcBef>
            </a:pPr>
            <a:endParaRPr lang="en-IN" sz="1600" b="0" dirty="0"/>
          </a:p>
        </p:txBody>
      </p:sp>
      <p:sp>
        <p:nvSpPr>
          <p:cNvPr id="7" name="TextBox 6"/>
          <p:cNvSpPr txBox="1"/>
          <p:nvPr/>
        </p:nvSpPr>
        <p:spPr>
          <a:xfrm>
            <a:off x="2192030" y="4202668"/>
            <a:ext cx="359348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Method where error occurred</a:t>
            </a:r>
            <a:endParaRPr lang="en-US" dirty="0"/>
          </a:p>
        </p:txBody>
      </p:sp>
      <p:sp>
        <p:nvSpPr>
          <p:cNvPr id="8" name="TextBox 7"/>
          <p:cNvSpPr txBox="1"/>
          <p:nvPr/>
        </p:nvSpPr>
        <p:spPr>
          <a:xfrm>
            <a:off x="2192030" y="4876800"/>
            <a:ext cx="355757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smtClean="0"/>
              <a:t>Method without Exception Handler</a:t>
            </a:r>
            <a:endParaRPr lang="en-US" dirty="0"/>
          </a:p>
        </p:txBody>
      </p:sp>
      <p:sp>
        <p:nvSpPr>
          <p:cNvPr id="9" name="TextBox 8"/>
          <p:cNvSpPr txBox="1"/>
          <p:nvPr/>
        </p:nvSpPr>
        <p:spPr>
          <a:xfrm>
            <a:off x="2170422" y="5562600"/>
            <a:ext cx="361509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Method with an Exception Handler</a:t>
            </a:r>
            <a:endParaRPr lang="en-US" dirty="0"/>
          </a:p>
        </p:txBody>
      </p:sp>
      <p:sp>
        <p:nvSpPr>
          <p:cNvPr id="16" name="TextBox 15"/>
          <p:cNvSpPr txBox="1"/>
          <p:nvPr/>
        </p:nvSpPr>
        <p:spPr>
          <a:xfrm>
            <a:off x="2204112" y="6183868"/>
            <a:ext cx="3505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Main Method</a:t>
            </a:r>
            <a:endParaRPr lang="en-US" dirty="0"/>
          </a:p>
        </p:txBody>
      </p:sp>
      <p:sp>
        <p:nvSpPr>
          <p:cNvPr id="15" name="TextBox 14"/>
          <p:cNvSpPr txBox="1"/>
          <p:nvPr/>
        </p:nvSpPr>
        <p:spPr>
          <a:xfrm>
            <a:off x="729016" y="5214876"/>
            <a:ext cx="1277914" cy="338554"/>
          </a:xfrm>
          <a:prstGeom prst="rect">
            <a:avLst/>
          </a:prstGeom>
          <a:noFill/>
        </p:spPr>
        <p:txBody>
          <a:bodyPr wrap="none" rtlCol="0">
            <a:spAutoFit/>
          </a:bodyPr>
          <a:lstStyle/>
          <a:p>
            <a:r>
              <a:rPr lang="en-US" sz="1600" b="0" dirty="0" smtClean="0"/>
              <a:t>Method Call</a:t>
            </a:r>
            <a:endParaRPr lang="en-US" sz="1600" b="0" dirty="0"/>
          </a:p>
        </p:txBody>
      </p:sp>
      <p:sp>
        <p:nvSpPr>
          <p:cNvPr id="19" name="TextBox 18"/>
          <p:cNvSpPr txBox="1"/>
          <p:nvPr/>
        </p:nvSpPr>
        <p:spPr>
          <a:xfrm>
            <a:off x="685800" y="5955268"/>
            <a:ext cx="1277914" cy="338554"/>
          </a:xfrm>
          <a:prstGeom prst="rect">
            <a:avLst/>
          </a:prstGeom>
          <a:noFill/>
        </p:spPr>
        <p:txBody>
          <a:bodyPr wrap="none" rtlCol="0">
            <a:spAutoFit/>
          </a:bodyPr>
          <a:lstStyle/>
          <a:p>
            <a:r>
              <a:rPr lang="en-US" sz="1600" b="0" dirty="0" smtClean="0"/>
              <a:t>Method Call</a:t>
            </a:r>
            <a:endParaRPr lang="en-US" sz="1600" b="0" dirty="0"/>
          </a:p>
        </p:txBody>
      </p:sp>
      <p:sp>
        <p:nvSpPr>
          <p:cNvPr id="20" name="TextBox 19"/>
          <p:cNvSpPr txBox="1"/>
          <p:nvPr/>
        </p:nvSpPr>
        <p:spPr>
          <a:xfrm>
            <a:off x="729016" y="4507468"/>
            <a:ext cx="1277914" cy="338554"/>
          </a:xfrm>
          <a:prstGeom prst="rect">
            <a:avLst/>
          </a:prstGeom>
          <a:noFill/>
        </p:spPr>
        <p:txBody>
          <a:bodyPr wrap="none" rtlCol="0">
            <a:spAutoFit/>
          </a:bodyPr>
          <a:lstStyle/>
          <a:p>
            <a:r>
              <a:rPr lang="en-US" sz="1600" b="0" dirty="0" smtClean="0"/>
              <a:t>Method Call</a:t>
            </a:r>
            <a:endParaRPr lang="en-US" sz="1600" b="0" dirty="0"/>
          </a:p>
        </p:txBody>
      </p:sp>
      <p:cxnSp>
        <p:nvCxnSpPr>
          <p:cNvPr id="24" name="Elbow Connector 23"/>
          <p:cNvCxnSpPr/>
          <p:nvPr/>
        </p:nvCxnSpPr>
        <p:spPr>
          <a:xfrm rot="10800000">
            <a:off x="2170422" y="5801858"/>
            <a:ext cx="33690" cy="621268"/>
          </a:xfrm>
          <a:prstGeom prst="bentConnector3">
            <a:avLst>
              <a:gd name="adj1" fmla="val 77854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0800000" flipH="1">
            <a:off x="2170422" y="5075114"/>
            <a:ext cx="21608" cy="685800"/>
          </a:xfrm>
          <a:prstGeom prst="bentConnector3">
            <a:avLst>
              <a:gd name="adj1" fmla="val -10579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176110" y="4331732"/>
            <a:ext cx="33690" cy="621268"/>
          </a:xfrm>
          <a:prstGeom prst="bentConnector3">
            <a:avLst>
              <a:gd name="adj1" fmla="val 77854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7" idx="3"/>
            <a:endCxn id="8" idx="3"/>
          </p:cNvCxnSpPr>
          <p:nvPr/>
        </p:nvCxnSpPr>
        <p:spPr>
          <a:xfrm flipH="1">
            <a:off x="5749607" y="4387334"/>
            <a:ext cx="35905" cy="674132"/>
          </a:xfrm>
          <a:prstGeom prst="curvedConnector3">
            <a:avLst>
              <a:gd name="adj1" fmla="val -63668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8" idx="3"/>
            <a:endCxn id="9" idx="3"/>
          </p:cNvCxnSpPr>
          <p:nvPr/>
        </p:nvCxnSpPr>
        <p:spPr>
          <a:xfrm>
            <a:off x="5749607" y="5061466"/>
            <a:ext cx="35905" cy="685800"/>
          </a:xfrm>
          <a:prstGeom prst="curvedConnector3">
            <a:avLst>
              <a:gd name="adj1" fmla="val 73668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859440" y="4202668"/>
            <a:ext cx="1608133" cy="307777"/>
          </a:xfrm>
          <a:prstGeom prst="rect">
            <a:avLst/>
          </a:prstGeom>
          <a:noFill/>
        </p:spPr>
        <p:txBody>
          <a:bodyPr wrap="none" rtlCol="0">
            <a:spAutoFit/>
          </a:bodyPr>
          <a:lstStyle/>
          <a:p>
            <a:r>
              <a:rPr lang="en-US" sz="1400" b="0" dirty="0" smtClean="0"/>
              <a:t>Throws Exception</a:t>
            </a:r>
            <a:endParaRPr lang="en-US" sz="1400" b="0" dirty="0"/>
          </a:p>
        </p:txBody>
      </p:sp>
      <p:sp>
        <p:nvSpPr>
          <p:cNvPr id="57" name="TextBox 56"/>
          <p:cNvSpPr txBox="1"/>
          <p:nvPr/>
        </p:nvSpPr>
        <p:spPr>
          <a:xfrm>
            <a:off x="5965208" y="4736068"/>
            <a:ext cx="2034531" cy="523220"/>
          </a:xfrm>
          <a:prstGeom prst="rect">
            <a:avLst/>
          </a:prstGeom>
          <a:noFill/>
        </p:spPr>
        <p:txBody>
          <a:bodyPr wrap="none" rtlCol="0">
            <a:spAutoFit/>
          </a:bodyPr>
          <a:lstStyle/>
          <a:p>
            <a:r>
              <a:rPr lang="en-US" sz="1400" b="0" dirty="0" smtClean="0"/>
              <a:t>Exception </a:t>
            </a:r>
            <a:r>
              <a:rPr lang="en-US" sz="1400" dirty="0" smtClean="0">
                <a:solidFill>
                  <a:srgbClr val="C00000"/>
                </a:solidFill>
              </a:rPr>
              <a:t>not</a:t>
            </a:r>
            <a:r>
              <a:rPr lang="en-US" sz="1400" b="0" dirty="0" smtClean="0"/>
              <a:t> handled </a:t>
            </a:r>
          </a:p>
          <a:p>
            <a:r>
              <a:rPr lang="en-US" sz="1400" b="0" dirty="0" smtClean="0"/>
              <a:t>and thrown back</a:t>
            </a:r>
            <a:endParaRPr lang="en-US" sz="1400" b="0" dirty="0"/>
          </a:p>
        </p:txBody>
      </p:sp>
      <p:cxnSp>
        <p:nvCxnSpPr>
          <p:cNvPr id="59" name="Straight Arrow Connector 58"/>
          <p:cNvCxnSpPr>
            <a:stCxn id="9" idx="3"/>
            <a:endCxn id="61" idx="1"/>
          </p:cNvCxnSpPr>
          <p:nvPr/>
        </p:nvCxnSpPr>
        <p:spPr>
          <a:xfrm>
            <a:off x="5785512" y="5747266"/>
            <a:ext cx="655089" cy="894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40601" y="5494600"/>
            <a:ext cx="1095239" cy="523220"/>
          </a:xfrm>
          <a:prstGeom prst="rect">
            <a:avLst/>
          </a:prstGeom>
          <a:noFill/>
        </p:spPr>
        <p:txBody>
          <a:bodyPr wrap="square" rtlCol="0">
            <a:spAutoFit/>
          </a:bodyPr>
          <a:lstStyle/>
          <a:p>
            <a:r>
              <a:rPr lang="en-US" sz="1400" b="0" dirty="0" smtClean="0"/>
              <a:t>Exception handled</a:t>
            </a:r>
            <a:endParaRPr lang="en-US" sz="1400" b="0" dirty="0"/>
          </a:p>
        </p:txBody>
      </p:sp>
      <p:cxnSp>
        <p:nvCxnSpPr>
          <p:cNvPr id="25" name="Curved Connector 24"/>
          <p:cNvCxnSpPr/>
          <p:nvPr/>
        </p:nvCxnSpPr>
        <p:spPr>
          <a:xfrm>
            <a:off x="5755295" y="5726668"/>
            <a:ext cx="35905" cy="685800"/>
          </a:xfrm>
          <a:prstGeom prst="curvedConnector3">
            <a:avLst>
              <a:gd name="adj1" fmla="val 73668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17608" y="5965448"/>
            <a:ext cx="1677062" cy="523220"/>
          </a:xfrm>
          <a:prstGeom prst="rect">
            <a:avLst/>
          </a:prstGeom>
          <a:noFill/>
        </p:spPr>
        <p:txBody>
          <a:bodyPr wrap="none" rtlCol="0">
            <a:spAutoFit/>
          </a:bodyPr>
          <a:lstStyle/>
          <a:p>
            <a:r>
              <a:rPr lang="en-US" sz="1400" b="0" dirty="0" smtClean="0"/>
              <a:t>Control goes back </a:t>
            </a:r>
          </a:p>
          <a:p>
            <a:r>
              <a:rPr lang="en-US" sz="1400" b="0" dirty="0" smtClean="0"/>
              <a:t>to main method</a:t>
            </a:r>
            <a:endParaRPr lang="en-US" sz="1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linds(horizontal)">
                                      <p:cBhvr>
                                        <p:cTn id="10" dur="500"/>
                                        <p:tgtEl>
                                          <p:spTgt spid="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par>
                          <p:cTn id="41" fill="hold">
                            <p:stCondLst>
                              <p:cond delay="1500"/>
                            </p:stCondLst>
                            <p:childTnLst>
                              <p:par>
                                <p:cTn id="42" presetID="3" presetClass="entr" presetSubtype="1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childTnLst>
                          </p:cTn>
                        </p:par>
                        <p:par>
                          <p:cTn id="45" fill="hold">
                            <p:stCondLst>
                              <p:cond delay="2000"/>
                            </p:stCondLst>
                            <p:childTnLst>
                              <p:par>
                                <p:cTn id="46" presetID="3" presetClass="entr" presetSubtype="1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checkerboard(across)">
                                      <p:cBhvr>
                                        <p:cTn id="53" dur="500"/>
                                        <p:tgtEl>
                                          <p:spTgt spid="48"/>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checkerboard(across)">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checkerboard(across)">
                                      <p:cBhvr>
                                        <p:cTn id="61" dur="500"/>
                                        <p:tgtEl>
                                          <p:spTgt spid="5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checkerboard(across)">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checkerboard(across)">
                                      <p:cBhvr>
                                        <p:cTn id="69" dur="500"/>
                                        <p:tgtEl>
                                          <p:spTgt spid="5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checkerboard(across)">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checkerboard(across)">
                                      <p:cBhvr>
                                        <p:cTn id="77" dur="500"/>
                                        <p:tgtEl>
                                          <p:spTgt spid="25"/>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checkerboard(across)">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animBg="1"/>
      <p:bldP spid="15" grpId="0"/>
      <p:bldP spid="19" grpId="0"/>
      <p:bldP spid="20" grpId="0"/>
      <p:bldP spid="56" grpId="0"/>
      <p:bldP spid="57" grpId="0"/>
      <p:bldP spid="6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Happens when an Exception occurs in a program?</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6" name="TextBox 5"/>
          <p:cNvSpPr txBox="1"/>
          <p:nvPr/>
        </p:nvSpPr>
        <p:spPr>
          <a:xfrm>
            <a:off x="228600" y="1600200"/>
            <a:ext cx="8610600" cy="2215991"/>
          </a:xfrm>
          <a:prstGeom prst="rect">
            <a:avLst/>
          </a:prstGeom>
          <a:noFill/>
        </p:spPr>
        <p:txBody>
          <a:bodyPr wrap="square" rtlCol="0">
            <a:spAutoFit/>
          </a:bodyPr>
          <a:lstStyle/>
          <a:p>
            <a:pPr>
              <a:spcBef>
                <a:spcPts val="1200"/>
              </a:spcBef>
            </a:pPr>
            <a:r>
              <a:rPr lang="en-US" dirty="0" smtClean="0"/>
              <a:t>Step 3:</a:t>
            </a:r>
          </a:p>
          <a:p>
            <a:pPr lvl="1">
              <a:spcBef>
                <a:spcPts val="1200"/>
              </a:spcBef>
            </a:pPr>
            <a:r>
              <a:rPr lang="en-US" b="0" dirty="0" smtClean="0"/>
              <a:t>When an appropriate handler is found, the run-time system passes the exception to the handler,</a:t>
            </a:r>
          </a:p>
          <a:p>
            <a:pPr lvl="2">
              <a:spcBef>
                <a:spcPts val="1200"/>
              </a:spcBef>
              <a:buFont typeface="Arial" pitchFamily="34" charset="0"/>
              <a:buChar char="•"/>
            </a:pPr>
            <a:r>
              <a:rPr lang="en-US" b="0" dirty="0" smtClean="0"/>
              <a:t> The exception handler catches the exception and handles the exception.</a:t>
            </a:r>
          </a:p>
          <a:p>
            <a:pPr>
              <a:spcBef>
                <a:spcPts val="1200"/>
              </a:spcBef>
            </a:pPr>
            <a:r>
              <a:rPr lang="en-US" b="0" dirty="0" smtClean="0"/>
              <a:t>If the run-time system cannot find an appropriate method to handle the exception, then the run-time system terminates and uses the default exception handler.</a:t>
            </a:r>
          </a:p>
        </p:txBody>
      </p:sp>
      <p:sp>
        <p:nvSpPr>
          <p:cNvPr id="7" name="Rounded Rectangle 6"/>
          <p:cNvSpPr/>
          <p:nvPr/>
        </p:nvSpPr>
        <p:spPr>
          <a:xfrm>
            <a:off x="1752600" y="4419600"/>
            <a:ext cx="57912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Arial" pitchFamily="34" charset="0"/>
                <a:cs typeface="Arial" pitchFamily="34" charset="0"/>
              </a:rPr>
              <a:t>We will learn about how the handler handles the exception  in the subsequent slides.</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Exception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pic>
        <p:nvPicPr>
          <p:cNvPr id="1026" name="Picture 2"/>
          <p:cNvPicPr>
            <a:picLocks noChangeAspect="1" noChangeArrowheads="1"/>
          </p:cNvPicPr>
          <p:nvPr/>
        </p:nvPicPr>
        <p:blipFill>
          <a:blip r:embed="rId2" cstate="print"/>
          <a:srcRect l="7028" t="19780" r="62518" b="62637"/>
          <a:stretch>
            <a:fillRect/>
          </a:stretch>
        </p:blipFill>
        <p:spPr bwMode="auto">
          <a:xfrm>
            <a:off x="914400" y="1981200"/>
            <a:ext cx="4705350" cy="1447800"/>
          </a:xfrm>
          <a:prstGeom prst="rect">
            <a:avLst/>
          </a:prstGeom>
          <a:noFill/>
          <a:ln w="9525">
            <a:noFill/>
            <a:miter lim="800000"/>
            <a:headEnd/>
            <a:tailEnd/>
          </a:ln>
        </p:spPr>
      </p:pic>
      <p:sp>
        <p:nvSpPr>
          <p:cNvPr id="7" name="TextBox 6"/>
          <p:cNvSpPr txBox="1"/>
          <p:nvPr/>
        </p:nvSpPr>
        <p:spPr>
          <a:xfrm>
            <a:off x="381000" y="1688068"/>
            <a:ext cx="4096058" cy="369332"/>
          </a:xfrm>
          <a:prstGeom prst="rect">
            <a:avLst/>
          </a:prstGeom>
          <a:noFill/>
        </p:spPr>
        <p:txBody>
          <a:bodyPr wrap="none" rtlCol="0">
            <a:spAutoFit/>
          </a:bodyPr>
          <a:lstStyle/>
          <a:p>
            <a:r>
              <a:rPr lang="en-US" dirty="0" smtClean="0"/>
              <a:t>Try to run this program in your SDE</a:t>
            </a:r>
            <a:endParaRPr lang="en-US" dirty="0"/>
          </a:p>
        </p:txBody>
      </p:sp>
      <p:pic>
        <p:nvPicPr>
          <p:cNvPr id="1027" name="Picture 3"/>
          <p:cNvPicPr>
            <a:picLocks noChangeAspect="1" noChangeArrowheads="1"/>
          </p:cNvPicPr>
          <p:nvPr/>
        </p:nvPicPr>
        <p:blipFill>
          <a:blip r:embed="rId3" cstate="print"/>
          <a:srcRect l="2562" t="17582" r="48829" b="74726"/>
          <a:stretch>
            <a:fillRect/>
          </a:stretch>
        </p:blipFill>
        <p:spPr bwMode="auto">
          <a:xfrm>
            <a:off x="457200" y="4407932"/>
            <a:ext cx="8131629" cy="685800"/>
          </a:xfrm>
          <a:prstGeom prst="rect">
            <a:avLst/>
          </a:prstGeom>
          <a:noFill/>
          <a:ln w="9525">
            <a:noFill/>
            <a:miter lim="800000"/>
            <a:headEnd/>
            <a:tailEnd/>
          </a:ln>
        </p:spPr>
      </p:pic>
      <p:sp>
        <p:nvSpPr>
          <p:cNvPr id="9" name="TextBox 8"/>
          <p:cNvSpPr txBox="1"/>
          <p:nvPr/>
        </p:nvSpPr>
        <p:spPr>
          <a:xfrm>
            <a:off x="304800" y="3897868"/>
            <a:ext cx="840875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You can notice the following exception thrown by the run time system,</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D2042C2-A9C3-41C8-A778-0CB8ECA6EC09}">
  <ds:schemaRefs>
    <ds:schemaRef ds:uri="http://schemas.microsoft.com/sharepoint/v3/contenttype/forms"/>
  </ds:schemaRefs>
</ds:datastoreItem>
</file>

<file path=customXml/itemProps2.xml><?xml version="1.0" encoding="utf-8"?>
<ds:datastoreItem xmlns:ds="http://schemas.openxmlformats.org/officeDocument/2006/customXml" ds:itemID="{77F3F5EE-048F-48F1-84BC-4C72335BF0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6CE3420-51B5-45D0-AA94-470C87CA3DB9}">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CATP</Template>
  <TotalTime>45287</TotalTime>
  <Words>3336</Words>
  <Application>Microsoft Office PowerPoint</Application>
  <PresentationFormat>On-screen Show (4:3)</PresentationFormat>
  <Paragraphs>590</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CATP</vt:lpstr>
      <vt:lpstr>PowerPoint Presentation</vt:lpstr>
      <vt:lpstr>About the Author</vt:lpstr>
      <vt:lpstr>PowerPoint Presentation</vt:lpstr>
      <vt:lpstr>Objectives</vt:lpstr>
      <vt:lpstr>What is an Exception in Java</vt:lpstr>
      <vt:lpstr>A Metaphor For Exception Handling</vt:lpstr>
      <vt:lpstr>What Happens when an Exception occurs in a program?</vt:lpstr>
      <vt:lpstr>What Happens when an Exception occurs in a program?</vt:lpstr>
      <vt:lpstr>Lend a Hand - Exception</vt:lpstr>
      <vt:lpstr>Benefits of Exception Handling framework</vt:lpstr>
      <vt:lpstr>Exception Hierarchy</vt:lpstr>
      <vt:lpstr>Checked  Vs Unchecked Exception</vt:lpstr>
      <vt:lpstr>Examples of Checked Exception</vt:lpstr>
      <vt:lpstr>Examples of Unchecked Exception</vt:lpstr>
      <vt:lpstr>Exception Handling</vt:lpstr>
      <vt:lpstr>Option I - try-catch-finally</vt:lpstr>
      <vt:lpstr>Option I - try-catch-finally(contd)</vt:lpstr>
      <vt:lpstr> Finally Block</vt:lpstr>
      <vt:lpstr>Execution flow when exception raised in try-catch.</vt:lpstr>
      <vt:lpstr>Execution flow when exception raised in try-catch and finally block</vt:lpstr>
      <vt:lpstr>Execution flow when NO exception raised in try-catch and finally block</vt:lpstr>
      <vt:lpstr> Multiple Catch Blocks</vt:lpstr>
      <vt:lpstr> Nested Try Blocks</vt:lpstr>
      <vt:lpstr>Rules For Try catch finally</vt:lpstr>
      <vt:lpstr>Option II - throws</vt:lpstr>
      <vt:lpstr>Syntax of throws</vt:lpstr>
      <vt:lpstr>Lend a hand – Try/Catch, throws</vt:lpstr>
      <vt:lpstr>Lend a hand Solution – Try/Catch, throws</vt:lpstr>
      <vt:lpstr>Throw</vt:lpstr>
      <vt:lpstr>When to use Throw?</vt:lpstr>
      <vt:lpstr>Usage of Throw.</vt:lpstr>
      <vt:lpstr>Lend a hand –throws</vt:lpstr>
      <vt:lpstr>Lend a hand Solution – Try/Catch, throws</vt:lpstr>
      <vt:lpstr>Time To Reflect</vt:lpstr>
      <vt:lpstr> PrintStackTrace method </vt:lpstr>
      <vt:lpstr>What is this?</vt:lpstr>
      <vt:lpstr>How to analyze Exception StackTrace</vt:lpstr>
      <vt:lpstr>Tim landed into a problem</vt:lpstr>
      <vt:lpstr>User Defined Exception</vt:lpstr>
      <vt:lpstr>How to create User Defined Exception?</vt:lpstr>
      <vt:lpstr>How can you throw the exception?</vt:lpstr>
      <vt:lpstr>Lend a Hand – User Defined Exception</vt:lpstr>
      <vt:lpstr>Lend a hand Solution – User Defined Exception</vt:lpstr>
      <vt:lpstr>Lend a hand Solution – User Defined Exception</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2576</cp:revision>
  <dcterms:created xsi:type="dcterms:W3CDTF">2006-08-07T10:58:16Z</dcterms:created>
  <dcterms:modified xsi:type="dcterms:W3CDTF">2013-07-10T08:47:24Z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