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00"/>
  </p:notesMasterIdLst>
  <p:sldIdLst>
    <p:sldId id="348" r:id="rId5"/>
    <p:sldId id="267" r:id="rId6"/>
    <p:sldId id="350" r:id="rId7"/>
    <p:sldId id="270" r:id="rId8"/>
    <p:sldId id="410" r:id="rId9"/>
    <p:sldId id="370" r:id="rId10"/>
    <p:sldId id="334" r:id="rId11"/>
    <p:sldId id="408" r:id="rId12"/>
    <p:sldId id="485" r:id="rId13"/>
    <p:sldId id="459" r:id="rId14"/>
    <p:sldId id="546" r:id="rId15"/>
    <p:sldId id="369" r:id="rId16"/>
    <p:sldId id="508" r:id="rId17"/>
    <p:sldId id="496" r:id="rId18"/>
    <p:sldId id="486" r:id="rId19"/>
    <p:sldId id="488" r:id="rId20"/>
    <p:sldId id="489" r:id="rId21"/>
    <p:sldId id="487" r:id="rId22"/>
    <p:sldId id="570" r:id="rId23"/>
    <p:sldId id="572" r:id="rId24"/>
    <p:sldId id="490" r:id="rId25"/>
    <p:sldId id="491" r:id="rId26"/>
    <p:sldId id="492" r:id="rId27"/>
    <p:sldId id="493" r:id="rId28"/>
    <p:sldId id="494" r:id="rId29"/>
    <p:sldId id="495" r:id="rId30"/>
    <p:sldId id="497" r:id="rId31"/>
    <p:sldId id="498" r:id="rId32"/>
    <p:sldId id="499" r:id="rId33"/>
    <p:sldId id="501" r:id="rId34"/>
    <p:sldId id="500" r:id="rId35"/>
    <p:sldId id="502" r:id="rId36"/>
    <p:sldId id="503" r:id="rId37"/>
    <p:sldId id="505" r:id="rId38"/>
    <p:sldId id="504" r:id="rId39"/>
    <p:sldId id="506" r:id="rId40"/>
    <p:sldId id="507" r:id="rId41"/>
    <p:sldId id="509" r:id="rId42"/>
    <p:sldId id="510" r:id="rId43"/>
    <p:sldId id="569" r:id="rId44"/>
    <p:sldId id="511" r:id="rId45"/>
    <p:sldId id="514" r:id="rId46"/>
    <p:sldId id="515" r:id="rId47"/>
    <p:sldId id="516" r:id="rId48"/>
    <p:sldId id="517" r:id="rId49"/>
    <p:sldId id="518" r:id="rId50"/>
    <p:sldId id="571" r:id="rId51"/>
    <p:sldId id="519" r:id="rId52"/>
    <p:sldId id="520" r:id="rId53"/>
    <p:sldId id="521" r:id="rId54"/>
    <p:sldId id="522" r:id="rId55"/>
    <p:sldId id="523" r:id="rId56"/>
    <p:sldId id="524" r:id="rId57"/>
    <p:sldId id="525" r:id="rId58"/>
    <p:sldId id="526" r:id="rId59"/>
    <p:sldId id="527" r:id="rId60"/>
    <p:sldId id="529" r:id="rId61"/>
    <p:sldId id="528" r:id="rId62"/>
    <p:sldId id="530" r:id="rId63"/>
    <p:sldId id="531" r:id="rId64"/>
    <p:sldId id="532" r:id="rId65"/>
    <p:sldId id="540" r:id="rId66"/>
    <p:sldId id="533" r:id="rId67"/>
    <p:sldId id="534" r:id="rId68"/>
    <p:sldId id="535" r:id="rId69"/>
    <p:sldId id="536" r:id="rId70"/>
    <p:sldId id="538" r:id="rId71"/>
    <p:sldId id="539" r:id="rId72"/>
    <p:sldId id="541" r:id="rId73"/>
    <p:sldId id="542" r:id="rId74"/>
    <p:sldId id="567" r:id="rId75"/>
    <p:sldId id="544" r:id="rId76"/>
    <p:sldId id="545" r:id="rId77"/>
    <p:sldId id="547" r:id="rId78"/>
    <p:sldId id="548" r:id="rId79"/>
    <p:sldId id="549" r:id="rId80"/>
    <p:sldId id="551" r:id="rId81"/>
    <p:sldId id="550" r:id="rId82"/>
    <p:sldId id="552" r:id="rId83"/>
    <p:sldId id="553" r:id="rId84"/>
    <p:sldId id="554" r:id="rId85"/>
    <p:sldId id="555" r:id="rId86"/>
    <p:sldId id="556" r:id="rId87"/>
    <p:sldId id="557" r:id="rId88"/>
    <p:sldId id="558" r:id="rId89"/>
    <p:sldId id="559" r:id="rId90"/>
    <p:sldId id="568" r:id="rId91"/>
    <p:sldId id="560" r:id="rId92"/>
    <p:sldId id="561" r:id="rId93"/>
    <p:sldId id="562" r:id="rId94"/>
    <p:sldId id="563" r:id="rId95"/>
    <p:sldId id="564" r:id="rId96"/>
    <p:sldId id="566" r:id="rId97"/>
    <p:sldId id="565" r:id="rId98"/>
    <p:sldId id="349" r:id="rId99"/>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sw024Wl21BMnQDBMBh4b2g==" hashData="C/DuQuOFg5NOuAPN+lXgLZF7Me0="/>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91" clrIdx="1"/>
  <p:cmAuthor id="2" name="SangeeArjun" initials="Sangeetha" lastIdx="19" clrIdx="2"/>
  <p:cmAuthor id="3" name="training" initials="t" lastIdx="32" clrIdx="3"/>
  <p:cmAuthor id="4" name="ashok" initials="a" lastIdx="2"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3800"/>
    <a:srgbClr val="FFAFAF"/>
    <a:srgbClr val="FFCCCC"/>
    <a:srgbClr val="FFB7B7"/>
    <a:srgbClr val="FFA589"/>
    <a:srgbClr val="DAD2E4"/>
    <a:srgbClr val="EED0CE"/>
    <a:srgbClr val="E9C3C1"/>
    <a:srgbClr val="FF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5234" autoAdjust="0"/>
  </p:normalViewPr>
  <p:slideViewPr>
    <p:cSldViewPr>
      <p:cViewPr>
        <p:scale>
          <a:sx n="66" d="100"/>
          <a:sy n="66" d="100"/>
        </p:scale>
        <p:origin x="-150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4A25D-C5E4-41D2-AB21-EF2EA68FBC6A}" type="doc">
      <dgm:prSet loTypeId="urn:microsoft.com/office/officeart/2005/8/layout/cycle6" loCatId="cycle" qsTypeId="urn:microsoft.com/office/officeart/2005/8/quickstyle/simple1" qsCatId="simple" csTypeId="urn:microsoft.com/office/officeart/2005/8/colors/colorful1#1" csCatId="colorful" phldr="1"/>
      <dgm:spPr/>
      <dgm:t>
        <a:bodyPr/>
        <a:lstStyle/>
        <a:p>
          <a:endParaRPr lang="en-US"/>
        </a:p>
      </dgm:t>
    </dgm:pt>
    <dgm:pt modelId="{FB4D6E14-18C9-4008-BF77-CA43D01725C0}">
      <dgm:prSet phldrT="[Text]"/>
      <dgm:spPr/>
      <dgm:t>
        <a:bodyPr/>
        <a:lstStyle/>
        <a:p>
          <a:r>
            <a:rPr lang="en-US" dirty="0" smtClean="0"/>
            <a:t>Reduces Programming Effort</a:t>
          </a:r>
          <a:endParaRPr lang="en-US" dirty="0"/>
        </a:p>
      </dgm:t>
    </dgm:pt>
    <dgm:pt modelId="{58FC7DAF-8DA4-4D49-8838-0BED37F2A7D7}" type="parTrans" cxnId="{D121274B-1B05-419C-B0E4-F2CC0D07522F}">
      <dgm:prSet/>
      <dgm:spPr/>
      <dgm:t>
        <a:bodyPr/>
        <a:lstStyle/>
        <a:p>
          <a:endParaRPr lang="en-US"/>
        </a:p>
      </dgm:t>
    </dgm:pt>
    <dgm:pt modelId="{AC60AA65-9F22-481E-8584-040C05E327D6}" type="sibTrans" cxnId="{D121274B-1B05-419C-B0E4-F2CC0D07522F}">
      <dgm:prSet/>
      <dgm:spPr/>
      <dgm:t>
        <a:bodyPr/>
        <a:lstStyle/>
        <a:p>
          <a:endParaRPr lang="en-US"/>
        </a:p>
      </dgm:t>
    </dgm:pt>
    <dgm:pt modelId="{B6994B4E-43C0-4F6D-AB74-4B61714F0635}">
      <dgm:prSet phldrT="[Text]"/>
      <dgm:spPr/>
      <dgm:t>
        <a:bodyPr/>
        <a:lstStyle/>
        <a:p>
          <a:r>
            <a:rPr lang="en-US" dirty="0" smtClean="0"/>
            <a:t>High performance API’s</a:t>
          </a:r>
          <a:endParaRPr lang="en-US" dirty="0"/>
        </a:p>
      </dgm:t>
    </dgm:pt>
    <dgm:pt modelId="{EC4099A3-0AAB-41DF-91BD-75B32A4CD13A}" type="parTrans" cxnId="{9FC41124-44F9-4664-89CF-E951948701EF}">
      <dgm:prSet/>
      <dgm:spPr/>
      <dgm:t>
        <a:bodyPr/>
        <a:lstStyle/>
        <a:p>
          <a:endParaRPr lang="en-US"/>
        </a:p>
      </dgm:t>
    </dgm:pt>
    <dgm:pt modelId="{74B7D060-5D4C-47A4-8338-9BF5B83FC56E}" type="sibTrans" cxnId="{9FC41124-44F9-4664-89CF-E951948701EF}">
      <dgm:prSet/>
      <dgm:spPr/>
      <dgm:t>
        <a:bodyPr/>
        <a:lstStyle/>
        <a:p>
          <a:endParaRPr lang="en-US"/>
        </a:p>
      </dgm:t>
    </dgm:pt>
    <dgm:pt modelId="{9C3B7747-9438-428C-B162-57E7BF233E18}">
      <dgm:prSet phldrT="[Text]"/>
      <dgm:spPr/>
      <dgm:t>
        <a:bodyPr/>
        <a:lstStyle/>
        <a:p>
          <a:r>
            <a:rPr lang="en-US" dirty="0" smtClean="0"/>
            <a:t>Resizable &amp; grows</a:t>
          </a:r>
          <a:endParaRPr lang="en-US" dirty="0"/>
        </a:p>
      </dgm:t>
    </dgm:pt>
    <dgm:pt modelId="{0DBE3B19-2E35-4C9E-A76B-7EFD9C482283}" type="parTrans" cxnId="{CB17EFF1-49A2-4532-B107-27F6A902E4BB}">
      <dgm:prSet/>
      <dgm:spPr/>
      <dgm:t>
        <a:bodyPr/>
        <a:lstStyle/>
        <a:p>
          <a:endParaRPr lang="en-US"/>
        </a:p>
      </dgm:t>
    </dgm:pt>
    <dgm:pt modelId="{92179CFD-85DD-470B-A1E4-DDEA02854229}" type="sibTrans" cxnId="{CB17EFF1-49A2-4532-B107-27F6A902E4BB}">
      <dgm:prSet/>
      <dgm:spPr/>
      <dgm:t>
        <a:bodyPr/>
        <a:lstStyle/>
        <a:p>
          <a:endParaRPr lang="en-US"/>
        </a:p>
      </dgm:t>
    </dgm:pt>
    <dgm:pt modelId="{E3A5CA9E-9B11-47DF-8DF7-98259EEAD78D}">
      <dgm:prSet phldrT="[Text]"/>
      <dgm:spPr/>
      <dgm:t>
        <a:bodyPr/>
        <a:lstStyle/>
        <a:p>
          <a:r>
            <a:rPr lang="en-US" dirty="0" smtClean="0"/>
            <a:t>Easy to use.</a:t>
          </a:r>
          <a:endParaRPr lang="en-US" dirty="0"/>
        </a:p>
      </dgm:t>
    </dgm:pt>
    <dgm:pt modelId="{E70C5AD9-6D5E-4C03-B70E-1B9E59929F64}" type="parTrans" cxnId="{AABD166E-0643-419E-BBA9-FC0D1A0B8B0B}">
      <dgm:prSet/>
      <dgm:spPr/>
      <dgm:t>
        <a:bodyPr/>
        <a:lstStyle/>
        <a:p>
          <a:endParaRPr lang="en-US"/>
        </a:p>
      </dgm:t>
    </dgm:pt>
    <dgm:pt modelId="{F866D7B6-783A-4D71-B65E-D7716A61CBAB}" type="sibTrans" cxnId="{AABD166E-0643-419E-BBA9-FC0D1A0B8B0B}">
      <dgm:prSet/>
      <dgm:spPr/>
      <dgm:t>
        <a:bodyPr/>
        <a:lstStyle/>
        <a:p>
          <a:endParaRPr lang="en-US"/>
        </a:p>
      </dgm:t>
    </dgm:pt>
    <dgm:pt modelId="{F4DD2B74-CDFB-443D-97F4-62FC6CEE565C}">
      <dgm:prSet phldrT="[Text]"/>
      <dgm:spPr/>
      <dgm:t>
        <a:bodyPr/>
        <a:lstStyle/>
        <a:p>
          <a:r>
            <a:rPr lang="en-US" dirty="0" smtClean="0"/>
            <a:t>Easy to maintain</a:t>
          </a:r>
          <a:endParaRPr lang="en-US" dirty="0"/>
        </a:p>
      </dgm:t>
    </dgm:pt>
    <dgm:pt modelId="{F1A5D323-F68F-4C3F-9C42-44BBDFF5983B}" type="parTrans" cxnId="{168B0343-8647-4C09-AB31-D3C2CED48017}">
      <dgm:prSet/>
      <dgm:spPr/>
      <dgm:t>
        <a:bodyPr/>
        <a:lstStyle/>
        <a:p>
          <a:endParaRPr lang="en-US"/>
        </a:p>
      </dgm:t>
    </dgm:pt>
    <dgm:pt modelId="{D919DD43-49F2-4AB7-8DF8-2504C80E9777}" type="sibTrans" cxnId="{168B0343-8647-4C09-AB31-D3C2CED48017}">
      <dgm:prSet/>
      <dgm:spPr/>
      <dgm:t>
        <a:bodyPr/>
        <a:lstStyle/>
        <a:p>
          <a:endParaRPr lang="en-US"/>
        </a:p>
      </dgm:t>
    </dgm:pt>
    <dgm:pt modelId="{AE5778FD-3EAC-42E1-9C33-B0C729911A2E}" type="pres">
      <dgm:prSet presAssocID="{1E94A25D-C5E4-41D2-AB21-EF2EA68FBC6A}" presName="cycle" presStyleCnt="0">
        <dgm:presLayoutVars>
          <dgm:dir/>
          <dgm:resizeHandles val="exact"/>
        </dgm:presLayoutVars>
      </dgm:prSet>
      <dgm:spPr/>
      <dgm:t>
        <a:bodyPr/>
        <a:lstStyle/>
        <a:p>
          <a:endParaRPr lang="en-US"/>
        </a:p>
      </dgm:t>
    </dgm:pt>
    <dgm:pt modelId="{6175857D-52F4-4273-9CAB-6CA5A12FA927}" type="pres">
      <dgm:prSet presAssocID="{FB4D6E14-18C9-4008-BF77-CA43D01725C0}" presName="node" presStyleLbl="node1" presStyleIdx="0" presStyleCnt="5" custRadScaleRad="100006" custRadScaleInc="2522">
        <dgm:presLayoutVars>
          <dgm:bulletEnabled val="1"/>
        </dgm:presLayoutVars>
      </dgm:prSet>
      <dgm:spPr/>
      <dgm:t>
        <a:bodyPr/>
        <a:lstStyle/>
        <a:p>
          <a:endParaRPr lang="en-US"/>
        </a:p>
      </dgm:t>
    </dgm:pt>
    <dgm:pt modelId="{449F49A4-5BFB-4ACA-B6CB-4341046CF3DB}" type="pres">
      <dgm:prSet presAssocID="{FB4D6E14-18C9-4008-BF77-CA43D01725C0}" presName="spNode" presStyleCnt="0"/>
      <dgm:spPr/>
    </dgm:pt>
    <dgm:pt modelId="{9EFB79E7-FEBE-44E2-8B89-B7CC4CA1B18C}" type="pres">
      <dgm:prSet presAssocID="{AC60AA65-9F22-481E-8584-040C05E327D6}" presName="sibTrans" presStyleLbl="sibTrans1D1" presStyleIdx="0" presStyleCnt="5"/>
      <dgm:spPr/>
      <dgm:t>
        <a:bodyPr/>
        <a:lstStyle/>
        <a:p>
          <a:endParaRPr lang="en-US"/>
        </a:p>
      </dgm:t>
    </dgm:pt>
    <dgm:pt modelId="{1D4588BB-7720-4F45-B39A-0F930AB20B21}" type="pres">
      <dgm:prSet presAssocID="{B6994B4E-43C0-4F6D-AB74-4B61714F0635}" presName="node" presStyleLbl="node1" presStyleIdx="1" presStyleCnt="5">
        <dgm:presLayoutVars>
          <dgm:bulletEnabled val="1"/>
        </dgm:presLayoutVars>
      </dgm:prSet>
      <dgm:spPr/>
      <dgm:t>
        <a:bodyPr/>
        <a:lstStyle/>
        <a:p>
          <a:endParaRPr lang="en-US"/>
        </a:p>
      </dgm:t>
    </dgm:pt>
    <dgm:pt modelId="{ABC52D06-6E07-4D7A-850F-65F58D02E9F2}" type="pres">
      <dgm:prSet presAssocID="{B6994B4E-43C0-4F6D-AB74-4B61714F0635}" presName="spNode" presStyleCnt="0"/>
      <dgm:spPr/>
    </dgm:pt>
    <dgm:pt modelId="{8F6AEA6F-CFC2-4951-BDB8-BF868E225E85}" type="pres">
      <dgm:prSet presAssocID="{74B7D060-5D4C-47A4-8338-9BF5B83FC56E}" presName="sibTrans" presStyleLbl="sibTrans1D1" presStyleIdx="1" presStyleCnt="5"/>
      <dgm:spPr/>
      <dgm:t>
        <a:bodyPr/>
        <a:lstStyle/>
        <a:p>
          <a:endParaRPr lang="en-US"/>
        </a:p>
      </dgm:t>
    </dgm:pt>
    <dgm:pt modelId="{7E10B755-FE13-43A3-8F3F-CFD183A8999B}" type="pres">
      <dgm:prSet presAssocID="{9C3B7747-9438-428C-B162-57E7BF233E18}" presName="node" presStyleLbl="node1" presStyleIdx="2" presStyleCnt="5">
        <dgm:presLayoutVars>
          <dgm:bulletEnabled val="1"/>
        </dgm:presLayoutVars>
      </dgm:prSet>
      <dgm:spPr/>
      <dgm:t>
        <a:bodyPr/>
        <a:lstStyle/>
        <a:p>
          <a:endParaRPr lang="en-US"/>
        </a:p>
      </dgm:t>
    </dgm:pt>
    <dgm:pt modelId="{AC324AE2-17BC-497F-A5AB-BB6E9E330957}" type="pres">
      <dgm:prSet presAssocID="{9C3B7747-9438-428C-B162-57E7BF233E18}" presName="spNode" presStyleCnt="0"/>
      <dgm:spPr/>
    </dgm:pt>
    <dgm:pt modelId="{D8486E22-8E46-40D2-AB65-26FD2D9CD822}" type="pres">
      <dgm:prSet presAssocID="{92179CFD-85DD-470B-A1E4-DDEA02854229}" presName="sibTrans" presStyleLbl="sibTrans1D1" presStyleIdx="2" presStyleCnt="5"/>
      <dgm:spPr/>
      <dgm:t>
        <a:bodyPr/>
        <a:lstStyle/>
        <a:p>
          <a:endParaRPr lang="en-US"/>
        </a:p>
      </dgm:t>
    </dgm:pt>
    <dgm:pt modelId="{CB207CC6-0D5F-472E-AD93-3932284567AC}" type="pres">
      <dgm:prSet presAssocID="{E3A5CA9E-9B11-47DF-8DF7-98259EEAD78D}" presName="node" presStyleLbl="node1" presStyleIdx="3" presStyleCnt="5">
        <dgm:presLayoutVars>
          <dgm:bulletEnabled val="1"/>
        </dgm:presLayoutVars>
      </dgm:prSet>
      <dgm:spPr/>
      <dgm:t>
        <a:bodyPr/>
        <a:lstStyle/>
        <a:p>
          <a:endParaRPr lang="en-US"/>
        </a:p>
      </dgm:t>
    </dgm:pt>
    <dgm:pt modelId="{E49E28C4-98FC-4C6C-9C7A-B812C7B51566}" type="pres">
      <dgm:prSet presAssocID="{E3A5CA9E-9B11-47DF-8DF7-98259EEAD78D}" presName="spNode" presStyleCnt="0"/>
      <dgm:spPr/>
    </dgm:pt>
    <dgm:pt modelId="{DD8AFBD2-F3E7-4D67-91DC-412AEC2DFA64}" type="pres">
      <dgm:prSet presAssocID="{F866D7B6-783A-4D71-B65E-D7716A61CBAB}" presName="sibTrans" presStyleLbl="sibTrans1D1" presStyleIdx="3" presStyleCnt="5"/>
      <dgm:spPr/>
      <dgm:t>
        <a:bodyPr/>
        <a:lstStyle/>
        <a:p>
          <a:endParaRPr lang="en-US"/>
        </a:p>
      </dgm:t>
    </dgm:pt>
    <dgm:pt modelId="{94FEF65A-D7D7-4258-BF1D-CCFE17369833}" type="pres">
      <dgm:prSet presAssocID="{F4DD2B74-CDFB-443D-97F4-62FC6CEE565C}" presName="node" presStyleLbl="node1" presStyleIdx="4" presStyleCnt="5">
        <dgm:presLayoutVars>
          <dgm:bulletEnabled val="1"/>
        </dgm:presLayoutVars>
      </dgm:prSet>
      <dgm:spPr/>
      <dgm:t>
        <a:bodyPr/>
        <a:lstStyle/>
        <a:p>
          <a:endParaRPr lang="en-US"/>
        </a:p>
      </dgm:t>
    </dgm:pt>
    <dgm:pt modelId="{47668F68-9E8C-435C-82EE-C4A47A9441D7}" type="pres">
      <dgm:prSet presAssocID="{F4DD2B74-CDFB-443D-97F4-62FC6CEE565C}" presName="spNode" presStyleCnt="0"/>
      <dgm:spPr/>
    </dgm:pt>
    <dgm:pt modelId="{9E676EC7-EE23-4D37-93C2-81CC7AC7DB72}" type="pres">
      <dgm:prSet presAssocID="{D919DD43-49F2-4AB7-8DF8-2504C80E9777}" presName="sibTrans" presStyleLbl="sibTrans1D1" presStyleIdx="4" presStyleCnt="5"/>
      <dgm:spPr/>
      <dgm:t>
        <a:bodyPr/>
        <a:lstStyle/>
        <a:p>
          <a:endParaRPr lang="en-US"/>
        </a:p>
      </dgm:t>
    </dgm:pt>
  </dgm:ptLst>
  <dgm:cxnLst>
    <dgm:cxn modelId="{2383AC17-0E04-4B7F-A3C0-AC3E13FEAD98}" type="presOf" srcId="{AC60AA65-9F22-481E-8584-040C05E327D6}" destId="{9EFB79E7-FEBE-44E2-8B89-B7CC4CA1B18C}" srcOrd="0" destOrd="0" presId="urn:microsoft.com/office/officeart/2005/8/layout/cycle6"/>
    <dgm:cxn modelId="{8FA26585-E632-45BA-9D5A-7F5C783D892B}" type="presOf" srcId="{D919DD43-49F2-4AB7-8DF8-2504C80E9777}" destId="{9E676EC7-EE23-4D37-93C2-81CC7AC7DB72}" srcOrd="0" destOrd="0" presId="urn:microsoft.com/office/officeart/2005/8/layout/cycle6"/>
    <dgm:cxn modelId="{367EBA96-4AE1-49AA-A093-945CA9A1E755}" type="presOf" srcId="{FB4D6E14-18C9-4008-BF77-CA43D01725C0}" destId="{6175857D-52F4-4273-9CAB-6CA5A12FA927}" srcOrd="0" destOrd="0" presId="urn:microsoft.com/office/officeart/2005/8/layout/cycle6"/>
    <dgm:cxn modelId="{22D23AC3-4348-47A1-A71E-15CB0A1A77E8}" type="presOf" srcId="{74B7D060-5D4C-47A4-8338-9BF5B83FC56E}" destId="{8F6AEA6F-CFC2-4951-BDB8-BF868E225E85}" srcOrd="0" destOrd="0" presId="urn:microsoft.com/office/officeart/2005/8/layout/cycle6"/>
    <dgm:cxn modelId="{E72BA9B7-85A0-492D-8188-40CD54A086C1}" type="presOf" srcId="{F866D7B6-783A-4D71-B65E-D7716A61CBAB}" destId="{DD8AFBD2-F3E7-4D67-91DC-412AEC2DFA64}" srcOrd="0" destOrd="0" presId="urn:microsoft.com/office/officeart/2005/8/layout/cycle6"/>
    <dgm:cxn modelId="{0FEF5031-45B9-4FD9-82D5-585D070CEDB4}" type="presOf" srcId="{92179CFD-85DD-470B-A1E4-DDEA02854229}" destId="{D8486E22-8E46-40D2-AB65-26FD2D9CD822}" srcOrd="0" destOrd="0" presId="urn:microsoft.com/office/officeart/2005/8/layout/cycle6"/>
    <dgm:cxn modelId="{9FC41124-44F9-4664-89CF-E951948701EF}" srcId="{1E94A25D-C5E4-41D2-AB21-EF2EA68FBC6A}" destId="{B6994B4E-43C0-4F6D-AB74-4B61714F0635}" srcOrd="1" destOrd="0" parTransId="{EC4099A3-0AAB-41DF-91BD-75B32A4CD13A}" sibTransId="{74B7D060-5D4C-47A4-8338-9BF5B83FC56E}"/>
    <dgm:cxn modelId="{58983374-A798-480D-9E77-83ED887595FE}" type="presOf" srcId="{9C3B7747-9438-428C-B162-57E7BF233E18}" destId="{7E10B755-FE13-43A3-8F3F-CFD183A8999B}" srcOrd="0" destOrd="0" presId="urn:microsoft.com/office/officeart/2005/8/layout/cycle6"/>
    <dgm:cxn modelId="{D121274B-1B05-419C-B0E4-F2CC0D07522F}" srcId="{1E94A25D-C5E4-41D2-AB21-EF2EA68FBC6A}" destId="{FB4D6E14-18C9-4008-BF77-CA43D01725C0}" srcOrd="0" destOrd="0" parTransId="{58FC7DAF-8DA4-4D49-8838-0BED37F2A7D7}" sibTransId="{AC60AA65-9F22-481E-8584-040C05E327D6}"/>
    <dgm:cxn modelId="{168B0343-8647-4C09-AB31-D3C2CED48017}" srcId="{1E94A25D-C5E4-41D2-AB21-EF2EA68FBC6A}" destId="{F4DD2B74-CDFB-443D-97F4-62FC6CEE565C}" srcOrd="4" destOrd="0" parTransId="{F1A5D323-F68F-4C3F-9C42-44BBDFF5983B}" sibTransId="{D919DD43-49F2-4AB7-8DF8-2504C80E9777}"/>
    <dgm:cxn modelId="{EF880C09-E81A-496D-8475-C56D0774BEF4}" type="presOf" srcId="{E3A5CA9E-9B11-47DF-8DF7-98259EEAD78D}" destId="{CB207CC6-0D5F-472E-AD93-3932284567AC}" srcOrd="0" destOrd="0" presId="urn:microsoft.com/office/officeart/2005/8/layout/cycle6"/>
    <dgm:cxn modelId="{7D1C6860-367E-4504-82D0-B1BD3EF9E25E}" type="presOf" srcId="{1E94A25D-C5E4-41D2-AB21-EF2EA68FBC6A}" destId="{AE5778FD-3EAC-42E1-9C33-B0C729911A2E}" srcOrd="0" destOrd="0" presId="urn:microsoft.com/office/officeart/2005/8/layout/cycle6"/>
    <dgm:cxn modelId="{653A9AED-52EC-44F1-9DB5-7DFA98DB3EF4}" type="presOf" srcId="{F4DD2B74-CDFB-443D-97F4-62FC6CEE565C}" destId="{94FEF65A-D7D7-4258-BF1D-CCFE17369833}" srcOrd="0" destOrd="0" presId="urn:microsoft.com/office/officeart/2005/8/layout/cycle6"/>
    <dgm:cxn modelId="{686DBBB5-24D5-468C-9DE1-5CA62C1175DD}" type="presOf" srcId="{B6994B4E-43C0-4F6D-AB74-4B61714F0635}" destId="{1D4588BB-7720-4F45-B39A-0F930AB20B21}" srcOrd="0" destOrd="0" presId="urn:microsoft.com/office/officeart/2005/8/layout/cycle6"/>
    <dgm:cxn modelId="{AABD166E-0643-419E-BBA9-FC0D1A0B8B0B}" srcId="{1E94A25D-C5E4-41D2-AB21-EF2EA68FBC6A}" destId="{E3A5CA9E-9B11-47DF-8DF7-98259EEAD78D}" srcOrd="3" destOrd="0" parTransId="{E70C5AD9-6D5E-4C03-B70E-1B9E59929F64}" sibTransId="{F866D7B6-783A-4D71-B65E-D7716A61CBAB}"/>
    <dgm:cxn modelId="{CB17EFF1-49A2-4532-B107-27F6A902E4BB}" srcId="{1E94A25D-C5E4-41D2-AB21-EF2EA68FBC6A}" destId="{9C3B7747-9438-428C-B162-57E7BF233E18}" srcOrd="2" destOrd="0" parTransId="{0DBE3B19-2E35-4C9E-A76B-7EFD9C482283}" sibTransId="{92179CFD-85DD-470B-A1E4-DDEA02854229}"/>
    <dgm:cxn modelId="{1D6B3A16-1733-46E4-A4D4-4C37522A3C75}" type="presParOf" srcId="{AE5778FD-3EAC-42E1-9C33-B0C729911A2E}" destId="{6175857D-52F4-4273-9CAB-6CA5A12FA927}" srcOrd="0" destOrd="0" presId="urn:microsoft.com/office/officeart/2005/8/layout/cycle6"/>
    <dgm:cxn modelId="{674F0458-A33D-45DE-93AB-17D453EAA23F}" type="presParOf" srcId="{AE5778FD-3EAC-42E1-9C33-B0C729911A2E}" destId="{449F49A4-5BFB-4ACA-B6CB-4341046CF3DB}" srcOrd="1" destOrd="0" presId="urn:microsoft.com/office/officeart/2005/8/layout/cycle6"/>
    <dgm:cxn modelId="{28AB1AB2-A7AE-432A-8F70-DA16C0382BEE}" type="presParOf" srcId="{AE5778FD-3EAC-42E1-9C33-B0C729911A2E}" destId="{9EFB79E7-FEBE-44E2-8B89-B7CC4CA1B18C}" srcOrd="2" destOrd="0" presId="urn:microsoft.com/office/officeart/2005/8/layout/cycle6"/>
    <dgm:cxn modelId="{7E2D73A4-FEB5-46CF-A539-ECA9F2336821}" type="presParOf" srcId="{AE5778FD-3EAC-42E1-9C33-B0C729911A2E}" destId="{1D4588BB-7720-4F45-B39A-0F930AB20B21}" srcOrd="3" destOrd="0" presId="urn:microsoft.com/office/officeart/2005/8/layout/cycle6"/>
    <dgm:cxn modelId="{5509ADC1-5371-48BE-8397-856452E07B66}" type="presParOf" srcId="{AE5778FD-3EAC-42E1-9C33-B0C729911A2E}" destId="{ABC52D06-6E07-4D7A-850F-65F58D02E9F2}" srcOrd="4" destOrd="0" presId="urn:microsoft.com/office/officeart/2005/8/layout/cycle6"/>
    <dgm:cxn modelId="{97F14783-105D-43BA-B2D1-6D835DA8AF53}" type="presParOf" srcId="{AE5778FD-3EAC-42E1-9C33-B0C729911A2E}" destId="{8F6AEA6F-CFC2-4951-BDB8-BF868E225E85}" srcOrd="5" destOrd="0" presId="urn:microsoft.com/office/officeart/2005/8/layout/cycle6"/>
    <dgm:cxn modelId="{97628AF5-0195-43B8-81BD-86F193FB9F70}" type="presParOf" srcId="{AE5778FD-3EAC-42E1-9C33-B0C729911A2E}" destId="{7E10B755-FE13-43A3-8F3F-CFD183A8999B}" srcOrd="6" destOrd="0" presId="urn:microsoft.com/office/officeart/2005/8/layout/cycle6"/>
    <dgm:cxn modelId="{8CF03EF2-9DD3-40CD-9F01-63709AEA1CCD}" type="presParOf" srcId="{AE5778FD-3EAC-42E1-9C33-B0C729911A2E}" destId="{AC324AE2-17BC-497F-A5AB-BB6E9E330957}" srcOrd="7" destOrd="0" presId="urn:microsoft.com/office/officeart/2005/8/layout/cycle6"/>
    <dgm:cxn modelId="{751B4A9D-7619-46E5-9F74-D86856D87F24}" type="presParOf" srcId="{AE5778FD-3EAC-42E1-9C33-B0C729911A2E}" destId="{D8486E22-8E46-40D2-AB65-26FD2D9CD822}" srcOrd="8" destOrd="0" presId="urn:microsoft.com/office/officeart/2005/8/layout/cycle6"/>
    <dgm:cxn modelId="{CCF19378-A790-4586-A032-7C988308D935}" type="presParOf" srcId="{AE5778FD-3EAC-42E1-9C33-B0C729911A2E}" destId="{CB207CC6-0D5F-472E-AD93-3932284567AC}" srcOrd="9" destOrd="0" presId="urn:microsoft.com/office/officeart/2005/8/layout/cycle6"/>
    <dgm:cxn modelId="{113309AF-4705-4F10-A1C1-41CB59D6A034}" type="presParOf" srcId="{AE5778FD-3EAC-42E1-9C33-B0C729911A2E}" destId="{E49E28C4-98FC-4C6C-9C7A-B812C7B51566}" srcOrd="10" destOrd="0" presId="urn:microsoft.com/office/officeart/2005/8/layout/cycle6"/>
    <dgm:cxn modelId="{5381BC1A-09A8-4C09-A70C-1C5DB21574ED}" type="presParOf" srcId="{AE5778FD-3EAC-42E1-9C33-B0C729911A2E}" destId="{DD8AFBD2-F3E7-4D67-91DC-412AEC2DFA64}" srcOrd="11" destOrd="0" presId="urn:microsoft.com/office/officeart/2005/8/layout/cycle6"/>
    <dgm:cxn modelId="{529870FD-9665-463C-90B8-BF5149F6AA69}" type="presParOf" srcId="{AE5778FD-3EAC-42E1-9C33-B0C729911A2E}" destId="{94FEF65A-D7D7-4258-BF1D-CCFE17369833}" srcOrd="12" destOrd="0" presId="urn:microsoft.com/office/officeart/2005/8/layout/cycle6"/>
    <dgm:cxn modelId="{D186986E-1543-4137-8723-6C67862BBA2F}" type="presParOf" srcId="{AE5778FD-3EAC-42E1-9C33-B0C729911A2E}" destId="{47668F68-9E8C-435C-82EE-C4A47A9441D7}" srcOrd="13" destOrd="0" presId="urn:microsoft.com/office/officeart/2005/8/layout/cycle6"/>
    <dgm:cxn modelId="{9DA28B84-DC98-4AE7-A98E-E14A992363E1}" type="presParOf" srcId="{AE5778FD-3EAC-42E1-9C33-B0C729911A2E}" destId="{9E676EC7-EE23-4D37-93C2-81CC7AC7DB72}"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932C3-AD27-4CD7-B1FF-D87D62AEBF16}" type="doc">
      <dgm:prSet loTypeId="urn:microsoft.com/office/officeart/2005/8/layout/vList5" loCatId="list" qsTypeId="urn:microsoft.com/office/officeart/2005/8/quickstyle/3d2" qsCatId="3D" csTypeId="urn:microsoft.com/office/officeart/2005/8/colors/colorful1#2" csCatId="colorful" phldr="1"/>
      <dgm:spPr/>
      <dgm:t>
        <a:bodyPr/>
        <a:lstStyle/>
        <a:p>
          <a:endParaRPr lang="en-US"/>
        </a:p>
      </dgm:t>
    </dgm:pt>
    <dgm:pt modelId="{30C5625A-5639-4626-8161-93EBFA711A65}">
      <dgm:prSet phldrT="[Text]" custT="1"/>
      <dgm:spPr/>
      <dgm:t>
        <a:bodyPr/>
        <a:lstStyle/>
        <a:p>
          <a:r>
            <a:rPr lang="en-US" sz="1400" b="1" dirty="0" smtClean="0">
              <a:solidFill>
                <a:schemeClr val="tx1"/>
              </a:solidFill>
              <a:latin typeface="Arial" pitchFamily="34" charset="0"/>
              <a:cs typeface="Arial" pitchFamily="34" charset="0"/>
            </a:rPr>
            <a:t>For loop</a:t>
          </a:r>
          <a:endParaRPr lang="en-US" sz="1400" b="1" dirty="0">
            <a:solidFill>
              <a:schemeClr val="tx1"/>
            </a:solidFill>
            <a:latin typeface="Arial" pitchFamily="34" charset="0"/>
            <a:cs typeface="Arial" pitchFamily="34" charset="0"/>
          </a:endParaRPr>
        </a:p>
      </dgm:t>
    </dgm:pt>
    <dgm:pt modelId="{64DFB9AE-2E9F-46CB-A5C1-DF963389D93F}" type="parTrans" cxnId="{8E714347-A327-4E64-8E01-5BFEAF7B1220}">
      <dgm:prSet/>
      <dgm:spPr/>
      <dgm:t>
        <a:bodyPr/>
        <a:lstStyle/>
        <a:p>
          <a:endParaRPr lang="en-US" sz="1400">
            <a:solidFill>
              <a:schemeClr val="tx1"/>
            </a:solidFill>
            <a:latin typeface="Arial" pitchFamily="34" charset="0"/>
            <a:cs typeface="Arial" pitchFamily="34" charset="0"/>
          </a:endParaRPr>
        </a:p>
      </dgm:t>
    </dgm:pt>
    <dgm:pt modelId="{392EA45A-0C0E-4D6B-B535-A92D5D5AB5F0}" type="sibTrans" cxnId="{8E714347-A327-4E64-8E01-5BFEAF7B1220}">
      <dgm:prSet/>
      <dgm:spPr/>
      <dgm:t>
        <a:bodyPr/>
        <a:lstStyle/>
        <a:p>
          <a:endParaRPr lang="en-US" sz="1400">
            <a:solidFill>
              <a:schemeClr val="tx1"/>
            </a:solidFill>
            <a:latin typeface="Arial" pitchFamily="34" charset="0"/>
            <a:cs typeface="Arial" pitchFamily="34" charset="0"/>
          </a:endParaRPr>
        </a:p>
      </dgm:t>
    </dgm:pt>
    <dgm:pt modelId="{CEA890D7-DA22-427F-8E3D-CDE9C824B87D}">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Reads elements by specifying the index using the get() method</a:t>
          </a:r>
          <a:endParaRPr lang="en-US" sz="1400" dirty="0">
            <a:solidFill>
              <a:schemeClr val="tx1"/>
            </a:solidFill>
            <a:latin typeface="Arial" pitchFamily="34" charset="0"/>
            <a:cs typeface="Arial" pitchFamily="34" charset="0"/>
          </a:endParaRPr>
        </a:p>
      </dgm:t>
    </dgm:pt>
    <dgm:pt modelId="{2EE21BC5-12C1-4EFF-9B47-FA12422D9CF5}" type="parTrans" cxnId="{0C2F386C-F1E5-4977-9519-25AF573498FB}">
      <dgm:prSet/>
      <dgm:spPr/>
      <dgm:t>
        <a:bodyPr/>
        <a:lstStyle/>
        <a:p>
          <a:endParaRPr lang="en-US" sz="1400">
            <a:solidFill>
              <a:schemeClr val="tx1"/>
            </a:solidFill>
            <a:latin typeface="Arial" pitchFamily="34" charset="0"/>
            <a:cs typeface="Arial" pitchFamily="34" charset="0"/>
          </a:endParaRPr>
        </a:p>
      </dgm:t>
    </dgm:pt>
    <dgm:pt modelId="{8D4EFDA7-AE5F-41CA-A98F-15DAD6892B32}" type="sibTrans" cxnId="{0C2F386C-F1E5-4977-9519-25AF573498FB}">
      <dgm:prSet/>
      <dgm:spPr/>
      <dgm:t>
        <a:bodyPr/>
        <a:lstStyle/>
        <a:p>
          <a:endParaRPr lang="en-US" sz="1400">
            <a:solidFill>
              <a:schemeClr val="tx1"/>
            </a:solidFill>
            <a:latin typeface="Arial" pitchFamily="34" charset="0"/>
            <a:cs typeface="Arial" pitchFamily="34" charset="0"/>
          </a:endParaRPr>
        </a:p>
      </dgm:t>
    </dgm:pt>
    <dgm:pt modelId="{F221C404-96F7-419D-9BB1-02B3B7EE0513}">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Can be used only with List.</a:t>
          </a:r>
          <a:endParaRPr lang="en-US" sz="1400" dirty="0">
            <a:solidFill>
              <a:schemeClr val="tx1"/>
            </a:solidFill>
            <a:latin typeface="Arial" pitchFamily="34" charset="0"/>
            <a:cs typeface="Arial" pitchFamily="34" charset="0"/>
          </a:endParaRPr>
        </a:p>
      </dgm:t>
    </dgm:pt>
    <dgm:pt modelId="{7F1FDA56-39CF-413E-993A-63B4662390BA}" type="parTrans" cxnId="{87D310FA-A07E-4061-85CD-2A88098D0EF4}">
      <dgm:prSet/>
      <dgm:spPr/>
      <dgm:t>
        <a:bodyPr/>
        <a:lstStyle/>
        <a:p>
          <a:endParaRPr lang="en-US" sz="1400">
            <a:solidFill>
              <a:schemeClr val="tx1"/>
            </a:solidFill>
            <a:latin typeface="Arial" pitchFamily="34" charset="0"/>
            <a:cs typeface="Arial" pitchFamily="34" charset="0"/>
          </a:endParaRPr>
        </a:p>
      </dgm:t>
    </dgm:pt>
    <dgm:pt modelId="{32F6B781-4A64-4386-B9E8-E40290AB74B0}" type="sibTrans" cxnId="{87D310FA-A07E-4061-85CD-2A88098D0EF4}">
      <dgm:prSet/>
      <dgm:spPr/>
      <dgm:t>
        <a:bodyPr/>
        <a:lstStyle/>
        <a:p>
          <a:endParaRPr lang="en-US" sz="1400">
            <a:solidFill>
              <a:schemeClr val="tx1"/>
            </a:solidFill>
            <a:latin typeface="Arial" pitchFamily="34" charset="0"/>
            <a:cs typeface="Arial" pitchFamily="34" charset="0"/>
          </a:endParaRPr>
        </a:p>
      </dgm:t>
    </dgm:pt>
    <dgm:pt modelId="{4E54D86C-94DD-496B-80D4-B2D7A57C2C38}">
      <dgm:prSet phldrT="[Text]" custT="1"/>
      <dgm:spPr/>
      <dgm:t>
        <a:bodyPr/>
        <a:lstStyle/>
        <a:p>
          <a:r>
            <a:rPr lang="en-US" sz="1400" b="1" smtClean="0">
              <a:solidFill>
                <a:schemeClr val="tx1"/>
              </a:solidFill>
              <a:latin typeface="Arial" pitchFamily="34" charset="0"/>
              <a:cs typeface="Arial" pitchFamily="34" charset="0"/>
            </a:rPr>
            <a:t>For-each loop</a:t>
          </a:r>
          <a:endParaRPr lang="en-US" sz="1400" b="1" dirty="0">
            <a:solidFill>
              <a:schemeClr val="tx1"/>
            </a:solidFill>
            <a:latin typeface="Arial" pitchFamily="34" charset="0"/>
            <a:cs typeface="Arial" pitchFamily="34" charset="0"/>
          </a:endParaRPr>
        </a:p>
      </dgm:t>
    </dgm:pt>
    <dgm:pt modelId="{53D79D5F-5126-4A67-92EB-2410C31236BF}" type="parTrans" cxnId="{F3119FA3-F475-4C9E-8B70-467557806902}">
      <dgm:prSet/>
      <dgm:spPr/>
      <dgm:t>
        <a:bodyPr/>
        <a:lstStyle/>
        <a:p>
          <a:endParaRPr lang="en-US" sz="1400">
            <a:solidFill>
              <a:schemeClr val="tx1"/>
            </a:solidFill>
            <a:latin typeface="Arial" pitchFamily="34" charset="0"/>
            <a:cs typeface="Arial" pitchFamily="34" charset="0"/>
          </a:endParaRPr>
        </a:p>
      </dgm:t>
    </dgm:pt>
    <dgm:pt modelId="{AD0A44D3-482F-4F74-8DA0-E00AF983B3B6}" type="sibTrans" cxnId="{F3119FA3-F475-4C9E-8B70-467557806902}">
      <dgm:prSet/>
      <dgm:spPr/>
      <dgm:t>
        <a:bodyPr/>
        <a:lstStyle/>
        <a:p>
          <a:endParaRPr lang="en-US" sz="1400">
            <a:solidFill>
              <a:schemeClr val="tx1"/>
            </a:solidFill>
            <a:latin typeface="Arial" pitchFamily="34" charset="0"/>
            <a:cs typeface="Arial" pitchFamily="34" charset="0"/>
          </a:endParaRPr>
        </a:p>
      </dgm:t>
    </dgm:pt>
    <dgm:pt modelId="{4D2CB53C-DF06-43C5-BD82-1B5CF6400CFB}">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Iterate over a list and gets the elements one by one until the complete list is covered</a:t>
          </a:r>
          <a:endParaRPr lang="en-US" sz="1400" dirty="0">
            <a:solidFill>
              <a:schemeClr val="tx1"/>
            </a:solidFill>
            <a:latin typeface="Arial" pitchFamily="34" charset="0"/>
            <a:cs typeface="Arial" pitchFamily="34" charset="0"/>
          </a:endParaRPr>
        </a:p>
      </dgm:t>
    </dgm:pt>
    <dgm:pt modelId="{270A2561-4549-4CB8-BBC5-5914099D415F}" type="parTrans" cxnId="{281C636D-E8F1-4873-AC68-ABD10A03A6D4}">
      <dgm:prSet/>
      <dgm:spPr/>
      <dgm:t>
        <a:bodyPr/>
        <a:lstStyle/>
        <a:p>
          <a:endParaRPr lang="en-US" sz="1400">
            <a:solidFill>
              <a:schemeClr val="tx1"/>
            </a:solidFill>
            <a:latin typeface="Arial" pitchFamily="34" charset="0"/>
            <a:cs typeface="Arial" pitchFamily="34" charset="0"/>
          </a:endParaRPr>
        </a:p>
      </dgm:t>
    </dgm:pt>
    <dgm:pt modelId="{FA0FC8D3-B90E-48AD-8CD4-2D115638DFC0}" type="sibTrans" cxnId="{281C636D-E8F1-4873-AC68-ABD10A03A6D4}">
      <dgm:prSet/>
      <dgm:spPr/>
      <dgm:t>
        <a:bodyPr/>
        <a:lstStyle/>
        <a:p>
          <a:endParaRPr lang="en-US" sz="1400">
            <a:solidFill>
              <a:schemeClr val="tx1"/>
            </a:solidFill>
            <a:latin typeface="Arial" pitchFamily="34" charset="0"/>
            <a:cs typeface="Arial" pitchFamily="34" charset="0"/>
          </a:endParaRPr>
        </a:p>
      </dgm:t>
    </dgm:pt>
    <dgm:pt modelId="{005F4707-3CA4-42CA-AAB1-13A3F78CC441}">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Can be applied with both List and Set.</a:t>
          </a:r>
          <a:endParaRPr lang="en-US" sz="1400" dirty="0">
            <a:solidFill>
              <a:schemeClr val="tx1"/>
            </a:solidFill>
            <a:latin typeface="Arial" pitchFamily="34" charset="0"/>
            <a:cs typeface="Arial" pitchFamily="34" charset="0"/>
          </a:endParaRPr>
        </a:p>
      </dgm:t>
    </dgm:pt>
    <dgm:pt modelId="{64F73804-5548-4377-BF1F-8250436DB581}" type="parTrans" cxnId="{5CCDE026-5411-4FF8-BF17-D41E11C03BE4}">
      <dgm:prSet/>
      <dgm:spPr/>
      <dgm:t>
        <a:bodyPr/>
        <a:lstStyle/>
        <a:p>
          <a:endParaRPr lang="en-US" sz="1400">
            <a:solidFill>
              <a:schemeClr val="tx1"/>
            </a:solidFill>
            <a:latin typeface="Arial" pitchFamily="34" charset="0"/>
            <a:cs typeface="Arial" pitchFamily="34" charset="0"/>
          </a:endParaRPr>
        </a:p>
      </dgm:t>
    </dgm:pt>
    <dgm:pt modelId="{6A46C88D-C024-4096-AAF5-976459C1DFDA}" type="sibTrans" cxnId="{5CCDE026-5411-4FF8-BF17-D41E11C03BE4}">
      <dgm:prSet/>
      <dgm:spPr/>
      <dgm:t>
        <a:bodyPr/>
        <a:lstStyle/>
        <a:p>
          <a:endParaRPr lang="en-US" sz="1400">
            <a:solidFill>
              <a:schemeClr val="tx1"/>
            </a:solidFill>
            <a:latin typeface="Arial" pitchFamily="34" charset="0"/>
            <a:cs typeface="Arial" pitchFamily="34" charset="0"/>
          </a:endParaRPr>
        </a:p>
      </dgm:t>
    </dgm:pt>
    <dgm:pt modelId="{D06A9174-49DB-48E6-BAF8-8F06272F70B2}">
      <dgm:prSet phldrT="[Text]" custT="1"/>
      <dgm:spPr/>
      <dgm:t>
        <a:bodyPr/>
        <a:lstStyle/>
        <a:p>
          <a:r>
            <a:rPr lang="en-US" sz="1400" b="1" smtClean="0">
              <a:solidFill>
                <a:schemeClr val="tx1"/>
              </a:solidFill>
              <a:latin typeface="Arial" pitchFamily="34" charset="0"/>
              <a:cs typeface="Arial" pitchFamily="34" charset="0"/>
            </a:rPr>
            <a:t>Iterator</a:t>
          </a:r>
          <a:endParaRPr lang="en-US" sz="1400" b="1" dirty="0">
            <a:solidFill>
              <a:schemeClr val="tx1"/>
            </a:solidFill>
            <a:latin typeface="Arial" pitchFamily="34" charset="0"/>
            <a:cs typeface="Arial" pitchFamily="34" charset="0"/>
          </a:endParaRPr>
        </a:p>
      </dgm:t>
    </dgm:pt>
    <dgm:pt modelId="{46E66CE9-340C-4651-A138-CC6581F52043}" type="parTrans" cxnId="{896C5ED6-5C6B-438B-A33A-8635E4F547DC}">
      <dgm:prSet/>
      <dgm:spPr/>
      <dgm:t>
        <a:bodyPr/>
        <a:lstStyle/>
        <a:p>
          <a:endParaRPr lang="en-US" sz="1400">
            <a:solidFill>
              <a:schemeClr val="tx1"/>
            </a:solidFill>
            <a:latin typeface="Arial" pitchFamily="34" charset="0"/>
            <a:cs typeface="Arial" pitchFamily="34" charset="0"/>
          </a:endParaRPr>
        </a:p>
      </dgm:t>
    </dgm:pt>
    <dgm:pt modelId="{0DB8C61F-F923-4374-879C-8991EA66C790}" type="sibTrans" cxnId="{896C5ED6-5C6B-438B-A33A-8635E4F547DC}">
      <dgm:prSet/>
      <dgm:spPr/>
      <dgm:t>
        <a:bodyPr/>
        <a:lstStyle/>
        <a:p>
          <a:endParaRPr lang="en-US" sz="1400">
            <a:solidFill>
              <a:schemeClr val="tx1"/>
            </a:solidFill>
            <a:latin typeface="Arial" pitchFamily="34" charset="0"/>
            <a:cs typeface="Arial" pitchFamily="34" charset="0"/>
          </a:endParaRPr>
        </a:p>
      </dgm:t>
    </dgm:pt>
    <dgm:pt modelId="{A53C5825-0A0D-4CCD-8E64-A12D42F513B4}">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400" b="1" i="1" dirty="0" smtClean="0">
              <a:solidFill>
                <a:schemeClr val="tx1"/>
              </a:solidFill>
              <a:latin typeface="Arial" pitchFamily="34" charset="0"/>
              <a:cs typeface="Arial" pitchFamily="34" charset="0"/>
            </a:rPr>
            <a:t>Iterator</a:t>
          </a:r>
          <a:r>
            <a:rPr lang="en-US" sz="1400" dirty="0" smtClean="0">
              <a:solidFill>
                <a:schemeClr val="tx1"/>
              </a:solidFill>
              <a:latin typeface="Arial" pitchFamily="34" charset="0"/>
              <a:cs typeface="Arial" pitchFamily="34" charset="0"/>
            </a:rPr>
            <a:t> provides methods to iterate through a collection.</a:t>
          </a:r>
          <a:endParaRPr lang="en-US" sz="1400" dirty="0">
            <a:solidFill>
              <a:schemeClr val="tx1"/>
            </a:solidFill>
            <a:latin typeface="Arial" pitchFamily="34" charset="0"/>
            <a:cs typeface="Arial" pitchFamily="34" charset="0"/>
          </a:endParaRPr>
        </a:p>
      </dgm:t>
    </dgm:pt>
    <dgm:pt modelId="{A84ECE08-2350-4235-BE62-EE46EDACB296}" type="parTrans" cxnId="{B99D5B45-DD1C-4167-AF38-D50306E104BD}">
      <dgm:prSet/>
      <dgm:spPr/>
      <dgm:t>
        <a:bodyPr/>
        <a:lstStyle/>
        <a:p>
          <a:endParaRPr lang="en-US" sz="1400">
            <a:solidFill>
              <a:schemeClr val="tx1"/>
            </a:solidFill>
            <a:latin typeface="Arial" pitchFamily="34" charset="0"/>
            <a:cs typeface="Arial" pitchFamily="34" charset="0"/>
          </a:endParaRPr>
        </a:p>
      </dgm:t>
    </dgm:pt>
    <dgm:pt modelId="{E761D21C-D548-4DDC-B50F-FBE3BC278157}" type="sibTrans" cxnId="{B99D5B45-DD1C-4167-AF38-D50306E104BD}">
      <dgm:prSet/>
      <dgm:spPr/>
      <dgm:t>
        <a:bodyPr/>
        <a:lstStyle/>
        <a:p>
          <a:endParaRPr lang="en-US" sz="1400">
            <a:solidFill>
              <a:schemeClr val="tx1"/>
            </a:solidFill>
            <a:latin typeface="Arial" pitchFamily="34" charset="0"/>
            <a:cs typeface="Arial" pitchFamily="34" charset="0"/>
          </a:endParaRPr>
        </a:p>
      </dgm:t>
    </dgm:pt>
    <dgm:pt modelId="{2FF6F1D5-4B80-45DC-B68E-4FD0E841D62A}">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Can be applied with both List and Set.</a:t>
          </a:r>
          <a:endParaRPr lang="en-US" sz="1400" dirty="0">
            <a:solidFill>
              <a:schemeClr val="tx1"/>
            </a:solidFill>
            <a:latin typeface="Arial" pitchFamily="34" charset="0"/>
            <a:cs typeface="Arial" pitchFamily="34" charset="0"/>
          </a:endParaRPr>
        </a:p>
      </dgm:t>
    </dgm:pt>
    <dgm:pt modelId="{278BA6C6-7A9C-47B5-B616-79C3668499FF}" type="parTrans" cxnId="{87EB3769-2188-4664-8D7D-04017EB92D5E}">
      <dgm:prSet/>
      <dgm:spPr/>
      <dgm:t>
        <a:bodyPr/>
        <a:lstStyle/>
        <a:p>
          <a:endParaRPr lang="en-US" sz="1400">
            <a:solidFill>
              <a:schemeClr val="tx1"/>
            </a:solidFill>
            <a:latin typeface="Arial" pitchFamily="34" charset="0"/>
            <a:cs typeface="Arial" pitchFamily="34" charset="0"/>
          </a:endParaRPr>
        </a:p>
      </dgm:t>
    </dgm:pt>
    <dgm:pt modelId="{68CF1F7C-F73E-482C-966D-36BBE06B4094}" type="sibTrans" cxnId="{87EB3769-2188-4664-8D7D-04017EB92D5E}">
      <dgm:prSet/>
      <dgm:spPr/>
      <dgm:t>
        <a:bodyPr/>
        <a:lstStyle/>
        <a:p>
          <a:endParaRPr lang="en-US" sz="1400">
            <a:solidFill>
              <a:schemeClr val="tx1"/>
            </a:solidFill>
            <a:latin typeface="Arial" pitchFamily="34" charset="0"/>
            <a:cs typeface="Arial" pitchFamily="34" charset="0"/>
          </a:endParaRPr>
        </a:p>
      </dgm:t>
    </dgm:pt>
    <dgm:pt modelId="{BF338D17-8ED6-4650-97D1-D36DBCC1ABDF}">
      <dgm:prSet phldrT="[Text]" custT="1"/>
      <dgm:spPr/>
      <dgm:t>
        <a:bodyPr/>
        <a:lstStyle/>
        <a:p>
          <a:r>
            <a:rPr lang="en-US" sz="1400" b="1" smtClean="0">
              <a:solidFill>
                <a:schemeClr val="tx1"/>
              </a:solidFill>
              <a:latin typeface="Arial" pitchFamily="34" charset="0"/>
              <a:cs typeface="Arial" pitchFamily="34" charset="0"/>
            </a:rPr>
            <a:t>ListIterator</a:t>
          </a:r>
          <a:endParaRPr lang="en-US" sz="1400" b="1" dirty="0">
            <a:solidFill>
              <a:schemeClr val="tx1"/>
            </a:solidFill>
            <a:latin typeface="Arial" pitchFamily="34" charset="0"/>
            <a:cs typeface="Arial" pitchFamily="34" charset="0"/>
          </a:endParaRPr>
        </a:p>
      </dgm:t>
    </dgm:pt>
    <dgm:pt modelId="{3E9B79F6-92A1-4429-81CA-9F5ECC96AC9E}" type="parTrans" cxnId="{68259F9B-7DB1-4EF1-9069-CAEDB889E641}">
      <dgm:prSet/>
      <dgm:spPr/>
      <dgm:t>
        <a:bodyPr/>
        <a:lstStyle/>
        <a:p>
          <a:endParaRPr lang="en-US" sz="1400">
            <a:solidFill>
              <a:schemeClr val="tx1"/>
            </a:solidFill>
            <a:latin typeface="Arial" pitchFamily="34" charset="0"/>
            <a:cs typeface="Arial" pitchFamily="34" charset="0"/>
          </a:endParaRPr>
        </a:p>
      </dgm:t>
    </dgm:pt>
    <dgm:pt modelId="{EE47132E-23EF-45C3-BAE5-0C2BE985B9FE}" type="sibTrans" cxnId="{68259F9B-7DB1-4EF1-9069-CAEDB889E641}">
      <dgm:prSet/>
      <dgm:spPr/>
      <dgm:t>
        <a:bodyPr/>
        <a:lstStyle/>
        <a:p>
          <a:endParaRPr lang="en-US" sz="1400">
            <a:solidFill>
              <a:schemeClr val="tx1"/>
            </a:solidFill>
            <a:latin typeface="Arial" pitchFamily="34" charset="0"/>
            <a:cs typeface="Arial" pitchFamily="34" charset="0"/>
          </a:endParaRPr>
        </a:p>
      </dgm:t>
    </dgm:pt>
    <dgm:pt modelId="{88996EE5-D990-49F2-8D72-D62742AA79DE}">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An </a:t>
          </a:r>
          <a:r>
            <a:rPr lang="en-US" sz="1400" dirty="0" err="1" smtClean="0">
              <a:solidFill>
                <a:schemeClr val="tx1"/>
              </a:solidFill>
              <a:latin typeface="Arial" pitchFamily="34" charset="0"/>
              <a:cs typeface="Arial" pitchFamily="34" charset="0"/>
            </a:rPr>
            <a:t>iterator</a:t>
          </a:r>
          <a:r>
            <a:rPr lang="en-US" sz="1400" dirty="0" smtClean="0">
              <a:solidFill>
                <a:schemeClr val="tx1"/>
              </a:solidFill>
              <a:latin typeface="Arial" pitchFamily="34" charset="0"/>
              <a:cs typeface="Arial" pitchFamily="34" charset="0"/>
            </a:rPr>
            <a:t> which support both forward and back ward iteration.</a:t>
          </a:r>
          <a:endParaRPr lang="en-US" sz="1400" dirty="0">
            <a:solidFill>
              <a:schemeClr val="tx1"/>
            </a:solidFill>
            <a:latin typeface="Arial" pitchFamily="34" charset="0"/>
            <a:cs typeface="Arial" pitchFamily="34" charset="0"/>
          </a:endParaRPr>
        </a:p>
      </dgm:t>
    </dgm:pt>
    <dgm:pt modelId="{2E2C333C-604A-47BC-A698-26567FAA1E34}" type="parTrans" cxnId="{D611A75F-81A9-4AAC-B4C1-A6DDDD372E7C}">
      <dgm:prSet/>
      <dgm:spPr/>
      <dgm:t>
        <a:bodyPr/>
        <a:lstStyle/>
        <a:p>
          <a:endParaRPr lang="en-US" sz="1400">
            <a:solidFill>
              <a:schemeClr val="tx1"/>
            </a:solidFill>
            <a:latin typeface="Arial" pitchFamily="34" charset="0"/>
            <a:cs typeface="Arial" pitchFamily="34" charset="0"/>
          </a:endParaRPr>
        </a:p>
      </dgm:t>
    </dgm:pt>
    <dgm:pt modelId="{9A42AB5A-1E33-4BF3-866C-F156538D882D}" type="sibTrans" cxnId="{D611A75F-81A9-4AAC-B4C1-A6DDDD372E7C}">
      <dgm:prSet/>
      <dgm:spPr/>
      <dgm:t>
        <a:bodyPr/>
        <a:lstStyle/>
        <a:p>
          <a:endParaRPr lang="en-US" sz="1400">
            <a:solidFill>
              <a:schemeClr val="tx1"/>
            </a:solidFill>
            <a:latin typeface="Arial" pitchFamily="34" charset="0"/>
            <a:cs typeface="Arial" pitchFamily="34" charset="0"/>
          </a:endParaRPr>
        </a:p>
      </dgm:t>
    </dgm:pt>
    <dgm:pt modelId="{4911A0D3-F977-43C4-87B7-26E33C549710}">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smtClean="0">
              <a:solidFill>
                <a:schemeClr val="tx1"/>
              </a:solidFill>
              <a:latin typeface="Arial" pitchFamily="34" charset="0"/>
              <a:cs typeface="Arial" pitchFamily="34" charset="0"/>
            </a:rPr>
            <a:t>Can be applied only with List.</a:t>
          </a:r>
          <a:endParaRPr lang="en-US" sz="1400" dirty="0">
            <a:solidFill>
              <a:schemeClr val="tx1"/>
            </a:solidFill>
            <a:latin typeface="Arial" pitchFamily="34" charset="0"/>
            <a:cs typeface="Arial" pitchFamily="34" charset="0"/>
          </a:endParaRPr>
        </a:p>
      </dgm:t>
    </dgm:pt>
    <dgm:pt modelId="{A15EA798-CC90-4A00-BAA0-F117B6E3D57B}" type="parTrans" cxnId="{F8ED1D6C-0893-418E-9EE5-7D1B813C5974}">
      <dgm:prSet/>
      <dgm:spPr/>
      <dgm:t>
        <a:bodyPr/>
        <a:lstStyle/>
        <a:p>
          <a:endParaRPr lang="en-US" sz="1400">
            <a:solidFill>
              <a:schemeClr val="tx1"/>
            </a:solidFill>
            <a:latin typeface="Arial" pitchFamily="34" charset="0"/>
            <a:cs typeface="Arial" pitchFamily="34" charset="0"/>
          </a:endParaRPr>
        </a:p>
      </dgm:t>
    </dgm:pt>
    <dgm:pt modelId="{28B9041C-191F-4256-8B1E-FFA2EE559ED7}" type="sibTrans" cxnId="{F8ED1D6C-0893-418E-9EE5-7D1B813C5974}">
      <dgm:prSet/>
      <dgm:spPr/>
      <dgm:t>
        <a:bodyPr/>
        <a:lstStyle/>
        <a:p>
          <a:endParaRPr lang="en-US" sz="1400">
            <a:solidFill>
              <a:schemeClr val="tx1"/>
            </a:solidFill>
            <a:latin typeface="Arial" pitchFamily="34" charset="0"/>
            <a:cs typeface="Arial" pitchFamily="34" charset="0"/>
          </a:endParaRPr>
        </a:p>
      </dgm:t>
    </dgm:pt>
    <dgm:pt modelId="{F8EDC8DD-4794-4E17-A016-8BE447EA15FD}" type="pres">
      <dgm:prSet presAssocID="{323932C3-AD27-4CD7-B1FF-D87D62AEBF16}" presName="Name0" presStyleCnt="0">
        <dgm:presLayoutVars>
          <dgm:dir/>
          <dgm:animLvl val="lvl"/>
          <dgm:resizeHandles val="exact"/>
        </dgm:presLayoutVars>
      </dgm:prSet>
      <dgm:spPr/>
      <dgm:t>
        <a:bodyPr/>
        <a:lstStyle/>
        <a:p>
          <a:endParaRPr lang="en-US"/>
        </a:p>
      </dgm:t>
    </dgm:pt>
    <dgm:pt modelId="{44F134C1-320E-4080-B61A-14C318392031}" type="pres">
      <dgm:prSet presAssocID="{30C5625A-5639-4626-8161-93EBFA711A65}" presName="linNode" presStyleCnt="0"/>
      <dgm:spPr/>
    </dgm:pt>
    <dgm:pt modelId="{CF53A971-5A1D-43FC-9C1A-212870E15FC3}" type="pres">
      <dgm:prSet presAssocID="{30C5625A-5639-4626-8161-93EBFA711A65}" presName="parentText" presStyleLbl="node1" presStyleIdx="0" presStyleCnt="4">
        <dgm:presLayoutVars>
          <dgm:chMax val="1"/>
          <dgm:bulletEnabled val="1"/>
        </dgm:presLayoutVars>
      </dgm:prSet>
      <dgm:spPr/>
      <dgm:t>
        <a:bodyPr/>
        <a:lstStyle/>
        <a:p>
          <a:endParaRPr lang="en-US"/>
        </a:p>
      </dgm:t>
    </dgm:pt>
    <dgm:pt modelId="{B83D509A-B65D-4B27-9E20-D44A494FB579}" type="pres">
      <dgm:prSet presAssocID="{30C5625A-5639-4626-8161-93EBFA711A65}" presName="descendantText" presStyleLbl="alignAccFollowNode1" presStyleIdx="0" presStyleCnt="4">
        <dgm:presLayoutVars>
          <dgm:bulletEnabled val="1"/>
        </dgm:presLayoutVars>
      </dgm:prSet>
      <dgm:spPr/>
      <dgm:t>
        <a:bodyPr/>
        <a:lstStyle/>
        <a:p>
          <a:endParaRPr lang="en-US"/>
        </a:p>
      </dgm:t>
    </dgm:pt>
    <dgm:pt modelId="{0743C82C-80D9-4711-8221-CD3E68A19601}" type="pres">
      <dgm:prSet presAssocID="{392EA45A-0C0E-4D6B-B535-A92D5D5AB5F0}" presName="sp" presStyleCnt="0"/>
      <dgm:spPr/>
    </dgm:pt>
    <dgm:pt modelId="{B3CCF6C6-0FEE-45C3-B044-97C75291CBCC}" type="pres">
      <dgm:prSet presAssocID="{4E54D86C-94DD-496B-80D4-B2D7A57C2C38}" presName="linNode" presStyleCnt="0"/>
      <dgm:spPr/>
    </dgm:pt>
    <dgm:pt modelId="{C0BB927B-1B13-4AB6-8519-DF8D3BA25B5C}" type="pres">
      <dgm:prSet presAssocID="{4E54D86C-94DD-496B-80D4-B2D7A57C2C38}" presName="parentText" presStyleLbl="node1" presStyleIdx="1" presStyleCnt="4">
        <dgm:presLayoutVars>
          <dgm:chMax val="1"/>
          <dgm:bulletEnabled val="1"/>
        </dgm:presLayoutVars>
      </dgm:prSet>
      <dgm:spPr/>
      <dgm:t>
        <a:bodyPr/>
        <a:lstStyle/>
        <a:p>
          <a:endParaRPr lang="en-US"/>
        </a:p>
      </dgm:t>
    </dgm:pt>
    <dgm:pt modelId="{66B20B4C-8F43-4056-B8CA-23A79A719198}" type="pres">
      <dgm:prSet presAssocID="{4E54D86C-94DD-496B-80D4-B2D7A57C2C38}" presName="descendantText" presStyleLbl="alignAccFollowNode1" presStyleIdx="1" presStyleCnt="4">
        <dgm:presLayoutVars>
          <dgm:bulletEnabled val="1"/>
        </dgm:presLayoutVars>
      </dgm:prSet>
      <dgm:spPr/>
      <dgm:t>
        <a:bodyPr/>
        <a:lstStyle/>
        <a:p>
          <a:endParaRPr lang="en-US"/>
        </a:p>
      </dgm:t>
    </dgm:pt>
    <dgm:pt modelId="{36D3B3E3-560C-4F52-AA70-2863D807028A}" type="pres">
      <dgm:prSet presAssocID="{AD0A44D3-482F-4F74-8DA0-E00AF983B3B6}" presName="sp" presStyleCnt="0"/>
      <dgm:spPr/>
    </dgm:pt>
    <dgm:pt modelId="{27D68EDE-2100-4A67-A9B0-BBFB0E40D9EA}" type="pres">
      <dgm:prSet presAssocID="{D06A9174-49DB-48E6-BAF8-8F06272F70B2}" presName="linNode" presStyleCnt="0"/>
      <dgm:spPr/>
    </dgm:pt>
    <dgm:pt modelId="{91E2B93E-B68A-47D1-80C1-7935C06999C5}" type="pres">
      <dgm:prSet presAssocID="{D06A9174-49DB-48E6-BAF8-8F06272F70B2}" presName="parentText" presStyleLbl="node1" presStyleIdx="2" presStyleCnt="4">
        <dgm:presLayoutVars>
          <dgm:chMax val="1"/>
          <dgm:bulletEnabled val="1"/>
        </dgm:presLayoutVars>
      </dgm:prSet>
      <dgm:spPr/>
      <dgm:t>
        <a:bodyPr/>
        <a:lstStyle/>
        <a:p>
          <a:endParaRPr lang="en-US"/>
        </a:p>
      </dgm:t>
    </dgm:pt>
    <dgm:pt modelId="{56BA9509-8E85-4DCD-BFEA-3F020EF96A0C}" type="pres">
      <dgm:prSet presAssocID="{D06A9174-49DB-48E6-BAF8-8F06272F70B2}" presName="descendantText" presStyleLbl="alignAccFollowNode1" presStyleIdx="2" presStyleCnt="4">
        <dgm:presLayoutVars>
          <dgm:bulletEnabled val="1"/>
        </dgm:presLayoutVars>
      </dgm:prSet>
      <dgm:spPr/>
      <dgm:t>
        <a:bodyPr/>
        <a:lstStyle/>
        <a:p>
          <a:endParaRPr lang="en-US"/>
        </a:p>
      </dgm:t>
    </dgm:pt>
    <dgm:pt modelId="{209996A2-5D76-4C20-BD0B-03227303BBE8}" type="pres">
      <dgm:prSet presAssocID="{0DB8C61F-F923-4374-879C-8991EA66C790}" presName="sp" presStyleCnt="0"/>
      <dgm:spPr/>
    </dgm:pt>
    <dgm:pt modelId="{2B075454-3390-4093-A7D1-5780C1482F70}" type="pres">
      <dgm:prSet presAssocID="{BF338D17-8ED6-4650-97D1-D36DBCC1ABDF}" presName="linNode" presStyleCnt="0"/>
      <dgm:spPr/>
    </dgm:pt>
    <dgm:pt modelId="{AD4C78C7-0F03-4211-84F2-615826F44F91}" type="pres">
      <dgm:prSet presAssocID="{BF338D17-8ED6-4650-97D1-D36DBCC1ABDF}" presName="parentText" presStyleLbl="node1" presStyleIdx="3" presStyleCnt="4">
        <dgm:presLayoutVars>
          <dgm:chMax val="1"/>
          <dgm:bulletEnabled val="1"/>
        </dgm:presLayoutVars>
      </dgm:prSet>
      <dgm:spPr/>
      <dgm:t>
        <a:bodyPr/>
        <a:lstStyle/>
        <a:p>
          <a:endParaRPr lang="en-US"/>
        </a:p>
      </dgm:t>
    </dgm:pt>
    <dgm:pt modelId="{2CFBBBC0-69FE-4793-A5EC-C423AF3382F3}" type="pres">
      <dgm:prSet presAssocID="{BF338D17-8ED6-4650-97D1-D36DBCC1ABDF}" presName="descendantText" presStyleLbl="alignAccFollowNode1" presStyleIdx="3" presStyleCnt="4">
        <dgm:presLayoutVars>
          <dgm:bulletEnabled val="1"/>
        </dgm:presLayoutVars>
      </dgm:prSet>
      <dgm:spPr/>
      <dgm:t>
        <a:bodyPr/>
        <a:lstStyle/>
        <a:p>
          <a:endParaRPr lang="en-US"/>
        </a:p>
      </dgm:t>
    </dgm:pt>
  </dgm:ptLst>
  <dgm:cxnLst>
    <dgm:cxn modelId="{68259F9B-7DB1-4EF1-9069-CAEDB889E641}" srcId="{323932C3-AD27-4CD7-B1FF-D87D62AEBF16}" destId="{BF338D17-8ED6-4650-97D1-D36DBCC1ABDF}" srcOrd="3" destOrd="0" parTransId="{3E9B79F6-92A1-4429-81CA-9F5ECC96AC9E}" sibTransId="{EE47132E-23EF-45C3-BAE5-0C2BE985B9FE}"/>
    <dgm:cxn modelId="{87EB3769-2188-4664-8D7D-04017EB92D5E}" srcId="{D06A9174-49DB-48E6-BAF8-8F06272F70B2}" destId="{2FF6F1D5-4B80-45DC-B68E-4FD0E841D62A}" srcOrd="1" destOrd="0" parTransId="{278BA6C6-7A9C-47B5-B616-79C3668499FF}" sibTransId="{68CF1F7C-F73E-482C-966D-36BBE06B4094}"/>
    <dgm:cxn modelId="{D611A75F-81A9-4AAC-B4C1-A6DDDD372E7C}" srcId="{BF338D17-8ED6-4650-97D1-D36DBCC1ABDF}" destId="{88996EE5-D990-49F2-8D72-D62742AA79DE}" srcOrd="0" destOrd="0" parTransId="{2E2C333C-604A-47BC-A698-26567FAA1E34}" sibTransId="{9A42AB5A-1E33-4BF3-866C-F156538D882D}"/>
    <dgm:cxn modelId="{5CCDE026-5411-4FF8-BF17-D41E11C03BE4}" srcId="{4E54D86C-94DD-496B-80D4-B2D7A57C2C38}" destId="{005F4707-3CA4-42CA-AAB1-13A3F78CC441}" srcOrd="1" destOrd="0" parTransId="{64F73804-5548-4377-BF1F-8250436DB581}" sibTransId="{6A46C88D-C024-4096-AAF5-976459C1DFDA}"/>
    <dgm:cxn modelId="{A3476B4C-B1C9-4E22-A203-9FAF09CDE368}" type="presOf" srcId="{D06A9174-49DB-48E6-BAF8-8F06272F70B2}" destId="{91E2B93E-B68A-47D1-80C1-7935C06999C5}" srcOrd="0" destOrd="0" presId="urn:microsoft.com/office/officeart/2005/8/layout/vList5"/>
    <dgm:cxn modelId="{1C8981EB-646E-4AB9-91E1-1F9489220D3B}" type="presOf" srcId="{323932C3-AD27-4CD7-B1FF-D87D62AEBF16}" destId="{F8EDC8DD-4794-4E17-A016-8BE447EA15FD}" srcOrd="0" destOrd="0" presId="urn:microsoft.com/office/officeart/2005/8/layout/vList5"/>
    <dgm:cxn modelId="{6F55DB9D-713D-4A94-BC87-97F4522C14FF}" type="presOf" srcId="{2FF6F1D5-4B80-45DC-B68E-4FD0E841D62A}" destId="{56BA9509-8E85-4DCD-BFEA-3F020EF96A0C}" srcOrd="0" destOrd="1" presId="urn:microsoft.com/office/officeart/2005/8/layout/vList5"/>
    <dgm:cxn modelId="{AACC8F03-12D4-4675-BB41-00A61297FCAD}" type="presOf" srcId="{88996EE5-D990-49F2-8D72-D62742AA79DE}" destId="{2CFBBBC0-69FE-4793-A5EC-C423AF3382F3}" srcOrd="0" destOrd="0" presId="urn:microsoft.com/office/officeart/2005/8/layout/vList5"/>
    <dgm:cxn modelId="{5B9F4AEC-F4F9-4500-9764-7EEBCE1528C7}" type="presOf" srcId="{30C5625A-5639-4626-8161-93EBFA711A65}" destId="{CF53A971-5A1D-43FC-9C1A-212870E15FC3}" srcOrd="0" destOrd="0" presId="urn:microsoft.com/office/officeart/2005/8/layout/vList5"/>
    <dgm:cxn modelId="{0C2F386C-F1E5-4977-9519-25AF573498FB}" srcId="{30C5625A-5639-4626-8161-93EBFA711A65}" destId="{CEA890D7-DA22-427F-8E3D-CDE9C824B87D}" srcOrd="0" destOrd="0" parTransId="{2EE21BC5-12C1-4EFF-9B47-FA12422D9CF5}" sibTransId="{8D4EFDA7-AE5F-41CA-A98F-15DAD6892B32}"/>
    <dgm:cxn modelId="{281C636D-E8F1-4873-AC68-ABD10A03A6D4}" srcId="{4E54D86C-94DD-496B-80D4-B2D7A57C2C38}" destId="{4D2CB53C-DF06-43C5-BD82-1B5CF6400CFB}" srcOrd="0" destOrd="0" parTransId="{270A2561-4549-4CB8-BBC5-5914099D415F}" sibTransId="{FA0FC8D3-B90E-48AD-8CD4-2D115638DFC0}"/>
    <dgm:cxn modelId="{8E714347-A327-4E64-8E01-5BFEAF7B1220}" srcId="{323932C3-AD27-4CD7-B1FF-D87D62AEBF16}" destId="{30C5625A-5639-4626-8161-93EBFA711A65}" srcOrd="0" destOrd="0" parTransId="{64DFB9AE-2E9F-46CB-A5C1-DF963389D93F}" sibTransId="{392EA45A-0C0E-4D6B-B535-A92D5D5AB5F0}"/>
    <dgm:cxn modelId="{87D310FA-A07E-4061-85CD-2A88098D0EF4}" srcId="{30C5625A-5639-4626-8161-93EBFA711A65}" destId="{F221C404-96F7-419D-9BB1-02B3B7EE0513}" srcOrd="1" destOrd="0" parTransId="{7F1FDA56-39CF-413E-993A-63B4662390BA}" sibTransId="{32F6B781-4A64-4386-B9E8-E40290AB74B0}"/>
    <dgm:cxn modelId="{896C5ED6-5C6B-438B-A33A-8635E4F547DC}" srcId="{323932C3-AD27-4CD7-B1FF-D87D62AEBF16}" destId="{D06A9174-49DB-48E6-BAF8-8F06272F70B2}" srcOrd="2" destOrd="0" parTransId="{46E66CE9-340C-4651-A138-CC6581F52043}" sibTransId="{0DB8C61F-F923-4374-879C-8991EA66C790}"/>
    <dgm:cxn modelId="{ABBA8A18-C10F-452C-BB55-4410FB9F902E}" type="presOf" srcId="{4E54D86C-94DD-496B-80D4-B2D7A57C2C38}" destId="{C0BB927B-1B13-4AB6-8519-DF8D3BA25B5C}" srcOrd="0" destOrd="0" presId="urn:microsoft.com/office/officeart/2005/8/layout/vList5"/>
    <dgm:cxn modelId="{CCC45A4D-48A0-4075-8B5E-A10AA1B04E1C}" type="presOf" srcId="{BF338D17-8ED6-4650-97D1-D36DBCC1ABDF}" destId="{AD4C78C7-0F03-4211-84F2-615826F44F91}" srcOrd="0" destOrd="0" presId="urn:microsoft.com/office/officeart/2005/8/layout/vList5"/>
    <dgm:cxn modelId="{0EDB0351-BCB8-45E3-B476-9AE96E3B5EDD}" type="presOf" srcId="{CEA890D7-DA22-427F-8E3D-CDE9C824B87D}" destId="{B83D509A-B65D-4B27-9E20-D44A494FB579}" srcOrd="0" destOrd="0" presId="urn:microsoft.com/office/officeart/2005/8/layout/vList5"/>
    <dgm:cxn modelId="{F8ED1D6C-0893-418E-9EE5-7D1B813C5974}" srcId="{BF338D17-8ED6-4650-97D1-D36DBCC1ABDF}" destId="{4911A0D3-F977-43C4-87B7-26E33C549710}" srcOrd="1" destOrd="0" parTransId="{A15EA798-CC90-4A00-BAA0-F117B6E3D57B}" sibTransId="{28B9041C-191F-4256-8B1E-FFA2EE559ED7}"/>
    <dgm:cxn modelId="{FE8EBB44-62AC-4463-A121-F2E6FF0B5522}" type="presOf" srcId="{4D2CB53C-DF06-43C5-BD82-1B5CF6400CFB}" destId="{66B20B4C-8F43-4056-B8CA-23A79A719198}" srcOrd="0" destOrd="0" presId="urn:microsoft.com/office/officeart/2005/8/layout/vList5"/>
    <dgm:cxn modelId="{EE8B511D-53EA-4AE8-9BD9-F6FF208C6CBC}" type="presOf" srcId="{4911A0D3-F977-43C4-87B7-26E33C549710}" destId="{2CFBBBC0-69FE-4793-A5EC-C423AF3382F3}" srcOrd="0" destOrd="1" presId="urn:microsoft.com/office/officeart/2005/8/layout/vList5"/>
    <dgm:cxn modelId="{F3119FA3-F475-4C9E-8B70-467557806902}" srcId="{323932C3-AD27-4CD7-B1FF-D87D62AEBF16}" destId="{4E54D86C-94DD-496B-80D4-B2D7A57C2C38}" srcOrd="1" destOrd="0" parTransId="{53D79D5F-5126-4A67-92EB-2410C31236BF}" sibTransId="{AD0A44D3-482F-4F74-8DA0-E00AF983B3B6}"/>
    <dgm:cxn modelId="{C5D3D738-AF79-407C-B970-2017AC64FA91}" type="presOf" srcId="{F221C404-96F7-419D-9BB1-02B3B7EE0513}" destId="{B83D509A-B65D-4B27-9E20-D44A494FB579}" srcOrd="0" destOrd="1" presId="urn:microsoft.com/office/officeart/2005/8/layout/vList5"/>
    <dgm:cxn modelId="{B99D5B45-DD1C-4167-AF38-D50306E104BD}" srcId="{D06A9174-49DB-48E6-BAF8-8F06272F70B2}" destId="{A53C5825-0A0D-4CCD-8E64-A12D42F513B4}" srcOrd="0" destOrd="0" parTransId="{A84ECE08-2350-4235-BE62-EE46EDACB296}" sibTransId="{E761D21C-D548-4DDC-B50F-FBE3BC278157}"/>
    <dgm:cxn modelId="{74350E23-8EAF-4CE9-AEA9-F22B3574D022}" type="presOf" srcId="{A53C5825-0A0D-4CCD-8E64-A12D42F513B4}" destId="{56BA9509-8E85-4DCD-BFEA-3F020EF96A0C}" srcOrd="0" destOrd="0" presId="urn:microsoft.com/office/officeart/2005/8/layout/vList5"/>
    <dgm:cxn modelId="{A27C6981-C527-4C13-B85C-21B53F633AA7}" type="presOf" srcId="{005F4707-3CA4-42CA-AAB1-13A3F78CC441}" destId="{66B20B4C-8F43-4056-B8CA-23A79A719198}" srcOrd="0" destOrd="1" presId="urn:microsoft.com/office/officeart/2005/8/layout/vList5"/>
    <dgm:cxn modelId="{24BB4269-9ADC-4B21-A8B7-A52E5EFB39CC}" type="presParOf" srcId="{F8EDC8DD-4794-4E17-A016-8BE447EA15FD}" destId="{44F134C1-320E-4080-B61A-14C318392031}" srcOrd="0" destOrd="0" presId="urn:microsoft.com/office/officeart/2005/8/layout/vList5"/>
    <dgm:cxn modelId="{17E8BDB2-9EC7-45A1-ABEC-2DCCD6EE382B}" type="presParOf" srcId="{44F134C1-320E-4080-B61A-14C318392031}" destId="{CF53A971-5A1D-43FC-9C1A-212870E15FC3}" srcOrd="0" destOrd="0" presId="urn:microsoft.com/office/officeart/2005/8/layout/vList5"/>
    <dgm:cxn modelId="{2E499919-6A7F-4C9E-B46C-43FD09988E3E}" type="presParOf" srcId="{44F134C1-320E-4080-B61A-14C318392031}" destId="{B83D509A-B65D-4B27-9E20-D44A494FB579}" srcOrd="1" destOrd="0" presId="urn:microsoft.com/office/officeart/2005/8/layout/vList5"/>
    <dgm:cxn modelId="{516E67A0-09A0-4345-8154-FC4E9FA849F2}" type="presParOf" srcId="{F8EDC8DD-4794-4E17-A016-8BE447EA15FD}" destId="{0743C82C-80D9-4711-8221-CD3E68A19601}" srcOrd="1" destOrd="0" presId="urn:microsoft.com/office/officeart/2005/8/layout/vList5"/>
    <dgm:cxn modelId="{D6672406-3555-4387-8CA6-9F619DCF7C59}" type="presParOf" srcId="{F8EDC8DD-4794-4E17-A016-8BE447EA15FD}" destId="{B3CCF6C6-0FEE-45C3-B044-97C75291CBCC}" srcOrd="2" destOrd="0" presId="urn:microsoft.com/office/officeart/2005/8/layout/vList5"/>
    <dgm:cxn modelId="{F4B60E78-C83A-43AA-9D99-E9C56265554B}" type="presParOf" srcId="{B3CCF6C6-0FEE-45C3-B044-97C75291CBCC}" destId="{C0BB927B-1B13-4AB6-8519-DF8D3BA25B5C}" srcOrd="0" destOrd="0" presId="urn:microsoft.com/office/officeart/2005/8/layout/vList5"/>
    <dgm:cxn modelId="{E4CC1C78-5FBA-4A09-AEA1-60A86704A82C}" type="presParOf" srcId="{B3CCF6C6-0FEE-45C3-B044-97C75291CBCC}" destId="{66B20B4C-8F43-4056-B8CA-23A79A719198}" srcOrd="1" destOrd="0" presId="urn:microsoft.com/office/officeart/2005/8/layout/vList5"/>
    <dgm:cxn modelId="{71071B5F-17E2-453B-8F45-B4C89986FAAF}" type="presParOf" srcId="{F8EDC8DD-4794-4E17-A016-8BE447EA15FD}" destId="{36D3B3E3-560C-4F52-AA70-2863D807028A}" srcOrd="3" destOrd="0" presId="urn:microsoft.com/office/officeart/2005/8/layout/vList5"/>
    <dgm:cxn modelId="{D7E688E0-0C7B-49DF-86A1-3ECD704D041C}" type="presParOf" srcId="{F8EDC8DD-4794-4E17-A016-8BE447EA15FD}" destId="{27D68EDE-2100-4A67-A9B0-BBFB0E40D9EA}" srcOrd="4" destOrd="0" presId="urn:microsoft.com/office/officeart/2005/8/layout/vList5"/>
    <dgm:cxn modelId="{385CC4DB-65C7-4F87-A929-EFA6DDE58B07}" type="presParOf" srcId="{27D68EDE-2100-4A67-A9B0-BBFB0E40D9EA}" destId="{91E2B93E-B68A-47D1-80C1-7935C06999C5}" srcOrd="0" destOrd="0" presId="urn:microsoft.com/office/officeart/2005/8/layout/vList5"/>
    <dgm:cxn modelId="{B8C1E311-BB10-4104-8EDA-2F23AD8B3D5A}" type="presParOf" srcId="{27D68EDE-2100-4A67-A9B0-BBFB0E40D9EA}" destId="{56BA9509-8E85-4DCD-BFEA-3F020EF96A0C}" srcOrd="1" destOrd="0" presId="urn:microsoft.com/office/officeart/2005/8/layout/vList5"/>
    <dgm:cxn modelId="{ABD7CEDE-0B6D-445E-B107-8D14FC048D87}" type="presParOf" srcId="{F8EDC8DD-4794-4E17-A016-8BE447EA15FD}" destId="{209996A2-5D76-4C20-BD0B-03227303BBE8}" srcOrd="5" destOrd="0" presId="urn:microsoft.com/office/officeart/2005/8/layout/vList5"/>
    <dgm:cxn modelId="{FBF5561B-593B-4F72-9142-E0FF18A0E90F}" type="presParOf" srcId="{F8EDC8DD-4794-4E17-A016-8BE447EA15FD}" destId="{2B075454-3390-4093-A7D1-5780C1482F70}" srcOrd="6" destOrd="0" presId="urn:microsoft.com/office/officeart/2005/8/layout/vList5"/>
    <dgm:cxn modelId="{69432222-190D-4FD7-8DE4-FC72AE100DA1}" type="presParOf" srcId="{2B075454-3390-4093-A7D1-5780C1482F70}" destId="{AD4C78C7-0F03-4211-84F2-615826F44F91}" srcOrd="0" destOrd="0" presId="urn:microsoft.com/office/officeart/2005/8/layout/vList5"/>
    <dgm:cxn modelId="{E82EB412-8978-4B67-9F13-61D145ADA935}" type="presParOf" srcId="{2B075454-3390-4093-A7D1-5780C1482F70}" destId="{2CFBBBC0-69FE-4793-A5EC-C423AF3382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5857D-52F4-4273-9CAB-6CA5A12FA927}">
      <dsp:nvSpPr>
        <dsp:cNvPr id="0" name=""/>
        <dsp:cNvSpPr/>
      </dsp:nvSpPr>
      <dsp:spPr>
        <a:xfrm>
          <a:off x="2398809" y="2363"/>
          <a:ext cx="1334988" cy="86774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Reduces Programming Effort</a:t>
          </a:r>
          <a:endParaRPr lang="en-US" sz="1500" kern="1200" dirty="0"/>
        </a:p>
      </dsp:txBody>
      <dsp:txXfrm>
        <a:off x="2441169" y="44723"/>
        <a:ext cx="1250268" cy="783022"/>
      </dsp:txXfrm>
    </dsp:sp>
    <dsp:sp modelId="{9EFB79E7-FEBE-44E2-8B89-B7CC4CA1B18C}">
      <dsp:nvSpPr>
        <dsp:cNvPr id="0" name=""/>
        <dsp:cNvSpPr/>
      </dsp:nvSpPr>
      <dsp:spPr>
        <a:xfrm>
          <a:off x="1315297" y="436082"/>
          <a:ext cx="3465188" cy="3465188"/>
        </a:xfrm>
        <a:custGeom>
          <a:avLst/>
          <a:gdLst/>
          <a:ahLst/>
          <a:cxnLst/>
          <a:rect l="0" t="0" r="0" b="0"/>
          <a:pathLst>
            <a:path>
              <a:moveTo>
                <a:pt x="2427438" y="145435"/>
              </a:moveTo>
              <a:arcTo wR="1732594" hR="1732594" stAng="17618603" swAng="1921442"/>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4588BB-7720-4F45-B39A-0F930AB20B21}">
      <dsp:nvSpPr>
        <dsp:cNvPr id="0" name=""/>
        <dsp:cNvSpPr/>
      </dsp:nvSpPr>
      <dsp:spPr>
        <a:xfrm>
          <a:off x="4028301" y="1199563"/>
          <a:ext cx="1334988" cy="86774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 performance API’s</a:t>
          </a:r>
          <a:endParaRPr lang="en-US" sz="1500" kern="1200" dirty="0"/>
        </a:p>
      </dsp:txBody>
      <dsp:txXfrm>
        <a:off x="4070661" y="1241923"/>
        <a:ext cx="1250268" cy="783022"/>
      </dsp:txXfrm>
    </dsp:sp>
    <dsp:sp modelId="{8F6AEA6F-CFC2-4951-BDB8-BF868E225E85}">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10B755-FE13-43A3-8F3F-CFD183A8999B}">
      <dsp:nvSpPr>
        <dsp:cNvPr id="0" name=""/>
        <dsp:cNvSpPr/>
      </dsp:nvSpPr>
      <dsp:spPr>
        <a:xfrm>
          <a:off x="3398899" y="3136663"/>
          <a:ext cx="1334988" cy="8677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Resizable &amp; grows</a:t>
          </a:r>
          <a:endParaRPr lang="en-US" sz="1500" kern="1200" dirty="0"/>
        </a:p>
      </dsp:txBody>
      <dsp:txXfrm>
        <a:off x="3441259" y="3179023"/>
        <a:ext cx="1250268" cy="783022"/>
      </dsp:txXfrm>
    </dsp:sp>
    <dsp:sp modelId="{D8486E22-8E46-40D2-AB65-26FD2D9CD822}">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207CC6-0D5F-472E-AD93-3932284567AC}">
      <dsp:nvSpPr>
        <dsp:cNvPr id="0" name=""/>
        <dsp:cNvSpPr/>
      </dsp:nvSpPr>
      <dsp:spPr>
        <a:xfrm>
          <a:off x="1362112" y="3136663"/>
          <a:ext cx="1334988" cy="86774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Easy to use.</a:t>
          </a:r>
          <a:endParaRPr lang="en-US" sz="1500" kern="1200" dirty="0"/>
        </a:p>
      </dsp:txBody>
      <dsp:txXfrm>
        <a:off x="1404472" y="3179023"/>
        <a:ext cx="1250268" cy="783022"/>
      </dsp:txXfrm>
    </dsp:sp>
    <dsp:sp modelId="{DD8AFBD2-F3E7-4D67-91DC-412AEC2DFA64}">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FEF65A-D7D7-4258-BF1D-CCFE17369833}">
      <dsp:nvSpPr>
        <dsp:cNvPr id="0" name=""/>
        <dsp:cNvSpPr/>
      </dsp:nvSpPr>
      <dsp:spPr>
        <a:xfrm>
          <a:off x="732710" y="1199563"/>
          <a:ext cx="1334988" cy="86774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Easy to maintain</a:t>
          </a:r>
          <a:endParaRPr lang="en-US" sz="1500" kern="1200" dirty="0"/>
        </a:p>
      </dsp:txBody>
      <dsp:txXfrm>
        <a:off x="775070" y="1241923"/>
        <a:ext cx="1250268" cy="783022"/>
      </dsp:txXfrm>
    </dsp:sp>
    <dsp:sp modelId="{9E676EC7-EE23-4D37-93C2-81CC7AC7DB72}">
      <dsp:nvSpPr>
        <dsp:cNvPr id="0" name=""/>
        <dsp:cNvSpPr/>
      </dsp:nvSpPr>
      <dsp:spPr>
        <a:xfrm>
          <a:off x="1315509" y="436087"/>
          <a:ext cx="3465188" cy="3465188"/>
        </a:xfrm>
        <a:custGeom>
          <a:avLst/>
          <a:gdLst/>
          <a:ahLst/>
          <a:cxnLst/>
          <a:rect l="0" t="0" r="0" b="0"/>
          <a:pathLst>
            <a:path>
              <a:moveTo>
                <a:pt x="302074" y="755099"/>
              </a:moveTo>
              <a:arcTo wR="1732594" hR="1732594" stAng="12860722" swAng="1998646"/>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D509A-B65D-4B27-9E20-D44A494FB579}">
      <dsp:nvSpPr>
        <dsp:cNvPr id="0" name=""/>
        <dsp:cNvSpPr/>
      </dsp:nvSpPr>
      <dsp:spPr>
        <a:xfrm rot="5400000">
          <a:off x="5463433" y="-2304293"/>
          <a:ext cx="679916" cy="5462016"/>
        </a:xfrm>
        <a:prstGeom prst="round2Same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extrusionH="190500"/>
      </dsp:spPr>
      <dsp:style>
        <a:lnRef idx="1">
          <a:schemeClr val="accent2"/>
        </a:lnRef>
        <a:fillRef idx="2">
          <a:schemeClr val="accent2"/>
        </a:fillRef>
        <a:effectRef idx="1">
          <a:schemeClr val="accent2"/>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Reads elements by specifying the index using the get() method</a:t>
          </a:r>
          <a:endParaRPr lang="en-US" sz="1400" kern="1200" dirty="0">
            <a:solidFill>
              <a:schemeClr val="tx1"/>
            </a:solidFill>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Can be used only with List.</a:t>
          </a:r>
          <a:endParaRPr lang="en-US" sz="1400" kern="1200" dirty="0">
            <a:solidFill>
              <a:schemeClr val="tx1"/>
            </a:solidFill>
            <a:latin typeface="Arial" pitchFamily="34" charset="0"/>
            <a:cs typeface="Arial" pitchFamily="34" charset="0"/>
          </a:endParaRPr>
        </a:p>
      </dsp:txBody>
      <dsp:txXfrm rot="-5400000">
        <a:off x="3072384" y="119947"/>
        <a:ext cx="5428825" cy="613534"/>
      </dsp:txXfrm>
    </dsp:sp>
    <dsp:sp modelId="{CF53A971-5A1D-43FC-9C1A-212870E15FC3}">
      <dsp:nvSpPr>
        <dsp:cNvPr id="0" name=""/>
        <dsp:cNvSpPr/>
      </dsp:nvSpPr>
      <dsp:spPr>
        <a:xfrm>
          <a:off x="0" y="1767"/>
          <a:ext cx="3072384" cy="8498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Arial" pitchFamily="34" charset="0"/>
              <a:cs typeface="Arial" pitchFamily="34" charset="0"/>
            </a:rPr>
            <a:t>For loop</a:t>
          </a:r>
          <a:endParaRPr lang="en-US" sz="1400" b="1" kern="1200" dirty="0">
            <a:solidFill>
              <a:schemeClr val="tx1"/>
            </a:solidFill>
            <a:latin typeface="Arial" pitchFamily="34" charset="0"/>
            <a:cs typeface="Arial" pitchFamily="34" charset="0"/>
          </a:endParaRPr>
        </a:p>
      </dsp:txBody>
      <dsp:txXfrm>
        <a:off x="41488" y="43255"/>
        <a:ext cx="2989408" cy="766919"/>
      </dsp:txXfrm>
    </dsp:sp>
    <dsp:sp modelId="{66B20B4C-8F43-4056-B8CA-23A79A719198}">
      <dsp:nvSpPr>
        <dsp:cNvPr id="0" name=""/>
        <dsp:cNvSpPr/>
      </dsp:nvSpPr>
      <dsp:spPr>
        <a:xfrm rot="5400000">
          <a:off x="5463433" y="-1411903"/>
          <a:ext cx="679916" cy="5462016"/>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extrusionH="190500"/>
      </dsp:spPr>
      <dsp:style>
        <a:lnRef idx="1">
          <a:schemeClr val="accent3"/>
        </a:lnRef>
        <a:fillRef idx="2">
          <a:schemeClr val="accent3"/>
        </a:fillRef>
        <a:effectRef idx="1">
          <a:schemeClr val="accent3"/>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Iterate over a list and gets the elements one by one until the complete list is covered</a:t>
          </a:r>
          <a:endParaRPr lang="en-US" sz="1400" kern="1200" dirty="0">
            <a:solidFill>
              <a:schemeClr val="tx1"/>
            </a:solidFill>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Can be applied with both List and Set.</a:t>
          </a:r>
          <a:endParaRPr lang="en-US" sz="1400" kern="1200" dirty="0">
            <a:solidFill>
              <a:schemeClr val="tx1"/>
            </a:solidFill>
            <a:latin typeface="Arial" pitchFamily="34" charset="0"/>
            <a:cs typeface="Arial" pitchFamily="34" charset="0"/>
          </a:endParaRPr>
        </a:p>
      </dsp:txBody>
      <dsp:txXfrm rot="-5400000">
        <a:off x="3072384" y="1012337"/>
        <a:ext cx="5428825" cy="613534"/>
      </dsp:txXfrm>
    </dsp:sp>
    <dsp:sp modelId="{C0BB927B-1B13-4AB6-8519-DF8D3BA25B5C}">
      <dsp:nvSpPr>
        <dsp:cNvPr id="0" name=""/>
        <dsp:cNvSpPr/>
      </dsp:nvSpPr>
      <dsp:spPr>
        <a:xfrm>
          <a:off x="0" y="894157"/>
          <a:ext cx="3072384" cy="84989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solidFill>
              <a:latin typeface="Arial" pitchFamily="34" charset="0"/>
              <a:cs typeface="Arial" pitchFamily="34" charset="0"/>
            </a:rPr>
            <a:t>For-each loop</a:t>
          </a:r>
          <a:endParaRPr lang="en-US" sz="1400" b="1" kern="1200" dirty="0">
            <a:solidFill>
              <a:schemeClr val="tx1"/>
            </a:solidFill>
            <a:latin typeface="Arial" pitchFamily="34" charset="0"/>
            <a:cs typeface="Arial" pitchFamily="34" charset="0"/>
          </a:endParaRPr>
        </a:p>
      </dsp:txBody>
      <dsp:txXfrm>
        <a:off x="41488" y="935645"/>
        <a:ext cx="2989408" cy="766919"/>
      </dsp:txXfrm>
    </dsp:sp>
    <dsp:sp modelId="{56BA9509-8E85-4DCD-BFEA-3F020EF96A0C}">
      <dsp:nvSpPr>
        <dsp:cNvPr id="0" name=""/>
        <dsp:cNvSpPr/>
      </dsp:nvSpPr>
      <dsp:spPr>
        <a:xfrm rot="5400000">
          <a:off x="5463433" y="-519512"/>
          <a:ext cx="679916" cy="5462016"/>
        </a:xfrm>
        <a:prstGeom prst="round2Same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extrusionH="190500"/>
      </dsp:spPr>
      <dsp:style>
        <a:lnRef idx="1">
          <a:schemeClr val="accent4"/>
        </a:lnRef>
        <a:fillRef idx="2">
          <a:schemeClr val="accent4"/>
        </a:fillRef>
        <a:effectRef idx="1">
          <a:schemeClr val="accent4"/>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i="1" kern="1200" dirty="0" smtClean="0">
              <a:solidFill>
                <a:schemeClr val="tx1"/>
              </a:solidFill>
              <a:latin typeface="Arial" pitchFamily="34" charset="0"/>
              <a:cs typeface="Arial" pitchFamily="34" charset="0"/>
            </a:rPr>
            <a:t>Iterator</a:t>
          </a:r>
          <a:r>
            <a:rPr lang="en-US" sz="1400" kern="1200" dirty="0" smtClean="0">
              <a:solidFill>
                <a:schemeClr val="tx1"/>
              </a:solidFill>
              <a:latin typeface="Arial" pitchFamily="34" charset="0"/>
              <a:cs typeface="Arial" pitchFamily="34" charset="0"/>
            </a:rPr>
            <a:t> provides methods to iterate through a collection.</a:t>
          </a:r>
          <a:endParaRPr lang="en-US" sz="1400" kern="1200" dirty="0">
            <a:solidFill>
              <a:schemeClr val="tx1"/>
            </a:solidFill>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Can be applied with both List and Set.</a:t>
          </a:r>
          <a:endParaRPr lang="en-US" sz="1400" kern="1200" dirty="0">
            <a:solidFill>
              <a:schemeClr val="tx1"/>
            </a:solidFill>
            <a:latin typeface="Arial" pitchFamily="34" charset="0"/>
            <a:cs typeface="Arial" pitchFamily="34" charset="0"/>
          </a:endParaRPr>
        </a:p>
      </dsp:txBody>
      <dsp:txXfrm rot="-5400000">
        <a:off x="3072384" y="1904728"/>
        <a:ext cx="5428825" cy="613534"/>
      </dsp:txXfrm>
    </dsp:sp>
    <dsp:sp modelId="{91E2B93E-B68A-47D1-80C1-7935C06999C5}">
      <dsp:nvSpPr>
        <dsp:cNvPr id="0" name=""/>
        <dsp:cNvSpPr/>
      </dsp:nvSpPr>
      <dsp:spPr>
        <a:xfrm>
          <a:off x="0" y="1786547"/>
          <a:ext cx="3072384" cy="84989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solidFill>
              <a:latin typeface="Arial" pitchFamily="34" charset="0"/>
              <a:cs typeface="Arial" pitchFamily="34" charset="0"/>
            </a:rPr>
            <a:t>Iterator</a:t>
          </a:r>
          <a:endParaRPr lang="en-US" sz="1400" b="1" kern="1200" dirty="0">
            <a:solidFill>
              <a:schemeClr val="tx1"/>
            </a:solidFill>
            <a:latin typeface="Arial" pitchFamily="34" charset="0"/>
            <a:cs typeface="Arial" pitchFamily="34" charset="0"/>
          </a:endParaRPr>
        </a:p>
      </dsp:txBody>
      <dsp:txXfrm>
        <a:off x="41488" y="1828035"/>
        <a:ext cx="2989408" cy="766919"/>
      </dsp:txXfrm>
    </dsp:sp>
    <dsp:sp modelId="{2CFBBBC0-69FE-4793-A5EC-C423AF3382F3}">
      <dsp:nvSpPr>
        <dsp:cNvPr id="0" name=""/>
        <dsp:cNvSpPr/>
      </dsp:nvSpPr>
      <dsp:spPr>
        <a:xfrm rot="5400000">
          <a:off x="5463433" y="372877"/>
          <a:ext cx="679916" cy="5462016"/>
        </a:xfrm>
        <a:prstGeom prst="round2Same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extrusionH="190500"/>
      </dsp:spPr>
      <dsp:style>
        <a:lnRef idx="1">
          <a:schemeClr val="accent1"/>
        </a:lnRef>
        <a:fillRef idx="2">
          <a:schemeClr val="accent1"/>
        </a:fillRef>
        <a:effectRef idx="1">
          <a:schemeClr val="accent1"/>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An </a:t>
          </a:r>
          <a:r>
            <a:rPr lang="en-US" sz="1400" kern="1200" dirty="0" err="1" smtClean="0">
              <a:solidFill>
                <a:schemeClr val="tx1"/>
              </a:solidFill>
              <a:latin typeface="Arial" pitchFamily="34" charset="0"/>
              <a:cs typeface="Arial" pitchFamily="34" charset="0"/>
            </a:rPr>
            <a:t>iterator</a:t>
          </a:r>
          <a:r>
            <a:rPr lang="en-US" sz="1400" kern="1200" dirty="0" smtClean="0">
              <a:solidFill>
                <a:schemeClr val="tx1"/>
              </a:solidFill>
              <a:latin typeface="Arial" pitchFamily="34" charset="0"/>
              <a:cs typeface="Arial" pitchFamily="34" charset="0"/>
            </a:rPr>
            <a:t> which support both forward and back ward iteration.</a:t>
          </a:r>
          <a:endParaRPr lang="en-US" sz="1400" kern="1200" dirty="0">
            <a:solidFill>
              <a:schemeClr val="tx1"/>
            </a:solidFill>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solidFill>
                <a:schemeClr val="tx1"/>
              </a:solidFill>
              <a:latin typeface="Arial" pitchFamily="34" charset="0"/>
              <a:cs typeface="Arial" pitchFamily="34" charset="0"/>
            </a:rPr>
            <a:t>Can be applied only with List.</a:t>
          </a:r>
          <a:endParaRPr lang="en-US" sz="1400" kern="1200" dirty="0">
            <a:solidFill>
              <a:schemeClr val="tx1"/>
            </a:solidFill>
            <a:latin typeface="Arial" pitchFamily="34" charset="0"/>
            <a:cs typeface="Arial" pitchFamily="34" charset="0"/>
          </a:endParaRPr>
        </a:p>
      </dsp:txBody>
      <dsp:txXfrm rot="-5400000">
        <a:off x="3072384" y="2797118"/>
        <a:ext cx="5428825" cy="613534"/>
      </dsp:txXfrm>
    </dsp:sp>
    <dsp:sp modelId="{AD4C78C7-0F03-4211-84F2-615826F44F91}">
      <dsp:nvSpPr>
        <dsp:cNvPr id="0" name=""/>
        <dsp:cNvSpPr/>
      </dsp:nvSpPr>
      <dsp:spPr>
        <a:xfrm>
          <a:off x="0" y="2678937"/>
          <a:ext cx="3072384" cy="84989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solidFill>
                <a:schemeClr val="tx1"/>
              </a:solidFill>
              <a:latin typeface="Arial" pitchFamily="34" charset="0"/>
              <a:cs typeface="Arial" pitchFamily="34" charset="0"/>
            </a:rPr>
            <a:t>ListIterator</a:t>
          </a:r>
          <a:endParaRPr lang="en-US" sz="1400" b="1" kern="1200" dirty="0">
            <a:solidFill>
              <a:schemeClr val="tx1"/>
            </a:solidFill>
            <a:latin typeface="Arial" pitchFamily="34" charset="0"/>
            <a:cs typeface="Arial" pitchFamily="34" charset="0"/>
          </a:endParaRPr>
        </a:p>
      </dsp:txBody>
      <dsp:txXfrm>
        <a:off x="41488" y="2720425"/>
        <a:ext cx="2989408" cy="76691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602361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docs.oracle.com/javase/6/docs/api/java/util/Collection.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6/docs/api/java/util/Vector.html" TargetMode="External"/><Relationship Id="rId2" Type="http://schemas.openxmlformats.org/officeDocument/2006/relationships/hyperlink" Target="http://docs.oracle.com/javase/6/docs/api/java/util/LinkedList.htm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docs.oracle.com/javase/1.4.2/docs/api/java/util/ArrayList.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docs.oracle.com/javase/1.4.2/docs/api/java/util/TreeSet.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hyperlink" Target="http://docs.oracle.com/javase/1.4.2/docs/api/java/util/HashSet.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hyperlink" Target="http://docs.oracle.com/javase/1.3/docs/api/java/util/Comparator.html" TargetMode="External"/><Relationship Id="rId2" Type="http://schemas.openxmlformats.org/officeDocument/2006/relationships/hyperlink" Target="http://docs.oracle.com/javase/1.4.2/docs/api/java/lang/Comparable.html" TargetMode="Externa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latin typeface="Cambria" pitchFamily="18" charset="0"/>
              </a:rPr>
              <a:t>Collections in Java </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Collection Framework Components</a:t>
            </a:r>
            <a:endParaRPr lang="en-US" sz="3200" dirty="0"/>
          </a:p>
        </p:txBody>
      </p:sp>
      <p:sp>
        <p:nvSpPr>
          <p:cNvPr id="5" name="Rectangle 4"/>
          <p:cNvSpPr/>
          <p:nvPr/>
        </p:nvSpPr>
        <p:spPr>
          <a:xfrm>
            <a:off x="152400" y="1524000"/>
            <a:ext cx="8991600" cy="400110"/>
          </a:xfrm>
          <a:prstGeom prst="rect">
            <a:avLst/>
          </a:prstGeom>
        </p:spPr>
        <p:txBody>
          <a:bodyPr wrap="square">
            <a:spAutoFit/>
          </a:bodyPr>
          <a:lstStyle/>
          <a:p>
            <a:pPr>
              <a:spcBef>
                <a:spcPts val="1200"/>
              </a:spcBef>
            </a:pPr>
            <a:endParaRPr lang="en-US" sz="2000" b="0" dirty="0" smtClean="0">
              <a:solidFill>
                <a:srgbClr val="00B050"/>
              </a:solidFill>
            </a:endParaRPr>
          </a:p>
        </p:txBody>
      </p:sp>
      <p:sp>
        <p:nvSpPr>
          <p:cNvPr id="4"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10</a:t>
            </a:fld>
            <a:endParaRPr lang="en-US" dirty="0"/>
          </a:p>
        </p:txBody>
      </p:sp>
      <p:sp>
        <p:nvSpPr>
          <p:cNvPr id="6" name="Line Callout 1 5"/>
          <p:cNvSpPr/>
          <p:nvPr/>
        </p:nvSpPr>
        <p:spPr bwMode="auto">
          <a:xfrm>
            <a:off x="6614886" y="1447800"/>
            <a:ext cx="1905000" cy="762000"/>
          </a:xfrm>
          <a:prstGeom prst="borderCallout1">
            <a:avLst>
              <a:gd name="adj1" fmla="val 18750"/>
              <a:gd name="adj2" fmla="val -8333"/>
              <a:gd name="adj3" fmla="val 53159"/>
              <a:gd name="adj4" fmla="val -112206"/>
            </a:avLst>
          </a:prstGeom>
          <a:solidFill>
            <a:schemeClr val="accent1">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400" b="0" dirty="0" smtClean="0">
                <a:latin typeface="Arial" charset="0"/>
              </a:rPr>
              <a:t>The root interface in the collection hierarchy.</a:t>
            </a:r>
          </a:p>
        </p:txBody>
      </p:sp>
      <p:sp>
        <p:nvSpPr>
          <p:cNvPr id="7" name="Rounded Rectangle 6"/>
          <p:cNvSpPr/>
          <p:nvPr/>
        </p:nvSpPr>
        <p:spPr bwMode="auto">
          <a:xfrm>
            <a:off x="3704772" y="1676400"/>
            <a:ext cx="1219200" cy="533400"/>
          </a:xfrm>
          <a:prstGeom prst="roundRect">
            <a:avLst/>
          </a:prstGeom>
          <a:solidFill>
            <a:schemeClr val="accent1">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Collection</a:t>
            </a:r>
            <a:endParaRPr kumimoji="0" lang="en-US" sz="1400" b="1" i="0" u="none" strike="noStrike" cap="none" normalizeH="0" baseline="0" dirty="0" smtClean="0">
              <a:ln>
                <a:noFill/>
              </a:ln>
              <a:solidFill>
                <a:schemeClr val="tx1"/>
              </a:solidFill>
              <a:effectLst/>
              <a:latin typeface="Arial" charset="0"/>
            </a:endParaRPr>
          </a:p>
        </p:txBody>
      </p:sp>
      <p:sp>
        <p:nvSpPr>
          <p:cNvPr id="8" name="Rounded Rectangle 7"/>
          <p:cNvSpPr/>
          <p:nvPr/>
        </p:nvSpPr>
        <p:spPr bwMode="auto">
          <a:xfrm>
            <a:off x="2485572" y="2438400"/>
            <a:ext cx="1219200" cy="533400"/>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List</a:t>
            </a:r>
          </a:p>
        </p:txBody>
      </p:sp>
      <p:sp>
        <p:nvSpPr>
          <p:cNvPr id="9" name="Rounded Rectangle 8"/>
          <p:cNvSpPr/>
          <p:nvPr/>
        </p:nvSpPr>
        <p:spPr bwMode="auto">
          <a:xfrm>
            <a:off x="4695372" y="2438400"/>
            <a:ext cx="1219200" cy="533400"/>
          </a:xfrm>
          <a:prstGeom prst="roundRect">
            <a:avLst/>
          </a:prstGeom>
          <a:solidFill>
            <a:srgbClr val="FF7C8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Set</a:t>
            </a:r>
          </a:p>
        </p:txBody>
      </p:sp>
      <p:cxnSp>
        <p:nvCxnSpPr>
          <p:cNvPr id="10" name="Shape 14"/>
          <p:cNvCxnSpPr>
            <a:stCxn id="7" idx="2"/>
            <a:endCxn id="8" idx="0"/>
          </p:cNvCxnSpPr>
          <p:nvPr/>
        </p:nvCxnSpPr>
        <p:spPr bwMode="auto">
          <a:xfrm rot="5400000">
            <a:off x="3590472" y="1714500"/>
            <a:ext cx="228600" cy="12192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hape 17"/>
          <p:cNvCxnSpPr>
            <a:stCxn id="7" idx="2"/>
            <a:endCxn id="9" idx="0"/>
          </p:cNvCxnSpPr>
          <p:nvPr/>
        </p:nvCxnSpPr>
        <p:spPr bwMode="auto">
          <a:xfrm rot="16200000" flipH="1">
            <a:off x="4695372" y="1828800"/>
            <a:ext cx="228600" cy="9906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12" name="Rounded Rectangle 11"/>
          <p:cNvSpPr/>
          <p:nvPr/>
        </p:nvSpPr>
        <p:spPr bwMode="auto">
          <a:xfrm>
            <a:off x="3018972" y="3505200"/>
            <a:ext cx="1219200" cy="533400"/>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Array List</a:t>
            </a:r>
          </a:p>
        </p:txBody>
      </p:sp>
      <p:sp>
        <p:nvSpPr>
          <p:cNvPr id="13" name="Rounded Rectangle 12"/>
          <p:cNvSpPr/>
          <p:nvPr/>
        </p:nvSpPr>
        <p:spPr bwMode="auto">
          <a:xfrm>
            <a:off x="1494972" y="3505200"/>
            <a:ext cx="1219200" cy="533400"/>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Vector</a:t>
            </a:r>
          </a:p>
        </p:txBody>
      </p:sp>
      <p:sp>
        <p:nvSpPr>
          <p:cNvPr id="14" name="Rounded Rectangle 13"/>
          <p:cNvSpPr/>
          <p:nvPr/>
        </p:nvSpPr>
        <p:spPr bwMode="auto">
          <a:xfrm>
            <a:off x="5914572" y="3505200"/>
            <a:ext cx="1219200" cy="533400"/>
          </a:xfrm>
          <a:prstGeom prst="roundRect">
            <a:avLst/>
          </a:prstGeom>
          <a:solidFill>
            <a:srgbClr val="FF7C8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Tree Set</a:t>
            </a:r>
          </a:p>
        </p:txBody>
      </p:sp>
      <p:sp>
        <p:nvSpPr>
          <p:cNvPr id="15" name="Rounded Rectangle 14"/>
          <p:cNvSpPr/>
          <p:nvPr/>
        </p:nvSpPr>
        <p:spPr bwMode="auto">
          <a:xfrm>
            <a:off x="4390572" y="3505200"/>
            <a:ext cx="1219200" cy="533400"/>
          </a:xfrm>
          <a:prstGeom prst="roundRect">
            <a:avLst/>
          </a:prstGeom>
          <a:solidFill>
            <a:srgbClr val="FF7C8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Hash Set</a:t>
            </a:r>
          </a:p>
        </p:txBody>
      </p:sp>
      <p:cxnSp>
        <p:nvCxnSpPr>
          <p:cNvPr id="16" name="Shape 14"/>
          <p:cNvCxnSpPr>
            <a:stCxn id="8" idx="2"/>
            <a:endCxn id="13" idx="0"/>
          </p:cNvCxnSpPr>
          <p:nvPr/>
        </p:nvCxnSpPr>
        <p:spPr bwMode="auto">
          <a:xfrm rot="5400000">
            <a:off x="2333172" y="2743200"/>
            <a:ext cx="533400" cy="9906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hape 14"/>
          <p:cNvCxnSpPr>
            <a:stCxn id="8" idx="2"/>
            <a:endCxn id="12" idx="0"/>
          </p:cNvCxnSpPr>
          <p:nvPr/>
        </p:nvCxnSpPr>
        <p:spPr bwMode="auto">
          <a:xfrm rot="16200000" flipH="1">
            <a:off x="3095172" y="2971800"/>
            <a:ext cx="533400" cy="5334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hape 14"/>
          <p:cNvCxnSpPr>
            <a:stCxn id="9" idx="2"/>
            <a:endCxn id="15" idx="0"/>
          </p:cNvCxnSpPr>
          <p:nvPr/>
        </p:nvCxnSpPr>
        <p:spPr bwMode="auto">
          <a:xfrm rot="5400000">
            <a:off x="4885872" y="3086100"/>
            <a:ext cx="533400" cy="3048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hape 14"/>
          <p:cNvCxnSpPr>
            <a:stCxn id="9" idx="2"/>
            <a:endCxn id="14" idx="0"/>
          </p:cNvCxnSpPr>
          <p:nvPr/>
        </p:nvCxnSpPr>
        <p:spPr bwMode="auto">
          <a:xfrm rot="16200000" flipH="1">
            <a:off x="5647872" y="2628900"/>
            <a:ext cx="533400" cy="12192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0" name="Line Callout 1 19"/>
          <p:cNvSpPr/>
          <p:nvPr/>
        </p:nvSpPr>
        <p:spPr bwMode="auto">
          <a:xfrm>
            <a:off x="6905172" y="2514600"/>
            <a:ext cx="1981200" cy="914400"/>
          </a:xfrm>
          <a:prstGeom prst="borderCallout1">
            <a:avLst>
              <a:gd name="adj1" fmla="val 18750"/>
              <a:gd name="adj2" fmla="val -8333"/>
              <a:gd name="adj3" fmla="val 23635"/>
              <a:gd name="adj4" fmla="val -49529"/>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 This is an interface.</a:t>
            </a:r>
          </a:p>
          <a:p>
            <a:pPr>
              <a:buFont typeface="Wingdings" pitchFamily="2" charset="2"/>
              <a:buChar char="§"/>
            </a:pPr>
            <a:r>
              <a:rPr lang="en-US" sz="1400" b="0" dirty="0" smtClean="0"/>
              <a:t>  A collection that cannot contain duplicate elements.</a:t>
            </a:r>
          </a:p>
        </p:txBody>
      </p:sp>
      <p:sp>
        <p:nvSpPr>
          <p:cNvPr id="21" name="Line Callout 1 20"/>
          <p:cNvSpPr/>
          <p:nvPr/>
        </p:nvSpPr>
        <p:spPr bwMode="auto">
          <a:xfrm>
            <a:off x="123372" y="1828800"/>
            <a:ext cx="2209800" cy="914400"/>
          </a:xfrm>
          <a:prstGeom prst="borderCallout1">
            <a:avLst>
              <a:gd name="adj1" fmla="val 48138"/>
              <a:gd name="adj2" fmla="val 100402"/>
              <a:gd name="adj3" fmla="val 65675"/>
              <a:gd name="adj4" fmla="val 124243"/>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This is an interface.</a:t>
            </a:r>
          </a:p>
          <a:p>
            <a:pPr>
              <a:buFont typeface="Wingdings" pitchFamily="2" charset="2"/>
              <a:buChar char="§"/>
            </a:pPr>
            <a:r>
              <a:rPr lang="en-US" sz="1400" b="0" dirty="0" smtClean="0"/>
              <a:t> An ordered collection which contain duplicate elements.</a:t>
            </a:r>
          </a:p>
        </p:txBody>
      </p:sp>
      <p:sp>
        <p:nvSpPr>
          <p:cNvPr id="22" name="Line Callout 1 21"/>
          <p:cNvSpPr/>
          <p:nvPr/>
        </p:nvSpPr>
        <p:spPr bwMode="auto">
          <a:xfrm>
            <a:off x="4161972" y="5181600"/>
            <a:ext cx="2438400" cy="762000"/>
          </a:xfrm>
          <a:prstGeom prst="borderCallout1">
            <a:avLst>
              <a:gd name="adj1" fmla="val -13087"/>
              <a:gd name="adj2" fmla="val 46524"/>
              <a:gd name="adj3" fmla="val -151342"/>
              <a:gd name="adj4" fmla="val 35263"/>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 Allows null.</a:t>
            </a:r>
          </a:p>
          <a:p>
            <a:pPr>
              <a:buFont typeface="Wingdings" pitchFamily="2" charset="2"/>
              <a:buChar char="§"/>
            </a:pPr>
            <a:r>
              <a:rPr kumimoji="0" lang="en-US" sz="1400" b="0" i="0" u="none" strike="noStrike" cap="none" normalizeH="0" dirty="0" smtClean="0">
                <a:ln>
                  <a:noFill/>
                </a:ln>
                <a:solidFill>
                  <a:schemeClr val="tx1"/>
                </a:solidFill>
                <a:effectLst/>
                <a:latin typeface="Arial" charset="0"/>
              </a:rPr>
              <a:t> Does not allow duplicate values.</a:t>
            </a:r>
            <a:endParaRPr kumimoji="0" lang="en-US" sz="1400" b="0" i="0" u="none" strike="noStrike" cap="none" normalizeH="0" baseline="0" dirty="0" smtClean="0">
              <a:ln>
                <a:noFill/>
              </a:ln>
              <a:solidFill>
                <a:schemeClr val="tx1"/>
              </a:solidFill>
              <a:effectLst/>
              <a:latin typeface="Arial" charset="0"/>
            </a:endParaRPr>
          </a:p>
        </p:txBody>
      </p:sp>
      <p:sp>
        <p:nvSpPr>
          <p:cNvPr id="23" name="Line Callout 1 22"/>
          <p:cNvSpPr/>
          <p:nvPr/>
        </p:nvSpPr>
        <p:spPr bwMode="auto">
          <a:xfrm>
            <a:off x="6828972" y="5257800"/>
            <a:ext cx="2286000" cy="533400"/>
          </a:xfrm>
          <a:prstGeom prst="borderCallout1">
            <a:avLst>
              <a:gd name="adj1" fmla="val -13087"/>
              <a:gd name="adj2" fmla="val 46524"/>
              <a:gd name="adj3" fmla="val -226500"/>
              <a:gd name="adj4" fmla="val 5098"/>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Allows  entries to be sorted in a specific order.</a:t>
            </a:r>
          </a:p>
        </p:txBody>
      </p:sp>
      <p:sp>
        <p:nvSpPr>
          <p:cNvPr id="24" name="Line Callout 1 23"/>
          <p:cNvSpPr/>
          <p:nvPr/>
        </p:nvSpPr>
        <p:spPr bwMode="auto">
          <a:xfrm>
            <a:off x="1266372" y="5181600"/>
            <a:ext cx="2819400" cy="1066800"/>
          </a:xfrm>
          <a:prstGeom prst="borderCallout1">
            <a:avLst>
              <a:gd name="adj1" fmla="val -13087"/>
              <a:gd name="adj2" fmla="val 46524"/>
              <a:gd name="adj3" fmla="val -107853"/>
              <a:gd name="adj4" fmla="val 72586"/>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 Array List can hold  duplicate values.</a:t>
            </a:r>
          </a:p>
          <a:p>
            <a:pPr>
              <a:buFont typeface="Wingdings" pitchFamily="2" charset="2"/>
              <a:buChar char="§"/>
            </a:pPr>
            <a:r>
              <a:rPr lang="en-US" sz="1400" b="0" dirty="0" smtClean="0"/>
              <a:t> This  is not thread safe.</a:t>
            </a:r>
          </a:p>
          <a:p>
            <a:pPr>
              <a:buFont typeface="Wingdings" pitchFamily="2" charset="2"/>
              <a:buChar char="§"/>
            </a:pPr>
            <a:r>
              <a:rPr lang="en-US" sz="1400" b="0" dirty="0" smtClean="0"/>
              <a:t> Can hold null values.</a:t>
            </a:r>
          </a:p>
        </p:txBody>
      </p:sp>
      <p:sp>
        <p:nvSpPr>
          <p:cNvPr id="25" name="Line Callout 1 24"/>
          <p:cNvSpPr/>
          <p:nvPr/>
        </p:nvSpPr>
        <p:spPr bwMode="auto">
          <a:xfrm>
            <a:off x="351972" y="4343400"/>
            <a:ext cx="1905000" cy="762000"/>
          </a:xfrm>
          <a:prstGeom prst="borderCallout1">
            <a:avLst>
              <a:gd name="adj1" fmla="val -13087"/>
              <a:gd name="adj2" fmla="val 46524"/>
              <a:gd name="adj3" fmla="val -47319"/>
              <a:gd name="adj4" fmla="val 59414"/>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Wingdings" pitchFamily="2" charset="2"/>
              <a:buChar char="§"/>
            </a:pPr>
            <a:r>
              <a:rPr lang="en-US" sz="1400" b="0" dirty="0" smtClean="0"/>
              <a:t> Vectors can hold duplicate values</a:t>
            </a:r>
            <a:r>
              <a:rPr lang="en-US" sz="1400" b="0" dirty="0" smtClean="0">
                <a:latin typeface="Arial" charset="0"/>
              </a:rPr>
              <a:t>.</a:t>
            </a:r>
          </a:p>
          <a:p>
            <a:pPr>
              <a:buFont typeface="Wingdings" pitchFamily="2" charset="2"/>
              <a:buChar char="§"/>
            </a:pPr>
            <a:r>
              <a:rPr kumimoji="0" lang="en-US" sz="1400" b="0" i="0" u="none" strike="noStrike" cap="none" normalizeH="0" dirty="0" smtClean="0">
                <a:ln>
                  <a:noFill/>
                </a:ln>
                <a:solidFill>
                  <a:schemeClr val="tx1"/>
                </a:solidFill>
                <a:effectLst/>
                <a:latin typeface="Arial" charset="0"/>
              </a:rPr>
              <a:t> This  is thread safe. </a:t>
            </a:r>
            <a:endParaRPr kumimoji="0" lang="en-US" sz="1400" b="0" i="0" u="none" strike="noStrike" cap="none" normalizeH="0" baseline="0" dirty="0" smtClean="0">
              <a:ln>
                <a:noFill/>
              </a:ln>
              <a:solidFill>
                <a:schemeClr val="tx1"/>
              </a:solidFill>
              <a:effectLst/>
              <a:latin typeface="Arial" charset="0"/>
            </a:endParaRPr>
          </a:p>
        </p:txBody>
      </p:sp>
      <p:cxnSp>
        <p:nvCxnSpPr>
          <p:cNvPr id="26" name="Straight Connector 25"/>
          <p:cNvCxnSpPr/>
          <p:nvPr/>
        </p:nvCxnSpPr>
        <p:spPr bwMode="auto">
          <a:xfrm flipV="1">
            <a:off x="4938486" y="1752600"/>
            <a:ext cx="160020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7" name="Table 26"/>
          <p:cNvGraphicFramePr>
            <a:graphicFrameLocks noGrp="1"/>
          </p:cNvGraphicFramePr>
          <p:nvPr/>
        </p:nvGraphicFramePr>
        <p:xfrm>
          <a:off x="-4800601" y="4800600"/>
          <a:ext cx="4800601" cy="533400"/>
        </p:xfrm>
        <a:graphic>
          <a:graphicData uri="http://schemas.openxmlformats.org/drawingml/2006/table">
            <a:tbl>
              <a:tblPr firstRow="1" bandRow="1">
                <a:tableStyleId>{5C22544A-7EE6-4342-B048-85BDC9FD1C3A}</a:tableStyleId>
              </a:tblPr>
              <a:tblGrid>
                <a:gridCol w="700085"/>
                <a:gridCol w="500066"/>
                <a:gridCol w="600075"/>
                <a:gridCol w="600075"/>
                <a:gridCol w="600075"/>
                <a:gridCol w="600075"/>
                <a:gridCol w="600075"/>
                <a:gridCol w="600075"/>
              </a:tblGrid>
              <a:tr h="533400">
                <a:tc>
                  <a:txBody>
                    <a:bodyPr/>
                    <a:lstStyle/>
                    <a:p>
                      <a:r>
                        <a:rPr lang="en-US" sz="1200" dirty="0" smtClean="0">
                          <a:solidFill>
                            <a:schemeClr val="tx1"/>
                          </a:solidFill>
                        </a:rPr>
                        <a:t>Cat</a:t>
                      </a:r>
                      <a:endParaRPr lang="en-US" sz="1200" dirty="0">
                        <a:solidFill>
                          <a:schemeClr val="tx1"/>
                        </a:solidFill>
                      </a:endParaRPr>
                    </a:p>
                  </a:txBody>
                  <a:tcPr>
                    <a:solidFill>
                      <a:srgbClr val="92D050"/>
                    </a:solidFill>
                  </a:tcPr>
                </a:tc>
                <a:tc>
                  <a:txBody>
                    <a:bodyPr/>
                    <a:lstStyle/>
                    <a:p>
                      <a:r>
                        <a:rPr lang="en-US" sz="1200" dirty="0" smtClean="0">
                          <a:solidFill>
                            <a:schemeClr val="tx1"/>
                          </a:solidFill>
                        </a:rPr>
                        <a:t>Dog</a:t>
                      </a:r>
                      <a:endParaRPr lang="en-US" sz="1200" dirty="0">
                        <a:solidFill>
                          <a:schemeClr val="tx1"/>
                        </a:solidFill>
                      </a:endParaRPr>
                    </a:p>
                  </a:txBody>
                  <a:tcPr>
                    <a:solidFill>
                      <a:srgbClr val="92D050"/>
                    </a:solidFill>
                  </a:tcPr>
                </a:tc>
                <a:tc>
                  <a:txBody>
                    <a:bodyPr/>
                    <a:lstStyle/>
                    <a:p>
                      <a:r>
                        <a:rPr lang="en-US" sz="1200" b="1" dirty="0" smtClean="0">
                          <a:solidFill>
                            <a:srgbClr val="FF0000"/>
                          </a:solidFill>
                        </a:rPr>
                        <a:t>Bat</a:t>
                      </a:r>
                      <a:endParaRPr lang="en-US" sz="1200" b="1" dirty="0">
                        <a:solidFill>
                          <a:srgbClr val="FF0000"/>
                        </a:solidFill>
                      </a:endParaRPr>
                    </a:p>
                  </a:txBody>
                  <a:tcPr>
                    <a:solidFill>
                      <a:srgbClr val="92D050"/>
                    </a:solidFill>
                  </a:tcPr>
                </a:tc>
                <a:tc>
                  <a:txBody>
                    <a:bodyPr/>
                    <a:lstStyle/>
                    <a:p>
                      <a:r>
                        <a:rPr lang="en-US" sz="1200" b="1" dirty="0" smtClean="0">
                          <a:solidFill>
                            <a:srgbClr val="FF0000"/>
                          </a:solidFill>
                        </a:rPr>
                        <a:t>Bat</a:t>
                      </a:r>
                      <a:endParaRPr lang="en-US" sz="1200" b="1" dirty="0">
                        <a:solidFill>
                          <a:srgbClr val="FF0000"/>
                        </a:solidFill>
                      </a:endParaRPr>
                    </a:p>
                  </a:txBody>
                  <a:tcPr>
                    <a:solidFill>
                      <a:srgbClr val="92D050"/>
                    </a:solidFill>
                  </a:tcPr>
                </a:tc>
                <a:tc>
                  <a:txBody>
                    <a:bodyPr/>
                    <a:lstStyle/>
                    <a:p>
                      <a:r>
                        <a:rPr lang="en-US" sz="1200" dirty="0" smtClean="0">
                          <a:solidFill>
                            <a:schemeClr val="tx1"/>
                          </a:solidFill>
                        </a:rPr>
                        <a:t>Lion</a:t>
                      </a:r>
                      <a:endParaRPr lang="en-US" sz="1200" dirty="0">
                        <a:solidFill>
                          <a:schemeClr val="tx1"/>
                        </a:solidFill>
                      </a:endParaRPr>
                    </a:p>
                  </a:txBody>
                  <a:tcPr>
                    <a:solidFill>
                      <a:srgbClr val="92D050"/>
                    </a:solidFill>
                  </a:tcPr>
                </a:tc>
                <a:tc>
                  <a:txBody>
                    <a:bodyPr/>
                    <a:lstStyle/>
                    <a:p>
                      <a:r>
                        <a:rPr lang="en-US" sz="1200" dirty="0" smtClean="0">
                          <a:solidFill>
                            <a:schemeClr val="tx1"/>
                          </a:solidFill>
                        </a:rPr>
                        <a:t>Cat</a:t>
                      </a:r>
                      <a:endParaRPr lang="en-US" sz="1200" dirty="0">
                        <a:solidFill>
                          <a:schemeClr val="tx1"/>
                        </a:solidFill>
                      </a:endParaRPr>
                    </a:p>
                  </a:txBody>
                  <a:tcPr>
                    <a:solidFill>
                      <a:srgbClr val="92D050"/>
                    </a:solidFill>
                  </a:tcPr>
                </a:tc>
                <a:tc>
                  <a:txBody>
                    <a:bodyPr/>
                    <a:lstStyle/>
                    <a:p>
                      <a:r>
                        <a:rPr lang="en-US" sz="1200" dirty="0" smtClean="0">
                          <a:solidFill>
                            <a:schemeClr val="tx1"/>
                          </a:solidFill>
                        </a:rPr>
                        <a:t>Lion</a:t>
                      </a:r>
                      <a:endParaRPr lang="en-US" sz="1200" dirty="0">
                        <a:solidFill>
                          <a:schemeClr val="tx1"/>
                        </a:solidFill>
                      </a:endParaRPr>
                    </a:p>
                  </a:txBody>
                  <a:tcPr>
                    <a:solidFill>
                      <a:srgbClr val="92D050"/>
                    </a:solidFill>
                  </a:tcPr>
                </a:tc>
                <a:tc>
                  <a:txBody>
                    <a:bodyPr/>
                    <a:lstStyle/>
                    <a:p>
                      <a:r>
                        <a:rPr lang="en-US" sz="1200" dirty="0" smtClean="0">
                          <a:solidFill>
                            <a:schemeClr val="tx1"/>
                          </a:solidFill>
                        </a:rPr>
                        <a:t>Bird</a:t>
                      </a:r>
                      <a:endParaRPr lang="en-US" sz="1200" dirty="0">
                        <a:solidFill>
                          <a:schemeClr val="tx1"/>
                        </a:solidFill>
                      </a:endParaRPr>
                    </a:p>
                  </a:txBody>
                  <a:tcPr>
                    <a:solidFill>
                      <a:srgbClr val="92D050"/>
                    </a:solidFill>
                  </a:tcPr>
                </a:tc>
              </a:tr>
            </a:tbl>
          </a:graphicData>
        </a:graphic>
      </p:graphicFrame>
      <p:graphicFrame>
        <p:nvGraphicFramePr>
          <p:cNvPr id="28" name="Table 27"/>
          <p:cNvGraphicFramePr>
            <a:graphicFrameLocks noGrp="1"/>
          </p:cNvGraphicFramePr>
          <p:nvPr/>
        </p:nvGraphicFramePr>
        <p:xfrm>
          <a:off x="-4829628" y="5486400"/>
          <a:ext cx="3000376" cy="533400"/>
        </p:xfrm>
        <a:graphic>
          <a:graphicData uri="http://schemas.openxmlformats.org/drawingml/2006/table">
            <a:tbl>
              <a:tblPr firstRow="1" bandRow="1">
                <a:tableStyleId>{5C22544A-7EE6-4342-B048-85BDC9FD1C3A}</a:tableStyleId>
              </a:tblPr>
              <a:tblGrid>
                <a:gridCol w="700085"/>
                <a:gridCol w="500066"/>
                <a:gridCol w="600075"/>
                <a:gridCol w="600075"/>
                <a:gridCol w="600075"/>
              </a:tblGrid>
              <a:tr h="533400">
                <a:tc>
                  <a:txBody>
                    <a:bodyPr/>
                    <a:lstStyle/>
                    <a:p>
                      <a:r>
                        <a:rPr lang="en-US" sz="1200" dirty="0" smtClean="0">
                          <a:solidFill>
                            <a:schemeClr val="tx1"/>
                          </a:solidFill>
                        </a:rPr>
                        <a:t>Cat</a:t>
                      </a:r>
                      <a:endParaRPr lang="en-US" sz="1200" dirty="0">
                        <a:solidFill>
                          <a:schemeClr val="tx1"/>
                        </a:solidFill>
                      </a:endParaRPr>
                    </a:p>
                  </a:txBody>
                  <a:tcPr>
                    <a:solidFill>
                      <a:srgbClr val="FF7C80"/>
                    </a:solidFill>
                  </a:tcPr>
                </a:tc>
                <a:tc>
                  <a:txBody>
                    <a:bodyPr/>
                    <a:lstStyle/>
                    <a:p>
                      <a:r>
                        <a:rPr lang="en-US" sz="1200" dirty="0" smtClean="0">
                          <a:solidFill>
                            <a:schemeClr val="tx1"/>
                          </a:solidFill>
                        </a:rPr>
                        <a:t>Dog</a:t>
                      </a:r>
                      <a:endParaRPr lang="en-US" sz="1200" dirty="0">
                        <a:solidFill>
                          <a:schemeClr val="tx1"/>
                        </a:solidFill>
                      </a:endParaRPr>
                    </a:p>
                  </a:txBody>
                  <a:tcPr>
                    <a:solidFill>
                      <a:srgbClr val="FF7C80"/>
                    </a:solidFill>
                  </a:tcPr>
                </a:tc>
                <a:tc>
                  <a:txBody>
                    <a:bodyPr/>
                    <a:lstStyle/>
                    <a:p>
                      <a:r>
                        <a:rPr lang="en-US" sz="1200" dirty="0" smtClean="0">
                          <a:solidFill>
                            <a:schemeClr val="tx1"/>
                          </a:solidFill>
                        </a:rPr>
                        <a:t>Bat</a:t>
                      </a:r>
                      <a:endParaRPr lang="en-US" sz="1200" dirty="0">
                        <a:solidFill>
                          <a:schemeClr val="tx1"/>
                        </a:solidFill>
                      </a:endParaRPr>
                    </a:p>
                  </a:txBody>
                  <a:tcPr>
                    <a:solidFill>
                      <a:srgbClr val="FF7C80"/>
                    </a:solidFill>
                  </a:tcPr>
                </a:tc>
                <a:tc>
                  <a:txBody>
                    <a:bodyPr/>
                    <a:lstStyle/>
                    <a:p>
                      <a:r>
                        <a:rPr lang="en-US" sz="1200" dirty="0" smtClean="0">
                          <a:solidFill>
                            <a:schemeClr val="tx1"/>
                          </a:solidFill>
                        </a:rPr>
                        <a:t>Lion</a:t>
                      </a:r>
                      <a:endParaRPr lang="en-US" sz="1200" dirty="0">
                        <a:solidFill>
                          <a:schemeClr val="tx1"/>
                        </a:solidFill>
                      </a:endParaRPr>
                    </a:p>
                  </a:txBody>
                  <a:tcPr>
                    <a:solidFill>
                      <a:srgbClr val="FF7C80"/>
                    </a:solidFill>
                  </a:tcPr>
                </a:tc>
                <a:tc>
                  <a:txBody>
                    <a:bodyPr/>
                    <a:lstStyle/>
                    <a:p>
                      <a:r>
                        <a:rPr lang="en-US" sz="1200" dirty="0" smtClean="0">
                          <a:solidFill>
                            <a:schemeClr val="tx1"/>
                          </a:solidFill>
                        </a:rPr>
                        <a:t>Bird</a:t>
                      </a:r>
                      <a:endParaRPr lang="en-US" sz="1200" dirty="0">
                        <a:solidFill>
                          <a:schemeClr val="tx1"/>
                        </a:solidFill>
                      </a:endParaRPr>
                    </a:p>
                  </a:txBody>
                  <a:tcPr>
                    <a:solidFill>
                      <a:srgbClr val="FF7C8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14" presetID="63" presetClass="path" presetSubtype="0" accel="50000" decel="50000" fill="hold" nodeType="withEffect">
                                  <p:stCondLst>
                                    <p:cond delay="0"/>
                                  </p:stCondLst>
                                  <p:childTnLst>
                                    <p:animMotion origin="layout" path="M -0.18438 -0.19422 L 0.60313 -0.20948 " pathEditMode="relative" rAng="0" ptsTypes="AA">
                                      <p:cBhvr>
                                        <p:cTn id="15" dur="1000" fill="hold"/>
                                        <p:tgtEl>
                                          <p:spTgt spid="27"/>
                                        </p:tgtEl>
                                        <p:attrNameLst>
                                          <p:attrName>ppt_x</p:attrName>
                                          <p:attrName>ppt_y</p:attrName>
                                        </p:attrNameLst>
                                      </p:cBhvr>
                                      <p:rCtr x="39400" y="-80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27" presetID="63" presetClass="path" presetSubtype="0" accel="50000" decel="50000" fill="hold" nodeType="withEffect">
                                  <p:stCondLst>
                                    <p:cond delay="0"/>
                                  </p:stCondLst>
                                  <p:childTnLst>
                                    <p:animMotion origin="layout" path="M 0.18073 -0.30104 L 0.96823 -0.3163 " pathEditMode="relative" rAng="0" ptsTypes="AA">
                                      <p:cBhvr>
                                        <p:cTn id="28" dur="1000" fill="hold"/>
                                        <p:tgtEl>
                                          <p:spTgt spid="28"/>
                                        </p:tgtEl>
                                        <p:attrNameLst>
                                          <p:attrName>ppt_x</p:attrName>
                                          <p:attrName>ppt_y</p:attrName>
                                        </p:attrNameLst>
                                      </p:cBhvr>
                                      <p:rCtr x="39400" y="-800"/>
                                    </p:animMotion>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par>
                                <p:cTn id="56" presetID="3" presetClass="entr" presetSubtype="1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par>
                                <p:cTn id="59" presetID="3" presetClass="entr" presetSubtype="1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Difference between Set and List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graphicFrame>
        <p:nvGraphicFramePr>
          <p:cNvPr id="5" name="Table 4"/>
          <p:cNvGraphicFramePr>
            <a:graphicFrameLocks noGrp="1"/>
          </p:cNvGraphicFramePr>
          <p:nvPr/>
        </p:nvGraphicFramePr>
        <p:xfrm>
          <a:off x="914400" y="2209800"/>
          <a:ext cx="5303521" cy="533400"/>
        </p:xfrm>
        <a:graphic>
          <a:graphicData uri="http://schemas.openxmlformats.org/drawingml/2006/table">
            <a:tbl>
              <a:tblPr firstRow="1" bandRow="1">
                <a:tableStyleId>{5C22544A-7EE6-4342-B048-85BDC9FD1C3A}</a:tableStyleId>
              </a:tblPr>
              <a:tblGrid>
                <a:gridCol w="773428"/>
                <a:gridCol w="552453"/>
                <a:gridCol w="662940"/>
                <a:gridCol w="662940"/>
                <a:gridCol w="662940"/>
                <a:gridCol w="662940"/>
                <a:gridCol w="662940"/>
                <a:gridCol w="662940"/>
              </a:tblGrid>
              <a:tr h="533400">
                <a:tc>
                  <a:txBody>
                    <a:bodyPr/>
                    <a:lstStyle/>
                    <a:p>
                      <a:r>
                        <a:rPr lang="en-US" sz="1200" b="1" kern="1200" dirty="0" smtClean="0">
                          <a:solidFill>
                            <a:srgbClr val="FF0000"/>
                          </a:solidFill>
                          <a:latin typeface="Arial" pitchFamily="34" charset="0"/>
                          <a:ea typeface="+mn-ea"/>
                          <a:cs typeface="Arial" pitchFamily="34" charset="0"/>
                        </a:rPr>
                        <a:t>Cat</a:t>
                      </a:r>
                      <a:endParaRPr lang="en-US" sz="1200" b="1" kern="1200" dirty="0">
                        <a:solidFill>
                          <a:srgbClr val="FF0000"/>
                        </a:solidFill>
                        <a:latin typeface="Arial" pitchFamily="34" charset="0"/>
                        <a:ea typeface="+mn-ea"/>
                        <a:cs typeface="Arial" pitchFamily="34" charset="0"/>
                      </a:endParaRPr>
                    </a:p>
                  </a:txBody>
                  <a:tcPr>
                    <a:solidFill>
                      <a:srgbClr val="92D050"/>
                    </a:solidFill>
                  </a:tcPr>
                </a:tc>
                <a:tc>
                  <a:txBody>
                    <a:bodyPr/>
                    <a:lstStyle/>
                    <a:p>
                      <a:r>
                        <a:rPr lang="en-US" sz="1200" dirty="0" smtClean="0">
                          <a:latin typeface="Arial" pitchFamily="34" charset="0"/>
                          <a:cs typeface="Arial" pitchFamily="34" charset="0"/>
                        </a:rPr>
                        <a:t>Dog</a:t>
                      </a:r>
                      <a:endParaRPr lang="en-US" sz="1200" dirty="0">
                        <a:latin typeface="Arial" pitchFamily="34" charset="0"/>
                        <a:cs typeface="Arial" pitchFamily="34" charset="0"/>
                      </a:endParaRPr>
                    </a:p>
                  </a:txBody>
                  <a:tcPr>
                    <a:solidFill>
                      <a:srgbClr val="92D050"/>
                    </a:solidFill>
                  </a:tcPr>
                </a:tc>
                <a:tc>
                  <a:txBody>
                    <a:bodyPr/>
                    <a:lstStyle/>
                    <a:p>
                      <a:r>
                        <a:rPr lang="en-US" sz="1200" b="1" dirty="0" smtClean="0">
                          <a:solidFill>
                            <a:srgbClr val="FF0000"/>
                          </a:solidFill>
                          <a:latin typeface="Arial" pitchFamily="34" charset="0"/>
                          <a:cs typeface="Arial" pitchFamily="34" charset="0"/>
                        </a:rPr>
                        <a:t>Bat</a:t>
                      </a:r>
                      <a:endParaRPr lang="en-US" sz="1200" b="1" dirty="0">
                        <a:solidFill>
                          <a:srgbClr val="FF0000"/>
                        </a:solidFill>
                        <a:latin typeface="Arial" pitchFamily="34" charset="0"/>
                        <a:cs typeface="Arial" pitchFamily="34" charset="0"/>
                      </a:endParaRPr>
                    </a:p>
                  </a:txBody>
                  <a:tcPr>
                    <a:solidFill>
                      <a:srgbClr val="92D050"/>
                    </a:solidFill>
                  </a:tcPr>
                </a:tc>
                <a:tc>
                  <a:txBody>
                    <a:bodyPr/>
                    <a:lstStyle/>
                    <a:p>
                      <a:r>
                        <a:rPr lang="en-US" sz="1200" b="1" dirty="0" smtClean="0">
                          <a:solidFill>
                            <a:srgbClr val="FF0000"/>
                          </a:solidFill>
                          <a:latin typeface="Arial" pitchFamily="34" charset="0"/>
                          <a:cs typeface="Arial" pitchFamily="34" charset="0"/>
                        </a:rPr>
                        <a:t>Bat</a:t>
                      </a:r>
                      <a:endParaRPr lang="en-US" sz="1200" b="1" dirty="0">
                        <a:solidFill>
                          <a:srgbClr val="FF0000"/>
                        </a:solidFill>
                        <a:latin typeface="Arial" pitchFamily="34" charset="0"/>
                        <a:cs typeface="Arial" pitchFamily="34" charset="0"/>
                      </a:endParaRPr>
                    </a:p>
                  </a:txBody>
                  <a:tcPr>
                    <a:solidFill>
                      <a:srgbClr val="92D050"/>
                    </a:solidFill>
                  </a:tcPr>
                </a:tc>
                <a:tc>
                  <a:txBody>
                    <a:bodyPr/>
                    <a:lstStyle/>
                    <a:p>
                      <a:r>
                        <a:rPr lang="en-US" sz="1200" dirty="0" smtClean="0">
                          <a:latin typeface="Arial" pitchFamily="34" charset="0"/>
                          <a:cs typeface="Arial" pitchFamily="34" charset="0"/>
                        </a:rPr>
                        <a:t>Lion</a:t>
                      </a:r>
                      <a:endParaRPr lang="en-US" sz="1200" dirty="0">
                        <a:latin typeface="Arial" pitchFamily="34" charset="0"/>
                        <a:cs typeface="Arial" pitchFamily="34" charset="0"/>
                      </a:endParaRPr>
                    </a:p>
                  </a:txBody>
                  <a:tcPr>
                    <a:solidFill>
                      <a:srgbClr val="92D050"/>
                    </a:solidFill>
                  </a:tcPr>
                </a:tc>
                <a:tc>
                  <a:txBody>
                    <a:bodyPr/>
                    <a:lstStyle/>
                    <a:p>
                      <a:r>
                        <a:rPr lang="en-US" sz="1200" dirty="0" smtClean="0">
                          <a:solidFill>
                            <a:srgbClr val="FF0000"/>
                          </a:solidFill>
                          <a:latin typeface="Arial" pitchFamily="34" charset="0"/>
                          <a:cs typeface="Arial" pitchFamily="34" charset="0"/>
                        </a:rPr>
                        <a:t>Cat</a:t>
                      </a:r>
                      <a:endParaRPr lang="en-US" sz="1200" dirty="0">
                        <a:solidFill>
                          <a:srgbClr val="FF0000"/>
                        </a:solidFill>
                        <a:latin typeface="Arial" pitchFamily="34" charset="0"/>
                        <a:cs typeface="Arial" pitchFamily="34" charset="0"/>
                      </a:endParaRPr>
                    </a:p>
                  </a:txBody>
                  <a:tcPr>
                    <a:solidFill>
                      <a:srgbClr val="92D050"/>
                    </a:solidFill>
                  </a:tcPr>
                </a:tc>
                <a:tc>
                  <a:txBody>
                    <a:bodyPr/>
                    <a:lstStyle/>
                    <a:p>
                      <a:r>
                        <a:rPr lang="en-US" sz="1200" dirty="0" smtClean="0">
                          <a:latin typeface="Arial" pitchFamily="34" charset="0"/>
                          <a:cs typeface="Arial" pitchFamily="34" charset="0"/>
                        </a:rPr>
                        <a:t>Lion</a:t>
                      </a:r>
                      <a:endParaRPr lang="en-US" sz="1200" dirty="0">
                        <a:latin typeface="Arial" pitchFamily="34" charset="0"/>
                        <a:cs typeface="Arial" pitchFamily="34" charset="0"/>
                      </a:endParaRPr>
                    </a:p>
                  </a:txBody>
                  <a:tcPr>
                    <a:solidFill>
                      <a:srgbClr val="92D050"/>
                    </a:solidFill>
                  </a:tcPr>
                </a:tc>
                <a:tc>
                  <a:txBody>
                    <a:bodyPr/>
                    <a:lstStyle/>
                    <a:p>
                      <a:r>
                        <a:rPr lang="en-US" sz="1200" dirty="0" smtClean="0">
                          <a:latin typeface="Arial" pitchFamily="34" charset="0"/>
                          <a:cs typeface="Arial" pitchFamily="34" charset="0"/>
                        </a:rPr>
                        <a:t>Bird</a:t>
                      </a:r>
                      <a:endParaRPr lang="en-US" sz="1200" dirty="0">
                        <a:latin typeface="Arial" pitchFamily="34" charset="0"/>
                        <a:cs typeface="Arial" pitchFamily="34" charset="0"/>
                      </a:endParaRPr>
                    </a:p>
                  </a:txBody>
                  <a:tcPr>
                    <a:solidFill>
                      <a:srgbClr val="92D050"/>
                    </a:solidFill>
                  </a:tcPr>
                </a:tc>
              </a:tr>
            </a:tbl>
          </a:graphicData>
        </a:graphic>
      </p:graphicFrame>
      <p:graphicFrame>
        <p:nvGraphicFramePr>
          <p:cNvPr id="6" name="Table 5"/>
          <p:cNvGraphicFramePr>
            <a:graphicFrameLocks noGrp="1"/>
          </p:cNvGraphicFramePr>
          <p:nvPr/>
        </p:nvGraphicFramePr>
        <p:xfrm>
          <a:off x="990600" y="4800600"/>
          <a:ext cx="4800600" cy="533400"/>
        </p:xfrm>
        <a:graphic>
          <a:graphicData uri="http://schemas.openxmlformats.org/drawingml/2006/table">
            <a:tbl>
              <a:tblPr firstRow="1" bandRow="1">
                <a:tableStyleId>{5C22544A-7EE6-4342-B048-85BDC9FD1C3A}</a:tableStyleId>
              </a:tblPr>
              <a:tblGrid>
                <a:gridCol w="933445"/>
                <a:gridCol w="666755"/>
                <a:gridCol w="800100"/>
                <a:gridCol w="800100"/>
                <a:gridCol w="800100"/>
                <a:gridCol w="800100"/>
              </a:tblGrid>
              <a:tr h="533400">
                <a:tc>
                  <a:txBody>
                    <a:bodyPr/>
                    <a:lstStyle/>
                    <a:p>
                      <a:r>
                        <a:rPr lang="en-US" sz="1200" dirty="0" smtClean="0"/>
                        <a:t>Cat</a:t>
                      </a:r>
                      <a:endParaRPr lang="en-US" sz="1200" dirty="0"/>
                    </a:p>
                  </a:txBody>
                  <a:tcPr>
                    <a:solidFill>
                      <a:srgbClr val="FF7C80"/>
                    </a:solidFill>
                  </a:tcPr>
                </a:tc>
                <a:tc>
                  <a:txBody>
                    <a:bodyPr/>
                    <a:lstStyle/>
                    <a:p>
                      <a:r>
                        <a:rPr lang="en-US" sz="1200" dirty="0" smtClean="0"/>
                        <a:t>Dog</a:t>
                      </a:r>
                      <a:endParaRPr lang="en-US" sz="1200" dirty="0"/>
                    </a:p>
                  </a:txBody>
                  <a:tcPr>
                    <a:solidFill>
                      <a:srgbClr val="FF7C80"/>
                    </a:solidFill>
                  </a:tcPr>
                </a:tc>
                <a:tc>
                  <a:txBody>
                    <a:bodyPr/>
                    <a:lstStyle/>
                    <a:p>
                      <a:r>
                        <a:rPr lang="en-US" sz="1200" dirty="0" smtClean="0">
                          <a:solidFill>
                            <a:srgbClr val="FF0000"/>
                          </a:solidFill>
                        </a:rPr>
                        <a:t>Bat</a:t>
                      </a:r>
                      <a:endParaRPr lang="en-US" sz="1200" dirty="0">
                        <a:solidFill>
                          <a:srgbClr val="FF0000"/>
                        </a:solidFill>
                      </a:endParaRPr>
                    </a:p>
                  </a:txBody>
                  <a:tcPr>
                    <a:solidFill>
                      <a:srgbClr val="FF7C80"/>
                    </a:solidFill>
                  </a:tcPr>
                </a:tc>
                <a:tc>
                  <a:txBody>
                    <a:bodyPr/>
                    <a:lstStyle/>
                    <a:p>
                      <a:r>
                        <a:rPr lang="en-US" sz="1200" dirty="0" smtClean="0"/>
                        <a:t>Lion</a:t>
                      </a:r>
                      <a:endParaRPr lang="en-US" sz="1200" dirty="0"/>
                    </a:p>
                  </a:txBody>
                  <a:tcPr>
                    <a:solidFill>
                      <a:srgbClr val="FF7C80"/>
                    </a:solidFill>
                  </a:tcPr>
                </a:tc>
                <a:tc>
                  <a:txBody>
                    <a:bodyPr/>
                    <a:lstStyle/>
                    <a:p>
                      <a:r>
                        <a:rPr lang="en-US" sz="1200" dirty="0" smtClean="0"/>
                        <a:t>Bird</a:t>
                      </a:r>
                      <a:endParaRPr lang="en-US" sz="1200" dirty="0"/>
                    </a:p>
                  </a:txBody>
                  <a:tcPr>
                    <a:solidFill>
                      <a:srgbClr val="FF7C80"/>
                    </a:solidFill>
                  </a:tcPr>
                </a:tc>
                <a:tc>
                  <a:txBody>
                    <a:bodyPr/>
                    <a:lstStyle/>
                    <a:p>
                      <a:r>
                        <a:rPr lang="en-US" sz="1200" dirty="0" smtClean="0">
                          <a:solidFill>
                            <a:schemeClr val="tx1"/>
                          </a:solidFill>
                        </a:rPr>
                        <a:t>null</a:t>
                      </a:r>
                      <a:endParaRPr lang="en-US" sz="1200" dirty="0">
                        <a:solidFill>
                          <a:schemeClr val="tx1"/>
                        </a:solidFill>
                      </a:endParaRPr>
                    </a:p>
                  </a:txBody>
                  <a:tcPr>
                    <a:solidFill>
                      <a:srgbClr val="FF7C80"/>
                    </a:solidFill>
                  </a:tcPr>
                </a:tc>
              </a:tr>
            </a:tbl>
          </a:graphicData>
        </a:graphic>
      </p:graphicFrame>
      <p:sp>
        <p:nvSpPr>
          <p:cNvPr id="9" name="TextBox 8"/>
          <p:cNvSpPr txBox="1"/>
          <p:nvPr/>
        </p:nvSpPr>
        <p:spPr>
          <a:xfrm>
            <a:off x="304800" y="1676400"/>
            <a:ext cx="1295400" cy="400110"/>
          </a:xfrm>
          <a:prstGeom prst="rect">
            <a:avLst/>
          </a:prstGeom>
          <a:noFill/>
        </p:spPr>
        <p:txBody>
          <a:bodyPr wrap="square" rtlCol="0">
            <a:spAutoFit/>
          </a:bodyPr>
          <a:lstStyle/>
          <a:p>
            <a:r>
              <a:rPr lang="en-US" sz="2000" dirty="0" smtClean="0"/>
              <a:t>List :</a:t>
            </a:r>
            <a:endParaRPr lang="en-US" sz="2000" dirty="0"/>
          </a:p>
        </p:txBody>
      </p:sp>
      <p:sp>
        <p:nvSpPr>
          <p:cNvPr id="10" name="Right Brace 9"/>
          <p:cNvSpPr/>
          <p:nvPr/>
        </p:nvSpPr>
        <p:spPr>
          <a:xfrm rot="5400000">
            <a:off x="2673087" y="2292089"/>
            <a:ext cx="443929" cy="137269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828800" y="3200400"/>
            <a:ext cx="2057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0" dirty="0" smtClean="0"/>
              <a:t>It allows duplicates </a:t>
            </a:r>
            <a:endParaRPr lang="en-US" b="0" dirty="0"/>
          </a:p>
        </p:txBody>
      </p:sp>
      <p:sp>
        <p:nvSpPr>
          <p:cNvPr id="12" name="TextBox 11"/>
          <p:cNvSpPr txBox="1"/>
          <p:nvPr/>
        </p:nvSpPr>
        <p:spPr>
          <a:xfrm>
            <a:off x="304800" y="4191000"/>
            <a:ext cx="1295400" cy="400110"/>
          </a:xfrm>
          <a:prstGeom prst="rect">
            <a:avLst/>
          </a:prstGeom>
          <a:noFill/>
        </p:spPr>
        <p:txBody>
          <a:bodyPr wrap="square" rtlCol="0">
            <a:spAutoFit/>
          </a:bodyPr>
          <a:lstStyle/>
          <a:p>
            <a:r>
              <a:rPr lang="en-US" sz="2000" dirty="0" smtClean="0"/>
              <a:t>Set:</a:t>
            </a:r>
            <a:endParaRPr lang="en-US" sz="2000" dirty="0"/>
          </a:p>
        </p:txBody>
      </p:sp>
      <p:cxnSp>
        <p:nvCxnSpPr>
          <p:cNvPr id="14" name="Straight Arrow Connector 13"/>
          <p:cNvCxnSpPr/>
          <p:nvPr/>
        </p:nvCxnSpPr>
        <p:spPr>
          <a:xfrm flipV="1">
            <a:off x="2057400" y="53340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5791200"/>
            <a:ext cx="2971800"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smtClean="0">
                <a:latin typeface="Arial" pitchFamily="34" charset="0"/>
                <a:cs typeface="Arial" pitchFamily="34" charset="0"/>
              </a:rPr>
              <a:t>It does not allow duplicates</a:t>
            </a:r>
            <a:endParaRPr lang="en-US" sz="1600" dirty="0">
              <a:latin typeface="Arial" pitchFamily="34" charset="0"/>
              <a:cs typeface="Arial" pitchFamily="34" charset="0"/>
            </a:endParaRPr>
          </a:p>
        </p:txBody>
      </p:sp>
      <p:sp>
        <p:nvSpPr>
          <p:cNvPr id="17" name="TextBox 16"/>
          <p:cNvSpPr txBox="1"/>
          <p:nvPr/>
        </p:nvSpPr>
        <p:spPr>
          <a:xfrm>
            <a:off x="4343400" y="5791200"/>
            <a:ext cx="3581400" cy="33855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smtClean="0">
                <a:latin typeface="Arial" pitchFamily="34" charset="0"/>
                <a:cs typeface="Arial" pitchFamily="34" charset="0"/>
              </a:rPr>
              <a:t>Only one null value is permitted</a:t>
            </a:r>
            <a:endParaRPr lang="en-US" sz="1600" dirty="0">
              <a:latin typeface="Arial" pitchFamily="34" charset="0"/>
              <a:cs typeface="Arial" pitchFamily="34" charset="0"/>
            </a:endParaRPr>
          </a:p>
        </p:txBody>
      </p:sp>
      <p:cxnSp>
        <p:nvCxnSpPr>
          <p:cNvPr id="21" name="Straight Arrow Connector 20"/>
          <p:cNvCxnSpPr/>
          <p:nvPr/>
        </p:nvCxnSpPr>
        <p:spPr>
          <a:xfrm rot="16200000" flipV="1">
            <a:off x="5410200" y="53340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6172200" y="2209800"/>
          <a:ext cx="1752600" cy="533400"/>
        </p:xfrm>
        <a:graphic>
          <a:graphicData uri="http://schemas.openxmlformats.org/drawingml/2006/table">
            <a:tbl>
              <a:tblPr firstRow="1" bandRow="1">
                <a:tableStyleId>{5C22544A-7EE6-4342-B048-85BDC9FD1C3A}</a:tableStyleId>
              </a:tblPr>
              <a:tblGrid>
                <a:gridCol w="876300"/>
                <a:gridCol w="876300"/>
              </a:tblGrid>
              <a:tr h="533400">
                <a:tc>
                  <a:txBody>
                    <a:bodyPr/>
                    <a:lstStyle/>
                    <a:p>
                      <a:r>
                        <a:rPr lang="en-US" sz="1200" b="1" dirty="0" smtClean="0">
                          <a:solidFill>
                            <a:schemeClr val="tx1"/>
                          </a:solidFill>
                          <a:latin typeface="Arial" pitchFamily="34" charset="0"/>
                          <a:cs typeface="Arial" pitchFamily="34" charset="0"/>
                        </a:rPr>
                        <a:t>null</a:t>
                      </a:r>
                      <a:endParaRPr lang="en-US" sz="1200" b="1" dirty="0">
                        <a:solidFill>
                          <a:schemeClr val="tx1"/>
                        </a:solidFill>
                        <a:latin typeface="Arial" pitchFamily="34" charset="0"/>
                        <a:cs typeface="Arial" pitchFamily="34" charset="0"/>
                      </a:endParaRPr>
                    </a:p>
                  </a:txBody>
                  <a:tcPr>
                    <a:solidFill>
                      <a:srgbClr val="92D050"/>
                    </a:solidFill>
                  </a:tcPr>
                </a:tc>
                <a:tc>
                  <a:txBody>
                    <a:bodyPr/>
                    <a:lstStyle/>
                    <a:p>
                      <a:r>
                        <a:rPr lang="en-US" sz="1200" b="1" dirty="0" smtClean="0">
                          <a:solidFill>
                            <a:schemeClr val="tx1"/>
                          </a:solidFill>
                          <a:latin typeface="Arial" pitchFamily="34" charset="0"/>
                          <a:cs typeface="Arial" pitchFamily="34" charset="0"/>
                        </a:rPr>
                        <a:t>null</a:t>
                      </a:r>
                      <a:endParaRPr lang="en-US" sz="1200" b="1" dirty="0">
                        <a:solidFill>
                          <a:schemeClr val="tx1"/>
                        </a:solidFill>
                        <a:latin typeface="Arial" pitchFamily="34" charset="0"/>
                        <a:cs typeface="Arial" pitchFamily="34" charset="0"/>
                      </a:endParaRPr>
                    </a:p>
                  </a:txBody>
                  <a:tcPr>
                    <a:solidFill>
                      <a:srgbClr val="92D050"/>
                    </a:solidFill>
                  </a:tcPr>
                </a:tc>
              </a:tr>
            </a:tbl>
          </a:graphicData>
        </a:graphic>
      </p:graphicFrame>
      <p:sp>
        <p:nvSpPr>
          <p:cNvPr id="24" name="TextBox 23"/>
          <p:cNvSpPr txBox="1"/>
          <p:nvPr/>
        </p:nvSpPr>
        <p:spPr>
          <a:xfrm>
            <a:off x="5715000" y="3187127"/>
            <a:ext cx="3048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0" dirty="0" smtClean="0"/>
              <a:t>It permits multiple null values.</a:t>
            </a:r>
            <a:endParaRPr lang="en-US" b="0" dirty="0"/>
          </a:p>
        </p:txBody>
      </p:sp>
      <p:sp>
        <p:nvSpPr>
          <p:cNvPr id="25" name="Right Brace 24"/>
          <p:cNvSpPr/>
          <p:nvPr/>
        </p:nvSpPr>
        <p:spPr>
          <a:xfrm rot="5400000">
            <a:off x="6712784" y="2278816"/>
            <a:ext cx="443929" cy="137269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0-#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par>
                          <p:cTn id="20" fill="hold">
                            <p:stCondLst>
                              <p:cond delay="1500"/>
                            </p:stCondLst>
                            <p:childTnLst>
                              <p:par>
                                <p:cTn id="21" presetID="4" presetClass="entr" presetSubtype="16"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0-#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1000" fill="hold"/>
                                        <p:tgtEl>
                                          <p:spTgt spid="6"/>
                                        </p:tgtEl>
                                        <p:attrNameLst>
                                          <p:attrName>ppt_x</p:attrName>
                                        </p:attrNameLst>
                                      </p:cBhvr>
                                      <p:tavLst>
                                        <p:tav tm="0">
                                          <p:val>
                                            <p:strVal val="0-#ppt_w/2"/>
                                          </p:val>
                                        </p:tav>
                                        <p:tav tm="100000">
                                          <p:val>
                                            <p:strVal val="#ppt_x"/>
                                          </p:val>
                                        </p:tav>
                                      </p:tavLst>
                                    </p:anim>
                                    <p:anim calcmode="lin" valueType="num">
                                      <p:cBhvr additive="base">
                                        <p:cTn id="36" dur="1000" fill="hold"/>
                                        <p:tgtEl>
                                          <p:spTgt spid="6"/>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par>
                          <p:cTn id="44" fill="hold">
                            <p:stCondLst>
                              <p:cond delay="1500"/>
                            </p:stCondLst>
                            <p:childTnLst>
                              <p:par>
                                <p:cTn id="45" presetID="3" presetClass="entr" presetSubtype="1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6" grpId="0" animBg="1"/>
      <p:bldP spid="17"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2819400"/>
            <a:ext cx="8915400" cy="2667000"/>
          </a:xfrm>
        </p:spPr>
        <p:txBody>
          <a:bodyPr/>
          <a:lstStyle/>
          <a:p>
            <a:pPr>
              <a:buNone/>
            </a:pPr>
            <a:r>
              <a:rPr lang="en-US" sz="2400" dirty="0" smtClean="0">
                <a:latin typeface="Arial" pitchFamily="34" charset="0"/>
                <a:cs typeface="Arial" pitchFamily="34" charset="0"/>
              </a:rPr>
              <a:t>Associates to reflect the following before proceeding.</a:t>
            </a:r>
          </a:p>
          <a:p>
            <a:pPr>
              <a:buFont typeface="Wingdings" pitchFamily="2" charset="2"/>
              <a:buChar char="§"/>
            </a:pPr>
            <a:r>
              <a:rPr sz="2400" dirty="0" smtClean="0">
                <a:latin typeface="Arial" pitchFamily="34" charset="0"/>
                <a:cs typeface="Arial" pitchFamily="34" charset="0"/>
              </a:rPr>
              <a:t>What is the collection type that can be used to hold duplicate values?</a:t>
            </a:r>
            <a:endParaRPr lang="en-US" sz="2400" dirty="0" smtClean="0">
              <a:latin typeface="Arial" pitchFamily="34" charset="0"/>
              <a:cs typeface="Arial" pitchFamily="34" charset="0"/>
            </a:endParaRPr>
          </a:p>
          <a:p>
            <a:pPr>
              <a:buFont typeface="Wingdings" pitchFamily="2" charset="2"/>
              <a:buChar char="§"/>
            </a:pPr>
            <a:r>
              <a:rPr sz="2400" dirty="0" smtClean="0">
                <a:latin typeface="Arial" pitchFamily="34" charset="0"/>
                <a:cs typeface="Arial" pitchFamily="34" charset="0"/>
              </a:rPr>
              <a:t>What type of collection can be used for thread safe storage of elements with duplication?</a:t>
            </a:r>
          </a:p>
          <a:p>
            <a:pPr>
              <a:buFont typeface="Wingdings" pitchFamily="2" charset="2"/>
              <a:buChar char="§"/>
            </a:pPr>
            <a:r>
              <a:rPr sz="2400" dirty="0" smtClean="0">
                <a:latin typeface="Arial" pitchFamily="34" charset="0"/>
                <a:cs typeface="Arial" pitchFamily="34" charset="0"/>
              </a:rPr>
              <a:t>What type of collection can be used to store unique elements in a sorted order?</a:t>
            </a:r>
          </a:p>
          <a:p>
            <a:pPr>
              <a:buNone/>
            </a:pPr>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pic>
        <p:nvPicPr>
          <p:cNvPr id="6" name="Picture 5" descr="stop_n_go.JPG"/>
          <p:cNvPicPr>
            <a:picLocks noChangeAspect="1"/>
          </p:cNvPicPr>
          <p:nvPr/>
        </p:nvPicPr>
        <p:blipFill>
          <a:blip r:embed="rId2" cstate="print"/>
          <a:stretch>
            <a:fillRect/>
          </a:stretch>
        </p:blipFill>
        <p:spPr>
          <a:xfrm>
            <a:off x="3156967" y="1600201"/>
            <a:ext cx="2329433" cy="111951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228600" y="1600200"/>
            <a:ext cx="8534400" cy="2477601"/>
          </a:xfrm>
          <a:prstGeom prst="rect">
            <a:avLst/>
          </a:prstGeom>
          <a:noFill/>
        </p:spPr>
        <p:txBody>
          <a:bodyPr wrap="square" rtlCol="0">
            <a:spAutoFit/>
          </a:bodyPr>
          <a:lstStyle/>
          <a:p>
            <a:pPr marL="290513" indent="-290513">
              <a:lnSpc>
                <a:spcPct val="150000"/>
              </a:lnSpc>
              <a:spcBef>
                <a:spcPts val="1200"/>
              </a:spcBef>
            </a:pPr>
            <a:r>
              <a:rPr lang="en-US" b="0" dirty="0" smtClean="0"/>
              <a:t>The root interface in the collection hierarchy.</a:t>
            </a:r>
          </a:p>
          <a:p>
            <a:pPr marL="290513" indent="-290513">
              <a:lnSpc>
                <a:spcPct val="150000"/>
              </a:lnSpc>
              <a:spcBef>
                <a:spcPts val="1200"/>
              </a:spcBef>
              <a:buFont typeface="Wingdings" pitchFamily="2" charset="2"/>
              <a:buChar char="§"/>
            </a:pPr>
            <a:r>
              <a:rPr lang="en-US" b="0" dirty="0" smtClean="0"/>
              <a:t>JDK does not provide any direct implementations of this interface, it provides implementations of more specific sub-interfaces like </a:t>
            </a:r>
            <a:r>
              <a:rPr lang="en-US" i="1" dirty="0" smtClean="0"/>
              <a:t>Set </a:t>
            </a:r>
            <a:r>
              <a:rPr lang="en-US" b="0" dirty="0" smtClean="0"/>
              <a:t>and </a:t>
            </a:r>
            <a:r>
              <a:rPr lang="en-US" i="1" dirty="0" smtClean="0"/>
              <a:t>List </a:t>
            </a:r>
            <a:r>
              <a:rPr lang="en-US" b="0" dirty="0" smtClean="0"/>
              <a:t>etc.</a:t>
            </a:r>
          </a:p>
          <a:p>
            <a:pPr marL="290513" indent="-290513">
              <a:lnSpc>
                <a:spcPct val="150000"/>
              </a:lnSpc>
              <a:spcBef>
                <a:spcPts val="1200"/>
              </a:spcBef>
              <a:buFont typeface="Wingdings" pitchFamily="2" charset="2"/>
              <a:buChar char="§"/>
            </a:pPr>
            <a:r>
              <a:rPr lang="en-US" b="0" dirty="0" smtClean="0"/>
              <a:t>Contains methods which needs to implemented directly or indirectly by the sub classes.</a:t>
            </a:r>
          </a:p>
        </p:txBody>
      </p:sp>
      <p:sp>
        <p:nvSpPr>
          <p:cNvPr id="6" name="Rectangle 5"/>
          <p:cNvSpPr/>
          <p:nvPr/>
        </p:nvSpPr>
        <p:spPr>
          <a:xfrm>
            <a:off x="762000" y="4309566"/>
            <a:ext cx="7696200" cy="8720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spcBef>
                <a:spcPts val="1200"/>
              </a:spcBef>
            </a:pPr>
            <a:r>
              <a:rPr lang="en-US" b="0" dirty="0" smtClean="0">
                <a:latin typeface="Arial" pitchFamily="34" charset="0"/>
                <a:cs typeface="Arial" pitchFamily="34" charset="0"/>
              </a:rPr>
              <a:t>For more details on the methods specified in Collection interface refer, </a:t>
            </a:r>
            <a:r>
              <a:rPr lang="en-US" b="0" dirty="0" smtClean="0">
                <a:latin typeface="Arial" pitchFamily="34" charset="0"/>
                <a:cs typeface="Arial" pitchFamily="34" charset="0"/>
                <a:hlinkClick r:id="rId2"/>
              </a:rPr>
              <a:t>http://docs.oracle.com/javase/6/docs/api/java/util/Collection.html</a:t>
            </a:r>
            <a:endParaRPr lang="en-US" b="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14</a:t>
            </a:fld>
            <a:endParaRPr lang="en-US" b="0"/>
          </a:p>
        </p:txBody>
      </p:sp>
      <p:sp>
        <p:nvSpPr>
          <p:cNvPr id="5" name="TextBox 4"/>
          <p:cNvSpPr txBox="1"/>
          <p:nvPr/>
        </p:nvSpPr>
        <p:spPr>
          <a:xfrm>
            <a:off x="152400" y="1447800"/>
            <a:ext cx="8229600" cy="3000821"/>
          </a:xfrm>
          <a:prstGeom prst="rect">
            <a:avLst/>
          </a:prstGeom>
          <a:noFill/>
        </p:spPr>
        <p:txBody>
          <a:bodyPr wrap="square" rtlCol="0">
            <a:spAutoFit/>
          </a:bodyPr>
          <a:lstStyle/>
          <a:p>
            <a:pPr marL="342900" indent="-342900">
              <a:lnSpc>
                <a:spcPct val="150000"/>
              </a:lnSpc>
              <a:buFont typeface="Wingdings" pitchFamily="2" charset="2"/>
              <a:buChar char="§"/>
            </a:pPr>
            <a:r>
              <a:rPr lang="en-US" b="0" dirty="0" smtClean="0"/>
              <a:t>Used for storing the elements in a ordered way.</a:t>
            </a:r>
          </a:p>
          <a:p>
            <a:pPr marL="342900" indent="-342900">
              <a:lnSpc>
                <a:spcPct val="150000"/>
              </a:lnSpc>
              <a:buFont typeface="Wingdings" pitchFamily="2" charset="2"/>
              <a:buChar char="§"/>
            </a:pPr>
            <a:r>
              <a:rPr lang="en-US" b="0" dirty="0" smtClean="0"/>
              <a:t>Supports duplicate entries.</a:t>
            </a:r>
          </a:p>
          <a:p>
            <a:pPr marL="342900" indent="-342900">
              <a:lnSpc>
                <a:spcPct val="150000"/>
              </a:lnSpc>
              <a:buFont typeface="Wingdings" pitchFamily="2" charset="2"/>
              <a:buChar char="§"/>
            </a:pPr>
            <a:r>
              <a:rPr lang="en-US" b="0" dirty="0" smtClean="0"/>
              <a:t>Supports index based additions and retrieval of items.</a:t>
            </a:r>
          </a:p>
          <a:p>
            <a:pPr marL="342900" indent="-342900">
              <a:lnSpc>
                <a:spcPct val="150000"/>
              </a:lnSpc>
            </a:pPr>
            <a:r>
              <a:rPr lang="en-US" dirty="0" smtClean="0"/>
              <a:t>List implementations:</a:t>
            </a:r>
          </a:p>
          <a:p>
            <a:pPr marL="682625" indent="-334963">
              <a:lnSpc>
                <a:spcPct val="150000"/>
              </a:lnSpc>
              <a:buFont typeface="+mj-lt"/>
              <a:buAutoNum type="arabicPeriod"/>
            </a:pPr>
            <a:r>
              <a:rPr lang="en-US" b="0" dirty="0" smtClean="0"/>
              <a:t>Vector</a:t>
            </a:r>
          </a:p>
          <a:p>
            <a:pPr marL="682625" indent="-334963">
              <a:lnSpc>
                <a:spcPct val="150000"/>
              </a:lnSpc>
              <a:buFont typeface="+mj-lt"/>
              <a:buAutoNum type="arabicPeriod"/>
            </a:pPr>
            <a:r>
              <a:rPr lang="en-US" b="0" dirty="0" smtClean="0"/>
              <a:t>ArrayList</a:t>
            </a:r>
          </a:p>
          <a:p>
            <a:pPr marL="682625" indent="-334963">
              <a:lnSpc>
                <a:spcPct val="150000"/>
              </a:lnSpc>
              <a:buFont typeface="+mj-lt"/>
              <a:buAutoNum type="arabicPeriod"/>
            </a:pPr>
            <a:r>
              <a:rPr lang="en-US" b="0" dirty="0" err="1" smtClean="0"/>
              <a:t>LinkedList</a:t>
            </a:r>
            <a:endParaRPr lang="en-US" b="0" dirty="0"/>
          </a:p>
        </p:txBody>
      </p:sp>
      <p:sp>
        <p:nvSpPr>
          <p:cNvPr id="6" name="TextBox 5"/>
          <p:cNvSpPr txBox="1"/>
          <p:nvPr/>
        </p:nvSpPr>
        <p:spPr>
          <a:xfrm>
            <a:off x="228600" y="4819471"/>
            <a:ext cx="86868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We will be covering only </a:t>
            </a:r>
            <a:r>
              <a:rPr lang="en-US" i="1" dirty="0" smtClean="0">
                <a:latin typeface="Arial" pitchFamily="34" charset="0"/>
                <a:cs typeface="Arial" pitchFamily="34" charset="0"/>
              </a:rPr>
              <a:t>ArrayList</a:t>
            </a:r>
            <a:r>
              <a:rPr lang="en-US" b="0" dirty="0" smtClean="0">
                <a:latin typeface="Arial" pitchFamily="34" charset="0"/>
                <a:cs typeface="Arial" pitchFamily="34" charset="0"/>
              </a:rPr>
              <a:t> implementation in details. For details on the other </a:t>
            </a:r>
            <a:r>
              <a:rPr lang="en-US" i="1" dirty="0" smtClean="0">
                <a:latin typeface="Arial" pitchFamily="34" charset="0"/>
                <a:cs typeface="Arial" pitchFamily="34" charset="0"/>
              </a:rPr>
              <a:t>List </a:t>
            </a:r>
            <a:r>
              <a:rPr lang="en-US" b="0" dirty="0" smtClean="0">
                <a:latin typeface="Arial" pitchFamily="34" charset="0"/>
                <a:cs typeface="Arial" pitchFamily="34" charset="0"/>
              </a:rPr>
              <a:t>Implementations refer</a:t>
            </a:r>
          </a:p>
          <a:p>
            <a:pPr algn="ctr"/>
            <a:r>
              <a:rPr lang="en-US" dirty="0" err="1" smtClean="0">
                <a:latin typeface="Arial" pitchFamily="34" charset="0"/>
                <a:cs typeface="Arial" pitchFamily="34" charset="0"/>
              </a:rPr>
              <a:t>LinkedList</a:t>
            </a:r>
            <a:r>
              <a:rPr lang="en-US" dirty="0" smtClean="0">
                <a:latin typeface="Arial" pitchFamily="34" charset="0"/>
                <a:cs typeface="Arial" pitchFamily="34" charset="0"/>
              </a:rPr>
              <a:t>- </a:t>
            </a:r>
            <a:r>
              <a:rPr lang="en-US" dirty="0" smtClean="0">
                <a:latin typeface="Arial" pitchFamily="34" charset="0"/>
                <a:cs typeface="Arial" pitchFamily="34" charset="0"/>
                <a:hlinkClick r:id="rId2"/>
              </a:rPr>
              <a:t>http://docs.oracle.com/javase/6/docs/api/java/util/LinkedList.html</a:t>
            </a:r>
            <a:r>
              <a:rPr lang="en-US" dirty="0" smtClean="0">
                <a:latin typeface="Arial" pitchFamily="34" charset="0"/>
                <a:cs typeface="Arial" pitchFamily="34" charset="0"/>
              </a:rPr>
              <a:t>.</a:t>
            </a:r>
          </a:p>
          <a:p>
            <a:pPr algn="ctr"/>
            <a:r>
              <a:rPr lang="en-US" dirty="0" smtClean="0">
                <a:latin typeface="Arial" pitchFamily="34" charset="0"/>
                <a:cs typeface="Arial" pitchFamily="34" charset="0"/>
              </a:rPr>
              <a:t>Vector - </a:t>
            </a:r>
            <a:r>
              <a:rPr lang="en-US" dirty="0" smtClean="0">
                <a:latin typeface="Arial" pitchFamily="34" charset="0"/>
                <a:cs typeface="Arial" pitchFamily="34" charset="0"/>
                <a:hlinkClick r:id="rId3"/>
              </a:rPr>
              <a:t>http://docs.oracle.com/javase/6/docs/api/java/util/Vector.html</a:t>
            </a:r>
            <a:r>
              <a:rPr lang="en-US" dirty="0" smtClean="0">
                <a:latin typeface="Arial" pitchFamily="34" charset="0"/>
                <a:cs typeface="Arial" pitchFamily="34" charset="0"/>
              </a:rPr>
              <a:t>.</a:t>
            </a:r>
            <a:endParaRPr lang="en-US" b="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Array List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7" name="TextBox 6"/>
          <p:cNvSpPr txBox="1"/>
          <p:nvPr/>
        </p:nvSpPr>
        <p:spPr>
          <a:xfrm>
            <a:off x="152400" y="1458754"/>
            <a:ext cx="8915400" cy="5170646"/>
          </a:xfrm>
          <a:prstGeom prst="rect">
            <a:avLst/>
          </a:prstGeom>
          <a:noFill/>
        </p:spPr>
        <p:txBody>
          <a:bodyPr wrap="square" rtlCol="0">
            <a:spAutoFit/>
          </a:bodyPr>
          <a:lstStyle/>
          <a:p>
            <a:pPr marL="231775" indent="-231775">
              <a:lnSpc>
                <a:spcPct val="150000"/>
              </a:lnSpc>
              <a:spcBef>
                <a:spcPts val="1200"/>
              </a:spcBef>
              <a:buFont typeface="Wingdings" pitchFamily="2" charset="2"/>
              <a:buChar char="§"/>
            </a:pPr>
            <a:r>
              <a:rPr lang="en-US" b="0" dirty="0" smtClean="0"/>
              <a:t>Implements </a:t>
            </a:r>
            <a:r>
              <a:rPr lang="en-US" i="1" dirty="0" smtClean="0">
                <a:solidFill>
                  <a:srgbClr val="0070C0"/>
                </a:solidFill>
              </a:rPr>
              <a:t>List</a:t>
            </a:r>
            <a:r>
              <a:rPr lang="en-US" b="0" i="1" dirty="0" smtClean="0"/>
              <a:t> </a:t>
            </a:r>
            <a:r>
              <a:rPr lang="en-US" b="0" dirty="0" smtClean="0"/>
              <a:t>interface</a:t>
            </a:r>
            <a:endParaRPr lang="en-US" i="1" dirty="0" smtClean="0"/>
          </a:p>
          <a:p>
            <a:pPr marL="231775" indent="-231775">
              <a:lnSpc>
                <a:spcPct val="150000"/>
              </a:lnSpc>
              <a:spcBef>
                <a:spcPts val="1200"/>
              </a:spcBef>
              <a:buFont typeface="Wingdings" pitchFamily="2" charset="2"/>
              <a:buChar char="§"/>
            </a:pPr>
            <a:r>
              <a:rPr lang="en-US" i="1" dirty="0" smtClean="0"/>
              <a:t>ArrayList </a:t>
            </a:r>
            <a:r>
              <a:rPr lang="en-US" b="0" dirty="0" smtClean="0"/>
              <a:t>can grow and shrink in size dynamically based on the elements stored hence can be considered as a variable array.</a:t>
            </a:r>
          </a:p>
          <a:p>
            <a:pPr marL="231775" indent="-231775">
              <a:lnSpc>
                <a:spcPct val="150000"/>
              </a:lnSpc>
              <a:spcBef>
                <a:spcPts val="1200"/>
              </a:spcBef>
              <a:buFont typeface="Wingdings" pitchFamily="2" charset="2"/>
              <a:buChar char="§"/>
            </a:pPr>
            <a:r>
              <a:rPr lang="en-US" b="0" dirty="0" smtClean="0"/>
              <a:t>Values are stored internally as an array hence random insert and retrieval of elements are allowed.</a:t>
            </a:r>
          </a:p>
          <a:p>
            <a:pPr marL="231775" indent="-231775">
              <a:lnSpc>
                <a:spcPct val="150000"/>
              </a:lnSpc>
              <a:spcBef>
                <a:spcPts val="1200"/>
              </a:spcBef>
              <a:buFont typeface="Wingdings" pitchFamily="2" charset="2"/>
              <a:buChar char="§"/>
            </a:pPr>
            <a:r>
              <a:rPr lang="en-US" b="0" dirty="0" smtClean="0"/>
              <a:t>Can be traversed using a </a:t>
            </a:r>
            <a:r>
              <a:rPr lang="en-US" i="1" dirty="0" err="1" smtClean="0"/>
              <a:t>foreach</a:t>
            </a:r>
            <a:r>
              <a:rPr lang="en-US" i="1" dirty="0" smtClean="0"/>
              <a:t> </a:t>
            </a:r>
            <a:r>
              <a:rPr lang="en-US" b="0" dirty="0" smtClean="0"/>
              <a:t>loop, </a:t>
            </a:r>
            <a:r>
              <a:rPr lang="en-US" i="1" dirty="0" smtClean="0"/>
              <a:t>iterators</a:t>
            </a:r>
            <a:r>
              <a:rPr lang="en-US" b="0" dirty="0" smtClean="0"/>
              <a:t>, or </a:t>
            </a:r>
            <a:r>
              <a:rPr lang="en-US" i="1" dirty="0" smtClean="0"/>
              <a:t>indexes.</a:t>
            </a:r>
          </a:p>
          <a:p>
            <a:pPr marL="231775" indent="-231775">
              <a:lnSpc>
                <a:spcPct val="150000"/>
              </a:lnSpc>
              <a:spcBef>
                <a:spcPts val="1200"/>
              </a:spcBef>
              <a:buFont typeface="Wingdings" pitchFamily="2" charset="2"/>
              <a:buChar char="§"/>
            </a:pPr>
            <a:r>
              <a:rPr lang="en-US" b="0" dirty="0" smtClean="0"/>
              <a:t>Initially gets created with an initial capacity , when this get’s filled the list automatically grows.</a:t>
            </a:r>
          </a:p>
          <a:p>
            <a:pPr marL="231775" indent="-231775">
              <a:lnSpc>
                <a:spcPct val="150000"/>
              </a:lnSpc>
              <a:spcBef>
                <a:spcPts val="1200"/>
              </a:spcBef>
              <a:buFont typeface="Wingdings" pitchFamily="2" charset="2"/>
              <a:buChar char="§"/>
            </a:pPr>
            <a:r>
              <a:rPr lang="en-US" b="0" dirty="0" smtClean="0"/>
              <a:t>Can hold only object type data – Cannot hold primitive type values.</a:t>
            </a:r>
          </a:p>
          <a:p>
            <a:pPr marL="231775" indent="-231775">
              <a:lnSpc>
                <a:spcPct val="150000"/>
              </a:lnSpc>
              <a:spcBef>
                <a:spcPts val="1200"/>
              </a:spcBef>
              <a:buFont typeface="Wingdings" pitchFamily="2" charset="2"/>
              <a:buChar char="§"/>
            </a:pPr>
            <a:r>
              <a:rPr lang="en-US" b="0" dirty="0" smtClean="0"/>
              <a:t>Supports duplicate entries.</a:t>
            </a:r>
            <a:endParaRPr lang="en-US"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Important ArrayList methods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graphicFrame>
        <p:nvGraphicFramePr>
          <p:cNvPr id="5" name="Table 4"/>
          <p:cNvGraphicFramePr>
            <a:graphicFrameLocks noGrp="1"/>
          </p:cNvGraphicFramePr>
          <p:nvPr/>
        </p:nvGraphicFramePr>
        <p:xfrm>
          <a:off x="76200" y="1611630"/>
          <a:ext cx="8915400" cy="4331970"/>
        </p:xfrm>
        <a:graphic>
          <a:graphicData uri="http://schemas.openxmlformats.org/drawingml/2006/table">
            <a:tbl>
              <a:tblPr firstRow="1" bandRow="1">
                <a:tableStyleId>{7DF18680-E054-41AD-8BC1-D1AEF772440D}</a:tableStyleId>
              </a:tblPr>
              <a:tblGrid>
                <a:gridCol w="3352800"/>
                <a:gridCol w="5562600"/>
              </a:tblGrid>
              <a:tr h="371158">
                <a:tc>
                  <a:txBody>
                    <a:bodyPr/>
                    <a:lstStyle/>
                    <a:p>
                      <a:pPr algn="l">
                        <a:lnSpc>
                          <a:spcPct val="150000"/>
                        </a:lnSpc>
                      </a:pPr>
                      <a:r>
                        <a:rPr lang="en-US" sz="1400" dirty="0" smtClean="0">
                          <a:solidFill>
                            <a:schemeClr val="tx1"/>
                          </a:solidFill>
                          <a:latin typeface="Arial" pitchFamily="34" charset="0"/>
                          <a:cs typeface="Arial" pitchFamily="34" charset="0"/>
                        </a:rPr>
                        <a:t>Method</a:t>
                      </a:r>
                      <a:endParaRPr lang="en-US" sz="1400" dirty="0">
                        <a:solidFill>
                          <a:schemeClr val="tx1"/>
                        </a:solidFill>
                        <a:latin typeface="Arial" pitchFamily="34" charset="0"/>
                        <a:cs typeface="Arial" pitchFamily="34" charset="0"/>
                      </a:endParaRPr>
                    </a:p>
                  </a:txBody>
                  <a:tcPr/>
                </a:tc>
                <a:tc>
                  <a:txBody>
                    <a:bodyPr/>
                    <a:lstStyle/>
                    <a:p>
                      <a:pPr algn="l">
                        <a:lnSpc>
                          <a:spcPct val="150000"/>
                        </a:lnSpc>
                      </a:pPr>
                      <a:r>
                        <a:rPr lang="en-US" sz="1400" dirty="0" smtClean="0">
                          <a:solidFill>
                            <a:schemeClr val="tx1"/>
                          </a:solidFill>
                          <a:latin typeface="Arial" pitchFamily="34" charset="0"/>
                          <a:cs typeface="Arial" pitchFamily="34" charset="0"/>
                        </a:rPr>
                        <a:t>Description</a:t>
                      </a:r>
                      <a:endParaRPr lang="en-US" sz="1400" dirty="0">
                        <a:solidFill>
                          <a:schemeClr val="tx1"/>
                        </a:solidFill>
                        <a:latin typeface="Arial" pitchFamily="34" charset="0"/>
                        <a:cs typeface="Arial" pitchFamily="34" charset="0"/>
                      </a:endParaRPr>
                    </a:p>
                  </a:txBody>
                  <a:tcPr/>
                </a:tc>
              </a:tr>
              <a:tr h="663370">
                <a:tc>
                  <a:txBody>
                    <a:bodyPr/>
                    <a:lstStyle/>
                    <a:p>
                      <a:pPr algn="l">
                        <a:lnSpc>
                          <a:spcPct val="150000"/>
                        </a:lnSpc>
                      </a:pPr>
                      <a:r>
                        <a:rPr lang="en-US" sz="1400" dirty="0" smtClean="0">
                          <a:solidFill>
                            <a:schemeClr val="tx1"/>
                          </a:solidFill>
                          <a:latin typeface="Arial" pitchFamily="34" charset="0"/>
                          <a:cs typeface="Arial" pitchFamily="34" charset="0"/>
                        </a:rPr>
                        <a:t>void</a:t>
                      </a:r>
                    </a:p>
                    <a:p>
                      <a:pPr algn="l">
                        <a:lnSpc>
                          <a:spcPct val="150000"/>
                        </a:lnSpc>
                      </a:pPr>
                      <a:r>
                        <a:rPr lang="en-US" sz="1400" dirty="0" smtClean="0">
                          <a:solidFill>
                            <a:schemeClr val="tx1"/>
                          </a:solidFill>
                          <a:latin typeface="Arial" pitchFamily="34" charset="0"/>
                          <a:cs typeface="Arial" pitchFamily="34" charset="0"/>
                        </a:rPr>
                        <a:t>add(</a:t>
                      </a:r>
                      <a:r>
                        <a:rPr lang="en-US" sz="1400" dirty="0" err="1" smtClean="0">
                          <a:solidFill>
                            <a:schemeClr val="tx1"/>
                          </a:solidFill>
                          <a:latin typeface="Arial" pitchFamily="34" charset="0"/>
                          <a:cs typeface="Arial" pitchFamily="34" charset="0"/>
                        </a:rPr>
                        <a:t>int</a:t>
                      </a:r>
                      <a:r>
                        <a:rPr lang="en-US" sz="1400" dirty="0" smtClean="0">
                          <a:solidFill>
                            <a:schemeClr val="tx1"/>
                          </a:solidFill>
                          <a:latin typeface="Arial" pitchFamily="34" charset="0"/>
                          <a:cs typeface="Arial" pitchFamily="34" charset="0"/>
                        </a:rPr>
                        <a:t> index, Object element)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a:solidFill>
                            <a:schemeClr val="tx1"/>
                          </a:solidFill>
                          <a:latin typeface="Arial" pitchFamily="34" charset="0"/>
                          <a:cs typeface="Arial" pitchFamily="34" charset="0"/>
                        </a:rPr>
                        <a:t> Inserts the specified element at the specified position in this list.</a:t>
                      </a:r>
                    </a:p>
                  </a:txBody>
                  <a:tcPr marL="28575" marR="28575" marT="28575" marB="28575" anchor="ctr"/>
                </a:tc>
              </a:tr>
              <a:tr h="338690">
                <a:tc>
                  <a:txBody>
                    <a:bodyPr/>
                    <a:lstStyle/>
                    <a:p>
                      <a:pPr algn="l">
                        <a:lnSpc>
                          <a:spcPct val="150000"/>
                        </a:lnSpc>
                      </a:pPr>
                      <a:r>
                        <a:rPr lang="en-US" sz="1400" dirty="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add(Object o)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Appends </a:t>
                      </a:r>
                      <a:r>
                        <a:rPr lang="en-US" sz="1400" dirty="0">
                          <a:solidFill>
                            <a:schemeClr val="tx1"/>
                          </a:solidFill>
                          <a:latin typeface="Arial" pitchFamily="34" charset="0"/>
                          <a:cs typeface="Arial" pitchFamily="34" charset="0"/>
                        </a:rPr>
                        <a:t>the specified element to the end of this list.</a:t>
                      </a:r>
                    </a:p>
                  </a:txBody>
                  <a:tcPr marL="28575" marR="28575" marT="28575" marB="28575" anchor="ctr"/>
                </a:tc>
              </a:tr>
              <a:tr h="988051">
                <a:tc>
                  <a:txBody>
                    <a:bodyPr/>
                    <a:lstStyle/>
                    <a:p>
                      <a:pPr algn="l">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boolean </a:t>
                      </a:r>
                      <a:r>
                        <a:rPr lang="en-US" sz="1400" dirty="0" err="1" smtClean="0">
                          <a:solidFill>
                            <a:schemeClr val="tx1"/>
                          </a:solidFill>
                          <a:latin typeface="Arial" pitchFamily="34" charset="0"/>
                          <a:cs typeface="Arial" pitchFamily="34" charset="0"/>
                        </a:rPr>
                        <a:t>addAll</a:t>
                      </a:r>
                      <a:r>
                        <a:rPr lang="en-US" sz="1400" dirty="0" smtClean="0">
                          <a:solidFill>
                            <a:schemeClr val="tx1"/>
                          </a:solidFill>
                          <a:latin typeface="Arial" pitchFamily="34" charset="0"/>
                          <a:cs typeface="Arial" pitchFamily="34" charset="0"/>
                        </a:rPr>
                        <a:t>(Collection)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Appends </a:t>
                      </a:r>
                      <a:r>
                        <a:rPr lang="en-US" sz="1400" dirty="0">
                          <a:solidFill>
                            <a:schemeClr val="tx1"/>
                          </a:solidFill>
                          <a:latin typeface="Arial" pitchFamily="34" charset="0"/>
                          <a:cs typeface="Arial" pitchFamily="34" charset="0"/>
                        </a:rPr>
                        <a:t>all of the elements in the specified Collection to the end of this list, in the order that they are returned by the specified Collection's Iterator.</a:t>
                      </a:r>
                    </a:p>
                  </a:txBody>
                  <a:tcPr marL="28575" marR="28575" marT="28575" marB="28575" anchor="ctr"/>
                </a:tc>
              </a:tr>
              <a:tr h="663370">
                <a:tc>
                  <a:txBody>
                    <a:bodyPr/>
                    <a:lstStyle/>
                    <a:p>
                      <a:pPr algn="l">
                        <a:lnSpc>
                          <a:spcPct val="150000"/>
                        </a:lnSpc>
                      </a:pP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addAll</a:t>
                      </a:r>
                      <a:r>
                        <a:rPr lang="en-US" sz="1400" dirty="0" smtClean="0">
                          <a:solidFill>
                            <a:schemeClr val="tx1"/>
                          </a:solidFill>
                          <a:latin typeface="Arial" pitchFamily="34" charset="0"/>
                          <a:cs typeface="Arial" pitchFamily="34" charset="0"/>
                        </a:rPr>
                        <a:t>(</a:t>
                      </a:r>
                      <a:r>
                        <a:rPr lang="en-US" sz="1400" dirty="0" err="1" smtClean="0">
                          <a:solidFill>
                            <a:schemeClr val="tx1"/>
                          </a:solidFill>
                          <a:latin typeface="Arial" pitchFamily="34" charset="0"/>
                          <a:cs typeface="Arial" pitchFamily="34" charset="0"/>
                        </a:rPr>
                        <a:t>int</a:t>
                      </a:r>
                      <a:r>
                        <a:rPr lang="en-US" sz="1400" dirty="0" smtClean="0">
                          <a:solidFill>
                            <a:schemeClr val="tx1"/>
                          </a:solidFill>
                          <a:latin typeface="Arial" pitchFamily="34" charset="0"/>
                          <a:cs typeface="Arial" pitchFamily="34" charset="0"/>
                        </a:rPr>
                        <a:t> index, Collection c)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Inserts </a:t>
                      </a:r>
                      <a:r>
                        <a:rPr lang="en-US" sz="1400" dirty="0">
                          <a:solidFill>
                            <a:schemeClr val="tx1"/>
                          </a:solidFill>
                          <a:latin typeface="Arial" pitchFamily="34" charset="0"/>
                          <a:cs typeface="Arial" pitchFamily="34" charset="0"/>
                        </a:rPr>
                        <a:t>all of the elements in the specified Collection into this list, starting at the specified position.</a:t>
                      </a:r>
                    </a:p>
                  </a:txBody>
                  <a:tcPr marL="28575" marR="28575" marT="28575" marB="28575" anchor="ctr"/>
                </a:tc>
              </a:tr>
              <a:tr h="338690">
                <a:tc>
                  <a:txBody>
                    <a:bodyPr/>
                    <a:lstStyle/>
                    <a:p>
                      <a:pPr algn="l">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void clear()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Removes </a:t>
                      </a:r>
                      <a:r>
                        <a:rPr lang="en-US" sz="1400" dirty="0">
                          <a:solidFill>
                            <a:schemeClr val="tx1"/>
                          </a:solidFill>
                          <a:latin typeface="Arial" pitchFamily="34" charset="0"/>
                          <a:cs typeface="Arial" pitchFamily="34" charset="0"/>
                        </a:rPr>
                        <a:t>all of the elements from this list.</a:t>
                      </a:r>
                    </a:p>
                  </a:txBody>
                  <a:tcPr marL="28575" marR="28575" marT="28575" marB="28575" anchor="ctr"/>
                </a:tc>
              </a:tr>
              <a:tr h="338690">
                <a:tc>
                  <a:txBody>
                    <a:bodyPr/>
                    <a:lstStyle/>
                    <a:p>
                      <a:pPr algn="l">
                        <a:lnSpc>
                          <a:spcPct val="150000"/>
                        </a:lnSpc>
                      </a:pP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contains(Object </a:t>
                      </a:r>
                      <a:r>
                        <a:rPr lang="en-US" sz="1400" dirty="0" err="1" smtClean="0">
                          <a:solidFill>
                            <a:schemeClr val="tx1"/>
                          </a:solidFill>
                          <a:latin typeface="Arial" pitchFamily="34" charset="0"/>
                          <a:cs typeface="Arial" pitchFamily="34" charset="0"/>
                        </a:rPr>
                        <a:t>elem</a:t>
                      </a:r>
                      <a:r>
                        <a:rPr lang="en-US" sz="1400" dirty="0" smtClean="0">
                          <a:solidFill>
                            <a:schemeClr val="tx1"/>
                          </a:solidFill>
                          <a:latin typeface="Arial" pitchFamily="34" charset="0"/>
                          <a:cs typeface="Arial" pitchFamily="34" charset="0"/>
                        </a:rPr>
                        <a:t>)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true if this list contains the specified element.</a:t>
                      </a:r>
                    </a:p>
                  </a:txBody>
                  <a:tcPr marL="28575" marR="28575" marT="28575" marB="28575" anchor="ctr"/>
                </a:tc>
              </a:tr>
              <a:tr h="338690">
                <a:tc>
                  <a:txBody>
                    <a:bodyPr/>
                    <a:lstStyle/>
                    <a:p>
                      <a:pPr algn="l">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Object get(</a:t>
                      </a:r>
                      <a:r>
                        <a:rPr lang="en-US" sz="1400" dirty="0" err="1" smtClean="0">
                          <a:solidFill>
                            <a:schemeClr val="tx1"/>
                          </a:solidFill>
                          <a:latin typeface="Arial" pitchFamily="34" charset="0"/>
                          <a:cs typeface="Arial" pitchFamily="34" charset="0"/>
                        </a:rPr>
                        <a:t>int</a:t>
                      </a:r>
                      <a:r>
                        <a:rPr lang="en-US" sz="1400" dirty="0" smtClean="0">
                          <a:solidFill>
                            <a:schemeClr val="tx1"/>
                          </a:solidFill>
                          <a:latin typeface="Arial" pitchFamily="34" charset="0"/>
                          <a:cs typeface="Arial" pitchFamily="34" charset="0"/>
                        </a:rPr>
                        <a:t> index)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the element at the specified position in this list.</a:t>
                      </a:r>
                    </a:p>
                  </a:txBody>
                  <a:tcPr marL="28575" marR="28575" marT="28575" marB="28575"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ArrayList methods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82780915"/>
              </p:ext>
            </p:extLst>
          </p:nvPr>
        </p:nvGraphicFramePr>
        <p:xfrm>
          <a:off x="76200" y="1532004"/>
          <a:ext cx="8915400" cy="4512544"/>
        </p:xfrm>
        <a:graphic>
          <a:graphicData uri="http://schemas.openxmlformats.org/drawingml/2006/table">
            <a:tbl>
              <a:tblPr firstRow="1" bandRow="1">
                <a:tableStyleId>{7DF18680-E054-41AD-8BC1-D1AEF772440D}</a:tableStyleId>
              </a:tblPr>
              <a:tblGrid>
                <a:gridCol w="2819400"/>
                <a:gridCol w="6096000"/>
              </a:tblGrid>
              <a:tr h="357748">
                <a:tc>
                  <a:txBody>
                    <a:bodyPr/>
                    <a:lstStyle/>
                    <a:p>
                      <a:pPr algn="l">
                        <a:lnSpc>
                          <a:spcPct val="150000"/>
                        </a:lnSpc>
                      </a:pPr>
                      <a:r>
                        <a:rPr lang="en-US" sz="1400" dirty="0" smtClean="0">
                          <a:latin typeface="Arial" pitchFamily="34" charset="0"/>
                          <a:cs typeface="Arial" pitchFamily="34" charset="0"/>
                        </a:rPr>
                        <a:t>Method</a:t>
                      </a:r>
                      <a:endParaRPr lang="en-US" sz="1400" dirty="0">
                        <a:latin typeface="Arial" pitchFamily="34" charset="0"/>
                        <a:cs typeface="Arial" pitchFamily="34" charset="0"/>
                      </a:endParaRPr>
                    </a:p>
                  </a:txBody>
                  <a:tcPr/>
                </a:tc>
                <a:tc>
                  <a:txBody>
                    <a:bodyPr/>
                    <a:lstStyle/>
                    <a:p>
                      <a:pPr algn="l">
                        <a:lnSpc>
                          <a:spcPct val="150000"/>
                        </a:lnSpc>
                      </a:pPr>
                      <a:r>
                        <a:rPr lang="en-US" sz="1400" dirty="0" smtClean="0">
                          <a:latin typeface="Arial" pitchFamily="34" charset="0"/>
                          <a:cs typeface="Arial" pitchFamily="34" charset="0"/>
                        </a:rPr>
                        <a:t>Description</a:t>
                      </a:r>
                      <a:endParaRPr lang="en-US" sz="1400" dirty="0">
                        <a:latin typeface="Arial" pitchFamily="34" charset="0"/>
                        <a:cs typeface="Arial" pitchFamily="34" charset="0"/>
                      </a:endParaRPr>
                    </a:p>
                  </a:txBody>
                  <a:tcPr/>
                </a:tc>
              </a:tr>
              <a:tr h="609138">
                <a:tc>
                  <a:txBody>
                    <a:bodyPr/>
                    <a:lstStyle/>
                    <a:p>
                      <a:pPr algn="l">
                        <a:lnSpc>
                          <a:spcPct val="150000"/>
                        </a:lnSpc>
                      </a:pPr>
                      <a:r>
                        <a:rPr lang="en-US" sz="1400" dirty="0">
                          <a:latin typeface="Arial" pitchFamily="34" charset="0"/>
                          <a:cs typeface="Arial" pitchFamily="34" charset="0"/>
                        </a:rPr>
                        <a:t> </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indexOf</a:t>
                      </a:r>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elem</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Searches </a:t>
                      </a:r>
                      <a:r>
                        <a:rPr lang="en-US" sz="1400" dirty="0">
                          <a:latin typeface="Arial" pitchFamily="34" charset="0"/>
                          <a:cs typeface="Arial" pitchFamily="34" charset="0"/>
                        </a:rPr>
                        <a:t>for the first </a:t>
                      </a:r>
                      <a:r>
                        <a:rPr lang="en-US" sz="1400" dirty="0" smtClean="0">
                          <a:latin typeface="Arial" pitchFamily="34" charset="0"/>
                          <a:cs typeface="Arial" pitchFamily="34" charset="0"/>
                        </a:rPr>
                        <a:t>occurrence </a:t>
                      </a:r>
                      <a:r>
                        <a:rPr lang="en-US" sz="1400" dirty="0">
                          <a:latin typeface="Arial" pitchFamily="34" charset="0"/>
                          <a:cs typeface="Arial" pitchFamily="34" charset="0"/>
                        </a:rPr>
                        <a:t>of the given argument, testing for equality using the equals method.</a:t>
                      </a:r>
                    </a:p>
                  </a:txBody>
                  <a:tcPr marL="28575" marR="28575" marT="28575" marB="28575" anchor="ctr"/>
                </a:tc>
              </a:tr>
              <a:tr h="609138">
                <a:tc>
                  <a:txBody>
                    <a:bodyPr/>
                    <a:lstStyle/>
                    <a:p>
                      <a:pPr algn="l">
                        <a:lnSpc>
                          <a:spcPct val="150000"/>
                        </a:lnSpc>
                      </a:pPr>
                      <a:r>
                        <a:rPr lang="en-US" sz="1400" dirty="0">
                          <a:latin typeface="Arial" pitchFamily="34" charset="0"/>
                          <a:cs typeface="Arial" pitchFamily="34" charset="0"/>
                        </a:rPr>
                        <a:t> </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lastIndexOf</a:t>
                      </a:r>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elem</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Returns </a:t>
                      </a:r>
                      <a:r>
                        <a:rPr lang="en-US" sz="1400" dirty="0">
                          <a:latin typeface="Arial" pitchFamily="34" charset="0"/>
                          <a:cs typeface="Arial" pitchFamily="34" charset="0"/>
                        </a:rPr>
                        <a:t>the index of the last occurrence of the specified object in this list.</a:t>
                      </a:r>
                    </a:p>
                  </a:txBody>
                  <a:tcPr marL="28575" marR="28575" marT="28575" marB="28575" anchor="ctr"/>
                </a:tc>
              </a:tr>
              <a:tr h="255348">
                <a:tc>
                  <a:txBody>
                    <a:bodyPr/>
                    <a:lstStyle/>
                    <a:p>
                      <a:pPr algn="l">
                        <a:lnSpc>
                          <a:spcPct val="150000"/>
                        </a:lnSpc>
                      </a:pPr>
                      <a:r>
                        <a:rPr lang="en-US" sz="1400" dirty="0">
                          <a:latin typeface="Arial" pitchFamily="34" charset="0"/>
                          <a:cs typeface="Arial" pitchFamily="34" charset="0"/>
                        </a:rPr>
                        <a:t> </a:t>
                      </a:r>
                      <a:r>
                        <a:rPr lang="en-US" sz="1400" dirty="0" smtClean="0">
                          <a:latin typeface="Arial" pitchFamily="34" charset="0"/>
                          <a:cs typeface="Arial" pitchFamily="34" charset="0"/>
                        </a:rPr>
                        <a:t>Object remove(</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index)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Removes </a:t>
                      </a:r>
                      <a:r>
                        <a:rPr lang="en-US" sz="1400" dirty="0">
                          <a:latin typeface="Arial" pitchFamily="34" charset="0"/>
                          <a:cs typeface="Arial" pitchFamily="34" charset="0"/>
                        </a:rPr>
                        <a:t>the element at the specified position in this list.</a:t>
                      </a:r>
                    </a:p>
                  </a:txBody>
                  <a:tcPr marL="28575" marR="28575" marT="28575" marB="28575" anchor="ctr"/>
                </a:tc>
              </a:tr>
              <a:tr h="773508">
                <a:tc>
                  <a:txBody>
                    <a:bodyPr/>
                    <a:lstStyle/>
                    <a:p>
                      <a:pPr algn="l">
                        <a:lnSpc>
                          <a:spcPct val="150000"/>
                        </a:lnSpc>
                      </a:pPr>
                      <a:r>
                        <a:rPr lang="en-US" sz="1400" dirty="0">
                          <a:latin typeface="Arial" pitchFamily="34" charset="0"/>
                          <a:cs typeface="Arial" pitchFamily="34" charset="0"/>
                        </a:rPr>
                        <a:t> </a:t>
                      </a:r>
                      <a:r>
                        <a:rPr lang="en-US" sz="1400" dirty="0" smtClean="0">
                          <a:latin typeface="Arial" pitchFamily="34" charset="0"/>
                          <a:cs typeface="Arial" pitchFamily="34" charset="0"/>
                        </a:rPr>
                        <a:t>void </a:t>
                      </a:r>
                      <a:r>
                        <a:rPr lang="en-US" sz="1400" dirty="0" err="1" smtClean="0">
                          <a:latin typeface="Arial" pitchFamily="34" charset="0"/>
                          <a:cs typeface="Arial" pitchFamily="34" charset="0"/>
                        </a:rPr>
                        <a:t>removeRange</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fromIndex</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toIndex</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Removes </a:t>
                      </a:r>
                      <a:r>
                        <a:rPr lang="en-US" sz="1400" dirty="0">
                          <a:latin typeface="Arial" pitchFamily="34" charset="0"/>
                          <a:cs typeface="Arial" pitchFamily="34" charset="0"/>
                        </a:rPr>
                        <a:t>from this List all of the elements whose index is between </a:t>
                      </a:r>
                      <a:r>
                        <a:rPr lang="en-US" sz="1400" dirty="0" err="1">
                          <a:latin typeface="Arial" pitchFamily="34" charset="0"/>
                          <a:cs typeface="Arial" pitchFamily="34" charset="0"/>
                        </a:rPr>
                        <a:t>fromIndex</a:t>
                      </a:r>
                      <a:r>
                        <a:rPr lang="en-US" sz="1400" dirty="0">
                          <a:latin typeface="Arial" pitchFamily="34" charset="0"/>
                          <a:cs typeface="Arial" pitchFamily="34" charset="0"/>
                        </a:rPr>
                        <a:t>, inclusive and </a:t>
                      </a:r>
                      <a:r>
                        <a:rPr lang="en-US" sz="1400" dirty="0" err="1">
                          <a:latin typeface="Arial" pitchFamily="34" charset="0"/>
                          <a:cs typeface="Arial" pitchFamily="34" charset="0"/>
                        </a:rPr>
                        <a:t>toIndex</a:t>
                      </a:r>
                      <a:r>
                        <a:rPr lang="en-US" sz="1400" dirty="0">
                          <a:latin typeface="Arial" pitchFamily="34" charset="0"/>
                          <a:cs typeface="Arial" pitchFamily="34" charset="0"/>
                        </a:rPr>
                        <a:t>, exclusive.</a:t>
                      </a:r>
                    </a:p>
                  </a:txBody>
                  <a:tcPr marL="28575" marR="28575" marT="28575" marB="28575" anchor="ctr"/>
                </a:tc>
              </a:tr>
              <a:tr h="609138">
                <a:tc>
                  <a:txBody>
                    <a:bodyPr/>
                    <a:lstStyle/>
                    <a:p>
                      <a:pPr algn="l">
                        <a:lnSpc>
                          <a:spcPct val="150000"/>
                        </a:lnSpc>
                      </a:pPr>
                      <a:r>
                        <a:rPr lang="en-US" sz="1400" dirty="0">
                          <a:latin typeface="Arial" pitchFamily="34" charset="0"/>
                          <a:cs typeface="Arial" pitchFamily="34" charset="0"/>
                        </a:rPr>
                        <a:t> </a:t>
                      </a:r>
                      <a:r>
                        <a:rPr lang="en-US" sz="1400" dirty="0" smtClean="0">
                          <a:latin typeface="Arial" pitchFamily="34" charset="0"/>
                          <a:cs typeface="Arial" pitchFamily="34" charset="0"/>
                        </a:rPr>
                        <a:t>Object set(</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index, Object element)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Replaces </a:t>
                      </a:r>
                      <a:r>
                        <a:rPr lang="en-US" sz="1400" dirty="0">
                          <a:latin typeface="Arial" pitchFamily="34" charset="0"/>
                          <a:cs typeface="Arial" pitchFamily="34" charset="0"/>
                        </a:rPr>
                        <a:t>the element at the specified position in this list with the specified element.</a:t>
                      </a:r>
                    </a:p>
                  </a:txBody>
                  <a:tcPr marL="28575" marR="28575" marT="28575" marB="28575" anchor="ctr"/>
                </a:tc>
              </a:tr>
              <a:tr h="328741">
                <a:tc>
                  <a:txBody>
                    <a:bodyPr/>
                    <a:lstStyle/>
                    <a:p>
                      <a:pPr algn="l">
                        <a:lnSpc>
                          <a:spcPct val="150000"/>
                        </a:lnSpc>
                      </a:pPr>
                      <a:r>
                        <a:rPr lang="en-US" sz="1400" dirty="0">
                          <a:latin typeface="Arial" pitchFamily="34" charset="0"/>
                          <a:cs typeface="Arial" pitchFamily="34" charset="0"/>
                        </a:rPr>
                        <a:t> </a:t>
                      </a:r>
                      <a:r>
                        <a:rPr lang="en-US" sz="1400" dirty="0" err="1" smtClean="0">
                          <a:latin typeface="Arial" pitchFamily="34" charset="0"/>
                          <a:cs typeface="Arial" pitchFamily="34" charset="0"/>
                        </a:rPr>
                        <a:t>int</a:t>
                      </a:r>
                      <a:r>
                        <a:rPr lang="en-US" sz="1400" dirty="0" smtClean="0">
                          <a:latin typeface="Arial" pitchFamily="34" charset="0"/>
                          <a:cs typeface="Arial" pitchFamily="34" charset="0"/>
                        </a:rPr>
                        <a:t> size()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Returns </a:t>
                      </a:r>
                      <a:r>
                        <a:rPr lang="en-US" sz="1400" dirty="0">
                          <a:latin typeface="Arial" pitchFamily="34" charset="0"/>
                          <a:cs typeface="Arial" pitchFamily="34" charset="0"/>
                        </a:rPr>
                        <a:t>the number of elements in this list.</a:t>
                      </a:r>
                    </a:p>
                  </a:txBody>
                  <a:tcPr marL="28575" marR="28575" marT="28575" marB="28575" anchor="ctr"/>
                </a:tc>
              </a:tr>
              <a:tr h="609138">
                <a:tc>
                  <a:txBody>
                    <a:bodyPr/>
                    <a:lstStyle/>
                    <a:p>
                      <a:pPr algn="l">
                        <a:lnSpc>
                          <a:spcPct val="150000"/>
                        </a:lnSpc>
                      </a:pPr>
                      <a:r>
                        <a:rPr lang="en-US" sz="1400" dirty="0">
                          <a:latin typeface="Arial" pitchFamily="34" charset="0"/>
                          <a:cs typeface="Arial" pitchFamily="34" charset="0"/>
                        </a:rPr>
                        <a:t> Object</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toArray</a:t>
                      </a:r>
                      <a:r>
                        <a:rPr lang="en-US" sz="1400" dirty="0" smtClean="0">
                          <a:latin typeface="Arial" pitchFamily="34" charset="0"/>
                          <a:cs typeface="Arial" pitchFamily="34" charset="0"/>
                        </a:rPr>
                        <a:t>() </a:t>
                      </a:r>
                      <a:endParaRPr lang="en-US" sz="1400" dirty="0">
                        <a:latin typeface="Arial" pitchFamily="34" charset="0"/>
                        <a:cs typeface="Arial" pitchFamily="34" charset="0"/>
                      </a:endParaRPr>
                    </a:p>
                  </a:txBody>
                  <a:tcPr marL="28575" marR="28575" marT="28575" marB="28575"/>
                </a:tc>
                <a:tc>
                  <a:txBody>
                    <a:bodyPr/>
                    <a:lstStyle/>
                    <a:p>
                      <a:pPr algn="l">
                        <a:lnSpc>
                          <a:spcPct val="150000"/>
                        </a:lnSpc>
                      </a:pPr>
                      <a:r>
                        <a:rPr lang="en-US" sz="1400" dirty="0" smtClean="0">
                          <a:latin typeface="Arial" pitchFamily="34" charset="0"/>
                          <a:cs typeface="Arial" pitchFamily="34" charset="0"/>
                        </a:rPr>
                        <a:t>Returns </a:t>
                      </a:r>
                      <a:r>
                        <a:rPr lang="en-US" sz="1400" dirty="0">
                          <a:latin typeface="Arial" pitchFamily="34" charset="0"/>
                          <a:cs typeface="Arial" pitchFamily="34" charset="0"/>
                        </a:rPr>
                        <a:t>an array containing all of the elements in this list in the correct order.</a:t>
                      </a:r>
                    </a:p>
                  </a:txBody>
                  <a:tcPr marL="28575" marR="28575" marT="28575" marB="28575" anchor="ctr"/>
                </a:tc>
              </a:tr>
            </a:tbl>
          </a:graphicData>
        </a:graphic>
      </p:graphicFrame>
      <p:sp>
        <p:nvSpPr>
          <p:cNvPr id="6" name="Rectangle 5"/>
          <p:cNvSpPr/>
          <p:nvPr/>
        </p:nvSpPr>
        <p:spPr>
          <a:xfrm>
            <a:off x="762000" y="6096000"/>
            <a:ext cx="6629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1400" dirty="0" smtClean="0">
                <a:latin typeface="Arial" pitchFamily="34" charset="0"/>
                <a:cs typeface="Arial" pitchFamily="34" charset="0"/>
                <a:hlinkClick r:id="rId2"/>
              </a:rPr>
              <a:t>http://docs.oracle.com/javase/1.4.2/docs/api/java/util/ArrayList.html</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How to Create an Array List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6" name="TextBox 5"/>
          <p:cNvSpPr txBox="1"/>
          <p:nvPr/>
        </p:nvSpPr>
        <p:spPr>
          <a:xfrm>
            <a:off x="0" y="1481331"/>
            <a:ext cx="9220200" cy="3624069"/>
          </a:xfrm>
          <a:prstGeom prst="rect">
            <a:avLst/>
          </a:prstGeom>
          <a:noFill/>
        </p:spPr>
        <p:txBody>
          <a:bodyPr wrap="square" rtlCol="0">
            <a:spAutoFit/>
          </a:bodyPr>
          <a:lstStyle/>
          <a:p>
            <a:pPr>
              <a:lnSpc>
                <a:spcPct val="150000"/>
              </a:lnSpc>
            </a:pPr>
            <a:r>
              <a:rPr lang="en-US" sz="1700" b="0" dirty="0" smtClean="0"/>
              <a:t>ArrayList can be created by using any of the three possible constructors given below</a:t>
            </a:r>
          </a:p>
          <a:p>
            <a:pPr marL="342900" indent="-342900">
              <a:lnSpc>
                <a:spcPct val="150000"/>
              </a:lnSpc>
              <a:buFont typeface="+mj-lt"/>
              <a:buAutoNum type="arabicPeriod"/>
            </a:pPr>
            <a:r>
              <a:rPr lang="en-US" sz="1700" dirty="0" smtClean="0"/>
              <a:t>ArrayList() :</a:t>
            </a:r>
            <a:r>
              <a:rPr lang="en-US" sz="1700" b="0" dirty="0" smtClean="0"/>
              <a:t> Constructs an empty list.</a:t>
            </a:r>
          </a:p>
          <a:p>
            <a:pPr marL="342900" indent="-342900">
              <a:lnSpc>
                <a:spcPct val="150000"/>
              </a:lnSpc>
              <a:buFont typeface="+mj-lt"/>
              <a:buAutoNum type="arabicPeriod"/>
            </a:pPr>
            <a:r>
              <a:rPr lang="en-US" sz="1700" dirty="0" smtClean="0"/>
              <a:t>ArrayList(</a:t>
            </a:r>
            <a:r>
              <a:rPr lang="en-US" sz="1700" b="0" dirty="0" smtClean="0"/>
              <a:t>Collection c</a:t>
            </a:r>
            <a:r>
              <a:rPr lang="en-US" sz="1700" dirty="0" smtClean="0"/>
              <a:t>) :</a:t>
            </a:r>
            <a:r>
              <a:rPr lang="en-US" sz="1700" b="0" dirty="0" smtClean="0"/>
              <a:t> Constructs a list from an existing collection, containing the elements of the specified collection.</a:t>
            </a:r>
            <a:endParaRPr lang="en-US" sz="1700" dirty="0" smtClean="0"/>
          </a:p>
          <a:p>
            <a:pPr marL="342900" indent="-342900">
              <a:lnSpc>
                <a:spcPct val="150000"/>
              </a:lnSpc>
              <a:buFont typeface="+mj-lt"/>
              <a:buAutoNum type="arabicPeriod"/>
            </a:pPr>
            <a:r>
              <a:rPr lang="en-US" sz="1700" dirty="0" smtClean="0"/>
              <a:t>ArrayList(</a:t>
            </a:r>
            <a:r>
              <a:rPr lang="en-US" sz="1700" b="0" dirty="0" err="1" smtClean="0"/>
              <a:t>int</a:t>
            </a:r>
            <a:r>
              <a:rPr lang="en-US" sz="1700" b="0" dirty="0" smtClean="0"/>
              <a:t> </a:t>
            </a:r>
            <a:r>
              <a:rPr lang="en-US" sz="1700" b="0" dirty="0" err="1" smtClean="0"/>
              <a:t>initialCapacity</a:t>
            </a:r>
            <a:r>
              <a:rPr lang="en-US" sz="1700" dirty="0" smtClean="0"/>
              <a:t>)</a:t>
            </a:r>
            <a:r>
              <a:rPr lang="en-US" sz="1700" b="0" dirty="0" smtClean="0"/>
              <a:t> : Constructs an empty list with the specified initial capacity.</a:t>
            </a:r>
          </a:p>
          <a:p>
            <a:pPr marL="342900" indent="4763">
              <a:lnSpc>
                <a:spcPct val="150000"/>
              </a:lnSpc>
            </a:pPr>
            <a:r>
              <a:rPr lang="en-US" sz="1700" dirty="0" smtClean="0"/>
              <a:t>Syntax :</a:t>
            </a:r>
          </a:p>
          <a:p>
            <a:pPr marL="342900" indent="4763">
              <a:lnSpc>
                <a:spcPct val="150000"/>
              </a:lnSpc>
            </a:pPr>
            <a:r>
              <a:rPr lang="en-US" sz="1700" dirty="0" smtClean="0">
                <a:solidFill>
                  <a:srgbClr val="0070C0"/>
                </a:solidFill>
              </a:rPr>
              <a:t>List </a:t>
            </a:r>
            <a:r>
              <a:rPr lang="en-US" sz="1700" dirty="0" err="1" smtClean="0">
                <a:solidFill>
                  <a:srgbClr val="0070C0"/>
                </a:solidFill>
              </a:rPr>
              <a:t>listName</a:t>
            </a:r>
            <a:r>
              <a:rPr lang="en-US" sz="1700" dirty="0" smtClean="0">
                <a:solidFill>
                  <a:srgbClr val="0070C0"/>
                </a:solidFill>
              </a:rPr>
              <a:t>=new ArrayList();</a:t>
            </a:r>
          </a:p>
          <a:p>
            <a:pPr marL="342900" indent="4763">
              <a:lnSpc>
                <a:spcPct val="150000"/>
              </a:lnSpc>
            </a:pPr>
            <a:r>
              <a:rPr lang="en-US" sz="1700" dirty="0" smtClean="0"/>
              <a:t>Example :</a:t>
            </a:r>
          </a:p>
          <a:p>
            <a:pPr marL="342900" indent="4763">
              <a:lnSpc>
                <a:spcPct val="150000"/>
              </a:lnSpc>
            </a:pPr>
            <a:r>
              <a:rPr lang="en-US" sz="1700" dirty="0" smtClean="0">
                <a:solidFill>
                  <a:srgbClr val="0070C0"/>
                </a:solidFill>
              </a:rPr>
              <a:t>List </a:t>
            </a:r>
            <a:r>
              <a:rPr lang="en-US" sz="1700" dirty="0" err="1" smtClean="0">
                <a:solidFill>
                  <a:srgbClr val="0070C0"/>
                </a:solidFill>
              </a:rPr>
              <a:t>mylist</a:t>
            </a:r>
            <a:r>
              <a:rPr lang="en-US" sz="1700" dirty="0" smtClean="0">
                <a:solidFill>
                  <a:srgbClr val="0070C0"/>
                </a:solidFill>
              </a:rPr>
              <a:t>=new ArrayList();</a:t>
            </a:r>
            <a:endParaRPr lang="en-US" sz="1700" dirty="0">
              <a:solidFill>
                <a:srgbClr val="0070C0"/>
              </a:solidFill>
            </a:endParaRPr>
          </a:p>
        </p:txBody>
      </p:sp>
      <p:sp>
        <p:nvSpPr>
          <p:cNvPr id="7" name="TextBox 6"/>
          <p:cNvSpPr txBox="1"/>
          <p:nvPr/>
        </p:nvSpPr>
        <p:spPr>
          <a:xfrm>
            <a:off x="838200" y="5181600"/>
            <a:ext cx="7467600" cy="45653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lnSpc>
                <a:spcPct val="150000"/>
              </a:lnSpc>
            </a:pPr>
            <a:r>
              <a:rPr lang="en-US" b="0" dirty="0" smtClean="0">
                <a:solidFill>
                  <a:schemeClr val="tx1"/>
                </a:solidFill>
                <a:latin typeface="Arial" pitchFamily="34" charset="0"/>
                <a:cs typeface="Arial" pitchFamily="34" charset="0"/>
              </a:rPr>
              <a:t>Why </a:t>
            </a:r>
            <a:r>
              <a:rPr lang="en-US" dirty="0" smtClean="0">
                <a:solidFill>
                  <a:schemeClr val="tx1"/>
                </a:solidFill>
                <a:latin typeface="Arial" pitchFamily="34" charset="0"/>
                <a:cs typeface="Arial" pitchFamily="34" charset="0"/>
              </a:rPr>
              <a:t>ArrayList </a:t>
            </a:r>
            <a:r>
              <a:rPr lang="en-US" b="0" dirty="0" smtClean="0">
                <a:solidFill>
                  <a:schemeClr val="tx1"/>
                </a:solidFill>
                <a:latin typeface="Arial" pitchFamily="34" charset="0"/>
                <a:cs typeface="Arial" pitchFamily="34" charset="0"/>
              </a:rPr>
              <a:t>object is declared as the interface type </a:t>
            </a:r>
            <a:r>
              <a:rPr lang="en-US" i="1" dirty="0" smtClean="0">
                <a:solidFill>
                  <a:schemeClr val="tx1"/>
                </a:solidFill>
                <a:latin typeface="Arial" pitchFamily="34" charset="0"/>
                <a:cs typeface="Arial" pitchFamily="34" charset="0"/>
              </a:rPr>
              <a:t>List</a:t>
            </a:r>
            <a:r>
              <a:rPr lang="en-US" b="0" dirty="0" smtClean="0">
                <a:solidFill>
                  <a:schemeClr val="tx1"/>
                </a:solidFill>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Need for declaring using interface type?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pic>
        <p:nvPicPr>
          <p:cNvPr id="1026" name="Picture 2"/>
          <p:cNvPicPr>
            <a:picLocks noChangeAspect="1" noChangeArrowheads="1"/>
          </p:cNvPicPr>
          <p:nvPr/>
        </p:nvPicPr>
        <p:blipFill>
          <a:blip r:embed="rId2"/>
          <a:srcRect/>
          <a:stretch>
            <a:fillRect/>
          </a:stretch>
        </p:blipFill>
        <p:spPr bwMode="auto">
          <a:xfrm>
            <a:off x="381000" y="2590800"/>
            <a:ext cx="4247445" cy="3276600"/>
          </a:xfrm>
          <a:prstGeom prst="rect">
            <a:avLst/>
          </a:prstGeom>
          <a:noFill/>
          <a:ln w="25400">
            <a:solidFill>
              <a:srgbClr val="C00000"/>
            </a:solidFill>
            <a:miter lim="800000"/>
            <a:headEnd/>
            <a:tailEnd/>
          </a:ln>
          <a:effectLst/>
        </p:spPr>
      </p:pic>
      <p:sp>
        <p:nvSpPr>
          <p:cNvPr id="5" name="TextBox 4"/>
          <p:cNvSpPr txBox="1"/>
          <p:nvPr/>
        </p:nvSpPr>
        <p:spPr>
          <a:xfrm>
            <a:off x="304800" y="1600200"/>
            <a:ext cx="8839200"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1500" b="0" dirty="0" smtClean="0">
                <a:latin typeface="Arial" pitchFamily="34" charset="0"/>
                <a:cs typeface="Arial" pitchFamily="34" charset="0"/>
              </a:rPr>
              <a:t>Consider the code below what happens if the </a:t>
            </a:r>
            <a:r>
              <a:rPr lang="en-US" sz="1500" i="1" dirty="0" smtClean="0">
                <a:latin typeface="Arial" pitchFamily="34" charset="0"/>
                <a:cs typeface="Arial" pitchFamily="34" charset="0"/>
              </a:rPr>
              <a:t>ArrayList</a:t>
            </a:r>
            <a:r>
              <a:rPr lang="en-US" sz="1500" b="0" dirty="0" smtClean="0">
                <a:latin typeface="Arial" pitchFamily="34" charset="0"/>
                <a:cs typeface="Arial" pitchFamily="34" charset="0"/>
              </a:rPr>
              <a:t> API becomes deprecated ? How many changes should be done in the below code ?</a:t>
            </a:r>
            <a:endParaRPr lang="en-US" sz="1500" b="0" i="1" dirty="0">
              <a:latin typeface="Arial" pitchFamily="34" charset="0"/>
              <a:cs typeface="Arial" pitchFamily="34" charset="0"/>
            </a:endParaRPr>
          </a:p>
        </p:txBody>
      </p:sp>
      <p:sp>
        <p:nvSpPr>
          <p:cNvPr id="7" name="Rectangle 6"/>
          <p:cNvSpPr/>
          <p:nvPr/>
        </p:nvSpPr>
        <p:spPr>
          <a:xfrm>
            <a:off x="762000" y="2819400"/>
            <a:ext cx="9144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600" y="3581400"/>
            <a:ext cx="9144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4419600"/>
            <a:ext cx="9144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00600" y="3505200"/>
            <a:ext cx="426720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b="0" dirty="0" smtClean="0">
                <a:solidFill>
                  <a:schemeClr val="tx1"/>
                </a:solidFill>
                <a:latin typeface="Arial" pitchFamily="34" charset="0"/>
                <a:cs typeface="Arial" pitchFamily="34" charset="0"/>
              </a:rPr>
              <a:t>All the red boxes are changes to be done. </a:t>
            </a:r>
          </a:p>
          <a:p>
            <a:pPr algn="ctr"/>
            <a:endParaRPr lang="en-US" sz="1600" b="0" dirty="0" smtClean="0">
              <a:solidFill>
                <a:schemeClr val="tx1"/>
              </a:solidFill>
              <a:latin typeface="Arial" pitchFamily="34" charset="0"/>
              <a:cs typeface="Arial" pitchFamily="34" charset="0"/>
            </a:endParaRPr>
          </a:p>
          <a:p>
            <a:pPr algn="ctr"/>
            <a:r>
              <a:rPr lang="en-US" dirty="0" smtClean="0">
                <a:solidFill>
                  <a:schemeClr val="tx1"/>
                </a:solidFill>
                <a:latin typeface="Arial" pitchFamily="34" charset="0"/>
                <a:cs typeface="Arial" pitchFamily="34" charset="0"/>
              </a:rPr>
              <a:t>Lets see how to reduce it.</a:t>
            </a:r>
            <a:endParaRPr lang="en-US" dirty="0">
              <a:solidFill>
                <a:schemeClr val="tx1"/>
              </a:solidFill>
              <a:latin typeface="Arial" pitchFamily="34" charset="0"/>
              <a:cs typeface="Arial" pitchFamily="34" charset="0"/>
            </a:endParaRPr>
          </a:p>
        </p:txBody>
      </p:sp>
      <p:sp>
        <p:nvSpPr>
          <p:cNvPr id="12" name="Rectangle 11"/>
          <p:cNvSpPr/>
          <p:nvPr/>
        </p:nvSpPr>
        <p:spPr>
          <a:xfrm>
            <a:off x="838200" y="4648200"/>
            <a:ext cx="9144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4648200"/>
            <a:ext cx="9144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ox(in)">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box(in)">
                                      <p:cBhvr>
                                        <p:cTn id="31" dur="500"/>
                                        <p:tgtEl>
                                          <p:spTgt spid="10">
                                            <p:bg/>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box(in)">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box(in)">
                                      <p:cBhvr>
                                        <p:cTn id="3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uiExpand="1" build="allAtOnce"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19812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Ashok Kumar </a:t>
                      </a:r>
                      <a:r>
                        <a:rPr kumimoji="0" lang="en-US" sz="1600" b="0" i="0" u="none" strike="noStrike" cap="none" normalizeH="0" baseline="0" dirty="0" err="1" smtClean="0">
                          <a:ln>
                            <a:noFill/>
                          </a:ln>
                          <a:solidFill>
                            <a:schemeClr val="tx1"/>
                          </a:solidFill>
                          <a:effectLst/>
                          <a:latin typeface="Cambria" pitchFamily="18" charset="0"/>
                        </a:rPr>
                        <a:t>Kanuparthi</a:t>
                      </a:r>
                      <a:r>
                        <a:rPr kumimoji="0" lang="en-US" sz="1600" b="0" i="0" u="none" strike="noStrike" cap="none" normalizeH="0" baseline="0" dirty="0" smtClean="0">
                          <a:ln>
                            <a:noFill/>
                          </a:ln>
                          <a:solidFill>
                            <a:schemeClr val="tx1"/>
                          </a:solidFill>
                          <a:effectLst/>
                          <a:latin typeface="Cambria" pitchFamily="18" charset="0"/>
                        </a:rPr>
                        <a:t>(g-Ashok3)/</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1</a:t>
                      </a:r>
                      <a:r>
                        <a:rPr kumimoji="0" lang="en-US" sz="1600" b="0" i="0" u="none" strike="noStrike" cap="none" normalizeH="0" baseline="30000" dirty="0" smtClean="0">
                          <a:ln>
                            <a:noFill/>
                          </a:ln>
                          <a:solidFill>
                            <a:schemeClr val="tx1"/>
                          </a:solidFill>
                          <a:effectLst/>
                          <a:latin typeface="Cambria" pitchFamily="18" charset="0"/>
                        </a:rPr>
                        <a:t>st</a:t>
                      </a:r>
                      <a:r>
                        <a:rPr kumimoji="0" lang="en-US" sz="1600" b="0" i="0" u="none" strike="noStrike" cap="none" normalizeH="0" baseline="0" dirty="0" smtClean="0">
                          <a:ln>
                            <a:noFill/>
                          </a:ln>
                          <a:solidFill>
                            <a:schemeClr val="tx1"/>
                          </a:solidFill>
                          <a:effectLst/>
                          <a:latin typeface="Cambria" pitchFamily="18" charset="0"/>
                        </a:rPr>
                        <a: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304800" y="1676400"/>
            <a:ext cx="85344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1600" b="0" dirty="0" smtClean="0">
                <a:latin typeface="Arial" pitchFamily="34" charset="0"/>
                <a:cs typeface="Arial" pitchFamily="34" charset="0"/>
              </a:rPr>
              <a:t>The solution is declaring the reference variable as the interface type rather than of the implementation type. Example all the list objects can be declared using </a:t>
            </a:r>
            <a:r>
              <a:rPr lang="en-US" sz="1600" dirty="0" smtClean="0">
                <a:latin typeface="Arial" pitchFamily="34" charset="0"/>
                <a:cs typeface="Arial" pitchFamily="34" charset="0"/>
              </a:rPr>
              <a:t>List </a:t>
            </a:r>
            <a:r>
              <a:rPr lang="en-US" sz="1600" b="0" dirty="0" smtClean="0">
                <a:latin typeface="Arial" pitchFamily="34" charset="0"/>
                <a:cs typeface="Arial" pitchFamily="34" charset="0"/>
              </a:rPr>
              <a:t>type.</a:t>
            </a:r>
            <a:endParaRPr lang="en-US" sz="1600" b="0" dirty="0">
              <a:latin typeface="Arial" pitchFamily="34" charset="0"/>
              <a:cs typeface="Arial" pitchFamily="34" charset="0"/>
            </a:endParaRPr>
          </a:p>
        </p:txBody>
      </p:sp>
      <p:grpSp>
        <p:nvGrpSpPr>
          <p:cNvPr id="8" name="Group 7"/>
          <p:cNvGrpSpPr/>
          <p:nvPr/>
        </p:nvGrpSpPr>
        <p:grpSpPr>
          <a:xfrm>
            <a:off x="685800" y="2743200"/>
            <a:ext cx="3544957" cy="3048000"/>
            <a:chOff x="2057400" y="2743200"/>
            <a:chExt cx="3544957" cy="3048000"/>
          </a:xfrm>
        </p:grpSpPr>
        <p:pic>
          <p:nvPicPr>
            <p:cNvPr id="2050" name="Picture 2"/>
            <p:cNvPicPr>
              <a:picLocks noChangeAspect="1" noChangeArrowheads="1"/>
            </p:cNvPicPr>
            <p:nvPr/>
          </p:nvPicPr>
          <p:blipFill>
            <a:blip r:embed="rId2"/>
            <a:srcRect/>
            <a:stretch>
              <a:fillRect/>
            </a:stretch>
          </p:blipFill>
          <p:spPr bwMode="auto">
            <a:xfrm>
              <a:off x="2057400" y="2743200"/>
              <a:ext cx="3544957" cy="3048000"/>
            </a:xfrm>
            <a:prstGeom prst="rect">
              <a:avLst/>
            </a:prstGeom>
            <a:noFill/>
            <a:ln w="25400">
              <a:solidFill>
                <a:srgbClr val="C00000"/>
              </a:solidFill>
              <a:miter lim="800000"/>
              <a:headEnd/>
              <a:tailEnd/>
            </a:ln>
            <a:effectLst/>
          </p:spPr>
        </p:pic>
        <p:sp>
          <p:nvSpPr>
            <p:cNvPr id="7" name="Rectangle 6"/>
            <p:cNvSpPr/>
            <p:nvPr/>
          </p:nvSpPr>
          <p:spPr>
            <a:xfrm>
              <a:off x="4343400" y="4648200"/>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4572000" y="3429001"/>
            <a:ext cx="4038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1600" b="0" dirty="0" smtClean="0">
                <a:latin typeface="Arial" pitchFamily="34" charset="0"/>
                <a:cs typeface="Arial" pitchFamily="34" charset="0"/>
              </a:rPr>
              <a:t>Now change needs to be done in one place, where the object is created.</a:t>
            </a:r>
            <a:endParaRPr lang="en-US" sz="1600" b="0" dirty="0">
              <a:latin typeface="Arial" pitchFamily="34" charset="0"/>
              <a:cs typeface="Arial" pitchFamily="34" charset="0"/>
            </a:endParaRPr>
          </a:p>
        </p:txBody>
      </p:sp>
      <p:sp>
        <p:nvSpPr>
          <p:cNvPr id="11" name="Title 1"/>
          <p:cNvSpPr txBox="1">
            <a:spLocks/>
          </p:cNvSpPr>
          <p:nvPr/>
        </p:nvSpPr>
        <p:spPr>
          <a:xfrm>
            <a:off x="1524000" y="0"/>
            <a:ext cx="7543800" cy="1143000"/>
          </a:xfrm>
          <a:prstGeom prst="rect">
            <a:avLst/>
          </a:prstGeom>
          <a:noFill/>
          <a:ln w="25400" cap="flat" cmpd="sng" algn="ctr">
            <a:no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lt1"/>
                </a:solidFill>
                <a:effectLst/>
                <a:uLnTx/>
                <a:uFillTx/>
                <a:latin typeface="Verdana" pitchFamily="34" charset="0"/>
                <a:ea typeface="+mn-ea"/>
                <a:cs typeface="+mn-cs"/>
              </a:rPr>
              <a:t>Need for declaring using interface type? (Cont)</a:t>
            </a:r>
            <a:endParaRPr kumimoji="0" lang="en-US" sz="2400" b="0" i="0" u="none" strike="noStrike" kern="1200" cap="none" spc="0" normalizeH="0" baseline="0" noProof="0" dirty="0">
              <a:ln>
                <a:noFill/>
              </a:ln>
              <a:solidFill>
                <a:schemeClr val="lt1"/>
              </a:solidFill>
              <a:effectLst/>
              <a:uLnTx/>
              <a:uFillTx/>
              <a:latin typeface="Verdana" pitchFamily="34" charset="0"/>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add elements in a ArrayList?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152400" y="1411575"/>
            <a:ext cx="8534400" cy="2169825"/>
          </a:xfrm>
          <a:prstGeom prst="rect">
            <a:avLst/>
          </a:prstGeom>
          <a:noFill/>
        </p:spPr>
        <p:txBody>
          <a:bodyPr wrap="square" rtlCol="0">
            <a:spAutoFit/>
          </a:bodyPr>
          <a:lstStyle/>
          <a:p>
            <a:pPr>
              <a:lnSpc>
                <a:spcPct val="150000"/>
              </a:lnSpc>
            </a:pPr>
            <a:r>
              <a:rPr lang="en-US" b="0" dirty="0" smtClean="0"/>
              <a:t>Values can be added to an </a:t>
            </a:r>
            <a:r>
              <a:rPr lang="en-US" i="1" dirty="0" smtClean="0"/>
              <a:t>ArrayList</a:t>
            </a:r>
            <a:r>
              <a:rPr lang="en-US" b="0" dirty="0" smtClean="0"/>
              <a:t> using any of the add methods.</a:t>
            </a:r>
          </a:p>
          <a:p>
            <a:pPr>
              <a:lnSpc>
                <a:spcPct val="150000"/>
              </a:lnSpc>
            </a:pPr>
            <a:r>
              <a:rPr lang="en-US" dirty="0" smtClean="0"/>
              <a:t>Syntax :</a:t>
            </a:r>
          </a:p>
          <a:p>
            <a:pPr>
              <a:lnSpc>
                <a:spcPct val="150000"/>
              </a:lnSpc>
            </a:pPr>
            <a:r>
              <a:rPr lang="en-US" b="0" dirty="0" smtClean="0">
                <a:solidFill>
                  <a:srgbClr val="0070C0"/>
                </a:solidFill>
              </a:rPr>
              <a:t>	</a:t>
            </a:r>
            <a:r>
              <a:rPr lang="en-US" b="0" dirty="0" err="1" smtClean="0">
                <a:solidFill>
                  <a:srgbClr val="0070C0"/>
                </a:solidFill>
              </a:rPr>
              <a:t>listName.add</a:t>
            </a:r>
            <a:r>
              <a:rPr lang="en-US" b="0" dirty="0" smtClean="0">
                <a:solidFill>
                  <a:srgbClr val="0070C0"/>
                </a:solidFill>
              </a:rPr>
              <a:t>(element);</a:t>
            </a:r>
          </a:p>
          <a:p>
            <a:pPr>
              <a:lnSpc>
                <a:spcPct val="150000"/>
              </a:lnSpc>
            </a:pPr>
            <a:r>
              <a:rPr lang="en-US" dirty="0" smtClean="0"/>
              <a:t>Example :</a:t>
            </a:r>
          </a:p>
          <a:p>
            <a:pPr>
              <a:lnSpc>
                <a:spcPct val="150000"/>
              </a:lnSpc>
            </a:pPr>
            <a:r>
              <a:rPr lang="en-US" b="0" dirty="0" smtClean="0"/>
              <a:t>Create an </a:t>
            </a:r>
            <a:r>
              <a:rPr lang="en-US" b="0" dirty="0" err="1" smtClean="0"/>
              <a:t>arraylist</a:t>
            </a:r>
            <a:r>
              <a:rPr lang="en-US" b="0" dirty="0" smtClean="0"/>
              <a:t> </a:t>
            </a:r>
          </a:p>
        </p:txBody>
      </p:sp>
      <p:graphicFrame>
        <p:nvGraphicFramePr>
          <p:cNvPr id="6" name="Table 5"/>
          <p:cNvGraphicFramePr>
            <a:graphicFrameLocks noGrp="1"/>
          </p:cNvGraphicFramePr>
          <p:nvPr/>
        </p:nvGraphicFramePr>
        <p:xfrm>
          <a:off x="3657600" y="3657600"/>
          <a:ext cx="4533901" cy="381000"/>
        </p:xfrm>
        <a:graphic>
          <a:graphicData uri="http://schemas.openxmlformats.org/drawingml/2006/table">
            <a:tbl>
              <a:tblPr firstRow="1" bandRow="1">
                <a:tableStyleId>{5C22544A-7EE6-4342-B048-85BDC9FD1C3A}</a:tableStyleId>
              </a:tblPr>
              <a:tblGrid>
                <a:gridCol w="609600"/>
                <a:gridCol w="685801"/>
                <a:gridCol w="647700"/>
                <a:gridCol w="647700"/>
                <a:gridCol w="647700"/>
                <a:gridCol w="647700"/>
                <a:gridCol w="647700"/>
              </a:tblGrid>
              <a:tr h="381000">
                <a:tc>
                  <a:txBody>
                    <a:bodyPr/>
                    <a:lstStyle/>
                    <a:p>
                      <a:endParaRPr lang="en-US" sz="1200" dirty="0">
                        <a:solidFill>
                          <a:schemeClr val="tx1"/>
                        </a:solidFill>
                      </a:endParaRPr>
                    </a:p>
                  </a:txBody>
                  <a:tcPr>
                    <a:solidFill>
                      <a:srgbClr val="92D050"/>
                    </a:solidFill>
                  </a:tcPr>
                </a:tc>
                <a:tc>
                  <a:txBody>
                    <a:bodyPr/>
                    <a:lstStyle/>
                    <a:p>
                      <a:endParaRPr lang="en-US" sz="1200" dirty="0">
                        <a:solidFill>
                          <a:schemeClr val="tx1"/>
                        </a:solidFill>
                      </a:endParaRPr>
                    </a:p>
                  </a:txBody>
                  <a:tcPr>
                    <a:solidFill>
                      <a:srgbClr val="92D050"/>
                    </a:solidFill>
                  </a:tcPr>
                </a:tc>
                <a:tc>
                  <a:txBody>
                    <a:bodyPr/>
                    <a:lstStyle/>
                    <a:p>
                      <a:endParaRPr lang="en-US" sz="1200" b="1" dirty="0">
                        <a:solidFill>
                          <a:srgbClr val="FF0000"/>
                        </a:solidFill>
                      </a:endParaRPr>
                    </a:p>
                  </a:txBody>
                  <a:tcPr>
                    <a:solidFill>
                      <a:srgbClr val="92D050"/>
                    </a:solidFill>
                  </a:tcPr>
                </a:tc>
                <a:tc>
                  <a:txBody>
                    <a:bodyPr/>
                    <a:lstStyle/>
                    <a:p>
                      <a:endParaRPr lang="en-US" sz="1200" b="1" dirty="0">
                        <a:solidFill>
                          <a:srgbClr val="FF0000"/>
                        </a:solidFill>
                      </a:endParaRPr>
                    </a:p>
                  </a:txBody>
                  <a:tcPr>
                    <a:solidFill>
                      <a:srgbClr val="92D050"/>
                    </a:solidFill>
                  </a:tcPr>
                </a:tc>
                <a:tc>
                  <a:txBody>
                    <a:bodyPr/>
                    <a:lstStyle/>
                    <a:p>
                      <a:endParaRPr lang="en-US" sz="1200" dirty="0">
                        <a:solidFill>
                          <a:schemeClr val="tx1"/>
                        </a:solidFill>
                      </a:endParaRPr>
                    </a:p>
                  </a:txBody>
                  <a:tcPr>
                    <a:solidFill>
                      <a:srgbClr val="92D050"/>
                    </a:solidFill>
                  </a:tcPr>
                </a:tc>
                <a:tc>
                  <a:txBody>
                    <a:bodyPr/>
                    <a:lstStyle/>
                    <a:p>
                      <a:endParaRPr lang="en-US" sz="1200" dirty="0">
                        <a:solidFill>
                          <a:schemeClr val="tx1"/>
                        </a:solidFill>
                      </a:endParaRPr>
                    </a:p>
                  </a:txBody>
                  <a:tcPr>
                    <a:solidFill>
                      <a:srgbClr val="92D050"/>
                    </a:solidFill>
                  </a:tcPr>
                </a:tc>
                <a:tc>
                  <a:txBody>
                    <a:bodyPr/>
                    <a:lstStyle/>
                    <a:p>
                      <a:endParaRPr lang="en-US" sz="1200" dirty="0">
                        <a:solidFill>
                          <a:schemeClr val="tx1"/>
                        </a:solidFill>
                      </a:endParaRPr>
                    </a:p>
                  </a:txBody>
                  <a:tcPr>
                    <a:solidFill>
                      <a:srgbClr val="92D050"/>
                    </a:solidFill>
                  </a:tcPr>
                </a:tc>
              </a:tr>
            </a:tbl>
          </a:graphicData>
        </a:graphic>
      </p:graphicFrame>
      <p:grpSp>
        <p:nvGrpSpPr>
          <p:cNvPr id="14" name="Group 13"/>
          <p:cNvGrpSpPr/>
          <p:nvPr/>
        </p:nvGrpSpPr>
        <p:grpSpPr>
          <a:xfrm>
            <a:off x="3810000" y="3276600"/>
            <a:ext cx="4191000" cy="228600"/>
            <a:chOff x="3505200" y="3124200"/>
            <a:chExt cx="4191000" cy="228600"/>
          </a:xfrm>
        </p:grpSpPr>
        <p:sp>
          <p:nvSpPr>
            <p:cNvPr id="7" name="Flowchart: Connector 6"/>
            <p:cNvSpPr/>
            <p:nvPr/>
          </p:nvSpPr>
          <p:spPr>
            <a:xfrm>
              <a:off x="35052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0</a:t>
              </a:r>
              <a:endParaRPr lang="en-US" dirty="0">
                <a:solidFill>
                  <a:srgbClr val="0070C0"/>
                </a:solidFill>
              </a:endParaRPr>
            </a:p>
          </p:txBody>
        </p:sp>
        <p:sp>
          <p:nvSpPr>
            <p:cNvPr id="8" name="Flowchart: Connector 7"/>
            <p:cNvSpPr/>
            <p:nvPr/>
          </p:nvSpPr>
          <p:spPr>
            <a:xfrm>
              <a:off x="41148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1</a:t>
              </a:r>
              <a:endParaRPr lang="en-US" dirty="0">
                <a:solidFill>
                  <a:srgbClr val="0070C0"/>
                </a:solidFill>
              </a:endParaRPr>
            </a:p>
          </p:txBody>
        </p:sp>
        <p:sp>
          <p:nvSpPr>
            <p:cNvPr id="9" name="Flowchart: Connector 8"/>
            <p:cNvSpPr/>
            <p:nvPr/>
          </p:nvSpPr>
          <p:spPr>
            <a:xfrm>
              <a:off x="48768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2</a:t>
              </a:r>
              <a:endParaRPr lang="en-US" dirty="0">
                <a:solidFill>
                  <a:srgbClr val="0070C0"/>
                </a:solidFill>
              </a:endParaRPr>
            </a:p>
          </p:txBody>
        </p:sp>
        <p:sp>
          <p:nvSpPr>
            <p:cNvPr id="10" name="Flowchart: Connector 9"/>
            <p:cNvSpPr/>
            <p:nvPr/>
          </p:nvSpPr>
          <p:spPr>
            <a:xfrm>
              <a:off x="55626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3</a:t>
              </a:r>
              <a:endParaRPr lang="en-US" dirty="0">
                <a:solidFill>
                  <a:srgbClr val="0070C0"/>
                </a:solidFill>
              </a:endParaRPr>
            </a:p>
          </p:txBody>
        </p:sp>
        <p:sp>
          <p:nvSpPr>
            <p:cNvPr id="11" name="Flowchart: Connector 10"/>
            <p:cNvSpPr/>
            <p:nvPr/>
          </p:nvSpPr>
          <p:spPr>
            <a:xfrm>
              <a:off x="61722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4</a:t>
              </a:r>
              <a:endParaRPr lang="en-US" dirty="0">
                <a:solidFill>
                  <a:srgbClr val="0070C0"/>
                </a:solidFill>
              </a:endParaRPr>
            </a:p>
          </p:txBody>
        </p:sp>
        <p:sp>
          <p:nvSpPr>
            <p:cNvPr id="12" name="Flowchart: Connector 11"/>
            <p:cNvSpPr/>
            <p:nvPr/>
          </p:nvSpPr>
          <p:spPr>
            <a:xfrm>
              <a:off x="68580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5</a:t>
              </a:r>
              <a:endParaRPr lang="en-US" dirty="0">
                <a:solidFill>
                  <a:srgbClr val="0070C0"/>
                </a:solidFill>
              </a:endParaRPr>
            </a:p>
          </p:txBody>
        </p:sp>
        <p:sp>
          <p:nvSpPr>
            <p:cNvPr id="13" name="Flowchart: Connector 12"/>
            <p:cNvSpPr/>
            <p:nvPr/>
          </p:nvSpPr>
          <p:spPr>
            <a:xfrm>
              <a:off x="7467600" y="312420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6</a:t>
              </a:r>
              <a:endParaRPr lang="en-US" dirty="0">
                <a:solidFill>
                  <a:srgbClr val="0070C0"/>
                </a:solidFill>
              </a:endParaRPr>
            </a:p>
          </p:txBody>
        </p:sp>
      </p:grpSp>
      <p:sp>
        <p:nvSpPr>
          <p:cNvPr id="15" name="Right Brace 14"/>
          <p:cNvSpPr/>
          <p:nvPr/>
        </p:nvSpPr>
        <p:spPr>
          <a:xfrm>
            <a:off x="2667000" y="4419600"/>
            <a:ext cx="152400" cy="914400"/>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graphicFrame>
        <p:nvGraphicFramePr>
          <p:cNvPr id="16" name="Table 15"/>
          <p:cNvGraphicFramePr>
            <a:graphicFrameLocks noGrp="1"/>
          </p:cNvGraphicFramePr>
          <p:nvPr/>
        </p:nvGraphicFramePr>
        <p:xfrm>
          <a:off x="3657600" y="3657600"/>
          <a:ext cx="4533901" cy="381000"/>
        </p:xfrm>
        <a:graphic>
          <a:graphicData uri="http://schemas.openxmlformats.org/drawingml/2006/table">
            <a:tbl>
              <a:tblPr firstRow="1" bandRow="1">
                <a:tableStyleId>{5C22544A-7EE6-4342-B048-85BDC9FD1C3A}</a:tableStyleId>
              </a:tblPr>
              <a:tblGrid>
                <a:gridCol w="609600"/>
                <a:gridCol w="685801"/>
                <a:gridCol w="647700"/>
                <a:gridCol w="647700"/>
                <a:gridCol w="647700"/>
                <a:gridCol w="647700"/>
                <a:gridCol w="647700"/>
              </a:tblGrid>
              <a:tr h="381000">
                <a:tc>
                  <a:txBody>
                    <a:bodyPr/>
                    <a:lstStyle/>
                    <a:p>
                      <a:r>
                        <a:rPr lang="en-US" sz="1100" dirty="0" smtClean="0">
                          <a:solidFill>
                            <a:schemeClr val="tx1"/>
                          </a:solidFill>
                          <a:latin typeface="Arial" pitchFamily="34" charset="0"/>
                          <a:cs typeface="Arial" pitchFamily="34" charset="0"/>
                        </a:rPr>
                        <a:t>Apple</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r>
                        <a:rPr lang="en-US" sz="1100" dirty="0" smtClean="0">
                          <a:solidFill>
                            <a:schemeClr val="tx1"/>
                          </a:solidFill>
                          <a:latin typeface="Arial" pitchFamily="34" charset="0"/>
                          <a:cs typeface="Arial" pitchFamily="34" charset="0"/>
                        </a:rPr>
                        <a:t>Orange</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b="1" dirty="0">
                        <a:solidFill>
                          <a:srgbClr val="FF0000"/>
                        </a:solidFill>
                        <a:latin typeface="Arial" pitchFamily="34" charset="0"/>
                        <a:cs typeface="Arial" pitchFamily="34" charset="0"/>
                      </a:endParaRPr>
                    </a:p>
                  </a:txBody>
                  <a:tcPr>
                    <a:solidFill>
                      <a:srgbClr val="92D050"/>
                    </a:solidFill>
                  </a:tcPr>
                </a:tc>
                <a:tc>
                  <a:txBody>
                    <a:bodyPr/>
                    <a:lstStyle/>
                    <a:p>
                      <a:endParaRPr lang="en-US" sz="1100" b="1" dirty="0">
                        <a:solidFill>
                          <a:srgbClr val="FF0000"/>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r>
            </a:tbl>
          </a:graphicData>
        </a:graphic>
      </p:graphicFrame>
      <p:sp>
        <p:nvSpPr>
          <p:cNvPr id="17" name="Right Brace 16"/>
          <p:cNvSpPr/>
          <p:nvPr/>
        </p:nvSpPr>
        <p:spPr>
          <a:xfrm rot="5400000">
            <a:off x="4038599" y="3771900"/>
            <a:ext cx="342900" cy="876300"/>
          </a:xfrm>
          <a:prstGeom prst="rightBrace">
            <a:avLst>
              <a:gd name="adj1" fmla="val 0"/>
              <a:gd name="adj2" fmla="val 51732"/>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9" name="TextBox 18"/>
          <p:cNvSpPr txBox="1"/>
          <p:nvPr/>
        </p:nvSpPr>
        <p:spPr>
          <a:xfrm>
            <a:off x="152400" y="4343400"/>
            <a:ext cx="2438400" cy="923330"/>
          </a:xfrm>
          <a:prstGeom prst="rect">
            <a:avLst/>
          </a:prstGeom>
        </p:spPr>
        <p:style>
          <a:lnRef idx="0">
            <a:schemeClr val="accent5"/>
          </a:lnRef>
          <a:fillRef idx="1001">
            <a:schemeClr val="lt2"/>
          </a:fillRef>
          <a:effectRef idx="3">
            <a:schemeClr val="accent5"/>
          </a:effectRef>
          <a:fontRef idx="minor">
            <a:schemeClr val="lt1"/>
          </a:fontRef>
        </p:style>
        <p:txBody>
          <a:bodyPr wrap="square" rtlCol="0">
            <a:spAutoFit/>
          </a:bodyPr>
          <a:lstStyle/>
          <a:p>
            <a:pPr>
              <a:lnSpc>
                <a:spcPct val="150000"/>
              </a:lnSpc>
            </a:pPr>
            <a:r>
              <a:rPr lang="en-US" b="0" dirty="0" err="1" smtClean="0">
                <a:solidFill>
                  <a:schemeClr val="tx1"/>
                </a:solidFill>
                <a:latin typeface="Arial" pitchFamily="34" charset="0"/>
                <a:cs typeface="Arial" pitchFamily="34" charset="0"/>
              </a:rPr>
              <a:t>myList.add</a:t>
            </a:r>
            <a:r>
              <a:rPr lang="en-US" b="0" dirty="0" smtClean="0">
                <a:solidFill>
                  <a:schemeClr val="tx1"/>
                </a:solidFill>
                <a:latin typeface="Arial" pitchFamily="34" charset="0"/>
                <a:cs typeface="Arial" pitchFamily="34" charset="0"/>
              </a:rPr>
              <a:t>(“Apple”);</a:t>
            </a:r>
          </a:p>
          <a:p>
            <a:pPr>
              <a:lnSpc>
                <a:spcPct val="150000"/>
              </a:lnSpc>
            </a:pPr>
            <a:r>
              <a:rPr lang="en-US" b="0" dirty="0" err="1" smtClean="0">
                <a:solidFill>
                  <a:schemeClr val="tx1"/>
                </a:solidFill>
                <a:latin typeface="Arial" pitchFamily="34" charset="0"/>
                <a:cs typeface="Arial" pitchFamily="34" charset="0"/>
              </a:rPr>
              <a:t>myList.add</a:t>
            </a:r>
            <a:r>
              <a:rPr lang="en-US" b="0" dirty="0" smtClean="0">
                <a:solidFill>
                  <a:schemeClr val="tx1"/>
                </a:solidFill>
                <a:latin typeface="Arial" pitchFamily="34" charset="0"/>
                <a:cs typeface="Arial" pitchFamily="34" charset="0"/>
              </a:rPr>
              <a:t>(“Orange”);</a:t>
            </a:r>
            <a:endParaRPr lang="en-US" dirty="0">
              <a:solidFill>
                <a:schemeClr val="tx1"/>
              </a:solidFill>
              <a:latin typeface="Arial" pitchFamily="34" charset="0"/>
              <a:cs typeface="Arial" pitchFamily="34" charset="0"/>
            </a:endParaRPr>
          </a:p>
        </p:txBody>
      </p:sp>
      <p:cxnSp>
        <p:nvCxnSpPr>
          <p:cNvPr id="30" name="Straight Arrow Connector 29"/>
          <p:cNvCxnSpPr>
            <a:endCxn id="17" idx="1"/>
          </p:cNvCxnSpPr>
          <p:nvPr/>
        </p:nvCxnSpPr>
        <p:spPr>
          <a:xfrm flipV="1">
            <a:off x="2819401" y="4381500"/>
            <a:ext cx="1375470" cy="4953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2400" y="3505200"/>
            <a:ext cx="3124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0" dirty="0" smtClean="0"/>
              <a:t>List </a:t>
            </a:r>
            <a:r>
              <a:rPr lang="en-US" b="0" dirty="0" err="1" smtClean="0"/>
              <a:t>myList</a:t>
            </a:r>
            <a:r>
              <a:rPr lang="en-US" b="0" dirty="0" smtClean="0"/>
              <a:t>=new ArrayList()</a:t>
            </a:r>
          </a:p>
          <a:p>
            <a:endParaRPr lang="en-US" dirty="0"/>
          </a:p>
        </p:txBody>
      </p:sp>
      <p:sp>
        <p:nvSpPr>
          <p:cNvPr id="34" name="TextBox 33"/>
          <p:cNvSpPr txBox="1"/>
          <p:nvPr/>
        </p:nvSpPr>
        <p:spPr>
          <a:xfrm>
            <a:off x="2895600" y="4953001"/>
            <a:ext cx="33528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Adds elements one by one to the list.</a:t>
            </a:r>
            <a:endParaRPr lang="en-US" sz="1500" b="0" dirty="0">
              <a:latin typeface="Arial" pitchFamily="34" charset="0"/>
              <a:cs typeface="Arial" pitchFamily="34" charset="0"/>
            </a:endParaRPr>
          </a:p>
        </p:txBody>
      </p:sp>
      <p:sp>
        <p:nvSpPr>
          <p:cNvPr id="35" name="TextBox 34"/>
          <p:cNvSpPr txBox="1"/>
          <p:nvPr/>
        </p:nvSpPr>
        <p:spPr>
          <a:xfrm>
            <a:off x="152400" y="5410200"/>
            <a:ext cx="2590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err="1" smtClean="0"/>
              <a:t>myList.add</a:t>
            </a:r>
            <a:r>
              <a:rPr lang="en-US" b="0" dirty="0" smtClean="0"/>
              <a:t>(1,”lemon”);</a:t>
            </a:r>
            <a:endParaRPr lang="en-US" b="0" dirty="0"/>
          </a:p>
        </p:txBody>
      </p:sp>
      <p:graphicFrame>
        <p:nvGraphicFramePr>
          <p:cNvPr id="36" name="Table 35"/>
          <p:cNvGraphicFramePr>
            <a:graphicFrameLocks noGrp="1"/>
          </p:cNvGraphicFramePr>
          <p:nvPr/>
        </p:nvGraphicFramePr>
        <p:xfrm>
          <a:off x="3657600" y="3657600"/>
          <a:ext cx="4533901" cy="381000"/>
        </p:xfrm>
        <a:graphic>
          <a:graphicData uri="http://schemas.openxmlformats.org/drawingml/2006/table">
            <a:tbl>
              <a:tblPr firstRow="1" bandRow="1">
                <a:tableStyleId>{5C22544A-7EE6-4342-B048-85BDC9FD1C3A}</a:tableStyleId>
              </a:tblPr>
              <a:tblGrid>
                <a:gridCol w="609600"/>
                <a:gridCol w="685801"/>
                <a:gridCol w="761999"/>
                <a:gridCol w="533401"/>
                <a:gridCol w="647700"/>
                <a:gridCol w="647700"/>
                <a:gridCol w="647700"/>
              </a:tblGrid>
              <a:tr h="381000">
                <a:tc>
                  <a:txBody>
                    <a:bodyPr/>
                    <a:lstStyle/>
                    <a:p>
                      <a:r>
                        <a:rPr lang="en-US" sz="1100" dirty="0" smtClean="0">
                          <a:solidFill>
                            <a:schemeClr val="tx1"/>
                          </a:solidFill>
                          <a:latin typeface="Arial" pitchFamily="34" charset="0"/>
                          <a:cs typeface="Arial" pitchFamily="34" charset="0"/>
                        </a:rPr>
                        <a:t>Apple</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r>
                        <a:rPr lang="en-US" sz="1100" dirty="0" smtClean="0">
                          <a:solidFill>
                            <a:schemeClr val="tx1"/>
                          </a:solidFill>
                          <a:latin typeface="Arial" pitchFamily="34" charset="0"/>
                          <a:cs typeface="Arial" pitchFamily="34" charset="0"/>
                        </a:rPr>
                        <a:t>Lemon</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r>
                        <a:rPr lang="en-US" sz="1100" b="1" dirty="0" smtClean="0">
                          <a:solidFill>
                            <a:schemeClr val="tx1"/>
                          </a:solidFill>
                          <a:latin typeface="Arial" pitchFamily="34" charset="0"/>
                          <a:cs typeface="Arial" pitchFamily="34" charset="0"/>
                        </a:rPr>
                        <a:t>Orange</a:t>
                      </a:r>
                      <a:endParaRPr lang="en-US" sz="1100" b="1" dirty="0">
                        <a:solidFill>
                          <a:schemeClr val="tx1"/>
                        </a:solidFill>
                        <a:latin typeface="Arial" pitchFamily="34" charset="0"/>
                        <a:cs typeface="Arial" pitchFamily="34" charset="0"/>
                      </a:endParaRPr>
                    </a:p>
                  </a:txBody>
                  <a:tcPr>
                    <a:solidFill>
                      <a:srgbClr val="92D050"/>
                    </a:solidFill>
                  </a:tcPr>
                </a:tc>
                <a:tc>
                  <a:txBody>
                    <a:bodyPr/>
                    <a:lstStyle/>
                    <a:p>
                      <a:endParaRPr lang="en-US" sz="1100" b="1" dirty="0">
                        <a:solidFill>
                          <a:srgbClr val="FF0000"/>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r>
            </a:tbl>
          </a:graphicData>
        </a:graphic>
      </p:graphicFrame>
      <p:cxnSp>
        <p:nvCxnSpPr>
          <p:cNvPr id="37" name="Straight Arrow Connector 36"/>
          <p:cNvCxnSpPr>
            <a:stCxn id="35" idx="3"/>
          </p:cNvCxnSpPr>
          <p:nvPr/>
        </p:nvCxnSpPr>
        <p:spPr>
          <a:xfrm flipV="1">
            <a:off x="2743200" y="3962400"/>
            <a:ext cx="1828800" cy="16324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4267200"/>
            <a:ext cx="44196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t>Adds the element lemon at position 1 moving orange to position 2.</a:t>
            </a:r>
            <a:endParaRPr lang="en-US" sz="1500" b="0" dirty="0"/>
          </a:p>
        </p:txBody>
      </p:sp>
      <p:sp>
        <p:nvSpPr>
          <p:cNvPr id="41" name="TextBox 40"/>
          <p:cNvSpPr txBox="1"/>
          <p:nvPr/>
        </p:nvSpPr>
        <p:spPr>
          <a:xfrm>
            <a:off x="152400" y="6019800"/>
            <a:ext cx="2590800" cy="36933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b="0" dirty="0" err="1" smtClean="0"/>
              <a:t>myList.set</a:t>
            </a:r>
            <a:r>
              <a:rPr lang="en-US" b="0" dirty="0" smtClean="0"/>
              <a:t>(0,”banana”);</a:t>
            </a:r>
            <a:endParaRPr lang="en-US" b="0" dirty="0"/>
          </a:p>
        </p:txBody>
      </p:sp>
      <p:graphicFrame>
        <p:nvGraphicFramePr>
          <p:cNvPr id="43" name="Table 42"/>
          <p:cNvGraphicFramePr>
            <a:graphicFrameLocks noGrp="1"/>
          </p:cNvGraphicFramePr>
          <p:nvPr/>
        </p:nvGraphicFramePr>
        <p:xfrm>
          <a:off x="3657600" y="3657600"/>
          <a:ext cx="4533901" cy="381000"/>
        </p:xfrm>
        <a:graphic>
          <a:graphicData uri="http://schemas.openxmlformats.org/drawingml/2006/table">
            <a:tbl>
              <a:tblPr firstRow="1" bandRow="1">
                <a:tableStyleId>{5C22544A-7EE6-4342-B048-85BDC9FD1C3A}</a:tableStyleId>
              </a:tblPr>
              <a:tblGrid>
                <a:gridCol w="685800"/>
                <a:gridCol w="685800"/>
                <a:gridCol w="685800"/>
                <a:gridCol w="533401"/>
                <a:gridCol w="647700"/>
                <a:gridCol w="647700"/>
                <a:gridCol w="647700"/>
              </a:tblGrid>
              <a:tr h="381000">
                <a:tc>
                  <a:txBody>
                    <a:bodyPr/>
                    <a:lstStyle/>
                    <a:p>
                      <a:r>
                        <a:rPr lang="en-US" sz="1100" dirty="0" smtClean="0">
                          <a:solidFill>
                            <a:schemeClr val="tx1"/>
                          </a:solidFill>
                          <a:latin typeface="Arial" pitchFamily="34" charset="0"/>
                          <a:cs typeface="Arial" pitchFamily="34" charset="0"/>
                        </a:rPr>
                        <a:t>banana</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r>
                        <a:rPr lang="en-US" sz="1100" dirty="0" smtClean="0">
                          <a:solidFill>
                            <a:schemeClr val="tx1"/>
                          </a:solidFill>
                          <a:latin typeface="Arial" pitchFamily="34" charset="0"/>
                          <a:cs typeface="Arial" pitchFamily="34" charset="0"/>
                        </a:rPr>
                        <a:t>Lemon</a:t>
                      </a:r>
                      <a:endParaRPr lang="en-US" sz="1100" dirty="0">
                        <a:solidFill>
                          <a:schemeClr val="tx1"/>
                        </a:solidFill>
                        <a:latin typeface="Arial" pitchFamily="34" charset="0"/>
                        <a:cs typeface="Arial" pitchFamily="34" charset="0"/>
                      </a:endParaRPr>
                    </a:p>
                  </a:txBody>
                  <a:tcPr>
                    <a:solidFill>
                      <a:srgbClr val="92D050"/>
                    </a:solidFill>
                  </a:tcPr>
                </a:tc>
                <a:tc>
                  <a:txBody>
                    <a:bodyPr/>
                    <a:lstStyle/>
                    <a:p>
                      <a:r>
                        <a:rPr lang="en-US" sz="1100" b="1" dirty="0" smtClean="0">
                          <a:solidFill>
                            <a:schemeClr val="tx1"/>
                          </a:solidFill>
                          <a:latin typeface="Arial" pitchFamily="34" charset="0"/>
                          <a:cs typeface="Arial" pitchFamily="34" charset="0"/>
                        </a:rPr>
                        <a:t>Orange</a:t>
                      </a:r>
                      <a:endParaRPr lang="en-US" sz="1100" b="1" dirty="0">
                        <a:solidFill>
                          <a:schemeClr val="tx1"/>
                        </a:solidFill>
                        <a:latin typeface="Arial" pitchFamily="34" charset="0"/>
                        <a:cs typeface="Arial" pitchFamily="34" charset="0"/>
                      </a:endParaRPr>
                    </a:p>
                  </a:txBody>
                  <a:tcPr>
                    <a:solidFill>
                      <a:srgbClr val="92D050"/>
                    </a:solidFill>
                  </a:tcPr>
                </a:tc>
                <a:tc>
                  <a:txBody>
                    <a:bodyPr/>
                    <a:lstStyle/>
                    <a:p>
                      <a:endParaRPr lang="en-US" sz="1100" b="1" dirty="0">
                        <a:solidFill>
                          <a:srgbClr val="FF0000"/>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c>
                  <a:txBody>
                    <a:bodyPr/>
                    <a:lstStyle/>
                    <a:p>
                      <a:endParaRPr lang="en-US" sz="1100" dirty="0">
                        <a:solidFill>
                          <a:schemeClr val="tx1"/>
                        </a:solidFill>
                        <a:latin typeface="Arial" pitchFamily="34" charset="0"/>
                        <a:cs typeface="Arial" pitchFamily="34" charset="0"/>
                      </a:endParaRPr>
                    </a:p>
                  </a:txBody>
                  <a:tcPr>
                    <a:solidFill>
                      <a:srgbClr val="92D050"/>
                    </a:solidFill>
                  </a:tcPr>
                </a:tc>
              </a:tr>
            </a:tbl>
          </a:graphicData>
        </a:graphic>
      </p:graphicFrame>
      <p:cxnSp>
        <p:nvCxnSpPr>
          <p:cNvPr id="45" name="Straight Arrow Connector 44"/>
          <p:cNvCxnSpPr>
            <a:stCxn id="41" idx="3"/>
          </p:cNvCxnSpPr>
          <p:nvPr/>
        </p:nvCxnSpPr>
        <p:spPr>
          <a:xfrm flipV="1">
            <a:off x="2743200" y="3886200"/>
            <a:ext cx="1371600" cy="23182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00400" y="5486400"/>
            <a:ext cx="51054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When set is used the item in the particular index will be replaced by the new item.</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par>
                                <p:cTn id="11" presetID="4"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ox(in)">
                                      <p:cBhvr>
                                        <p:cTn id="21" dur="500"/>
                                        <p:tgtEl>
                                          <p:spTgt spid="19"/>
                                        </p:tgtEl>
                                      </p:cBhvr>
                                    </p:animEffect>
                                  </p:childTnLst>
                                </p:cTn>
                              </p:par>
                              <p:par>
                                <p:cTn id="22" presetID="4"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25" presetID="4"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8" presetID="4" presetClass="entr" presetSubtype="16"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ox(in)">
                                      <p:cBhvr>
                                        <p:cTn id="3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31" presetID="4"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34" presetID="4" presetClass="entr" presetSubtype="16"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ox(in)">
                                      <p:cBhvr>
                                        <p:cTn id="36"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ox(in)">
                                      <p:cBhvr>
                                        <p:cTn id="41" dur="500"/>
                                        <p:tgtEl>
                                          <p:spTgt spid="35"/>
                                        </p:tgtEl>
                                      </p:cBhvr>
                                    </p:animEffect>
                                  </p:childTnLst>
                                </p:cTn>
                              </p:par>
                              <p:par>
                                <p:cTn id="42" presetID="4" presetClass="entr" presetSubtype="16"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ox(in)">
                                      <p:cBhvr>
                                        <p:cTn id="44"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45" presetID="4" presetClass="entr" presetSubtype="16"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ox(in)">
                                      <p:cBhvr>
                                        <p:cTn id="4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48" presetID="4" presetClass="entr" presetSubtype="16"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ox(in)">
                                      <p:cBhvr>
                                        <p:cTn id="50"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ox(in)">
                                      <p:cBhvr>
                                        <p:cTn id="55" dur="500"/>
                                        <p:tgtEl>
                                          <p:spTgt spid="41"/>
                                        </p:tgtEl>
                                      </p:cBhvr>
                                    </p:animEffect>
                                  </p:childTnLst>
                                </p:cTn>
                              </p:par>
                              <p:par>
                                <p:cTn id="56" presetID="4" presetClass="entr" presetSubtype="16"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box(in)">
                                      <p:cBhvr>
                                        <p:cTn id="61" dur="500"/>
                                        <p:tgtEl>
                                          <p:spTgt spid="48"/>
                                        </p:tgtEl>
                                      </p:cBhvr>
                                    </p:animEffect>
                                  </p:childTnLst>
                                </p:cTn>
                              </p:par>
                              <p:par>
                                <p:cTn id="62" presetID="4" presetClass="entr" presetSubtype="16"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box(in)">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32" grpId="0" animBg="1"/>
      <p:bldP spid="34" grpId="0" animBg="1"/>
      <p:bldP spid="35" grpId="0" animBg="1"/>
      <p:bldP spid="39" grpId="0" animBg="1"/>
      <p:bldP spid="41"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ArrayList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5" name="TextBox 4"/>
          <p:cNvSpPr txBox="1"/>
          <p:nvPr/>
        </p:nvSpPr>
        <p:spPr>
          <a:xfrm>
            <a:off x="76200" y="1600200"/>
            <a:ext cx="8610600" cy="3831818"/>
          </a:xfrm>
          <a:prstGeom prst="rect">
            <a:avLst/>
          </a:prstGeom>
          <a:noFill/>
        </p:spPr>
        <p:txBody>
          <a:bodyPr wrap="square" rtlCol="0">
            <a:spAutoFit/>
          </a:bodyPr>
          <a:lstStyle/>
          <a:p>
            <a:pPr>
              <a:lnSpc>
                <a:spcPct val="150000"/>
              </a:lnSpc>
            </a:pPr>
            <a:r>
              <a:rPr lang="en-US" dirty="0" smtClean="0"/>
              <a:t>Objective: </a:t>
            </a:r>
            <a:r>
              <a:rPr lang="en-US" b="0" dirty="0" smtClean="0"/>
              <a:t>In this lend a hand we are going to learn about creating and adding elements into the array list.</a:t>
            </a:r>
          </a:p>
          <a:p>
            <a:pPr>
              <a:lnSpc>
                <a:spcPct val="150000"/>
              </a:lnSpc>
            </a:pPr>
            <a:r>
              <a:rPr lang="en-US" dirty="0" smtClean="0">
                <a:solidFill>
                  <a:srgbClr val="0070C0"/>
                </a:solidFill>
              </a:rPr>
              <a:t>Problem Statement  1: </a:t>
            </a:r>
            <a:r>
              <a:rPr lang="en-US" b="0" dirty="0" smtClean="0"/>
              <a:t>Create a method that accepts the names of five countries and loads them to an array list and returns the list.</a:t>
            </a:r>
          </a:p>
          <a:p>
            <a:pPr>
              <a:lnSpc>
                <a:spcPct val="150000"/>
              </a:lnSpc>
            </a:pPr>
            <a:r>
              <a:rPr lang="en-US" dirty="0" smtClean="0">
                <a:solidFill>
                  <a:srgbClr val="0070C0"/>
                </a:solidFill>
              </a:rPr>
              <a:t>Problem Statement  2 : </a:t>
            </a:r>
            <a:r>
              <a:rPr lang="en-US" b="0" dirty="0" smtClean="0"/>
              <a:t>Create an method which can return an array list holding values 1-10.</a:t>
            </a:r>
          </a:p>
          <a:p>
            <a:pPr>
              <a:lnSpc>
                <a:spcPct val="150000"/>
              </a:lnSpc>
            </a:pPr>
            <a:r>
              <a:rPr lang="en-US" dirty="0" smtClean="0">
                <a:solidFill>
                  <a:srgbClr val="0070C0"/>
                </a:solidFill>
              </a:rPr>
              <a:t>Problem Statement  3 : </a:t>
            </a:r>
            <a:r>
              <a:rPr lang="en-US" b="0" dirty="0" smtClean="0"/>
              <a:t>Create a method needs to return an array list holding value 1-15. The method should make use of the already created array list containing values up to 10 and then add values from 11-15 using a for loop.  </a:t>
            </a:r>
            <a:endParaRPr lang="en-US"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1</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TextBox 4"/>
          <p:cNvSpPr txBox="1"/>
          <p:nvPr/>
        </p:nvSpPr>
        <p:spPr>
          <a:xfrm>
            <a:off x="228600" y="1600200"/>
            <a:ext cx="8534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b="0" dirty="0" smtClean="0">
                <a:latin typeface="Arial" pitchFamily="34" charset="0"/>
                <a:cs typeface="Arial" pitchFamily="34" charset="0"/>
              </a:rPr>
              <a:t>Create a class named ArrayListEx and develop the method as mentioned below and from the main method trigger this method and check the output.</a:t>
            </a:r>
          </a:p>
        </p:txBody>
      </p:sp>
      <p:pic>
        <p:nvPicPr>
          <p:cNvPr id="1026" name="Picture 2"/>
          <p:cNvPicPr>
            <a:picLocks noChangeAspect="1" noChangeArrowheads="1"/>
          </p:cNvPicPr>
          <p:nvPr/>
        </p:nvPicPr>
        <p:blipFill>
          <a:blip r:embed="rId2" cstate="print"/>
          <a:srcRect/>
          <a:stretch>
            <a:fillRect/>
          </a:stretch>
        </p:blipFill>
        <p:spPr bwMode="auto">
          <a:xfrm>
            <a:off x="304800" y="2819400"/>
            <a:ext cx="7200901" cy="2209800"/>
          </a:xfrm>
          <a:prstGeom prst="rect">
            <a:avLst/>
          </a:prstGeom>
          <a:noFill/>
          <a:ln w="9525">
            <a:noFill/>
            <a:miter lim="800000"/>
            <a:headEnd/>
            <a:tailEnd/>
          </a:ln>
          <a:effectLst/>
        </p:spPr>
      </p:pic>
      <p:sp>
        <p:nvSpPr>
          <p:cNvPr id="7" name="Right Brace 6"/>
          <p:cNvSpPr/>
          <p:nvPr/>
        </p:nvSpPr>
        <p:spPr>
          <a:xfrm>
            <a:off x="4343400" y="3200400"/>
            <a:ext cx="152400" cy="12954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648200" y="3505200"/>
            <a:ext cx="39624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Creates an array list object and adds the country names to it.</a:t>
            </a:r>
            <a:endParaRPr lang="en-US" sz="1500" b="0" dirty="0">
              <a:latin typeface="Arial" pitchFamily="34" charset="0"/>
              <a:cs typeface="Arial" pitchFamily="34" charset="0"/>
            </a:endParaRPr>
          </a:p>
        </p:txBody>
      </p:sp>
      <p:sp>
        <p:nvSpPr>
          <p:cNvPr id="8" name="TextBox 7"/>
          <p:cNvSpPr txBox="1"/>
          <p:nvPr/>
        </p:nvSpPr>
        <p:spPr>
          <a:xfrm>
            <a:off x="1524000" y="5410200"/>
            <a:ext cx="6781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Always remember to declare the list using </a:t>
            </a:r>
            <a:r>
              <a:rPr lang="en-US" i="1" dirty="0" smtClean="0">
                <a:latin typeface="Arial" pitchFamily="34" charset="0"/>
                <a:cs typeface="Arial" pitchFamily="34" charset="0"/>
              </a:rPr>
              <a:t>List </a:t>
            </a:r>
            <a:r>
              <a:rPr lang="en-US" b="0" dirty="0" smtClean="0">
                <a:latin typeface="Arial" pitchFamily="34" charset="0"/>
                <a:cs typeface="Arial" pitchFamily="34" charset="0"/>
              </a:rPr>
              <a:t>interface.</a:t>
            </a:r>
            <a:endParaRPr lang="en-US" b="0" dirty="0">
              <a:latin typeface="Arial" pitchFamily="34" charset="0"/>
              <a:cs typeface="Arial" pitchFamily="34" charset="0"/>
            </a:endParaRPr>
          </a:p>
        </p:txBody>
      </p:sp>
      <p:pic>
        <p:nvPicPr>
          <p:cNvPr id="10" name="Picture 9" descr="ImportantIcon.jpg"/>
          <p:cNvPicPr>
            <a:picLocks noChangeAspect="1"/>
          </p:cNvPicPr>
          <p:nvPr/>
        </p:nvPicPr>
        <p:blipFill>
          <a:blip r:embed="rId3" cstate="print"/>
          <a:stretch>
            <a:fillRect/>
          </a:stretch>
        </p:blipFill>
        <p:spPr>
          <a:xfrm>
            <a:off x="304800" y="5181600"/>
            <a:ext cx="1019175" cy="8477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2</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6" name="TextBox 5"/>
          <p:cNvSpPr txBox="1"/>
          <p:nvPr/>
        </p:nvSpPr>
        <p:spPr>
          <a:xfrm>
            <a:off x="762000" y="1752600"/>
            <a:ext cx="73152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Add the following method in the </a:t>
            </a:r>
            <a:r>
              <a:rPr lang="en-US" i="1" dirty="0" smtClean="0">
                <a:latin typeface="Arial" pitchFamily="34" charset="0"/>
                <a:cs typeface="Arial" pitchFamily="34" charset="0"/>
              </a:rPr>
              <a:t>ArrayListEx </a:t>
            </a:r>
            <a:r>
              <a:rPr lang="en-US" b="0" dirty="0" smtClean="0">
                <a:latin typeface="Arial" pitchFamily="34" charset="0"/>
                <a:cs typeface="Arial" pitchFamily="34" charset="0"/>
              </a:rPr>
              <a:t>class and from the main method trigger this method and check the output.</a:t>
            </a:r>
            <a:endParaRPr lang="en-US" b="0" dirty="0">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1371600" y="2667000"/>
            <a:ext cx="5776472" cy="2362200"/>
          </a:xfrm>
          <a:prstGeom prst="rect">
            <a:avLst/>
          </a:prstGeom>
          <a:noFill/>
          <a:ln w="9525">
            <a:noFill/>
            <a:miter lim="800000"/>
            <a:headEnd/>
            <a:tailEnd/>
          </a:ln>
          <a:effectLst/>
        </p:spPr>
      </p:pic>
      <p:sp>
        <p:nvSpPr>
          <p:cNvPr id="7" name="TextBox 6"/>
          <p:cNvSpPr txBox="1"/>
          <p:nvPr/>
        </p:nvSpPr>
        <p:spPr>
          <a:xfrm>
            <a:off x="1524000" y="5257800"/>
            <a:ext cx="6781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 When a primitive is added to a collection it gets automatically converted to its equivalent wrapper object and loaded in the list.</a:t>
            </a:r>
            <a:endParaRPr lang="en-US" dirty="0">
              <a:latin typeface="Arial" pitchFamily="34" charset="0"/>
              <a:cs typeface="Arial" pitchFamily="34" charset="0"/>
            </a:endParaRPr>
          </a:p>
        </p:txBody>
      </p:sp>
      <p:pic>
        <p:nvPicPr>
          <p:cNvPr id="8" name="Picture 7" descr="ImportantIcon.jpg"/>
          <p:cNvPicPr>
            <a:picLocks noChangeAspect="1"/>
          </p:cNvPicPr>
          <p:nvPr/>
        </p:nvPicPr>
        <p:blipFill>
          <a:blip r:embed="rId3" cstate="print"/>
          <a:stretch>
            <a:fillRect/>
          </a:stretch>
        </p:blipFill>
        <p:spPr>
          <a:xfrm>
            <a:off x="304800" y="5248275"/>
            <a:ext cx="1019175" cy="8477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3</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6" name="TextBox 5"/>
          <p:cNvSpPr txBox="1"/>
          <p:nvPr/>
        </p:nvSpPr>
        <p:spPr>
          <a:xfrm>
            <a:off x="304800" y="1619071"/>
            <a:ext cx="80772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Add the following method in  the ArrayListEx class and from the main method trigger this method and check the output.</a:t>
            </a:r>
          </a:p>
          <a:p>
            <a:r>
              <a:rPr lang="en-US" b="0" dirty="0" smtClean="0">
                <a:latin typeface="Arial" pitchFamily="34" charset="0"/>
                <a:cs typeface="Arial" pitchFamily="34" charset="0"/>
              </a:rPr>
              <a:t>The list  returned by the previous problem statement should be passed as and input to this method.</a:t>
            </a:r>
            <a:endParaRPr lang="en-US" b="0" dirty="0">
              <a:latin typeface="Arial" pitchFamily="34" charset="0"/>
              <a:cs typeface="Arial" pitchFamily="34" charset="0"/>
            </a:endParaRPr>
          </a:p>
        </p:txBody>
      </p:sp>
      <p:sp>
        <p:nvSpPr>
          <p:cNvPr id="7" name="TextBox 6"/>
          <p:cNvSpPr txBox="1"/>
          <p:nvPr/>
        </p:nvSpPr>
        <p:spPr>
          <a:xfrm>
            <a:off x="5029200" y="3581400"/>
            <a:ext cx="3581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i="1" dirty="0" err="1" smtClean="0">
                <a:latin typeface="Arial" pitchFamily="34" charset="0"/>
                <a:cs typeface="Arial" pitchFamily="34" charset="0"/>
              </a:rPr>
              <a:t>addAll</a:t>
            </a:r>
            <a:r>
              <a:rPr lang="en-US" b="0" dirty="0" smtClean="0">
                <a:latin typeface="Arial" pitchFamily="34" charset="0"/>
                <a:cs typeface="Arial" pitchFamily="34" charset="0"/>
              </a:rPr>
              <a:t> </a:t>
            </a:r>
            <a:r>
              <a:rPr lang="en-US" i="1" dirty="0" smtClean="0">
                <a:latin typeface="Arial" pitchFamily="34" charset="0"/>
                <a:cs typeface="Arial" pitchFamily="34" charset="0"/>
              </a:rPr>
              <a:t>() </a:t>
            </a:r>
            <a:r>
              <a:rPr lang="en-US" b="0" dirty="0" smtClean="0">
                <a:latin typeface="Arial" pitchFamily="34" charset="0"/>
                <a:cs typeface="Arial" pitchFamily="34" charset="0"/>
              </a:rPr>
              <a:t>method adds the entire list to the new list</a:t>
            </a:r>
            <a:endParaRPr lang="en-US" b="0" dirty="0">
              <a:latin typeface="Arial" pitchFamily="34" charset="0"/>
              <a:cs typeface="Arial"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457200" y="3276600"/>
            <a:ext cx="4322884"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800" dirty="0" smtClean="0"/>
              <a:t>Lend a Hand Solution – Run the program</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533400" y="2133601"/>
            <a:ext cx="8132763" cy="2057400"/>
          </a:xfrm>
          <a:prstGeom prst="rect">
            <a:avLst/>
          </a:prstGeom>
          <a:noFill/>
          <a:ln w="9525">
            <a:noFill/>
            <a:miter lim="800000"/>
            <a:headEnd/>
            <a:tailEnd/>
          </a:ln>
          <a:effectLst/>
        </p:spPr>
      </p:pic>
      <p:sp>
        <p:nvSpPr>
          <p:cNvPr id="6" name="TextBox 5"/>
          <p:cNvSpPr txBox="1"/>
          <p:nvPr/>
        </p:nvSpPr>
        <p:spPr>
          <a:xfrm>
            <a:off x="457200" y="1600200"/>
            <a:ext cx="7620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Create a Main Class </a:t>
            </a:r>
            <a:r>
              <a:rPr lang="en-US" b="0" smtClean="0">
                <a:latin typeface="Arial" pitchFamily="34" charset="0"/>
                <a:cs typeface="Arial" pitchFamily="34" charset="0"/>
              </a:rPr>
              <a:t>and execute the methods.</a:t>
            </a:r>
            <a:endParaRPr lang="en-US" b="0" dirty="0">
              <a:latin typeface="Arial" pitchFamily="34" charset="0"/>
              <a:cs typeface="Arial" pitchFamily="34" charset="0"/>
            </a:endParaRPr>
          </a:p>
        </p:txBody>
      </p:sp>
      <p:sp>
        <p:nvSpPr>
          <p:cNvPr id="7" name="TextBox 6"/>
          <p:cNvSpPr txBox="1"/>
          <p:nvPr/>
        </p:nvSpPr>
        <p:spPr>
          <a:xfrm>
            <a:off x="457200" y="4114800"/>
            <a:ext cx="7620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Output</a:t>
            </a:r>
            <a:endParaRPr lang="en-US" b="0" dirty="0">
              <a:latin typeface="Arial" pitchFamily="34" charset="0"/>
              <a:cs typeface="Arial"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304800" y="4572000"/>
            <a:ext cx="8364071"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Set Interface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5" name="Rectangle 4"/>
          <p:cNvSpPr/>
          <p:nvPr/>
        </p:nvSpPr>
        <p:spPr>
          <a:xfrm>
            <a:off x="152400" y="1524000"/>
            <a:ext cx="8534400" cy="3924151"/>
          </a:xfrm>
          <a:prstGeom prst="rect">
            <a:avLst/>
          </a:prstGeom>
        </p:spPr>
        <p:txBody>
          <a:bodyPr wrap="square">
            <a:spAutoFit/>
          </a:bodyPr>
          <a:lstStyle/>
          <a:p>
            <a:pPr marL="290513" lvl="1" indent="-290513">
              <a:lnSpc>
                <a:spcPct val="150000"/>
              </a:lnSpc>
              <a:spcBef>
                <a:spcPts val="1200"/>
              </a:spcBef>
              <a:buFont typeface="Wingdings" pitchFamily="2" charset="2"/>
              <a:buChar char="§"/>
            </a:pPr>
            <a:r>
              <a:rPr lang="en-US" b="0" dirty="0" smtClean="0"/>
              <a:t>The </a:t>
            </a:r>
            <a:r>
              <a:rPr lang="en-US" i="1" dirty="0" smtClean="0"/>
              <a:t>Set</a:t>
            </a:r>
            <a:r>
              <a:rPr lang="en-US" b="0" dirty="0" smtClean="0"/>
              <a:t> interface is a collection that cannot contain duplicate elements. </a:t>
            </a:r>
          </a:p>
          <a:p>
            <a:pPr marL="290513" lvl="1" indent="-290513">
              <a:lnSpc>
                <a:spcPct val="150000"/>
              </a:lnSpc>
              <a:spcBef>
                <a:spcPts val="1200"/>
              </a:spcBef>
              <a:buFont typeface="Wingdings" pitchFamily="2" charset="2"/>
              <a:buChar char="§"/>
            </a:pPr>
            <a:r>
              <a:rPr lang="en-US" b="0" dirty="0" smtClean="0"/>
              <a:t>It permits a single element to be null. </a:t>
            </a:r>
          </a:p>
          <a:p>
            <a:pPr marL="290513" lvl="1" indent="-290513">
              <a:lnSpc>
                <a:spcPct val="150000"/>
              </a:lnSpc>
              <a:spcBef>
                <a:spcPts val="1200"/>
              </a:spcBef>
              <a:buFont typeface="Wingdings" pitchFamily="2" charset="2"/>
              <a:buChar char="§"/>
            </a:pPr>
            <a:r>
              <a:rPr lang="en-US" i="1" dirty="0" smtClean="0"/>
              <a:t>Set</a:t>
            </a:r>
            <a:r>
              <a:rPr lang="en-US" b="0" dirty="0" smtClean="0"/>
              <a:t> interface contains methods inherited from </a:t>
            </a:r>
            <a:r>
              <a:rPr lang="en-US" i="1" dirty="0" smtClean="0"/>
              <a:t>collection </a:t>
            </a:r>
            <a:r>
              <a:rPr lang="en-US" b="0" dirty="0" smtClean="0"/>
              <a:t>interface.</a:t>
            </a:r>
          </a:p>
          <a:p>
            <a:pPr marL="290513" lvl="1" indent="-290513">
              <a:lnSpc>
                <a:spcPct val="150000"/>
              </a:lnSpc>
              <a:spcBef>
                <a:spcPts val="1200"/>
              </a:spcBef>
              <a:buFont typeface="Wingdings" pitchFamily="2" charset="2"/>
              <a:buChar char="§"/>
            </a:pPr>
            <a:r>
              <a:rPr lang="en-US" i="1" dirty="0" smtClean="0"/>
              <a:t>Sorted Set </a:t>
            </a:r>
            <a:r>
              <a:rPr lang="en-US" b="0" dirty="0" smtClean="0"/>
              <a:t>interface is a set that maintains its elements in ascending order.</a:t>
            </a:r>
          </a:p>
          <a:p>
            <a:pPr marL="290513" lvl="1" indent="-290513">
              <a:lnSpc>
                <a:spcPct val="150000"/>
              </a:lnSpc>
              <a:spcBef>
                <a:spcPts val="1200"/>
              </a:spcBef>
            </a:pPr>
            <a:r>
              <a:rPr lang="en-US" dirty="0" smtClean="0"/>
              <a:t>Set Implementations:</a:t>
            </a:r>
          </a:p>
          <a:p>
            <a:pPr marL="739775" lvl="1" indent="-173038">
              <a:lnSpc>
                <a:spcPct val="150000"/>
              </a:lnSpc>
              <a:spcBef>
                <a:spcPts val="1200"/>
              </a:spcBef>
              <a:buFont typeface="+mj-lt"/>
              <a:buAutoNum type="arabicPeriod"/>
            </a:pPr>
            <a:r>
              <a:rPr lang="en-US" b="0" dirty="0" err="1" smtClean="0"/>
              <a:t>HashSet</a:t>
            </a:r>
            <a:endParaRPr lang="en-US" b="0" dirty="0" smtClean="0"/>
          </a:p>
          <a:p>
            <a:pPr marL="739775" lvl="1" indent="-173038">
              <a:lnSpc>
                <a:spcPct val="150000"/>
              </a:lnSpc>
              <a:spcBef>
                <a:spcPts val="1200"/>
              </a:spcBef>
              <a:buFont typeface="+mj-lt"/>
              <a:buAutoNum type="arabicPeriod"/>
            </a:pPr>
            <a:r>
              <a:rPr lang="en-US" b="0" dirty="0" err="1" smtClean="0"/>
              <a:t>TreeSet</a:t>
            </a:r>
            <a:endParaRPr lang="en-US" b="0" dirty="0" smtClean="0"/>
          </a:p>
        </p:txBody>
      </p:sp>
      <p:sp>
        <p:nvSpPr>
          <p:cNvPr id="6" name="TextBox 5"/>
          <p:cNvSpPr txBox="1"/>
          <p:nvPr/>
        </p:nvSpPr>
        <p:spPr>
          <a:xfrm>
            <a:off x="228600" y="5638800"/>
            <a:ext cx="86868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We will be covering only </a:t>
            </a:r>
            <a:r>
              <a:rPr lang="en-US" sz="1600" i="1" dirty="0" err="1" smtClean="0">
                <a:latin typeface="Arial" pitchFamily="34" charset="0"/>
                <a:cs typeface="Arial" pitchFamily="34" charset="0"/>
              </a:rPr>
              <a:t>HashSet</a:t>
            </a:r>
            <a:r>
              <a:rPr lang="en-US" sz="1600" b="0" dirty="0" smtClean="0">
                <a:latin typeface="Arial" pitchFamily="34" charset="0"/>
                <a:cs typeface="Arial" pitchFamily="34" charset="0"/>
              </a:rPr>
              <a:t> in detail in this session. For details on </a:t>
            </a:r>
            <a:r>
              <a:rPr lang="en-US" sz="1600" i="1" dirty="0" err="1" smtClean="0">
                <a:latin typeface="Arial" pitchFamily="34" charset="0"/>
                <a:cs typeface="Arial" pitchFamily="34" charset="0"/>
              </a:rPr>
              <a:t>TreeSet</a:t>
            </a:r>
            <a:r>
              <a:rPr lang="en-US" sz="1600" b="0" dirty="0" smtClean="0">
                <a:latin typeface="Arial" pitchFamily="34" charset="0"/>
                <a:cs typeface="Arial" pitchFamily="34" charset="0"/>
              </a:rPr>
              <a:t> visit </a:t>
            </a:r>
            <a:r>
              <a:rPr lang="en-US" sz="1600" dirty="0" smtClean="0">
                <a:latin typeface="Arial" pitchFamily="34" charset="0"/>
                <a:cs typeface="Arial" pitchFamily="34" charset="0"/>
                <a:hlinkClick r:id="rId2"/>
              </a:rPr>
              <a:t>http://docs.oracle.com/javase/1.4.2/docs/api/java/util/TreeSet.html</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5" name="TextBox 4"/>
          <p:cNvSpPr txBox="1"/>
          <p:nvPr/>
        </p:nvSpPr>
        <p:spPr>
          <a:xfrm>
            <a:off x="152400" y="1676400"/>
            <a:ext cx="8610600" cy="3354765"/>
          </a:xfrm>
          <a:prstGeom prst="rect">
            <a:avLst/>
          </a:prstGeom>
          <a:noFill/>
        </p:spPr>
        <p:txBody>
          <a:bodyPr wrap="square" rtlCol="0">
            <a:spAutoFit/>
          </a:bodyPr>
          <a:lstStyle/>
          <a:p>
            <a:pPr marL="231775" indent="-231775">
              <a:lnSpc>
                <a:spcPct val="150000"/>
              </a:lnSpc>
              <a:spcBef>
                <a:spcPts val="1200"/>
              </a:spcBef>
              <a:buFont typeface="Wingdings" pitchFamily="2" charset="2"/>
              <a:buChar char="§"/>
            </a:pPr>
            <a:r>
              <a:rPr lang="en-US" b="0" dirty="0" smtClean="0"/>
              <a:t>Implements the Set interface hence doesn’t support duplicate entries.</a:t>
            </a:r>
          </a:p>
          <a:p>
            <a:pPr marL="231775" indent="-231775">
              <a:lnSpc>
                <a:spcPct val="150000"/>
              </a:lnSpc>
              <a:spcBef>
                <a:spcPts val="1200"/>
              </a:spcBef>
              <a:buFont typeface="Wingdings" pitchFamily="2" charset="2"/>
              <a:buChar char="§"/>
            </a:pPr>
            <a:r>
              <a:rPr lang="en-US" b="0" dirty="0" smtClean="0"/>
              <a:t>Does not support random access or retrieval.</a:t>
            </a:r>
          </a:p>
          <a:p>
            <a:pPr marL="231775" indent="-231775">
              <a:lnSpc>
                <a:spcPct val="150000"/>
              </a:lnSpc>
              <a:spcBef>
                <a:spcPts val="1200"/>
              </a:spcBef>
              <a:buFont typeface="Wingdings" pitchFamily="2" charset="2"/>
              <a:buChar char="§"/>
            </a:pPr>
            <a:r>
              <a:rPr lang="en-US" b="0" dirty="0" smtClean="0"/>
              <a:t>Cannot predict the order in which the items get stored in the Set.</a:t>
            </a:r>
          </a:p>
          <a:p>
            <a:pPr marL="231775" indent="-231775">
              <a:lnSpc>
                <a:spcPct val="150000"/>
              </a:lnSpc>
              <a:spcBef>
                <a:spcPts val="1200"/>
              </a:spcBef>
              <a:buFont typeface="Wingdings" pitchFamily="2" charset="2"/>
              <a:buChar char="§"/>
            </a:pPr>
            <a:r>
              <a:rPr lang="en-US" b="0" dirty="0" smtClean="0"/>
              <a:t>Not Thread safe. </a:t>
            </a:r>
          </a:p>
          <a:p>
            <a:pPr marL="231775" indent="-231775">
              <a:lnSpc>
                <a:spcPct val="150000"/>
              </a:lnSpc>
              <a:spcBef>
                <a:spcPts val="1200"/>
              </a:spcBef>
              <a:buFont typeface="Wingdings" pitchFamily="2" charset="2"/>
              <a:buChar char="§"/>
            </a:pPr>
            <a:r>
              <a:rPr lang="en-US" b="0" dirty="0" smtClean="0"/>
              <a:t>Permits Null value(Only one).</a:t>
            </a:r>
          </a:p>
          <a:p>
            <a:pPr marL="347663" indent="-347663">
              <a:lnSpc>
                <a:spcPct val="150000"/>
              </a:lnSpc>
              <a:spcBef>
                <a:spcPts val="1200"/>
              </a:spcBef>
              <a:buFont typeface="Wingdings" pitchFamily="2" charset="2"/>
              <a:buChar char="§"/>
            </a:pPr>
            <a:endParaRPr lang="en-US" b="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 </a:t>
            </a:r>
            <a:r>
              <a:rPr lang="en-US" dirty="0" err="1" smtClean="0"/>
              <a:t>HashSet</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sp>
        <p:nvSpPr>
          <p:cNvPr id="5" name="Rectangle 4"/>
          <p:cNvSpPr/>
          <p:nvPr/>
        </p:nvSpPr>
        <p:spPr>
          <a:xfrm>
            <a:off x="152400" y="1676400"/>
            <a:ext cx="8686800" cy="2215991"/>
          </a:xfrm>
          <a:prstGeom prst="rect">
            <a:avLst/>
          </a:prstGeom>
        </p:spPr>
        <p:txBody>
          <a:bodyPr wrap="square">
            <a:spAutoFit/>
          </a:bodyPr>
          <a:lstStyle/>
          <a:p>
            <a:pPr>
              <a:lnSpc>
                <a:spcPct val="150000"/>
              </a:lnSpc>
              <a:spcBef>
                <a:spcPts val="1200"/>
              </a:spcBef>
            </a:pPr>
            <a:r>
              <a:rPr lang="en-US" i="1" dirty="0" err="1" smtClean="0"/>
              <a:t>HashSet</a:t>
            </a:r>
            <a:r>
              <a:rPr lang="en-US" b="0" dirty="0" smtClean="0"/>
              <a:t> can be created by using the following syntax</a:t>
            </a:r>
          </a:p>
          <a:p>
            <a:pPr marL="682625">
              <a:lnSpc>
                <a:spcPct val="150000"/>
              </a:lnSpc>
              <a:spcBef>
                <a:spcPts val="1200"/>
              </a:spcBef>
            </a:pPr>
            <a:r>
              <a:rPr lang="en-US" dirty="0" smtClean="0">
                <a:solidFill>
                  <a:srgbClr val="0070C0"/>
                </a:solidFill>
              </a:rPr>
              <a:t>Set </a:t>
            </a:r>
            <a:r>
              <a:rPr lang="en-US" dirty="0" err="1" smtClean="0">
                <a:solidFill>
                  <a:srgbClr val="0070C0"/>
                </a:solidFill>
              </a:rPr>
              <a:t>setName</a:t>
            </a:r>
            <a:r>
              <a:rPr lang="en-US" dirty="0" smtClean="0">
                <a:solidFill>
                  <a:srgbClr val="0070C0"/>
                </a:solidFill>
              </a:rPr>
              <a:t>=new </a:t>
            </a:r>
            <a:r>
              <a:rPr lang="en-US" dirty="0" err="1" smtClean="0">
                <a:solidFill>
                  <a:srgbClr val="0070C0"/>
                </a:solidFill>
              </a:rPr>
              <a:t>HashSet</a:t>
            </a:r>
            <a:r>
              <a:rPr lang="en-US" dirty="0" smtClean="0">
                <a:solidFill>
                  <a:srgbClr val="0070C0"/>
                </a:solidFill>
              </a:rPr>
              <a:t>();</a:t>
            </a:r>
          </a:p>
          <a:p>
            <a:pPr>
              <a:lnSpc>
                <a:spcPct val="150000"/>
              </a:lnSpc>
              <a:spcBef>
                <a:spcPts val="1200"/>
              </a:spcBef>
            </a:pPr>
            <a:r>
              <a:rPr lang="en-US" dirty="0" smtClean="0"/>
              <a:t>Example :</a:t>
            </a:r>
          </a:p>
          <a:p>
            <a:pPr marL="682625">
              <a:lnSpc>
                <a:spcPct val="150000"/>
              </a:lnSpc>
              <a:spcBef>
                <a:spcPts val="1200"/>
              </a:spcBef>
            </a:pPr>
            <a:r>
              <a:rPr lang="en-US" dirty="0" smtClean="0">
                <a:solidFill>
                  <a:srgbClr val="0070C0"/>
                </a:solidFill>
              </a:rPr>
              <a:t>Set countries=new </a:t>
            </a:r>
            <a:r>
              <a:rPr lang="en-US" dirty="0" err="1" smtClean="0">
                <a:solidFill>
                  <a:srgbClr val="0070C0"/>
                </a:solidFill>
              </a:rPr>
              <a:t>HashSet</a:t>
            </a:r>
            <a:r>
              <a:rPr lang="en-US" dirty="0" smtClean="0">
                <a:solidFill>
                  <a:srgbClr val="0070C0"/>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3"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4"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5"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6"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7"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8"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9"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10"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1"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Methods in </a:t>
            </a:r>
            <a:r>
              <a:rPr lang="en-US" dirty="0" err="1" smtClean="0"/>
              <a:t>HashSet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graphicFrame>
        <p:nvGraphicFramePr>
          <p:cNvPr id="5" name="Table 4"/>
          <p:cNvGraphicFramePr>
            <a:graphicFrameLocks noGrp="1"/>
          </p:cNvGraphicFramePr>
          <p:nvPr/>
        </p:nvGraphicFramePr>
        <p:xfrm>
          <a:off x="304800" y="1676400"/>
          <a:ext cx="8458200" cy="4198620"/>
        </p:xfrm>
        <a:graphic>
          <a:graphicData uri="http://schemas.openxmlformats.org/drawingml/2006/table">
            <a:tbl>
              <a:tblPr firstRow="1" bandRow="1">
                <a:tableStyleId>{7DF18680-E054-41AD-8BC1-D1AEF772440D}</a:tableStyleId>
              </a:tblPr>
              <a:tblGrid>
                <a:gridCol w="3200400"/>
                <a:gridCol w="5257800"/>
              </a:tblGrid>
              <a:tr h="370840">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Method</a:t>
                      </a:r>
                      <a:endParaRPr lang="en-US" sz="1600" b="0" dirty="0">
                        <a:solidFill>
                          <a:schemeClr val="tx1"/>
                        </a:solidFill>
                        <a:latin typeface="Arial" pitchFamily="34" charset="0"/>
                        <a:cs typeface="Arial" pitchFamily="34" charset="0"/>
                      </a:endParaRPr>
                    </a:p>
                  </a:txBody>
                  <a:tcPr/>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Description</a:t>
                      </a:r>
                      <a:endParaRPr lang="en-US" sz="1600" b="0" dirty="0">
                        <a:solidFill>
                          <a:schemeClr val="tx1"/>
                        </a:solidFill>
                        <a:latin typeface="Arial" pitchFamily="34" charset="0"/>
                        <a:cs typeface="Arial" pitchFamily="34" charset="0"/>
                      </a:endParaRPr>
                    </a:p>
                  </a:txBody>
                  <a:tcPr/>
                </a:tc>
              </a:tr>
              <a:tr h="838200">
                <a:tc>
                  <a:txBody>
                    <a:bodyPr/>
                    <a:lstStyle/>
                    <a:p>
                      <a:pPr algn="l">
                        <a:lnSpc>
                          <a:spcPct val="150000"/>
                        </a:lnSpc>
                        <a:spcBef>
                          <a:spcPts val="1200"/>
                        </a:spcBef>
                      </a:pPr>
                      <a:r>
                        <a:rPr lang="en-US" sz="1600" b="0" dirty="0" err="1" smtClean="0">
                          <a:solidFill>
                            <a:schemeClr val="tx1"/>
                          </a:solidFill>
                          <a:latin typeface="Arial" pitchFamily="34" charset="0"/>
                          <a:cs typeface="Arial" pitchFamily="34" charset="0"/>
                        </a:rPr>
                        <a:t>boolean</a:t>
                      </a:r>
                      <a:r>
                        <a:rPr lang="en-US" sz="1600" b="0" dirty="0" smtClean="0">
                          <a:solidFill>
                            <a:schemeClr val="tx1"/>
                          </a:solidFill>
                          <a:latin typeface="Arial" pitchFamily="34" charset="0"/>
                          <a:cs typeface="Arial" pitchFamily="34" charset="0"/>
                        </a:rPr>
                        <a:t> add(Object element)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Adds </a:t>
                      </a:r>
                      <a:r>
                        <a:rPr lang="en-US" sz="1600" b="0" dirty="0">
                          <a:solidFill>
                            <a:schemeClr val="tx1"/>
                          </a:solidFill>
                          <a:latin typeface="Arial" pitchFamily="34" charset="0"/>
                          <a:cs typeface="Arial" pitchFamily="34" charset="0"/>
                        </a:rPr>
                        <a:t>the specified element to this set if it is not already present.</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void clear()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Removes </a:t>
                      </a:r>
                      <a:r>
                        <a:rPr lang="en-US" sz="1600" b="0" dirty="0">
                          <a:solidFill>
                            <a:schemeClr val="tx1"/>
                          </a:solidFill>
                          <a:latin typeface="Arial" pitchFamily="34" charset="0"/>
                          <a:cs typeface="Arial" pitchFamily="34" charset="0"/>
                        </a:rPr>
                        <a:t>all of the elements from this set.</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boolean</a:t>
                      </a:r>
                      <a:r>
                        <a:rPr lang="en-US" sz="1600" b="0" dirty="0" smtClean="0">
                          <a:solidFill>
                            <a:schemeClr val="tx1"/>
                          </a:solidFill>
                          <a:latin typeface="Arial" pitchFamily="34" charset="0"/>
                          <a:cs typeface="Arial" pitchFamily="34" charset="0"/>
                        </a:rPr>
                        <a:t> contains(Object o)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Returns </a:t>
                      </a:r>
                      <a:r>
                        <a:rPr lang="en-US" sz="1600" b="0" dirty="0">
                          <a:solidFill>
                            <a:schemeClr val="tx1"/>
                          </a:solidFill>
                          <a:latin typeface="Arial" pitchFamily="34" charset="0"/>
                          <a:cs typeface="Arial" pitchFamily="34" charset="0"/>
                        </a:rPr>
                        <a:t>true if this set contains the specified element.</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boolean</a:t>
                      </a:r>
                      <a:r>
                        <a:rPr lang="en-US" sz="1600" b="0" dirty="0" smtClean="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isEmpty</a:t>
                      </a:r>
                      <a:r>
                        <a:rPr lang="en-US" sz="1600" b="0" dirty="0" smtClean="0">
                          <a:solidFill>
                            <a:schemeClr val="tx1"/>
                          </a:solidFill>
                          <a:latin typeface="Arial" pitchFamily="34" charset="0"/>
                          <a:cs typeface="Arial" pitchFamily="34" charset="0"/>
                        </a:rPr>
                        <a: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Returns </a:t>
                      </a:r>
                      <a:r>
                        <a:rPr lang="en-US" sz="1600" b="0" dirty="0">
                          <a:solidFill>
                            <a:schemeClr val="tx1"/>
                          </a:solidFill>
                          <a:latin typeface="Arial" pitchFamily="34" charset="0"/>
                          <a:cs typeface="Arial" pitchFamily="34" charset="0"/>
                        </a:rPr>
                        <a:t>true if this set contains no elements.</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err="1">
                          <a:solidFill>
                            <a:schemeClr val="tx1"/>
                          </a:solidFill>
                          <a:latin typeface="Arial" pitchFamily="34" charset="0"/>
                          <a:cs typeface="Arial" pitchFamily="34" charset="0"/>
                        </a:rPr>
                        <a:t>Iterator</a:t>
                      </a:r>
                      <a:r>
                        <a:rPr lang="en-US" sz="1600" b="0" dirty="0">
                          <a:solidFill>
                            <a:schemeClr val="tx1"/>
                          </a:solidFill>
                          <a:latin typeface="Arial" pitchFamily="34" charset="0"/>
                          <a:cs typeface="Arial" pitchFamily="34" charset="0"/>
                        </a:rPr>
                        <a:t>&lt;E</a:t>
                      </a:r>
                      <a:r>
                        <a:rPr lang="en-US" sz="1600" b="0" dirty="0" smtClean="0">
                          <a:solidFill>
                            <a:schemeClr val="tx1"/>
                          </a:solidFill>
                          <a:latin typeface="Arial" pitchFamily="34" charset="0"/>
                          <a:cs typeface="Arial" pitchFamily="34" charset="0"/>
                        </a:rPr>
                        <a:t>&gt; </a:t>
                      </a:r>
                      <a:r>
                        <a:rPr lang="en-US" sz="1600" b="0" dirty="0" err="1" smtClean="0">
                          <a:solidFill>
                            <a:schemeClr val="tx1"/>
                          </a:solidFill>
                          <a:latin typeface="Arial" pitchFamily="34" charset="0"/>
                          <a:cs typeface="Arial" pitchFamily="34" charset="0"/>
                        </a:rPr>
                        <a:t>iterator</a:t>
                      </a:r>
                      <a:r>
                        <a:rPr lang="en-US" sz="1600" b="0" dirty="0" smtClean="0">
                          <a:solidFill>
                            <a:schemeClr val="tx1"/>
                          </a:solidFill>
                          <a:latin typeface="Arial" pitchFamily="34" charset="0"/>
                          <a:cs typeface="Arial" pitchFamily="34" charset="0"/>
                        </a:rPr>
                        <a: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Returns </a:t>
                      </a:r>
                      <a:r>
                        <a:rPr lang="en-US" sz="1600" b="0" dirty="0">
                          <a:solidFill>
                            <a:schemeClr val="tx1"/>
                          </a:solidFill>
                          <a:latin typeface="Arial" pitchFamily="34" charset="0"/>
                          <a:cs typeface="Arial" pitchFamily="34" charset="0"/>
                        </a:rPr>
                        <a:t>an iterator over the elements in this set.</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boolean</a:t>
                      </a:r>
                      <a:r>
                        <a:rPr lang="en-US" sz="1600" b="0" dirty="0" smtClean="0">
                          <a:solidFill>
                            <a:schemeClr val="tx1"/>
                          </a:solidFill>
                          <a:latin typeface="Arial" pitchFamily="34" charset="0"/>
                          <a:cs typeface="Arial" pitchFamily="34" charset="0"/>
                        </a:rPr>
                        <a:t> remove(Object</a:t>
                      </a:r>
                      <a:r>
                        <a:rPr lang="en-US" sz="1600" b="0" baseline="0" dirty="0" smtClean="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o)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Removes </a:t>
                      </a:r>
                      <a:r>
                        <a:rPr lang="en-US" sz="1600" b="0" dirty="0">
                          <a:solidFill>
                            <a:schemeClr val="tx1"/>
                          </a:solidFill>
                          <a:latin typeface="Arial" pitchFamily="34" charset="0"/>
                          <a:cs typeface="Arial" pitchFamily="34" charset="0"/>
                        </a:rPr>
                        <a:t>the specified element from this set if it is present.</a:t>
                      </a:r>
                    </a:p>
                  </a:txBody>
                  <a:tcPr marL="28575" marR="28575" marT="28575" marB="28575" anchor="ctr"/>
                </a:tc>
              </a:tr>
              <a:tr h="370840">
                <a:tc>
                  <a:txBody>
                    <a:bodyPr/>
                    <a:lstStyle/>
                    <a:p>
                      <a:pPr algn="l">
                        <a:lnSpc>
                          <a:spcPct val="150000"/>
                        </a:lnSpc>
                        <a:spcBef>
                          <a:spcPts val="1200"/>
                        </a:spcBef>
                      </a:pPr>
                      <a:r>
                        <a:rPr lang="en-US" sz="1600" b="0" dirty="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int</a:t>
                      </a:r>
                      <a:r>
                        <a:rPr lang="en-US" sz="1600" b="0" dirty="0" smtClean="0">
                          <a:solidFill>
                            <a:schemeClr val="tx1"/>
                          </a:solidFill>
                          <a:latin typeface="Arial" pitchFamily="34" charset="0"/>
                          <a:cs typeface="Arial" pitchFamily="34" charset="0"/>
                        </a:rPr>
                        <a:t> size()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gn="l">
                        <a:lnSpc>
                          <a:spcPct val="150000"/>
                        </a:lnSpc>
                        <a:spcBef>
                          <a:spcPts val="1200"/>
                        </a:spcBef>
                      </a:pPr>
                      <a:r>
                        <a:rPr lang="en-US" sz="1600" b="0" dirty="0" smtClean="0">
                          <a:solidFill>
                            <a:schemeClr val="tx1"/>
                          </a:solidFill>
                          <a:latin typeface="Arial" pitchFamily="34" charset="0"/>
                          <a:cs typeface="Arial" pitchFamily="34" charset="0"/>
                        </a:rPr>
                        <a:t>Returns </a:t>
                      </a:r>
                      <a:r>
                        <a:rPr lang="en-US" sz="1600" b="0" dirty="0">
                          <a:solidFill>
                            <a:schemeClr val="tx1"/>
                          </a:solidFill>
                          <a:latin typeface="Arial" pitchFamily="34" charset="0"/>
                          <a:cs typeface="Arial" pitchFamily="34" charset="0"/>
                        </a:rPr>
                        <a:t>the number of elements in this </a:t>
                      </a:r>
                      <a:r>
                        <a:rPr lang="en-US" sz="1600" b="0" dirty="0" smtClean="0">
                          <a:solidFill>
                            <a:schemeClr val="tx1"/>
                          </a:solidFill>
                          <a:latin typeface="Arial" pitchFamily="34" charset="0"/>
                          <a:cs typeface="Arial" pitchFamily="34" charset="0"/>
                        </a:rPr>
                        <a:t>set.</a:t>
                      </a:r>
                      <a:endParaRPr lang="en-US" sz="1600" b="0" dirty="0">
                        <a:solidFill>
                          <a:schemeClr val="tx1"/>
                        </a:solidFill>
                        <a:latin typeface="Arial" pitchFamily="34" charset="0"/>
                        <a:cs typeface="Arial" pitchFamily="34" charset="0"/>
                      </a:endParaRPr>
                    </a:p>
                  </a:txBody>
                  <a:tcPr marL="28575" marR="28575" marT="28575" marB="28575" anchor="ctr"/>
                </a:tc>
              </a:tr>
            </a:tbl>
          </a:graphicData>
        </a:graphic>
      </p:graphicFrame>
      <p:sp>
        <p:nvSpPr>
          <p:cNvPr id="6" name="Rectangle 5"/>
          <p:cNvSpPr/>
          <p:nvPr/>
        </p:nvSpPr>
        <p:spPr>
          <a:xfrm>
            <a:off x="685800" y="6016823"/>
            <a:ext cx="59436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400" dirty="0" smtClean="0">
                <a:latin typeface="Arial" pitchFamily="34" charset="0"/>
                <a:cs typeface="Arial" pitchFamily="34" charset="0"/>
                <a:hlinkClick r:id="rId2"/>
              </a:rPr>
              <a:t>http://docs.oracle.com/javase/1.4.2/docs/api/java/util/HashSet.html</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to add elements to </a:t>
            </a:r>
            <a:r>
              <a:rPr lang="en-US" sz="3200" dirty="0" err="1" smtClean="0"/>
              <a:t>HashSet</a:t>
            </a:r>
            <a:r>
              <a:rPr lang="en-US" sz="3200" dirty="0" smtClean="0"/>
              <a: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5" name="TextBox 4"/>
          <p:cNvSpPr txBox="1"/>
          <p:nvPr/>
        </p:nvSpPr>
        <p:spPr>
          <a:xfrm>
            <a:off x="76200" y="1680150"/>
            <a:ext cx="8991600" cy="4339650"/>
          </a:xfrm>
          <a:prstGeom prst="rect">
            <a:avLst/>
          </a:prstGeom>
          <a:noFill/>
        </p:spPr>
        <p:txBody>
          <a:bodyPr wrap="square" rtlCol="0">
            <a:spAutoFit/>
          </a:bodyPr>
          <a:lstStyle/>
          <a:p>
            <a:pPr>
              <a:lnSpc>
                <a:spcPct val="150000"/>
              </a:lnSpc>
              <a:spcBef>
                <a:spcPts val="1200"/>
              </a:spcBef>
            </a:pPr>
            <a:r>
              <a:rPr lang="en-US" b="0" dirty="0" smtClean="0"/>
              <a:t>Elements can be added one by one using a </a:t>
            </a:r>
            <a:r>
              <a:rPr lang="en-US" i="1" dirty="0" smtClean="0"/>
              <a:t>add() </a:t>
            </a:r>
            <a:r>
              <a:rPr lang="en-US" b="0" dirty="0" smtClean="0"/>
              <a:t>method or an entire collection can be added using the </a:t>
            </a:r>
            <a:r>
              <a:rPr lang="en-US" i="1" dirty="0" err="1" smtClean="0"/>
              <a:t>addAll</a:t>
            </a:r>
            <a:r>
              <a:rPr lang="en-US" i="1" dirty="0" smtClean="0"/>
              <a:t>() </a:t>
            </a:r>
            <a:r>
              <a:rPr lang="en-US" b="0" dirty="0" smtClean="0"/>
              <a:t>method.</a:t>
            </a:r>
          </a:p>
          <a:p>
            <a:pPr>
              <a:lnSpc>
                <a:spcPct val="150000"/>
              </a:lnSpc>
              <a:spcBef>
                <a:spcPts val="1200"/>
              </a:spcBef>
            </a:pPr>
            <a:r>
              <a:rPr lang="en-US" dirty="0" smtClean="0"/>
              <a:t>Example: </a:t>
            </a:r>
          </a:p>
          <a:p>
            <a:pPr marL="682625">
              <a:lnSpc>
                <a:spcPct val="150000"/>
              </a:lnSpc>
              <a:spcBef>
                <a:spcPts val="1200"/>
              </a:spcBef>
            </a:pPr>
            <a:r>
              <a:rPr lang="en-US" dirty="0" err="1" smtClean="0">
                <a:solidFill>
                  <a:srgbClr val="0070C0"/>
                </a:solidFill>
              </a:rPr>
              <a:t>mySet.add</a:t>
            </a:r>
            <a:r>
              <a:rPr lang="en-US" dirty="0" smtClean="0">
                <a:solidFill>
                  <a:srgbClr val="0070C0"/>
                </a:solidFill>
              </a:rPr>
              <a:t>(“India”);</a:t>
            </a:r>
          </a:p>
          <a:p>
            <a:pPr marL="682625">
              <a:lnSpc>
                <a:spcPct val="150000"/>
              </a:lnSpc>
              <a:spcBef>
                <a:spcPts val="1200"/>
              </a:spcBef>
            </a:pPr>
            <a:r>
              <a:rPr lang="en-US" dirty="0" err="1" smtClean="0">
                <a:solidFill>
                  <a:srgbClr val="0070C0"/>
                </a:solidFill>
              </a:rPr>
              <a:t>mySet.add</a:t>
            </a:r>
            <a:r>
              <a:rPr lang="en-US" dirty="0" smtClean="0">
                <a:solidFill>
                  <a:srgbClr val="0070C0"/>
                </a:solidFill>
              </a:rPr>
              <a:t>(“Australia”);</a:t>
            </a:r>
          </a:p>
          <a:p>
            <a:pPr marL="682625">
              <a:lnSpc>
                <a:spcPct val="150000"/>
              </a:lnSpc>
              <a:spcBef>
                <a:spcPts val="1200"/>
              </a:spcBef>
            </a:pPr>
            <a:r>
              <a:rPr lang="en-US" dirty="0" err="1" smtClean="0">
                <a:solidFill>
                  <a:srgbClr val="0070C0"/>
                </a:solidFill>
              </a:rPr>
              <a:t>mySet.add</a:t>
            </a:r>
            <a:r>
              <a:rPr lang="en-US" dirty="0" smtClean="0">
                <a:solidFill>
                  <a:srgbClr val="0070C0"/>
                </a:solidFill>
              </a:rPr>
              <a:t>(“India”)</a:t>
            </a:r>
          </a:p>
          <a:p>
            <a:pPr marL="682625">
              <a:lnSpc>
                <a:spcPct val="150000"/>
              </a:lnSpc>
              <a:spcBef>
                <a:spcPts val="1200"/>
              </a:spcBef>
            </a:pPr>
            <a:r>
              <a:rPr lang="en-US" dirty="0" err="1" smtClean="0">
                <a:solidFill>
                  <a:srgbClr val="0070C0"/>
                </a:solidFill>
              </a:rPr>
              <a:t>mySet.addAll</a:t>
            </a:r>
            <a:r>
              <a:rPr lang="en-US" dirty="0" smtClean="0">
                <a:solidFill>
                  <a:srgbClr val="0070C0"/>
                </a:solidFill>
              </a:rPr>
              <a:t>(mySet1);</a:t>
            </a:r>
          </a:p>
          <a:p>
            <a:pPr>
              <a:lnSpc>
                <a:spcPct val="150000"/>
              </a:lnSpc>
              <a:spcBef>
                <a:spcPts val="1200"/>
              </a:spcBef>
            </a:pPr>
            <a:endParaRPr lang="en-US" b="0" dirty="0"/>
          </a:p>
        </p:txBody>
      </p:sp>
      <p:sp>
        <p:nvSpPr>
          <p:cNvPr id="6" name="Right Brace 5"/>
          <p:cNvSpPr/>
          <p:nvPr/>
        </p:nvSpPr>
        <p:spPr>
          <a:xfrm>
            <a:off x="3352800" y="3352800"/>
            <a:ext cx="381000" cy="990600"/>
          </a:xfrm>
          <a:prstGeom prst="rightBrace">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 name="TextBox 6"/>
          <p:cNvSpPr txBox="1"/>
          <p:nvPr/>
        </p:nvSpPr>
        <p:spPr>
          <a:xfrm>
            <a:off x="3810000" y="3639235"/>
            <a:ext cx="37338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Adds two elements into the set.</a:t>
            </a:r>
            <a:endParaRPr lang="en-US" sz="1500" b="0" dirty="0">
              <a:latin typeface="Arial" pitchFamily="34" charset="0"/>
              <a:cs typeface="Arial" pitchFamily="34" charset="0"/>
            </a:endParaRPr>
          </a:p>
        </p:txBody>
      </p:sp>
      <p:sp>
        <p:nvSpPr>
          <p:cNvPr id="8" name="TextBox 7"/>
          <p:cNvSpPr txBox="1"/>
          <p:nvPr/>
        </p:nvSpPr>
        <p:spPr>
          <a:xfrm>
            <a:off x="3581400" y="4401235"/>
            <a:ext cx="47244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Returns false since India already exists in the set.</a:t>
            </a:r>
            <a:endParaRPr lang="en-US" sz="1500" b="0" dirty="0">
              <a:latin typeface="Arial" pitchFamily="34" charset="0"/>
              <a:cs typeface="Arial" pitchFamily="34" charset="0"/>
            </a:endParaRPr>
          </a:p>
        </p:txBody>
      </p:sp>
      <p:sp>
        <p:nvSpPr>
          <p:cNvPr id="9" name="TextBox 8"/>
          <p:cNvSpPr txBox="1"/>
          <p:nvPr/>
        </p:nvSpPr>
        <p:spPr>
          <a:xfrm>
            <a:off x="3429000" y="5029200"/>
            <a:ext cx="46482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Adds all the items of Set </a:t>
            </a:r>
            <a:r>
              <a:rPr lang="en-US" sz="1500" dirty="0" smtClean="0">
                <a:latin typeface="Arial" pitchFamily="34" charset="0"/>
                <a:cs typeface="Arial" pitchFamily="34" charset="0"/>
              </a:rPr>
              <a:t>mySet1</a:t>
            </a:r>
            <a:r>
              <a:rPr lang="en-US" sz="1500" b="0" dirty="0" smtClean="0">
                <a:latin typeface="Arial" pitchFamily="34" charset="0"/>
                <a:cs typeface="Arial" pitchFamily="34" charset="0"/>
              </a:rPr>
              <a:t> to </a:t>
            </a:r>
            <a:r>
              <a:rPr lang="en-US" sz="1500" dirty="0" err="1" smtClean="0">
                <a:latin typeface="Arial" pitchFamily="34" charset="0"/>
                <a:cs typeface="Arial" pitchFamily="34" charset="0"/>
              </a:rPr>
              <a:t>mySet</a:t>
            </a:r>
            <a:r>
              <a:rPr lang="en-US" sz="1500" b="0" dirty="0" smtClean="0">
                <a:latin typeface="Arial" pitchFamily="34" charset="0"/>
                <a:cs typeface="Arial" pitchFamily="34" charset="0"/>
              </a:rPr>
              <a:t> </a:t>
            </a:r>
            <a:endParaRPr lang="en-US" sz="1500" b="0" dirty="0">
              <a:latin typeface="Arial" pitchFamily="34" charset="0"/>
              <a:cs typeface="Arial" pitchFamily="34" charset="0"/>
            </a:endParaRPr>
          </a:p>
        </p:txBody>
      </p:sp>
      <p:sp>
        <p:nvSpPr>
          <p:cNvPr id="11" name="TextBox 10"/>
          <p:cNvSpPr txBox="1"/>
          <p:nvPr/>
        </p:nvSpPr>
        <p:spPr>
          <a:xfrm>
            <a:off x="1219200" y="5715000"/>
            <a:ext cx="6400800" cy="5334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sz="1600" dirty="0" smtClean="0">
                <a:latin typeface="Arial" pitchFamily="34" charset="0"/>
                <a:cs typeface="Arial" pitchFamily="34" charset="0"/>
              </a:rPr>
              <a:t>Note : </a:t>
            </a:r>
            <a:r>
              <a:rPr lang="en-US" sz="1600" b="0" dirty="0" smtClean="0">
                <a:latin typeface="Arial" pitchFamily="34" charset="0"/>
                <a:cs typeface="Arial" pitchFamily="34" charset="0"/>
              </a:rPr>
              <a:t>If an entire set is added to another set , the duplicate elements will not get added.</a:t>
            </a:r>
            <a:endParaRPr lang="en-US" sz="1600" b="0" dirty="0">
              <a:latin typeface="Arial" pitchFamily="34" charset="0"/>
              <a:cs typeface="Arial" pitchFamily="34" charset="0"/>
            </a:endParaRPr>
          </a:p>
        </p:txBody>
      </p:sp>
      <p:pic>
        <p:nvPicPr>
          <p:cNvPr id="10" name="Picture 9" descr="ImportantIcon.jpg"/>
          <p:cNvPicPr>
            <a:picLocks noChangeAspect="1"/>
          </p:cNvPicPr>
          <p:nvPr/>
        </p:nvPicPr>
        <p:blipFill>
          <a:blip r:embed="rId2" cstate="print"/>
          <a:stretch>
            <a:fillRect/>
          </a:stretch>
        </p:blipFill>
        <p:spPr>
          <a:xfrm>
            <a:off x="228600" y="5629275"/>
            <a:ext cx="835952"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t>
            </a:r>
            <a:r>
              <a:rPr lang="en-US" dirty="0" err="1" smtClean="0"/>
              <a:t>HashSet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8" name="TextBox 7"/>
          <p:cNvSpPr txBox="1"/>
          <p:nvPr/>
        </p:nvSpPr>
        <p:spPr>
          <a:xfrm>
            <a:off x="228600" y="1600200"/>
            <a:ext cx="8534400" cy="3554819"/>
          </a:xfrm>
          <a:prstGeom prst="rect">
            <a:avLst/>
          </a:prstGeom>
          <a:noFill/>
        </p:spPr>
        <p:txBody>
          <a:bodyPr wrap="square" rtlCol="0">
            <a:spAutoFit/>
          </a:bodyPr>
          <a:lstStyle/>
          <a:p>
            <a:r>
              <a:rPr lang="en-US" dirty="0" smtClean="0"/>
              <a:t>Objective: </a:t>
            </a:r>
            <a:r>
              <a:rPr lang="en-US" b="0" dirty="0" smtClean="0"/>
              <a:t> Let us learn how to create a </a:t>
            </a:r>
            <a:r>
              <a:rPr lang="en-US" i="1" dirty="0" err="1" smtClean="0"/>
              <a:t>HashSet</a:t>
            </a:r>
            <a:r>
              <a:rPr lang="en-US" b="0" dirty="0" smtClean="0"/>
              <a:t> and add elements into it.</a:t>
            </a:r>
          </a:p>
          <a:p>
            <a:endParaRPr lang="en-US" dirty="0" smtClean="0"/>
          </a:p>
          <a:p>
            <a:pPr>
              <a:lnSpc>
                <a:spcPct val="150000"/>
              </a:lnSpc>
            </a:pPr>
            <a:r>
              <a:rPr lang="en-US" dirty="0" smtClean="0">
                <a:solidFill>
                  <a:srgbClr val="0070C0"/>
                </a:solidFill>
              </a:rPr>
              <a:t>Problem Statement  1: </a:t>
            </a:r>
            <a:r>
              <a:rPr lang="en-US" b="0" dirty="0" smtClean="0"/>
              <a:t>Create a method that accepts the names of five countries and loads them to an </a:t>
            </a:r>
            <a:r>
              <a:rPr lang="en-US" b="0" dirty="0" err="1" smtClean="0"/>
              <a:t>HashSet</a:t>
            </a:r>
            <a:r>
              <a:rPr lang="en-US" b="0" dirty="0" smtClean="0"/>
              <a:t> and returns the Set.</a:t>
            </a:r>
          </a:p>
          <a:p>
            <a:pPr>
              <a:lnSpc>
                <a:spcPct val="150000"/>
              </a:lnSpc>
            </a:pPr>
            <a:r>
              <a:rPr lang="en-US" dirty="0" smtClean="0">
                <a:solidFill>
                  <a:srgbClr val="0070C0"/>
                </a:solidFill>
              </a:rPr>
              <a:t>Problem Statement  2 : </a:t>
            </a:r>
            <a:r>
              <a:rPr lang="en-US" b="0" dirty="0" smtClean="0"/>
              <a:t>Create an method which can return a set holding values 1-10.</a:t>
            </a:r>
          </a:p>
          <a:p>
            <a:pPr>
              <a:lnSpc>
                <a:spcPct val="150000"/>
              </a:lnSpc>
            </a:pPr>
            <a:r>
              <a:rPr lang="en-US" dirty="0" smtClean="0">
                <a:solidFill>
                  <a:srgbClr val="0070C0"/>
                </a:solidFill>
              </a:rPr>
              <a:t>Problem Statement  3 : </a:t>
            </a:r>
            <a:r>
              <a:rPr lang="en-US" b="0" dirty="0" smtClean="0"/>
              <a:t>Create a method needs to return a set holding value 1-15. The method should make use of the already created set containing values up to 10 and then add values from 11-15 using a for loop.</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1</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5" name="TextBox 4"/>
          <p:cNvSpPr txBox="1"/>
          <p:nvPr/>
        </p:nvSpPr>
        <p:spPr>
          <a:xfrm>
            <a:off x="304800" y="1676400"/>
            <a:ext cx="8382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Create a class SetEx, add the below method to the class. Invoke the method from a main method and test the method.</a:t>
            </a:r>
            <a:endParaRPr lang="en-US" b="0" dirty="0">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762000" y="2667000"/>
            <a:ext cx="7380691" cy="2514600"/>
          </a:xfrm>
          <a:prstGeom prst="rect">
            <a:avLst/>
          </a:prstGeom>
          <a:noFill/>
          <a:ln w="9525">
            <a:noFill/>
            <a:miter lim="800000"/>
            <a:headEnd/>
            <a:tailEnd/>
          </a:ln>
          <a:effectLst/>
        </p:spPr>
      </p:pic>
      <p:sp>
        <p:nvSpPr>
          <p:cNvPr id="6" name="TextBox 5"/>
          <p:cNvSpPr txBox="1"/>
          <p:nvPr/>
        </p:nvSpPr>
        <p:spPr>
          <a:xfrm>
            <a:off x="1524000" y="5410200"/>
            <a:ext cx="678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Always remember to declare the collection using the appropriate interface. In the example it is </a:t>
            </a:r>
            <a:r>
              <a:rPr lang="en-US" i="1" dirty="0" smtClean="0">
                <a:latin typeface="Arial" pitchFamily="34" charset="0"/>
                <a:cs typeface="Arial" pitchFamily="34" charset="0"/>
              </a:rPr>
              <a:t>Set</a:t>
            </a:r>
            <a:r>
              <a:rPr lang="en-US" b="0" dirty="0" smtClean="0">
                <a:latin typeface="Arial" pitchFamily="34" charset="0"/>
                <a:cs typeface="Arial" pitchFamily="34" charset="0"/>
              </a:rPr>
              <a:t>.</a:t>
            </a:r>
            <a:endParaRPr lang="en-US" b="0" dirty="0">
              <a:latin typeface="Arial" pitchFamily="34" charset="0"/>
              <a:cs typeface="Arial" pitchFamily="34" charset="0"/>
            </a:endParaRPr>
          </a:p>
        </p:txBody>
      </p:sp>
      <p:pic>
        <p:nvPicPr>
          <p:cNvPr id="7" name="Picture 6" descr="ImportantIcon.jpg"/>
          <p:cNvPicPr>
            <a:picLocks noChangeAspect="1"/>
          </p:cNvPicPr>
          <p:nvPr/>
        </p:nvPicPr>
        <p:blipFill>
          <a:blip r:embed="rId3" cstate="print"/>
          <a:stretch>
            <a:fillRect/>
          </a:stretch>
        </p:blipFill>
        <p:spPr>
          <a:xfrm>
            <a:off x="304800" y="5181600"/>
            <a:ext cx="1019175" cy="8477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2</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sp>
        <p:nvSpPr>
          <p:cNvPr id="5" name="TextBox 4"/>
          <p:cNvSpPr txBox="1"/>
          <p:nvPr/>
        </p:nvSpPr>
        <p:spPr>
          <a:xfrm>
            <a:off x="304800" y="1676400"/>
            <a:ext cx="8382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Add the below method to the SetEx class. Invoke the method from a main method and test the method.</a:t>
            </a:r>
            <a:endParaRPr lang="en-US" b="0"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752599" y="2667000"/>
            <a:ext cx="5088835" cy="2438400"/>
          </a:xfrm>
          <a:prstGeom prst="rect">
            <a:avLst/>
          </a:prstGeom>
          <a:noFill/>
          <a:ln w="9525">
            <a:noFill/>
            <a:miter lim="800000"/>
            <a:headEnd/>
            <a:tailEnd/>
          </a:ln>
          <a:effectLst/>
        </p:spPr>
      </p:pic>
      <p:sp>
        <p:nvSpPr>
          <p:cNvPr id="8" name="TextBox 7"/>
          <p:cNvSpPr txBox="1"/>
          <p:nvPr/>
        </p:nvSpPr>
        <p:spPr>
          <a:xfrm>
            <a:off x="1600200" y="5191125"/>
            <a:ext cx="6781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 When a primitive is added to a collection it gets automatically converted to its equivalent wrapper object and loaded in the list.</a:t>
            </a:r>
            <a:endParaRPr lang="en-US" dirty="0">
              <a:latin typeface="Arial" pitchFamily="34" charset="0"/>
              <a:cs typeface="Arial" pitchFamily="34" charset="0"/>
            </a:endParaRPr>
          </a:p>
        </p:txBody>
      </p:sp>
      <p:pic>
        <p:nvPicPr>
          <p:cNvPr id="9" name="Picture 8" descr="ImportantIcon.jpg"/>
          <p:cNvPicPr>
            <a:picLocks noChangeAspect="1"/>
          </p:cNvPicPr>
          <p:nvPr/>
        </p:nvPicPr>
        <p:blipFill>
          <a:blip r:embed="rId3" cstate="print"/>
          <a:stretch>
            <a:fillRect/>
          </a:stretch>
        </p:blipFill>
        <p:spPr>
          <a:xfrm>
            <a:off x="381000" y="5181600"/>
            <a:ext cx="1019175" cy="8477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3</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TextBox 4"/>
          <p:cNvSpPr txBox="1"/>
          <p:nvPr/>
        </p:nvSpPr>
        <p:spPr>
          <a:xfrm>
            <a:off x="304800" y="1639669"/>
            <a:ext cx="8382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Add the below method to the SetEx class. Invoke the method from a main method and test the method.</a:t>
            </a:r>
          </a:p>
        </p:txBody>
      </p:sp>
      <p:pic>
        <p:nvPicPr>
          <p:cNvPr id="6147" name="Picture 3"/>
          <p:cNvPicPr>
            <a:picLocks noChangeAspect="1" noChangeArrowheads="1"/>
          </p:cNvPicPr>
          <p:nvPr/>
        </p:nvPicPr>
        <p:blipFill>
          <a:blip r:embed="rId2" cstate="print"/>
          <a:srcRect/>
          <a:stretch>
            <a:fillRect/>
          </a:stretch>
        </p:blipFill>
        <p:spPr bwMode="auto">
          <a:xfrm>
            <a:off x="1524000" y="2514600"/>
            <a:ext cx="5584371"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Solution – Main Class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sp>
        <p:nvSpPr>
          <p:cNvPr id="5" name="TextBox 4"/>
          <p:cNvSpPr txBox="1"/>
          <p:nvPr/>
        </p:nvSpPr>
        <p:spPr>
          <a:xfrm>
            <a:off x="304800" y="1676400"/>
            <a:ext cx="8382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Create a main class as given below and execute it.</a:t>
            </a:r>
            <a:endParaRPr lang="en-US" b="0" dirty="0">
              <a:latin typeface="Arial" pitchFamily="34" charset="0"/>
              <a:cs typeface="Arial"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1143000" y="2209800"/>
            <a:ext cx="5029200" cy="1790700"/>
          </a:xfrm>
          <a:prstGeom prst="rect">
            <a:avLst/>
          </a:prstGeom>
          <a:noFill/>
          <a:ln w="9525">
            <a:noFill/>
            <a:miter lim="800000"/>
            <a:headEnd/>
            <a:tailEnd/>
          </a:ln>
          <a:effectLst/>
        </p:spPr>
      </p:pic>
      <p:sp>
        <p:nvSpPr>
          <p:cNvPr id="7" name="TextBox 6"/>
          <p:cNvSpPr txBox="1"/>
          <p:nvPr/>
        </p:nvSpPr>
        <p:spPr>
          <a:xfrm>
            <a:off x="381000" y="4114800"/>
            <a:ext cx="8382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Output</a:t>
            </a:r>
            <a:endParaRPr lang="en-US" b="0" dirty="0">
              <a:latin typeface="Arial" pitchFamily="34" charset="0"/>
              <a:cs typeface="Arial"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542925" y="4600575"/>
            <a:ext cx="7915275"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2971800"/>
            <a:ext cx="8915400" cy="2667000"/>
          </a:xfrm>
        </p:spPr>
        <p:txBody>
          <a:bodyPr/>
          <a:lstStyle/>
          <a:p>
            <a:pPr>
              <a:buNone/>
            </a:pPr>
            <a:r>
              <a:rPr lang="en-US" sz="2400" dirty="0" smtClean="0">
                <a:latin typeface="Arial" pitchFamily="34" charset="0"/>
                <a:cs typeface="Arial" pitchFamily="34" charset="0"/>
              </a:rPr>
              <a:t>Associates to reflect the following before proceeding.</a:t>
            </a:r>
          </a:p>
          <a:p>
            <a:pPr>
              <a:buFont typeface="Wingdings" pitchFamily="2" charset="2"/>
              <a:buChar char="§"/>
            </a:pPr>
            <a:r>
              <a:rPr sz="2400" dirty="0" smtClean="0">
                <a:latin typeface="Arial" pitchFamily="34" charset="0"/>
                <a:cs typeface="Arial" pitchFamily="34" charset="0"/>
              </a:rPr>
              <a:t>What method can be used to merge to two array lists ?</a:t>
            </a:r>
          </a:p>
          <a:p>
            <a:pPr>
              <a:buFont typeface="Wingdings" pitchFamily="2" charset="2"/>
              <a:buChar char="§"/>
            </a:pPr>
            <a:r>
              <a:rPr sz="2400" dirty="0" smtClean="0">
                <a:latin typeface="Arial" pitchFamily="34" charset="0"/>
                <a:cs typeface="Arial" pitchFamily="34" charset="0"/>
              </a:rPr>
              <a:t>What happens when a duplicate entry is tried to be added to a set ?</a:t>
            </a:r>
            <a:endParaRPr lang="en-US" sz="2400" dirty="0" smtClean="0">
              <a:latin typeface="Arial" pitchFamily="34" charset="0"/>
              <a:cs typeface="Arial" pitchFamily="34" charset="0"/>
            </a:endParaRPr>
          </a:p>
          <a:p>
            <a:pPr>
              <a:buFont typeface="Wingdings" pitchFamily="2" charset="2"/>
              <a:buChar char="§"/>
            </a:pPr>
            <a:r>
              <a:rPr sz="2400" dirty="0" smtClean="0">
                <a:latin typeface="Arial" pitchFamily="34" charset="0"/>
                <a:cs typeface="Arial" pitchFamily="34" charset="0"/>
              </a:rPr>
              <a:t>What is the difference between add and set method in </a:t>
            </a:r>
            <a:r>
              <a:rPr sz="2400" dirty="0" err="1" smtClean="0">
                <a:latin typeface="Arial" pitchFamily="34" charset="0"/>
                <a:cs typeface="Arial" pitchFamily="34" charset="0"/>
              </a:rPr>
              <a:t>arraylist</a:t>
            </a:r>
            <a:r>
              <a:rPr sz="2400" dirty="0" smtClean="0">
                <a:latin typeface="Arial" pitchFamily="34" charset="0"/>
                <a:cs typeface="Arial" pitchFamily="34" charset="0"/>
              </a:rPr>
              <a:t>?</a:t>
            </a:r>
          </a:p>
          <a:p>
            <a:pPr>
              <a:buFont typeface="Wingdings" pitchFamily="2" charset="2"/>
              <a:buChar char="§"/>
            </a:pPr>
            <a:r>
              <a:rPr sz="2400" dirty="0" smtClean="0">
                <a:latin typeface="Arial" pitchFamily="34" charset="0"/>
                <a:cs typeface="Arial" pitchFamily="34" charset="0"/>
              </a:rPr>
              <a:t>How to add an element to a particular position in an array list?</a:t>
            </a:r>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pic>
        <p:nvPicPr>
          <p:cNvPr id="6" name="Picture 5" descr="stop_n_go.JPG"/>
          <p:cNvPicPr>
            <a:picLocks noChangeAspect="1"/>
          </p:cNvPicPr>
          <p:nvPr/>
        </p:nvPicPr>
        <p:blipFill>
          <a:blip r:embed="rId2" cstate="print"/>
          <a:stretch>
            <a:fillRect/>
          </a:stretch>
        </p:blipFill>
        <p:spPr>
          <a:xfrm>
            <a:off x="3156967" y="1600201"/>
            <a:ext cx="2784898" cy="133841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pic>
        <p:nvPicPr>
          <p:cNvPr id="5" name="Picture 4" descr="facebook-ads-disapproved.jpg"/>
          <p:cNvPicPr>
            <a:picLocks noChangeAspect="1"/>
          </p:cNvPicPr>
          <p:nvPr/>
        </p:nvPicPr>
        <p:blipFill>
          <a:blip r:embed="rId2" cstate="print"/>
          <a:stretch>
            <a:fillRect/>
          </a:stretch>
        </p:blipFill>
        <p:spPr>
          <a:xfrm>
            <a:off x="609600" y="3581400"/>
            <a:ext cx="3138178" cy="2209800"/>
          </a:xfrm>
          <a:prstGeom prst="rect">
            <a:avLst/>
          </a:prstGeom>
        </p:spPr>
      </p:pic>
      <p:sp>
        <p:nvSpPr>
          <p:cNvPr id="6" name="Rounded Rectangular Callout 5"/>
          <p:cNvSpPr/>
          <p:nvPr/>
        </p:nvSpPr>
        <p:spPr>
          <a:xfrm>
            <a:off x="4953000" y="2133600"/>
            <a:ext cx="2514600" cy="1676400"/>
          </a:xfrm>
          <a:prstGeom prst="wedgeRoundRectCallout">
            <a:avLst>
              <a:gd name="adj1" fmla="val -126461"/>
              <a:gd name="adj2" fmla="val 858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itchFamily="34" charset="0"/>
                <a:cs typeface="Arial" pitchFamily="34" charset="0"/>
              </a:rPr>
              <a:t>Let us now learn about “</a:t>
            </a:r>
            <a:r>
              <a:rPr lang="en-US" sz="2000" dirty="0" smtClean="0">
                <a:solidFill>
                  <a:srgbClr val="C00000"/>
                </a:solidFill>
                <a:latin typeface="Arial" pitchFamily="34" charset="0"/>
                <a:cs typeface="Arial" pitchFamily="34" charset="0"/>
              </a:rPr>
              <a:t>Generics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t>
            </a:r>
            <a:r>
              <a:rPr lang="en-US" smtClean="0"/>
              <a:t>World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9" name="Content Placeholder 2"/>
          <p:cNvSpPr>
            <a:spLocks noGrp="1"/>
          </p:cNvSpPr>
          <p:nvPr>
            <p:ph idx="1"/>
          </p:nvPr>
        </p:nvSpPr>
        <p:spPr>
          <a:xfrm>
            <a:off x="228600" y="1676400"/>
            <a:ext cx="8686800" cy="4267200"/>
          </a:xfrm>
        </p:spPr>
        <p:txBody>
          <a:bodyPr/>
          <a:lstStyle/>
          <a:p>
            <a:pPr>
              <a:spcBef>
                <a:spcPts val="1200"/>
              </a:spcBef>
              <a:buNone/>
            </a:pPr>
            <a:r>
              <a:rPr lang="en-US" sz="2200" dirty="0" smtClean="0">
                <a:latin typeface="Arial" pitchFamily="34" charset="0"/>
                <a:cs typeface="Arial" pitchFamily="34" charset="0"/>
              </a:rPr>
              <a:t>Let us take a real </a:t>
            </a:r>
            <a:r>
              <a:rPr lang="en-US" sz="2200" smtClean="0">
                <a:latin typeface="Arial" pitchFamily="34" charset="0"/>
                <a:cs typeface="Arial" pitchFamily="34" charset="0"/>
              </a:rPr>
              <a:t>time example</a:t>
            </a:r>
            <a:endParaRPr lang="en-US" sz="2200" dirty="0" smtClean="0">
              <a:latin typeface="Arial" pitchFamily="34" charset="0"/>
              <a:cs typeface="Arial" pitchFamily="34" charset="0"/>
            </a:endParaRPr>
          </a:p>
          <a:p>
            <a:pPr>
              <a:spcBef>
                <a:spcPts val="1200"/>
              </a:spcBef>
              <a:buNone/>
            </a:pPr>
            <a:endParaRPr sz="2200" dirty="0" smtClean="0">
              <a:latin typeface="Arial" pitchFamily="34" charset="0"/>
              <a:cs typeface="Arial" pitchFamily="34" charset="0"/>
            </a:endParaRPr>
          </a:p>
        </p:txBody>
      </p:sp>
      <p:sp>
        <p:nvSpPr>
          <p:cNvPr id="6" name="TextBox 5"/>
          <p:cNvSpPr txBox="1"/>
          <p:nvPr/>
        </p:nvSpPr>
        <p:spPr>
          <a:xfrm>
            <a:off x="2895600" y="2234755"/>
            <a:ext cx="5867400" cy="923330"/>
          </a:xfrm>
          <a:prstGeom prst="rect">
            <a:avLst/>
          </a:prstGeom>
          <a:noFill/>
        </p:spPr>
        <p:txBody>
          <a:bodyPr wrap="square" rtlCol="0">
            <a:spAutoFit/>
          </a:bodyPr>
          <a:lstStyle/>
          <a:p>
            <a:pPr>
              <a:spcBef>
                <a:spcPts val="1200"/>
              </a:spcBef>
            </a:pPr>
            <a:r>
              <a:rPr lang="en-US" dirty="0" smtClean="0"/>
              <a:t>The buyer does not know what these red shape boxes contain. Hence the buyer needs to open these boxes every time to find what is inside it</a:t>
            </a:r>
            <a:endParaRPr lang="en-US" dirty="0"/>
          </a:p>
        </p:txBody>
      </p:sp>
      <p:sp>
        <p:nvSpPr>
          <p:cNvPr id="21" name="TextBox 20"/>
          <p:cNvSpPr txBox="1"/>
          <p:nvPr/>
        </p:nvSpPr>
        <p:spPr>
          <a:xfrm>
            <a:off x="5562600" y="3733800"/>
            <a:ext cx="33528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spcBef>
                <a:spcPts val="1200"/>
              </a:spcBef>
            </a:pPr>
            <a:r>
              <a:rPr lang="en-US" dirty="0" smtClean="0">
                <a:latin typeface="Arial" pitchFamily="34" charset="0"/>
                <a:cs typeface="Arial" pitchFamily="34" charset="0"/>
              </a:rPr>
              <a:t>Here, the buyer is aware of what is inside the boxes ,since the box is labeled. This makes his job easier since he knows what he can put in and what he can take out from the box</a:t>
            </a:r>
            <a:endParaRPr lang="en-US" dirty="0">
              <a:latin typeface="Arial" pitchFamily="34" charset="0"/>
              <a:cs typeface="Arial" pitchFamily="34" charset="0"/>
            </a:endParaRPr>
          </a:p>
        </p:txBody>
      </p:sp>
      <p:sp>
        <p:nvSpPr>
          <p:cNvPr id="23" name="Right Arrow 22"/>
          <p:cNvSpPr/>
          <p:nvPr/>
        </p:nvSpPr>
        <p:spPr>
          <a:xfrm>
            <a:off x="5181600" y="3922488"/>
            <a:ext cx="304800" cy="2685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4" name="Cube 23"/>
          <p:cNvSpPr/>
          <p:nvPr/>
        </p:nvSpPr>
        <p:spPr>
          <a:xfrm>
            <a:off x="152400" y="2133600"/>
            <a:ext cx="1216152" cy="1216152"/>
          </a:xfrm>
          <a:prstGeom prst="cub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Cube 29"/>
          <p:cNvSpPr/>
          <p:nvPr/>
        </p:nvSpPr>
        <p:spPr>
          <a:xfrm>
            <a:off x="1527048" y="2136648"/>
            <a:ext cx="1216152" cy="1216152"/>
          </a:xfrm>
          <a:prstGeom prst="cub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 name="Group 32"/>
          <p:cNvGrpSpPr/>
          <p:nvPr/>
        </p:nvGrpSpPr>
        <p:grpSpPr>
          <a:xfrm>
            <a:off x="609600" y="3276600"/>
            <a:ext cx="4648200" cy="2854262"/>
            <a:chOff x="609600" y="3276600"/>
            <a:chExt cx="4648200" cy="2854262"/>
          </a:xfrm>
        </p:grpSpPr>
        <p:grpSp>
          <p:nvGrpSpPr>
            <p:cNvPr id="3" name="Group 21"/>
            <p:cNvGrpSpPr/>
            <p:nvPr/>
          </p:nvGrpSpPr>
          <p:grpSpPr>
            <a:xfrm>
              <a:off x="762000" y="4572000"/>
              <a:ext cx="4391159" cy="1558862"/>
              <a:chOff x="914400" y="4572000"/>
              <a:chExt cx="4391159" cy="1558862"/>
            </a:xfrm>
          </p:grpSpPr>
          <p:pic>
            <p:nvPicPr>
              <p:cNvPr id="8" name="Picture 7" descr="cutcaster-photo-100605419-Red-Roses-in-Heart-Shaped-Box.jpg"/>
              <p:cNvPicPr>
                <a:picLocks noChangeAspect="1"/>
              </p:cNvPicPr>
              <p:nvPr/>
            </p:nvPicPr>
            <p:blipFill>
              <a:blip r:embed="rId2" cstate="print"/>
              <a:srcRect l="11111" r="11111"/>
              <a:stretch>
                <a:fillRect/>
              </a:stretch>
            </p:blipFill>
            <p:spPr>
              <a:xfrm>
                <a:off x="914400" y="5181600"/>
                <a:ext cx="1066800" cy="914400"/>
              </a:xfrm>
              <a:prstGeom prst="rect">
                <a:avLst/>
              </a:prstGeom>
            </p:spPr>
          </p:pic>
          <p:pic>
            <p:nvPicPr>
              <p:cNvPr id="10" name="Picture 9" descr="heart-shaped-box.jpg"/>
              <p:cNvPicPr>
                <a:picLocks noChangeAspect="1"/>
              </p:cNvPicPr>
              <p:nvPr/>
            </p:nvPicPr>
            <p:blipFill>
              <a:blip r:embed="rId3" cstate="print"/>
              <a:stretch>
                <a:fillRect/>
              </a:stretch>
            </p:blipFill>
            <p:spPr>
              <a:xfrm>
                <a:off x="2591393" y="5029200"/>
                <a:ext cx="1066800" cy="1069857"/>
              </a:xfrm>
              <a:prstGeom prst="rect">
                <a:avLst/>
              </a:prstGeom>
            </p:spPr>
          </p:pic>
          <p:pic>
            <p:nvPicPr>
              <p:cNvPr id="11" name="Picture 10" descr="13655-valentines-day-chocolates-red-heart-1-lb_499x500.jpg"/>
              <p:cNvPicPr>
                <a:picLocks noChangeAspect="1"/>
              </p:cNvPicPr>
              <p:nvPr/>
            </p:nvPicPr>
            <p:blipFill>
              <a:blip r:embed="rId4" cstate="print"/>
              <a:stretch>
                <a:fillRect/>
              </a:stretch>
            </p:blipFill>
            <p:spPr>
              <a:xfrm>
                <a:off x="4206101" y="5029200"/>
                <a:ext cx="1099458" cy="1101662"/>
              </a:xfrm>
              <a:prstGeom prst="rect">
                <a:avLst/>
              </a:prstGeom>
            </p:spPr>
          </p:pic>
          <p:sp>
            <p:nvSpPr>
              <p:cNvPr id="18" name="Down Arrow 17"/>
              <p:cNvSpPr/>
              <p:nvPr/>
            </p:nvSpPr>
            <p:spPr>
              <a:xfrm>
                <a:off x="1219200" y="4648200"/>
                <a:ext cx="228600" cy="381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Down Arrow 18"/>
              <p:cNvSpPr/>
              <p:nvPr/>
            </p:nvSpPr>
            <p:spPr>
              <a:xfrm>
                <a:off x="2971800" y="4648200"/>
                <a:ext cx="228600" cy="381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Down Arrow 19"/>
              <p:cNvSpPr/>
              <p:nvPr/>
            </p:nvSpPr>
            <p:spPr>
              <a:xfrm>
                <a:off x="4648200" y="4572000"/>
                <a:ext cx="228600" cy="381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6" name="Cube 25"/>
            <p:cNvSpPr/>
            <p:nvPr/>
          </p:nvSpPr>
          <p:spPr>
            <a:xfrm>
              <a:off x="609600" y="3429000"/>
              <a:ext cx="1216152" cy="1216152"/>
            </a:xfrm>
            <a:prstGeom prst="cub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TextBox 26"/>
            <p:cNvSpPr txBox="1"/>
            <p:nvPr/>
          </p:nvSpPr>
          <p:spPr>
            <a:xfrm>
              <a:off x="609600" y="3852446"/>
              <a:ext cx="798617" cy="338554"/>
            </a:xfrm>
            <a:prstGeom prst="rect">
              <a:avLst/>
            </a:prstGeom>
            <a:noFill/>
          </p:spPr>
          <p:txBody>
            <a:bodyPr wrap="none" rtlCol="0">
              <a:spAutoFit/>
            </a:bodyPr>
            <a:lstStyle/>
            <a:p>
              <a:r>
                <a:rPr lang="en-US" sz="1600" dirty="0" smtClean="0"/>
                <a:t>Roses</a:t>
              </a:r>
              <a:endParaRPr lang="en-US" sz="1600" dirty="0"/>
            </a:p>
          </p:txBody>
        </p:sp>
        <p:sp>
          <p:nvSpPr>
            <p:cNvPr id="28" name="Cube 27"/>
            <p:cNvSpPr/>
            <p:nvPr/>
          </p:nvSpPr>
          <p:spPr>
            <a:xfrm>
              <a:off x="2286000" y="3352800"/>
              <a:ext cx="1216152" cy="1216152"/>
            </a:xfrm>
            <a:prstGeom prst="cub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TextBox 28"/>
            <p:cNvSpPr txBox="1"/>
            <p:nvPr/>
          </p:nvSpPr>
          <p:spPr>
            <a:xfrm>
              <a:off x="2286000" y="3810000"/>
              <a:ext cx="857927" cy="338554"/>
            </a:xfrm>
            <a:prstGeom prst="rect">
              <a:avLst/>
            </a:prstGeom>
            <a:noFill/>
          </p:spPr>
          <p:txBody>
            <a:bodyPr wrap="none" rtlCol="0">
              <a:spAutoFit/>
            </a:bodyPr>
            <a:lstStyle/>
            <a:p>
              <a:r>
                <a:rPr lang="en-US" sz="1600" dirty="0" smtClean="0"/>
                <a:t>Jewels</a:t>
              </a:r>
              <a:endParaRPr lang="en-US" sz="1600" dirty="0"/>
            </a:p>
          </p:txBody>
        </p:sp>
        <p:sp>
          <p:nvSpPr>
            <p:cNvPr id="31" name="Cube 30"/>
            <p:cNvSpPr/>
            <p:nvPr/>
          </p:nvSpPr>
          <p:spPr>
            <a:xfrm>
              <a:off x="3810000" y="3276600"/>
              <a:ext cx="1447800" cy="1219200"/>
            </a:xfrm>
            <a:prstGeom prst="cube">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TextBox 31"/>
            <p:cNvSpPr txBox="1"/>
            <p:nvPr/>
          </p:nvSpPr>
          <p:spPr>
            <a:xfrm>
              <a:off x="3810000" y="3810000"/>
              <a:ext cx="1175322" cy="338554"/>
            </a:xfrm>
            <a:prstGeom prst="rect">
              <a:avLst/>
            </a:prstGeom>
            <a:noFill/>
          </p:spPr>
          <p:txBody>
            <a:bodyPr wrap="none" rtlCol="0">
              <a:spAutoFit/>
            </a:bodyPr>
            <a:lstStyle/>
            <a:p>
              <a:r>
                <a:rPr lang="en-US" sz="1600" dirty="0" smtClean="0"/>
                <a:t>Chocolate</a:t>
              </a:r>
              <a:endParaRPr lang="en-U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5105400"/>
          </a:xfrm>
        </p:spPr>
        <p:txBody>
          <a:bodyPr/>
          <a:lstStyle/>
          <a:p>
            <a:pPr lvl="1" eaLnBrk="1" hangingPunct="1">
              <a:spcBef>
                <a:spcPts val="1200"/>
              </a:spcBef>
              <a:buNone/>
            </a:pPr>
            <a:endParaRPr lang="en-US" sz="2600" dirty="0" smtClean="0">
              <a:cs typeface="Arial" pitchFamily="34" charset="0"/>
            </a:endParaRPr>
          </a:p>
          <a:p>
            <a:pPr>
              <a:buNone/>
            </a:pPr>
            <a:r>
              <a:rPr dirty="0" smtClean="0">
                <a:cs typeface="Arial" pitchFamily="34" charset="0"/>
              </a:rPr>
              <a:t>After completing this session, you will be able to :</a:t>
            </a:r>
            <a:endParaRPr lang="en-US" dirty="0" smtClean="0">
              <a:cs typeface="Arial" pitchFamily="34" charset="0"/>
            </a:endParaRPr>
          </a:p>
          <a:p>
            <a:pPr marL="1308100" lvl="1" indent="-220663" eaLnBrk="1" hangingPunct="1">
              <a:spcBef>
                <a:spcPts val="1200"/>
              </a:spcBef>
              <a:buFont typeface="Wingdings" pitchFamily="2" charset="2"/>
              <a:buChar char="§"/>
            </a:pPr>
            <a:r>
              <a:rPr lang="en-US" sz="2600" dirty="0" smtClean="0">
                <a:cs typeface="Arial" pitchFamily="34" charset="0"/>
              </a:rPr>
              <a:t>Define Collections</a:t>
            </a:r>
            <a:r>
              <a:rPr sz="2600" dirty="0" smtClean="0">
                <a:cs typeface="Arial" pitchFamily="34" charset="0"/>
              </a:rPr>
              <a:t> </a:t>
            </a:r>
          </a:p>
          <a:p>
            <a:pPr marL="1308100" lvl="1" indent="-220663" eaLnBrk="1" hangingPunct="1">
              <a:spcBef>
                <a:spcPts val="1200"/>
              </a:spcBef>
              <a:buFont typeface="Wingdings" pitchFamily="2" charset="2"/>
              <a:buChar char="§"/>
            </a:pPr>
            <a:r>
              <a:rPr sz="2600" dirty="0" smtClean="0">
                <a:cs typeface="Arial" pitchFamily="34" charset="0"/>
              </a:rPr>
              <a:t>Describe usage of collections</a:t>
            </a:r>
          </a:p>
          <a:p>
            <a:pPr marL="1308100" lvl="1" indent="-220663">
              <a:spcBef>
                <a:spcPts val="1200"/>
              </a:spcBef>
              <a:buFont typeface="Wingdings" pitchFamily="2" charset="2"/>
              <a:buChar char="§"/>
            </a:pPr>
            <a:r>
              <a:rPr sz="2600" dirty="0" smtClean="0">
                <a:cs typeface="Arial" pitchFamily="34" charset="0"/>
              </a:rPr>
              <a:t>Describe the benefits of collections</a:t>
            </a:r>
          </a:p>
          <a:p>
            <a:pPr marL="1308100" lvl="1" indent="-220663">
              <a:spcBef>
                <a:spcPts val="1200"/>
              </a:spcBef>
              <a:buFont typeface="Wingdings" pitchFamily="2" charset="2"/>
              <a:buChar char="§"/>
            </a:pPr>
            <a:r>
              <a:rPr sz="2600" dirty="0" smtClean="0">
                <a:cs typeface="Arial" pitchFamily="34" charset="0"/>
              </a:rPr>
              <a:t>Understand the core Collection Interfaces </a:t>
            </a:r>
          </a:p>
          <a:p>
            <a:pPr marL="1308100" lvl="1" indent="-220663">
              <a:spcBef>
                <a:spcPts val="1200"/>
              </a:spcBef>
              <a:buFont typeface="Wingdings" pitchFamily="2" charset="2"/>
              <a:buChar char="§"/>
            </a:pPr>
            <a:r>
              <a:rPr lang="en-US" sz="2600" dirty="0" smtClean="0">
                <a:cs typeface="Arial" pitchFamily="34" charset="0"/>
              </a:rPr>
              <a:t>Understand the </a:t>
            </a:r>
            <a:r>
              <a:rPr sz="2600" dirty="0" smtClean="0">
                <a:cs typeface="Arial" pitchFamily="34" charset="0"/>
              </a:rPr>
              <a:t>implementations </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identify data type in a collection?</a:t>
            </a:r>
            <a:endParaRPr lang="en-US" sz="2800" dirty="0"/>
          </a:p>
        </p:txBody>
      </p:sp>
      <p:sp>
        <p:nvSpPr>
          <p:cNvPr id="3" name="Content Placeholder 2"/>
          <p:cNvSpPr>
            <a:spLocks noGrp="1"/>
          </p:cNvSpPr>
          <p:nvPr>
            <p:ph idx="1"/>
          </p:nvPr>
        </p:nvSpPr>
        <p:spPr>
          <a:xfrm>
            <a:off x="228600" y="1609725"/>
            <a:ext cx="8686800" cy="981075"/>
          </a:xfrm>
        </p:spPr>
        <p:style>
          <a:lnRef idx="1">
            <a:schemeClr val="accent2"/>
          </a:lnRef>
          <a:fillRef idx="2">
            <a:schemeClr val="accent2"/>
          </a:fillRef>
          <a:effectRef idx="1">
            <a:schemeClr val="accent2"/>
          </a:effectRef>
          <a:fontRef idx="minor">
            <a:schemeClr val="dk1"/>
          </a:fontRef>
        </p:style>
        <p:txBody>
          <a:bodyPr/>
          <a:lstStyle/>
          <a:p>
            <a:pPr>
              <a:buNone/>
            </a:pPr>
            <a:r>
              <a:rPr lang="en-US" dirty="0" smtClean="0">
                <a:latin typeface="Arial" pitchFamily="34" charset="0"/>
                <a:cs typeface="Arial" pitchFamily="34" charset="0"/>
              </a:rPr>
              <a:t>Similar to the boxes how can one know what is the data type of the element stored in a collection?</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Explosion 1 4"/>
          <p:cNvSpPr/>
          <p:nvPr/>
        </p:nvSpPr>
        <p:spPr>
          <a:xfrm>
            <a:off x="1447800" y="2743200"/>
            <a:ext cx="6019800" cy="2971800"/>
          </a:xfrm>
          <a:prstGeom prst="irregularSeal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smtClean="0">
                <a:latin typeface="Arial" pitchFamily="34" charset="0"/>
                <a:cs typeface="Arial" pitchFamily="34" charset="0"/>
              </a:rPr>
              <a:t>Generics is the solution.</a:t>
            </a:r>
            <a:endParaRPr lang="en-US" sz="28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Generics?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a:p>
        </p:txBody>
      </p:sp>
      <p:sp>
        <p:nvSpPr>
          <p:cNvPr id="5" name="TextBox 4"/>
          <p:cNvSpPr txBox="1"/>
          <p:nvPr/>
        </p:nvSpPr>
        <p:spPr>
          <a:xfrm>
            <a:off x="228600" y="1981200"/>
            <a:ext cx="8686800" cy="2667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oAutofit/>
          </a:bodyPr>
          <a:lstStyle/>
          <a:p>
            <a:pPr marL="465138" indent="-465138">
              <a:lnSpc>
                <a:spcPct val="150000"/>
              </a:lnSpc>
              <a:spcBef>
                <a:spcPts val="1200"/>
              </a:spcBef>
              <a:buFont typeface="Wingdings" pitchFamily="2" charset="2"/>
              <a:buChar char="§"/>
            </a:pPr>
            <a:r>
              <a:rPr lang="en-US" sz="2200" b="0" dirty="0" smtClean="0"/>
              <a:t>Generics is a feature allows the programmer to specify the data type to be stored in a collection or a class when developing the program.</a:t>
            </a:r>
          </a:p>
          <a:p>
            <a:pPr marL="465138" indent="-465138">
              <a:lnSpc>
                <a:spcPct val="150000"/>
              </a:lnSpc>
              <a:spcBef>
                <a:spcPts val="1200"/>
              </a:spcBef>
              <a:buFont typeface="Wingdings" pitchFamily="2" charset="2"/>
              <a:buChar char="§"/>
            </a:pPr>
            <a:r>
              <a:rPr lang="en-US" sz="2200" b="0" dirty="0" smtClean="0"/>
              <a:t>Compile throws error if the data stored is different from the data type specified in the generic.</a:t>
            </a:r>
            <a:endParaRPr lang="en-US" sz="2200" b="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Let’s Analyze Generics Programmatically.</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a:p>
        </p:txBody>
      </p:sp>
      <p:sp>
        <p:nvSpPr>
          <p:cNvPr id="5" name="TextBox 4"/>
          <p:cNvSpPr txBox="1"/>
          <p:nvPr/>
        </p:nvSpPr>
        <p:spPr>
          <a:xfrm>
            <a:off x="228600" y="1524000"/>
            <a:ext cx="8610600" cy="4801314"/>
          </a:xfrm>
          <a:prstGeom prst="rect">
            <a:avLst/>
          </a:prstGeom>
          <a:noFill/>
        </p:spPr>
        <p:txBody>
          <a:bodyPr wrap="square" rtlCol="0">
            <a:spAutoFit/>
          </a:bodyPr>
          <a:lstStyle/>
          <a:p>
            <a:pPr>
              <a:lnSpc>
                <a:spcPct val="150000"/>
              </a:lnSpc>
            </a:pPr>
            <a:r>
              <a:rPr lang="en-US" b="0" dirty="0" smtClean="0"/>
              <a:t>We will take the same box example but instead of jewels , chocolates and roses we will store java objects inside it. Consider a Box class,</a:t>
            </a:r>
          </a:p>
          <a:p>
            <a:pPr>
              <a:lnSpc>
                <a:spcPct val="150000"/>
              </a:lnSpc>
            </a:pPr>
            <a:r>
              <a:rPr lang="en-US" sz="1500" dirty="0" smtClean="0">
                <a:solidFill>
                  <a:srgbClr val="0070C0"/>
                </a:solidFill>
              </a:rPr>
              <a:t>public class Box </a:t>
            </a:r>
          </a:p>
          <a:p>
            <a:pPr>
              <a:lnSpc>
                <a:spcPct val="150000"/>
              </a:lnSpc>
            </a:pPr>
            <a:r>
              <a:rPr lang="en-US" sz="1500" dirty="0" smtClean="0">
                <a:solidFill>
                  <a:srgbClr val="0070C0"/>
                </a:solidFill>
              </a:rPr>
              <a:t>{</a:t>
            </a:r>
          </a:p>
          <a:p>
            <a:pPr lvl="1">
              <a:lnSpc>
                <a:spcPct val="150000"/>
              </a:lnSpc>
            </a:pPr>
            <a:r>
              <a:rPr lang="en-US" sz="1500" dirty="0" smtClean="0">
                <a:solidFill>
                  <a:srgbClr val="0070C0"/>
                </a:solidFill>
              </a:rPr>
              <a:t> private Integer width;</a:t>
            </a:r>
          </a:p>
          <a:p>
            <a:pPr lvl="1">
              <a:lnSpc>
                <a:spcPct val="150000"/>
              </a:lnSpc>
            </a:pPr>
            <a:r>
              <a:rPr lang="en-US" sz="1500" dirty="0" smtClean="0">
                <a:solidFill>
                  <a:srgbClr val="0070C0"/>
                </a:solidFill>
              </a:rPr>
              <a:t> public void addWidth(Integer width) {</a:t>
            </a:r>
          </a:p>
          <a:p>
            <a:pPr lvl="1">
              <a:lnSpc>
                <a:spcPct val="150000"/>
              </a:lnSpc>
            </a:pPr>
            <a:r>
              <a:rPr lang="en-US" sz="1500" dirty="0" smtClean="0">
                <a:solidFill>
                  <a:srgbClr val="0070C0"/>
                </a:solidFill>
              </a:rPr>
              <a:t> </a:t>
            </a:r>
            <a:r>
              <a:rPr lang="en-US" sz="1500" dirty="0" err="1" smtClean="0">
                <a:solidFill>
                  <a:srgbClr val="0070C0"/>
                </a:solidFill>
              </a:rPr>
              <a:t>this.width</a:t>
            </a:r>
            <a:r>
              <a:rPr lang="en-US" sz="1500" dirty="0" smtClean="0">
                <a:solidFill>
                  <a:srgbClr val="0070C0"/>
                </a:solidFill>
              </a:rPr>
              <a:t> = width;</a:t>
            </a:r>
          </a:p>
          <a:p>
            <a:pPr lvl="1">
              <a:lnSpc>
                <a:spcPct val="150000"/>
              </a:lnSpc>
            </a:pPr>
            <a:r>
              <a:rPr lang="en-US" sz="1500" dirty="0" smtClean="0">
                <a:solidFill>
                  <a:srgbClr val="0070C0"/>
                </a:solidFill>
              </a:rPr>
              <a:t> } </a:t>
            </a:r>
          </a:p>
          <a:p>
            <a:pPr lvl="1">
              <a:lnSpc>
                <a:spcPct val="150000"/>
              </a:lnSpc>
            </a:pPr>
            <a:r>
              <a:rPr lang="en-US" sz="1500" dirty="0" smtClean="0">
                <a:solidFill>
                  <a:srgbClr val="0070C0"/>
                </a:solidFill>
              </a:rPr>
              <a:t>public Integer getWidth() {</a:t>
            </a:r>
          </a:p>
          <a:p>
            <a:pPr lvl="1">
              <a:lnSpc>
                <a:spcPct val="150000"/>
              </a:lnSpc>
            </a:pPr>
            <a:r>
              <a:rPr lang="en-US" sz="1500" dirty="0" smtClean="0">
                <a:solidFill>
                  <a:srgbClr val="0070C0"/>
                </a:solidFill>
              </a:rPr>
              <a:t> return width;</a:t>
            </a:r>
          </a:p>
          <a:p>
            <a:pPr lvl="1">
              <a:lnSpc>
                <a:spcPct val="150000"/>
              </a:lnSpc>
            </a:pPr>
            <a:r>
              <a:rPr lang="en-US" sz="1500" dirty="0" smtClean="0">
                <a:solidFill>
                  <a:srgbClr val="0070C0"/>
                </a:solidFill>
              </a:rPr>
              <a:t> }</a:t>
            </a:r>
          </a:p>
          <a:p>
            <a:pPr>
              <a:lnSpc>
                <a:spcPct val="150000"/>
              </a:lnSpc>
            </a:pPr>
            <a:r>
              <a:rPr lang="en-US" sz="1500" dirty="0" smtClean="0">
                <a:solidFill>
                  <a:srgbClr val="0070C0"/>
                </a:solidFill>
              </a:rPr>
              <a:t> }</a:t>
            </a:r>
          </a:p>
          <a:p>
            <a:pPr>
              <a:lnSpc>
                <a:spcPct val="150000"/>
              </a:lnSpc>
            </a:pPr>
            <a:endParaRPr lang="en-US" b="0" dirty="0"/>
          </a:p>
        </p:txBody>
      </p:sp>
      <p:sp>
        <p:nvSpPr>
          <p:cNvPr id="7" name="TextBox 6"/>
          <p:cNvSpPr txBox="1"/>
          <p:nvPr/>
        </p:nvSpPr>
        <p:spPr>
          <a:xfrm>
            <a:off x="3810000" y="4390072"/>
            <a:ext cx="5181600" cy="11310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sz="1500" b="0" dirty="0" smtClean="0">
                <a:latin typeface="Arial" pitchFamily="34" charset="0"/>
                <a:cs typeface="Arial" pitchFamily="34" charset="0"/>
              </a:rPr>
              <a:t>Assume that I have to pass width as a Float (or) Double to the Box class. How can I achieve this?</a:t>
            </a:r>
          </a:p>
          <a:p>
            <a:pPr algn="ctr">
              <a:lnSpc>
                <a:spcPct val="150000"/>
              </a:lnSpc>
            </a:pPr>
            <a:r>
              <a:rPr lang="en-US" sz="1500" dirty="0" smtClean="0">
                <a:solidFill>
                  <a:srgbClr val="C00000"/>
                </a:solidFill>
                <a:latin typeface="Arial" pitchFamily="34" charset="0"/>
                <a:cs typeface="Arial" pitchFamily="34" charset="0"/>
              </a:rPr>
              <a:t>Generics is the solution.</a:t>
            </a:r>
            <a:endParaRPr lang="en-US" sz="15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Generics solves </a:t>
            </a:r>
            <a:r>
              <a:rPr lang="en-US" smtClean="0"/>
              <a:t>the problem.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a:p>
        </p:txBody>
      </p:sp>
      <p:sp>
        <p:nvSpPr>
          <p:cNvPr id="5" name="TextBox 4"/>
          <p:cNvSpPr txBox="1"/>
          <p:nvPr/>
        </p:nvSpPr>
        <p:spPr>
          <a:xfrm>
            <a:off x="76200" y="1524000"/>
            <a:ext cx="8534400" cy="3607206"/>
          </a:xfrm>
          <a:prstGeom prst="rect">
            <a:avLst/>
          </a:prstGeom>
          <a:noFill/>
        </p:spPr>
        <p:txBody>
          <a:bodyPr wrap="square" rtlCol="0">
            <a:spAutoFit/>
          </a:bodyPr>
          <a:lstStyle/>
          <a:p>
            <a:pPr>
              <a:lnSpc>
                <a:spcPct val="150000"/>
              </a:lnSpc>
            </a:pPr>
            <a:r>
              <a:rPr lang="en-US" sz="1400" b="0" dirty="0" smtClean="0"/>
              <a:t>We will modify the Box class with generics as shown below.</a:t>
            </a:r>
          </a:p>
          <a:p>
            <a:pPr>
              <a:lnSpc>
                <a:spcPct val="150000"/>
              </a:lnSpc>
            </a:pPr>
            <a:r>
              <a:rPr lang="en-US" sz="1400" dirty="0" smtClean="0">
                <a:solidFill>
                  <a:srgbClr val="0070C0"/>
                </a:solidFill>
              </a:rPr>
              <a:t>public class Box&lt;</a:t>
            </a:r>
            <a:r>
              <a:rPr lang="en-US" sz="1400" dirty="0" smtClean="0">
                <a:solidFill>
                  <a:srgbClr val="00B050"/>
                </a:solidFill>
              </a:rPr>
              <a:t>Type</a:t>
            </a:r>
            <a:r>
              <a:rPr lang="en-US" sz="1400" dirty="0" smtClean="0">
                <a:solidFill>
                  <a:srgbClr val="0070C0"/>
                </a:solidFill>
              </a:rPr>
              <a:t>&gt; { </a:t>
            </a:r>
          </a:p>
          <a:p>
            <a:pPr lvl="1">
              <a:lnSpc>
                <a:spcPct val="150000"/>
              </a:lnSpc>
            </a:pPr>
            <a:r>
              <a:rPr lang="en-US" sz="1400" dirty="0" smtClean="0">
                <a:solidFill>
                  <a:srgbClr val="0070C0"/>
                </a:solidFill>
              </a:rPr>
              <a:t>// T stands for "Type“</a:t>
            </a:r>
          </a:p>
          <a:p>
            <a:pPr lvl="1">
              <a:lnSpc>
                <a:spcPct val="150000"/>
              </a:lnSpc>
            </a:pPr>
            <a:r>
              <a:rPr lang="en-US" sz="1400" dirty="0" smtClean="0">
                <a:solidFill>
                  <a:srgbClr val="0070C0"/>
                </a:solidFill>
              </a:rPr>
              <a:t> private </a:t>
            </a:r>
            <a:r>
              <a:rPr lang="en-US" sz="1400" dirty="0" smtClean="0">
                <a:solidFill>
                  <a:srgbClr val="00B050"/>
                </a:solidFill>
              </a:rPr>
              <a:t>Type</a:t>
            </a:r>
            <a:r>
              <a:rPr lang="en-US" sz="1400" dirty="0" smtClean="0">
                <a:solidFill>
                  <a:srgbClr val="0070C0"/>
                </a:solidFill>
              </a:rPr>
              <a:t> width; </a:t>
            </a:r>
          </a:p>
          <a:p>
            <a:pPr lvl="1">
              <a:lnSpc>
                <a:spcPct val="150000"/>
              </a:lnSpc>
            </a:pPr>
            <a:r>
              <a:rPr lang="en-US" sz="1400" dirty="0" smtClean="0">
                <a:solidFill>
                  <a:srgbClr val="0070C0"/>
                </a:solidFill>
              </a:rPr>
              <a:t>public void </a:t>
            </a:r>
            <a:r>
              <a:rPr lang="en-US" sz="1400" dirty="0" err="1" smtClean="0">
                <a:solidFill>
                  <a:srgbClr val="0070C0"/>
                </a:solidFill>
              </a:rPr>
              <a:t>addWidth</a:t>
            </a:r>
            <a:r>
              <a:rPr lang="en-US" sz="1400" dirty="0" smtClean="0">
                <a:solidFill>
                  <a:srgbClr val="0070C0"/>
                </a:solidFill>
              </a:rPr>
              <a:t>(</a:t>
            </a:r>
            <a:r>
              <a:rPr lang="en-US" sz="1400" dirty="0" smtClean="0">
                <a:solidFill>
                  <a:srgbClr val="00B050"/>
                </a:solidFill>
              </a:rPr>
              <a:t>Type</a:t>
            </a:r>
            <a:r>
              <a:rPr lang="en-US" sz="1400" dirty="0" smtClean="0">
                <a:solidFill>
                  <a:srgbClr val="0070C0"/>
                </a:solidFill>
              </a:rPr>
              <a:t> width) {</a:t>
            </a:r>
          </a:p>
          <a:p>
            <a:pPr lvl="1">
              <a:lnSpc>
                <a:spcPct val="150000"/>
              </a:lnSpc>
            </a:pPr>
            <a:r>
              <a:rPr lang="en-US" sz="1400" dirty="0" smtClean="0">
                <a:solidFill>
                  <a:srgbClr val="0070C0"/>
                </a:solidFill>
              </a:rPr>
              <a:t> </a:t>
            </a:r>
            <a:r>
              <a:rPr lang="en-US" sz="1400" dirty="0" err="1" smtClean="0">
                <a:solidFill>
                  <a:srgbClr val="0070C0"/>
                </a:solidFill>
              </a:rPr>
              <a:t>this.width</a:t>
            </a:r>
            <a:r>
              <a:rPr lang="en-US" sz="1400" dirty="0" smtClean="0">
                <a:solidFill>
                  <a:srgbClr val="0070C0"/>
                </a:solidFill>
              </a:rPr>
              <a:t> = width;</a:t>
            </a:r>
          </a:p>
          <a:p>
            <a:pPr lvl="1">
              <a:lnSpc>
                <a:spcPct val="150000"/>
              </a:lnSpc>
            </a:pPr>
            <a:r>
              <a:rPr lang="en-US" sz="1400" dirty="0" smtClean="0">
                <a:solidFill>
                  <a:srgbClr val="0070C0"/>
                </a:solidFill>
              </a:rPr>
              <a:t> } </a:t>
            </a:r>
          </a:p>
          <a:p>
            <a:pPr lvl="1">
              <a:lnSpc>
                <a:spcPct val="150000"/>
              </a:lnSpc>
            </a:pPr>
            <a:r>
              <a:rPr lang="en-US" sz="1400" dirty="0" smtClean="0">
                <a:solidFill>
                  <a:srgbClr val="0070C0"/>
                </a:solidFill>
              </a:rPr>
              <a:t>public </a:t>
            </a:r>
            <a:r>
              <a:rPr lang="en-US" sz="1400" dirty="0" smtClean="0">
                <a:solidFill>
                  <a:srgbClr val="00B050"/>
                </a:solidFill>
              </a:rPr>
              <a:t>Type</a:t>
            </a:r>
            <a:r>
              <a:rPr lang="en-US" sz="1400" dirty="0" smtClean="0">
                <a:solidFill>
                  <a:srgbClr val="0070C0"/>
                </a:solidFill>
              </a:rPr>
              <a:t> getWidth() {</a:t>
            </a:r>
          </a:p>
          <a:p>
            <a:pPr lvl="1">
              <a:lnSpc>
                <a:spcPct val="150000"/>
              </a:lnSpc>
            </a:pPr>
            <a:r>
              <a:rPr lang="en-US" sz="1400" dirty="0" smtClean="0">
                <a:solidFill>
                  <a:srgbClr val="0070C0"/>
                </a:solidFill>
              </a:rPr>
              <a:t> return width;</a:t>
            </a:r>
          </a:p>
          <a:p>
            <a:pPr lvl="1">
              <a:lnSpc>
                <a:spcPct val="150000"/>
              </a:lnSpc>
            </a:pPr>
            <a:r>
              <a:rPr lang="en-US" sz="1400" dirty="0" smtClean="0">
                <a:solidFill>
                  <a:srgbClr val="0070C0"/>
                </a:solidFill>
              </a:rPr>
              <a:t> }</a:t>
            </a:r>
          </a:p>
          <a:p>
            <a:pPr>
              <a:lnSpc>
                <a:spcPct val="150000"/>
              </a:lnSpc>
            </a:pPr>
            <a:r>
              <a:rPr lang="en-US" sz="1400" dirty="0" smtClean="0">
                <a:solidFill>
                  <a:srgbClr val="0070C0"/>
                </a:solidFill>
              </a:rPr>
              <a:t> }</a:t>
            </a:r>
            <a:endParaRPr lang="en-US" sz="1400" b="0" dirty="0">
              <a:solidFill>
                <a:srgbClr val="0070C0"/>
              </a:solidFill>
            </a:endParaRPr>
          </a:p>
        </p:txBody>
      </p:sp>
      <p:sp>
        <p:nvSpPr>
          <p:cNvPr id="6" name="TextBox 5"/>
          <p:cNvSpPr txBox="1"/>
          <p:nvPr/>
        </p:nvSpPr>
        <p:spPr>
          <a:xfrm>
            <a:off x="3886200" y="2013229"/>
            <a:ext cx="4953000" cy="393037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sz="1400" b="0" dirty="0" smtClean="0">
                <a:latin typeface="Arial" pitchFamily="34" charset="0"/>
                <a:cs typeface="Arial" pitchFamily="34" charset="0"/>
              </a:rPr>
              <a:t>As shown in the example </a:t>
            </a:r>
            <a:r>
              <a:rPr lang="en-US" sz="1400" dirty="0" smtClean="0">
                <a:solidFill>
                  <a:srgbClr val="00B050"/>
                </a:solidFill>
                <a:latin typeface="Arial" pitchFamily="34" charset="0"/>
                <a:cs typeface="Arial" pitchFamily="34" charset="0"/>
              </a:rPr>
              <a:t>Type</a:t>
            </a:r>
            <a:r>
              <a:rPr lang="en-US" sz="1400" b="0" dirty="0" smtClean="0">
                <a:latin typeface="Arial" pitchFamily="34" charset="0"/>
                <a:cs typeface="Arial" pitchFamily="34" charset="0"/>
              </a:rPr>
              <a:t> refers to the data type of the “</a:t>
            </a:r>
            <a:r>
              <a:rPr lang="en-US" sz="1400" i="1" dirty="0" smtClean="0">
                <a:latin typeface="Arial" pitchFamily="34" charset="0"/>
                <a:cs typeface="Arial" pitchFamily="34" charset="0"/>
              </a:rPr>
              <a:t>width</a:t>
            </a:r>
            <a:r>
              <a:rPr lang="en-US" sz="1400" b="0" dirty="0" smtClean="0">
                <a:latin typeface="Arial" pitchFamily="34" charset="0"/>
                <a:cs typeface="Arial" pitchFamily="34" charset="0"/>
              </a:rPr>
              <a:t>” field which is declared as generic argument of the class. Instead of declaring “</a:t>
            </a:r>
            <a:r>
              <a:rPr lang="en-US" sz="1400" dirty="0" smtClean="0">
                <a:latin typeface="Arial" pitchFamily="34" charset="0"/>
                <a:cs typeface="Arial" pitchFamily="34" charset="0"/>
              </a:rPr>
              <a:t>width” </a:t>
            </a:r>
            <a:r>
              <a:rPr lang="en-US" sz="1400" b="0" dirty="0" smtClean="0">
                <a:latin typeface="Arial" pitchFamily="34" charset="0"/>
                <a:cs typeface="Arial" pitchFamily="34" charset="0"/>
              </a:rPr>
              <a:t> as Integer we have declared as a generic data type “</a:t>
            </a:r>
            <a:r>
              <a:rPr lang="en-US" sz="1400" dirty="0" smtClean="0">
                <a:solidFill>
                  <a:srgbClr val="00B050"/>
                </a:solidFill>
                <a:latin typeface="Arial" pitchFamily="34" charset="0"/>
                <a:cs typeface="Arial" pitchFamily="34" charset="0"/>
              </a:rPr>
              <a:t>Type”</a:t>
            </a:r>
            <a:r>
              <a:rPr lang="en-US" sz="1400" b="0" dirty="0" smtClean="0">
                <a:latin typeface="Arial" pitchFamily="34" charset="0"/>
                <a:cs typeface="Arial" pitchFamily="34" charset="0"/>
              </a:rPr>
              <a:t>. When declaring Box object, we can pass any data type for </a:t>
            </a:r>
            <a:r>
              <a:rPr lang="en-US" sz="1400" dirty="0" smtClean="0">
                <a:solidFill>
                  <a:srgbClr val="00B050"/>
                </a:solidFill>
                <a:latin typeface="Arial" pitchFamily="34" charset="0"/>
                <a:cs typeface="Arial" pitchFamily="34" charset="0"/>
              </a:rPr>
              <a:t>Type</a:t>
            </a:r>
            <a:r>
              <a:rPr lang="en-US" sz="1400" b="0" dirty="0" smtClean="0">
                <a:latin typeface="Arial" pitchFamily="34" charset="0"/>
                <a:cs typeface="Arial" pitchFamily="34" charset="0"/>
              </a:rPr>
              <a:t> which affects  all the</a:t>
            </a:r>
            <a:r>
              <a:rPr lang="en-US" sz="1400" b="0" dirty="0" smtClean="0">
                <a:solidFill>
                  <a:srgbClr val="00B050"/>
                </a:solidFill>
                <a:latin typeface="Arial" pitchFamily="34" charset="0"/>
                <a:cs typeface="Arial" pitchFamily="34" charset="0"/>
              </a:rPr>
              <a:t> </a:t>
            </a:r>
            <a:r>
              <a:rPr lang="en-US" sz="1400" dirty="0" smtClean="0">
                <a:solidFill>
                  <a:srgbClr val="00B050"/>
                </a:solidFill>
                <a:latin typeface="Arial" pitchFamily="34" charset="0"/>
                <a:cs typeface="Arial" pitchFamily="34" charset="0"/>
              </a:rPr>
              <a:t>Type</a:t>
            </a:r>
            <a:r>
              <a:rPr lang="en-US" sz="1400" b="0" dirty="0" smtClean="0">
                <a:latin typeface="Arial" pitchFamily="34" charset="0"/>
                <a:cs typeface="Arial" pitchFamily="34" charset="0"/>
              </a:rPr>
              <a:t> declarations inside the class. </a:t>
            </a:r>
          </a:p>
          <a:p>
            <a:pPr>
              <a:lnSpc>
                <a:spcPct val="150000"/>
              </a:lnSpc>
            </a:pPr>
            <a:r>
              <a:rPr lang="en-US" sz="1400" dirty="0" smtClean="0">
                <a:latin typeface="Arial" pitchFamily="34" charset="0"/>
                <a:cs typeface="Arial" pitchFamily="34" charset="0"/>
              </a:rPr>
              <a:t>Example: </a:t>
            </a:r>
            <a:r>
              <a:rPr lang="en-US" sz="1400" dirty="0" smtClean="0">
                <a:solidFill>
                  <a:srgbClr val="0070C0"/>
                </a:solidFill>
                <a:latin typeface="Arial" pitchFamily="34" charset="0"/>
                <a:cs typeface="Arial" pitchFamily="34" charset="0"/>
              </a:rPr>
              <a:t>Box&lt;Float&gt;</a:t>
            </a:r>
            <a:r>
              <a:rPr lang="en-US" sz="1400" b="0" dirty="0" smtClean="0">
                <a:latin typeface="Arial" pitchFamily="34" charset="0"/>
                <a:cs typeface="Arial" pitchFamily="34" charset="0"/>
              </a:rPr>
              <a:t> will declare a box object whose width field data type is “Float”</a:t>
            </a:r>
          </a:p>
          <a:p>
            <a:pPr>
              <a:lnSpc>
                <a:spcPct val="150000"/>
              </a:lnSpc>
            </a:pPr>
            <a:r>
              <a:rPr lang="en-US" sz="1400" b="0" dirty="0" smtClean="0">
                <a:latin typeface="Arial" pitchFamily="34" charset="0"/>
                <a:cs typeface="Arial" pitchFamily="34" charset="0"/>
              </a:rPr>
              <a:t>An object can created as </a:t>
            </a:r>
          </a:p>
          <a:p>
            <a:pPr>
              <a:lnSpc>
                <a:spcPct val="150000"/>
              </a:lnSpc>
            </a:pPr>
            <a:r>
              <a:rPr lang="en-US" sz="1400" dirty="0" smtClean="0">
                <a:solidFill>
                  <a:srgbClr val="0070C0"/>
                </a:solidFill>
                <a:latin typeface="Arial" pitchFamily="34" charset="0"/>
                <a:cs typeface="Arial" pitchFamily="34" charset="0"/>
              </a:rPr>
              <a:t>Box&lt;Float&gt; box=new Box&lt;Float&gt;();</a:t>
            </a:r>
          </a:p>
          <a:p>
            <a:pPr>
              <a:lnSpc>
                <a:spcPct val="150000"/>
              </a:lnSpc>
            </a:pPr>
            <a:r>
              <a:rPr lang="en-US" sz="1400" b="0" dirty="0" smtClean="0">
                <a:solidFill>
                  <a:schemeClr val="tx1"/>
                </a:solidFill>
                <a:latin typeface="Arial" pitchFamily="34" charset="0"/>
                <a:cs typeface="Arial" pitchFamily="34" charset="0"/>
              </a:rPr>
              <a:t>By doing this we can ensure the same Box behaving differently for different data type</a:t>
            </a:r>
            <a:r>
              <a:rPr lang="en-US" sz="1400" dirty="0" smtClean="0">
                <a:solidFill>
                  <a:srgbClr val="0070C0"/>
                </a:solidFill>
                <a:latin typeface="Arial" pitchFamily="34" charset="0"/>
                <a:cs typeface="Arial" pitchFamily="34" charset="0"/>
              </a:rPr>
              <a:t>.</a:t>
            </a:r>
            <a:endParaRPr lang="en-US" sz="1400"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usage in Collections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sp>
        <p:nvSpPr>
          <p:cNvPr id="5" name="TextBox 4"/>
          <p:cNvSpPr txBox="1"/>
          <p:nvPr/>
        </p:nvSpPr>
        <p:spPr>
          <a:xfrm>
            <a:off x="152400" y="1600200"/>
            <a:ext cx="8915400" cy="1938992"/>
          </a:xfrm>
          <a:prstGeom prst="rect">
            <a:avLst/>
          </a:prstGeom>
          <a:noFill/>
        </p:spPr>
        <p:txBody>
          <a:bodyPr wrap="square" rtlCol="0">
            <a:spAutoFit/>
          </a:bodyPr>
          <a:lstStyle/>
          <a:p>
            <a:pPr marL="115888" indent="-115888">
              <a:lnSpc>
                <a:spcPct val="150000"/>
              </a:lnSpc>
              <a:buFont typeface="Wingdings" pitchFamily="2" charset="2"/>
              <a:buChar char="§"/>
            </a:pPr>
            <a:r>
              <a:rPr lang="en-US" sz="1600" b="0" dirty="0" smtClean="0"/>
              <a:t>Collections declared with generic (data type) ensures that the collections hold only elements of particular data type.</a:t>
            </a:r>
          </a:p>
          <a:p>
            <a:pPr marL="115888" indent="-115888">
              <a:lnSpc>
                <a:spcPct val="150000"/>
              </a:lnSpc>
              <a:buFont typeface="Wingdings" pitchFamily="2" charset="2"/>
              <a:buChar char="§"/>
            </a:pPr>
            <a:r>
              <a:rPr lang="en-US" sz="1600" b="0" dirty="0" smtClean="0"/>
              <a:t>Java collections have been defined with generics for it accept objects of any data type.</a:t>
            </a:r>
          </a:p>
          <a:p>
            <a:pPr marL="508000">
              <a:lnSpc>
                <a:spcPct val="150000"/>
              </a:lnSpc>
            </a:pPr>
            <a:r>
              <a:rPr lang="en-US" sz="1600" dirty="0" smtClean="0"/>
              <a:t>Example:</a:t>
            </a:r>
            <a:r>
              <a:rPr lang="en-US" sz="1600" b="0" dirty="0" smtClean="0"/>
              <a:t> Java </a:t>
            </a:r>
            <a:r>
              <a:rPr lang="en-US" sz="1600" i="1" dirty="0" smtClean="0"/>
              <a:t>ArrayList </a:t>
            </a:r>
            <a:r>
              <a:rPr lang="en-US" sz="1600" b="0" dirty="0" smtClean="0"/>
              <a:t>class is defined with a generic as shown below depicting that the collection can accept generics with any data type.</a:t>
            </a:r>
          </a:p>
        </p:txBody>
      </p:sp>
      <p:pic>
        <p:nvPicPr>
          <p:cNvPr id="8194" name="Picture 2"/>
          <p:cNvPicPr>
            <a:picLocks noChangeAspect="1" noChangeArrowheads="1"/>
          </p:cNvPicPr>
          <p:nvPr/>
        </p:nvPicPr>
        <p:blipFill>
          <a:blip r:embed="rId2" cstate="print"/>
          <a:srcRect/>
          <a:stretch>
            <a:fillRect/>
          </a:stretch>
        </p:blipFill>
        <p:spPr bwMode="auto">
          <a:xfrm>
            <a:off x="457200" y="4267200"/>
            <a:ext cx="8468932" cy="990600"/>
          </a:xfrm>
          <a:prstGeom prst="rect">
            <a:avLst/>
          </a:prstGeom>
          <a:noFill/>
          <a:ln w="9525">
            <a:noFill/>
            <a:miter lim="800000"/>
            <a:headEnd/>
            <a:tailEnd/>
          </a:ln>
          <a:effectLst/>
        </p:spPr>
      </p:pic>
      <p:sp>
        <p:nvSpPr>
          <p:cNvPr id="7" name="Rectangle 6"/>
          <p:cNvSpPr/>
          <p:nvPr/>
        </p:nvSpPr>
        <p:spPr>
          <a:xfrm>
            <a:off x="1828800" y="42672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Using Generics With Collection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a:p>
        </p:txBody>
      </p:sp>
      <p:sp>
        <p:nvSpPr>
          <p:cNvPr id="9" name="TextBox 8"/>
          <p:cNvSpPr txBox="1"/>
          <p:nvPr/>
        </p:nvSpPr>
        <p:spPr>
          <a:xfrm>
            <a:off x="228600" y="1676400"/>
            <a:ext cx="8534400" cy="3816429"/>
          </a:xfrm>
          <a:prstGeom prst="rect">
            <a:avLst/>
          </a:prstGeom>
          <a:noFill/>
        </p:spPr>
        <p:txBody>
          <a:bodyPr wrap="square" rtlCol="0">
            <a:spAutoFit/>
          </a:bodyPr>
          <a:lstStyle/>
          <a:p>
            <a:pPr>
              <a:lnSpc>
                <a:spcPct val="150000"/>
              </a:lnSpc>
              <a:spcBef>
                <a:spcPts val="2400"/>
              </a:spcBef>
            </a:pPr>
            <a:r>
              <a:rPr lang="en-US" b="0" dirty="0" smtClean="0"/>
              <a:t>We can declare collection to hold a specific data type elements using generics .</a:t>
            </a:r>
          </a:p>
          <a:p>
            <a:pPr>
              <a:lnSpc>
                <a:spcPct val="150000"/>
              </a:lnSpc>
              <a:spcBef>
                <a:spcPts val="2400"/>
              </a:spcBef>
            </a:pPr>
            <a:r>
              <a:rPr lang="en-US" dirty="0" smtClean="0"/>
              <a:t>Syntax:</a:t>
            </a:r>
          </a:p>
          <a:p>
            <a:pPr marL="465138">
              <a:lnSpc>
                <a:spcPct val="150000"/>
              </a:lnSpc>
              <a:spcBef>
                <a:spcPts val="2400"/>
              </a:spcBef>
            </a:pPr>
            <a:r>
              <a:rPr lang="en-US" dirty="0" err="1" smtClean="0">
                <a:solidFill>
                  <a:srgbClr val="0070C0"/>
                </a:solidFill>
              </a:rPr>
              <a:t>InterfaceName</a:t>
            </a:r>
            <a:r>
              <a:rPr lang="en-US" dirty="0" smtClean="0">
                <a:solidFill>
                  <a:srgbClr val="0070C0"/>
                </a:solidFill>
              </a:rPr>
              <a:t> &lt;Type&gt; </a:t>
            </a:r>
            <a:r>
              <a:rPr lang="en-US" dirty="0" err="1" smtClean="0">
                <a:solidFill>
                  <a:srgbClr val="0070C0"/>
                </a:solidFill>
              </a:rPr>
              <a:t>varName</a:t>
            </a:r>
            <a:r>
              <a:rPr lang="en-US" dirty="0" smtClean="0">
                <a:solidFill>
                  <a:srgbClr val="0070C0"/>
                </a:solidFill>
              </a:rPr>
              <a:t>=new Implementation&lt;Type&gt;();</a:t>
            </a:r>
          </a:p>
          <a:p>
            <a:pPr>
              <a:lnSpc>
                <a:spcPct val="150000"/>
              </a:lnSpc>
              <a:spcBef>
                <a:spcPts val="2400"/>
              </a:spcBef>
            </a:pPr>
            <a:r>
              <a:rPr lang="en-US" dirty="0" smtClean="0"/>
              <a:t>Example : </a:t>
            </a:r>
            <a:r>
              <a:rPr lang="en-US" b="0" dirty="0" smtClean="0"/>
              <a:t>Declares an array list for holding only integer values.</a:t>
            </a:r>
            <a:endParaRPr lang="en-US" dirty="0" smtClean="0"/>
          </a:p>
          <a:p>
            <a:pPr marL="406400">
              <a:lnSpc>
                <a:spcPct val="150000"/>
              </a:lnSpc>
              <a:spcBef>
                <a:spcPts val="2400"/>
              </a:spcBef>
            </a:pPr>
            <a:r>
              <a:rPr lang="en-US" dirty="0" smtClean="0">
                <a:solidFill>
                  <a:srgbClr val="0070C0"/>
                </a:solidFill>
              </a:rPr>
              <a:t>List&lt;Integer&gt; </a:t>
            </a:r>
            <a:r>
              <a:rPr lang="en-US" dirty="0" err="1" smtClean="0">
                <a:solidFill>
                  <a:srgbClr val="0070C0"/>
                </a:solidFill>
              </a:rPr>
              <a:t>myList</a:t>
            </a:r>
            <a:r>
              <a:rPr lang="en-US" dirty="0" smtClean="0">
                <a:solidFill>
                  <a:srgbClr val="0070C0"/>
                </a:solidFill>
              </a:rPr>
              <a:t>=new </a:t>
            </a:r>
            <a:r>
              <a:rPr lang="en-US" dirty="0" err="1" smtClean="0">
                <a:solidFill>
                  <a:srgbClr val="0070C0"/>
                </a:solidFill>
              </a:rPr>
              <a:t>ArrayList</a:t>
            </a:r>
            <a:r>
              <a:rPr lang="en-US" dirty="0" smtClean="0">
                <a:solidFill>
                  <a:srgbClr val="0070C0"/>
                </a:solidFill>
              </a:rPr>
              <a:t>&lt;Integer&gt;();</a:t>
            </a:r>
          </a:p>
          <a:p>
            <a:pPr>
              <a:lnSpc>
                <a:spcPct val="150000"/>
              </a:lnSpc>
            </a:pPr>
            <a:endParaRPr lang="en-US"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Advantages of using Generics with Collection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46</a:t>
            </a:fld>
            <a:endParaRPr lang="en-US"/>
          </a:p>
        </p:txBody>
      </p:sp>
      <p:sp>
        <p:nvSpPr>
          <p:cNvPr id="5" name="TextBox 4"/>
          <p:cNvSpPr txBox="1"/>
          <p:nvPr/>
        </p:nvSpPr>
        <p:spPr>
          <a:xfrm>
            <a:off x="0" y="1464707"/>
            <a:ext cx="8915400" cy="2477601"/>
          </a:xfrm>
          <a:prstGeom prst="rect">
            <a:avLst/>
          </a:prstGeom>
          <a:noFill/>
        </p:spPr>
        <p:txBody>
          <a:bodyPr wrap="square" rtlCol="0">
            <a:spAutoFit/>
          </a:bodyPr>
          <a:lstStyle/>
          <a:p>
            <a:pPr marL="342900" indent="-342900">
              <a:lnSpc>
                <a:spcPct val="150000"/>
              </a:lnSpc>
              <a:spcBef>
                <a:spcPts val="1200"/>
              </a:spcBef>
              <a:buFont typeface="+mj-lt"/>
              <a:buAutoNum type="arabicPeriod"/>
            </a:pPr>
            <a:r>
              <a:rPr lang="en-US" dirty="0" smtClean="0"/>
              <a:t>Avoid unnecessary type casting  : </a:t>
            </a:r>
            <a:r>
              <a:rPr lang="en-US" b="0" dirty="0" smtClean="0"/>
              <a:t>Using generics avoid the need of typecasting while retrieving the elements from the collection.</a:t>
            </a:r>
          </a:p>
          <a:p>
            <a:pPr marL="342900" indent="-342900">
              <a:lnSpc>
                <a:spcPct val="150000"/>
              </a:lnSpc>
              <a:spcBef>
                <a:spcPts val="1200"/>
              </a:spcBef>
            </a:pPr>
            <a:r>
              <a:rPr lang="en-US" b="0" dirty="0" smtClean="0"/>
              <a:t>     Consider an ArrayList named countries ,elements can be retrieved from the List as shown below</a:t>
            </a:r>
          </a:p>
          <a:p>
            <a:pPr marL="342900" indent="-342900">
              <a:lnSpc>
                <a:spcPct val="150000"/>
              </a:lnSpc>
              <a:spcBef>
                <a:spcPts val="1200"/>
              </a:spcBef>
            </a:pPr>
            <a:endParaRPr lang="en-US" b="0" dirty="0"/>
          </a:p>
        </p:txBody>
      </p:sp>
      <p:pic>
        <p:nvPicPr>
          <p:cNvPr id="1026" name="Picture 2"/>
          <p:cNvPicPr>
            <a:picLocks noChangeAspect="1" noChangeArrowheads="1"/>
          </p:cNvPicPr>
          <p:nvPr/>
        </p:nvPicPr>
        <p:blipFill>
          <a:blip r:embed="rId2"/>
          <a:srcRect/>
          <a:stretch>
            <a:fillRect/>
          </a:stretch>
        </p:blipFill>
        <p:spPr bwMode="auto">
          <a:xfrm>
            <a:off x="304800" y="3810000"/>
            <a:ext cx="3657599" cy="1609725"/>
          </a:xfrm>
          <a:prstGeom prst="rect">
            <a:avLst/>
          </a:prstGeom>
          <a:noFill/>
          <a:ln w="28575">
            <a:solidFill>
              <a:srgbClr val="C00000"/>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95800" y="3810000"/>
            <a:ext cx="4038599" cy="1647825"/>
          </a:xfrm>
          <a:prstGeom prst="rect">
            <a:avLst/>
          </a:prstGeom>
          <a:noFill/>
          <a:ln w="25400">
            <a:solidFill>
              <a:srgbClr val="C00000"/>
            </a:solidFill>
            <a:miter lim="800000"/>
            <a:headEnd/>
            <a:tailEnd/>
          </a:ln>
          <a:effectLst/>
        </p:spPr>
      </p:pic>
      <p:sp>
        <p:nvSpPr>
          <p:cNvPr id="7" name="TextBox 6"/>
          <p:cNvSpPr txBox="1"/>
          <p:nvPr/>
        </p:nvSpPr>
        <p:spPr>
          <a:xfrm>
            <a:off x="1066800" y="3352800"/>
            <a:ext cx="1954381"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b="0" dirty="0" smtClean="0">
                <a:solidFill>
                  <a:schemeClr val="tx1"/>
                </a:solidFill>
                <a:latin typeface="Arial" pitchFamily="34" charset="0"/>
                <a:cs typeface="Arial" pitchFamily="34" charset="0"/>
              </a:rPr>
              <a:t>Without Generics</a:t>
            </a:r>
            <a:endParaRPr lang="en-US" b="0" dirty="0">
              <a:solidFill>
                <a:schemeClr val="tx1"/>
              </a:solidFill>
              <a:latin typeface="Arial" pitchFamily="34" charset="0"/>
              <a:cs typeface="Arial" pitchFamily="34" charset="0"/>
            </a:endParaRPr>
          </a:p>
        </p:txBody>
      </p:sp>
      <p:sp>
        <p:nvSpPr>
          <p:cNvPr id="8" name="TextBox 7"/>
          <p:cNvSpPr txBox="1"/>
          <p:nvPr/>
        </p:nvSpPr>
        <p:spPr>
          <a:xfrm>
            <a:off x="5410200" y="3276600"/>
            <a:ext cx="1633781"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b="0" dirty="0" smtClean="0">
                <a:solidFill>
                  <a:schemeClr val="tx1"/>
                </a:solidFill>
                <a:latin typeface="Arial" pitchFamily="34" charset="0"/>
                <a:cs typeface="Arial" pitchFamily="34" charset="0"/>
              </a:rPr>
              <a:t>With Generics</a:t>
            </a:r>
            <a:endParaRPr lang="en-US" b="0" dirty="0">
              <a:solidFill>
                <a:schemeClr val="tx1"/>
              </a:solidFill>
              <a:latin typeface="Arial" pitchFamily="34" charset="0"/>
              <a:cs typeface="Arial" pitchFamily="34" charset="0"/>
            </a:endParaRPr>
          </a:p>
        </p:txBody>
      </p:sp>
      <p:sp>
        <p:nvSpPr>
          <p:cNvPr id="11" name="TextBox 10"/>
          <p:cNvSpPr txBox="1"/>
          <p:nvPr/>
        </p:nvSpPr>
        <p:spPr>
          <a:xfrm>
            <a:off x="1981200" y="4876800"/>
            <a:ext cx="533400" cy="369332"/>
          </a:xfrm>
          <a:prstGeom prst="rect">
            <a:avLst/>
          </a:prstGeom>
          <a:noFill/>
          <a:ln w="25400">
            <a:solidFill>
              <a:srgbClr val="002060"/>
            </a:solidFill>
          </a:ln>
        </p:spPr>
        <p:txBody>
          <a:bodyPr wrap="square" rtlCol="0">
            <a:spAutoFit/>
          </a:bodyPr>
          <a:lstStyle/>
          <a:p>
            <a:endParaRPr lang="en-US" dirty="0"/>
          </a:p>
        </p:txBody>
      </p:sp>
      <p:sp>
        <p:nvSpPr>
          <p:cNvPr id="12" name="TextBox 11"/>
          <p:cNvSpPr txBox="1"/>
          <p:nvPr/>
        </p:nvSpPr>
        <p:spPr>
          <a:xfrm>
            <a:off x="1371600" y="5334000"/>
            <a:ext cx="2209800" cy="3231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500" b="0" dirty="0" smtClean="0">
                <a:latin typeface="Arial" pitchFamily="34" charset="0"/>
                <a:cs typeface="Arial" pitchFamily="34" charset="0"/>
              </a:rPr>
              <a:t>Type Casted to String</a:t>
            </a:r>
            <a:endParaRPr lang="en-US" sz="1500" b="0" dirty="0">
              <a:latin typeface="Arial" pitchFamily="34" charset="0"/>
              <a:cs typeface="Arial" pitchFamily="34" charset="0"/>
            </a:endParaRPr>
          </a:p>
        </p:txBody>
      </p:sp>
      <p:sp>
        <p:nvSpPr>
          <p:cNvPr id="13" name="TextBox 12"/>
          <p:cNvSpPr txBox="1"/>
          <p:nvPr/>
        </p:nvSpPr>
        <p:spPr>
          <a:xfrm>
            <a:off x="5562600" y="5334000"/>
            <a:ext cx="2209800" cy="3231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500" b="0" dirty="0" smtClean="0">
                <a:latin typeface="Arial" pitchFamily="34" charset="0"/>
                <a:cs typeface="Arial" pitchFamily="34" charset="0"/>
              </a:rPr>
              <a:t>No need of type casting</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Advantages of using Generics with Collection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a:p>
        </p:txBody>
      </p:sp>
      <p:sp>
        <p:nvSpPr>
          <p:cNvPr id="5" name="TextBox 4"/>
          <p:cNvSpPr txBox="1"/>
          <p:nvPr/>
        </p:nvSpPr>
        <p:spPr>
          <a:xfrm>
            <a:off x="0" y="1464707"/>
            <a:ext cx="8915400" cy="3570208"/>
          </a:xfrm>
          <a:prstGeom prst="rect">
            <a:avLst/>
          </a:prstGeom>
          <a:noFill/>
        </p:spPr>
        <p:txBody>
          <a:bodyPr wrap="square" rtlCol="0">
            <a:spAutoFit/>
          </a:bodyPr>
          <a:lstStyle/>
          <a:p>
            <a:pPr marL="342900" indent="-342900">
              <a:lnSpc>
                <a:spcPct val="150000"/>
              </a:lnSpc>
              <a:spcBef>
                <a:spcPts val="1200"/>
              </a:spcBef>
              <a:buAutoNum type="arabicPeriod" startAt="2"/>
            </a:pPr>
            <a:r>
              <a:rPr lang="en-US" dirty="0" smtClean="0"/>
              <a:t>Minimize </a:t>
            </a:r>
            <a:r>
              <a:rPr lang="en-US" dirty="0" err="1" smtClean="0"/>
              <a:t>CastException</a:t>
            </a:r>
            <a:r>
              <a:rPr lang="en-US" dirty="0" smtClean="0"/>
              <a:t> during run time:</a:t>
            </a:r>
            <a:r>
              <a:rPr lang="en-US" b="0" dirty="0" smtClean="0"/>
              <a:t> For example assume a method returns a List of integers. The client is unaware about the type of data held by the collection and he may type cast it to some incompatible type and end up in </a:t>
            </a:r>
            <a:r>
              <a:rPr lang="en-US" i="1" dirty="0" err="1" smtClean="0"/>
              <a:t>CastException</a:t>
            </a:r>
            <a:r>
              <a:rPr lang="en-US" b="0" dirty="0" smtClean="0"/>
              <a:t> during runtime. In case of any invalid casting compiler will throw an error..</a:t>
            </a:r>
          </a:p>
          <a:p>
            <a:pPr marL="342900" indent="-342900">
              <a:lnSpc>
                <a:spcPct val="150000"/>
              </a:lnSpc>
              <a:spcBef>
                <a:spcPts val="1200"/>
              </a:spcBef>
              <a:buAutoNum type="arabicPeriod" startAt="2"/>
            </a:pPr>
            <a:r>
              <a:rPr lang="en-US" dirty="0" smtClean="0"/>
              <a:t>Easy Maintenance &amp; Readability :</a:t>
            </a:r>
            <a:r>
              <a:rPr lang="en-US" b="0" dirty="0" smtClean="0"/>
              <a:t> Looking at the code the developer can easily know the data type stored in the collection and thus helps him to process the collection easily.</a:t>
            </a:r>
            <a:endParaRPr lang="en-US" b="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Lend a Hand- Generics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48</a:t>
            </a:fld>
            <a:endParaRPr lang="en-US"/>
          </a:p>
        </p:txBody>
      </p:sp>
      <p:sp>
        <p:nvSpPr>
          <p:cNvPr id="5" name="TextBox 4"/>
          <p:cNvSpPr txBox="1"/>
          <p:nvPr/>
        </p:nvSpPr>
        <p:spPr>
          <a:xfrm>
            <a:off x="76200" y="1600200"/>
            <a:ext cx="8915400" cy="2893100"/>
          </a:xfrm>
          <a:prstGeom prst="rect">
            <a:avLst/>
          </a:prstGeom>
          <a:noFill/>
        </p:spPr>
        <p:txBody>
          <a:bodyPr wrap="square" rtlCol="0">
            <a:spAutoFit/>
          </a:bodyPr>
          <a:lstStyle/>
          <a:p>
            <a:pPr>
              <a:lnSpc>
                <a:spcPct val="150000"/>
              </a:lnSpc>
              <a:spcBef>
                <a:spcPts val="1200"/>
              </a:spcBef>
            </a:pPr>
            <a:r>
              <a:rPr lang="en-US" dirty="0" smtClean="0"/>
              <a:t>Objective: </a:t>
            </a:r>
            <a:r>
              <a:rPr lang="en-US" b="0" dirty="0" smtClean="0"/>
              <a:t>Let us learn how to declare/process collections declared with generics.</a:t>
            </a:r>
          </a:p>
          <a:p>
            <a:pPr>
              <a:lnSpc>
                <a:spcPct val="150000"/>
              </a:lnSpc>
              <a:spcBef>
                <a:spcPts val="1200"/>
              </a:spcBef>
            </a:pPr>
            <a:r>
              <a:rPr lang="en-US" dirty="0" smtClean="0">
                <a:solidFill>
                  <a:srgbClr val="0070C0"/>
                </a:solidFill>
              </a:rPr>
              <a:t>Problem Statement 1 :</a:t>
            </a:r>
            <a:r>
              <a:rPr lang="en-US" dirty="0" smtClean="0"/>
              <a:t> </a:t>
            </a:r>
            <a:r>
              <a:rPr lang="en-US" b="0" dirty="0" smtClean="0"/>
              <a:t>Create a method which can accept a collection of country names and add it to ArrayList  with generic  defined as String and return the List.</a:t>
            </a:r>
          </a:p>
          <a:p>
            <a:pPr>
              <a:lnSpc>
                <a:spcPct val="150000"/>
              </a:lnSpc>
              <a:spcBef>
                <a:spcPts val="1200"/>
              </a:spcBef>
            </a:pPr>
            <a:r>
              <a:rPr lang="en-US" dirty="0" smtClean="0">
                <a:solidFill>
                  <a:srgbClr val="0070C0"/>
                </a:solidFill>
              </a:rPr>
              <a:t>Problem Statement 2 : </a:t>
            </a:r>
            <a:r>
              <a:rPr lang="en-US" b="0" dirty="0" smtClean="0"/>
              <a:t>Create a method which can create a </a:t>
            </a:r>
            <a:r>
              <a:rPr lang="en-US" b="0" dirty="0" err="1" smtClean="0"/>
              <a:t>HashSet</a:t>
            </a:r>
            <a:r>
              <a:rPr lang="en-US" b="0" dirty="0" smtClean="0"/>
              <a:t> containing values 1-10. The Set should be declared with the generic type Integer. The method should return the Set.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Solution Problem Statement 1</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14400" y="3048000"/>
            <a:ext cx="6977616" cy="1905000"/>
          </a:xfrm>
          <a:prstGeom prst="rect">
            <a:avLst/>
          </a:prstGeom>
          <a:noFill/>
          <a:ln w="9525">
            <a:noFill/>
            <a:miter lim="800000"/>
            <a:headEnd/>
            <a:tailEnd/>
          </a:ln>
          <a:effectLst/>
        </p:spPr>
      </p:pic>
      <p:sp>
        <p:nvSpPr>
          <p:cNvPr id="6" name="Line Callout 1 5"/>
          <p:cNvSpPr/>
          <p:nvPr/>
        </p:nvSpPr>
        <p:spPr>
          <a:xfrm>
            <a:off x="2667000" y="2514600"/>
            <a:ext cx="3657600" cy="307848"/>
          </a:xfrm>
          <a:prstGeom prst="borderCallout1">
            <a:avLst>
              <a:gd name="adj1" fmla="val 47179"/>
              <a:gd name="adj2" fmla="val 0"/>
              <a:gd name="adj3" fmla="val 164385"/>
              <a:gd name="adj4" fmla="val -976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Generic Declaration</a:t>
            </a:r>
            <a:endParaRPr lang="en-US" b="0" dirty="0">
              <a:latin typeface="Arial" pitchFamily="34" charset="0"/>
              <a:cs typeface="Arial" pitchFamily="34" charset="0"/>
            </a:endParaRPr>
          </a:p>
        </p:txBody>
      </p:sp>
      <p:sp>
        <p:nvSpPr>
          <p:cNvPr id="7" name="TextBox 6"/>
          <p:cNvSpPr txBox="1"/>
          <p:nvPr/>
        </p:nvSpPr>
        <p:spPr>
          <a:xfrm>
            <a:off x="228600" y="1676400"/>
            <a:ext cx="8458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Create a class named </a:t>
            </a:r>
            <a:r>
              <a:rPr lang="en-US" b="0" dirty="0" err="1" smtClean="0">
                <a:latin typeface="Arial" pitchFamily="34" charset="0"/>
                <a:cs typeface="Arial" pitchFamily="34" charset="0"/>
              </a:rPr>
              <a:t>GenericEx</a:t>
            </a:r>
            <a:r>
              <a:rPr lang="en-US" b="0" dirty="0" smtClean="0">
                <a:latin typeface="Arial" pitchFamily="34" charset="0"/>
                <a:cs typeface="Arial" pitchFamily="34" charset="0"/>
              </a:rPr>
              <a:t> and add the method given below.</a:t>
            </a:r>
            <a:endParaRPr lang="en-US" b="0" dirty="0">
              <a:latin typeface="Arial" pitchFamily="34" charset="0"/>
              <a:cs typeface="Arial" pitchFamily="34" charset="0"/>
            </a:endParaRPr>
          </a:p>
        </p:txBody>
      </p:sp>
      <p:sp>
        <p:nvSpPr>
          <p:cNvPr id="8" name="TextBox 7"/>
          <p:cNvSpPr txBox="1"/>
          <p:nvPr/>
        </p:nvSpPr>
        <p:spPr>
          <a:xfrm>
            <a:off x="1524000" y="5410200"/>
            <a:ext cx="678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Try to add a Integer number to the List and see how the </a:t>
            </a:r>
            <a:r>
              <a:rPr lang="en-US" b="0" smtClean="0">
                <a:latin typeface="Arial" pitchFamily="34" charset="0"/>
                <a:cs typeface="Arial" pitchFamily="34" charset="0"/>
              </a:rPr>
              <a:t>program behaves.</a:t>
            </a:r>
            <a:endParaRPr lang="en-US" b="0" dirty="0">
              <a:latin typeface="Arial" pitchFamily="34" charset="0"/>
              <a:cs typeface="Arial" pitchFamily="34" charset="0"/>
            </a:endParaRPr>
          </a:p>
        </p:txBody>
      </p:sp>
      <p:pic>
        <p:nvPicPr>
          <p:cNvPr id="9" name="Picture 8" descr="ImportantIcon.jpg"/>
          <p:cNvPicPr>
            <a:picLocks noChangeAspect="1"/>
          </p:cNvPicPr>
          <p:nvPr/>
        </p:nvPicPr>
        <p:blipFill>
          <a:blip r:embed="rId3" cstate="print"/>
          <a:stretch>
            <a:fillRect/>
          </a:stretch>
        </p:blipFill>
        <p:spPr>
          <a:xfrm>
            <a:off x="304800" y="5181600"/>
            <a:ext cx="1019175" cy="8477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Collections?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304800" y="1676400"/>
            <a:ext cx="8534400" cy="1508105"/>
          </a:xfrm>
          <a:prstGeom prst="rect">
            <a:avLst/>
          </a:prstGeom>
          <a:noFill/>
        </p:spPr>
        <p:txBody>
          <a:bodyPr wrap="square" rtlCol="0">
            <a:spAutoFit/>
          </a:bodyPr>
          <a:lstStyle/>
          <a:p>
            <a:pPr>
              <a:spcBef>
                <a:spcPts val="1200"/>
              </a:spcBef>
              <a:buFont typeface="Arial" pitchFamily="34" charset="0"/>
              <a:buChar char="•"/>
            </a:pPr>
            <a:endParaRPr lang="en-US" sz="2400" b="0" dirty="0" smtClean="0"/>
          </a:p>
          <a:p>
            <a:pPr>
              <a:spcBef>
                <a:spcPts val="1200"/>
              </a:spcBef>
              <a:buFont typeface="Arial" pitchFamily="34" charset="0"/>
              <a:buChar char="•"/>
            </a:pPr>
            <a:endParaRPr lang="en-US" sz="2400" b="0" dirty="0" smtClean="0"/>
          </a:p>
          <a:p>
            <a:pPr>
              <a:spcBef>
                <a:spcPts val="1200"/>
              </a:spcBef>
              <a:buFont typeface="Arial" pitchFamily="34" charset="0"/>
              <a:buChar char="•"/>
            </a:pPr>
            <a:endParaRPr lang="en-US" sz="2400" b="0" dirty="0" smtClean="0"/>
          </a:p>
        </p:txBody>
      </p:sp>
      <p:sp>
        <p:nvSpPr>
          <p:cNvPr id="6" name="Rectangle 5"/>
          <p:cNvSpPr/>
          <p:nvPr/>
        </p:nvSpPr>
        <p:spPr>
          <a:xfrm>
            <a:off x="228600" y="1676400"/>
            <a:ext cx="8610600" cy="1015663"/>
          </a:xfrm>
          <a:prstGeom prst="rect">
            <a:avLst/>
          </a:prstGeom>
        </p:spPr>
        <p:txBody>
          <a:bodyPr wrap="square">
            <a:spAutoFit/>
          </a:bodyPr>
          <a:lstStyle/>
          <a:p>
            <a:r>
              <a:rPr lang="en-US" sz="2000" dirty="0" smtClean="0"/>
              <a:t>What is a collection?</a:t>
            </a:r>
          </a:p>
          <a:p>
            <a:pPr lvl="1"/>
            <a:r>
              <a:rPr lang="en-US" sz="2000" b="0" dirty="0" smtClean="0"/>
              <a:t>A “collection” is a container that groups multiple elements into a single unit. </a:t>
            </a:r>
          </a:p>
        </p:txBody>
      </p:sp>
      <p:sp>
        <p:nvSpPr>
          <p:cNvPr id="10" name="TextBox 9"/>
          <p:cNvSpPr txBox="1"/>
          <p:nvPr/>
        </p:nvSpPr>
        <p:spPr>
          <a:xfrm>
            <a:off x="609600" y="4854714"/>
            <a:ext cx="78486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0" dirty="0" smtClean="0">
                <a:latin typeface="Arial" pitchFamily="34" charset="0"/>
                <a:cs typeface="Arial" pitchFamily="34" charset="0"/>
              </a:rPr>
              <a:t>In java world, a collection represents a group of objects, known as </a:t>
            </a:r>
            <a:r>
              <a:rPr lang="en-US" sz="2000" i="1" dirty="0" smtClean="0">
                <a:latin typeface="Arial" pitchFamily="34" charset="0"/>
                <a:cs typeface="Arial" pitchFamily="34" charset="0"/>
              </a:rPr>
              <a:t>elements</a:t>
            </a:r>
            <a:r>
              <a:rPr lang="en-US" sz="2000" b="0" dirty="0" smtClean="0">
                <a:latin typeface="Arial" pitchFamily="34" charset="0"/>
                <a:cs typeface="Arial" pitchFamily="34" charset="0"/>
              </a:rPr>
              <a:t>.</a:t>
            </a:r>
            <a:endParaRPr lang="en-US" sz="2000" b="0" dirty="0">
              <a:latin typeface="Arial" pitchFamily="34" charset="0"/>
              <a:cs typeface="Arial" pitchFamily="34" charset="0"/>
            </a:endParaRPr>
          </a:p>
        </p:txBody>
      </p:sp>
      <p:grpSp>
        <p:nvGrpSpPr>
          <p:cNvPr id="14" name="Group 13"/>
          <p:cNvGrpSpPr/>
          <p:nvPr/>
        </p:nvGrpSpPr>
        <p:grpSpPr>
          <a:xfrm>
            <a:off x="3241793" y="2895600"/>
            <a:ext cx="1787407" cy="1447800"/>
            <a:chOff x="914400" y="2895600"/>
            <a:chExt cx="1787407" cy="1447800"/>
          </a:xfrm>
        </p:grpSpPr>
        <p:pic>
          <p:nvPicPr>
            <p:cNvPr id="11" name="Picture 10" descr="package.png"/>
            <p:cNvPicPr>
              <a:picLocks noChangeAspect="1"/>
            </p:cNvPicPr>
            <p:nvPr/>
          </p:nvPicPr>
          <p:blipFill>
            <a:blip r:embed="rId2" cstate="print"/>
            <a:stretch>
              <a:fillRect/>
            </a:stretch>
          </p:blipFill>
          <p:spPr>
            <a:xfrm>
              <a:off x="914400" y="2895600"/>
              <a:ext cx="1787407" cy="1447800"/>
            </a:xfrm>
            <a:prstGeom prst="rect">
              <a:avLst/>
            </a:prstGeom>
          </p:spPr>
        </p:pic>
        <p:sp>
          <p:nvSpPr>
            <p:cNvPr id="12" name="TextBox 11"/>
            <p:cNvSpPr txBox="1"/>
            <p:nvPr/>
          </p:nvSpPr>
          <p:spPr>
            <a:xfrm>
              <a:off x="1469574" y="3138714"/>
              <a:ext cx="1066800" cy="415498"/>
            </a:xfrm>
            <a:prstGeom prst="rect">
              <a:avLst/>
            </a:prstGeom>
            <a:noFill/>
          </p:spPr>
          <p:txBody>
            <a:bodyPr wrap="square" rtlCol="0">
              <a:spAutoFit/>
            </a:bodyPr>
            <a:lstStyle/>
            <a:p>
              <a:r>
                <a:rPr lang="en-US" sz="1000" dirty="0" smtClean="0"/>
                <a:t>Elements</a:t>
              </a:r>
            </a:p>
            <a:p>
              <a:r>
                <a:rPr lang="en-US" sz="1000" dirty="0" smtClean="0"/>
                <a:t>1…n</a:t>
              </a:r>
              <a:endParaRPr lang="en-US" sz="1000" dirty="0"/>
            </a:p>
          </p:txBody>
        </p:sp>
        <p:sp>
          <p:nvSpPr>
            <p:cNvPr id="13" name="TextBox 12"/>
            <p:cNvSpPr txBox="1"/>
            <p:nvPr/>
          </p:nvSpPr>
          <p:spPr>
            <a:xfrm>
              <a:off x="1607460" y="3947886"/>
              <a:ext cx="1066800" cy="246221"/>
            </a:xfrm>
            <a:prstGeom prst="rect">
              <a:avLst/>
            </a:prstGeom>
            <a:noFill/>
          </p:spPr>
          <p:txBody>
            <a:bodyPr wrap="square" rtlCol="0">
              <a:spAutoFit/>
            </a:bodyPr>
            <a:lstStyle/>
            <a:p>
              <a:r>
                <a:rPr lang="en-US" sz="1000" dirty="0" smtClean="0">
                  <a:solidFill>
                    <a:srgbClr val="FF0000"/>
                  </a:solidFill>
                </a:rPr>
                <a:t>Collection</a:t>
              </a:r>
              <a:endParaRPr lang="en-US" sz="1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2</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62000" y="2362200"/>
            <a:ext cx="7159022" cy="2133600"/>
          </a:xfrm>
          <a:prstGeom prst="rect">
            <a:avLst/>
          </a:prstGeom>
          <a:noFill/>
          <a:ln w="9525">
            <a:noFill/>
            <a:miter lim="800000"/>
            <a:headEnd/>
            <a:tailEnd/>
          </a:ln>
          <a:effectLst/>
        </p:spPr>
      </p:pic>
      <p:sp>
        <p:nvSpPr>
          <p:cNvPr id="6" name="TextBox 5"/>
          <p:cNvSpPr txBox="1"/>
          <p:nvPr/>
        </p:nvSpPr>
        <p:spPr>
          <a:xfrm>
            <a:off x="228600" y="1676400"/>
            <a:ext cx="8458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Add the below method to </a:t>
            </a:r>
            <a:r>
              <a:rPr lang="en-US" b="0" dirty="0" err="1" smtClean="0">
                <a:latin typeface="Arial" pitchFamily="34" charset="0"/>
                <a:cs typeface="Arial" pitchFamily="34" charset="0"/>
              </a:rPr>
              <a:t>GenericEx</a:t>
            </a:r>
            <a:r>
              <a:rPr lang="en-US" b="0" dirty="0" smtClean="0">
                <a:latin typeface="Arial" pitchFamily="34" charset="0"/>
                <a:cs typeface="Arial" pitchFamily="34" charset="0"/>
              </a:rPr>
              <a:t> class.</a:t>
            </a:r>
            <a:endParaRPr lang="en-US" b="0" dirty="0">
              <a:latin typeface="Arial" pitchFamily="34" charset="0"/>
              <a:cs typeface="Arial" pitchFamily="34" charset="0"/>
            </a:endParaRPr>
          </a:p>
        </p:txBody>
      </p:sp>
      <p:sp>
        <p:nvSpPr>
          <p:cNvPr id="7" name="Line Callout 1 6"/>
          <p:cNvSpPr/>
          <p:nvPr/>
        </p:nvSpPr>
        <p:spPr>
          <a:xfrm>
            <a:off x="4648200" y="3962400"/>
            <a:ext cx="3657600" cy="307848"/>
          </a:xfrm>
          <a:prstGeom prst="borderCallout1">
            <a:avLst>
              <a:gd name="adj1" fmla="val -18827"/>
              <a:gd name="adj2" fmla="val 49603"/>
              <a:gd name="adj3" fmla="val -307091"/>
              <a:gd name="adj4" fmla="val 5015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Generic Declaration</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Main Class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51</a:t>
            </a:fld>
            <a:endParaRPr lang="en-US"/>
          </a:p>
        </p:txBody>
      </p:sp>
      <p:sp>
        <p:nvSpPr>
          <p:cNvPr id="5" name="TextBox 4"/>
          <p:cNvSpPr txBox="1"/>
          <p:nvPr/>
        </p:nvSpPr>
        <p:spPr>
          <a:xfrm>
            <a:off x="228600" y="1676400"/>
            <a:ext cx="8458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Create a class named </a:t>
            </a:r>
            <a:r>
              <a:rPr lang="en-US" b="0" dirty="0" err="1" smtClean="0">
                <a:latin typeface="Arial" pitchFamily="34" charset="0"/>
                <a:cs typeface="Arial" pitchFamily="34" charset="0"/>
              </a:rPr>
              <a:t>GenericExMain</a:t>
            </a:r>
            <a:r>
              <a:rPr lang="en-US" b="0" dirty="0" smtClean="0">
                <a:latin typeface="Arial" pitchFamily="34" charset="0"/>
                <a:cs typeface="Arial" pitchFamily="34" charset="0"/>
              </a:rPr>
              <a:t> with a main method</a:t>
            </a:r>
            <a:endParaRPr lang="en-US" b="0"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143000" y="2362200"/>
            <a:ext cx="6057900" cy="1352550"/>
          </a:xfrm>
          <a:prstGeom prst="rect">
            <a:avLst/>
          </a:prstGeom>
          <a:noFill/>
          <a:ln w="9525">
            <a:noFill/>
            <a:miter lim="800000"/>
            <a:headEnd/>
            <a:tailEnd/>
          </a:ln>
          <a:effectLst/>
        </p:spPr>
      </p:pic>
      <p:sp>
        <p:nvSpPr>
          <p:cNvPr id="7" name="TextBox 6"/>
          <p:cNvSpPr txBox="1"/>
          <p:nvPr/>
        </p:nvSpPr>
        <p:spPr>
          <a:xfrm>
            <a:off x="228600" y="3810000"/>
            <a:ext cx="8458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Output</a:t>
            </a:r>
            <a:endParaRPr lang="en-US" b="0" dirty="0">
              <a:latin typeface="Arial" pitchFamily="34" charset="0"/>
              <a:cs typeface="Arial"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762000" y="4343400"/>
            <a:ext cx="7686675"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How to Iterate Through Collection Elements ?</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52</a:t>
            </a:fld>
            <a:endParaRPr lang="en-US"/>
          </a:p>
        </p:txBody>
      </p:sp>
      <p:sp>
        <p:nvSpPr>
          <p:cNvPr id="5" name="TextBox 4"/>
          <p:cNvSpPr txBox="1"/>
          <p:nvPr/>
        </p:nvSpPr>
        <p:spPr>
          <a:xfrm>
            <a:off x="152400" y="1561237"/>
            <a:ext cx="8610600" cy="877163"/>
          </a:xfrm>
          <a:prstGeom prst="rect">
            <a:avLst/>
          </a:prstGeom>
          <a:noFill/>
        </p:spPr>
        <p:txBody>
          <a:bodyPr wrap="square" rtlCol="0">
            <a:spAutoFit/>
          </a:bodyPr>
          <a:lstStyle/>
          <a:p>
            <a:r>
              <a:rPr lang="en-US" sz="1700" b="0" dirty="0" smtClean="0"/>
              <a:t>Let us now see how to iterate through the collection and read elements one by one.</a:t>
            </a:r>
          </a:p>
          <a:p>
            <a:endParaRPr lang="en-US" sz="1700" b="0" dirty="0" smtClean="0"/>
          </a:p>
          <a:p>
            <a:r>
              <a:rPr lang="en-US" sz="1700" b="0" dirty="0" smtClean="0"/>
              <a:t>The following are the ways to iterate through a collection</a:t>
            </a:r>
            <a:endParaRPr lang="en-US" sz="1700" b="0" dirty="0"/>
          </a:p>
        </p:txBody>
      </p:sp>
      <p:graphicFrame>
        <p:nvGraphicFramePr>
          <p:cNvPr id="28" name="Diagram 27"/>
          <p:cNvGraphicFramePr/>
          <p:nvPr/>
        </p:nvGraphicFramePr>
        <p:xfrm>
          <a:off x="304800" y="2590800"/>
          <a:ext cx="85344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a:t>
            </a:r>
            <a:r>
              <a:rPr lang="en-US" sz="3200" smtClean="0"/>
              <a:t>Iterating Collection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53</a:t>
            </a:fld>
            <a:endParaRPr lang="en-US"/>
          </a:p>
        </p:txBody>
      </p:sp>
      <p:sp>
        <p:nvSpPr>
          <p:cNvPr id="5" name="TextBox 4"/>
          <p:cNvSpPr txBox="1"/>
          <p:nvPr/>
        </p:nvSpPr>
        <p:spPr>
          <a:xfrm>
            <a:off x="152400" y="1674674"/>
            <a:ext cx="8839200" cy="1754326"/>
          </a:xfrm>
          <a:prstGeom prst="rect">
            <a:avLst/>
          </a:prstGeom>
          <a:noFill/>
        </p:spPr>
        <p:txBody>
          <a:bodyPr wrap="square" rtlCol="0">
            <a:spAutoFit/>
          </a:bodyPr>
          <a:lstStyle/>
          <a:p>
            <a:pPr>
              <a:lnSpc>
                <a:spcPct val="150000"/>
              </a:lnSpc>
            </a:pPr>
            <a:r>
              <a:rPr lang="en-US" b="0" dirty="0" smtClean="0"/>
              <a:t>We will go through each of the iteration mechanism using a lend a hand example.</a:t>
            </a:r>
          </a:p>
          <a:p>
            <a:pPr>
              <a:lnSpc>
                <a:spcPct val="150000"/>
              </a:lnSpc>
            </a:pPr>
            <a:r>
              <a:rPr lang="en-US" b="0" dirty="0" smtClean="0"/>
              <a:t>We will reuse the classes we developed as part of the previous lend a hand,</a:t>
            </a:r>
          </a:p>
          <a:p>
            <a:pPr marL="800100" lvl="1" indent="-342900">
              <a:lnSpc>
                <a:spcPct val="150000"/>
              </a:lnSpc>
              <a:buAutoNum type="arabicPeriod"/>
            </a:pPr>
            <a:r>
              <a:rPr lang="en-US" b="0" dirty="0" smtClean="0"/>
              <a:t>ArrayListEx</a:t>
            </a:r>
          </a:p>
          <a:p>
            <a:pPr marL="800100" lvl="1" indent="-342900">
              <a:lnSpc>
                <a:spcPct val="150000"/>
              </a:lnSpc>
              <a:buAutoNum type="arabicPeriod"/>
            </a:pPr>
            <a:r>
              <a:rPr lang="en-US" b="0" dirty="0" smtClean="0"/>
              <a:t>SetEx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:For Loop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54</a:t>
            </a:fld>
            <a:endParaRPr lang="en-US"/>
          </a:p>
        </p:txBody>
      </p:sp>
      <p:sp>
        <p:nvSpPr>
          <p:cNvPr id="5" name="TextBox 4"/>
          <p:cNvSpPr txBox="1"/>
          <p:nvPr/>
        </p:nvSpPr>
        <p:spPr>
          <a:xfrm>
            <a:off x="76200" y="1676400"/>
            <a:ext cx="8839200" cy="3831818"/>
          </a:xfrm>
          <a:prstGeom prst="rect">
            <a:avLst/>
          </a:prstGeom>
          <a:noFill/>
        </p:spPr>
        <p:txBody>
          <a:bodyPr wrap="square" rtlCol="0">
            <a:spAutoFit/>
          </a:bodyPr>
          <a:lstStyle/>
          <a:p>
            <a:pPr>
              <a:lnSpc>
                <a:spcPct val="150000"/>
              </a:lnSpc>
            </a:pPr>
            <a:r>
              <a:rPr lang="en-US" dirty="0" smtClean="0"/>
              <a:t>Objective: </a:t>
            </a:r>
            <a:r>
              <a:rPr lang="en-US" b="0" dirty="0" smtClean="0"/>
              <a:t>We will learn how to the iterate through the List objects using a for loop.</a:t>
            </a:r>
          </a:p>
          <a:p>
            <a:pPr>
              <a:lnSpc>
                <a:spcPct val="150000"/>
              </a:lnSpc>
            </a:pPr>
            <a:r>
              <a:rPr lang="en-US" b="0" dirty="0" smtClean="0"/>
              <a:t>Create a class  with a main method which reads the lists from the ArrayListEx and iterates through the list.</a:t>
            </a:r>
          </a:p>
          <a:p>
            <a:pPr>
              <a:lnSpc>
                <a:spcPct val="150000"/>
              </a:lnSpc>
            </a:pPr>
            <a:r>
              <a:rPr lang="en-US" dirty="0" smtClean="0">
                <a:solidFill>
                  <a:srgbClr val="0070C0"/>
                </a:solidFill>
              </a:rPr>
              <a:t>Problem Statement  1 :</a:t>
            </a:r>
          </a:p>
          <a:p>
            <a:pPr>
              <a:lnSpc>
                <a:spcPct val="150000"/>
              </a:lnSpc>
            </a:pPr>
            <a:r>
              <a:rPr lang="en-US" b="0" dirty="0" smtClean="0"/>
              <a:t>The main method should read the country list and read it one by one , store in a String object and print the country names in separate lines.</a:t>
            </a:r>
          </a:p>
          <a:p>
            <a:pPr>
              <a:lnSpc>
                <a:spcPct val="150000"/>
              </a:lnSpc>
            </a:pPr>
            <a:r>
              <a:rPr lang="en-US" dirty="0" smtClean="0">
                <a:solidFill>
                  <a:srgbClr val="0070C0"/>
                </a:solidFill>
              </a:rPr>
              <a:t>Problem Statement  2:</a:t>
            </a:r>
          </a:p>
          <a:p>
            <a:pPr>
              <a:lnSpc>
                <a:spcPct val="150000"/>
              </a:lnSpc>
            </a:pPr>
            <a:r>
              <a:rPr lang="en-US" b="0" dirty="0" smtClean="0"/>
              <a:t>The main method should retrieve the list of numbers  from 1-10 using the get1To10 method in ArrayListEx class and find the sum of numbers in the list and print the sum.</a:t>
            </a:r>
            <a:endParaRPr lang="en-US" b="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Problem Statement 1</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55</a:t>
            </a:fld>
            <a:endParaRPr lang="en-US"/>
          </a:p>
        </p:txBody>
      </p:sp>
      <p:sp>
        <p:nvSpPr>
          <p:cNvPr id="5" name="TextBox 4"/>
          <p:cNvSpPr txBox="1"/>
          <p:nvPr/>
        </p:nvSpPr>
        <p:spPr>
          <a:xfrm>
            <a:off x="76200" y="1729257"/>
            <a:ext cx="8839200" cy="7853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1600" b="0" dirty="0" smtClean="0">
                <a:latin typeface="Arial" pitchFamily="34" charset="0"/>
                <a:cs typeface="Arial" pitchFamily="34" charset="0"/>
              </a:rPr>
              <a:t>Create a class named </a:t>
            </a:r>
            <a:r>
              <a:rPr lang="en-US" sz="1600" b="0" dirty="0" err="1" smtClean="0">
                <a:latin typeface="Arial" pitchFamily="34" charset="0"/>
                <a:cs typeface="Arial" pitchFamily="34" charset="0"/>
              </a:rPr>
              <a:t>ForLoopExMain</a:t>
            </a:r>
            <a:r>
              <a:rPr lang="en-US" sz="1600" b="0" dirty="0" smtClean="0">
                <a:latin typeface="Arial" pitchFamily="34" charset="0"/>
                <a:cs typeface="Arial" pitchFamily="34" charset="0"/>
              </a:rPr>
              <a:t> with a main method. Add the following lines of code inside main method which can read the Country list from ArrayListEx and print it.</a:t>
            </a:r>
            <a:endParaRPr lang="en-US" sz="1600" b="0"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76200" y="3276600"/>
            <a:ext cx="8376557" cy="2057400"/>
          </a:xfrm>
          <a:prstGeom prst="rect">
            <a:avLst/>
          </a:prstGeom>
          <a:noFill/>
          <a:ln w="9525">
            <a:noFill/>
            <a:miter lim="800000"/>
            <a:headEnd/>
            <a:tailEnd/>
          </a:ln>
          <a:effectLst/>
        </p:spPr>
      </p:pic>
      <p:sp>
        <p:nvSpPr>
          <p:cNvPr id="6" name="TextBox 5"/>
          <p:cNvSpPr txBox="1"/>
          <p:nvPr/>
        </p:nvSpPr>
        <p:spPr>
          <a:xfrm>
            <a:off x="5257800" y="3886200"/>
            <a:ext cx="25146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Reads the size of the list</a:t>
            </a:r>
            <a:endParaRPr lang="en-US" sz="1600" b="0" dirty="0">
              <a:latin typeface="Arial" pitchFamily="34" charset="0"/>
              <a:cs typeface="Arial" pitchFamily="34" charset="0"/>
            </a:endParaRPr>
          </a:p>
        </p:txBody>
      </p:sp>
      <p:cxnSp>
        <p:nvCxnSpPr>
          <p:cNvPr id="8" name="Straight Arrow Connector 7"/>
          <p:cNvCxnSpPr>
            <a:stCxn id="6" idx="1"/>
          </p:cNvCxnSpPr>
          <p:nvPr/>
        </p:nvCxnSpPr>
        <p:spPr>
          <a:xfrm flipH="1">
            <a:off x="4114800" y="4055477"/>
            <a:ext cx="1143000" cy="13552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5791200" y="4343400"/>
            <a:ext cx="304800" cy="8382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172200" y="4343400"/>
            <a:ext cx="2590800"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The for loop iterates from 0 to size-1 and reads elements one by one.</a:t>
            </a:r>
            <a:endParaRPr lang="en-US" sz="1500" b="0" dirty="0">
              <a:latin typeface="Arial" pitchFamily="34" charset="0"/>
              <a:cs typeface="Arial" pitchFamily="34" charset="0"/>
            </a:endParaRPr>
          </a:p>
        </p:txBody>
      </p:sp>
      <p:sp>
        <p:nvSpPr>
          <p:cNvPr id="11" name="TextBox 10"/>
          <p:cNvSpPr txBox="1"/>
          <p:nvPr/>
        </p:nvSpPr>
        <p:spPr>
          <a:xfrm>
            <a:off x="2438400" y="5334000"/>
            <a:ext cx="5715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 </a:t>
            </a:r>
            <a:r>
              <a:rPr lang="en-US" b="0" dirty="0" smtClean="0">
                <a:latin typeface="Arial" pitchFamily="34" charset="0"/>
                <a:cs typeface="Arial" pitchFamily="34" charset="0"/>
              </a:rPr>
              <a:t>Since Generics is not used, we can see that elements are explicitly casted to String type.</a:t>
            </a:r>
            <a:endParaRPr lang="en-US" b="0" dirty="0">
              <a:latin typeface="Arial" pitchFamily="34" charset="0"/>
              <a:cs typeface="Arial" pitchFamily="34" charset="0"/>
            </a:endParaRPr>
          </a:p>
        </p:txBody>
      </p:sp>
      <p:pic>
        <p:nvPicPr>
          <p:cNvPr id="12" name="Picture 11" descr="ImportantIcon.jpg"/>
          <p:cNvPicPr>
            <a:picLocks noChangeAspect="1"/>
          </p:cNvPicPr>
          <p:nvPr/>
        </p:nvPicPr>
        <p:blipFill>
          <a:blip r:embed="rId3" cstate="print"/>
          <a:stretch>
            <a:fillRect/>
          </a:stretch>
        </p:blipFill>
        <p:spPr>
          <a:xfrm>
            <a:off x="1295400" y="5181600"/>
            <a:ext cx="1019175" cy="84772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2 </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56</a:t>
            </a:fld>
            <a:endParaRPr lang="en-US"/>
          </a:p>
        </p:txBody>
      </p:sp>
      <p:sp>
        <p:nvSpPr>
          <p:cNvPr id="5" name="TextBox 4"/>
          <p:cNvSpPr txBox="1"/>
          <p:nvPr/>
        </p:nvSpPr>
        <p:spPr>
          <a:xfrm>
            <a:off x="76200" y="1600200"/>
            <a:ext cx="8839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b="0" dirty="0" smtClean="0">
                <a:latin typeface="Arial" pitchFamily="34" charset="0"/>
                <a:cs typeface="Arial" pitchFamily="34" charset="0"/>
              </a:rPr>
              <a:t>Add the following lines of code inside the main method to read the number list from ArrayListEx and calculate the sum of all the numbers in the list.</a:t>
            </a:r>
            <a:endParaRPr lang="en-US" b="0" dirty="0">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1347865" y="2971800"/>
            <a:ext cx="497673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loop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57</a:t>
            </a:fld>
            <a:endParaRPr lang="en-US"/>
          </a:p>
        </p:txBody>
      </p:sp>
      <p:sp>
        <p:nvSpPr>
          <p:cNvPr id="5" name="TextBox 4"/>
          <p:cNvSpPr txBox="1"/>
          <p:nvPr/>
        </p:nvSpPr>
        <p:spPr>
          <a:xfrm>
            <a:off x="76200" y="1524000"/>
            <a:ext cx="8610600" cy="4732065"/>
          </a:xfrm>
          <a:prstGeom prst="rect">
            <a:avLst/>
          </a:prstGeom>
          <a:noFill/>
        </p:spPr>
        <p:txBody>
          <a:bodyPr wrap="square" rtlCol="0">
            <a:spAutoFit/>
          </a:bodyPr>
          <a:lstStyle/>
          <a:p>
            <a:pPr marL="231775" indent="-231775">
              <a:lnSpc>
                <a:spcPct val="150000"/>
              </a:lnSpc>
              <a:buFont typeface="+mj-lt"/>
              <a:buAutoNum type="arabicPeriod"/>
            </a:pPr>
            <a:r>
              <a:rPr lang="en-US" b="0" dirty="0" smtClean="0"/>
              <a:t>For each loop was added as a part of java 5</a:t>
            </a:r>
          </a:p>
          <a:p>
            <a:pPr marL="231775" indent="-231775">
              <a:lnSpc>
                <a:spcPct val="150000"/>
              </a:lnSpc>
              <a:buFont typeface="+mj-lt"/>
              <a:buAutoNum type="arabicPeriod"/>
            </a:pPr>
            <a:r>
              <a:rPr lang="en-US" b="0" dirty="0" smtClean="0"/>
              <a:t>Can be used to read elements from a collection or array</a:t>
            </a:r>
          </a:p>
          <a:p>
            <a:pPr marL="231775" indent="-231775">
              <a:lnSpc>
                <a:spcPct val="150000"/>
              </a:lnSpc>
              <a:buFont typeface="+mj-lt"/>
              <a:buAutoNum type="arabicPeriod"/>
            </a:pPr>
            <a:r>
              <a:rPr lang="en-US" b="0" dirty="0" smtClean="0"/>
              <a:t>The advantage of “</a:t>
            </a:r>
            <a:r>
              <a:rPr lang="en-US" i="1" dirty="0" smtClean="0"/>
              <a:t>for each”</a:t>
            </a:r>
            <a:r>
              <a:rPr lang="en-US" b="0" dirty="0" smtClean="0"/>
              <a:t> is that we don’t need to specify the index. It automatically iterates over the specified object and reads values one by one.    </a:t>
            </a:r>
          </a:p>
          <a:p>
            <a:pPr marL="174625" indent="-174625">
              <a:lnSpc>
                <a:spcPct val="150000"/>
              </a:lnSpc>
            </a:pPr>
            <a:r>
              <a:rPr lang="en-US" b="0" dirty="0" smtClean="0"/>
              <a:t>    </a:t>
            </a:r>
            <a:r>
              <a:rPr lang="en-US" dirty="0" smtClean="0"/>
              <a:t>Syntax :</a:t>
            </a:r>
          </a:p>
          <a:p>
            <a:pPr marL="342900" indent="-342900">
              <a:lnSpc>
                <a:spcPct val="150000"/>
              </a:lnSpc>
            </a:pPr>
            <a:r>
              <a:rPr lang="en-US" sz="1500" b="0" dirty="0" smtClean="0"/>
              <a:t>        </a:t>
            </a:r>
            <a:r>
              <a:rPr lang="en-US" sz="1500" dirty="0" smtClean="0">
                <a:solidFill>
                  <a:srgbClr val="0070C0"/>
                </a:solidFill>
              </a:rPr>
              <a:t>for(datatype </a:t>
            </a:r>
            <a:r>
              <a:rPr lang="en-US" sz="1500" dirty="0" err="1" smtClean="0">
                <a:solidFill>
                  <a:srgbClr val="0070C0"/>
                </a:solidFill>
              </a:rPr>
              <a:t>variableName</a:t>
            </a:r>
            <a:r>
              <a:rPr lang="en-US" sz="1500" dirty="0" smtClean="0">
                <a:solidFill>
                  <a:srgbClr val="0070C0"/>
                </a:solidFill>
              </a:rPr>
              <a:t> : </a:t>
            </a:r>
            <a:r>
              <a:rPr lang="en-US" sz="1500" dirty="0" err="1" smtClean="0">
                <a:solidFill>
                  <a:srgbClr val="0070C0"/>
                </a:solidFill>
              </a:rPr>
              <a:t>collectionName</a:t>
            </a:r>
            <a:r>
              <a:rPr lang="en-US" sz="1500" dirty="0" smtClean="0">
                <a:solidFill>
                  <a:srgbClr val="0070C0"/>
                </a:solidFill>
              </a:rPr>
              <a:t>){</a:t>
            </a:r>
          </a:p>
          <a:p>
            <a:pPr marL="342900" indent="-342900">
              <a:lnSpc>
                <a:spcPct val="150000"/>
              </a:lnSpc>
            </a:pPr>
            <a:r>
              <a:rPr lang="en-US" sz="1500" dirty="0" smtClean="0">
                <a:solidFill>
                  <a:srgbClr val="0070C0"/>
                </a:solidFill>
              </a:rPr>
              <a:t>          loop body</a:t>
            </a:r>
          </a:p>
          <a:p>
            <a:pPr marL="342900" indent="-342900">
              <a:lnSpc>
                <a:spcPct val="150000"/>
              </a:lnSpc>
            </a:pPr>
            <a:r>
              <a:rPr lang="en-US" sz="1500" dirty="0" smtClean="0">
                <a:solidFill>
                  <a:srgbClr val="0070C0"/>
                </a:solidFill>
              </a:rPr>
              <a:t>          }</a:t>
            </a:r>
          </a:p>
          <a:p>
            <a:pPr marL="342900" indent="-342900">
              <a:lnSpc>
                <a:spcPct val="150000"/>
              </a:lnSpc>
            </a:pPr>
            <a:r>
              <a:rPr lang="en-US" dirty="0" smtClean="0">
                <a:solidFill>
                  <a:srgbClr val="0070C0"/>
                </a:solidFill>
              </a:rPr>
              <a:t>    </a:t>
            </a:r>
            <a:r>
              <a:rPr lang="en-US" dirty="0" smtClean="0"/>
              <a:t>Example</a:t>
            </a:r>
          </a:p>
          <a:p>
            <a:pPr marL="342900" indent="-342900">
              <a:lnSpc>
                <a:spcPct val="150000"/>
              </a:lnSpc>
            </a:pPr>
            <a:r>
              <a:rPr lang="en-US" sz="1500" dirty="0" smtClean="0">
                <a:solidFill>
                  <a:srgbClr val="0070C0"/>
                </a:solidFill>
              </a:rPr>
              <a:t>	for(Object a : </a:t>
            </a:r>
            <a:r>
              <a:rPr lang="en-US" sz="1500" dirty="0" err="1" smtClean="0">
                <a:solidFill>
                  <a:srgbClr val="0070C0"/>
                </a:solidFill>
              </a:rPr>
              <a:t>myList</a:t>
            </a:r>
            <a:r>
              <a:rPr lang="en-US" sz="1500" dirty="0" smtClean="0">
                <a:solidFill>
                  <a:srgbClr val="0070C0"/>
                </a:solidFill>
              </a:rPr>
              <a:t>){</a:t>
            </a:r>
          </a:p>
          <a:p>
            <a:pPr marL="342900" indent="-342900">
              <a:lnSpc>
                <a:spcPct val="150000"/>
              </a:lnSpc>
            </a:pPr>
            <a:r>
              <a:rPr lang="en-US" sz="1500" dirty="0" smtClean="0">
                <a:solidFill>
                  <a:srgbClr val="0070C0"/>
                </a:solidFill>
              </a:rPr>
              <a:t>	</a:t>
            </a:r>
            <a:r>
              <a:rPr lang="en-US" sz="1500" dirty="0" err="1" smtClean="0">
                <a:solidFill>
                  <a:srgbClr val="0070C0"/>
                </a:solidFill>
              </a:rPr>
              <a:t>System.out.println</a:t>
            </a:r>
            <a:r>
              <a:rPr lang="en-US" sz="1500" dirty="0" smtClean="0">
                <a:solidFill>
                  <a:srgbClr val="0070C0"/>
                </a:solidFill>
              </a:rPr>
              <a:t>(a);</a:t>
            </a:r>
          </a:p>
          <a:p>
            <a:pPr marL="342900" indent="-342900">
              <a:lnSpc>
                <a:spcPct val="150000"/>
              </a:lnSpc>
            </a:pPr>
            <a:r>
              <a:rPr lang="en-US" sz="1500" dirty="0" smtClean="0">
                <a:solidFill>
                  <a:srgbClr val="0070C0"/>
                </a:solidFill>
              </a:rPr>
              <a:t>	}</a:t>
            </a:r>
          </a:p>
        </p:txBody>
      </p:sp>
      <p:sp>
        <p:nvSpPr>
          <p:cNvPr id="6" name="TextBox 5"/>
          <p:cNvSpPr txBox="1"/>
          <p:nvPr/>
        </p:nvSpPr>
        <p:spPr>
          <a:xfrm>
            <a:off x="2438400" y="4038600"/>
            <a:ext cx="5715000"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dirty="0" smtClean="0">
                <a:solidFill>
                  <a:srgbClr val="0070C0"/>
                </a:solidFill>
                <a:latin typeface="Arial" pitchFamily="34" charset="0"/>
                <a:cs typeface="Arial" pitchFamily="34" charset="0"/>
              </a:rPr>
              <a:t> </a:t>
            </a:r>
            <a:r>
              <a:rPr lang="en-US" sz="1500" b="0" dirty="0" smtClean="0">
                <a:latin typeface="Arial" pitchFamily="34" charset="0"/>
                <a:cs typeface="Arial" pitchFamily="34" charset="0"/>
              </a:rPr>
              <a:t>Reads each element of the collection </a:t>
            </a:r>
            <a:r>
              <a:rPr lang="en-US" sz="1500" dirty="0" err="1" smtClean="0">
                <a:solidFill>
                  <a:srgbClr val="0070C0"/>
                </a:solidFill>
                <a:latin typeface="Arial" pitchFamily="34" charset="0"/>
                <a:cs typeface="Arial" pitchFamily="34" charset="0"/>
              </a:rPr>
              <a:t>collectionName</a:t>
            </a:r>
            <a:r>
              <a:rPr lang="en-US" sz="1500" dirty="0" smtClean="0">
                <a:solidFill>
                  <a:srgbClr val="0070C0"/>
                </a:solidFill>
                <a:latin typeface="Arial" pitchFamily="34" charset="0"/>
                <a:cs typeface="Arial" pitchFamily="34" charset="0"/>
              </a:rPr>
              <a:t> </a:t>
            </a:r>
            <a:r>
              <a:rPr lang="en-US" sz="1500" b="0" dirty="0" smtClean="0">
                <a:latin typeface="Arial" pitchFamily="34" charset="0"/>
                <a:cs typeface="Arial" pitchFamily="34" charset="0"/>
              </a:rPr>
              <a:t>with the type </a:t>
            </a:r>
            <a:r>
              <a:rPr lang="en-US" sz="1500" i="1" dirty="0" smtClean="0">
                <a:solidFill>
                  <a:srgbClr val="0070C0"/>
                </a:solidFill>
                <a:latin typeface="Arial" pitchFamily="34" charset="0"/>
                <a:cs typeface="Arial" pitchFamily="34" charset="0"/>
              </a:rPr>
              <a:t>datatype</a:t>
            </a:r>
            <a:r>
              <a:rPr lang="en-US" sz="1500" b="0" dirty="0" smtClean="0">
                <a:latin typeface="Arial" pitchFamily="34" charset="0"/>
                <a:cs typeface="Arial" pitchFamily="34" charset="0"/>
              </a:rPr>
              <a:t> and assigns it to the variable </a:t>
            </a:r>
            <a:r>
              <a:rPr lang="en-US" sz="1500" i="1" dirty="0" err="1" smtClean="0">
                <a:solidFill>
                  <a:srgbClr val="0070C0"/>
                </a:solidFill>
                <a:latin typeface="Arial" pitchFamily="34" charset="0"/>
                <a:cs typeface="Arial" pitchFamily="34" charset="0"/>
              </a:rPr>
              <a:t>variableNam</a:t>
            </a:r>
            <a:r>
              <a:rPr lang="en-US" sz="1500" dirty="0" err="1" smtClean="0">
                <a:solidFill>
                  <a:srgbClr val="0070C0"/>
                </a:solidFill>
                <a:latin typeface="Arial" pitchFamily="34" charset="0"/>
                <a:cs typeface="Arial" pitchFamily="34" charset="0"/>
              </a:rPr>
              <a:t>e</a:t>
            </a:r>
            <a:r>
              <a:rPr lang="en-US" sz="1500" dirty="0" smtClean="0">
                <a:solidFill>
                  <a:srgbClr val="0070C0"/>
                </a:solidFill>
                <a:latin typeface="Arial" pitchFamily="34" charset="0"/>
                <a:cs typeface="Arial" pitchFamily="34" charset="0"/>
              </a:rPr>
              <a:t> </a:t>
            </a:r>
            <a:r>
              <a:rPr lang="en-US" sz="1500" b="0" dirty="0" smtClean="0">
                <a:solidFill>
                  <a:schemeClr val="tx1"/>
                </a:solidFill>
                <a:latin typeface="Arial" pitchFamily="34" charset="0"/>
                <a:cs typeface="Arial" pitchFamily="34" charset="0"/>
              </a:rPr>
              <a:t>one by one</a:t>
            </a:r>
            <a:r>
              <a:rPr lang="en-US" sz="1500" b="0" dirty="0" smtClean="0">
                <a:latin typeface="Arial" pitchFamily="34" charset="0"/>
                <a:cs typeface="Arial" pitchFamily="34" charset="0"/>
              </a:rPr>
              <a:t>.</a:t>
            </a:r>
            <a:endParaRPr lang="en-US" sz="1500" b="0" dirty="0">
              <a:latin typeface="Arial" pitchFamily="34" charset="0"/>
              <a:cs typeface="Arial" pitchFamily="34" charset="0"/>
            </a:endParaRPr>
          </a:p>
        </p:txBody>
      </p:sp>
      <p:sp>
        <p:nvSpPr>
          <p:cNvPr id="7" name="TextBox 6"/>
          <p:cNvSpPr txBox="1"/>
          <p:nvPr/>
        </p:nvSpPr>
        <p:spPr>
          <a:xfrm>
            <a:off x="2971800" y="5181601"/>
            <a:ext cx="5715000" cy="6095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r>
              <a:rPr lang="en-US" sz="1500" b="0" dirty="0" smtClean="0">
                <a:solidFill>
                  <a:schemeClr val="tx1"/>
                </a:solidFill>
                <a:latin typeface="Arial" pitchFamily="34" charset="0"/>
                <a:cs typeface="Arial" pitchFamily="34" charset="0"/>
              </a:rPr>
              <a:t>Reads elements as objects one by one from the list “</a:t>
            </a:r>
            <a:r>
              <a:rPr lang="en-US" sz="1500" i="1" dirty="0" err="1" smtClean="0">
                <a:solidFill>
                  <a:schemeClr val="tx1"/>
                </a:solidFill>
                <a:latin typeface="Arial" pitchFamily="34" charset="0"/>
                <a:cs typeface="Arial" pitchFamily="34" charset="0"/>
              </a:rPr>
              <a:t>MyList</a:t>
            </a:r>
            <a:r>
              <a:rPr lang="en-US" sz="1500" b="0" dirty="0" smtClean="0">
                <a:solidFill>
                  <a:schemeClr val="tx1"/>
                </a:solidFill>
                <a:latin typeface="Arial" pitchFamily="34" charset="0"/>
                <a:cs typeface="Arial" pitchFamily="34" charset="0"/>
              </a:rPr>
              <a:t>” and assign to the variable </a:t>
            </a:r>
            <a:r>
              <a:rPr lang="en-US" sz="1500" dirty="0" smtClean="0">
                <a:solidFill>
                  <a:schemeClr val="tx1"/>
                </a:solidFill>
                <a:latin typeface="Arial" pitchFamily="34" charset="0"/>
                <a:cs typeface="Arial" pitchFamily="34" charset="0"/>
              </a:rPr>
              <a:t>a</a:t>
            </a:r>
            <a:r>
              <a:rPr lang="en-US" sz="1500" b="0" dirty="0" smtClean="0">
                <a:solidFill>
                  <a:schemeClr val="tx1"/>
                </a:solidFill>
                <a:latin typeface="Arial" pitchFamily="34" charset="0"/>
                <a:cs typeface="Arial" pitchFamily="34" charset="0"/>
              </a:rPr>
              <a:t>.</a:t>
            </a:r>
            <a:endParaRPr lang="en-US" sz="1500" b="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for Each loop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58</a:t>
            </a:fld>
            <a:endParaRPr lang="en-US"/>
          </a:p>
        </p:txBody>
      </p:sp>
      <p:sp>
        <p:nvSpPr>
          <p:cNvPr id="6" name="TextBox 5"/>
          <p:cNvSpPr txBox="1"/>
          <p:nvPr/>
        </p:nvSpPr>
        <p:spPr>
          <a:xfrm>
            <a:off x="152400" y="1440388"/>
            <a:ext cx="8915400" cy="4408899"/>
          </a:xfrm>
          <a:prstGeom prst="rect">
            <a:avLst/>
          </a:prstGeom>
          <a:noFill/>
        </p:spPr>
        <p:txBody>
          <a:bodyPr wrap="square" rtlCol="0">
            <a:spAutoFit/>
          </a:bodyPr>
          <a:lstStyle/>
          <a:p>
            <a:pPr>
              <a:lnSpc>
                <a:spcPct val="150000"/>
              </a:lnSpc>
              <a:spcBef>
                <a:spcPts val="0"/>
              </a:spcBef>
            </a:pPr>
            <a:r>
              <a:rPr lang="en-US" sz="1700" dirty="0" smtClean="0"/>
              <a:t>Objective: </a:t>
            </a:r>
            <a:r>
              <a:rPr lang="en-US" sz="1700" b="0" dirty="0" smtClean="0"/>
              <a:t>We will learn how to use for each  loop for iterating through Sets.</a:t>
            </a:r>
          </a:p>
          <a:p>
            <a:pPr>
              <a:lnSpc>
                <a:spcPct val="150000"/>
              </a:lnSpc>
              <a:spcBef>
                <a:spcPts val="0"/>
              </a:spcBef>
            </a:pPr>
            <a:r>
              <a:rPr lang="en-US" sz="1700" b="0" dirty="0" smtClean="0"/>
              <a:t>We will use the Set created in </a:t>
            </a:r>
            <a:r>
              <a:rPr lang="en-US" sz="1700" dirty="0" smtClean="0"/>
              <a:t>SetEx</a:t>
            </a:r>
            <a:r>
              <a:rPr lang="en-US" sz="1700" b="0" dirty="0" smtClean="0"/>
              <a:t> class which we developed in our previous lend a hand. Create a class named </a:t>
            </a:r>
            <a:r>
              <a:rPr lang="en-US" sz="1700" dirty="0" err="1" smtClean="0"/>
              <a:t>ForEachExMain</a:t>
            </a:r>
            <a:r>
              <a:rPr lang="en-US" sz="1700" b="0" dirty="0" smtClean="0"/>
              <a:t> with a main method which iterates through the Set.</a:t>
            </a:r>
          </a:p>
          <a:p>
            <a:pPr>
              <a:lnSpc>
                <a:spcPct val="150000"/>
              </a:lnSpc>
              <a:spcBef>
                <a:spcPts val="0"/>
              </a:spcBef>
            </a:pPr>
            <a:r>
              <a:rPr lang="en-US" sz="1700" dirty="0" smtClean="0">
                <a:solidFill>
                  <a:srgbClr val="0070C0"/>
                </a:solidFill>
              </a:rPr>
              <a:t>Problem Statement 1 : </a:t>
            </a:r>
            <a:r>
              <a:rPr lang="en-US" sz="1700" b="0" dirty="0" smtClean="0"/>
              <a:t>The main method should read the set of countries returned by </a:t>
            </a:r>
            <a:r>
              <a:rPr lang="en-US" sz="1700" dirty="0" err="1" smtClean="0"/>
              <a:t>getCountries</a:t>
            </a:r>
            <a:r>
              <a:rPr lang="en-US" sz="1700" dirty="0" smtClean="0"/>
              <a:t>() </a:t>
            </a:r>
            <a:r>
              <a:rPr lang="en-US" sz="1700" b="0" dirty="0" smtClean="0"/>
              <a:t>method in </a:t>
            </a:r>
            <a:r>
              <a:rPr lang="en-US" sz="1700" dirty="0" smtClean="0"/>
              <a:t>SetEx </a:t>
            </a:r>
            <a:r>
              <a:rPr lang="en-US" sz="1700" b="0" dirty="0" smtClean="0"/>
              <a:t>class and print the names of countries in separate lines.</a:t>
            </a:r>
          </a:p>
          <a:p>
            <a:pPr>
              <a:lnSpc>
                <a:spcPct val="150000"/>
              </a:lnSpc>
              <a:spcBef>
                <a:spcPts val="0"/>
              </a:spcBef>
            </a:pPr>
            <a:r>
              <a:rPr lang="en-US" sz="1700" dirty="0" smtClean="0">
                <a:solidFill>
                  <a:srgbClr val="0070C0"/>
                </a:solidFill>
              </a:rPr>
              <a:t>Problem Statement 2 : </a:t>
            </a:r>
            <a:r>
              <a:rPr lang="en-US" sz="1700" b="0" dirty="0" smtClean="0"/>
              <a:t>The main method also should calculate the sum of numbers in the set returned by the </a:t>
            </a:r>
            <a:r>
              <a:rPr lang="en-US" sz="1700" dirty="0" smtClean="0"/>
              <a:t>get1To10() </a:t>
            </a:r>
            <a:r>
              <a:rPr lang="en-US" sz="1700" b="0" dirty="0" smtClean="0"/>
              <a:t>method in the </a:t>
            </a:r>
            <a:r>
              <a:rPr lang="en-US" sz="1700" dirty="0" smtClean="0"/>
              <a:t>SetEx</a:t>
            </a:r>
            <a:r>
              <a:rPr lang="en-US" sz="1700" b="0" dirty="0" smtClean="0"/>
              <a:t> class.</a:t>
            </a:r>
            <a:r>
              <a:rPr lang="en-US" sz="1700" dirty="0" smtClean="0"/>
              <a:t> </a:t>
            </a:r>
          </a:p>
          <a:p>
            <a:pPr>
              <a:lnSpc>
                <a:spcPct val="150000"/>
              </a:lnSpc>
              <a:spcBef>
                <a:spcPts val="0"/>
              </a:spcBef>
            </a:pPr>
            <a:r>
              <a:rPr lang="en-US" sz="1700" dirty="0" smtClean="0">
                <a:solidFill>
                  <a:srgbClr val="0070C0"/>
                </a:solidFill>
              </a:rPr>
              <a:t>Prerequisite: </a:t>
            </a:r>
            <a:r>
              <a:rPr lang="en-US" sz="1700" b="0" dirty="0" smtClean="0"/>
              <a:t>Declare the Sets with respective generic types. The</a:t>
            </a:r>
            <a:r>
              <a:rPr lang="en-US" sz="1700" dirty="0" smtClean="0"/>
              <a:t> </a:t>
            </a:r>
            <a:r>
              <a:rPr lang="en-US" sz="1700" dirty="0" err="1" smtClean="0"/>
              <a:t>getCountries</a:t>
            </a:r>
            <a:r>
              <a:rPr lang="en-US" sz="1700" dirty="0" smtClean="0"/>
              <a:t>() </a:t>
            </a:r>
            <a:r>
              <a:rPr lang="en-US" sz="1700" b="0" dirty="0" smtClean="0"/>
              <a:t>method should return a Set with String generic type and </a:t>
            </a:r>
            <a:r>
              <a:rPr lang="en-US" sz="1700" dirty="0" smtClean="0"/>
              <a:t>get1To10()</a:t>
            </a:r>
            <a:r>
              <a:rPr lang="en-US" sz="1700" b="0" dirty="0" smtClean="0"/>
              <a:t> method should return an Set with generic type Integer.</a:t>
            </a:r>
            <a:endParaRPr lang="en-US" sz="1700" b="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:For Each loop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59</a:t>
            </a:fld>
            <a:endParaRPr lang="en-US"/>
          </a:p>
        </p:txBody>
      </p:sp>
      <p:sp>
        <p:nvSpPr>
          <p:cNvPr id="5" name="TextBox 4"/>
          <p:cNvSpPr txBox="1"/>
          <p:nvPr/>
        </p:nvSpPr>
        <p:spPr>
          <a:xfrm>
            <a:off x="228600" y="1676400"/>
            <a:ext cx="830580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b="0" dirty="0" smtClean="0">
                <a:latin typeface="Arial" pitchFamily="34" charset="0"/>
                <a:cs typeface="Arial" pitchFamily="34" charset="0"/>
              </a:rPr>
              <a:t>Adding generics to the collections of </a:t>
            </a:r>
            <a:r>
              <a:rPr lang="en-US" sz="1600" i="1" dirty="0" err="1" smtClean="0">
                <a:latin typeface="Arial" pitchFamily="34" charset="0"/>
                <a:cs typeface="Arial" pitchFamily="34" charset="0"/>
              </a:rPr>
              <a:t>getCountries</a:t>
            </a:r>
            <a:r>
              <a:rPr lang="en-US" sz="1600" i="1" dirty="0" smtClean="0">
                <a:latin typeface="Arial" pitchFamily="34" charset="0"/>
                <a:cs typeface="Arial" pitchFamily="34" charset="0"/>
              </a:rPr>
              <a:t>() </a:t>
            </a:r>
            <a:r>
              <a:rPr lang="en-US" sz="1600" b="0" dirty="0" smtClean="0">
                <a:latin typeface="Arial" pitchFamily="34" charset="0"/>
                <a:cs typeface="Arial" pitchFamily="34" charset="0"/>
              </a:rPr>
              <a:t>and </a:t>
            </a:r>
            <a:r>
              <a:rPr lang="en-US" sz="1600" i="1" dirty="0" smtClean="0">
                <a:latin typeface="Arial" pitchFamily="34" charset="0"/>
                <a:cs typeface="Arial" pitchFamily="34" charset="0"/>
              </a:rPr>
              <a:t>get1To10() </a:t>
            </a:r>
            <a:r>
              <a:rPr lang="en-US" sz="1600" b="0" dirty="0" smtClean="0">
                <a:latin typeface="Arial" pitchFamily="34" charset="0"/>
                <a:cs typeface="Arial" pitchFamily="34" charset="0"/>
              </a:rPr>
              <a:t>methods.</a:t>
            </a:r>
            <a:endParaRPr lang="en-US" sz="1600" b="0"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stretch>
            <a:fillRect/>
          </a:stretch>
        </p:blipFill>
        <p:spPr bwMode="auto">
          <a:xfrm>
            <a:off x="381000" y="2209800"/>
            <a:ext cx="7632700" cy="2133600"/>
          </a:xfrm>
          <a:prstGeom prst="rect">
            <a:avLst/>
          </a:prstGeom>
          <a:noFill/>
          <a:ln>
            <a:noFill/>
          </a:ln>
        </p:spPr>
      </p:pic>
      <p:pic>
        <p:nvPicPr>
          <p:cNvPr id="6147" name="Picture 3"/>
          <p:cNvPicPr>
            <a:picLocks noChangeAspect="1" noChangeArrowheads="1"/>
          </p:cNvPicPr>
          <p:nvPr/>
        </p:nvPicPr>
        <p:blipFill>
          <a:blip r:embed="rId3" cstate="print"/>
          <a:stretch>
            <a:fillRect/>
          </a:stretch>
        </p:blipFill>
        <p:spPr bwMode="auto">
          <a:xfrm>
            <a:off x="533399" y="4495798"/>
            <a:ext cx="5638801" cy="170014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Collections Framework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dirty="0"/>
          </a:p>
        </p:txBody>
      </p:sp>
      <p:sp>
        <p:nvSpPr>
          <p:cNvPr id="9" name="TextBox 8"/>
          <p:cNvSpPr txBox="1"/>
          <p:nvPr/>
        </p:nvSpPr>
        <p:spPr>
          <a:xfrm>
            <a:off x="152400" y="1524000"/>
            <a:ext cx="8763000" cy="4862870"/>
          </a:xfrm>
          <a:prstGeom prst="rect">
            <a:avLst/>
          </a:prstGeom>
          <a:noFill/>
        </p:spPr>
        <p:txBody>
          <a:bodyPr wrap="square" rtlCol="0">
            <a:spAutoFit/>
          </a:bodyPr>
          <a:lstStyle/>
          <a:p>
            <a:pPr>
              <a:spcBef>
                <a:spcPts val="1200"/>
              </a:spcBef>
            </a:pPr>
            <a:r>
              <a:rPr lang="en-US" sz="2000" dirty="0" smtClean="0"/>
              <a:t>What is a collections framework?</a:t>
            </a:r>
          </a:p>
          <a:p>
            <a:pPr marL="231775" lvl="1" indent="-231775">
              <a:spcBef>
                <a:spcPts val="1200"/>
              </a:spcBef>
              <a:buFont typeface="Arial" pitchFamily="34" charset="0"/>
              <a:buChar char="•"/>
            </a:pPr>
            <a:r>
              <a:rPr lang="en-US" sz="2000" b="0" dirty="0" smtClean="0"/>
              <a:t> A collections framework is a unified architecture for representing and manipulating varieties of collections.</a:t>
            </a:r>
          </a:p>
          <a:p>
            <a:pPr marL="231775" lvl="1" indent="-231775">
              <a:spcBef>
                <a:spcPts val="1200"/>
              </a:spcBef>
              <a:buFont typeface="Arial" pitchFamily="34" charset="0"/>
              <a:buChar char="•"/>
            </a:pPr>
            <a:r>
              <a:rPr lang="en-US" sz="2000" b="0" dirty="0" smtClean="0"/>
              <a:t>Some collections </a:t>
            </a:r>
            <a:r>
              <a:rPr lang="en-US" sz="2000" i="1" dirty="0" smtClean="0"/>
              <a:t>allow duplicate elements </a:t>
            </a:r>
            <a:r>
              <a:rPr lang="en-US" sz="2000" b="0" dirty="0" smtClean="0"/>
              <a:t>and others </a:t>
            </a:r>
            <a:r>
              <a:rPr lang="en-US" sz="2000" i="1" dirty="0" smtClean="0"/>
              <a:t>do not.</a:t>
            </a:r>
          </a:p>
          <a:p>
            <a:pPr marL="231775" lvl="1" indent="-231775">
              <a:spcBef>
                <a:spcPts val="1200"/>
              </a:spcBef>
              <a:buFont typeface="Arial" pitchFamily="34" charset="0"/>
              <a:buChar char="•"/>
            </a:pPr>
            <a:r>
              <a:rPr lang="en-US" sz="2000" b="0" dirty="0" smtClean="0"/>
              <a:t>Can be used only to hold object type data (non – primitive type).</a:t>
            </a:r>
          </a:p>
          <a:p>
            <a:pPr marL="231775" lvl="1" indent="-231775">
              <a:spcBef>
                <a:spcPts val="1200"/>
              </a:spcBef>
              <a:buFont typeface="Arial" pitchFamily="34" charset="0"/>
              <a:buChar char="•"/>
            </a:pPr>
            <a:r>
              <a:rPr lang="en-US" sz="2000" b="0" dirty="0" smtClean="0"/>
              <a:t> Some are </a:t>
            </a:r>
            <a:r>
              <a:rPr lang="en-US" sz="2000" i="1" dirty="0" smtClean="0"/>
              <a:t>ordered</a:t>
            </a:r>
            <a:r>
              <a:rPr lang="en-US" sz="2000" b="0" dirty="0" smtClean="0"/>
              <a:t> and others are </a:t>
            </a:r>
            <a:r>
              <a:rPr lang="en-US" sz="2000" i="1" dirty="0" smtClean="0"/>
              <a:t>unordered</a:t>
            </a:r>
            <a:r>
              <a:rPr lang="en-US" sz="2000" dirty="0" smtClean="0">
                <a:solidFill>
                  <a:srgbClr val="7030A0"/>
                </a:solidFill>
              </a:rPr>
              <a:t>.</a:t>
            </a:r>
          </a:p>
          <a:p>
            <a:pPr marL="231775" lvl="1" indent="-231775">
              <a:spcBef>
                <a:spcPts val="1200"/>
              </a:spcBef>
              <a:buFont typeface="Arial" pitchFamily="34" charset="0"/>
              <a:buChar char="•"/>
            </a:pPr>
            <a:r>
              <a:rPr lang="en-US" sz="2000" b="0" dirty="0" smtClean="0"/>
              <a:t> The collection framework is available in the </a:t>
            </a:r>
            <a:r>
              <a:rPr lang="en-US" sz="2000" i="1" dirty="0" smtClean="0"/>
              <a:t>java.util</a:t>
            </a:r>
            <a:r>
              <a:rPr lang="en-US" sz="2000" dirty="0" smtClean="0">
                <a:solidFill>
                  <a:schemeClr val="accent6">
                    <a:lumMod val="50000"/>
                  </a:schemeClr>
                </a:solidFill>
              </a:rPr>
              <a:t> </a:t>
            </a:r>
            <a:r>
              <a:rPr lang="en-US" sz="2000" b="0" dirty="0" smtClean="0"/>
              <a:t>package</a:t>
            </a:r>
            <a:r>
              <a:rPr lang="en-US" sz="2000" i="1" dirty="0" smtClean="0"/>
              <a:t>.</a:t>
            </a:r>
          </a:p>
          <a:p>
            <a:pPr marL="290513" lvl="1" indent="-290513">
              <a:spcBef>
                <a:spcPts val="1200"/>
              </a:spcBef>
              <a:buFont typeface="Arial" pitchFamily="34" charset="0"/>
              <a:buChar char="•"/>
            </a:pPr>
            <a:r>
              <a:rPr lang="en-US" sz="2000" b="0" dirty="0" smtClean="0"/>
              <a:t>Collection framework contains, </a:t>
            </a:r>
          </a:p>
          <a:p>
            <a:pPr marL="682625" lvl="2" indent="-217488">
              <a:spcBef>
                <a:spcPts val="1200"/>
              </a:spcBef>
              <a:buFont typeface="Arial" pitchFamily="34" charset="0"/>
              <a:buChar char="•"/>
            </a:pPr>
            <a:r>
              <a:rPr lang="en-US" sz="2000" b="0" dirty="0" smtClean="0"/>
              <a:t> A set of </a:t>
            </a:r>
            <a:r>
              <a:rPr lang="en-US" sz="2000" i="1" dirty="0" smtClean="0"/>
              <a:t>Interfaces.</a:t>
            </a:r>
          </a:p>
          <a:p>
            <a:pPr marL="682625" lvl="2" indent="-217488">
              <a:spcBef>
                <a:spcPts val="1200"/>
              </a:spcBef>
              <a:buFont typeface="Arial" pitchFamily="34" charset="0"/>
              <a:buChar char="•"/>
            </a:pPr>
            <a:r>
              <a:rPr lang="en-US" sz="2000" b="0" dirty="0" smtClean="0"/>
              <a:t> Concrete </a:t>
            </a:r>
            <a:r>
              <a:rPr lang="en-US" sz="2000" i="1" dirty="0" smtClean="0"/>
              <a:t>class</a:t>
            </a:r>
            <a:r>
              <a:rPr lang="en-US" sz="2000" b="0" dirty="0" smtClean="0"/>
              <a:t> implementations for the interfaces.</a:t>
            </a:r>
          </a:p>
          <a:p>
            <a:pPr marL="682625" lvl="2" indent="-217488">
              <a:spcBef>
                <a:spcPts val="1200"/>
              </a:spcBef>
              <a:buFont typeface="Arial" pitchFamily="34" charset="0"/>
              <a:buChar char="•"/>
            </a:pPr>
            <a:r>
              <a:rPr lang="en-US" sz="2000" b="0" dirty="0" smtClean="0"/>
              <a:t> The classes in turn has standard </a:t>
            </a:r>
            <a:r>
              <a:rPr lang="en-US" sz="2000" i="1" dirty="0" smtClean="0"/>
              <a:t>API’s </a:t>
            </a:r>
            <a:r>
              <a:rPr lang="en-US" sz="2000" b="0" dirty="0" smtClean="0"/>
              <a:t>for processing collections.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Problem Statement 1</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60</a:t>
            </a:fld>
            <a:endParaRPr lang="en-US"/>
          </a:p>
        </p:txBody>
      </p:sp>
      <p:sp>
        <p:nvSpPr>
          <p:cNvPr id="5" name="TextBox 4"/>
          <p:cNvSpPr txBox="1"/>
          <p:nvPr/>
        </p:nvSpPr>
        <p:spPr>
          <a:xfrm>
            <a:off x="228600" y="1676400"/>
            <a:ext cx="8534400" cy="13388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b="0" dirty="0" smtClean="0">
                <a:latin typeface="Arial" pitchFamily="34" charset="0"/>
                <a:cs typeface="Arial" pitchFamily="34" charset="0"/>
              </a:rPr>
              <a:t>Create a class named </a:t>
            </a:r>
            <a:r>
              <a:rPr lang="en-US" i="1" dirty="0" err="1" smtClean="0">
                <a:latin typeface="Arial" pitchFamily="34" charset="0"/>
                <a:cs typeface="Arial" pitchFamily="34" charset="0"/>
              </a:rPr>
              <a:t>ForEachExMain</a:t>
            </a:r>
            <a:r>
              <a:rPr lang="en-US" b="0" dirty="0" smtClean="0">
                <a:latin typeface="Arial" pitchFamily="34" charset="0"/>
                <a:cs typeface="Arial" pitchFamily="34" charset="0"/>
              </a:rPr>
              <a:t> with a main method</a:t>
            </a:r>
          </a:p>
          <a:p>
            <a:pPr>
              <a:lnSpc>
                <a:spcPct val="150000"/>
              </a:lnSpc>
            </a:pPr>
            <a:r>
              <a:rPr lang="en-US" b="0" dirty="0" smtClean="0">
                <a:latin typeface="Arial" pitchFamily="34" charset="0"/>
                <a:cs typeface="Arial" pitchFamily="34" charset="0"/>
              </a:rPr>
              <a:t>Add the following lines of code to read the countries set from the SetEx class and iterate using for each loop and print it.</a:t>
            </a:r>
            <a:endParaRPr lang="en-US" b="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0" y="3429000"/>
            <a:ext cx="7561385"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Problem Statement 2</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61</a:t>
            </a:fld>
            <a:endParaRPr lang="en-US"/>
          </a:p>
        </p:txBody>
      </p:sp>
      <p:sp>
        <p:nvSpPr>
          <p:cNvPr id="5" name="TextBox 4"/>
          <p:cNvSpPr txBox="1"/>
          <p:nvPr/>
        </p:nvSpPr>
        <p:spPr>
          <a:xfrm>
            <a:off x="228600" y="1600200"/>
            <a:ext cx="8610600" cy="87203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b="0" dirty="0" smtClean="0">
                <a:latin typeface="Arial" pitchFamily="34" charset="0"/>
                <a:cs typeface="Arial" pitchFamily="34" charset="0"/>
              </a:rPr>
              <a:t>Add the following lines of code to the main method to find the sum of numbers in the number set read from the SetEx class</a:t>
            </a:r>
            <a:endParaRPr lang="en-US" b="0"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600200" y="2819400"/>
            <a:ext cx="5288692"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Execute the main class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62</a:t>
            </a:fld>
            <a:endParaRPr lang="en-US"/>
          </a:p>
        </p:txBody>
      </p:sp>
      <p:sp>
        <p:nvSpPr>
          <p:cNvPr id="5" name="TextBox 4"/>
          <p:cNvSpPr txBox="1"/>
          <p:nvPr/>
        </p:nvSpPr>
        <p:spPr>
          <a:xfrm>
            <a:off x="228600" y="1600200"/>
            <a:ext cx="8610600" cy="4565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ct val="150000"/>
              </a:lnSpc>
            </a:pPr>
            <a:r>
              <a:rPr lang="en-US" b="0" dirty="0" smtClean="0">
                <a:latin typeface="Arial" pitchFamily="34" charset="0"/>
                <a:cs typeface="Arial" pitchFamily="34" charset="0"/>
              </a:rPr>
              <a:t>Run the class </a:t>
            </a:r>
            <a:r>
              <a:rPr lang="en-US" i="1" dirty="0" err="1" smtClean="0">
                <a:latin typeface="Arial" pitchFamily="34" charset="0"/>
                <a:cs typeface="Arial" pitchFamily="34" charset="0"/>
              </a:rPr>
              <a:t>ForEachExMain</a:t>
            </a:r>
            <a:r>
              <a:rPr lang="en-US" i="1" dirty="0" smtClean="0">
                <a:latin typeface="Arial" pitchFamily="34" charset="0"/>
                <a:cs typeface="Arial" pitchFamily="34" charset="0"/>
              </a:rPr>
              <a:t> </a:t>
            </a:r>
            <a:endParaRPr lang="en-US" i="1"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304800" y="2590800"/>
            <a:ext cx="8458200"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63</a:t>
            </a:fld>
            <a:endParaRPr lang="en-US" dirty="0"/>
          </a:p>
        </p:txBody>
      </p:sp>
      <p:sp>
        <p:nvSpPr>
          <p:cNvPr id="5" name="Rectangle 4"/>
          <p:cNvSpPr/>
          <p:nvPr/>
        </p:nvSpPr>
        <p:spPr>
          <a:xfrm>
            <a:off x="76200" y="1524000"/>
            <a:ext cx="8763000" cy="2369880"/>
          </a:xfrm>
          <a:prstGeom prst="rect">
            <a:avLst/>
          </a:prstGeom>
        </p:spPr>
        <p:txBody>
          <a:bodyPr wrap="square">
            <a:spAutoFit/>
          </a:bodyPr>
          <a:lstStyle/>
          <a:p>
            <a:pPr>
              <a:spcBef>
                <a:spcPts val="1200"/>
              </a:spcBef>
            </a:pPr>
            <a:r>
              <a:rPr lang="en-US" dirty="0" smtClean="0"/>
              <a:t>What is an Iterator interface?</a:t>
            </a:r>
          </a:p>
          <a:p>
            <a:pPr marL="682625" lvl="1" indent="-334963">
              <a:spcBef>
                <a:spcPts val="1200"/>
              </a:spcBef>
              <a:buFont typeface="Wingdings" pitchFamily="2" charset="2"/>
              <a:buChar char="§"/>
            </a:pPr>
            <a:r>
              <a:rPr lang="en-US" b="0" dirty="0" smtClean="0"/>
              <a:t>This interface contains methods which is used for iterating &amp; accessing all the elements of a collection in sequence.</a:t>
            </a:r>
          </a:p>
          <a:p>
            <a:pPr marL="630238" lvl="1" indent="-282575">
              <a:spcBef>
                <a:spcPts val="1200"/>
              </a:spcBef>
              <a:buFont typeface="Wingdings" pitchFamily="2" charset="2"/>
              <a:buChar char="§"/>
            </a:pPr>
            <a:r>
              <a:rPr lang="en-US" b="0" dirty="0" smtClean="0"/>
              <a:t> The List and Set collections can be iterated using iterators.</a:t>
            </a:r>
          </a:p>
          <a:p>
            <a:pPr marL="630238" lvl="1" indent="-282575">
              <a:spcBef>
                <a:spcPts val="1200"/>
              </a:spcBef>
            </a:pPr>
            <a:r>
              <a:rPr lang="en-US" dirty="0" smtClean="0"/>
              <a:t>Iterator interface methods:</a:t>
            </a:r>
          </a:p>
          <a:p>
            <a:pPr>
              <a:spcBef>
                <a:spcPts val="1200"/>
              </a:spcBef>
            </a:pPr>
            <a:endParaRPr lang="en-US" b="0" dirty="0" smtClean="0"/>
          </a:p>
        </p:txBody>
      </p:sp>
      <p:graphicFrame>
        <p:nvGraphicFramePr>
          <p:cNvPr id="20" name="Table 19"/>
          <p:cNvGraphicFramePr>
            <a:graphicFrameLocks noGrp="1"/>
          </p:cNvGraphicFramePr>
          <p:nvPr/>
        </p:nvGraphicFramePr>
        <p:xfrm>
          <a:off x="304800" y="3602538"/>
          <a:ext cx="8686800" cy="2310582"/>
        </p:xfrm>
        <a:graphic>
          <a:graphicData uri="http://schemas.openxmlformats.org/drawingml/2006/table">
            <a:tbl>
              <a:tblPr firstRow="1" bandRow="1">
                <a:tableStyleId>{7DF18680-E054-41AD-8BC1-D1AEF772440D}</a:tableStyleId>
              </a:tblPr>
              <a:tblGrid>
                <a:gridCol w="2290156"/>
                <a:gridCol w="6396644"/>
              </a:tblGrid>
              <a:tr h="405582">
                <a:tc>
                  <a:txBody>
                    <a:bodyPr/>
                    <a:lstStyle/>
                    <a:p>
                      <a:pPr algn="ctr"/>
                      <a:r>
                        <a:rPr lang="en-US" dirty="0" smtClean="0">
                          <a:solidFill>
                            <a:schemeClr val="tx1"/>
                          </a:solidFill>
                          <a:latin typeface="Arial" pitchFamily="34" charset="0"/>
                          <a:cs typeface="Arial" pitchFamily="34" charset="0"/>
                        </a:rPr>
                        <a:t>Method</a:t>
                      </a:r>
                      <a:endParaRPr lang="en-US" dirty="0">
                        <a:solidFill>
                          <a:schemeClr val="tx1"/>
                        </a:solidFill>
                        <a:latin typeface="Arial" pitchFamily="34" charset="0"/>
                        <a:cs typeface="Arial" pitchFamily="34" charset="0"/>
                      </a:endParaRPr>
                    </a:p>
                  </a:txBody>
                  <a:tcPr/>
                </a:tc>
                <a:tc>
                  <a:txBody>
                    <a:bodyPr/>
                    <a:lstStyle/>
                    <a:p>
                      <a:pPr algn="ctr"/>
                      <a:r>
                        <a:rPr lang="en-US" dirty="0" smtClean="0">
                          <a:solidFill>
                            <a:schemeClr val="tx1"/>
                          </a:solidFill>
                          <a:latin typeface="Arial" pitchFamily="34" charset="0"/>
                          <a:cs typeface="Arial" pitchFamily="34" charset="0"/>
                        </a:rPr>
                        <a:t>Description</a:t>
                      </a:r>
                      <a:endParaRPr lang="en-US" dirty="0">
                        <a:solidFill>
                          <a:schemeClr val="tx1"/>
                        </a:solidFill>
                        <a:latin typeface="Arial" pitchFamily="34" charset="0"/>
                        <a:cs typeface="Arial" pitchFamily="34" charset="0"/>
                      </a:endParaRPr>
                    </a:p>
                  </a:txBody>
                  <a:tcPr/>
                </a:tc>
              </a:tr>
              <a:tr h="622874">
                <a:tc>
                  <a:txBody>
                    <a:bodyPr/>
                    <a:lstStyle/>
                    <a:p>
                      <a:r>
                        <a:rPr lang="en-US" dirty="0" err="1" smtClean="0">
                          <a:solidFill>
                            <a:schemeClr val="tx1"/>
                          </a:solidFill>
                          <a:latin typeface="Arial" pitchFamily="34" charset="0"/>
                          <a:cs typeface="Arial" pitchFamily="34" charset="0"/>
                        </a:rPr>
                        <a:t>boolean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hasNext</a:t>
                      </a:r>
                      <a:r>
                        <a:rPr lang="en-US" dirty="0" smtClean="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a:txBody>
                  <a:tcPr/>
                </a:tc>
                <a:tc>
                  <a:txBody>
                    <a:bodyPr/>
                    <a:lstStyle/>
                    <a:p>
                      <a:r>
                        <a:rPr lang="en-US" dirty="0" smtClean="0">
                          <a:solidFill>
                            <a:schemeClr val="tx1"/>
                          </a:solidFill>
                          <a:latin typeface="Arial" pitchFamily="34" charset="0"/>
                          <a:cs typeface="Arial" pitchFamily="34" charset="0"/>
                        </a:rPr>
                        <a:t>true if there are more elements for the </a:t>
                      </a:r>
                      <a:r>
                        <a:rPr lang="en-US" dirty="0" err="1" smtClean="0">
                          <a:solidFill>
                            <a:schemeClr val="tx1"/>
                          </a:solidFill>
                          <a:latin typeface="Arial" pitchFamily="34" charset="0"/>
                          <a:cs typeface="Arial" pitchFamily="34" charset="0"/>
                        </a:rPr>
                        <a:t>iterator</a:t>
                      </a:r>
                      <a:r>
                        <a:rPr lang="en-US" dirty="0" smtClean="0">
                          <a:solidFill>
                            <a:schemeClr val="tx1"/>
                          </a:solidFill>
                          <a:latin typeface="Arial" pitchFamily="34" charset="0"/>
                          <a:cs typeface="Arial" pitchFamily="34" charset="0"/>
                        </a:rPr>
                        <a:t>.</a:t>
                      </a:r>
                      <a:endParaRPr lang="en-US" dirty="0">
                        <a:solidFill>
                          <a:schemeClr val="tx1"/>
                        </a:solidFill>
                        <a:latin typeface="Arial" pitchFamily="34" charset="0"/>
                        <a:cs typeface="Arial" pitchFamily="34" charset="0"/>
                      </a:endParaRPr>
                    </a:p>
                  </a:txBody>
                  <a:tcPr/>
                </a:tc>
              </a:tr>
              <a:tr h="367726">
                <a:tc>
                  <a:txBody>
                    <a:bodyPr/>
                    <a:lstStyle/>
                    <a:p>
                      <a:r>
                        <a:rPr lang="en-US" dirty="0" smtClean="0">
                          <a:solidFill>
                            <a:schemeClr val="tx1"/>
                          </a:solidFill>
                          <a:latin typeface="Arial" pitchFamily="34" charset="0"/>
                          <a:cs typeface="Arial" pitchFamily="34" charset="0"/>
                        </a:rPr>
                        <a:t>Object next()</a:t>
                      </a:r>
                      <a:endParaRPr lang="en-US" dirty="0">
                        <a:solidFill>
                          <a:schemeClr val="tx1"/>
                        </a:solidFill>
                        <a:latin typeface="Arial" pitchFamily="34" charset="0"/>
                        <a:cs typeface="Arial" pitchFamily="34" charset="0"/>
                      </a:endParaRPr>
                    </a:p>
                  </a:txBody>
                  <a:tcPr/>
                </a:tc>
                <a:tc>
                  <a:txBody>
                    <a:bodyPr/>
                    <a:lstStyle/>
                    <a:p>
                      <a:r>
                        <a:rPr lang="en-US" dirty="0" smtClean="0">
                          <a:solidFill>
                            <a:schemeClr val="tx1"/>
                          </a:solidFill>
                          <a:latin typeface="Arial" pitchFamily="34" charset="0"/>
                          <a:cs typeface="Arial" pitchFamily="34" charset="0"/>
                        </a:rPr>
                        <a:t>Returns the next object or elements. </a:t>
                      </a:r>
                      <a:endParaRPr lang="en-US" dirty="0">
                        <a:solidFill>
                          <a:schemeClr val="tx1"/>
                        </a:solidFill>
                        <a:latin typeface="Arial" pitchFamily="34" charset="0"/>
                        <a:cs typeface="Arial" pitchFamily="34" charset="0"/>
                      </a:endParaRPr>
                    </a:p>
                  </a:txBody>
                  <a:tcPr/>
                </a:tc>
              </a:tr>
              <a:tr h="585018">
                <a:tc>
                  <a:txBody>
                    <a:bodyPr/>
                    <a:lstStyle/>
                    <a:p>
                      <a:r>
                        <a:rPr lang="en-US" dirty="0" smtClean="0">
                          <a:solidFill>
                            <a:schemeClr val="tx1"/>
                          </a:solidFill>
                          <a:latin typeface="Arial" pitchFamily="34" charset="0"/>
                          <a:cs typeface="Arial" pitchFamily="34" charset="0"/>
                        </a:rPr>
                        <a:t>void remove()</a:t>
                      </a:r>
                      <a:endParaRPr lang="en-US" dirty="0">
                        <a:solidFill>
                          <a:schemeClr val="tx1"/>
                        </a:solidFill>
                        <a:latin typeface="Arial" pitchFamily="34" charset="0"/>
                        <a:cs typeface="Arial" pitchFamily="34" charset="0"/>
                      </a:endParaRPr>
                    </a:p>
                  </a:txBody>
                  <a:tcPr/>
                </a:tc>
                <a:tc>
                  <a:txBody>
                    <a:bodyPr/>
                    <a:lstStyle/>
                    <a:p>
                      <a:r>
                        <a:rPr lang="en-US" dirty="0" smtClean="0">
                          <a:solidFill>
                            <a:schemeClr val="tx1"/>
                          </a:solidFill>
                          <a:latin typeface="Arial" pitchFamily="34" charset="0"/>
                          <a:cs typeface="Arial" pitchFamily="34" charset="0"/>
                        </a:rPr>
                        <a:t>Removes the element that was returned by next from the collection.</a:t>
                      </a:r>
                      <a:r>
                        <a:rPr lang="en-US" dirty="0" smtClean="0"/>
                        <a:t> </a:t>
                      </a:r>
                      <a:r>
                        <a:rPr lang="en-US" dirty="0" smtClean="0">
                          <a:latin typeface="Arial" pitchFamily="34" charset="0"/>
                          <a:cs typeface="Arial" pitchFamily="34" charset="0"/>
                        </a:rPr>
                        <a:t>This method can be invoked only once per call to next . </a:t>
                      </a:r>
                      <a:endParaRPr lang="en-US" dirty="0">
                        <a:solidFill>
                          <a:schemeClr val="tx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t>
            </a:r>
            <a:r>
              <a:rPr lang="en-US" smtClean="0"/>
              <a:t>an Iterator?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64</a:t>
            </a:fld>
            <a:endParaRPr lang="en-US"/>
          </a:p>
        </p:txBody>
      </p:sp>
      <p:sp>
        <p:nvSpPr>
          <p:cNvPr id="5" name="TextBox 4"/>
          <p:cNvSpPr txBox="1"/>
          <p:nvPr/>
        </p:nvSpPr>
        <p:spPr>
          <a:xfrm>
            <a:off x="152400" y="1600200"/>
            <a:ext cx="8915400" cy="3416320"/>
          </a:xfrm>
          <a:prstGeom prst="rect">
            <a:avLst/>
          </a:prstGeom>
          <a:noFill/>
        </p:spPr>
        <p:txBody>
          <a:bodyPr wrap="square" rtlCol="0">
            <a:spAutoFit/>
          </a:bodyPr>
          <a:lstStyle/>
          <a:p>
            <a:pPr>
              <a:lnSpc>
                <a:spcPct val="150000"/>
              </a:lnSpc>
            </a:pPr>
            <a:r>
              <a:rPr lang="en-US" b="0" dirty="0" smtClean="0"/>
              <a:t>An </a:t>
            </a:r>
            <a:r>
              <a:rPr lang="en-US" dirty="0" err="1" smtClean="0"/>
              <a:t>Iterator</a:t>
            </a:r>
            <a:r>
              <a:rPr lang="en-US" b="0" dirty="0" smtClean="0"/>
              <a:t> is created for a particular collection object by calling the </a:t>
            </a:r>
            <a:r>
              <a:rPr lang="en-US" dirty="0" err="1" smtClean="0"/>
              <a:t>iterator</a:t>
            </a:r>
            <a:r>
              <a:rPr lang="en-US" dirty="0" smtClean="0"/>
              <a:t>() </a:t>
            </a:r>
            <a:r>
              <a:rPr lang="en-US" b="0" dirty="0" smtClean="0"/>
              <a:t>method on the collection object.</a:t>
            </a:r>
          </a:p>
          <a:p>
            <a:pPr>
              <a:lnSpc>
                <a:spcPct val="150000"/>
              </a:lnSpc>
            </a:pPr>
            <a:r>
              <a:rPr lang="en-US" dirty="0" smtClean="0"/>
              <a:t>Syntax : </a:t>
            </a:r>
            <a:r>
              <a:rPr lang="en-US" dirty="0" smtClean="0">
                <a:solidFill>
                  <a:srgbClr val="0070C0"/>
                </a:solidFill>
              </a:rPr>
              <a:t>Iterator&lt;type&gt; </a:t>
            </a:r>
            <a:r>
              <a:rPr lang="en-US" dirty="0" err="1" smtClean="0">
                <a:solidFill>
                  <a:srgbClr val="0070C0"/>
                </a:solidFill>
              </a:rPr>
              <a:t>iteratorName</a:t>
            </a:r>
            <a:r>
              <a:rPr lang="en-US" dirty="0" smtClean="0">
                <a:solidFill>
                  <a:srgbClr val="0070C0"/>
                </a:solidFill>
              </a:rPr>
              <a:t>=</a:t>
            </a:r>
            <a:r>
              <a:rPr lang="en-US" dirty="0" err="1" smtClean="0">
                <a:solidFill>
                  <a:srgbClr val="0070C0"/>
                </a:solidFill>
              </a:rPr>
              <a:t>collection.iterator</a:t>
            </a:r>
            <a:r>
              <a:rPr lang="en-US" dirty="0" smtClean="0">
                <a:solidFill>
                  <a:srgbClr val="0070C0"/>
                </a:solidFill>
              </a:rPr>
              <a:t>();</a:t>
            </a:r>
            <a:endParaRPr lang="en-US" b="0" dirty="0" smtClean="0"/>
          </a:p>
          <a:p>
            <a:pPr>
              <a:lnSpc>
                <a:spcPct val="150000"/>
              </a:lnSpc>
            </a:pPr>
            <a:r>
              <a:rPr lang="en-US" b="0" dirty="0" smtClean="0"/>
              <a:t>	Where </a:t>
            </a:r>
            <a:r>
              <a:rPr lang="en-US" dirty="0" smtClean="0">
                <a:solidFill>
                  <a:srgbClr val="0070C0"/>
                </a:solidFill>
              </a:rPr>
              <a:t>type</a:t>
            </a:r>
            <a:r>
              <a:rPr lang="en-US" b="0" dirty="0" smtClean="0"/>
              <a:t> is the generic type of the Iterator</a:t>
            </a:r>
            <a:endParaRPr lang="en-US" dirty="0" smtClean="0"/>
          </a:p>
          <a:p>
            <a:pPr>
              <a:lnSpc>
                <a:spcPct val="150000"/>
              </a:lnSpc>
            </a:pPr>
            <a:r>
              <a:rPr lang="en-US" dirty="0" smtClean="0"/>
              <a:t>Example : </a:t>
            </a:r>
            <a:r>
              <a:rPr lang="en-US" b="0" dirty="0" smtClean="0"/>
              <a:t>Creates an </a:t>
            </a:r>
            <a:r>
              <a:rPr lang="en-US" b="0" dirty="0" err="1" smtClean="0"/>
              <a:t>iterator</a:t>
            </a:r>
            <a:r>
              <a:rPr lang="en-US" b="0" dirty="0" smtClean="0"/>
              <a:t> to iterate the elements of the </a:t>
            </a:r>
            <a:r>
              <a:rPr lang="en-US" dirty="0" err="1" smtClean="0">
                <a:solidFill>
                  <a:srgbClr val="0070C0"/>
                </a:solidFill>
              </a:rPr>
              <a:t>myList</a:t>
            </a:r>
            <a:r>
              <a:rPr lang="en-US" b="0" dirty="0" smtClean="0"/>
              <a:t> containing </a:t>
            </a:r>
            <a:r>
              <a:rPr lang="en-US" dirty="0" smtClean="0">
                <a:solidFill>
                  <a:srgbClr val="0070C0"/>
                </a:solidFill>
              </a:rPr>
              <a:t>Integer </a:t>
            </a:r>
            <a:r>
              <a:rPr lang="en-US" b="0" dirty="0" smtClean="0"/>
              <a:t>objects.</a:t>
            </a:r>
            <a:endParaRPr lang="en-US" dirty="0" smtClean="0"/>
          </a:p>
          <a:p>
            <a:pPr>
              <a:lnSpc>
                <a:spcPct val="150000"/>
              </a:lnSpc>
            </a:pPr>
            <a:r>
              <a:rPr lang="en-US" dirty="0" smtClean="0">
                <a:solidFill>
                  <a:srgbClr val="0070C0"/>
                </a:solidFill>
              </a:rPr>
              <a:t>	Iterator&lt;Integer&gt; </a:t>
            </a:r>
            <a:r>
              <a:rPr lang="en-US" dirty="0" err="1" smtClean="0">
                <a:solidFill>
                  <a:srgbClr val="0070C0"/>
                </a:solidFill>
              </a:rPr>
              <a:t>myListIterator</a:t>
            </a:r>
            <a:r>
              <a:rPr lang="en-US" dirty="0" smtClean="0">
                <a:solidFill>
                  <a:srgbClr val="0070C0"/>
                </a:solidFill>
              </a:rPr>
              <a:t> = </a:t>
            </a:r>
            <a:r>
              <a:rPr lang="en-US" dirty="0" err="1" smtClean="0">
                <a:solidFill>
                  <a:srgbClr val="0070C0"/>
                </a:solidFill>
              </a:rPr>
              <a:t>myList.iterator</a:t>
            </a:r>
            <a:r>
              <a:rPr lang="en-US" dirty="0" smtClean="0">
                <a:solidFill>
                  <a:srgbClr val="0070C0"/>
                </a:solidFill>
              </a:rPr>
              <a:t>(); </a:t>
            </a:r>
          </a:p>
          <a:p>
            <a:pPr>
              <a:lnSpc>
                <a:spcPct val="150000"/>
              </a:lnSpc>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How an iterator works?</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65</a:t>
            </a:fld>
            <a:endParaRPr lang="en-US"/>
          </a:p>
        </p:txBody>
      </p:sp>
      <p:sp>
        <p:nvSpPr>
          <p:cNvPr id="5" name="TextBox 4"/>
          <p:cNvSpPr txBox="1"/>
          <p:nvPr/>
        </p:nvSpPr>
        <p:spPr>
          <a:xfrm>
            <a:off x="4415970" y="3200400"/>
            <a:ext cx="1143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err="1" smtClean="0"/>
              <a:t>It.next</a:t>
            </a:r>
            <a:r>
              <a:rPr lang="en-US" dirty="0" smtClean="0"/>
              <a:t>()</a:t>
            </a:r>
          </a:p>
          <a:p>
            <a:pPr algn="ctr"/>
            <a:endParaRPr lang="en-US" dirty="0" smtClean="0"/>
          </a:p>
        </p:txBody>
      </p:sp>
      <p:sp>
        <p:nvSpPr>
          <p:cNvPr id="6" name="TextBox 5"/>
          <p:cNvSpPr txBox="1"/>
          <p:nvPr/>
        </p:nvSpPr>
        <p:spPr>
          <a:xfrm>
            <a:off x="2743200" y="3181813"/>
            <a:ext cx="1143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dirty="0" err="1" smtClean="0"/>
              <a:t>It.next</a:t>
            </a:r>
            <a:r>
              <a:rPr lang="en-US" dirty="0" smtClean="0"/>
              <a:t>()</a:t>
            </a:r>
          </a:p>
          <a:p>
            <a:pPr algn="ctr"/>
            <a:endParaRPr lang="en-US" dirty="0"/>
          </a:p>
        </p:txBody>
      </p:sp>
      <p:sp>
        <p:nvSpPr>
          <p:cNvPr id="7" name="TextBox 6"/>
          <p:cNvSpPr txBox="1"/>
          <p:nvPr/>
        </p:nvSpPr>
        <p:spPr>
          <a:xfrm>
            <a:off x="6037938" y="3211284"/>
            <a:ext cx="1143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err="1" smtClean="0"/>
              <a:t>It.next</a:t>
            </a:r>
            <a:r>
              <a:rPr lang="en-US" dirty="0" smtClean="0"/>
              <a:t>()</a:t>
            </a:r>
          </a:p>
          <a:p>
            <a:pPr algn="ctr"/>
            <a:endParaRPr lang="en-US" dirty="0" smtClean="0"/>
          </a:p>
        </p:txBody>
      </p:sp>
      <p:cxnSp>
        <p:nvCxnSpPr>
          <p:cNvPr id="8" name="Curved Connector 7"/>
          <p:cNvCxnSpPr>
            <a:endCxn id="6" idx="0"/>
          </p:cNvCxnSpPr>
          <p:nvPr/>
        </p:nvCxnSpPr>
        <p:spPr>
          <a:xfrm rot="16200000" flipH="1">
            <a:off x="2391228" y="2258341"/>
            <a:ext cx="18144" cy="1828800"/>
          </a:xfrm>
          <a:prstGeom prst="curvedConnector3">
            <a:avLst>
              <a:gd name="adj1" fmla="val -341978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56658" y="2438400"/>
            <a:ext cx="1180131"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dirty="0" err="1" smtClean="0"/>
              <a:t>it.hasNext</a:t>
            </a:r>
            <a:r>
              <a:rPr lang="en-US" sz="1600" dirty="0" smtClean="0"/>
              <a:t>()</a:t>
            </a:r>
            <a:endParaRPr lang="en-US" sz="1600" dirty="0"/>
          </a:p>
        </p:txBody>
      </p:sp>
      <p:cxnSp>
        <p:nvCxnSpPr>
          <p:cNvPr id="10" name="Curved Connector 9"/>
          <p:cNvCxnSpPr>
            <a:stCxn id="6" idx="0"/>
            <a:endCxn id="5" idx="0"/>
          </p:cNvCxnSpPr>
          <p:nvPr/>
        </p:nvCxnSpPr>
        <p:spPr>
          <a:xfrm rot="16200000" flipH="1">
            <a:off x="4141791" y="2354721"/>
            <a:ext cx="18587" cy="1672770"/>
          </a:xfrm>
          <a:prstGeom prst="curvedConnector3">
            <a:avLst>
              <a:gd name="adj1" fmla="val -24012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0"/>
            <a:endCxn id="7" idx="0"/>
          </p:cNvCxnSpPr>
          <p:nvPr/>
        </p:nvCxnSpPr>
        <p:spPr>
          <a:xfrm rot="16200000" flipH="1">
            <a:off x="5793012" y="2394858"/>
            <a:ext cx="10884" cy="1621968"/>
          </a:xfrm>
          <a:prstGeom prst="curvedConnector3">
            <a:avLst>
              <a:gd name="adj1" fmla="val -5034125"/>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49170" y="2456544"/>
            <a:ext cx="1180131"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dirty="0" err="1" smtClean="0"/>
              <a:t>it.hasNext</a:t>
            </a:r>
            <a:r>
              <a:rPr lang="en-US" sz="1600" dirty="0" smtClean="0"/>
              <a:t>()</a:t>
            </a:r>
            <a:endParaRPr lang="en-US" sz="1600" dirty="0"/>
          </a:p>
        </p:txBody>
      </p:sp>
      <p:sp>
        <p:nvSpPr>
          <p:cNvPr id="13" name="TextBox 12"/>
          <p:cNvSpPr txBox="1"/>
          <p:nvPr/>
        </p:nvSpPr>
        <p:spPr>
          <a:xfrm>
            <a:off x="5025570" y="2456544"/>
            <a:ext cx="1180131"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dirty="0" err="1" smtClean="0"/>
              <a:t>it.hasNext</a:t>
            </a:r>
            <a:r>
              <a:rPr lang="en-US" sz="1600" dirty="0" smtClean="0"/>
              <a:t>()</a:t>
            </a:r>
            <a:endParaRPr lang="en-US" sz="1600" dirty="0"/>
          </a:p>
        </p:txBody>
      </p:sp>
      <p:cxnSp>
        <p:nvCxnSpPr>
          <p:cNvPr id="14" name="Curved Connector 13"/>
          <p:cNvCxnSpPr>
            <a:stCxn id="7" idx="0"/>
          </p:cNvCxnSpPr>
          <p:nvPr/>
        </p:nvCxnSpPr>
        <p:spPr>
          <a:xfrm rot="5400000" flipH="1" flipV="1">
            <a:off x="7286995" y="2522843"/>
            <a:ext cx="10884" cy="1365998"/>
          </a:xfrm>
          <a:prstGeom prst="curvedConnector3">
            <a:avLst>
              <a:gd name="adj1" fmla="val 486742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16484" y="2485572"/>
            <a:ext cx="1180131" cy="33855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600" dirty="0" err="1" smtClean="0"/>
              <a:t>it.hasNext</a:t>
            </a:r>
            <a:r>
              <a:rPr lang="en-US" sz="1600" dirty="0" smtClean="0"/>
              <a:t>()</a:t>
            </a:r>
            <a:endParaRPr lang="en-US" sz="1600" dirty="0"/>
          </a:p>
        </p:txBody>
      </p:sp>
      <p:sp>
        <p:nvSpPr>
          <p:cNvPr id="16" name="TextBox 15"/>
          <p:cNvSpPr txBox="1"/>
          <p:nvPr/>
        </p:nvSpPr>
        <p:spPr>
          <a:xfrm>
            <a:off x="381000" y="3810000"/>
            <a:ext cx="2093843" cy="307777"/>
          </a:xfrm>
          <a:prstGeom prst="rect">
            <a:avLst/>
          </a:prstGeom>
          <a:noFill/>
        </p:spPr>
        <p:txBody>
          <a:bodyPr wrap="none" rtlCol="0">
            <a:spAutoFit/>
          </a:bodyPr>
          <a:lstStyle/>
          <a:p>
            <a:r>
              <a:rPr lang="en-US" sz="1400" dirty="0" err="1" smtClean="0"/>
              <a:t>Iterator</a:t>
            </a:r>
            <a:r>
              <a:rPr lang="en-US" sz="1400" dirty="0" smtClean="0"/>
              <a:t> Object created</a:t>
            </a:r>
            <a:endParaRPr lang="en-US" sz="1400" dirty="0"/>
          </a:p>
        </p:txBody>
      </p:sp>
      <p:sp>
        <p:nvSpPr>
          <p:cNvPr id="17" name="TextBox 16"/>
          <p:cNvSpPr txBox="1"/>
          <p:nvPr/>
        </p:nvSpPr>
        <p:spPr>
          <a:xfrm>
            <a:off x="7463970" y="3200400"/>
            <a:ext cx="1219200" cy="738664"/>
          </a:xfrm>
          <a:prstGeom prst="rect">
            <a:avLst/>
          </a:prstGeom>
          <a:noFill/>
        </p:spPr>
        <p:txBody>
          <a:bodyPr wrap="square" rtlCol="0">
            <a:spAutoFit/>
          </a:bodyPr>
          <a:lstStyle/>
          <a:p>
            <a:r>
              <a:rPr lang="en-US" sz="1400" dirty="0" smtClean="0"/>
              <a:t>No element, hence loop terminated</a:t>
            </a:r>
            <a:endParaRPr lang="en-US" sz="1400" dirty="0"/>
          </a:p>
        </p:txBody>
      </p:sp>
      <p:sp>
        <p:nvSpPr>
          <p:cNvPr id="18" name="TextBox 17"/>
          <p:cNvSpPr txBox="1"/>
          <p:nvPr/>
        </p:nvSpPr>
        <p:spPr>
          <a:xfrm>
            <a:off x="838200" y="4470737"/>
            <a:ext cx="7207551" cy="101566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b="0" dirty="0" smtClean="0">
                <a:latin typeface="Arial" pitchFamily="34" charset="0"/>
                <a:cs typeface="Arial" pitchFamily="34" charset="0"/>
              </a:rPr>
              <a:t>The next element is retrieved </a:t>
            </a:r>
            <a:r>
              <a:rPr lang="en-US" sz="2000" b="0" dirty="0" err="1" smtClean="0">
                <a:latin typeface="Arial" pitchFamily="34" charset="0"/>
                <a:cs typeface="Arial" pitchFamily="34" charset="0"/>
              </a:rPr>
              <a:t>everytime</a:t>
            </a:r>
            <a:r>
              <a:rPr lang="en-US" sz="2000" b="0" dirty="0" smtClean="0">
                <a:latin typeface="Arial" pitchFamily="34" charset="0"/>
                <a:cs typeface="Arial" pitchFamily="34" charset="0"/>
              </a:rPr>
              <a:t> ‘</a:t>
            </a:r>
            <a:r>
              <a:rPr lang="en-US" sz="2000" i="1" dirty="0" err="1" smtClean="0">
                <a:latin typeface="Arial" pitchFamily="34" charset="0"/>
                <a:cs typeface="Arial" pitchFamily="34" charset="0"/>
              </a:rPr>
              <a:t>it.next</a:t>
            </a:r>
            <a:r>
              <a:rPr lang="en-US" sz="2000" i="1" dirty="0" smtClean="0">
                <a:latin typeface="Arial" pitchFamily="34" charset="0"/>
                <a:cs typeface="Arial" pitchFamily="34" charset="0"/>
              </a:rPr>
              <a:t>()</a:t>
            </a:r>
            <a:r>
              <a:rPr lang="en-US" sz="2000" b="0" dirty="0" smtClean="0">
                <a:latin typeface="Arial" pitchFamily="34" charset="0"/>
                <a:cs typeface="Arial" pitchFamily="34" charset="0"/>
              </a:rPr>
              <a:t>’ is executed.</a:t>
            </a:r>
          </a:p>
          <a:p>
            <a:r>
              <a:rPr lang="en-US" sz="2000" b="0" dirty="0" smtClean="0">
                <a:latin typeface="Arial" pitchFamily="34" charset="0"/>
                <a:cs typeface="Arial" pitchFamily="34" charset="0"/>
              </a:rPr>
              <a:t>The </a:t>
            </a:r>
            <a:r>
              <a:rPr lang="en-US" sz="2000" i="1" dirty="0" err="1" smtClean="0">
                <a:latin typeface="Arial" pitchFamily="34" charset="0"/>
                <a:cs typeface="Arial" pitchFamily="34" charset="0"/>
              </a:rPr>
              <a:t>hasnext</a:t>
            </a:r>
            <a:r>
              <a:rPr lang="en-US" sz="2000" i="1" dirty="0" smtClean="0">
                <a:latin typeface="Arial" pitchFamily="34" charset="0"/>
                <a:cs typeface="Arial" pitchFamily="34" charset="0"/>
              </a:rPr>
              <a:t>() </a:t>
            </a:r>
            <a:r>
              <a:rPr lang="en-US" sz="2000" b="0" dirty="0" smtClean="0">
                <a:latin typeface="Arial" pitchFamily="34" charset="0"/>
                <a:cs typeface="Arial" pitchFamily="34" charset="0"/>
              </a:rPr>
              <a:t>method is used for verifying the existence of </a:t>
            </a:r>
          </a:p>
          <a:p>
            <a:r>
              <a:rPr lang="en-US" sz="2000" b="0" dirty="0" smtClean="0">
                <a:latin typeface="Arial" pitchFamily="34" charset="0"/>
                <a:cs typeface="Arial" pitchFamily="34" charset="0"/>
              </a:rPr>
              <a:t>element in the collection before firing the </a:t>
            </a:r>
            <a:r>
              <a:rPr lang="en-US" sz="2000" i="1" dirty="0" smtClean="0">
                <a:latin typeface="Arial" pitchFamily="34" charset="0"/>
                <a:cs typeface="Arial" pitchFamily="34" charset="0"/>
              </a:rPr>
              <a:t>next().</a:t>
            </a:r>
            <a:endParaRPr lang="en-US" sz="2000" i="1" dirty="0">
              <a:latin typeface="Arial" pitchFamily="34" charset="0"/>
              <a:cs typeface="Arial" pitchFamily="34" charset="0"/>
            </a:endParaRPr>
          </a:p>
        </p:txBody>
      </p:sp>
      <p:sp>
        <p:nvSpPr>
          <p:cNvPr id="19" name="TextBox 18"/>
          <p:cNvSpPr txBox="1"/>
          <p:nvPr/>
        </p:nvSpPr>
        <p:spPr>
          <a:xfrm>
            <a:off x="1905000" y="1676400"/>
            <a:ext cx="4648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Working of </a:t>
            </a:r>
            <a:r>
              <a:rPr lang="en-US" dirty="0" err="1" smtClean="0"/>
              <a:t>Iterator</a:t>
            </a:r>
            <a:endParaRPr lang="en-US" dirty="0"/>
          </a:p>
        </p:txBody>
      </p:sp>
      <p:sp>
        <p:nvSpPr>
          <p:cNvPr id="20" name="Rectangle 19"/>
          <p:cNvSpPr/>
          <p:nvPr/>
        </p:nvSpPr>
        <p:spPr>
          <a:xfrm>
            <a:off x="152400" y="3200400"/>
            <a:ext cx="23622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solidFill>
                  <a:schemeClr val="tx1"/>
                </a:solidFill>
                <a:latin typeface="Arial" pitchFamily="34" charset="0"/>
                <a:cs typeface="Arial" pitchFamily="34" charset="0"/>
              </a:rPr>
              <a:t>Iterator</a:t>
            </a:r>
            <a:r>
              <a:rPr lang="en-US" sz="1400" dirty="0" smtClean="0">
                <a:solidFill>
                  <a:schemeClr val="tx1"/>
                </a:solidFill>
                <a:latin typeface="Arial" pitchFamily="34" charset="0"/>
                <a:cs typeface="Arial" pitchFamily="34" charset="0"/>
              </a:rPr>
              <a:t>&lt;Integer&gt; it=</a:t>
            </a:r>
            <a:r>
              <a:rPr lang="en-US" sz="1400" dirty="0" err="1" smtClean="0">
                <a:solidFill>
                  <a:schemeClr val="tx1"/>
                </a:solidFill>
                <a:latin typeface="Arial" pitchFamily="34" charset="0"/>
                <a:cs typeface="Arial" pitchFamily="34" charset="0"/>
              </a:rPr>
              <a:t>myList.iterator</a:t>
            </a:r>
            <a:r>
              <a:rPr lang="en-US" sz="1400" dirty="0" smtClean="0">
                <a:solidFill>
                  <a:schemeClr val="tx1"/>
                </a:solidFill>
                <a:latin typeface="Arial" pitchFamily="34" charset="0"/>
                <a:cs typeface="Arial" pitchFamily="34" charset="0"/>
              </a:rPr>
              <a:t>(); </a:t>
            </a:r>
            <a:endParaRPr lang="en-US" sz="14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par>
                                <p:cTn id="38" presetID="9"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par>
                                <p:cTn id="49" presetID="9"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ox(in)">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2" grpId="0" animBg="1"/>
      <p:bldP spid="13" grpId="0" animBg="1"/>
      <p:bldP spid="15" grpId="0" animBg="1"/>
      <p:bldP spid="16" grpId="0"/>
      <p:bldP spid="17" grpId="0"/>
      <p:bldP spid="18"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Steps for using </a:t>
            </a:r>
            <a:r>
              <a:rPr lang="en-US" dirty="0" err="1" smtClean="0"/>
              <a:t>Iterator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66</a:t>
            </a:fld>
            <a:endParaRPr lang="en-US"/>
          </a:p>
        </p:txBody>
      </p:sp>
      <p:sp>
        <p:nvSpPr>
          <p:cNvPr id="5" name="TextBox 4"/>
          <p:cNvSpPr txBox="1"/>
          <p:nvPr/>
        </p:nvSpPr>
        <p:spPr>
          <a:xfrm>
            <a:off x="152400" y="1625798"/>
            <a:ext cx="8991600" cy="5232202"/>
          </a:xfrm>
          <a:prstGeom prst="rect">
            <a:avLst/>
          </a:prstGeom>
          <a:noFill/>
        </p:spPr>
        <p:txBody>
          <a:bodyPr wrap="square" rtlCol="0">
            <a:spAutoFit/>
          </a:bodyPr>
          <a:lstStyle/>
          <a:p>
            <a:pPr>
              <a:lnSpc>
                <a:spcPct val="150000"/>
              </a:lnSpc>
              <a:spcBef>
                <a:spcPts val="1200"/>
              </a:spcBef>
            </a:pPr>
            <a:r>
              <a:rPr lang="en-US" dirty="0" smtClean="0"/>
              <a:t>Step 1 : </a:t>
            </a:r>
            <a:r>
              <a:rPr lang="en-US" b="0" dirty="0" smtClean="0"/>
              <a:t>Create Iterator object</a:t>
            </a:r>
          </a:p>
          <a:p>
            <a:pPr marL="855663">
              <a:lnSpc>
                <a:spcPct val="150000"/>
              </a:lnSpc>
              <a:spcBef>
                <a:spcPts val="1200"/>
              </a:spcBef>
            </a:pPr>
            <a:r>
              <a:rPr lang="en-US" dirty="0" err="1" smtClean="0">
                <a:solidFill>
                  <a:srgbClr val="0070C0"/>
                </a:solidFill>
              </a:rPr>
              <a:t>Iterator</a:t>
            </a:r>
            <a:r>
              <a:rPr lang="en-US" dirty="0" smtClean="0">
                <a:solidFill>
                  <a:srgbClr val="0070C0"/>
                </a:solidFill>
              </a:rPr>
              <a:t>&lt;Integer&gt; </a:t>
            </a:r>
            <a:r>
              <a:rPr lang="en-US" dirty="0" err="1" smtClean="0">
                <a:solidFill>
                  <a:srgbClr val="0070C0"/>
                </a:solidFill>
              </a:rPr>
              <a:t>iterator</a:t>
            </a:r>
            <a:r>
              <a:rPr lang="en-US" dirty="0" smtClean="0">
                <a:solidFill>
                  <a:srgbClr val="0070C0"/>
                </a:solidFill>
              </a:rPr>
              <a:t>=</a:t>
            </a:r>
            <a:r>
              <a:rPr lang="en-US" dirty="0" err="1" smtClean="0">
                <a:solidFill>
                  <a:srgbClr val="0070C0"/>
                </a:solidFill>
              </a:rPr>
              <a:t>myList.iterator</a:t>
            </a:r>
            <a:r>
              <a:rPr lang="en-US" dirty="0" smtClean="0">
                <a:solidFill>
                  <a:srgbClr val="0070C0"/>
                </a:solidFill>
              </a:rPr>
              <a:t>();</a:t>
            </a:r>
            <a:endParaRPr lang="en-US" b="0" dirty="0" smtClean="0"/>
          </a:p>
          <a:p>
            <a:pPr>
              <a:lnSpc>
                <a:spcPct val="150000"/>
              </a:lnSpc>
              <a:spcBef>
                <a:spcPts val="1200"/>
              </a:spcBef>
            </a:pPr>
            <a:r>
              <a:rPr lang="en-US" dirty="0" smtClean="0"/>
              <a:t>Step 2 : </a:t>
            </a:r>
            <a:r>
              <a:rPr lang="en-US" b="0" dirty="0" smtClean="0"/>
              <a:t>Check whether next element exist using the </a:t>
            </a:r>
            <a:r>
              <a:rPr lang="en-US" i="1" dirty="0" err="1" smtClean="0"/>
              <a:t>hasNext</a:t>
            </a:r>
            <a:r>
              <a:rPr lang="en-US" i="1" dirty="0" smtClean="0"/>
              <a:t>() </a:t>
            </a:r>
            <a:r>
              <a:rPr lang="en-US" b="0" dirty="0" smtClean="0"/>
              <a:t>method</a:t>
            </a:r>
          </a:p>
          <a:p>
            <a:pPr marL="682625">
              <a:spcBef>
                <a:spcPts val="1200"/>
              </a:spcBef>
            </a:pPr>
            <a:r>
              <a:rPr lang="en-US" sz="1500" dirty="0" smtClean="0">
                <a:solidFill>
                  <a:srgbClr val="0070C0"/>
                </a:solidFill>
              </a:rPr>
              <a:t> </a:t>
            </a:r>
            <a:r>
              <a:rPr lang="en-US" sz="1500" b="0" dirty="0" smtClean="0">
                <a:solidFill>
                  <a:srgbClr val="0070C0"/>
                </a:solidFill>
              </a:rPr>
              <a:t>while(</a:t>
            </a:r>
            <a:r>
              <a:rPr lang="en-US" sz="1500" b="0" dirty="0" err="1" smtClean="0">
                <a:solidFill>
                  <a:srgbClr val="0070C0"/>
                </a:solidFill>
              </a:rPr>
              <a:t>iterator.</a:t>
            </a:r>
            <a:r>
              <a:rPr lang="en-US" sz="1500" i="1" dirty="0" err="1" smtClean="0">
                <a:solidFill>
                  <a:srgbClr val="0070C0"/>
                </a:solidFill>
              </a:rPr>
              <a:t>hasNext</a:t>
            </a:r>
            <a:r>
              <a:rPr lang="en-US" sz="1500" i="1" dirty="0" smtClean="0">
                <a:solidFill>
                  <a:srgbClr val="0070C0"/>
                </a:solidFill>
              </a:rPr>
              <a:t>()</a:t>
            </a:r>
            <a:r>
              <a:rPr lang="en-US" sz="1500" b="0" dirty="0" smtClean="0">
                <a:solidFill>
                  <a:srgbClr val="0070C0"/>
                </a:solidFill>
              </a:rPr>
              <a:t>) {</a:t>
            </a:r>
          </a:p>
          <a:p>
            <a:pPr marL="682625">
              <a:spcBef>
                <a:spcPts val="1200"/>
              </a:spcBef>
            </a:pPr>
            <a:r>
              <a:rPr lang="en-US" sz="1500" b="0" dirty="0" smtClean="0">
                <a:solidFill>
                  <a:srgbClr val="0070C0"/>
                </a:solidFill>
              </a:rPr>
              <a:t>   // Read Elements</a:t>
            </a:r>
          </a:p>
          <a:p>
            <a:pPr marL="682625">
              <a:spcBef>
                <a:spcPts val="1200"/>
              </a:spcBef>
            </a:pPr>
            <a:r>
              <a:rPr lang="en-US" sz="1500" b="0" dirty="0" smtClean="0">
                <a:solidFill>
                  <a:srgbClr val="0070C0"/>
                </a:solidFill>
              </a:rPr>
              <a:t>}</a:t>
            </a:r>
          </a:p>
          <a:p>
            <a:pPr>
              <a:lnSpc>
                <a:spcPct val="150000"/>
              </a:lnSpc>
              <a:spcBef>
                <a:spcPts val="1200"/>
              </a:spcBef>
            </a:pPr>
            <a:r>
              <a:rPr lang="en-US" dirty="0" smtClean="0"/>
              <a:t>Step 3 : </a:t>
            </a:r>
            <a:r>
              <a:rPr lang="en-US" b="0" dirty="0" smtClean="0"/>
              <a:t>Read the element using the </a:t>
            </a:r>
            <a:r>
              <a:rPr lang="en-US" i="1" dirty="0" smtClean="0"/>
              <a:t>next() </a:t>
            </a:r>
            <a:r>
              <a:rPr lang="en-US" b="0" dirty="0" smtClean="0"/>
              <a:t>method.</a:t>
            </a:r>
          </a:p>
          <a:p>
            <a:pPr marL="682625">
              <a:spcBef>
                <a:spcPts val="1200"/>
              </a:spcBef>
            </a:pPr>
            <a:r>
              <a:rPr lang="en-US" b="0" dirty="0" smtClean="0">
                <a:solidFill>
                  <a:srgbClr val="0070C0"/>
                </a:solidFill>
              </a:rPr>
              <a:t> </a:t>
            </a:r>
            <a:r>
              <a:rPr lang="en-US" sz="1500" b="0" dirty="0" smtClean="0">
                <a:solidFill>
                  <a:srgbClr val="0070C0"/>
                </a:solidFill>
              </a:rPr>
              <a:t>while(</a:t>
            </a:r>
            <a:r>
              <a:rPr lang="en-US" sz="1500" b="0" dirty="0" err="1" smtClean="0">
                <a:solidFill>
                  <a:srgbClr val="0070C0"/>
                </a:solidFill>
              </a:rPr>
              <a:t>iterator.hasNext</a:t>
            </a:r>
            <a:r>
              <a:rPr lang="en-US" sz="1500" b="0" dirty="0" smtClean="0">
                <a:solidFill>
                  <a:srgbClr val="0070C0"/>
                </a:solidFill>
              </a:rPr>
              <a:t>()) {</a:t>
            </a:r>
          </a:p>
          <a:p>
            <a:pPr marL="682625">
              <a:spcBef>
                <a:spcPts val="1200"/>
              </a:spcBef>
            </a:pPr>
            <a:r>
              <a:rPr lang="en-US" sz="1500" b="0" dirty="0" smtClean="0">
                <a:solidFill>
                  <a:srgbClr val="0070C0"/>
                </a:solidFill>
              </a:rPr>
              <a:t>  </a:t>
            </a:r>
            <a:r>
              <a:rPr lang="en-US" sz="1500" b="0" dirty="0" err="1" smtClean="0">
                <a:solidFill>
                  <a:srgbClr val="0070C0"/>
                </a:solidFill>
              </a:rPr>
              <a:t>int</a:t>
            </a:r>
            <a:r>
              <a:rPr lang="en-US" sz="1500" b="0" dirty="0" smtClean="0">
                <a:solidFill>
                  <a:srgbClr val="0070C0"/>
                </a:solidFill>
              </a:rPr>
              <a:t> number=</a:t>
            </a:r>
            <a:r>
              <a:rPr lang="en-US" sz="1500" b="0" dirty="0" err="1" smtClean="0">
                <a:solidFill>
                  <a:srgbClr val="0070C0"/>
                </a:solidFill>
              </a:rPr>
              <a:t>iterator.</a:t>
            </a:r>
            <a:r>
              <a:rPr lang="en-US" sz="1500" i="1" dirty="0" err="1" smtClean="0">
                <a:solidFill>
                  <a:srgbClr val="0070C0"/>
                </a:solidFill>
              </a:rPr>
              <a:t>next</a:t>
            </a:r>
            <a:r>
              <a:rPr lang="en-US" sz="1500" i="1" dirty="0" smtClean="0">
                <a:solidFill>
                  <a:srgbClr val="0070C0"/>
                </a:solidFill>
              </a:rPr>
              <a:t>()</a:t>
            </a:r>
            <a:r>
              <a:rPr lang="en-US" sz="1500" b="0" dirty="0" smtClean="0">
                <a:solidFill>
                  <a:srgbClr val="0070C0"/>
                </a:solidFill>
              </a:rPr>
              <a:t>;   </a:t>
            </a:r>
          </a:p>
          <a:p>
            <a:pPr marL="682625">
              <a:spcBef>
                <a:spcPts val="1200"/>
              </a:spcBef>
            </a:pPr>
            <a:r>
              <a:rPr lang="en-US" sz="1500" b="0" dirty="0" smtClean="0">
                <a:solidFill>
                  <a:srgbClr val="0070C0"/>
                </a:solidFill>
              </a:rPr>
              <a:t>}</a:t>
            </a:r>
            <a:endParaRPr lang="en-US" sz="1500" b="0" dirty="0" smtClean="0"/>
          </a:p>
          <a:p>
            <a:pPr>
              <a:lnSpc>
                <a:spcPct val="150000"/>
              </a:lnSpc>
              <a:spcBef>
                <a:spcPts val="1200"/>
              </a:spcBef>
            </a:pPr>
            <a:endParaRPr lang="en-US" b="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a:t>
            </a:r>
            <a:r>
              <a:rPr lang="en-US" dirty="0" err="1" smtClean="0"/>
              <a:t>Iterator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67</a:t>
            </a:fld>
            <a:endParaRPr lang="en-US"/>
          </a:p>
        </p:txBody>
      </p:sp>
      <p:sp>
        <p:nvSpPr>
          <p:cNvPr id="5" name="TextBox 4"/>
          <p:cNvSpPr txBox="1"/>
          <p:nvPr/>
        </p:nvSpPr>
        <p:spPr>
          <a:xfrm>
            <a:off x="228600" y="1680389"/>
            <a:ext cx="8763000" cy="2323713"/>
          </a:xfrm>
          <a:prstGeom prst="rect">
            <a:avLst/>
          </a:prstGeom>
          <a:noFill/>
        </p:spPr>
        <p:txBody>
          <a:bodyPr wrap="square" rtlCol="0">
            <a:spAutoFit/>
          </a:bodyPr>
          <a:lstStyle/>
          <a:p>
            <a:pPr>
              <a:lnSpc>
                <a:spcPct val="150000"/>
              </a:lnSpc>
              <a:spcBef>
                <a:spcPts val="1200"/>
              </a:spcBef>
            </a:pPr>
            <a:r>
              <a:rPr lang="en-US" dirty="0" smtClean="0"/>
              <a:t>Objective: </a:t>
            </a:r>
            <a:r>
              <a:rPr lang="en-US" b="0" dirty="0" smtClean="0"/>
              <a:t>We will learn how to use an Iterator to iterate through a Set. We will use the SetEx class developed in the previous lend a hand for this demo. The Sets in the SetEx class is expected to be declared using generics..</a:t>
            </a:r>
          </a:p>
          <a:p>
            <a:pPr>
              <a:lnSpc>
                <a:spcPct val="150000"/>
              </a:lnSpc>
              <a:spcBef>
                <a:spcPts val="1200"/>
              </a:spcBef>
            </a:pPr>
            <a:r>
              <a:rPr lang="en-US" dirty="0" smtClean="0">
                <a:solidFill>
                  <a:srgbClr val="0070C0"/>
                </a:solidFill>
              </a:rPr>
              <a:t>Problem Statement  : </a:t>
            </a:r>
            <a:r>
              <a:rPr lang="en-US" b="0" dirty="0" smtClean="0"/>
              <a:t> Iterate through the countries (Set) returned by the </a:t>
            </a:r>
            <a:r>
              <a:rPr lang="en-US" i="1" dirty="0" err="1" smtClean="0"/>
              <a:t>getCountries</a:t>
            </a:r>
            <a:r>
              <a:rPr lang="en-US" b="0" dirty="0" smtClean="0"/>
              <a:t>() method of the SetEx class and print the country names one by one. </a:t>
            </a:r>
            <a:endParaRPr lang="en-US" b="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a:t>
            </a:r>
            <a:r>
              <a:rPr lang="en-US" sz="3200" dirty="0" err="1" smtClean="0"/>
              <a:t>Iterator</a:t>
            </a:r>
            <a:r>
              <a:rPr lang="en-US" sz="3200" dirty="0" smtClean="0"/>
              <a:t> Solution.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68</a:t>
            </a:fld>
            <a:endParaRPr lang="en-US"/>
          </a:p>
        </p:txBody>
      </p:sp>
      <p:sp>
        <p:nvSpPr>
          <p:cNvPr id="5" name="TextBox 4"/>
          <p:cNvSpPr txBox="1"/>
          <p:nvPr/>
        </p:nvSpPr>
        <p:spPr>
          <a:xfrm>
            <a:off x="457200" y="1676400"/>
            <a:ext cx="7315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Create a class named </a:t>
            </a:r>
            <a:r>
              <a:rPr lang="en-US" b="0" dirty="0" err="1" smtClean="0">
                <a:latin typeface="Arial" pitchFamily="34" charset="0"/>
                <a:cs typeface="Arial" pitchFamily="34" charset="0"/>
              </a:rPr>
              <a:t>IteratorExMain</a:t>
            </a:r>
            <a:r>
              <a:rPr lang="en-US" b="0" dirty="0" smtClean="0">
                <a:latin typeface="Arial" pitchFamily="34" charset="0"/>
                <a:cs typeface="Arial" pitchFamily="34" charset="0"/>
              </a:rPr>
              <a:t>  as shown below.</a:t>
            </a:r>
            <a:endParaRPr lang="en-US" b="0" dirty="0">
              <a:latin typeface="Arial" pitchFamily="34" charset="0"/>
              <a:cs typeface="Arial"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381000" y="2362200"/>
            <a:ext cx="5476875" cy="3200400"/>
          </a:xfrm>
          <a:prstGeom prst="rect">
            <a:avLst/>
          </a:prstGeom>
          <a:noFill/>
          <a:ln w="9525">
            <a:noFill/>
            <a:miter lim="800000"/>
            <a:headEnd/>
            <a:tailEnd/>
          </a:ln>
          <a:effectLst/>
        </p:spPr>
      </p:pic>
      <p:sp>
        <p:nvSpPr>
          <p:cNvPr id="15" name="TextBox 14"/>
          <p:cNvSpPr txBox="1"/>
          <p:nvPr/>
        </p:nvSpPr>
        <p:spPr>
          <a:xfrm>
            <a:off x="5410200" y="3581400"/>
            <a:ext cx="31242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Create an </a:t>
            </a:r>
            <a:r>
              <a:rPr lang="en-US" sz="1400" b="0" dirty="0" err="1" smtClean="0">
                <a:latin typeface="Arial" pitchFamily="34" charset="0"/>
                <a:cs typeface="Arial" pitchFamily="34" charset="0"/>
              </a:rPr>
              <a:t>iterator</a:t>
            </a:r>
            <a:r>
              <a:rPr lang="en-US" sz="1400" b="0" dirty="0" smtClean="0">
                <a:latin typeface="Arial" pitchFamily="34" charset="0"/>
                <a:cs typeface="Arial" pitchFamily="34" charset="0"/>
              </a:rPr>
              <a:t> to work on the set</a:t>
            </a:r>
            <a:endParaRPr lang="en-US" sz="1400" b="0" dirty="0">
              <a:latin typeface="Arial" pitchFamily="34" charset="0"/>
              <a:cs typeface="Arial" pitchFamily="34" charset="0"/>
            </a:endParaRPr>
          </a:p>
        </p:txBody>
      </p:sp>
      <p:sp>
        <p:nvSpPr>
          <p:cNvPr id="16" name="TextBox 15"/>
          <p:cNvSpPr txBox="1"/>
          <p:nvPr/>
        </p:nvSpPr>
        <p:spPr>
          <a:xfrm>
            <a:off x="5410200" y="4038600"/>
            <a:ext cx="31242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Invoke the </a:t>
            </a:r>
            <a:r>
              <a:rPr lang="en-US" sz="1400" b="0" dirty="0" err="1" smtClean="0">
                <a:latin typeface="Arial" pitchFamily="34" charset="0"/>
                <a:cs typeface="Arial" pitchFamily="34" charset="0"/>
              </a:rPr>
              <a:t>hasNext</a:t>
            </a:r>
            <a:r>
              <a:rPr lang="en-US" sz="1400" b="0" dirty="0" smtClean="0">
                <a:latin typeface="Arial" pitchFamily="34" charset="0"/>
                <a:cs typeface="Arial" pitchFamily="34" charset="0"/>
              </a:rPr>
              <a:t>() method to check whether the </a:t>
            </a:r>
            <a:r>
              <a:rPr lang="en-US" sz="1400" b="0" dirty="0" err="1" smtClean="0">
                <a:latin typeface="Arial" pitchFamily="34" charset="0"/>
                <a:cs typeface="Arial" pitchFamily="34" charset="0"/>
              </a:rPr>
              <a:t>iterator</a:t>
            </a:r>
            <a:r>
              <a:rPr lang="en-US" sz="1400" b="0" dirty="0" smtClean="0">
                <a:latin typeface="Arial" pitchFamily="34" charset="0"/>
                <a:cs typeface="Arial" pitchFamily="34" charset="0"/>
              </a:rPr>
              <a:t> contains elements to be read.</a:t>
            </a:r>
            <a:endParaRPr lang="en-US" sz="1400" b="0" dirty="0">
              <a:latin typeface="Arial" pitchFamily="34" charset="0"/>
              <a:cs typeface="Arial" pitchFamily="34" charset="0"/>
            </a:endParaRPr>
          </a:p>
        </p:txBody>
      </p:sp>
      <p:cxnSp>
        <p:nvCxnSpPr>
          <p:cNvPr id="17" name="Straight Arrow Connector 16"/>
          <p:cNvCxnSpPr/>
          <p:nvPr/>
        </p:nvCxnSpPr>
        <p:spPr>
          <a:xfrm rot="10800000">
            <a:off x="2971800" y="4038600"/>
            <a:ext cx="2438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4876800"/>
            <a:ext cx="3124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Invoke the next() method to read each country from the Set.</a:t>
            </a:r>
            <a:endParaRPr lang="en-US" sz="1400" b="0" dirty="0">
              <a:latin typeface="Arial" pitchFamily="34" charset="0"/>
              <a:cs typeface="Arial" pitchFamily="34" charset="0"/>
            </a:endParaRPr>
          </a:p>
        </p:txBody>
      </p:sp>
      <p:cxnSp>
        <p:nvCxnSpPr>
          <p:cNvPr id="19" name="Straight Arrow Connector 18"/>
          <p:cNvCxnSpPr/>
          <p:nvPr/>
        </p:nvCxnSpPr>
        <p:spPr>
          <a:xfrm rot="10800000">
            <a:off x="3505200" y="4343400"/>
            <a:ext cx="1905000" cy="685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4800600" y="3810000"/>
            <a:ext cx="685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 y="5638800"/>
            <a:ext cx="7924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Arial" pitchFamily="34" charset="0"/>
                <a:cs typeface="Arial" pitchFamily="34" charset="0"/>
              </a:rPr>
              <a:t>Note :</a:t>
            </a:r>
            <a:r>
              <a:rPr lang="en-US" b="0" dirty="0" smtClean="0">
                <a:latin typeface="Arial" pitchFamily="34" charset="0"/>
                <a:cs typeface="Arial" pitchFamily="34" charset="0"/>
              </a:rPr>
              <a:t>The Iterator is also declared with generics to avoid type casting.</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Execute the main method</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69</a:t>
            </a:fld>
            <a:endParaRPr lang="en-US"/>
          </a:p>
        </p:txBody>
      </p:sp>
      <p:sp>
        <p:nvSpPr>
          <p:cNvPr id="5" name="TextBox 4"/>
          <p:cNvSpPr txBox="1"/>
          <p:nvPr/>
        </p:nvSpPr>
        <p:spPr>
          <a:xfrm>
            <a:off x="533400" y="1676400"/>
            <a:ext cx="7543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Run the class named </a:t>
            </a:r>
            <a:r>
              <a:rPr lang="en-US" dirty="0" err="1" smtClean="0"/>
              <a:t>IteratorExMain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57200" y="2743200"/>
            <a:ext cx="8001000"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Benefits of Collection framework</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graphicFrame>
        <p:nvGraphicFramePr>
          <p:cNvPr id="10" name="Diagram 9"/>
          <p:cNvGraphicFramePr/>
          <p:nvPr/>
        </p:nvGraphicFramePr>
        <p:xfrm>
          <a:off x="15240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3810000" y="3429000"/>
            <a:ext cx="1600200" cy="830997"/>
          </a:xfrm>
          <a:prstGeom prst="rect">
            <a:avLst/>
          </a:prstGeom>
          <a:noFill/>
        </p:spPr>
        <p:txBody>
          <a:bodyPr wrap="square" rtlCol="0">
            <a:spAutoFit/>
          </a:bodyPr>
          <a:lstStyle/>
          <a:p>
            <a:pPr algn="ctr"/>
            <a:r>
              <a:rPr lang="en-US" sz="1600" smtClean="0">
                <a:solidFill>
                  <a:srgbClr val="EA3800"/>
                </a:solidFill>
              </a:rPr>
              <a:t>Collection </a:t>
            </a:r>
            <a:r>
              <a:rPr lang="en-US" sz="1600" dirty="0" smtClean="0">
                <a:solidFill>
                  <a:srgbClr val="EA3800"/>
                </a:solidFill>
              </a:rPr>
              <a:t>Framework Benefits</a:t>
            </a:r>
            <a:endParaRPr lang="en-US" sz="1600" dirty="0">
              <a:solidFill>
                <a:srgbClr val="EA3800"/>
              </a:solidFill>
            </a:endParaRPr>
          </a:p>
        </p:txBody>
      </p:sp>
      <p:sp>
        <p:nvSpPr>
          <p:cNvPr id="14" name="Line Callout 1 13"/>
          <p:cNvSpPr/>
          <p:nvPr/>
        </p:nvSpPr>
        <p:spPr>
          <a:xfrm>
            <a:off x="5867400" y="1752600"/>
            <a:ext cx="2514600" cy="731520"/>
          </a:xfrm>
          <a:prstGeom prst="borderCallout1">
            <a:avLst>
              <a:gd name="adj1" fmla="val 18750"/>
              <a:gd name="adj2" fmla="val -8333"/>
              <a:gd name="adj3" fmla="val 25027"/>
              <a:gd name="adj4" fmla="val -235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accent2"/>
                </a:solidFill>
                <a:latin typeface="Arial" pitchFamily="34" charset="0"/>
                <a:cs typeface="Arial" pitchFamily="34" charset="0"/>
              </a:rPr>
              <a:t>Example:  </a:t>
            </a:r>
            <a:r>
              <a:rPr lang="en-US" sz="1100" dirty="0" smtClean="0">
                <a:solidFill>
                  <a:schemeClr val="tx1"/>
                </a:solidFill>
                <a:latin typeface="Arial" pitchFamily="34" charset="0"/>
                <a:cs typeface="Arial" pitchFamily="34" charset="0"/>
              </a:rPr>
              <a:t>This provides methods for sorting which need not be developed, from scratch thus reducing the development effort.</a:t>
            </a:r>
            <a:endParaRPr lang="en-US" sz="1100" dirty="0">
              <a:solidFill>
                <a:schemeClr val="tx1"/>
              </a:solidFill>
              <a:latin typeface="Arial" pitchFamily="34" charset="0"/>
              <a:cs typeface="Arial" pitchFamily="34" charset="0"/>
            </a:endParaRPr>
          </a:p>
        </p:txBody>
      </p:sp>
      <p:sp>
        <p:nvSpPr>
          <p:cNvPr id="15" name="Line Callout 1 14"/>
          <p:cNvSpPr/>
          <p:nvPr/>
        </p:nvSpPr>
        <p:spPr>
          <a:xfrm>
            <a:off x="6477000" y="4038600"/>
            <a:ext cx="2514600" cy="731520"/>
          </a:xfrm>
          <a:prstGeom prst="borderCallout1">
            <a:avLst>
              <a:gd name="adj1" fmla="val 18750"/>
              <a:gd name="adj2" fmla="val -8333"/>
              <a:gd name="adj3" fmla="val -35993"/>
              <a:gd name="adj4" fmla="val -137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EA3800"/>
                </a:solidFill>
                <a:latin typeface="Arial" pitchFamily="34" charset="0"/>
                <a:cs typeface="Arial" pitchFamily="34" charset="0"/>
              </a:rPr>
              <a:t>Example:</a:t>
            </a:r>
            <a:r>
              <a:rPr lang="en-US" sz="1100" dirty="0" smtClean="0">
                <a:latin typeface="Arial" pitchFamily="34" charset="0"/>
                <a:cs typeface="Arial" pitchFamily="34" charset="0"/>
              </a:rPr>
              <a:t>  </a:t>
            </a:r>
            <a:r>
              <a:rPr lang="en-US" sz="1100" dirty="0" smtClean="0">
                <a:solidFill>
                  <a:schemeClr val="tx1"/>
                </a:solidFill>
                <a:latin typeface="Arial" pitchFamily="34" charset="0"/>
                <a:cs typeface="Arial" pitchFamily="34" charset="0"/>
              </a:rPr>
              <a:t>The API’s  provided are proven tested ones  with high performance.</a:t>
            </a:r>
            <a:endParaRPr lang="en-US" sz="1100" dirty="0">
              <a:solidFill>
                <a:schemeClr val="tx1"/>
              </a:solidFill>
              <a:latin typeface="Arial" pitchFamily="34" charset="0"/>
              <a:cs typeface="Arial" pitchFamily="34" charset="0"/>
            </a:endParaRPr>
          </a:p>
        </p:txBody>
      </p:sp>
      <p:sp>
        <p:nvSpPr>
          <p:cNvPr id="16" name="Line Callout 1 15"/>
          <p:cNvSpPr/>
          <p:nvPr/>
        </p:nvSpPr>
        <p:spPr>
          <a:xfrm>
            <a:off x="6477000" y="5105400"/>
            <a:ext cx="2514600" cy="731520"/>
          </a:xfrm>
          <a:prstGeom prst="borderCallout1">
            <a:avLst>
              <a:gd name="adj1" fmla="val 18750"/>
              <a:gd name="adj2" fmla="val -8333"/>
              <a:gd name="adj3" fmla="val 43372"/>
              <a:gd name="adj4" fmla="val -160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EA3800"/>
                </a:solidFill>
                <a:latin typeface="Arial" pitchFamily="34" charset="0"/>
                <a:cs typeface="Arial" pitchFamily="34" charset="0"/>
              </a:rPr>
              <a:t>Example:</a:t>
            </a:r>
            <a:r>
              <a:rPr lang="en-US" sz="1100" dirty="0" smtClean="0">
                <a:latin typeface="Arial" pitchFamily="34" charset="0"/>
                <a:cs typeface="Arial" pitchFamily="34" charset="0"/>
              </a:rPr>
              <a:t>  </a:t>
            </a:r>
            <a:r>
              <a:rPr lang="en-US" sz="1100" dirty="0" smtClean="0">
                <a:solidFill>
                  <a:schemeClr val="tx1"/>
                </a:solidFill>
                <a:latin typeface="Arial" pitchFamily="34" charset="0"/>
                <a:cs typeface="Arial" pitchFamily="34" charset="0"/>
              </a:rPr>
              <a:t>The  collection sizes dynamically changes that is it gets shrunk or increased based on the elements stored. </a:t>
            </a:r>
            <a:endParaRPr lang="en-US" sz="1100" dirty="0">
              <a:solidFill>
                <a:schemeClr val="tx1"/>
              </a:solidFill>
              <a:latin typeface="Arial" pitchFamily="34" charset="0"/>
              <a:cs typeface="Arial" pitchFamily="34" charset="0"/>
            </a:endParaRPr>
          </a:p>
        </p:txBody>
      </p:sp>
      <p:sp>
        <p:nvSpPr>
          <p:cNvPr id="17" name="Line Callout 1 16"/>
          <p:cNvSpPr/>
          <p:nvPr/>
        </p:nvSpPr>
        <p:spPr>
          <a:xfrm>
            <a:off x="152400" y="4114800"/>
            <a:ext cx="2514600" cy="609600"/>
          </a:xfrm>
          <a:prstGeom prst="borderCallout1">
            <a:avLst>
              <a:gd name="adj1" fmla="val -14584"/>
              <a:gd name="adj2" fmla="val 47078"/>
              <a:gd name="adj3" fmla="val -109405"/>
              <a:gd name="adj4" fmla="val 832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itchFamily="34" charset="0"/>
                <a:cs typeface="Arial" pitchFamily="34" charset="0"/>
              </a:rPr>
              <a:t>The API’s are easy to use and maintain.</a:t>
            </a:r>
            <a:endParaRPr lang="en-US" sz="11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ListIterator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70</a:t>
            </a:fld>
            <a:endParaRPr lang="en-US"/>
          </a:p>
        </p:txBody>
      </p:sp>
      <p:sp>
        <p:nvSpPr>
          <p:cNvPr id="6145" name="Rectangle 1"/>
          <p:cNvSpPr>
            <a:spLocks noChangeArrowheads="1"/>
          </p:cNvSpPr>
          <p:nvPr/>
        </p:nvSpPr>
        <p:spPr bwMode="auto">
          <a:xfrm>
            <a:off x="76200" y="1858501"/>
            <a:ext cx="8915400" cy="2323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7663" lvl="0" indent="-288925">
              <a:lnSpc>
                <a:spcPct val="150000"/>
              </a:lnSpc>
              <a:spcBef>
                <a:spcPts val="1200"/>
              </a:spcBef>
              <a:buFont typeface="Wingdings" pitchFamily="2" charset="2"/>
              <a:buChar char="§"/>
            </a:pPr>
            <a:r>
              <a:rPr kumimoji="0" lang="en-US" b="0" u="none" strike="noStrike" cap="none" normalizeH="0" baseline="0" dirty="0" smtClean="0">
                <a:ln>
                  <a:noFill/>
                </a:ln>
                <a:solidFill>
                  <a:schemeClr val="tx1"/>
                </a:solidFill>
                <a:effectLst/>
              </a:rPr>
              <a:t>An list </a:t>
            </a:r>
            <a:r>
              <a:rPr kumimoji="0" lang="en-US" b="0" u="none" strike="noStrike" cap="none" normalizeH="0" baseline="0" dirty="0" err="1" smtClean="0">
                <a:ln>
                  <a:noFill/>
                </a:ln>
                <a:solidFill>
                  <a:schemeClr val="tx1"/>
                </a:solidFill>
                <a:effectLst/>
              </a:rPr>
              <a:t>iterator</a:t>
            </a:r>
            <a:r>
              <a:rPr kumimoji="0" lang="en-US" b="0" u="none" strike="noStrike" cap="none" normalizeH="0" baseline="0" dirty="0" smtClean="0">
                <a:ln>
                  <a:noFill/>
                </a:ln>
                <a:solidFill>
                  <a:schemeClr val="tx1"/>
                </a:solidFill>
                <a:effectLst/>
              </a:rPr>
              <a:t> can </a:t>
            </a:r>
            <a:r>
              <a:rPr lang="en-US" b="0" dirty="0" smtClean="0"/>
              <a:t> be used by </a:t>
            </a:r>
            <a:r>
              <a:rPr kumimoji="0" lang="en-US" b="0" u="none" strike="noStrike" cap="none" normalizeH="0" baseline="0" dirty="0" smtClean="0">
                <a:ln>
                  <a:noFill/>
                </a:ln>
                <a:solidFill>
                  <a:schemeClr val="tx1"/>
                </a:solidFill>
                <a:effectLst/>
              </a:rPr>
              <a:t>programmer to traverse the list in either direction,</a:t>
            </a:r>
            <a:r>
              <a:rPr lang="en-US" b="0" dirty="0" smtClean="0"/>
              <a:t>  modify the list during iteration, and obtain the </a:t>
            </a:r>
            <a:r>
              <a:rPr lang="en-US" b="0" dirty="0" err="1" smtClean="0"/>
              <a:t>iterator's</a:t>
            </a:r>
            <a:r>
              <a:rPr lang="en-US" b="0" dirty="0" smtClean="0"/>
              <a:t> current position in the list.</a:t>
            </a:r>
          </a:p>
          <a:p>
            <a:pPr marL="347663" lvl="0" indent="-288925">
              <a:lnSpc>
                <a:spcPct val="150000"/>
              </a:lnSpc>
              <a:spcBef>
                <a:spcPts val="1200"/>
              </a:spcBef>
              <a:buFont typeface="Wingdings" pitchFamily="2" charset="2"/>
              <a:buChar char="§"/>
            </a:pPr>
            <a:r>
              <a:rPr lang="en-US" b="0" dirty="0" smtClean="0"/>
              <a:t>A </a:t>
            </a:r>
            <a:r>
              <a:rPr lang="en-US" b="0" dirty="0" err="1" smtClean="0"/>
              <a:t>ListIterator</a:t>
            </a:r>
            <a:r>
              <a:rPr lang="en-US" b="0" dirty="0" smtClean="0"/>
              <a:t> has no current element; its cursor position always lies between the element that would be returned by a call to previous() and the element that would be returned by a call to next().</a:t>
            </a:r>
            <a:endParaRPr kumimoji="0" lang="en-US" b="0" u="none" strike="noStrike" cap="none" normalizeH="0" baseline="0" dirty="0" smtClean="0">
              <a:ln>
                <a:noFill/>
              </a:ln>
              <a:solidFill>
                <a:schemeClr val="tx1"/>
              </a:solidFill>
              <a:effectLst/>
            </a:endParaRPr>
          </a:p>
        </p:txBody>
      </p:sp>
      <p:sp>
        <p:nvSpPr>
          <p:cNvPr id="5" name="TextBox 4"/>
          <p:cNvSpPr txBox="1"/>
          <p:nvPr/>
        </p:nvSpPr>
        <p:spPr>
          <a:xfrm>
            <a:off x="1295400" y="4953000"/>
            <a:ext cx="7696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 </a:t>
            </a:r>
            <a:r>
              <a:rPr lang="en-US" b="0" dirty="0" smtClean="0">
                <a:latin typeface="Arial" pitchFamily="34" charset="0"/>
                <a:cs typeface="Arial" pitchFamily="34" charset="0"/>
              </a:rPr>
              <a:t>In projects Iterator interface are used commonly. So we are not going to learn the implementation of </a:t>
            </a:r>
            <a:r>
              <a:rPr lang="en-US" b="0" dirty="0" err="1" smtClean="0">
                <a:latin typeface="Arial" pitchFamily="34" charset="0"/>
                <a:cs typeface="Arial" pitchFamily="34" charset="0"/>
              </a:rPr>
              <a:t>ListIterator</a:t>
            </a:r>
            <a:r>
              <a:rPr lang="en-US" b="0" dirty="0" smtClean="0">
                <a:latin typeface="Arial" pitchFamily="34" charset="0"/>
                <a:cs typeface="Arial" pitchFamily="34" charset="0"/>
              </a:rPr>
              <a:t>. Associates can refer to the oracle documentation for more details on </a:t>
            </a:r>
            <a:r>
              <a:rPr lang="en-US" i="1" dirty="0" err="1" smtClean="0">
                <a:latin typeface="Arial" pitchFamily="34" charset="0"/>
                <a:cs typeface="Arial" pitchFamily="34" charset="0"/>
              </a:rPr>
              <a:t>ListIterator</a:t>
            </a:r>
            <a:r>
              <a:rPr lang="en-US" i="1" dirty="0" smtClean="0">
                <a:latin typeface="Arial" pitchFamily="34" charset="0"/>
                <a:cs typeface="Arial" pitchFamily="34" charset="0"/>
              </a:rPr>
              <a:t>.</a:t>
            </a:r>
            <a:endParaRPr lang="en-US" i="1" dirty="0">
              <a:latin typeface="Arial" pitchFamily="34" charset="0"/>
              <a:cs typeface="Arial" pitchFamily="34" charset="0"/>
            </a:endParaRPr>
          </a:p>
        </p:txBody>
      </p:sp>
      <p:pic>
        <p:nvPicPr>
          <p:cNvPr id="6" name="Picture 5" descr="ImportantIcon.jpg"/>
          <p:cNvPicPr>
            <a:picLocks noChangeAspect="1"/>
          </p:cNvPicPr>
          <p:nvPr/>
        </p:nvPicPr>
        <p:blipFill>
          <a:blip r:embed="rId2" cstate="print"/>
          <a:stretch>
            <a:fillRect/>
          </a:stretch>
        </p:blipFill>
        <p:spPr>
          <a:xfrm>
            <a:off x="228600" y="4953000"/>
            <a:ext cx="1019175" cy="847725"/>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76200" y="3048000"/>
            <a:ext cx="8915400" cy="3276600"/>
          </a:xfrm>
        </p:spPr>
        <p:txBody>
          <a:bodyPr/>
          <a:lstStyle/>
          <a:p>
            <a:pPr>
              <a:buNone/>
            </a:pPr>
            <a:r>
              <a:rPr lang="en-US" sz="2200" dirty="0" smtClean="0">
                <a:latin typeface="Arial" pitchFamily="34" charset="0"/>
                <a:cs typeface="Arial" pitchFamily="34" charset="0"/>
              </a:rPr>
              <a:t>Associates to reflect the following before proceeding.</a:t>
            </a:r>
          </a:p>
          <a:p>
            <a:pPr>
              <a:buFont typeface="Wingdings" pitchFamily="2" charset="2"/>
              <a:buChar char="§"/>
            </a:pPr>
            <a:r>
              <a:rPr sz="2200" dirty="0" smtClean="0">
                <a:latin typeface="Arial" pitchFamily="34" charset="0"/>
                <a:cs typeface="Arial" pitchFamily="34" charset="0"/>
              </a:rPr>
              <a:t>How to make a collection accept only Integer objects?</a:t>
            </a:r>
          </a:p>
          <a:p>
            <a:pPr>
              <a:buFont typeface="Wingdings" pitchFamily="2" charset="2"/>
              <a:buChar char="§"/>
            </a:pPr>
            <a:r>
              <a:rPr sz="2200" dirty="0" smtClean="0">
                <a:latin typeface="Arial" pitchFamily="34" charset="0"/>
                <a:cs typeface="Arial" pitchFamily="34" charset="0"/>
              </a:rPr>
              <a:t>What are all the methods available to iterate through a Set?</a:t>
            </a:r>
          </a:p>
          <a:p>
            <a:pPr>
              <a:buFont typeface="Wingdings" pitchFamily="2" charset="2"/>
              <a:buChar char="§"/>
            </a:pPr>
            <a:r>
              <a:rPr sz="2200" dirty="0" smtClean="0">
                <a:latin typeface="Arial" pitchFamily="34" charset="0"/>
                <a:cs typeface="Arial" pitchFamily="34" charset="0"/>
              </a:rPr>
              <a:t>Can a </a:t>
            </a:r>
            <a:r>
              <a:rPr sz="2200" dirty="0" err="1" smtClean="0">
                <a:latin typeface="Arial" pitchFamily="34" charset="0"/>
                <a:cs typeface="Arial" pitchFamily="34" charset="0"/>
              </a:rPr>
              <a:t>ListIterator</a:t>
            </a:r>
            <a:r>
              <a:rPr sz="2200" dirty="0" smtClean="0">
                <a:latin typeface="Arial" pitchFamily="34" charset="0"/>
                <a:cs typeface="Arial" pitchFamily="34" charset="0"/>
              </a:rPr>
              <a:t> be used with a Set?</a:t>
            </a:r>
          </a:p>
          <a:p>
            <a:pPr>
              <a:buFont typeface="Wingdings" pitchFamily="2" charset="2"/>
              <a:buChar char="§"/>
            </a:pPr>
            <a:r>
              <a:rPr sz="2200" dirty="0" smtClean="0">
                <a:latin typeface="Arial" pitchFamily="34" charset="0"/>
                <a:cs typeface="Arial" pitchFamily="34" charset="0"/>
              </a:rPr>
              <a:t>Which </a:t>
            </a:r>
            <a:r>
              <a:rPr sz="2200" dirty="0" err="1" smtClean="0">
                <a:latin typeface="Arial" pitchFamily="34" charset="0"/>
                <a:cs typeface="Arial" pitchFamily="34" charset="0"/>
              </a:rPr>
              <a:t>iterator</a:t>
            </a:r>
            <a:r>
              <a:rPr sz="2200" dirty="0" smtClean="0">
                <a:latin typeface="Arial" pitchFamily="34" charset="0"/>
                <a:cs typeface="Arial" pitchFamily="34" charset="0"/>
              </a:rPr>
              <a:t> can be used to add elements to a list in between the iteration process?</a:t>
            </a:r>
          </a:p>
          <a:p>
            <a:pPr>
              <a:buFont typeface="Wingdings" pitchFamily="2" charset="2"/>
              <a:buChar char="§"/>
            </a:pPr>
            <a:r>
              <a:rPr sz="2200" dirty="0" smtClean="0">
                <a:latin typeface="Arial" pitchFamily="34" charset="0"/>
                <a:cs typeface="Arial" pitchFamily="34" charset="0"/>
              </a:rPr>
              <a:t>What may be the reason that for loop is not used to iterate through set?</a:t>
            </a:r>
          </a:p>
          <a:p>
            <a:pPr>
              <a:buNone/>
            </a:pPr>
            <a:endParaRPr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71</a:t>
            </a:fld>
            <a:endParaRPr lang="en-US" dirty="0"/>
          </a:p>
        </p:txBody>
      </p:sp>
      <p:pic>
        <p:nvPicPr>
          <p:cNvPr id="6" name="Picture 5" descr="stop_n_go.JPG"/>
          <p:cNvPicPr>
            <a:picLocks noChangeAspect="1"/>
          </p:cNvPicPr>
          <p:nvPr/>
        </p:nvPicPr>
        <p:blipFill>
          <a:blip r:embed="rId2" cstate="print"/>
          <a:stretch>
            <a:fillRect/>
          </a:stretch>
        </p:blipFill>
        <p:spPr>
          <a:xfrm>
            <a:off x="3156967" y="1600201"/>
            <a:ext cx="2784898" cy="1338414"/>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72</a:t>
            </a:fld>
            <a:endParaRPr lang="en-US"/>
          </a:p>
        </p:txBody>
      </p:sp>
      <p:sp>
        <p:nvSpPr>
          <p:cNvPr id="5" name="TextBox 4"/>
          <p:cNvSpPr txBox="1"/>
          <p:nvPr/>
        </p:nvSpPr>
        <p:spPr>
          <a:xfrm>
            <a:off x="228600" y="1524000"/>
            <a:ext cx="8077200" cy="2169825"/>
          </a:xfrm>
          <a:prstGeom prst="rect">
            <a:avLst/>
          </a:prstGeom>
          <a:noFill/>
        </p:spPr>
        <p:txBody>
          <a:bodyPr wrap="square" rtlCol="0">
            <a:spAutoFit/>
          </a:bodyPr>
          <a:lstStyle/>
          <a:p>
            <a:pPr marL="290513" indent="-290513">
              <a:lnSpc>
                <a:spcPct val="150000"/>
              </a:lnSpc>
              <a:buFont typeface="Wingdings" pitchFamily="2" charset="2"/>
              <a:buChar char="§"/>
            </a:pPr>
            <a:r>
              <a:rPr lang="en-US" b="0" dirty="0" smtClean="0"/>
              <a:t>Map stores Elements as key – value pairs.</a:t>
            </a:r>
          </a:p>
          <a:p>
            <a:pPr marL="290513" indent="-290513">
              <a:lnSpc>
                <a:spcPct val="150000"/>
              </a:lnSpc>
              <a:buFont typeface="Wingdings" pitchFamily="2" charset="2"/>
              <a:buChar char="§"/>
            </a:pPr>
            <a:r>
              <a:rPr lang="en-US" b="0" dirty="0" smtClean="0"/>
              <a:t>Each key maps to one value stored in the map.</a:t>
            </a:r>
          </a:p>
          <a:p>
            <a:pPr marL="290513" indent="-290513">
              <a:lnSpc>
                <a:spcPct val="150000"/>
              </a:lnSpc>
              <a:buFont typeface="Wingdings" pitchFamily="2" charset="2"/>
              <a:buChar char="§"/>
            </a:pPr>
            <a:r>
              <a:rPr lang="en-US" b="0" dirty="0" smtClean="0"/>
              <a:t>The values can be accessed by passing the key.</a:t>
            </a:r>
          </a:p>
          <a:p>
            <a:pPr marL="290513" indent="-290513">
              <a:lnSpc>
                <a:spcPct val="150000"/>
              </a:lnSpc>
              <a:buFont typeface="Wingdings" pitchFamily="2" charset="2"/>
              <a:buChar char="§"/>
            </a:pPr>
            <a:r>
              <a:rPr lang="en-US" b="0" dirty="0" smtClean="0"/>
              <a:t>The key should be unique  used to identify the value.</a:t>
            </a:r>
          </a:p>
          <a:p>
            <a:pPr marL="290513" indent="-290513">
              <a:lnSpc>
                <a:spcPct val="150000"/>
              </a:lnSpc>
              <a:buFont typeface="Wingdings" pitchFamily="2" charset="2"/>
              <a:buChar char="§"/>
            </a:pPr>
            <a:r>
              <a:rPr lang="en-US" b="0" dirty="0" smtClean="0"/>
              <a:t>The key and value can only be objects.</a:t>
            </a:r>
          </a:p>
        </p:txBody>
      </p:sp>
      <p:graphicFrame>
        <p:nvGraphicFramePr>
          <p:cNvPr id="7" name="Table 6"/>
          <p:cNvGraphicFramePr>
            <a:graphicFrameLocks noGrp="1"/>
          </p:cNvGraphicFramePr>
          <p:nvPr/>
        </p:nvGraphicFramePr>
        <p:xfrm>
          <a:off x="1981200" y="3657600"/>
          <a:ext cx="3505200" cy="2514600"/>
        </p:xfrm>
        <a:graphic>
          <a:graphicData uri="http://schemas.openxmlformats.org/drawingml/2006/table">
            <a:tbl>
              <a:tblPr firstRow="1" bandRow="1">
                <a:tableStyleId>{5C22544A-7EE6-4342-B048-85BDC9FD1C3A}</a:tableStyleId>
              </a:tblPr>
              <a:tblGrid>
                <a:gridCol w="1752600"/>
                <a:gridCol w="1752600"/>
              </a:tblGrid>
              <a:tr h="419100">
                <a:tc>
                  <a:txBody>
                    <a:bodyPr/>
                    <a:lstStyle/>
                    <a:p>
                      <a:pPr marL="0" algn="l" defTabSz="914400" rtl="0" eaLnBrk="1" latinLnBrk="0" hangingPunct="1"/>
                      <a:r>
                        <a:rPr lang="en-US" sz="1200" b="0" kern="1200" dirty="0" smtClean="0">
                          <a:solidFill>
                            <a:schemeClr val="tx1"/>
                          </a:solidFill>
                          <a:latin typeface="Arial" pitchFamily="34" charset="0"/>
                          <a:ea typeface="+mn-ea"/>
                          <a:cs typeface="Arial" pitchFamily="34" charset="0"/>
                        </a:rPr>
                        <a:t>Key</a:t>
                      </a:r>
                      <a:endParaRPr lang="en-US" sz="1200" b="0" kern="1200" dirty="0">
                        <a:solidFill>
                          <a:schemeClr val="tx1"/>
                        </a:solidFill>
                        <a:latin typeface="Arial" pitchFamily="34" charset="0"/>
                        <a:ea typeface="+mn-ea"/>
                        <a:cs typeface="Arial" pitchFamily="34" charset="0"/>
                      </a:endParaRPr>
                    </a:p>
                  </a:txBody>
                  <a:tcPr>
                    <a:solidFill>
                      <a:srgbClr val="92D050"/>
                    </a:solidFill>
                  </a:tcPr>
                </a:tc>
                <a:tc>
                  <a:txBody>
                    <a:bodyPr/>
                    <a:lstStyle/>
                    <a:p>
                      <a:pPr marL="0" algn="l" defTabSz="914400" rtl="0" eaLnBrk="1" latinLnBrk="0" hangingPunct="1"/>
                      <a:r>
                        <a:rPr lang="en-US" sz="1200" b="0" kern="1200" dirty="0" smtClean="0">
                          <a:solidFill>
                            <a:schemeClr val="tx1"/>
                          </a:solidFill>
                          <a:latin typeface="Arial" pitchFamily="34" charset="0"/>
                          <a:ea typeface="+mn-ea"/>
                          <a:cs typeface="Arial" pitchFamily="34" charset="0"/>
                        </a:rPr>
                        <a:t>Value</a:t>
                      </a:r>
                      <a:endParaRPr lang="en-US" sz="1200" b="0" kern="1200" dirty="0">
                        <a:solidFill>
                          <a:schemeClr val="tx1"/>
                        </a:solidFill>
                        <a:latin typeface="Arial" pitchFamily="34" charset="0"/>
                        <a:ea typeface="+mn-ea"/>
                        <a:cs typeface="Arial" pitchFamily="34" charset="0"/>
                      </a:endParaRPr>
                    </a:p>
                  </a:txBody>
                  <a:tcPr>
                    <a:solidFill>
                      <a:srgbClr val="92D050"/>
                    </a:solidFill>
                  </a:tcPr>
                </a:tc>
              </a:tr>
              <a:tr h="419100">
                <a:tc>
                  <a:txBody>
                    <a:bodyPr/>
                    <a:lstStyle/>
                    <a:p>
                      <a:r>
                        <a:rPr lang="en-US" sz="1200" b="0" dirty="0" smtClean="0">
                          <a:solidFill>
                            <a:schemeClr val="tx1"/>
                          </a:solidFill>
                          <a:latin typeface="Arial" pitchFamily="34" charset="0"/>
                          <a:cs typeface="Arial" pitchFamily="34" charset="0"/>
                        </a:rPr>
                        <a:t>1</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c>
                  <a:txBody>
                    <a:bodyPr/>
                    <a:lstStyle/>
                    <a:p>
                      <a:r>
                        <a:rPr lang="en-US" sz="1200" b="0" dirty="0" smtClean="0">
                          <a:solidFill>
                            <a:schemeClr val="tx1"/>
                          </a:solidFill>
                          <a:latin typeface="Arial" pitchFamily="34" charset="0"/>
                          <a:cs typeface="Arial" pitchFamily="34" charset="0"/>
                        </a:rPr>
                        <a:t>India</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r>
              <a:tr h="419100">
                <a:tc>
                  <a:txBody>
                    <a:bodyPr/>
                    <a:lstStyle/>
                    <a:p>
                      <a:r>
                        <a:rPr lang="en-US" sz="1200" b="0" dirty="0" smtClean="0">
                          <a:solidFill>
                            <a:schemeClr val="tx1"/>
                          </a:solidFill>
                          <a:latin typeface="Arial" pitchFamily="34" charset="0"/>
                          <a:cs typeface="Arial" pitchFamily="34" charset="0"/>
                        </a:rPr>
                        <a:t>2</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c>
                  <a:txBody>
                    <a:bodyPr/>
                    <a:lstStyle/>
                    <a:p>
                      <a:r>
                        <a:rPr lang="en-US" sz="1200" b="0" dirty="0" smtClean="0">
                          <a:solidFill>
                            <a:schemeClr val="tx1"/>
                          </a:solidFill>
                          <a:latin typeface="Arial" pitchFamily="34" charset="0"/>
                          <a:cs typeface="Arial" pitchFamily="34" charset="0"/>
                        </a:rPr>
                        <a:t>Australia</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r>
              <a:tr h="419100">
                <a:tc>
                  <a:txBody>
                    <a:bodyPr/>
                    <a:lstStyle/>
                    <a:p>
                      <a:r>
                        <a:rPr lang="en-US" sz="1200" b="0" dirty="0" smtClean="0">
                          <a:solidFill>
                            <a:schemeClr val="tx1"/>
                          </a:solidFill>
                          <a:latin typeface="Arial" pitchFamily="34" charset="0"/>
                          <a:cs typeface="Arial" pitchFamily="34" charset="0"/>
                        </a:rPr>
                        <a:t>3</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c>
                  <a:txBody>
                    <a:bodyPr/>
                    <a:lstStyle/>
                    <a:p>
                      <a:r>
                        <a:rPr lang="en-US" sz="1200" b="0" dirty="0" smtClean="0">
                          <a:solidFill>
                            <a:schemeClr val="tx1"/>
                          </a:solidFill>
                          <a:latin typeface="Arial" pitchFamily="34" charset="0"/>
                          <a:cs typeface="Arial" pitchFamily="34" charset="0"/>
                        </a:rPr>
                        <a:t>England</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r>
              <a:tr h="419100">
                <a:tc>
                  <a:txBody>
                    <a:bodyPr/>
                    <a:lstStyle/>
                    <a:p>
                      <a:r>
                        <a:rPr lang="en-US" sz="1200" b="0" dirty="0" smtClean="0">
                          <a:solidFill>
                            <a:schemeClr val="tx1"/>
                          </a:solidFill>
                          <a:latin typeface="Arial" pitchFamily="34" charset="0"/>
                          <a:cs typeface="Arial" pitchFamily="34" charset="0"/>
                        </a:rPr>
                        <a:t>4</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c>
                  <a:txBody>
                    <a:bodyPr/>
                    <a:lstStyle/>
                    <a:p>
                      <a:r>
                        <a:rPr lang="en-US" sz="1200" b="0" dirty="0" smtClean="0">
                          <a:solidFill>
                            <a:schemeClr val="tx1"/>
                          </a:solidFill>
                          <a:latin typeface="Arial" pitchFamily="34" charset="0"/>
                          <a:cs typeface="Arial" pitchFamily="34" charset="0"/>
                        </a:rPr>
                        <a:t>South</a:t>
                      </a:r>
                      <a:r>
                        <a:rPr lang="en-US" sz="1200" b="0" baseline="0" dirty="0" smtClean="0">
                          <a:solidFill>
                            <a:schemeClr val="tx1"/>
                          </a:solidFill>
                          <a:latin typeface="Arial" pitchFamily="34" charset="0"/>
                          <a:cs typeface="Arial" pitchFamily="34" charset="0"/>
                        </a:rPr>
                        <a:t> Africa</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r>
              <a:tr h="419100">
                <a:tc>
                  <a:txBody>
                    <a:bodyPr/>
                    <a:lstStyle/>
                    <a:p>
                      <a:r>
                        <a:rPr lang="en-US" sz="1200" b="0" dirty="0" smtClean="0">
                          <a:solidFill>
                            <a:schemeClr val="tx1"/>
                          </a:solidFill>
                          <a:latin typeface="Arial" pitchFamily="34" charset="0"/>
                          <a:cs typeface="Arial" pitchFamily="34" charset="0"/>
                        </a:rPr>
                        <a:t>5</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c>
                  <a:txBody>
                    <a:bodyPr/>
                    <a:lstStyle/>
                    <a:p>
                      <a:r>
                        <a:rPr lang="en-US" sz="1200" b="0" dirty="0" smtClean="0">
                          <a:solidFill>
                            <a:schemeClr val="tx1"/>
                          </a:solidFill>
                          <a:latin typeface="Arial" pitchFamily="34" charset="0"/>
                          <a:cs typeface="Arial" pitchFamily="34" charset="0"/>
                        </a:rPr>
                        <a:t>New Zealand</a:t>
                      </a:r>
                      <a:endParaRPr lang="en-US" sz="1200" b="0" dirty="0">
                        <a:solidFill>
                          <a:schemeClr val="tx1"/>
                        </a:solidFill>
                        <a:latin typeface="Arial" pitchFamily="34" charset="0"/>
                        <a:cs typeface="Arial" pitchFamily="34" charset="0"/>
                      </a:endParaRPr>
                    </a:p>
                  </a:txBody>
                  <a:tcPr>
                    <a:solidFill>
                      <a:schemeClr val="tx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Interfaces</a:t>
            </a:r>
            <a:endParaRPr lang="en-US" dirty="0"/>
          </a:p>
        </p:txBody>
      </p:sp>
      <p:sp>
        <p:nvSpPr>
          <p:cNvPr id="5" name="Rectangle 4"/>
          <p:cNvSpPr/>
          <p:nvPr/>
        </p:nvSpPr>
        <p:spPr>
          <a:xfrm>
            <a:off x="152400" y="1524000"/>
            <a:ext cx="8991600" cy="400110"/>
          </a:xfrm>
          <a:prstGeom prst="rect">
            <a:avLst/>
          </a:prstGeom>
        </p:spPr>
        <p:txBody>
          <a:bodyPr wrap="square">
            <a:spAutoFit/>
          </a:bodyPr>
          <a:lstStyle/>
          <a:p>
            <a:pPr>
              <a:spcBef>
                <a:spcPts val="1200"/>
              </a:spcBef>
            </a:pPr>
            <a:endParaRPr lang="en-US" sz="2000" b="0" dirty="0" smtClean="0">
              <a:solidFill>
                <a:srgbClr val="00B050"/>
              </a:solidFill>
            </a:endParaRPr>
          </a:p>
        </p:txBody>
      </p:sp>
      <p:sp>
        <p:nvSpPr>
          <p:cNvPr id="4"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73</a:t>
            </a:fld>
            <a:endParaRPr lang="en-US" dirty="0"/>
          </a:p>
        </p:txBody>
      </p:sp>
      <p:sp>
        <p:nvSpPr>
          <p:cNvPr id="6" name="Rounded Rectangle 5"/>
          <p:cNvSpPr/>
          <p:nvPr/>
        </p:nvSpPr>
        <p:spPr bwMode="auto">
          <a:xfrm>
            <a:off x="3581400" y="1861458"/>
            <a:ext cx="1219200" cy="533400"/>
          </a:xfrm>
          <a:prstGeom prst="roundRect">
            <a:avLst/>
          </a:prstGeom>
          <a:solidFill>
            <a:schemeClr val="accent1">
              <a:lumMod val="60000"/>
              <a:lumOff val="4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Map</a:t>
            </a:r>
            <a:endParaRPr kumimoji="0" lang="en-US" sz="1400" b="1" i="0" u="none" strike="noStrike" cap="none" normalizeH="0" baseline="0" dirty="0" smtClean="0">
              <a:ln>
                <a:noFill/>
              </a:ln>
              <a:solidFill>
                <a:schemeClr val="tx1"/>
              </a:solidFill>
              <a:effectLst/>
              <a:latin typeface="Arial" charset="0"/>
            </a:endParaRPr>
          </a:p>
        </p:txBody>
      </p:sp>
      <p:sp>
        <p:nvSpPr>
          <p:cNvPr id="7" name="Rounded Rectangle 6"/>
          <p:cNvSpPr/>
          <p:nvPr/>
        </p:nvSpPr>
        <p:spPr bwMode="auto">
          <a:xfrm>
            <a:off x="1371600" y="2852058"/>
            <a:ext cx="1219200" cy="533400"/>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Hash Map</a:t>
            </a:r>
          </a:p>
        </p:txBody>
      </p:sp>
      <p:sp>
        <p:nvSpPr>
          <p:cNvPr id="8" name="Rounded Rectangle 7"/>
          <p:cNvSpPr/>
          <p:nvPr/>
        </p:nvSpPr>
        <p:spPr bwMode="auto">
          <a:xfrm>
            <a:off x="3581400" y="2852058"/>
            <a:ext cx="1219200" cy="533400"/>
          </a:xfrm>
          <a:prstGeom prst="roundRect">
            <a:avLst/>
          </a:prstGeom>
          <a:solidFill>
            <a:srgbClr val="FF7C8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Hash Table</a:t>
            </a:r>
          </a:p>
        </p:txBody>
      </p:sp>
      <p:cxnSp>
        <p:nvCxnSpPr>
          <p:cNvPr id="9" name="Shape 14"/>
          <p:cNvCxnSpPr>
            <a:stCxn id="6" idx="2"/>
            <a:endCxn id="7" idx="0"/>
          </p:cNvCxnSpPr>
          <p:nvPr/>
        </p:nvCxnSpPr>
        <p:spPr bwMode="auto">
          <a:xfrm rot="5400000">
            <a:off x="2857500" y="1518558"/>
            <a:ext cx="457200" cy="22098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hape 17"/>
          <p:cNvCxnSpPr>
            <a:stCxn id="6" idx="2"/>
            <a:endCxn id="8" idx="0"/>
          </p:cNvCxnSpPr>
          <p:nvPr/>
        </p:nvCxnSpPr>
        <p:spPr bwMode="auto">
          <a:xfrm rot="5400000">
            <a:off x="3962400" y="2623458"/>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11" name="Rounded Rectangle 10"/>
          <p:cNvSpPr/>
          <p:nvPr/>
        </p:nvSpPr>
        <p:spPr bwMode="auto">
          <a:xfrm>
            <a:off x="5791200" y="2852058"/>
            <a:ext cx="1219200" cy="5334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Tree Map</a:t>
            </a:r>
          </a:p>
        </p:txBody>
      </p:sp>
      <p:cxnSp>
        <p:nvCxnSpPr>
          <p:cNvPr id="12" name="Shape 17"/>
          <p:cNvCxnSpPr>
            <a:stCxn id="6" idx="2"/>
            <a:endCxn id="11" idx="0"/>
          </p:cNvCxnSpPr>
          <p:nvPr/>
        </p:nvCxnSpPr>
        <p:spPr bwMode="auto">
          <a:xfrm rot="16200000" flipH="1">
            <a:off x="5067300" y="1518558"/>
            <a:ext cx="457200" cy="220980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13" name="Line Callout 1 12"/>
          <p:cNvSpPr/>
          <p:nvPr/>
        </p:nvSpPr>
        <p:spPr bwMode="auto">
          <a:xfrm>
            <a:off x="6629400" y="1632858"/>
            <a:ext cx="1905000" cy="731520"/>
          </a:xfrm>
          <a:prstGeom prst="borderCallout1">
            <a:avLst>
              <a:gd name="adj1" fmla="val 48682"/>
              <a:gd name="adj2" fmla="val -4523"/>
              <a:gd name="adj3" fmla="val 74315"/>
              <a:gd name="adj4" fmla="val -9555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latin typeface="Arial" pitchFamily="34" charset="0"/>
                <a:cs typeface="Arial" pitchFamily="34" charset="0"/>
              </a:rPr>
              <a:t>A  Map is an object that maps keys to values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Line Callout 1 13"/>
          <p:cNvSpPr/>
          <p:nvPr/>
        </p:nvSpPr>
        <p:spPr bwMode="auto">
          <a:xfrm>
            <a:off x="685800" y="3581400"/>
            <a:ext cx="1981200" cy="805542"/>
          </a:xfrm>
          <a:prstGeom prst="borderCallout1">
            <a:avLst>
              <a:gd name="adj1" fmla="val -3291"/>
              <a:gd name="adj2" fmla="val 49463"/>
              <a:gd name="adj3" fmla="val -29753"/>
              <a:gd name="adj4" fmla="val 56222"/>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Arial" pitchFamily="34" charset="0"/>
              <a:buChar char="•"/>
            </a:pPr>
            <a:r>
              <a:rPr lang="en-US" sz="1400" b="0" dirty="0" smtClean="0"/>
              <a:t>  Can contain null values.</a:t>
            </a:r>
          </a:p>
          <a:p>
            <a:pPr>
              <a:buFont typeface="Arial" pitchFamily="34" charset="0"/>
              <a:buChar char="•"/>
            </a:pPr>
            <a:r>
              <a:rPr kumimoji="0" lang="en-US" sz="1400" b="0" i="0" u="none" strike="noStrike" cap="none" normalizeH="0" baseline="0" dirty="0" smtClean="0">
                <a:ln>
                  <a:noFill/>
                </a:ln>
                <a:solidFill>
                  <a:schemeClr val="tx1"/>
                </a:solidFill>
                <a:effectLst/>
                <a:latin typeface="Arial" charset="0"/>
              </a:rPr>
              <a:t> Not Thread Safe</a:t>
            </a:r>
          </a:p>
        </p:txBody>
      </p:sp>
      <p:sp>
        <p:nvSpPr>
          <p:cNvPr id="15" name="Line Callout 1 14"/>
          <p:cNvSpPr/>
          <p:nvPr/>
        </p:nvSpPr>
        <p:spPr bwMode="auto">
          <a:xfrm>
            <a:off x="3276600" y="3657600"/>
            <a:ext cx="2209800" cy="731520"/>
          </a:xfrm>
          <a:prstGeom prst="borderCallout1">
            <a:avLst>
              <a:gd name="adj1" fmla="val -3291"/>
              <a:gd name="adj2" fmla="val 49463"/>
              <a:gd name="adj3" fmla="val -38677"/>
              <a:gd name="adj4" fmla="val 43599"/>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Font typeface="Arial" pitchFamily="34" charset="0"/>
              <a:buChar char="•"/>
            </a:pPr>
            <a:r>
              <a:rPr lang="en-US" sz="1400" b="0" dirty="0" smtClean="0"/>
              <a:t>  Cannot  contain null values.</a:t>
            </a:r>
          </a:p>
          <a:p>
            <a:pPr>
              <a:buFont typeface="Arial" pitchFamily="34" charset="0"/>
              <a:buChar char="•"/>
            </a:pPr>
            <a:r>
              <a:rPr kumimoji="0" lang="en-US" sz="1400" b="0" i="0" u="none" strike="noStrike" cap="none" normalizeH="0" baseline="0" dirty="0" smtClean="0">
                <a:ln>
                  <a:noFill/>
                </a:ln>
                <a:solidFill>
                  <a:schemeClr val="tx1"/>
                </a:solidFill>
                <a:effectLst/>
                <a:latin typeface="Arial" charset="0"/>
              </a:rPr>
              <a:t> This is Thread Safe</a:t>
            </a:r>
          </a:p>
        </p:txBody>
      </p:sp>
      <p:sp>
        <p:nvSpPr>
          <p:cNvPr id="16" name="Line Callout 1 15"/>
          <p:cNvSpPr/>
          <p:nvPr/>
        </p:nvSpPr>
        <p:spPr bwMode="auto">
          <a:xfrm>
            <a:off x="6096000" y="3733800"/>
            <a:ext cx="2209800" cy="731520"/>
          </a:xfrm>
          <a:prstGeom prst="borderCallout1">
            <a:avLst>
              <a:gd name="adj1" fmla="val -3291"/>
              <a:gd name="adj2" fmla="val 49463"/>
              <a:gd name="adj3" fmla="val -45854"/>
              <a:gd name="adj4" fmla="val 36546"/>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buFont typeface="Arial" pitchFamily="34" charset="0"/>
              <a:buChar char="•"/>
            </a:pPr>
            <a:r>
              <a:rPr lang="en-US" sz="1400" b="0" dirty="0" smtClean="0">
                <a:latin typeface="Arial" pitchFamily="34" charset="0"/>
                <a:cs typeface="Arial" pitchFamily="34" charset="0"/>
              </a:rPr>
              <a:t> Stores in sorted order according to the key</a:t>
            </a:r>
          </a:p>
          <a:p>
            <a:pPr>
              <a:buFont typeface="Arial" pitchFamily="34" charset="0"/>
              <a:buChar char="•"/>
            </a:pPr>
            <a:r>
              <a:rPr kumimoji="0" lang="en-US" sz="1400" b="0" i="0" u="none" strike="noStrike" cap="none" normalizeH="0" baseline="0" dirty="0" smtClean="0">
                <a:ln>
                  <a:noFill/>
                </a:ln>
                <a:solidFill>
                  <a:schemeClr val="tx1"/>
                </a:solidFill>
                <a:effectLst/>
                <a:latin typeface="Arial" pitchFamily="34" charset="0"/>
                <a:cs typeface="Arial" pitchFamily="34" charset="0"/>
              </a:rPr>
              <a:t> Not Thread safe.</a:t>
            </a:r>
          </a:p>
        </p:txBody>
      </p:sp>
      <p:graphicFrame>
        <p:nvGraphicFramePr>
          <p:cNvPr id="17" name="Table 16"/>
          <p:cNvGraphicFramePr>
            <a:graphicFrameLocks noGrp="1"/>
          </p:cNvGraphicFramePr>
          <p:nvPr/>
        </p:nvGraphicFramePr>
        <p:xfrm>
          <a:off x="533400" y="4572000"/>
          <a:ext cx="2057400" cy="1828800"/>
        </p:xfrm>
        <a:graphic>
          <a:graphicData uri="http://schemas.openxmlformats.org/drawingml/2006/table">
            <a:tbl>
              <a:tblPr firstRow="1" bandRow="1">
                <a:tableStyleId>{5C22544A-7EE6-4342-B048-85BDC9FD1C3A}</a:tableStyleId>
              </a:tblPr>
              <a:tblGrid>
                <a:gridCol w="1028700"/>
                <a:gridCol w="1028700"/>
              </a:tblGrid>
              <a:tr h="304800">
                <a:tc>
                  <a:txBody>
                    <a:bodyPr/>
                    <a:lstStyle/>
                    <a:p>
                      <a:pPr marL="0" algn="l" defTabSz="914400" rtl="0" eaLnBrk="1" latinLnBrk="0" hangingPunct="1"/>
                      <a:r>
                        <a:rPr lang="en-US" sz="1200" kern="1200" dirty="0" smtClean="0">
                          <a:solidFill>
                            <a:schemeClr val="dk1"/>
                          </a:solidFill>
                          <a:latin typeface="+mn-lt"/>
                          <a:ea typeface="+mn-ea"/>
                          <a:cs typeface="+mn-cs"/>
                        </a:rPr>
                        <a:t>Key</a:t>
                      </a:r>
                      <a:endParaRPr lang="en-US" sz="12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200" kern="1200" dirty="0" smtClean="0">
                          <a:solidFill>
                            <a:schemeClr val="dk1"/>
                          </a:solidFill>
                          <a:latin typeface="+mn-lt"/>
                          <a:ea typeface="+mn-ea"/>
                          <a:cs typeface="+mn-cs"/>
                        </a:rPr>
                        <a:t>Value</a:t>
                      </a:r>
                      <a:endParaRPr lang="en-US" sz="1200" kern="1200" dirty="0">
                        <a:solidFill>
                          <a:schemeClr val="dk1"/>
                        </a:solidFill>
                        <a:latin typeface="+mn-lt"/>
                        <a:ea typeface="+mn-ea"/>
                        <a:cs typeface="+mn-cs"/>
                      </a:endParaRPr>
                    </a:p>
                  </a:txBody>
                  <a:tcPr>
                    <a:solidFill>
                      <a:srgbClr val="92D050"/>
                    </a:solidFill>
                  </a:tcPr>
                </a:tc>
              </a:tr>
              <a:tr h="304800">
                <a:tc>
                  <a:txBody>
                    <a:bodyPr/>
                    <a:lstStyle/>
                    <a:p>
                      <a:r>
                        <a:rPr lang="en-US" sz="1200" dirty="0" smtClean="0"/>
                        <a:t>C</a:t>
                      </a:r>
                      <a:endParaRPr lang="en-US" sz="1200" dirty="0"/>
                    </a:p>
                  </a:txBody>
                  <a:tcPr>
                    <a:solidFill>
                      <a:schemeClr val="tx2">
                        <a:lumMod val="20000"/>
                        <a:lumOff val="80000"/>
                      </a:schemeClr>
                    </a:solidFill>
                  </a:tcPr>
                </a:tc>
                <a:tc>
                  <a:txBody>
                    <a:bodyPr/>
                    <a:lstStyle/>
                    <a:p>
                      <a:r>
                        <a:rPr lang="en-US" sz="1200" dirty="0" smtClean="0"/>
                        <a:t>Cat</a:t>
                      </a:r>
                      <a:endParaRPr lang="en-US" sz="1200" dirty="0"/>
                    </a:p>
                  </a:txBody>
                  <a:tcPr>
                    <a:solidFill>
                      <a:schemeClr val="tx2">
                        <a:lumMod val="20000"/>
                        <a:lumOff val="80000"/>
                      </a:schemeClr>
                    </a:solidFill>
                  </a:tcPr>
                </a:tc>
              </a:tr>
              <a:tr h="304800">
                <a:tc>
                  <a:txBody>
                    <a:bodyPr/>
                    <a:lstStyle/>
                    <a:p>
                      <a:r>
                        <a:rPr lang="en-US" sz="1200" dirty="0" smtClean="0"/>
                        <a:t>D</a:t>
                      </a:r>
                      <a:endParaRPr lang="en-US" sz="1200" dirty="0"/>
                    </a:p>
                  </a:txBody>
                  <a:tcPr>
                    <a:solidFill>
                      <a:schemeClr val="tx2">
                        <a:lumMod val="20000"/>
                        <a:lumOff val="80000"/>
                      </a:schemeClr>
                    </a:solidFill>
                  </a:tcPr>
                </a:tc>
                <a:tc>
                  <a:txBody>
                    <a:bodyPr/>
                    <a:lstStyle/>
                    <a:p>
                      <a:r>
                        <a:rPr lang="en-US" sz="1200" dirty="0" smtClean="0"/>
                        <a:t>Dog</a:t>
                      </a:r>
                      <a:endParaRPr lang="en-US" sz="1200" dirty="0"/>
                    </a:p>
                  </a:txBody>
                  <a:tcPr>
                    <a:solidFill>
                      <a:schemeClr val="tx2">
                        <a:lumMod val="20000"/>
                        <a:lumOff val="80000"/>
                      </a:schemeClr>
                    </a:solidFill>
                  </a:tcPr>
                </a:tc>
              </a:tr>
              <a:tr h="304800">
                <a:tc>
                  <a:txBody>
                    <a:bodyPr/>
                    <a:lstStyle/>
                    <a:p>
                      <a:r>
                        <a:rPr lang="en-US" sz="1200" dirty="0" smtClean="0"/>
                        <a:t>B</a:t>
                      </a:r>
                      <a:endParaRPr lang="en-US" sz="1200" dirty="0"/>
                    </a:p>
                  </a:txBody>
                  <a:tcPr>
                    <a:solidFill>
                      <a:schemeClr val="tx2">
                        <a:lumMod val="20000"/>
                        <a:lumOff val="80000"/>
                      </a:schemeClr>
                    </a:solidFill>
                  </a:tcPr>
                </a:tc>
                <a:tc>
                  <a:txBody>
                    <a:bodyPr/>
                    <a:lstStyle/>
                    <a:p>
                      <a:r>
                        <a:rPr lang="en-US" sz="1200" b="1" dirty="0" smtClean="0">
                          <a:solidFill>
                            <a:srgbClr val="FF0000"/>
                          </a:solidFill>
                        </a:rPr>
                        <a:t>Null</a:t>
                      </a:r>
                      <a:endParaRPr lang="en-US" sz="1200" b="1" dirty="0">
                        <a:solidFill>
                          <a:srgbClr val="FF0000"/>
                        </a:solidFill>
                      </a:endParaRPr>
                    </a:p>
                  </a:txBody>
                  <a:tcPr>
                    <a:solidFill>
                      <a:schemeClr val="tx2">
                        <a:lumMod val="20000"/>
                        <a:lumOff val="80000"/>
                      </a:schemeClr>
                    </a:solidFill>
                  </a:tcPr>
                </a:tc>
              </a:tr>
              <a:tr h="304800">
                <a:tc>
                  <a:txBody>
                    <a:bodyPr/>
                    <a:lstStyle/>
                    <a:p>
                      <a:r>
                        <a:rPr lang="en-US" sz="1200" dirty="0" smtClean="0"/>
                        <a:t>A</a:t>
                      </a:r>
                      <a:endParaRPr lang="en-US" sz="1200" dirty="0"/>
                    </a:p>
                  </a:txBody>
                  <a:tcPr>
                    <a:solidFill>
                      <a:schemeClr val="tx2">
                        <a:lumMod val="20000"/>
                        <a:lumOff val="80000"/>
                      </a:schemeClr>
                    </a:solidFill>
                  </a:tcPr>
                </a:tc>
                <a:tc>
                  <a:txBody>
                    <a:bodyPr/>
                    <a:lstStyle/>
                    <a:p>
                      <a:r>
                        <a:rPr lang="en-US" sz="1200" b="1" dirty="0" smtClean="0">
                          <a:solidFill>
                            <a:srgbClr val="FF0000"/>
                          </a:solidFill>
                        </a:rPr>
                        <a:t>Null</a:t>
                      </a:r>
                      <a:endParaRPr lang="en-US" sz="1200" b="1" dirty="0">
                        <a:solidFill>
                          <a:srgbClr val="FF0000"/>
                        </a:solidFill>
                      </a:endParaRPr>
                    </a:p>
                  </a:txBody>
                  <a:tcPr>
                    <a:solidFill>
                      <a:schemeClr val="tx2">
                        <a:lumMod val="20000"/>
                        <a:lumOff val="80000"/>
                      </a:schemeClr>
                    </a:solidFill>
                  </a:tcPr>
                </a:tc>
              </a:tr>
              <a:tr h="304800">
                <a:tc>
                  <a:txBody>
                    <a:bodyPr/>
                    <a:lstStyle/>
                    <a:p>
                      <a:r>
                        <a:rPr lang="en-US" sz="1200" dirty="0" smtClean="0"/>
                        <a:t>E</a:t>
                      </a:r>
                      <a:endParaRPr lang="en-US" sz="1200" dirty="0"/>
                    </a:p>
                  </a:txBody>
                  <a:tcPr>
                    <a:solidFill>
                      <a:schemeClr val="tx2">
                        <a:lumMod val="20000"/>
                        <a:lumOff val="80000"/>
                      </a:schemeClr>
                    </a:solidFill>
                  </a:tcPr>
                </a:tc>
                <a:tc>
                  <a:txBody>
                    <a:bodyPr/>
                    <a:lstStyle/>
                    <a:p>
                      <a:r>
                        <a:rPr lang="en-US" sz="1200" dirty="0" smtClean="0"/>
                        <a:t>Bird</a:t>
                      </a:r>
                      <a:endParaRPr lang="en-US" sz="1200" dirty="0"/>
                    </a:p>
                  </a:txBody>
                  <a:tcPr>
                    <a:solidFill>
                      <a:schemeClr val="tx2">
                        <a:lumMod val="20000"/>
                        <a:lumOff val="80000"/>
                      </a:schemeClr>
                    </a:solidFill>
                  </a:tcPr>
                </a:tc>
              </a:tr>
            </a:tbl>
          </a:graphicData>
        </a:graphic>
      </p:graphicFrame>
      <p:graphicFrame>
        <p:nvGraphicFramePr>
          <p:cNvPr id="18" name="Table 17"/>
          <p:cNvGraphicFramePr>
            <a:graphicFrameLocks noGrp="1"/>
          </p:cNvGraphicFramePr>
          <p:nvPr/>
        </p:nvGraphicFramePr>
        <p:xfrm>
          <a:off x="3352800" y="4648200"/>
          <a:ext cx="1981200" cy="1828800"/>
        </p:xfrm>
        <a:graphic>
          <a:graphicData uri="http://schemas.openxmlformats.org/drawingml/2006/table">
            <a:tbl>
              <a:tblPr firstRow="1" bandRow="1">
                <a:tableStyleId>{5C22544A-7EE6-4342-B048-85BDC9FD1C3A}</a:tableStyleId>
              </a:tblPr>
              <a:tblGrid>
                <a:gridCol w="990600"/>
                <a:gridCol w="990600"/>
              </a:tblGrid>
              <a:tr h="304800">
                <a:tc>
                  <a:txBody>
                    <a:bodyPr/>
                    <a:lstStyle/>
                    <a:p>
                      <a:pPr marL="0" algn="l" defTabSz="914400" rtl="0" eaLnBrk="1" latinLnBrk="0" hangingPunct="1"/>
                      <a:r>
                        <a:rPr lang="en-US" sz="1200" b="0" kern="1200" dirty="0" smtClean="0">
                          <a:solidFill>
                            <a:schemeClr val="tx1"/>
                          </a:solidFill>
                          <a:latin typeface="+mn-lt"/>
                          <a:ea typeface="+mn-ea"/>
                          <a:cs typeface="+mn-cs"/>
                        </a:rPr>
                        <a:t>Key</a:t>
                      </a:r>
                      <a:endParaRPr lang="en-US" sz="1200" b="0" kern="1200" dirty="0">
                        <a:solidFill>
                          <a:schemeClr val="tx1"/>
                        </a:solidFill>
                        <a:latin typeface="+mn-lt"/>
                        <a:ea typeface="+mn-ea"/>
                        <a:cs typeface="+mn-cs"/>
                      </a:endParaRPr>
                    </a:p>
                  </a:txBody>
                  <a:tcPr>
                    <a:solidFill>
                      <a:srgbClr val="92D050"/>
                    </a:solidFill>
                  </a:tcPr>
                </a:tc>
                <a:tc>
                  <a:txBody>
                    <a:bodyPr/>
                    <a:lstStyle/>
                    <a:p>
                      <a:pPr marL="0" algn="l" defTabSz="914400" rtl="0" eaLnBrk="1" latinLnBrk="0" hangingPunct="1"/>
                      <a:r>
                        <a:rPr lang="en-US" sz="1200" b="0" kern="1200" dirty="0" smtClean="0">
                          <a:solidFill>
                            <a:schemeClr val="tx1"/>
                          </a:solidFill>
                          <a:latin typeface="+mn-lt"/>
                          <a:ea typeface="+mn-ea"/>
                          <a:cs typeface="+mn-cs"/>
                        </a:rPr>
                        <a:t>Value</a:t>
                      </a:r>
                      <a:endParaRPr lang="en-US" sz="1200" b="0" kern="1200" dirty="0">
                        <a:solidFill>
                          <a:schemeClr val="tx1"/>
                        </a:solidFill>
                        <a:latin typeface="+mn-lt"/>
                        <a:ea typeface="+mn-ea"/>
                        <a:cs typeface="+mn-cs"/>
                      </a:endParaRPr>
                    </a:p>
                  </a:txBody>
                  <a:tcPr>
                    <a:solidFill>
                      <a:srgbClr val="92D050"/>
                    </a:solidFill>
                  </a:tcPr>
                </a:tc>
              </a:tr>
              <a:tr h="304800">
                <a:tc>
                  <a:txBody>
                    <a:bodyPr/>
                    <a:lstStyle/>
                    <a:p>
                      <a:r>
                        <a:rPr lang="en-US" sz="1200" b="0" dirty="0" smtClean="0">
                          <a:solidFill>
                            <a:schemeClr val="tx1"/>
                          </a:solidFill>
                        </a:rPr>
                        <a:t>C</a:t>
                      </a:r>
                      <a:endParaRPr lang="en-US" sz="1200" b="0" dirty="0">
                        <a:solidFill>
                          <a:schemeClr val="tx1"/>
                        </a:solidFill>
                      </a:endParaRPr>
                    </a:p>
                  </a:txBody>
                  <a:tcPr>
                    <a:solidFill>
                      <a:schemeClr val="tx2">
                        <a:lumMod val="20000"/>
                        <a:lumOff val="80000"/>
                      </a:schemeClr>
                    </a:solidFill>
                  </a:tcPr>
                </a:tc>
                <a:tc>
                  <a:txBody>
                    <a:bodyPr/>
                    <a:lstStyle/>
                    <a:p>
                      <a:r>
                        <a:rPr lang="en-US" sz="1200" b="0" dirty="0" smtClean="0">
                          <a:solidFill>
                            <a:schemeClr val="tx1"/>
                          </a:solidFill>
                        </a:rPr>
                        <a:t>Cat</a:t>
                      </a:r>
                      <a:endParaRPr lang="en-US" sz="1200" b="0" dirty="0">
                        <a:solidFill>
                          <a:schemeClr val="tx1"/>
                        </a:solidFill>
                      </a:endParaRPr>
                    </a:p>
                  </a:txBody>
                  <a:tcPr>
                    <a:solidFill>
                      <a:schemeClr val="tx2">
                        <a:lumMod val="20000"/>
                        <a:lumOff val="80000"/>
                      </a:schemeClr>
                    </a:solidFill>
                  </a:tcPr>
                </a:tc>
              </a:tr>
              <a:tr h="304800">
                <a:tc>
                  <a:txBody>
                    <a:bodyPr/>
                    <a:lstStyle/>
                    <a:p>
                      <a:r>
                        <a:rPr lang="en-US" sz="1200" b="0" dirty="0" smtClean="0">
                          <a:solidFill>
                            <a:schemeClr val="tx1"/>
                          </a:solidFill>
                        </a:rPr>
                        <a:t>D</a:t>
                      </a:r>
                      <a:endParaRPr lang="en-US" sz="1200" b="0" dirty="0">
                        <a:solidFill>
                          <a:schemeClr val="tx1"/>
                        </a:solidFill>
                      </a:endParaRPr>
                    </a:p>
                  </a:txBody>
                  <a:tcPr>
                    <a:solidFill>
                      <a:schemeClr val="tx2">
                        <a:lumMod val="20000"/>
                        <a:lumOff val="80000"/>
                      </a:schemeClr>
                    </a:solidFill>
                  </a:tcPr>
                </a:tc>
                <a:tc>
                  <a:txBody>
                    <a:bodyPr/>
                    <a:lstStyle/>
                    <a:p>
                      <a:r>
                        <a:rPr lang="en-US" sz="1200" b="0" dirty="0" smtClean="0">
                          <a:solidFill>
                            <a:schemeClr val="tx1"/>
                          </a:solidFill>
                        </a:rPr>
                        <a:t>Dog</a:t>
                      </a:r>
                      <a:endParaRPr lang="en-US" sz="1200" b="0" dirty="0">
                        <a:solidFill>
                          <a:schemeClr val="tx1"/>
                        </a:solidFill>
                      </a:endParaRPr>
                    </a:p>
                  </a:txBody>
                  <a:tcPr>
                    <a:solidFill>
                      <a:schemeClr val="tx2">
                        <a:lumMod val="20000"/>
                        <a:lumOff val="80000"/>
                      </a:schemeClr>
                    </a:solidFill>
                  </a:tcPr>
                </a:tc>
              </a:tr>
              <a:tr h="304800">
                <a:tc>
                  <a:txBody>
                    <a:bodyPr/>
                    <a:lstStyle/>
                    <a:p>
                      <a:r>
                        <a:rPr lang="en-US" sz="1200" b="0" dirty="0" smtClean="0">
                          <a:solidFill>
                            <a:schemeClr val="tx1"/>
                          </a:solidFill>
                        </a:rPr>
                        <a:t>B</a:t>
                      </a:r>
                      <a:endParaRPr lang="en-US" sz="1200" b="0" dirty="0">
                        <a:solidFill>
                          <a:schemeClr val="tx1"/>
                        </a:solidFill>
                      </a:endParaRPr>
                    </a:p>
                  </a:txBody>
                  <a:tcPr>
                    <a:solidFill>
                      <a:schemeClr val="tx2">
                        <a:lumMod val="20000"/>
                        <a:lumOff val="80000"/>
                      </a:schemeClr>
                    </a:solidFill>
                  </a:tcPr>
                </a:tc>
                <a:tc>
                  <a:txBody>
                    <a:bodyPr/>
                    <a:lstStyle/>
                    <a:p>
                      <a:r>
                        <a:rPr lang="en-US" sz="1200" b="0" dirty="0" smtClean="0">
                          <a:solidFill>
                            <a:schemeClr val="tx1"/>
                          </a:solidFill>
                        </a:rPr>
                        <a:t>pigeon</a:t>
                      </a:r>
                      <a:endParaRPr lang="en-US" sz="1200" b="0" dirty="0">
                        <a:solidFill>
                          <a:schemeClr val="tx1"/>
                        </a:solidFill>
                      </a:endParaRPr>
                    </a:p>
                  </a:txBody>
                  <a:tcPr>
                    <a:solidFill>
                      <a:schemeClr val="tx2">
                        <a:lumMod val="20000"/>
                        <a:lumOff val="80000"/>
                      </a:schemeClr>
                    </a:solidFill>
                  </a:tcPr>
                </a:tc>
              </a:tr>
              <a:tr h="304800">
                <a:tc>
                  <a:txBody>
                    <a:bodyPr/>
                    <a:lstStyle/>
                    <a:p>
                      <a:r>
                        <a:rPr lang="en-US" sz="1200" b="0" dirty="0" smtClean="0">
                          <a:solidFill>
                            <a:schemeClr val="tx1"/>
                          </a:solidFill>
                        </a:rPr>
                        <a:t>A</a:t>
                      </a:r>
                      <a:endParaRPr lang="en-US" sz="1200" b="0" dirty="0">
                        <a:solidFill>
                          <a:schemeClr val="tx1"/>
                        </a:solidFill>
                      </a:endParaRPr>
                    </a:p>
                  </a:txBody>
                  <a:tcPr>
                    <a:solidFill>
                      <a:schemeClr val="tx2">
                        <a:lumMod val="20000"/>
                        <a:lumOff val="80000"/>
                      </a:schemeClr>
                    </a:solidFill>
                  </a:tcPr>
                </a:tc>
                <a:tc>
                  <a:txBody>
                    <a:bodyPr/>
                    <a:lstStyle/>
                    <a:p>
                      <a:r>
                        <a:rPr lang="en-US" sz="1200" b="0" dirty="0" smtClean="0">
                          <a:solidFill>
                            <a:schemeClr val="tx1"/>
                          </a:solidFill>
                        </a:rPr>
                        <a:t>cow</a:t>
                      </a:r>
                      <a:endParaRPr lang="en-US" sz="1200" b="0" dirty="0">
                        <a:solidFill>
                          <a:schemeClr val="tx1"/>
                        </a:solidFill>
                      </a:endParaRPr>
                    </a:p>
                  </a:txBody>
                  <a:tcPr>
                    <a:solidFill>
                      <a:schemeClr val="tx2">
                        <a:lumMod val="20000"/>
                        <a:lumOff val="80000"/>
                      </a:schemeClr>
                    </a:solidFill>
                  </a:tcPr>
                </a:tc>
              </a:tr>
              <a:tr h="304800">
                <a:tc>
                  <a:txBody>
                    <a:bodyPr/>
                    <a:lstStyle/>
                    <a:p>
                      <a:r>
                        <a:rPr lang="en-US" sz="1200" b="0" dirty="0" smtClean="0">
                          <a:solidFill>
                            <a:schemeClr val="tx1"/>
                          </a:solidFill>
                        </a:rPr>
                        <a:t>E</a:t>
                      </a:r>
                      <a:endParaRPr lang="en-US" sz="1200" b="0" dirty="0">
                        <a:solidFill>
                          <a:schemeClr val="tx1"/>
                        </a:solidFill>
                      </a:endParaRPr>
                    </a:p>
                  </a:txBody>
                  <a:tcPr>
                    <a:solidFill>
                      <a:schemeClr val="tx2">
                        <a:lumMod val="20000"/>
                        <a:lumOff val="80000"/>
                      </a:schemeClr>
                    </a:solidFill>
                  </a:tcPr>
                </a:tc>
                <a:tc>
                  <a:txBody>
                    <a:bodyPr/>
                    <a:lstStyle/>
                    <a:p>
                      <a:r>
                        <a:rPr lang="en-US" sz="1200" b="0" dirty="0" smtClean="0">
                          <a:solidFill>
                            <a:schemeClr val="tx1"/>
                          </a:solidFill>
                        </a:rPr>
                        <a:t>Bird</a:t>
                      </a:r>
                      <a:endParaRPr lang="en-US" sz="1200" b="0" dirty="0">
                        <a:solidFill>
                          <a:schemeClr val="tx1"/>
                        </a:solidFill>
                      </a:endParaRPr>
                    </a:p>
                  </a:txBody>
                  <a:tcPr>
                    <a:solidFill>
                      <a:schemeClr val="tx2">
                        <a:lumMod val="20000"/>
                        <a:lumOff val="80000"/>
                      </a:schemeClr>
                    </a:solidFill>
                  </a:tcPr>
                </a:tc>
              </a:tr>
            </a:tbl>
          </a:graphicData>
        </a:graphic>
      </p:graphicFrame>
      <p:graphicFrame>
        <p:nvGraphicFramePr>
          <p:cNvPr id="19" name="Table 18"/>
          <p:cNvGraphicFramePr>
            <a:graphicFrameLocks noGrp="1"/>
          </p:cNvGraphicFramePr>
          <p:nvPr/>
        </p:nvGraphicFramePr>
        <p:xfrm>
          <a:off x="6248400" y="4724400"/>
          <a:ext cx="2057400" cy="1798320"/>
        </p:xfrm>
        <a:graphic>
          <a:graphicData uri="http://schemas.openxmlformats.org/drawingml/2006/table">
            <a:tbl>
              <a:tblPr firstRow="1" bandRow="1">
                <a:tableStyleId>{5C22544A-7EE6-4342-B048-85BDC9FD1C3A}</a:tableStyleId>
              </a:tblPr>
              <a:tblGrid>
                <a:gridCol w="1028700"/>
                <a:gridCol w="1028700"/>
              </a:tblGrid>
              <a:tr h="299720">
                <a:tc>
                  <a:txBody>
                    <a:bodyPr/>
                    <a:lstStyle/>
                    <a:p>
                      <a:pPr marL="0" algn="l" defTabSz="914400" rtl="0" eaLnBrk="1" latinLnBrk="0" hangingPunct="1"/>
                      <a:r>
                        <a:rPr lang="en-US" sz="1200" kern="1200" dirty="0" smtClean="0">
                          <a:solidFill>
                            <a:schemeClr val="dk1"/>
                          </a:solidFill>
                          <a:latin typeface="+mn-lt"/>
                          <a:ea typeface="+mn-ea"/>
                          <a:cs typeface="+mn-cs"/>
                        </a:rPr>
                        <a:t>Key</a:t>
                      </a:r>
                      <a:endParaRPr lang="en-US" sz="12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200" kern="1200" dirty="0" smtClean="0">
                          <a:solidFill>
                            <a:schemeClr val="dk1"/>
                          </a:solidFill>
                          <a:latin typeface="+mn-lt"/>
                          <a:ea typeface="+mn-ea"/>
                          <a:cs typeface="+mn-cs"/>
                        </a:rPr>
                        <a:t>Value</a:t>
                      </a:r>
                      <a:endParaRPr lang="en-US" sz="1200" kern="1200" dirty="0">
                        <a:solidFill>
                          <a:schemeClr val="dk1"/>
                        </a:solidFill>
                        <a:latin typeface="+mn-lt"/>
                        <a:ea typeface="+mn-ea"/>
                        <a:cs typeface="+mn-cs"/>
                      </a:endParaRPr>
                    </a:p>
                  </a:txBody>
                  <a:tcPr>
                    <a:solidFill>
                      <a:srgbClr val="92D050"/>
                    </a:solidFill>
                  </a:tcPr>
                </a:tc>
              </a:tr>
              <a:tr h="299720">
                <a:tc>
                  <a:txBody>
                    <a:bodyPr/>
                    <a:lstStyle/>
                    <a:p>
                      <a:r>
                        <a:rPr lang="en-US" sz="1200" dirty="0" smtClean="0"/>
                        <a:t>A</a:t>
                      </a:r>
                      <a:endParaRPr lang="en-US" sz="1200" dirty="0"/>
                    </a:p>
                  </a:txBody>
                  <a:tcPr>
                    <a:solidFill>
                      <a:schemeClr val="tx2">
                        <a:lumMod val="20000"/>
                        <a:lumOff val="80000"/>
                      </a:schemeClr>
                    </a:solidFill>
                  </a:tcPr>
                </a:tc>
                <a:tc>
                  <a:txBody>
                    <a:bodyPr/>
                    <a:lstStyle/>
                    <a:p>
                      <a:r>
                        <a:rPr lang="en-US" sz="1200" b="1" dirty="0" smtClean="0">
                          <a:solidFill>
                            <a:srgbClr val="FF0000"/>
                          </a:solidFill>
                        </a:rPr>
                        <a:t>Null</a:t>
                      </a:r>
                      <a:endParaRPr lang="en-US" sz="1200" b="1" dirty="0">
                        <a:solidFill>
                          <a:srgbClr val="FF0000"/>
                        </a:solidFill>
                      </a:endParaRPr>
                    </a:p>
                  </a:txBody>
                  <a:tcPr>
                    <a:solidFill>
                      <a:schemeClr val="tx2">
                        <a:lumMod val="20000"/>
                        <a:lumOff val="80000"/>
                      </a:schemeClr>
                    </a:solidFill>
                  </a:tcPr>
                </a:tc>
              </a:tr>
              <a:tr h="299720">
                <a:tc>
                  <a:txBody>
                    <a:bodyPr/>
                    <a:lstStyle/>
                    <a:p>
                      <a:r>
                        <a:rPr lang="en-US" sz="1200" dirty="0" smtClean="0"/>
                        <a:t>B</a:t>
                      </a:r>
                      <a:endParaRPr lang="en-US" sz="1200" dirty="0"/>
                    </a:p>
                  </a:txBody>
                  <a:tcPr>
                    <a:solidFill>
                      <a:schemeClr val="tx2">
                        <a:lumMod val="20000"/>
                        <a:lumOff val="80000"/>
                      </a:schemeClr>
                    </a:solidFill>
                  </a:tcPr>
                </a:tc>
                <a:tc>
                  <a:txBody>
                    <a:bodyPr/>
                    <a:lstStyle/>
                    <a:p>
                      <a:r>
                        <a:rPr lang="en-US" sz="1200" b="1" dirty="0" smtClean="0">
                          <a:solidFill>
                            <a:srgbClr val="FF0000"/>
                          </a:solidFill>
                        </a:rPr>
                        <a:t>Null</a:t>
                      </a:r>
                      <a:endParaRPr lang="en-US" sz="1200" b="1" dirty="0">
                        <a:solidFill>
                          <a:srgbClr val="FF0000"/>
                        </a:solidFill>
                      </a:endParaRPr>
                    </a:p>
                  </a:txBody>
                  <a:tcPr>
                    <a:solidFill>
                      <a:schemeClr val="tx2">
                        <a:lumMod val="20000"/>
                        <a:lumOff val="80000"/>
                      </a:schemeClr>
                    </a:solidFill>
                  </a:tcPr>
                </a:tc>
              </a:tr>
              <a:tr h="299720">
                <a:tc>
                  <a:txBody>
                    <a:bodyPr/>
                    <a:lstStyle/>
                    <a:p>
                      <a:r>
                        <a:rPr lang="en-US" sz="1200" dirty="0" smtClean="0"/>
                        <a:t>C</a:t>
                      </a:r>
                      <a:endParaRPr lang="en-US" sz="1200" dirty="0"/>
                    </a:p>
                  </a:txBody>
                  <a:tcPr>
                    <a:solidFill>
                      <a:schemeClr val="tx2">
                        <a:lumMod val="20000"/>
                        <a:lumOff val="80000"/>
                      </a:schemeClr>
                    </a:solidFill>
                  </a:tcPr>
                </a:tc>
                <a:tc>
                  <a:txBody>
                    <a:bodyPr/>
                    <a:lstStyle/>
                    <a:p>
                      <a:r>
                        <a:rPr lang="en-US" sz="1200" dirty="0" smtClean="0"/>
                        <a:t>Cat</a:t>
                      </a:r>
                      <a:endParaRPr lang="en-US" sz="1200" dirty="0"/>
                    </a:p>
                  </a:txBody>
                  <a:tcPr>
                    <a:solidFill>
                      <a:schemeClr val="tx2">
                        <a:lumMod val="20000"/>
                        <a:lumOff val="80000"/>
                      </a:schemeClr>
                    </a:solidFill>
                  </a:tcPr>
                </a:tc>
              </a:tr>
              <a:tr h="299720">
                <a:tc>
                  <a:txBody>
                    <a:bodyPr/>
                    <a:lstStyle/>
                    <a:p>
                      <a:r>
                        <a:rPr lang="en-US" sz="1200" dirty="0" smtClean="0"/>
                        <a:t>D</a:t>
                      </a:r>
                      <a:endParaRPr lang="en-US" sz="1200" dirty="0"/>
                    </a:p>
                  </a:txBody>
                  <a:tcPr>
                    <a:solidFill>
                      <a:schemeClr val="tx2">
                        <a:lumMod val="20000"/>
                        <a:lumOff val="80000"/>
                      </a:schemeClr>
                    </a:solidFill>
                  </a:tcPr>
                </a:tc>
                <a:tc>
                  <a:txBody>
                    <a:bodyPr/>
                    <a:lstStyle/>
                    <a:p>
                      <a:r>
                        <a:rPr lang="en-US" sz="1200" dirty="0" smtClean="0"/>
                        <a:t>Dog</a:t>
                      </a:r>
                      <a:endParaRPr lang="en-US" sz="1200" dirty="0"/>
                    </a:p>
                  </a:txBody>
                  <a:tcPr>
                    <a:solidFill>
                      <a:schemeClr val="tx2">
                        <a:lumMod val="20000"/>
                        <a:lumOff val="80000"/>
                      </a:schemeClr>
                    </a:solidFill>
                  </a:tcPr>
                </a:tc>
              </a:tr>
              <a:tr h="299720">
                <a:tc>
                  <a:txBody>
                    <a:bodyPr/>
                    <a:lstStyle/>
                    <a:p>
                      <a:r>
                        <a:rPr lang="en-US" sz="1200" dirty="0" smtClean="0"/>
                        <a:t>E</a:t>
                      </a:r>
                      <a:endParaRPr lang="en-US" sz="1200" dirty="0"/>
                    </a:p>
                  </a:txBody>
                  <a:tcPr>
                    <a:solidFill>
                      <a:schemeClr val="tx2">
                        <a:lumMod val="20000"/>
                        <a:lumOff val="80000"/>
                      </a:schemeClr>
                    </a:solidFill>
                  </a:tcPr>
                </a:tc>
                <a:tc>
                  <a:txBody>
                    <a:bodyPr/>
                    <a:lstStyle/>
                    <a:p>
                      <a:r>
                        <a:rPr lang="en-US" sz="1200" dirty="0" smtClean="0"/>
                        <a:t>Bird</a:t>
                      </a:r>
                      <a:endParaRPr lang="en-US" sz="1200" dirty="0"/>
                    </a:p>
                  </a:txBody>
                  <a:tcPr>
                    <a:solidFill>
                      <a:schemeClr val="tx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300" dirty="0" smtClean="0"/>
              <a:t>Difference between Collection interfaces and Map</a:t>
            </a:r>
            <a:endParaRPr lang="en-US" sz="23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74</a:t>
            </a:fld>
            <a:endParaRPr lang="en-US"/>
          </a:p>
        </p:txBody>
      </p:sp>
      <p:sp>
        <p:nvSpPr>
          <p:cNvPr id="6" name="TextBox 5"/>
          <p:cNvSpPr txBox="1"/>
          <p:nvPr/>
        </p:nvSpPr>
        <p:spPr>
          <a:xfrm>
            <a:off x="1042987" y="2133600"/>
            <a:ext cx="1752600" cy="369332"/>
          </a:xfrm>
          <a:prstGeom prst="rect">
            <a:avLst/>
          </a:prstGeom>
          <a:noFill/>
        </p:spPr>
        <p:txBody>
          <a:bodyPr wrap="square" rtlCol="0">
            <a:spAutoFit/>
          </a:bodyPr>
          <a:lstStyle/>
          <a:p>
            <a:pPr algn="ctr"/>
            <a:r>
              <a:rPr lang="en-US" dirty="0" smtClean="0"/>
              <a:t>Collection</a:t>
            </a:r>
            <a:endParaRPr lang="en-US" dirty="0"/>
          </a:p>
        </p:txBody>
      </p:sp>
      <p:sp>
        <p:nvSpPr>
          <p:cNvPr id="7" name="TextBox 6"/>
          <p:cNvSpPr txBox="1"/>
          <p:nvPr/>
        </p:nvSpPr>
        <p:spPr>
          <a:xfrm>
            <a:off x="5081587" y="2133600"/>
            <a:ext cx="1752600" cy="369332"/>
          </a:xfrm>
          <a:prstGeom prst="rect">
            <a:avLst/>
          </a:prstGeom>
          <a:noFill/>
        </p:spPr>
        <p:txBody>
          <a:bodyPr wrap="square" rtlCol="0">
            <a:spAutoFit/>
          </a:bodyPr>
          <a:lstStyle/>
          <a:p>
            <a:pPr algn="ctr"/>
            <a:r>
              <a:rPr lang="en-US" dirty="0" smtClean="0"/>
              <a:t>Map</a:t>
            </a:r>
            <a:endParaRPr lang="en-US" dirty="0"/>
          </a:p>
        </p:txBody>
      </p:sp>
      <p:graphicFrame>
        <p:nvGraphicFramePr>
          <p:cNvPr id="8" name="Table 7"/>
          <p:cNvGraphicFramePr>
            <a:graphicFrameLocks noGrp="1"/>
          </p:cNvGraphicFramePr>
          <p:nvPr/>
        </p:nvGraphicFramePr>
        <p:xfrm>
          <a:off x="661989" y="2667000"/>
          <a:ext cx="2939140" cy="381000"/>
        </p:xfrm>
        <a:graphic>
          <a:graphicData uri="http://schemas.openxmlformats.org/drawingml/2006/table">
            <a:tbl>
              <a:tblPr firstRow="1" bandRow="1">
                <a:tableStyleId>{5C22544A-7EE6-4342-B048-85BDC9FD1C3A}</a:tableStyleId>
              </a:tblPr>
              <a:tblGrid>
                <a:gridCol w="685798"/>
                <a:gridCol w="489858"/>
                <a:gridCol w="587828"/>
                <a:gridCol w="587828"/>
                <a:gridCol w="587828"/>
              </a:tblGrid>
              <a:tr h="381000">
                <a:tc>
                  <a:txBody>
                    <a:bodyPr/>
                    <a:lstStyle/>
                    <a:p>
                      <a:r>
                        <a:rPr lang="en-US" sz="1200" dirty="0" smtClean="0"/>
                        <a:t>Cat</a:t>
                      </a:r>
                      <a:endParaRPr lang="en-US" sz="1200" dirty="0"/>
                    </a:p>
                  </a:txBody>
                  <a:tcPr>
                    <a:solidFill>
                      <a:srgbClr val="FFC000"/>
                    </a:solidFill>
                  </a:tcPr>
                </a:tc>
                <a:tc>
                  <a:txBody>
                    <a:bodyPr/>
                    <a:lstStyle/>
                    <a:p>
                      <a:r>
                        <a:rPr lang="en-US" sz="1200" dirty="0" smtClean="0"/>
                        <a:t>Dog</a:t>
                      </a:r>
                      <a:endParaRPr lang="en-US" sz="1200" dirty="0"/>
                    </a:p>
                  </a:txBody>
                  <a:tcPr>
                    <a:solidFill>
                      <a:srgbClr val="FFC000"/>
                    </a:solidFill>
                  </a:tcPr>
                </a:tc>
                <a:tc>
                  <a:txBody>
                    <a:bodyPr/>
                    <a:lstStyle/>
                    <a:p>
                      <a:r>
                        <a:rPr lang="en-US" sz="1200" dirty="0" smtClean="0"/>
                        <a:t>Bat</a:t>
                      </a:r>
                      <a:endParaRPr lang="en-US" sz="1200" dirty="0"/>
                    </a:p>
                  </a:txBody>
                  <a:tcPr>
                    <a:solidFill>
                      <a:srgbClr val="FFC000"/>
                    </a:solidFill>
                  </a:tcPr>
                </a:tc>
                <a:tc>
                  <a:txBody>
                    <a:bodyPr/>
                    <a:lstStyle/>
                    <a:p>
                      <a:r>
                        <a:rPr lang="en-US" sz="1200" dirty="0" smtClean="0"/>
                        <a:t>Lion</a:t>
                      </a:r>
                      <a:endParaRPr lang="en-US" sz="1200" dirty="0"/>
                    </a:p>
                  </a:txBody>
                  <a:tcPr>
                    <a:solidFill>
                      <a:srgbClr val="FFC000"/>
                    </a:solidFill>
                  </a:tcPr>
                </a:tc>
                <a:tc>
                  <a:txBody>
                    <a:bodyPr/>
                    <a:lstStyle/>
                    <a:p>
                      <a:r>
                        <a:rPr lang="en-US" sz="1200" dirty="0" smtClean="0"/>
                        <a:t>Bird</a:t>
                      </a:r>
                      <a:endParaRPr lang="en-US" sz="1200" dirty="0"/>
                    </a:p>
                  </a:txBody>
                  <a:tcPr>
                    <a:solidFill>
                      <a:srgbClr val="FFC000"/>
                    </a:solidFill>
                  </a:tcPr>
                </a:tc>
              </a:tr>
            </a:tbl>
          </a:graphicData>
        </a:graphic>
      </p:graphicFrame>
      <p:graphicFrame>
        <p:nvGraphicFramePr>
          <p:cNvPr id="9" name="Table 8"/>
          <p:cNvGraphicFramePr>
            <a:graphicFrameLocks noGrp="1"/>
          </p:cNvGraphicFramePr>
          <p:nvPr/>
        </p:nvGraphicFramePr>
        <p:xfrm>
          <a:off x="4700587" y="2667000"/>
          <a:ext cx="2743200" cy="1645920"/>
        </p:xfrm>
        <a:graphic>
          <a:graphicData uri="http://schemas.openxmlformats.org/drawingml/2006/table">
            <a:tbl>
              <a:tblPr firstRow="1" bandRow="1">
                <a:tableStyleId>{5C22544A-7EE6-4342-B048-85BDC9FD1C3A}</a:tableStyleId>
              </a:tblPr>
              <a:tblGrid>
                <a:gridCol w="1371600"/>
                <a:gridCol w="1371600"/>
              </a:tblGrid>
              <a:tr h="274320">
                <a:tc>
                  <a:txBody>
                    <a:bodyPr/>
                    <a:lstStyle/>
                    <a:p>
                      <a:pPr marL="0" algn="l" defTabSz="914400" rtl="0" eaLnBrk="1" latinLnBrk="0" hangingPunct="1"/>
                      <a:r>
                        <a:rPr lang="en-US" sz="1200" kern="1200" dirty="0" smtClean="0">
                          <a:solidFill>
                            <a:schemeClr val="dk1"/>
                          </a:solidFill>
                          <a:latin typeface="+mn-lt"/>
                          <a:ea typeface="+mn-ea"/>
                          <a:cs typeface="+mn-cs"/>
                        </a:rPr>
                        <a:t>Key</a:t>
                      </a:r>
                      <a:endParaRPr lang="en-US" sz="12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200" kern="1200" dirty="0" smtClean="0">
                          <a:solidFill>
                            <a:schemeClr val="dk1"/>
                          </a:solidFill>
                          <a:latin typeface="+mn-lt"/>
                          <a:ea typeface="+mn-ea"/>
                          <a:cs typeface="+mn-cs"/>
                        </a:rPr>
                        <a:t>Value</a:t>
                      </a:r>
                      <a:endParaRPr lang="en-US" sz="1200" kern="1200" dirty="0">
                        <a:solidFill>
                          <a:schemeClr val="dk1"/>
                        </a:solidFill>
                        <a:latin typeface="+mn-lt"/>
                        <a:ea typeface="+mn-ea"/>
                        <a:cs typeface="+mn-cs"/>
                      </a:endParaRPr>
                    </a:p>
                  </a:txBody>
                  <a:tcPr>
                    <a:solidFill>
                      <a:srgbClr val="92D050"/>
                    </a:solidFill>
                  </a:tcPr>
                </a:tc>
              </a:tr>
              <a:tr h="274320">
                <a:tc>
                  <a:txBody>
                    <a:bodyPr/>
                    <a:lstStyle/>
                    <a:p>
                      <a:r>
                        <a:rPr lang="en-US" sz="1200" dirty="0" smtClean="0"/>
                        <a:t>C</a:t>
                      </a:r>
                      <a:endParaRPr lang="en-US" sz="1200" dirty="0"/>
                    </a:p>
                  </a:txBody>
                  <a:tcPr>
                    <a:solidFill>
                      <a:schemeClr val="tx2">
                        <a:lumMod val="20000"/>
                        <a:lumOff val="80000"/>
                      </a:schemeClr>
                    </a:solidFill>
                  </a:tcPr>
                </a:tc>
                <a:tc>
                  <a:txBody>
                    <a:bodyPr/>
                    <a:lstStyle/>
                    <a:p>
                      <a:r>
                        <a:rPr lang="en-US" sz="1200" dirty="0" smtClean="0"/>
                        <a:t>Cat</a:t>
                      </a:r>
                      <a:endParaRPr lang="en-US" sz="1200" dirty="0"/>
                    </a:p>
                  </a:txBody>
                  <a:tcPr>
                    <a:solidFill>
                      <a:schemeClr val="tx2">
                        <a:lumMod val="20000"/>
                        <a:lumOff val="80000"/>
                      </a:schemeClr>
                    </a:solidFill>
                  </a:tcPr>
                </a:tc>
              </a:tr>
              <a:tr h="274320">
                <a:tc>
                  <a:txBody>
                    <a:bodyPr/>
                    <a:lstStyle/>
                    <a:p>
                      <a:r>
                        <a:rPr lang="en-US" sz="1200" dirty="0" smtClean="0"/>
                        <a:t>D</a:t>
                      </a:r>
                      <a:endParaRPr lang="en-US" sz="1200" dirty="0"/>
                    </a:p>
                  </a:txBody>
                  <a:tcPr>
                    <a:solidFill>
                      <a:schemeClr val="tx2">
                        <a:lumMod val="20000"/>
                        <a:lumOff val="80000"/>
                      </a:schemeClr>
                    </a:solidFill>
                  </a:tcPr>
                </a:tc>
                <a:tc>
                  <a:txBody>
                    <a:bodyPr/>
                    <a:lstStyle/>
                    <a:p>
                      <a:r>
                        <a:rPr lang="en-US" sz="1200" dirty="0" smtClean="0"/>
                        <a:t>Dog</a:t>
                      </a:r>
                      <a:endParaRPr lang="en-US" sz="1200" dirty="0"/>
                    </a:p>
                  </a:txBody>
                  <a:tcPr>
                    <a:solidFill>
                      <a:schemeClr val="tx2">
                        <a:lumMod val="20000"/>
                        <a:lumOff val="80000"/>
                      </a:schemeClr>
                    </a:solidFill>
                  </a:tcPr>
                </a:tc>
              </a:tr>
              <a:tr h="274320">
                <a:tc>
                  <a:txBody>
                    <a:bodyPr/>
                    <a:lstStyle/>
                    <a:p>
                      <a:r>
                        <a:rPr lang="en-US" sz="1200" dirty="0" smtClean="0"/>
                        <a:t>B</a:t>
                      </a:r>
                      <a:endParaRPr lang="en-US" sz="1200" dirty="0"/>
                    </a:p>
                  </a:txBody>
                  <a:tcPr>
                    <a:solidFill>
                      <a:schemeClr val="tx2">
                        <a:lumMod val="20000"/>
                        <a:lumOff val="80000"/>
                      </a:schemeClr>
                    </a:solidFill>
                  </a:tcPr>
                </a:tc>
                <a:tc>
                  <a:txBody>
                    <a:bodyPr/>
                    <a:lstStyle/>
                    <a:p>
                      <a:r>
                        <a:rPr lang="en-US" sz="1200" dirty="0" smtClean="0"/>
                        <a:t>Bat</a:t>
                      </a:r>
                      <a:endParaRPr lang="en-US" sz="1200" dirty="0"/>
                    </a:p>
                  </a:txBody>
                  <a:tcPr>
                    <a:solidFill>
                      <a:schemeClr val="tx2">
                        <a:lumMod val="20000"/>
                        <a:lumOff val="80000"/>
                      </a:schemeClr>
                    </a:solidFill>
                  </a:tcPr>
                </a:tc>
              </a:tr>
              <a:tr h="274320">
                <a:tc>
                  <a:txBody>
                    <a:bodyPr/>
                    <a:lstStyle/>
                    <a:p>
                      <a:r>
                        <a:rPr lang="en-US" sz="1200" dirty="0" smtClean="0"/>
                        <a:t>L</a:t>
                      </a:r>
                      <a:endParaRPr lang="en-US" sz="1200" dirty="0"/>
                    </a:p>
                  </a:txBody>
                  <a:tcPr>
                    <a:solidFill>
                      <a:schemeClr val="tx2">
                        <a:lumMod val="20000"/>
                        <a:lumOff val="80000"/>
                      </a:schemeClr>
                    </a:solidFill>
                  </a:tcPr>
                </a:tc>
                <a:tc>
                  <a:txBody>
                    <a:bodyPr/>
                    <a:lstStyle/>
                    <a:p>
                      <a:r>
                        <a:rPr lang="en-US" sz="1200" dirty="0" smtClean="0"/>
                        <a:t>Lion</a:t>
                      </a:r>
                      <a:endParaRPr lang="en-US" sz="1200" dirty="0"/>
                    </a:p>
                  </a:txBody>
                  <a:tcPr>
                    <a:solidFill>
                      <a:schemeClr val="tx2">
                        <a:lumMod val="20000"/>
                        <a:lumOff val="80000"/>
                      </a:schemeClr>
                    </a:solidFill>
                  </a:tcPr>
                </a:tc>
              </a:tr>
              <a:tr h="274320">
                <a:tc>
                  <a:txBody>
                    <a:bodyPr/>
                    <a:lstStyle/>
                    <a:p>
                      <a:r>
                        <a:rPr lang="en-US" sz="1200" dirty="0" smtClean="0"/>
                        <a:t>Bi</a:t>
                      </a:r>
                      <a:endParaRPr lang="en-US" sz="1200" dirty="0"/>
                    </a:p>
                  </a:txBody>
                  <a:tcPr>
                    <a:solidFill>
                      <a:schemeClr val="tx2">
                        <a:lumMod val="20000"/>
                        <a:lumOff val="80000"/>
                      </a:schemeClr>
                    </a:solidFill>
                  </a:tcPr>
                </a:tc>
                <a:tc>
                  <a:txBody>
                    <a:bodyPr/>
                    <a:lstStyle/>
                    <a:p>
                      <a:r>
                        <a:rPr lang="en-US" sz="1200" dirty="0" smtClean="0"/>
                        <a:t>Bird</a:t>
                      </a:r>
                      <a:endParaRPr lang="en-US" sz="1200" dirty="0"/>
                    </a:p>
                  </a:txBody>
                  <a:tcPr>
                    <a:solidFill>
                      <a:schemeClr val="tx2">
                        <a:lumMod val="20000"/>
                        <a:lumOff val="80000"/>
                      </a:schemeClr>
                    </a:solidFill>
                  </a:tcPr>
                </a:tc>
              </a:tr>
            </a:tbl>
          </a:graphicData>
        </a:graphic>
      </p:graphicFrame>
      <p:sp>
        <p:nvSpPr>
          <p:cNvPr id="10" name="Explosion 1 9"/>
          <p:cNvSpPr/>
          <p:nvPr/>
        </p:nvSpPr>
        <p:spPr bwMode="auto">
          <a:xfrm>
            <a:off x="661987" y="3276600"/>
            <a:ext cx="3276600" cy="1447800"/>
          </a:xfrm>
          <a:prstGeom prst="irregularSeal1">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dirty="0" smtClean="0">
                <a:solidFill>
                  <a:srgbClr val="C00000"/>
                </a:solidFill>
              </a:rPr>
              <a:t>How Lion look up happens?</a:t>
            </a:r>
            <a:endParaRPr kumimoji="0" lang="en-US" sz="1600" b="1" i="0" u="none" strike="noStrike" cap="none" normalizeH="0" baseline="0" dirty="0" smtClean="0">
              <a:ln>
                <a:noFill/>
              </a:ln>
              <a:solidFill>
                <a:schemeClr val="tx1"/>
              </a:solidFill>
              <a:effectLst/>
              <a:latin typeface="Arial" charset="0"/>
            </a:endParaRPr>
          </a:p>
        </p:txBody>
      </p:sp>
      <p:sp>
        <p:nvSpPr>
          <p:cNvPr id="11" name="Up Arrow 10"/>
          <p:cNvSpPr/>
          <p:nvPr/>
        </p:nvSpPr>
        <p:spPr bwMode="auto">
          <a:xfrm>
            <a:off x="890587" y="3124200"/>
            <a:ext cx="152400" cy="228600"/>
          </a:xfrm>
          <a:prstGeom prs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a:off x="4319587" y="2743200"/>
            <a:ext cx="228600" cy="152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304800" y="5105400"/>
            <a:ext cx="8534400" cy="7420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1500" b="0" dirty="0" smtClean="0">
                <a:latin typeface="Arial" pitchFamily="34" charset="0"/>
                <a:cs typeface="Arial" pitchFamily="34" charset="0"/>
              </a:rPr>
              <a:t>In the case of collection we can see that the search traverses across the entire collection to get the required object. But in the case of map it is directly accessed using the key.</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par>
                          <p:cTn id="24" fill="hold">
                            <p:stCondLst>
                              <p:cond delay="1000"/>
                            </p:stCondLst>
                            <p:childTnLst>
                              <p:par>
                                <p:cTn id="25" presetID="4"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grpId="0" nodeType="clickEffect">
                                  <p:stCondLst>
                                    <p:cond delay="0"/>
                                  </p:stCondLst>
                                  <p:childTnLst>
                                    <p:animMotion origin="layout" path="M 3.33333E-6 -3.33333E-6 L 0.19166 -0.00555 " pathEditMode="relative" rAng="0" ptsTypes="AA">
                                      <p:cBhvr>
                                        <p:cTn id="31" dur="3000" fill="hold"/>
                                        <p:tgtEl>
                                          <p:spTgt spid="11"/>
                                        </p:tgtEl>
                                        <p:attrNameLst>
                                          <p:attrName>ppt_x</p:attrName>
                                          <p:attrName>ppt_y</p:attrName>
                                        </p:attrNameLst>
                                      </p:cBhvr>
                                      <p:rCtr x="9600" y="-300"/>
                                    </p:animMotion>
                                  </p:childTnLst>
                                </p:cTn>
                              </p:par>
                            </p:childTnLst>
                          </p:cTn>
                        </p:par>
                        <p:par>
                          <p:cTn id="32" fill="hold">
                            <p:stCondLst>
                              <p:cond delay="3000"/>
                            </p:stCondLst>
                            <p:childTnLst>
                              <p:par>
                                <p:cTn id="33" presetID="0" presetClass="path" presetSubtype="0" accel="50000" decel="50000" fill="hold" grpId="0" nodeType="afterEffect">
                                  <p:stCondLst>
                                    <p:cond delay="0"/>
                                  </p:stCondLst>
                                  <p:childTnLst>
                                    <p:animMotion origin="layout" path="M 0.0125 -2.22222E-6 C -0.00729 0.00209 -0.01076 -0.00185 -0.02083 0.0213 C -0.02743 0.0625 -0.02725 0.00533 -0.02361 0.10695 C -0.02326 0.11667 -0.01961 0.11482 -0.01389 0.11759 C -0.0125 0.11852 -0.00972 0.11991 -0.00972 0.12014 C -0.00729 0.13079 -0.0033 0.13704 0.00278 0.14329 C 0.00799 0.15509 0.00261 0.14584 0.00973 0.15185 C 0.01736 0.15834 0.01806 0.16273 0.02639 0.16273 " pathEditMode="relative" rAng="0" ptsTypes="fffffffA">
                                      <p:cBhvr>
                                        <p:cTn id="34" dur="500" fill="hold"/>
                                        <p:tgtEl>
                                          <p:spTgt spid="12"/>
                                        </p:tgtEl>
                                        <p:attrNameLst>
                                          <p:attrName>ppt_x</p:attrName>
                                          <p:attrName>ppt_y</p:attrName>
                                        </p:attrNameLst>
                                      </p:cBhvr>
                                      <p:rCtr x="-1300" y="8000"/>
                                    </p:animMotion>
                                  </p:childTnLst>
                                </p:cTn>
                              </p:par>
                            </p:childTnLst>
                          </p:cTn>
                        </p:par>
                        <p:par>
                          <p:cTn id="35" fill="hold">
                            <p:stCondLst>
                              <p:cond delay="3500"/>
                            </p:stCondLst>
                            <p:childTnLst>
                              <p:par>
                                <p:cTn id="36" presetID="4" presetClass="entr" presetSubtype="16"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ox(i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animBg="1"/>
      <p:bldP spid="11" grpId="1" animBg="1"/>
      <p:bldP spid="12" grpId="0" animBg="1"/>
      <p:bldP spid="12" grpId="1" animBg="1"/>
      <p:bldP spid="1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75</a:t>
            </a:fld>
            <a:endParaRPr lang="en-US"/>
          </a:p>
        </p:txBody>
      </p:sp>
      <p:sp>
        <p:nvSpPr>
          <p:cNvPr id="5" name="TextBox 4"/>
          <p:cNvSpPr txBox="1"/>
          <p:nvPr/>
        </p:nvSpPr>
        <p:spPr>
          <a:xfrm>
            <a:off x="152400" y="1480572"/>
            <a:ext cx="8686800" cy="1338828"/>
          </a:xfrm>
          <a:prstGeom prst="rect">
            <a:avLst/>
          </a:prstGeom>
          <a:noFill/>
        </p:spPr>
        <p:txBody>
          <a:bodyPr wrap="square" rtlCol="0">
            <a:spAutoFit/>
          </a:bodyPr>
          <a:lstStyle/>
          <a:p>
            <a:pPr>
              <a:lnSpc>
                <a:spcPct val="150000"/>
              </a:lnSpc>
            </a:pPr>
            <a:r>
              <a:rPr lang="en-US" b="0" dirty="0" smtClean="0"/>
              <a:t>Map interface is the root interface in the map hierarchy</a:t>
            </a:r>
          </a:p>
          <a:p>
            <a:pPr>
              <a:lnSpc>
                <a:spcPct val="150000"/>
              </a:lnSpc>
            </a:pPr>
            <a:r>
              <a:rPr lang="en-US" b="0" dirty="0" smtClean="0"/>
              <a:t>All map implementations should implement this interface directly or indirectly.</a:t>
            </a:r>
          </a:p>
          <a:p>
            <a:pPr>
              <a:lnSpc>
                <a:spcPct val="150000"/>
              </a:lnSpc>
            </a:pPr>
            <a:r>
              <a:rPr lang="en-US" dirty="0" smtClean="0"/>
              <a:t>Important Methods:</a:t>
            </a:r>
            <a:endParaRPr lang="en-US" dirty="0"/>
          </a:p>
        </p:txBody>
      </p:sp>
      <p:graphicFrame>
        <p:nvGraphicFramePr>
          <p:cNvPr id="6" name="Table 5"/>
          <p:cNvGraphicFramePr>
            <a:graphicFrameLocks noGrp="1"/>
          </p:cNvGraphicFramePr>
          <p:nvPr/>
        </p:nvGraphicFramePr>
        <p:xfrm>
          <a:off x="152400" y="2866390"/>
          <a:ext cx="8839200" cy="3314700"/>
        </p:xfrm>
        <a:graphic>
          <a:graphicData uri="http://schemas.openxmlformats.org/drawingml/2006/table">
            <a:tbl>
              <a:tblPr firstRow="1" bandRow="1">
                <a:tableStyleId>{7DF18680-E054-41AD-8BC1-D1AEF772440D}</a:tableStyleId>
              </a:tblPr>
              <a:tblGrid>
                <a:gridCol w="2514600"/>
                <a:gridCol w="6324600"/>
              </a:tblGrid>
              <a:tr h="370840">
                <a:tc>
                  <a:txBody>
                    <a:bodyPr/>
                    <a:lstStyle/>
                    <a:p>
                      <a:pPr algn="ctr">
                        <a:lnSpc>
                          <a:spcPct val="150000"/>
                        </a:lnSpc>
                      </a:pPr>
                      <a:r>
                        <a:rPr lang="en-US" sz="1400" dirty="0" smtClean="0">
                          <a:solidFill>
                            <a:schemeClr val="tx1"/>
                          </a:solidFill>
                          <a:latin typeface="Arial" pitchFamily="34" charset="0"/>
                          <a:cs typeface="Arial" pitchFamily="34" charset="0"/>
                        </a:rPr>
                        <a:t>Methods</a:t>
                      </a:r>
                      <a:endParaRPr lang="en-US" sz="1400" dirty="0">
                        <a:solidFill>
                          <a:schemeClr val="tx1"/>
                        </a:solidFill>
                        <a:latin typeface="Arial" pitchFamily="34" charset="0"/>
                        <a:cs typeface="Arial" pitchFamily="34" charset="0"/>
                      </a:endParaRPr>
                    </a:p>
                  </a:txBody>
                  <a:tcPr/>
                </a:tc>
                <a:tc>
                  <a:txBody>
                    <a:bodyPr/>
                    <a:lstStyle/>
                    <a:p>
                      <a:pPr algn="ctr">
                        <a:lnSpc>
                          <a:spcPct val="150000"/>
                        </a:lnSpc>
                      </a:pPr>
                      <a:r>
                        <a:rPr lang="en-US" sz="1400" dirty="0" smtClean="0">
                          <a:solidFill>
                            <a:schemeClr val="tx1"/>
                          </a:solidFill>
                          <a:latin typeface="Arial" pitchFamily="34" charset="0"/>
                          <a:cs typeface="Arial" pitchFamily="34" charset="0"/>
                        </a:rPr>
                        <a:t>Description</a:t>
                      </a:r>
                      <a:endParaRPr lang="en-US" sz="1400" dirty="0">
                        <a:solidFill>
                          <a:schemeClr val="tx1"/>
                        </a:solidFill>
                        <a:latin typeface="Arial" pitchFamily="34" charset="0"/>
                        <a:cs typeface="Arial" pitchFamily="34" charset="0"/>
                      </a:endParaRPr>
                    </a:p>
                  </a:txBody>
                  <a:tcP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void clear()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smtClean="0">
                          <a:solidFill>
                            <a:schemeClr val="tx1"/>
                          </a:solidFill>
                          <a:latin typeface="Arial" pitchFamily="34" charset="0"/>
                          <a:cs typeface="Arial" pitchFamily="34" charset="0"/>
                        </a:rPr>
                        <a:t>Removes </a:t>
                      </a:r>
                      <a:r>
                        <a:rPr lang="en-US" sz="1400" dirty="0">
                          <a:solidFill>
                            <a:schemeClr val="tx1"/>
                          </a:solidFill>
                          <a:latin typeface="Arial" pitchFamily="34" charset="0"/>
                          <a:cs typeface="Arial" pitchFamily="34" charset="0"/>
                        </a:rPr>
                        <a:t>all mappings from this map (optional operation).</a:t>
                      </a:r>
                    </a:p>
                  </a:txBody>
                  <a:tcPr marL="28575" marR="28575" marT="28575" marB="28575" anchor="ct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containsKey</a:t>
                      </a:r>
                      <a:r>
                        <a:rPr lang="en-US" sz="1400" dirty="0" smtClean="0">
                          <a:solidFill>
                            <a:schemeClr val="tx1"/>
                          </a:solidFill>
                          <a:latin typeface="Arial" pitchFamily="34" charset="0"/>
                          <a:cs typeface="Arial" pitchFamily="34" charset="0"/>
                        </a:rPr>
                        <a:t>(Object key)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true if this map contains a mapping for the specified key.</a:t>
                      </a:r>
                    </a:p>
                  </a:txBody>
                  <a:tcPr marL="28575" marR="28575" marT="28575" marB="28575" anchor="ct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containsValue</a:t>
                      </a:r>
                      <a:r>
                        <a:rPr lang="en-US" sz="1400" dirty="0" smtClean="0">
                          <a:solidFill>
                            <a:schemeClr val="tx1"/>
                          </a:solidFill>
                          <a:latin typeface="Arial" pitchFamily="34" charset="0"/>
                          <a:cs typeface="Arial" pitchFamily="34" charset="0"/>
                        </a:rPr>
                        <a:t>(Object value)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true if this map maps one or more keys to the specified value.</a:t>
                      </a:r>
                    </a:p>
                  </a:txBody>
                  <a:tcPr marL="28575" marR="28575" marT="28575" marB="28575" anchor="ct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Set</a:t>
                      </a:r>
                      <a:r>
                        <a:rPr lang="en-US" sz="1400" baseline="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entrySet</a:t>
                      </a:r>
                      <a:r>
                        <a:rPr lang="en-US" sz="1400" dirty="0" smtClean="0">
                          <a:solidFill>
                            <a:schemeClr val="tx1"/>
                          </a:solidFill>
                          <a:latin typeface="Arial" pitchFamily="34" charset="0"/>
                          <a:cs typeface="Arial" pitchFamily="34" charset="0"/>
                        </a:rPr>
                        <a:t>()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a set view of the mappings contained in this map.</a:t>
                      </a:r>
                    </a:p>
                  </a:txBody>
                  <a:tcPr marL="28575" marR="28575" marT="28575" marB="28575" anchor="ct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smtClean="0">
                          <a:solidFill>
                            <a:schemeClr val="tx1"/>
                          </a:solidFill>
                          <a:latin typeface="Arial" pitchFamily="34" charset="0"/>
                          <a:cs typeface="Arial" pitchFamily="34" charset="0"/>
                        </a:rPr>
                        <a:t>Object get(</a:t>
                      </a:r>
                      <a:r>
                        <a:rPr lang="en-US" sz="1400" dirty="0" err="1" smtClean="0">
                          <a:solidFill>
                            <a:schemeClr val="tx1"/>
                          </a:solidFill>
                          <a:latin typeface="Arial" pitchFamily="34" charset="0"/>
                          <a:cs typeface="Arial" pitchFamily="34" charset="0"/>
                        </a:rPr>
                        <a:t>Objectkey</a:t>
                      </a:r>
                      <a:r>
                        <a:rPr lang="en-US" sz="1400" dirty="0" smtClean="0">
                          <a:solidFill>
                            <a:schemeClr val="tx1"/>
                          </a:solidFill>
                          <a:latin typeface="Arial" pitchFamily="34" charset="0"/>
                          <a:cs typeface="Arial" pitchFamily="34" charset="0"/>
                        </a:rPr>
                        <a:t>)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a:solidFill>
                            <a:schemeClr val="tx1"/>
                          </a:solidFill>
                          <a:latin typeface="Arial" pitchFamily="34" charset="0"/>
                          <a:cs typeface="Arial" pitchFamily="34" charset="0"/>
                        </a:rPr>
                        <a:t> Returns the value to which this map maps the specified key.</a:t>
                      </a:r>
                    </a:p>
                  </a:txBody>
                  <a:tcPr marL="28575" marR="28575" marT="28575" marB="28575" anchor="ctr"/>
                </a:tc>
              </a:tr>
              <a:tr h="370840">
                <a:tc>
                  <a:txBody>
                    <a:bodyPr/>
                    <a:lstStyle/>
                    <a:p>
                      <a:pPr algn="r">
                        <a:lnSpc>
                          <a:spcPct val="150000"/>
                        </a:lnSpc>
                      </a:pPr>
                      <a:r>
                        <a:rPr lang="en-US" sz="1400" dirty="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boolean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isEmpty</a:t>
                      </a:r>
                      <a:r>
                        <a:rPr lang="en-US" sz="1400" dirty="0" smtClean="0">
                          <a:solidFill>
                            <a:schemeClr val="tx1"/>
                          </a:solidFill>
                          <a:latin typeface="Arial" pitchFamily="34" charset="0"/>
                          <a:cs typeface="Arial" pitchFamily="34" charset="0"/>
                        </a:rPr>
                        <a:t>() </a:t>
                      </a:r>
                      <a:endParaRPr lang="en-US" sz="140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400" dirty="0" smtClean="0">
                          <a:solidFill>
                            <a:schemeClr val="tx1"/>
                          </a:solidFill>
                          <a:latin typeface="Arial" pitchFamily="34" charset="0"/>
                          <a:cs typeface="Arial" pitchFamily="34" charset="0"/>
                        </a:rPr>
                        <a:t>Returns </a:t>
                      </a:r>
                      <a:r>
                        <a:rPr lang="en-US" sz="1400" dirty="0">
                          <a:solidFill>
                            <a:schemeClr val="tx1"/>
                          </a:solidFill>
                          <a:latin typeface="Arial" pitchFamily="34" charset="0"/>
                          <a:cs typeface="Arial" pitchFamily="34" charset="0"/>
                        </a:rPr>
                        <a:t>true if this map contains no key-value mappings.</a:t>
                      </a:r>
                    </a:p>
                  </a:txBody>
                  <a:tcPr marL="28575" marR="28575" marT="28575" marB="28575" anchor="ct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Map Interface – Important Methods(Cont)</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76</a:t>
            </a:fld>
            <a:endParaRPr lang="en-US"/>
          </a:p>
        </p:txBody>
      </p:sp>
      <p:graphicFrame>
        <p:nvGraphicFramePr>
          <p:cNvPr id="5" name="Table 4"/>
          <p:cNvGraphicFramePr>
            <a:graphicFrameLocks noGrp="1"/>
          </p:cNvGraphicFramePr>
          <p:nvPr/>
        </p:nvGraphicFramePr>
        <p:xfrm>
          <a:off x="152400" y="1905000"/>
          <a:ext cx="8839200" cy="3326130"/>
        </p:xfrm>
        <a:graphic>
          <a:graphicData uri="http://schemas.openxmlformats.org/drawingml/2006/table">
            <a:tbl>
              <a:tblPr firstRow="1" bandRow="1">
                <a:tableStyleId>{7DF18680-E054-41AD-8BC1-D1AEF772440D}</a:tableStyleId>
              </a:tblPr>
              <a:tblGrid>
                <a:gridCol w="2590800"/>
                <a:gridCol w="6248400"/>
              </a:tblGrid>
              <a:tr h="370840">
                <a:tc>
                  <a:txBody>
                    <a:bodyPr/>
                    <a:lstStyle/>
                    <a:p>
                      <a:pPr algn="ctr">
                        <a:lnSpc>
                          <a:spcPct val="150000"/>
                        </a:lnSpc>
                      </a:pPr>
                      <a:r>
                        <a:rPr lang="en-US" sz="1600" b="1" dirty="0" smtClean="0">
                          <a:solidFill>
                            <a:schemeClr val="tx1"/>
                          </a:solidFill>
                          <a:latin typeface="Arial" pitchFamily="34" charset="0"/>
                          <a:cs typeface="Arial" pitchFamily="34" charset="0"/>
                        </a:rPr>
                        <a:t>Method</a:t>
                      </a:r>
                      <a:endParaRPr lang="en-US" sz="1600" b="1" dirty="0">
                        <a:solidFill>
                          <a:schemeClr val="tx1"/>
                        </a:solidFill>
                        <a:latin typeface="Arial" pitchFamily="34" charset="0"/>
                        <a:cs typeface="Arial" pitchFamily="34" charset="0"/>
                      </a:endParaRPr>
                    </a:p>
                  </a:txBody>
                  <a:tcPr marL="28575" marR="28575" marT="28575" marB="28575"/>
                </a:tc>
                <a:tc>
                  <a:txBody>
                    <a:bodyPr/>
                    <a:lstStyle/>
                    <a:p>
                      <a:pPr algn="ctr">
                        <a:lnSpc>
                          <a:spcPct val="150000"/>
                        </a:lnSpc>
                      </a:pPr>
                      <a:r>
                        <a:rPr lang="en-US" sz="1600" b="1" dirty="0" smtClean="0">
                          <a:solidFill>
                            <a:schemeClr val="tx1"/>
                          </a:solidFill>
                          <a:latin typeface="Arial" pitchFamily="34" charset="0"/>
                          <a:cs typeface="Arial" pitchFamily="34" charset="0"/>
                        </a:rPr>
                        <a:t>Description</a:t>
                      </a:r>
                      <a:endParaRPr lang="en-US" sz="1600" b="1" dirty="0">
                        <a:solidFill>
                          <a:schemeClr val="tx1"/>
                        </a:solidFill>
                        <a:latin typeface="Arial" pitchFamily="34" charset="0"/>
                        <a:cs typeface="Arial" pitchFamily="34" charset="0"/>
                      </a:endParaRP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Set</a:t>
                      </a:r>
                      <a:r>
                        <a:rPr lang="en-US" sz="1600" b="0" baseline="0" dirty="0" smtClean="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keySet</a:t>
                      </a:r>
                      <a:r>
                        <a:rPr lang="en-US" sz="1600" b="0" dirty="0" smtClean="0">
                          <a:solidFill>
                            <a:schemeClr val="tx1"/>
                          </a:solidFill>
                          <a:latin typeface="Arial" pitchFamily="34" charset="0"/>
                          <a:cs typeface="Arial" pitchFamily="34" charset="0"/>
                        </a:rPr>
                        <a: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smtClean="0">
                          <a:solidFill>
                            <a:schemeClr val="tx1"/>
                          </a:solidFill>
                          <a:latin typeface="Arial" pitchFamily="34" charset="0"/>
                          <a:cs typeface="Arial" pitchFamily="34" charset="0"/>
                        </a:rPr>
                        <a:t> Returns </a:t>
                      </a:r>
                      <a:r>
                        <a:rPr lang="en-US" sz="1600" b="0" dirty="0">
                          <a:solidFill>
                            <a:schemeClr val="tx1"/>
                          </a:solidFill>
                          <a:latin typeface="Arial" pitchFamily="34" charset="0"/>
                          <a:cs typeface="Arial" pitchFamily="34" charset="0"/>
                        </a:rPr>
                        <a:t>a set </a:t>
                      </a:r>
                      <a:r>
                        <a:rPr lang="en-US" sz="1600" b="0" dirty="0" smtClean="0">
                          <a:solidFill>
                            <a:schemeClr val="tx1"/>
                          </a:solidFill>
                          <a:latin typeface="Arial" pitchFamily="34" charset="0"/>
                          <a:cs typeface="Arial" pitchFamily="34" charset="0"/>
                        </a:rPr>
                        <a:t>with all the keys </a:t>
                      </a:r>
                      <a:r>
                        <a:rPr lang="en-US" sz="1600" b="0" dirty="0">
                          <a:solidFill>
                            <a:schemeClr val="tx1"/>
                          </a:solidFill>
                          <a:latin typeface="Arial" pitchFamily="34" charset="0"/>
                          <a:cs typeface="Arial" pitchFamily="34" charset="0"/>
                        </a:rPr>
                        <a:t>contained in this map.</a:t>
                      </a: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Object put(Object key, </a:t>
                      </a:r>
                      <a:r>
                        <a:rPr lang="en-US" sz="1600" b="0" dirty="0" err="1" smtClean="0">
                          <a:solidFill>
                            <a:schemeClr val="tx1"/>
                          </a:solidFill>
                          <a:latin typeface="Arial" pitchFamily="34" charset="0"/>
                          <a:cs typeface="Arial" pitchFamily="34" charset="0"/>
                        </a:rPr>
                        <a:t>Objectvalue</a:t>
                      </a:r>
                      <a:r>
                        <a:rPr lang="en-US" sz="1600" b="0" dirty="0" smtClean="0">
                          <a:solidFill>
                            <a:schemeClr val="tx1"/>
                          </a:solidFill>
                          <a:latin typeface="Arial" pitchFamily="34" charset="0"/>
                          <a:cs typeface="Arial" pitchFamily="34" charset="0"/>
                        </a:rPr>
                        <a: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a:solidFill>
                            <a:schemeClr val="tx1"/>
                          </a:solidFill>
                          <a:latin typeface="Arial" pitchFamily="34" charset="0"/>
                          <a:cs typeface="Arial" pitchFamily="34" charset="0"/>
                        </a:rPr>
                        <a:t> Associates the specified value with the specified key in this </a:t>
                      </a:r>
                      <a:r>
                        <a:rPr lang="en-US" sz="1600" b="0" dirty="0" smtClean="0">
                          <a:solidFill>
                            <a:schemeClr val="tx1"/>
                          </a:solidFill>
                          <a:latin typeface="Arial" pitchFamily="34" charset="0"/>
                          <a:cs typeface="Arial" pitchFamily="34" charset="0"/>
                        </a:rPr>
                        <a:t>map.</a:t>
                      </a:r>
                      <a:endParaRPr lang="en-US" sz="1600" b="0" dirty="0">
                        <a:solidFill>
                          <a:schemeClr val="tx1"/>
                        </a:solidFill>
                        <a:latin typeface="Arial" pitchFamily="34" charset="0"/>
                        <a:cs typeface="Arial" pitchFamily="34" charset="0"/>
                      </a:endParaRP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void </a:t>
                      </a:r>
                      <a:r>
                        <a:rPr lang="en-US" sz="1600" b="0" dirty="0" err="1" smtClean="0">
                          <a:solidFill>
                            <a:schemeClr val="tx1"/>
                          </a:solidFill>
                          <a:latin typeface="Arial" pitchFamily="34" charset="0"/>
                          <a:cs typeface="Arial" pitchFamily="34" charset="0"/>
                        </a:rPr>
                        <a:t>putAll</a:t>
                      </a:r>
                      <a:r>
                        <a:rPr lang="en-US" sz="1600" b="0" dirty="0" smtClean="0">
                          <a:solidFill>
                            <a:schemeClr val="tx1"/>
                          </a:solidFill>
                          <a:latin typeface="Arial" pitchFamily="34" charset="0"/>
                          <a:cs typeface="Arial" pitchFamily="34" charset="0"/>
                        </a:rPr>
                        <a:t>(Map</a:t>
                      </a:r>
                      <a:r>
                        <a:rPr lang="en-US" sz="1600" b="0" baseline="0" dirty="0" smtClean="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t)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a:solidFill>
                            <a:schemeClr val="tx1"/>
                          </a:solidFill>
                          <a:latin typeface="Arial" pitchFamily="34" charset="0"/>
                          <a:cs typeface="Arial" pitchFamily="34" charset="0"/>
                        </a:rPr>
                        <a:t> Copies all of the mappings from the specified map to this </a:t>
                      </a:r>
                      <a:r>
                        <a:rPr lang="en-US" sz="1600" b="0" dirty="0" smtClean="0">
                          <a:solidFill>
                            <a:schemeClr val="tx1"/>
                          </a:solidFill>
                          <a:latin typeface="Arial" pitchFamily="34" charset="0"/>
                          <a:cs typeface="Arial" pitchFamily="34" charset="0"/>
                        </a:rPr>
                        <a:t>map</a:t>
                      </a:r>
                      <a:endParaRPr lang="en-US" sz="1600" b="0" dirty="0">
                        <a:solidFill>
                          <a:schemeClr val="tx1"/>
                        </a:solidFill>
                        <a:latin typeface="Arial" pitchFamily="34" charset="0"/>
                        <a:cs typeface="Arial" pitchFamily="34" charset="0"/>
                      </a:endParaRP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Object</a:t>
                      </a:r>
                      <a:r>
                        <a:rPr lang="en-US" sz="1600" b="0" baseline="0" dirty="0" smtClean="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remove(Object key)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a:solidFill>
                            <a:schemeClr val="tx1"/>
                          </a:solidFill>
                          <a:latin typeface="Arial" pitchFamily="34" charset="0"/>
                          <a:cs typeface="Arial" pitchFamily="34" charset="0"/>
                        </a:rPr>
                        <a:t> Removes the mapping for this key from this map if it is </a:t>
                      </a:r>
                      <a:r>
                        <a:rPr lang="en-US" sz="1600" b="0" dirty="0" smtClean="0">
                          <a:solidFill>
                            <a:schemeClr val="tx1"/>
                          </a:solidFill>
                          <a:latin typeface="Arial" pitchFamily="34" charset="0"/>
                          <a:cs typeface="Arial" pitchFamily="34" charset="0"/>
                        </a:rPr>
                        <a:t>present</a:t>
                      </a:r>
                      <a:endParaRPr lang="en-US" sz="1600" b="0" dirty="0">
                        <a:solidFill>
                          <a:schemeClr val="tx1"/>
                        </a:solidFill>
                        <a:latin typeface="Arial" pitchFamily="34" charset="0"/>
                        <a:cs typeface="Arial" pitchFamily="34" charset="0"/>
                      </a:endParaRP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err="1" smtClean="0">
                          <a:solidFill>
                            <a:schemeClr val="tx1"/>
                          </a:solidFill>
                          <a:latin typeface="Arial" pitchFamily="34" charset="0"/>
                          <a:cs typeface="Arial" pitchFamily="34" charset="0"/>
                        </a:rPr>
                        <a:t>int</a:t>
                      </a:r>
                      <a:r>
                        <a:rPr lang="en-US" sz="1600" b="0" dirty="0" smtClean="0">
                          <a:solidFill>
                            <a:schemeClr val="tx1"/>
                          </a:solidFill>
                          <a:latin typeface="Arial" pitchFamily="34" charset="0"/>
                          <a:cs typeface="Arial" pitchFamily="34" charset="0"/>
                        </a:rPr>
                        <a:t> size() </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smtClean="0">
                          <a:solidFill>
                            <a:schemeClr val="tx1"/>
                          </a:solidFill>
                          <a:latin typeface="Arial" pitchFamily="34" charset="0"/>
                          <a:cs typeface="Arial" pitchFamily="34" charset="0"/>
                        </a:rPr>
                        <a:t>Returns </a:t>
                      </a:r>
                      <a:r>
                        <a:rPr lang="en-US" sz="1600" b="0" dirty="0">
                          <a:solidFill>
                            <a:schemeClr val="tx1"/>
                          </a:solidFill>
                          <a:latin typeface="Arial" pitchFamily="34" charset="0"/>
                          <a:cs typeface="Arial" pitchFamily="34" charset="0"/>
                        </a:rPr>
                        <a:t>the number of key-value mappings in this map.</a:t>
                      </a:r>
                    </a:p>
                  </a:txBody>
                  <a:tcPr marL="28575" marR="28575" marT="28575" marB="28575" anchor="ctr"/>
                </a:tc>
              </a:tr>
              <a:tr h="370840">
                <a:tc>
                  <a:txBody>
                    <a:bodyPr/>
                    <a:lstStyle/>
                    <a:p>
                      <a:pPr algn="r">
                        <a:lnSpc>
                          <a:spcPct val="150000"/>
                        </a:lnSpc>
                      </a:pPr>
                      <a:r>
                        <a:rPr lang="en-US" sz="1600" b="0" dirty="0">
                          <a:solidFill>
                            <a:schemeClr val="tx1"/>
                          </a:solidFill>
                          <a:latin typeface="Arial" pitchFamily="34" charset="0"/>
                          <a:cs typeface="Arial" pitchFamily="34" charset="0"/>
                        </a:rPr>
                        <a:t> </a:t>
                      </a:r>
                      <a:r>
                        <a:rPr lang="en-US" sz="1600" b="0" dirty="0" smtClean="0">
                          <a:solidFill>
                            <a:schemeClr val="tx1"/>
                          </a:solidFill>
                          <a:latin typeface="Arial" pitchFamily="34" charset="0"/>
                          <a:cs typeface="Arial" pitchFamily="34" charset="0"/>
                        </a:rPr>
                        <a:t>Collection values()</a:t>
                      </a:r>
                      <a:endParaRPr lang="en-US" sz="1600" b="0" dirty="0">
                        <a:solidFill>
                          <a:schemeClr val="tx1"/>
                        </a:solidFill>
                        <a:latin typeface="Arial" pitchFamily="34" charset="0"/>
                        <a:cs typeface="Arial" pitchFamily="34" charset="0"/>
                      </a:endParaRPr>
                    </a:p>
                  </a:txBody>
                  <a:tcPr marL="28575" marR="28575" marT="28575" marB="28575"/>
                </a:tc>
                <a:tc>
                  <a:txBody>
                    <a:bodyPr/>
                    <a:lstStyle/>
                    <a:p>
                      <a:pPr>
                        <a:lnSpc>
                          <a:spcPct val="150000"/>
                        </a:lnSpc>
                      </a:pPr>
                      <a:r>
                        <a:rPr lang="en-US" sz="1600" b="0" dirty="0">
                          <a:solidFill>
                            <a:schemeClr val="tx1"/>
                          </a:solidFill>
                          <a:latin typeface="Arial" pitchFamily="34" charset="0"/>
                          <a:cs typeface="Arial" pitchFamily="34" charset="0"/>
                        </a:rPr>
                        <a:t> Returns a collection </a:t>
                      </a:r>
                      <a:r>
                        <a:rPr lang="en-US" sz="1600" b="0" dirty="0" smtClean="0">
                          <a:solidFill>
                            <a:schemeClr val="tx1"/>
                          </a:solidFill>
                          <a:latin typeface="Arial" pitchFamily="34" charset="0"/>
                          <a:cs typeface="Arial" pitchFamily="34" charset="0"/>
                        </a:rPr>
                        <a:t>with all the </a:t>
                      </a:r>
                      <a:r>
                        <a:rPr lang="en-US" sz="1600" b="0" dirty="0">
                          <a:solidFill>
                            <a:schemeClr val="tx1"/>
                          </a:solidFill>
                          <a:latin typeface="Arial" pitchFamily="34" charset="0"/>
                          <a:cs typeface="Arial" pitchFamily="34" charset="0"/>
                        </a:rPr>
                        <a:t>values contained in this map.</a:t>
                      </a:r>
                    </a:p>
                  </a:txBody>
                  <a:tcPr marL="28575" marR="28575" marT="28575" marB="28575" anchor="ct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77</a:t>
            </a:fld>
            <a:endParaRPr lang="en-US"/>
          </a:p>
        </p:txBody>
      </p:sp>
      <p:sp>
        <p:nvSpPr>
          <p:cNvPr id="5" name="TextBox 4"/>
          <p:cNvSpPr txBox="1"/>
          <p:nvPr/>
        </p:nvSpPr>
        <p:spPr>
          <a:xfrm>
            <a:off x="381000" y="1649770"/>
            <a:ext cx="8305800" cy="2160230"/>
          </a:xfrm>
          <a:prstGeom prst="rect">
            <a:avLst/>
          </a:prstGeom>
          <a:noFill/>
        </p:spPr>
        <p:txBody>
          <a:bodyPr wrap="square" rtlCol="0">
            <a:spAutoFit/>
          </a:bodyPr>
          <a:lstStyle/>
          <a:p>
            <a:pPr marL="290513" indent="-290513">
              <a:lnSpc>
                <a:spcPct val="150000"/>
              </a:lnSpc>
              <a:buFont typeface="Wingdings" pitchFamily="2" charset="2"/>
              <a:buChar char="§"/>
            </a:pPr>
            <a:r>
              <a:rPr lang="en-US" sz="2200" b="0" dirty="0" smtClean="0"/>
              <a:t>Implementation of  the </a:t>
            </a:r>
            <a:r>
              <a:rPr lang="en-US" sz="2200" i="1" dirty="0" smtClean="0"/>
              <a:t>Map </a:t>
            </a:r>
            <a:r>
              <a:rPr lang="en-US" sz="2200" b="0" dirty="0" smtClean="0"/>
              <a:t>interface.</a:t>
            </a:r>
          </a:p>
          <a:p>
            <a:pPr marL="290513" indent="-290513">
              <a:lnSpc>
                <a:spcPct val="150000"/>
              </a:lnSpc>
              <a:buFont typeface="Wingdings" pitchFamily="2" charset="2"/>
              <a:buChar char="§"/>
            </a:pPr>
            <a:r>
              <a:rPr lang="en-US" sz="2200" b="0" dirty="0" smtClean="0"/>
              <a:t>Permits null values for key(</a:t>
            </a:r>
            <a:r>
              <a:rPr lang="en-US" sz="2200" dirty="0" smtClean="0"/>
              <a:t>only one key</a:t>
            </a:r>
            <a:r>
              <a:rPr lang="en-US" sz="2200" b="0" dirty="0" smtClean="0"/>
              <a:t>) and value.</a:t>
            </a:r>
          </a:p>
          <a:p>
            <a:pPr marL="290513" indent="-290513">
              <a:lnSpc>
                <a:spcPct val="150000"/>
              </a:lnSpc>
              <a:buFont typeface="Wingdings" pitchFamily="2" charset="2"/>
              <a:buChar char="§"/>
            </a:pPr>
            <a:r>
              <a:rPr lang="en-US" sz="2200" b="0" dirty="0" smtClean="0"/>
              <a:t>Not Thread safe.</a:t>
            </a:r>
          </a:p>
          <a:p>
            <a:pPr marL="290513" indent="-290513">
              <a:lnSpc>
                <a:spcPct val="150000"/>
              </a:lnSpc>
              <a:buFont typeface="Wingdings" pitchFamily="2" charset="2"/>
              <a:buChar char="§"/>
            </a:pPr>
            <a:r>
              <a:rPr lang="en-US" sz="2200" b="0" dirty="0" smtClean="0"/>
              <a:t>Does not maintain the order of elements in the Map.</a:t>
            </a:r>
            <a:endParaRPr lang="en-US" sz="2200" b="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to Create a </a:t>
            </a:r>
            <a:r>
              <a:rPr lang="en-US" sz="3200" dirty="0" err="1" smtClean="0"/>
              <a:t>HashMap</a:t>
            </a:r>
            <a:r>
              <a:rPr lang="en-US" sz="3200" dirty="0" smtClean="0"/>
              <a:t> Object?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78</a:t>
            </a:fld>
            <a:endParaRPr lang="en-US"/>
          </a:p>
        </p:txBody>
      </p:sp>
      <p:sp>
        <p:nvSpPr>
          <p:cNvPr id="5" name="TextBox 4"/>
          <p:cNvSpPr txBox="1"/>
          <p:nvPr/>
        </p:nvSpPr>
        <p:spPr>
          <a:xfrm>
            <a:off x="228600" y="1676400"/>
            <a:ext cx="8763000" cy="3200876"/>
          </a:xfrm>
          <a:prstGeom prst="rect">
            <a:avLst/>
          </a:prstGeom>
          <a:noFill/>
        </p:spPr>
        <p:txBody>
          <a:bodyPr wrap="square" rtlCol="0">
            <a:spAutoFit/>
          </a:bodyPr>
          <a:lstStyle/>
          <a:p>
            <a:pPr>
              <a:lnSpc>
                <a:spcPct val="150000"/>
              </a:lnSpc>
              <a:spcBef>
                <a:spcPts val="1200"/>
              </a:spcBef>
            </a:pPr>
            <a:r>
              <a:rPr lang="en-US" dirty="0" smtClean="0"/>
              <a:t>Syntax:</a:t>
            </a:r>
          </a:p>
          <a:p>
            <a:pPr marL="973138">
              <a:lnSpc>
                <a:spcPct val="150000"/>
              </a:lnSpc>
              <a:spcBef>
                <a:spcPts val="1200"/>
              </a:spcBef>
            </a:pPr>
            <a:r>
              <a:rPr lang="en-US" dirty="0" smtClean="0">
                <a:solidFill>
                  <a:srgbClr val="0070C0"/>
                </a:solidFill>
              </a:rPr>
              <a:t>Map&lt;Type1,Type2&gt; </a:t>
            </a:r>
            <a:r>
              <a:rPr lang="en-US" dirty="0" err="1" smtClean="0">
                <a:solidFill>
                  <a:srgbClr val="0070C0"/>
                </a:solidFill>
              </a:rPr>
              <a:t>mapName</a:t>
            </a:r>
            <a:r>
              <a:rPr lang="en-US" dirty="0" smtClean="0">
                <a:solidFill>
                  <a:srgbClr val="0070C0"/>
                </a:solidFill>
              </a:rPr>
              <a:t>=new </a:t>
            </a:r>
            <a:r>
              <a:rPr lang="en-US" dirty="0" err="1" smtClean="0">
                <a:solidFill>
                  <a:srgbClr val="0070C0"/>
                </a:solidFill>
              </a:rPr>
              <a:t>HashMap</a:t>
            </a:r>
            <a:r>
              <a:rPr lang="en-US" dirty="0" smtClean="0">
                <a:solidFill>
                  <a:srgbClr val="0070C0"/>
                </a:solidFill>
              </a:rPr>
              <a:t>&lt;Type1,Type2&gt;();</a:t>
            </a:r>
          </a:p>
          <a:p>
            <a:pPr marL="914400">
              <a:lnSpc>
                <a:spcPct val="150000"/>
              </a:lnSpc>
              <a:spcBef>
                <a:spcPts val="1200"/>
              </a:spcBef>
            </a:pPr>
            <a:r>
              <a:rPr lang="en-US" b="0" dirty="0" smtClean="0"/>
              <a:t>Creates a map with generics defined key of the type </a:t>
            </a:r>
            <a:r>
              <a:rPr lang="en-US" dirty="0" smtClean="0">
                <a:solidFill>
                  <a:srgbClr val="0070C0"/>
                </a:solidFill>
              </a:rPr>
              <a:t>Type1</a:t>
            </a:r>
            <a:r>
              <a:rPr lang="en-US" b="0" dirty="0" smtClean="0"/>
              <a:t> and value of the type </a:t>
            </a:r>
            <a:r>
              <a:rPr lang="en-US" dirty="0" smtClean="0">
                <a:solidFill>
                  <a:srgbClr val="0070C0"/>
                </a:solidFill>
              </a:rPr>
              <a:t>Type2.</a:t>
            </a:r>
            <a:endParaRPr lang="en-US" dirty="0" smtClean="0"/>
          </a:p>
          <a:p>
            <a:pPr>
              <a:lnSpc>
                <a:spcPct val="150000"/>
              </a:lnSpc>
              <a:spcBef>
                <a:spcPts val="1200"/>
              </a:spcBef>
            </a:pPr>
            <a:r>
              <a:rPr lang="en-US" dirty="0" smtClean="0"/>
              <a:t>Example: </a:t>
            </a:r>
            <a:r>
              <a:rPr lang="en-US" b="0" dirty="0" smtClean="0"/>
              <a:t>Creates map object supporting Integer key and String value.</a:t>
            </a:r>
            <a:endParaRPr lang="en-US" dirty="0" smtClean="0"/>
          </a:p>
          <a:p>
            <a:pPr marL="914400">
              <a:lnSpc>
                <a:spcPct val="150000"/>
              </a:lnSpc>
              <a:spcBef>
                <a:spcPts val="1200"/>
              </a:spcBef>
            </a:pPr>
            <a:r>
              <a:rPr lang="en-US" dirty="0" smtClean="0">
                <a:solidFill>
                  <a:srgbClr val="0070C0"/>
                </a:solidFill>
              </a:rPr>
              <a:t>Map&lt;</a:t>
            </a:r>
            <a:r>
              <a:rPr lang="en-US" dirty="0" err="1" smtClean="0">
                <a:solidFill>
                  <a:srgbClr val="0070C0"/>
                </a:solidFill>
              </a:rPr>
              <a:t>Integer,String</a:t>
            </a:r>
            <a:r>
              <a:rPr lang="en-US" dirty="0" smtClean="0">
                <a:solidFill>
                  <a:srgbClr val="0070C0"/>
                </a:solidFill>
              </a:rPr>
              <a:t>&gt; </a:t>
            </a:r>
            <a:r>
              <a:rPr lang="en-US" dirty="0" err="1" smtClean="0">
                <a:solidFill>
                  <a:srgbClr val="0070C0"/>
                </a:solidFill>
              </a:rPr>
              <a:t>myMap</a:t>
            </a:r>
            <a:r>
              <a:rPr lang="en-US" dirty="0" smtClean="0">
                <a:solidFill>
                  <a:srgbClr val="0070C0"/>
                </a:solidFill>
              </a:rPr>
              <a:t>=new </a:t>
            </a:r>
            <a:r>
              <a:rPr lang="en-US" dirty="0" err="1" smtClean="0">
                <a:solidFill>
                  <a:srgbClr val="0070C0"/>
                </a:solidFill>
              </a:rPr>
              <a:t>HashMap</a:t>
            </a:r>
            <a:r>
              <a:rPr lang="en-US" dirty="0" smtClean="0">
                <a:solidFill>
                  <a:srgbClr val="0070C0"/>
                </a:solidFill>
              </a:rPr>
              <a:t>&lt;</a:t>
            </a:r>
            <a:r>
              <a:rPr lang="en-US" dirty="0" err="1" smtClean="0">
                <a:solidFill>
                  <a:srgbClr val="0070C0"/>
                </a:solidFill>
              </a:rPr>
              <a:t>Integer,String</a:t>
            </a:r>
            <a:r>
              <a:rPr lang="en-US" dirty="0" smtClean="0">
                <a:solidFill>
                  <a:srgbClr val="0070C0"/>
                </a:solidFill>
              </a:rPr>
              <a:t>&gt;();</a:t>
            </a:r>
          </a:p>
        </p:txBody>
      </p:sp>
      <p:sp>
        <p:nvSpPr>
          <p:cNvPr id="6" name="TextBox 5"/>
          <p:cNvSpPr txBox="1"/>
          <p:nvPr/>
        </p:nvSpPr>
        <p:spPr>
          <a:xfrm>
            <a:off x="1524000" y="5410200"/>
            <a:ext cx="678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Always remember to declare the Map using the appropriate interface. In the example it is </a:t>
            </a:r>
            <a:r>
              <a:rPr lang="en-US" i="1" dirty="0" smtClean="0">
                <a:latin typeface="Arial" pitchFamily="34" charset="0"/>
                <a:cs typeface="Arial" pitchFamily="34" charset="0"/>
              </a:rPr>
              <a:t>Map</a:t>
            </a:r>
            <a:r>
              <a:rPr lang="en-US" b="0" dirty="0" smtClean="0">
                <a:latin typeface="Arial" pitchFamily="34" charset="0"/>
                <a:cs typeface="Arial" pitchFamily="34" charset="0"/>
              </a:rPr>
              <a:t>.</a:t>
            </a:r>
            <a:endParaRPr lang="en-US" b="0" dirty="0">
              <a:latin typeface="Arial" pitchFamily="34" charset="0"/>
              <a:cs typeface="Arial" pitchFamily="34" charset="0"/>
            </a:endParaRPr>
          </a:p>
        </p:txBody>
      </p:sp>
      <p:pic>
        <p:nvPicPr>
          <p:cNvPr id="7" name="Picture 6" descr="ImportantIcon.jpg"/>
          <p:cNvPicPr>
            <a:picLocks noChangeAspect="1"/>
          </p:cNvPicPr>
          <p:nvPr/>
        </p:nvPicPr>
        <p:blipFill>
          <a:blip r:embed="rId2" cstate="print"/>
          <a:stretch>
            <a:fillRect/>
          </a:stretch>
        </p:blipFill>
        <p:spPr>
          <a:xfrm>
            <a:off x="304800" y="5181600"/>
            <a:ext cx="1019175" cy="84772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300" dirty="0" smtClean="0"/>
              <a:t>How to add and retrieve elements in a </a:t>
            </a:r>
            <a:r>
              <a:rPr lang="en-US" sz="2300" dirty="0" err="1" smtClean="0"/>
              <a:t>HashMap</a:t>
            </a:r>
            <a:r>
              <a:rPr lang="en-US" sz="2300" dirty="0" smtClean="0"/>
              <a:t>?</a:t>
            </a:r>
            <a:endParaRPr lang="en-US" sz="23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79</a:t>
            </a:fld>
            <a:endParaRPr lang="en-US"/>
          </a:p>
        </p:txBody>
      </p:sp>
      <p:sp>
        <p:nvSpPr>
          <p:cNvPr id="5" name="TextBox 4"/>
          <p:cNvSpPr txBox="1"/>
          <p:nvPr/>
        </p:nvSpPr>
        <p:spPr>
          <a:xfrm>
            <a:off x="76200" y="1586250"/>
            <a:ext cx="9144000" cy="5119350"/>
          </a:xfrm>
          <a:prstGeom prst="rect">
            <a:avLst/>
          </a:prstGeom>
          <a:noFill/>
        </p:spPr>
        <p:txBody>
          <a:bodyPr wrap="square" rtlCol="0">
            <a:spAutoFit/>
          </a:bodyPr>
          <a:lstStyle/>
          <a:p>
            <a:pPr>
              <a:lnSpc>
                <a:spcPct val="150000"/>
              </a:lnSpc>
              <a:spcBef>
                <a:spcPts val="1200"/>
              </a:spcBef>
            </a:pPr>
            <a:r>
              <a:rPr lang="en-US" dirty="0" smtClean="0"/>
              <a:t>Adding Elements to a Map: </a:t>
            </a:r>
            <a:r>
              <a:rPr lang="en-US" b="0" dirty="0" smtClean="0"/>
              <a:t>Elements can be added to a map as key - value pairs using the </a:t>
            </a:r>
            <a:r>
              <a:rPr lang="en-US" dirty="0" smtClean="0">
                <a:solidFill>
                  <a:srgbClr val="0070C0"/>
                </a:solidFill>
              </a:rPr>
              <a:t>put() </a:t>
            </a:r>
            <a:r>
              <a:rPr lang="en-US" b="0" dirty="0" smtClean="0"/>
              <a:t>method</a:t>
            </a:r>
          </a:p>
          <a:p>
            <a:pPr marL="465138">
              <a:lnSpc>
                <a:spcPct val="150000"/>
              </a:lnSpc>
              <a:spcBef>
                <a:spcPts val="1200"/>
              </a:spcBef>
            </a:pPr>
            <a:r>
              <a:rPr lang="en-US" dirty="0" smtClean="0"/>
              <a:t>Syntax : </a:t>
            </a:r>
            <a:r>
              <a:rPr lang="en-US" dirty="0" err="1" smtClean="0">
                <a:solidFill>
                  <a:srgbClr val="0070C0"/>
                </a:solidFill>
              </a:rPr>
              <a:t>map.put</a:t>
            </a:r>
            <a:r>
              <a:rPr lang="en-US" dirty="0" smtClean="0">
                <a:solidFill>
                  <a:srgbClr val="0070C0"/>
                </a:solidFill>
              </a:rPr>
              <a:t>(</a:t>
            </a:r>
            <a:r>
              <a:rPr lang="en-US" dirty="0" err="1" smtClean="0">
                <a:solidFill>
                  <a:srgbClr val="C00000"/>
                </a:solidFill>
              </a:rPr>
              <a:t>key</a:t>
            </a:r>
            <a:r>
              <a:rPr lang="en-US" dirty="0" err="1" smtClean="0">
                <a:solidFill>
                  <a:srgbClr val="0070C0"/>
                </a:solidFill>
              </a:rPr>
              <a:t>,</a:t>
            </a:r>
            <a:r>
              <a:rPr lang="en-US" dirty="0" err="1" smtClean="0">
                <a:solidFill>
                  <a:srgbClr val="00B050"/>
                </a:solidFill>
              </a:rPr>
              <a:t>value</a:t>
            </a:r>
            <a:r>
              <a:rPr lang="en-US" dirty="0" smtClean="0">
                <a:solidFill>
                  <a:srgbClr val="0070C0"/>
                </a:solidFill>
              </a:rPr>
              <a:t>);</a:t>
            </a:r>
          </a:p>
          <a:p>
            <a:pPr marL="465138">
              <a:lnSpc>
                <a:spcPct val="150000"/>
              </a:lnSpc>
              <a:spcBef>
                <a:spcPts val="1200"/>
              </a:spcBef>
            </a:pPr>
            <a:r>
              <a:rPr lang="en-US" dirty="0" smtClean="0"/>
              <a:t>Example: </a:t>
            </a:r>
            <a:r>
              <a:rPr lang="en-US" dirty="0" err="1" smtClean="0">
                <a:solidFill>
                  <a:srgbClr val="0070C0"/>
                </a:solidFill>
              </a:rPr>
              <a:t>map.put</a:t>
            </a:r>
            <a:r>
              <a:rPr lang="en-US" dirty="0" smtClean="0">
                <a:solidFill>
                  <a:srgbClr val="0070C0"/>
                </a:solidFill>
              </a:rPr>
              <a:t>(</a:t>
            </a:r>
            <a:r>
              <a:rPr lang="en-US" dirty="0" smtClean="0">
                <a:solidFill>
                  <a:srgbClr val="C00000"/>
                </a:solidFill>
              </a:rPr>
              <a:t>1</a:t>
            </a:r>
            <a:r>
              <a:rPr lang="en-US" dirty="0" smtClean="0">
                <a:solidFill>
                  <a:srgbClr val="0070C0"/>
                </a:solidFill>
              </a:rPr>
              <a:t>,”</a:t>
            </a:r>
            <a:r>
              <a:rPr lang="en-US" dirty="0" smtClean="0">
                <a:solidFill>
                  <a:srgbClr val="00B050"/>
                </a:solidFill>
              </a:rPr>
              <a:t>India</a:t>
            </a:r>
            <a:r>
              <a:rPr lang="en-US" dirty="0" smtClean="0">
                <a:solidFill>
                  <a:srgbClr val="0070C0"/>
                </a:solidFill>
              </a:rPr>
              <a:t>”); </a:t>
            </a:r>
            <a:r>
              <a:rPr lang="en-US" b="0" dirty="0" smtClean="0"/>
              <a:t>// This adds an country </a:t>
            </a:r>
            <a:r>
              <a:rPr lang="en-US" i="1" dirty="0" smtClean="0"/>
              <a:t>India</a:t>
            </a:r>
            <a:r>
              <a:rPr lang="en-US" b="0" dirty="0" smtClean="0"/>
              <a:t> with a key value 1.</a:t>
            </a:r>
          </a:p>
          <a:p>
            <a:pPr>
              <a:lnSpc>
                <a:spcPct val="150000"/>
              </a:lnSpc>
              <a:spcBef>
                <a:spcPts val="1200"/>
              </a:spcBef>
            </a:pPr>
            <a:r>
              <a:rPr lang="en-US" dirty="0" smtClean="0"/>
              <a:t>Reading Elements From a Map: </a:t>
            </a:r>
            <a:r>
              <a:rPr lang="en-US" b="0" dirty="0" smtClean="0"/>
              <a:t>Elements can be retrieved from a map by passing the key using the </a:t>
            </a:r>
            <a:r>
              <a:rPr lang="en-US" dirty="0" smtClean="0">
                <a:solidFill>
                  <a:srgbClr val="0070C0"/>
                </a:solidFill>
              </a:rPr>
              <a:t>get()</a:t>
            </a:r>
            <a:r>
              <a:rPr lang="en-US" b="0" dirty="0" smtClean="0"/>
              <a:t> method.</a:t>
            </a:r>
          </a:p>
          <a:p>
            <a:pPr marL="508000">
              <a:lnSpc>
                <a:spcPct val="150000"/>
              </a:lnSpc>
              <a:spcBef>
                <a:spcPts val="1200"/>
              </a:spcBef>
            </a:pPr>
            <a:r>
              <a:rPr lang="en-US" dirty="0" smtClean="0"/>
              <a:t>Syntax : </a:t>
            </a:r>
            <a:r>
              <a:rPr lang="en-US" dirty="0" smtClean="0">
                <a:solidFill>
                  <a:srgbClr val="0070C0"/>
                </a:solidFill>
              </a:rPr>
              <a:t>variable =</a:t>
            </a:r>
            <a:r>
              <a:rPr lang="en-US" dirty="0" err="1" smtClean="0">
                <a:solidFill>
                  <a:srgbClr val="0070C0"/>
                </a:solidFill>
              </a:rPr>
              <a:t>map.get</a:t>
            </a:r>
            <a:r>
              <a:rPr lang="en-US" dirty="0" smtClean="0">
                <a:solidFill>
                  <a:srgbClr val="0070C0"/>
                </a:solidFill>
              </a:rPr>
              <a:t>(</a:t>
            </a:r>
            <a:r>
              <a:rPr lang="en-US" dirty="0" smtClean="0">
                <a:solidFill>
                  <a:srgbClr val="C00000"/>
                </a:solidFill>
              </a:rPr>
              <a:t>key</a:t>
            </a:r>
            <a:r>
              <a:rPr lang="en-US" dirty="0" smtClean="0">
                <a:solidFill>
                  <a:srgbClr val="0070C0"/>
                </a:solidFill>
              </a:rPr>
              <a:t>);</a:t>
            </a:r>
          </a:p>
          <a:p>
            <a:pPr marL="508000">
              <a:lnSpc>
                <a:spcPct val="150000"/>
              </a:lnSpc>
              <a:spcBef>
                <a:spcPts val="1200"/>
              </a:spcBef>
            </a:pPr>
            <a:r>
              <a:rPr lang="en-US" dirty="0" smtClean="0"/>
              <a:t>Example: </a:t>
            </a:r>
            <a:r>
              <a:rPr lang="en-US" dirty="0" smtClean="0">
                <a:solidFill>
                  <a:srgbClr val="0070C0"/>
                </a:solidFill>
              </a:rPr>
              <a:t>String</a:t>
            </a:r>
            <a:r>
              <a:rPr lang="en-US" dirty="0" smtClean="0"/>
              <a:t> </a:t>
            </a:r>
            <a:r>
              <a:rPr lang="en-US" dirty="0" smtClean="0">
                <a:solidFill>
                  <a:srgbClr val="0070C0"/>
                </a:solidFill>
              </a:rPr>
              <a:t>country=</a:t>
            </a:r>
            <a:r>
              <a:rPr lang="en-US" dirty="0" err="1" smtClean="0">
                <a:solidFill>
                  <a:srgbClr val="0070C0"/>
                </a:solidFill>
              </a:rPr>
              <a:t>map.get</a:t>
            </a:r>
            <a:r>
              <a:rPr lang="en-US" dirty="0" smtClean="0">
                <a:solidFill>
                  <a:srgbClr val="0070C0"/>
                </a:solidFill>
              </a:rPr>
              <a:t>(</a:t>
            </a:r>
            <a:r>
              <a:rPr lang="en-US" dirty="0" smtClean="0">
                <a:solidFill>
                  <a:srgbClr val="C00000"/>
                </a:solidFill>
              </a:rPr>
              <a:t>1</a:t>
            </a:r>
            <a:r>
              <a:rPr lang="en-US" dirty="0" smtClean="0">
                <a:solidFill>
                  <a:srgbClr val="0070C0"/>
                </a:solidFill>
              </a:rPr>
              <a:t>); </a:t>
            </a:r>
            <a:r>
              <a:rPr lang="en-US" b="0" dirty="0" smtClean="0"/>
              <a:t>// This retrieves the country specific to key 1 which is “</a:t>
            </a:r>
            <a:r>
              <a:rPr lang="en-US" i="1" dirty="0" smtClean="0"/>
              <a:t>India</a:t>
            </a:r>
            <a:r>
              <a:rPr lang="en-US" b="0" dirty="0" smtClean="0"/>
              <a:t>”.</a:t>
            </a:r>
          </a:p>
          <a:p>
            <a:pPr>
              <a:lnSpc>
                <a:spcPct val="150000"/>
              </a:lnSpc>
            </a:pP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ox(in)">
                                      <p:cBhvr>
                                        <p:cTn id="7" dur="500"/>
                                        <p:tgtEl>
                                          <p:spTgt spid="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ox(in)">
                                      <p:cBhvr>
                                        <p:cTn id="1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Interfaces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Rectangle 4"/>
          <p:cNvSpPr/>
          <p:nvPr/>
        </p:nvSpPr>
        <p:spPr>
          <a:xfrm>
            <a:off x="304800" y="1600201"/>
            <a:ext cx="8610600"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1200"/>
              </a:spcBef>
              <a:spcAft>
                <a:spcPts val="1200"/>
              </a:spcAft>
            </a:pPr>
            <a:r>
              <a:rPr lang="en-US" sz="2000" dirty="0" smtClean="0">
                <a:latin typeface="Arial" pitchFamily="34" charset="0"/>
                <a:cs typeface="Arial" pitchFamily="34" charset="0"/>
              </a:rPr>
              <a:t>What are collection Interfaces?</a:t>
            </a:r>
          </a:p>
          <a:p>
            <a:pPr>
              <a:spcBef>
                <a:spcPts val="1200"/>
              </a:spcBef>
              <a:spcAft>
                <a:spcPts val="1200"/>
              </a:spcAft>
            </a:pPr>
            <a:r>
              <a:rPr lang="en-US" sz="2000" b="0" dirty="0" smtClean="0">
                <a:latin typeface="Arial" pitchFamily="34" charset="0"/>
                <a:cs typeface="Arial" pitchFamily="34" charset="0"/>
              </a:rPr>
              <a:t>These are set of predefined java interfaces defined in </a:t>
            </a:r>
            <a:r>
              <a:rPr lang="en-US" sz="2000" i="1" dirty="0" smtClean="0">
                <a:latin typeface="Arial" pitchFamily="34" charset="0"/>
                <a:cs typeface="Arial" pitchFamily="34" charset="0"/>
              </a:rPr>
              <a:t>java.util</a:t>
            </a:r>
            <a:r>
              <a:rPr lang="en-US" sz="2000" b="0" i="1" dirty="0" smtClean="0">
                <a:latin typeface="Arial" pitchFamily="34" charset="0"/>
                <a:cs typeface="Arial" pitchFamily="34" charset="0"/>
              </a:rPr>
              <a:t> </a:t>
            </a:r>
            <a:r>
              <a:rPr lang="en-US" sz="2000" b="0" dirty="0" smtClean="0">
                <a:latin typeface="Arial" pitchFamily="34" charset="0"/>
                <a:cs typeface="Arial" pitchFamily="34" charset="0"/>
              </a:rPr>
              <a:t>package which can be used for performing any logic related to collection of Objects.</a:t>
            </a:r>
          </a:p>
          <a:p>
            <a:pPr>
              <a:spcBef>
                <a:spcPts val="1200"/>
              </a:spcBef>
              <a:spcAft>
                <a:spcPts val="1200"/>
              </a:spcAft>
            </a:pPr>
            <a:r>
              <a:rPr lang="en-US" sz="2000" dirty="0" smtClean="0">
                <a:latin typeface="Arial" pitchFamily="34" charset="0"/>
                <a:cs typeface="Arial" pitchFamily="34" charset="0"/>
              </a:rPr>
              <a:t>	Example: </a:t>
            </a:r>
            <a:r>
              <a:rPr lang="en-US" sz="2000" b="0" dirty="0" smtClean="0">
                <a:latin typeface="Arial" pitchFamily="34" charset="0"/>
                <a:cs typeface="Arial" pitchFamily="34" charset="0"/>
              </a:rPr>
              <a:t> Set, List, Map</a:t>
            </a:r>
          </a:p>
          <a:p>
            <a:pPr>
              <a:spcBef>
                <a:spcPts val="1200"/>
              </a:spcBef>
              <a:spcAft>
                <a:spcPts val="1200"/>
              </a:spcAft>
            </a:pPr>
            <a:r>
              <a:rPr lang="en-US" sz="2000" dirty="0" smtClean="0">
                <a:latin typeface="Arial" pitchFamily="34" charset="0"/>
                <a:cs typeface="Arial" pitchFamily="34" charset="0"/>
              </a:rPr>
              <a:t>What are collection Implementations?</a:t>
            </a:r>
          </a:p>
          <a:p>
            <a:pPr>
              <a:spcBef>
                <a:spcPts val="1200"/>
              </a:spcBef>
              <a:spcAft>
                <a:spcPts val="1200"/>
              </a:spcAft>
            </a:pPr>
            <a:r>
              <a:rPr lang="en-US" sz="2000" b="0" dirty="0" smtClean="0">
                <a:latin typeface="Arial" pitchFamily="34" charset="0"/>
                <a:cs typeface="Arial" pitchFamily="34" charset="0"/>
              </a:rPr>
              <a:t>These are predefined classed which implements one of the collection interfaces.  The programmer uses these for processing collection of Objects.</a:t>
            </a:r>
          </a:p>
          <a:p>
            <a:pPr>
              <a:spcBef>
                <a:spcPts val="1200"/>
              </a:spcBef>
              <a:spcAft>
                <a:spcPts val="1200"/>
              </a:spcAft>
            </a:pPr>
            <a:r>
              <a:rPr lang="en-US" sz="2000" dirty="0" smtClean="0">
                <a:latin typeface="Arial" pitchFamily="34" charset="0"/>
                <a:cs typeface="Arial" pitchFamily="34" charset="0"/>
              </a:rPr>
              <a:t>	Example: </a:t>
            </a:r>
            <a:r>
              <a:rPr lang="en-US" sz="2000" b="0" dirty="0" smtClean="0">
                <a:latin typeface="Arial" pitchFamily="34" charset="0"/>
                <a:cs typeface="Arial" pitchFamily="34" charset="0"/>
              </a:rPr>
              <a:t>ArrayList, </a:t>
            </a:r>
            <a:r>
              <a:rPr lang="en-US" sz="2000" b="0" dirty="0" err="1" smtClean="0">
                <a:latin typeface="Arial" pitchFamily="34" charset="0"/>
                <a:cs typeface="Arial" pitchFamily="34" charset="0"/>
              </a:rPr>
              <a:t>HashMap</a:t>
            </a:r>
            <a:r>
              <a:rPr lang="en-US" sz="2000" b="0" dirty="0" smtClean="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ox(in)">
                                      <p:cBhvr>
                                        <p:cTn id="7" dur="500"/>
                                        <p:tgtEl>
                                          <p:spTgt spid="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ox(in)">
                                      <p:cBhvr>
                                        <p:cTn id="1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keySet</a:t>
            </a:r>
            <a:r>
              <a:rPr lang="en-US" dirty="0" smtClean="0"/>
              <a:t>()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80</a:t>
            </a:fld>
            <a:endParaRPr lang="en-US"/>
          </a:p>
        </p:txBody>
      </p:sp>
      <p:sp>
        <p:nvSpPr>
          <p:cNvPr id="5" name="TextBox 4"/>
          <p:cNvSpPr txBox="1"/>
          <p:nvPr/>
        </p:nvSpPr>
        <p:spPr>
          <a:xfrm>
            <a:off x="381000" y="1676400"/>
            <a:ext cx="8763000" cy="3970318"/>
          </a:xfrm>
          <a:prstGeom prst="rect">
            <a:avLst/>
          </a:prstGeom>
          <a:noFill/>
        </p:spPr>
        <p:txBody>
          <a:bodyPr wrap="square" rtlCol="0">
            <a:spAutoFit/>
          </a:bodyPr>
          <a:lstStyle/>
          <a:p>
            <a:pPr marL="174625" indent="-174625">
              <a:lnSpc>
                <a:spcPct val="150000"/>
              </a:lnSpc>
              <a:buFont typeface="Wingdings" pitchFamily="2" charset="2"/>
              <a:buChar char="§"/>
            </a:pPr>
            <a:r>
              <a:rPr lang="en-US" sz="2000" i="1" dirty="0" err="1" smtClean="0"/>
              <a:t>keySet</a:t>
            </a:r>
            <a:r>
              <a:rPr lang="en-US" sz="2000" i="1" dirty="0" smtClean="0"/>
              <a:t>() </a:t>
            </a:r>
            <a:r>
              <a:rPr lang="en-US" sz="2000" b="0" dirty="0" smtClean="0"/>
              <a:t>returns the set of keys for the map</a:t>
            </a:r>
          </a:p>
          <a:p>
            <a:pPr marL="174625" indent="-174625">
              <a:lnSpc>
                <a:spcPct val="150000"/>
              </a:lnSpc>
              <a:buFont typeface="Wingdings" pitchFamily="2" charset="2"/>
              <a:buChar char="§"/>
            </a:pPr>
            <a:r>
              <a:rPr lang="en-US" sz="2000" b="0" dirty="0" smtClean="0"/>
              <a:t>Using the keys obtained one can iterate the map.</a:t>
            </a:r>
          </a:p>
          <a:p>
            <a:pPr marL="914400">
              <a:lnSpc>
                <a:spcPct val="150000"/>
              </a:lnSpc>
            </a:pPr>
            <a:r>
              <a:rPr lang="en-US" b="0" dirty="0" smtClean="0">
                <a:solidFill>
                  <a:srgbClr val="0070C0"/>
                </a:solidFill>
              </a:rPr>
              <a:t>Set&lt;Integer&gt; keys=</a:t>
            </a:r>
            <a:r>
              <a:rPr lang="en-US" b="0" dirty="0" err="1" smtClean="0">
                <a:solidFill>
                  <a:srgbClr val="0070C0"/>
                </a:solidFill>
              </a:rPr>
              <a:t>map.keySet</a:t>
            </a:r>
            <a:r>
              <a:rPr lang="en-US" b="0" dirty="0" smtClean="0">
                <a:solidFill>
                  <a:srgbClr val="0070C0"/>
                </a:solidFill>
              </a:rPr>
              <a:t>();</a:t>
            </a:r>
          </a:p>
          <a:p>
            <a:pPr marL="914400">
              <a:lnSpc>
                <a:spcPct val="150000"/>
              </a:lnSpc>
            </a:pPr>
            <a:r>
              <a:rPr lang="en-US" b="0" dirty="0" err="1" smtClean="0">
                <a:solidFill>
                  <a:srgbClr val="0070C0"/>
                </a:solidFill>
              </a:rPr>
              <a:t>Iterator</a:t>
            </a:r>
            <a:r>
              <a:rPr lang="en-US" b="0" dirty="0" smtClean="0">
                <a:solidFill>
                  <a:srgbClr val="0070C0"/>
                </a:solidFill>
              </a:rPr>
              <a:t>&lt;Integer&gt; </a:t>
            </a:r>
            <a:r>
              <a:rPr lang="en-US" b="0" dirty="0" err="1" smtClean="0">
                <a:solidFill>
                  <a:srgbClr val="0070C0"/>
                </a:solidFill>
              </a:rPr>
              <a:t>iterator</a:t>
            </a:r>
            <a:r>
              <a:rPr lang="en-US" b="0" dirty="0" smtClean="0">
                <a:solidFill>
                  <a:srgbClr val="0070C0"/>
                </a:solidFill>
              </a:rPr>
              <a:t>=</a:t>
            </a:r>
            <a:r>
              <a:rPr lang="en-US" b="0" dirty="0" err="1" smtClean="0">
                <a:solidFill>
                  <a:srgbClr val="0070C0"/>
                </a:solidFill>
              </a:rPr>
              <a:t>keys.iterator</a:t>
            </a:r>
            <a:r>
              <a:rPr lang="en-US" b="0" dirty="0" smtClean="0">
                <a:solidFill>
                  <a:srgbClr val="0070C0"/>
                </a:solidFill>
              </a:rPr>
              <a:t>();</a:t>
            </a:r>
          </a:p>
          <a:p>
            <a:pPr marL="914400">
              <a:lnSpc>
                <a:spcPct val="150000"/>
              </a:lnSpc>
            </a:pPr>
            <a:r>
              <a:rPr lang="en-US" b="0" dirty="0" smtClean="0">
                <a:solidFill>
                  <a:srgbClr val="0070C0"/>
                </a:solidFill>
              </a:rPr>
              <a:t>while(</a:t>
            </a:r>
            <a:r>
              <a:rPr lang="en-US" b="0" dirty="0" err="1" smtClean="0">
                <a:solidFill>
                  <a:srgbClr val="0070C0"/>
                </a:solidFill>
              </a:rPr>
              <a:t>iterator.hasNext</a:t>
            </a:r>
            <a:r>
              <a:rPr lang="en-US" b="0" dirty="0" smtClean="0">
                <a:solidFill>
                  <a:srgbClr val="0070C0"/>
                </a:solidFill>
              </a:rPr>
              <a:t>())</a:t>
            </a:r>
          </a:p>
          <a:p>
            <a:pPr marL="914400">
              <a:lnSpc>
                <a:spcPct val="150000"/>
              </a:lnSpc>
            </a:pPr>
            <a:r>
              <a:rPr lang="en-US" b="0" dirty="0" smtClean="0">
                <a:solidFill>
                  <a:srgbClr val="0070C0"/>
                </a:solidFill>
              </a:rPr>
              <a:t>{</a:t>
            </a:r>
          </a:p>
          <a:p>
            <a:pPr marL="914400">
              <a:lnSpc>
                <a:spcPct val="150000"/>
              </a:lnSpc>
            </a:pPr>
            <a:r>
              <a:rPr lang="en-US" b="0" dirty="0" smtClean="0">
                <a:solidFill>
                  <a:srgbClr val="0070C0"/>
                </a:solidFill>
              </a:rPr>
              <a:t>  </a:t>
            </a:r>
            <a:r>
              <a:rPr lang="en-US" b="0" dirty="0" err="1" smtClean="0">
                <a:solidFill>
                  <a:srgbClr val="0070C0"/>
                </a:solidFill>
              </a:rPr>
              <a:t>System.out.println</a:t>
            </a:r>
            <a:r>
              <a:rPr lang="en-US" b="0" dirty="0" smtClean="0">
                <a:solidFill>
                  <a:srgbClr val="0070C0"/>
                </a:solidFill>
              </a:rPr>
              <a:t>(</a:t>
            </a:r>
            <a:r>
              <a:rPr lang="en-US" b="0" dirty="0" err="1" smtClean="0">
                <a:solidFill>
                  <a:srgbClr val="0070C0"/>
                </a:solidFill>
              </a:rPr>
              <a:t>iterator.next</a:t>
            </a:r>
            <a:r>
              <a:rPr lang="en-US" b="0" dirty="0" smtClean="0">
                <a:solidFill>
                  <a:srgbClr val="0070C0"/>
                </a:solidFill>
              </a:rPr>
              <a:t>());</a:t>
            </a:r>
          </a:p>
          <a:p>
            <a:pPr marL="914400">
              <a:lnSpc>
                <a:spcPct val="150000"/>
              </a:lnSpc>
            </a:pPr>
            <a:r>
              <a:rPr lang="en-US" b="0" dirty="0" smtClean="0">
                <a:solidFill>
                  <a:srgbClr val="0070C0"/>
                </a:solidFill>
              </a:rPr>
              <a:t>}</a:t>
            </a:r>
          </a:p>
          <a:p>
            <a:pPr marL="174625" indent="-174625">
              <a:lnSpc>
                <a:spcPct val="150000"/>
              </a:lnSpc>
            </a:pPr>
            <a:endParaRPr lang="en-US" sz="2000" b="0" dirty="0"/>
          </a:p>
        </p:txBody>
      </p:sp>
      <p:sp>
        <p:nvSpPr>
          <p:cNvPr id="6" name="Line Callout 1 5"/>
          <p:cNvSpPr/>
          <p:nvPr/>
        </p:nvSpPr>
        <p:spPr bwMode="auto">
          <a:xfrm>
            <a:off x="6705600" y="2514600"/>
            <a:ext cx="1905000" cy="533400"/>
          </a:xfrm>
          <a:prstGeom prst="borderCallout1">
            <a:avLst>
              <a:gd name="adj1" fmla="val 48682"/>
              <a:gd name="adj2" fmla="val -4523"/>
              <a:gd name="adj3" fmla="val 74315"/>
              <a:gd name="adj4" fmla="val -9555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latin typeface="Arial" pitchFamily="34" charset="0"/>
                <a:cs typeface="Arial" pitchFamily="34" charset="0"/>
              </a:rPr>
              <a:t>Get the keys of the Map.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Line Callout 1 6"/>
          <p:cNvSpPr/>
          <p:nvPr/>
        </p:nvSpPr>
        <p:spPr bwMode="auto">
          <a:xfrm>
            <a:off x="6858000" y="3505200"/>
            <a:ext cx="1905000" cy="533400"/>
          </a:xfrm>
          <a:prstGeom prst="borderCallout1">
            <a:avLst>
              <a:gd name="adj1" fmla="val 48682"/>
              <a:gd name="adj2" fmla="val -4523"/>
              <a:gd name="adj3" fmla="val -1876"/>
              <a:gd name="adj4" fmla="val -8869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latin typeface="Arial" pitchFamily="34" charset="0"/>
                <a:cs typeface="Arial" pitchFamily="34" charset="0"/>
              </a:rPr>
              <a:t>Get the </a:t>
            </a:r>
            <a:r>
              <a:rPr lang="en-US" sz="1400" b="0" dirty="0" err="1" smtClean="0">
                <a:latin typeface="Arial" pitchFamily="34" charset="0"/>
                <a:cs typeface="Arial" pitchFamily="34" charset="0"/>
              </a:rPr>
              <a:t>iterator</a:t>
            </a:r>
            <a:r>
              <a:rPr lang="en-US" sz="1400" b="0" dirty="0" smtClean="0">
                <a:latin typeface="Arial" pitchFamily="34" charset="0"/>
                <a:cs typeface="Arial" pitchFamily="34" charset="0"/>
              </a:rPr>
              <a:t> of the Set.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ight Brace 7"/>
          <p:cNvSpPr/>
          <p:nvPr/>
        </p:nvSpPr>
        <p:spPr>
          <a:xfrm>
            <a:off x="4953000" y="3657600"/>
            <a:ext cx="533400" cy="14478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Line Callout 1 8"/>
          <p:cNvSpPr/>
          <p:nvPr/>
        </p:nvSpPr>
        <p:spPr bwMode="auto">
          <a:xfrm>
            <a:off x="6248400" y="4343400"/>
            <a:ext cx="2057400" cy="533400"/>
          </a:xfrm>
          <a:prstGeom prst="borderCallout1">
            <a:avLst>
              <a:gd name="adj1" fmla="val 48682"/>
              <a:gd name="adj2" fmla="val -4523"/>
              <a:gd name="adj3" fmla="val 11729"/>
              <a:gd name="adj4" fmla="val -3612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latin typeface="Arial" pitchFamily="34" charset="0"/>
                <a:cs typeface="Arial" pitchFamily="34" charset="0"/>
              </a:rPr>
              <a:t>Iterating the set and printing the key values.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ox(in)">
                                      <p:cBhvr>
                                        <p:cTn id="19" dur="500"/>
                                        <p:tgtEl>
                                          <p:spTgt spid="5">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ox(in)">
                                      <p:cBhvr>
                                        <p:cTn id="22" dur="500"/>
                                        <p:tgtEl>
                                          <p:spTgt spid="5">
                                            <p:txEl>
                                              <p:pRg st="7" end="7"/>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i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ox(i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t>
            </a:r>
            <a:r>
              <a:rPr lang="en-US" dirty="0" err="1" smtClean="0"/>
              <a:t>HashMap</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81</a:t>
            </a:fld>
            <a:endParaRPr lang="en-US"/>
          </a:p>
        </p:txBody>
      </p:sp>
      <p:sp>
        <p:nvSpPr>
          <p:cNvPr id="5" name="TextBox 4"/>
          <p:cNvSpPr txBox="1"/>
          <p:nvPr/>
        </p:nvSpPr>
        <p:spPr>
          <a:xfrm>
            <a:off x="228600" y="1676400"/>
            <a:ext cx="8534400" cy="3462486"/>
          </a:xfrm>
          <a:prstGeom prst="rect">
            <a:avLst/>
          </a:prstGeom>
          <a:noFill/>
        </p:spPr>
        <p:txBody>
          <a:bodyPr wrap="square" rtlCol="0">
            <a:spAutoFit/>
          </a:bodyPr>
          <a:lstStyle/>
          <a:p>
            <a:pPr>
              <a:lnSpc>
                <a:spcPct val="150000"/>
              </a:lnSpc>
              <a:spcBef>
                <a:spcPts val="1200"/>
              </a:spcBef>
            </a:pPr>
            <a:r>
              <a:rPr lang="en-US" dirty="0" smtClean="0"/>
              <a:t>Objective: </a:t>
            </a:r>
            <a:r>
              <a:rPr lang="en-US" b="0" dirty="0" smtClean="0"/>
              <a:t> Let us learn to store values in a map, iterate through the map and print the values.</a:t>
            </a:r>
          </a:p>
          <a:p>
            <a:pPr>
              <a:lnSpc>
                <a:spcPct val="150000"/>
              </a:lnSpc>
              <a:spcBef>
                <a:spcPts val="1200"/>
              </a:spcBef>
            </a:pPr>
            <a:r>
              <a:rPr lang="en-US" dirty="0" smtClean="0">
                <a:solidFill>
                  <a:srgbClr val="0070C0"/>
                </a:solidFill>
              </a:rPr>
              <a:t>Problem Statement  1:</a:t>
            </a:r>
            <a:r>
              <a:rPr lang="en-US" b="0" dirty="0" smtClean="0"/>
              <a:t> Create a method that returns a Hash map containing the details of students. Roll no is the key and student name is the value.</a:t>
            </a:r>
          </a:p>
          <a:p>
            <a:pPr>
              <a:lnSpc>
                <a:spcPct val="150000"/>
              </a:lnSpc>
              <a:spcBef>
                <a:spcPts val="1200"/>
              </a:spcBef>
            </a:pPr>
            <a:r>
              <a:rPr lang="en-US" dirty="0" smtClean="0">
                <a:solidFill>
                  <a:srgbClr val="0070C0"/>
                </a:solidFill>
              </a:rPr>
              <a:t>Problem Statement  2 : </a:t>
            </a:r>
            <a:r>
              <a:rPr lang="en-US" b="0" dirty="0" smtClean="0"/>
              <a:t>Create a main method that reads the student map and prints the roll number and name of all the students by iterating through the keys.</a:t>
            </a:r>
          </a:p>
          <a:p>
            <a:pPr>
              <a:lnSpc>
                <a:spcPct val="150000"/>
              </a:lnSpc>
              <a:spcBef>
                <a:spcPts val="1200"/>
              </a:spcBef>
            </a:pPr>
            <a:endParaRPr lang="en-US" b="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924800" cy="1143000"/>
          </a:xfrm>
        </p:spPr>
        <p:txBody>
          <a:bodyPr/>
          <a:lstStyle/>
          <a:p>
            <a:r>
              <a:rPr lang="en-US" sz="2600" dirty="0" smtClean="0"/>
              <a:t>Lend a Hand Solution – Problem Statement 1 </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82</a:t>
            </a:fld>
            <a:endParaRPr lang="en-US"/>
          </a:p>
        </p:txBody>
      </p:sp>
      <p:sp>
        <p:nvSpPr>
          <p:cNvPr id="5" name="TextBox 4"/>
          <p:cNvSpPr txBox="1"/>
          <p:nvPr/>
        </p:nvSpPr>
        <p:spPr>
          <a:xfrm>
            <a:off x="228600" y="1591270"/>
            <a:ext cx="8534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spcBef>
                <a:spcPts val="0"/>
              </a:spcBef>
            </a:pPr>
            <a:r>
              <a:rPr lang="en-US" b="0" dirty="0" smtClean="0">
                <a:latin typeface="Arial" pitchFamily="34" charset="0"/>
                <a:cs typeface="Arial" pitchFamily="34" charset="0"/>
              </a:rPr>
              <a:t>Create a class named </a:t>
            </a:r>
            <a:r>
              <a:rPr lang="en-US" b="0" dirty="0" err="1" smtClean="0">
                <a:latin typeface="Arial" pitchFamily="34" charset="0"/>
                <a:cs typeface="Arial" pitchFamily="34" charset="0"/>
              </a:rPr>
              <a:t>MapEx</a:t>
            </a:r>
            <a:r>
              <a:rPr lang="en-US" b="0" dirty="0" smtClean="0">
                <a:latin typeface="Arial" pitchFamily="34" charset="0"/>
                <a:cs typeface="Arial" pitchFamily="34" charset="0"/>
              </a:rPr>
              <a:t>. It should loads a map with student registration number as key and student name as value and returns the student map.</a:t>
            </a:r>
            <a:endParaRPr lang="en-US" b="0" dirty="0">
              <a:latin typeface="Arial" pitchFamily="34" charset="0"/>
              <a:cs typeface="Arial" pitchFamily="34" charset="0"/>
            </a:endParaRPr>
          </a:p>
        </p:txBody>
      </p:sp>
      <p:pic>
        <p:nvPicPr>
          <p:cNvPr id="113666" name="Picture 2"/>
          <p:cNvPicPr>
            <a:picLocks noChangeAspect="1" noChangeArrowheads="1"/>
          </p:cNvPicPr>
          <p:nvPr/>
        </p:nvPicPr>
        <p:blipFill>
          <a:blip r:embed="rId2" cstate="print"/>
          <a:srcRect/>
          <a:stretch>
            <a:fillRect/>
          </a:stretch>
        </p:blipFill>
        <p:spPr bwMode="auto">
          <a:xfrm>
            <a:off x="533400" y="2971800"/>
            <a:ext cx="8049846" cy="2438400"/>
          </a:xfrm>
          <a:prstGeom prst="rect">
            <a:avLst/>
          </a:prstGeom>
          <a:noFill/>
          <a:ln w="9525">
            <a:noFill/>
            <a:miter lim="800000"/>
            <a:headEnd/>
            <a:tailEnd/>
          </a:ln>
          <a:effectLst/>
        </p:spPr>
      </p:pic>
      <p:sp>
        <p:nvSpPr>
          <p:cNvPr id="6" name="TextBox 5"/>
          <p:cNvSpPr txBox="1"/>
          <p:nvPr/>
        </p:nvSpPr>
        <p:spPr>
          <a:xfrm>
            <a:off x="1524000" y="5449669"/>
            <a:ext cx="678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Always remember to declare the Map using the appropriate interface. In the example it is </a:t>
            </a:r>
            <a:r>
              <a:rPr lang="en-US" i="1" dirty="0" smtClean="0">
                <a:latin typeface="Arial" pitchFamily="34" charset="0"/>
                <a:cs typeface="Arial" pitchFamily="34" charset="0"/>
              </a:rPr>
              <a:t>Map</a:t>
            </a:r>
            <a:r>
              <a:rPr lang="en-US" b="0" dirty="0" smtClean="0">
                <a:latin typeface="Arial" pitchFamily="34" charset="0"/>
                <a:cs typeface="Arial" pitchFamily="34" charset="0"/>
              </a:rPr>
              <a:t>.</a:t>
            </a:r>
            <a:endParaRPr lang="en-US" b="0" dirty="0">
              <a:latin typeface="Arial" pitchFamily="34" charset="0"/>
              <a:cs typeface="Arial" pitchFamily="34" charset="0"/>
            </a:endParaRPr>
          </a:p>
        </p:txBody>
      </p:sp>
      <p:pic>
        <p:nvPicPr>
          <p:cNvPr id="7" name="Picture 6" descr="ImportantIcon.jpg"/>
          <p:cNvPicPr>
            <a:picLocks noChangeAspect="1"/>
          </p:cNvPicPr>
          <p:nvPr/>
        </p:nvPicPr>
        <p:blipFill>
          <a:blip r:embed="rId3" cstate="print"/>
          <a:stretch>
            <a:fillRect/>
          </a:stretch>
        </p:blipFill>
        <p:spPr>
          <a:xfrm>
            <a:off x="304800" y="5221069"/>
            <a:ext cx="1019175" cy="847725"/>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848600" cy="1143000"/>
          </a:xfrm>
        </p:spPr>
        <p:txBody>
          <a:bodyPr/>
          <a:lstStyle/>
          <a:p>
            <a:r>
              <a:rPr lang="en-US" sz="2600" dirty="0" smtClean="0"/>
              <a:t>Lend a Hand Solution – Problem Statement 2 </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83</a:t>
            </a:fld>
            <a:endParaRPr lang="en-US"/>
          </a:p>
        </p:txBody>
      </p:sp>
      <p:sp>
        <p:nvSpPr>
          <p:cNvPr id="5" name="TextBox 4"/>
          <p:cNvSpPr txBox="1"/>
          <p:nvPr/>
        </p:nvSpPr>
        <p:spPr>
          <a:xfrm>
            <a:off x="381000" y="1600200"/>
            <a:ext cx="80772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Let us now iterate through the map and print the name and the registration number.</a:t>
            </a:r>
            <a:endParaRPr lang="en-US" b="0" dirty="0">
              <a:latin typeface="Arial" pitchFamily="34" charset="0"/>
              <a:cs typeface="Arial" pitchFamily="34" charset="0"/>
            </a:endParaRPr>
          </a:p>
        </p:txBody>
      </p:sp>
      <p:pic>
        <p:nvPicPr>
          <p:cNvPr id="114690" name="Picture 2"/>
          <p:cNvPicPr>
            <a:picLocks noChangeAspect="1" noChangeArrowheads="1"/>
          </p:cNvPicPr>
          <p:nvPr/>
        </p:nvPicPr>
        <p:blipFill>
          <a:blip r:embed="rId2" cstate="print"/>
          <a:srcRect/>
          <a:stretch>
            <a:fillRect/>
          </a:stretch>
        </p:blipFill>
        <p:spPr bwMode="auto">
          <a:xfrm>
            <a:off x="228600" y="2286000"/>
            <a:ext cx="6865882" cy="3886200"/>
          </a:xfrm>
          <a:prstGeom prst="rect">
            <a:avLst/>
          </a:prstGeom>
          <a:noFill/>
          <a:ln w="9525">
            <a:noFill/>
            <a:miter lim="800000"/>
            <a:headEnd/>
            <a:tailEnd/>
          </a:ln>
          <a:effectLst/>
        </p:spPr>
      </p:pic>
      <p:sp>
        <p:nvSpPr>
          <p:cNvPr id="7" name="TextBox 6"/>
          <p:cNvSpPr txBox="1"/>
          <p:nvPr/>
        </p:nvSpPr>
        <p:spPr>
          <a:xfrm>
            <a:off x="6324600" y="3352800"/>
            <a:ext cx="1676400" cy="3048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Prints the map </a:t>
            </a:r>
            <a:endParaRPr lang="en-US" sz="1400" b="0" dirty="0">
              <a:latin typeface="Arial" pitchFamily="34" charset="0"/>
              <a:cs typeface="Arial" pitchFamily="34" charset="0"/>
            </a:endParaRPr>
          </a:p>
        </p:txBody>
      </p:sp>
      <p:sp>
        <p:nvSpPr>
          <p:cNvPr id="8" name="TextBox 7"/>
          <p:cNvSpPr txBox="1"/>
          <p:nvPr/>
        </p:nvSpPr>
        <p:spPr>
          <a:xfrm>
            <a:off x="6186715" y="3766457"/>
            <a:ext cx="2652485"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Gets the key Set for the map</a:t>
            </a:r>
            <a:endParaRPr lang="en-US" sz="1400" b="0" dirty="0">
              <a:latin typeface="Arial" pitchFamily="34" charset="0"/>
              <a:cs typeface="Arial" pitchFamily="34" charset="0"/>
            </a:endParaRPr>
          </a:p>
        </p:txBody>
      </p:sp>
      <p:sp>
        <p:nvSpPr>
          <p:cNvPr id="9" name="TextBox 8"/>
          <p:cNvSpPr txBox="1"/>
          <p:nvPr/>
        </p:nvSpPr>
        <p:spPr>
          <a:xfrm>
            <a:off x="6096000" y="4114800"/>
            <a:ext cx="2971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Gets the </a:t>
            </a:r>
            <a:r>
              <a:rPr lang="en-US" sz="1400" b="0" dirty="0" err="1" smtClean="0">
                <a:latin typeface="Arial" pitchFamily="34" charset="0"/>
                <a:cs typeface="Arial" pitchFamily="34" charset="0"/>
              </a:rPr>
              <a:t>iterator</a:t>
            </a:r>
            <a:r>
              <a:rPr lang="en-US" sz="1400" b="0" dirty="0" smtClean="0">
                <a:latin typeface="Arial" pitchFamily="34" charset="0"/>
                <a:cs typeface="Arial" pitchFamily="34" charset="0"/>
              </a:rPr>
              <a:t> for the keyset</a:t>
            </a:r>
            <a:endParaRPr lang="en-US" sz="1400" b="0" dirty="0">
              <a:latin typeface="Arial" pitchFamily="34" charset="0"/>
              <a:cs typeface="Arial" pitchFamily="34" charset="0"/>
            </a:endParaRPr>
          </a:p>
        </p:txBody>
      </p:sp>
      <p:sp>
        <p:nvSpPr>
          <p:cNvPr id="10" name="TextBox 9"/>
          <p:cNvSpPr txBox="1"/>
          <p:nvPr/>
        </p:nvSpPr>
        <p:spPr>
          <a:xfrm>
            <a:off x="5334000" y="4495800"/>
            <a:ext cx="29718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Iterates over the key set and reads the value for each key.</a:t>
            </a:r>
            <a:endParaRPr lang="en-US" sz="1400" b="0" dirty="0">
              <a:latin typeface="Arial" pitchFamily="34" charset="0"/>
              <a:cs typeface="Arial" pitchFamily="34" charset="0"/>
            </a:endParaRPr>
          </a:p>
        </p:txBody>
      </p:sp>
      <p:sp>
        <p:nvSpPr>
          <p:cNvPr id="11" name="Right Brace 10"/>
          <p:cNvSpPr/>
          <p:nvPr/>
        </p:nvSpPr>
        <p:spPr>
          <a:xfrm>
            <a:off x="4572000" y="4343400"/>
            <a:ext cx="609600" cy="762000"/>
          </a:xfrm>
          <a:prstGeom prst="righ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Output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84</a:t>
            </a:fld>
            <a:endParaRPr lang="en-US"/>
          </a:p>
        </p:txBody>
      </p:sp>
      <p:pic>
        <p:nvPicPr>
          <p:cNvPr id="115714" name="Picture 2"/>
          <p:cNvPicPr>
            <a:picLocks noChangeAspect="1" noChangeArrowheads="1"/>
          </p:cNvPicPr>
          <p:nvPr/>
        </p:nvPicPr>
        <p:blipFill>
          <a:blip r:embed="rId2" cstate="print"/>
          <a:srcRect/>
          <a:stretch>
            <a:fillRect/>
          </a:stretch>
        </p:blipFill>
        <p:spPr bwMode="auto">
          <a:xfrm>
            <a:off x="457200" y="1828800"/>
            <a:ext cx="7848600" cy="1781175"/>
          </a:xfrm>
          <a:prstGeom prst="rect">
            <a:avLst/>
          </a:prstGeom>
          <a:noFill/>
          <a:ln w="9525">
            <a:noFill/>
            <a:miter lim="800000"/>
            <a:headEnd/>
            <a:tailEnd/>
          </a:ln>
          <a:effectLst/>
        </p:spPr>
      </p:pic>
      <p:sp>
        <p:nvSpPr>
          <p:cNvPr id="6" name="TextBox 5"/>
          <p:cNvSpPr txBox="1"/>
          <p:nvPr/>
        </p:nvSpPr>
        <p:spPr>
          <a:xfrm>
            <a:off x="152400" y="4147572"/>
            <a:ext cx="88392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dirty="0" smtClean="0">
                <a:latin typeface="Arial" pitchFamily="34" charset="0"/>
                <a:cs typeface="Arial" pitchFamily="34" charset="0"/>
              </a:rPr>
              <a:t>What can be done to automatically sort the map according to the registration number ?</a:t>
            </a:r>
          </a:p>
          <a:p>
            <a:pPr>
              <a:lnSpc>
                <a:spcPct val="150000"/>
              </a:lnSpc>
            </a:pPr>
            <a:r>
              <a:rPr lang="en-US" b="0" dirty="0" smtClean="0">
                <a:latin typeface="Arial" pitchFamily="34" charset="0"/>
                <a:cs typeface="Arial" pitchFamily="34" charset="0"/>
              </a:rPr>
              <a:t>The solution is </a:t>
            </a:r>
            <a:r>
              <a:rPr lang="en-US" i="1" dirty="0" err="1" smtClean="0">
                <a:latin typeface="Arial" pitchFamily="34" charset="0"/>
                <a:cs typeface="Arial" pitchFamily="34" charset="0"/>
              </a:rPr>
              <a:t>TreeMap</a:t>
            </a:r>
            <a:r>
              <a:rPr lang="en-US" b="0" dirty="0" smtClean="0">
                <a:latin typeface="Arial" pitchFamily="34" charset="0"/>
                <a:cs typeface="Arial" pitchFamily="34" charset="0"/>
              </a:rPr>
              <a:t>, since Tree implements the </a:t>
            </a:r>
            <a:r>
              <a:rPr lang="en-US" b="0" dirty="0" err="1" smtClean="0">
                <a:latin typeface="Arial" pitchFamily="34" charset="0"/>
                <a:cs typeface="Arial" pitchFamily="34" charset="0"/>
              </a:rPr>
              <a:t>SortedMap</a:t>
            </a:r>
            <a:r>
              <a:rPr lang="en-US" b="0" dirty="0" smtClean="0">
                <a:latin typeface="Arial" pitchFamily="34" charset="0"/>
                <a:cs typeface="Arial" pitchFamily="34" charset="0"/>
              </a:rPr>
              <a:t> interface, it  automatically stores the elements in a sorted order based on the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ox(in)">
                                      <p:cBhvr>
                                        <p:cTn id="7" dur="500"/>
                                        <p:tgtEl>
                                          <p:spTgt spid="6">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ox(in)">
                                      <p:cBhvr>
                                        <p:cTn id="10" dur="500"/>
                                        <p:tgtEl>
                                          <p:spTgt spid="6">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ox(in)">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t>
            </a:r>
            <a:r>
              <a:rPr lang="en-US" dirty="0" err="1" smtClean="0"/>
              <a:t>TreeMap</a:t>
            </a:r>
            <a:r>
              <a:rPr lang="en-US" dirty="0" smtClean="0"/>
              <a:t> Demo</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85</a:t>
            </a:fld>
            <a:endParaRPr lang="en-US"/>
          </a:p>
        </p:txBody>
      </p:sp>
      <p:sp>
        <p:nvSpPr>
          <p:cNvPr id="8" name="TextBox 7"/>
          <p:cNvSpPr txBox="1"/>
          <p:nvPr/>
        </p:nvSpPr>
        <p:spPr>
          <a:xfrm>
            <a:off x="76200" y="1550090"/>
            <a:ext cx="9067800" cy="3870290"/>
          </a:xfrm>
          <a:prstGeom prst="rect">
            <a:avLst/>
          </a:prstGeom>
          <a:noFill/>
        </p:spPr>
        <p:txBody>
          <a:bodyPr wrap="square" rtlCol="0">
            <a:spAutoFit/>
          </a:bodyPr>
          <a:lstStyle/>
          <a:p>
            <a:pPr>
              <a:lnSpc>
                <a:spcPct val="150000"/>
              </a:lnSpc>
              <a:spcBef>
                <a:spcPts val="1200"/>
              </a:spcBef>
            </a:pPr>
            <a:r>
              <a:rPr lang="en-US" sz="1700" b="0" dirty="0" smtClean="0"/>
              <a:t>In this lend a hand we will see how </a:t>
            </a:r>
            <a:r>
              <a:rPr lang="en-US" sz="1700" b="0" dirty="0" err="1" smtClean="0"/>
              <a:t>TreeMap</a:t>
            </a:r>
            <a:r>
              <a:rPr lang="en-US" sz="1700" b="0" dirty="0" smtClean="0"/>
              <a:t> can be used to store elements sorted by the key.  We will tweak the previous program to use </a:t>
            </a:r>
            <a:r>
              <a:rPr lang="en-US" sz="1700" b="0" dirty="0" err="1" smtClean="0"/>
              <a:t>TreeMap</a:t>
            </a:r>
            <a:r>
              <a:rPr lang="en-US" sz="1700" b="0" dirty="0" smtClean="0"/>
              <a:t> rather than </a:t>
            </a:r>
            <a:r>
              <a:rPr lang="en-US" sz="1700" b="0" dirty="0" err="1" smtClean="0"/>
              <a:t>HashMap</a:t>
            </a:r>
            <a:r>
              <a:rPr lang="en-US" sz="1700" b="0" dirty="0" smtClean="0"/>
              <a:t> implementation.</a:t>
            </a:r>
          </a:p>
          <a:p>
            <a:pPr>
              <a:lnSpc>
                <a:spcPct val="150000"/>
              </a:lnSpc>
              <a:spcBef>
                <a:spcPts val="1200"/>
              </a:spcBef>
            </a:pPr>
            <a:r>
              <a:rPr lang="en-US" sz="1700" dirty="0" smtClean="0"/>
              <a:t>Solution: </a:t>
            </a:r>
            <a:r>
              <a:rPr lang="en-US" sz="1700" b="0" dirty="0" smtClean="0"/>
              <a:t>Change the </a:t>
            </a:r>
            <a:r>
              <a:rPr lang="en-US" sz="1700" b="0" dirty="0" err="1" smtClean="0"/>
              <a:t>HashMap</a:t>
            </a:r>
            <a:r>
              <a:rPr lang="en-US" sz="1700" b="0" dirty="0" smtClean="0"/>
              <a:t>  to </a:t>
            </a:r>
            <a:r>
              <a:rPr lang="en-US" sz="1700" b="0" dirty="0" err="1" smtClean="0"/>
              <a:t>TreeMap</a:t>
            </a:r>
            <a:r>
              <a:rPr lang="en-US" sz="1700" b="0" dirty="0" smtClean="0"/>
              <a:t> in the </a:t>
            </a:r>
            <a:r>
              <a:rPr lang="en-US" sz="1700" b="0" dirty="0" err="1" smtClean="0"/>
              <a:t>getStudentDetails</a:t>
            </a:r>
            <a:r>
              <a:rPr lang="en-US" sz="1700" b="0" dirty="0" smtClean="0"/>
              <a:t>() method in </a:t>
            </a:r>
            <a:r>
              <a:rPr lang="en-US" sz="1700" b="0" dirty="0" err="1" smtClean="0"/>
              <a:t>MapEx</a:t>
            </a:r>
            <a:r>
              <a:rPr lang="en-US" sz="1700" b="0" dirty="0" smtClean="0"/>
              <a:t> class.</a:t>
            </a:r>
          </a:p>
          <a:p>
            <a:pPr>
              <a:spcBef>
                <a:spcPts val="1200"/>
              </a:spcBef>
            </a:pPr>
            <a:r>
              <a:rPr lang="en-US" sz="1700" dirty="0" smtClean="0">
                <a:solidFill>
                  <a:srgbClr val="0070C0"/>
                </a:solidFill>
              </a:rPr>
              <a:t>Map&lt;</a:t>
            </a:r>
            <a:r>
              <a:rPr lang="en-US" sz="1700" dirty="0" err="1" smtClean="0">
                <a:solidFill>
                  <a:srgbClr val="0070C0"/>
                </a:solidFill>
              </a:rPr>
              <a:t>String,String</a:t>
            </a:r>
            <a:r>
              <a:rPr lang="en-US" sz="1700" dirty="0" smtClean="0">
                <a:solidFill>
                  <a:srgbClr val="0070C0"/>
                </a:solidFill>
              </a:rPr>
              <a:t>&gt; </a:t>
            </a:r>
            <a:r>
              <a:rPr lang="en-US" sz="1700" dirty="0" err="1" smtClean="0">
                <a:solidFill>
                  <a:srgbClr val="0070C0"/>
                </a:solidFill>
              </a:rPr>
              <a:t>studentMap</a:t>
            </a:r>
            <a:r>
              <a:rPr lang="en-US" sz="1700" dirty="0" smtClean="0">
                <a:solidFill>
                  <a:srgbClr val="0070C0"/>
                </a:solidFill>
              </a:rPr>
              <a:t>=new </a:t>
            </a:r>
            <a:r>
              <a:rPr lang="en-US" sz="1700" dirty="0" err="1" smtClean="0">
                <a:solidFill>
                  <a:srgbClr val="0070C0"/>
                </a:solidFill>
              </a:rPr>
              <a:t>HashMap</a:t>
            </a:r>
            <a:r>
              <a:rPr lang="en-US" sz="1700" dirty="0" smtClean="0">
                <a:solidFill>
                  <a:srgbClr val="0070C0"/>
                </a:solidFill>
              </a:rPr>
              <a:t>&lt;String, String&gt;(); </a:t>
            </a:r>
          </a:p>
          <a:p>
            <a:pPr>
              <a:spcBef>
                <a:spcPts val="1200"/>
              </a:spcBef>
            </a:pPr>
            <a:endParaRPr lang="en-US" sz="1700" dirty="0" smtClean="0">
              <a:solidFill>
                <a:srgbClr val="0070C0"/>
              </a:solidFill>
            </a:endParaRPr>
          </a:p>
          <a:p>
            <a:pPr>
              <a:spcBef>
                <a:spcPts val="1200"/>
              </a:spcBef>
            </a:pPr>
            <a:r>
              <a:rPr lang="en-US" sz="1700" dirty="0" smtClean="0">
                <a:solidFill>
                  <a:srgbClr val="0070C0"/>
                </a:solidFill>
              </a:rPr>
              <a:t>Map&lt;</a:t>
            </a:r>
            <a:r>
              <a:rPr lang="en-US" sz="1700" dirty="0" err="1" smtClean="0">
                <a:solidFill>
                  <a:srgbClr val="0070C0"/>
                </a:solidFill>
              </a:rPr>
              <a:t>String,String</a:t>
            </a:r>
            <a:r>
              <a:rPr lang="en-US" sz="1700" dirty="0" smtClean="0">
                <a:solidFill>
                  <a:srgbClr val="0070C0"/>
                </a:solidFill>
              </a:rPr>
              <a:t>&gt; </a:t>
            </a:r>
            <a:r>
              <a:rPr lang="en-US" sz="1700" dirty="0" err="1" smtClean="0">
                <a:solidFill>
                  <a:srgbClr val="0070C0"/>
                </a:solidFill>
              </a:rPr>
              <a:t>studentMap</a:t>
            </a:r>
            <a:r>
              <a:rPr lang="en-US" sz="1700" dirty="0" smtClean="0">
                <a:solidFill>
                  <a:srgbClr val="0070C0"/>
                </a:solidFill>
              </a:rPr>
              <a:t>=new </a:t>
            </a:r>
            <a:r>
              <a:rPr lang="en-US" sz="1700" dirty="0" err="1" smtClean="0">
                <a:solidFill>
                  <a:srgbClr val="0070C0"/>
                </a:solidFill>
              </a:rPr>
              <a:t>TreeMap</a:t>
            </a:r>
            <a:r>
              <a:rPr lang="en-US" sz="1700" dirty="0" smtClean="0">
                <a:solidFill>
                  <a:srgbClr val="0070C0"/>
                </a:solidFill>
              </a:rPr>
              <a:t>&lt;String, String&gt;();</a:t>
            </a:r>
          </a:p>
          <a:p>
            <a:pPr>
              <a:spcBef>
                <a:spcPts val="1200"/>
              </a:spcBef>
            </a:pPr>
            <a:r>
              <a:rPr lang="en-US" sz="1700" b="0" dirty="0" smtClean="0"/>
              <a:t> </a:t>
            </a:r>
            <a:endParaRPr lang="en-US" sz="1700" b="0" dirty="0"/>
          </a:p>
        </p:txBody>
      </p:sp>
      <p:sp>
        <p:nvSpPr>
          <p:cNvPr id="10" name="TextBox 9"/>
          <p:cNvSpPr txBox="1"/>
          <p:nvPr/>
        </p:nvSpPr>
        <p:spPr>
          <a:xfrm>
            <a:off x="152400" y="5105400"/>
            <a:ext cx="8686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 See how easily we changed the implementation from </a:t>
            </a:r>
            <a:r>
              <a:rPr lang="en-US" i="1" dirty="0" err="1" smtClean="0">
                <a:latin typeface="Arial" pitchFamily="34" charset="0"/>
                <a:cs typeface="Arial" pitchFamily="34" charset="0"/>
              </a:rPr>
              <a:t>HashMap</a:t>
            </a:r>
            <a:r>
              <a:rPr lang="en-US" b="0" dirty="0" smtClean="0">
                <a:latin typeface="Arial" pitchFamily="34" charset="0"/>
                <a:cs typeface="Arial" pitchFamily="34" charset="0"/>
              </a:rPr>
              <a:t> to </a:t>
            </a:r>
            <a:r>
              <a:rPr lang="en-US" i="1" dirty="0" err="1" smtClean="0">
                <a:latin typeface="Arial" pitchFamily="34" charset="0"/>
                <a:cs typeface="Arial" pitchFamily="34" charset="0"/>
              </a:rPr>
              <a:t>TreeMap</a:t>
            </a:r>
            <a:r>
              <a:rPr lang="en-US" i="1" dirty="0" smtClean="0">
                <a:latin typeface="Arial" pitchFamily="34" charset="0"/>
                <a:cs typeface="Arial" pitchFamily="34" charset="0"/>
              </a:rPr>
              <a:t> </a:t>
            </a:r>
            <a:r>
              <a:rPr lang="en-US" b="0" dirty="0" smtClean="0">
                <a:latin typeface="Arial" pitchFamily="34" charset="0"/>
                <a:cs typeface="Arial" pitchFamily="34" charset="0"/>
              </a:rPr>
              <a:t>by making just one change. This is the advantage of declaring collections with the interface </a:t>
            </a:r>
            <a:r>
              <a:rPr lang="en-US" i="1" dirty="0" smtClean="0">
                <a:latin typeface="Arial" pitchFamily="34" charset="0"/>
                <a:cs typeface="Arial" pitchFamily="34" charset="0"/>
              </a:rPr>
              <a:t>Map</a:t>
            </a:r>
            <a:r>
              <a:rPr lang="en-US" b="0" dirty="0" smtClean="0">
                <a:latin typeface="Arial" pitchFamily="34" charset="0"/>
                <a:cs typeface="Arial" pitchFamily="34" charset="0"/>
              </a:rPr>
              <a:t>.</a:t>
            </a:r>
            <a:endParaRPr lang="en-US" dirty="0">
              <a:solidFill>
                <a:srgbClr val="FF0000"/>
              </a:solidFill>
              <a:latin typeface="Arial" pitchFamily="34" charset="0"/>
              <a:cs typeface="Arial" pitchFamily="34" charset="0"/>
            </a:endParaRPr>
          </a:p>
        </p:txBody>
      </p:sp>
      <p:sp>
        <p:nvSpPr>
          <p:cNvPr id="7" name="Down Arrow 6"/>
          <p:cNvSpPr/>
          <p:nvPr/>
        </p:nvSpPr>
        <p:spPr>
          <a:xfrm>
            <a:off x="3581400" y="4191000"/>
            <a:ext cx="3048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t>
            </a:r>
            <a:r>
              <a:rPr lang="en-US" dirty="0" err="1" smtClean="0"/>
              <a:t>TreeMap</a:t>
            </a:r>
            <a:r>
              <a:rPr lang="en-US" dirty="0" smtClean="0"/>
              <a:t> Output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86</a:t>
            </a:fld>
            <a:endParaRPr lang="en-US"/>
          </a:p>
        </p:txBody>
      </p:sp>
      <p:sp>
        <p:nvSpPr>
          <p:cNvPr id="12" name="TextBox 11"/>
          <p:cNvSpPr txBox="1"/>
          <p:nvPr/>
        </p:nvSpPr>
        <p:spPr>
          <a:xfrm>
            <a:off x="304800" y="4572000"/>
            <a:ext cx="7086600" cy="369332"/>
          </a:xfrm>
          <a:prstGeom prst="rect">
            <a:avLst/>
          </a:prstGeom>
          <a:noFill/>
        </p:spPr>
        <p:txBody>
          <a:bodyPr wrap="square" rtlCol="0">
            <a:spAutoFit/>
          </a:bodyPr>
          <a:lstStyle/>
          <a:p>
            <a:endParaRPr lang="en-US" dirty="0"/>
          </a:p>
        </p:txBody>
      </p:sp>
      <p:sp>
        <p:nvSpPr>
          <p:cNvPr id="13" name="TextBox 12"/>
          <p:cNvSpPr txBox="1"/>
          <p:nvPr/>
        </p:nvSpPr>
        <p:spPr>
          <a:xfrm>
            <a:off x="609600" y="4114800"/>
            <a:ext cx="7467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Notice the output the student records are displayed  based on the registration number order.</a:t>
            </a:r>
          </a:p>
        </p:txBody>
      </p:sp>
      <p:pic>
        <p:nvPicPr>
          <p:cNvPr id="116739" name="Picture 3"/>
          <p:cNvPicPr>
            <a:picLocks noChangeAspect="1" noChangeArrowheads="1"/>
          </p:cNvPicPr>
          <p:nvPr/>
        </p:nvPicPr>
        <p:blipFill>
          <a:blip r:embed="rId2" cstate="print"/>
          <a:srcRect/>
          <a:stretch>
            <a:fillRect/>
          </a:stretch>
        </p:blipFill>
        <p:spPr bwMode="auto">
          <a:xfrm>
            <a:off x="319087" y="1752600"/>
            <a:ext cx="8367713"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3124200"/>
            <a:ext cx="8915400" cy="2667000"/>
          </a:xfrm>
        </p:spPr>
        <p:txBody>
          <a:bodyPr/>
          <a:lstStyle/>
          <a:p>
            <a:pPr>
              <a:buNone/>
            </a:pPr>
            <a:r>
              <a:rPr lang="en-US" sz="2400" dirty="0" smtClean="0">
                <a:latin typeface="Arial" pitchFamily="34" charset="0"/>
                <a:cs typeface="Arial" pitchFamily="34" charset="0"/>
              </a:rPr>
              <a:t>Associates to reflect the following before proceeding.</a:t>
            </a:r>
          </a:p>
          <a:p>
            <a:pPr>
              <a:buFont typeface="Wingdings" pitchFamily="2" charset="2"/>
              <a:buChar char="§"/>
            </a:pPr>
            <a:r>
              <a:rPr sz="2400" dirty="0" smtClean="0">
                <a:latin typeface="Arial" pitchFamily="34" charset="0"/>
                <a:cs typeface="Arial" pitchFamily="34" charset="0"/>
              </a:rPr>
              <a:t>What types of map can be used to if want to allow null values?</a:t>
            </a:r>
          </a:p>
          <a:p>
            <a:pPr>
              <a:buFont typeface="Wingdings" pitchFamily="2" charset="2"/>
              <a:buChar char="§"/>
            </a:pPr>
            <a:r>
              <a:rPr sz="2400" dirty="0" smtClean="0">
                <a:latin typeface="Arial" pitchFamily="34" charset="0"/>
                <a:cs typeface="Arial" pitchFamily="34" charset="0"/>
              </a:rPr>
              <a:t>Suppose you are asked to create a telephone directory with person's name in a sorted order which map implementation do you prefer to use ?</a:t>
            </a:r>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87</a:t>
            </a:fld>
            <a:endParaRPr lang="en-US" dirty="0"/>
          </a:p>
        </p:txBody>
      </p:sp>
      <p:pic>
        <p:nvPicPr>
          <p:cNvPr id="6" name="Picture 5" descr="stop_n_go.JPG"/>
          <p:cNvPicPr>
            <a:picLocks noChangeAspect="1"/>
          </p:cNvPicPr>
          <p:nvPr/>
        </p:nvPicPr>
        <p:blipFill>
          <a:blip r:embed="rId2" cstate="print"/>
          <a:stretch>
            <a:fillRect/>
          </a:stretch>
        </p:blipFill>
        <p:spPr>
          <a:xfrm>
            <a:off x="3156967" y="1600201"/>
            <a:ext cx="2784898" cy="1338414"/>
          </a:xfrm>
          <a:prstGeom prst="rect">
            <a:avLst/>
          </a:prstGeom>
          <a:noFill/>
          <a:ln>
            <a:noFill/>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96200" cy="1143000"/>
          </a:xfrm>
        </p:spPr>
        <p:txBody>
          <a:bodyPr/>
          <a:lstStyle/>
          <a:p>
            <a:r>
              <a:rPr lang="en-US" sz="2400" dirty="0" smtClean="0"/>
              <a:t>How to store user defined objects in collections?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88</a:t>
            </a:fld>
            <a:endParaRPr lang="en-US"/>
          </a:p>
        </p:txBody>
      </p:sp>
      <p:sp>
        <p:nvSpPr>
          <p:cNvPr id="5" name="TextBox 4"/>
          <p:cNvSpPr txBox="1"/>
          <p:nvPr/>
        </p:nvSpPr>
        <p:spPr>
          <a:xfrm>
            <a:off x="152400" y="1676400"/>
            <a:ext cx="8534400" cy="507831"/>
          </a:xfrm>
          <a:prstGeom prst="rect">
            <a:avLst/>
          </a:prstGeom>
          <a:noFill/>
        </p:spPr>
        <p:txBody>
          <a:bodyPr wrap="square" rtlCol="0">
            <a:spAutoFit/>
          </a:bodyPr>
          <a:lstStyle/>
          <a:p>
            <a:pPr>
              <a:lnSpc>
                <a:spcPct val="150000"/>
              </a:lnSpc>
            </a:pPr>
            <a:r>
              <a:rPr lang="en-US" b="0" dirty="0" smtClean="0"/>
              <a:t>User defined classes can be stored in any of the collections like list , set map etc.</a:t>
            </a:r>
            <a:endParaRPr lang="en-US" b="0" dirty="0"/>
          </a:p>
        </p:txBody>
      </p:sp>
      <p:sp>
        <p:nvSpPr>
          <p:cNvPr id="7" name="TextBox 6"/>
          <p:cNvSpPr txBox="1"/>
          <p:nvPr/>
        </p:nvSpPr>
        <p:spPr>
          <a:xfrm>
            <a:off x="228600" y="2590800"/>
            <a:ext cx="8686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spcBef>
                <a:spcPts val="1200"/>
              </a:spcBef>
            </a:pPr>
            <a:r>
              <a:rPr lang="en-US" b="0" dirty="0" smtClean="0">
                <a:latin typeface="Arial" pitchFamily="34" charset="0"/>
                <a:cs typeface="Arial" pitchFamily="34" charset="0"/>
              </a:rPr>
              <a:t>In the next lend a hand we will see how user defined objects can be added and retrieved from an </a:t>
            </a:r>
            <a:r>
              <a:rPr lang="en-US" i="1" dirty="0" smtClean="0">
                <a:latin typeface="Arial" pitchFamily="34" charset="0"/>
                <a:cs typeface="Arial" pitchFamily="34" charset="0"/>
              </a:rPr>
              <a:t>ArrayList</a:t>
            </a:r>
            <a:r>
              <a:rPr lang="en-US" b="0" dirty="0" smtClean="0">
                <a:latin typeface="Arial" pitchFamily="34" charset="0"/>
                <a:cs typeface="Arial" pitchFamily="34" charset="0"/>
              </a:rPr>
              <a:t>. Same procedure applies for all other collections.</a:t>
            </a:r>
            <a:endParaRPr lang="en-US" b="0" dirty="0">
              <a:latin typeface="Arial" pitchFamily="34" charset="0"/>
              <a:cs typeface="Arial" pitchFamily="34" charset="0"/>
            </a:endParaRPr>
          </a:p>
        </p:txBody>
      </p:sp>
      <p:sp>
        <p:nvSpPr>
          <p:cNvPr id="6" name="TextBox 5"/>
          <p:cNvSpPr txBox="1"/>
          <p:nvPr/>
        </p:nvSpPr>
        <p:spPr>
          <a:xfrm>
            <a:off x="304800" y="3810000"/>
            <a:ext cx="8534400" cy="241604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dirty="0" smtClean="0"/>
              <a:t>NOTE:  To add a user defined object to a sorted collection developers should either</a:t>
            </a:r>
          </a:p>
          <a:p>
            <a:pPr marL="347663" indent="-288925">
              <a:spcBef>
                <a:spcPts val="600"/>
              </a:spcBef>
              <a:buFont typeface="Wingdings" pitchFamily="2" charset="2"/>
              <a:buChar char="§"/>
            </a:pPr>
            <a:r>
              <a:rPr lang="en-US" b="0" dirty="0" smtClean="0">
                <a:latin typeface="Arial" pitchFamily="34" charset="0"/>
                <a:cs typeface="Arial" pitchFamily="34" charset="0"/>
              </a:rPr>
              <a:t>Make the User Defined object to implement Comparable interface (or)</a:t>
            </a:r>
          </a:p>
          <a:p>
            <a:pPr marL="347663" indent="-288925">
              <a:spcBef>
                <a:spcPts val="600"/>
              </a:spcBef>
              <a:buFont typeface="Wingdings" pitchFamily="2" charset="2"/>
              <a:buChar char="§"/>
            </a:pPr>
            <a:r>
              <a:rPr lang="en-US" b="0" dirty="0" smtClean="0">
                <a:latin typeface="Arial" pitchFamily="34" charset="0"/>
                <a:cs typeface="Arial" pitchFamily="34" charset="0"/>
              </a:rPr>
              <a:t>Create a custom comparator class and pass it as constructor parameter when creating the collection object.</a:t>
            </a:r>
          </a:p>
          <a:p>
            <a:pPr marL="347663" indent="-288925">
              <a:spcBef>
                <a:spcPts val="600"/>
              </a:spcBef>
            </a:pPr>
            <a:r>
              <a:rPr lang="en-US" b="0" dirty="0" smtClean="0">
                <a:latin typeface="Arial" pitchFamily="34" charset="0"/>
                <a:cs typeface="Arial" pitchFamily="34" charset="0"/>
              </a:rPr>
              <a:t>Refer the following links for more details :</a:t>
            </a:r>
          </a:p>
          <a:p>
            <a:pPr marL="347663" indent="-288925">
              <a:spcBef>
                <a:spcPts val="600"/>
              </a:spcBef>
            </a:pPr>
            <a:r>
              <a:rPr lang="en-US" b="0" dirty="0" smtClean="0">
                <a:latin typeface="Arial" pitchFamily="34" charset="0"/>
                <a:cs typeface="Arial" pitchFamily="34" charset="0"/>
                <a:hlinkClick r:id="rId2"/>
              </a:rPr>
              <a:t>http://docs.oracle.com/javase/1.4.2/docs/api/java/lang/Comparable.html</a:t>
            </a:r>
            <a:endParaRPr lang="en-US" b="0" dirty="0" smtClean="0">
              <a:latin typeface="Arial" pitchFamily="34" charset="0"/>
              <a:cs typeface="Arial" pitchFamily="34" charset="0"/>
            </a:endParaRPr>
          </a:p>
          <a:p>
            <a:pPr marL="347663" indent="-288925">
              <a:spcBef>
                <a:spcPts val="600"/>
              </a:spcBef>
            </a:pPr>
            <a:r>
              <a:rPr lang="en-US" b="0" dirty="0" smtClean="0">
                <a:latin typeface="Arial" pitchFamily="34" charset="0"/>
                <a:cs typeface="Arial" pitchFamily="34" charset="0"/>
                <a:hlinkClick r:id="rId3"/>
              </a:rPr>
              <a:t>http://docs.oracle.com/javase/1.3/docs/api/java/util/Comparator.html</a:t>
            </a:r>
            <a:endParaRPr lang="en-US" b="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Adding user defined object in collection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89</a:t>
            </a:fld>
            <a:endParaRPr lang="en-US"/>
          </a:p>
        </p:txBody>
      </p:sp>
      <p:sp>
        <p:nvSpPr>
          <p:cNvPr id="5" name="TextBox 4"/>
          <p:cNvSpPr txBox="1"/>
          <p:nvPr/>
        </p:nvSpPr>
        <p:spPr>
          <a:xfrm>
            <a:off x="228600" y="1600200"/>
            <a:ext cx="8915400" cy="3831818"/>
          </a:xfrm>
          <a:prstGeom prst="rect">
            <a:avLst/>
          </a:prstGeom>
          <a:noFill/>
        </p:spPr>
        <p:txBody>
          <a:bodyPr wrap="square" rtlCol="0">
            <a:spAutoFit/>
          </a:bodyPr>
          <a:lstStyle/>
          <a:p>
            <a:pPr>
              <a:lnSpc>
                <a:spcPct val="150000"/>
              </a:lnSpc>
            </a:pPr>
            <a:r>
              <a:rPr lang="en-US" b="0" dirty="0" smtClean="0"/>
              <a:t>Consider a scenario in which you want to send the details of students to a method. The student details includes roll number , name , address,  phone number and email id. Suppose there are 50 students what can be done to pass the details of all the 50 students together ?</a:t>
            </a:r>
          </a:p>
          <a:p>
            <a:pPr>
              <a:lnSpc>
                <a:spcPct val="150000"/>
              </a:lnSpc>
            </a:pPr>
            <a:r>
              <a:rPr lang="en-US" dirty="0" smtClean="0"/>
              <a:t>Let us see how to solve it?</a:t>
            </a:r>
          </a:p>
          <a:p>
            <a:pPr>
              <a:lnSpc>
                <a:spcPct val="150000"/>
              </a:lnSpc>
            </a:pPr>
            <a:r>
              <a:rPr lang="en-US" dirty="0" smtClean="0"/>
              <a:t>Step 1 :</a:t>
            </a:r>
            <a:r>
              <a:rPr lang="en-US" b="0" dirty="0" smtClean="0"/>
              <a:t> Create a Student class with the roll number,  name , address as it’s fields.</a:t>
            </a:r>
          </a:p>
          <a:p>
            <a:pPr>
              <a:lnSpc>
                <a:spcPct val="150000"/>
              </a:lnSpc>
            </a:pPr>
            <a:r>
              <a:rPr lang="en-US" dirty="0" smtClean="0"/>
              <a:t>Step 2 :</a:t>
            </a:r>
            <a:r>
              <a:rPr lang="en-US" b="0" dirty="0" smtClean="0"/>
              <a:t> Create an object of Student class for each student and load the details.</a:t>
            </a:r>
          </a:p>
          <a:p>
            <a:pPr>
              <a:lnSpc>
                <a:spcPct val="150000"/>
              </a:lnSpc>
            </a:pPr>
            <a:r>
              <a:rPr lang="en-US" dirty="0" smtClean="0"/>
              <a:t>Step 3 :</a:t>
            </a:r>
            <a:r>
              <a:rPr lang="en-US" b="0" dirty="0" smtClean="0"/>
              <a:t> Create an ArrayList and add each of the Student objects to the list.</a:t>
            </a:r>
          </a:p>
          <a:p>
            <a:pPr>
              <a:lnSpc>
                <a:spcPct val="150000"/>
              </a:lnSpc>
            </a:pPr>
            <a:r>
              <a:rPr lang="en-US" dirty="0" smtClean="0"/>
              <a:t>Step 4 :</a:t>
            </a:r>
            <a:r>
              <a:rPr lang="en-US" b="0" dirty="0" smtClean="0"/>
              <a:t> Pass the list as argument to the method.</a:t>
            </a:r>
            <a:endParaRPr lang="en-US"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Vs Ordered Collection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TextBox 4"/>
          <p:cNvSpPr txBox="1"/>
          <p:nvPr/>
        </p:nvSpPr>
        <p:spPr>
          <a:xfrm>
            <a:off x="152400" y="1371600"/>
            <a:ext cx="9144000" cy="5262979"/>
          </a:xfrm>
          <a:prstGeom prst="rect">
            <a:avLst/>
          </a:prstGeom>
          <a:noFill/>
        </p:spPr>
        <p:txBody>
          <a:bodyPr wrap="square" rtlCol="0">
            <a:spAutoFit/>
          </a:bodyPr>
          <a:lstStyle/>
          <a:p>
            <a:pPr>
              <a:lnSpc>
                <a:spcPct val="150000"/>
              </a:lnSpc>
            </a:pPr>
            <a:r>
              <a:rPr lang="en-US" dirty="0" smtClean="0"/>
              <a:t>Consider you have a collection country names.</a:t>
            </a:r>
            <a:endParaRPr lang="en-US" b="0" dirty="0" smtClean="0"/>
          </a:p>
          <a:p>
            <a:pPr marL="342900" indent="-342900">
              <a:lnSpc>
                <a:spcPct val="150000"/>
              </a:lnSpc>
              <a:buFont typeface="+mj-lt"/>
              <a:buAutoNum type="arabicPeriod"/>
            </a:pPr>
            <a:r>
              <a:rPr lang="en-US" sz="1600" b="0" dirty="0" smtClean="0"/>
              <a:t> India</a:t>
            </a:r>
          </a:p>
          <a:p>
            <a:pPr marL="342900" indent="-342900">
              <a:lnSpc>
                <a:spcPct val="150000"/>
              </a:lnSpc>
              <a:buFont typeface="+mj-lt"/>
              <a:buAutoNum type="arabicPeriod"/>
            </a:pPr>
            <a:r>
              <a:rPr lang="en-US" sz="1600" b="0" dirty="0" smtClean="0"/>
              <a:t>Australia</a:t>
            </a:r>
          </a:p>
          <a:p>
            <a:pPr marL="342900" indent="-342900">
              <a:lnSpc>
                <a:spcPct val="150000"/>
              </a:lnSpc>
              <a:buFont typeface="+mj-lt"/>
              <a:buAutoNum type="arabicPeriod"/>
            </a:pPr>
            <a:r>
              <a:rPr lang="en-US" sz="1600" b="0" dirty="0" smtClean="0"/>
              <a:t>England</a:t>
            </a:r>
          </a:p>
          <a:p>
            <a:pPr marL="342900" indent="-342900">
              <a:lnSpc>
                <a:spcPct val="150000"/>
              </a:lnSpc>
              <a:buFont typeface="+mj-lt"/>
              <a:buAutoNum type="arabicPeriod"/>
            </a:pPr>
            <a:r>
              <a:rPr lang="en-US" sz="1600" b="0" dirty="0" smtClean="0"/>
              <a:t>New Zealand</a:t>
            </a:r>
          </a:p>
          <a:p>
            <a:pPr marL="342900" indent="-342900">
              <a:lnSpc>
                <a:spcPct val="150000"/>
              </a:lnSpc>
              <a:buFont typeface="+mj-lt"/>
              <a:buAutoNum type="arabicPeriod"/>
            </a:pPr>
            <a:r>
              <a:rPr lang="en-US" sz="1600" b="0" dirty="0" smtClean="0"/>
              <a:t>South Africa</a:t>
            </a:r>
          </a:p>
          <a:p>
            <a:pPr marL="342900" indent="-342900">
              <a:lnSpc>
                <a:spcPct val="150000"/>
              </a:lnSpc>
            </a:pPr>
            <a:r>
              <a:rPr lang="en-US" sz="1700" dirty="0" smtClean="0">
                <a:solidFill>
                  <a:srgbClr val="0070C0"/>
                </a:solidFill>
              </a:rPr>
              <a:t>Problem 1 </a:t>
            </a:r>
            <a:r>
              <a:rPr lang="en-US" sz="1700" dirty="0" smtClean="0"/>
              <a:t>:</a:t>
            </a:r>
            <a:r>
              <a:rPr lang="en-US" sz="1700" b="0" dirty="0" smtClean="0"/>
              <a:t> You need to insert the above list of countries in the same order given above . What type of collection can be used ?</a:t>
            </a:r>
          </a:p>
          <a:p>
            <a:pPr marL="342900" indent="-342900">
              <a:lnSpc>
                <a:spcPct val="150000"/>
              </a:lnSpc>
            </a:pPr>
            <a:r>
              <a:rPr lang="en-US" sz="1700" dirty="0" smtClean="0">
                <a:solidFill>
                  <a:srgbClr val="00B050"/>
                </a:solidFill>
              </a:rPr>
              <a:t>Solution : </a:t>
            </a:r>
            <a:r>
              <a:rPr lang="en-US" sz="1700" b="0" dirty="0" smtClean="0"/>
              <a:t>Any ordered collection can be used. </a:t>
            </a:r>
            <a:r>
              <a:rPr lang="en-US" sz="1700" dirty="0" smtClean="0"/>
              <a:t>Example:</a:t>
            </a:r>
            <a:r>
              <a:rPr lang="en-US" sz="1700" b="0" dirty="0" smtClean="0"/>
              <a:t> </a:t>
            </a:r>
            <a:r>
              <a:rPr lang="en-US" sz="1700" i="1" dirty="0" smtClean="0"/>
              <a:t>List</a:t>
            </a:r>
            <a:r>
              <a:rPr lang="en-US" sz="1700" b="0" dirty="0" smtClean="0"/>
              <a:t>.</a:t>
            </a:r>
            <a:r>
              <a:rPr lang="en-US" sz="1700" dirty="0" smtClean="0"/>
              <a:t>    </a:t>
            </a:r>
          </a:p>
          <a:p>
            <a:pPr marL="342900" indent="-342900">
              <a:lnSpc>
                <a:spcPct val="150000"/>
              </a:lnSpc>
            </a:pPr>
            <a:r>
              <a:rPr lang="en-US" sz="1700" dirty="0" smtClean="0">
                <a:solidFill>
                  <a:srgbClr val="0070C0"/>
                </a:solidFill>
              </a:rPr>
              <a:t>Problem 2</a:t>
            </a:r>
            <a:r>
              <a:rPr lang="en-US" sz="1700" b="0" dirty="0" smtClean="0">
                <a:solidFill>
                  <a:srgbClr val="0070C0"/>
                </a:solidFill>
              </a:rPr>
              <a:t>: </a:t>
            </a:r>
            <a:r>
              <a:rPr lang="en-US" sz="1700" b="0" dirty="0" smtClean="0"/>
              <a:t>Suppose you want to automatically sort the country names and store it in a collection ? What type of collection can be used ?</a:t>
            </a:r>
          </a:p>
          <a:p>
            <a:pPr marL="342900" indent="-342900">
              <a:lnSpc>
                <a:spcPct val="150000"/>
              </a:lnSpc>
            </a:pPr>
            <a:r>
              <a:rPr lang="en-US" sz="1700" dirty="0" smtClean="0">
                <a:solidFill>
                  <a:srgbClr val="00B050"/>
                </a:solidFill>
              </a:rPr>
              <a:t>Solution :</a:t>
            </a:r>
            <a:r>
              <a:rPr lang="en-US" sz="1700" b="0" dirty="0" smtClean="0">
                <a:solidFill>
                  <a:srgbClr val="00B050"/>
                </a:solidFill>
              </a:rPr>
              <a:t> </a:t>
            </a:r>
            <a:r>
              <a:rPr lang="en-US" sz="1700" b="0" dirty="0" smtClean="0"/>
              <a:t>A sorted collection like </a:t>
            </a:r>
            <a:r>
              <a:rPr lang="en-US" sz="1700" i="1" dirty="0" err="1" smtClean="0"/>
              <a:t>SortedSet</a:t>
            </a:r>
            <a:r>
              <a:rPr lang="en-US" sz="1700" b="0" dirty="0" smtClean="0"/>
              <a:t> can be used which automatically sorts and rearranges the value each time a new country is added to the list.</a:t>
            </a:r>
            <a:endParaRPr lang="en-US" sz="1700" dirty="0"/>
          </a:p>
        </p:txBody>
      </p:sp>
      <p:sp>
        <p:nvSpPr>
          <p:cNvPr id="6" name="TextBox 5"/>
          <p:cNvSpPr txBox="1"/>
          <p:nvPr/>
        </p:nvSpPr>
        <p:spPr>
          <a:xfrm>
            <a:off x="3962400" y="2057400"/>
            <a:ext cx="5029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solidFill>
                  <a:schemeClr val="tx1"/>
                </a:solidFill>
                <a:latin typeface="Arial" pitchFamily="34" charset="0"/>
                <a:cs typeface="Arial" pitchFamily="34" charset="0"/>
              </a:rPr>
              <a:t>A</a:t>
            </a:r>
            <a:r>
              <a:rPr lang="en-US" dirty="0" smtClean="0">
                <a:solidFill>
                  <a:srgbClr val="C00000"/>
                </a:solidFill>
                <a:latin typeface="Arial" pitchFamily="34" charset="0"/>
                <a:cs typeface="Arial" pitchFamily="34" charset="0"/>
              </a:rPr>
              <a:t> </a:t>
            </a:r>
            <a:r>
              <a:rPr lang="en-US" dirty="0" err="1" smtClean="0">
                <a:solidFill>
                  <a:srgbClr val="C00000"/>
                </a:solidFill>
                <a:latin typeface="Arial" pitchFamily="34" charset="0"/>
                <a:cs typeface="Arial" pitchFamily="34" charset="0"/>
              </a:rPr>
              <a:t>SortedMap</a:t>
            </a:r>
            <a:r>
              <a:rPr lang="en-US" dirty="0" smtClean="0">
                <a:solidFill>
                  <a:srgbClr val="C00000"/>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is a</a:t>
            </a:r>
            <a:r>
              <a:rPr lang="en-US" dirty="0" smtClean="0">
                <a:solidFill>
                  <a:srgbClr val="C00000"/>
                </a:solidFill>
                <a:latin typeface="Arial" pitchFamily="34" charset="0"/>
                <a:cs typeface="Arial" pitchFamily="34" charset="0"/>
              </a:rPr>
              <a:t> Map </a:t>
            </a:r>
            <a:r>
              <a:rPr lang="en-US" b="0" dirty="0" smtClean="0">
                <a:solidFill>
                  <a:schemeClr val="tx1"/>
                </a:solidFill>
                <a:latin typeface="Arial" pitchFamily="34" charset="0"/>
                <a:cs typeface="Arial" pitchFamily="34" charset="0"/>
              </a:rPr>
              <a:t>that maintains its entries in ascending order, sorted based on the key</a:t>
            </a:r>
            <a:endParaRPr lang="en-US" b="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ox(in)">
                                      <p:cBhvr>
                                        <p:cTn id="7" dur="500"/>
                                        <p:tgtEl>
                                          <p:spTgt spid="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box(in)">
                                      <p:cBhvr>
                                        <p:cTn id="12" dur="500"/>
                                        <p:tgtEl>
                                          <p:spTgt spid="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box(in)">
                                      <p:cBhvr>
                                        <p:cTn id="17" dur="500"/>
                                        <p:tgtEl>
                                          <p:spTgt spid="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400" dirty="0" smtClean="0"/>
              <a:t>Lend a Hand – Adding user defined object in collection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90</a:t>
            </a:fld>
            <a:endParaRPr lang="en-US"/>
          </a:p>
        </p:txBody>
      </p:sp>
      <p:sp>
        <p:nvSpPr>
          <p:cNvPr id="5" name="TextBox 4"/>
          <p:cNvSpPr txBox="1"/>
          <p:nvPr/>
        </p:nvSpPr>
        <p:spPr>
          <a:xfrm>
            <a:off x="228600" y="1600200"/>
            <a:ext cx="8915400" cy="3416320"/>
          </a:xfrm>
          <a:prstGeom prst="rect">
            <a:avLst/>
          </a:prstGeom>
          <a:noFill/>
        </p:spPr>
        <p:txBody>
          <a:bodyPr wrap="square" rtlCol="0">
            <a:spAutoFit/>
          </a:bodyPr>
          <a:lstStyle/>
          <a:p>
            <a:pPr>
              <a:lnSpc>
                <a:spcPct val="150000"/>
              </a:lnSpc>
            </a:pPr>
            <a:r>
              <a:rPr lang="en-US" b="0" dirty="0" smtClean="0"/>
              <a:t>Let us create a </a:t>
            </a:r>
            <a:r>
              <a:rPr lang="en-US" i="1" dirty="0" err="1" smtClean="0"/>
              <a:t>StudentManager</a:t>
            </a:r>
            <a:r>
              <a:rPr lang="en-US" b="0" dirty="0" smtClean="0"/>
              <a:t> class with method </a:t>
            </a:r>
            <a:r>
              <a:rPr lang="en-US" i="1" dirty="0" err="1" smtClean="0"/>
              <a:t>printStudentDetails</a:t>
            </a:r>
            <a:r>
              <a:rPr lang="en-US" i="1" dirty="0" smtClean="0"/>
              <a:t>() </a:t>
            </a:r>
            <a:r>
              <a:rPr lang="en-US" b="0" dirty="0" smtClean="0"/>
              <a:t>accepts the student details as a list of student objects.</a:t>
            </a:r>
          </a:p>
          <a:p>
            <a:pPr>
              <a:lnSpc>
                <a:spcPct val="150000"/>
              </a:lnSpc>
            </a:pPr>
            <a:r>
              <a:rPr lang="en-US" dirty="0" smtClean="0"/>
              <a:t>Components to be developed:</a:t>
            </a:r>
          </a:p>
          <a:p>
            <a:pPr marL="342900" indent="-342900">
              <a:lnSpc>
                <a:spcPct val="150000"/>
              </a:lnSpc>
              <a:buFont typeface="+mj-lt"/>
              <a:buAutoNum type="arabicPeriod"/>
            </a:pPr>
            <a:r>
              <a:rPr lang="en-US" dirty="0" smtClean="0"/>
              <a:t>Student Class : </a:t>
            </a:r>
            <a:r>
              <a:rPr lang="en-US" b="0" dirty="0" smtClean="0"/>
              <a:t>For holding the student details.</a:t>
            </a:r>
          </a:p>
          <a:p>
            <a:pPr marL="342900" indent="-342900">
              <a:lnSpc>
                <a:spcPct val="150000"/>
              </a:lnSpc>
              <a:buFont typeface="+mj-lt"/>
              <a:buAutoNum type="arabicPeriod"/>
            </a:pPr>
            <a:r>
              <a:rPr lang="en-US" dirty="0" err="1" smtClean="0"/>
              <a:t>StudentManager</a:t>
            </a:r>
            <a:r>
              <a:rPr lang="en-US" dirty="0" smtClean="0"/>
              <a:t> class : </a:t>
            </a:r>
            <a:r>
              <a:rPr lang="en-US" b="0" dirty="0" smtClean="0"/>
              <a:t>Contains method for printing the student details.</a:t>
            </a:r>
          </a:p>
          <a:p>
            <a:pPr marL="342900" indent="-342900">
              <a:lnSpc>
                <a:spcPct val="150000"/>
              </a:lnSpc>
              <a:buFont typeface="+mj-lt"/>
              <a:buAutoNum type="arabicPeriod"/>
            </a:pPr>
            <a:r>
              <a:rPr lang="en-US" dirty="0" err="1" smtClean="0"/>
              <a:t>MainClass</a:t>
            </a:r>
            <a:r>
              <a:rPr lang="en-US" dirty="0" smtClean="0"/>
              <a:t> class : </a:t>
            </a:r>
            <a:r>
              <a:rPr lang="en-US" b="0" dirty="0" smtClean="0"/>
              <a:t>Creates 5 student objects , adds them to a list and pass it to the </a:t>
            </a:r>
            <a:r>
              <a:rPr lang="en-US" i="1" dirty="0" err="1" smtClean="0"/>
              <a:t>printStudentDetails</a:t>
            </a:r>
            <a:r>
              <a:rPr lang="en-US" i="1" dirty="0" smtClean="0"/>
              <a:t>() </a:t>
            </a:r>
            <a:r>
              <a:rPr lang="en-US" b="0" dirty="0" smtClean="0"/>
              <a:t>method of the </a:t>
            </a:r>
            <a:r>
              <a:rPr lang="en-US" i="1" dirty="0" err="1" smtClean="0"/>
              <a:t>StudentManager</a:t>
            </a:r>
            <a:r>
              <a:rPr lang="en-US" b="0" dirty="0" smtClean="0"/>
              <a:t> class.</a:t>
            </a:r>
          </a:p>
          <a:p>
            <a:pPr>
              <a:lnSpc>
                <a:spcPct val="150000"/>
              </a:lnSpc>
            </a:pPr>
            <a:endParaRPr lang="en-US" b="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Create Student class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91</a:t>
            </a:fld>
            <a:endParaRPr lang="en-US"/>
          </a:p>
        </p:txBody>
      </p:sp>
      <p:sp>
        <p:nvSpPr>
          <p:cNvPr id="6" name="TextBox 5"/>
          <p:cNvSpPr txBox="1"/>
          <p:nvPr/>
        </p:nvSpPr>
        <p:spPr>
          <a:xfrm>
            <a:off x="152400" y="1676400"/>
            <a:ext cx="8763000" cy="4493538"/>
          </a:xfrm>
          <a:prstGeom prst="rect">
            <a:avLst/>
          </a:prstGeom>
          <a:noFill/>
        </p:spPr>
        <p:txBody>
          <a:bodyPr wrap="square" rtlCol="0">
            <a:spAutoFit/>
          </a:bodyPr>
          <a:lstStyle/>
          <a:p>
            <a:pPr>
              <a:lnSpc>
                <a:spcPct val="150000"/>
              </a:lnSpc>
              <a:spcBef>
                <a:spcPts val="1200"/>
              </a:spcBef>
            </a:pPr>
            <a:r>
              <a:rPr lang="en-US" dirty="0" smtClean="0"/>
              <a:t>The Student class should have the following fields to hold the student details</a:t>
            </a:r>
          </a:p>
          <a:p>
            <a:pPr marL="677863" indent="-330200">
              <a:lnSpc>
                <a:spcPct val="150000"/>
              </a:lnSpc>
              <a:spcBef>
                <a:spcPts val="1200"/>
              </a:spcBef>
              <a:buFont typeface="+mj-lt"/>
              <a:buAutoNum type="arabicPeriod"/>
            </a:pPr>
            <a:r>
              <a:rPr lang="en-US" b="0" dirty="0" smtClean="0"/>
              <a:t>roll number </a:t>
            </a:r>
          </a:p>
          <a:p>
            <a:pPr marL="677863" indent="-330200">
              <a:lnSpc>
                <a:spcPct val="150000"/>
              </a:lnSpc>
              <a:spcBef>
                <a:spcPts val="1200"/>
              </a:spcBef>
              <a:buFont typeface="+mj-lt"/>
              <a:buAutoNum type="arabicPeriod"/>
            </a:pPr>
            <a:r>
              <a:rPr lang="en-US" b="0" dirty="0" smtClean="0"/>
              <a:t>name </a:t>
            </a:r>
          </a:p>
          <a:p>
            <a:pPr marL="677863" indent="-330200">
              <a:lnSpc>
                <a:spcPct val="150000"/>
              </a:lnSpc>
              <a:spcBef>
                <a:spcPts val="1200"/>
              </a:spcBef>
              <a:buFont typeface="+mj-lt"/>
              <a:buAutoNum type="arabicPeriod"/>
            </a:pPr>
            <a:r>
              <a:rPr lang="en-US" b="0" dirty="0" smtClean="0"/>
              <a:t>address</a:t>
            </a:r>
          </a:p>
          <a:p>
            <a:pPr marL="677863" indent="-330200">
              <a:lnSpc>
                <a:spcPct val="150000"/>
              </a:lnSpc>
              <a:spcBef>
                <a:spcPts val="1200"/>
              </a:spcBef>
              <a:buFont typeface="+mj-lt"/>
              <a:buAutoNum type="arabicPeriod"/>
            </a:pPr>
            <a:r>
              <a:rPr lang="en-US" b="0" dirty="0" smtClean="0"/>
              <a:t>phone number</a:t>
            </a:r>
          </a:p>
          <a:p>
            <a:pPr marL="677863" indent="-330200">
              <a:lnSpc>
                <a:spcPct val="150000"/>
              </a:lnSpc>
              <a:spcBef>
                <a:spcPts val="1200"/>
              </a:spcBef>
              <a:buFont typeface="+mj-lt"/>
              <a:buAutoNum type="arabicPeriod"/>
            </a:pPr>
            <a:r>
              <a:rPr lang="en-US" b="0" dirty="0" smtClean="0"/>
              <a:t>email id</a:t>
            </a:r>
          </a:p>
          <a:p>
            <a:pPr marL="347663">
              <a:lnSpc>
                <a:spcPct val="150000"/>
              </a:lnSpc>
              <a:spcBef>
                <a:spcPts val="1200"/>
              </a:spcBef>
            </a:pPr>
            <a:r>
              <a:rPr lang="en-US" b="0" dirty="0" smtClean="0"/>
              <a:t>All the fields should be created as private and accessed using public methods.</a:t>
            </a:r>
          </a:p>
          <a:p>
            <a:pPr>
              <a:lnSpc>
                <a:spcPct val="150000"/>
              </a:lnSpc>
              <a:spcBef>
                <a:spcPts val="1200"/>
              </a:spcBef>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Student class Code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92</a:t>
            </a:fld>
            <a:endParaRPr lang="en-US"/>
          </a:p>
        </p:txBody>
      </p:sp>
      <p:pic>
        <p:nvPicPr>
          <p:cNvPr id="118787" name="Picture 3"/>
          <p:cNvPicPr>
            <a:picLocks noChangeAspect="1" noChangeArrowheads="1"/>
          </p:cNvPicPr>
          <p:nvPr/>
        </p:nvPicPr>
        <p:blipFill>
          <a:blip r:embed="rId2" cstate="print"/>
          <a:srcRect/>
          <a:stretch>
            <a:fillRect/>
          </a:stretch>
        </p:blipFill>
        <p:spPr bwMode="auto">
          <a:xfrm>
            <a:off x="304800" y="1600201"/>
            <a:ext cx="5848350" cy="4800599"/>
          </a:xfrm>
          <a:prstGeom prst="rect">
            <a:avLst/>
          </a:prstGeom>
          <a:noFill/>
          <a:ln w="9525">
            <a:noFill/>
            <a:miter lim="800000"/>
            <a:headEnd/>
            <a:tailEnd/>
          </a:ln>
          <a:effectLst/>
        </p:spPr>
      </p:pic>
      <p:sp>
        <p:nvSpPr>
          <p:cNvPr id="8" name="TextBox 7"/>
          <p:cNvSpPr txBox="1"/>
          <p:nvPr/>
        </p:nvSpPr>
        <p:spPr>
          <a:xfrm>
            <a:off x="3200400" y="2819400"/>
            <a:ext cx="5715000" cy="24776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spcBef>
                <a:spcPts val="1200"/>
              </a:spcBef>
            </a:pPr>
            <a:r>
              <a:rPr lang="en-US" b="0" dirty="0" smtClean="0">
                <a:latin typeface="Arial" pitchFamily="34" charset="0"/>
                <a:cs typeface="Arial" pitchFamily="34" charset="0"/>
              </a:rPr>
              <a:t>All the methods starting with the word “get” are used to read the associated field value.</a:t>
            </a:r>
          </a:p>
          <a:p>
            <a:pPr>
              <a:lnSpc>
                <a:spcPct val="150000"/>
              </a:lnSpc>
              <a:spcBef>
                <a:spcPts val="1200"/>
              </a:spcBef>
            </a:pPr>
            <a:r>
              <a:rPr lang="en-US" dirty="0" smtClean="0">
                <a:latin typeface="Arial" pitchFamily="34" charset="0"/>
                <a:cs typeface="Arial" pitchFamily="34" charset="0"/>
              </a:rPr>
              <a:t>Example : </a:t>
            </a:r>
            <a:r>
              <a:rPr lang="en-US" i="1" dirty="0" err="1" smtClean="0">
                <a:latin typeface="Arial" pitchFamily="34" charset="0"/>
                <a:cs typeface="Arial" pitchFamily="34" charset="0"/>
              </a:rPr>
              <a:t>getName</a:t>
            </a:r>
            <a:r>
              <a:rPr lang="en-US" i="1" dirty="0" smtClean="0">
                <a:latin typeface="Arial" pitchFamily="34" charset="0"/>
                <a:cs typeface="Arial" pitchFamily="34" charset="0"/>
              </a:rPr>
              <a:t>() </a:t>
            </a:r>
            <a:r>
              <a:rPr lang="en-US" b="0" dirty="0" smtClean="0">
                <a:latin typeface="Arial" pitchFamily="34" charset="0"/>
                <a:cs typeface="Arial" pitchFamily="34" charset="0"/>
              </a:rPr>
              <a:t>returns the name.</a:t>
            </a:r>
          </a:p>
          <a:p>
            <a:pPr>
              <a:lnSpc>
                <a:spcPct val="150000"/>
              </a:lnSpc>
              <a:spcBef>
                <a:spcPts val="1200"/>
              </a:spcBef>
            </a:pPr>
            <a:r>
              <a:rPr lang="en-US" b="0" dirty="0" smtClean="0">
                <a:latin typeface="Arial" pitchFamily="34" charset="0"/>
                <a:cs typeface="Arial" pitchFamily="34" charset="0"/>
              </a:rPr>
              <a:t>The values to the member variables can be initialized using the overloaded constructor.</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Main Class Code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93</a:t>
            </a:fld>
            <a:endParaRPr lang="en-US"/>
          </a:p>
        </p:txBody>
      </p:sp>
      <p:pic>
        <p:nvPicPr>
          <p:cNvPr id="120834" name="Picture 2"/>
          <p:cNvPicPr>
            <a:picLocks noChangeAspect="1" noChangeArrowheads="1"/>
          </p:cNvPicPr>
          <p:nvPr/>
        </p:nvPicPr>
        <p:blipFill>
          <a:blip r:embed="rId2" cstate="print"/>
          <a:srcRect/>
          <a:stretch>
            <a:fillRect/>
          </a:stretch>
        </p:blipFill>
        <p:spPr bwMode="auto">
          <a:xfrm>
            <a:off x="304800" y="1676400"/>
            <a:ext cx="6029325" cy="3695700"/>
          </a:xfrm>
          <a:prstGeom prst="rect">
            <a:avLst/>
          </a:prstGeom>
          <a:noFill/>
          <a:ln w="9525">
            <a:noFill/>
            <a:miter lim="800000"/>
            <a:headEnd/>
            <a:tailEnd/>
          </a:ln>
          <a:effectLst/>
        </p:spPr>
      </p:pic>
      <p:sp>
        <p:nvSpPr>
          <p:cNvPr id="6" name="Right Brace 5"/>
          <p:cNvSpPr/>
          <p:nvPr/>
        </p:nvSpPr>
        <p:spPr>
          <a:xfrm>
            <a:off x="6248400" y="1905000"/>
            <a:ext cx="152400" cy="1752600"/>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77000" y="2587823"/>
            <a:ext cx="26670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Creates five Student objects</a:t>
            </a:r>
            <a:endParaRPr lang="en-US" sz="1400" b="0" dirty="0">
              <a:latin typeface="Arial" pitchFamily="34" charset="0"/>
              <a:cs typeface="Arial" pitchFamily="34" charset="0"/>
            </a:endParaRPr>
          </a:p>
        </p:txBody>
      </p:sp>
      <p:sp>
        <p:nvSpPr>
          <p:cNvPr id="8" name="TextBox 7"/>
          <p:cNvSpPr txBox="1"/>
          <p:nvPr/>
        </p:nvSpPr>
        <p:spPr>
          <a:xfrm>
            <a:off x="5334000" y="3810000"/>
            <a:ext cx="3124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Creates ArrayList objects and adds the student objects to the list.</a:t>
            </a:r>
            <a:endParaRPr lang="en-US" sz="1400" b="0" dirty="0">
              <a:latin typeface="Arial" pitchFamily="34" charset="0"/>
              <a:cs typeface="Arial" pitchFamily="34" charset="0"/>
            </a:endParaRPr>
          </a:p>
        </p:txBody>
      </p:sp>
      <p:sp>
        <p:nvSpPr>
          <p:cNvPr id="9" name="Right Brace 8"/>
          <p:cNvSpPr/>
          <p:nvPr/>
        </p:nvSpPr>
        <p:spPr>
          <a:xfrm>
            <a:off x="4953000" y="3581400"/>
            <a:ext cx="228600" cy="990600"/>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257800" y="4572000"/>
            <a:ext cx="2362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Passes the list </a:t>
            </a:r>
            <a:r>
              <a:rPr lang="en-US" sz="1400" b="0" smtClean="0">
                <a:latin typeface="Arial" pitchFamily="34" charset="0"/>
                <a:cs typeface="Arial" pitchFamily="34" charset="0"/>
              </a:rPr>
              <a:t>as input to </a:t>
            </a:r>
            <a:r>
              <a:rPr lang="en-US" sz="1400" b="0" dirty="0" err="1" smtClean="0">
                <a:latin typeface="Arial" pitchFamily="34" charset="0"/>
                <a:cs typeface="Arial" pitchFamily="34" charset="0"/>
              </a:rPr>
              <a:t>printStudentDetails</a:t>
            </a:r>
            <a:r>
              <a:rPr lang="en-US" sz="1400" b="0" dirty="0" smtClean="0">
                <a:latin typeface="Arial" pitchFamily="34" charset="0"/>
                <a:cs typeface="Arial" pitchFamily="34" charset="0"/>
              </a:rPr>
              <a:t> method</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600" dirty="0" smtClean="0"/>
              <a:t>Lend a Hand : Create </a:t>
            </a:r>
            <a:r>
              <a:rPr lang="en-US" sz="2600" dirty="0" err="1" smtClean="0"/>
              <a:t>StudentManager</a:t>
            </a:r>
            <a:r>
              <a:rPr lang="en-US" sz="2600" dirty="0" smtClean="0"/>
              <a:t> class Code</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94</a:t>
            </a:fld>
            <a:endParaRPr lang="en-US"/>
          </a:p>
        </p:txBody>
      </p:sp>
      <p:pic>
        <p:nvPicPr>
          <p:cNvPr id="119810" name="Picture 2"/>
          <p:cNvPicPr>
            <a:picLocks noChangeAspect="1" noChangeArrowheads="1"/>
          </p:cNvPicPr>
          <p:nvPr/>
        </p:nvPicPr>
        <p:blipFill>
          <a:blip r:embed="rId2" cstate="print"/>
          <a:srcRect/>
          <a:stretch>
            <a:fillRect/>
          </a:stretch>
        </p:blipFill>
        <p:spPr bwMode="auto">
          <a:xfrm>
            <a:off x="381000" y="2590800"/>
            <a:ext cx="6754368" cy="2743200"/>
          </a:xfrm>
          <a:prstGeom prst="rect">
            <a:avLst/>
          </a:prstGeom>
          <a:noFill/>
          <a:ln w="9525">
            <a:noFill/>
            <a:miter lim="800000"/>
            <a:headEnd/>
            <a:tailEnd/>
          </a:ln>
          <a:effectLst/>
        </p:spPr>
      </p:pic>
      <p:sp>
        <p:nvSpPr>
          <p:cNvPr id="7" name="TextBox 6"/>
          <p:cNvSpPr txBox="1"/>
          <p:nvPr/>
        </p:nvSpPr>
        <p:spPr>
          <a:xfrm>
            <a:off x="4724400" y="1828800"/>
            <a:ext cx="3124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The </a:t>
            </a:r>
            <a:r>
              <a:rPr lang="en-US" sz="1400" b="0" dirty="0" err="1" smtClean="0">
                <a:latin typeface="Arial" pitchFamily="34" charset="0"/>
                <a:cs typeface="Arial" pitchFamily="34" charset="0"/>
              </a:rPr>
              <a:t>printStudentDetails</a:t>
            </a:r>
            <a:r>
              <a:rPr lang="en-US" sz="1400" b="0" dirty="0" smtClean="0">
                <a:latin typeface="Arial" pitchFamily="34" charset="0"/>
                <a:cs typeface="Arial" pitchFamily="34" charset="0"/>
              </a:rPr>
              <a:t>() method accepts list of students as argument.</a:t>
            </a:r>
            <a:endParaRPr lang="en-US" sz="1400" b="0" dirty="0">
              <a:latin typeface="Arial" pitchFamily="34" charset="0"/>
              <a:cs typeface="Arial" pitchFamily="34" charset="0"/>
            </a:endParaRPr>
          </a:p>
        </p:txBody>
      </p:sp>
      <p:cxnSp>
        <p:nvCxnSpPr>
          <p:cNvPr id="10" name="Straight Arrow Connector 9"/>
          <p:cNvCxnSpPr/>
          <p:nvPr/>
        </p:nvCxnSpPr>
        <p:spPr>
          <a:xfrm rot="5400000">
            <a:off x="4610100" y="2552700"/>
            <a:ext cx="609600" cy="228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a:t>
            </a:r>
            <a:r>
              <a:rPr lang="en-US" sz="2400" dirty="0" smtClean="0">
                <a:latin typeface="Cambria" pitchFamily="18" charset="0"/>
              </a:rPr>
              <a:t>Collections in Java </a:t>
            </a:r>
            <a:endParaRPr lang="en-US" sz="2400" dirty="0" smtClean="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6CE3420-51B5-45D0-AA94-470C87CA3DB9}"/>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BF3739E3-B28F-4131-A56F-A5E930A61FAF}"/>
</file>

<file path=docProps/app.xml><?xml version="1.0" encoding="utf-8"?>
<Properties xmlns="http://schemas.openxmlformats.org/officeDocument/2006/extended-properties" xmlns:vt="http://schemas.openxmlformats.org/officeDocument/2006/docPropsVTypes">
  <Template>CATP</Template>
  <TotalTime>53723</TotalTime>
  <Words>6063</Words>
  <Application>Microsoft Office PowerPoint</Application>
  <PresentationFormat>On-screen Show (4:3)</PresentationFormat>
  <Paragraphs>869</Paragraphs>
  <Slides>95</Slides>
  <Notes>3</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CATP</vt:lpstr>
      <vt:lpstr>PowerPoint Presentation</vt:lpstr>
      <vt:lpstr>About the Author</vt:lpstr>
      <vt:lpstr>PowerPoint Presentation</vt:lpstr>
      <vt:lpstr>Objectives</vt:lpstr>
      <vt:lpstr>What are Collections?</vt:lpstr>
      <vt:lpstr> Collections Framework  </vt:lpstr>
      <vt:lpstr>Benefits of Collection framework</vt:lpstr>
      <vt:lpstr>Collection Interfaces </vt:lpstr>
      <vt:lpstr>Sorted Vs Ordered Collection</vt:lpstr>
      <vt:lpstr>Collection Framework Components</vt:lpstr>
      <vt:lpstr>Difference between Set and List</vt:lpstr>
      <vt:lpstr>Time To Reflect</vt:lpstr>
      <vt:lpstr>Collection Interface</vt:lpstr>
      <vt:lpstr>List Interface</vt:lpstr>
      <vt:lpstr>Array List</vt:lpstr>
      <vt:lpstr>Important ArrayList methods</vt:lpstr>
      <vt:lpstr>Important ArrayList methods</vt:lpstr>
      <vt:lpstr>How to Create an Array List ?</vt:lpstr>
      <vt:lpstr>Need for declaring using interface type?</vt:lpstr>
      <vt:lpstr>PowerPoint Presentation</vt:lpstr>
      <vt:lpstr>How to add elements in a ArrayList?</vt:lpstr>
      <vt:lpstr>Lend a Hand - ArrayList</vt:lpstr>
      <vt:lpstr>Lend a Hand Solution – Problem Statement 1</vt:lpstr>
      <vt:lpstr>Lend a Hand Solution – Problem Statement 2</vt:lpstr>
      <vt:lpstr>Lend a Hand Solution – Problem Statement 3</vt:lpstr>
      <vt:lpstr>Lend a Hand Solution – Run the program</vt:lpstr>
      <vt:lpstr>Set Interface</vt:lpstr>
      <vt:lpstr>HashSet</vt:lpstr>
      <vt:lpstr>How to create an HashSet ?</vt:lpstr>
      <vt:lpstr>Important Methods in HashSet</vt:lpstr>
      <vt:lpstr>How to add elements to HashSet?</vt:lpstr>
      <vt:lpstr>Lend a Hand - HashSet</vt:lpstr>
      <vt:lpstr>Lend a Hand Solution – Problem Statement 1</vt:lpstr>
      <vt:lpstr>Lend a Hand Solution – Problem Statement 2</vt:lpstr>
      <vt:lpstr>Lend a Hand Solution – Problem Statement 3</vt:lpstr>
      <vt:lpstr>Lend a Hand Solution – Main Class</vt:lpstr>
      <vt:lpstr>Time To Reflect</vt:lpstr>
      <vt:lpstr>PowerPoint Presentation</vt:lpstr>
      <vt:lpstr>Real World Example</vt:lpstr>
      <vt:lpstr>How to identify data type in a collection?</vt:lpstr>
      <vt:lpstr>What is Generics?</vt:lpstr>
      <vt:lpstr>Let’s Analyze Generics Programmatically.</vt:lpstr>
      <vt:lpstr>Generics solves the problem.</vt:lpstr>
      <vt:lpstr>Generics usage in Collections</vt:lpstr>
      <vt:lpstr>Using Generics With Collection</vt:lpstr>
      <vt:lpstr>Advantages of using Generics with Collection</vt:lpstr>
      <vt:lpstr>Advantages of using Generics with Collection</vt:lpstr>
      <vt:lpstr>Lend a Hand- Generics</vt:lpstr>
      <vt:lpstr>Lend a Hand – Solution Problem Statement 1</vt:lpstr>
      <vt:lpstr>Lend a Hand Solution – Problem Statement 2</vt:lpstr>
      <vt:lpstr>Lend a Hand – Main Class</vt:lpstr>
      <vt:lpstr>How to Iterate Through Collection Elements ?</vt:lpstr>
      <vt:lpstr>Lend a Hand – Iterating Collection</vt:lpstr>
      <vt:lpstr>Lend a Hand :For Loop</vt:lpstr>
      <vt:lpstr>Lend a Hand– Problem Statement 1</vt:lpstr>
      <vt:lpstr>Lend a Hand Solution – Problem Statement 2 </vt:lpstr>
      <vt:lpstr>For-Each loop </vt:lpstr>
      <vt:lpstr>Lend a Hand – for Each loop</vt:lpstr>
      <vt:lpstr>Lend a Hand :For Each loop</vt:lpstr>
      <vt:lpstr>Lend a Hand Solution – Problem Statement 1</vt:lpstr>
      <vt:lpstr>Lend a Hand – Problem Statement 2</vt:lpstr>
      <vt:lpstr>Lend a Hand – Execute the main class</vt:lpstr>
      <vt:lpstr>Iterator</vt:lpstr>
      <vt:lpstr>How to Create an Iterator?</vt:lpstr>
      <vt:lpstr> How an iterator works? </vt:lpstr>
      <vt:lpstr>Steps for using Iterator</vt:lpstr>
      <vt:lpstr>Lend a Hand Iterator</vt:lpstr>
      <vt:lpstr>Lend a Hand – Iterator Solution.</vt:lpstr>
      <vt:lpstr>Lend a Hand – Execute the main method</vt:lpstr>
      <vt:lpstr>ListIterator</vt:lpstr>
      <vt:lpstr>Time To Reflect</vt:lpstr>
      <vt:lpstr>Maps</vt:lpstr>
      <vt:lpstr>Map Interfaces</vt:lpstr>
      <vt:lpstr>Difference between Collection interfaces and Map</vt:lpstr>
      <vt:lpstr>Map Interface</vt:lpstr>
      <vt:lpstr>Map Interface – Important Methods(Cont)</vt:lpstr>
      <vt:lpstr>HashMap</vt:lpstr>
      <vt:lpstr>How to Create a HashMap Object?</vt:lpstr>
      <vt:lpstr>How to add and retrieve elements in a HashMap?</vt:lpstr>
      <vt:lpstr>keySet() method</vt:lpstr>
      <vt:lpstr>Lend a Hand - HashMap </vt:lpstr>
      <vt:lpstr>Lend a Hand Solution – Problem Statement 1 </vt:lpstr>
      <vt:lpstr>Lend a Hand Solution – Problem Statement 2 </vt:lpstr>
      <vt:lpstr>Lend a Hand - Output</vt:lpstr>
      <vt:lpstr>Lend a Hand – TreeMap Demo</vt:lpstr>
      <vt:lpstr>Lend a Hand – TreeMap Output</vt:lpstr>
      <vt:lpstr>Time To Reflect</vt:lpstr>
      <vt:lpstr>How to store user defined objects in collections?</vt:lpstr>
      <vt:lpstr>Lend a Hand – Adding user defined object in collection</vt:lpstr>
      <vt:lpstr>Lend a Hand – Adding user defined object in collection</vt:lpstr>
      <vt:lpstr>Lend a Hand : Create Student class</vt:lpstr>
      <vt:lpstr>Lend a Hand : Student class Code</vt:lpstr>
      <vt:lpstr>Lend a Hand : Main Class Code</vt:lpstr>
      <vt:lpstr>Lend a Hand : Create StudentManager class Code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4285</cp:revision>
  <dcterms:created xsi:type="dcterms:W3CDTF">2006-08-07T10:58:16Z</dcterms:created>
  <dcterms:modified xsi:type="dcterms:W3CDTF">2012-10-10T08:50:08Z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