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36"/>
  </p:notesMasterIdLst>
  <p:sldIdLst>
    <p:sldId id="348" r:id="rId5"/>
    <p:sldId id="267" r:id="rId6"/>
    <p:sldId id="350" r:id="rId7"/>
    <p:sldId id="270" r:id="rId8"/>
    <p:sldId id="438" r:id="rId9"/>
    <p:sldId id="436" r:id="rId10"/>
    <p:sldId id="437" r:id="rId11"/>
    <p:sldId id="462" r:id="rId12"/>
    <p:sldId id="440" r:id="rId13"/>
    <p:sldId id="439" r:id="rId14"/>
    <p:sldId id="463" r:id="rId15"/>
    <p:sldId id="468" r:id="rId16"/>
    <p:sldId id="441" r:id="rId17"/>
    <p:sldId id="442" r:id="rId18"/>
    <p:sldId id="443" r:id="rId19"/>
    <p:sldId id="460" r:id="rId20"/>
    <p:sldId id="464" r:id="rId21"/>
    <p:sldId id="444" r:id="rId22"/>
    <p:sldId id="445" r:id="rId23"/>
    <p:sldId id="461" r:id="rId24"/>
    <p:sldId id="446" r:id="rId25"/>
    <p:sldId id="447" r:id="rId26"/>
    <p:sldId id="465" r:id="rId27"/>
    <p:sldId id="448" r:id="rId28"/>
    <p:sldId id="466" r:id="rId29"/>
    <p:sldId id="449" r:id="rId30"/>
    <p:sldId id="450" r:id="rId31"/>
    <p:sldId id="467" r:id="rId32"/>
    <p:sldId id="451" r:id="rId33"/>
    <p:sldId id="457" r:id="rId34"/>
    <p:sldId id="349" r:id="rId3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46fbGmy5cwk8fvhxxr8cIg" hashData="Vn1dKm3vfWy1kE+5tiVahRbZcw4" cryptProvider="" algIdExt="0" algIdExtSource="" cryptProviderTypeExt="0" cryptProviderTypeExtSource="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50" clrIdx="1"/>
  <p:cmAuthor id="2" name="SangeeArjun" initials="Sangeetha" lastIdx="27" clrIdx="2"/>
  <p:cmAuthor id="3" name="training" initials="t" lastIdx="1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00"/>
    <a:srgbClr val="FFC9C9"/>
    <a:srgbClr val="CC3300"/>
    <a:srgbClr val="FFAFAF"/>
    <a:srgbClr val="FFCCCC"/>
    <a:srgbClr val="FFB7B7"/>
    <a:srgbClr val="FFA589"/>
    <a:srgbClr val="DAD2E4"/>
    <a:srgbClr val="EED0CE"/>
    <a:srgbClr val="E9C3C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5514" autoAdjust="0"/>
  </p:normalViewPr>
  <p:slideViewPr>
    <p:cSldViewPr>
      <p:cViewPr>
        <p:scale>
          <a:sx n="66" d="100"/>
          <a:sy n="66" d="100"/>
        </p:scale>
        <p:origin x="-636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the animators:</a:t>
            </a:r>
          </a:p>
          <a:p>
            <a:r>
              <a:rPr lang="en-US" dirty="0" smtClean="0"/>
              <a:t>This screen content</a:t>
            </a:r>
            <a:r>
              <a:rPr lang="en-US" baseline="0" dirty="0" smtClean="0"/>
              <a:t> needs to be rendered in the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i18n/format/simpleDateFormat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Cambria" pitchFamily="18" charset="0"/>
              </a:rPr>
              <a:t>Java Util Package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Date class API’s</a:t>
            </a:r>
            <a:endParaRPr lang="en-US" sz="33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76400"/>
          <a:ext cx="8229600" cy="4185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268"/>
                <a:gridCol w="2314236"/>
                <a:gridCol w="4197096"/>
              </a:tblGrid>
              <a:tr h="395142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Return Type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0063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Arial" pitchFamily="34" charset="0"/>
                          <a:cs typeface="Arial" pitchFamily="34" charset="0"/>
                        </a:rPr>
                        <a:t>getTime</a:t>
                      </a:r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Used</a:t>
                      </a:r>
                      <a:r>
                        <a:rPr lang="en-US" b="0" baseline="0" dirty="0" smtClean="0">
                          <a:latin typeface="Arial" pitchFamily="34" charset="0"/>
                          <a:cs typeface="Arial" pitchFamily="34" charset="0"/>
                        </a:rPr>
                        <a:t> for r</a:t>
                      </a:r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etrieving the time.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0063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void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setTime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(long</a:t>
                      </a:r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) 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Used for changing the object’s time.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1499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compareTo</a:t>
                      </a:r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 (Date </a:t>
                      </a:r>
                      <a:r>
                        <a:rPr lang="en-US" b="0" dirty="0" err="1" smtClean="0">
                          <a:latin typeface="Arial" pitchFamily="34" charset="0"/>
                          <a:cs typeface="Arial" pitchFamily="34" charset="0"/>
                        </a:rPr>
                        <a:t>anotherDate</a:t>
                      </a:r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) 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Compares two Dates and returns 0 if equal,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&lt;0  if the argument date Is after this date, &gt; 0 otherwise.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1499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toString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Used for generating a String representation in a fixed format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14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after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(Date when)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Tests if this date is after the specified date.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1499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before</a:t>
                      </a:r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 (Date when)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Tests if this date is before the specified date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5867400"/>
            <a:ext cx="6477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Most other Date methods are deprecated.</a:t>
            </a:r>
            <a:endParaRPr lang="en-US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 Date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514600"/>
            <a:ext cx="8153400" cy="4134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 eaLnBrk="1" hangingPunct="1">
              <a:spcBef>
                <a:spcPts val="700"/>
              </a:spcBef>
              <a:buFont typeface="Arial" pitchFamily="34" charset="0"/>
              <a:buChar char="•"/>
            </a:pPr>
            <a:r>
              <a:rPr lang="en-US" b="0" dirty="0" smtClean="0"/>
              <a:t>Create a class </a:t>
            </a:r>
            <a:r>
              <a:rPr lang="en-US" i="1" dirty="0" err="1" smtClean="0"/>
              <a:t>DateDemo</a:t>
            </a:r>
            <a:r>
              <a:rPr lang="en-US" b="0" dirty="0" smtClean="0"/>
              <a:t>  inside the package </a:t>
            </a:r>
            <a:r>
              <a:rPr lang="en-US" i="1" dirty="0" err="1" smtClean="0"/>
              <a:t>com.date.demos</a:t>
            </a:r>
            <a:r>
              <a:rPr lang="en-US" b="0" dirty="0" smtClean="0"/>
              <a:t>.</a:t>
            </a:r>
          </a:p>
          <a:p>
            <a:pPr marL="231775" indent="-231775" eaLnBrk="1" hangingPunct="1">
              <a:spcBef>
                <a:spcPts val="700"/>
              </a:spcBef>
              <a:buFont typeface="Arial" pitchFamily="34" charset="0"/>
              <a:buChar char="•"/>
            </a:pPr>
            <a:r>
              <a:rPr lang="en-US" b="0" dirty="0" smtClean="0"/>
              <a:t>Create a main method and implement the following logic.</a:t>
            </a:r>
          </a:p>
          <a:p>
            <a:pPr marL="457200" indent="-457200" eaLnBrk="1" hangingPunct="1">
              <a:spcBef>
                <a:spcPts val="700"/>
              </a:spcBef>
            </a:pPr>
            <a:r>
              <a:rPr lang="en-US" dirty="0" smtClean="0"/>
              <a:t>	Problem #1 : </a:t>
            </a:r>
            <a:r>
              <a:rPr lang="en-US" b="0" dirty="0" smtClean="0"/>
              <a:t>Create two Dates using the Date Constructor and compare two dates. </a:t>
            </a:r>
          </a:p>
          <a:p>
            <a:pPr marL="457200" indent="-457200" eaLnBrk="1" hangingPunct="1">
              <a:spcBef>
                <a:spcPts val="700"/>
              </a:spcBef>
            </a:pPr>
            <a:r>
              <a:rPr lang="en-US" dirty="0" smtClean="0"/>
              <a:t>		Date 1: </a:t>
            </a:r>
            <a:r>
              <a:rPr lang="en-US" b="0" dirty="0" smtClean="0"/>
              <a:t>January 15 2012.</a:t>
            </a:r>
          </a:p>
          <a:p>
            <a:pPr marL="457200" indent="-457200">
              <a:spcBef>
                <a:spcPts val="700"/>
              </a:spcBef>
            </a:pPr>
            <a:r>
              <a:rPr lang="en-US" dirty="0" smtClean="0"/>
              <a:t>		Date 2: </a:t>
            </a:r>
            <a:r>
              <a:rPr lang="en-US" b="0" dirty="0" smtClean="0"/>
              <a:t>July 15 2011.</a:t>
            </a:r>
          </a:p>
          <a:p>
            <a:pPr marL="457200" indent="-457200" eaLnBrk="1" hangingPunct="1">
              <a:spcBef>
                <a:spcPts val="700"/>
              </a:spcBef>
            </a:pPr>
            <a:r>
              <a:rPr lang="en-US" dirty="0" smtClean="0"/>
              <a:t>		Solution:</a:t>
            </a:r>
            <a:r>
              <a:rPr lang="en-US" b="0" dirty="0" smtClean="0"/>
              <a:t> “</a:t>
            </a:r>
            <a:r>
              <a:rPr lang="en-US" b="0" dirty="0" smtClean="0">
                <a:solidFill>
                  <a:srgbClr val="0070C0"/>
                </a:solidFill>
              </a:rPr>
              <a:t>First Date id after second</a:t>
            </a:r>
            <a:r>
              <a:rPr lang="en-US" b="0" dirty="0" smtClean="0"/>
              <a:t>”				</a:t>
            </a:r>
          </a:p>
          <a:p>
            <a:pPr marL="457200" indent="-457200" eaLnBrk="1" hangingPunct="1">
              <a:spcBef>
                <a:spcPts val="700"/>
              </a:spcBef>
            </a:pPr>
            <a:r>
              <a:rPr lang="en-US" dirty="0" smtClean="0"/>
              <a:t>       Problem #2 : </a:t>
            </a:r>
            <a:r>
              <a:rPr lang="en-US" b="0" dirty="0" smtClean="0"/>
              <a:t>Convert date 1 to string,</a:t>
            </a:r>
          </a:p>
          <a:p>
            <a:pPr marL="457200" indent="-457200" eaLnBrk="1" hangingPunct="1">
              <a:spcBef>
                <a:spcPts val="700"/>
              </a:spcBef>
            </a:pPr>
            <a:r>
              <a:rPr lang="en-US" b="0" dirty="0" smtClean="0"/>
              <a:t>		</a:t>
            </a:r>
            <a:r>
              <a:rPr lang="en-US" dirty="0" smtClean="0"/>
              <a:t>Solution:</a:t>
            </a:r>
            <a:r>
              <a:rPr lang="en-US" b="0" dirty="0" smtClean="0"/>
              <a:t> Date in the following format</a:t>
            </a:r>
          </a:p>
          <a:p>
            <a:pPr marL="457200" indent="-457200" eaLnBrk="1" hangingPunct="1">
              <a:spcBef>
                <a:spcPts val="700"/>
              </a:spcBef>
            </a:pPr>
            <a:r>
              <a:rPr lang="en-US" b="0" dirty="0" smtClean="0"/>
              <a:t>				“</a:t>
            </a:r>
            <a:r>
              <a:rPr lang="en-US" b="0" dirty="0" err="1" smtClean="0">
                <a:solidFill>
                  <a:srgbClr val="FF0000"/>
                </a:solidFill>
              </a:rPr>
              <a:t>dow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mon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dd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hh:mm:ss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zzz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yyyy</a:t>
            </a:r>
            <a:r>
              <a:rPr lang="en-US" b="0" dirty="0" smtClean="0"/>
              <a:t>”	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1676400"/>
            <a:ext cx="7696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Refer the Java documentation and choose the right API’s for doing the below exercise.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Documents and Settings\training\Desktop\imagesCAPT3AT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1600200"/>
            <a:ext cx="904875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Solution –Date</a:t>
            </a:r>
            <a:endParaRPr lang="en-US" sz="28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5715000" cy="41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828800" y="6043136"/>
            <a:ext cx="5029200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Output: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First Date is after second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Today date is Thu Jan 19 16:43:23 GMT+05:30 2012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3276600"/>
            <a:ext cx="30480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Date in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year,month,date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format.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3962400" y="3200400"/>
            <a:ext cx="2286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1625025"/>
            <a:ext cx="87630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IMPORTANT NOTE: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We have used a deprecated constructor in the demo. Usage of deprecated API’s to be avoided. Alternative is Calendar API we will learn about it shortly.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Formatting date in Java</a:t>
            </a:r>
            <a:endParaRPr lang="en-US" sz="33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00200"/>
            <a:ext cx="86106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What is Date Formatting?</a:t>
            </a:r>
          </a:p>
          <a:p>
            <a:pPr>
              <a:spcBef>
                <a:spcPts val="1200"/>
              </a:spcBef>
            </a:pPr>
            <a:endParaRPr lang="en-US" b="0" dirty="0" smtClean="0"/>
          </a:p>
          <a:p>
            <a:pPr>
              <a:spcBef>
                <a:spcPts val="1200"/>
              </a:spcBef>
            </a:pPr>
            <a:endParaRPr lang="en-US" b="0" dirty="0" smtClean="0"/>
          </a:p>
          <a:p>
            <a:pPr>
              <a:spcBef>
                <a:spcPts val="1200"/>
              </a:spcBef>
            </a:pPr>
            <a:r>
              <a:rPr lang="en-US" b="0" dirty="0" smtClean="0"/>
              <a:t>   Converting                                     to                                   is Date formatting            </a:t>
            </a:r>
          </a:p>
          <a:p>
            <a:pPr lvl="1">
              <a:spcBef>
                <a:spcPts val="2400"/>
              </a:spcBef>
            </a:pPr>
            <a:r>
              <a:rPr lang="en-US" b="0" dirty="0" smtClean="0"/>
              <a:t>Date is converted to a proper format</a:t>
            </a:r>
            <a:r>
              <a:rPr lang="en-US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/>
              <a:t>using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DateFormat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SimpleDateFormat</a:t>
            </a:r>
            <a:r>
              <a:rPr lang="en-US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/>
              <a:t>classes.</a:t>
            </a:r>
          </a:p>
          <a:p>
            <a:pPr lvl="1">
              <a:spcBef>
                <a:spcPts val="1200"/>
              </a:spcBef>
            </a:pPr>
            <a:r>
              <a:rPr lang="en-US" b="0" dirty="0" smtClean="0"/>
              <a:t>Format of the date can be formatted based on the end user's Locale.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 of Locale:</a:t>
            </a:r>
          </a:p>
          <a:p>
            <a:pPr lvl="1">
              <a:spcBef>
                <a:spcPts val="1200"/>
              </a:spcBef>
            </a:pP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Americans</a:t>
            </a:r>
            <a:r>
              <a:rPr lang="en-US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/>
              <a:t>write date as </a:t>
            </a:r>
            <a:r>
              <a:rPr lang="en-US" b="0" dirty="0" smtClean="0">
                <a:solidFill>
                  <a:srgbClr val="C00000"/>
                </a:solidFill>
              </a:rPr>
              <a:t>4/20/09</a:t>
            </a:r>
            <a:r>
              <a:rPr lang="en-US" b="0" dirty="0" smtClean="0"/>
              <a:t> i.e. </a:t>
            </a:r>
            <a:r>
              <a:rPr lang="en-US" b="0" dirty="0" smtClean="0">
                <a:solidFill>
                  <a:srgbClr val="0070C0"/>
                </a:solidFill>
              </a:rPr>
              <a:t>month/date/year</a:t>
            </a:r>
            <a:r>
              <a:rPr lang="en-US" b="0" dirty="0" smtClean="0"/>
              <a:t>, whereas </a:t>
            </a:r>
          </a:p>
          <a:p>
            <a:pPr lvl="1">
              <a:spcBef>
                <a:spcPts val="1200"/>
              </a:spcBef>
            </a:pP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Indians </a:t>
            </a:r>
            <a:r>
              <a:rPr lang="en-US" b="0" dirty="0" smtClean="0"/>
              <a:t>write date as 20/4/09 </a:t>
            </a:r>
            <a:r>
              <a:rPr lang="en-US" b="0" dirty="0" err="1" smtClean="0"/>
              <a:t>i.e</a:t>
            </a:r>
            <a:r>
              <a:rPr lang="en-US" b="0" dirty="0" smtClean="0"/>
              <a:t>  </a:t>
            </a:r>
            <a:r>
              <a:rPr lang="en-US" b="0" dirty="0" smtClean="0">
                <a:solidFill>
                  <a:srgbClr val="0070C0"/>
                </a:solidFill>
              </a:rPr>
              <a:t>date/month/year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Advantage of these classes:</a:t>
            </a:r>
          </a:p>
          <a:p>
            <a:pPr lvl="1">
              <a:spcBef>
                <a:spcPts val="1200"/>
              </a:spcBef>
            </a:pPr>
            <a:r>
              <a:rPr lang="en-US" b="0" dirty="0" smtClean="0"/>
              <a:t>We can display date in any format which we need.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914" y="2086428"/>
            <a:ext cx="46535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Sat Jan 14 12:53:28 IST 2012   </a:t>
            </a:r>
            <a:endParaRPr lang="en-US" sz="24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4435" y="2068284"/>
            <a:ext cx="1905000" cy="4572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14/01/2012</a:t>
            </a:r>
            <a:endParaRPr lang="en-US" sz="240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738914" y="2209800"/>
            <a:ext cx="381000" cy="2286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9426" y="2837544"/>
            <a:ext cx="190629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Unformatted Date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2861846"/>
            <a:ext cx="168988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Formatted Date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2743200" y="2485572"/>
            <a:ext cx="169372" cy="351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11" idx="0"/>
          </p:cNvCxnSpPr>
          <p:nvPr/>
        </p:nvCxnSpPr>
        <p:spPr>
          <a:xfrm flipH="1">
            <a:off x="5416943" y="2525484"/>
            <a:ext cx="669992" cy="336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Formatting date in Java</a:t>
            </a:r>
            <a:endParaRPr lang="en-US" sz="33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b="0" dirty="0" smtClean="0"/>
              <a:t>Formatting the date can be done in two ways:</a:t>
            </a:r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r>
              <a:rPr lang="en-US" dirty="0" smtClean="0"/>
              <a:t>Option I: </a:t>
            </a:r>
            <a:r>
              <a:rPr lang="en-US" b="0" dirty="0" smtClean="0"/>
              <a:t>Using Predefined formats.</a:t>
            </a:r>
          </a:p>
          <a:p>
            <a:pPr>
              <a:buFont typeface="Arial" pitchFamily="34" charset="0"/>
              <a:buChar char="•"/>
            </a:pPr>
            <a:endParaRPr lang="en-US" b="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b="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b="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b="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Option II: </a:t>
            </a:r>
            <a:r>
              <a:rPr lang="en-US" b="0" dirty="0" smtClean="0"/>
              <a:t>Using Customized formats. 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819400"/>
            <a:ext cx="73152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DateFormat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allows you to format dates and times with predefined styles.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495800"/>
            <a:ext cx="73152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allows you to format dates and times with customized styles.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DateFormat</a:t>
            </a:r>
            <a:r>
              <a:rPr lang="en-US" sz="2800" dirty="0" smtClean="0"/>
              <a:t> for formatting dates</a:t>
            </a:r>
            <a:endParaRPr lang="en-US" sz="28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915400" cy="328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>
              <a:spcBef>
                <a:spcPts val="1200"/>
              </a:spcBef>
            </a:pPr>
            <a:r>
              <a:rPr lang="en-US" sz="1600" b="0" dirty="0" smtClean="0"/>
              <a:t>Formatting Date using the </a:t>
            </a:r>
            <a:r>
              <a:rPr lang="en-US" sz="1600" b="0" dirty="0" err="1" smtClean="0"/>
              <a:t>DateFormat</a:t>
            </a:r>
            <a:r>
              <a:rPr lang="en-US" sz="1600" b="0" dirty="0" smtClean="0"/>
              <a:t> class is a two-step process.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/>
              <a:t>Step 1: </a:t>
            </a:r>
            <a:r>
              <a:rPr lang="en-US" sz="1600" b="0" dirty="0" smtClean="0"/>
              <a:t>Create a formatter with the </a:t>
            </a:r>
            <a:r>
              <a:rPr lang="en-US" sz="1600" i="1" dirty="0" err="1" smtClean="0">
                <a:solidFill>
                  <a:srgbClr val="0070C0"/>
                </a:solidFill>
              </a:rPr>
              <a:t>getDateInstance</a:t>
            </a:r>
            <a:r>
              <a:rPr lang="en-US" sz="1600" b="0" dirty="0" smtClean="0"/>
              <a:t> method.</a:t>
            </a:r>
          </a:p>
          <a:p>
            <a:pPr lvl="1" indent="282575">
              <a:spcBef>
                <a:spcPts val="1200"/>
              </a:spcBef>
            </a:pPr>
            <a:r>
              <a:rPr lang="en-US" sz="1600" dirty="0" err="1" smtClean="0">
                <a:solidFill>
                  <a:srgbClr val="00B050"/>
                </a:solidFill>
              </a:rPr>
              <a:t>DateFormat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smtClean="0"/>
              <a:t> </a:t>
            </a:r>
            <a:r>
              <a:rPr lang="en-US" sz="1600" b="0" dirty="0" smtClean="0"/>
              <a:t>object</a:t>
            </a:r>
            <a:r>
              <a:rPr lang="en-US" sz="1600" dirty="0" smtClean="0"/>
              <a:t> =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b="0" dirty="0" smtClean="0"/>
              <a:t>new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DateFormat.</a:t>
            </a:r>
            <a:r>
              <a:rPr lang="en-US" sz="1600" i="1" dirty="0" err="1" smtClean="0">
                <a:solidFill>
                  <a:srgbClr val="0070C0"/>
                </a:solidFill>
              </a:rPr>
              <a:t>getDateInstance</a:t>
            </a:r>
            <a:r>
              <a:rPr lang="en-US" sz="1600" dirty="0" smtClean="0">
                <a:solidFill>
                  <a:srgbClr val="00B050"/>
                </a:solidFill>
              </a:rPr>
              <a:t>(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Style</a:t>
            </a:r>
            <a:r>
              <a:rPr lang="en-US" sz="1600" dirty="0" err="1" smtClean="0">
                <a:solidFill>
                  <a:srgbClr val="00B050"/>
                </a:solidFill>
              </a:rPr>
              <a:t>,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</a:rPr>
              <a:t>Locale</a:t>
            </a:r>
            <a:r>
              <a:rPr lang="en-US" sz="1600" dirty="0" smtClean="0">
                <a:solidFill>
                  <a:srgbClr val="00B050"/>
                </a:solidFill>
              </a:rPr>
              <a:t>)</a:t>
            </a:r>
            <a:r>
              <a:rPr lang="en-US" sz="1600" dirty="0" smtClean="0"/>
              <a:t>; </a:t>
            </a:r>
          </a:p>
          <a:p>
            <a:pPr lvl="1" indent="282575">
              <a:spcBef>
                <a:spcPts val="1200"/>
              </a:spcBef>
            </a:pPr>
            <a:r>
              <a:rPr lang="en-US" sz="1600" dirty="0" smtClean="0"/>
              <a:t>Where, </a:t>
            </a:r>
            <a:r>
              <a:rPr lang="en-US" sz="1600" b="0" dirty="0" smtClean="0"/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Style</a:t>
            </a:r>
            <a:r>
              <a:rPr lang="en-US" sz="1600" b="0" dirty="0" smtClean="0"/>
              <a:t> – is the style with which the date needs to be formatted.</a:t>
            </a:r>
          </a:p>
          <a:p>
            <a:pPr lvl="1" indent="282575">
              <a:spcBef>
                <a:spcPts val="1200"/>
              </a:spcBef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Locale</a:t>
            </a:r>
            <a:r>
              <a:rPr lang="en-US" sz="1600" b="0" dirty="0" smtClean="0"/>
              <a:t> – is the locale with which the date needs to be formatted.</a:t>
            </a:r>
            <a:endParaRPr lang="en-US" sz="1600" dirty="0" smtClean="0"/>
          </a:p>
          <a:p>
            <a:pPr lvl="1">
              <a:spcBef>
                <a:spcPts val="1200"/>
              </a:spcBef>
            </a:pPr>
            <a:r>
              <a:rPr lang="en-US" sz="1600" dirty="0" smtClean="0"/>
              <a:t>Step 2:</a:t>
            </a:r>
            <a:r>
              <a:rPr lang="en-US" sz="1600" b="0" dirty="0" smtClean="0">
                <a:solidFill>
                  <a:srgbClr val="C00000"/>
                </a:solidFill>
              </a:rPr>
              <a:t> </a:t>
            </a:r>
            <a:r>
              <a:rPr lang="en-US" sz="1600" b="0" dirty="0" smtClean="0"/>
              <a:t>Invoke the format method, which returns a String containing the formatted date.</a:t>
            </a:r>
          </a:p>
          <a:p>
            <a:pPr lvl="1">
              <a:spcBef>
                <a:spcPts val="1200"/>
              </a:spcBef>
            </a:pPr>
            <a:r>
              <a:rPr lang="en-US" sz="1600" b="0" dirty="0" smtClean="0"/>
              <a:t>	String </a:t>
            </a:r>
            <a:r>
              <a:rPr lang="en-US" sz="1600" b="0" dirty="0" err="1" smtClean="0"/>
              <a:t>formattedDate</a:t>
            </a:r>
            <a:r>
              <a:rPr lang="en-US" sz="1600" b="0" dirty="0" smtClean="0"/>
              <a:t>= </a:t>
            </a:r>
            <a:r>
              <a:rPr lang="en-US" sz="1600" b="0" dirty="0" err="1" smtClean="0"/>
              <a:t>object.</a:t>
            </a:r>
            <a:r>
              <a:rPr lang="en-US" sz="1600" dirty="0" err="1" smtClean="0">
                <a:solidFill>
                  <a:srgbClr val="00B050"/>
                </a:solidFill>
              </a:rPr>
              <a:t>format</a:t>
            </a:r>
            <a:r>
              <a:rPr lang="en-US" sz="1600" dirty="0" smtClean="0">
                <a:solidFill>
                  <a:srgbClr val="00B050"/>
                </a:solidFill>
              </a:rPr>
              <a:t>(</a:t>
            </a:r>
            <a:r>
              <a:rPr lang="en-US" sz="1600" b="0" dirty="0" smtClean="0"/>
              <a:t>Date </a:t>
            </a:r>
            <a:r>
              <a:rPr lang="en-US" sz="1600" b="0" dirty="0" err="1" smtClean="0"/>
              <a:t>unformattedDate</a:t>
            </a:r>
            <a:r>
              <a:rPr lang="en-US" sz="1600" dirty="0" smtClean="0">
                <a:solidFill>
                  <a:srgbClr val="00B050"/>
                </a:solidFill>
              </a:rPr>
              <a:t>);</a:t>
            </a:r>
            <a:endParaRPr lang="en-US" sz="1600" b="0" dirty="0" smtClean="0">
              <a:solidFill>
                <a:srgbClr val="00B050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sz="1600" dirty="0" smtClean="0"/>
              <a:t>Example:</a:t>
            </a:r>
          </a:p>
          <a:p>
            <a:pPr lvl="1">
              <a:spcBef>
                <a:spcPts val="200"/>
              </a:spcBef>
            </a:pPr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495800"/>
            <a:ext cx="7543800" cy="117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228600" y="5638800"/>
            <a:ext cx="7467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This prints the date in this format “</a:t>
            </a:r>
            <a:r>
              <a:rPr lang="en-US" sz="1600" dirty="0" smtClean="0">
                <a:solidFill>
                  <a:srgbClr val="C00000"/>
                </a:solidFill>
              </a:rPr>
              <a:t>January 18, 2012</a:t>
            </a:r>
            <a:r>
              <a:rPr lang="en-US" sz="1600" dirty="0" smtClean="0">
                <a:solidFill>
                  <a:srgbClr val="0070C0"/>
                </a:solidFill>
              </a:rPr>
              <a:t>”.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 Style changed to short will print the date in format “</a:t>
            </a:r>
            <a:r>
              <a:rPr lang="en-US" sz="1600" dirty="0" smtClean="0">
                <a:solidFill>
                  <a:srgbClr val="C00000"/>
                </a:solidFill>
              </a:rPr>
              <a:t>1/18/12</a:t>
            </a:r>
            <a:r>
              <a:rPr lang="en-US" sz="1600" dirty="0" smtClean="0">
                <a:solidFill>
                  <a:srgbClr val="0070C0"/>
                </a:solidFill>
              </a:rPr>
              <a:t>”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Some Predefined Format</a:t>
            </a:r>
            <a:endParaRPr lang="en-US" sz="33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52826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List of Styles:</a:t>
            </a:r>
          </a:p>
          <a:p>
            <a:pPr lvl="1">
              <a:spcBef>
                <a:spcPts val="1200"/>
              </a:spcBef>
            </a:pPr>
            <a:r>
              <a:rPr lang="en-US" sz="2000" b="0" dirty="0" smtClean="0"/>
              <a:t>Below is the output format for different styles and locale </a:t>
            </a:r>
            <a:r>
              <a:rPr lang="en-US" sz="2000" b="0" dirty="0" smtClean="0">
                <a:solidFill>
                  <a:srgbClr val="EA3800"/>
                </a:solidFill>
              </a:rPr>
              <a:t>English</a:t>
            </a:r>
            <a:r>
              <a:rPr lang="en-US" sz="2000" b="0" dirty="0" smtClean="0"/>
              <a:t>.</a:t>
            </a:r>
            <a:endParaRPr lang="en-US" sz="20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22818" y="2895600"/>
          <a:ext cx="62447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782"/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STYLE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Output Format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DEFAULT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Jan 18, 2012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SHORT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1/18/12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Jan 18, 2012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LONG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Jan 18, 2012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Wednesday, January 18, 2012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 smtClean="0"/>
              <a:t>Lend a Hand – Date Format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8172" y="2471852"/>
            <a:ext cx="8153400" cy="4157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700"/>
              </a:spcBef>
            </a:pPr>
            <a:r>
              <a:rPr lang="en-US" sz="1600" dirty="0" smtClean="0"/>
              <a:t>This will help you understand the ways of formatting dates.</a:t>
            </a:r>
          </a:p>
          <a:p>
            <a:pPr marL="457200" indent="-457200" eaLnBrk="1" hangingPunct="1">
              <a:spcBef>
                <a:spcPts val="700"/>
              </a:spcBef>
            </a:pPr>
            <a:r>
              <a:rPr lang="en-US" sz="1600" b="0" dirty="0" smtClean="0"/>
              <a:t>Create a class </a:t>
            </a:r>
            <a:r>
              <a:rPr lang="en-US" sz="1600" i="1" dirty="0" err="1" smtClean="0"/>
              <a:t>DateFormatDemo</a:t>
            </a:r>
            <a:r>
              <a:rPr lang="en-US" sz="1600" b="0" dirty="0" smtClean="0"/>
              <a:t> with a main method that performs the below actions</a:t>
            </a:r>
          </a:p>
          <a:p>
            <a:pPr marL="914400" lvl="1" indent="-457200">
              <a:spcBef>
                <a:spcPts val="700"/>
              </a:spcBef>
              <a:buFont typeface="+mj-lt"/>
              <a:buAutoNum type="arabicPeriod"/>
            </a:pPr>
            <a:r>
              <a:rPr lang="en-US" sz="1600" b="0" dirty="0" smtClean="0"/>
              <a:t>Create a Date object with current Date</a:t>
            </a:r>
          </a:p>
          <a:p>
            <a:pPr marL="914400" lvl="1" indent="-457200">
              <a:spcBef>
                <a:spcPts val="700"/>
              </a:spcBef>
              <a:buFont typeface="+mj-lt"/>
              <a:buAutoNum type="arabicPeriod"/>
            </a:pPr>
            <a:r>
              <a:rPr lang="en-US" sz="1600" b="0" dirty="0" smtClean="0"/>
              <a:t>Prints the date specific to UK locale using styles</a:t>
            </a:r>
          </a:p>
          <a:p>
            <a:pPr marL="1371600" lvl="2" indent="-457200">
              <a:spcBef>
                <a:spcPts val="700"/>
              </a:spcBef>
              <a:buFont typeface="Arial" pitchFamily="34" charset="0"/>
              <a:buChar char="•"/>
            </a:pPr>
            <a:r>
              <a:rPr lang="en-US" sz="1600" b="0" dirty="0" smtClean="0"/>
              <a:t>Long</a:t>
            </a:r>
          </a:p>
          <a:p>
            <a:pPr marL="1371600" lvl="2" indent="-457200">
              <a:spcBef>
                <a:spcPts val="700"/>
              </a:spcBef>
              <a:buFont typeface="Arial" pitchFamily="34" charset="0"/>
              <a:buChar char="•"/>
            </a:pPr>
            <a:r>
              <a:rPr lang="en-US" sz="1600" b="0" dirty="0" smtClean="0"/>
              <a:t>Full</a:t>
            </a:r>
          </a:p>
          <a:p>
            <a:pPr marL="1371600" lvl="2" indent="-457200">
              <a:spcBef>
                <a:spcPts val="700"/>
              </a:spcBef>
              <a:buFont typeface="Arial" pitchFamily="34" charset="0"/>
              <a:buChar char="•"/>
            </a:pPr>
            <a:r>
              <a:rPr lang="en-US" sz="1600" b="0" dirty="0" smtClean="0"/>
              <a:t>Short</a:t>
            </a:r>
          </a:p>
          <a:p>
            <a:pPr marL="914400" lvl="1" indent="-457200">
              <a:spcBef>
                <a:spcPts val="700"/>
              </a:spcBef>
              <a:buFont typeface="+mj-lt"/>
              <a:buAutoNum type="arabicPeriod"/>
            </a:pPr>
            <a:r>
              <a:rPr lang="en-US" sz="1600" b="0" dirty="0" smtClean="0"/>
              <a:t>Prints the date specific to US locale using styles,</a:t>
            </a:r>
          </a:p>
          <a:p>
            <a:pPr marL="1371600" lvl="2" indent="-457200">
              <a:spcBef>
                <a:spcPts val="700"/>
              </a:spcBef>
              <a:buFont typeface="Arial" pitchFamily="34" charset="0"/>
              <a:buChar char="•"/>
            </a:pPr>
            <a:r>
              <a:rPr lang="en-US" sz="1600" b="0" dirty="0" smtClean="0"/>
              <a:t>Long</a:t>
            </a:r>
          </a:p>
          <a:p>
            <a:pPr marL="1371600" lvl="2" indent="-457200">
              <a:spcBef>
                <a:spcPts val="700"/>
              </a:spcBef>
              <a:buFont typeface="Arial" pitchFamily="34" charset="0"/>
              <a:buChar char="•"/>
            </a:pPr>
            <a:r>
              <a:rPr lang="en-US" sz="1600" b="0" dirty="0" smtClean="0"/>
              <a:t>Full</a:t>
            </a:r>
          </a:p>
          <a:p>
            <a:pPr marL="1371600" lvl="2" indent="-457200">
              <a:spcBef>
                <a:spcPts val="700"/>
              </a:spcBef>
              <a:buFont typeface="Arial" pitchFamily="34" charset="0"/>
              <a:buChar char="•"/>
            </a:pPr>
            <a:r>
              <a:rPr lang="en-US" sz="1600" b="0" dirty="0" smtClean="0"/>
              <a:t>Short</a:t>
            </a:r>
          </a:p>
          <a:p>
            <a:pPr marL="914400" lvl="1" indent="-457200">
              <a:spcBef>
                <a:spcPts val="700"/>
              </a:spcBef>
            </a:pPr>
            <a:endParaRPr lang="en-US" sz="1600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95400" y="1676400"/>
            <a:ext cx="7696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Refer the Java documentation and choose the right API’s for doing the below exercise.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Documents and Settings\training\Desktop\imagesCAPT3AT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1600200"/>
            <a:ext cx="904875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Solution –Date Format</a:t>
            </a:r>
            <a:endParaRPr lang="en-US" sz="28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89049"/>
            <a:ext cx="5829300" cy="440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114800" y="1524000"/>
            <a:ext cx="4572000" cy="16619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u="sng" dirty="0" smtClean="0">
                <a:latin typeface="Arial" pitchFamily="34" charset="0"/>
                <a:cs typeface="Arial" pitchFamily="34" charset="0"/>
              </a:rPr>
              <a:t>Output: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United Kingdom: 19 January 2012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United Kingdom: Thursday, 19 January 2012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United Kingdom: 19/01/12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United States: January 19, 2012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United States: Thursday, January 19, 2012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United States: 1/19/12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Simple Date Format</a:t>
            </a:r>
            <a:endParaRPr lang="en-US" sz="33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87354"/>
            <a:ext cx="8915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What is </a:t>
            </a:r>
            <a:r>
              <a:rPr lang="en-US" sz="2000" dirty="0" err="1" smtClean="0"/>
              <a:t>SImpletDateFormat</a:t>
            </a:r>
            <a:r>
              <a:rPr lang="en-US" sz="2000" dirty="0" smtClean="0"/>
              <a:t> class?</a:t>
            </a:r>
          </a:p>
          <a:p>
            <a:pPr marL="174625" lvl="1">
              <a:spcBef>
                <a:spcPts val="1200"/>
              </a:spcBef>
            </a:pPr>
            <a:r>
              <a:rPr lang="en-US" sz="2000" i="1" dirty="0" err="1" smtClean="0"/>
              <a:t>SimpleDateFormat</a:t>
            </a:r>
            <a:r>
              <a:rPr lang="en-US" sz="2000" i="1" dirty="0" smtClean="0"/>
              <a:t> </a:t>
            </a:r>
            <a:r>
              <a:rPr lang="en-US" sz="2000" b="0" dirty="0" smtClean="0"/>
              <a:t>is a concrete class for formatting and parsing dates.</a:t>
            </a:r>
          </a:p>
          <a:p>
            <a:pPr marL="174625" lvl="1">
              <a:spcBef>
                <a:spcPts val="2400"/>
              </a:spcBef>
            </a:pPr>
            <a:r>
              <a:rPr lang="en-US" sz="2000" b="0" dirty="0" smtClean="0"/>
              <a:t>This is used for formatting dates based on some user defined custom formats. </a:t>
            </a:r>
          </a:p>
          <a:p>
            <a:pPr marL="0" lvl="1">
              <a:spcBef>
                <a:spcPts val="1200"/>
              </a:spcBef>
            </a:pPr>
            <a:endParaRPr lang="en-US" sz="2000" dirty="0" smtClean="0"/>
          </a:p>
          <a:p>
            <a:pPr marL="0" lvl="1">
              <a:spcBef>
                <a:spcPts val="1200"/>
              </a:spcBef>
            </a:pPr>
            <a:r>
              <a:rPr lang="en-US" sz="2000" dirty="0" smtClean="0"/>
              <a:t>Example of Custom Formats:</a:t>
            </a:r>
          </a:p>
          <a:p>
            <a:pPr marL="566738" lvl="2" indent="-1016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0" dirty="0" err="1" smtClean="0">
                <a:solidFill>
                  <a:srgbClr val="0070C0"/>
                </a:solidFill>
              </a:rPr>
              <a:t>dd</a:t>
            </a:r>
            <a:r>
              <a:rPr lang="en-US" sz="2000" b="0" dirty="0" smtClean="0">
                <a:solidFill>
                  <a:srgbClr val="0070C0"/>
                </a:solidFill>
              </a:rPr>
              <a:t>/mm/</a:t>
            </a:r>
            <a:r>
              <a:rPr lang="en-US" sz="2000" b="0" dirty="0" err="1" smtClean="0">
                <a:solidFill>
                  <a:srgbClr val="0070C0"/>
                </a:solidFill>
              </a:rPr>
              <a:t>yyyy</a:t>
            </a:r>
            <a:endParaRPr lang="en-US" sz="2000" b="0" dirty="0" smtClean="0">
              <a:solidFill>
                <a:srgbClr val="0070C0"/>
              </a:solidFill>
            </a:endParaRPr>
          </a:p>
          <a:p>
            <a:pPr marL="566738" lvl="2" indent="-1016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rgbClr val="0070C0"/>
                </a:solidFill>
              </a:rPr>
              <a:t> mm/</a:t>
            </a:r>
            <a:r>
              <a:rPr lang="en-US" sz="2000" b="0" dirty="0" err="1" smtClean="0">
                <a:solidFill>
                  <a:srgbClr val="0070C0"/>
                </a:solidFill>
              </a:rPr>
              <a:t>dd</a:t>
            </a:r>
            <a:r>
              <a:rPr lang="en-US" sz="2000" b="0" dirty="0" smtClean="0">
                <a:solidFill>
                  <a:srgbClr val="0070C0"/>
                </a:solidFill>
              </a:rPr>
              <a:t>/</a:t>
            </a:r>
            <a:r>
              <a:rPr lang="en-US" sz="2000" b="0" dirty="0" err="1" smtClean="0">
                <a:solidFill>
                  <a:srgbClr val="0070C0"/>
                </a:solidFill>
              </a:rPr>
              <a:t>yy</a:t>
            </a:r>
            <a:r>
              <a:rPr lang="en-US" sz="2000" b="0" dirty="0" smtClean="0">
                <a:solidFill>
                  <a:srgbClr val="0070C0"/>
                </a:solidFill>
              </a:rPr>
              <a:t> </a:t>
            </a:r>
            <a:r>
              <a:rPr lang="en-US" sz="2000" b="0" dirty="0" err="1" smtClean="0">
                <a:solidFill>
                  <a:srgbClr val="0070C0"/>
                </a:solidFill>
              </a:rPr>
              <a:t>hh:mm:ss</a:t>
            </a:r>
            <a:endParaRPr lang="en-US" sz="2000" b="0" dirty="0" smtClean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endParaRPr lang="en-US" sz="2000" dirty="0" smtClean="0"/>
          </a:p>
          <a:p>
            <a:pPr lvl="1">
              <a:spcBef>
                <a:spcPts val="1200"/>
              </a:spcBef>
            </a:pPr>
            <a:endParaRPr lang="en-US" sz="2000" dirty="0" smtClean="0"/>
          </a:p>
          <a:p>
            <a:pPr lvl="1">
              <a:spcBef>
                <a:spcPts val="2400"/>
              </a:spcBef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609600" y="19812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Ashok Kumar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Kanuparthi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(g-Ashok3)/ Shanmu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Trainer/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January 13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2012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44196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err="1" smtClean="0"/>
              <a:t>SimpleDateFormat</a:t>
            </a:r>
            <a:endParaRPr lang="en-US" sz="33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00200"/>
            <a:ext cx="868680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How to format date using </a:t>
            </a:r>
            <a:r>
              <a:rPr lang="en-US" dirty="0" err="1" smtClean="0"/>
              <a:t>SImpleDateFormat</a:t>
            </a:r>
            <a:r>
              <a:rPr lang="en-US" dirty="0" smtClean="0"/>
              <a:t> class?</a:t>
            </a:r>
            <a:r>
              <a:rPr lang="en-US" b="0" dirty="0" smtClean="0"/>
              <a:t> </a:t>
            </a:r>
          </a:p>
          <a:p>
            <a:pPr marL="1371600" lvl="1" indent="-1139825">
              <a:spcBef>
                <a:spcPts val="1200"/>
              </a:spcBef>
            </a:pPr>
            <a:r>
              <a:rPr lang="en-US" dirty="0" smtClean="0"/>
              <a:t>Step 1:</a:t>
            </a:r>
            <a:r>
              <a:rPr lang="en-US" b="0" dirty="0" smtClean="0"/>
              <a:t> Instantiate </a:t>
            </a:r>
            <a:r>
              <a:rPr lang="en-US" i="1" dirty="0" err="1" smtClean="0"/>
              <a:t>SimpleDateFormat</a:t>
            </a:r>
            <a:r>
              <a:rPr lang="en-US" b="0" dirty="0" smtClean="0"/>
              <a:t> class to specify a pattern string. </a:t>
            </a:r>
          </a:p>
          <a:p>
            <a:pPr marL="1371600" lvl="1" indent="-573088">
              <a:spcBef>
                <a:spcPts val="1200"/>
              </a:spcBef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SimpleDateFormat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b="0" dirty="0" smtClean="0"/>
              <a:t>object= new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SimpleDateFormat</a:t>
            </a:r>
            <a:r>
              <a:rPr lang="en-US" dirty="0" smtClean="0">
                <a:solidFill>
                  <a:srgbClr val="00B050"/>
                </a:solidFill>
              </a:rPr>
              <a:t>(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String pattern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; </a:t>
            </a:r>
            <a:endParaRPr lang="en-US" b="0" dirty="0" smtClean="0"/>
          </a:p>
          <a:p>
            <a:pPr marL="1371600" lvl="1" indent="-804863">
              <a:spcBef>
                <a:spcPts val="1800"/>
              </a:spcBef>
            </a:pPr>
            <a:r>
              <a:rPr lang="en-US" dirty="0" smtClean="0"/>
              <a:t>Where,  </a:t>
            </a:r>
            <a:r>
              <a:rPr lang="en-US" b="0" dirty="0" smtClean="0"/>
              <a:t>pattern - Determines the format of the date and time.</a:t>
            </a:r>
          </a:p>
          <a:p>
            <a:pPr marL="1371600" lvl="1" indent="-1139825">
              <a:spcBef>
                <a:spcPts val="1200"/>
              </a:spcBef>
            </a:pPr>
            <a:r>
              <a:rPr lang="en-US" dirty="0" smtClean="0"/>
              <a:t>Step 2: </a:t>
            </a:r>
            <a:r>
              <a:rPr lang="en-US" b="0" dirty="0" smtClean="0"/>
              <a:t>Format the date using the </a:t>
            </a:r>
            <a:r>
              <a:rPr lang="en-US" i="1" dirty="0" err="1" smtClean="0"/>
              <a:t>SimpleDateFormat</a:t>
            </a:r>
            <a:r>
              <a:rPr lang="en-US" i="1" dirty="0" smtClean="0"/>
              <a:t> </a:t>
            </a:r>
            <a:r>
              <a:rPr lang="en-US" b="0" dirty="0" smtClean="0"/>
              <a:t>object.</a:t>
            </a:r>
          </a:p>
          <a:p>
            <a:pPr lvl="3" indent="-515938">
              <a:spcBef>
                <a:spcPts val="1200"/>
              </a:spcBef>
            </a:pPr>
            <a:r>
              <a:rPr lang="en-US" b="0" dirty="0" smtClean="0"/>
              <a:t>String </a:t>
            </a:r>
            <a:r>
              <a:rPr lang="en-US" b="0" dirty="0" err="1" smtClean="0"/>
              <a:t>formattedDate</a:t>
            </a:r>
            <a:r>
              <a:rPr lang="en-US" b="0" dirty="0" smtClean="0"/>
              <a:t> =  </a:t>
            </a:r>
            <a:r>
              <a:rPr lang="en-US" b="0" dirty="0" err="1" smtClean="0"/>
              <a:t>object.</a:t>
            </a:r>
            <a:r>
              <a:rPr lang="en-US" dirty="0" err="1" smtClean="0">
                <a:solidFill>
                  <a:srgbClr val="0070C0"/>
                </a:solidFill>
              </a:rPr>
              <a:t>format</a:t>
            </a:r>
            <a:r>
              <a:rPr lang="en-US" b="0" dirty="0" smtClean="0"/>
              <a:t>(Date </a:t>
            </a:r>
            <a:r>
              <a:rPr lang="en-US" b="0" dirty="0" err="1" smtClean="0"/>
              <a:t>unformattedDate</a:t>
            </a:r>
            <a:r>
              <a:rPr lang="en-US" b="0" dirty="0" smtClean="0"/>
              <a:t>);</a:t>
            </a:r>
          </a:p>
          <a:p>
            <a:pPr lvl="3" indent="-1139825">
              <a:spcBef>
                <a:spcPts val="1200"/>
              </a:spcBef>
            </a:pPr>
            <a:r>
              <a:rPr lang="en-US" dirty="0" smtClean="0"/>
              <a:t>Example: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95133"/>
            <a:ext cx="7804694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96200" y="5410200"/>
            <a:ext cx="457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7200" y="5867400"/>
            <a:ext cx="68580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This prints the date in this format “</a:t>
            </a:r>
            <a:r>
              <a:rPr lang="en-US" sz="1600" dirty="0" smtClean="0">
                <a:solidFill>
                  <a:srgbClr val="C00000"/>
                </a:solidFill>
              </a:rPr>
              <a:t>2012/09/18 9:09:002</a:t>
            </a:r>
            <a:r>
              <a:rPr lang="en-US" sz="1600" dirty="0" smtClean="0">
                <a:solidFill>
                  <a:srgbClr val="0070C0"/>
                </a:solidFill>
              </a:rPr>
              <a:t>”.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Similarly the date format can be changed.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Patterns in </a:t>
            </a:r>
            <a:r>
              <a:rPr lang="en-US" sz="3300" dirty="0" err="1" smtClean="0"/>
              <a:t>SimpleDateFormat</a:t>
            </a:r>
            <a:endParaRPr lang="en-US" sz="33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4318" y="2010228"/>
          <a:ext cx="7040880" cy="3454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538"/>
                <a:gridCol w="2987045"/>
                <a:gridCol w="2432297"/>
              </a:tblGrid>
              <a:tr h="74506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LETTER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DATE OR TIME COMPONENT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EXAMPLES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G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Era designator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AD </a:t>
                      </a:r>
                    </a:p>
                  </a:txBody>
                  <a:tcPr marL="0" marR="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y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Year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1996, 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96 </a:t>
                      </a:r>
                    </a:p>
                  </a:txBody>
                  <a:tcPr marL="0" marR="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M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Month in year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July,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Jul, 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07 </a:t>
                      </a:r>
                    </a:p>
                  </a:txBody>
                  <a:tcPr marL="0" marR="0" marT="0" marB="0" anchor="ctr"/>
                </a:tc>
              </a:tr>
              <a:tr h="474136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Day in year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189 </a:t>
                      </a:r>
                    </a:p>
                  </a:txBody>
                  <a:tcPr marL="0" marR="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Day in week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Tuesday; Tue </a:t>
                      </a:r>
                    </a:p>
                  </a:txBody>
                  <a:tcPr marL="0" marR="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Day in month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</a:p>
                  </a:txBody>
                  <a:tcPr marL="0" marR="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h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Hour in am/pm (1-12)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12 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70852" y="5682336"/>
            <a:ext cx="6781800" cy="64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For more on Date Format Pattern Syntax refer:</a:t>
            </a:r>
          </a:p>
          <a:p>
            <a:r>
              <a:rPr lang="en-US" sz="1600" b="0" dirty="0" smtClean="0">
                <a:latin typeface="Arial" pitchFamily="34" charset="0"/>
                <a:cs typeface="Arial" pitchFamily="34" charset="0"/>
                <a:hlinkClick r:id="rId2"/>
              </a:rPr>
              <a:t>http://docs.oracle.com/javase/tutorial/i18n/format/simpleDateFormat.html</a:t>
            </a:r>
            <a:endParaRPr lang="en-US" sz="1600" b="0" dirty="0" smtClean="0">
              <a:latin typeface="Arial" pitchFamily="34" charset="0"/>
              <a:cs typeface="Arial" pitchFamily="34" charset="0"/>
            </a:endParaRPr>
          </a:p>
          <a:p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172" y="1596576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are some patterns that can be used with </a:t>
            </a:r>
            <a:r>
              <a:rPr lang="en-US" dirty="0" err="1" smtClean="0"/>
              <a:t>SimpleDateFormat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Examples of </a:t>
            </a:r>
            <a:r>
              <a:rPr lang="en-US" sz="3300" dirty="0" err="1" smtClean="0"/>
              <a:t>SimpleDateFormat</a:t>
            </a:r>
            <a:endParaRPr lang="en-US" sz="33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2286000"/>
          <a:ext cx="7086600" cy="2590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39984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Date and Time Pattern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Result </a:t>
                      </a:r>
                    </a:p>
                  </a:txBody>
                  <a:tcPr marL="0" marR="0" marT="0" marB="0" anchor="ctr"/>
                </a:tc>
              </a:tr>
              <a:tr h="39984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yyyy.MM.dd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G 'at' 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HH:mm:ss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z"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latin typeface="Arial" pitchFamily="34" charset="0"/>
                          <a:cs typeface="Arial" pitchFamily="34" charset="0"/>
                        </a:rPr>
                        <a:t>2001.07.04 AD at 12:08:56 PDT </a:t>
                      </a:r>
                    </a:p>
                  </a:txBody>
                  <a:tcPr marL="0" marR="0" marT="0" marB="0" anchor="ctr"/>
                </a:tc>
              </a:tr>
              <a:tr h="399849">
                <a:tc>
                  <a:txBody>
                    <a:bodyPr/>
                    <a:lstStyle/>
                    <a:p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"EEE, MMM d, ''yy"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Wed, Jul 4, '01 </a:t>
                      </a:r>
                    </a:p>
                  </a:txBody>
                  <a:tcPr marL="0" marR="0" marT="0" marB="0" anchor="ctr"/>
                </a:tc>
              </a:tr>
              <a:tr h="399849">
                <a:tc>
                  <a:txBody>
                    <a:bodyPr/>
                    <a:lstStyle/>
                    <a:p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"h:mm a"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12:08 PM </a:t>
                      </a:r>
                    </a:p>
                  </a:txBody>
                  <a:tcPr marL="0" marR="0" marT="0" marB="0" anchor="ctr"/>
                </a:tc>
              </a:tr>
              <a:tr h="591557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"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yyyyy.MMMMM.dd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GGG 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hh:mm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aaa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"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02001.July.04 AD 12:08 PM </a:t>
                      </a:r>
                    </a:p>
                  </a:txBody>
                  <a:tcPr marL="0" marR="0" marT="0" marB="0" anchor="ctr"/>
                </a:tc>
              </a:tr>
              <a:tr h="399849">
                <a:tc>
                  <a:txBody>
                    <a:bodyPr/>
                    <a:lstStyle/>
                    <a:p>
                      <a:r>
                        <a:rPr lang="pl-PL" dirty="0">
                          <a:latin typeface="Arial" pitchFamily="34" charset="0"/>
                          <a:cs typeface="Arial" pitchFamily="34" charset="0"/>
                        </a:rPr>
                        <a:t>"EEE, d MMM yyyy HH:mm:ss Z"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Wed, 4 Jul 2001 12:08:56 -0700 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–</a:t>
            </a:r>
            <a:r>
              <a:rPr lang="en-US" sz="3200" dirty="0" err="1" smtClean="0"/>
              <a:t>SimpleDateFormat</a:t>
            </a:r>
            <a:r>
              <a:rPr lang="en-US" sz="3200" dirty="0" smtClean="0"/>
              <a:t>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3372" y="2467134"/>
            <a:ext cx="9020628" cy="3857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dirty="0" smtClean="0"/>
              <a:t>This will help you understand the ways of formatting dates using </a:t>
            </a:r>
            <a:r>
              <a:rPr lang="en-US" dirty="0" err="1" smtClean="0"/>
              <a:t>SimpleDateFormat</a:t>
            </a:r>
            <a:r>
              <a:rPr lang="en-US" dirty="0" smtClean="0"/>
              <a:t>:</a:t>
            </a:r>
          </a:p>
          <a:p>
            <a:pPr marL="457200" indent="-457200" eaLnBrk="1" hangingPunct="1">
              <a:spcBef>
                <a:spcPts val="700"/>
              </a:spcBef>
            </a:pPr>
            <a:r>
              <a:rPr lang="en-US" b="0" dirty="0" smtClean="0"/>
              <a:t>Create a class </a:t>
            </a:r>
            <a:r>
              <a:rPr lang="en-US" i="1" dirty="0" err="1" smtClean="0"/>
              <a:t>CustomDateFormat</a:t>
            </a:r>
            <a:r>
              <a:rPr lang="en-US" b="0" dirty="0" smtClean="0"/>
              <a:t> with a main method that performs the below actions</a:t>
            </a:r>
          </a:p>
          <a:p>
            <a:pPr marL="914400" lvl="1" indent="-457200">
              <a:spcBef>
                <a:spcPts val="700"/>
              </a:spcBef>
              <a:buFont typeface="+mj-lt"/>
              <a:buAutoNum type="arabicPeriod"/>
            </a:pPr>
            <a:r>
              <a:rPr lang="en-US" b="0" dirty="0" smtClean="0"/>
              <a:t>Create a Date object with current Date</a:t>
            </a:r>
          </a:p>
          <a:p>
            <a:pPr marL="914400" lvl="1" indent="-457200">
              <a:spcBef>
                <a:spcPts val="700"/>
              </a:spcBef>
              <a:buFont typeface="+mj-lt"/>
              <a:buAutoNum type="arabicPeriod"/>
            </a:pPr>
            <a:r>
              <a:rPr lang="en-US" b="0" dirty="0" smtClean="0"/>
              <a:t>Format the current date and print in the following formats. </a:t>
            </a:r>
          </a:p>
          <a:p>
            <a:pPr marL="1371600" lvl="2" indent="-457200">
              <a:spcBef>
                <a:spcPts val="700"/>
              </a:spcBef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70C0"/>
                </a:solidFill>
              </a:rPr>
              <a:t>AD Wed 2012/01/18 9:19:05</a:t>
            </a:r>
          </a:p>
          <a:p>
            <a:pPr marL="1371600" lvl="2" indent="-457200">
              <a:spcBef>
                <a:spcPts val="700"/>
              </a:spcBef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70C0"/>
                </a:solidFill>
              </a:rPr>
              <a:t>9:23:38 2012/01/18 </a:t>
            </a:r>
          </a:p>
          <a:p>
            <a:pPr marL="1371600" lvl="2" indent="-457200">
              <a:spcBef>
                <a:spcPts val="700"/>
              </a:spcBef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70C0"/>
                </a:solidFill>
              </a:rPr>
              <a:t>9:24:42 2012/01/18 Wed</a:t>
            </a:r>
          </a:p>
          <a:p>
            <a:pPr marL="1371600" lvl="2" indent="-457200">
              <a:spcBef>
                <a:spcPts val="700"/>
              </a:spcBef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70C0"/>
                </a:solidFill>
              </a:rPr>
              <a:t>Wednesday, 18 January 2012 21:25:20 </a:t>
            </a:r>
          </a:p>
          <a:p>
            <a:pPr marL="1371600" lvl="2" indent="-457200">
              <a:spcBef>
                <a:spcPts val="700"/>
              </a:spcBef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70C0"/>
                </a:solidFill>
              </a:rPr>
              <a:t>Wed, 18 Jan 2012 21:26:15 +0500</a:t>
            </a:r>
            <a:endParaRPr lang="en-US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7696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Refer the Java documentation and choose the right API’s for doing the below exercise.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Documents and Settings\training\Desktop\imagesCAPT3AT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1676400"/>
            <a:ext cx="904875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Lend a Hand Solution- </a:t>
            </a:r>
            <a:r>
              <a:rPr lang="en-US" sz="2400" dirty="0" err="1" smtClean="0"/>
              <a:t>SimpleDateFormat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6553200" cy="489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315200" y="3124200"/>
            <a:ext cx="1295400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String pattern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6629400" y="32766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05600" y="3886200"/>
            <a:ext cx="20574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‘h’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 is for hour in am/pm (1-12) 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4191000" y="3962400"/>
            <a:ext cx="2438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8000" y="4953000"/>
            <a:ext cx="20574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‘H’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 is hour in day (0-23)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5867400" y="5029200"/>
            <a:ext cx="990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–String to Date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8172" y="2619534"/>
            <a:ext cx="8153400" cy="3857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700"/>
              </a:spcBef>
            </a:pPr>
            <a:r>
              <a:rPr lang="en-US" dirty="0" smtClean="0"/>
              <a:t>Let us develop a program to convert string to Date object:</a:t>
            </a:r>
          </a:p>
          <a:p>
            <a:pPr eaLnBrk="1" hangingPunct="1">
              <a:spcBef>
                <a:spcPts val="700"/>
              </a:spcBef>
            </a:pPr>
            <a:endParaRPr lang="en-US" dirty="0" smtClean="0"/>
          </a:p>
          <a:p>
            <a:pPr marL="457200" indent="-457200" eaLnBrk="1" hangingPunct="1">
              <a:spcBef>
                <a:spcPts val="700"/>
              </a:spcBef>
            </a:pPr>
            <a:r>
              <a:rPr lang="en-US" b="0" dirty="0" smtClean="0"/>
              <a:t>Create a class </a:t>
            </a:r>
            <a:r>
              <a:rPr lang="en-US" i="1" dirty="0" err="1" smtClean="0"/>
              <a:t>StringToDate</a:t>
            </a:r>
            <a:r>
              <a:rPr lang="en-US" b="0" dirty="0" smtClean="0"/>
              <a:t> with a main method that performs the below actions,</a:t>
            </a:r>
          </a:p>
          <a:p>
            <a:pPr marL="914400" lvl="1" indent="-457200">
              <a:spcBef>
                <a:spcPts val="700"/>
              </a:spcBef>
              <a:buFont typeface="+mj-lt"/>
              <a:buAutoNum type="arabicPeriod"/>
            </a:pPr>
            <a:r>
              <a:rPr lang="en-US" b="0" dirty="0" smtClean="0"/>
              <a:t>Declares three integer variables </a:t>
            </a:r>
            <a:r>
              <a:rPr lang="en-US" i="1" dirty="0" smtClean="0"/>
              <a:t>date</a:t>
            </a:r>
            <a:r>
              <a:rPr lang="en-US" b="0" dirty="0" smtClean="0"/>
              <a:t>, </a:t>
            </a:r>
            <a:r>
              <a:rPr lang="en-US" i="1" dirty="0" smtClean="0"/>
              <a:t>month</a:t>
            </a:r>
            <a:r>
              <a:rPr lang="en-US" b="0" dirty="0" smtClean="0"/>
              <a:t>, </a:t>
            </a:r>
            <a:r>
              <a:rPr lang="en-US" i="1" dirty="0" smtClean="0"/>
              <a:t>year</a:t>
            </a:r>
            <a:r>
              <a:rPr lang="en-US" b="0" dirty="0" smtClean="0"/>
              <a:t> with values 01,01,2015 respectively.</a:t>
            </a:r>
          </a:p>
          <a:p>
            <a:pPr marL="914400" lvl="1" indent="-457200">
              <a:spcBef>
                <a:spcPts val="700"/>
              </a:spcBef>
              <a:buFont typeface="+mj-lt"/>
              <a:buAutoNum type="arabicPeriod"/>
            </a:pPr>
            <a:r>
              <a:rPr lang="en-US" b="0" dirty="0" smtClean="0"/>
              <a:t>Create a string object by concatenating those three variables.</a:t>
            </a:r>
          </a:p>
          <a:p>
            <a:pPr marL="914400" lvl="1" indent="-457200">
              <a:spcBef>
                <a:spcPts val="700"/>
              </a:spcBef>
              <a:buFont typeface="+mj-lt"/>
              <a:buAutoNum type="arabicPeriod"/>
            </a:pPr>
            <a:r>
              <a:rPr lang="en-US" b="0" dirty="0" smtClean="0"/>
              <a:t>Convert the concatenated string to a date in format “</a:t>
            </a:r>
            <a:r>
              <a:rPr lang="en-US" b="0" dirty="0" err="1" smtClean="0">
                <a:solidFill>
                  <a:srgbClr val="C00000"/>
                </a:solidFill>
              </a:rPr>
              <a:t>dd</a:t>
            </a:r>
            <a:r>
              <a:rPr lang="en-US" b="0" dirty="0" smtClean="0">
                <a:solidFill>
                  <a:srgbClr val="C00000"/>
                </a:solidFill>
              </a:rPr>
              <a:t>/MM/</a:t>
            </a:r>
            <a:r>
              <a:rPr lang="en-US" b="0" dirty="0" err="1" smtClean="0">
                <a:solidFill>
                  <a:srgbClr val="C00000"/>
                </a:solidFill>
              </a:rPr>
              <a:t>yyyy</a:t>
            </a:r>
            <a:r>
              <a:rPr lang="en-US" b="0" dirty="0" smtClean="0"/>
              <a:t>“.</a:t>
            </a:r>
          </a:p>
          <a:p>
            <a:pPr marL="914400" lvl="1" indent="-457200">
              <a:spcBef>
                <a:spcPts val="700"/>
              </a:spcBef>
              <a:buFont typeface="+mj-lt"/>
              <a:buAutoNum type="arabicPeriod"/>
            </a:pPr>
            <a:endParaRPr lang="en-US" b="0" dirty="0" smtClean="0"/>
          </a:p>
          <a:p>
            <a:pPr marL="1371600" lvl="2" indent="-457200">
              <a:spcBef>
                <a:spcPts val="700"/>
              </a:spcBef>
            </a:pPr>
            <a:endParaRPr lang="en-US" b="0" dirty="0" smtClean="0"/>
          </a:p>
          <a:p>
            <a:pPr marL="1371600" lvl="2" indent="-457200">
              <a:spcBef>
                <a:spcPts val="700"/>
              </a:spcBef>
              <a:buFont typeface="+mj-lt"/>
              <a:buAutoNum type="arabicPeriod"/>
            </a:pPr>
            <a:endParaRPr lang="en-US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7696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Refer the Java documentation and choose the right API’s for doing the below exercise.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Documents and Settings\training\Desktop\imagesCAPT3AT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1676400"/>
            <a:ext cx="904875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Lend a Hand-String </a:t>
            </a:r>
            <a:r>
              <a:rPr lang="en-US" sz="3300" smtClean="0"/>
              <a:t>to Date</a:t>
            </a:r>
            <a:endParaRPr lang="en-US" sz="33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5486400"/>
            <a:ext cx="38862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Output: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Date parsed = 01/01/2015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008" y="1600199"/>
            <a:ext cx="7749792" cy="3526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638800" y="4800600"/>
            <a:ext cx="28194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Parses text from a string to produce a Date.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>
            <a:stCxn id="13" idx="1"/>
          </p:cNvCxnSpPr>
          <p:nvPr/>
        </p:nvCxnSpPr>
        <p:spPr>
          <a:xfrm rot="10800000">
            <a:off x="4343400" y="4419600"/>
            <a:ext cx="1295400" cy="673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Calendar Class</a:t>
            </a:r>
            <a:br>
              <a:rPr lang="en-US" sz="3400" dirty="0" smtClean="0"/>
            </a:br>
            <a:endParaRPr lang="en-US" sz="34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229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Calendar Class:</a:t>
            </a:r>
          </a:p>
          <a:p>
            <a:pPr indent="23177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 Calendar is an abstract base class used for converting, processing  date values.</a:t>
            </a:r>
          </a:p>
          <a:p>
            <a:pPr indent="23177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 Subclasses of calendar interpret a date according to the rules of a specific calendar system.</a:t>
            </a:r>
          </a:p>
          <a:p>
            <a:pPr indent="23177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/>
              <a:t> One such class is </a:t>
            </a:r>
            <a:r>
              <a:rPr lang="en-US" sz="2000" b="0" dirty="0" err="1" smtClean="0">
                <a:solidFill>
                  <a:srgbClr val="0070C0"/>
                </a:solidFill>
              </a:rPr>
              <a:t>GregorianCalendar</a:t>
            </a:r>
            <a:r>
              <a:rPr lang="en-US" sz="2000" b="0" dirty="0" smtClean="0"/>
              <a:t> class.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–Calendar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394163"/>
            <a:ext cx="8763000" cy="4311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700"/>
              </a:spcBef>
            </a:pPr>
            <a:r>
              <a:rPr lang="en-US" sz="1600" dirty="0" smtClean="0"/>
              <a:t>Lets understand the API’s of Calendar object,</a:t>
            </a:r>
          </a:p>
          <a:p>
            <a:pPr marL="457200" indent="-457200" eaLnBrk="1" hangingPunct="1">
              <a:spcBef>
                <a:spcPts val="700"/>
              </a:spcBef>
            </a:pPr>
            <a:r>
              <a:rPr lang="en-US" sz="1600" b="0" dirty="0" smtClean="0"/>
              <a:t>Create a class </a:t>
            </a:r>
            <a:r>
              <a:rPr lang="en-US" sz="1600" i="1" dirty="0" err="1" smtClean="0"/>
              <a:t>CalendarDemo</a:t>
            </a:r>
            <a:r>
              <a:rPr lang="en-US" sz="1600" b="0" dirty="0" smtClean="0"/>
              <a:t> with a main method that performs the below actions</a:t>
            </a:r>
          </a:p>
          <a:p>
            <a:pPr marL="914400" lvl="1" indent="-457200">
              <a:spcBef>
                <a:spcPts val="700"/>
              </a:spcBef>
              <a:buFont typeface="+mj-lt"/>
              <a:buAutoNum type="arabicPeriod"/>
            </a:pPr>
            <a:r>
              <a:rPr lang="en-US" sz="1600" b="0" dirty="0" smtClean="0"/>
              <a:t>Creates a Calendar instance.</a:t>
            </a:r>
          </a:p>
          <a:p>
            <a:pPr marL="914400" lvl="1" indent="-457200">
              <a:spcBef>
                <a:spcPts val="700"/>
              </a:spcBef>
              <a:buFont typeface="+mj-lt"/>
              <a:buAutoNum type="arabicPeriod"/>
            </a:pPr>
            <a:r>
              <a:rPr lang="en-US" sz="1600" b="0" dirty="0" smtClean="0"/>
              <a:t>Uses get method with appropriate static fields as arguments to extract the following  from the current date.</a:t>
            </a:r>
          </a:p>
          <a:p>
            <a:pPr marL="1146175" lvl="1" indent="233363">
              <a:spcBef>
                <a:spcPts val="700"/>
              </a:spcBef>
              <a:buFont typeface="Arial" pitchFamily="34" charset="0"/>
              <a:buChar char="•"/>
            </a:pPr>
            <a:r>
              <a:rPr lang="en-US" sz="1600" b="0" dirty="0" smtClean="0">
                <a:solidFill>
                  <a:srgbClr val="0070C0"/>
                </a:solidFill>
              </a:rPr>
              <a:t>year,</a:t>
            </a:r>
          </a:p>
          <a:p>
            <a:pPr marL="1146175" lvl="1" indent="233363">
              <a:spcBef>
                <a:spcPts val="700"/>
              </a:spcBef>
              <a:buFont typeface="Arial" pitchFamily="34" charset="0"/>
              <a:buChar char="•"/>
            </a:pPr>
            <a:r>
              <a:rPr lang="en-US" sz="1600" b="0" dirty="0" smtClean="0">
                <a:solidFill>
                  <a:srgbClr val="0070C0"/>
                </a:solidFill>
              </a:rPr>
              <a:t>date,</a:t>
            </a:r>
          </a:p>
          <a:p>
            <a:pPr marL="1146175" lvl="1" indent="233363">
              <a:spcBef>
                <a:spcPts val="700"/>
              </a:spcBef>
              <a:buFont typeface="Arial" pitchFamily="34" charset="0"/>
              <a:buChar char="•"/>
            </a:pPr>
            <a:r>
              <a:rPr lang="en-US" sz="1600" b="0" dirty="0" smtClean="0">
                <a:solidFill>
                  <a:srgbClr val="0070C0"/>
                </a:solidFill>
              </a:rPr>
              <a:t>day of week</a:t>
            </a:r>
          </a:p>
          <a:p>
            <a:pPr marL="1146175" lvl="1" indent="233363">
              <a:spcBef>
                <a:spcPts val="700"/>
              </a:spcBef>
              <a:buFont typeface="Arial" pitchFamily="34" charset="0"/>
              <a:buChar char="•"/>
            </a:pPr>
            <a:r>
              <a:rPr lang="en-US" sz="1600" b="0" dirty="0" smtClean="0">
                <a:solidFill>
                  <a:srgbClr val="0070C0"/>
                </a:solidFill>
              </a:rPr>
              <a:t>day of month,</a:t>
            </a:r>
          </a:p>
          <a:p>
            <a:pPr marL="1146175" lvl="1" indent="233363">
              <a:spcBef>
                <a:spcPts val="700"/>
              </a:spcBef>
              <a:buFont typeface="Arial" pitchFamily="34" charset="0"/>
              <a:buChar char="•"/>
            </a:pPr>
            <a:r>
              <a:rPr lang="en-US" sz="1600" b="0" dirty="0" smtClean="0">
                <a:solidFill>
                  <a:srgbClr val="0070C0"/>
                </a:solidFill>
              </a:rPr>
              <a:t>hour of the day,</a:t>
            </a:r>
          </a:p>
          <a:p>
            <a:pPr marL="1146175" lvl="1" indent="233363">
              <a:spcBef>
                <a:spcPts val="700"/>
              </a:spcBef>
              <a:buFont typeface="Arial" pitchFamily="34" charset="0"/>
              <a:buChar char="•"/>
            </a:pPr>
            <a:r>
              <a:rPr lang="en-US" sz="1600" b="0" dirty="0" smtClean="0">
                <a:solidFill>
                  <a:srgbClr val="0070C0"/>
                </a:solidFill>
              </a:rPr>
              <a:t>minute,</a:t>
            </a:r>
          </a:p>
          <a:p>
            <a:pPr marL="1146175" lvl="1" indent="233363">
              <a:spcBef>
                <a:spcPts val="700"/>
              </a:spcBef>
              <a:buFont typeface="Arial" pitchFamily="34" charset="0"/>
              <a:buChar char="•"/>
            </a:pPr>
            <a:r>
              <a:rPr lang="en-US" sz="1600" b="0" dirty="0" smtClean="0">
                <a:solidFill>
                  <a:srgbClr val="0070C0"/>
                </a:solidFill>
              </a:rPr>
              <a:t>Second</a:t>
            </a:r>
          </a:p>
          <a:p>
            <a:pPr marL="1146175" lvl="1" indent="233363">
              <a:spcBef>
                <a:spcPts val="700"/>
              </a:spcBef>
              <a:buFont typeface="Arial" pitchFamily="34" charset="0"/>
              <a:buChar char="•"/>
            </a:pPr>
            <a:r>
              <a:rPr lang="en-US" sz="1600" b="0" dirty="0" smtClean="0">
                <a:solidFill>
                  <a:srgbClr val="0070C0"/>
                </a:solidFill>
              </a:rPr>
              <a:t>milliseconds.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1639669"/>
            <a:ext cx="7696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Refer the Java documentation and choose the right API’s for doing the below exercise.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Documents and Settings\training\Desktop\imagesCAPT3AT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1524000"/>
            <a:ext cx="904875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90700"/>
            <a:ext cx="63150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Lead a Hand-Calendar Class </a:t>
            </a:r>
            <a:br>
              <a:rPr lang="en-US" sz="3400" dirty="0" smtClean="0"/>
            </a:br>
            <a:endParaRPr lang="en-US" sz="34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3429000"/>
            <a:ext cx="17526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These are static int fields.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04160" y="4648200"/>
            <a:ext cx="2834640" cy="20005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Output: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Fri Dec 09 17:09:45 GMT+05:30 2011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Year:   2011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Month:  11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Day:    9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WeekDay:6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Hour:   17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Minute: 9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Second: 46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Millis: 281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248400" y="2819400"/>
            <a:ext cx="609600" cy="17526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76600"/>
            <a:ext cx="8686800" cy="26670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Associates to reflect the following before proceeding.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is the class you use for processing dates?</a:t>
            </a:r>
          </a:p>
          <a:p>
            <a:pPr>
              <a:buFont typeface="Wingdings" pitchFamily="2" charset="2"/>
              <a:buChar char="§"/>
            </a:pPr>
            <a:r>
              <a:rPr sz="2400" dirty="0" smtClean="0">
                <a:latin typeface="Arial" pitchFamily="34" charset="0"/>
                <a:cs typeface="Arial" pitchFamily="34" charset="0"/>
              </a:rPr>
              <a:t>How to create customized format?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sz="2400" dirty="0" smtClean="0">
                <a:latin typeface="Arial" pitchFamily="34" charset="0"/>
                <a:cs typeface="Arial" pitchFamily="34" charset="0"/>
              </a:rPr>
              <a:t>What class can we use for formatting dates based on locales?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6967" y="16002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Cambria" pitchFamily="18" charset="0"/>
              </a:rPr>
              <a:t>Util package and Properties class</a:t>
            </a:r>
            <a:endParaRPr lang="en-US" sz="2400" dirty="0" smtClean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dirty="0" smtClean="0">
                <a:latin typeface="Arial" pitchFamily="34" charset="0"/>
                <a:cs typeface="Arial" pitchFamily="34" charset="0"/>
              </a:rPr>
              <a:t>After completing this session, you will be able to :</a:t>
            </a:r>
            <a:endParaRPr sz="2600" dirty="0" smtClean="0">
              <a:latin typeface="Arial" pitchFamily="34" charset="0"/>
              <a:cs typeface="Arial" pitchFamily="34" charset="0"/>
            </a:endParaRPr>
          </a:p>
          <a:p>
            <a:pPr marL="973138" lvl="1" indent="-29051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Using the classes in </a:t>
            </a:r>
            <a:r>
              <a:rPr lang="en-US" sz="2600" b="1" i="1" dirty="0" err="1" smtClean="0">
                <a:latin typeface="Arial" pitchFamily="34" charset="0"/>
                <a:cs typeface="Arial" pitchFamily="34" charset="0"/>
              </a:rPr>
              <a:t>java.util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package.</a:t>
            </a:r>
          </a:p>
          <a:p>
            <a:pPr marL="973138" lvl="1" indent="-29051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Using Date utilities.</a:t>
            </a:r>
            <a:endParaRPr sz="2600" dirty="0" smtClean="0">
              <a:latin typeface="Arial" pitchFamily="34" charset="0"/>
              <a:cs typeface="Arial" pitchFamily="34" charset="0"/>
            </a:endParaRPr>
          </a:p>
          <a:p>
            <a:pPr marL="973138" lvl="1" indent="-29051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Working with Calendar.</a:t>
            </a:r>
            <a:endParaRPr sz="2600" dirty="0" smtClean="0">
              <a:latin typeface="Arial" pitchFamily="34" charset="0"/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None/>
            </a:pPr>
            <a:endParaRPr sz="2600" dirty="0" smtClean="0">
              <a:latin typeface="Arial" pitchFamily="34" charset="0"/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endParaRPr sz="2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Date and Calendar Objects</a:t>
            </a:r>
            <a:endParaRPr lang="en-US" sz="3300" dirty="0"/>
          </a:p>
        </p:txBody>
      </p:sp>
      <p:sp>
        <p:nvSpPr>
          <p:cNvPr id="13" name="Rectangle 12"/>
          <p:cNvSpPr/>
          <p:nvPr/>
        </p:nvSpPr>
        <p:spPr>
          <a:xfrm>
            <a:off x="457200" y="1941255"/>
            <a:ext cx="8229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31775" eaLnBrk="1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b="0" dirty="0" smtClean="0"/>
              <a:t> Date objects are used for representing dates and times data types.</a:t>
            </a:r>
          </a:p>
          <a:p>
            <a:pPr indent="231775" eaLnBrk="1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b="0" dirty="0" smtClean="0"/>
              <a:t>They are available under </a:t>
            </a:r>
            <a:r>
              <a:rPr lang="en-US" sz="2000" i="1" dirty="0" err="1" smtClean="0"/>
              <a:t>java.util</a:t>
            </a:r>
            <a:r>
              <a:rPr lang="en-US" sz="2000" b="0" dirty="0" smtClean="0"/>
              <a:t> package.</a:t>
            </a:r>
          </a:p>
          <a:p>
            <a:pPr indent="231775" eaLnBrk="1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b="0" dirty="0" smtClean="0"/>
              <a:t> To work with date and time in java we need to use one of the below mentioned classes</a:t>
            </a:r>
          </a:p>
          <a:p>
            <a:pPr lvl="1" indent="166688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b="0" dirty="0" err="1" smtClean="0">
                <a:solidFill>
                  <a:srgbClr val="002060"/>
                </a:solidFill>
              </a:rPr>
              <a:t>java.util.Date</a:t>
            </a:r>
            <a:endParaRPr lang="en-US" sz="2000" b="0" dirty="0" smtClean="0">
              <a:solidFill>
                <a:srgbClr val="002060"/>
              </a:solidFill>
            </a:endParaRPr>
          </a:p>
          <a:p>
            <a:pPr lvl="1" indent="166688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b="0" dirty="0" err="1" smtClean="0">
                <a:solidFill>
                  <a:srgbClr val="002060"/>
                </a:solidFill>
              </a:rPr>
              <a:t>java.util.Calendar</a:t>
            </a:r>
            <a:endParaRPr lang="en-US" sz="2000" b="0" dirty="0" smtClean="0">
              <a:solidFill>
                <a:srgbClr val="002060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Date and Calendar Usage</a:t>
            </a:r>
            <a:endParaRPr lang="en-US" sz="33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1752601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java.util.Date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eaLnBrk="1" hangingPunct="1"/>
            <a:endParaRPr lang="en-US" dirty="0" smtClean="0">
              <a:solidFill>
                <a:srgbClr val="002060"/>
              </a:solidFill>
            </a:endParaRPr>
          </a:p>
          <a:p>
            <a:pPr marL="508000" indent="-217488"/>
            <a:r>
              <a:rPr lang="en-US" b="0" dirty="0" smtClean="0"/>
              <a:t>	Use this type if you need to store a date value.</a:t>
            </a:r>
          </a:p>
          <a:p>
            <a:pPr marL="508000" indent="-217488">
              <a:buFont typeface="Arial" pitchFamily="34" charset="0"/>
              <a:buChar char="•"/>
            </a:pPr>
            <a:endParaRPr lang="en-US" b="0" dirty="0" smtClean="0"/>
          </a:p>
          <a:p>
            <a:pPr marL="965200" lvl="1" indent="-217488"/>
            <a:r>
              <a:rPr lang="en-US" dirty="0" smtClean="0"/>
              <a:t>	Example: </a:t>
            </a:r>
            <a:r>
              <a:rPr lang="en-US" b="0" dirty="0" smtClean="0">
                <a:solidFill>
                  <a:srgbClr val="00B050"/>
                </a:solidFill>
              </a:rPr>
              <a:t>Sat, 12 Aug 1995 13:30:00 </a:t>
            </a:r>
          </a:p>
          <a:p>
            <a:pPr eaLnBrk="1" hangingPunct="1">
              <a:buFont typeface="Arial" pitchFamily="34" charset="0"/>
              <a:buChar char="•"/>
            </a:pPr>
            <a:endParaRPr lang="en-US" b="0" dirty="0" smtClean="0">
              <a:solidFill>
                <a:srgbClr val="C00000"/>
              </a:solidFill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b="0" dirty="0" smtClean="0">
              <a:solidFill>
                <a:srgbClr val="C00000"/>
              </a:solidFill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b="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java.util.Calendar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b="0" dirty="0" smtClean="0"/>
              <a:t>Use this class if you just need to,</a:t>
            </a:r>
          </a:p>
          <a:p>
            <a:pPr marL="465138" indent="-117475"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 Perform date calculations like adding days or months to another date</a:t>
            </a:r>
          </a:p>
          <a:p>
            <a:pPr marL="465138" indent="-117475"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 Check the day is a weekday (</a:t>
            </a:r>
            <a:r>
              <a:rPr lang="en-US" b="0" dirty="0" err="1" smtClean="0"/>
              <a:t>monday</a:t>
            </a:r>
            <a:r>
              <a:rPr lang="en-US" b="0" dirty="0" smtClean="0"/>
              <a:t>, </a:t>
            </a:r>
            <a:r>
              <a:rPr lang="en-US" b="0" dirty="0" err="1" smtClean="0"/>
              <a:t>tuesday</a:t>
            </a:r>
            <a:r>
              <a:rPr lang="en-US" b="0" dirty="0" smtClean="0"/>
              <a:t> etc.).</a:t>
            </a:r>
          </a:p>
          <a:p>
            <a:pPr marL="465138" indent="-117475"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 Convert dates and times between time zones.</a:t>
            </a:r>
            <a:endParaRPr lang="en-US" dirty="0" smtClean="0"/>
          </a:p>
          <a:p>
            <a:pPr eaLnBrk="1" hangingPunct="1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How to use Date class?</a:t>
            </a:r>
            <a:endParaRPr lang="en-US" sz="33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028" y="2438400"/>
            <a:ext cx="8077200" cy="18774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How to instantiate Date? 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mydate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Date()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spcBef>
                <a:spcPts val="1200"/>
              </a:spcBef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This represents the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current date/Time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. If you print the </a:t>
            </a:r>
            <a:r>
              <a:rPr lang="en-US" sz="2400" b="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myDate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value it will display the current date and time.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– Creating Dates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828800"/>
            <a:ext cx="8153400" cy="17491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eaLnBrk="1" hangingPunct="1">
              <a:spcBef>
                <a:spcPts val="700"/>
              </a:spcBef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Create a class </a:t>
            </a:r>
            <a:r>
              <a:rPr lang="en-US" sz="2400" i="1" dirty="0" err="1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DateDemo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with a main method that performs the below actions</a:t>
            </a:r>
          </a:p>
          <a:p>
            <a:pPr marL="914400" lvl="1" indent="-457200">
              <a:spcBef>
                <a:spcPts val="700"/>
              </a:spcBef>
              <a:buFont typeface="+mj-lt"/>
              <a:buAutoNum type="arabicPeriod"/>
            </a:pP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 a 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Date object.</a:t>
            </a:r>
          </a:p>
          <a:p>
            <a:pPr marL="914400" lvl="1" indent="-457200">
              <a:spcBef>
                <a:spcPts val="700"/>
              </a:spcBef>
              <a:buFont typeface="+mj-lt"/>
              <a:buAutoNum type="arabicPeriod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Prints the date.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045803"/>
            <a:ext cx="81534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eaLnBrk="1" hangingPunct="1">
              <a:spcBef>
                <a:spcPts val="700"/>
              </a:spcBef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Develop this program in SDE and get yourself familiarized with Date.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</a:t>
            </a:r>
            <a:r>
              <a:rPr lang="en-US" sz="2800" smtClean="0"/>
              <a:t>Hand Solution- </a:t>
            </a:r>
            <a:r>
              <a:rPr lang="en-US" sz="2800" dirty="0" smtClean="0"/>
              <a:t>Creating Dates</a:t>
            </a:r>
            <a:endParaRPr lang="en-US" sz="2800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80793"/>
            <a:ext cx="8077200" cy="31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1828800"/>
            <a:ext cx="81534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 eaLnBrk="1" hangingPunct="1">
              <a:spcBef>
                <a:spcPts val="700"/>
              </a:spcBef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Develop the program as mentioned below.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70B882132434AA6CC5929622801FC" ma:contentTypeVersion="0" ma:contentTypeDescription="Create a new document." ma:contentTypeScope="" ma:versionID="7c5bbffb3f570a1e75d894947b76e2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D2042C2-A9C3-41C8-A778-0CB8ECA6EC09}"/>
</file>

<file path=customXml/itemProps2.xml><?xml version="1.0" encoding="utf-8"?>
<ds:datastoreItem xmlns:ds="http://schemas.openxmlformats.org/officeDocument/2006/customXml" ds:itemID="{D6CE3420-51B5-45D0-AA94-470C87CA3DB9}"/>
</file>

<file path=customXml/itemProps3.xml><?xml version="1.0" encoding="utf-8"?>
<ds:datastoreItem xmlns:ds="http://schemas.openxmlformats.org/officeDocument/2006/customXml" ds:itemID="{F4407F7B-AED0-4145-9296-86FE50DE6746}"/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47521</TotalTime>
  <Words>1578</Words>
  <Application>Microsoft Office PowerPoint</Application>
  <PresentationFormat>On-screen Show (4:3)</PresentationFormat>
  <Paragraphs>331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CATP</vt:lpstr>
      <vt:lpstr>Slide 1</vt:lpstr>
      <vt:lpstr>About the Author</vt:lpstr>
      <vt:lpstr>Slide 3</vt:lpstr>
      <vt:lpstr>Objectives</vt:lpstr>
      <vt:lpstr>Date and Calendar Objects</vt:lpstr>
      <vt:lpstr>Date and Calendar Usage</vt:lpstr>
      <vt:lpstr>How to use Date class?</vt:lpstr>
      <vt:lpstr>Lend a Hand – Creating Dates </vt:lpstr>
      <vt:lpstr>Lend a Hand Solution- Creating Dates</vt:lpstr>
      <vt:lpstr>Date class API’s</vt:lpstr>
      <vt:lpstr>Lend a Hand – Date </vt:lpstr>
      <vt:lpstr>Lend a Hand Solution –Date</vt:lpstr>
      <vt:lpstr>Formatting date in Java</vt:lpstr>
      <vt:lpstr>Formatting date in Java</vt:lpstr>
      <vt:lpstr>Using DateFormat for formatting dates</vt:lpstr>
      <vt:lpstr>Some Predefined Format</vt:lpstr>
      <vt:lpstr>Lend a Hand – Date Format </vt:lpstr>
      <vt:lpstr>Lend a Hand Solution –Date Format</vt:lpstr>
      <vt:lpstr>Simple Date Format</vt:lpstr>
      <vt:lpstr>SimpleDateFormat</vt:lpstr>
      <vt:lpstr>Patterns in SimpleDateFormat</vt:lpstr>
      <vt:lpstr>Examples of SimpleDateFormat</vt:lpstr>
      <vt:lpstr>Lend a Hand –SimpleDateFormat  </vt:lpstr>
      <vt:lpstr>Lend a Hand Solution- SimpleDateFormat</vt:lpstr>
      <vt:lpstr>Lend a Hand –String to Date  </vt:lpstr>
      <vt:lpstr>Lend a Hand-String to Date</vt:lpstr>
      <vt:lpstr> Calendar Class </vt:lpstr>
      <vt:lpstr>Lend a Hand –Calendar</vt:lpstr>
      <vt:lpstr> Lead a Hand-Calendar Class  </vt:lpstr>
      <vt:lpstr>Time To Reflect</vt:lpstr>
      <vt:lpstr>Slide 31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121246</dc:creator>
  <cp:lastModifiedBy>training</cp:lastModifiedBy>
  <cp:revision>3603</cp:revision>
  <dcterms:created xsi:type="dcterms:W3CDTF">2006-08-07T10:58:16Z</dcterms:created>
  <dcterms:modified xsi:type="dcterms:W3CDTF">2012-03-30T04:35:05Z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0x0101002EB70B882132434AA6CC5929622801FC</vt:lpwstr>
  </property>
</Properties>
</file>