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5" r:id="rId4"/>
  </p:sldMasterIdLst>
  <p:notesMasterIdLst>
    <p:notesMasterId r:id="rId37"/>
  </p:notesMasterIdLst>
  <p:handoutMasterIdLst>
    <p:handoutMasterId r:id="rId38"/>
  </p:handoutMasterIdLst>
  <p:sldIdLst>
    <p:sldId id="359" r:id="rId5"/>
    <p:sldId id="267" r:id="rId6"/>
    <p:sldId id="360" r:id="rId7"/>
    <p:sldId id="270" r:id="rId8"/>
    <p:sldId id="417" r:id="rId9"/>
    <p:sldId id="418" r:id="rId10"/>
    <p:sldId id="419" r:id="rId11"/>
    <p:sldId id="423" r:id="rId12"/>
    <p:sldId id="420" r:id="rId13"/>
    <p:sldId id="443" r:id="rId14"/>
    <p:sldId id="424" r:id="rId15"/>
    <p:sldId id="425" r:id="rId16"/>
    <p:sldId id="416" r:id="rId17"/>
    <p:sldId id="426" r:id="rId18"/>
    <p:sldId id="427" r:id="rId19"/>
    <p:sldId id="428" r:id="rId20"/>
    <p:sldId id="429" r:id="rId21"/>
    <p:sldId id="430" r:id="rId22"/>
    <p:sldId id="431" r:id="rId23"/>
    <p:sldId id="433" r:id="rId24"/>
    <p:sldId id="432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5" r:id="rId33"/>
    <p:sldId id="441" r:id="rId34"/>
    <p:sldId id="442" r:id="rId35"/>
    <p:sldId id="395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tIO89mTTbJCTqxY8MbJudg==" hashData="Gjix4L+Y8nKtmCXbATtjIR6/N8I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30" clrIdx="1"/>
  <p:cmAuthor id="2" name="training" initials="t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CC3300"/>
    <a:srgbClr val="FFCE33"/>
    <a:srgbClr val="EA3800"/>
    <a:srgbClr val="A3E0FF"/>
    <a:srgbClr val="FFFF99"/>
    <a:srgbClr val="FFCCCC"/>
    <a:srgbClr val="FDFDE3"/>
    <a:srgbClr val="66C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Threading Part-3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methods.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65960"/>
            <a:ext cx="8686800" cy="2743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Synchronization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achieved by using one of the two methods,</a:t>
            </a:r>
          </a:p>
          <a:p>
            <a:pPr marL="1308100" indent="-282575">
              <a:spcBef>
                <a:spcPts val="1800"/>
              </a:spcBef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 1: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Synchronized blocks </a:t>
            </a:r>
          </a:p>
          <a:p>
            <a:pPr marL="1308100" indent="-282575">
              <a:spcBef>
                <a:spcPts val="1800"/>
              </a:spcBef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 2: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Synchronized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Method 1: Synchronized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534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Synchronized methods</a:t>
            </a:r>
            <a:r>
              <a:rPr lang="en-US" b="0" dirty="0" smtClean="0"/>
              <a:t> can be created by using the keyword </a:t>
            </a:r>
            <a:r>
              <a:rPr lang="en-US" i="1" dirty="0" smtClean="0"/>
              <a:t>synchronized </a:t>
            </a:r>
            <a:r>
              <a:rPr lang="en-US" b="0" dirty="0" smtClean="0"/>
              <a:t>for defining the method</a:t>
            </a:r>
            <a:r>
              <a:rPr lang="en-US" dirty="0" smtClean="0"/>
              <a:t>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code which should be thread safe is written inside this method.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During the execution of a synchronized method, the thread holds the monitor of that method's object (or) if the method is static it holds the monitor of that method's class.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If another thread is executing the synchronized method, your thread is blocked until that thread releases the monitor.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for Synchronized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>
              <a:lnSpc>
                <a:spcPct val="150000"/>
              </a:lnSpc>
            </a:pPr>
            <a:r>
              <a:rPr lang="en-US" b="0" dirty="0" smtClean="0">
                <a:solidFill>
                  <a:srgbClr val="7030A0"/>
                </a:solidFill>
              </a:rPr>
              <a:t>public class SyncMethods{</a:t>
            </a:r>
          </a:p>
          <a:p>
            <a:pPr marL="693738">
              <a:lnSpc>
                <a:spcPct val="150000"/>
              </a:lnSpc>
            </a:pPr>
            <a:r>
              <a:rPr lang="en-US" b="0" dirty="0" smtClean="0">
                <a:solidFill>
                  <a:srgbClr val="7030A0"/>
                </a:solidFill>
              </a:rPr>
              <a:t>public </a:t>
            </a:r>
            <a:r>
              <a:rPr lang="en-US" b="0" dirty="0">
                <a:solidFill>
                  <a:srgbClr val="7030A0"/>
                </a:solidFill>
              </a:rPr>
              <a:t>synchronized void </a:t>
            </a:r>
            <a:r>
              <a:rPr lang="en-US" b="0" dirty="0" smtClean="0">
                <a:solidFill>
                  <a:srgbClr val="7030A0"/>
                </a:solidFill>
              </a:rPr>
              <a:t>methodA() {</a:t>
            </a:r>
          </a:p>
          <a:p>
            <a:pPr marL="693738">
              <a:lnSpc>
                <a:spcPct val="150000"/>
              </a:lnSpc>
            </a:pPr>
            <a:r>
              <a:rPr lang="en-US" b="0" dirty="0" smtClean="0">
                <a:solidFill>
                  <a:srgbClr val="7030A0"/>
                </a:solidFill>
              </a:rPr>
              <a:t>//critical code </a:t>
            </a:r>
          </a:p>
          <a:p>
            <a:pPr marL="693738">
              <a:lnSpc>
                <a:spcPct val="150000"/>
              </a:lnSpc>
            </a:pPr>
            <a:r>
              <a:rPr lang="en-US" b="0" dirty="0" smtClean="0">
                <a:solidFill>
                  <a:srgbClr val="7030A0"/>
                </a:solidFill>
              </a:rPr>
              <a:t> }</a:t>
            </a:r>
          </a:p>
          <a:p>
            <a:pPr marL="236538">
              <a:lnSpc>
                <a:spcPct val="150000"/>
              </a:lnSpc>
            </a:pPr>
            <a:r>
              <a:rPr lang="en-US" b="0" dirty="0" smtClean="0">
                <a:solidFill>
                  <a:srgbClr val="7030A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Assume </a:t>
            </a:r>
            <a:r>
              <a:rPr lang="en-US" i="1" dirty="0" smtClean="0"/>
              <a:t>synch</a:t>
            </a:r>
            <a:r>
              <a:rPr lang="en-US" b="0" dirty="0" smtClean="0"/>
              <a:t> is an object of the SyncMethods class . A thread that needs to execute sync.methodA() needs to acquire the lock on object sync before it can enter the monitor entry.</a:t>
            </a:r>
          </a:p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If another Thread holds the lock for sync object the new thread must wait till the other Thread releases the 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946650"/>
          </a:xfrm>
        </p:spPr>
        <p:txBody>
          <a:bodyPr/>
          <a:lstStyle/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Associates to quickly summarize the following before ending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What is the need of synchronization in multi threaded programming?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What is a race condition?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How can Synchronization be implemented?</a:t>
            </a:r>
            <a:endParaRPr sz="22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endParaRPr sz="22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None/>
            </a:pPr>
            <a:endParaRPr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Hand- Synchronize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1191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Demonstration : </a:t>
            </a:r>
            <a:r>
              <a:rPr lang="en-US" sz="2400" b="0" dirty="0" smtClean="0"/>
              <a:t>In this demo we will see how to implement synchronization and how it works?. We will create a small application which prints a text message on the console.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/>
              <a:t>This demo will also help you to understand the behavior of synchronized and unsynchronized methods.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Program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4478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lnSpc>
                <a:spcPct val="150000"/>
              </a:lnSpc>
            </a:pPr>
            <a:r>
              <a:rPr lang="en-US" b="0" dirty="0" smtClean="0"/>
              <a:t>We will develop a program to spawn three threads, each thread should accept two string arguments and print the String message.</a:t>
            </a:r>
          </a:p>
          <a:p>
            <a:pPr marL="284163" indent="-284163">
              <a:lnSpc>
                <a:spcPct val="150000"/>
              </a:lnSpc>
            </a:pPr>
            <a:endParaRPr lang="en-US" b="0" dirty="0" smtClean="0"/>
          </a:p>
          <a:p>
            <a:pPr marL="284163" indent="-284163">
              <a:lnSpc>
                <a:spcPct val="150000"/>
              </a:lnSpc>
            </a:pPr>
            <a:r>
              <a:rPr lang="en-US" dirty="0" smtClean="0"/>
              <a:t>The following two messages should be printed by each thread,</a:t>
            </a:r>
          </a:p>
          <a:p>
            <a:pPr marL="284163" indent="-284163">
              <a:lnSpc>
                <a:spcPct val="150000"/>
              </a:lnSpc>
            </a:pPr>
            <a:r>
              <a:rPr lang="en-US" b="0" dirty="0" smtClean="0"/>
              <a:t>Thread 1 – “</a:t>
            </a:r>
            <a:r>
              <a:rPr lang="en-US" dirty="0" smtClean="0">
                <a:solidFill>
                  <a:srgbClr val="00B050"/>
                </a:solidFill>
              </a:rPr>
              <a:t>Hello..</a:t>
            </a:r>
            <a:r>
              <a:rPr lang="en-US" b="0" dirty="0" smtClean="0"/>
              <a:t>” and “</a:t>
            </a:r>
            <a:r>
              <a:rPr lang="en-US" dirty="0" smtClean="0">
                <a:solidFill>
                  <a:srgbClr val="00B050"/>
                </a:solidFill>
              </a:rPr>
              <a:t>There</a:t>
            </a:r>
            <a:r>
              <a:rPr lang="en-US" b="0" dirty="0" smtClean="0"/>
              <a:t>”</a:t>
            </a:r>
          </a:p>
          <a:p>
            <a:pPr marL="284163" indent="-284163">
              <a:lnSpc>
                <a:spcPct val="150000"/>
              </a:lnSpc>
            </a:pPr>
            <a:r>
              <a:rPr lang="en-US" b="0" dirty="0" smtClean="0"/>
              <a:t>Thread 2 – “</a:t>
            </a:r>
            <a:r>
              <a:rPr lang="en-US" dirty="0" smtClean="0">
                <a:solidFill>
                  <a:srgbClr val="00B050"/>
                </a:solidFill>
              </a:rPr>
              <a:t>How</a:t>
            </a:r>
            <a:r>
              <a:rPr lang="en-US" b="0" dirty="0" smtClean="0"/>
              <a:t>” and “</a:t>
            </a:r>
            <a:r>
              <a:rPr lang="en-US" dirty="0" smtClean="0">
                <a:solidFill>
                  <a:srgbClr val="00B050"/>
                </a:solidFill>
              </a:rPr>
              <a:t>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you</a:t>
            </a:r>
            <a:r>
              <a:rPr lang="en-US" b="0" dirty="0" smtClean="0"/>
              <a:t>”</a:t>
            </a:r>
          </a:p>
          <a:p>
            <a:pPr marL="284163" indent="-284163">
              <a:lnSpc>
                <a:spcPct val="150000"/>
              </a:lnSpc>
            </a:pPr>
            <a:r>
              <a:rPr lang="en-US" b="0" dirty="0" smtClean="0"/>
              <a:t>Thread 3 – “</a:t>
            </a:r>
            <a:r>
              <a:rPr lang="en-US" dirty="0" smtClean="0">
                <a:solidFill>
                  <a:srgbClr val="00B050"/>
                </a:solidFill>
              </a:rPr>
              <a:t>Thank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you,</a:t>
            </a:r>
            <a:r>
              <a:rPr lang="en-US" b="0" dirty="0" smtClean="0"/>
              <a:t>” and “</a:t>
            </a:r>
            <a:r>
              <a:rPr lang="en-US" dirty="0" smtClean="0">
                <a:solidFill>
                  <a:srgbClr val="00B050"/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much</a:t>
            </a:r>
            <a:r>
              <a:rPr lang="en-US" b="0" dirty="0" smtClean="0"/>
              <a:t>”</a:t>
            </a:r>
          </a:p>
          <a:p>
            <a:pPr marL="284163" indent="-284163">
              <a:lnSpc>
                <a:spcPct val="150000"/>
              </a:lnSpc>
            </a:pPr>
            <a:r>
              <a:rPr lang="en-US" dirty="0" smtClean="0"/>
              <a:t>Classes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PrinterThread</a:t>
            </a:r>
            <a:r>
              <a:rPr lang="en-US" dirty="0" smtClean="0"/>
              <a:t> : </a:t>
            </a:r>
            <a:r>
              <a:rPr lang="en-US" b="0" dirty="0" smtClean="0"/>
              <a:t>Thread class used for printing the String.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StringPrinter :  </a:t>
            </a:r>
            <a:r>
              <a:rPr lang="en-US" b="0" dirty="0" smtClean="0"/>
              <a:t>This class is used by the Thread class to print the Strings, contains a method which prints the strings.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SyncExMain</a:t>
            </a:r>
            <a:r>
              <a:rPr lang="en-US" dirty="0" smtClean="0"/>
              <a:t> :  </a:t>
            </a:r>
            <a:r>
              <a:rPr lang="en-US" b="0" dirty="0" smtClean="0"/>
              <a:t>Main method to initiate the threads.</a:t>
            </a:r>
            <a:endParaRPr lang="en-US" b="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05200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00800" y="3105835"/>
            <a:ext cx="1828800" cy="3231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 pitchFamily="34" charset="0"/>
                <a:cs typeface="Arial" pitchFamily="34" charset="0"/>
              </a:rPr>
              <a:t>Output Expected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Develop String Printer</a:t>
            </a:r>
            <a:endParaRPr lang="en-US" sz="2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5467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Line Callout 1 11"/>
          <p:cNvSpPr/>
          <p:nvPr/>
        </p:nvSpPr>
        <p:spPr>
          <a:xfrm>
            <a:off x="5105400" y="2514600"/>
            <a:ext cx="3886200" cy="2362200"/>
          </a:xfrm>
          <a:prstGeom prst="borderCallout1">
            <a:avLst>
              <a:gd name="adj1" fmla="val 48116"/>
              <a:gd name="adj2" fmla="val -1031"/>
              <a:gd name="adj3" fmla="val 12162"/>
              <a:gd name="adj4" fmla="val -123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Methods to print the strings.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The strings are printed one after the other with a pause. This has been implemented using the sleep method.</a:t>
            </a: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The first message should be printed without a new line.</a:t>
            </a: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Second message should be printed with a new line.</a:t>
            </a:r>
          </a:p>
          <a:p>
            <a:pPr>
              <a:buFont typeface="Arial" pitchFamily="34" charset="0"/>
              <a:buChar char="•"/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114800" y="2362200"/>
            <a:ext cx="457200" cy="12954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Develop the Thread class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60102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99500" y="6537325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471987" y="3205162"/>
            <a:ext cx="304800" cy="457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52987" y="3184564"/>
            <a:ext cx="38862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Creates a thread object on “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this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” Runnable object and starts the thread.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Hand-Develop the main class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649574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5257800" y="4038600"/>
            <a:ext cx="3749040" cy="640080"/>
          </a:xfrm>
          <a:prstGeom prst="borderCallout1">
            <a:avLst>
              <a:gd name="adj1" fmla="val 18750"/>
              <a:gd name="adj2" fmla="val -8333"/>
              <a:gd name="adj3" fmla="val -119714"/>
              <a:gd name="adj4" fmla="val -248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Create three threads and pass the appropriate String messages.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724804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373940"/>
            <a:ext cx="83820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This is the output we get, not the expected one. Note the order in which the messages are printed could be different depending upon the OS scheduler.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Inference: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 Each thread overruns the other thread resulting in the message being jumbled.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839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 the class, the output could be displayed as below.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 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24th 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268" y="0"/>
            <a:ext cx="7543800" cy="1143000"/>
          </a:xfrm>
        </p:spPr>
        <p:txBody>
          <a:bodyPr/>
          <a:lstStyle/>
          <a:p>
            <a:r>
              <a:rPr lang="en-US" sz="3200" dirty="0" smtClean="0"/>
              <a:t>Lend a Hand – Add Synchronization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805226"/>
            <a:ext cx="8839200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Now lets control the threads by using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synchronized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key word.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Make the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printStrings()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method of the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StringPrinter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class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synchronized.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95600"/>
            <a:ext cx="64579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Line Callout 1 9"/>
          <p:cNvSpPr/>
          <p:nvPr/>
        </p:nvSpPr>
        <p:spPr>
          <a:xfrm>
            <a:off x="76200" y="3719086"/>
            <a:ext cx="2286000" cy="792480"/>
          </a:xfrm>
          <a:prstGeom prst="borderCallout1">
            <a:avLst>
              <a:gd name="adj1" fmla="val -5123"/>
              <a:gd name="adj2" fmla="val 100109"/>
              <a:gd name="adj3" fmla="val -69980"/>
              <a:gd name="adj4" fmla="val 1490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Add the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synchronized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keyword in method declaration.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Hand- Output With Synchronization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54483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676400"/>
            <a:ext cx="8839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 the class, the output could be displayed as below.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59984"/>
            <a:ext cx="838200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output is as expected.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Inference: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synchronized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keyword has ensured that the thread executes in order. Only after a thread completes printing both the messages the other thread starts the printing.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Method 2:Synchronized statements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587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Where is Synchronized statement used?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If  only a small portion of code in a method needs to be Thread safe we can mark that portion only as synchronized rather than marking the entire method as </a:t>
            </a:r>
            <a:r>
              <a:rPr lang="en-US" i="1" dirty="0" smtClean="0"/>
              <a:t>synchronized</a:t>
            </a:r>
            <a:r>
              <a:rPr lang="en-US" b="0" dirty="0" smtClean="0"/>
              <a:t>. </a:t>
            </a:r>
          </a:p>
          <a:p>
            <a:pPr marL="236538">
              <a:lnSpc>
                <a:spcPct val="150000"/>
              </a:lnSpc>
            </a:pPr>
            <a:r>
              <a:rPr lang="en-US" dirty="0" smtClean="0"/>
              <a:t>Syntax:</a:t>
            </a:r>
          </a:p>
          <a:p>
            <a:pPr marL="568325">
              <a:lnSpc>
                <a:spcPct val="150000"/>
              </a:lnSpc>
            </a:pPr>
            <a:r>
              <a:rPr lang="en-US" sz="1600" b="0" dirty="0" smtClean="0">
                <a:solidFill>
                  <a:srgbClr val="0070C0"/>
                </a:solidFill>
              </a:rPr>
              <a:t>public class SyncMethods{</a:t>
            </a:r>
          </a:p>
          <a:p>
            <a:pPr marL="568325">
              <a:lnSpc>
                <a:spcPct val="150000"/>
              </a:lnSpc>
            </a:pPr>
            <a:r>
              <a:rPr lang="en-US" sz="1600" b="0" dirty="0" smtClean="0">
                <a:solidFill>
                  <a:srgbClr val="0070C0"/>
                </a:solidFill>
              </a:rPr>
              <a:t>public void methodA() {</a:t>
            </a:r>
          </a:p>
          <a:p>
            <a:pPr marL="568325">
              <a:lnSpc>
                <a:spcPct val="150000"/>
              </a:lnSpc>
            </a:pPr>
            <a:r>
              <a:rPr lang="en-US" sz="1600" b="0" dirty="0">
                <a:solidFill>
                  <a:srgbClr val="0070C0"/>
                </a:solidFill>
              </a:rPr>
              <a:t>synchronized</a:t>
            </a:r>
            <a:r>
              <a:rPr lang="en-US" sz="1600" b="0" dirty="0">
                <a:solidFill>
                  <a:srgbClr val="0070C0"/>
                </a:solidFill>
              </a:rPr>
              <a:t>(</a:t>
            </a:r>
            <a:r>
              <a:rPr lang="en-US" sz="1600" b="0" dirty="0" smtClean="0">
                <a:solidFill>
                  <a:srgbClr val="C00000"/>
                </a:solidFill>
              </a:rPr>
              <a:t>this</a:t>
            </a:r>
            <a:r>
              <a:rPr lang="en-US" sz="1600" b="0" dirty="0" smtClean="0">
                <a:solidFill>
                  <a:srgbClr val="0070C0"/>
                </a:solidFill>
              </a:rPr>
              <a:t>){</a:t>
            </a:r>
          </a:p>
          <a:p>
            <a:pPr marL="568325">
              <a:lnSpc>
                <a:spcPct val="150000"/>
              </a:lnSpc>
            </a:pPr>
            <a:r>
              <a:rPr lang="en-US" sz="1600" b="0" dirty="0" smtClean="0">
                <a:solidFill>
                  <a:srgbClr val="0070C0"/>
                </a:solidFill>
              </a:rPr>
              <a:t>                               //This block contains a set of </a:t>
            </a:r>
          </a:p>
          <a:p>
            <a:pPr marL="2286000">
              <a:lnSpc>
                <a:spcPct val="150000"/>
              </a:lnSpc>
            </a:pPr>
            <a:r>
              <a:rPr lang="en-US" sz="1600" b="0" dirty="0" smtClean="0">
                <a:solidFill>
                  <a:srgbClr val="0070C0"/>
                </a:solidFill>
              </a:rPr>
              <a:t>//statements which needs to be synchronized</a:t>
            </a:r>
          </a:p>
          <a:p>
            <a:pPr marL="568325">
              <a:lnSpc>
                <a:spcPct val="150000"/>
              </a:lnSpc>
            </a:pPr>
            <a:r>
              <a:rPr lang="en-US" sz="1600" b="0" dirty="0" smtClean="0">
                <a:solidFill>
                  <a:srgbClr val="0070C0"/>
                </a:solidFill>
              </a:rPr>
              <a:t>                              }</a:t>
            </a:r>
          </a:p>
          <a:p>
            <a:pPr marL="568325">
              <a:lnSpc>
                <a:spcPct val="150000"/>
              </a:lnSpc>
            </a:pPr>
            <a:r>
              <a:rPr lang="en-US" sz="1600" b="0" dirty="0" smtClean="0">
                <a:solidFill>
                  <a:srgbClr val="0070C0"/>
                </a:solidFill>
              </a:rPr>
              <a:t>}</a:t>
            </a:r>
          </a:p>
          <a:p>
            <a:pPr marL="236538">
              <a:lnSpc>
                <a:spcPct val="150000"/>
              </a:lnSpc>
            </a:pPr>
            <a:r>
              <a:rPr lang="en-US" sz="1600" b="0" dirty="0" smtClean="0"/>
              <a:t>The syntax is </a:t>
            </a:r>
            <a:r>
              <a:rPr lang="en-US" sz="1600" b="0" dirty="0" smtClean="0">
                <a:solidFill>
                  <a:srgbClr val="00B050"/>
                </a:solidFill>
              </a:rPr>
              <a:t>synchronized</a:t>
            </a:r>
            <a:r>
              <a:rPr lang="en-US" sz="1600" b="0" dirty="0" smtClean="0">
                <a:solidFill>
                  <a:srgbClr val="7030A0"/>
                </a:solidFill>
              </a:rPr>
              <a:t>(</a:t>
            </a:r>
            <a:r>
              <a:rPr lang="en-US" sz="1600" b="0" dirty="0" smtClean="0">
                <a:solidFill>
                  <a:srgbClr val="C00000"/>
                </a:solidFill>
              </a:rPr>
              <a:t>this</a:t>
            </a:r>
            <a:r>
              <a:rPr lang="en-US" sz="1600" b="0" dirty="0" smtClean="0">
                <a:solidFill>
                  <a:srgbClr val="7030A0"/>
                </a:solidFill>
              </a:rPr>
              <a:t>)</a:t>
            </a:r>
            <a:r>
              <a:rPr lang="en-US" sz="1600" b="0" dirty="0" smtClean="0"/>
              <a:t> where </a:t>
            </a:r>
            <a:r>
              <a:rPr lang="en-US" sz="1600" b="0" dirty="0" smtClean="0">
                <a:solidFill>
                  <a:srgbClr val="C00000"/>
                </a:solidFill>
              </a:rPr>
              <a:t>this</a:t>
            </a:r>
            <a:r>
              <a:rPr lang="en-US" sz="1600" b="0" dirty="0" smtClean="0"/>
              <a:t> denotes the current object meaning the thread should acquire a lock on the current object to execute the statements.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Thread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123207"/>
            <a:ext cx="876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b="0" dirty="0" smtClean="0"/>
              <a:t>Inter Thread communication is achieved using one or more of the below methods,</a:t>
            </a:r>
          </a:p>
          <a:p>
            <a:pPr marL="1828800" indent="3937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400" b="0" dirty="0" smtClean="0"/>
              <a:t>wait()</a:t>
            </a:r>
          </a:p>
          <a:p>
            <a:pPr marL="1828800" indent="3937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400" b="0" dirty="0" smtClean="0"/>
              <a:t>notify()</a:t>
            </a:r>
          </a:p>
          <a:p>
            <a:pPr marL="1828800" indent="3937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400" b="0" dirty="0" smtClean="0"/>
              <a:t>notifyAll()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661160"/>
            <a:ext cx="8686800" cy="14630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many instance we end up in a situation where we need one thread to communicate with other threads in a process. This is referred to as “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Inter Thread Communication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7" name="Explosion 1 6"/>
          <p:cNvSpPr/>
          <p:nvPr/>
        </p:nvSpPr>
        <p:spPr>
          <a:xfrm>
            <a:off x="4114800" y="3733800"/>
            <a:ext cx="4114800" cy="2194560"/>
          </a:xfrm>
          <a:prstGeom prst="irregularSeal1">
            <a:avLst/>
          </a:prstGeom>
          <a:solidFill>
            <a:srgbClr val="FFC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Occasionally used in application development.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wait()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600200"/>
            <a:ext cx="90678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i="1" dirty="0" smtClean="0"/>
              <a:t>wait()</a:t>
            </a:r>
            <a:r>
              <a:rPr lang="en-US" sz="2200" b="0" dirty="0" smtClean="0"/>
              <a:t> method causes a thread to release the lock it is holding on an object allowing another thread to run.</a:t>
            </a:r>
          </a:p>
          <a:p>
            <a:pPr indent="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i="1" dirty="0" smtClean="0"/>
              <a:t>wait() </a:t>
            </a:r>
            <a:r>
              <a:rPr lang="en-US" sz="2200" b="0" dirty="0" smtClean="0"/>
              <a:t>can only be invoked within a synchronized code.</a:t>
            </a:r>
          </a:p>
          <a:p>
            <a:pPr indent="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b="0" dirty="0" smtClean="0"/>
              <a:t>It should always be wrapped in a try block and handle </a:t>
            </a:r>
            <a:r>
              <a:rPr lang="en-US" sz="2200" i="1" dirty="0" smtClean="0"/>
              <a:t>IOException</a:t>
            </a:r>
            <a:r>
              <a:rPr lang="en-US" sz="2200" b="0" dirty="0" smtClean="0"/>
              <a:t>.</a:t>
            </a:r>
          </a:p>
          <a:p>
            <a:pPr indent="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i="1" dirty="0" smtClean="0"/>
              <a:t>wait() </a:t>
            </a:r>
            <a:r>
              <a:rPr lang="en-US" sz="2200" b="0" dirty="0" smtClean="0"/>
              <a:t>can only be invoked by the thread that owns the lock on the object using </a:t>
            </a:r>
            <a:r>
              <a:rPr lang="en-US" sz="2200" b="0" dirty="0" smtClean="0">
                <a:solidFill>
                  <a:srgbClr val="00B050"/>
                </a:solidFill>
              </a:rPr>
              <a:t>synchronized</a:t>
            </a:r>
            <a:r>
              <a:rPr lang="en-US" sz="2200" b="0" dirty="0" smtClean="0"/>
              <a:t>(</a:t>
            </a:r>
            <a:r>
              <a:rPr lang="en-US" sz="2200" b="0" dirty="0" smtClean="0">
                <a:solidFill>
                  <a:srgbClr val="C00000"/>
                </a:solidFill>
              </a:rPr>
              <a:t>this</a:t>
            </a:r>
            <a:r>
              <a:rPr lang="en-US" sz="2200" b="0" dirty="0" smtClean="0"/>
              <a:t>).</a:t>
            </a:r>
          </a:p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endParaRPr lang="en-US" b="0" dirty="0" smtClean="0"/>
          </a:p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wait() method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88392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When </a:t>
            </a:r>
            <a:r>
              <a:rPr lang="en-US" i="1" dirty="0" smtClean="0"/>
              <a:t>wait()</a:t>
            </a:r>
            <a:r>
              <a:rPr lang="en-US" b="0" dirty="0" smtClean="0"/>
              <a:t> is invoked, the thread becomes dormant until one of the below four things occur,</a:t>
            </a:r>
          </a:p>
          <a:p>
            <a:pPr marL="914400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 Another thread invokes the </a:t>
            </a:r>
            <a:r>
              <a:rPr lang="en-US" i="1" dirty="0" smtClean="0"/>
              <a:t>notify() </a:t>
            </a:r>
            <a:r>
              <a:rPr lang="en-US" b="0" dirty="0" smtClean="0"/>
              <a:t>method for this object and the scheduler arbitrarily chooses to run the thread.</a:t>
            </a:r>
          </a:p>
          <a:p>
            <a:pPr marL="914400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Another thread invokes the </a:t>
            </a:r>
            <a:r>
              <a:rPr lang="en-US" i="1" dirty="0" smtClean="0"/>
              <a:t>notifyAll() </a:t>
            </a:r>
            <a:r>
              <a:rPr lang="en-US" b="0" dirty="0" smtClean="0"/>
              <a:t>method for this object.</a:t>
            </a:r>
          </a:p>
          <a:p>
            <a:pPr marL="914400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Another thread interrupts this thread.</a:t>
            </a:r>
          </a:p>
          <a:p>
            <a:pPr marL="914400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The specified </a:t>
            </a:r>
            <a:r>
              <a:rPr lang="en-US" i="1" dirty="0" smtClean="0"/>
              <a:t>wait()</a:t>
            </a:r>
            <a:r>
              <a:rPr lang="en-US" b="0" dirty="0" smtClean="0"/>
              <a:t> time elapses.</a:t>
            </a:r>
          </a:p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When one of the above occurs, the thread becomes re-available to the Thread scheduler and competes for a lock on the object.</a:t>
            </a:r>
          </a:p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Once it regains the lock on the object, everything resumes as if no suspension had occurred.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notify()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06927"/>
            <a:ext cx="8839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notify() </a:t>
            </a:r>
            <a:r>
              <a:rPr lang="en-US" b="0" dirty="0" smtClean="0"/>
              <a:t>method wakes up a single thread that is waiting on the monitor of this object</a:t>
            </a:r>
          </a:p>
          <a:p>
            <a:pPr marL="568325" indent="-1746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If many threads are waiting on this object, then one of them is chosen to be awakened.</a:t>
            </a:r>
          </a:p>
          <a:p>
            <a:pPr marL="568325" indent="-1746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The choice is arbitrary and occurs at the discretion of the JVM implementation.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notify() </a:t>
            </a:r>
            <a:r>
              <a:rPr lang="en-US" b="0" dirty="0" smtClean="0"/>
              <a:t>method can only be used within synchronized code.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awakened thread will not be able to proceed until the current thread relinquishes the lock on this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notifyAll()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Similar to notify method </a:t>
            </a:r>
            <a:r>
              <a:rPr lang="en-US" i="1" dirty="0" smtClean="0"/>
              <a:t>notifyAll()</a:t>
            </a:r>
            <a:r>
              <a:rPr lang="en-US" b="0" dirty="0" smtClean="0"/>
              <a:t> is also used to wake up threads that wait on an object</a:t>
            </a:r>
          </a:p>
          <a:p>
            <a:pPr marL="284163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difference is </a:t>
            </a:r>
            <a:r>
              <a:rPr lang="en-US" i="1" dirty="0" smtClean="0"/>
              <a:t>notify()</a:t>
            </a:r>
            <a:r>
              <a:rPr lang="en-US" b="0" dirty="0" smtClean="0"/>
              <a:t> awakens only one thread whereas </a:t>
            </a:r>
            <a:r>
              <a:rPr lang="en-US" i="1" dirty="0" smtClean="0"/>
              <a:t>notifyAll</a:t>
            </a:r>
            <a:r>
              <a:rPr lang="en-US" dirty="0" smtClean="0"/>
              <a:t>()</a:t>
            </a:r>
            <a:r>
              <a:rPr lang="en-US" b="0" dirty="0" smtClean="0"/>
              <a:t> awakens all the threads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479740"/>
            <a:ext cx="88392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/>
              <a:t>Deadlock</a:t>
            </a:r>
            <a:r>
              <a:rPr lang="en-US" sz="2000" dirty="0" smtClean="0"/>
              <a:t> </a:t>
            </a:r>
            <a:r>
              <a:rPr lang="en-US" sz="2000" b="0" dirty="0" smtClean="0"/>
              <a:t>describes a situation where two or more threads are blocked forever, waiting for each other.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2971800"/>
            <a:ext cx="8503920" cy="281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 to understand dead locks: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 &amp; Ron are two good friends they belong to a country where they have a weird culture, whenever they meet each other one has to bow and wish the other “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Good Day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he has to remain bowed till the other person bows back and greets back “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Thank you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en-US" sz="2800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Lets see what happened?</a:t>
            </a:r>
          </a:p>
          <a:p>
            <a:pPr>
              <a:lnSpc>
                <a:spcPct val="150000"/>
              </a:lnSpc>
            </a:pPr>
            <a:endParaRPr lang="en-US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&amp; Ron Bowing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81200" y="1981200"/>
            <a:ext cx="533400" cy="1066800"/>
            <a:chOff x="1066800" y="1981200"/>
            <a:chExt cx="533400" cy="1066800"/>
          </a:xfrm>
          <a:solidFill>
            <a:srgbClr val="00B050"/>
          </a:solidFill>
        </p:grpSpPr>
        <p:cxnSp>
          <p:nvCxnSpPr>
            <p:cNvPr id="25" name="Straight Connector 24"/>
            <p:cNvCxnSpPr>
              <a:endCxn id="26" idx="4"/>
            </p:cNvCxnSpPr>
            <p:nvPr/>
          </p:nvCxnSpPr>
          <p:spPr>
            <a:xfrm flipV="1">
              <a:off x="1295400" y="2286000"/>
              <a:ext cx="0" cy="533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143000" y="19812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95400" y="28194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066800" y="2819400"/>
              <a:ext cx="228600" cy="2286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295400" y="2286000"/>
              <a:ext cx="3048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66800" y="22860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Callout 32"/>
          <p:cNvSpPr/>
          <p:nvPr/>
        </p:nvSpPr>
        <p:spPr>
          <a:xfrm>
            <a:off x="2971800" y="1905000"/>
            <a:ext cx="1600200" cy="838200"/>
          </a:xfrm>
          <a:prstGeom prst="wedgeEllipseCallout">
            <a:avLst>
              <a:gd name="adj1" fmla="val -86843"/>
              <a:gd name="adj2" fmla="val -2025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Hi, I am Ron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1000" y="1981200"/>
            <a:ext cx="533400" cy="1066800"/>
            <a:chOff x="1066800" y="1981200"/>
            <a:chExt cx="533400" cy="1066800"/>
          </a:xfrm>
          <a:solidFill>
            <a:schemeClr val="accent6">
              <a:lumMod val="75000"/>
            </a:schemeClr>
          </a:solidFill>
        </p:grpSpPr>
        <p:cxnSp>
          <p:nvCxnSpPr>
            <p:cNvPr id="6" name="Straight Connector 5"/>
            <p:cNvCxnSpPr>
              <a:endCxn id="7" idx="4"/>
            </p:cNvCxnSpPr>
            <p:nvPr/>
          </p:nvCxnSpPr>
          <p:spPr>
            <a:xfrm flipV="1">
              <a:off x="1295400" y="2286000"/>
              <a:ext cx="0" cy="533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143000" y="19812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295400" y="28194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66800" y="2819400"/>
              <a:ext cx="228600" cy="2286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295400" y="2286000"/>
              <a:ext cx="3048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66800" y="22860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Callout 34"/>
          <p:cNvSpPr/>
          <p:nvPr/>
        </p:nvSpPr>
        <p:spPr>
          <a:xfrm>
            <a:off x="990600" y="2057400"/>
            <a:ext cx="1752600" cy="609600"/>
          </a:xfrm>
          <a:prstGeom prst="wedgeEllipseCallout">
            <a:avLst>
              <a:gd name="adj1" fmla="val -66710"/>
              <a:gd name="adj2" fmla="val -228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Hi, I am Tim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04800" y="3886200"/>
            <a:ext cx="990600" cy="838200"/>
            <a:chOff x="304800" y="3886200"/>
            <a:chExt cx="990600" cy="838200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304800" y="4495800"/>
              <a:ext cx="228600" cy="22860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400" y="4495800"/>
              <a:ext cx="228600" cy="15240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457200" y="3886200"/>
              <a:ext cx="838200" cy="609599"/>
              <a:chOff x="457200" y="3886200"/>
              <a:chExt cx="838200" cy="60959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90600" y="38862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685800" y="3886200"/>
                <a:ext cx="152400" cy="228600"/>
              </a:xfrm>
              <a:prstGeom prst="line">
                <a:avLst/>
              </a:prstGeom>
              <a:solidFill>
                <a:schemeClr val="accent6">
                  <a:lumMod val="75000"/>
                </a:schemeClr>
              </a:solidFill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457200" y="4020206"/>
                <a:ext cx="538655" cy="475593"/>
              </a:xfrm>
              <a:custGeom>
                <a:avLst/>
                <a:gdLst>
                  <a:gd name="connsiteX0" fmla="*/ 73572 w 515006"/>
                  <a:gd name="connsiteY0" fmla="*/ 441434 h 441434"/>
                  <a:gd name="connsiteX1" fmla="*/ 73572 w 515006"/>
                  <a:gd name="connsiteY1" fmla="*/ 173421 h 441434"/>
                  <a:gd name="connsiteX2" fmla="*/ 515006 w 515006"/>
                  <a:gd name="connsiteY2" fmla="*/ 0 h 44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5006" h="441434">
                    <a:moveTo>
                      <a:pt x="73572" y="441434"/>
                    </a:moveTo>
                    <a:cubicBezTo>
                      <a:pt x="36786" y="344213"/>
                      <a:pt x="0" y="246993"/>
                      <a:pt x="73572" y="173421"/>
                    </a:cubicBezTo>
                    <a:cubicBezTo>
                      <a:pt x="147144" y="99849"/>
                      <a:pt x="331075" y="49924"/>
                      <a:pt x="515006" y="0"/>
                    </a:cubicBezTo>
                  </a:path>
                </a:pathLst>
              </a:cu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762000" y="4114800"/>
                <a:ext cx="152400" cy="118872"/>
              </a:xfrm>
              <a:prstGeom prst="line">
                <a:avLst/>
              </a:prstGeom>
              <a:solidFill>
                <a:schemeClr val="accent6">
                  <a:lumMod val="75000"/>
                </a:schemeClr>
              </a:solidFill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/>
          <p:cNvSpPr txBox="1"/>
          <p:nvPr/>
        </p:nvSpPr>
        <p:spPr>
          <a:xfrm>
            <a:off x="152400" y="4873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 Bows</a:t>
            </a:r>
            <a:endParaRPr lang="en-US" sz="1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2133600" y="3778468"/>
            <a:ext cx="533400" cy="1066800"/>
            <a:chOff x="1066800" y="1981200"/>
            <a:chExt cx="533400" cy="1066800"/>
          </a:xfrm>
          <a:solidFill>
            <a:srgbClr val="00B050"/>
          </a:solidFill>
        </p:grpSpPr>
        <p:cxnSp>
          <p:nvCxnSpPr>
            <p:cNvPr id="69" name="Straight Connector 68"/>
            <p:cNvCxnSpPr>
              <a:endCxn id="70" idx="4"/>
            </p:cNvCxnSpPr>
            <p:nvPr/>
          </p:nvCxnSpPr>
          <p:spPr>
            <a:xfrm flipV="1">
              <a:off x="1295400" y="2286000"/>
              <a:ext cx="0" cy="533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143000" y="19812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295400" y="28194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066800" y="2819400"/>
              <a:ext cx="228600" cy="2286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295400" y="2286000"/>
              <a:ext cx="3048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66800" y="22860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1600200" y="48738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Ron Bows Back and greets</a:t>
            </a:r>
            <a:endParaRPr lang="en-US" sz="14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1676400" y="3886200"/>
            <a:ext cx="914400" cy="838200"/>
            <a:chOff x="3429000" y="3810000"/>
            <a:chExt cx="914400" cy="838200"/>
          </a:xfrm>
        </p:grpSpPr>
        <p:sp>
          <p:nvSpPr>
            <p:cNvPr id="77" name="Oval 76"/>
            <p:cNvSpPr/>
            <p:nvPr/>
          </p:nvSpPr>
          <p:spPr>
            <a:xfrm>
              <a:off x="3429000" y="38100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114800" y="4419600"/>
              <a:ext cx="228600" cy="152400"/>
            </a:xfrm>
            <a:prstGeom prst="line">
              <a:avLst/>
            </a:prstGeom>
            <a:solidFill>
              <a:srgbClr val="00B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886200" y="4419600"/>
              <a:ext cx="228600" cy="228600"/>
            </a:xfrm>
            <a:prstGeom prst="line">
              <a:avLst/>
            </a:prstGeom>
            <a:solidFill>
              <a:srgbClr val="00B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86200" y="3886200"/>
              <a:ext cx="76200" cy="228600"/>
            </a:xfrm>
            <a:prstGeom prst="line">
              <a:avLst/>
            </a:prstGeom>
            <a:solidFill>
              <a:srgbClr val="00B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733800" y="4114800"/>
              <a:ext cx="228600" cy="73152"/>
            </a:xfrm>
            <a:prstGeom prst="line">
              <a:avLst/>
            </a:prstGeom>
            <a:solidFill>
              <a:srgbClr val="00B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/>
            <p:cNvSpPr/>
            <p:nvPr/>
          </p:nvSpPr>
          <p:spPr>
            <a:xfrm>
              <a:off x="3723289" y="4020207"/>
              <a:ext cx="467711" cy="472965"/>
            </a:xfrm>
            <a:custGeom>
              <a:avLst/>
              <a:gdLst>
                <a:gd name="connsiteX0" fmla="*/ 409903 w 604345"/>
                <a:gd name="connsiteY0" fmla="*/ 472965 h 472965"/>
                <a:gd name="connsiteX1" fmla="*/ 536028 w 604345"/>
                <a:gd name="connsiteY1" fmla="*/ 252248 h 472965"/>
                <a:gd name="connsiteX2" fmla="*/ 0 w 604345"/>
                <a:gd name="connsiteY2" fmla="*/ 0 h 47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4345" h="472965">
                  <a:moveTo>
                    <a:pt x="409903" y="472965"/>
                  </a:moveTo>
                  <a:cubicBezTo>
                    <a:pt x="507124" y="402020"/>
                    <a:pt x="604345" y="331075"/>
                    <a:pt x="536028" y="252248"/>
                  </a:cubicBezTo>
                  <a:cubicBezTo>
                    <a:pt x="467711" y="173421"/>
                    <a:pt x="233855" y="86710"/>
                    <a:pt x="0" y="0"/>
                  </a:cubicBezTo>
                </a:path>
              </a:pathLst>
            </a:cu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04800" y="3733800"/>
            <a:ext cx="533400" cy="1066800"/>
            <a:chOff x="1066800" y="1981200"/>
            <a:chExt cx="533400" cy="1066800"/>
          </a:xfrm>
          <a:solidFill>
            <a:schemeClr val="accent6">
              <a:lumMod val="75000"/>
            </a:schemeClr>
          </a:solidFill>
        </p:grpSpPr>
        <p:cxnSp>
          <p:nvCxnSpPr>
            <p:cNvPr id="98" name="Straight Connector 97"/>
            <p:cNvCxnSpPr>
              <a:endCxn id="99" idx="4"/>
            </p:cNvCxnSpPr>
            <p:nvPr/>
          </p:nvCxnSpPr>
          <p:spPr>
            <a:xfrm flipV="1">
              <a:off x="1295400" y="2286000"/>
              <a:ext cx="0" cy="533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143000" y="19812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295400" y="28194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066800" y="2819400"/>
              <a:ext cx="228600" cy="2286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295400" y="2286000"/>
              <a:ext cx="3048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066800" y="22860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6200" y="5029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 Raises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28800" y="5029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Ron Raises</a:t>
            </a:r>
            <a:endParaRPr lang="en-US" sz="1400" dirty="0"/>
          </a:p>
        </p:txBody>
      </p:sp>
      <p:sp>
        <p:nvSpPr>
          <p:cNvPr id="106" name="Explosion 1 105"/>
          <p:cNvSpPr/>
          <p:nvPr/>
        </p:nvSpPr>
        <p:spPr>
          <a:xfrm>
            <a:off x="3962400" y="1295400"/>
            <a:ext cx="4800600" cy="2362200"/>
          </a:xfrm>
          <a:prstGeom prst="irregularSeal1">
            <a:avLst/>
          </a:prstGeom>
          <a:solidFill>
            <a:srgbClr val="FFC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 needs to remain bowed till Ron bows back and greets him.</a:t>
            </a:r>
          </a:p>
        </p:txBody>
      </p:sp>
      <p:sp>
        <p:nvSpPr>
          <p:cNvPr id="114" name="Explosion 1 113"/>
          <p:cNvSpPr/>
          <p:nvPr/>
        </p:nvSpPr>
        <p:spPr>
          <a:xfrm>
            <a:off x="4191000" y="1371600"/>
            <a:ext cx="4800600" cy="2362200"/>
          </a:xfrm>
          <a:prstGeom prst="irregularSeal1">
            <a:avLst/>
          </a:prstGeom>
          <a:solidFill>
            <a:srgbClr val="FFC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Let see what happens if both bows at the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same time.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400800" y="3930868"/>
            <a:ext cx="533400" cy="1066800"/>
            <a:chOff x="1066800" y="1981200"/>
            <a:chExt cx="533400" cy="1066800"/>
          </a:xfrm>
          <a:solidFill>
            <a:srgbClr val="00B050"/>
          </a:solidFill>
        </p:grpSpPr>
        <p:cxnSp>
          <p:nvCxnSpPr>
            <p:cNvPr id="116" name="Straight Connector 115"/>
            <p:cNvCxnSpPr>
              <a:endCxn id="117" idx="4"/>
            </p:cNvCxnSpPr>
            <p:nvPr/>
          </p:nvCxnSpPr>
          <p:spPr>
            <a:xfrm flipV="1">
              <a:off x="1295400" y="2286000"/>
              <a:ext cx="0" cy="533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1143000" y="19812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295400" y="28194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1066800" y="2819400"/>
              <a:ext cx="228600" cy="2286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1295400" y="2286000"/>
              <a:ext cx="3048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066800" y="22860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4572000" y="3886200"/>
            <a:ext cx="533400" cy="1066800"/>
            <a:chOff x="1066800" y="1981200"/>
            <a:chExt cx="533400" cy="1066800"/>
          </a:xfrm>
          <a:solidFill>
            <a:schemeClr val="accent6">
              <a:lumMod val="75000"/>
            </a:schemeClr>
          </a:solidFill>
        </p:grpSpPr>
        <p:cxnSp>
          <p:nvCxnSpPr>
            <p:cNvPr id="123" name="Straight Connector 122"/>
            <p:cNvCxnSpPr>
              <a:endCxn id="124" idx="4"/>
            </p:cNvCxnSpPr>
            <p:nvPr/>
          </p:nvCxnSpPr>
          <p:spPr>
            <a:xfrm flipV="1">
              <a:off x="1295400" y="2286000"/>
              <a:ext cx="0" cy="533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1143000" y="19812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295400" y="28194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1066800" y="2819400"/>
              <a:ext cx="228600" cy="2286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295400" y="2286000"/>
              <a:ext cx="3048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066800" y="2286000"/>
              <a:ext cx="228600" cy="152400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572000" y="4191000"/>
            <a:ext cx="990600" cy="838200"/>
            <a:chOff x="304800" y="3886200"/>
            <a:chExt cx="990600" cy="838200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304800" y="4495800"/>
              <a:ext cx="228600" cy="22860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33400" y="4495800"/>
              <a:ext cx="228600" cy="15240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7200" y="3886200"/>
              <a:ext cx="838200" cy="609599"/>
              <a:chOff x="457200" y="3886200"/>
              <a:chExt cx="838200" cy="60959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990600" y="38862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V="1">
                <a:off x="685800" y="3886200"/>
                <a:ext cx="152400" cy="228600"/>
              </a:xfrm>
              <a:prstGeom prst="line">
                <a:avLst/>
              </a:prstGeom>
              <a:solidFill>
                <a:schemeClr val="accent6">
                  <a:lumMod val="75000"/>
                </a:schemeClr>
              </a:solidFill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Freeform 134"/>
              <p:cNvSpPr/>
              <p:nvPr/>
            </p:nvSpPr>
            <p:spPr>
              <a:xfrm>
                <a:off x="457200" y="4020206"/>
                <a:ext cx="538655" cy="475593"/>
              </a:xfrm>
              <a:custGeom>
                <a:avLst/>
                <a:gdLst>
                  <a:gd name="connsiteX0" fmla="*/ 73572 w 515006"/>
                  <a:gd name="connsiteY0" fmla="*/ 441434 h 441434"/>
                  <a:gd name="connsiteX1" fmla="*/ 73572 w 515006"/>
                  <a:gd name="connsiteY1" fmla="*/ 173421 h 441434"/>
                  <a:gd name="connsiteX2" fmla="*/ 515006 w 515006"/>
                  <a:gd name="connsiteY2" fmla="*/ 0 h 44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5006" h="441434">
                    <a:moveTo>
                      <a:pt x="73572" y="441434"/>
                    </a:moveTo>
                    <a:cubicBezTo>
                      <a:pt x="36786" y="344213"/>
                      <a:pt x="0" y="246993"/>
                      <a:pt x="73572" y="173421"/>
                    </a:cubicBezTo>
                    <a:cubicBezTo>
                      <a:pt x="147144" y="99849"/>
                      <a:pt x="331075" y="49924"/>
                      <a:pt x="515006" y="0"/>
                    </a:cubicBezTo>
                  </a:path>
                </a:pathLst>
              </a:cu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762000" y="4114800"/>
                <a:ext cx="152400" cy="118872"/>
              </a:xfrm>
              <a:prstGeom prst="line">
                <a:avLst/>
              </a:prstGeom>
              <a:solidFill>
                <a:schemeClr val="accent6">
                  <a:lumMod val="75000"/>
                </a:schemeClr>
              </a:solidFill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5943600" y="4191000"/>
            <a:ext cx="914400" cy="838200"/>
            <a:chOff x="3429000" y="3810000"/>
            <a:chExt cx="914400" cy="838200"/>
          </a:xfrm>
        </p:grpSpPr>
        <p:sp>
          <p:nvSpPr>
            <p:cNvPr id="138" name="Oval 137"/>
            <p:cNvSpPr/>
            <p:nvPr/>
          </p:nvSpPr>
          <p:spPr>
            <a:xfrm>
              <a:off x="3429000" y="38100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4114800" y="4419600"/>
              <a:ext cx="228600" cy="152400"/>
            </a:xfrm>
            <a:prstGeom prst="line">
              <a:avLst/>
            </a:prstGeom>
            <a:solidFill>
              <a:srgbClr val="00B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3886200" y="4419600"/>
              <a:ext cx="228600" cy="228600"/>
            </a:xfrm>
            <a:prstGeom prst="line">
              <a:avLst/>
            </a:prstGeom>
            <a:solidFill>
              <a:srgbClr val="00B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886200" y="3886200"/>
              <a:ext cx="76200" cy="228600"/>
            </a:xfrm>
            <a:prstGeom prst="line">
              <a:avLst/>
            </a:prstGeom>
            <a:solidFill>
              <a:srgbClr val="00B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3733800" y="4114800"/>
              <a:ext cx="228600" cy="73152"/>
            </a:xfrm>
            <a:prstGeom prst="line">
              <a:avLst/>
            </a:prstGeom>
            <a:solidFill>
              <a:srgbClr val="00B050"/>
            </a:solidFill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Freeform 142"/>
            <p:cNvSpPr/>
            <p:nvPr/>
          </p:nvSpPr>
          <p:spPr>
            <a:xfrm>
              <a:off x="3723289" y="4020207"/>
              <a:ext cx="467711" cy="472965"/>
            </a:xfrm>
            <a:custGeom>
              <a:avLst/>
              <a:gdLst>
                <a:gd name="connsiteX0" fmla="*/ 409903 w 604345"/>
                <a:gd name="connsiteY0" fmla="*/ 472965 h 472965"/>
                <a:gd name="connsiteX1" fmla="*/ 536028 w 604345"/>
                <a:gd name="connsiteY1" fmla="*/ 252248 h 472965"/>
                <a:gd name="connsiteX2" fmla="*/ 0 w 604345"/>
                <a:gd name="connsiteY2" fmla="*/ 0 h 47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4345" h="472965">
                  <a:moveTo>
                    <a:pt x="409903" y="472965"/>
                  </a:moveTo>
                  <a:cubicBezTo>
                    <a:pt x="507124" y="402020"/>
                    <a:pt x="604345" y="331075"/>
                    <a:pt x="536028" y="252248"/>
                  </a:cubicBezTo>
                  <a:cubicBezTo>
                    <a:pt x="467711" y="173421"/>
                    <a:pt x="233855" y="86710"/>
                    <a:pt x="0" y="0"/>
                  </a:cubicBezTo>
                </a:path>
              </a:pathLst>
            </a:cu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1295400" y="5486400"/>
            <a:ext cx="6629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have bowed greeting “</a:t>
            </a:r>
            <a:r>
              <a:rPr lang="en-US" dirty="0" smtClean="0">
                <a:solidFill>
                  <a:srgbClr val="7030A0"/>
                </a:solidFill>
              </a:rPr>
              <a:t>Good Day</a:t>
            </a:r>
            <a:r>
              <a:rPr lang="en-US" dirty="0" smtClean="0"/>
              <a:t>” at the same time . Now  only when the other person greets back “</a:t>
            </a:r>
            <a:r>
              <a:rPr lang="en-US" dirty="0" smtClean="0">
                <a:solidFill>
                  <a:srgbClr val="7030A0"/>
                </a:solidFill>
              </a:rPr>
              <a:t>Thank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You</a:t>
            </a:r>
            <a:r>
              <a:rPr lang="en-US" dirty="0" smtClean="0"/>
              <a:t>” they are supposed to raise.</a:t>
            </a:r>
            <a:endParaRPr lang="en-US" dirty="0"/>
          </a:p>
        </p:txBody>
      </p:sp>
      <p:sp>
        <p:nvSpPr>
          <p:cNvPr id="146" name="Explosion 1 145"/>
          <p:cNvSpPr/>
          <p:nvPr/>
        </p:nvSpPr>
        <p:spPr>
          <a:xfrm>
            <a:off x="4343400" y="1295400"/>
            <a:ext cx="4800600" cy="2362200"/>
          </a:xfrm>
          <a:prstGeom prst="irregularSeal1">
            <a:avLst/>
          </a:prstGeom>
          <a:solidFill>
            <a:srgbClr val="FF6D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They are into a “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Dead Lock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situation. Neither of them can raise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xit" presetSubtype="3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" presetClass="exit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4" presetClass="exit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7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91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500"/>
                            </p:stCondLst>
                            <p:childTnLst>
                              <p:par>
                                <p:cTn id="96" presetID="2" presetClass="exit" presetSubtype="3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0" presetID="4" presetClass="exit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2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4" presetClass="entr" presetSubtype="16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67" grpId="0"/>
      <p:bldP spid="92" grpId="0"/>
      <p:bldP spid="92" grpId="1"/>
      <p:bldP spid="104" grpId="0"/>
      <p:bldP spid="105" grpId="0"/>
      <p:bldP spid="106" grpId="0" animBg="1"/>
      <p:bldP spid="106" grpId="1" animBg="1"/>
      <p:bldP spid="114" grpId="1" animBg="1"/>
      <p:bldP spid="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code for Tim and Ron Bowing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1"/>
            <a:ext cx="457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0" y="2057400"/>
            <a:ext cx="5334000" cy="25160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In this the 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bow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method is marked as synchronized and at one point of time either Tim or Ron can execute it. Thus preventing the dead lock situation of both bowing.</a:t>
            </a:r>
          </a:p>
          <a:p>
            <a:pPr>
              <a:lnSpc>
                <a:spcPct val="150000"/>
              </a:lnSpc>
            </a:pPr>
            <a:endParaRPr lang="en-US" sz="1500" b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Arial" pitchFamily="34" charset="0"/>
                <a:cs typeface="Arial" pitchFamily="34" charset="0"/>
              </a:rPr>
              <a:t>NOTE: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bow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method accepts 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Bower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as a input. Say if 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Bow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method is triggered on Tim object the 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Bower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will be Ron whose </a:t>
            </a:r>
            <a:r>
              <a:rPr lang="en-US" sz="1500" i="1" dirty="0" err="1" smtClean="0">
                <a:latin typeface="Arial" pitchFamily="34" charset="0"/>
                <a:cs typeface="Arial" pitchFamily="34" charset="0"/>
              </a:rPr>
              <a:t>bowBack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method will be fired.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124200" y="2209800"/>
            <a:ext cx="304800" cy="1143000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946650"/>
          </a:xfrm>
        </p:spPr>
        <p:txBody>
          <a:bodyPr/>
          <a:lstStyle/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Associates to quickly summarize the following before ending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How can we make a thread wait on an object it holds the lock?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What is the difference between notify and notify all?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What is a dead lock?</a:t>
            </a:r>
            <a:endParaRPr sz="22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endParaRPr sz="22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None/>
            </a:pPr>
            <a:endParaRPr sz="22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None/>
            </a:pPr>
            <a:endParaRPr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</a:t>
            </a:r>
          </a:p>
          <a:p>
            <a:pPr lvl="1" algn="ctr">
              <a:defRPr/>
            </a:pPr>
            <a:r>
              <a:rPr lang="en-US" sz="240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Thread Part-3</a:t>
            </a: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smtClean="0"/>
              <a:t>After completing this chapter you will be able to understand: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sz="2800" dirty="0" smtClean="0">
                <a:cs typeface="Arial" pitchFamily="34" charset="0"/>
              </a:rPr>
              <a:t>What is synchronization?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sz="2800" dirty="0" smtClean="0">
                <a:cs typeface="Arial" pitchFamily="34" charset="0"/>
              </a:rPr>
              <a:t>Various thread method </a:t>
            </a:r>
            <a:r>
              <a:rPr sz="2800" dirty="0">
                <a:cs typeface="Arial" pitchFamily="34" charset="0"/>
              </a:rPr>
              <a:t>w</a:t>
            </a:r>
            <a:r>
              <a:rPr sz="2800" dirty="0" smtClean="0">
                <a:cs typeface="Arial" pitchFamily="34" charset="0"/>
              </a:rPr>
              <a:t>ait, notify </a:t>
            </a:r>
            <a:r>
              <a:rPr sz="2800" dirty="0" smtClean="0">
                <a:cs typeface="Arial" pitchFamily="34" charset="0"/>
              </a:rPr>
              <a:t>and notifyAll.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Race Condition?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929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Scenario: </a:t>
            </a:r>
            <a:r>
              <a:rPr lang="en-US" sz="2000" b="0" dirty="0" smtClean="0"/>
              <a:t>Consider a scenario in which you want to keep green blocks sequentially at the bottom and  red blocks be placed on top of the green blocks. You have developed a program in such a way that two threads one for placing the green blocks and other for red blocks. Lets see how the program places the blocks.</a:t>
            </a:r>
            <a:endParaRPr lang="en-US" sz="2000" b="0" dirty="0"/>
          </a:p>
        </p:txBody>
      </p:sp>
      <p:sp>
        <p:nvSpPr>
          <p:cNvPr id="6" name="Rectangle 70"/>
          <p:cNvSpPr>
            <a:spLocks noChangeArrowheads="1"/>
          </p:cNvSpPr>
          <p:nvPr/>
        </p:nvSpPr>
        <p:spPr bwMode="auto">
          <a:xfrm>
            <a:off x="3505200" y="54102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3505200" y="52578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" name="Rectangle 72"/>
          <p:cNvSpPr>
            <a:spLocks noChangeArrowheads="1"/>
          </p:cNvSpPr>
          <p:nvPr/>
        </p:nvSpPr>
        <p:spPr bwMode="auto">
          <a:xfrm>
            <a:off x="3505200" y="51054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" name="Rectangle 73"/>
          <p:cNvSpPr>
            <a:spLocks noChangeArrowheads="1"/>
          </p:cNvSpPr>
          <p:nvPr/>
        </p:nvSpPr>
        <p:spPr bwMode="auto">
          <a:xfrm>
            <a:off x="3505200" y="49530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05200" y="48006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" name="Rectangle 75"/>
          <p:cNvSpPr>
            <a:spLocks noChangeArrowheads="1"/>
          </p:cNvSpPr>
          <p:nvPr/>
        </p:nvSpPr>
        <p:spPr bwMode="auto">
          <a:xfrm>
            <a:off x="3505200" y="46482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" name="Rectangle 76"/>
          <p:cNvSpPr>
            <a:spLocks noChangeArrowheads="1"/>
          </p:cNvSpPr>
          <p:nvPr/>
        </p:nvSpPr>
        <p:spPr bwMode="auto">
          <a:xfrm>
            <a:off x="3505200" y="44958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3505200" y="43434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 bwMode="auto">
          <a:xfrm>
            <a:off x="3505200" y="41910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5" name="Rectangle 79"/>
          <p:cNvSpPr>
            <a:spLocks noChangeArrowheads="1"/>
          </p:cNvSpPr>
          <p:nvPr/>
        </p:nvSpPr>
        <p:spPr bwMode="auto">
          <a:xfrm>
            <a:off x="3505200" y="40386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" name="Rectangle 80"/>
          <p:cNvSpPr>
            <a:spLocks noChangeArrowheads="1"/>
          </p:cNvSpPr>
          <p:nvPr/>
        </p:nvSpPr>
        <p:spPr bwMode="auto">
          <a:xfrm>
            <a:off x="3505200" y="38862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3505200" y="37338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152400" y="5410200"/>
            <a:ext cx="3048000" cy="762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b="0" u="none" dirty="0" smtClean="0">
                <a:solidFill>
                  <a:srgbClr val="33CC33"/>
                </a:solidFill>
              </a:rPr>
              <a:t>Thread 1-Put </a:t>
            </a:r>
            <a:r>
              <a:rPr lang="en-US" b="0" u="none" dirty="0">
                <a:solidFill>
                  <a:srgbClr val="33CC33"/>
                </a:solidFill>
              </a:rPr>
              <a:t>green pieces</a:t>
            </a: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5867400" y="5334000"/>
            <a:ext cx="32004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b="0" u="none" dirty="0" smtClean="0">
                <a:solidFill>
                  <a:srgbClr val="FF0000"/>
                </a:solidFill>
              </a:rPr>
              <a:t>Thread 2 - Put </a:t>
            </a:r>
            <a:r>
              <a:rPr lang="en-US" b="0" u="none" dirty="0">
                <a:solidFill>
                  <a:srgbClr val="FF0000"/>
                </a:solidFill>
              </a:rPr>
              <a:t>red pieces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6705600" y="5029200"/>
            <a:ext cx="14478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10800000">
            <a:off x="914400" y="5105400"/>
            <a:ext cx="1447800" cy="30480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119336"/>
            <a:ext cx="8305800" cy="1420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couldn’t get your expected output. The red blocks and greens blocks where placed randomly. This is what we call a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Race Condition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416 -0.24445 " pathEditMode="relative" rAng="0" ptsTypes="AA">
                                      <p:cBhvr>
                                        <p:cTn id="23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22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00417 -0.23334 " pathEditMode="relative" rAng="0" ptsTypes="AA">
                                      <p:cBhvr>
                                        <p:cTn id="25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17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9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9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3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3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9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37778 " pathEditMode="relative" ptsTypes="AA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When does Race Condition occur 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686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30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A race condition occurs when two or more threads are able to access shared data and they try to change it at the same time.</a:t>
            </a:r>
          </a:p>
          <a:p>
            <a:pPr marL="393700" indent="-330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Both of them try to modify the data at the same time that is both are racing to get access/change the data</a:t>
            </a:r>
          </a:p>
          <a:p>
            <a:pPr marL="393700" indent="-330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Since the thread scheduling is system dependent we cannot predict a reliable behavior of the application.</a:t>
            </a:r>
          </a:p>
          <a:p>
            <a:pPr marL="393700" indent="-330200">
              <a:lnSpc>
                <a:spcPct val="150000"/>
              </a:lnSpc>
              <a:buFont typeface="Wingdings" pitchFamily="2" charset="2"/>
              <a:buChar char="§"/>
            </a:pP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419600"/>
            <a:ext cx="8763000" cy="12311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 what can be done to make only one Thread access a shared resource at a time ?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3500"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solution is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synchronization.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Synchronization?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91440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i="1" dirty="0" smtClean="0"/>
              <a:t>Synchronizing</a:t>
            </a:r>
            <a:r>
              <a:rPr lang="en-US" b="0" dirty="0" smtClean="0"/>
              <a:t> threads means access to shared data (or)  method execution logic in a multithreaded application is controlled in such a way that only one thread can access the method/shared data at a time. The other threads will wait till the thread releases the control. The shared data is considered to be </a:t>
            </a:r>
            <a:r>
              <a:rPr lang="en-US" i="1" dirty="0" smtClean="0"/>
              <a:t>Thread Safe</a:t>
            </a:r>
            <a:r>
              <a:rPr lang="en-US" b="0" dirty="0" smtClean="0"/>
              <a:t>.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Java uses the concept of </a:t>
            </a:r>
            <a:r>
              <a:rPr lang="en-US" i="1" dirty="0" smtClean="0"/>
              <a:t>monitors</a:t>
            </a:r>
            <a:r>
              <a:rPr lang="en-US" b="0" dirty="0" smtClean="0"/>
              <a:t> to implement synchronization.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</a:pPr>
            <a:endParaRPr lang="en-US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8077200" cy="1219200"/>
          </a:xfrm>
        </p:spPr>
        <p:txBody>
          <a:bodyPr/>
          <a:lstStyle/>
          <a:p>
            <a:r>
              <a:rPr lang="en-US" sz="2400" dirty="0" smtClean="0"/>
              <a:t>Block problem solved using Synchronization ?</a:t>
            </a:r>
            <a:endParaRPr lang="en-US" sz="2400" dirty="0"/>
          </a:p>
        </p:txBody>
      </p:sp>
      <p:sp>
        <p:nvSpPr>
          <p:cNvPr id="31" name="Left Arrow 30"/>
          <p:cNvSpPr/>
          <p:nvPr/>
        </p:nvSpPr>
        <p:spPr>
          <a:xfrm>
            <a:off x="5562600" y="2971800"/>
            <a:ext cx="14478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0800000">
            <a:off x="609600" y="3733800"/>
            <a:ext cx="1447800" cy="30480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72"/>
          <p:cNvSpPr>
            <a:spLocks noChangeArrowheads="1"/>
          </p:cNvSpPr>
          <p:nvPr/>
        </p:nvSpPr>
        <p:spPr bwMode="auto">
          <a:xfrm>
            <a:off x="3352800" y="38862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3352800" y="37338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4" name="Rectangle 77"/>
          <p:cNvSpPr>
            <a:spLocks noChangeArrowheads="1"/>
          </p:cNvSpPr>
          <p:nvPr/>
        </p:nvSpPr>
        <p:spPr bwMode="auto">
          <a:xfrm>
            <a:off x="3352800" y="35814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6" name="Rectangle 79"/>
          <p:cNvSpPr>
            <a:spLocks noChangeArrowheads="1"/>
          </p:cNvSpPr>
          <p:nvPr/>
        </p:nvSpPr>
        <p:spPr bwMode="auto">
          <a:xfrm>
            <a:off x="3352800" y="34290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7" name="Rectangle 80"/>
          <p:cNvSpPr>
            <a:spLocks noChangeArrowheads="1"/>
          </p:cNvSpPr>
          <p:nvPr/>
        </p:nvSpPr>
        <p:spPr bwMode="auto">
          <a:xfrm>
            <a:off x="3352800" y="32766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3352800" y="31242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3352800" y="29718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6" name="Rectangle 76"/>
          <p:cNvSpPr>
            <a:spLocks noChangeArrowheads="1"/>
          </p:cNvSpPr>
          <p:nvPr/>
        </p:nvSpPr>
        <p:spPr bwMode="auto">
          <a:xfrm>
            <a:off x="3352800" y="28194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" name="Rectangle 81"/>
          <p:cNvSpPr>
            <a:spLocks noChangeArrowheads="1"/>
          </p:cNvSpPr>
          <p:nvPr/>
        </p:nvSpPr>
        <p:spPr bwMode="auto">
          <a:xfrm>
            <a:off x="3352800" y="26670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43000" y="4715470"/>
            <a:ext cx="7543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 the red thread waits till the green thread completes the job.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This is achieved using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Synchronization.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1764268"/>
            <a:ext cx="8763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Lets see how synchronization can solve our problem in placing the colored blocks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4 0.01111 L 0.12916 -0.08889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50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7556E-17 -0.0111 L 0.00417 -0.1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4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3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18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is a Thread Monitor?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43883"/>
            <a:ext cx="8763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A </a:t>
            </a:r>
            <a:r>
              <a:rPr lang="en-US" i="1" dirty="0" smtClean="0"/>
              <a:t>monitor</a:t>
            </a:r>
            <a:r>
              <a:rPr lang="en-US" b="0" dirty="0" smtClean="0"/>
              <a:t> is like a room of a building that can be occupied by only one thread at a time. </a:t>
            </a:r>
          </a:p>
          <a:p>
            <a:pPr marL="520700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room contains a data or logic.</a:t>
            </a:r>
          </a:p>
          <a:p>
            <a:pPr marL="520700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From the time a thread enters this room to the time it leaves, it has exclusive access to any data/logic in the room. </a:t>
            </a:r>
          </a:p>
          <a:p>
            <a:pPr marL="977900" lvl="1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This is done by gaining control on the monitor which is nothing but the room.</a:t>
            </a:r>
          </a:p>
          <a:p>
            <a:pPr marL="520700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Entering the special room inside the building is called "</a:t>
            </a:r>
            <a:r>
              <a:rPr lang="en-US" i="1" dirty="0" smtClean="0"/>
              <a:t>acquiring the monitor</a:t>
            </a:r>
            <a:r>
              <a:rPr lang="en-US" b="0" dirty="0" smtClean="0"/>
              <a:t>”.</a:t>
            </a:r>
          </a:p>
          <a:p>
            <a:pPr marL="520700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Occupying the room is called "</a:t>
            </a:r>
            <a:r>
              <a:rPr lang="en-US" i="1" dirty="0" smtClean="0"/>
              <a:t>owning the monitor</a:t>
            </a:r>
            <a:r>
              <a:rPr lang="en-US" b="0" dirty="0" smtClean="0"/>
              <a:t>“ or exclusive access to the data.</a:t>
            </a:r>
          </a:p>
          <a:p>
            <a:pPr marL="520700" indent="-409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Leaving the room is called "</a:t>
            </a:r>
            <a:r>
              <a:rPr lang="en-US" i="1" dirty="0" smtClean="0"/>
              <a:t>releasing the monitor</a:t>
            </a:r>
            <a:r>
              <a:rPr lang="en-US" b="0" dirty="0" smtClean="0"/>
              <a:t>"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CE3420-51B5-45D0-AA94-470C87CA3DB9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0CAB48A7-9092-47E0-BEAC-FB4A385F2069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47716</TotalTime>
  <Words>1975</Words>
  <Application>Microsoft Office PowerPoint</Application>
  <PresentationFormat>On-screen Show (4:3)</PresentationFormat>
  <Paragraphs>223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CATP_2.1</vt:lpstr>
      <vt:lpstr>PowerPoint Presentation</vt:lpstr>
      <vt:lpstr>About the Author</vt:lpstr>
      <vt:lpstr>PowerPoint Presentation</vt:lpstr>
      <vt:lpstr>Objectives</vt:lpstr>
      <vt:lpstr>What is Race Condition?</vt:lpstr>
      <vt:lpstr>When does Race Condition occur ?</vt:lpstr>
      <vt:lpstr>What is Synchronization?</vt:lpstr>
      <vt:lpstr>Block problem solved using Synchronization ?</vt:lpstr>
      <vt:lpstr>What is a Thread Monitor?</vt:lpstr>
      <vt:lpstr>Synchronization methods.</vt:lpstr>
      <vt:lpstr>Method 1: Synchronized method</vt:lpstr>
      <vt:lpstr>Example for Synchronized method</vt:lpstr>
      <vt:lpstr>Time To Reflect</vt:lpstr>
      <vt:lpstr>Lend a Hand- Synchronize method</vt:lpstr>
      <vt:lpstr>Lend a Hand – Program Details</vt:lpstr>
      <vt:lpstr>Lend a Hand – Develop String Printer</vt:lpstr>
      <vt:lpstr>Lend a Hand – Develop the Thread class</vt:lpstr>
      <vt:lpstr>Lend a Hand-Develop the main class</vt:lpstr>
      <vt:lpstr>Lend a Hand - Output</vt:lpstr>
      <vt:lpstr>Lend a Hand – Add Synchronization</vt:lpstr>
      <vt:lpstr>Lend a Hand- Output With Synchronization</vt:lpstr>
      <vt:lpstr>Method 2:Synchronized statements</vt:lpstr>
      <vt:lpstr>Inter Thread Communication</vt:lpstr>
      <vt:lpstr>wait() method</vt:lpstr>
      <vt:lpstr>How wait() method works?</vt:lpstr>
      <vt:lpstr>notify() method</vt:lpstr>
      <vt:lpstr>notifyAll() method</vt:lpstr>
      <vt:lpstr>Deadlocks</vt:lpstr>
      <vt:lpstr>Tim &amp; Ron Bowing</vt:lpstr>
      <vt:lpstr>Program code for Tim and Ron Bowing</vt:lpstr>
      <vt:lpstr>Time To Reflect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javaThreadsPart3</dc:title>
  <dc:creator>121246</dc:creator>
  <cp:lastModifiedBy>124294</cp:lastModifiedBy>
  <cp:revision>3043</cp:revision>
  <dcterms:created xsi:type="dcterms:W3CDTF">2006-08-07T10:58:16Z</dcterms:created>
  <dcterms:modified xsi:type="dcterms:W3CDTF">2012-10-10T09:01:01Z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