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418" r:id="rId6"/>
    <p:sldId id="422" r:id="rId7"/>
    <p:sldId id="263" r:id="rId8"/>
    <p:sldId id="287" r:id="rId9"/>
    <p:sldId id="483" r:id="rId10"/>
    <p:sldId id="484" r:id="rId11"/>
    <p:sldId id="485" r:id="rId12"/>
    <p:sldId id="412" r:id="rId13"/>
    <p:sldId id="45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fMDBIl0SUH6Ul4yGGtUkWA==" hashData="+G95aM4EgFN/ClJNZfkmF0SIlLU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3300"/>
    <a:srgbClr val="320019"/>
    <a:srgbClr val="953735"/>
    <a:srgbClr val="BC4744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89331" autoAdjust="0"/>
  </p:normalViewPr>
  <p:slideViewPr>
    <p:cSldViewPr>
      <p:cViewPr>
        <p:scale>
          <a:sx n="75" d="100"/>
          <a:sy n="75" d="100"/>
        </p:scale>
        <p:origin x="-12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4/4/2013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7" name="Picture 6" descr="pictur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>
                <a:latin typeface="+mn-lt"/>
              </a:defRPr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8" r:id="rId3"/>
    <p:sldLayoutId id="2147483670" r:id="rId4"/>
    <p:sldLayoutId id="2147483671" r:id="rId5"/>
    <p:sldLayoutId id="214748367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8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14.jp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Getting Started with Java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>
                <a:solidFill>
                  <a:schemeClr val="bg1"/>
                </a:solidFill>
                <a:latin typeface="Cambria" pitchFamily="18" charset="0"/>
              </a:rPr>
              <a:t>Applying what you learnt in Stage </a:t>
            </a:r>
            <a:r>
              <a:rPr lang="en-US" sz="2300" dirty="0" smtClean="0">
                <a:solidFill>
                  <a:schemeClr val="bg1"/>
                </a:solidFill>
                <a:latin typeface="Cambria" pitchFamily="18" charset="0"/>
              </a:rPr>
              <a:t>I</a:t>
            </a:r>
            <a:endParaRPr lang="en-US" sz="23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953735"/>
                </a:solidFill>
                <a:effectLst/>
                <a:uLnTx/>
                <a:uFillTx/>
                <a:latin typeface="+mj-lt"/>
                <a:cs typeface="Arial" pitchFamily="34" charset="0"/>
              </a:rPr>
              <a:t>LEVEL – </a:t>
            </a:r>
            <a:r>
              <a:rPr lang="en-US" sz="1400" b="1" dirty="0">
                <a:solidFill>
                  <a:srgbClr val="953735"/>
                </a:solidFill>
                <a:latin typeface="+mj-lt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953735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21050" y="1397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415482"/>
              </p:ext>
            </p:extLst>
          </p:nvPr>
        </p:nvGraphicFramePr>
        <p:xfrm>
          <a:off x="685799" y="1524000"/>
          <a:ext cx="7772402" cy="25237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361"/>
                <a:gridCol w="1358807"/>
                <a:gridCol w="1708781"/>
                <a:gridCol w="1670165"/>
                <a:gridCol w="1538288"/>
              </a:tblGrid>
              <a:tr h="7115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Version Number</a:t>
                      </a:r>
                      <a:endParaRPr lang="en-US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Changes made</a:t>
                      </a:r>
                      <a:endParaRPr lang="en-US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76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</a:rPr>
                        <a:t>V1.0</a:t>
                      </a:r>
                      <a:endParaRPr lang="en-US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Initial Version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04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V1.1</a:t>
                      </a:r>
                      <a:endParaRPr lang="en-US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Slide No.</a:t>
                      </a:r>
                      <a:endParaRPr 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Changed By</a:t>
                      </a:r>
                      <a:endParaRPr 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Effective Date</a:t>
                      </a:r>
                      <a:endParaRPr 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Changes Effected</a:t>
                      </a:r>
                      <a:endParaRPr 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44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557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109725" y="3124200"/>
            <a:ext cx="11386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54701" y="5452646"/>
            <a:ext cx="175418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030" y="4318045"/>
            <a:ext cx="838889" cy="1015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122060"/>
            <a:ext cx="1081088" cy="11357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0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2</a:t>
            </a:fld>
            <a:endParaRPr lang="en-US" sz="1400" dirty="0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969170" y="3124200"/>
            <a:ext cx="114563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Reference</a:t>
            </a:r>
            <a:endParaRPr lang="en-US" sz="1600" dirty="0">
              <a:latin typeface="+mn-lt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6529688" y="5410200"/>
            <a:ext cx="219288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8288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</p:spPr>
        <p:txBody>
          <a:bodyPr/>
          <a:lstStyle/>
          <a:p>
            <a:r>
              <a:rPr lang="en-US" dirty="0" smtClean="0"/>
              <a:t>Icons Used</a:t>
            </a:r>
            <a:endParaRPr lang="en-US" dirty="0"/>
          </a:p>
        </p:txBody>
      </p:sp>
      <p:pic>
        <p:nvPicPr>
          <p:cNvPr id="24" name="Picture 23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24" b="14527"/>
          <a:stretch/>
        </p:blipFill>
        <p:spPr bwMode="auto">
          <a:xfrm>
            <a:off x="2619921" y="4243552"/>
            <a:ext cx="1723758" cy="101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2952341" y="5410200"/>
            <a:ext cx="12954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Lend A Hand</a:t>
            </a:r>
            <a:endParaRPr lang="en-US" sz="1600" dirty="0">
              <a:latin typeface="+mn-lt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444391" y="3124200"/>
            <a:ext cx="20478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1438" y="1752600"/>
            <a:ext cx="1364074" cy="12647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6858000" y="3124200"/>
            <a:ext cx="16764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Points To Ponder</a:t>
            </a:r>
            <a:endParaRPr lang="en-US" sz="1600" dirty="0">
              <a:latin typeface="+mn-lt"/>
            </a:endParaRPr>
          </a:p>
        </p:txBody>
      </p:sp>
      <p:pic>
        <p:nvPicPr>
          <p:cNvPr id="38" name="Picture 37" descr="http://t2.gstatic.com/images?q=tbn:ANd9GcTfD2kqrLbbP4SCEky63amKn0MHHD2pb6asclslqC_5LJNYRepLw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400" y="1676400"/>
            <a:ext cx="1095375" cy="121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C:\Users\161895.CTS\AppData\Local\Microsoft\Windows\Temporary Internet Files\Content.Outlook\9ZMHTED3\actions_view_pim_task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305" y="4230305"/>
            <a:ext cx="1027495" cy="10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24"/>
          <p:cNvSpPr txBox="1"/>
          <p:nvPr/>
        </p:nvSpPr>
        <p:spPr>
          <a:xfrm>
            <a:off x="5029200" y="5410200"/>
            <a:ext cx="1127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Summary</a:t>
            </a:r>
            <a:endParaRPr lang="en-US" dirty="0" smtClean="0"/>
          </a:p>
        </p:txBody>
      </p:sp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6776" y="1676400"/>
            <a:ext cx="1278376" cy="1308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175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057400"/>
            <a:ext cx="5728993" cy="129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300" dirty="0" smtClean="0"/>
              <a:t>This session </a:t>
            </a:r>
            <a:r>
              <a:rPr lang="en-US" sz="2300" dirty="0"/>
              <a:t>provides </a:t>
            </a:r>
            <a:r>
              <a:rPr lang="en-US" sz="2300" dirty="0" smtClean="0"/>
              <a:t>details for getting started with java by applying the concepts learnt from stage 1.</a:t>
            </a:r>
            <a:endParaRPr lang="en-US" sz="2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2680994" cy="4747592"/>
          </a:xfrm>
          <a:prstGeom prst="rect">
            <a:avLst/>
          </a:prstGeom>
        </p:spPr>
      </p:pic>
      <p:sp>
        <p:nvSpPr>
          <p:cNvPr id="7" name="Slide Number Placeholder 25"/>
          <p:cNvSpPr txBox="1">
            <a:spLocks/>
          </p:cNvSpPr>
          <p:nvPr/>
        </p:nvSpPr>
        <p:spPr>
          <a:xfrm>
            <a:off x="152400" y="6428601"/>
            <a:ext cx="457200" cy="276999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95373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FE0B590-8C00-4610-BFCF-F4111B763C9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5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1524000"/>
          </a:xfrm>
        </p:spPr>
        <p:txBody>
          <a:bodyPr/>
          <a:lstStyle/>
          <a:p>
            <a:pPr marL="57150" indent="0">
              <a:lnSpc>
                <a:spcPct val="150000"/>
              </a:lnSpc>
              <a:buNone/>
            </a:pPr>
            <a:r>
              <a:rPr lang="en-US" sz="2400" dirty="0" smtClean="0"/>
              <a:t>To understand the Java and concepts  that a developer needs to know to work with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16"/>
          <a:stretch/>
        </p:blipFill>
        <p:spPr>
          <a:xfrm>
            <a:off x="5983014" y="2667000"/>
            <a:ext cx="2856186" cy="2880567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457200" y="2286000"/>
            <a:ext cx="518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-36576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Applying </a:t>
            </a:r>
            <a:r>
              <a:rPr lang="en-US" sz="2000" dirty="0"/>
              <a:t>Programming Fundamentals </a:t>
            </a:r>
            <a:r>
              <a:rPr lang="en-US" sz="2000" dirty="0" smtClean="0"/>
              <a:t>Concepts</a:t>
            </a:r>
          </a:p>
          <a:p>
            <a:pPr marL="365760" lvl="1" indent="-36576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Applying Operating </a:t>
            </a:r>
            <a:r>
              <a:rPr lang="en-US" sz="2000" dirty="0" smtClean="0"/>
              <a:t>Systems Concepts</a:t>
            </a:r>
            <a:endParaRPr lang="en-US" sz="2000" dirty="0"/>
          </a:p>
          <a:p>
            <a:pPr marL="365760" lvl="1" indent="-36576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Applying </a:t>
            </a:r>
            <a:r>
              <a:rPr lang="en-US" sz="2000" dirty="0"/>
              <a:t>Object </a:t>
            </a:r>
            <a:r>
              <a:rPr lang="en-US" sz="2000" dirty="0" smtClean="0"/>
              <a:t>Oriented Concepts</a:t>
            </a:r>
            <a:endParaRPr lang="en-US" sz="2000" dirty="0"/>
          </a:p>
          <a:p>
            <a:pPr marL="365760" lvl="1" indent="-36576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Applying </a:t>
            </a:r>
            <a:r>
              <a:rPr lang="en-US" sz="2000" dirty="0" smtClean="0"/>
              <a:t>DBMS-ANSI SQL</a:t>
            </a:r>
            <a:r>
              <a:rPr lang="en-US" sz="2000" dirty="0"/>
              <a:t> Concepts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029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After </a:t>
            </a:r>
            <a:r>
              <a:rPr lang="en-US" sz="1800" dirty="0"/>
              <a:t>learning Programming </a:t>
            </a:r>
            <a:r>
              <a:rPr lang="en-US" sz="1800" dirty="0" smtClean="0"/>
              <a:t>Fundamentals  you are well versed with following concepts :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 Arrays and Strings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 Selection and Control Structures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 Functions 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 Files Handling</a:t>
            </a:r>
          </a:p>
          <a:p>
            <a:pPr marL="0" indent="0">
              <a:buNone/>
            </a:pPr>
            <a:r>
              <a:rPr lang="en-US" sz="1800" dirty="0" smtClean="0"/>
              <a:t>The understanding of above concepts will help you to know following topics of java session: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Language Fundamentals and Operators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Statements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Java Arrays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Strings, String Buffer and its functions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I/O operations in JAVA - Part 1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I/O operations in JAVA - Part 2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I/O operations in JAVA - Part 3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</p:spPr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24" name="Slide Number Placeholder 25"/>
          <p:cNvSpPr>
            <a:spLocks noGrp="1"/>
          </p:cNvSpPr>
          <p:nvPr>
            <p:ph type="sldNum" sz="quarter" idx="10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99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029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After </a:t>
            </a:r>
            <a:r>
              <a:rPr lang="en-US" sz="1800" dirty="0"/>
              <a:t>learning Operating </a:t>
            </a:r>
            <a:r>
              <a:rPr lang="en-US" sz="1800" dirty="0" smtClean="0"/>
              <a:t>Systems you are well versed with following concept :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Multi-threading</a:t>
            </a:r>
          </a:p>
          <a:p>
            <a:pPr marL="0" indent="0">
              <a:buNone/>
            </a:pPr>
            <a:r>
              <a:rPr lang="en-US" sz="1800" dirty="0" smtClean="0"/>
              <a:t>The understanding of above concepts will help you to know following topics of java session: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Threads - Part1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Threads - Part2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Threads - Part3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</p:spPr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24" name="Slide Number Placeholder 25"/>
          <p:cNvSpPr>
            <a:spLocks noGrp="1"/>
          </p:cNvSpPr>
          <p:nvPr>
            <p:ph type="sldNum" sz="quarter" idx="10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98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029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After </a:t>
            </a:r>
            <a:r>
              <a:rPr lang="en-US" sz="1800" dirty="0"/>
              <a:t>learning Object Oriented </a:t>
            </a:r>
            <a:r>
              <a:rPr lang="en-US" sz="1800" dirty="0" smtClean="0"/>
              <a:t>Concept you are well versed with following concepts :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Classes &amp; Objects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Encapsulation and Abstraction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Inheritance and Polymorphism</a:t>
            </a:r>
          </a:p>
          <a:p>
            <a:pPr marL="0" indent="0">
              <a:buNone/>
            </a:pPr>
            <a:r>
              <a:rPr lang="en-US" sz="1800" dirty="0" smtClean="0"/>
              <a:t>The understanding of above concepts will help you to know following topics of java session: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Access Specifiers, Constructors and Methods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Objects as method Argument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Inheritance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Abstract Classes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Interfaces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Object Casting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Wrapper Classes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Collections and Util package - Collections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Collections and Util package - Util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Collections and Util package - Scanner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Garbage Collection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Overview of Annotation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</p:spPr>
        <p:txBody>
          <a:bodyPr/>
          <a:lstStyle/>
          <a:p>
            <a:r>
              <a:rPr lang="en-US" dirty="0"/>
              <a:t>Object Oriented Concept</a:t>
            </a:r>
          </a:p>
        </p:txBody>
      </p:sp>
      <p:sp>
        <p:nvSpPr>
          <p:cNvPr id="24" name="Slide Number Placeholder 25"/>
          <p:cNvSpPr>
            <a:spLocks noGrp="1"/>
          </p:cNvSpPr>
          <p:nvPr>
            <p:ph type="sldNum" sz="quarter" idx="10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2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029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After </a:t>
            </a:r>
            <a:r>
              <a:rPr lang="en-US" sz="1800" dirty="0"/>
              <a:t>learning </a:t>
            </a:r>
            <a:r>
              <a:rPr lang="en-US" sz="1800" dirty="0" smtClean="0"/>
              <a:t>ANSI SQL (Stage I) </a:t>
            </a:r>
            <a:r>
              <a:rPr lang="en-US" sz="1800" dirty="0"/>
              <a:t>&amp; </a:t>
            </a:r>
            <a:r>
              <a:rPr lang="en-US" sz="1800" dirty="0" smtClean="0"/>
              <a:t>PL/SQL </a:t>
            </a:r>
            <a:r>
              <a:rPr lang="en-US" sz="1800" dirty="0"/>
              <a:t>(Stage </a:t>
            </a:r>
            <a:r>
              <a:rPr lang="en-US" sz="1800" dirty="0" smtClean="0"/>
              <a:t>II) you are well versed with following concepts :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DDL, DML, DQL, DCL, TCL (Stage </a:t>
            </a:r>
            <a:r>
              <a:rPr lang="en-US" sz="1400" b="1" dirty="0" smtClean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I)</a:t>
            </a:r>
            <a:endParaRPr lang="en-US" sz="1400" b="1" dirty="0">
              <a:solidFill>
                <a:srgbClr val="00B050"/>
              </a:solidFill>
              <a:latin typeface="Kalinga" pitchFamily="34" charset="0"/>
              <a:cs typeface="Kalinga" pitchFamily="34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SQL </a:t>
            </a:r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Operators (Stage </a:t>
            </a:r>
            <a:r>
              <a:rPr lang="en-US" sz="1400" b="1" dirty="0" smtClean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I)</a:t>
            </a:r>
            <a:endParaRPr lang="en-US" sz="1400" b="1" dirty="0">
              <a:solidFill>
                <a:srgbClr val="00B050"/>
              </a:solidFill>
              <a:latin typeface="Kalinga" pitchFamily="34" charset="0"/>
              <a:cs typeface="Kalinga" pitchFamily="34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PL SQL </a:t>
            </a:r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Procedures, Functions, Packages </a:t>
            </a:r>
            <a:r>
              <a:rPr lang="en-US" sz="1400" b="1" dirty="0" smtClean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(Stage II)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PL </a:t>
            </a:r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SQL Exception </a:t>
            </a:r>
            <a:r>
              <a:rPr lang="en-US" sz="1400" b="1" dirty="0" smtClean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(Stage </a:t>
            </a:r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II)</a:t>
            </a:r>
          </a:p>
          <a:p>
            <a:pPr marL="0" indent="0">
              <a:buNone/>
            </a:pPr>
            <a:r>
              <a:rPr lang="en-US" sz="1800" dirty="0" smtClean="0"/>
              <a:t>The understanding of above concepts will help you to know following topics of java session: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JDBC Part I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JDBC Part 2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JDBC Part 3</a:t>
            </a:r>
          </a:p>
          <a:p>
            <a:r>
              <a:rPr lang="en-US" sz="1400" b="1" dirty="0">
                <a:solidFill>
                  <a:srgbClr val="00B050"/>
                </a:solidFill>
                <a:latin typeface="Kalinga" pitchFamily="34" charset="0"/>
                <a:cs typeface="Kalinga" pitchFamily="34" charset="0"/>
              </a:rPr>
              <a:t>Exception Handling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</p:spPr>
        <p:txBody>
          <a:bodyPr/>
          <a:lstStyle/>
          <a:p>
            <a:r>
              <a:rPr lang="en-US" dirty="0"/>
              <a:t>DBMS-ANSI SQL </a:t>
            </a:r>
            <a:r>
              <a:rPr lang="en-US" dirty="0" smtClean="0"/>
              <a:t>&amp; </a:t>
            </a:r>
            <a:r>
              <a:rPr lang="en-US" dirty="0"/>
              <a:t>Oracle 10g PL/SQL</a:t>
            </a:r>
          </a:p>
        </p:txBody>
      </p:sp>
      <p:sp>
        <p:nvSpPr>
          <p:cNvPr id="24" name="Slide Number Placeholder 25"/>
          <p:cNvSpPr>
            <a:spLocks noGrp="1"/>
          </p:cNvSpPr>
          <p:nvPr>
            <p:ph type="sldNum" sz="quarter" idx="10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77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Applying what you learnt in Stage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I Session Completed</a:t>
            </a:r>
            <a:endParaRPr lang="en-US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18133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sz="2200" b="1" dirty="0">
                <a:latin typeface="Myriad Pro" pitchFamily="34" charset="0"/>
                <a:cs typeface="Arial" pitchFamily="34" charset="0"/>
              </a:rPr>
              <a:t>ANSI SQL</a:t>
            </a:r>
          </a:p>
        </p:txBody>
      </p:sp>
    </p:spTree>
    <p:extLst>
      <p:ext uri="{BB962C8B-B14F-4D97-AF65-F5344CB8AC3E}">
        <p14:creationId xmlns:p14="http://schemas.microsoft.com/office/powerpoint/2010/main" val="9999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9A013F7646E54987CE76DA418D5C98" ma:contentTypeVersion="0" ma:contentTypeDescription="Create a new document." ma:contentTypeScope="" ma:versionID="2787bb0130b710cee90b5ece0fe4d1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481EB-8F30-4DBE-97E4-C47F16554C60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ACE641-FCD6-4CC6-B817-B85A58D7EE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15835</TotalTime>
  <Words>425</Words>
  <Application>Microsoft Office PowerPoint</Application>
  <PresentationFormat>On-screen Show (4:3)</PresentationFormat>
  <Paragraphs>112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Theme_3</vt:lpstr>
      <vt:lpstr>PowerPoint Presentation</vt:lpstr>
      <vt:lpstr>Icons Used</vt:lpstr>
      <vt:lpstr>Overview</vt:lpstr>
      <vt:lpstr>Objective</vt:lpstr>
      <vt:lpstr>Programming Fundamentals</vt:lpstr>
      <vt:lpstr>Operating Systems</vt:lpstr>
      <vt:lpstr>Object Oriented Concept</vt:lpstr>
      <vt:lpstr>DBMS-ANSI SQL &amp; Oracle 10g PL/SQL</vt:lpstr>
      <vt:lpstr>PowerPoint Presentation</vt:lpstr>
      <vt:lpstr>Change Log</vt:lpstr>
    </vt:vector>
  </TitlesOfParts>
  <Company>CTS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TF_PartI</dc:title>
  <dc:creator>AssetDevelopmentTeam@cognizant.com</dc:creator>
  <cp:lastModifiedBy>Devadas, Abiramasundari (Cognizant)</cp:lastModifiedBy>
  <cp:revision>696</cp:revision>
  <dcterms:created xsi:type="dcterms:W3CDTF">2011-06-15T11:24:59Z</dcterms:created>
  <dcterms:modified xsi:type="dcterms:W3CDTF">2013-04-04T06:25:47Z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0x010100AD9A013F7646E54987CE76DA418D5C98</vt:lpwstr>
  </property>
</Properties>
</file>