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47"/>
  </p:notesMasterIdLst>
  <p:sldIdLst>
    <p:sldId id="348" r:id="rId2"/>
    <p:sldId id="267" r:id="rId3"/>
    <p:sldId id="350" r:id="rId4"/>
    <p:sldId id="270" r:id="rId5"/>
    <p:sldId id="397" r:id="rId6"/>
    <p:sldId id="309" r:id="rId7"/>
    <p:sldId id="378" r:id="rId8"/>
    <p:sldId id="379" r:id="rId9"/>
    <p:sldId id="380" r:id="rId10"/>
    <p:sldId id="381" r:id="rId11"/>
    <p:sldId id="382" r:id="rId12"/>
    <p:sldId id="383" r:id="rId13"/>
    <p:sldId id="384" r:id="rId14"/>
    <p:sldId id="385" r:id="rId15"/>
    <p:sldId id="386" r:id="rId16"/>
    <p:sldId id="387" r:id="rId17"/>
    <p:sldId id="388" r:id="rId18"/>
    <p:sldId id="389" r:id="rId19"/>
    <p:sldId id="390" r:id="rId20"/>
    <p:sldId id="368" r:id="rId21"/>
    <p:sldId id="391" r:id="rId22"/>
    <p:sldId id="392" r:id="rId23"/>
    <p:sldId id="393" r:id="rId24"/>
    <p:sldId id="394" r:id="rId25"/>
    <p:sldId id="369" r:id="rId26"/>
    <p:sldId id="371" r:id="rId27"/>
    <p:sldId id="406" r:id="rId28"/>
    <p:sldId id="342" r:id="rId29"/>
    <p:sldId id="359" r:id="rId30"/>
    <p:sldId id="372" r:id="rId31"/>
    <p:sldId id="395" r:id="rId32"/>
    <p:sldId id="408" r:id="rId33"/>
    <p:sldId id="400" r:id="rId34"/>
    <p:sldId id="401" r:id="rId35"/>
    <p:sldId id="402" r:id="rId36"/>
    <p:sldId id="403" r:id="rId37"/>
    <p:sldId id="404" r:id="rId38"/>
    <p:sldId id="405" r:id="rId39"/>
    <p:sldId id="398" r:id="rId40"/>
    <p:sldId id="396" r:id="rId41"/>
    <p:sldId id="376" r:id="rId42"/>
    <p:sldId id="377" r:id="rId43"/>
    <p:sldId id="407" r:id="rId44"/>
    <p:sldId id="362" r:id="rId45"/>
    <p:sldId id="349" r:id="rId46"/>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50000" saltData="KzYBL4ijX3LfIJcq6nUkwA==" hashData="yv5alXX87vlUAwGFcyTjoJrTl5M="/>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FF6C-22D4-4BDA-996F-3B48F45E0646}" type="doc">
      <dgm:prSet loTypeId="urn:microsoft.com/office/officeart/2005/8/layout/process1" loCatId="process" qsTypeId="urn:microsoft.com/office/officeart/2005/8/quickstyle/simple3" qsCatId="simple" csTypeId="urn:microsoft.com/office/officeart/2005/8/colors/accent1_2" csCatId="accent1" phldr="1"/>
      <dgm:spPr/>
    </dgm:pt>
    <dgm:pt modelId="{D60FCAE0-BE47-4107-95B0-8ACC514A827C}">
      <dgm:prSet phldrT="[Text]" custT="1"/>
      <dgm:spPr>
        <a:solidFill>
          <a:srgbClr val="FFCCCC"/>
        </a:solidFill>
      </dgm:spPr>
      <dgm:t>
        <a:bodyPr/>
        <a:lstStyle/>
        <a:p>
          <a:r>
            <a:rPr lang="en-US" sz="2000" dirty="0" smtClean="0"/>
            <a:t>Develop the Java Program. </a:t>
          </a:r>
          <a:endParaRPr lang="en-US" sz="2000" dirty="0"/>
        </a:p>
      </dgm:t>
    </dgm:pt>
    <dgm:pt modelId="{A973ACB1-2AFF-4212-B411-A1CFF2A72E52}" type="parTrans" cxnId="{C4D266C3-7AB6-43AA-BF42-6B86DA5F4D2A}">
      <dgm:prSet/>
      <dgm:spPr/>
      <dgm:t>
        <a:bodyPr/>
        <a:lstStyle/>
        <a:p>
          <a:endParaRPr lang="en-US"/>
        </a:p>
      </dgm:t>
    </dgm:pt>
    <dgm:pt modelId="{DA84A715-CD7A-4A50-ADA6-B563EB2ECCE6}" type="sibTrans" cxnId="{C4D266C3-7AB6-43AA-BF42-6B86DA5F4D2A}">
      <dgm:prSet/>
      <dgm:spPr/>
      <dgm:t>
        <a:bodyPr/>
        <a:lstStyle/>
        <a:p>
          <a:endParaRPr lang="en-US"/>
        </a:p>
      </dgm:t>
    </dgm:pt>
    <dgm:pt modelId="{82496625-444C-4966-98AF-D6C2C550B560}">
      <dgm:prSet phldrT="[Text]" custT="1"/>
      <dgm:spPr/>
      <dgm:t>
        <a:bodyPr/>
        <a:lstStyle/>
        <a:p>
          <a:r>
            <a:rPr lang="en-US" sz="2000" dirty="0" smtClean="0"/>
            <a:t>Compile the Java program into a class file</a:t>
          </a:r>
          <a:endParaRPr lang="en-US" sz="2000" dirty="0"/>
        </a:p>
      </dgm:t>
    </dgm:pt>
    <dgm:pt modelId="{60737172-4017-4CA8-B91B-547C01841B48}" type="parTrans" cxnId="{6BCA32C0-FD56-484D-AC10-583BD32EC58B}">
      <dgm:prSet/>
      <dgm:spPr/>
      <dgm:t>
        <a:bodyPr/>
        <a:lstStyle/>
        <a:p>
          <a:endParaRPr lang="en-US"/>
        </a:p>
      </dgm:t>
    </dgm:pt>
    <dgm:pt modelId="{EC4D2C10-8A71-4599-9673-2156A25919CC}" type="sibTrans" cxnId="{6BCA32C0-FD56-484D-AC10-583BD32EC58B}">
      <dgm:prSet/>
      <dgm:spPr>
        <a:solidFill>
          <a:schemeClr val="accent3">
            <a:lumMod val="60000"/>
            <a:lumOff val="40000"/>
          </a:schemeClr>
        </a:solidFill>
      </dgm:spPr>
      <dgm:t>
        <a:bodyPr/>
        <a:lstStyle/>
        <a:p>
          <a:endParaRPr lang="en-US"/>
        </a:p>
      </dgm:t>
    </dgm:pt>
    <dgm:pt modelId="{57B68CEA-2EDD-4AE7-A89D-D2E14DDE74C0}">
      <dgm:prSet phldrT="[Text]" custT="1"/>
      <dgm:spPr>
        <a:solidFill>
          <a:schemeClr val="accent3">
            <a:lumMod val="60000"/>
            <a:lumOff val="40000"/>
          </a:schemeClr>
        </a:solidFill>
      </dgm:spPr>
      <dgm:t>
        <a:bodyPr/>
        <a:lstStyle/>
        <a:p>
          <a:r>
            <a:rPr lang="en-US" sz="2000" dirty="0" smtClean="0"/>
            <a:t>Run the program using the interpreter.</a:t>
          </a:r>
          <a:endParaRPr lang="en-US" sz="2000" dirty="0"/>
        </a:p>
      </dgm:t>
    </dgm:pt>
    <dgm:pt modelId="{8A932B01-36E9-4EBE-998E-82492280C4BD}" type="parTrans" cxnId="{F144E7C3-6D64-40D6-84CF-C2233DFA6A69}">
      <dgm:prSet/>
      <dgm:spPr/>
      <dgm:t>
        <a:bodyPr/>
        <a:lstStyle/>
        <a:p>
          <a:endParaRPr lang="en-US"/>
        </a:p>
      </dgm:t>
    </dgm:pt>
    <dgm:pt modelId="{FDE32C44-4DB8-41F4-BFAE-DA207EDF7EFA}" type="sibTrans" cxnId="{F144E7C3-6D64-40D6-84CF-C2233DFA6A69}">
      <dgm:prSet/>
      <dgm:spPr/>
      <dgm:t>
        <a:bodyPr/>
        <a:lstStyle/>
        <a:p>
          <a:endParaRPr lang="en-US"/>
        </a:p>
      </dgm:t>
    </dgm:pt>
    <dgm:pt modelId="{A6D000C1-0012-46F3-BBED-06251426B7A2}" type="pres">
      <dgm:prSet presAssocID="{64F9FF6C-22D4-4BDA-996F-3B48F45E0646}" presName="Name0" presStyleCnt="0">
        <dgm:presLayoutVars>
          <dgm:dir/>
          <dgm:resizeHandles val="exact"/>
        </dgm:presLayoutVars>
      </dgm:prSet>
      <dgm:spPr/>
    </dgm:pt>
    <dgm:pt modelId="{FCE4A887-DA15-4AE5-B122-A0FDE6467913}" type="pres">
      <dgm:prSet presAssocID="{D60FCAE0-BE47-4107-95B0-8ACC514A827C}" presName="node" presStyleLbl="node1" presStyleIdx="0" presStyleCnt="3">
        <dgm:presLayoutVars>
          <dgm:bulletEnabled val="1"/>
        </dgm:presLayoutVars>
      </dgm:prSet>
      <dgm:spPr/>
      <dgm:t>
        <a:bodyPr/>
        <a:lstStyle/>
        <a:p>
          <a:endParaRPr lang="en-US"/>
        </a:p>
      </dgm:t>
    </dgm:pt>
    <dgm:pt modelId="{19D23BDD-C07B-4ECF-ABCC-3A45A381B43A}" type="pres">
      <dgm:prSet presAssocID="{DA84A715-CD7A-4A50-ADA6-B563EB2ECCE6}" presName="sibTrans" presStyleLbl="sibTrans2D1" presStyleIdx="0" presStyleCnt="2"/>
      <dgm:spPr/>
      <dgm:t>
        <a:bodyPr/>
        <a:lstStyle/>
        <a:p>
          <a:endParaRPr lang="en-US"/>
        </a:p>
      </dgm:t>
    </dgm:pt>
    <dgm:pt modelId="{B3234DAE-5628-403A-A91B-C232562EC299}" type="pres">
      <dgm:prSet presAssocID="{DA84A715-CD7A-4A50-ADA6-B563EB2ECCE6}" presName="connectorText" presStyleLbl="sibTrans2D1" presStyleIdx="0" presStyleCnt="2"/>
      <dgm:spPr/>
      <dgm:t>
        <a:bodyPr/>
        <a:lstStyle/>
        <a:p>
          <a:endParaRPr lang="en-US"/>
        </a:p>
      </dgm:t>
    </dgm:pt>
    <dgm:pt modelId="{00033CE7-B1CC-43CE-A076-70943E7F3908}" type="pres">
      <dgm:prSet presAssocID="{82496625-444C-4966-98AF-D6C2C550B560}" presName="node" presStyleLbl="node1" presStyleIdx="1" presStyleCnt="3">
        <dgm:presLayoutVars>
          <dgm:bulletEnabled val="1"/>
        </dgm:presLayoutVars>
      </dgm:prSet>
      <dgm:spPr/>
      <dgm:t>
        <a:bodyPr/>
        <a:lstStyle/>
        <a:p>
          <a:endParaRPr lang="en-US"/>
        </a:p>
      </dgm:t>
    </dgm:pt>
    <dgm:pt modelId="{A559C71E-F234-4E34-9CDE-1B8D8C161AF7}" type="pres">
      <dgm:prSet presAssocID="{EC4D2C10-8A71-4599-9673-2156A25919CC}" presName="sibTrans" presStyleLbl="sibTrans2D1" presStyleIdx="1" presStyleCnt="2"/>
      <dgm:spPr/>
      <dgm:t>
        <a:bodyPr/>
        <a:lstStyle/>
        <a:p>
          <a:endParaRPr lang="en-US"/>
        </a:p>
      </dgm:t>
    </dgm:pt>
    <dgm:pt modelId="{E909BAA5-F9FD-440C-A37F-F849A8DAFC5E}" type="pres">
      <dgm:prSet presAssocID="{EC4D2C10-8A71-4599-9673-2156A25919CC}" presName="connectorText" presStyleLbl="sibTrans2D1" presStyleIdx="1" presStyleCnt="2"/>
      <dgm:spPr/>
      <dgm:t>
        <a:bodyPr/>
        <a:lstStyle/>
        <a:p>
          <a:endParaRPr lang="en-US"/>
        </a:p>
      </dgm:t>
    </dgm:pt>
    <dgm:pt modelId="{039D5772-ED67-4636-AFD7-EABB1934FDA4}" type="pres">
      <dgm:prSet presAssocID="{57B68CEA-2EDD-4AE7-A89D-D2E14DDE74C0}" presName="node" presStyleLbl="node1" presStyleIdx="2" presStyleCnt="3">
        <dgm:presLayoutVars>
          <dgm:bulletEnabled val="1"/>
        </dgm:presLayoutVars>
      </dgm:prSet>
      <dgm:spPr/>
      <dgm:t>
        <a:bodyPr/>
        <a:lstStyle/>
        <a:p>
          <a:endParaRPr lang="en-US"/>
        </a:p>
      </dgm:t>
    </dgm:pt>
  </dgm:ptLst>
  <dgm:cxnLst>
    <dgm:cxn modelId="{EA653C7E-50F8-4E92-9A17-8A33386B54A0}" type="presOf" srcId="{64F9FF6C-22D4-4BDA-996F-3B48F45E0646}" destId="{A6D000C1-0012-46F3-BBED-06251426B7A2}" srcOrd="0" destOrd="0" presId="urn:microsoft.com/office/officeart/2005/8/layout/process1"/>
    <dgm:cxn modelId="{18919E0E-FD92-4D23-911E-4CC4D4958F68}" type="presOf" srcId="{EC4D2C10-8A71-4599-9673-2156A25919CC}" destId="{E909BAA5-F9FD-440C-A37F-F849A8DAFC5E}" srcOrd="1" destOrd="0" presId="urn:microsoft.com/office/officeart/2005/8/layout/process1"/>
    <dgm:cxn modelId="{6BCA32C0-FD56-484D-AC10-583BD32EC58B}" srcId="{64F9FF6C-22D4-4BDA-996F-3B48F45E0646}" destId="{82496625-444C-4966-98AF-D6C2C550B560}" srcOrd="1" destOrd="0" parTransId="{60737172-4017-4CA8-B91B-547C01841B48}" sibTransId="{EC4D2C10-8A71-4599-9673-2156A25919CC}"/>
    <dgm:cxn modelId="{5E2F8D4D-5E53-45CC-B254-C4F49DDD2D5A}" type="presOf" srcId="{DA84A715-CD7A-4A50-ADA6-B563EB2ECCE6}" destId="{B3234DAE-5628-403A-A91B-C232562EC299}" srcOrd="1" destOrd="0" presId="urn:microsoft.com/office/officeart/2005/8/layout/process1"/>
    <dgm:cxn modelId="{F144E7C3-6D64-40D6-84CF-C2233DFA6A69}" srcId="{64F9FF6C-22D4-4BDA-996F-3B48F45E0646}" destId="{57B68CEA-2EDD-4AE7-A89D-D2E14DDE74C0}" srcOrd="2" destOrd="0" parTransId="{8A932B01-36E9-4EBE-998E-82492280C4BD}" sibTransId="{FDE32C44-4DB8-41F4-BFAE-DA207EDF7EFA}"/>
    <dgm:cxn modelId="{8369C965-E5C1-4060-BC81-F95239F41826}" type="presOf" srcId="{82496625-444C-4966-98AF-D6C2C550B560}" destId="{00033CE7-B1CC-43CE-A076-70943E7F3908}" srcOrd="0" destOrd="0" presId="urn:microsoft.com/office/officeart/2005/8/layout/process1"/>
    <dgm:cxn modelId="{55B97B1F-1C97-4ADB-9E6B-CC45B1538897}" type="presOf" srcId="{EC4D2C10-8A71-4599-9673-2156A25919CC}" destId="{A559C71E-F234-4E34-9CDE-1B8D8C161AF7}" srcOrd="0" destOrd="0" presId="urn:microsoft.com/office/officeart/2005/8/layout/process1"/>
    <dgm:cxn modelId="{23068B7C-CE71-488B-87E6-E52B3E6D17F8}" type="presOf" srcId="{DA84A715-CD7A-4A50-ADA6-B563EB2ECCE6}" destId="{19D23BDD-C07B-4ECF-ABCC-3A45A381B43A}" srcOrd="0" destOrd="0" presId="urn:microsoft.com/office/officeart/2005/8/layout/process1"/>
    <dgm:cxn modelId="{04E50991-0B98-4697-8C08-52FD6EA624FA}" type="presOf" srcId="{57B68CEA-2EDD-4AE7-A89D-D2E14DDE74C0}" destId="{039D5772-ED67-4636-AFD7-EABB1934FDA4}" srcOrd="0" destOrd="0" presId="urn:microsoft.com/office/officeart/2005/8/layout/process1"/>
    <dgm:cxn modelId="{D1C65FEC-2D5B-4B56-BD51-73E5FCFCE483}" type="presOf" srcId="{D60FCAE0-BE47-4107-95B0-8ACC514A827C}" destId="{FCE4A887-DA15-4AE5-B122-A0FDE6467913}" srcOrd="0" destOrd="0" presId="urn:microsoft.com/office/officeart/2005/8/layout/process1"/>
    <dgm:cxn modelId="{C4D266C3-7AB6-43AA-BF42-6B86DA5F4D2A}" srcId="{64F9FF6C-22D4-4BDA-996F-3B48F45E0646}" destId="{D60FCAE0-BE47-4107-95B0-8ACC514A827C}" srcOrd="0" destOrd="0" parTransId="{A973ACB1-2AFF-4212-B411-A1CFF2A72E52}" sibTransId="{DA84A715-CD7A-4A50-ADA6-B563EB2ECCE6}"/>
    <dgm:cxn modelId="{0F6394A7-B729-43CD-9B3D-D69601A038A6}" type="presParOf" srcId="{A6D000C1-0012-46F3-BBED-06251426B7A2}" destId="{FCE4A887-DA15-4AE5-B122-A0FDE6467913}" srcOrd="0" destOrd="0" presId="urn:microsoft.com/office/officeart/2005/8/layout/process1"/>
    <dgm:cxn modelId="{6A917FCB-7678-428F-B487-D639E23D0693}" type="presParOf" srcId="{A6D000C1-0012-46F3-BBED-06251426B7A2}" destId="{19D23BDD-C07B-4ECF-ABCC-3A45A381B43A}" srcOrd="1" destOrd="0" presId="urn:microsoft.com/office/officeart/2005/8/layout/process1"/>
    <dgm:cxn modelId="{99807926-D6D8-4E5B-BE05-961AEE7DB98A}" type="presParOf" srcId="{19D23BDD-C07B-4ECF-ABCC-3A45A381B43A}" destId="{B3234DAE-5628-403A-A91B-C232562EC299}" srcOrd="0" destOrd="0" presId="urn:microsoft.com/office/officeart/2005/8/layout/process1"/>
    <dgm:cxn modelId="{5B4AECA8-5D1D-4819-A8B5-D30917C0E10D}" type="presParOf" srcId="{A6D000C1-0012-46F3-BBED-06251426B7A2}" destId="{00033CE7-B1CC-43CE-A076-70943E7F3908}" srcOrd="2" destOrd="0" presId="urn:microsoft.com/office/officeart/2005/8/layout/process1"/>
    <dgm:cxn modelId="{4333DB69-9488-433C-9F80-020B75F73DE1}" type="presParOf" srcId="{A6D000C1-0012-46F3-BBED-06251426B7A2}" destId="{A559C71E-F234-4E34-9CDE-1B8D8C161AF7}" srcOrd="3" destOrd="0" presId="urn:microsoft.com/office/officeart/2005/8/layout/process1"/>
    <dgm:cxn modelId="{C1ACD166-333F-4050-BD6C-E06B72E4A37B}" type="presParOf" srcId="{A559C71E-F234-4E34-9CDE-1B8D8C161AF7}" destId="{E909BAA5-F9FD-440C-A37F-F849A8DAFC5E}" srcOrd="0" destOrd="0" presId="urn:microsoft.com/office/officeart/2005/8/layout/process1"/>
    <dgm:cxn modelId="{DF1C46D5-8998-4BE9-B425-0C940B2657EE}" type="presParOf" srcId="{A6D000C1-0012-46F3-BBED-06251426B7A2}" destId="{039D5772-ED67-4636-AFD7-EABB1934FDA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570E7D-5840-4ED3-88EF-F2F0099940C8}" type="doc">
      <dgm:prSet loTypeId="urn:microsoft.com/office/officeart/2005/8/layout/hierarchy2" loCatId="hierarchy" qsTypeId="urn:microsoft.com/office/officeart/2005/8/quickstyle/simple1" qsCatId="simple" csTypeId="urn:microsoft.com/office/officeart/2005/8/colors/colorful1#1" csCatId="colorful" phldr="1"/>
      <dgm:spPr/>
      <dgm:t>
        <a:bodyPr/>
        <a:lstStyle/>
        <a:p>
          <a:endParaRPr lang="en-US"/>
        </a:p>
      </dgm:t>
    </dgm:pt>
    <dgm:pt modelId="{D6D73197-259E-43D6-B039-832E9BE00C24}">
      <dgm:prSet phldrT="[Text]" custT="1"/>
      <dgm:spPr/>
      <dgm:t>
        <a:bodyPr/>
        <a:lstStyle/>
        <a:p>
          <a:r>
            <a:rPr lang="en-US" sz="2400" dirty="0" smtClean="0"/>
            <a:t>Java Classes</a:t>
          </a:r>
          <a:endParaRPr lang="en-US" sz="2400" dirty="0"/>
        </a:p>
      </dgm:t>
    </dgm:pt>
    <dgm:pt modelId="{BE6B44C9-06CD-413D-B8DC-C2C1D13FC302}" type="parTrans" cxnId="{283C816C-EF35-4747-AF10-32494FCDDFC6}">
      <dgm:prSet/>
      <dgm:spPr/>
      <dgm:t>
        <a:bodyPr/>
        <a:lstStyle/>
        <a:p>
          <a:endParaRPr lang="en-US" sz="2400"/>
        </a:p>
      </dgm:t>
    </dgm:pt>
    <dgm:pt modelId="{30C907E2-14FC-48CF-AC27-14918DCE0686}" type="sibTrans" cxnId="{283C816C-EF35-4747-AF10-32494FCDDFC6}">
      <dgm:prSet/>
      <dgm:spPr/>
      <dgm:t>
        <a:bodyPr/>
        <a:lstStyle/>
        <a:p>
          <a:endParaRPr lang="en-US" sz="2400"/>
        </a:p>
      </dgm:t>
    </dgm:pt>
    <dgm:pt modelId="{812F1B14-1288-4E35-BFBF-5B9FC84A3E9B}">
      <dgm:prSet phldrT="[Text]" custT="1"/>
      <dgm:spPr>
        <a:solidFill>
          <a:srgbClr val="92D050"/>
        </a:solidFill>
      </dgm:spPr>
      <dgm:t>
        <a:bodyPr/>
        <a:lstStyle/>
        <a:p>
          <a:r>
            <a:rPr lang="en-US" sz="2400" dirty="0" smtClean="0"/>
            <a:t>Inbuilt Classes</a:t>
          </a:r>
          <a:endParaRPr lang="en-US" sz="2400" dirty="0"/>
        </a:p>
      </dgm:t>
    </dgm:pt>
    <dgm:pt modelId="{0D05B031-03CD-4B8E-A53A-3A7767DEAE3C}" type="parTrans" cxnId="{B093E167-BDE9-4DBD-A7B6-E59006EC0565}">
      <dgm:prSet custT="1"/>
      <dgm:spPr/>
      <dgm:t>
        <a:bodyPr/>
        <a:lstStyle/>
        <a:p>
          <a:endParaRPr lang="en-US" sz="2400"/>
        </a:p>
      </dgm:t>
    </dgm:pt>
    <dgm:pt modelId="{723617F9-83B0-4F80-BF85-15D2B3B52038}" type="sibTrans" cxnId="{B093E167-BDE9-4DBD-A7B6-E59006EC0565}">
      <dgm:prSet/>
      <dgm:spPr/>
      <dgm:t>
        <a:bodyPr/>
        <a:lstStyle/>
        <a:p>
          <a:endParaRPr lang="en-US" sz="2400"/>
        </a:p>
      </dgm:t>
    </dgm:pt>
    <dgm:pt modelId="{D652533A-EBC7-4F54-B2F0-316740814ADD}">
      <dgm:prSet phldrT="[Text]" custT="1"/>
      <dgm:spPr/>
      <dgm:t>
        <a:bodyPr/>
        <a:lstStyle/>
        <a:p>
          <a:r>
            <a:rPr lang="en-US" sz="2400" dirty="0" smtClean="0"/>
            <a:t>User Defined Classes</a:t>
          </a:r>
          <a:endParaRPr lang="en-US" sz="2400" dirty="0"/>
        </a:p>
      </dgm:t>
    </dgm:pt>
    <dgm:pt modelId="{A07DFBCB-1A75-426C-8D81-12906332AB46}" type="parTrans" cxnId="{CE28B465-B803-4FFE-9EFC-8B5BA9998739}">
      <dgm:prSet custT="1"/>
      <dgm:spPr/>
      <dgm:t>
        <a:bodyPr/>
        <a:lstStyle/>
        <a:p>
          <a:endParaRPr lang="en-US" sz="2400"/>
        </a:p>
      </dgm:t>
    </dgm:pt>
    <dgm:pt modelId="{0E1D17E5-B132-40E2-B17F-B4EBCC95C686}" type="sibTrans" cxnId="{CE28B465-B803-4FFE-9EFC-8B5BA9998739}">
      <dgm:prSet/>
      <dgm:spPr/>
      <dgm:t>
        <a:bodyPr/>
        <a:lstStyle/>
        <a:p>
          <a:endParaRPr lang="en-US" sz="2400"/>
        </a:p>
      </dgm:t>
    </dgm:pt>
    <dgm:pt modelId="{DB7EC72F-72A0-430C-A885-D0C5E582CA6B}" type="pres">
      <dgm:prSet presAssocID="{E5570E7D-5840-4ED3-88EF-F2F0099940C8}" presName="diagram" presStyleCnt="0">
        <dgm:presLayoutVars>
          <dgm:chPref val="1"/>
          <dgm:dir/>
          <dgm:animOne val="branch"/>
          <dgm:animLvl val="lvl"/>
          <dgm:resizeHandles val="exact"/>
        </dgm:presLayoutVars>
      </dgm:prSet>
      <dgm:spPr/>
      <dgm:t>
        <a:bodyPr/>
        <a:lstStyle/>
        <a:p>
          <a:endParaRPr lang="en-US"/>
        </a:p>
      </dgm:t>
    </dgm:pt>
    <dgm:pt modelId="{0DE9B5D7-57D9-41A9-89F3-82DD3214668A}" type="pres">
      <dgm:prSet presAssocID="{D6D73197-259E-43D6-B039-832E9BE00C24}" presName="root1" presStyleCnt="0"/>
      <dgm:spPr/>
    </dgm:pt>
    <dgm:pt modelId="{C33E8BB3-467D-4C8E-B293-611C2B4704C2}" type="pres">
      <dgm:prSet presAssocID="{D6D73197-259E-43D6-B039-832E9BE00C24}" presName="LevelOneTextNode" presStyleLbl="node0" presStyleIdx="0" presStyleCnt="1">
        <dgm:presLayoutVars>
          <dgm:chPref val="3"/>
        </dgm:presLayoutVars>
      </dgm:prSet>
      <dgm:spPr/>
      <dgm:t>
        <a:bodyPr/>
        <a:lstStyle/>
        <a:p>
          <a:endParaRPr lang="en-US"/>
        </a:p>
      </dgm:t>
    </dgm:pt>
    <dgm:pt modelId="{321DF9C1-B93B-4ABF-A526-CC2A7F4FDD2A}" type="pres">
      <dgm:prSet presAssocID="{D6D73197-259E-43D6-B039-832E9BE00C24}" presName="level2hierChild" presStyleCnt="0"/>
      <dgm:spPr/>
    </dgm:pt>
    <dgm:pt modelId="{8B472255-BFE2-4C8D-B98B-95823FA26D50}" type="pres">
      <dgm:prSet presAssocID="{0D05B031-03CD-4B8E-A53A-3A7767DEAE3C}" presName="conn2-1" presStyleLbl="parChTrans1D2" presStyleIdx="0" presStyleCnt="2"/>
      <dgm:spPr/>
      <dgm:t>
        <a:bodyPr/>
        <a:lstStyle/>
        <a:p>
          <a:endParaRPr lang="en-US"/>
        </a:p>
      </dgm:t>
    </dgm:pt>
    <dgm:pt modelId="{372D5B83-D227-4F79-A4F5-217D8DAAF987}" type="pres">
      <dgm:prSet presAssocID="{0D05B031-03CD-4B8E-A53A-3A7767DEAE3C}" presName="connTx" presStyleLbl="parChTrans1D2" presStyleIdx="0" presStyleCnt="2"/>
      <dgm:spPr/>
      <dgm:t>
        <a:bodyPr/>
        <a:lstStyle/>
        <a:p>
          <a:endParaRPr lang="en-US"/>
        </a:p>
      </dgm:t>
    </dgm:pt>
    <dgm:pt modelId="{F064650A-2FDF-4E03-BA0E-569169623F8A}" type="pres">
      <dgm:prSet presAssocID="{812F1B14-1288-4E35-BFBF-5B9FC84A3E9B}" presName="root2" presStyleCnt="0"/>
      <dgm:spPr/>
    </dgm:pt>
    <dgm:pt modelId="{B507CE00-483C-45D4-8970-C25B3CCFE819}" type="pres">
      <dgm:prSet presAssocID="{812F1B14-1288-4E35-BFBF-5B9FC84A3E9B}" presName="LevelTwoTextNode" presStyleLbl="node2" presStyleIdx="0" presStyleCnt="2" custLinFactNeighborY="-54854">
        <dgm:presLayoutVars>
          <dgm:chPref val="3"/>
        </dgm:presLayoutVars>
      </dgm:prSet>
      <dgm:spPr/>
      <dgm:t>
        <a:bodyPr/>
        <a:lstStyle/>
        <a:p>
          <a:endParaRPr lang="en-US"/>
        </a:p>
      </dgm:t>
    </dgm:pt>
    <dgm:pt modelId="{2B0A76CA-3EE9-48EA-AB93-65071D5EA62A}" type="pres">
      <dgm:prSet presAssocID="{812F1B14-1288-4E35-BFBF-5B9FC84A3E9B}" presName="level3hierChild" presStyleCnt="0"/>
      <dgm:spPr/>
    </dgm:pt>
    <dgm:pt modelId="{24ECAAFD-DC38-4A6F-9AA8-32AE6377E5E2}" type="pres">
      <dgm:prSet presAssocID="{A07DFBCB-1A75-426C-8D81-12906332AB46}" presName="conn2-1" presStyleLbl="parChTrans1D2" presStyleIdx="1" presStyleCnt="2"/>
      <dgm:spPr/>
      <dgm:t>
        <a:bodyPr/>
        <a:lstStyle/>
        <a:p>
          <a:endParaRPr lang="en-US"/>
        </a:p>
      </dgm:t>
    </dgm:pt>
    <dgm:pt modelId="{97B4A15F-119E-49F8-8FD7-D888325918D1}" type="pres">
      <dgm:prSet presAssocID="{A07DFBCB-1A75-426C-8D81-12906332AB46}" presName="connTx" presStyleLbl="parChTrans1D2" presStyleIdx="1" presStyleCnt="2"/>
      <dgm:spPr/>
      <dgm:t>
        <a:bodyPr/>
        <a:lstStyle/>
        <a:p>
          <a:endParaRPr lang="en-US"/>
        </a:p>
      </dgm:t>
    </dgm:pt>
    <dgm:pt modelId="{B97FD7E0-750B-4398-80BD-406C58B4D1AD}" type="pres">
      <dgm:prSet presAssocID="{D652533A-EBC7-4F54-B2F0-316740814ADD}" presName="root2" presStyleCnt="0"/>
      <dgm:spPr/>
    </dgm:pt>
    <dgm:pt modelId="{9D0E0984-46AF-42E5-9FDA-ECCF5BC519C5}" type="pres">
      <dgm:prSet presAssocID="{D652533A-EBC7-4F54-B2F0-316740814ADD}" presName="LevelTwoTextNode" presStyleLbl="node2" presStyleIdx="1" presStyleCnt="2" custLinFactNeighborY="54854">
        <dgm:presLayoutVars>
          <dgm:chPref val="3"/>
        </dgm:presLayoutVars>
      </dgm:prSet>
      <dgm:spPr/>
      <dgm:t>
        <a:bodyPr/>
        <a:lstStyle/>
        <a:p>
          <a:endParaRPr lang="en-US"/>
        </a:p>
      </dgm:t>
    </dgm:pt>
    <dgm:pt modelId="{196B58C5-BDA0-422F-B856-FD0E7A08DB3E}" type="pres">
      <dgm:prSet presAssocID="{D652533A-EBC7-4F54-B2F0-316740814ADD}" presName="level3hierChild" presStyleCnt="0"/>
      <dgm:spPr/>
    </dgm:pt>
  </dgm:ptLst>
  <dgm:cxnLst>
    <dgm:cxn modelId="{F22F00A4-DD18-4B61-9F9F-8F319CF4975C}" type="presOf" srcId="{A07DFBCB-1A75-426C-8D81-12906332AB46}" destId="{97B4A15F-119E-49F8-8FD7-D888325918D1}" srcOrd="1" destOrd="0" presId="urn:microsoft.com/office/officeart/2005/8/layout/hierarchy2"/>
    <dgm:cxn modelId="{E89F6A96-DB4D-45CB-A08E-D8ADEABD48B5}" type="presOf" srcId="{A07DFBCB-1A75-426C-8D81-12906332AB46}" destId="{24ECAAFD-DC38-4A6F-9AA8-32AE6377E5E2}" srcOrd="0" destOrd="0" presId="urn:microsoft.com/office/officeart/2005/8/layout/hierarchy2"/>
    <dgm:cxn modelId="{82DC402A-B966-4AC5-961B-C013F7412EBA}" type="presOf" srcId="{0D05B031-03CD-4B8E-A53A-3A7767DEAE3C}" destId="{372D5B83-D227-4F79-A4F5-217D8DAAF987}" srcOrd="1" destOrd="0" presId="urn:microsoft.com/office/officeart/2005/8/layout/hierarchy2"/>
    <dgm:cxn modelId="{CE28B465-B803-4FFE-9EFC-8B5BA9998739}" srcId="{D6D73197-259E-43D6-B039-832E9BE00C24}" destId="{D652533A-EBC7-4F54-B2F0-316740814ADD}" srcOrd="1" destOrd="0" parTransId="{A07DFBCB-1A75-426C-8D81-12906332AB46}" sibTransId="{0E1D17E5-B132-40E2-B17F-B4EBCC95C686}"/>
    <dgm:cxn modelId="{982CD9A2-9F9C-4317-85B2-FBAA39FFB1F1}" type="presOf" srcId="{E5570E7D-5840-4ED3-88EF-F2F0099940C8}" destId="{DB7EC72F-72A0-430C-A885-D0C5E582CA6B}" srcOrd="0" destOrd="0" presId="urn:microsoft.com/office/officeart/2005/8/layout/hierarchy2"/>
    <dgm:cxn modelId="{7D6C83FB-AE33-4FCC-8B06-BFF1137C4278}" type="presOf" srcId="{812F1B14-1288-4E35-BFBF-5B9FC84A3E9B}" destId="{B507CE00-483C-45D4-8970-C25B3CCFE819}" srcOrd="0" destOrd="0" presId="urn:microsoft.com/office/officeart/2005/8/layout/hierarchy2"/>
    <dgm:cxn modelId="{28B02941-94E9-470D-AA37-97C99B46EFC0}" type="presOf" srcId="{D652533A-EBC7-4F54-B2F0-316740814ADD}" destId="{9D0E0984-46AF-42E5-9FDA-ECCF5BC519C5}" srcOrd="0" destOrd="0" presId="urn:microsoft.com/office/officeart/2005/8/layout/hierarchy2"/>
    <dgm:cxn modelId="{283C816C-EF35-4747-AF10-32494FCDDFC6}" srcId="{E5570E7D-5840-4ED3-88EF-F2F0099940C8}" destId="{D6D73197-259E-43D6-B039-832E9BE00C24}" srcOrd="0" destOrd="0" parTransId="{BE6B44C9-06CD-413D-B8DC-C2C1D13FC302}" sibTransId="{30C907E2-14FC-48CF-AC27-14918DCE0686}"/>
    <dgm:cxn modelId="{A90A28E1-C8BE-4140-84D0-018F2465D8E1}" type="presOf" srcId="{D6D73197-259E-43D6-B039-832E9BE00C24}" destId="{C33E8BB3-467D-4C8E-B293-611C2B4704C2}" srcOrd="0" destOrd="0" presId="urn:microsoft.com/office/officeart/2005/8/layout/hierarchy2"/>
    <dgm:cxn modelId="{B093E167-BDE9-4DBD-A7B6-E59006EC0565}" srcId="{D6D73197-259E-43D6-B039-832E9BE00C24}" destId="{812F1B14-1288-4E35-BFBF-5B9FC84A3E9B}" srcOrd="0" destOrd="0" parTransId="{0D05B031-03CD-4B8E-A53A-3A7767DEAE3C}" sibTransId="{723617F9-83B0-4F80-BF85-15D2B3B52038}"/>
    <dgm:cxn modelId="{19BAC40F-84A4-4501-9EAA-8187229A764F}" type="presOf" srcId="{0D05B031-03CD-4B8E-A53A-3A7767DEAE3C}" destId="{8B472255-BFE2-4C8D-B98B-95823FA26D50}" srcOrd="0" destOrd="0" presId="urn:microsoft.com/office/officeart/2005/8/layout/hierarchy2"/>
    <dgm:cxn modelId="{5EAE2427-C757-4564-B3ED-0CF83F4D9928}" type="presParOf" srcId="{DB7EC72F-72A0-430C-A885-D0C5E582CA6B}" destId="{0DE9B5D7-57D9-41A9-89F3-82DD3214668A}" srcOrd="0" destOrd="0" presId="urn:microsoft.com/office/officeart/2005/8/layout/hierarchy2"/>
    <dgm:cxn modelId="{A8B34574-F459-4153-A985-289953379119}" type="presParOf" srcId="{0DE9B5D7-57D9-41A9-89F3-82DD3214668A}" destId="{C33E8BB3-467D-4C8E-B293-611C2B4704C2}" srcOrd="0" destOrd="0" presId="urn:microsoft.com/office/officeart/2005/8/layout/hierarchy2"/>
    <dgm:cxn modelId="{B6E1BB41-02B8-46E0-B7AB-60DC7C160E27}" type="presParOf" srcId="{0DE9B5D7-57D9-41A9-89F3-82DD3214668A}" destId="{321DF9C1-B93B-4ABF-A526-CC2A7F4FDD2A}" srcOrd="1" destOrd="0" presId="urn:microsoft.com/office/officeart/2005/8/layout/hierarchy2"/>
    <dgm:cxn modelId="{6366F404-6135-452D-BA92-202273800403}" type="presParOf" srcId="{321DF9C1-B93B-4ABF-A526-CC2A7F4FDD2A}" destId="{8B472255-BFE2-4C8D-B98B-95823FA26D50}" srcOrd="0" destOrd="0" presId="urn:microsoft.com/office/officeart/2005/8/layout/hierarchy2"/>
    <dgm:cxn modelId="{D342E496-6F06-402D-8598-D1C92C3B410A}" type="presParOf" srcId="{8B472255-BFE2-4C8D-B98B-95823FA26D50}" destId="{372D5B83-D227-4F79-A4F5-217D8DAAF987}" srcOrd="0" destOrd="0" presId="urn:microsoft.com/office/officeart/2005/8/layout/hierarchy2"/>
    <dgm:cxn modelId="{1EC76D50-DFCD-43CE-A54C-8AC02BA290D8}" type="presParOf" srcId="{321DF9C1-B93B-4ABF-A526-CC2A7F4FDD2A}" destId="{F064650A-2FDF-4E03-BA0E-569169623F8A}" srcOrd="1" destOrd="0" presId="urn:microsoft.com/office/officeart/2005/8/layout/hierarchy2"/>
    <dgm:cxn modelId="{7C318F6E-AA55-4623-8332-24C0B795CCCC}" type="presParOf" srcId="{F064650A-2FDF-4E03-BA0E-569169623F8A}" destId="{B507CE00-483C-45D4-8970-C25B3CCFE819}" srcOrd="0" destOrd="0" presId="urn:microsoft.com/office/officeart/2005/8/layout/hierarchy2"/>
    <dgm:cxn modelId="{C196E7E2-9606-48C3-A0BD-FDA5CE4DDDA9}" type="presParOf" srcId="{F064650A-2FDF-4E03-BA0E-569169623F8A}" destId="{2B0A76CA-3EE9-48EA-AB93-65071D5EA62A}" srcOrd="1" destOrd="0" presId="urn:microsoft.com/office/officeart/2005/8/layout/hierarchy2"/>
    <dgm:cxn modelId="{83204010-0FC8-4432-AD74-5A17116841C2}" type="presParOf" srcId="{321DF9C1-B93B-4ABF-A526-CC2A7F4FDD2A}" destId="{24ECAAFD-DC38-4A6F-9AA8-32AE6377E5E2}" srcOrd="2" destOrd="0" presId="urn:microsoft.com/office/officeart/2005/8/layout/hierarchy2"/>
    <dgm:cxn modelId="{8B20648A-F0AF-44B8-A40A-8753A82C2373}" type="presParOf" srcId="{24ECAAFD-DC38-4A6F-9AA8-32AE6377E5E2}" destId="{97B4A15F-119E-49F8-8FD7-D888325918D1}" srcOrd="0" destOrd="0" presId="urn:microsoft.com/office/officeart/2005/8/layout/hierarchy2"/>
    <dgm:cxn modelId="{CD2E83D0-BAF7-47C7-9A38-C08FC3AFDEFB}" type="presParOf" srcId="{321DF9C1-B93B-4ABF-A526-CC2A7F4FDD2A}" destId="{B97FD7E0-750B-4398-80BD-406C58B4D1AD}" srcOrd="3" destOrd="0" presId="urn:microsoft.com/office/officeart/2005/8/layout/hierarchy2"/>
    <dgm:cxn modelId="{6FE06963-BCBC-4D9B-A45A-025326D24757}" type="presParOf" srcId="{B97FD7E0-750B-4398-80BD-406C58B4D1AD}" destId="{9D0E0984-46AF-42E5-9FDA-ECCF5BC519C5}" srcOrd="0" destOrd="0" presId="urn:microsoft.com/office/officeart/2005/8/layout/hierarchy2"/>
    <dgm:cxn modelId="{E8D5DEC7-3A6B-4329-AA83-03A45F48FB34}" type="presParOf" srcId="{B97FD7E0-750B-4398-80BD-406C58B4D1AD}" destId="{196B58C5-BDA0-422F-B856-FD0E7A08DB3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E4A887-DA15-4AE5-B122-A0FDE6467913}">
      <dsp:nvSpPr>
        <dsp:cNvPr id="0" name=""/>
        <dsp:cNvSpPr/>
      </dsp:nvSpPr>
      <dsp:spPr>
        <a:xfrm>
          <a:off x="7500" y="808553"/>
          <a:ext cx="2241946" cy="1345168"/>
        </a:xfrm>
        <a:prstGeom prst="roundRect">
          <a:avLst>
            <a:gd name="adj" fmla="val 10000"/>
          </a:avLst>
        </a:prstGeom>
        <a:solidFill>
          <a:srgbClr val="FFCCCC"/>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Develop the Java Program. </a:t>
          </a:r>
          <a:endParaRPr lang="en-US" sz="2000" kern="1200" dirty="0"/>
        </a:p>
      </dsp:txBody>
      <dsp:txXfrm>
        <a:off x="46899" y="847952"/>
        <a:ext cx="2163148" cy="1266370"/>
      </dsp:txXfrm>
    </dsp:sp>
    <dsp:sp modelId="{19D23BDD-C07B-4ECF-ABCC-3A45A381B43A}">
      <dsp:nvSpPr>
        <dsp:cNvPr id="0" name=""/>
        <dsp:cNvSpPr/>
      </dsp:nvSpPr>
      <dsp:spPr>
        <a:xfrm>
          <a:off x="2473642" y="1203136"/>
          <a:ext cx="475292" cy="556002"/>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473642" y="1314336"/>
        <a:ext cx="332704" cy="333602"/>
      </dsp:txXfrm>
    </dsp:sp>
    <dsp:sp modelId="{00033CE7-B1CC-43CE-A076-70943E7F3908}">
      <dsp:nvSpPr>
        <dsp:cNvPr id="0" name=""/>
        <dsp:cNvSpPr/>
      </dsp:nvSpPr>
      <dsp:spPr>
        <a:xfrm>
          <a:off x="3146226" y="808553"/>
          <a:ext cx="2241946" cy="134516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Compile the Java program into a class file</a:t>
          </a:r>
          <a:endParaRPr lang="en-US" sz="2000" kern="1200" dirty="0"/>
        </a:p>
      </dsp:txBody>
      <dsp:txXfrm>
        <a:off x="3185625" y="847952"/>
        <a:ext cx="2163148" cy="1266370"/>
      </dsp:txXfrm>
    </dsp:sp>
    <dsp:sp modelId="{A559C71E-F234-4E34-9CDE-1B8D8C161AF7}">
      <dsp:nvSpPr>
        <dsp:cNvPr id="0" name=""/>
        <dsp:cNvSpPr/>
      </dsp:nvSpPr>
      <dsp:spPr>
        <a:xfrm>
          <a:off x="5612368" y="1203136"/>
          <a:ext cx="475292" cy="556002"/>
        </a:xfrm>
        <a:prstGeom prst="rightArrow">
          <a:avLst>
            <a:gd name="adj1" fmla="val 60000"/>
            <a:gd name="adj2" fmla="val 50000"/>
          </a:avLst>
        </a:prstGeom>
        <a:solidFill>
          <a:schemeClr val="accent3">
            <a:lumMod val="60000"/>
            <a:lumOff val="40000"/>
          </a:schemeClr>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5612368" y="1314336"/>
        <a:ext cx="332704" cy="333602"/>
      </dsp:txXfrm>
    </dsp:sp>
    <dsp:sp modelId="{039D5772-ED67-4636-AFD7-EABB1934FDA4}">
      <dsp:nvSpPr>
        <dsp:cNvPr id="0" name=""/>
        <dsp:cNvSpPr/>
      </dsp:nvSpPr>
      <dsp:spPr>
        <a:xfrm>
          <a:off x="6284952" y="808553"/>
          <a:ext cx="2241946" cy="1345168"/>
        </a:xfrm>
        <a:prstGeom prst="roundRect">
          <a:avLst>
            <a:gd name="adj" fmla="val 10000"/>
          </a:avLst>
        </a:prstGeom>
        <a:solidFill>
          <a:schemeClr val="accent3">
            <a:lumMod val="60000"/>
            <a:lumOff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Run the program using the interpreter.</a:t>
          </a:r>
          <a:endParaRPr lang="en-US" sz="2000" kern="1200" dirty="0"/>
        </a:p>
      </dsp:txBody>
      <dsp:txXfrm>
        <a:off x="6324351" y="847952"/>
        <a:ext cx="2163148" cy="12663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E8BB3-467D-4C8E-B293-611C2B4704C2}">
      <dsp:nvSpPr>
        <dsp:cNvPr id="0" name=""/>
        <dsp:cNvSpPr/>
      </dsp:nvSpPr>
      <dsp:spPr>
        <a:xfrm>
          <a:off x="3155" y="918232"/>
          <a:ext cx="1965870" cy="9829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Java Classes</a:t>
          </a:r>
          <a:endParaRPr lang="en-US" sz="2400" kern="1200" dirty="0"/>
        </a:p>
      </dsp:txBody>
      <dsp:txXfrm>
        <a:off x="31944" y="947021"/>
        <a:ext cx="1908292" cy="925357"/>
      </dsp:txXfrm>
    </dsp:sp>
    <dsp:sp modelId="{8B472255-BFE2-4C8D-B98B-95823FA26D50}">
      <dsp:nvSpPr>
        <dsp:cNvPr id="0" name=""/>
        <dsp:cNvSpPr/>
      </dsp:nvSpPr>
      <dsp:spPr>
        <a:xfrm rot="18634549">
          <a:off x="1757738" y="919206"/>
          <a:ext cx="1208922" cy="62753"/>
        </a:xfrm>
        <a:custGeom>
          <a:avLst/>
          <a:gdLst/>
          <a:ahLst/>
          <a:cxnLst/>
          <a:rect l="0" t="0" r="0" b="0"/>
          <a:pathLst>
            <a:path>
              <a:moveTo>
                <a:pt x="0" y="31376"/>
              </a:moveTo>
              <a:lnTo>
                <a:pt x="1208922" y="313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2331976" y="920360"/>
        <a:ext cx="60446" cy="60446"/>
      </dsp:txXfrm>
    </dsp:sp>
    <dsp:sp modelId="{B507CE00-483C-45D4-8970-C25B3CCFE819}">
      <dsp:nvSpPr>
        <dsp:cNvPr id="0" name=""/>
        <dsp:cNvSpPr/>
      </dsp:nvSpPr>
      <dsp:spPr>
        <a:xfrm>
          <a:off x="2755374" y="0"/>
          <a:ext cx="1965870" cy="982935"/>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Inbuilt Classes</a:t>
          </a:r>
          <a:endParaRPr lang="en-US" sz="2400" kern="1200" dirty="0"/>
        </a:p>
      </dsp:txBody>
      <dsp:txXfrm>
        <a:off x="2784163" y="28789"/>
        <a:ext cx="1908292" cy="925357"/>
      </dsp:txXfrm>
    </dsp:sp>
    <dsp:sp modelId="{24ECAAFD-DC38-4A6F-9AA8-32AE6377E5E2}">
      <dsp:nvSpPr>
        <dsp:cNvPr id="0" name=""/>
        <dsp:cNvSpPr/>
      </dsp:nvSpPr>
      <dsp:spPr>
        <a:xfrm rot="2965451">
          <a:off x="1757738" y="1837439"/>
          <a:ext cx="1208922" cy="62753"/>
        </a:xfrm>
        <a:custGeom>
          <a:avLst/>
          <a:gdLst/>
          <a:ahLst/>
          <a:cxnLst/>
          <a:rect l="0" t="0" r="0" b="0"/>
          <a:pathLst>
            <a:path>
              <a:moveTo>
                <a:pt x="0" y="31376"/>
              </a:moveTo>
              <a:lnTo>
                <a:pt x="1208922" y="313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2331976" y="1838593"/>
        <a:ext cx="60446" cy="60446"/>
      </dsp:txXfrm>
    </dsp:sp>
    <dsp:sp modelId="{9D0E0984-46AF-42E5-9FDA-ECCF5BC519C5}">
      <dsp:nvSpPr>
        <dsp:cNvPr id="0" name=""/>
        <dsp:cNvSpPr/>
      </dsp:nvSpPr>
      <dsp:spPr>
        <a:xfrm>
          <a:off x="2755374" y="1836464"/>
          <a:ext cx="1965870" cy="9829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User Defined Classes</a:t>
          </a:r>
          <a:endParaRPr lang="en-US" sz="2400" kern="1200" dirty="0"/>
        </a:p>
      </dsp:txBody>
      <dsp:txXfrm>
        <a:off x="2784163" y="1865253"/>
        <a:ext cx="1908292" cy="92535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7E616CCD-4027-4848-A291-B8A6B56CC1B4}" type="datetimeFigureOut">
              <a:rPr lang="en-US" smtClean="0"/>
              <a:t>9/25/2013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52F112C7-402E-4DE1-8C8E-3DF295141697}" type="slidenum">
              <a:rPr lang="en-US" smtClean="0"/>
              <a:t>‹#›</a:t>
            </a:fld>
            <a:endParaRPr lang="en-US"/>
          </a:p>
        </p:txBody>
      </p:sp>
    </p:spTree>
    <p:extLst>
      <p:ext uri="{BB962C8B-B14F-4D97-AF65-F5344CB8AC3E}">
        <p14:creationId xmlns:p14="http://schemas.microsoft.com/office/powerpoint/2010/main" val="2799331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the animators:</a:t>
            </a:r>
          </a:p>
          <a:p>
            <a:r>
              <a:rPr lang="en-US" dirty="0" smtClean="0"/>
              <a:t>This screen content</a:t>
            </a:r>
            <a:r>
              <a:rPr lang="en-US" baseline="0" dirty="0" smtClean="0"/>
              <a:t> needs to be rendered in the flash, no animations needed.</a:t>
            </a: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p:nvPicPr>
        <p:blipFill>
          <a:blip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pPr>
              <a:defRPr/>
            </a:pPr>
            <a:fld id="{2BACDECA-566A-40FA-96BA-6236C2BA997D}" type="slidenum">
              <a:rPr lang="en-US" smtClean="0"/>
              <a:pPr>
                <a:defRPr/>
              </a:pPr>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DE48D0DE-62E3-4F52-80CA-71CE3987A84D}"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A3C9CECE-BED5-43EB-8526-CB671DF72371}"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50EC62AF-8A58-47DB-8277-FFD1CE2A98D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2"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b="1" dirty="0" smtClean="0">
                <a:solidFill>
                  <a:schemeClr val="tx1"/>
                </a:solidFill>
                <a:latin typeface="Myriad Pro" pitchFamily="34" charset="0"/>
                <a:cs typeface="Arial" pitchFamily="34" charset="0"/>
              </a:rPr>
              <a:t>Core JAVA</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400" dirty="0" smtClean="0">
                <a:solidFill>
                  <a:schemeClr val="bg1"/>
                </a:solidFill>
                <a:latin typeface="Cambria" pitchFamily="18" charset="0"/>
                <a:ea typeface="+mj-ea"/>
                <a:cs typeface="+mj-cs"/>
              </a:rPr>
              <a:t>Java Fundamentals</a:t>
            </a: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SDK VS JRE</a:t>
            </a:r>
            <a:endParaRPr lang="en-US" dirty="0"/>
          </a:p>
        </p:txBody>
      </p:sp>
      <p:sp>
        <p:nvSpPr>
          <p:cNvPr id="3" name="Content Placeholder 2"/>
          <p:cNvSpPr>
            <a:spLocks noGrp="1"/>
          </p:cNvSpPr>
          <p:nvPr>
            <p:ph idx="1"/>
          </p:nvPr>
        </p:nvSpPr>
        <p:spPr>
          <a:xfrm>
            <a:off x="228600" y="1676400"/>
            <a:ext cx="8686800" cy="2813050"/>
          </a:xfrm>
        </p:spPr>
        <p:txBody>
          <a:bodyPr/>
          <a:lstStyle/>
          <a:p>
            <a:pPr marL="687388" lvl="1" indent="-576263">
              <a:buClr>
                <a:schemeClr val="accent1"/>
              </a:buClr>
              <a:buSzPct val="85000"/>
              <a:buNone/>
            </a:pPr>
            <a:r>
              <a:rPr lang="en-US" sz="2000" b="1" kern="0" dirty="0" smtClean="0">
                <a:latin typeface="Arial" pitchFamily="34" charset="0"/>
                <a:cs typeface="Arial" pitchFamily="34" charset="0"/>
              </a:rPr>
              <a:t>What happens after you develop a Java Code?</a:t>
            </a:r>
          </a:p>
          <a:p>
            <a:pPr marL="687388" lvl="1" indent="-576263">
              <a:buClr>
                <a:schemeClr val="accent1"/>
              </a:buClr>
              <a:buSzPct val="85000"/>
              <a:buNone/>
            </a:pPr>
            <a:endParaRPr lang="en-US" sz="2000" b="1" kern="0" dirty="0" smtClean="0">
              <a:latin typeface="Arial" pitchFamily="34" charset="0"/>
              <a:cs typeface="Arial" pitchFamily="34" charset="0"/>
            </a:endParaRPr>
          </a:p>
          <a:p>
            <a:pPr marL="457200" lvl="1" indent="0">
              <a:buClr>
                <a:schemeClr val="accent1"/>
              </a:buClr>
              <a:buSzPct val="85000"/>
              <a:buNone/>
            </a:pPr>
            <a:r>
              <a:rPr lang="en-US" sz="2000" kern="0" dirty="0" smtClean="0">
                <a:latin typeface="Arial" pitchFamily="34" charset="0"/>
                <a:cs typeface="Arial" pitchFamily="34" charset="0"/>
              </a:rPr>
              <a:t>Java Code is compiled and converted to a byte code rather than a native code. </a:t>
            </a:r>
          </a:p>
          <a:p>
            <a:pPr marL="457200" lvl="1" indent="0">
              <a:buClr>
                <a:schemeClr val="accent1"/>
              </a:buClr>
              <a:buSzPct val="85000"/>
              <a:buNone/>
            </a:pPr>
            <a:endParaRPr lang="en-US" sz="2000" kern="0" dirty="0" smtClean="0">
              <a:latin typeface="Arial" pitchFamily="34" charset="0"/>
              <a:cs typeface="Arial" pitchFamily="34" charset="0"/>
            </a:endParaRPr>
          </a:p>
          <a:p>
            <a:pPr marL="457200" lvl="1" indent="0">
              <a:buClr>
                <a:schemeClr val="accent1"/>
              </a:buClr>
              <a:buSzPct val="85000"/>
              <a:buNone/>
            </a:pPr>
            <a:r>
              <a:rPr lang="en-US" sz="2000" kern="0" dirty="0" smtClean="0">
                <a:latin typeface="Arial" pitchFamily="34" charset="0"/>
                <a:cs typeface="Arial" pitchFamily="34" charset="0"/>
              </a:rPr>
              <a:t>English is an language  which can understood by many people across the world. Similarly byte code is a format that can be run in many platforms Unix, Windows, Linux and also irrespective of hardware's.</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SDK VS JRE</a:t>
            </a:r>
            <a:endParaRPr lang="en-US" dirty="0"/>
          </a:p>
        </p:txBody>
      </p:sp>
      <p:sp>
        <p:nvSpPr>
          <p:cNvPr id="3" name="Content Placeholder 2"/>
          <p:cNvSpPr>
            <a:spLocks noGrp="1"/>
          </p:cNvSpPr>
          <p:nvPr>
            <p:ph idx="1"/>
          </p:nvPr>
        </p:nvSpPr>
        <p:spPr>
          <a:xfrm>
            <a:off x="76200" y="1301750"/>
            <a:ext cx="7086600" cy="2508250"/>
          </a:xfrm>
        </p:spPr>
        <p:txBody>
          <a:bodyPr/>
          <a:lstStyle/>
          <a:p>
            <a:pPr marL="687388" lvl="1" indent="-230188">
              <a:buClr>
                <a:schemeClr val="accent1"/>
              </a:buClr>
              <a:buSzPct val="85000"/>
              <a:buNone/>
            </a:pPr>
            <a:endParaRPr lang="en-US" sz="2000" kern="0" dirty="0" smtClean="0">
              <a:latin typeface="Arial" pitchFamily="34" charset="0"/>
              <a:cs typeface="Arial" pitchFamily="34" charset="0"/>
            </a:endParaRPr>
          </a:p>
          <a:p>
            <a:pPr marL="687388" lvl="1" indent="-623888">
              <a:buClr>
                <a:schemeClr val="accent1"/>
              </a:buClr>
              <a:buSzPct val="85000"/>
              <a:buNone/>
            </a:pPr>
            <a:r>
              <a:rPr lang="en-US" sz="2000" b="1" kern="0" dirty="0" smtClean="0">
                <a:latin typeface="Arial" pitchFamily="34" charset="0"/>
                <a:cs typeface="Arial" pitchFamily="34" charset="0"/>
              </a:rPr>
              <a:t>What is Java SDK? </a:t>
            </a:r>
          </a:p>
          <a:p>
            <a:pPr marL="173038" lvl="1" indent="0">
              <a:buClr>
                <a:schemeClr val="accent1"/>
              </a:buClr>
              <a:buSzPct val="85000"/>
              <a:buNone/>
              <a:tabLst>
                <a:tab pos="173038" algn="l"/>
              </a:tabLst>
            </a:pPr>
            <a:r>
              <a:rPr lang="en-US" sz="2000" b="1" kern="0" dirty="0" smtClean="0">
                <a:latin typeface="Arial" pitchFamily="34" charset="0"/>
                <a:cs typeface="Arial" pitchFamily="34" charset="0"/>
              </a:rPr>
              <a:t>SDK </a:t>
            </a:r>
            <a:r>
              <a:rPr lang="en-US" sz="2000" kern="0" dirty="0" smtClean="0">
                <a:latin typeface="Arial" pitchFamily="34" charset="0"/>
                <a:cs typeface="Arial" pitchFamily="34" charset="0"/>
              </a:rPr>
              <a:t>stands for </a:t>
            </a:r>
            <a:r>
              <a:rPr lang="en-US" sz="2000" b="1" kern="0" dirty="0" smtClean="0">
                <a:latin typeface="Arial" pitchFamily="34" charset="0"/>
                <a:cs typeface="Arial" pitchFamily="34" charset="0"/>
              </a:rPr>
              <a:t>S</a:t>
            </a:r>
            <a:r>
              <a:rPr lang="en-US" sz="2000" kern="0" dirty="0" smtClean="0">
                <a:latin typeface="Arial" pitchFamily="34" charset="0"/>
                <a:cs typeface="Arial" pitchFamily="34" charset="0"/>
              </a:rPr>
              <a:t>oftware </a:t>
            </a:r>
            <a:r>
              <a:rPr lang="en-US" sz="2000" b="1" kern="0" dirty="0" smtClean="0">
                <a:latin typeface="Arial" pitchFamily="34" charset="0"/>
                <a:cs typeface="Arial" pitchFamily="34" charset="0"/>
              </a:rPr>
              <a:t>D</a:t>
            </a:r>
            <a:r>
              <a:rPr lang="en-US" sz="2000" kern="0" dirty="0" smtClean="0">
                <a:latin typeface="Arial" pitchFamily="34" charset="0"/>
                <a:cs typeface="Arial" pitchFamily="34" charset="0"/>
              </a:rPr>
              <a:t>evelopment </a:t>
            </a:r>
            <a:r>
              <a:rPr lang="en-US" sz="2000" b="1" kern="0" dirty="0" smtClean="0">
                <a:latin typeface="Arial" pitchFamily="34" charset="0"/>
                <a:cs typeface="Arial" pitchFamily="34" charset="0"/>
              </a:rPr>
              <a:t>K</a:t>
            </a:r>
            <a:r>
              <a:rPr lang="en-US" sz="2000" kern="0" dirty="0" smtClean="0">
                <a:latin typeface="Arial" pitchFamily="34" charset="0"/>
                <a:cs typeface="Arial" pitchFamily="34" charset="0"/>
              </a:rPr>
              <a:t>it is a package used for developing java applications and converting the java code to Byte codes. The conversion is typically done using Java compilers.</a:t>
            </a:r>
          </a:p>
          <a:p>
            <a:pPr marL="457200" lvl="1" indent="0">
              <a:buClr>
                <a:schemeClr val="accent1"/>
              </a:buClr>
              <a:buSzPct val="85000"/>
              <a:buNone/>
            </a:pPr>
            <a:endParaRPr lang="en-US" sz="2000" kern="0" dirty="0" smtClean="0">
              <a:latin typeface="Arial" pitchFamily="34" charset="0"/>
              <a:cs typeface="Arial" pitchFamily="34" charset="0"/>
            </a:endParaRPr>
          </a:p>
          <a:p>
            <a:pPr>
              <a:buNone/>
            </a:pPr>
            <a:endParaRPr lang="en-US" sz="24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11</a:t>
            </a:fld>
            <a:endParaRPr lang="en-US" dirty="0"/>
          </a:p>
        </p:txBody>
      </p:sp>
      <p:pic>
        <p:nvPicPr>
          <p:cNvPr id="5" name="Picture 4" descr="sdk_hero.png"/>
          <p:cNvPicPr>
            <a:picLocks noChangeAspect="1"/>
          </p:cNvPicPr>
          <p:nvPr/>
        </p:nvPicPr>
        <p:blipFill>
          <a:blip cstate="print"/>
          <a:stretch>
            <a:fillRect/>
          </a:stretch>
        </p:blipFill>
        <p:spPr>
          <a:xfrm>
            <a:off x="6850672" y="1573794"/>
            <a:ext cx="1912328" cy="2388606"/>
          </a:xfrm>
          <a:prstGeom prst="rect">
            <a:avLst/>
          </a:prstGeom>
        </p:spPr>
      </p:pic>
      <p:sp>
        <p:nvSpPr>
          <p:cNvPr id="6" name="Rectangle 5"/>
          <p:cNvSpPr/>
          <p:nvPr/>
        </p:nvSpPr>
        <p:spPr>
          <a:xfrm>
            <a:off x="-304800" y="3810000"/>
            <a:ext cx="8382000" cy="2431435"/>
          </a:xfrm>
          <a:prstGeom prst="rect">
            <a:avLst/>
          </a:prstGeom>
        </p:spPr>
        <p:txBody>
          <a:bodyPr wrap="square">
            <a:spAutoFit/>
          </a:bodyPr>
          <a:lstStyle/>
          <a:p>
            <a:pPr marL="687388" lvl="1" indent="-230188">
              <a:spcBef>
                <a:spcPct val="20000"/>
              </a:spcBef>
              <a:buClr>
                <a:schemeClr val="accent1"/>
              </a:buClr>
              <a:buSzPct val="85000"/>
            </a:pPr>
            <a:r>
              <a:rPr lang="en-US" sz="2000" kern="0" dirty="0" smtClean="0"/>
              <a:t>What is JRE?</a:t>
            </a:r>
            <a:endParaRPr lang="en-US" sz="2000" b="0" kern="0" dirty="0" smtClean="0"/>
          </a:p>
          <a:p>
            <a:pPr marL="687388" lvl="1" indent="-230188">
              <a:spcBef>
                <a:spcPct val="20000"/>
              </a:spcBef>
              <a:buClr>
                <a:schemeClr val="accent1"/>
              </a:buClr>
              <a:buSzPct val="85000"/>
            </a:pPr>
            <a:r>
              <a:rPr lang="en-US" sz="2000" kern="0" dirty="0" smtClean="0"/>
              <a:t>JRE </a:t>
            </a:r>
            <a:r>
              <a:rPr lang="en-US" sz="2000" b="0" kern="0" dirty="0" smtClean="0"/>
              <a:t>stands for Java runtime environment is used for executing java applications . It converts the java byte code to the necessary native code based on the underlying platform. </a:t>
            </a:r>
          </a:p>
          <a:p>
            <a:pPr marL="687388" lvl="1" indent="-230188">
              <a:spcBef>
                <a:spcPct val="20000"/>
              </a:spcBef>
              <a:buClr>
                <a:schemeClr val="accent1"/>
              </a:buClr>
              <a:buSzPct val="85000"/>
            </a:pPr>
            <a:endParaRPr lang="en-US" sz="2000" b="0" kern="0" dirty="0" smtClean="0"/>
          </a:p>
          <a:p>
            <a:pPr marL="687388" lvl="1" indent="-230188">
              <a:spcBef>
                <a:spcPct val="20000"/>
              </a:spcBef>
              <a:buClr>
                <a:schemeClr val="accent1"/>
              </a:buClr>
              <a:buSzPct val="85000"/>
            </a:pPr>
            <a:r>
              <a:rPr lang="en-US" sz="2000" b="0" kern="0" dirty="0" smtClean="0"/>
              <a:t> There are different JRE  versions for different platforms such as Linux, Windows, Unix etc.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SDK VS JRE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12</a:t>
            </a:fld>
            <a:endParaRPr lang="en-US" dirty="0"/>
          </a:p>
        </p:txBody>
      </p:sp>
      <p:sp>
        <p:nvSpPr>
          <p:cNvPr id="5" name="Rectangle 3"/>
          <p:cNvSpPr txBox="1">
            <a:spLocks noChangeArrowheads="1"/>
          </p:cNvSpPr>
          <p:nvPr/>
        </p:nvSpPr>
        <p:spPr bwMode="gray">
          <a:xfrm>
            <a:off x="152400" y="3733800"/>
            <a:ext cx="66294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6538" lvl="1">
              <a:spcBef>
                <a:spcPct val="20000"/>
              </a:spcBef>
              <a:buClr>
                <a:schemeClr val="accent1"/>
              </a:buClr>
              <a:buSzPct val="85000"/>
            </a:pPr>
            <a:r>
              <a:rPr lang="en-US" sz="2000" kern="0" dirty="0" smtClean="0"/>
              <a:t>JRE                        Java SDK</a:t>
            </a:r>
          </a:p>
          <a:p>
            <a:pPr marL="687388" lvl="1" indent="-230188">
              <a:spcBef>
                <a:spcPct val="20000"/>
              </a:spcBef>
              <a:buClr>
                <a:schemeClr val="accent1"/>
              </a:buClr>
              <a:buSzPct val="85000"/>
            </a:pPr>
            <a:endParaRPr lang="en-US" sz="2000" kern="0" dirty="0" smtClean="0"/>
          </a:p>
          <a:p>
            <a:pPr marL="687388" lvl="1" indent="-230188">
              <a:spcBef>
                <a:spcPct val="20000"/>
              </a:spcBef>
              <a:buClr>
                <a:schemeClr val="accent1"/>
              </a:buClr>
              <a:buSzPct val="85000"/>
            </a:pPr>
            <a:r>
              <a:rPr lang="en-US" sz="2000" b="0" kern="0" dirty="0" smtClean="0"/>
              <a:t>If you want java applications to be executed  go for lighter versions JRE.</a:t>
            </a:r>
          </a:p>
          <a:p>
            <a:pPr marL="687388" lvl="1" indent="-230188">
              <a:spcBef>
                <a:spcPct val="20000"/>
              </a:spcBef>
              <a:buClr>
                <a:schemeClr val="accent1"/>
              </a:buClr>
              <a:buSzPct val="85000"/>
            </a:pPr>
            <a:r>
              <a:rPr lang="en-US" sz="2000" b="0" kern="0" dirty="0" smtClean="0"/>
              <a:t>For developing and running Java applications go for the bulkier Java SDK.</a:t>
            </a:r>
          </a:p>
          <a:p>
            <a:pPr marL="687388" lvl="1" indent="-230188">
              <a:spcBef>
                <a:spcPct val="20000"/>
              </a:spcBef>
              <a:buClr>
                <a:schemeClr val="accent1"/>
              </a:buClr>
              <a:buSzPct val="85000"/>
            </a:pPr>
            <a:endParaRPr lang="en-US" sz="2000" b="0" kern="0" dirty="0" smtClean="0"/>
          </a:p>
          <a:p>
            <a:pPr marL="687388" lvl="1" indent="-230188">
              <a:spcBef>
                <a:spcPct val="20000"/>
              </a:spcBef>
              <a:buClr>
                <a:schemeClr val="accent1"/>
              </a:buClr>
              <a:buSzPct val="85000"/>
            </a:pPr>
            <a:endParaRPr lang="en-US" sz="2000" b="0" kern="0" dirty="0" smtClean="0"/>
          </a:p>
          <a:p>
            <a:pPr marL="687388" lvl="1" indent="-230188">
              <a:spcBef>
                <a:spcPct val="20000"/>
              </a:spcBef>
              <a:buClr>
                <a:schemeClr val="accent1"/>
              </a:buClr>
              <a:buSzPct val="85000"/>
            </a:pPr>
            <a:endParaRPr lang="en-US" sz="2000" b="0" kern="0" dirty="0" smtClean="0"/>
          </a:p>
        </p:txBody>
      </p:sp>
      <p:pic>
        <p:nvPicPr>
          <p:cNvPr id="6" name="Picture 5" descr="vs-logo1.jpg"/>
          <p:cNvPicPr>
            <a:picLocks noChangeAspect="1"/>
          </p:cNvPicPr>
          <p:nvPr/>
        </p:nvPicPr>
        <p:blipFill>
          <a:blip cstate="print"/>
          <a:stretch>
            <a:fillRect/>
          </a:stretch>
        </p:blipFill>
        <p:spPr>
          <a:xfrm>
            <a:off x="1219200" y="3505200"/>
            <a:ext cx="1282148" cy="762000"/>
          </a:xfrm>
          <a:prstGeom prst="rect">
            <a:avLst/>
          </a:prstGeom>
        </p:spPr>
      </p:pic>
      <p:pic>
        <p:nvPicPr>
          <p:cNvPr id="7" name="Picture 6" descr="cartoon_boy_running_35135601_large.jpg"/>
          <p:cNvPicPr>
            <a:picLocks noChangeAspect="1"/>
          </p:cNvPicPr>
          <p:nvPr/>
        </p:nvPicPr>
        <p:blipFill>
          <a:blip cstate="print"/>
          <a:stretch>
            <a:fillRect/>
          </a:stretch>
        </p:blipFill>
        <p:spPr>
          <a:xfrm>
            <a:off x="6096000" y="1600200"/>
            <a:ext cx="3048000" cy="256032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Java Application</a:t>
            </a:r>
            <a:endParaRPr lang="en-US" dirty="0"/>
          </a:p>
        </p:txBody>
      </p:sp>
      <p:sp>
        <p:nvSpPr>
          <p:cNvPr id="3" name="Content Placeholder 2"/>
          <p:cNvSpPr>
            <a:spLocks noGrp="1"/>
          </p:cNvSpPr>
          <p:nvPr>
            <p:ph idx="1"/>
          </p:nvPr>
        </p:nvSpPr>
        <p:spPr>
          <a:xfrm>
            <a:off x="76200" y="1609725"/>
            <a:ext cx="8686800" cy="4946650"/>
          </a:xfrm>
        </p:spPr>
        <p:txBody>
          <a:bodyPr/>
          <a:lstStyle/>
          <a:p>
            <a:pPr marL="687388" lvl="1" indent="-230188">
              <a:buClr>
                <a:schemeClr val="accent1"/>
              </a:buClr>
              <a:buSzPct val="85000"/>
              <a:buNone/>
            </a:pPr>
            <a:r>
              <a:rPr lang="en-US" kern="0" dirty="0" smtClean="0"/>
              <a:t>The Java applications can be classified as follows,</a:t>
            </a:r>
          </a:p>
          <a:p>
            <a:pPr marL="687388" lvl="1" indent="-230188">
              <a:buClr>
                <a:schemeClr val="accent1"/>
              </a:buClr>
              <a:buSzPct val="85000"/>
              <a:buFont typeface="Wingdings" pitchFamily="2" charset="2"/>
              <a:buChar char="§"/>
            </a:pPr>
            <a:r>
              <a:rPr lang="en-US" b="1" kern="0" dirty="0" smtClean="0"/>
              <a:t>Java  stand alone applications – </a:t>
            </a:r>
            <a:r>
              <a:rPr lang="en-US" kern="0" dirty="0" smtClean="0"/>
              <a:t>These are typically GUI programs, command line java program   that execute on a desktop computer and perform the desired functionality independently All they need is a JVM installed in desktop for execution.</a:t>
            </a:r>
          </a:p>
          <a:p>
            <a:pPr marL="687388" lvl="1" indent="-230188">
              <a:buClr>
                <a:schemeClr val="accent1"/>
              </a:buClr>
              <a:buSzPct val="85000"/>
              <a:buFont typeface="Wingdings" pitchFamily="2" charset="2"/>
              <a:buChar char="§"/>
            </a:pPr>
            <a:r>
              <a:rPr lang="en-US" b="1" kern="0" dirty="0" smtClean="0"/>
              <a:t>Java web applications -  </a:t>
            </a:r>
            <a:r>
              <a:rPr lang="en-US" kern="0" dirty="0" smtClean="0"/>
              <a:t>These are typical applications that are  built using combination of technologies such as EJB, JSF  and servlets etc. These are deployed in an application server (or) web server. They are accessed using a web browser such as Fire Fox , IE.  They are examples of N tier applications.</a:t>
            </a:r>
          </a:p>
          <a:p>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Basic Steps To Develop a Java Program</a:t>
            </a:r>
            <a:endParaRPr lang="en-US" sz="3200" dirty="0"/>
          </a:p>
        </p:txBody>
      </p:sp>
      <p:graphicFrame>
        <p:nvGraphicFramePr>
          <p:cNvPr id="5" name="Content Placeholder 4"/>
          <p:cNvGraphicFramePr>
            <a:graphicFrameLocks noGrp="1"/>
          </p:cNvGraphicFramePr>
          <p:nvPr>
            <p:ph idx="1"/>
          </p:nvPr>
        </p:nvGraphicFramePr>
        <p:xfrm>
          <a:off x="228600" y="990600"/>
          <a:ext cx="8534400" cy="2962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dirty="0"/>
          </a:p>
        </p:txBody>
      </p:sp>
      <p:sp>
        <p:nvSpPr>
          <p:cNvPr id="6" name="Double Brace 5"/>
          <p:cNvSpPr/>
          <p:nvPr/>
        </p:nvSpPr>
        <p:spPr>
          <a:xfrm>
            <a:off x="304800" y="3581400"/>
            <a:ext cx="2209800" cy="15240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0" dirty="0" smtClean="0"/>
              <a:t>Java Program developed with </a:t>
            </a:r>
            <a:r>
              <a:rPr lang="en-US" dirty="0" smtClean="0"/>
              <a:t>“.java”</a:t>
            </a:r>
            <a:r>
              <a:rPr lang="en-US" b="0" dirty="0" smtClean="0"/>
              <a:t> extension</a:t>
            </a:r>
            <a:endParaRPr lang="en-US" b="0" dirty="0"/>
          </a:p>
        </p:txBody>
      </p:sp>
      <p:sp>
        <p:nvSpPr>
          <p:cNvPr id="7" name="Double Brace 6"/>
          <p:cNvSpPr/>
          <p:nvPr/>
        </p:nvSpPr>
        <p:spPr>
          <a:xfrm>
            <a:off x="2971800" y="3581400"/>
            <a:ext cx="2971800" cy="15240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0" dirty="0" smtClean="0"/>
              <a:t>The Java compiler  “</a:t>
            </a:r>
            <a:r>
              <a:rPr lang="en-US" dirty="0"/>
              <a:t>j</a:t>
            </a:r>
            <a:r>
              <a:rPr lang="en-US" dirty="0" smtClean="0"/>
              <a:t>avac</a:t>
            </a:r>
            <a:r>
              <a:rPr lang="en-US" b="0" dirty="0" smtClean="0"/>
              <a:t>” translates the Java program into classes with extension .class. </a:t>
            </a:r>
          </a:p>
          <a:p>
            <a:pPr algn="ctr"/>
            <a:r>
              <a:rPr lang="en-US" b="0" dirty="0" smtClean="0"/>
              <a:t>Class Files are in byte code format.</a:t>
            </a:r>
            <a:endParaRPr lang="en-US" b="0" dirty="0"/>
          </a:p>
        </p:txBody>
      </p:sp>
      <p:sp>
        <p:nvSpPr>
          <p:cNvPr id="8" name="Double Brace 7"/>
          <p:cNvSpPr/>
          <p:nvPr/>
        </p:nvSpPr>
        <p:spPr>
          <a:xfrm>
            <a:off x="6400800" y="3581400"/>
            <a:ext cx="2590800" cy="15240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0" dirty="0" smtClean="0"/>
              <a:t>The Java interpreter “</a:t>
            </a:r>
            <a:r>
              <a:rPr lang="en-US" dirty="0" smtClean="0"/>
              <a:t>Java</a:t>
            </a:r>
            <a:r>
              <a:rPr lang="en-US" b="0" dirty="0" smtClean="0"/>
              <a:t>” converts the Java class byte codes into native code and executes it. </a:t>
            </a:r>
            <a:endParaRPr lang="en-US" b="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Java</a:t>
            </a:r>
            <a:endParaRPr lang="en-US" dirty="0"/>
          </a:p>
        </p:txBody>
      </p:sp>
      <p:sp>
        <p:nvSpPr>
          <p:cNvPr id="3" name="Content Placeholder 2"/>
          <p:cNvSpPr>
            <a:spLocks noGrp="1"/>
          </p:cNvSpPr>
          <p:nvPr>
            <p:ph idx="1"/>
          </p:nvPr>
        </p:nvSpPr>
        <p:spPr>
          <a:xfrm>
            <a:off x="228600" y="1609725"/>
            <a:ext cx="8686800" cy="1743075"/>
          </a:xfrm>
        </p:spPr>
        <p:txBody>
          <a:bodyPr/>
          <a:lstStyle/>
          <a:p>
            <a:pPr>
              <a:spcBef>
                <a:spcPts val="1200"/>
              </a:spcBef>
              <a:buNone/>
            </a:pPr>
            <a:r>
              <a:rPr lang="en-US" sz="1800" dirty="0" smtClean="0">
                <a:latin typeface="Arial" pitchFamily="34" charset="0"/>
                <a:cs typeface="Arial" pitchFamily="34" charset="0"/>
              </a:rPr>
              <a:t>The components which makes Java program run are,</a:t>
            </a:r>
          </a:p>
          <a:p>
            <a:pPr lvl="1">
              <a:spcBef>
                <a:spcPts val="1200"/>
              </a:spcBef>
              <a:buFont typeface="Wingdings" pitchFamily="2" charset="2"/>
              <a:buChar char="§"/>
            </a:pPr>
            <a:r>
              <a:rPr lang="en-US" sz="1800" dirty="0" smtClean="0">
                <a:latin typeface="Arial" pitchFamily="34" charset="0"/>
                <a:cs typeface="Arial" pitchFamily="34" charset="0"/>
              </a:rPr>
              <a:t>Java API’s</a:t>
            </a:r>
          </a:p>
          <a:p>
            <a:pPr lvl="1">
              <a:spcBef>
                <a:spcPts val="1200"/>
              </a:spcBef>
              <a:buFont typeface="Wingdings" pitchFamily="2" charset="2"/>
              <a:buChar char="§"/>
            </a:pPr>
            <a:r>
              <a:rPr lang="en-US" sz="1800" dirty="0" smtClean="0">
                <a:latin typeface="Arial" pitchFamily="34" charset="0"/>
                <a:cs typeface="Arial" pitchFamily="34" charset="0"/>
              </a:rPr>
              <a:t>Java Class File</a:t>
            </a:r>
          </a:p>
          <a:p>
            <a:pPr lvl="1">
              <a:spcBef>
                <a:spcPts val="1200"/>
              </a:spcBef>
              <a:buFont typeface="Wingdings" pitchFamily="2" charset="2"/>
              <a:buChar char="§"/>
            </a:pPr>
            <a:r>
              <a:rPr lang="en-US" sz="1800" b="1" dirty="0" smtClean="0">
                <a:latin typeface="Arial" pitchFamily="34" charset="0"/>
                <a:cs typeface="Arial" pitchFamily="34" charset="0"/>
              </a:rPr>
              <a:t>J</a:t>
            </a:r>
            <a:r>
              <a:rPr lang="en-US" sz="1800" dirty="0" smtClean="0">
                <a:latin typeface="Arial" pitchFamily="34" charset="0"/>
                <a:cs typeface="Arial" pitchFamily="34" charset="0"/>
              </a:rPr>
              <a:t>ava </a:t>
            </a:r>
            <a:r>
              <a:rPr lang="en-US" sz="1800" b="1" dirty="0" smtClean="0">
                <a:latin typeface="Arial" pitchFamily="34" charset="0"/>
                <a:cs typeface="Arial" pitchFamily="34" charset="0"/>
              </a:rPr>
              <a:t>V</a:t>
            </a:r>
            <a:r>
              <a:rPr lang="en-US" sz="1800" dirty="0" smtClean="0">
                <a:latin typeface="Arial" pitchFamily="34" charset="0"/>
                <a:cs typeface="Arial" pitchFamily="34" charset="0"/>
              </a:rPr>
              <a:t>irtual </a:t>
            </a:r>
            <a:r>
              <a:rPr lang="en-US" sz="1800" b="1" dirty="0" smtClean="0">
                <a:latin typeface="Arial" pitchFamily="34" charset="0"/>
                <a:cs typeface="Arial" pitchFamily="34" charset="0"/>
              </a:rPr>
              <a:t>M</a:t>
            </a:r>
            <a:r>
              <a:rPr lang="en-US" sz="1800" dirty="0" smtClean="0">
                <a:latin typeface="Arial" pitchFamily="34" charset="0"/>
                <a:cs typeface="Arial" pitchFamily="34" charset="0"/>
              </a:rPr>
              <a:t>achine (</a:t>
            </a:r>
            <a:r>
              <a:rPr lang="en-US" sz="1800" b="1" dirty="0" smtClean="0">
                <a:latin typeface="Arial" pitchFamily="34" charset="0"/>
                <a:cs typeface="Arial" pitchFamily="34" charset="0"/>
              </a:rPr>
              <a:t>JVM</a:t>
            </a:r>
            <a:r>
              <a:rPr lang="en-US" sz="1800" dirty="0" smtClean="0">
                <a:latin typeface="Arial" pitchFamily="34" charset="0"/>
                <a:cs typeface="Arial" pitchFamily="34" charset="0"/>
              </a:rPr>
              <a:t>) – </a:t>
            </a:r>
            <a:r>
              <a:rPr lang="en-US" sz="1800" i="1" dirty="0" smtClean="0">
                <a:latin typeface="Arial" pitchFamily="34" charset="0"/>
                <a:cs typeface="Arial" pitchFamily="34" charset="0"/>
              </a:rPr>
              <a:t>Heart of Java technology.</a:t>
            </a:r>
          </a:p>
          <a:p>
            <a:pPr lvl="1">
              <a:spcBef>
                <a:spcPts val="1200"/>
              </a:spcBef>
              <a:buNone/>
            </a:pPr>
            <a:endParaRPr lang="en-US" sz="1800" dirty="0" smtClean="0">
              <a:latin typeface="Arial" pitchFamily="34" charset="0"/>
              <a:cs typeface="Arial" pitchFamily="34" charset="0"/>
            </a:endParaRPr>
          </a:p>
          <a:p>
            <a:pPr lvl="0">
              <a:buNone/>
              <a:defRPr/>
            </a:pPr>
            <a:r>
              <a:rPr lang="en-US" sz="1800" b="1" dirty="0" smtClean="0">
                <a:latin typeface="Arial" pitchFamily="34" charset="0"/>
                <a:cs typeface="Arial" pitchFamily="34" charset="0"/>
              </a:rPr>
              <a:t>What are Java API’s?</a:t>
            </a:r>
          </a:p>
          <a:p>
            <a:pPr lvl="0">
              <a:buNone/>
              <a:defRPr/>
            </a:pPr>
            <a:r>
              <a:rPr lang="en-US" sz="1800" dirty="0" smtClean="0">
                <a:latin typeface="Arial" pitchFamily="34" charset="0"/>
                <a:cs typeface="Arial" pitchFamily="34" charset="0"/>
              </a:rPr>
              <a:t> They are application interface which developer uses to develop java programs.</a:t>
            </a:r>
          </a:p>
          <a:p>
            <a:pPr lvl="0">
              <a:buNone/>
              <a:defRPr/>
            </a:pPr>
            <a:endParaRPr lang="en-US" sz="1800" b="1" dirty="0" smtClean="0">
              <a:latin typeface="Arial" pitchFamily="34" charset="0"/>
              <a:cs typeface="Arial" pitchFamily="34" charset="0"/>
            </a:endParaRPr>
          </a:p>
          <a:p>
            <a:pPr lvl="0">
              <a:buNone/>
              <a:defRPr/>
            </a:pPr>
            <a:r>
              <a:rPr lang="en-US" sz="1800" b="1" dirty="0" smtClean="0">
                <a:latin typeface="Arial" pitchFamily="34" charset="0"/>
                <a:cs typeface="Arial" pitchFamily="34" charset="0"/>
              </a:rPr>
              <a:t>Example: </a:t>
            </a:r>
            <a:r>
              <a:rPr lang="en-US" sz="1800" dirty="0" smtClean="0">
                <a:latin typeface="Arial" pitchFamily="34" charset="0"/>
                <a:cs typeface="Arial" pitchFamily="34" charset="0"/>
              </a:rPr>
              <a:t> </a:t>
            </a:r>
            <a:r>
              <a:rPr lang="en-US" sz="1800" dirty="0" smtClean="0">
                <a:solidFill>
                  <a:schemeClr val="tx2"/>
                </a:solidFill>
                <a:latin typeface="Arial" pitchFamily="34" charset="0"/>
                <a:cs typeface="Arial" pitchFamily="34" charset="0"/>
              </a:rPr>
              <a:t>System.out.println</a:t>
            </a:r>
            <a:r>
              <a:rPr lang="en-US" sz="1800" dirty="0" smtClean="0">
                <a:latin typeface="Arial" pitchFamily="34" charset="0"/>
                <a:cs typeface="Arial" pitchFamily="34" charset="0"/>
              </a:rPr>
              <a:t>(“</a:t>
            </a:r>
            <a:r>
              <a:rPr lang="en-US" sz="1800" dirty="0" smtClean="0">
                <a:solidFill>
                  <a:srgbClr val="00B050"/>
                </a:solidFill>
                <a:latin typeface="Arial" pitchFamily="34" charset="0"/>
                <a:cs typeface="Arial" pitchFamily="34" charset="0"/>
              </a:rPr>
              <a:t>Hello World</a:t>
            </a:r>
            <a:r>
              <a:rPr lang="en-US" sz="1800" dirty="0" smtClean="0">
                <a:latin typeface="Arial" pitchFamily="34" charset="0"/>
                <a:cs typeface="Arial" pitchFamily="34" charset="0"/>
              </a:rPr>
              <a:t>”);</a:t>
            </a:r>
          </a:p>
          <a:p>
            <a:pPr lvl="0">
              <a:buNone/>
              <a:defRPr/>
            </a:pPr>
            <a:endParaRPr lang="en-US" sz="1800" dirty="0" smtClean="0">
              <a:latin typeface="Arial" pitchFamily="34" charset="0"/>
              <a:cs typeface="Arial" pitchFamily="34" charset="0"/>
            </a:endParaRPr>
          </a:p>
          <a:p>
            <a:pPr lvl="0">
              <a:buNone/>
              <a:defRPr/>
            </a:pPr>
            <a:r>
              <a:rPr lang="en-US" sz="1800" dirty="0" smtClean="0">
                <a:latin typeface="Arial" pitchFamily="34" charset="0"/>
                <a:cs typeface="Arial" pitchFamily="34" charset="0"/>
              </a:rPr>
              <a:t>Java developers uses </a:t>
            </a:r>
            <a:r>
              <a:rPr lang="en-US" sz="1800" dirty="0" smtClean="0">
                <a:solidFill>
                  <a:schemeClr val="tx2"/>
                </a:solidFill>
                <a:latin typeface="Arial" pitchFamily="34" charset="0"/>
                <a:cs typeface="Arial" pitchFamily="34" charset="0"/>
              </a:rPr>
              <a:t>System.out.println</a:t>
            </a:r>
            <a:r>
              <a:rPr lang="en-US" sz="1800" dirty="0" smtClean="0">
                <a:latin typeface="Arial" pitchFamily="34" charset="0"/>
                <a:cs typeface="Arial" pitchFamily="34" charset="0"/>
              </a:rPr>
              <a:t>  API to print messages on the console.</a:t>
            </a:r>
            <a:endParaRPr lang="en-US" sz="20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What is  Java Virtual Machine ?</a:t>
            </a:r>
          </a:p>
        </p:txBody>
      </p:sp>
      <p:sp>
        <p:nvSpPr>
          <p:cNvPr id="3" name="Content Placeholder 2"/>
          <p:cNvSpPr>
            <a:spLocks noGrp="1"/>
          </p:cNvSpPr>
          <p:nvPr>
            <p:ph idx="1"/>
          </p:nvPr>
        </p:nvSpPr>
        <p:spPr/>
        <p:txBody>
          <a:bodyPr/>
          <a:lstStyle/>
          <a:p>
            <a:pPr>
              <a:buNone/>
            </a:pPr>
            <a:r>
              <a:rPr lang="en-US" sz="2400" b="1" i="1" dirty="0" smtClean="0"/>
              <a:t>Java Virtual Machines</a:t>
            </a:r>
            <a:r>
              <a:rPr lang="en-US" sz="2400" dirty="0" smtClean="0"/>
              <a:t> is the heart of the java platform. It is a  abstract computer which,</a:t>
            </a:r>
          </a:p>
          <a:p>
            <a:pPr>
              <a:buNone/>
            </a:pPr>
            <a:endParaRPr lang="en-US" sz="2400" dirty="0" smtClean="0"/>
          </a:p>
          <a:p>
            <a:pPr>
              <a:buFont typeface="Wingdings" pitchFamily="2" charset="2"/>
              <a:buChar char="ü"/>
            </a:pPr>
            <a:r>
              <a:rPr lang="en-US" sz="2400" dirty="0" smtClean="0"/>
              <a:t>Loads class files using class loader</a:t>
            </a:r>
          </a:p>
          <a:p>
            <a:pPr>
              <a:buFont typeface="Wingdings" pitchFamily="2" charset="2"/>
              <a:buChar char="ü"/>
            </a:pPr>
            <a:r>
              <a:rPr lang="en-US" sz="2400" dirty="0" smtClean="0"/>
              <a:t> Executes the class file using the execution engine.</a:t>
            </a:r>
          </a:p>
          <a:p>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dirty="0"/>
          </a:p>
        </p:txBody>
      </p:sp>
      <p:pic>
        <p:nvPicPr>
          <p:cNvPr id="5" name="Picture 4" descr="JVM.gif"/>
          <p:cNvPicPr>
            <a:picLocks noChangeAspect="1"/>
          </p:cNvPicPr>
          <p:nvPr/>
        </p:nvPicPr>
        <p:blipFill>
          <a:blip cstate="print"/>
          <a:stretch>
            <a:fillRect/>
          </a:stretch>
        </p:blipFill>
        <p:spPr>
          <a:xfrm>
            <a:off x="2133600" y="4124325"/>
            <a:ext cx="4724400" cy="204787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How Java Manages Memory?</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17</a:t>
            </a:fld>
            <a:endParaRPr lang="en-US" dirty="0"/>
          </a:p>
        </p:txBody>
      </p:sp>
      <p:sp>
        <p:nvSpPr>
          <p:cNvPr id="6" name="Content Placeholder 5"/>
          <p:cNvSpPr>
            <a:spLocks noGrp="1"/>
          </p:cNvSpPr>
          <p:nvPr>
            <p:ph idx="1"/>
          </p:nvPr>
        </p:nvSpPr>
        <p:spPr>
          <a:xfrm>
            <a:off x="228600" y="1752600"/>
            <a:ext cx="8686800" cy="1219200"/>
          </a:xfrm>
          <a:solidFill>
            <a:srgbClr val="FFCCCC"/>
          </a:solidFill>
        </p:spPr>
        <p:txBody>
          <a:bodyPr/>
          <a:lstStyle/>
          <a:p>
            <a:pPr>
              <a:buNone/>
            </a:pPr>
            <a:r>
              <a:rPr lang="en-US" sz="2400" dirty="0" smtClean="0">
                <a:latin typeface="Arial" pitchFamily="34" charset="0"/>
                <a:cs typeface="Arial" pitchFamily="34" charset="0"/>
              </a:rPr>
              <a:t>Java manages memory using garbage collector.</a:t>
            </a:r>
          </a:p>
          <a:p>
            <a:pPr>
              <a:buNone/>
            </a:pPr>
            <a:r>
              <a:rPr lang="en-US" sz="2400" dirty="0" smtClean="0">
                <a:latin typeface="Arial" pitchFamily="34" charset="0"/>
                <a:cs typeface="Arial" pitchFamily="34" charset="0"/>
              </a:rPr>
              <a:t>Double click the icon and view the animation in IE browser.</a:t>
            </a:r>
          </a:p>
        </p:txBody>
      </p:sp>
      <p:sp>
        <p:nvSpPr>
          <p:cNvPr id="7" name="TextBox 6"/>
          <p:cNvSpPr txBox="1"/>
          <p:nvPr/>
        </p:nvSpPr>
        <p:spPr>
          <a:xfrm>
            <a:off x="381000" y="3962400"/>
            <a:ext cx="8077200" cy="95410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b="0" dirty="0" smtClean="0"/>
              <a:t>Refer to the “</a:t>
            </a:r>
            <a:r>
              <a:rPr lang="en-US" sz="2800" i="1" dirty="0" smtClean="0"/>
              <a:t>Resources</a:t>
            </a:r>
            <a:r>
              <a:rPr lang="en-US" sz="2800" b="0" dirty="0" smtClean="0"/>
              <a:t>” section of this Session for the attachment “</a:t>
            </a:r>
            <a:r>
              <a:rPr lang="en-US" sz="2800" b="0" i="1" dirty="0" smtClean="0"/>
              <a:t>How_Garbage_Collector_Works.swf</a:t>
            </a:r>
            <a:r>
              <a:rPr lang="en-US" sz="2800" b="0" dirty="0" smtClean="0"/>
              <a:t>”</a:t>
            </a:r>
            <a:endParaRPr lang="en-US" sz="2800" b="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Java portable?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18</a:t>
            </a:fld>
            <a:endParaRPr lang="en-US" dirty="0"/>
          </a:p>
        </p:txBody>
      </p:sp>
      <p:sp>
        <p:nvSpPr>
          <p:cNvPr id="5" name="Content Placeholder 2"/>
          <p:cNvSpPr>
            <a:spLocks noGrp="1"/>
          </p:cNvSpPr>
          <p:nvPr>
            <p:ph idx="1"/>
          </p:nvPr>
        </p:nvSpPr>
        <p:spPr>
          <a:xfrm>
            <a:off x="228600" y="1524000"/>
            <a:ext cx="8686800" cy="2209800"/>
          </a:xfrm>
          <a:solidFill>
            <a:srgbClr val="FFCCCC"/>
          </a:solidFill>
        </p:spPr>
        <p:txBody>
          <a:bodyPr/>
          <a:lstStyle/>
          <a:p>
            <a:pPr>
              <a:buNone/>
            </a:pPr>
            <a:r>
              <a:rPr lang="en-US" sz="1800" dirty="0" smtClean="0">
                <a:latin typeface="Arial" pitchFamily="34" charset="0"/>
                <a:cs typeface="Arial" pitchFamily="34" charset="0"/>
              </a:rPr>
              <a:t>Java Platform = Java virtual Machine + Java API</a:t>
            </a:r>
          </a:p>
          <a:p>
            <a:pPr>
              <a:buNone/>
            </a:pPr>
            <a:endParaRPr lang="en-US" sz="1800" dirty="0" smtClean="0">
              <a:latin typeface="Arial" pitchFamily="34" charset="0"/>
              <a:cs typeface="Arial" pitchFamily="34" charset="0"/>
            </a:endParaRPr>
          </a:p>
          <a:p>
            <a:pPr>
              <a:buNone/>
            </a:pPr>
            <a:r>
              <a:rPr lang="en-US" sz="1800" b="1" dirty="0" smtClean="0">
                <a:latin typeface="Arial" pitchFamily="34" charset="0"/>
                <a:cs typeface="Arial" pitchFamily="34" charset="0"/>
              </a:rPr>
              <a:t>Example: </a:t>
            </a:r>
            <a:r>
              <a:rPr lang="en-US" sz="1800" dirty="0" smtClean="0">
                <a:latin typeface="Arial" pitchFamily="34" charset="0"/>
                <a:cs typeface="Arial" pitchFamily="34" charset="0"/>
              </a:rPr>
              <a:t>Linux Platform = JVM for Linux + Java API for Linux.</a:t>
            </a:r>
          </a:p>
          <a:p>
            <a:pPr>
              <a:buNone/>
            </a:pPr>
            <a:endParaRPr lang="en-US" sz="1800" dirty="0" smtClean="0">
              <a:latin typeface="Arial" pitchFamily="34" charset="0"/>
              <a:cs typeface="Arial" pitchFamily="34" charset="0"/>
            </a:endParaRPr>
          </a:p>
          <a:p>
            <a:pPr marL="0" indent="0">
              <a:buNone/>
            </a:pPr>
            <a:r>
              <a:rPr lang="en-US" sz="1800" dirty="0" smtClean="0">
                <a:latin typeface="Arial" pitchFamily="34" charset="0"/>
                <a:cs typeface="Arial" pitchFamily="34" charset="0"/>
              </a:rPr>
              <a:t>In the below example the same “</a:t>
            </a:r>
            <a:r>
              <a:rPr lang="en-US" sz="1800" b="1" dirty="0" smtClean="0">
                <a:latin typeface="Arial" pitchFamily="34" charset="0"/>
                <a:cs typeface="Arial" pitchFamily="34" charset="0"/>
              </a:rPr>
              <a:t>helloWorld</a:t>
            </a:r>
            <a:r>
              <a:rPr lang="en-US" sz="1800" dirty="0" smtClean="0">
                <a:latin typeface="Arial" pitchFamily="34" charset="0"/>
                <a:cs typeface="Arial" pitchFamily="34" charset="0"/>
              </a:rPr>
              <a:t>” program is developed once and run in different operating systems. The execution engine specific to each OS will translate the byte code to respective OS native code.</a:t>
            </a:r>
          </a:p>
          <a:p>
            <a:pPr>
              <a:buNone/>
            </a:pPr>
            <a:endParaRPr lang="en-US" sz="1800" dirty="0" smtClean="0">
              <a:latin typeface="Arial" pitchFamily="34" charset="0"/>
              <a:cs typeface="Arial" pitchFamily="34" charset="0"/>
            </a:endParaRPr>
          </a:p>
          <a:p>
            <a:pPr>
              <a:buFont typeface="Wingdings" pitchFamily="2" charset="2"/>
              <a:buChar char="ü"/>
            </a:pPr>
            <a:endParaRPr lang="en-US" sz="1800" dirty="0" smtClean="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p:txBody>
      </p:sp>
      <p:grpSp>
        <p:nvGrpSpPr>
          <p:cNvPr id="20" name="Group 19"/>
          <p:cNvGrpSpPr/>
          <p:nvPr/>
        </p:nvGrpSpPr>
        <p:grpSpPr>
          <a:xfrm>
            <a:off x="1371600" y="3733800"/>
            <a:ext cx="6096000" cy="2743200"/>
            <a:chOff x="533400" y="2819400"/>
            <a:chExt cx="7620000" cy="3429000"/>
          </a:xfrm>
        </p:grpSpPr>
        <p:sp>
          <p:nvSpPr>
            <p:cNvPr id="6" name="Rectangle 5"/>
            <p:cNvSpPr/>
            <p:nvPr/>
          </p:nvSpPr>
          <p:spPr bwMode="auto">
            <a:xfrm>
              <a:off x="5867400" y="3581400"/>
              <a:ext cx="2286000" cy="2590800"/>
            </a:xfrm>
            <a:prstGeom prst="rect">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Unix</a:t>
              </a:r>
            </a:p>
          </p:txBody>
        </p:sp>
        <p:sp>
          <p:nvSpPr>
            <p:cNvPr id="7" name="Rectangle 6"/>
            <p:cNvSpPr/>
            <p:nvPr/>
          </p:nvSpPr>
          <p:spPr bwMode="auto">
            <a:xfrm>
              <a:off x="3105150" y="3581400"/>
              <a:ext cx="2286000" cy="2590800"/>
            </a:xfrm>
            <a:prstGeom prst="rect">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Windows</a:t>
              </a:r>
            </a:p>
          </p:txBody>
        </p:sp>
        <p:sp>
          <p:nvSpPr>
            <p:cNvPr id="8" name="Rectangle 7"/>
            <p:cNvSpPr/>
            <p:nvPr/>
          </p:nvSpPr>
          <p:spPr bwMode="auto">
            <a:xfrm>
              <a:off x="533400" y="3581400"/>
              <a:ext cx="2286000" cy="26670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dirty="0" smtClean="0">
                  <a:latin typeface="Arial" charset="0"/>
                </a:rPr>
                <a:t>Linux</a:t>
              </a:r>
              <a:endParaRPr kumimoji="0" lang="en-US" sz="1100" b="1" i="0" u="none" strike="noStrike" cap="none" normalizeH="0" baseline="0" dirty="0" smtClean="0">
                <a:ln>
                  <a:noFill/>
                </a:ln>
                <a:solidFill>
                  <a:schemeClr val="tx1"/>
                </a:solidFill>
                <a:effectLst/>
                <a:latin typeface="Arial" charset="0"/>
              </a:endParaRPr>
            </a:p>
          </p:txBody>
        </p:sp>
        <p:sp>
          <p:nvSpPr>
            <p:cNvPr id="9" name="Rounded Rectangle 8"/>
            <p:cNvSpPr/>
            <p:nvPr/>
          </p:nvSpPr>
          <p:spPr bwMode="auto">
            <a:xfrm>
              <a:off x="762000" y="4191000"/>
              <a:ext cx="1828800" cy="533400"/>
            </a:xfrm>
            <a:prstGeom prst="roundRect">
              <a:avLst/>
            </a:prstGeom>
            <a:solidFill>
              <a:srgbClr val="FF7C8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Class Loader</a:t>
              </a:r>
            </a:p>
          </p:txBody>
        </p:sp>
        <p:sp>
          <p:nvSpPr>
            <p:cNvPr id="10" name="Rounded Rectangle 9"/>
            <p:cNvSpPr/>
            <p:nvPr/>
          </p:nvSpPr>
          <p:spPr bwMode="auto">
            <a:xfrm>
              <a:off x="3295650" y="4191000"/>
              <a:ext cx="1828800" cy="533400"/>
            </a:xfrm>
            <a:prstGeom prst="roundRect">
              <a:avLst/>
            </a:prstGeom>
            <a:solidFill>
              <a:srgbClr val="FF7C8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Class Loader</a:t>
              </a:r>
            </a:p>
          </p:txBody>
        </p:sp>
        <p:sp>
          <p:nvSpPr>
            <p:cNvPr id="11" name="Rounded Rectangle 10"/>
            <p:cNvSpPr/>
            <p:nvPr/>
          </p:nvSpPr>
          <p:spPr bwMode="auto">
            <a:xfrm>
              <a:off x="6096000" y="4114800"/>
              <a:ext cx="1828800" cy="533400"/>
            </a:xfrm>
            <a:prstGeom prst="roundRect">
              <a:avLst/>
            </a:prstGeom>
            <a:solidFill>
              <a:srgbClr val="FF7C8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Class Loader</a:t>
              </a:r>
            </a:p>
          </p:txBody>
        </p:sp>
        <p:sp>
          <p:nvSpPr>
            <p:cNvPr id="12" name="Rounded Rectangle 11"/>
            <p:cNvSpPr/>
            <p:nvPr/>
          </p:nvSpPr>
          <p:spPr bwMode="auto">
            <a:xfrm>
              <a:off x="685800" y="5105400"/>
              <a:ext cx="1905000" cy="609600"/>
            </a:xfrm>
            <a:prstGeom prst="roundRect">
              <a:avLst/>
            </a:prstGeom>
            <a:solidFill>
              <a:srgbClr val="92D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Execution Engine</a:t>
              </a:r>
            </a:p>
          </p:txBody>
        </p:sp>
        <p:sp>
          <p:nvSpPr>
            <p:cNvPr id="13" name="Rounded Rectangle 12"/>
            <p:cNvSpPr/>
            <p:nvPr/>
          </p:nvSpPr>
          <p:spPr bwMode="auto">
            <a:xfrm>
              <a:off x="3295650" y="5105400"/>
              <a:ext cx="1905000" cy="609600"/>
            </a:xfrm>
            <a:prstGeom prst="roundRect">
              <a:avLst/>
            </a:prstGeom>
            <a:solidFill>
              <a:schemeClr val="accent2">
                <a:lumMod val="60000"/>
                <a:lumOff val="40000"/>
              </a:schemeClr>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Execution Engine</a:t>
              </a:r>
            </a:p>
          </p:txBody>
        </p:sp>
        <p:sp>
          <p:nvSpPr>
            <p:cNvPr id="14" name="Rounded Rectangle 13"/>
            <p:cNvSpPr/>
            <p:nvPr/>
          </p:nvSpPr>
          <p:spPr bwMode="auto">
            <a:xfrm>
              <a:off x="6096000" y="5105400"/>
              <a:ext cx="1905000" cy="609600"/>
            </a:xfrm>
            <a:prstGeom prst="roundRect">
              <a:avLst/>
            </a:prstGeom>
            <a:solidFill>
              <a:schemeClr val="bg1">
                <a:lumMod val="50000"/>
              </a:schemeClr>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Execution Engine</a:t>
              </a:r>
            </a:p>
          </p:txBody>
        </p:sp>
        <p:sp>
          <p:nvSpPr>
            <p:cNvPr id="15" name="Oval 14"/>
            <p:cNvSpPr/>
            <p:nvPr/>
          </p:nvSpPr>
          <p:spPr bwMode="auto">
            <a:xfrm>
              <a:off x="533400" y="2819400"/>
              <a:ext cx="2366010" cy="609600"/>
            </a:xfrm>
            <a:prstGeom prst="ellipse">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100" dirty="0" smtClean="0">
                  <a:latin typeface="Arial" charset="0"/>
                </a:rPr>
                <a:t>HelloWorld.class</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3124200" y="2819400"/>
              <a:ext cx="2362200" cy="609600"/>
            </a:xfrm>
            <a:prstGeom prst="ellipse">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100" dirty="0" smtClean="0">
                  <a:latin typeface="Arial" charset="0"/>
                </a:rPr>
                <a:t>HelloWorld.class</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5791200" y="2819400"/>
              <a:ext cx="2362200" cy="609600"/>
            </a:xfrm>
            <a:prstGeom prst="ellipse">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100" dirty="0" smtClean="0">
                  <a:latin typeface="Arial" charset="0"/>
                </a:rPr>
                <a:t>HelloWorld.class</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Arial"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Deep Dive Into Java Program Execution</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19</a:t>
            </a:fld>
            <a:endParaRPr lang="en-US" dirty="0"/>
          </a:p>
        </p:txBody>
      </p:sp>
      <p:sp>
        <p:nvSpPr>
          <p:cNvPr id="5" name="Content Placeholder 5"/>
          <p:cNvSpPr>
            <a:spLocks noGrp="1"/>
          </p:cNvSpPr>
          <p:nvPr>
            <p:ph idx="1"/>
          </p:nvPr>
        </p:nvSpPr>
        <p:spPr>
          <a:xfrm>
            <a:off x="228600" y="1752600"/>
            <a:ext cx="8686800" cy="1066800"/>
          </a:xfrm>
          <a:solidFill>
            <a:srgbClr val="FFCCCC"/>
          </a:solidFill>
        </p:spPr>
        <p:txBody>
          <a:bodyPr/>
          <a:lstStyle/>
          <a:p>
            <a:pPr algn="ctr">
              <a:buNone/>
            </a:pPr>
            <a:r>
              <a:rPr lang="en-US" sz="2400" dirty="0" smtClean="0">
                <a:latin typeface="Arial" pitchFamily="34" charset="0"/>
                <a:cs typeface="Arial" pitchFamily="34" charset="0"/>
              </a:rPr>
              <a:t>Double click the icon and view the animation in IE browser.</a:t>
            </a:r>
          </a:p>
          <a:p>
            <a:pPr algn="ctr">
              <a:buNone/>
            </a:pPr>
            <a:r>
              <a:rPr lang="en-US" sz="2400" dirty="0" smtClean="0">
                <a:latin typeface="Arial" pitchFamily="34" charset="0"/>
                <a:cs typeface="Arial" pitchFamily="34" charset="0"/>
              </a:rPr>
              <a:t>Double click  will not work in presentation mode.</a:t>
            </a:r>
          </a:p>
        </p:txBody>
      </p:sp>
      <p:sp>
        <p:nvSpPr>
          <p:cNvPr id="6" name="TextBox 5"/>
          <p:cNvSpPr txBox="1"/>
          <p:nvPr/>
        </p:nvSpPr>
        <p:spPr>
          <a:xfrm>
            <a:off x="381000" y="3962400"/>
            <a:ext cx="8077200" cy="95410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b="0" dirty="0" smtClean="0"/>
              <a:t>Refer to the “</a:t>
            </a:r>
            <a:r>
              <a:rPr lang="en-US" sz="2800" i="1" dirty="0" smtClean="0"/>
              <a:t>Resources</a:t>
            </a:r>
            <a:r>
              <a:rPr lang="en-US" sz="2800" b="0" dirty="0" smtClean="0"/>
              <a:t>” section of this Session for the attachment “</a:t>
            </a:r>
            <a:r>
              <a:rPr lang="en-US" sz="2800" b="0" i="1" dirty="0" smtClean="0"/>
              <a:t>How_Java_Program_Runs.swf</a:t>
            </a:r>
            <a:r>
              <a:rPr lang="en-US" sz="2800" b="0" dirty="0" smtClean="0"/>
              <a:t>”</a:t>
            </a:r>
            <a:endParaRPr lang="en-US" sz="2800" b="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sp>
        <p:nvSpPr>
          <p:cNvPr id="4098" name="Slide Number Placeholder 3"/>
          <p:cNvSpPr>
            <a:spLocks noGrp="1"/>
          </p:cNvSpPr>
          <p:nvPr>
            <p:ph type="sldNum" sz="quarter" idx="10"/>
          </p:nvPr>
        </p:nvSpPr>
        <p:spPr/>
        <p:txBody>
          <a:bodyPr/>
          <a:lstStyle/>
          <a:p>
            <a:pPr>
              <a:defRPr/>
            </a:pPr>
            <a:fld id="{5BD313E9-3302-4974-8563-6539F17C1C97}" type="slidenum">
              <a:rPr lang="en-US" smtClean="0"/>
              <a:pPr>
                <a:defRPr/>
              </a:pPr>
              <a:t>2</a:t>
            </a:fld>
            <a:endParaRPr lang="en-US" dirty="0" smtClean="0"/>
          </a:p>
        </p:txBody>
      </p:sp>
      <p:graphicFrame>
        <p:nvGraphicFramePr>
          <p:cNvPr id="33870" name="Group 78"/>
          <p:cNvGraphicFramePr>
            <a:graphicFrameLocks noGrp="1"/>
          </p:cNvGraphicFramePr>
          <p:nvPr/>
        </p:nvGraphicFramePr>
        <p:xfrm>
          <a:off x="609600" y="2209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t-Madhava/ Shanmuganandan P (105110)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Trainer/  </a:t>
                      </a:r>
                      <a:r>
                        <a:rPr kumimoji="0" lang="en-US" sz="1600" b="0" i="0" u="none" strike="noStrike" cap="none" normalizeH="0" baseline="0" dirty="0" err="1" smtClean="0">
                          <a:ln>
                            <a:noFill/>
                          </a:ln>
                          <a:solidFill>
                            <a:schemeClr val="tx1"/>
                          </a:solidFill>
                          <a:effectLst/>
                          <a:latin typeface="Cambria" pitchFamily="18" charset="0"/>
                        </a:rPr>
                        <a:t>Sr</a:t>
                      </a:r>
                      <a:r>
                        <a:rPr kumimoji="0" lang="en-US" sz="1600" b="0" i="0" u="none" strike="noStrike" cap="none" normalizeH="0" baseline="0" dirty="0" smtClean="0">
                          <a:ln>
                            <a:noFill/>
                          </a:ln>
                          <a:solidFill>
                            <a:schemeClr val="tx1"/>
                          </a:solidFill>
                          <a:effectLst/>
                          <a:latin typeface="Cambria" pitchFamily="18" charset="0"/>
                        </a:rPr>
                        <a:t> Architect.</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1.0, December  14 , 2011</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4419600"/>
            <a:ext cx="7620000" cy="495300"/>
          </a:xfrm>
          <a:prstGeom prst="rect">
            <a:avLst/>
          </a:prstGeom>
        </p:spPr>
        <p:txBody>
          <a:bodyPr wrap="none" fromWordArt="1">
            <a:prstTxWarp prst="textPlain">
              <a:avLst>
                <a:gd name="adj" fmla="val 50000"/>
              </a:avLst>
            </a:prstTxWarp>
          </a:bodyPr>
          <a:lstStyle/>
          <a:p>
            <a:pPr algn="ctr"/>
            <a:r>
              <a:rPr lang="en-US" sz="3600" kern="10" dirty="0">
                <a:ln w="9525">
                  <a:solidFill>
                    <a:srgbClr val="3366FF"/>
                  </a:solidFill>
                  <a:round/>
                  <a:headEnd/>
                  <a:tailEnd/>
                </a:ln>
                <a:solidFill>
                  <a:srgbClr val="3188B4"/>
                </a:solidFill>
                <a:latin typeface="Tw Cen MT Condensed"/>
              </a:rPr>
              <a:t>Cognizant Certified Official Curriculum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First Java Program</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20</a:t>
            </a:fld>
            <a:endParaRPr lang="en-US"/>
          </a:p>
        </p:txBody>
      </p:sp>
      <p:sp>
        <p:nvSpPr>
          <p:cNvPr id="5" name="TextBox 4"/>
          <p:cNvSpPr txBox="1"/>
          <p:nvPr/>
        </p:nvSpPr>
        <p:spPr>
          <a:xfrm>
            <a:off x="381000" y="1600200"/>
            <a:ext cx="8610600" cy="1785104"/>
          </a:xfrm>
          <a:prstGeom prst="rect">
            <a:avLst/>
          </a:prstGeom>
          <a:noFill/>
        </p:spPr>
        <p:txBody>
          <a:bodyPr wrap="square" rtlCol="0">
            <a:spAutoFit/>
          </a:bodyPr>
          <a:lstStyle/>
          <a:p>
            <a:pPr>
              <a:spcBef>
                <a:spcPts val="1200"/>
              </a:spcBef>
            </a:pPr>
            <a:endParaRPr lang="en-US" sz="2000" b="0" dirty="0" smtClean="0"/>
          </a:p>
          <a:p>
            <a:pPr>
              <a:spcBef>
                <a:spcPts val="1200"/>
              </a:spcBef>
            </a:pPr>
            <a:endParaRPr lang="en-US" sz="2000" b="0" dirty="0" smtClean="0"/>
          </a:p>
          <a:p>
            <a:pPr>
              <a:spcBef>
                <a:spcPts val="1200"/>
              </a:spcBef>
            </a:pPr>
            <a:endParaRPr lang="en-US" sz="2000" b="0" dirty="0" smtClean="0"/>
          </a:p>
          <a:p>
            <a:pPr>
              <a:spcBef>
                <a:spcPts val="1200"/>
              </a:spcBef>
            </a:pPr>
            <a:r>
              <a:rPr lang="en-US" sz="2000" b="0" dirty="0" smtClean="0"/>
              <a:t> </a:t>
            </a:r>
            <a:endParaRPr lang="en-US" sz="2000" b="0" dirty="0"/>
          </a:p>
        </p:txBody>
      </p:sp>
      <p:sp>
        <p:nvSpPr>
          <p:cNvPr id="14" name="TextBox 13"/>
          <p:cNvSpPr txBox="1"/>
          <p:nvPr/>
        </p:nvSpPr>
        <p:spPr>
          <a:xfrm>
            <a:off x="381000" y="1676400"/>
            <a:ext cx="8534400" cy="3139321"/>
          </a:xfrm>
          <a:prstGeom prst="rect">
            <a:avLst/>
          </a:prstGeom>
          <a:noFill/>
        </p:spPr>
        <p:txBody>
          <a:bodyPr wrap="square" rtlCol="0">
            <a:spAutoFit/>
          </a:bodyPr>
          <a:lstStyle/>
          <a:p>
            <a:pPr marL="342900" indent="-342900">
              <a:buFont typeface="+mj-lt"/>
              <a:buAutoNum type="arabicPeriod"/>
            </a:pPr>
            <a:r>
              <a:rPr lang="en-US" b="0" dirty="0" smtClean="0"/>
              <a:t> Create a folder “JavaWorks” in D or C drive.</a:t>
            </a:r>
          </a:p>
          <a:p>
            <a:pPr marL="342900" indent="-342900">
              <a:buFont typeface="+mj-lt"/>
              <a:buAutoNum type="arabicPeriod"/>
            </a:pPr>
            <a:r>
              <a:rPr lang="en-US" b="0" dirty="0" smtClean="0"/>
              <a:t> Open notepad and type the following program in the notepad.</a:t>
            </a:r>
          </a:p>
          <a:p>
            <a:endParaRPr lang="en-US" b="0" dirty="0" smtClean="0"/>
          </a:p>
          <a:p>
            <a:pPr lvl="1"/>
            <a:r>
              <a:rPr lang="en-US" b="0" dirty="0" smtClean="0">
                <a:solidFill>
                  <a:schemeClr val="tx2"/>
                </a:solidFill>
              </a:rPr>
              <a:t>class HelloWorld{</a:t>
            </a:r>
          </a:p>
          <a:p>
            <a:pPr lvl="1"/>
            <a:r>
              <a:rPr lang="en-US" b="0" dirty="0" smtClean="0">
                <a:solidFill>
                  <a:schemeClr val="tx2"/>
                </a:solidFill>
              </a:rPr>
              <a:t>    public static void main(String []args){</a:t>
            </a:r>
          </a:p>
          <a:p>
            <a:pPr lvl="1"/>
            <a:r>
              <a:rPr lang="en-US" b="0" dirty="0" smtClean="0">
                <a:solidFill>
                  <a:schemeClr val="tx2"/>
                </a:solidFill>
              </a:rPr>
              <a:t>        System.out.println(“Hello World”);</a:t>
            </a:r>
          </a:p>
          <a:p>
            <a:pPr lvl="1"/>
            <a:r>
              <a:rPr lang="en-US" b="0" dirty="0" smtClean="0">
                <a:solidFill>
                  <a:schemeClr val="tx2"/>
                </a:solidFill>
              </a:rPr>
              <a:t>	}</a:t>
            </a:r>
          </a:p>
          <a:p>
            <a:pPr lvl="1"/>
            <a:r>
              <a:rPr lang="en-US" b="0" dirty="0" smtClean="0">
                <a:solidFill>
                  <a:schemeClr val="tx2"/>
                </a:solidFill>
              </a:rPr>
              <a:t>   }</a:t>
            </a:r>
          </a:p>
          <a:p>
            <a:endParaRPr lang="en-US" b="0" dirty="0" smtClean="0"/>
          </a:p>
          <a:p>
            <a:pPr marL="342900" indent="-342900">
              <a:buFont typeface="+mj-lt"/>
              <a:buAutoNum type="arabicPeriod" startAt="3"/>
            </a:pPr>
            <a:r>
              <a:rPr lang="en-US" b="0" dirty="0" smtClean="0"/>
              <a:t> Save the notepad file with the file name HelloWorld.java.</a:t>
            </a:r>
          </a:p>
          <a:p>
            <a:pPr marL="342900" indent="-342900">
              <a:buFont typeface="+mj-lt"/>
              <a:buAutoNum type="arabicPeriod" startAt="3"/>
            </a:pPr>
            <a:endParaRPr lang="en-US" b="0" dirty="0" smtClean="0"/>
          </a:p>
        </p:txBody>
      </p:sp>
      <p:sp>
        <p:nvSpPr>
          <p:cNvPr id="6" name="Rectangle 5"/>
          <p:cNvSpPr/>
          <p:nvPr/>
        </p:nvSpPr>
        <p:spPr>
          <a:xfrm>
            <a:off x="468423" y="4763869"/>
            <a:ext cx="7913577" cy="646331"/>
          </a:xfrm>
          <a:prstGeom prst="rect">
            <a:avLst/>
          </a:prstGeom>
          <a:solidFill>
            <a:srgbClr val="FFCCCC"/>
          </a:solidFill>
        </p:spPr>
        <p:txBody>
          <a:bodyPr wrap="none">
            <a:spAutoFit/>
          </a:bodyPr>
          <a:lstStyle/>
          <a:p>
            <a:pPr marL="342900" indent="-342900"/>
            <a:r>
              <a:rPr lang="en-US" dirty="0" smtClean="0">
                <a:solidFill>
                  <a:srgbClr val="C00000"/>
                </a:solidFill>
              </a:rPr>
              <a:t>IMPORTANT NOTE:  </a:t>
            </a:r>
            <a:r>
              <a:rPr lang="en-US" b="0" dirty="0" smtClean="0">
                <a:solidFill>
                  <a:srgbClr val="C00000"/>
                </a:solidFill>
              </a:rPr>
              <a:t> The file should be saved under the same name as of </a:t>
            </a:r>
          </a:p>
          <a:p>
            <a:pPr marL="342900" indent="-342900"/>
            <a:r>
              <a:rPr lang="en-US" b="0" dirty="0" smtClean="0">
                <a:solidFill>
                  <a:srgbClr val="C00000"/>
                </a:solidFill>
              </a:rPr>
              <a:t>the class name.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First Java Program</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21</a:t>
            </a:fld>
            <a:endParaRPr lang="en-US"/>
          </a:p>
        </p:txBody>
      </p:sp>
      <p:sp>
        <p:nvSpPr>
          <p:cNvPr id="5" name="TextBox 4"/>
          <p:cNvSpPr txBox="1"/>
          <p:nvPr/>
        </p:nvSpPr>
        <p:spPr>
          <a:xfrm>
            <a:off x="381000" y="1600200"/>
            <a:ext cx="8610600" cy="1785104"/>
          </a:xfrm>
          <a:prstGeom prst="rect">
            <a:avLst/>
          </a:prstGeom>
          <a:noFill/>
        </p:spPr>
        <p:txBody>
          <a:bodyPr wrap="square" rtlCol="0">
            <a:spAutoFit/>
          </a:bodyPr>
          <a:lstStyle/>
          <a:p>
            <a:pPr>
              <a:spcBef>
                <a:spcPts val="1200"/>
              </a:spcBef>
            </a:pPr>
            <a:endParaRPr lang="en-US" sz="2000" b="0" dirty="0" smtClean="0"/>
          </a:p>
          <a:p>
            <a:pPr>
              <a:spcBef>
                <a:spcPts val="1200"/>
              </a:spcBef>
            </a:pPr>
            <a:endParaRPr lang="en-US" sz="2000" b="0" dirty="0" smtClean="0"/>
          </a:p>
          <a:p>
            <a:pPr>
              <a:spcBef>
                <a:spcPts val="1200"/>
              </a:spcBef>
            </a:pPr>
            <a:endParaRPr lang="en-US" sz="2000" b="0" dirty="0" smtClean="0"/>
          </a:p>
          <a:p>
            <a:pPr>
              <a:spcBef>
                <a:spcPts val="1200"/>
              </a:spcBef>
            </a:pPr>
            <a:r>
              <a:rPr lang="en-US" sz="2000" b="0" dirty="0" smtClean="0"/>
              <a:t> </a:t>
            </a:r>
            <a:endParaRPr lang="en-US" sz="2000" b="0" dirty="0"/>
          </a:p>
        </p:txBody>
      </p:sp>
      <p:sp>
        <p:nvSpPr>
          <p:cNvPr id="14" name="TextBox 13"/>
          <p:cNvSpPr txBox="1"/>
          <p:nvPr/>
        </p:nvSpPr>
        <p:spPr>
          <a:xfrm>
            <a:off x="381000" y="1676400"/>
            <a:ext cx="8763000" cy="4247317"/>
          </a:xfrm>
          <a:prstGeom prst="rect">
            <a:avLst/>
          </a:prstGeom>
          <a:noFill/>
        </p:spPr>
        <p:txBody>
          <a:bodyPr wrap="square" rtlCol="0">
            <a:spAutoFit/>
          </a:bodyPr>
          <a:lstStyle/>
          <a:p>
            <a:pPr marL="342900" indent="-342900">
              <a:buFont typeface="+mj-lt"/>
              <a:buAutoNum type="arabicPeriod" startAt="4"/>
            </a:pPr>
            <a:r>
              <a:rPr lang="en-US" b="0" dirty="0" smtClean="0"/>
              <a:t> Open a command window, type CMD in command window.</a:t>
            </a:r>
          </a:p>
          <a:p>
            <a:pPr marL="342900" indent="-342900">
              <a:buFont typeface="+mj-lt"/>
              <a:buAutoNum type="arabicPeriod" startAt="4"/>
            </a:pPr>
            <a:r>
              <a:rPr lang="en-US" b="0" dirty="0" smtClean="0"/>
              <a:t> Set the path and class path variable.</a:t>
            </a:r>
          </a:p>
          <a:p>
            <a:pPr marL="342900" indent="-342900">
              <a:buFont typeface="+mj-lt"/>
              <a:buAutoNum type="arabicPeriod" startAt="4"/>
            </a:pPr>
            <a:endParaRPr lang="en-US" b="0" dirty="0" smtClean="0"/>
          </a:p>
          <a:p>
            <a:pPr marL="342900" indent="-342900"/>
            <a:r>
              <a:rPr lang="en-US" dirty="0" smtClean="0"/>
              <a:t>What is Path?</a:t>
            </a:r>
          </a:p>
          <a:p>
            <a:pPr marL="342900" indent="-342900"/>
            <a:r>
              <a:rPr lang="en-US" b="0" dirty="0" smtClean="0"/>
              <a:t> Path represents the folders to be searched for running the </a:t>
            </a:r>
            <a:r>
              <a:rPr lang="en-US" dirty="0" smtClean="0"/>
              <a:t>java</a:t>
            </a:r>
            <a:r>
              <a:rPr lang="en-US" b="0" dirty="0" smtClean="0"/>
              <a:t> or </a:t>
            </a:r>
            <a:r>
              <a:rPr lang="en-US" dirty="0"/>
              <a:t>j</a:t>
            </a:r>
            <a:r>
              <a:rPr lang="en-US" dirty="0" smtClean="0"/>
              <a:t>avac</a:t>
            </a:r>
            <a:r>
              <a:rPr lang="en-US" b="0" dirty="0" smtClean="0"/>
              <a:t> commands. Needed for compiling Java program. </a:t>
            </a:r>
          </a:p>
          <a:p>
            <a:pPr marL="342900" indent="-342900"/>
            <a:endParaRPr lang="en-US" b="0" dirty="0" smtClean="0"/>
          </a:p>
          <a:p>
            <a:r>
              <a:rPr lang="en-US" dirty="0" smtClean="0"/>
              <a:t>How to set path: </a:t>
            </a:r>
            <a:r>
              <a:rPr lang="en-US" b="0" dirty="0" smtClean="0"/>
              <a:t> </a:t>
            </a:r>
            <a:r>
              <a:rPr lang="en-US" b="0" dirty="0" smtClean="0">
                <a:solidFill>
                  <a:schemeClr val="tx2"/>
                </a:solidFill>
              </a:rPr>
              <a:t>set </a:t>
            </a:r>
            <a:r>
              <a:rPr lang="en-US" dirty="0" smtClean="0">
                <a:solidFill>
                  <a:schemeClr val="tx2"/>
                </a:solidFill>
              </a:rPr>
              <a:t>path</a:t>
            </a:r>
            <a:r>
              <a:rPr lang="en-US" b="0" dirty="0" smtClean="0">
                <a:solidFill>
                  <a:schemeClr val="tx2"/>
                </a:solidFill>
              </a:rPr>
              <a:t> =</a:t>
            </a:r>
            <a:r>
              <a:rPr lang="en-US" dirty="0" smtClean="0">
                <a:solidFill>
                  <a:schemeClr val="tx2"/>
                </a:solidFill>
              </a:rPr>
              <a:t>c:\java 1.5\bin</a:t>
            </a:r>
            <a:r>
              <a:rPr lang="en-US" b="0" dirty="0" smtClean="0">
                <a:solidFill>
                  <a:schemeClr val="tx2"/>
                </a:solidFill>
              </a:rPr>
              <a:t>; %path%</a:t>
            </a:r>
          </a:p>
          <a:p>
            <a:endParaRPr lang="en-US" b="0" dirty="0" smtClean="0">
              <a:solidFill>
                <a:schemeClr val="tx2"/>
              </a:solidFill>
            </a:endParaRPr>
          </a:p>
          <a:p>
            <a:r>
              <a:rPr lang="en-US" b="0" dirty="0" smtClean="0"/>
              <a:t>Where </a:t>
            </a:r>
            <a:r>
              <a:rPr lang="en-US" dirty="0" smtClean="0">
                <a:solidFill>
                  <a:schemeClr val="tx2"/>
                </a:solidFill>
              </a:rPr>
              <a:t>%path% </a:t>
            </a:r>
            <a:r>
              <a:rPr lang="en-US" b="0" dirty="0" smtClean="0"/>
              <a:t>-  To ensure that the new path is appended with existing path variables set.</a:t>
            </a:r>
          </a:p>
          <a:p>
            <a:endParaRPr lang="en-US" b="0" dirty="0" smtClean="0"/>
          </a:p>
          <a:p>
            <a:endParaRPr lang="en-US" b="0" dirty="0" smtClean="0">
              <a:solidFill>
                <a:schemeClr val="tx2"/>
              </a:solidFill>
            </a:endParaRPr>
          </a:p>
          <a:p>
            <a:endParaRPr lang="en-US" b="0" dirty="0" smtClean="0">
              <a:solidFill>
                <a:schemeClr val="tx2"/>
              </a:solidFill>
            </a:endParaRPr>
          </a:p>
          <a:p>
            <a:endParaRPr lang="en-US" b="0" dirty="0" smtClean="0">
              <a:solidFill>
                <a:schemeClr val="tx2"/>
              </a:solidFill>
            </a:endParaRPr>
          </a:p>
        </p:txBody>
      </p:sp>
      <p:sp>
        <p:nvSpPr>
          <p:cNvPr id="7" name="Rectangle 6"/>
          <p:cNvSpPr/>
          <p:nvPr/>
        </p:nvSpPr>
        <p:spPr>
          <a:xfrm>
            <a:off x="1459023" y="5181600"/>
            <a:ext cx="5932377" cy="369332"/>
          </a:xfrm>
          <a:prstGeom prst="rect">
            <a:avLst/>
          </a:prstGeom>
          <a:solidFill>
            <a:srgbClr val="FFCCCC"/>
          </a:solidFill>
        </p:spPr>
        <p:txBody>
          <a:bodyPr wrap="square">
            <a:spAutoFit/>
          </a:bodyPr>
          <a:lstStyle/>
          <a:p>
            <a:pPr algn="ctr"/>
            <a:r>
              <a:rPr lang="en-US" dirty="0" smtClean="0">
                <a:solidFill>
                  <a:srgbClr val="C00000"/>
                </a:solidFill>
              </a:rPr>
              <a:t>NOTE:  </a:t>
            </a:r>
            <a:r>
              <a:rPr lang="en-US" b="0" dirty="0" smtClean="0">
                <a:solidFill>
                  <a:srgbClr val="C00000"/>
                </a:solidFill>
              </a:rPr>
              <a:t> </a:t>
            </a:r>
            <a:r>
              <a:rPr lang="en-US" b="0" dirty="0" smtClean="0"/>
              <a:t>Assuming Java home is c:\java.</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First Java Program</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22</a:t>
            </a:fld>
            <a:endParaRPr lang="en-US"/>
          </a:p>
        </p:txBody>
      </p:sp>
      <p:sp>
        <p:nvSpPr>
          <p:cNvPr id="5" name="TextBox 4"/>
          <p:cNvSpPr txBox="1"/>
          <p:nvPr/>
        </p:nvSpPr>
        <p:spPr>
          <a:xfrm>
            <a:off x="381000" y="1600200"/>
            <a:ext cx="8610600" cy="1785104"/>
          </a:xfrm>
          <a:prstGeom prst="rect">
            <a:avLst/>
          </a:prstGeom>
          <a:noFill/>
        </p:spPr>
        <p:txBody>
          <a:bodyPr wrap="square" rtlCol="0">
            <a:spAutoFit/>
          </a:bodyPr>
          <a:lstStyle/>
          <a:p>
            <a:pPr>
              <a:spcBef>
                <a:spcPts val="1200"/>
              </a:spcBef>
            </a:pPr>
            <a:endParaRPr lang="en-US" sz="2000" b="0" dirty="0" smtClean="0"/>
          </a:p>
          <a:p>
            <a:pPr>
              <a:spcBef>
                <a:spcPts val="1200"/>
              </a:spcBef>
            </a:pPr>
            <a:endParaRPr lang="en-US" sz="2000" b="0" dirty="0" smtClean="0"/>
          </a:p>
          <a:p>
            <a:pPr>
              <a:spcBef>
                <a:spcPts val="1200"/>
              </a:spcBef>
            </a:pPr>
            <a:endParaRPr lang="en-US" sz="2000" b="0" dirty="0" smtClean="0"/>
          </a:p>
          <a:p>
            <a:pPr>
              <a:spcBef>
                <a:spcPts val="1200"/>
              </a:spcBef>
            </a:pPr>
            <a:r>
              <a:rPr lang="en-US" sz="2000" b="0" dirty="0" smtClean="0"/>
              <a:t> </a:t>
            </a:r>
            <a:endParaRPr lang="en-US" sz="2000" b="0" dirty="0"/>
          </a:p>
        </p:txBody>
      </p:sp>
      <p:sp>
        <p:nvSpPr>
          <p:cNvPr id="14" name="TextBox 13"/>
          <p:cNvSpPr txBox="1"/>
          <p:nvPr/>
        </p:nvSpPr>
        <p:spPr>
          <a:xfrm>
            <a:off x="304800" y="1752600"/>
            <a:ext cx="8763000" cy="2862322"/>
          </a:xfrm>
          <a:prstGeom prst="rect">
            <a:avLst/>
          </a:prstGeom>
          <a:noFill/>
        </p:spPr>
        <p:txBody>
          <a:bodyPr wrap="square" rtlCol="0">
            <a:spAutoFit/>
          </a:bodyPr>
          <a:lstStyle/>
          <a:p>
            <a:pPr marL="342900" indent="-342900"/>
            <a:r>
              <a:rPr lang="en-US" dirty="0" smtClean="0"/>
              <a:t>What is class path?</a:t>
            </a:r>
          </a:p>
          <a:p>
            <a:pPr marL="342900" indent="-342900"/>
            <a:endParaRPr lang="en-US" dirty="0" smtClean="0"/>
          </a:p>
          <a:p>
            <a:pPr marL="342900" indent="-342900"/>
            <a:r>
              <a:rPr lang="en-US" b="0" dirty="0" smtClean="0"/>
              <a:t>Class path is the path where the class and Java API’s are loaded. Needed for executing class files.</a:t>
            </a:r>
          </a:p>
          <a:p>
            <a:endParaRPr lang="en-US" b="0" dirty="0" smtClean="0">
              <a:solidFill>
                <a:schemeClr val="tx2"/>
              </a:solidFill>
            </a:endParaRPr>
          </a:p>
          <a:p>
            <a:r>
              <a:rPr lang="en-US" dirty="0" smtClean="0"/>
              <a:t>How class path is set: </a:t>
            </a:r>
            <a:r>
              <a:rPr lang="en-US" b="0" dirty="0" smtClean="0"/>
              <a:t> </a:t>
            </a:r>
            <a:r>
              <a:rPr lang="en-US" b="0" dirty="0" smtClean="0">
                <a:solidFill>
                  <a:schemeClr val="tx2"/>
                </a:solidFill>
              </a:rPr>
              <a:t>set </a:t>
            </a:r>
            <a:r>
              <a:rPr lang="en-US" dirty="0" smtClean="0">
                <a:solidFill>
                  <a:schemeClr val="tx2"/>
                </a:solidFill>
              </a:rPr>
              <a:t>classpath</a:t>
            </a:r>
            <a:r>
              <a:rPr lang="en-US" b="0" dirty="0" smtClean="0">
                <a:solidFill>
                  <a:schemeClr val="tx2"/>
                </a:solidFill>
              </a:rPr>
              <a:t> = </a:t>
            </a:r>
            <a:r>
              <a:rPr lang="en-US" dirty="0" smtClean="0">
                <a:solidFill>
                  <a:schemeClr val="tx2"/>
                </a:solidFill>
              </a:rPr>
              <a:t>c:\java\jre\lib; </a:t>
            </a:r>
            <a:r>
              <a:rPr lang="en-US" b="0" dirty="0" smtClean="0">
                <a:solidFill>
                  <a:schemeClr val="tx2"/>
                </a:solidFill>
              </a:rPr>
              <a:t>%classpath%; </a:t>
            </a:r>
            <a:endParaRPr lang="en-US" dirty="0" smtClean="0">
              <a:solidFill>
                <a:schemeClr val="tx2"/>
              </a:solidFill>
            </a:endParaRPr>
          </a:p>
          <a:p>
            <a:endParaRPr lang="en-US" b="0" dirty="0" smtClean="0"/>
          </a:p>
          <a:p>
            <a:r>
              <a:rPr lang="en-US" b="0" dirty="0" smtClean="0"/>
              <a:t>	Where </a:t>
            </a:r>
            <a:r>
              <a:rPr lang="en-US" dirty="0" smtClean="0">
                <a:solidFill>
                  <a:schemeClr val="tx2"/>
                </a:solidFill>
              </a:rPr>
              <a:t>%classpath% </a:t>
            </a:r>
            <a:r>
              <a:rPr lang="en-US" b="0" dirty="0" smtClean="0"/>
              <a:t>-  To ensure that the new class path does not to override the existing class path variables set.</a:t>
            </a:r>
          </a:p>
          <a:p>
            <a:endParaRPr lang="en-US" dirty="0" smtClean="0"/>
          </a:p>
        </p:txBody>
      </p:sp>
      <p:sp>
        <p:nvSpPr>
          <p:cNvPr id="6" name="Rectangle 5"/>
          <p:cNvSpPr/>
          <p:nvPr/>
        </p:nvSpPr>
        <p:spPr>
          <a:xfrm>
            <a:off x="1459023" y="5105400"/>
            <a:ext cx="5932377" cy="369332"/>
          </a:xfrm>
          <a:prstGeom prst="rect">
            <a:avLst/>
          </a:prstGeom>
          <a:solidFill>
            <a:srgbClr val="FFCCCC"/>
          </a:solidFill>
        </p:spPr>
        <p:txBody>
          <a:bodyPr wrap="square">
            <a:spAutoFit/>
          </a:bodyPr>
          <a:lstStyle/>
          <a:p>
            <a:pPr algn="ctr"/>
            <a:r>
              <a:rPr lang="en-US" dirty="0" smtClean="0">
                <a:solidFill>
                  <a:srgbClr val="C00000"/>
                </a:solidFill>
              </a:rPr>
              <a:t>NOTE:  </a:t>
            </a:r>
            <a:r>
              <a:rPr lang="en-US" b="0" dirty="0" smtClean="0">
                <a:solidFill>
                  <a:srgbClr val="C00000"/>
                </a:solidFill>
              </a:rPr>
              <a:t> </a:t>
            </a:r>
            <a:r>
              <a:rPr lang="en-US" b="0" dirty="0" smtClean="0"/>
              <a:t>Assuming Java home is c:\java.</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First Java Program</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23</a:t>
            </a:fld>
            <a:endParaRPr lang="en-US"/>
          </a:p>
        </p:txBody>
      </p:sp>
      <p:sp>
        <p:nvSpPr>
          <p:cNvPr id="5" name="TextBox 4"/>
          <p:cNvSpPr txBox="1"/>
          <p:nvPr/>
        </p:nvSpPr>
        <p:spPr>
          <a:xfrm>
            <a:off x="381000" y="1600200"/>
            <a:ext cx="8610600" cy="1785104"/>
          </a:xfrm>
          <a:prstGeom prst="rect">
            <a:avLst/>
          </a:prstGeom>
          <a:noFill/>
        </p:spPr>
        <p:txBody>
          <a:bodyPr wrap="square" rtlCol="0">
            <a:spAutoFit/>
          </a:bodyPr>
          <a:lstStyle/>
          <a:p>
            <a:pPr>
              <a:spcBef>
                <a:spcPts val="1200"/>
              </a:spcBef>
            </a:pPr>
            <a:endParaRPr lang="en-US" sz="2000" b="0" dirty="0" smtClean="0"/>
          </a:p>
          <a:p>
            <a:pPr>
              <a:spcBef>
                <a:spcPts val="1200"/>
              </a:spcBef>
            </a:pPr>
            <a:endParaRPr lang="en-US" sz="2000" b="0" dirty="0" smtClean="0"/>
          </a:p>
          <a:p>
            <a:pPr>
              <a:spcBef>
                <a:spcPts val="1200"/>
              </a:spcBef>
            </a:pPr>
            <a:endParaRPr lang="en-US" sz="2000" b="0" dirty="0" smtClean="0"/>
          </a:p>
          <a:p>
            <a:pPr>
              <a:spcBef>
                <a:spcPts val="1200"/>
              </a:spcBef>
            </a:pPr>
            <a:r>
              <a:rPr lang="en-US" sz="2000" b="0" dirty="0" smtClean="0"/>
              <a:t> </a:t>
            </a:r>
            <a:endParaRPr lang="en-US" sz="2000" b="0" dirty="0"/>
          </a:p>
        </p:txBody>
      </p:sp>
      <p:sp>
        <p:nvSpPr>
          <p:cNvPr id="14" name="TextBox 13"/>
          <p:cNvSpPr txBox="1"/>
          <p:nvPr/>
        </p:nvSpPr>
        <p:spPr>
          <a:xfrm>
            <a:off x="228600" y="1633240"/>
            <a:ext cx="8763000" cy="4462760"/>
          </a:xfrm>
          <a:prstGeom prst="rect">
            <a:avLst/>
          </a:prstGeom>
          <a:noFill/>
        </p:spPr>
        <p:txBody>
          <a:bodyPr wrap="square" rtlCol="0">
            <a:spAutoFit/>
          </a:bodyPr>
          <a:lstStyle/>
          <a:p>
            <a:pPr marL="342900" indent="-342900">
              <a:spcBef>
                <a:spcPts val="600"/>
              </a:spcBef>
              <a:buFont typeface="+mj-lt"/>
              <a:buAutoNum type="arabicPeriod" startAt="6"/>
            </a:pPr>
            <a:r>
              <a:rPr lang="en-US" dirty="0" smtClean="0"/>
              <a:t>Compile the program : </a:t>
            </a:r>
            <a:r>
              <a:rPr lang="en-US" b="0" dirty="0" smtClean="0"/>
              <a:t>In command prompt go to the folder  “</a:t>
            </a:r>
            <a:r>
              <a:rPr lang="en-US" dirty="0" smtClean="0"/>
              <a:t>JavaWorks</a:t>
            </a:r>
            <a:r>
              <a:rPr lang="en-US" b="0" dirty="0" smtClean="0"/>
              <a:t>”  and compile the program as follows.</a:t>
            </a:r>
          </a:p>
          <a:p>
            <a:pPr marL="342900" indent="-342900">
              <a:spcBef>
                <a:spcPts val="600"/>
              </a:spcBef>
            </a:pPr>
            <a:r>
              <a:rPr lang="en-US" b="0" dirty="0" smtClean="0"/>
              <a:t>			</a:t>
            </a:r>
            <a:r>
              <a:rPr lang="en-US" dirty="0" smtClean="0">
                <a:solidFill>
                  <a:schemeClr val="tx2"/>
                </a:solidFill>
              </a:rPr>
              <a:t>javac</a:t>
            </a:r>
            <a:r>
              <a:rPr lang="en-US" b="0" dirty="0" smtClean="0"/>
              <a:t> HelloWorld.java</a:t>
            </a:r>
          </a:p>
          <a:p>
            <a:pPr marL="342900" indent="-342900">
              <a:spcBef>
                <a:spcPts val="600"/>
              </a:spcBef>
            </a:pPr>
            <a:r>
              <a:rPr lang="en-US" b="0" dirty="0" smtClean="0"/>
              <a:t>Where </a:t>
            </a:r>
            <a:r>
              <a:rPr lang="en-US" dirty="0" smtClean="0">
                <a:solidFill>
                  <a:schemeClr val="tx2"/>
                </a:solidFill>
              </a:rPr>
              <a:t>javac </a:t>
            </a:r>
            <a:r>
              <a:rPr lang="en-US" b="0" dirty="0" smtClean="0"/>
              <a:t>is the command line tool for compiling java programs.</a:t>
            </a:r>
          </a:p>
          <a:p>
            <a:pPr marL="342900" indent="-342900">
              <a:spcBef>
                <a:spcPts val="600"/>
              </a:spcBef>
            </a:pPr>
            <a:endParaRPr lang="en-US" b="0" dirty="0" smtClean="0"/>
          </a:p>
          <a:p>
            <a:pPr marL="342900" indent="-342900">
              <a:spcBef>
                <a:spcPts val="600"/>
              </a:spcBef>
              <a:buFont typeface="+mj-lt"/>
              <a:buAutoNum type="arabicPeriod" startAt="7"/>
            </a:pPr>
            <a:r>
              <a:rPr lang="en-US" dirty="0" smtClean="0"/>
              <a:t>Run</a:t>
            </a:r>
            <a:r>
              <a:rPr lang="en-US" b="0" dirty="0" smtClean="0"/>
              <a:t> </a:t>
            </a:r>
            <a:r>
              <a:rPr lang="en-US" dirty="0" smtClean="0"/>
              <a:t>the program:</a:t>
            </a:r>
            <a:r>
              <a:rPr lang="en-US" b="0" dirty="0" smtClean="0"/>
              <a:t>  From the same folder run the program as follows,</a:t>
            </a:r>
          </a:p>
          <a:p>
            <a:pPr marL="1714500" lvl="3" indent="-342900">
              <a:spcBef>
                <a:spcPts val="600"/>
              </a:spcBef>
            </a:pPr>
            <a:r>
              <a:rPr lang="en-US" b="0" dirty="0" smtClean="0">
                <a:solidFill>
                  <a:schemeClr val="tx2"/>
                </a:solidFill>
              </a:rPr>
              <a:t>	java </a:t>
            </a:r>
            <a:r>
              <a:rPr lang="en-US" b="0" dirty="0" smtClean="0"/>
              <a:t>HelloWorld</a:t>
            </a:r>
          </a:p>
          <a:p>
            <a:pPr marL="1714500" lvl="3" indent="-342900">
              <a:spcBef>
                <a:spcPts val="600"/>
              </a:spcBef>
            </a:pPr>
            <a:endParaRPr lang="en-US" dirty="0" smtClean="0"/>
          </a:p>
          <a:p>
            <a:pPr marL="1714500" lvl="3" indent="-1714500">
              <a:spcBef>
                <a:spcPts val="600"/>
              </a:spcBef>
            </a:pPr>
            <a:r>
              <a:rPr lang="en-US" b="0" dirty="0" smtClean="0"/>
              <a:t>Where </a:t>
            </a:r>
            <a:r>
              <a:rPr lang="en-US" dirty="0" smtClean="0">
                <a:solidFill>
                  <a:schemeClr val="tx2"/>
                </a:solidFill>
              </a:rPr>
              <a:t>java</a:t>
            </a:r>
            <a:r>
              <a:rPr lang="en-US" b="0" dirty="0" smtClean="0"/>
              <a:t> is the command line tool used for running the program.</a:t>
            </a:r>
          </a:p>
          <a:p>
            <a:pPr marL="1714500" lvl="3" indent="-1714500">
              <a:spcBef>
                <a:spcPts val="600"/>
              </a:spcBef>
            </a:pPr>
            <a:endParaRPr lang="en-US" b="0" dirty="0" smtClean="0"/>
          </a:p>
          <a:p>
            <a:pPr marL="393700" lvl="3" indent="-393700">
              <a:spcBef>
                <a:spcPts val="600"/>
              </a:spcBef>
              <a:buFont typeface="+mj-lt"/>
              <a:buAutoNum type="arabicPeriod" startAt="8"/>
            </a:pPr>
            <a:r>
              <a:rPr lang="en-US" b="0" dirty="0" smtClean="0"/>
              <a:t>In the console you can see the message printed Hello World.</a:t>
            </a:r>
          </a:p>
          <a:p>
            <a:pPr marL="393700" lvl="3" indent="-393700">
              <a:spcBef>
                <a:spcPts val="600"/>
              </a:spcBef>
              <a:buFont typeface="+mj-lt"/>
              <a:buAutoNum type="arabicPeriod" startAt="8"/>
            </a:pPr>
            <a:r>
              <a:rPr lang="en-US" b="0" dirty="0" smtClean="0"/>
              <a:t>Change the message in the program  as “Hello &lt;Your Name&gt;” and repeat steps </a:t>
            </a:r>
            <a:r>
              <a:rPr lang="en-US" dirty="0" smtClean="0"/>
              <a:t>6 through 8</a:t>
            </a:r>
            <a:r>
              <a:rPr lang="en-US" b="0" dirty="0" smtClean="0"/>
              <a:t> and see the program displaying a different output.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Alternative for setting Path</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24</a:t>
            </a:fld>
            <a:endParaRPr lang="en-US" dirty="0"/>
          </a:p>
        </p:txBody>
      </p:sp>
      <p:sp>
        <p:nvSpPr>
          <p:cNvPr id="5" name="TextBox 4"/>
          <p:cNvSpPr txBox="1"/>
          <p:nvPr/>
        </p:nvSpPr>
        <p:spPr>
          <a:xfrm>
            <a:off x="76200" y="1586091"/>
            <a:ext cx="8305800" cy="6186309"/>
          </a:xfrm>
          <a:prstGeom prst="rect">
            <a:avLst/>
          </a:prstGeom>
          <a:noFill/>
        </p:spPr>
        <p:txBody>
          <a:bodyPr wrap="square" rtlCol="0">
            <a:spAutoFit/>
          </a:bodyPr>
          <a:lstStyle/>
          <a:p>
            <a:r>
              <a:rPr lang="en-US" b="0" dirty="0" smtClean="0"/>
              <a:t>Java path can be set in the environment  variables of system properties</a:t>
            </a:r>
          </a:p>
          <a:p>
            <a:endParaRPr lang="en-US" b="0" dirty="0" smtClean="0"/>
          </a:p>
          <a:p>
            <a:pPr>
              <a:buFont typeface="Arial" pitchFamily="34" charset="0"/>
              <a:buChar char="•"/>
            </a:pPr>
            <a:r>
              <a:rPr lang="en-US" b="0" dirty="0" smtClean="0"/>
              <a:t>  Right click  My Computer  </a:t>
            </a:r>
            <a:r>
              <a:rPr lang="en-US" b="0" dirty="0" smtClean="0">
                <a:sym typeface="Wingdings" pitchFamily="2" charset="2"/>
              </a:rPr>
              <a:t> Click</a:t>
            </a:r>
            <a:r>
              <a:rPr lang="en-US" b="0" dirty="0" smtClean="0"/>
              <a:t> Properties</a:t>
            </a:r>
            <a:r>
              <a:rPr lang="en-US" b="0" dirty="0" smtClean="0">
                <a:sym typeface="Wingdings" pitchFamily="2" charset="2"/>
              </a:rPr>
              <a:t></a:t>
            </a:r>
            <a:r>
              <a:rPr lang="en-US" b="0" dirty="0" smtClean="0"/>
              <a:t>    Click  Advanced  </a:t>
            </a:r>
            <a:r>
              <a:rPr lang="en-US" b="0" dirty="0" smtClean="0">
                <a:sym typeface="Wingdings" pitchFamily="2" charset="2"/>
              </a:rPr>
              <a:t> Click </a:t>
            </a:r>
            <a:r>
              <a:rPr lang="en-US" b="0" dirty="0" smtClean="0"/>
              <a:t>Environment  Variables </a:t>
            </a:r>
            <a:r>
              <a:rPr lang="en-US" b="0" dirty="0" smtClean="0">
                <a:sym typeface="Wingdings" pitchFamily="2" charset="2"/>
              </a:rPr>
              <a:t></a:t>
            </a:r>
            <a:r>
              <a:rPr lang="en-US" b="0" dirty="0" smtClean="0"/>
              <a:t> Click New(User Variables)  </a:t>
            </a:r>
            <a:r>
              <a:rPr lang="en-US" b="0" dirty="0" smtClean="0">
                <a:sym typeface="Wingdings" pitchFamily="2" charset="2"/>
              </a:rPr>
              <a:t> Add a new variable as mentioned below</a:t>
            </a:r>
          </a:p>
          <a:p>
            <a:pPr>
              <a:buFont typeface="Arial" pitchFamily="34" charset="0"/>
              <a:buChar char="•"/>
            </a:pPr>
            <a:endParaRPr lang="en-US" b="0" dirty="0" smtClean="0">
              <a:sym typeface="Wingdings" pitchFamily="2" charset="2"/>
            </a:endParaRPr>
          </a:p>
          <a:p>
            <a:pPr marL="284163" lvl="1">
              <a:buFont typeface="Arial" pitchFamily="34" charset="0"/>
              <a:buChar char="•"/>
            </a:pPr>
            <a:r>
              <a:rPr lang="en-US" b="0" dirty="0" smtClean="0">
                <a:sym typeface="Wingdings" pitchFamily="2" charset="2"/>
              </a:rPr>
              <a:t>  Variable Name  = path</a:t>
            </a:r>
          </a:p>
          <a:p>
            <a:pPr marL="284163" lvl="1">
              <a:buFont typeface="Arial" pitchFamily="34" charset="0"/>
              <a:buChar char="•"/>
            </a:pPr>
            <a:r>
              <a:rPr lang="en-US" b="0" dirty="0" smtClean="0">
                <a:sym typeface="Wingdings" pitchFamily="2" charset="2"/>
              </a:rPr>
              <a:t>  Variable Value = </a:t>
            </a:r>
            <a:r>
              <a:rPr lang="en-US" dirty="0" smtClean="0">
                <a:solidFill>
                  <a:schemeClr val="tx2"/>
                </a:solidFill>
              </a:rPr>
              <a:t>c:\java 1.5\bin</a:t>
            </a:r>
            <a:r>
              <a:rPr lang="en-US" b="0" dirty="0" smtClean="0">
                <a:solidFill>
                  <a:schemeClr val="tx2"/>
                </a:solidFill>
              </a:rPr>
              <a:t>; %path%</a:t>
            </a:r>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r>
              <a:rPr lang="en-US" b="0" dirty="0" smtClean="0"/>
              <a:t>                    </a:t>
            </a:r>
          </a:p>
          <a:p>
            <a:endParaRPr lang="en-US" b="0" dirty="0" smtClean="0"/>
          </a:p>
          <a:p>
            <a:endParaRPr lang="en-US" b="0" dirty="0" smtClean="0"/>
          </a:p>
          <a:p>
            <a:endParaRPr lang="en-US" b="0" dirty="0" smtClean="0"/>
          </a:p>
          <a:p>
            <a:endParaRPr lang="en-US" b="0" dirty="0" smtClean="0"/>
          </a:p>
          <a:p>
            <a:r>
              <a:rPr lang="en-US" b="0" dirty="0" smtClean="0"/>
              <a:t>  </a:t>
            </a:r>
          </a:p>
          <a:p>
            <a:endParaRPr lang="en-US" b="0" dirty="0" smtClean="0"/>
          </a:p>
          <a:p>
            <a:endParaRPr lang="en-US" b="0" dirty="0" smtClean="0"/>
          </a:p>
          <a:p>
            <a:endParaRPr lang="en-US" b="0" dirty="0"/>
          </a:p>
        </p:txBody>
      </p:sp>
      <p:sp>
        <p:nvSpPr>
          <p:cNvPr id="6" name="Rectangle 5"/>
          <p:cNvSpPr/>
          <p:nvPr/>
        </p:nvSpPr>
        <p:spPr>
          <a:xfrm>
            <a:off x="381000" y="3988475"/>
            <a:ext cx="4343400" cy="2031325"/>
          </a:xfrm>
          <a:prstGeom prst="rect">
            <a:avLst/>
          </a:prstGeom>
          <a:solidFill>
            <a:srgbClr val="FFCCCC"/>
          </a:solidFill>
        </p:spPr>
        <p:txBody>
          <a:bodyPr wrap="square">
            <a:spAutoFit/>
          </a:bodyPr>
          <a:lstStyle/>
          <a:p>
            <a:pPr algn="ctr"/>
            <a:r>
              <a:rPr lang="en-US" dirty="0" smtClean="0">
                <a:solidFill>
                  <a:srgbClr val="EA3800"/>
                </a:solidFill>
              </a:rPr>
              <a:t>NOTE:  </a:t>
            </a:r>
            <a:r>
              <a:rPr lang="en-US" b="0" dirty="0" smtClean="0">
                <a:solidFill>
                  <a:srgbClr val="EA3800"/>
                </a:solidFill>
              </a:rPr>
              <a:t> Assuming Java home is c:\java.</a:t>
            </a:r>
          </a:p>
          <a:p>
            <a:pPr algn="ctr"/>
            <a:endParaRPr lang="en-US" b="0" dirty="0" smtClean="0">
              <a:solidFill>
                <a:srgbClr val="EA3800"/>
              </a:solidFill>
            </a:endParaRPr>
          </a:p>
          <a:p>
            <a:r>
              <a:rPr lang="en-US" b="0" dirty="0" smtClean="0">
                <a:solidFill>
                  <a:srgbClr val="EA3800"/>
                </a:solidFill>
              </a:rPr>
              <a:t>This variable will be reflected across all the applications in the desk top. </a:t>
            </a:r>
          </a:p>
          <a:p>
            <a:r>
              <a:rPr lang="en-US" b="0" dirty="0" smtClean="0">
                <a:solidFill>
                  <a:srgbClr val="EA3800"/>
                </a:solidFill>
              </a:rPr>
              <a:t>On setting this the variable in environment parameter it gets reflected in all the command windows.</a:t>
            </a:r>
          </a:p>
        </p:txBody>
      </p:sp>
      <p:pic>
        <p:nvPicPr>
          <p:cNvPr id="7" name="Picture 6" descr="pic1.JPG"/>
          <p:cNvPicPr>
            <a:picLocks noChangeAspect="1"/>
          </p:cNvPicPr>
          <p:nvPr/>
        </p:nvPicPr>
        <p:blipFill>
          <a:blip cstate="print"/>
          <a:stretch>
            <a:fillRect/>
          </a:stretch>
        </p:blipFill>
        <p:spPr>
          <a:xfrm>
            <a:off x="5029200" y="2819401"/>
            <a:ext cx="3962400" cy="3505199"/>
          </a:xfrm>
          <a:prstGeom prst="rect">
            <a:avLst/>
          </a:prstGeom>
        </p:spPr>
      </p:pic>
      <p:sp>
        <p:nvSpPr>
          <p:cNvPr id="8" name="Rectangle 7"/>
          <p:cNvSpPr/>
          <p:nvPr/>
        </p:nvSpPr>
        <p:spPr>
          <a:xfrm>
            <a:off x="5410200" y="4876800"/>
            <a:ext cx="3200400" cy="609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Lets Analyze the Code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25</a:t>
            </a:fld>
            <a:endParaRPr lang="en-US"/>
          </a:p>
        </p:txBody>
      </p:sp>
      <p:sp>
        <p:nvSpPr>
          <p:cNvPr id="5" name="TextBox 4"/>
          <p:cNvSpPr txBox="1"/>
          <p:nvPr/>
        </p:nvSpPr>
        <p:spPr>
          <a:xfrm>
            <a:off x="381000" y="1600200"/>
            <a:ext cx="8610600" cy="1785104"/>
          </a:xfrm>
          <a:prstGeom prst="rect">
            <a:avLst/>
          </a:prstGeom>
          <a:noFill/>
        </p:spPr>
        <p:txBody>
          <a:bodyPr wrap="square" rtlCol="0">
            <a:spAutoFit/>
          </a:bodyPr>
          <a:lstStyle/>
          <a:p>
            <a:pPr>
              <a:spcBef>
                <a:spcPts val="1200"/>
              </a:spcBef>
            </a:pPr>
            <a:endParaRPr lang="en-US" sz="2000" b="0" dirty="0" smtClean="0"/>
          </a:p>
          <a:p>
            <a:pPr>
              <a:spcBef>
                <a:spcPts val="1200"/>
              </a:spcBef>
            </a:pPr>
            <a:endParaRPr lang="en-US" sz="2000" b="0" dirty="0" smtClean="0"/>
          </a:p>
          <a:p>
            <a:pPr>
              <a:spcBef>
                <a:spcPts val="1200"/>
              </a:spcBef>
            </a:pPr>
            <a:endParaRPr lang="en-US" sz="2000" b="0" dirty="0" smtClean="0"/>
          </a:p>
          <a:p>
            <a:pPr>
              <a:spcBef>
                <a:spcPts val="1200"/>
              </a:spcBef>
            </a:pPr>
            <a:r>
              <a:rPr lang="en-US" sz="2000" b="0" dirty="0" smtClean="0"/>
              <a:t> </a:t>
            </a:r>
            <a:endParaRPr lang="en-US" sz="2000" b="0" dirty="0"/>
          </a:p>
        </p:txBody>
      </p:sp>
      <p:sp>
        <p:nvSpPr>
          <p:cNvPr id="14" name="TextBox 13"/>
          <p:cNvSpPr txBox="1"/>
          <p:nvPr/>
        </p:nvSpPr>
        <p:spPr>
          <a:xfrm>
            <a:off x="1219200" y="1752600"/>
            <a:ext cx="7620000" cy="369332"/>
          </a:xfrm>
          <a:prstGeom prst="rect">
            <a:avLst/>
          </a:prstGeom>
          <a:noFill/>
        </p:spPr>
        <p:txBody>
          <a:bodyPr wrap="square" rtlCol="0">
            <a:spAutoFit/>
          </a:bodyPr>
          <a:lstStyle/>
          <a:p>
            <a:r>
              <a:rPr lang="en-US" b="0" dirty="0" smtClean="0"/>
              <a:t> </a:t>
            </a:r>
            <a:endParaRPr lang="en-US" b="0" dirty="0"/>
          </a:p>
        </p:txBody>
      </p:sp>
      <p:sp>
        <p:nvSpPr>
          <p:cNvPr id="6" name="Rectangle 5"/>
          <p:cNvSpPr/>
          <p:nvPr/>
        </p:nvSpPr>
        <p:spPr>
          <a:xfrm>
            <a:off x="304800" y="1828800"/>
            <a:ext cx="8610600" cy="4801314"/>
          </a:xfrm>
          <a:prstGeom prst="rect">
            <a:avLst/>
          </a:prstGeom>
        </p:spPr>
        <p:txBody>
          <a:bodyPr wrap="square">
            <a:spAutoFit/>
          </a:bodyPr>
          <a:lstStyle/>
          <a:p>
            <a:pPr>
              <a:buFont typeface="Arial" pitchFamily="34" charset="0"/>
              <a:buChar char="•"/>
            </a:pPr>
            <a:r>
              <a:rPr lang="en-US" b="0" dirty="0" smtClean="0"/>
              <a:t> The main method is the starting point of any java application. Any java application to be executed using “Java” command needs a class with main method.</a:t>
            </a:r>
          </a:p>
          <a:p>
            <a:endParaRPr lang="en-US" b="0" dirty="0" smtClean="0"/>
          </a:p>
          <a:p>
            <a:pPr>
              <a:buFont typeface="Arial" pitchFamily="34" charset="0"/>
              <a:buChar char="•"/>
            </a:pPr>
            <a:r>
              <a:rPr lang="en-US" b="0" dirty="0" smtClean="0"/>
              <a:t>   The application cannot run without a main method. </a:t>
            </a:r>
          </a:p>
          <a:p>
            <a:pPr marL="342900" indent="-342900"/>
            <a:endParaRPr lang="en-US" b="0" dirty="0" smtClean="0"/>
          </a:p>
          <a:p>
            <a:pPr>
              <a:buFont typeface="Arial" pitchFamily="34" charset="0"/>
              <a:buChar char="•"/>
            </a:pPr>
            <a:r>
              <a:rPr lang="en-US" b="0" dirty="0" smtClean="0"/>
              <a:t>    Once the </a:t>
            </a:r>
            <a:r>
              <a:rPr lang="en-US" b="0" dirty="0" err="1" smtClean="0"/>
              <a:t>Helloworld.class</a:t>
            </a:r>
            <a:r>
              <a:rPr lang="en-US" b="0" dirty="0" smtClean="0"/>
              <a:t> file is executed, the interpreter searches the main method and invokes it.</a:t>
            </a:r>
          </a:p>
          <a:p>
            <a:endParaRPr lang="en-US" b="0" dirty="0" smtClean="0"/>
          </a:p>
          <a:p>
            <a:r>
              <a:rPr lang="en-US" dirty="0" smtClean="0"/>
              <a:t>Syntax:</a:t>
            </a:r>
          </a:p>
          <a:p>
            <a:endParaRPr lang="en-US" b="0" dirty="0" smtClean="0"/>
          </a:p>
          <a:p>
            <a:r>
              <a:rPr lang="en-US" b="0" dirty="0" smtClean="0">
                <a:solidFill>
                  <a:schemeClr val="tx2"/>
                </a:solidFill>
              </a:rPr>
              <a:t>public  static void  </a:t>
            </a:r>
            <a:r>
              <a:rPr lang="en-US" b="0" dirty="0" smtClean="0">
                <a:solidFill>
                  <a:srgbClr val="EA3800"/>
                </a:solidFill>
              </a:rPr>
              <a:t>main</a:t>
            </a:r>
            <a:r>
              <a:rPr lang="en-US" b="0" dirty="0" smtClean="0">
                <a:solidFill>
                  <a:schemeClr val="tx2"/>
                </a:solidFill>
              </a:rPr>
              <a:t>(String [] args)</a:t>
            </a:r>
          </a:p>
          <a:p>
            <a:r>
              <a:rPr lang="en-US" b="0" dirty="0" smtClean="0"/>
              <a:t>{</a:t>
            </a:r>
          </a:p>
          <a:p>
            <a:pPr marL="236538" indent="109538"/>
            <a:r>
              <a:rPr lang="en-US" b="0" dirty="0" smtClean="0">
                <a:solidFill>
                  <a:srgbClr val="00B050"/>
                </a:solidFill>
              </a:rPr>
              <a:t>// The  program implementation </a:t>
            </a:r>
          </a:p>
          <a:p>
            <a:pPr marL="236538" indent="109538"/>
            <a:r>
              <a:rPr lang="en-US" b="0" dirty="0" smtClean="0">
                <a:solidFill>
                  <a:srgbClr val="00B050"/>
                </a:solidFill>
              </a:rPr>
              <a:t>//goes here</a:t>
            </a:r>
          </a:p>
          <a:p>
            <a:r>
              <a:rPr lang="en-US" b="0" dirty="0" smtClean="0"/>
              <a:t>}</a:t>
            </a:r>
          </a:p>
          <a:p>
            <a:endParaRPr lang="en-US" b="0" dirty="0" smtClean="0"/>
          </a:p>
          <a:p>
            <a:endParaRPr lang="en-US" b="0" dirty="0"/>
          </a:p>
        </p:txBody>
      </p:sp>
      <p:sp>
        <p:nvSpPr>
          <p:cNvPr id="7" name="Rectangle 6"/>
          <p:cNvSpPr/>
          <p:nvPr/>
        </p:nvSpPr>
        <p:spPr>
          <a:xfrm>
            <a:off x="4419600" y="4438471"/>
            <a:ext cx="4343400" cy="1200329"/>
          </a:xfrm>
          <a:prstGeom prst="rect">
            <a:avLst/>
          </a:prstGeom>
          <a:solidFill>
            <a:srgbClr val="FFCCCC"/>
          </a:solidFill>
        </p:spPr>
        <p:txBody>
          <a:bodyPr wrap="square">
            <a:spAutoFit/>
          </a:bodyPr>
          <a:lstStyle/>
          <a:p>
            <a:pPr algn="ctr"/>
            <a:r>
              <a:rPr lang="en-US" dirty="0" smtClean="0">
                <a:solidFill>
                  <a:srgbClr val="EA3800"/>
                </a:solidFill>
              </a:rPr>
              <a:t>You will learn more about the </a:t>
            </a:r>
          </a:p>
          <a:p>
            <a:pPr algn="ctr"/>
            <a:r>
              <a:rPr lang="en-US" dirty="0" smtClean="0">
                <a:solidFill>
                  <a:srgbClr val="EA3800"/>
                </a:solidFill>
              </a:rPr>
              <a:t>access specifiers and method arguments in the subsequent sessions.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box(in)">
                                      <p:cBhvr>
                                        <p:cTn id="7" dur="500"/>
                                        <p:tgtEl>
                                          <p:spTgt spid="6">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8" end="8"/>
                                            </p:txEl>
                                          </p:spTgt>
                                        </p:tgtEl>
                                        <p:attrNameLst>
                                          <p:attrName>style.visibility</p:attrName>
                                        </p:attrNameLst>
                                      </p:cBhvr>
                                      <p:to>
                                        <p:strVal val="visible"/>
                                      </p:to>
                                    </p:set>
                                    <p:animEffect transition="in" filter="blinds(horizontal)">
                                      <p:cBhvr>
                                        <p:cTn id="10" dur="500"/>
                                        <p:tgtEl>
                                          <p:spTgt spid="6">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animEffect transition="in" filter="blinds(horizontal)">
                                      <p:cBhvr>
                                        <p:cTn id="13" dur="500"/>
                                        <p:tgtEl>
                                          <p:spTgt spid="6">
                                            <p:txEl>
                                              <p:pRg st="9" end="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10" end="10"/>
                                            </p:txEl>
                                          </p:spTgt>
                                        </p:tgtEl>
                                        <p:attrNameLst>
                                          <p:attrName>style.visibility</p:attrName>
                                        </p:attrNameLst>
                                      </p:cBhvr>
                                      <p:to>
                                        <p:strVal val="visible"/>
                                      </p:to>
                                    </p:set>
                                    <p:animEffect transition="in" filter="blinds(horizontal)">
                                      <p:cBhvr>
                                        <p:cTn id="16" dur="500"/>
                                        <p:tgtEl>
                                          <p:spTgt spid="6">
                                            <p:txEl>
                                              <p:pRg st="10" end="1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11" end="11"/>
                                            </p:txEl>
                                          </p:spTgt>
                                        </p:tgtEl>
                                        <p:attrNameLst>
                                          <p:attrName>style.visibility</p:attrName>
                                        </p:attrNameLst>
                                      </p:cBhvr>
                                      <p:to>
                                        <p:strVal val="visible"/>
                                      </p:to>
                                    </p:set>
                                    <p:animEffect transition="in" filter="blinds(horizontal)">
                                      <p:cBhvr>
                                        <p:cTn id="19" dur="500"/>
                                        <p:tgtEl>
                                          <p:spTgt spid="6">
                                            <p:txEl>
                                              <p:pRg st="11" end="1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
                                            <p:txEl>
                                              <p:pRg st="12" end="12"/>
                                            </p:txEl>
                                          </p:spTgt>
                                        </p:tgtEl>
                                        <p:attrNameLst>
                                          <p:attrName>style.visibility</p:attrName>
                                        </p:attrNameLst>
                                      </p:cBhvr>
                                      <p:to>
                                        <p:strVal val="visible"/>
                                      </p:to>
                                    </p:set>
                                    <p:animEffect transition="in" filter="blinds(horizontal)">
                                      <p:cBhvr>
                                        <p:cTn id="22" dur="500"/>
                                        <p:tgtEl>
                                          <p:spTgt spid="6">
                                            <p:txEl>
                                              <p:pRg st="12" end="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pPr algn="ctr"/>
            <a:r>
              <a:rPr lang="en-US" dirty="0" smtClean="0"/>
              <a:t>Lets Analyze the Code (cont)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26</a:t>
            </a:fld>
            <a:endParaRPr lang="en-US"/>
          </a:p>
        </p:txBody>
      </p:sp>
      <p:sp>
        <p:nvSpPr>
          <p:cNvPr id="5" name="TextBox 4"/>
          <p:cNvSpPr txBox="1"/>
          <p:nvPr/>
        </p:nvSpPr>
        <p:spPr>
          <a:xfrm>
            <a:off x="381000" y="1600200"/>
            <a:ext cx="8610600" cy="1785104"/>
          </a:xfrm>
          <a:prstGeom prst="rect">
            <a:avLst/>
          </a:prstGeom>
          <a:noFill/>
        </p:spPr>
        <p:txBody>
          <a:bodyPr wrap="square" rtlCol="0">
            <a:spAutoFit/>
          </a:bodyPr>
          <a:lstStyle/>
          <a:p>
            <a:pPr>
              <a:spcBef>
                <a:spcPts val="1200"/>
              </a:spcBef>
            </a:pPr>
            <a:endParaRPr lang="en-US" sz="2000" b="0" dirty="0" smtClean="0"/>
          </a:p>
          <a:p>
            <a:pPr>
              <a:spcBef>
                <a:spcPts val="1200"/>
              </a:spcBef>
            </a:pPr>
            <a:endParaRPr lang="en-US" sz="2000" b="0" dirty="0" smtClean="0"/>
          </a:p>
          <a:p>
            <a:pPr>
              <a:spcBef>
                <a:spcPts val="1200"/>
              </a:spcBef>
            </a:pPr>
            <a:endParaRPr lang="en-US" sz="2000" b="0" dirty="0" smtClean="0"/>
          </a:p>
          <a:p>
            <a:pPr>
              <a:spcBef>
                <a:spcPts val="1200"/>
              </a:spcBef>
            </a:pPr>
            <a:r>
              <a:rPr lang="en-US" sz="2000" b="0" dirty="0" smtClean="0"/>
              <a:t> </a:t>
            </a:r>
            <a:endParaRPr lang="en-US" sz="2000" b="0" dirty="0"/>
          </a:p>
        </p:txBody>
      </p:sp>
      <p:sp>
        <p:nvSpPr>
          <p:cNvPr id="14" name="TextBox 13"/>
          <p:cNvSpPr txBox="1"/>
          <p:nvPr/>
        </p:nvSpPr>
        <p:spPr>
          <a:xfrm>
            <a:off x="1219200" y="1752600"/>
            <a:ext cx="7620000" cy="369332"/>
          </a:xfrm>
          <a:prstGeom prst="rect">
            <a:avLst/>
          </a:prstGeom>
          <a:noFill/>
        </p:spPr>
        <p:txBody>
          <a:bodyPr wrap="square" rtlCol="0">
            <a:spAutoFit/>
          </a:bodyPr>
          <a:lstStyle/>
          <a:p>
            <a:r>
              <a:rPr lang="en-US" b="0" dirty="0" smtClean="0"/>
              <a:t> </a:t>
            </a:r>
            <a:endParaRPr lang="en-US" b="0" dirty="0"/>
          </a:p>
        </p:txBody>
      </p:sp>
      <p:sp>
        <p:nvSpPr>
          <p:cNvPr id="6" name="Rectangle 5"/>
          <p:cNvSpPr/>
          <p:nvPr/>
        </p:nvSpPr>
        <p:spPr>
          <a:xfrm>
            <a:off x="228600" y="1600200"/>
            <a:ext cx="8382000" cy="5016758"/>
          </a:xfrm>
          <a:prstGeom prst="rect">
            <a:avLst/>
          </a:prstGeom>
        </p:spPr>
        <p:txBody>
          <a:bodyPr wrap="square">
            <a:spAutoFit/>
          </a:bodyPr>
          <a:lstStyle/>
          <a:p>
            <a:r>
              <a:rPr lang="en-US" sz="1600" b="0" dirty="0" smtClean="0"/>
              <a:t>   In the program you would have noticed a statement</a:t>
            </a:r>
          </a:p>
          <a:p>
            <a:endParaRPr lang="en-US" sz="1600" b="0" dirty="0" smtClean="0"/>
          </a:p>
          <a:p>
            <a:r>
              <a:rPr lang="en-US" sz="1600" b="0" dirty="0" smtClean="0">
                <a:solidFill>
                  <a:schemeClr val="tx2"/>
                </a:solidFill>
              </a:rPr>
              <a:t>		System.out.println(“Hello World”);</a:t>
            </a:r>
            <a:endParaRPr lang="en-US" sz="1600" b="0" dirty="0" smtClean="0"/>
          </a:p>
          <a:p>
            <a:pPr>
              <a:buFont typeface="Arial" pitchFamily="34" charset="0"/>
              <a:buChar char="•"/>
            </a:pPr>
            <a:endParaRPr lang="en-US" sz="1600" b="0" dirty="0" smtClean="0"/>
          </a:p>
          <a:p>
            <a:r>
              <a:rPr lang="en-US" sz="1600" b="0" dirty="0" smtClean="0"/>
              <a:t>This is a java API used for printing messages on the console. This prints messages with a line break.</a:t>
            </a:r>
          </a:p>
          <a:p>
            <a:endParaRPr lang="en-US" sz="1600" b="0" dirty="0" smtClean="0"/>
          </a:p>
          <a:p>
            <a:r>
              <a:rPr lang="en-US" sz="1600" b="0" dirty="0" smtClean="0"/>
              <a:t>The other variant of this method is </a:t>
            </a:r>
          </a:p>
          <a:p>
            <a:endParaRPr lang="en-US" sz="1600" b="0" dirty="0" smtClean="0"/>
          </a:p>
          <a:p>
            <a:r>
              <a:rPr lang="en-US" sz="1600" b="0" dirty="0" smtClean="0">
                <a:solidFill>
                  <a:schemeClr val="tx2"/>
                </a:solidFill>
              </a:rPr>
              <a:t>		System.out.print(“Hello World”);</a:t>
            </a:r>
            <a:r>
              <a:rPr lang="en-US" sz="1600" b="0" dirty="0" smtClean="0"/>
              <a:t> </a:t>
            </a:r>
            <a:r>
              <a:rPr lang="en-US" sz="1600" b="0" dirty="0" smtClean="0">
                <a:solidFill>
                  <a:srgbClr val="00B050"/>
                </a:solidFill>
              </a:rPr>
              <a:t>//This prints messages without a line break.</a:t>
            </a:r>
            <a:endParaRPr lang="en-US" sz="1600" b="0" dirty="0" smtClean="0"/>
          </a:p>
          <a:p>
            <a:r>
              <a:rPr lang="en-US" sz="1600" dirty="0" smtClean="0"/>
              <a:t>Example:		</a:t>
            </a:r>
            <a:r>
              <a:rPr lang="en-US" sz="1600" b="0" dirty="0" smtClean="0">
                <a:solidFill>
                  <a:schemeClr val="tx2"/>
                </a:solidFill>
              </a:rPr>
              <a:t>System.out.print(“A”);</a:t>
            </a:r>
          </a:p>
          <a:p>
            <a:r>
              <a:rPr lang="en-US" sz="1600" b="0" dirty="0" smtClean="0">
                <a:solidFill>
                  <a:schemeClr val="tx2"/>
                </a:solidFill>
              </a:rPr>
              <a:t>		System.out.print(“B”);</a:t>
            </a:r>
          </a:p>
          <a:p>
            <a:r>
              <a:rPr lang="en-US" sz="1600" b="0" dirty="0" smtClean="0">
                <a:solidFill>
                  <a:schemeClr val="tx2"/>
                </a:solidFill>
              </a:rPr>
              <a:t>		System.out.print(“C”);</a:t>
            </a:r>
          </a:p>
          <a:p>
            <a:endParaRPr lang="en-US" sz="1600" b="0" dirty="0" smtClean="0">
              <a:solidFill>
                <a:schemeClr val="tx2"/>
              </a:solidFill>
            </a:endParaRPr>
          </a:p>
          <a:p>
            <a:endParaRPr lang="en-US" sz="1600" b="0" dirty="0" smtClean="0">
              <a:solidFill>
                <a:schemeClr val="tx2"/>
              </a:solidFill>
            </a:endParaRPr>
          </a:p>
          <a:p>
            <a:r>
              <a:rPr lang="en-US" sz="1600" b="0" dirty="0" smtClean="0">
                <a:solidFill>
                  <a:schemeClr val="tx2"/>
                </a:solidFill>
              </a:rPr>
              <a:t>		System.out.println(“F”);</a:t>
            </a:r>
          </a:p>
          <a:p>
            <a:r>
              <a:rPr lang="en-US" sz="1600" b="0" dirty="0" smtClean="0">
                <a:solidFill>
                  <a:schemeClr val="tx2"/>
                </a:solidFill>
              </a:rPr>
              <a:t>		System.out.println(“G”);</a:t>
            </a:r>
          </a:p>
          <a:p>
            <a:r>
              <a:rPr lang="en-US" sz="1600" b="0" dirty="0" smtClean="0">
                <a:solidFill>
                  <a:schemeClr val="tx2"/>
                </a:solidFill>
              </a:rPr>
              <a:t>		System.out.println(“H”);</a:t>
            </a:r>
            <a:endParaRPr lang="en-US" sz="1600" b="0" dirty="0" smtClean="0"/>
          </a:p>
          <a:p>
            <a:endParaRPr lang="en-US" sz="1600" b="0" dirty="0" smtClean="0"/>
          </a:p>
        </p:txBody>
      </p:sp>
      <p:sp>
        <p:nvSpPr>
          <p:cNvPr id="7" name="Double Brace 6"/>
          <p:cNvSpPr/>
          <p:nvPr/>
        </p:nvSpPr>
        <p:spPr>
          <a:xfrm>
            <a:off x="4419600" y="4191000"/>
            <a:ext cx="2743200" cy="9144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0" dirty="0" smtClean="0"/>
              <a:t>This displays the message “ABC” in the console.</a:t>
            </a:r>
          </a:p>
          <a:p>
            <a:pPr algn="ctr"/>
            <a:endParaRPr lang="en-US" sz="1600" dirty="0"/>
          </a:p>
        </p:txBody>
      </p:sp>
      <p:sp>
        <p:nvSpPr>
          <p:cNvPr id="8" name="Double Brace 7"/>
          <p:cNvSpPr/>
          <p:nvPr/>
        </p:nvSpPr>
        <p:spPr>
          <a:xfrm>
            <a:off x="4495800" y="5410200"/>
            <a:ext cx="2743200" cy="9144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0" dirty="0" smtClean="0"/>
              <a:t>This displays the message as</a:t>
            </a:r>
          </a:p>
          <a:p>
            <a:pPr algn="ctr"/>
            <a:r>
              <a:rPr lang="en-US" sz="1600" b="0" dirty="0" smtClean="0"/>
              <a:t>F</a:t>
            </a:r>
          </a:p>
          <a:p>
            <a:pPr algn="ctr"/>
            <a:r>
              <a:rPr lang="en-US" sz="1600" b="0" dirty="0" smtClean="0"/>
              <a:t>G</a:t>
            </a:r>
          </a:p>
          <a:p>
            <a:pPr algn="ctr"/>
            <a:r>
              <a:rPr lang="en-US" sz="1600" b="0" dirty="0" smtClean="0"/>
              <a:t>H</a:t>
            </a:r>
          </a:p>
          <a:p>
            <a:pPr algn="ctr"/>
            <a:endParaRPr lang="en-US"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Reflect</a:t>
            </a:r>
            <a:endParaRPr lang="en-US" dirty="0"/>
          </a:p>
        </p:txBody>
      </p:sp>
      <p:sp>
        <p:nvSpPr>
          <p:cNvPr id="3" name="Content Placeholder 2"/>
          <p:cNvSpPr>
            <a:spLocks noGrp="1"/>
          </p:cNvSpPr>
          <p:nvPr>
            <p:ph idx="1"/>
          </p:nvPr>
        </p:nvSpPr>
        <p:spPr>
          <a:xfrm>
            <a:off x="228600" y="1228725"/>
            <a:ext cx="8686800" cy="4943475"/>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Associates to reflect the following topics before proceeding.</a:t>
            </a:r>
          </a:p>
          <a:p>
            <a:pPr>
              <a:buFont typeface="Wingdings" pitchFamily="2" charset="2"/>
              <a:buChar char="§"/>
            </a:pPr>
            <a:r>
              <a:rPr lang="en-US" dirty="0" smtClean="0"/>
              <a:t>What is the different between Java SDK and JRE?</a:t>
            </a:r>
          </a:p>
          <a:p>
            <a:pPr>
              <a:buFont typeface="Wingdings" pitchFamily="2" charset="2"/>
              <a:buChar char="§"/>
            </a:pPr>
            <a:r>
              <a:rPr lang="en-US" dirty="0" smtClean="0"/>
              <a:t>What is Java ME &amp; Java EE?</a:t>
            </a:r>
          </a:p>
          <a:p>
            <a:pPr>
              <a:buFont typeface="Wingdings" pitchFamily="2" charset="2"/>
              <a:buChar char="§"/>
            </a:pPr>
            <a:r>
              <a:rPr dirty="0" smtClean="0"/>
              <a:t>What are the types of Application Developed using Java?</a:t>
            </a:r>
            <a:endParaRPr lang="en-US" dirty="0" smtClean="0"/>
          </a:p>
          <a:p>
            <a:pPr>
              <a:buFont typeface="Wingdings" pitchFamily="2" charset="2"/>
              <a:buChar char="§"/>
            </a:pPr>
            <a:r>
              <a:rPr lang="en-US" dirty="0" smtClean="0"/>
              <a:t>Which is responsible for the memory management in Java?</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27</a:t>
            </a:fld>
            <a:endParaRPr lang="en-US" dirty="0"/>
          </a:p>
        </p:txBody>
      </p:sp>
      <p:pic>
        <p:nvPicPr>
          <p:cNvPr id="6" name="Picture 5" descr="stop_n_go.JPG"/>
          <p:cNvPicPr>
            <a:picLocks noChangeAspect="1"/>
          </p:cNvPicPr>
          <p:nvPr/>
        </p:nvPicPr>
        <p:blipFill>
          <a:blip cstate="print"/>
          <a:stretch>
            <a:fillRect/>
          </a:stretch>
        </p:blipFill>
        <p:spPr>
          <a:xfrm>
            <a:off x="3156967" y="1635387"/>
            <a:ext cx="2786633" cy="1336413"/>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 Exercise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28</a:t>
            </a:fld>
            <a:endParaRPr lang="en-US"/>
          </a:p>
        </p:txBody>
      </p:sp>
      <p:sp>
        <p:nvSpPr>
          <p:cNvPr id="5" name="TextBox 4"/>
          <p:cNvSpPr txBox="1"/>
          <p:nvPr/>
        </p:nvSpPr>
        <p:spPr>
          <a:xfrm>
            <a:off x="304800" y="1600200"/>
            <a:ext cx="8534400" cy="4862870"/>
          </a:xfrm>
          <a:prstGeom prst="rect">
            <a:avLst/>
          </a:prstGeom>
          <a:noFill/>
        </p:spPr>
        <p:txBody>
          <a:bodyPr wrap="square" rtlCol="0">
            <a:spAutoFit/>
          </a:bodyPr>
          <a:lstStyle/>
          <a:p>
            <a:pPr marL="630238" indent="-346075">
              <a:spcBef>
                <a:spcPts val="1200"/>
              </a:spcBef>
            </a:pPr>
            <a:r>
              <a:rPr lang="en-US" b="0" dirty="0" smtClean="0"/>
              <a:t>Develop the following program using notepad,</a:t>
            </a:r>
          </a:p>
          <a:p>
            <a:pPr marL="173038" indent="220663">
              <a:spcBef>
                <a:spcPts val="1200"/>
              </a:spcBef>
              <a:buFont typeface="+mj-lt"/>
              <a:buAutoNum type="arabicPeriod"/>
            </a:pPr>
            <a:r>
              <a:rPr lang="en-US" b="0" dirty="0" smtClean="0"/>
              <a:t>Create a Java program with a main method and save it as “FirstProgram.java” in the “JavaWorks” Folder.</a:t>
            </a:r>
          </a:p>
          <a:p>
            <a:pPr marL="173038" indent="220663">
              <a:spcBef>
                <a:spcPts val="1200"/>
              </a:spcBef>
              <a:buFont typeface="+mj-lt"/>
              <a:buAutoNum type="arabicPeriod"/>
            </a:pPr>
            <a:r>
              <a:rPr lang="en-US" b="0" dirty="0" smtClean="0"/>
              <a:t>The Java program needs to print the following message (in brown &amp; green color font) in the specified format in the console.</a:t>
            </a:r>
          </a:p>
          <a:p>
            <a:pPr marL="173038" indent="220663">
              <a:spcBef>
                <a:spcPts val="0"/>
              </a:spcBef>
            </a:pPr>
            <a:endParaRPr lang="en-US" b="0" dirty="0" smtClean="0"/>
          </a:p>
          <a:p>
            <a:pPr marL="173038" indent="220663">
              <a:spcBef>
                <a:spcPts val="0"/>
              </a:spcBef>
            </a:pPr>
            <a:r>
              <a:rPr lang="en-US" b="0" dirty="0" smtClean="0">
                <a:solidFill>
                  <a:srgbClr val="00B050"/>
                </a:solidFill>
              </a:rPr>
              <a:t>******** </a:t>
            </a:r>
            <a:r>
              <a:rPr lang="en-US" b="0" dirty="0" smtClean="0">
                <a:solidFill>
                  <a:srgbClr val="EA3800"/>
                </a:solidFill>
              </a:rPr>
              <a:t>This is My First Java Program </a:t>
            </a:r>
            <a:r>
              <a:rPr lang="en-US" b="0" dirty="0" smtClean="0">
                <a:solidFill>
                  <a:srgbClr val="00B050"/>
                </a:solidFill>
              </a:rPr>
              <a:t>********</a:t>
            </a:r>
          </a:p>
          <a:p>
            <a:pPr marL="173038" indent="220663">
              <a:spcBef>
                <a:spcPts val="0"/>
              </a:spcBef>
            </a:pPr>
            <a:r>
              <a:rPr lang="en-US" b="0" dirty="0" smtClean="0">
                <a:solidFill>
                  <a:srgbClr val="00B050"/>
                </a:solidFill>
              </a:rPr>
              <a:t>********</a:t>
            </a:r>
            <a:r>
              <a:rPr lang="en-US" b="0" dirty="0" smtClean="0">
                <a:solidFill>
                  <a:srgbClr val="EA3800"/>
                </a:solidFill>
              </a:rPr>
              <a:t>This is a demo on print </a:t>
            </a:r>
            <a:r>
              <a:rPr lang="en-US" b="0" dirty="0" smtClean="0">
                <a:solidFill>
                  <a:srgbClr val="00B050"/>
                </a:solidFill>
              </a:rPr>
              <a:t>************</a:t>
            </a:r>
          </a:p>
          <a:p>
            <a:pPr marL="173038" indent="220663">
              <a:spcBef>
                <a:spcPts val="0"/>
              </a:spcBef>
            </a:pPr>
            <a:endParaRPr lang="en-US" b="0" dirty="0" smtClean="0">
              <a:solidFill>
                <a:srgbClr val="EA3800"/>
              </a:solidFill>
            </a:endParaRPr>
          </a:p>
          <a:p>
            <a:pPr marL="173038" indent="220663">
              <a:spcBef>
                <a:spcPts val="0"/>
              </a:spcBef>
            </a:pPr>
            <a:r>
              <a:rPr lang="en-US" dirty="0" smtClean="0"/>
              <a:t>NOTE: </a:t>
            </a:r>
            <a:r>
              <a:rPr lang="en-US" b="0" dirty="0" smtClean="0"/>
              <a:t>The green and brown color text should printed using separate print statements.</a:t>
            </a:r>
          </a:p>
          <a:p>
            <a:pPr marL="173038" indent="220663">
              <a:spcBef>
                <a:spcPts val="0"/>
              </a:spcBef>
            </a:pPr>
            <a:r>
              <a:rPr lang="en-US" dirty="0" smtClean="0"/>
              <a:t>Hint: </a:t>
            </a:r>
            <a:r>
              <a:rPr lang="en-US" b="0" dirty="0" smtClean="0"/>
              <a:t>Use print statement to display green and brown text message in the same line. Use println for introducing a line break.</a:t>
            </a:r>
          </a:p>
          <a:p>
            <a:pPr marL="173038" indent="220663">
              <a:spcBef>
                <a:spcPts val="1200"/>
              </a:spcBef>
              <a:buFont typeface="+mj-lt"/>
              <a:buAutoNum type="arabicPeriod" startAt="2"/>
            </a:pPr>
            <a:r>
              <a:rPr lang="en-US" b="0" dirty="0" smtClean="0"/>
              <a:t>Open a new command window and execute the program. </a:t>
            </a:r>
          </a:p>
          <a:p>
            <a:pPr marL="173038" indent="220663">
              <a:spcBef>
                <a:spcPts val="1200"/>
              </a:spcBef>
              <a:buFont typeface="+mj-lt"/>
              <a:buAutoNum type="arabicPeriod" startAt="2"/>
            </a:pPr>
            <a:r>
              <a:rPr lang="en-US" b="0" dirty="0" smtClean="0"/>
              <a:t> Compile the program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Java Classes?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29</a:t>
            </a:fld>
            <a:endParaRPr lang="en-US" dirty="0"/>
          </a:p>
        </p:txBody>
      </p:sp>
      <p:sp>
        <p:nvSpPr>
          <p:cNvPr id="5" name="TextBox 4"/>
          <p:cNvSpPr txBox="1"/>
          <p:nvPr/>
        </p:nvSpPr>
        <p:spPr>
          <a:xfrm>
            <a:off x="381000" y="1676400"/>
            <a:ext cx="8534400" cy="4216539"/>
          </a:xfrm>
          <a:prstGeom prst="rect">
            <a:avLst/>
          </a:prstGeom>
          <a:noFill/>
        </p:spPr>
        <p:txBody>
          <a:bodyPr wrap="square" rtlCol="0">
            <a:spAutoFit/>
          </a:bodyPr>
          <a:lstStyle/>
          <a:p>
            <a:pPr>
              <a:spcBef>
                <a:spcPts val="1200"/>
              </a:spcBef>
            </a:pPr>
            <a:r>
              <a:rPr lang="en-US" b="0" dirty="0" smtClean="0"/>
              <a:t>Classes are the fundamental building blocks of a Java program. Java application are built using one or more java classes, a class contains data and application business logics.</a:t>
            </a:r>
          </a:p>
          <a:p>
            <a:pPr marL="346075">
              <a:spcBef>
                <a:spcPts val="1200"/>
              </a:spcBef>
              <a:buFont typeface="Arial" pitchFamily="34" charset="0"/>
              <a:buChar char="•"/>
            </a:pPr>
            <a:r>
              <a:rPr lang="en-US" b="0" dirty="0" smtClean="0"/>
              <a:t> Data are represented as variables in classes.</a:t>
            </a:r>
          </a:p>
          <a:p>
            <a:pPr marL="346075">
              <a:spcBef>
                <a:spcPts val="1200"/>
              </a:spcBef>
              <a:buFont typeface="Arial" pitchFamily="34" charset="0"/>
              <a:buChar char="•"/>
            </a:pPr>
            <a:r>
              <a:rPr lang="en-US" b="0" dirty="0" smtClean="0"/>
              <a:t> Application business logic are implemented as methods in classes.</a:t>
            </a:r>
          </a:p>
          <a:p>
            <a:pPr marL="346075">
              <a:spcBef>
                <a:spcPts val="1200"/>
              </a:spcBef>
              <a:buFont typeface="Arial" pitchFamily="34" charset="0"/>
              <a:buChar char="•"/>
            </a:pPr>
            <a:r>
              <a:rPr lang="en-US" b="0" dirty="0" smtClean="0"/>
              <a:t>A class is a blue print for making objects.</a:t>
            </a:r>
          </a:p>
          <a:p>
            <a:pPr marL="346075">
              <a:spcBef>
                <a:spcPts val="1200"/>
              </a:spcBef>
            </a:pPr>
            <a:r>
              <a:rPr lang="en-US" dirty="0" smtClean="0"/>
              <a:t>	Classes</a:t>
            </a:r>
            <a:r>
              <a:rPr lang="en-US" b="0" dirty="0" smtClean="0"/>
              <a:t> </a:t>
            </a:r>
            <a:r>
              <a:rPr lang="en-US" dirty="0" smtClean="0"/>
              <a:t>Example:</a:t>
            </a:r>
            <a:r>
              <a:rPr lang="en-US" b="0" dirty="0" smtClean="0"/>
              <a:t> Employee, Department</a:t>
            </a:r>
          </a:p>
          <a:p>
            <a:pPr marL="346075">
              <a:spcBef>
                <a:spcPts val="1200"/>
              </a:spcBef>
            </a:pPr>
            <a:r>
              <a:rPr lang="en-US" sz="2400" b="0" dirty="0" smtClean="0"/>
              <a:t>        </a:t>
            </a:r>
          </a:p>
          <a:p>
            <a:pPr marL="346075">
              <a:spcBef>
                <a:spcPts val="1200"/>
              </a:spcBef>
              <a:buFont typeface="Arial" pitchFamily="34" charset="0"/>
              <a:buChar char="•"/>
            </a:pPr>
            <a:endParaRPr lang="en-US" sz="2400" b="0" dirty="0" smtClean="0"/>
          </a:p>
          <a:p>
            <a:pPr marL="346075">
              <a:spcBef>
                <a:spcPts val="1200"/>
              </a:spcBef>
            </a:pPr>
            <a:r>
              <a:rPr lang="en-US" sz="2400" b="0" dirty="0" smtClean="0">
                <a:solidFill>
                  <a:srgbClr val="00B050"/>
                </a:solidFill>
              </a:rPr>
              <a:t>  </a:t>
            </a:r>
            <a:endParaRPr lang="en-US" sz="2400" b="0" dirty="0">
              <a:solidFill>
                <a:srgbClr val="00B050"/>
              </a:solidFill>
            </a:endParaRPr>
          </a:p>
        </p:txBody>
      </p:sp>
      <p:sp>
        <p:nvSpPr>
          <p:cNvPr id="6" name="TextBox 5"/>
          <p:cNvSpPr txBox="1"/>
          <p:nvPr/>
        </p:nvSpPr>
        <p:spPr>
          <a:xfrm>
            <a:off x="381000" y="4648200"/>
            <a:ext cx="8153400" cy="1200329"/>
          </a:xfrm>
          <a:prstGeom prst="rect">
            <a:avLst/>
          </a:prstGeom>
          <a:solidFill>
            <a:srgbClr val="FFCCCC"/>
          </a:solidFill>
        </p:spPr>
        <p:txBody>
          <a:bodyPr wrap="square" rtlCol="0">
            <a:spAutoFit/>
          </a:bodyPr>
          <a:lstStyle/>
          <a:p>
            <a:r>
              <a:rPr lang="en-US" dirty="0" smtClean="0">
                <a:solidFill>
                  <a:srgbClr val="EA3800"/>
                </a:solidFill>
              </a:rPr>
              <a:t>NOTE:  </a:t>
            </a:r>
          </a:p>
          <a:p>
            <a:pPr lvl="1" indent="236538">
              <a:buFont typeface="Arial" pitchFamily="34" charset="0"/>
              <a:buChar char="•"/>
            </a:pPr>
            <a:r>
              <a:rPr lang="en-US" b="0" dirty="0" smtClean="0">
                <a:solidFill>
                  <a:srgbClr val="EA3800"/>
                </a:solidFill>
              </a:rPr>
              <a:t>A  single physical .java file can have more than one classes.</a:t>
            </a:r>
          </a:p>
          <a:p>
            <a:pPr lvl="1" indent="236538">
              <a:buFont typeface="Arial" pitchFamily="34" charset="0"/>
              <a:buChar char="•"/>
            </a:pPr>
            <a:r>
              <a:rPr lang="en-US" b="0" dirty="0" smtClean="0">
                <a:solidFill>
                  <a:srgbClr val="EA3800"/>
                </a:solidFill>
              </a:rPr>
              <a:t>The java file should be named after the class which is declared public.</a:t>
            </a:r>
          </a:p>
          <a:p>
            <a:pPr lvl="1" indent="236538">
              <a:buFont typeface="Arial" pitchFamily="34" charset="0"/>
              <a:buChar char="•"/>
            </a:pPr>
            <a:r>
              <a:rPr lang="en-US" b="0" dirty="0" smtClean="0">
                <a:solidFill>
                  <a:srgbClr val="EA3800"/>
                </a:solidFill>
              </a:rPr>
              <a:t>There cannot be two classes defined as public in the same java file.</a:t>
            </a:r>
            <a:endParaRPr lang="en-US" b="0" dirty="0">
              <a:solidFill>
                <a:srgbClr val="EA38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3"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4"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5"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6"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7"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Class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30</a:t>
            </a:fld>
            <a:endParaRPr lang="en-US" dirty="0"/>
          </a:p>
        </p:txBody>
      </p:sp>
      <p:sp>
        <p:nvSpPr>
          <p:cNvPr id="7" name="TextBox 6"/>
          <p:cNvSpPr txBox="1"/>
          <p:nvPr/>
        </p:nvSpPr>
        <p:spPr>
          <a:xfrm>
            <a:off x="381000" y="1585079"/>
            <a:ext cx="7848600" cy="3139321"/>
          </a:xfrm>
          <a:prstGeom prst="rect">
            <a:avLst/>
          </a:prstGeom>
          <a:noFill/>
        </p:spPr>
        <p:txBody>
          <a:bodyPr wrap="square" rtlCol="0">
            <a:spAutoFit/>
          </a:bodyPr>
          <a:lstStyle/>
          <a:p>
            <a:r>
              <a:rPr lang="en-IN" b="0" dirty="0" smtClean="0"/>
              <a:t>The Structure of the class is as follows,</a:t>
            </a:r>
          </a:p>
          <a:p>
            <a:endParaRPr lang="en-IN" b="0" dirty="0" smtClean="0"/>
          </a:p>
          <a:p>
            <a:endParaRPr lang="en-IN" b="0" dirty="0" smtClean="0"/>
          </a:p>
          <a:p>
            <a:r>
              <a:rPr lang="en-IN" dirty="0" smtClean="0">
                <a:solidFill>
                  <a:srgbClr val="EA3800"/>
                </a:solidFill>
              </a:rPr>
              <a:t>class</a:t>
            </a:r>
            <a:r>
              <a:rPr lang="en-IN" dirty="0" smtClean="0">
                <a:solidFill>
                  <a:schemeClr val="tx2"/>
                </a:solidFill>
              </a:rPr>
              <a:t> </a:t>
            </a:r>
            <a:r>
              <a:rPr lang="en-IN" dirty="0" smtClean="0">
                <a:solidFill>
                  <a:schemeClr val="tx2"/>
                </a:solidFill>
              </a:rPr>
              <a:t>&lt;Class Name&gt;</a:t>
            </a:r>
          </a:p>
          <a:p>
            <a:r>
              <a:rPr lang="en-IN" dirty="0" smtClean="0">
                <a:solidFill>
                  <a:srgbClr val="C00000"/>
                </a:solidFill>
              </a:rPr>
              <a:t>{</a:t>
            </a:r>
          </a:p>
          <a:p>
            <a:endParaRPr lang="en-IN" b="0" dirty="0" smtClean="0">
              <a:solidFill>
                <a:schemeClr val="tx2"/>
              </a:solidFill>
            </a:endParaRPr>
          </a:p>
          <a:p>
            <a:endParaRPr lang="en-IN" b="0" dirty="0" smtClean="0">
              <a:solidFill>
                <a:schemeClr val="tx2"/>
              </a:solidFill>
            </a:endParaRPr>
          </a:p>
          <a:p>
            <a:r>
              <a:rPr lang="en-IN" b="0" dirty="0" smtClean="0">
                <a:solidFill>
                  <a:srgbClr val="00B050"/>
                </a:solidFill>
              </a:rPr>
              <a:t>	// The class implementation goes here</a:t>
            </a:r>
          </a:p>
          <a:p>
            <a:endParaRPr lang="en-IN" b="0" dirty="0" smtClean="0">
              <a:solidFill>
                <a:srgbClr val="00B050"/>
              </a:solidFill>
            </a:endParaRPr>
          </a:p>
          <a:p>
            <a:endParaRPr lang="en-IN" b="0" dirty="0" smtClean="0">
              <a:solidFill>
                <a:schemeClr val="tx2"/>
              </a:solidFill>
            </a:endParaRPr>
          </a:p>
          <a:p>
            <a:r>
              <a:rPr lang="en-IN" dirty="0" smtClean="0">
                <a:solidFill>
                  <a:srgbClr val="C00000"/>
                </a:solidFill>
              </a:rPr>
              <a:t>}</a:t>
            </a:r>
            <a:endParaRPr lang="en-IN" dirty="0">
              <a:solidFill>
                <a:srgbClr val="C00000"/>
              </a:solidFill>
            </a:endParaRPr>
          </a:p>
        </p:txBody>
      </p:sp>
      <p:sp>
        <p:nvSpPr>
          <p:cNvPr id="12" name="Left Arrow 11"/>
          <p:cNvSpPr/>
          <p:nvPr/>
        </p:nvSpPr>
        <p:spPr>
          <a:xfrm>
            <a:off x="3048000" y="2590800"/>
            <a:ext cx="381000" cy="152400"/>
          </a:xfrm>
          <a:prstGeom prst="leftArrow">
            <a:avLst/>
          </a:prstGeom>
          <a:solidFill>
            <a:srgbClr val="FFCCCC"/>
          </a:solidFill>
          <a:ln>
            <a:solidFill>
              <a:srgbClr val="EA3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uble Brace 12"/>
          <p:cNvSpPr/>
          <p:nvPr/>
        </p:nvSpPr>
        <p:spPr>
          <a:xfrm>
            <a:off x="3505200" y="2362200"/>
            <a:ext cx="3429000" cy="5334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0" dirty="0" smtClean="0"/>
              <a:t>This is the class declaration.</a:t>
            </a:r>
            <a:endParaRPr lang="en-US" b="0" dirty="0"/>
          </a:p>
        </p:txBody>
      </p:sp>
      <p:sp>
        <p:nvSpPr>
          <p:cNvPr id="14" name="Double Brace 13"/>
          <p:cNvSpPr/>
          <p:nvPr/>
        </p:nvSpPr>
        <p:spPr>
          <a:xfrm>
            <a:off x="5334000" y="3352800"/>
            <a:ext cx="3581400" cy="6858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0" dirty="0" smtClean="0"/>
              <a:t>This is the class body implemented within the curly braces</a:t>
            </a:r>
            <a:endParaRPr lang="en-US" b="0" dirty="0"/>
          </a:p>
        </p:txBody>
      </p:sp>
      <p:sp>
        <p:nvSpPr>
          <p:cNvPr id="15" name="TextBox 14"/>
          <p:cNvSpPr txBox="1"/>
          <p:nvPr/>
        </p:nvSpPr>
        <p:spPr>
          <a:xfrm>
            <a:off x="381000" y="4743271"/>
            <a:ext cx="8153400" cy="1200329"/>
          </a:xfrm>
          <a:prstGeom prst="rect">
            <a:avLst/>
          </a:prstGeom>
          <a:solidFill>
            <a:schemeClr val="tx2">
              <a:lumMod val="20000"/>
              <a:lumOff val="80000"/>
            </a:schemeClr>
          </a:solidFill>
        </p:spPr>
        <p:txBody>
          <a:bodyPr wrap="square" rtlCol="0">
            <a:spAutoFit/>
          </a:bodyPr>
          <a:lstStyle/>
          <a:p>
            <a:r>
              <a:rPr lang="en-US" b="0" dirty="0" smtClean="0">
                <a:solidFill>
                  <a:schemeClr val="tx2"/>
                </a:solidFill>
              </a:rPr>
              <a:t>The body of the class contains,</a:t>
            </a:r>
          </a:p>
          <a:p>
            <a:pPr lvl="1">
              <a:buFont typeface="Arial" pitchFamily="34" charset="0"/>
              <a:buChar char="•"/>
            </a:pPr>
            <a:r>
              <a:rPr lang="en-US" b="0" dirty="0" smtClean="0">
                <a:solidFill>
                  <a:schemeClr val="tx2"/>
                </a:solidFill>
              </a:rPr>
              <a:t> </a:t>
            </a:r>
            <a:r>
              <a:rPr lang="en-US" dirty="0" smtClean="0">
                <a:solidFill>
                  <a:schemeClr val="tx2"/>
                </a:solidFill>
              </a:rPr>
              <a:t>Variables</a:t>
            </a:r>
            <a:r>
              <a:rPr lang="en-US" b="0" dirty="0" smtClean="0">
                <a:solidFill>
                  <a:schemeClr val="tx2"/>
                </a:solidFill>
              </a:rPr>
              <a:t> – This is a container for storing class data.</a:t>
            </a:r>
          </a:p>
          <a:p>
            <a:pPr lvl="1">
              <a:buFont typeface="Arial" pitchFamily="34" charset="0"/>
              <a:buChar char="•"/>
            </a:pPr>
            <a:r>
              <a:rPr lang="en-US" b="0" dirty="0" smtClean="0">
                <a:solidFill>
                  <a:schemeClr val="tx2"/>
                </a:solidFill>
              </a:rPr>
              <a:t>  </a:t>
            </a:r>
            <a:r>
              <a:rPr lang="en-US" dirty="0" smtClean="0">
                <a:solidFill>
                  <a:schemeClr val="tx2"/>
                </a:solidFill>
              </a:rPr>
              <a:t>Methods</a:t>
            </a:r>
            <a:r>
              <a:rPr lang="en-US" b="0" dirty="0" smtClean="0">
                <a:solidFill>
                  <a:schemeClr val="tx2"/>
                </a:solidFill>
              </a:rPr>
              <a:t> – Application behavior implemented and this changes the data (variables values).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java class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31</a:t>
            </a:fld>
            <a:endParaRPr lang="en-US" dirty="0"/>
          </a:p>
        </p:txBody>
      </p:sp>
      <p:sp>
        <p:nvSpPr>
          <p:cNvPr id="7" name="TextBox 6"/>
          <p:cNvSpPr txBox="1"/>
          <p:nvPr/>
        </p:nvSpPr>
        <p:spPr>
          <a:xfrm>
            <a:off x="76200" y="1447800"/>
            <a:ext cx="7848600" cy="3939540"/>
          </a:xfrm>
          <a:prstGeom prst="rect">
            <a:avLst/>
          </a:prstGeom>
          <a:noFill/>
        </p:spPr>
        <p:txBody>
          <a:bodyPr wrap="square" rtlCol="0">
            <a:spAutoFit/>
          </a:bodyPr>
          <a:lstStyle/>
          <a:p>
            <a:pPr>
              <a:spcBef>
                <a:spcPts val="1200"/>
              </a:spcBef>
            </a:pPr>
            <a:r>
              <a:rPr lang="en-US" sz="2400" b="0" dirty="0" smtClean="0"/>
              <a:t> </a:t>
            </a:r>
            <a:r>
              <a:rPr lang="en-US" dirty="0" smtClean="0">
                <a:solidFill>
                  <a:srgbClr val="EA3800"/>
                </a:solidFill>
              </a:rPr>
              <a:t>class</a:t>
            </a:r>
            <a:r>
              <a:rPr lang="en-US" b="0" dirty="0" smtClean="0"/>
              <a:t> </a:t>
            </a:r>
            <a:r>
              <a:rPr lang="en-US" dirty="0" smtClean="0">
                <a:solidFill>
                  <a:schemeClr val="tx2"/>
                </a:solidFill>
              </a:rPr>
              <a:t>Employee</a:t>
            </a:r>
          </a:p>
          <a:p>
            <a:pPr>
              <a:spcBef>
                <a:spcPts val="1200"/>
              </a:spcBef>
            </a:pPr>
            <a:r>
              <a:rPr lang="en-US" b="0" dirty="0" smtClean="0"/>
              <a:t>{</a:t>
            </a:r>
          </a:p>
          <a:p>
            <a:pPr>
              <a:spcBef>
                <a:spcPts val="0"/>
              </a:spcBef>
            </a:pPr>
            <a:r>
              <a:rPr lang="en-US" b="0" dirty="0" smtClean="0"/>
              <a:t>       long </a:t>
            </a:r>
            <a:r>
              <a:rPr lang="en-US" b="0" dirty="0" err="1" smtClean="0"/>
              <a:t>empSalary</a:t>
            </a:r>
            <a:r>
              <a:rPr lang="en-US" b="0" dirty="0" smtClean="0"/>
              <a:t>=0;</a:t>
            </a:r>
          </a:p>
          <a:p>
            <a:pPr>
              <a:spcBef>
                <a:spcPts val="0"/>
              </a:spcBef>
            </a:pPr>
            <a:r>
              <a:rPr lang="en-US" b="0" dirty="0" smtClean="0"/>
              <a:t>       int </a:t>
            </a:r>
            <a:r>
              <a:rPr lang="en-US" b="0" dirty="0" err="1" smtClean="0"/>
              <a:t>empId</a:t>
            </a:r>
            <a:r>
              <a:rPr lang="en-US" b="0" dirty="0" smtClean="0"/>
              <a:t>=224566;</a:t>
            </a:r>
          </a:p>
          <a:p>
            <a:pPr>
              <a:spcBef>
                <a:spcPts val="0"/>
              </a:spcBef>
            </a:pPr>
            <a:endParaRPr lang="en-US" b="0" dirty="0" smtClean="0"/>
          </a:p>
          <a:p>
            <a:pPr>
              <a:spcBef>
                <a:spcPts val="0"/>
              </a:spcBef>
            </a:pPr>
            <a:r>
              <a:rPr lang="en-US" b="0" dirty="0" smtClean="0"/>
              <a:t>       void calculateSalary()</a:t>
            </a:r>
          </a:p>
          <a:p>
            <a:pPr>
              <a:spcBef>
                <a:spcPts val="0"/>
              </a:spcBef>
            </a:pPr>
            <a:r>
              <a:rPr lang="en-US" b="0" dirty="0" smtClean="0"/>
              <a:t>	{</a:t>
            </a:r>
          </a:p>
          <a:p>
            <a:pPr defTabSz="393700">
              <a:spcBef>
                <a:spcPts val="0"/>
              </a:spcBef>
              <a:tabLst>
                <a:tab pos="1198563" algn="l"/>
              </a:tabLst>
            </a:pPr>
            <a:r>
              <a:rPr lang="en-US" b="0" dirty="0" smtClean="0"/>
              <a:t>		</a:t>
            </a:r>
            <a:r>
              <a:rPr lang="en-US" b="0" dirty="0" smtClean="0">
                <a:solidFill>
                  <a:srgbClr val="00B050"/>
                </a:solidFill>
              </a:rPr>
              <a:t>// logics of salary </a:t>
            </a:r>
          </a:p>
          <a:p>
            <a:pPr defTabSz="393700">
              <a:spcBef>
                <a:spcPts val="0"/>
              </a:spcBef>
              <a:tabLst>
                <a:tab pos="1198563" algn="l"/>
              </a:tabLst>
            </a:pPr>
            <a:r>
              <a:rPr lang="en-US" b="0" dirty="0" smtClean="0">
                <a:solidFill>
                  <a:srgbClr val="00B050"/>
                </a:solidFill>
              </a:rPr>
              <a:t>		//calculation goes in here</a:t>
            </a:r>
          </a:p>
          <a:p>
            <a:pPr>
              <a:spcBef>
                <a:spcPts val="0"/>
              </a:spcBef>
              <a:tabLst>
                <a:tab pos="1608138" algn="l"/>
              </a:tabLst>
            </a:pPr>
            <a:r>
              <a:rPr lang="en-US" b="0" dirty="0" smtClean="0"/>
              <a:t>	</a:t>
            </a:r>
            <a:r>
              <a:rPr lang="en-US" b="0" dirty="0" err="1" smtClean="0"/>
              <a:t>empSalary</a:t>
            </a:r>
            <a:r>
              <a:rPr lang="en-US" b="0" dirty="0" smtClean="0"/>
              <a:t>= 10000;</a:t>
            </a:r>
          </a:p>
          <a:p>
            <a:pPr>
              <a:spcBef>
                <a:spcPts val="0"/>
              </a:spcBef>
              <a:tabLst>
                <a:tab pos="1608138" algn="l"/>
              </a:tabLst>
            </a:pPr>
            <a:r>
              <a:rPr lang="en-US" b="0" dirty="0" smtClean="0"/>
              <a:t>	</a:t>
            </a:r>
            <a:r>
              <a:rPr lang="en-US" b="0" dirty="0" err="1" smtClean="0"/>
              <a:t>system.out.println</a:t>
            </a:r>
            <a:r>
              <a:rPr lang="en-US" b="0" dirty="0" smtClean="0"/>
              <a:t>(“Salary =“+</a:t>
            </a:r>
            <a:r>
              <a:rPr lang="en-US" b="0" dirty="0" err="1" smtClean="0"/>
              <a:t>empSalary</a:t>
            </a:r>
            <a:r>
              <a:rPr lang="en-US" b="0" dirty="0" smtClean="0"/>
              <a:t>);</a:t>
            </a:r>
          </a:p>
          <a:p>
            <a:pPr>
              <a:spcBef>
                <a:spcPts val="0"/>
              </a:spcBef>
            </a:pPr>
            <a:r>
              <a:rPr lang="en-US" b="0" dirty="0" smtClean="0"/>
              <a:t>	}</a:t>
            </a:r>
          </a:p>
          <a:p>
            <a:pPr>
              <a:spcBef>
                <a:spcPts val="0"/>
              </a:spcBef>
            </a:pPr>
            <a:r>
              <a:rPr lang="en-US" b="0" dirty="0" smtClean="0"/>
              <a:t>        }        </a:t>
            </a:r>
            <a:endParaRPr lang="en-IN" dirty="0">
              <a:solidFill>
                <a:srgbClr val="C00000"/>
              </a:solidFill>
            </a:endParaRPr>
          </a:p>
        </p:txBody>
      </p:sp>
      <p:sp>
        <p:nvSpPr>
          <p:cNvPr id="15" name="TextBox 14"/>
          <p:cNvSpPr txBox="1"/>
          <p:nvPr/>
        </p:nvSpPr>
        <p:spPr>
          <a:xfrm>
            <a:off x="381000" y="5638800"/>
            <a:ext cx="8153400" cy="646331"/>
          </a:xfrm>
          <a:prstGeom prst="rect">
            <a:avLst/>
          </a:prstGeom>
          <a:solidFill>
            <a:schemeClr val="tx2">
              <a:lumMod val="20000"/>
              <a:lumOff val="80000"/>
            </a:schemeClr>
          </a:solidFill>
        </p:spPr>
        <p:txBody>
          <a:bodyPr wrap="square" rtlCol="0">
            <a:spAutoFit/>
          </a:bodyPr>
          <a:lstStyle/>
          <a:p>
            <a:r>
              <a:rPr lang="en-US" dirty="0" smtClean="0">
                <a:solidFill>
                  <a:schemeClr val="tx2"/>
                </a:solidFill>
              </a:rPr>
              <a:t>NOTE:</a:t>
            </a:r>
            <a:r>
              <a:rPr lang="en-US" b="0" dirty="0" smtClean="0">
                <a:solidFill>
                  <a:schemeClr val="tx2"/>
                </a:solidFill>
              </a:rPr>
              <a:t>  </a:t>
            </a:r>
            <a:r>
              <a:rPr lang="en-IN" b="0" dirty="0" smtClean="0">
                <a:solidFill>
                  <a:schemeClr val="tx2"/>
                </a:solidFill>
              </a:rPr>
              <a:t>Java is case sensitive. For  example, “</a:t>
            </a:r>
            <a:r>
              <a:rPr lang="en-IN" dirty="0" smtClean="0">
                <a:solidFill>
                  <a:schemeClr val="tx2"/>
                </a:solidFill>
              </a:rPr>
              <a:t>Employee</a:t>
            </a:r>
            <a:r>
              <a:rPr lang="en-IN" b="0" dirty="0" smtClean="0">
                <a:solidFill>
                  <a:schemeClr val="tx2"/>
                </a:solidFill>
              </a:rPr>
              <a:t>” and “</a:t>
            </a:r>
            <a:r>
              <a:rPr lang="en-IN" dirty="0" smtClean="0">
                <a:solidFill>
                  <a:schemeClr val="tx2"/>
                </a:solidFill>
              </a:rPr>
              <a:t>employee</a:t>
            </a:r>
            <a:r>
              <a:rPr lang="en-IN" b="0" dirty="0" smtClean="0">
                <a:solidFill>
                  <a:schemeClr val="tx2"/>
                </a:solidFill>
              </a:rPr>
              <a:t>“ are two different classes.</a:t>
            </a:r>
            <a:endParaRPr lang="en-US" b="0" dirty="0" smtClean="0">
              <a:solidFill>
                <a:schemeClr val="tx2"/>
              </a:solidFill>
            </a:endParaRPr>
          </a:p>
        </p:txBody>
      </p:sp>
      <p:sp>
        <p:nvSpPr>
          <p:cNvPr id="9" name="Double Brace 8"/>
          <p:cNvSpPr/>
          <p:nvPr/>
        </p:nvSpPr>
        <p:spPr>
          <a:xfrm>
            <a:off x="4495800" y="3581400"/>
            <a:ext cx="4495800" cy="8382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0" dirty="0" smtClean="0">
                <a:solidFill>
                  <a:srgbClr val="EA3800"/>
                </a:solidFill>
              </a:rPr>
              <a:t>This is the method  definition. </a:t>
            </a:r>
          </a:p>
          <a:p>
            <a:pPr algn="ctr"/>
            <a:r>
              <a:rPr lang="en-US" b="0" dirty="0" smtClean="0">
                <a:solidFill>
                  <a:srgbClr val="EA3800"/>
                </a:solidFill>
              </a:rPr>
              <a:t>The salary is stored as 10000 in the variable </a:t>
            </a:r>
            <a:r>
              <a:rPr lang="en-US" b="0" dirty="0" err="1" smtClean="0">
                <a:solidFill>
                  <a:srgbClr val="EA3800"/>
                </a:solidFill>
              </a:rPr>
              <a:t>empSalary</a:t>
            </a:r>
            <a:r>
              <a:rPr lang="en-US" b="0" dirty="0" smtClean="0">
                <a:solidFill>
                  <a:srgbClr val="EA3800"/>
                </a:solidFill>
              </a:rPr>
              <a:t> and printed in the console.</a:t>
            </a:r>
            <a:endParaRPr lang="en-US" b="0" dirty="0">
              <a:solidFill>
                <a:srgbClr val="EA3800"/>
              </a:solidFill>
            </a:endParaRPr>
          </a:p>
        </p:txBody>
      </p:sp>
      <p:sp>
        <p:nvSpPr>
          <p:cNvPr id="10" name="Double Brace 9"/>
          <p:cNvSpPr/>
          <p:nvPr/>
        </p:nvSpPr>
        <p:spPr>
          <a:xfrm>
            <a:off x="3276600" y="2133600"/>
            <a:ext cx="5486400" cy="8382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0" dirty="0" smtClean="0">
                <a:solidFill>
                  <a:srgbClr val="EA3800"/>
                </a:solidFill>
              </a:rPr>
              <a:t>These are variables declared to store the employee id and the employee salary. The variable has a declaration and data type like integer (or) String.</a:t>
            </a:r>
            <a:endParaRPr lang="en-US" b="0" dirty="0">
              <a:solidFill>
                <a:srgbClr val="EA3800"/>
              </a:solidFill>
            </a:endParaRPr>
          </a:p>
        </p:txBody>
      </p:sp>
      <p:sp>
        <p:nvSpPr>
          <p:cNvPr id="8" name="Left Arrow 7"/>
          <p:cNvSpPr/>
          <p:nvPr/>
        </p:nvSpPr>
        <p:spPr>
          <a:xfrm>
            <a:off x="2743200" y="2514600"/>
            <a:ext cx="381000" cy="152400"/>
          </a:xfrm>
          <a:prstGeom prst="leftArrow">
            <a:avLst/>
          </a:prstGeom>
          <a:solidFill>
            <a:srgbClr val="FFCCCC"/>
          </a:solidFill>
          <a:ln>
            <a:solidFill>
              <a:srgbClr val="EA3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Classes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32</a:t>
            </a:fld>
            <a:endParaRPr lang="en-US" dirty="0"/>
          </a:p>
        </p:txBody>
      </p:sp>
      <p:graphicFrame>
        <p:nvGraphicFramePr>
          <p:cNvPr id="8" name="Diagram 7"/>
          <p:cNvGraphicFramePr/>
          <p:nvPr/>
        </p:nvGraphicFramePr>
        <p:xfrm>
          <a:off x="762000" y="2286000"/>
          <a:ext cx="47244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ouble Brace 5"/>
          <p:cNvSpPr/>
          <p:nvPr/>
        </p:nvSpPr>
        <p:spPr>
          <a:xfrm>
            <a:off x="5638800" y="2057400"/>
            <a:ext cx="3124200" cy="12954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0" dirty="0" smtClean="0">
                <a:solidFill>
                  <a:schemeClr val="tx2"/>
                </a:solidFill>
              </a:rPr>
              <a:t>The Java API classes are referred to as </a:t>
            </a:r>
            <a:r>
              <a:rPr lang="en-US" sz="1600" dirty="0" smtClean="0">
                <a:solidFill>
                  <a:schemeClr val="tx2"/>
                </a:solidFill>
              </a:rPr>
              <a:t>inbuilt classes</a:t>
            </a:r>
            <a:r>
              <a:rPr lang="en-US" sz="1600" b="0" dirty="0" smtClean="0">
                <a:solidFill>
                  <a:schemeClr val="tx2"/>
                </a:solidFill>
              </a:rPr>
              <a:t>.</a:t>
            </a:r>
          </a:p>
          <a:p>
            <a:pPr algn="ctr"/>
            <a:endParaRPr lang="en-US" sz="1600" b="0" dirty="0" smtClean="0">
              <a:solidFill>
                <a:schemeClr val="tx2"/>
              </a:solidFill>
            </a:endParaRPr>
          </a:p>
          <a:p>
            <a:pPr algn="ctr"/>
            <a:r>
              <a:rPr lang="en-US" sz="1600" b="0" dirty="0" smtClean="0">
                <a:solidFill>
                  <a:schemeClr val="tx2"/>
                </a:solidFill>
              </a:rPr>
              <a:t> </a:t>
            </a:r>
            <a:r>
              <a:rPr lang="en-US" sz="1600" dirty="0" smtClean="0">
                <a:solidFill>
                  <a:schemeClr val="tx2"/>
                </a:solidFill>
              </a:rPr>
              <a:t>Example:</a:t>
            </a:r>
            <a:r>
              <a:rPr lang="en-US" sz="1600" b="0" dirty="0" smtClean="0">
                <a:solidFill>
                  <a:schemeClr val="tx2"/>
                </a:solidFill>
              </a:rPr>
              <a:t> String, System etc.</a:t>
            </a:r>
            <a:endParaRPr lang="en-US" sz="1600" b="0" dirty="0">
              <a:solidFill>
                <a:schemeClr val="tx2"/>
              </a:solidFill>
            </a:endParaRPr>
          </a:p>
        </p:txBody>
      </p:sp>
      <p:sp>
        <p:nvSpPr>
          <p:cNvPr id="7" name="Double Brace 6"/>
          <p:cNvSpPr/>
          <p:nvPr/>
        </p:nvSpPr>
        <p:spPr>
          <a:xfrm>
            <a:off x="5562600" y="3962400"/>
            <a:ext cx="3124200" cy="12954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0" dirty="0" smtClean="0">
                <a:solidFill>
                  <a:schemeClr val="tx2"/>
                </a:solidFill>
              </a:rPr>
              <a:t>The Java classes developed by developer to develop the application are called </a:t>
            </a:r>
            <a:r>
              <a:rPr lang="en-US" sz="1600" dirty="0" smtClean="0">
                <a:solidFill>
                  <a:schemeClr val="tx2"/>
                </a:solidFill>
              </a:rPr>
              <a:t>User defined classes</a:t>
            </a:r>
            <a:r>
              <a:rPr lang="en-US" sz="1600" b="0" dirty="0" smtClean="0">
                <a:solidFill>
                  <a:schemeClr val="tx2"/>
                </a:solidFill>
              </a:rPr>
              <a:t>.</a:t>
            </a:r>
            <a:endParaRPr lang="en-US" sz="1600" b="0" dirty="0">
              <a:solidFill>
                <a:schemeClr val="tx2"/>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Java packages?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33</a:t>
            </a:fld>
            <a:endParaRPr lang="en-US" dirty="0"/>
          </a:p>
        </p:txBody>
      </p:sp>
      <p:sp>
        <p:nvSpPr>
          <p:cNvPr id="5" name="TextBox 4"/>
          <p:cNvSpPr txBox="1"/>
          <p:nvPr/>
        </p:nvSpPr>
        <p:spPr>
          <a:xfrm>
            <a:off x="381000" y="1676400"/>
            <a:ext cx="8534400" cy="5139869"/>
          </a:xfrm>
          <a:prstGeom prst="rect">
            <a:avLst/>
          </a:prstGeom>
          <a:noFill/>
        </p:spPr>
        <p:txBody>
          <a:bodyPr wrap="square" rtlCol="0">
            <a:spAutoFit/>
          </a:bodyPr>
          <a:lstStyle/>
          <a:p>
            <a:r>
              <a:rPr lang="en-US" sz="2000" b="0" dirty="0" smtClean="0"/>
              <a:t>Packages are used for logically grouping the classes together into a single unit.</a:t>
            </a:r>
          </a:p>
          <a:p>
            <a:endParaRPr lang="en-US" sz="2000" b="0" dirty="0" smtClean="0"/>
          </a:p>
          <a:p>
            <a:r>
              <a:rPr lang="en-US" sz="2000" b="0" dirty="0" smtClean="0"/>
              <a:t>In the Java API, classes are grouped into packages.</a:t>
            </a:r>
          </a:p>
          <a:p>
            <a:endParaRPr lang="en-US" sz="2000" b="0" dirty="0" smtClean="0"/>
          </a:p>
          <a:p>
            <a:r>
              <a:rPr lang="en-US" sz="2000" dirty="0" smtClean="0"/>
              <a:t>Example:</a:t>
            </a:r>
          </a:p>
          <a:p>
            <a:endParaRPr lang="en-US" sz="2000" dirty="0" smtClean="0"/>
          </a:p>
          <a:p>
            <a:endParaRPr lang="en-US" sz="2000" b="0" dirty="0" smtClean="0"/>
          </a:p>
          <a:p>
            <a:endParaRPr lang="en-US" sz="2000" b="0" dirty="0" smtClean="0"/>
          </a:p>
          <a:p>
            <a:pPr marL="741363" indent="-284163">
              <a:tabLst>
                <a:tab pos="803275" algn="l"/>
              </a:tabLst>
            </a:pPr>
            <a:endParaRPr lang="en-US" b="0" dirty="0" smtClean="0"/>
          </a:p>
          <a:p>
            <a:pPr>
              <a:spcBef>
                <a:spcPts val="1200"/>
              </a:spcBef>
            </a:pPr>
            <a:endParaRPr lang="en-US" dirty="0" smtClean="0"/>
          </a:p>
          <a:p>
            <a:pPr marL="346075">
              <a:spcBef>
                <a:spcPts val="1200"/>
              </a:spcBef>
            </a:pPr>
            <a:r>
              <a:rPr lang="en-US" sz="2400" b="0" dirty="0" smtClean="0"/>
              <a:t>        </a:t>
            </a:r>
          </a:p>
          <a:p>
            <a:pPr marL="346075">
              <a:spcBef>
                <a:spcPts val="1200"/>
              </a:spcBef>
              <a:buFont typeface="Arial" pitchFamily="34" charset="0"/>
              <a:buChar char="•"/>
            </a:pPr>
            <a:endParaRPr lang="en-US" sz="2400" b="0" dirty="0" smtClean="0"/>
          </a:p>
          <a:p>
            <a:pPr marL="346075">
              <a:spcBef>
                <a:spcPts val="1200"/>
              </a:spcBef>
            </a:pPr>
            <a:r>
              <a:rPr lang="en-US" sz="2400" b="0" dirty="0" smtClean="0">
                <a:solidFill>
                  <a:srgbClr val="00B050"/>
                </a:solidFill>
              </a:rPr>
              <a:t>  </a:t>
            </a:r>
            <a:endParaRPr lang="en-US" sz="2400" b="0" dirty="0">
              <a:solidFill>
                <a:srgbClr val="00B050"/>
              </a:solidFill>
            </a:endParaRPr>
          </a:p>
        </p:txBody>
      </p:sp>
      <p:grpSp>
        <p:nvGrpSpPr>
          <p:cNvPr id="15" name="Group 14"/>
          <p:cNvGrpSpPr/>
          <p:nvPr/>
        </p:nvGrpSpPr>
        <p:grpSpPr>
          <a:xfrm>
            <a:off x="381000" y="3124200"/>
            <a:ext cx="8077200" cy="3276600"/>
            <a:chOff x="-895595" y="2741024"/>
            <a:chExt cx="10804564" cy="4119153"/>
          </a:xfrm>
        </p:grpSpPr>
        <p:pic>
          <p:nvPicPr>
            <p:cNvPr id="12" name="Picture 11" descr="apples.jpg"/>
            <p:cNvPicPr>
              <a:picLocks noChangeAspect="1"/>
            </p:cNvPicPr>
            <p:nvPr/>
          </p:nvPicPr>
          <p:blipFill>
            <a:blip cstate="print"/>
            <a:stretch>
              <a:fillRect/>
            </a:stretch>
          </p:blipFill>
          <p:spPr>
            <a:xfrm>
              <a:off x="1143001" y="2741024"/>
              <a:ext cx="2667000" cy="1780222"/>
            </a:xfrm>
            <a:prstGeom prst="rect">
              <a:avLst/>
            </a:prstGeom>
          </p:spPr>
        </p:pic>
        <p:pic>
          <p:nvPicPr>
            <p:cNvPr id="13" name="Picture 12" descr="apples.jpg"/>
            <p:cNvPicPr>
              <a:picLocks noChangeAspect="1"/>
            </p:cNvPicPr>
            <p:nvPr/>
          </p:nvPicPr>
          <p:blipFill>
            <a:blip cstate="print"/>
            <a:stretch>
              <a:fillRect/>
            </a:stretch>
          </p:blipFill>
          <p:spPr>
            <a:xfrm>
              <a:off x="5410200" y="2741024"/>
              <a:ext cx="2514600" cy="1678495"/>
            </a:xfrm>
            <a:prstGeom prst="rect">
              <a:avLst/>
            </a:prstGeom>
          </p:spPr>
        </p:pic>
        <p:sp>
          <p:nvSpPr>
            <p:cNvPr id="14" name="Line Callout 2 13"/>
            <p:cNvSpPr/>
            <p:nvPr/>
          </p:nvSpPr>
          <p:spPr bwMode="auto">
            <a:xfrm>
              <a:off x="-895595" y="5231675"/>
              <a:ext cx="10804564" cy="1628502"/>
            </a:xfrm>
            <a:prstGeom prst="borderCallout2">
              <a:avLst>
                <a:gd name="adj1" fmla="val -61406"/>
                <a:gd name="adj2" fmla="val 60508"/>
                <a:gd name="adj3" fmla="val -5591"/>
                <a:gd name="adj4" fmla="val 44712"/>
                <a:gd name="adj5" fmla="val -59656"/>
                <a:gd name="adj6" fmla="val 34200"/>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2"/>
                  </a:solidFill>
                  <a:effectLst/>
                  <a:latin typeface="Arial" charset="0"/>
                </a:rPr>
                <a:t>Both</a:t>
              </a:r>
              <a:r>
                <a:rPr kumimoji="0" lang="en-US" sz="1600" i="0" u="none" strike="noStrike" cap="none" normalizeH="0" dirty="0" smtClean="0">
                  <a:ln>
                    <a:noFill/>
                  </a:ln>
                  <a:solidFill>
                    <a:schemeClr val="tx2"/>
                  </a:solidFill>
                  <a:effectLst/>
                  <a:latin typeface="Arial" charset="0"/>
                </a:rPr>
                <a:t> the apple looks similar, </a:t>
              </a:r>
              <a:r>
                <a:rPr lang="en-US" sz="1600" dirty="0" smtClean="0">
                  <a:solidFill>
                    <a:schemeClr val="tx2"/>
                  </a:solidFill>
                  <a:latin typeface="Arial" charset="0"/>
                </a:rPr>
                <a:t>If you mix the apples you will end up with a confusion to differentiate the varieties. The box where they are placed helps us to differentiate them.</a:t>
              </a:r>
            </a:p>
            <a:p>
              <a:pPr marL="0" marR="0" indent="0" defTabSz="914400" rtl="0" eaLnBrk="1" fontAlgn="base" latinLnBrk="0" hangingPunct="1">
                <a:lnSpc>
                  <a:spcPct val="100000"/>
                </a:lnSpc>
                <a:spcBef>
                  <a:spcPct val="0"/>
                </a:spcBef>
                <a:spcAft>
                  <a:spcPct val="0"/>
                </a:spcAft>
                <a:buClrTx/>
                <a:buSzTx/>
                <a:buFontTx/>
                <a:buNone/>
                <a:tabLst/>
              </a:pPr>
              <a:r>
                <a:rPr lang="en-US" sz="1600" dirty="0" smtClean="0">
                  <a:solidFill>
                    <a:schemeClr val="tx2"/>
                  </a:solidFill>
                  <a:latin typeface="Arial" charset="0"/>
                </a:rPr>
                <a:t>Similarly though the java classes have the same name using the packages (box) where they reside the classes can be differentiated and used.</a:t>
              </a:r>
            </a:p>
            <a:p>
              <a:endParaRPr kumimoji="0" lang="en-US" sz="1600" i="0" u="none" strike="noStrike" cap="none" normalizeH="0" baseline="0" dirty="0" smtClean="0">
                <a:ln>
                  <a:noFill/>
                </a:ln>
                <a:solidFill>
                  <a:schemeClr val="tx2"/>
                </a:solidFill>
                <a:effectLst/>
                <a:latin typeface="Arial" charset="0"/>
              </a:endParaRPr>
            </a:p>
          </p:txBody>
        </p:sp>
      </p:grpSp>
      <p:sp>
        <p:nvSpPr>
          <p:cNvPr id="16" name="TextBox 15"/>
          <p:cNvSpPr txBox="1"/>
          <p:nvPr/>
        </p:nvSpPr>
        <p:spPr>
          <a:xfrm>
            <a:off x="2514600" y="4451132"/>
            <a:ext cx="1219200" cy="338554"/>
          </a:xfrm>
          <a:prstGeom prst="rect">
            <a:avLst/>
          </a:prstGeom>
          <a:noFill/>
        </p:spPr>
        <p:txBody>
          <a:bodyPr wrap="square" rtlCol="0">
            <a:spAutoFit/>
          </a:bodyPr>
          <a:lstStyle/>
          <a:p>
            <a:r>
              <a:rPr lang="en-US" sz="1600" dirty="0" smtClean="0">
                <a:solidFill>
                  <a:srgbClr val="FF0000"/>
                </a:solidFill>
              </a:rPr>
              <a:t>USA</a:t>
            </a:r>
            <a:endParaRPr lang="en-US" sz="1600" dirty="0">
              <a:solidFill>
                <a:srgbClr val="FF0000"/>
              </a:solidFill>
            </a:endParaRPr>
          </a:p>
        </p:txBody>
      </p:sp>
      <p:sp>
        <p:nvSpPr>
          <p:cNvPr id="17" name="TextBox 16"/>
          <p:cNvSpPr txBox="1"/>
          <p:nvPr/>
        </p:nvSpPr>
        <p:spPr>
          <a:xfrm>
            <a:off x="5715000" y="4374932"/>
            <a:ext cx="1219200" cy="338554"/>
          </a:xfrm>
          <a:prstGeom prst="rect">
            <a:avLst/>
          </a:prstGeom>
          <a:noFill/>
        </p:spPr>
        <p:txBody>
          <a:bodyPr wrap="square" rtlCol="0">
            <a:spAutoFit/>
          </a:bodyPr>
          <a:lstStyle/>
          <a:p>
            <a:r>
              <a:rPr lang="en-US" sz="1600" dirty="0" smtClean="0">
                <a:solidFill>
                  <a:srgbClr val="FF0000"/>
                </a:solidFill>
              </a:rPr>
              <a:t>India</a:t>
            </a:r>
            <a:endParaRPr lang="en-US" sz="16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using packages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34</a:t>
            </a:fld>
            <a:endParaRPr lang="en-US" dirty="0"/>
          </a:p>
        </p:txBody>
      </p:sp>
      <p:sp>
        <p:nvSpPr>
          <p:cNvPr id="5" name="TextBox 4"/>
          <p:cNvSpPr txBox="1"/>
          <p:nvPr/>
        </p:nvSpPr>
        <p:spPr>
          <a:xfrm>
            <a:off x="381000" y="1676400"/>
            <a:ext cx="8534400" cy="4247317"/>
          </a:xfrm>
          <a:prstGeom prst="rect">
            <a:avLst/>
          </a:prstGeom>
          <a:noFill/>
        </p:spPr>
        <p:txBody>
          <a:bodyPr wrap="square" rtlCol="0">
            <a:spAutoFit/>
          </a:bodyPr>
          <a:lstStyle/>
          <a:p>
            <a:pPr>
              <a:spcBef>
                <a:spcPts val="1200"/>
              </a:spcBef>
            </a:pPr>
            <a:endParaRPr lang="en-US" sz="2000" dirty="0" smtClean="0"/>
          </a:p>
          <a:p>
            <a:pPr marL="346075" indent="-346075">
              <a:spcBef>
                <a:spcPts val="1200"/>
              </a:spcBef>
              <a:buFont typeface="Wingdings" pitchFamily="2" charset="2"/>
              <a:buChar char="ü"/>
              <a:tabLst>
                <a:tab pos="236538" algn="l"/>
                <a:tab pos="346075" algn="l"/>
                <a:tab pos="850900" algn="l"/>
              </a:tabLst>
            </a:pPr>
            <a:r>
              <a:rPr lang="en-US" sz="2000" dirty="0" smtClean="0"/>
              <a:t>Packages</a:t>
            </a:r>
            <a:r>
              <a:rPr lang="en-US" sz="2000" b="0" dirty="0" smtClean="0"/>
              <a:t> helps to organize  classes into a folder structure which will be easy to maintain.</a:t>
            </a:r>
          </a:p>
          <a:p>
            <a:pPr marL="346075" indent="-346075">
              <a:spcBef>
                <a:spcPts val="1200"/>
              </a:spcBef>
              <a:tabLst>
                <a:tab pos="236538" algn="l"/>
                <a:tab pos="346075" algn="l"/>
                <a:tab pos="850900" algn="l"/>
              </a:tabLst>
            </a:pPr>
            <a:endParaRPr lang="en-US" sz="2000" b="0" dirty="0" smtClean="0"/>
          </a:p>
          <a:p>
            <a:pPr marL="346075" indent="-346075">
              <a:buFont typeface="Wingdings" pitchFamily="2" charset="2"/>
              <a:buChar char="ü"/>
              <a:tabLst>
                <a:tab pos="236538" algn="l"/>
                <a:tab pos="346075" algn="l"/>
                <a:tab pos="850900" algn="l"/>
              </a:tabLst>
            </a:pPr>
            <a:r>
              <a:rPr lang="en-US" sz="2000" b="0" dirty="0" smtClean="0"/>
              <a:t>Two different packages can have classes  with  the same name. If there is a naming clash, then classes can be accessed with their fully qualified name.</a:t>
            </a:r>
          </a:p>
          <a:p>
            <a:pPr marL="346075" indent="-346075">
              <a:buFont typeface="Wingdings" pitchFamily="2" charset="2"/>
              <a:buChar char="ü"/>
              <a:tabLst>
                <a:tab pos="236538" algn="l"/>
                <a:tab pos="346075" algn="l"/>
                <a:tab pos="850900" algn="l"/>
              </a:tabLst>
            </a:pPr>
            <a:endParaRPr lang="en-US" sz="2000" b="0" dirty="0" smtClean="0"/>
          </a:p>
          <a:p>
            <a:pPr marL="346075" lvl="1" indent="-346075">
              <a:buFont typeface="Wingdings" pitchFamily="2" charset="2"/>
              <a:buChar char="ü"/>
              <a:tabLst>
                <a:tab pos="236538" algn="l"/>
                <a:tab pos="346075" algn="l"/>
                <a:tab pos="850900" algn="l"/>
              </a:tabLst>
            </a:pPr>
            <a:r>
              <a:rPr lang="en-US" sz="2000" b="0" dirty="0" smtClean="0"/>
              <a:t>Packages provide a level of security, because  you can restrict the class usage,  which you develop in such a way that only the classes in the same package can access it.</a:t>
            </a:r>
          </a:p>
          <a:p>
            <a:pPr marL="346075">
              <a:spcBef>
                <a:spcPts val="1200"/>
              </a:spcBef>
            </a:pPr>
            <a:r>
              <a:rPr lang="en-US" sz="2000" b="0" dirty="0" smtClean="0">
                <a:solidFill>
                  <a:srgbClr val="00B050"/>
                </a:solidFill>
              </a:rPr>
              <a:t>  </a:t>
            </a:r>
            <a:endParaRPr lang="en-US" sz="2000" b="0" dirty="0">
              <a:solidFill>
                <a:srgbClr val="00B05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Package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35</a:t>
            </a:fld>
            <a:endParaRPr lang="en-US" dirty="0"/>
          </a:p>
        </p:txBody>
      </p:sp>
      <p:sp>
        <p:nvSpPr>
          <p:cNvPr id="5" name="TextBox 4"/>
          <p:cNvSpPr txBox="1"/>
          <p:nvPr/>
        </p:nvSpPr>
        <p:spPr>
          <a:xfrm>
            <a:off x="381000" y="1676400"/>
            <a:ext cx="8534400" cy="3200876"/>
          </a:xfrm>
          <a:prstGeom prst="rect">
            <a:avLst/>
          </a:prstGeom>
          <a:noFill/>
        </p:spPr>
        <p:txBody>
          <a:bodyPr wrap="square" rtlCol="0">
            <a:spAutoFit/>
          </a:bodyPr>
          <a:lstStyle/>
          <a:p>
            <a:pPr>
              <a:spcBef>
                <a:spcPts val="1200"/>
              </a:spcBef>
            </a:pPr>
            <a:endParaRPr lang="en-US" dirty="0" smtClean="0"/>
          </a:p>
          <a:p>
            <a:endParaRPr lang="en-US" dirty="0" smtClean="0"/>
          </a:p>
          <a:p>
            <a:pPr marL="741363" indent="-284163">
              <a:buFont typeface="Wingdings" pitchFamily="2" charset="2"/>
              <a:buChar char="ü"/>
              <a:tabLst>
                <a:tab pos="803275" algn="l"/>
              </a:tabLst>
            </a:pPr>
            <a:endParaRPr lang="en-US" b="0" dirty="0" smtClean="0"/>
          </a:p>
          <a:p>
            <a:pPr marL="741363" indent="-284163">
              <a:buFont typeface="Wingdings" pitchFamily="2" charset="2"/>
              <a:buChar char="ü"/>
              <a:tabLst>
                <a:tab pos="803275" algn="l"/>
              </a:tabLst>
            </a:pPr>
            <a:endParaRPr lang="en-US" b="0" dirty="0" smtClean="0"/>
          </a:p>
          <a:p>
            <a:pPr>
              <a:spcBef>
                <a:spcPts val="1200"/>
              </a:spcBef>
            </a:pPr>
            <a:endParaRPr lang="en-US" dirty="0" smtClean="0"/>
          </a:p>
          <a:p>
            <a:pPr marL="346075">
              <a:spcBef>
                <a:spcPts val="1200"/>
              </a:spcBef>
            </a:pPr>
            <a:r>
              <a:rPr lang="en-US" sz="2400" b="0" dirty="0" smtClean="0"/>
              <a:t>        </a:t>
            </a:r>
          </a:p>
          <a:p>
            <a:pPr marL="346075">
              <a:spcBef>
                <a:spcPts val="1200"/>
              </a:spcBef>
              <a:buFont typeface="Arial" pitchFamily="34" charset="0"/>
              <a:buChar char="•"/>
            </a:pPr>
            <a:endParaRPr lang="en-US" sz="2400" b="0" dirty="0" smtClean="0"/>
          </a:p>
          <a:p>
            <a:pPr marL="346075">
              <a:spcBef>
                <a:spcPts val="1200"/>
              </a:spcBef>
            </a:pPr>
            <a:r>
              <a:rPr lang="en-US" sz="2400" b="0" dirty="0" smtClean="0">
                <a:solidFill>
                  <a:srgbClr val="00B050"/>
                </a:solidFill>
              </a:rPr>
              <a:t>  </a:t>
            </a:r>
            <a:endParaRPr lang="en-US" sz="2400" b="0" dirty="0">
              <a:solidFill>
                <a:srgbClr val="00B050"/>
              </a:solidFill>
            </a:endParaRPr>
          </a:p>
        </p:txBody>
      </p:sp>
      <p:sp>
        <p:nvSpPr>
          <p:cNvPr id="6" name="Rectangle 5"/>
          <p:cNvSpPr/>
          <p:nvPr/>
        </p:nvSpPr>
        <p:spPr>
          <a:xfrm>
            <a:off x="304800" y="1600200"/>
            <a:ext cx="8458200" cy="3139321"/>
          </a:xfrm>
          <a:prstGeom prst="rect">
            <a:avLst/>
          </a:prstGeom>
        </p:spPr>
        <p:txBody>
          <a:bodyPr wrap="square">
            <a:spAutoFit/>
          </a:bodyPr>
          <a:lstStyle/>
          <a:p>
            <a:r>
              <a:rPr lang="en-US" dirty="0" smtClean="0"/>
              <a:t>How to create a Package:</a:t>
            </a:r>
          </a:p>
          <a:p>
            <a:endParaRPr lang="en-US" dirty="0" smtClean="0"/>
          </a:p>
          <a:p>
            <a:pPr indent="393700"/>
            <a:r>
              <a:rPr lang="en-US" b="0" dirty="0" smtClean="0"/>
              <a:t>Use a </a:t>
            </a:r>
            <a:r>
              <a:rPr lang="en-US" dirty="0" smtClean="0"/>
              <a:t>“package” </a:t>
            </a:r>
            <a:r>
              <a:rPr lang="en-US" b="0" dirty="0" smtClean="0"/>
              <a:t>keyword to create packages.</a:t>
            </a:r>
          </a:p>
          <a:p>
            <a:endParaRPr lang="en-US" b="0" dirty="0" smtClean="0"/>
          </a:p>
          <a:p>
            <a:endParaRPr lang="en-US" b="0" dirty="0" smtClean="0"/>
          </a:p>
          <a:p>
            <a:r>
              <a:rPr lang="en-US" dirty="0" smtClean="0"/>
              <a:t>Syntax:</a:t>
            </a:r>
          </a:p>
          <a:p>
            <a:pPr marL="2112963" indent="-457200"/>
            <a:r>
              <a:rPr lang="en-US" dirty="0" smtClean="0">
                <a:solidFill>
                  <a:schemeClr val="tx2"/>
                </a:solidFill>
              </a:rPr>
              <a:t>package</a:t>
            </a:r>
            <a:r>
              <a:rPr lang="en-US" dirty="0" smtClean="0"/>
              <a:t>  </a:t>
            </a:r>
            <a:r>
              <a:rPr lang="en-US" dirty="0" smtClean="0">
                <a:solidFill>
                  <a:srgbClr val="00B050"/>
                </a:solidFill>
              </a:rPr>
              <a:t>&lt;package name&gt;</a:t>
            </a:r>
            <a:r>
              <a:rPr lang="en-US" i="1" dirty="0" smtClean="0"/>
              <a:t>;</a:t>
            </a:r>
          </a:p>
          <a:p>
            <a:pPr marL="236538"/>
            <a:r>
              <a:rPr lang="en-US" b="0" dirty="0" smtClean="0"/>
              <a:t>Where, </a:t>
            </a:r>
            <a:r>
              <a:rPr lang="en-US" dirty="0" smtClean="0">
                <a:solidFill>
                  <a:srgbClr val="00B050"/>
                </a:solidFill>
              </a:rPr>
              <a:t>package</a:t>
            </a:r>
            <a:r>
              <a:rPr lang="en-US" b="0" dirty="0" smtClean="0"/>
              <a:t> </a:t>
            </a:r>
            <a:r>
              <a:rPr lang="en-US" dirty="0" smtClean="0">
                <a:solidFill>
                  <a:srgbClr val="00B050"/>
                </a:solidFill>
              </a:rPr>
              <a:t>name</a:t>
            </a:r>
            <a:r>
              <a:rPr lang="en-US" b="0" dirty="0" smtClean="0"/>
              <a:t> is name of the package were the  class should be place. This line should be placed as the first line of the program.</a:t>
            </a:r>
            <a:r>
              <a:rPr lang="en-US" b="0" i="1" dirty="0" smtClean="0"/>
              <a:t> </a:t>
            </a:r>
          </a:p>
          <a:p>
            <a:pPr marL="977900" indent="-457200"/>
            <a:endParaRPr lang="en-US" b="0" i="1" dirty="0" smtClean="0"/>
          </a:p>
          <a:p>
            <a:r>
              <a:rPr lang="en-US" dirty="0" smtClean="0"/>
              <a:t>Example:  </a:t>
            </a:r>
            <a:r>
              <a:rPr lang="en-US" dirty="0" smtClean="0">
                <a:solidFill>
                  <a:schemeClr val="tx2"/>
                </a:solidFill>
              </a:rPr>
              <a:t>package</a:t>
            </a:r>
            <a:r>
              <a:rPr lang="en-US" dirty="0" smtClean="0"/>
              <a:t>  </a:t>
            </a:r>
            <a:r>
              <a:rPr lang="en-US" dirty="0" smtClean="0">
                <a:solidFill>
                  <a:srgbClr val="00B050"/>
                </a:solidFill>
              </a:rPr>
              <a:t>com.cognizant</a:t>
            </a:r>
            <a:endParaRPr lang="en-US" dirty="0" smtClean="0"/>
          </a:p>
        </p:txBody>
      </p:sp>
      <p:sp>
        <p:nvSpPr>
          <p:cNvPr id="8" name="TextBox 7"/>
          <p:cNvSpPr txBox="1"/>
          <p:nvPr/>
        </p:nvSpPr>
        <p:spPr>
          <a:xfrm>
            <a:off x="609600" y="5105400"/>
            <a:ext cx="8077200" cy="381000"/>
          </a:xfrm>
          <a:prstGeom prst="rect">
            <a:avLst/>
          </a:prstGeom>
          <a:noFill/>
        </p:spPr>
        <p:txBody>
          <a:bodyPr wrap="square" rtlCol="0">
            <a:spAutoFit/>
          </a:bodyPr>
          <a:lstStyle/>
          <a:p>
            <a:endParaRPr lang="en-US" dirty="0"/>
          </a:p>
        </p:txBody>
      </p:sp>
      <p:sp>
        <p:nvSpPr>
          <p:cNvPr id="9" name="TextBox 8"/>
          <p:cNvSpPr txBox="1"/>
          <p:nvPr/>
        </p:nvSpPr>
        <p:spPr>
          <a:xfrm>
            <a:off x="304800" y="4876800"/>
            <a:ext cx="8534400" cy="1477328"/>
          </a:xfrm>
          <a:prstGeom prst="rect">
            <a:avLst/>
          </a:prstGeom>
          <a:solidFill>
            <a:srgbClr val="FFCCCC"/>
          </a:solidFill>
        </p:spPr>
        <p:txBody>
          <a:bodyPr wrap="square" rtlCol="0">
            <a:spAutoFit/>
          </a:bodyPr>
          <a:lstStyle/>
          <a:p>
            <a:r>
              <a:rPr lang="en-US" dirty="0" smtClean="0"/>
              <a:t>NOTE: </a:t>
            </a:r>
            <a:r>
              <a:rPr lang="en-US" b="0" dirty="0" smtClean="0"/>
              <a:t>When  compiling a java class with  a package the compiler will create a The folder structure  similar to the package defined.</a:t>
            </a:r>
          </a:p>
          <a:p>
            <a:endParaRPr lang="en-US" b="0" dirty="0" smtClean="0"/>
          </a:p>
          <a:p>
            <a:r>
              <a:rPr lang="en-US" dirty="0" smtClean="0"/>
              <a:t>Example:</a:t>
            </a:r>
            <a:r>
              <a:rPr lang="en-US" b="0" dirty="0" smtClean="0"/>
              <a:t>  A  java  file Book.java  under com.cognizant. package  after  compilation will generate a Book.class under </a:t>
            </a:r>
            <a:r>
              <a:rPr lang="en-US" b="0" dirty="0" err="1" smtClean="0"/>
              <a:t>com</a:t>
            </a:r>
            <a:r>
              <a:rPr lang="en-US" b="0" dirty="0" err="1" smtClean="0">
                <a:sym typeface="Wingdings" pitchFamily="2" charset="2"/>
              </a:rPr>
              <a:t>cognizant</a:t>
            </a:r>
            <a:r>
              <a:rPr lang="en-US" b="0" dirty="0" smtClean="0">
                <a:sym typeface="Wingdings" pitchFamily="2" charset="2"/>
              </a:rPr>
              <a:t> folder.</a:t>
            </a:r>
            <a:endParaRPr lang="en-US" b="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Statement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36</a:t>
            </a:fld>
            <a:endParaRPr lang="en-US" dirty="0"/>
          </a:p>
        </p:txBody>
      </p:sp>
      <p:sp>
        <p:nvSpPr>
          <p:cNvPr id="5" name="TextBox 4"/>
          <p:cNvSpPr txBox="1"/>
          <p:nvPr/>
        </p:nvSpPr>
        <p:spPr>
          <a:xfrm>
            <a:off x="381000" y="1676400"/>
            <a:ext cx="8534400" cy="3200876"/>
          </a:xfrm>
          <a:prstGeom prst="rect">
            <a:avLst/>
          </a:prstGeom>
          <a:noFill/>
        </p:spPr>
        <p:txBody>
          <a:bodyPr wrap="square" rtlCol="0">
            <a:spAutoFit/>
          </a:bodyPr>
          <a:lstStyle/>
          <a:p>
            <a:pPr>
              <a:spcBef>
                <a:spcPts val="1200"/>
              </a:spcBef>
            </a:pPr>
            <a:endParaRPr lang="en-US" dirty="0" smtClean="0"/>
          </a:p>
          <a:p>
            <a:endParaRPr lang="en-US" dirty="0" smtClean="0"/>
          </a:p>
          <a:p>
            <a:pPr marL="741363" indent="-284163">
              <a:buFont typeface="Wingdings" pitchFamily="2" charset="2"/>
              <a:buChar char="ü"/>
              <a:tabLst>
                <a:tab pos="803275" algn="l"/>
              </a:tabLst>
            </a:pPr>
            <a:endParaRPr lang="en-US" b="0" dirty="0" smtClean="0"/>
          </a:p>
          <a:p>
            <a:pPr marL="741363" indent="-284163">
              <a:buFont typeface="Wingdings" pitchFamily="2" charset="2"/>
              <a:buChar char="ü"/>
              <a:tabLst>
                <a:tab pos="803275" algn="l"/>
              </a:tabLst>
            </a:pPr>
            <a:endParaRPr lang="en-US" b="0" dirty="0" smtClean="0"/>
          </a:p>
          <a:p>
            <a:pPr>
              <a:spcBef>
                <a:spcPts val="1200"/>
              </a:spcBef>
            </a:pPr>
            <a:endParaRPr lang="en-US" dirty="0" smtClean="0"/>
          </a:p>
          <a:p>
            <a:pPr marL="346075">
              <a:spcBef>
                <a:spcPts val="1200"/>
              </a:spcBef>
            </a:pPr>
            <a:r>
              <a:rPr lang="en-US" sz="2400" b="0" dirty="0" smtClean="0"/>
              <a:t>        </a:t>
            </a:r>
          </a:p>
          <a:p>
            <a:pPr marL="346075">
              <a:spcBef>
                <a:spcPts val="1200"/>
              </a:spcBef>
              <a:buFont typeface="Arial" pitchFamily="34" charset="0"/>
              <a:buChar char="•"/>
            </a:pPr>
            <a:endParaRPr lang="en-US" sz="2400" b="0" dirty="0" smtClean="0"/>
          </a:p>
          <a:p>
            <a:pPr marL="346075">
              <a:spcBef>
                <a:spcPts val="1200"/>
              </a:spcBef>
            </a:pPr>
            <a:r>
              <a:rPr lang="en-US" sz="2400" b="0" dirty="0" smtClean="0">
                <a:solidFill>
                  <a:srgbClr val="00B050"/>
                </a:solidFill>
              </a:rPr>
              <a:t>  </a:t>
            </a:r>
            <a:endParaRPr lang="en-US" sz="2400" b="0" dirty="0">
              <a:solidFill>
                <a:srgbClr val="00B050"/>
              </a:solidFill>
            </a:endParaRPr>
          </a:p>
        </p:txBody>
      </p:sp>
      <p:sp>
        <p:nvSpPr>
          <p:cNvPr id="6" name="Rectangle 5"/>
          <p:cNvSpPr/>
          <p:nvPr/>
        </p:nvSpPr>
        <p:spPr>
          <a:xfrm>
            <a:off x="228600" y="1524000"/>
            <a:ext cx="8458200" cy="4801314"/>
          </a:xfrm>
          <a:prstGeom prst="rect">
            <a:avLst/>
          </a:prstGeom>
        </p:spPr>
        <p:txBody>
          <a:bodyPr wrap="square">
            <a:spAutoFit/>
          </a:bodyPr>
          <a:lstStyle/>
          <a:p>
            <a:r>
              <a:rPr lang="en-US" dirty="0" smtClean="0"/>
              <a:t>How to import a  Package:</a:t>
            </a:r>
          </a:p>
          <a:p>
            <a:endParaRPr lang="en-US" dirty="0" smtClean="0"/>
          </a:p>
          <a:p>
            <a:r>
              <a:rPr lang="en-US" b="0" dirty="0" smtClean="0"/>
              <a:t>Use “</a:t>
            </a:r>
            <a:r>
              <a:rPr lang="en-US" dirty="0" smtClean="0"/>
              <a:t>import</a:t>
            </a:r>
            <a:r>
              <a:rPr lang="en-US" b="0" dirty="0" smtClean="0"/>
              <a:t>” keyword  to import a package.</a:t>
            </a:r>
          </a:p>
          <a:p>
            <a:r>
              <a:rPr lang="en-US" b="0" dirty="0" smtClean="0"/>
              <a:t>Java includes the </a:t>
            </a:r>
            <a:r>
              <a:rPr lang="en-US" dirty="0" smtClean="0"/>
              <a:t>import</a:t>
            </a:r>
            <a:r>
              <a:rPr lang="en-US" b="0" dirty="0" smtClean="0"/>
              <a:t> statement to bring certain classes, or entire packages, into visibility.</a:t>
            </a:r>
          </a:p>
          <a:p>
            <a:endParaRPr lang="en-US" b="0" dirty="0" smtClean="0"/>
          </a:p>
          <a:p>
            <a:r>
              <a:rPr lang="en-US" dirty="0" smtClean="0"/>
              <a:t>Syntax:</a:t>
            </a:r>
          </a:p>
          <a:p>
            <a:pPr marL="2112963" indent="-457200"/>
            <a:r>
              <a:rPr lang="en-US" dirty="0" smtClean="0">
                <a:solidFill>
                  <a:schemeClr val="tx2"/>
                </a:solidFill>
              </a:rPr>
              <a:t>import</a:t>
            </a:r>
            <a:r>
              <a:rPr lang="en-US" dirty="0" smtClean="0"/>
              <a:t> </a:t>
            </a:r>
            <a:r>
              <a:rPr lang="en-US" dirty="0" smtClean="0">
                <a:solidFill>
                  <a:srgbClr val="00B050"/>
                </a:solidFill>
              </a:rPr>
              <a:t>&lt;package-name&gt;.&lt;class-name&gt;</a:t>
            </a:r>
            <a:r>
              <a:rPr lang="en-US" b="0" dirty="0" smtClean="0"/>
              <a:t>;</a:t>
            </a:r>
          </a:p>
          <a:p>
            <a:pPr marL="2112963" indent="866775"/>
            <a:r>
              <a:rPr lang="en-US" b="0" dirty="0" smtClean="0"/>
              <a:t>(or)</a:t>
            </a:r>
          </a:p>
          <a:p>
            <a:pPr marL="1655763" indent="-47625"/>
            <a:r>
              <a:rPr lang="en-US" dirty="0" smtClean="0">
                <a:solidFill>
                  <a:schemeClr val="tx2"/>
                </a:solidFill>
              </a:rPr>
              <a:t>import</a:t>
            </a:r>
            <a:r>
              <a:rPr lang="en-US" dirty="0" smtClean="0"/>
              <a:t> </a:t>
            </a:r>
            <a:r>
              <a:rPr lang="en-US" dirty="0" smtClean="0">
                <a:solidFill>
                  <a:srgbClr val="00B050"/>
                </a:solidFill>
              </a:rPr>
              <a:t>&lt;package-name&gt;.*</a:t>
            </a:r>
            <a:r>
              <a:rPr lang="en-US" b="0" dirty="0" smtClean="0"/>
              <a:t>;</a:t>
            </a:r>
          </a:p>
          <a:p>
            <a:pPr marL="2112963" indent="-457200"/>
            <a:endParaRPr lang="en-US" b="0" dirty="0" smtClean="0"/>
          </a:p>
          <a:p>
            <a:pPr marL="63500" indent="-63500">
              <a:tabLst>
                <a:tab pos="0" algn="l"/>
              </a:tabLst>
            </a:pPr>
            <a:r>
              <a:rPr lang="en-US" b="0" dirty="0" smtClean="0"/>
              <a:t>Where, package- name  and class-name is name of the package  and class  to be imported  respectively.  The second </a:t>
            </a:r>
            <a:r>
              <a:rPr lang="en-US" dirty="0" smtClean="0">
                <a:solidFill>
                  <a:srgbClr val="00B050"/>
                </a:solidFill>
              </a:rPr>
              <a:t>*</a:t>
            </a:r>
            <a:r>
              <a:rPr lang="en-US" b="0" dirty="0" smtClean="0"/>
              <a:t> option imports all the classes under the specified package. This line should be placed as the  second  line of the program </a:t>
            </a:r>
            <a:r>
              <a:rPr lang="en-US" b="0" dirty="0" err="1" smtClean="0"/>
              <a:t>ie</a:t>
            </a:r>
            <a:r>
              <a:rPr lang="en-US" b="0" dirty="0" smtClean="0"/>
              <a:t>. after  package definition.</a:t>
            </a:r>
            <a:r>
              <a:rPr lang="en-US" b="0" i="1" dirty="0" smtClean="0"/>
              <a:t> </a:t>
            </a:r>
          </a:p>
          <a:p>
            <a:pPr marL="2112963" indent="-457200"/>
            <a:endParaRPr lang="en-US" b="0" i="1" dirty="0" smtClean="0"/>
          </a:p>
          <a:p>
            <a:pPr marL="977900" indent="-457200"/>
            <a:r>
              <a:rPr lang="en-US" dirty="0" smtClean="0"/>
              <a:t>Example</a:t>
            </a:r>
            <a:r>
              <a:rPr lang="en-US" b="0" dirty="0" smtClean="0"/>
              <a:t>: </a:t>
            </a:r>
            <a:r>
              <a:rPr lang="en-US" dirty="0" smtClean="0">
                <a:solidFill>
                  <a:schemeClr val="tx2"/>
                </a:solidFill>
              </a:rPr>
              <a:t>import</a:t>
            </a:r>
            <a:r>
              <a:rPr lang="en-US" dirty="0" smtClean="0">
                <a:solidFill>
                  <a:srgbClr val="00B050"/>
                </a:solidFill>
              </a:rPr>
              <a:t> com.cognizant.Book; </a:t>
            </a:r>
            <a:r>
              <a:rPr lang="en-US" b="0" dirty="0" smtClean="0"/>
              <a:t>(or) </a:t>
            </a:r>
            <a:r>
              <a:rPr lang="en-US" dirty="0" smtClean="0">
                <a:solidFill>
                  <a:schemeClr val="tx2"/>
                </a:solidFill>
              </a:rPr>
              <a:t>import</a:t>
            </a:r>
            <a:r>
              <a:rPr lang="en-US" dirty="0" smtClean="0">
                <a:solidFill>
                  <a:srgbClr val="00B050"/>
                </a:solidFill>
              </a:rPr>
              <a:t> com.cognizant.*</a:t>
            </a:r>
          </a:p>
        </p:txBody>
      </p:sp>
      <p:sp>
        <p:nvSpPr>
          <p:cNvPr id="8" name="TextBox 7"/>
          <p:cNvSpPr txBox="1"/>
          <p:nvPr/>
        </p:nvSpPr>
        <p:spPr>
          <a:xfrm>
            <a:off x="609600" y="5105400"/>
            <a:ext cx="8077200" cy="381000"/>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Example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37</a:t>
            </a:fld>
            <a:endParaRPr lang="en-US" dirty="0"/>
          </a:p>
        </p:txBody>
      </p:sp>
      <p:sp>
        <p:nvSpPr>
          <p:cNvPr id="5" name="TextBox 4"/>
          <p:cNvSpPr txBox="1"/>
          <p:nvPr/>
        </p:nvSpPr>
        <p:spPr>
          <a:xfrm>
            <a:off x="381000" y="1676400"/>
            <a:ext cx="8534400" cy="3200876"/>
          </a:xfrm>
          <a:prstGeom prst="rect">
            <a:avLst/>
          </a:prstGeom>
          <a:noFill/>
        </p:spPr>
        <p:txBody>
          <a:bodyPr wrap="square" rtlCol="0">
            <a:spAutoFit/>
          </a:bodyPr>
          <a:lstStyle/>
          <a:p>
            <a:pPr>
              <a:spcBef>
                <a:spcPts val="1200"/>
              </a:spcBef>
            </a:pPr>
            <a:endParaRPr lang="en-US" dirty="0" smtClean="0"/>
          </a:p>
          <a:p>
            <a:endParaRPr lang="en-US" dirty="0" smtClean="0"/>
          </a:p>
          <a:p>
            <a:pPr marL="741363" indent="-284163">
              <a:buFont typeface="Wingdings" pitchFamily="2" charset="2"/>
              <a:buChar char="ü"/>
              <a:tabLst>
                <a:tab pos="803275" algn="l"/>
              </a:tabLst>
            </a:pPr>
            <a:endParaRPr lang="en-US" b="0" dirty="0" smtClean="0"/>
          </a:p>
          <a:p>
            <a:pPr marL="741363" indent="-284163">
              <a:buFont typeface="Wingdings" pitchFamily="2" charset="2"/>
              <a:buChar char="ü"/>
              <a:tabLst>
                <a:tab pos="803275" algn="l"/>
              </a:tabLst>
            </a:pPr>
            <a:endParaRPr lang="en-US" b="0" dirty="0" smtClean="0"/>
          </a:p>
          <a:p>
            <a:pPr>
              <a:spcBef>
                <a:spcPts val="1200"/>
              </a:spcBef>
            </a:pPr>
            <a:endParaRPr lang="en-US" dirty="0" smtClean="0"/>
          </a:p>
          <a:p>
            <a:pPr marL="346075">
              <a:spcBef>
                <a:spcPts val="1200"/>
              </a:spcBef>
            </a:pPr>
            <a:r>
              <a:rPr lang="en-US" sz="2400" b="0" dirty="0" smtClean="0"/>
              <a:t>        </a:t>
            </a:r>
          </a:p>
          <a:p>
            <a:pPr marL="346075">
              <a:spcBef>
                <a:spcPts val="1200"/>
              </a:spcBef>
              <a:buFont typeface="Arial" pitchFamily="34" charset="0"/>
              <a:buChar char="•"/>
            </a:pPr>
            <a:endParaRPr lang="en-US" sz="2400" b="0" dirty="0" smtClean="0"/>
          </a:p>
          <a:p>
            <a:pPr marL="346075">
              <a:spcBef>
                <a:spcPts val="1200"/>
              </a:spcBef>
            </a:pPr>
            <a:r>
              <a:rPr lang="en-US" sz="2400" b="0" dirty="0" smtClean="0">
                <a:solidFill>
                  <a:srgbClr val="00B050"/>
                </a:solidFill>
              </a:rPr>
              <a:t>  </a:t>
            </a:r>
            <a:endParaRPr lang="en-US" sz="2400" b="0" dirty="0">
              <a:solidFill>
                <a:srgbClr val="00B050"/>
              </a:solidFill>
            </a:endParaRPr>
          </a:p>
        </p:txBody>
      </p:sp>
      <p:sp>
        <p:nvSpPr>
          <p:cNvPr id="8" name="TextBox 7"/>
          <p:cNvSpPr txBox="1"/>
          <p:nvPr/>
        </p:nvSpPr>
        <p:spPr>
          <a:xfrm>
            <a:off x="609600" y="5105400"/>
            <a:ext cx="8077200" cy="381000"/>
          </a:xfrm>
          <a:prstGeom prst="rect">
            <a:avLst/>
          </a:prstGeom>
          <a:noFill/>
        </p:spPr>
        <p:txBody>
          <a:bodyPr wrap="square" rtlCol="0">
            <a:spAutoFit/>
          </a:bodyPr>
          <a:lstStyle/>
          <a:p>
            <a:endParaRPr lang="en-US" dirty="0"/>
          </a:p>
        </p:txBody>
      </p:sp>
      <p:sp>
        <p:nvSpPr>
          <p:cNvPr id="10" name="TextBox 9"/>
          <p:cNvSpPr txBox="1"/>
          <p:nvPr/>
        </p:nvSpPr>
        <p:spPr>
          <a:xfrm>
            <a:off x="152400" y="1524000"/>
            <a:ext cx="4038600" cy="2585323"/>
          </a:xfrm>
          <a:prstGeom prst="rect">
            <a:avLst/>
          </a:prstGeom>
          <a:solidFill>
            <a:schemeClr val="bg1">
              <a:lumMod val="85000"/>
            </a:schemeClr>
          </a:solidFill>
        </p:spPr>
        <p:txBody>
          <a:bodyPr wrap="square" rtlCol="0">
            <a:spAutoFit/>
          </a:bodyPr>
          <a:lstStyle/>
          <a:p>
            <a:r>
              <a:rPr lang="en-US" b="0" dirty="0" smtClean="0">
                <a:solidFill>
                  <a:srgbClr val="0070C0"/>
                </a:solidFill>
              </a:rPr>
              <a:t>package com.cognizant.books;</a:t>
            </a:r>
          </a:p>
          <a:p>
            <a:r>
              <a:rPr lang="en-US" b="0">
                <a:solidFill>
                  <a:srgbClr val="002060"/>
                </a:solidFill>
              </a:rPr>
              <a:t>p</a:t>
            </a:r>
            <a:r>
              <a:rPr lang="en-US" b="0" smtClean="0">
                <a:solidFill>
                  <a:srgbClr val="002060"/>
                </a:solidFill>
              </a:rPr>
              <a:t>ublic </a:t>
            </a:r>
            <a:r>
              <a:rPr lang="en-US" b="0" dirty="0" smtClean="0">
                <a:solidFill>
                  <a:srgbClr val="002060"/>
                </a:solidFill>
              </a:rPr>
              <a:t>class </a:t>
            </a:r>
            <a:r>
              <a:rPr lang="en-US" b="0" dirty="0" smtClean="0">
                <a:solidFill>
                  <a:srgbClr val="002060"/>
                </a:solidFill>
              </a:rPr>
              <a:t>Book{</a:t>
            </a:r>
          </a:p>
          <a:p>
            <a:r>
              <a:rPr lang="en-US" b="0" dirty="0" smtClean="0">
                <a:solidFill>
                  <a:srgbClr val="002060"/>
                </a:solidFill>
              </a:rPr>
              <a:t>  void displayName()</a:t>
            </a:r>
          </a:p>
          <a:p>
            <a:r>
              <a:rPr lang="en-US" b="0" dirty="0" smtClean="0">
                <a:solidFill>
                  <a:srgbClr val="002060"/>
                </a:solidFill>
              </a:rPr>
              <a:t>     {</a:t>
            </a:r>
          </a:p>
          <a:p>
            <a:r>
              <a:rPr lang="en-US" b="0" dirty="0" smtClean="0">
                <a:solidFill>
                  <a:srgbClr val="002060"/>
                </a:solidFill>
              </a:rPr>
              <a:t>        System.out.println(“Java Book”);</a:t>
            </a:r>
          </a:p>
          <a:p>
            <a:r>
              <a:rPr lang="en-US" b="0" dirty="0" smtClean="0">
                <a:solidFill>
                  <a:srgbClr val="002060"/>
                </a:solidFill>
              </a:rPr>
              <a:t>     }</a:t>
            </a:r>
          </a:p>
          <a:p>
            <a:r>
              <a:rPr lang="en-US" b="0" dirty="0" smtClean="0">
                <a:solidFill>
                  <a:srgbClr val="002060"/>
                </a:solidFill>
              </a:rPr>
              <a:t> }</a:t>
            </a:r>
          </a:p>
          <a:p>
            <a:r>
              <a:rPr lang="en-US" b="0" dirty="0" smtClean="0">
                <a:solidFill>
                  <a:srgbClr val="002060"/>
                </a:solidFill>
              </a:rPr>
              <a:t>  </a:t>
            </a:r>
          </a:p>
          <a:p>
            <a:endParaRPr lang="en-US" b="0" dirty="0" smtClean="0"/>
          </a:p>
        </p:txBody>
      </p:sp>
      <p:sp>
        <p:nvSpPr>
          <p:cNvPr id="11" name="TextBox 10"/>
          <p:cNvSpPr txBox="1"/>
          <p:nvPr/>
        </p:nvSpPr>
        <p:spPr>
          <a:xfrm>
            <a:off x="4267200" y="1524000"/>
            <a:ext cx="4800600" cy="2585323"/>
          </a:xfrm>
          <a:prstGeom prst="rect">
            <a:avLst/>
          </a:prstGeom>
          <a:solidFill>
            <a:schemeClr val="accent3">
              <a:lumMod val="40000"/>
              <a:lumOff val="60000"/>
            </a:schemeClr>
          </a:solidFill>
        </p:spPr>
        <p:txBody>
          <a:bodyPr wrap="square" rtlCol="0">
            <a:spAutoFit/>
          </a:bodyPr>
          <a:lstStyle/>
          <a:p>
            <a:r>
              <a:rPr lang="en-US" b="0" dirty="0" smtClean="0">
                <a:solidFill>
                  <a:srgbClr val="0070C0"/>
                </a:solidFill>
              </a:rPr>
              <a:t>package  com.cognizant.libraries;</a:t>
            </a:r>
          </a:p>
          <a:p>
            <a:r>
              <a:rPr lang="en-US" b="0" dirty="0" smtClean="0">
                <a:solidFill>
                  <a:srgbClr val="00B050"/>
                </a:solidFill>
              </a:rPr>
              <a:t>import com.cognizant.books.Book;</a:t>
            </a:r>
          </a:p>
          <a:p>
            <a:r>
              <a:rPr lang="en-US" b="0" dirty="0" smtClean="0">
                <a:solidFill>
                  <a:srgbClr val="002060"/>
                </a:solidFill>
              </a:rPr>
              <a:t>class Library{</a:t>
            </a:r>
          </a:p>
          <a:p>
            <a:r>
              <a:rPr lang="en-US" b="0" dirty="0" smtClean="0">
                <a:solidFill>
                  <a:srgbClr val="002060"/>
                </a:solidFill>
              </a:rPr>
              <a:t>    public static void main(String args[])</a:t>
            </a:r>
          </a:p>
          <a:p>
            <a:r>
              <a:rPr lang="en-US" b="0" dirty="0" smtClean="0">
                <a:solidFill>
                  <a:srgbClr val="002060"/>
                </a:solidFill>
              </a:rPr>
              <a:t>  {</a:t>
            </a:r>
          </a:p>
          <a:p>
            <a:r>
              <a:rPr lang="en-US" b="0" dirty="0" smtClean="0">
                <a:solidFill>
                  <a:srgbClr val="002060"/>
                </a:solidFill>
              </a:rPr>
              <a:t>     Book book = new Book();</a:t>
            </a:r>
          </a:p>
          <a:p>
            <a:r>
              <a:rPr lang="en-US" b="0" dirty="0" smtClean="0">
                <a:solidFill>
                  <a:srgbClr val="002060"/>
                </a:solidFill>
              </a:rPr>
              <a:t>     book.displayName();</a:t>
            </a:r>
          </a:p>
          <a:p>
            <a:r>
              <a:rPr lang="en-US" b="0" dirty="0" smtClean="0">
                <a:solidFill>
                  <a:srgbClr val="002060"/>
                </a:solidFill>
              </a:rPr>
              <a:t>  }</a:t>
            </a:r>
          </a:p>
          <a:p>
            <a:r>
              <a:rPr lang="en-US" b="0" dirty="0" smtClean="0">
                <a:solidFill>
                  <a:srgbClr val="002060"/>
                </a:solidFill>
              </a:rPr>
              <a:t>}</a:t>
            </a:r>
          </a:p>
        </p:txBody>
      </p:sp>
      <p:sp>
        <p:nvSpPr>
          <p:cNvPr id="9" name="TextBox 8"/>
          <p:cNvSpPr txBox="1"/>
          <p:nvPr/>
        </p:nvSpPr>
        <p:spPr>
          <a:xfrm>
            <a:off x="152400" y="4267200"/>
            <a:ext cx="8915400" cy="2031325"/>
          </a:xfrm>
          <a:prstGeom prst="rect">
            <a:avLst/>
          </a:prstGeom>
          <a:solidFill>
            <a:schemeClr val="accent5">
              <a:lumMod val="60000"/>
              <a:lumOff val="40000"/>
            </a:schemeClr>
          </a:solidFill>
        </p:spPr>
        <p:txBody>
          <a:bodyPr wrap="square" rtlCol="0">
            <a:spAutoFit/>
          </a:bodyPr>
          <a:lstStyle/>
          <a:p>
            <a:r>
              <a:rPr lang="en-US" dirty="0" smtClean="0"/>
              <a:t>How it Works?</a:t>
            </a:r>
          </a:p>
          <a:p>
            <a:endParaRPr lang="en-US" dirty="0" smtClean="0"/>
          </a:p>
          <a:p>
            <a:pPr>
              <a:spcBef>
                <a:spcPts val="0"/>
              </a:spcBef>
              <a:buFont typeface="Arial" pitchFamily="34" charset="0"/>
              <a:buChar char="•"/>
            </a:pPr>
            <a:r>
              <a:rPr lang="en-US" b="0" dirty="0" smtClean="0">
                <a:solidFill>
                  <a:srgbClr val="002060"/>
                </a:solidFill>
              </a:rPr>
              <a:t> The class book will be defined inside package “</a:t>
            </a:r>
            <a:r>
              <a:rPr lang="en-US" dirty="0" smtClean="0">
                <a:solidFill>
                  <a:srgbClr val="002060"/>
                </a:solidFill>
              </a:rPr>
              <a:t>com.cognizant.books</a:t>
            </a:r>
            <a:r>
              <a:rPr lang="en-US" b="0" dirty="0" smtClean="0">
                <a:solidFill>
                  <a:srgbClr val="002060"/>
                </a:solidFill>
              </a:rPr>
              <a:t>”.</a:t>
            </a:r>
          </a:p>
          <a:p>
            <a:pPr>
              <a:spcBef>
                <a:spcPts val="0"/>
              </a:spcBef>
              <a:buFont typeface="Arial" pitchFamily="34" charset="0"/>
              <a:buChar char="•"/>
            </a:pPr>
            <a:r>
              <a:rPr lang="en-US" b="0" dirty="0" smtClean="0">
                <a:solidFill>
                  <a:srgbClr val="002060"/>
                </a:solidFill>
              </a:rPr>
              <a:t> For the Library class to use the Book Class it needs to import the Book class as “</a:t>
            </a:r>
            <a:r>
              <a:rPr lang="en-US" dirty="0" smtClean="0">
                <a:solidFill>
                  <a:srgbClr val="00B050"/>
                </a:solidFill>
              </a:rPr>
              <a:t>import com.cognizant.books.Book;</a:t>
            </a:r>
            <a:r>
              <a:rPr lang="en-US" b="0" dirty="0" smtClean="0">
                <a:solidFill>
                  <a:srgbClr val="00B050"/>
                </a:solidFill>
              </a:rPr>
              <a:t>”</a:t>
            </a:r>
          </a:p>
          <a:p>
            <a:pPr>
              <a:spcBef>
                <a:spcPts val="0"/>
              </a:spcBef>
              <a:buFont typeface="Arial" pitchFamily="34" charset="0"/>
              <a:buChar char="•"/>
            </a:pPr>
            <a:r>
              <a:rPr lang="en-US" dirty="0" smtClean="0">
                <a:solidFill>
                  <a:srgbClr val="002060"/>
                </a:solidFill>
              </a:rPr>
              <a:t>NOTE: </a:t>
            </a:r>
            <a:r>
              <a:rPr lang="en-US" b="0" dirty="0" smtClean="0">
                <a:solidFill>
                  <a:srgbClr val="002060"/>
                </a:solidFill>
              </a:rPr>
              <a:t> Import not needed if the Library class is in the same package “</a:t>
            </a:r>
            <a:r>
              <a:rPr lang="en-US" dirty="0" smtClean="0">
                <a:solidFill>
                  <a:srgbClr val="002060"/>
                </a:solidFill>
              </a:rPr>
              <a:t>com.cognizant.books</a:t>
            </a:r>
            <a:r>
              <a:rPr lang="en-US" b="0" dirty="0" smtClean="0">
                <a:solidFill>
                  <a:srgbClr val="002060"/>
                </a:solidFill>
              </a:rPr>
              <a:t>”.</a:t>
            </a:r>
            <a:endParaRPr lang="en-US" dirty="0" smtClean="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the program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38</a:t>
            </a:fld>
            <a:endParaRPr lang="en-US" dirty="0"/>
          </a:p>
        </p:txBody>
      </p:sp>
      <p:sp>
        <p:nvSpPr>
          <p:cNvPr id="5" name="TextBox 4"/>
          <p:cNvSpPr txBox="1"/>
          <p:nvPr/>
        </p:nvSpPr>
        <p:spPr>
          <a:xfrm>
            <a:off x="381000" y="1676400"/>
            <a:ext cx="8534400" cy="3200876"/>
          </a:xfrm>
          <a:prstGeom prst="rect">
            <a:avLst/>
          </a:prstGeom>
          <a:noFill/>
        </p:spPr>
        <p:txBody>
          <a:bodyPr wrap="square" rtlCol="0">
            <a:spAutoFit/>
          </a:bodyPr>
          <a:lstStyle/>
          <a:p>
            <a:pPr>
              <a:spcBef>
                <a:spcPts val="1200"/>
              </a:spcBef>
            </a:pPr>
            <a:endParaRPr lang="en-US" dirty="0" smtClean="0"/>
          </a:p>
          <a:p>
            <a:endParaRPr lang="en-US" dirty="0" smtClean="0"/>
          </a:p>
          <a:p>
            <a:pPr marL="741363" indent="-284163">
              <a:buFont typeface="Wingdings" pitchFamily="2" charset="2"/>
              <a:buChar char="ü"/>
              <a:tabLst>
                <a:tab pos="803275" algn="l"/>
              </a:tabLst>
            </a:pPr>
            <a:endParaRPr lang="en-US" b="0" dirty="0" smtClean="0"/>
          </a:p>
          <a:p>
            <a:pPr marL="741363" indent="-284163">
              <a:buFont typeface="Wingdings" pitchFamily="2" charset="2"/>
              <a:buChar char="ü"/>
              <a:tabLst>
                <a:tab pos="803275" algn="l"/>
              </a:tabLst>
            </a:pPr>
            <a:endParaRPr lang="en-US" b="0" dirty="0" smtClean="0"/>
          </a:p>
          <a:p>
            <a:pPr>
              <a:spcBef>
                <a:spcPts val="1200"/>
              </a:spcBef>
            </a:pPr>
            <a:endParaRPr lang="en-US" dirty="0" smtClean="0"/>
          </a:p>
          <a:p>
            <a:pPr marL="346075">
              <a:spcBef>
                <a:spcPts val="1200"/>
              </a:spcBef>
            </a:pPr>
            <a:r>
              <a:rPr lang="en-US" sz="2400" b="0" dirty="0" smtClean="0"/>
              <a:t>        </a:t>
            </a:r>
          </a:p>
          <a:p>
            <a:pPr marL="346075">
              <a:spcBef>
                <a:spcPts val="1200"/>
              </a:spcBef>
              <a:buFont typeface="Arial" pitchFamily="34" charset="0"/>
              <a:buChar char="•"/>
            </a:pPr>
            <a:endParaRPr lang="en-US" sz="2400" b="0" dirty="0" smtClean="0"/>
          </a:p>
          <a:p>
            <a:pPr marL="346075">
              <a:spcBef>
                <a:spcPts val="1200"/>
              </a:spcBef>
            </a:pPr>
            <a:r>
              <a:rPr lang="en-US" sz="2400" b="0" dirty="0" smtClean="0">
                <a:solidFill>
                  <a:srgbClr val="00B050"/>
                </a:solidFill>
              </a:rPr>
              <a:t>  </a:t>
            </a:r>
            <a:endParaRPr lang="en-US" sz="2400" b="0" dirty="0">
              <a:solidFill>
                <a:srgbClr val="00B050"/>
              </a:solidFill>
            </a:endParaRPr>
          </a:p>
        </p:txBody>
      </p:sp>
      <p:sp>
        <p:nvSpPr>
          <p:cNvPr id="8" name="TextBox 7"/>
          <p:cNvSpPr txBox="1"/>
          <p:nvPr/>
        </p:nvSpPr>
        <p:spPr>
          <a:xfrm>
            <a:off x="609600" y="5105400"/>
            <a:ext cx="8077200" cy="381000"/>
          </a:xfrm>
          <a:prstGeom prst="rect">
            <a:avLst/>
          </a:prstGeom>
          <a:noFill/>
        </p:spPr>
        <p:txBody>
          <a:bodyPr wrap="square" rtlCol="0">
            <a:spAutoFit/>
          </a:bodyPr>
          <a:lstStyle/>
          <a:p>
            <a:endParaRPr lang="en-US" dirty="0"/>
          </a:p>
        </p:txBody>
      </p:sp>
      <p:sp>
        <p:nvSpPr>
          <p:cNvPr id="9" name="TextBox 8"/>
          <p:cNvSpPr txBox="1"/>
          <p:nvPr/>
        </p:nvSpPr>
        <p:spPr>
          <a:xfrm>
            <a:off x="304800" y="1828800"/>
            <a:ext cx="8229600" cy="4401205"/>
          </a:xfrm>
          <a:prstGeom prst="rect">
            <a:avLst/>
          </a:prstGeom>
          <a:noFill/>
        </p:spPr>
        <p:txBody>
          <a:bodyPr wrap="square" rtlCol="0">
            <a:spAutoFit/>
          </a:bodyPr>
          <a:lstStyle/>
          <a:p>
            <a:r>
              <a:rPr lang="en-US" dirty="0" smtClean="0"/>
              <a:t>How to compile?</a:t>
            </a:r>
          </a:p>
          <a:p>
            <a:r>
              <a:rPr lang="en-US" dirty="0" smtClean="0"/>
              <a:t>	</a:t>
            </a:r>
          </a:p>
          <a:p>
            <a:r>
              <a:rPr lang="en-US" dirty="0" smtClean="0"/>
              <a:t>	</a:t>
            </a:r>
            <a:r>
              <a:rPr lang="en-US" b="0" dirty="0" smtClean="0">
                <a:solidFill>
                  <a:schemeClr val="tx2"/>
                </a:solidFill>
              </a:rPr>
              <a:t>    </a:t>
            </a:r>
            <a:r>
              <a:rPr lang="en-US" dirty="0" smtClean="0">
                <a:solidFill>
                  <a:schemeClr val="tx2"/>
                </a:solidFill>
              </a:rPr>
              <a:t>javac –d .</a:t>
            </a:r>
            <a:r>
              <a:rPr lang="en-US" b="0" dirty="0" smtClean="0">
                <a:solidFill>
                  <a:schemeClr val="tx2"/>
                </a:solidFill>
              </a:rPr>
              <a:t> Library.java </a:t>
            </a:r>
          </a:p>
          <a:p>
            <a:r>
              <a:rPr lang="en-US" dirty="0" smtClean="0"/>
              <a:t>                      </a:t>
            </a:r>
          </a:p>
          <a:p>
            <a:r>
              <a:rPr lang="en-US" b="0" dirty="0" smtClean="0"/>
              <a:t>            where </a:t>
            </a:r>
            <a:r>
              <a:rPr lang="en-US" dirty="0" smtClean="0">
                <a:solidFill>
                  <a:schemeClr val="tx2"/>
                </a:solidFill>
              </a:rPr>
              <a:t>–d</a:t>
            </a:r>
            <a:r>
              <a:rPr lang="en-US" b="0" dirty="0" smtClean="0"/>
              <a:t> denotes the destination directory for the compiled classes.</a:t>
            </a:r>
          </a:p>
          <a:p>
            <a:pPr indent="1435100"/>
            <a:r>
              <a:rPr lang="en-US" sz="2800" dirty="0" smtClean="0">
                <a:solidFill>
                  <a:schemeClr val="tx2"/>
                </a:solidFill>
              </a:rPr>
              <a:t>. </a:t>
            </a:r>
            <a:r>
              <a:rPr lang="en-US" dirty="0" smtClean="0">
                <a:solidFill>
                  <a:schemeClr val="tx2"/>
                </a:solidFill>
              </a:rPr>
              <a:t> </a:t>
            </a:r>
            <a:r>
              <a:rPr lang="en-US" b="0" dirty="0" smtClean="0"/>
              <a:t>Represents the current directory.</a:t>
            </a:r>
          </a:p>
          <a:p>
            <a:endParaRPr lang="en-US" dirty="0" smtClean="0"/>
          </a:p>
          <a:p>
            <a:r>
              <a:rPr lang="en-US" dirty="0" smtClean="0"/>
              <a:t>How to execute the class?</a:t>
            </a:r>
          </a:p>
          <a:p>
            <a:endParaRPr lang="en-US" dirty="0" smtClean="0"/>
          </a:p>
          <a:p>
            <a:r>
              <a:rPr lang="en-US" dirty="0" smtClean="0"/>
              <a:t>	</a:t>
            </a:r>
            <a:r>
              <a:rPr lang="en-US" b="0" dirty="0" smtClean="0">
                <a:solidFill>
                  <a:schemeClr val="tx2"/>
                </a:solidFill>
              </a:rPr>
              <a:t>    </a:t>
            </a:r>
            <a:r>
              <a:rPr lang="en-US" dirty="0" smtClean="0">
                <a:solidFill>
                  <a:schemeClr val="tx2"/>
                </a:solidFill>
              </a:rPr>
              <a:t>java </a:t>
            </a:r>
            <a:r>
              <a:rPr lang="en-US" b="0" dirty="0" smtClean="0">
                <a:solidFill>
                  <a:schemeClr val="tx2"/>
                </a:solidFill>
              </a:rPr>
              <a:t>com.cognizant.library.Library</a:t>
            </a:r>
          </a:p>
          <a:p>
            <a:endParaRPr lang="en-US" b="0" dirty="0" smtClean="0"/>
          </a:p>
          <a:p>
            <a:pPr marL="568325" indent="-568325"/>
            <a:r>
              <a:rPr lang="en-US" b="0" dirty="0" smtClean="0"/>
              <a:t>        The class needs to be executed using the absolute package name.</a:t>
            </a:r>
          </a:p>
          <a:p>
            <a:endParaRPr lang="en-US" b="0" dirty="0" smtClean="0"/>
          </a:p>
          <a:p>
            <a:endParaRPr lang="en-US" b="0" dirty="0" smtClean="0"/>
          </a:p>
          <a:p>
            <a:r>
              <a:rPr lang="en-US" b="0" dirty="0" smtClean="0"/>
              <a:t>          </a:t>
            </a:r>
            <a:endParaRPr lang="en-US" b="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Objects</a:t>
            </a:r>
            <a:endParaRPr lang="en-US" dirty="0"/>
          </a:p>
        </p:txBody>
      </p:sp>
      <p:sp>
        <p:nvSpPr>
          <p:cNvPr id="3" name="Content Placeholder 2"/>
          <p:cNvSpPr>
            <a:spLocks noGrp="1"/>
          </p:cNvSpPr>
          <p:nvPr>
            <p:ph idx="1"/>
          </p:nvPr>
        </p:nvSpPr>
        <p:spPr/>
        <p:txBody>
          <a:bodyPr/>
          <a:lstStyle/>
          <a:p>
            <a:pPr>
              <a:spcBef>
                <a:spcPts val="1200"/>
              </a:spcBef>
              <a:buNone/>
            </a:pPr>
            <a:r>
              <a:rPr lang="en-US" dirty="0" smtClean="0"/>
              <a:t>Object creation is a three step process,</a:t>
            </a:r>
          </a:p>
          <a:p>
            <a:pPr>
              <a:spcBef>
                <a:spcPts val="1200"/>
              </a:spcBef>
            </a:pPr>
            <a:r>
              <a:rPr lang="en-US" b="1" dirty="0" smtClean="0"/>
              <a:t>Declaration -  </a:t>
            </a:r>
            <a:r>
              <a:rPr lang="en-US" dirty="0" smtClean="0"/>
              <a:t> Giving a name to the object to be created.</a:t>
            </a:r>
            <a:endParaRPr lang="en-US" b="1" dirty="0" smtClean="0"/>
          </a:p>
          <a:p>
            <a:pPr>
              <a:spcBef>
                <a:spcPts val="1200"/>
              </a:spcBef>
            </a:pPr>
            <a:r>
              <a:rPr lang="en-US" b="1" dirty="0" smtClean="0"/>
              <a:t>Instantiation -  </a:t>
            </a:r>
            <a:r>
              <a:rPr lang="en-US" dirty="0" smtClean="0"/>
              <a:t>The new keyword and constructor creates a instance of the object.</a:t>
            </a:r>
          </a:p>
          <a:p>
            <a:pPr>
              <a:spcBef>
                <a:spcPts val="1200"/>
              </a:spcBef>
            </a:pPr>
            <a:r>
              <a:rPr lang="en-US" b="1" dirty="0" smtClean="0"/>
              <a:t>Initialization -  </a:t>
            </a:r>
            <a:r>
              <a:rPr lang="en-US" dirty="0" smtClean="0"/>
              <a:t>The  values will be initialized using the constructor.</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39</a:t>
            </a:fld>
            <a:endParaRPr lang="en-US" dirty="0"/>
          </a:p>
        </p:txBody>
      </p:sp>
      <p:sp>
        <p:nvSpPr>
          <p:cNvPr id="5" name="Rectangle 4"/>
          <p:cNvSpPr/>
          <p:nvPr/>
        </p:nvSpPr>
        <p:spPr>
          <a:xfrm>
            <a:off x="1447800" y="4992469"/>
            <a:ext cx="5486400" cy="646331"/>
          </a:xfrm>
          <a:prstGeom prst="rect">
            <a:avLst/>
          </a:prstGeom>
          <a:solidFill>
            <a:srgbClr val="FFCCCC"/>
          </a:solidFill>
        </p:spPr>
        <p:txBody>
          <a:bodyPr wrap="square">
            <a:spAutoFit/>
          </a:bodyPr>
          <a:lstStyle/>
          <a:p>
            <a:pPr algn="ctr"/>
            <a:r>
              <a:rPr lang="en-US" dirty="0" smtClean="0">
                <a:solidFill>
                  <a:srgbClr val="EA3800"/>
                </a:solidFill>
              </a:rPr>
              <a:t>You will learn more about the </a:t>
            </a:r>
          </a:p>
          <a:p>
            <a:pPr algn="ctr"/>
            <a:r>
              <a:rPr lang="en-US" dirty="0" smtClean="0">
                <a:solidFill>
                  <a:srgbClr val="EA3800"/>
                </a:solidFill>
              </a:rPr>
              <a:t>constructors and objects in the next sessions.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Objectives</a:t>
            </a:r>
          </a:p>
        </p:txBody>
      </p:sp>
      <p:sp>
        <p:nvSpPr>
          <p:cNvPr id="6148" name="Rectangle 3"/>
          <p:cNvSpPr>
            <a:spLocks noGrp="1" noChangeArrowheads="1"/>
          </p:cNvSpPr>
          <p:nvPr>
            <p:ph idx="1"/>
          </p:nvPr>
        </p:nvSpPr>
        <p:spPr>
          <a:xfrm>
            <a:off x="228600" y="1219200"/>
            <a:ext cx="8686800" cy="4943475"/>
          </a:xfrm>
        </p:spPr>
        <p:txBody>
          <a:bodyPr/>
          <a:lstStyle/>
          <a:p>
            <a:pPr lvl="1" eaLnBrk="1" hangingPunct="1">
              <a:spcBef>
                <a:spcPts val="1800"/>
              </a:spcBef>
              <a:spcAft>
                <a:spcPts val="1200"/>
              </a:spcAft>
              <a:buNone/>
            </a:pPr>
            <a:endParaRPr lang="en-US" sz="2400" dirty="0" smtClean="0">
              <a:latin typeface="Arial" pitchFamily="34" charset="0"/>
              <a:cs typeface="Arial" pitchFamily="34" charset="0"/>
            </a:endParaRPr>
          </a:p>
          <a:p>
            <a:pPr>
              <a:spcBef>
                <a:spcPts val="1800"/>
              </a:spcBef>
              <a:spcAft>
                <a:spcPts val="1200"/>
              </a:spcAft>
              <a:buNone/>
            </a:pPr>
            <a:r>
              <a:rPr lang="en-US" dirty="0" smtClean="0"/>
              <a:t>After completing this chapter you will be able to understand,</a:t>
            </a:r>
          </a:p>
          <a:p>
            <a:pPr marL="1308100" lvl="1" indent="-220663" eaLnBrk="1" hangingPunct="1">
              <a:spcBef>
                <a:spcPts val="1800"/>
              </a:spcBef>
              <a:spcAft>
                <a:spcPts val="1200"/>
              </a:spcAft>
              <a:buFont typeface="Wingdings" pitchFamily="2" charset="2"/>
              <a:buChar char="§"/>
            </a:pPr>
            <a:r>
              <a:rPr lang="en-US" sz="2400" dirty="0" smtClean="0">
                <a:cs typeface="Arial" pitchFamily="34" charset="0"/>
              </a:rPr>
              <a:t> Evolution of  Java. </a:t>
            </a:r>
          </a:p>
          <a:p>
            <a:pPr marL="1308100" lvl="1" indent="-220663" eaLnBrk="1" hangingPunct="1">
              <a:spcBef>
                <a:spcPts val="1800"/>
              </a:spcBef>
              <a:spcAft>
                <a:spcPts val="1200"/>
              </a:spcAft>
              <a:buFont typeface="Wingdings" pitchFamily="2" charset="2"/>
              <a:buChar char="§"/>
            </a:pPr>
            <a:r>
              <a:rPr dirty="0" smtClean="0">
                <a:cs typeface="Arial" pitchFamily="34" charset="0"/>
              </a:rPr>
              <a:t>Features of Java.</a:t>
            </a:r>
            <a:endParaRPr lang="en-US" sz="2400" dirty="0" smtClean="0">
              <a:cs typeface="Arial" pitchFamily="34" charset="0"/>
            </a:endParaRPr>
          </a:p>
          <a:p>
            <a:pPr marL="1308100" lvl="1" indent="-220663" eaLnBrk="1" hangingPunct="1">
              <a:spcBef>
                <a:spcPts val="1800"/>
              </a:spcBef>
              <a:spcAft>
                <a:spcPts val="1200"/>
              </a:spcAft>
              <a:buFont typeface="Wingdings" pitchFamily="2" charset="2"/>
              <a:buChar char="§"/>
            </a:pPr>
            <a:r>
              <a:rPr lang="en-US" dirty="0" smtClean="0">
                <a:cs typeface="Arial" pitchFamily="34" charset="0"/>
              </a:rPr>
              <a:t>How to execute a </a:t>
            </a:r>
            <a:r>
              <a:rPr dirty="0" smtClean="0">
                <a:cs typeface="Arial" pitchFamily="34" charset="0"/>
              </a:rPr>
              <a:t>Java program</a:t>
            </a:r>
            <a:r>
              <a:rPr lang="en-US" sz="2400" dirty="0" smtClean="0">
                <a:cs typeface="Arial" pitchFamily="34" charset="0"/>
              </a:rPr>
              <a:t>.</a:t>
            </a:r>
          </a:p>
          <a:p>
            <a:pPr marL="1308100" lvl="1" indent="-220663" eaLnBrk="1" hangingPunct="1">
              <a:spcBef>
                <a:spcPts val="1800"/>
              </a:spcBef>
              <a:spcAft>
                <a:spcPts val="1200"/>
              </a:spcAft>
              <a:buNone/>
            </a:pPr>
            <a:endParaRPr lang="en-US" sz="2400" dirty="0" smtClean="0">
              <a:cs typeface="Arial" pitchFamily="34" charset="0"/>
            </a:endParaRPr>
          </a:p>
          <a:p>
            <a:pPr marL="1308100" lvl="1" indent="-220663" algn="ctr" eaLnBrk="1" hangingPunct="1">
              <a:spcBef>
                <a:spcPts val="1800"/>
              </a:spcBef>
              <a:spcAft>
                <a:spcPts val="1200"/>
              </a:spcAft>
              <a:buNone/>
            </a:pPr>
            <a:endParaRPr lang="en-US" sz="2400" dirty="0" smtClean="0">
              <a:latin typeface="Arial" pitchFamily="34" charset="0"/>
              <a:cs typeface="Arial" pitchFamily="34" charset="0"/>
            </a:endParaRPr>
          </a:p>
          <a:p>
            <a:pPr lvl="1" algn="ctr" eaLnBrk="1" hangingPunct="1">
              <a:buNone/>
            </a:pPr>
            <a:endParaRPr lang="en-US" sz="2400" dirty="0" smtClean="0">
              <a:latin typeface="Arial" pitchFamily="34" charset="0"/>
              <a:cs typeface="Arial" pitchFamily="34" charset="0"/>
            </a:endParaRP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4</a:t>
            </a:fld>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Objects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40</a:t>
            </a:fld>
            <a:endParaRPr lang="en-US" dirty="0"/>
          </a:p>
        </p:txBody>
      </p:sp>
      <p:sp>
        <p:nvSpPr>
          <p:cNvPr id="7" name="TextBox 6"/>
          <p:cNvSpPr txBox="1"/>
          <p:nvPr/>
        </p:nvSpPr>
        <p:spPr>
          <a:xfrm>
            <a:off x="76200" y="2286000"/>
            <a:ext cx="7848600" cy="3939540"/>
          </a:xfrm>
          <a:prstGeom prst="rect">
            <a:avLst/>
          </a:prstGeom>
          <a:noFill/>
        </p:spPr>
        <p:txBody>
          <a:bodyPr wrap="square" rtlCol="0">
            <a:spAutoFit/>
          </a:bodyPr>
          <a:lstStyle/>
          <a:p>
            <a:pPr>
              <a:spcBef>
                <a:spcPts val="1200"/>
              </a:spcBef>
            </a:pPr>
            <a:r>
              <a:rPr lang="en-US" sz="2400" b="0" dirty="0" smtClean="0"/>
              <a:t> </a:t>
            </a:r>
            <a:r>
              <a:rPr lang="en-US" dirty="0" smtClean="0">
                <a:solidFill>
                  <a:srgbClr val="EA3800"/>
                </a:solidFill>
              </a:rPr>
              <a:t>class</a:t>
            </a:r>
            <a:r>
              <a:rPr lang="en-US" b="0" dirty="0" smtClean="0"/>
              <a:t> </a:t>
            </a:r>
            <a:r>
              <a:rPr lang="en-US" dirty="0" smtClean="0">
                <a:solidFill>
                  <a:schemeClr val="tx2"/>
                </a:solidFill>
              </a:rPr>
              <a:t>EmployeeProgram</a:t>
            </a:r>
          </a:p>
          <a:p>
            <a:pPr>
              <a:spcBef>
                <a:spcPts val="1200"/>
              </a:spcBef>
            </a:pPr>
            <a:r>
              <a:rPr lang="en-US" b="0" dirty="0" smtClean="0"/>
              <a:t>{</a:t>
            </a:r>
          </a:p>
          <a:p>
            <a:pPr>
              <a:spcBef>
                <a:spcPts val="0"/>
              </a:spcBef>
            </a:pPr>
            <a:r>
              <a:rPr lang="en-US" b="0" dirty="0" smtClean="0"/>
              <a:t>	public static void  main (String args[])</a:t>
            </a:r>
          </a:p>
          <a:p>
            <a:pPr>
              <a:spcBef>
                <a:spcPts val="0"/>
              </a:spcBef>
            </a:pPr>
            <a:r>
              <a:rPr lang="en-US" b="0" dirty="0" smtClean="0"/>
              <a:t>	{</a:t>
            </a:r>
          </a:p>
          <a:p>
            <a:pPr defTabSz="393700">
              <a:spcBef>
                <a:spcPts val="0"/>
              </a:spcBef>
              <a:tabLst>
                <a:tab pos="1198563" algn="l"/>
              </a:tabLst>
            </a:pPr>
            <a:r>
              <a:rPr lang="en-US" b="0" dirty="0" smtClean="0"/>
              <a:t>	Employee </a:t>
            </a:r>
            <a:r>
              <a:rPr lang="en-US" b="0" dirty="0" err="1" smtClean="0"/>
              <a:t>empObject</a:t>
            </a:r>
            <a:r>
              <a:rPr lang="en-US" b="0" dirty="0" smtClean="0"/>
              <a:t> =null;</a:t>
            </a:r>
          </a:p>
          <a:p>
            <a:pPr defTabSz="393700">
              <a:spcBef>
                <a:spcPts val="0"/>
              </a:spcBef>
              <a:tabLst>
                <a:tab pos="1198563" algn="l"/>
              </a:tabLst>
            </a:pPr>
            <a:endParaRPr lang="en-US" b="0" dirty="0" smtClean="0"/>
          </a:p>
          <a:p>
            <a:pPr defTabSz="393700">
              <a:spcBef>
                <a:spcPts val="0"/>
              </a:spcBef>
              <a:tabLst>
                <a:tab pos="1198563" algn="l"/>
              </a:tabLst>
            </a:pPr>
            <a:r>
              <a:rPr lang="en-US" b="0" dirty="0" smtClean="0"/>
              <a:t>	 </a:t>
            </a:r>
            <a:r>
              <a:rPr lang="en-US" b="0" dirty="0" err="1" smtClean="0"/>
              <a:t>empObject</a:t>
            </a:r>
            <a:r>
              <a:rPr lang="en-US" b="0" dirty="0" smtClean="0"/>
              <a:t> = new Employee();</a:t>
            </a:r>
          </a:p>
          <a:p>
            <a:pPr defTabSz="393700">
              <a:spcBef>
                <a:spcPts val="0"/>
              </a:spcBef>
              <a:tabLst>
                <a:tab pos="1198563" algn="l"/>
              </a:tabLst>
            </a:pPr>
            <a:endParaRPr lang="en-US" b="0" dirty="0" smtClean="0"/>
          </a:p>
          <a:p>
            <a:pPr defTabSz="393700">
              <a:spcBef>
                <a:spcPts val="0"/>
              </a:spcBef>
              <a:tabLst>
                <a:tab pos="1198563" algn="l"/>
              </a:tabLst>
            </a:pPr>
            <a:r>
              <a:rPr lang="en-US" b="0" dirty="0" smtClean="0"/>
              <a:t>	</a:t>
            </a:r>
            <a:r>
              <a:rPr lang="en-US" b="0" dirty="0" err="1" smtClean="0"/>
              <a:t>empObject.empSalary</a:t>
            </a:r>
            <a:r>
              <a:rPr lang="en-US" b="0" dirty="0" smtClean="0"/>
              <a:t> = 20000;</a:t>
            </a:r>
          </a:p>
          <a:p>
            <a:pPr defTabSz="393700">
              <a:spcBef>
                <a:spcPts val="0"/>
              </a:spcBef>
              <a:tabLst>
                <a:tab pos="1198563" algn="l"/>
              </a:tabLst>
            </a:pPr>
            <a:endParaRPr lang="en-US" b="0" dirty="0" smtClean="0"/>
          </a:p>
          <a:p>
            <a:pPr defTabSz="393700">
              <a:spcBef>
                <a:spcPts val="0"/>
              </a:spcBef>
              <a:tabLst>
                <a:tab pos="1198563" algn="l"/>
              </a:tabLst>
            </a:pPr>
            <a:r>
              <a:rPr lang="en-US" b="0" dirty="0" smtClean="0"/>
              <a:t>	</a:t>
            </a:r>
            <a:r>
              <a:rPr lang="en-US" b="0" dirty="0" err="1" smtClean="0"/>
              <a:t>empObject.calculateSalary</a:t>
            </a:r>
            <a:r>
              <a:rPr lang="en-US" b="0" dirty="0" smtClean="0"/>
              <a:t>();</a:t>
            </a:r>
          </a:p>
          <a:p>
            <a:pPr>
              <a:spcBef>
                <a:spcPts val="0"/>
              </a:spcBef>
            </a:pPr>
            <a:r>
              <a:rPr lang="en-US" b="0" dirty="0" smtClean="0"/>
              <a:t>	}</a:t>
            </a:r>
          </a:p>
          <a:p>
            <a:pPr>
              <a:spcBef>
                <a:spcPts val="0"/>
              </a:spcBef>
            </a:pPr>
            <a:r>
              <a:rPr lang="en-US" b="0" dirty="0" smtClean="0"/>
              <a:t>        }        </a:t>
            </a:r>
            <a:endParaRPr lang="en-IN" dirty="0">
              <a:solidFill>
                <a:srgbClr val="C00000"/>
              </a:solidFill>
            </a:endParaRPr>
          </a:p>
        </p:txBody>
      </p:sp>
      <p:sp>
        <p:nvSpPr>
          <p:cNvPr id="15" name="TextBox 14"/>
          <p:cNvSpPr txBox="1"/>
          <p:nvPr/>
        </p:nvSpPr>
        <p:spPr>
          <a:xfrm>
            <a:off x="381000" y="1639669"/>
            <a:ext cx="8153400" cy="646331"/>
          </a:xfrm>
          <a:prstGeom prst="rect">
            <a:avLst/>
          </a:prstGeom>
          <a:solidFill>
            <a:schemeClr val="tx2">
              <a:lumMod val="20000"/>
              <a:lumOff val="80000"/>
            </a:schemeClr>
          </a:solidFill>
        </p:spPr>
        <p:txBody>
          <a:bodyPr wrap="square" rtlCol="0">
            <a:spAutoFit/>
          </a:bodyPr>
          <a:lstStyle/>
          <a:p>
            <a:r>
              <a:rPr lang="en-US" dirty="0" smtClean="0">
                <a:solidFill>
                  <a:schemeClr val="tx2"/>
                </a:solidFill>
              </a:rPr>
              <a:t>This program creates a employee object and invokes the calculateSalary method on the object</a:t>
            </a:r>
          </a:p>
        </p:txBody>
      </p:sp>
      <p:sp>
        <p:nvSpPr>
          <p:cNvPr id="8" name="Left Arrow 7"/>
          <p:cNvSpPr/>
          <p:nvPr/>
        </p:nvSpPr>
        <p:spPr>
          <a:xfrm>
            <a:off x="4343400" y="3733800"/>
            <a:ext cx="381000" cy="152400"/>
          </a:xfrm>
          <a:prstGeom prst="leftArrow">
            <a:avLst/>
          </a:prstGeom>
          <a:solidFill>
            <a:srgbClr val="FFCCCC"/>
          </a:solidFill>
          <a:ln>
            <a:solidFill>
              <a:srgbClr val="EA3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uble Brace 10"/>
          <p:cNvSpPr/>
          <p:nvPr/>
        </p:nvSpPr>
        <p:spPr>
          <a:xfrm>
            <a:off x="4876800" y="3581400"/>
            <a:ext cx="3200400" cy="3810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0" dirty="0" smtClean="0"/>
              <a:t>Declares a employee object.</a:t>
            </a:r>
            <a:endParaRPr lang="en-US" b="0" dirty="0"/>
          </a:p>
        </p:txBody>
      </p:sp>
      <p:sp>
        <p:nvSpPr>
          <p:cNvPr id="12" name="Left Arrow 11"/>
          <p:cNvSpPr/>
          <p:nvPr/>
        </p:nvSpPr>
        <p:spPr>
          <a:xfrm>
            <a:off x="4572000" y="4298732"/>
            <a:ext cx="381000" cy="152400"/>
          </a:xfrm>
          <a:prstGeom prst="leftArrow">
            <a:avLst/>
          </a:prstGeom>
          <a:solidFill>
            <a:srgbClr val="FFCCCC"/>
          </a:solidFill>
          <a:ln>
            <a:solidFill>
              <a:srgbClr val="EA3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uble Brace 12"/>
          <p:cNvSpPr/>
          <p:nvPr/>
        </p:nvSpPr>
        <p:spPr>
          <a:xfrm>
            <a:off x="5013434" y="4191000"/>
            <a:ext cx="4130566" cy="3048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0" dirty="0" smtClean="0"/>
              <a:t>Instantiates and initialize the employee object using constructor.</a:t>
            </a:r>
            <a:endParaRPr lang="en-US" b="0" dirty="0"/>
          </a:p>
        </p:txBody>
      </p:sp>
      <p:sp>
        <p:nvSpPr>
          <p:cNvPr id="14" name="Left Arrow 13"/>
          <p:cNvSpPr/>
          <p:nvPr/>
        </p:nvSpPr>
        <p:spPr>
          <a:xfrm>
            <a:off x="4419600" y="5441732"/>
            <a:ext cx="381000" cy="152400"/>
          </a:xfrm>
          <a:prstGeom prst="leftArrow">
            <a:avLst/>
          </a:prstGeom>
          <a:solidFill>
            <a:srgbClr val="FFCCCC"/>
          </a:solidFill>
          <a:ln>
            <a:solidFill>
              <a:srgbClr val="EA3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uble Brace 15"/>
          <p:cNvSpPr/>
          <p:nvPr/>
        </p:nvSpPr>
        <p:spPr>
          <a:xfrm>
            <a:off x="4861034" y="5257800"/>
            <a:ext cx="3749566" cy="5334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0" dirty="0" smtClean="0"/>
              <a:t>Triggers the calculate salary method in the employee object.</a:t>
            </a:r>
            <a:endParaRPr lang="en-US" b="0" dirty="0"/>
          </a:p>
        </p:txBody>
      </p:sp>
      <p:sp>
        <p:nvSpPr>
          <p:cNvPr id="17" name="Left Arrow 16"/>
          <p:cNvSpPr/>
          <p:nvPr/>
        </p:nvSpPr>
        <p:spPr>
          <a:xfrm>
            <a:off x="4648200" y="4800600"/>
            <a:ext cx="381000" cy="152400"/>
          </a:xfrm>
          <a:prstGeom prst="leftArrow">
            <a:avLst/>
          </a:prstGeom>
          <a:solidFill>
            <a:srgbClr val="FFCCCC"/>
          </a:solidFill>
          <a:ln>
            <a:solidFill>
              <a:srgbClr val="EA3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uble Brace 17"/>
          <p:cNvSpPr/>
          <p:nvPr/>
        </p:nvSpPr>
        <p:spPr>
          <a:xfrm>
            <a:off x="5089634" y="4648200"/>
            <a:ext cx="3749566" cy="5334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0" dirty="0" smtClean="0"/>
              <a:t>Sets the employee salary as 20000.</a:t>
            </a:r>
            <a:endParaRPr lang="en-US" b="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Creating Objects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41</a:t>
            </a:fld>
            <a:endParaRPr lang="en-US" dirty="0"/>
          </a:p>
        </p:txBody>
      </p:sp>
      <p:sp>
        <p:nvSpPr>
          <p:cNvPr id="5" name="TextBox 4"/>
          <p:cNvSpPr txBox="1"/>
          <p:nvPr/>
        </p:nvSpPr>
        <p:spPr>
          <a:xfrm>
            <a:off x="381000" y="1859101"/>
            <a:ext cx="8229600" cy="5170646"/>
          </a:xfrm>
          <a:prstGeom prst="rect">
            <a:avLst/>
          </a:prstGeom>
          <a:noFill/>
        </p:spPr>
        <p:txBody>
          <a:bodyPr wrap="square" rtlCol="0">
            <a:spAutoFit/>
          </a:bodyPr>
          <a:lstStyle/>
          <a:p>
            <a:pPr marL="457200" indent="-457200">
              <a:spcBef>
                <a:spcPts val="1200"/>
              </a:spcBef>
              <a:buFont typeface="+mj-lt"/>
              <a:buAutoNum type="arabicPeriod"/>
            </a:pPr>
            <a:r>
              <a:rPr lang="en-US" sz="2000" b="0" dirty="0" smtClean="0"/>
              <a:t>Create a java class  “Student”  add a integer variable “registrationId”.</a:t>
            </a:r>
          </a:p>
          <a:p>
            <a:pPr marL="457200" indent="-457200">
              <a:spcBef>
                <a:spcPts val="1200"/>
              </a:spcBef>
              <a:buFont typeface="+mj-lt"/>
              <a:buAutoNum type="arabicPeriod"/>
            </a:pPr>
            <a:r>
              <a:rPr lang="en-US" sz="2000" b="0" dirty="0" smtClean="0"/>
              <a:t>Create a method “displayReistrationId” which will print the “registrationId” of the student in the format </a:t>
            </a:r>
          </a:p>
          <a:p>
            <a:pPr marL="914400" lvl="1" indent="-457200">
              <a:spcBef>
                <a:spcPts val="1200"/>
              </a:spcBef>
            </a:pPr>
            <a:r>
              <a:rPr lang="en-US" sz="2000" b="0" dirty="0" smtClean="0">
                <a:solidFill>
                  <a:srgbClr val="00B050"/>
                </a:solidFill>
              </a:rPr>
              <a:t>	“The student registration id is &lt;Registration Id&gt;”</a:t>
            </a:r>
            <a:endParaRPr lang="en-US" sz="2000" b="0" dirty="0" smtClean="0"/>
          </a:p>
          <a:p>
            <a:pPr marL="457200" indent="-457200">
              <a:spcBef>
                <a:spcPts val="1200"/>
              </a:spcBef>
              <a:buFont typeface="+mj-lt"/>
              <a:buAutoNum type="arabicPeriod"/>
            </a:pPr>
            <a:r>
              <a:rPr lang="en-US" sz="2000" b="0" dirty="0" smtClean="0"/>
              <a:t>Create a java class “StudentMain” add a main method which will </a:t>
            </a:r>
          </a:p>
          <a:p>
            <a:pPr marL="914400" lvl="1" indent="-457200">
              <a:spcBef>
                <a:spcPts val="1200"/>
              </a:spcBef>
              <a:buFont typeface="Wingdings" pitchFamily="2" charset="2"/>
              <a:buChar char="§"/>
            </a:pPr>
            <a:r>
              <a:rPr lang="en-US" sz="2000" b="0" dirty="0" smtClean="0"/>
              <a:t>Create a object instance of the Student class </a:t>
            </a:r>
          </a:p>
          <a:p>
            <a:pPr marL="914400" lvl="1" indent="-457200">
              <a:spcBef>
                <a:spcPts val="1200"/>
              </a:spcBef>
              <a:buFont typeface="Wingdings" pitchFamily="2" charset="2"/>
              <a:buChar char="§"/>
            </a:pPr>
            <a:r>
              <a:rPr lang="en-US" sz="2000" b="0" dirty="0" smtClean="0"/>
              <a:t>Set the registration id to value “1290”</a:t>
            </a:r>
          </a:p>
          <a:p>
            <a:pPr marL="914400" lvl="1" indent="-457200">
              <a:spcBef>
                <a:spcPts val="1200"/>
              </a:spcBef>
              <a:buFont typeface="Wingdings" pitchFamily="2" charset="2"/>
              <a:buChar char="§"/>
            </a:pPr>
            <a:r>
              <a:rPr lang="en-US" sz="2000" b="0" dirty="0" smtClean="0"/>
              <a:t>Invoke the method ““displayReistrationId””.</a:t>
            </a:r>
          </a:p>
          <a:p>
            <a:pPr marL="457200" indent="-457200">
              <a:spcBef>
                <a:spcPts val="1200"/>
              </a:spcBef>
              <a:buFont typeface="+mj-lt"/>
              <a:buAutoNum type="arabicPeriod"/>
            </a:pPr>
            <a:r>
              <a:rPr lang="en-US" sz="2000" b="0" dirty="0" smtClean="0"/>
              <a:t>The message needs to be displayed in the console.</a:t>
            </a:r>
          </a:p>
          <a:p>
            <a:pPr marL="914400" lvl="1" indent="-457200">
              <a:spcBef>
                <a:spcPts val="1200"/>
              </a:spcBef>
            </a:pPr>
            <a:r>
              <a:rPr lang="en-US" sz="2000" dirty="0" smtClean="0"/>
              <a:t>Expected Output: </a:t>
            </a:r>
            <a:r>
              <a:rPr lang="en-US" sz="2000" b="0" dirty="0" smtClean="0">
                <a:solidFill>
                  <a:srgbClr val="00B050"/>
                </a:solidFill>
              </a:rPr>
              <a:t>“The student registration id is 1290”</a:t>
            </a:r>
            <a:endParaRPr lang="en-US" sz="2000" b="0" dirty="0" smtClean="0"/>
          </a:p>
          <a:p>
            <a:pPr marL="914400" lvl="1" indent="-457200">
              <a:spcBef>
                <a:spcPts val="1200"/>
              </a:spcBef>
            </a:pPr>
            <a:endParaRPr lang="en-US" sz="2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Solution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42</a:t>
            </a:fld>
            <a:endParaRPr lang="en-US" dirty="0"/>
          </a:p>
        </p:txBody>
      </p:sp>
      <p:sp>
        <p:nvSpPr>
          <p:cNvPr id="5" name="TextBox 4"/>
          <p:cNvSpPr txBox="1"/>
          <p:nvPr/>
        </p:nvSpPr>
        <p:spPr>
          <a:xfrm>
            <a:off x="76200" y="1524000"/>
            <a:ext cx="8763000" cy="6155531"/>
          </a:xfrm>
          <a:prstGeom prst="rect">
            <a:avLst/>
          </a:prstGeom>
          <a:noFill/>
        </p:spPr>
        <p:txBody>
          <a:bodyPr wrap="square" rtlCol="0">
            <a:spAutoFit/>
          </a:bodyPr>
          <a:lstStyle/>
          <a:p>
            <a:pPr marL="568325" indent="-284163" algn="just">
              <a:spcBef>
                <a:spcPts val="0"/>
              </a:spcBef>
            </a:pPr>
            <a:r>
              <a:rPr lang="en-US" sz="2000" dirty="0" smtClean="0"/>
              <a:t>Student.java</a:t>
            </a:r>
          </a:p>
          <a:p>
            <a:pPr marL="568325" indent="220663" algn="just">
              <a:spcBef>
                <a:spcPts val="0"/>
              </a:spcBef>
            </a:pPr>
            <a:endParaRPr lang="en-US" sz="2200" b="0" dirty="0" smtClean="0"/>
          </a:p>
          <a:p>
            <a:pPr marL="568325" indent="220663" algn="just">
              <a:spcBef>
                <a:spcPts val="0"/>
              </a:spcBef>
            </a:pPr>
            <a:r>
              <a:rPr lang="en-US" b="0" dirty="0" smtClean="0"/>
              <a:t>class Student{</a:t>
            </a:r>
          </a:p>
          <a:p>
            <a:pPr marL="568325" indent="220663" algn="just">
              <a:spcBef>
                <a:spcPts val="0"/>
              </a:spcBef>
            </a:pPr>
            <a:r>
              <a:rPr lang="en-US" b="0" dirty="0" smtClean="0"/>
              <a:t>	    public int registrationId = 0;</a:t>
            </a:r>
          </a:p>
          <a:p>
            <a:pPr marL="568325" indent="220663" algn="just">
              <a:spcBef>
                <a:spcPts val="0"/>
              </a:spcBef>
            </a:pPr>
            <a:r>
              <a:rPr lang="en-US" b="0" dirty="0" smtClean="0"/>
              <a:t>      void  displayRegistrationId(){</a:t>
            </a:r>
          </a:p>
          <a:p>
            <a:pPr marL="568325" lvl="1" indent="220663" algn="just">
              <a:spcBef>
                <a:spcPts val="0"/>
              </a:spcBef>
            </a:pPr>
            <a:r>
              <a:rPr lang="en-US" b="0" dirty="0" smtClean="0"/>
              <a:t>           System.out.println(“</a:t>
            </a:r>
            <a:r>
              <a:rPr lang="en-US" sz="2000" b="0" dirty="0" smtClean="0">
                <a:solidFill>
                  <a:srgbClr val="00B050"/>
                </a:solidFill>
              </a:rPr>
              <a:t>The student registration id is</a:t>
            </a:r>
            <a:r>
              <a:rPr lang="en-US" b="0" dirty="0" smtClean="0"/>
              <a:t>”+ registrationId );</a:t>
            </a:r>
          </a:p>
          <a:p>
            <a:pPr marL="568325" indent="220663" algn="just">
              <a:spcBef>
                <a:spcPts val="0"/>
              </a:spcBef>
            </a:pPr>
            <a:r>
              <a:rPr lang="en-US" b="0" dirty="0" smtClean="0"/>
              <a:t>        }</a:t>
            </a:r>
          </a:p>
          <a:p>
            <a:pPr marL="568325" indent="220663" algn="just">
              <a:spcBef>
                <a:spcPts val="0"/>
              </a:spcBef>
            </a:pPr>
            <a:endParaRPr lang="en-US" sz="2200" b="0" dirty="0" smtClean="0"/>
          </a:p>
          <a:p>
            <a:pPr marL="568325" indent="-284163" algn="just">
              <a:spcBef>
                <a:spcPts val="0"/>
              </a:spcBef>
            </a:pPr>
            <a:r>
              <a:rPr lang="en-US" sz="2000" dirty="0" smtClean="0"/>
              <a:t>StudentMain.java</a:t>
            </a:r>
          </a:p>
          <a:p>
            <a:pPr marL="568325" indent="220663" algn="just">
              <a:spcBef>
                <a:spcPts val="0"/>
              </a:spcBef>
            </a:pPr>
            <a:endParaRPr lang="en-US" sz="2000" dirty="0" smtClean="0"/>
          </a:p>
          <a:p>
            <a:pPr marL="568325" indent="220663" algn="just">
              <a:spcBef>
                <a:spcPts val="0"/>
              </a:spcBef>
            </a:pPr>
            <a:r>
              <a:rPr lang="en-US" b="0" dirty="0" smtClean="0"/>
              <a:t>class StudentMain{</a:t>
            </a:r>
          </a:p>
          <a:p>
            <a:pPr marL="568325" indent="220663" algn="just">
              <a:spcBef>
                <a:spcPts val="0"/>
              </a:spcBef>
            </a:pPr>
            <a:r>
              <a:rPr lang="en-US" b="0" dirty="0" smtClean="0"/>
              <a:t>   public static void main(String args[]){</a:t>
            </a:r>
          </a:p>
          <a:p>
            <a:pPr marL="568325" indent="220663" algn="just">
              <a:spcBef>
                <a:spcPts val="0"/>
              </a:spcBef>
            </a:pPr>
            <a:r>
              <a:rPr lang="en-US" b="0" dirty="0" smtClean="0"/>
              <a:t>      Student student =new Student();</a:t>
            </a:r>
          </a:p>
          <a:p>
            <a:pPr marL="568325" indent="220663" algn="just">
              <a:spcBef>
                <a:spcPts val="0"/>
              </a:spcBef>
            </a:pPr>
            <a:r>
              <a:rPr lang="en-US" b="0" dirty="0" smtClean="0"/>
              <a:t>       student.registrationId= 1290;</a:t>
            </a:r>
          </a:p>
          <a:p>
            <a:pPr marL="568325" indent="220663" algn="just">
              <a:spcBef>
                <a:spcPts val="0"/>
              </a:spcBef>
            </a:pPr>
            <a:r>
              <a:rPr lang="en-US" b="0" dirty="0" smtClean="0"/>
              <a:t>	     student.displayRegistrationId();	</a:t>
            </a:r>
          </a:p>
          <a:p>
            <a:pPr marL="568325" indent="220663" algn="just">
              <a:spcBef>
                <a:spcPts val="0"/>
              </a:spcBef>
            </a:pPr>
            <a:r>
              <a:rPr lang="en-US" b="0" dirty="0" smtClean="0"/>
              <a:t>      }</a:t>
            </a:r>
          </a:p>
          <a:p>
            <a:pPr marL="568325" indent="220663" algn="just">
              <a:spcBef>
                <a:spcPts val="0"/>
              </a:spcBef>
            </a:pPr>
            <a:r>
              <a:rPr lang="en-US" b="0" dirty="0" smtClean="0"/>
              <a:t>}</a:t>
            </a:r>
          </a:p>
          <a:p>
            <a:pPr marL="568325" indent="220663" algn="just">
              <a:spcBef>
                <a:spcPts val="0"/>
              </a:spcBef>
            </a:pPr>
            <a:r>
              <a:rPr lang="en-US" dirty="0" smtClean="0"/>
              <a:t> </a:t>
            </a:r>
            <a:r>
              <a:rPr lang="en-US" b="0" dirty="0" smtClean="0"/>
              <a:t>   </a:t>
            </a:r>
          </a:p>
          <a:p>
            <a:pPr marL="568325" indent="220663" algn="just">
              <a:spcBef>
                <a:spcPts val="0"/>
              </a:spcBef>
            </a:pPr>
            <a:r>
              <a:rPr lang="en-US" sz="2200" b="0" dirty="0" smtClean="0"/>
              <a:t> </a:t>
            </a:r>
          </a:p>
          <a:p>
            <a:pPr marL="630238" indent="-346075">
              <a:spcBef>
                <a:spcPts val="1200"/>
              </a:spcBef>
            </a:pPr>
            <a:endParaRPr lang="en-US" sz="2200" b="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Reflect</a:t>
            </a:r>
            <a:endParaRPr lang="en-US" dirty="0"/>
          </a:p>
        </p:txBody>
      </p:sp>
      <p:sp>
        <p:nvSpPr>
          <p:cNvPr id="3" name="Content Placeholder 2"/>
          <p:cNvSpPr>
            <a:spLocks noGrp="1"/>
          </p:cNvSpPr>
          <p:nvPr>
            <p:ph idx="1"/>
          </p:nvPr>
        </p:nvSpPr>
        <p:spPr>
          <a:xfrm>
            <a:off x="228600" y="1533525"/>
            <a:ext cx="8686800" cy="4943475"/>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Associates to reflect the following topics before proceeding.</a:t>
            </a:r>
          </a:p>
          <a:p>
            <a:pPr>
              <a:buNone/>
            </a:pPr>
            <a:endParaRPr lang="en-US" dirty="0" smtClean="0"/>
          </a:p>
          <a:p>
            <a:pPr>
              <a:buFont typeface="Wingdings" pitchFamily="2" charset="2"/>
              <a:buChar char="§"/>
            </a:pPr>
            <a:r>
              <a:rPr lang="en-US" dirty="0" smtClean="0"/>
              <a:t>How can java class be logically grouped?</a:t>
            </a:r>
          </a:p>
          <a:p>
            <a:pPr>
              <a:buFont typeface="Wingdings" pitchFamily="2" charset="2"/>
              <a:buChar char="§"/>
            </a:pPr>
            <a:r>
              <a:rPr lang="en-US" dirty="0" smtClean="0"/>
              <a:t>What are the benefits of java packages. </a:t>
            </a:r>
          </a:p>
          <a:p>
            <a:pPr>
              <a:buFont typeface="Wingdings" pitchFamily="2" charset="2"/>
              <a:buChar char="§"/>
            </a:pPr>
            <a:r>
              <a:rPr dirty="0" smtClean="0"/>
              <a:t>What is the keyword used for creating objects?.</a:t>
            </a:r>
            <a:endParaRPr lang="en-US" dirty="0" smtClean="0"/>
          </a:p>
          <a:p>
            <a:pPr>
              <a:buNone/>
            </a:pP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43</a:t>
            </a:fld>
            <a:endParaRPr lang="en-US" dirty="0"/>
          </a:p>
        </p:txBody>
      </p:sp>
      <p:pic>
        <p:nvPicPr>
          <p:cNvPr id="6" name="Picture 5" descr="stop_n_go.JPG"/>
          <p:cNvPicPr>
            <a:picLocks noChangeAspect="1"/>
          </p:cNvPicPr>
          <p:nvPr/>
        </p:nvPicPr>
        <p:blipFill>
          <a:blip cstate="print"/>
          <a:stretch>
            <a:fillRect/>
          </a:stretch>
        </p:blipFill>
        <p:spPr>
          <a:xfrm>
            <a:off x="3156967" y="1711587"/>
            <a:ext cx="2786633" cy="1336413"/>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 Exercise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44</a:t>
            </a:fld>
            <a:endParaRPr lang="en-US" dirty="0"/>
          </a:p>
        </p:txBody>
      </p:sp>
      <p:sp>
        <p:nvSpPr>
          <p:cNvPr id="5" name="TextBox 4"/>
          <p:cNvSpPr txBox="1"/>
          <p:nvPr/>
        </p:nvSpPr>
        <p:spPr>
          <a:xfrm>
            <a:off x="381000" y="1620083"/>
            <a:ext cx="8229600" cy="5016758"/>
          </a:xfrm>
          <a:prstGeom prst="rect">
            <a:avLst/>
          </a:prstGeom>
          <a:noFill/>
        </p:spPr>
        <p:txBody>
          <a:bodyPr wrap="square" rtlCol="0">
            <a:spAutoFit/>
          </a:bodyPr>
          <a:lstStyle/>
          <a:p>
            <a:pPr marL="457200" indent="-457200">
              <a:spcBef>
                <a:spcPts val="1200"/>
              </a:spcBef>
              <a:buFont typeface="+mj-lt"/>
              <a:buAutoNum type="arabicPeriod"/>
            </a:pPr>
            <a:r>
              <a:rPr lang="en-US" sz="2000" b="0" dirty="0" smtClean="0"/>
              <a:t>Create  a Class “Calculator” with two integer variables “operand 1” &amp; “operand 2”.</a:t>
            </a:r>
          </a:p>
          <a:p>
            <a:pPr marL="457200" indent="-457200">
              <a:spcBef>
                <a:spcPts val="1200"/>
              </a:spcBef>
              <a:buFont typeface="+mj-lt"/>
              <a:buAutoNum type="arabicPeriod"/>
            </a:pPr>
            <a:r>
              <a:rPr lang="en-US" sz="2000" b="0" dirty="0" smtClean="0"/>
              <a:t>Create a method “displayOperand” and add the logic of displaying the variable values in the below format,</a:t>
            </a:r>
          </a:p>
          <a:p>
            <a:pPr marL="914400" lvl="1" indent="-457200">
              <a:spcBef>
                <a:spcPts val="1200"/>
              </a:spcBef>
              <a:buFont typeface="Arial" pitchFamily="34" charset="0"/>
              <a:buChar char="•"/>
            </a:pPr>
            <a:r>
              <a:rPr lang="en-US" sz="2000" b="0" dirty="0" smtClean="0">
                <a:solidFill>
                  <a:srgbClr val="00B050"/>
                </a:solidFill>
              </a:rPr>
              <a:t>“The value of operand 1 is &lt;operand 1 Value&gt;”</a:t>
            </a:r>
          </a:p>
          <a:p>
            <a:pPr marL="914400" lvl="1" indent="-457200">
              <a:spcBef>
                <a:spcPts val="1200"/>
              </a:spcBef>
              <a:buFont typeface="Arial" pitchFamily="34" charset="0"/>
              <a:buChar char="•"/>
            </a:pPr>
            <a:r>
              <a:rPr lang="en-US" sz="2000" b="0" dirty="0" smtClean="0">
                <a:solidFill>
                  <a:srgbClr val="00B050"/>
                </a:solidFill>
              </a:rPr>
              <a:t>“The value of operand 2 is &lt;operand 2 Value&gt;”</a:t>
            </a:r>
          </a:p>
          <a:p>
            <a:pPr marL="457200" indent="-457200">
              <a:spcBef>
                <a:spcPts val="1200"/>
              </a:spcBef>
              <a:buFont typeface="+mj-lt"/>
              <a:buAutoNum type="arabicPeriod"/>
            </a:pPr>
            <a:r>
              <a:rPr lang="en-US" sz="2000" b="0" dirty="0" smtClean="0"/>
              <a:t>Create a main class “CalculatorExecutor” implement the following logic</a:t>
            </a:r>
          </a:p>
          <a:p>
            <a:pPr marL="914400" lvl="1" indent="-457200">
              <a:spcBef>
                <a:spcPts val="1200"/>
              </a:spcBef>
              <a:buFont typeface="Arial" pitchFamily="34" charset="0"/>
              <a:buChar char="•"/>
            </a:pPr>
            <a:r>
              <a:rPr lang="en-US" sz="2000" b="0" dirty="0" smtClean="0"/>
              <a:t>Set the value of “operand 1” as 89 and “operand 2” as 34.</a:t>
            </a:r>
          </a:p>
          <a:p>
            <a:pPr marL="914400" lvl="1" indent="-457200">
              <a:spcBef>
                <a:spcPts val="1200"/>
              </a:spcBef>
              <a:buFont typeface="Arial" pitchFamily="34" charset="0"/>
              <a:buChar char="•"/>
            </a:pPr>
            <a:r>
              <a:rPr lang="en-US" sz="2000" b="0" dirty="0" smtClean="0"/>
              <a:t>Invoke the method displayoperand.</a:t>
            </a:r>
          </a:p>
          <a:p>
            <a:pPr marL="457200" indent="-457200">
              <a:spcBef>
                <a:spcPts val="1200"/>
              </a:spcBef>
              <a:buFont typeface="+mj-lt"/>
              <a:buAutoNum type="arabicPeriod"/>
            </a:pPr>
            <a:r>
              <a:rPr lang="en-US" sz="2000" b="0" dirty="0" smtClean="0"/>
              <a:t>The message should be displayed as mentioned in point # 2.</a:t>
            </a:r>
          </a:p>
          <a:p>
            <a:pPr marL="914400" lvl="1" indent="-457200">
              <a:spcBef>
                <a:spcPts val="1200"/>
              </a:spcBef>
              <a:buFont typeface="Arial" pitchFamily="34" charset="0"/>
              <a:buChar char="•"/>
            </a:pPr>
            <a:endParaRPr lang="en-US" sz="2000" b="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000" dirty="0" smtClean="0">
                <a:solidFill>
                  <a:schemeClr val="tx1">
                    <a:lumMod val="95000"/>
                    <a:lumOff val="5000"/>
                  </a:schemeClr>
                </a:solidFill>
                <a:latin typeface="Cambria" pitchFamily="18" charset="0"/>
              </a:rPr>
              <a:t>Introduction to  Java</a:t>
            </a:r>
            <a:endParaRPr lang="en-US" sz="2200" dirty="0">
              <a:solidFill>
                <a:schemeClr val="tx1">
                  <a:lumMod val="95000"/>
                  <a:lumOff val="5000"/>
                </a:schemeClr>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ea typeface="+mj-ea"/>
                <a:cs typeface="+mj-cs"/>
              </a:rPr>
              <a:t>  	Introduction to Java</a:t>
            </a:r>
            <a:endParaRPr lang="en-US" sz="24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228600" y="1524000"/>
            <a:ext cx="8686800" cy="4946650"/>
          </a:xfrm>
        </p:spPr>
        <p:txBody>
          <a:bodyPr/>
          <a:lstStyle/>
          <a:p>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Java is an object oriented programming language. It has syntax similar to C and C++ languages, but has vastly improved features. </a:t>
            </a:r>
          </a:p>
          <a:p>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Java is platform independent. </a:t>
            </a:r>
          </a:p>
          <a:p>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Java platform provides a complete environment for application development on desktops and servers and for deployment in embedded environments. </a:t>
            </a:r>
            <a:endParaRPr lang="en-US" sz="24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Java</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a:t>
            </a:fld>
            <a:endParaRPr lang="en-US" dirty="0"/>
          </a:p>
        </p:txBody>
      </p:sp>
      <p:sp>
        <p:nvSpPr>
          <p:cNvPr id="5" name="TextBox 4"/>
          <p:cNvSpPr txBox="1"/>
          <p:nvPr/>
        </p:nvSpPr>
        <p:spPr>
          <a:xfrm>
            <a:off x="304800" y="1295400"/>
            <a:ext cx="8534400" cy="4739759"/>
          </a:xfrm>
          <a:prstGeom prst="rect">
            <a:avLst/>
          </a:prstGeom>
          <a:noFill/>
        </p:spPr>
        <p:txBody>
          <a:bodyPr wrap="square" rtlCol="0">
            <a:noAutofit/>
          </a:bodyPr>
          <a:lstStyle/>
          <a:p>
            <a:pPr>
              <a:spcBef>
                <a:spcPts val="1200"/>
              </a:spcBef>
            </a:pPr>
            <a:endParaRPr lang="en-US" sz="2200" b="0" dirty="0" smtClean="0"/>
          </a:p>
          <a:p>
            <a:pPr marL="346075" indent="222250">
              <a:spcBef>
                <a:spcPts val="1200"/>
              </a:spcBef>
              <a:buFont typeface="Arial" pitchFamily="34" charset="0"/>
              <a:buChar char="•"/>
              <a:tabLst>
                <a:tab pos="630238" algn="l"/>
              </a:tabLst>
            </a:pPr>
            <a:r>
              <a:rPr lang="en-US" sz="2200" b="0" dirty="0" smtClean="0"/>
              <a:t> </a:t>
            </a:r>
            <a:r>
              <a:rPr lang="en-US" sz="2200" i="1" dirty="0" smtClean="0"/>
              <a:t>Java, </a:t>
            </a:r>
            <a:r>
              <a:rPr lang="en-US" sz="2200" b="0" dirty="0" smtClean="0"/>
              <a:t> a Programming Language developed by </a:t>
            </a:r>
            <a:r>
              <a:rPr lang="en-US" sz="2200" b="0" i="1" dirty="0" smtClean="0">
                <a:solidFill>
                  <a:srgbClr val="0070C0"/>
                </a:solidFill>
              </a:rPr>
              <a:t>Sun Micro  	System</a:t>
            </a:r>
            <a:r>
              <a:rPr lang="en-US" sz="2200" b="0" dirty="0" smtClean="0"/>
              <a:t> in the year 1991.</a:t>
            </a:r>
          </a:p>
          <a:p>
            <a:pPr marL="346075" indent="222250">
              <a:spcBef>
                <a:spcPts val="1200"/>
              </a:spcBef>
              <a:buFont typeface="Arial" pitchFamily="34" charset="0"/>
              <a:buChar char="•"/>
              <a:tabLst>
                <a:tab pos="630238" algn="l"/>
              </a:tabLst>
            </a:pPr>
            <a:r>
              <a:rPr lang="en-US" sz="2200" b="0" dirty="0" smtClean="0"/>
              <a:t> Java was developed by James Gosling, Patrick 	Naughton, Chirs Warth, Ed Frank and Mike Sheridon.</a:t>
            </a:r>
          </a:p>
          <a:p>
            <a:pPr marL="346075" indent="222250">
              <a:spcBef>
                <a:spcPts val="1200"/>
              </a:spcBef>
              <a:buFont typeface="Arial" pitchFamily="34" charset="0"/>
              <a:buChar char="•"/>
              <a:tabLst>
                <a:tab pos="630238" algn="l"/>
              </a:tabLst>
            </a:pPr>
            <a:r>
              <a:rPr lang="en-US" sz="2200" b="0" dirty="0" smtClean="0"/>
              <a:t> During the initial period Java was called as </a:t>
            </a:r>
            <a:r>
              <a:rPr lang="en-US" sz="2200" b="0" i="1" dirty="0" smtClean="0">
                <a:solidFill>
                  <a:srgbClr val="0070C0"/>
                </a:solidFill>
              </a:rPr>
              <a:t>Oak</a:t>
            </a:r>
            <a:r>
              <a:rPr lang="en-US" sz="2200" b="0" dirty="0" smtClean="0"/>
              <a:t> (from 1991 to 	1995).</a:t>
            </a:r>
          </a:p>
          <a:p>
            <a:pPr marL="346075" indent="222250">
              <a:spcBef>
                <a:spcPts val="1200"/>
              </a:spcBef>
              <a:buFont typeface="Arial" pitchFamily="34" charset="0"/>
              <a:buChar char="•"/>
            </a:pPr>
            <a:r>
              <a:rPr lang="en-US" sz="2200" b="0" dirty="0" smtClean="0"/>
              <a:t> Java’s direct predecessor are C and C++</a:t>
            </a:r>
          </a:p>
          <a:p>
            <a:pPr marL="346075" indent="222250">
              <a:spcBef>
                <a:spcPts val="1200"/>
              </a:spcBef>
              <a:buFont typeface="Arial" pitchFamily="34" charset="0"/>
              <a:buChar char="•"/>
              <a:tabLst>
                <a:tab pos="568325" algn="l"/>
              </a:tabLst>
            </a:pPr>
            <a:r>
              <a:rPr lang="en-US" sz="2200" b="0" dirty="0" smtClean="0"/>
              <a:t> Java developed using the syntax from C and  object oriented 	concepts from  C++.</a:t>
            </a:r>
          </a:p>
          <a:p>
            <a:pPr>
              <a:spcBef>
                <a:spcPts val="1200"/>
              </a:spcBef>
            </a:pPr>
            <a:r>
              <a:rPr lang="en-US" sz="2200" dirty="0" smtClean="0"/>
              <a:t> </a:t>
            </a:r>
            <a:endParaRPr lang="en-US" sz="2200" b="0" dirty="0">
              <a:solidFill>
                <a:srgbClr val="00B05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a:t>
            </a:fld>
            <a:endParaRPr lang="en-US" dirty="0"/>
          </a:p>
        </p:txBody>
      </p:sp>
      <p:sp>
        <p:nvSpPr>
          <p:cNvPr id="5" name="TextBox 4"/>
          <p:cNvSpPr txBox="1"/>
          <p:nvPr/>
        </p:nvSpPr>
        <p:spPr>
          <a:xfrm>
            <a:off x="304800" y="1295400"/>
            <a:ext cx="8534400" cy="4739759"/>
          </a:xfrm>
          <a:prstGeom prst="rect">
            <a:avLst/>
          </a:prstGeom>
          <a:noFill/>
        </p:spPr>
        <p:txBody>
          <a:bodyPr wrap="square" rtlCol="0">
            <a:noAutofit/>
          </a:bodyPr>
          <a:lstStyle/>
          <a:p>
            <a:pPr>
              <a:spcBef>
                <a:spcPts val="1200"/>
              </a:spcBef>
            </a:pPr>
            <a:endParaRPr lang="en-US" b="0" dirty="0" smtClean="0"/>
          </a:p>
          <a:p>
            <a:pPr marL="346075" indent="222250">
              <a:spcBef>
                <a:spcPts val="1200"/>
              </a:spcBef>
              <a:buFont typeface="Arial" pitchFamily="34" charset="0"/>
              <a:buChar char="•"/>
              <a:tabLst>
                <a:tab pos="630238" algn="l"/>
              </a:tabLst>
            </a:pPr>
            <a:r>
              <a:rPr lang="en-US" b="0" dirty="0" smtClean="0"/>
              <a:t>Java is </a:t>
            </a:r>
            <a:r>
              <a:rPr lang="en-US" i="1" dirty="0" smtClean="0"/>
              <a:t>object oriented</a:t>
            </a:r>
            <a:r>
              <a:rPr lang="en-US" b="0" dirty="0" smtClean="0"/>
              <a:t>, </a:t>
            </a:r>
            <a:r>
              <a:rPr lang="en-US" b="0" dirty="0" smtClean="0">
                <a:solidFill>
                  <a:schemeClr val="dk1"/>
                </a:solidFill>
              </a:rPr>
              <a:t>it supports all the OOPS characteristics. This makes java application easy to develop and maintain.</a:t>
            </a:r>
          </a:p>
          <a:p>
            <a:pPr marL="346075" indent="222250">
              <a:spcBef>
                <a:spcPts val="1200"/>
              </a:spcBef>
              <a:buFont typeface="Arial" pitchFamily="34" charset="0"/>
              <a:buChar char="•"/>
              <a:tabLst>
                <a:tab pos="630238" algn="l"/>
              </a:tabLst>
            </a:pPr>
            <a:r>
              <a:rPr lang="en-US" b="0" dirty="0" smtClean="0">
                <a:solidFill>
                  <a:schemeClr val="dk1"/>
                </a:solidFill>
              </a:rPr>
              <a:t>Java is </a:t>
            </a:r>
            <a:r>
              <a:rPr lang="en-US" i="1" dirty="0" smtClean="0">
                <a:solidFill>
                  <a:schemeClr val="dk1"/>
                </a:solidFill>
              </a:rPr>
              <a:t>portable</a:t>
            </a:r>
            <a:r>
              <a:rPr lang="en-US" b="0" dirty="0" smtClean="0">
                <a:solidFill>
                  <a:schemeClr val="dk1"/>
                </a:solidFill>
              </a:rPr>
              <a:t> and </a:t>
            </a:r>
            <a:r>
              <a:rPr lang="en-US" i="1" dirty="0" smtClean="0">
                <a:solidFill>
                  <a:schemeClr val="dk1"/>
                </a:solidFill>
              </a:rPr>
              <a:t>platform independent</a:t>
            </a:r>
            <a:r>
              <a:rPr lang="en-US" dirty="0" smtClean="0">
                <a:solidFill>
                  <a:schemeClr val="dk1"/>
                </a:solidFill>
              </a:rPr>
              <a:t> </a:t>
            </a:r>
            <a:r>
              <a:rPr lang="en-US" b="0" dirty="0" smtClean="0">
                <a:solidFill>
                  <a:schemeClr val="dk1"/>
                </a:solidFill>
              </a:rPr>
              <a:t>-  The feature Write-once-run-anywhere  makes the java language portable provided that the system must have interpreter for the JVM.</a:t>
            </a:r>
          </a:p>
          <a:p>
            <a:pPr marL="346075" indent="222250">
              <a:spcBef>
                <a:spcPts val="1200"/>
              </a:spcBef>
              <a:buFont typeface="Arial" pitchFamily="34" charset="0"/>
              <a:buChar char="•"/>
              <a:tabLst>
                <a:tab pos="630238" algn="l"/>
              </a:tabLst>
            </a:pPr>
            <a:r>
              <a:rPr lang="en-US" b="0" dirty="0" smtClean="0">
                <a:solidFill>
                  <a:schemeClr val="dk1"/>
                </a:solidFill>
              </a:rPr>
              <a:t>Java is </a:t>
            </a:r>
            <a:r>
              <a:rPr lang="en-US" i="1" dirty="0" smtClean="0">
                <a:solidFill>
                  <a:schemeClr val="dk1"/>
                </a:solidFill>
              </a:rPr>
              <a:t>Secure</a:t>
            </a:r>
            <a:r>
              <a:rPr lang="en-US" b="0" dirty="0" smtClean="0">
                <a:solidFill>
                  <a:schemeClr val="dk1"/>
                </a:solidFill>
              </a:rPr>
              <a:t>, It does not use memory pointers explicitly. Security manager determines the accessibility options of a class like reading and writing a file to the local disk.</a:t>
            </a:r>
          </a:p>
          <a:p>
            <a:pPr marL="346075" indent="222250">
              <a:spcBef>
                <a:spcPts val="1200"/>
              </a:spcBef>
              <a:buFont typeface="Arial" pitchFamily="34" charset="0"/>
              <a:buChar char="•"/>
              <a:tabLst>
                <a:tab pos="630238" algn="l"/>
              </a:tabLst>
            </a:pPr>
            <a:r>
              <a:rPr lang="en-US" b="0" dirty="0" smtClean="0">
                <a:solidFill>
                  <a:schemeClr val="dk1"/>
                </a:solidFill>
              </a:rPr>
              <a:t>Java is </a:t>
            </a:r>
            <a:r>
              <a:rPr lang="en-US" i="1" dirty="0" smtClean="0">
                <a:solidFill>
                  <a:schemeClr val="dk1"/>
                </a:solidFill>
              </a:rPr>
              <a:t>robust </a:t>
            </a:r>
            <a:r>
              <a:rPr lang="en-US" b="0" dirty="0" smtClean="0">
                <a:solidFill>
                  <a:schemeClr val="dk1"/>
                </a:solidFill>
              </a:rPr>
              <a:t>, </a:t>
            </a:r>
            <a:r>
              <a:rPr lang="en-IN" b="0" dirty="0" smtClean="0">
                <a:solidFill>
                  <a:schemeClr val="dk1"/>
                </a:solidFill>
              </a:rPr>
              <a:t>Java provides support for error checking at compile time and dynamic checking at runtime. </a:t>
            </a:r>
            <a:endParaRPr lang="en-US" b="0" dirty="0" smtClean="0">
              <a:solidFill>
                <a:schemeClr val="dk1"/>
              </a:solidFill>
            </a:endParaRPr>
          </a:p>
          <a:p>
            <a:pPr marL="346075" indent="222250">
              <a:spcBef>
                <a:spcPts val="1200"/>
              </a:spcBef>
              <a:buFont typeface="Arial" pitchFamily="34" charset="0"/>
              <a:buChar char="•"/>
              <a:tabLst>
                <a:tab pos="630238" algn="l"/>
              </a:tabLst>
            </a:pPr>
            <a:r>
              <a:rPr lang="en-US" b="0" dirty="0" smtClean="0">
                <a:solidFill>
                  <a:schemeClr val="dk1"/>
                </a:solidFill>
              </a:rPr>
              <a:t>Java supports multi threading to enhance performance.</a:t>
            </a:r>
            <a:endParaRPr lang="en-US" sz="2000" b="0" dirty="0" smtClean="0"/>
          </a:p>
          <a:p>
            <a:pPr marL="346075" indent="222250">
              <a:spcBef>
                <a:spcPts val="1200"/>
              </a:spcBef>
              <a:buFont typeface="Arial" pitchFamily="34" charset="0"/>
              <a:buChar char="•"/>
              <a:tabLst>
                <a:tab pos="630238" algn="l"/>
              </a:tabLst>
            </a:pPr>
            <a:r>
              <a:rPr lang="en-US" b="0" dirty="0" smtClean="0">
                <a:solidFill>
                  <a:schemeClr val="dk1"/>
                </a:solidFill>
              </a:rPr>
              <a:t>Java supports </a:t>
            </a:r>
            <a:r>
              <a:rPr lang="en-US" i="1" dirty="0" smtClean="0">
                <a:solidFill>
                  <a:schemeClr val="dk1"/>
                </a:solidFill>
              </a:rPr>
              <a:t>automatic memory management </a:t>
            </a:r>
            <a:r>
              <a:rPr lang="en-US" b="0" dirty="0" smtClean="0">
                <a:solidFill>
                  <a:schemeClr val="dk1"/>
                </a:solidFill>
              </a:rPr>
              <a:t>– Refers to memory allocation and reclaiming for Java objects.</a:t>
            </a:r>
          </a:p>
          <a:p>
            <a:pPr marL="346075" indent="222250">
              <a:spcBef>
                <a:spcPts val="1200"/>
              </a:spcBef>
              <a:buFont typeface="Arial" pitchFamily="34" charset="0"/>
              <a:buChar char="•"/>
              <a:tabLst>
                <a:tab pos="630238" algn="l"/>
              </a:tabLst>
            </a:pPr>
            <a:endParaRPr lang="en-US" b="0" dirty="0" smtClean="0"/>
          </a:p>
          <a:p>
            <a:pPr marL="346075" indent="222250">
              <a:spcBef>
                <a:spcPts val="1200"/>
              </a:spcBef>
              <a:buFont typeface="Arial" pitchFamily="34" charset="0"/>
              <a:buChar char="•"/>
              <a:tabLst>
                <a:tab pos="630238" algn="l"/>
              </a:tabLst>
            </a:pPr>
            <a:endParaRPr lang="en-US" b="0" dirty="0" smtClean="0">
              <a:solidFill>
                <a:schemeClr val="dk1"/>
              </a:solidFill>
            </a:endParaRPr>
          </a:p>
          <a:p>
            <a:pPr marL="346075" indent="222250">
              <a:spcBef>
                <a:spcPts val="1200"/>
              </a:spcBef>
              <a:buFont typeface="Arial" pitchFamily="34" charset="0"/>
              <a:buChar char="•"/>
              <a:tabLst>
                <a:tab pos="630238" algn="l"/>
              </a:tabLst>
            </a:pPr>
            <a:endParaRPr lang="en-US" b="0" dirty="0" smtClean="0"/>
          </a:p>
          <a:p>
            <a:pPr>
              <a:spcBef>
                <a:spcPts val="1200"/>
              </a:spcBef>
            </a:pPr>
            <a:r>
              <a:rPr lang="en-US" dirty="0" smtClean="0"/>
              <a:t> </a:t>
            </a:r>
            <a:endParaRPr lang="en-US" b="0" dirty="0">
              <a:solidFill>
                <a:srgbClr val="00B05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Editions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a:t>
            </a:fld>
            <a:endParaRPr lang="en-US" dirty="0"/>
          </a:p>
        </p:txBody>
      </p:sp>
      <p:sp>
        <p:nvSpPr>
          <p:cNvPr id="5" name="TextBox 4"/>
          <p:cNvSpPr txBox="1"/>
          <p:nvPr/>
        </p:nvSpPr>
        <p:spPr>
          <a:xfrm>
            <a:off x="304800" y="1295400"/>
            <a:ext cx="8534400" cy="4739759"/>
          </a:xfrm>
          <a:prstGeom prst="rect">
            <a:avLst/>
          </a:prstGeom>
          <a:noFill/>
        </p:spPr>
        <p:txBody>
          <a:bodyPr wrap="square" rtlCol="0">
            <a:noAutofit/>
          </a:bodyPr>
          <a:lstStyle/>
          <a:p>
            <a:pPr>
              <a:spcBef>
                <a:spcPts val="1200"/>
              </a:spcBef>
            </a:pPr>
            <a:r>
              <a:rPr lang="en-US" sz="2000" b="0" dirty="0" smtClean="0">
                <a:solidFill>
                  <a:schemeClr val="dk1"/>
                </a:solidFill>
              </a:rPr>
              <a:t>.</a:t>
            </a:r>
          </a:p>
          <a:p>
            <a:pPr marL="346075" indent="222250">
              <a:spcBef>
                <a:spcPts val="1200"/>
              </a:spcBef>
              <a:buFont typeface="Arial" pitchFamily="34" charset="0"/>
              <a:buChar char="•"/>
              <a:tabLst>
                <a:tab pos="630238" algn="l"/>
              </a:tabLst>
            </a:pPr>
            <a:endParaRPr lang="en-US" sz="2000" b="0" dirty="0" smtClean="0"/>
          </a:p>
          <a:p>
            <a:pPr marL="346075" indent="222250">
              <a:spcBef>
                <a:spcPts val="1200"/>
              </a:spcBef>
              <a:buFont typeface="Arial" pitchFamily="34" charset="0"/>
              <a:buChar char="•"/>
              <a:tabLst>
                <a:tab pos="630238" algn="l"/>
              </a:tabLst>
            </a:pPr>
            <a:endParaRPr lang="en-US" sz="2000" b="0" dirty="0" smtClean="0">
              <a:solidFill>
                <a:schemeClr val="dk1"/>
              </a:solidFill>
            </a:endParaRPr>
          </a:p>
          <a:p>
            <a:pPr marL="346075" indent="222250">
              <a:spcBef>
                <a:spcPts val="1200"/>
              </a:spcBef>
              <a:buFont typeface="Arial" pitchFamily="34" charset="0"/>
              <a:buChar char="•"/>
              <a:tabLst>
                <a:tab pos="630238" algn="l"/>
              </a:tabLst>
            </a:pPr>
            <a:endParaRPr lang="en-US" sz="2200" b="0" dirty="0" smtClean="0"/>
          </a:p>
          <a:p>
            <a:pPr>
              <a:spcBef>
                <a:spcPts val="1200"/>
              </a:spcBef>
            </a:pPr>
            <a:r>
              <a:rPr lang="en-US" sz="2200" dirty="0" smtClean="0"/>
              <a:t> </a:t>
            </a:r>
            <a:endParaRPr lang="en-US" sz="2200" b="0" dirty="0">
              <a:solidFill>
                <a:srgbClr val="00B050"/>
              </a:solidFill>
            </a:endParaRPr>
          </a:p>
        </p:txBody>
      </p:sp>
      <p:sp>
        <p:nvSpPr>
          <p:cNvPr id="7" name="TextBox 6"/>
          <p:cNvSpPr txBox="1"/>
          <p:nvPr/>
        </p:nvSpPr>
        <p:spPr>
          <a:xfrm>
            <a:off x="152400" y="1524000"/>
            <a:ext cx="8763000" cy="4739759"/>
          </a:xfrm>
          <a:prstGeom prst="rect">
            <a:avLst/>
          </a:prstGeom>
          <a:noFill/>
        </p:spPr>
        <p:txBody>
          <a:bodyPr wrap="square" rtlCol="0">
            <a:noAutofit/>
          </a:bodyPr>
          <a:lstStyle/>
          <a:p>
            <a:pPr marL="393700" lvl="1" indent="-157163">
              <a:spcBef>
                <a:spcPts val="1200"/>
              </a:spcBef>
              <a:spcAft>
                <a:spcPts val="600"/>
              </a:spcAft>
              <a:buClr>
                <a:schemeClr val="accent1"/>
              </a:buClr>
              <a:buSzPct val="85000"/>
            </a:pPr>
            <a:r>
              <a:rPr lang="en-US" sz="2000" b="0" kern="0" dirty="0" smtClean="0"/>
              <a:t>The following are the Java frameworks,</a:t>
            </a:r>
          </a:p>
          <a:p>
            <a:pPr marL="687388" lvl="1" indent="-230188">
              <a:spcBef>
                <a:spcPct val="20000"/>
              </a:spcBef>
              <a:buClr>
                <a:schemeClr val="accent1"/>
              </a:buClr>
              <a:buSzPct val="85000"/>
              <a:buFont typeface="Wingdings" pitchFamily="2" charset="2"/>
              <a:buChar char="§"/>
            </a:pPr>
            <a:r>
              <a:rPr lang="en-US" sz="2000" kern="0" dirty="0" smtClean="0"/>
              <a:t>Java SE </a:t>
            </a:r>
            <a:r>
              <a:rPr lang="en-US" sz="2000" b="0" kern="0" dirty="0" smtClean="0"/>
              <a:t>- Java Platform, Standard Edition or Java SE is a widely used platform for programming in the Java language. This is the Java Platform used to deploy portable applications for general use. In practical terms, Java SE consists of a virtual machine, which is used to run Java programs, together with a set of libraries.</a:t>
            </a:r>
          </a:p>
          <a:p>
            <a:pPr marL="687388" lvl="1" indent="-230188">
              <a:spcBef>
                <a:spcPct val="20000"/>
              </a:spcBef>
              <a:buClr>
                <a:schemeClr val="accent1"/>
              </a:buClr>
              <a:buSzPct val="85000"/>
              <a:buFont typeface="Wingdings" pitchFamily="2" charset="2"/>
              <a:buChar char="§"/>
            </a:pPr>
            <a:endParaRPr lang="en-US" sz="2000" b="0" kern="0" dirty="0" smtClean="0"/>
          </a:p>
          <a:p>
            <a:pPr marL="687388" lvl="1" indent="-230188">
              <a:spcBef>
                <a:spcPct val="20000"/>
              </a:spcBef>
              <a:buClr>
                <a:schemeClr val="accent1"/>
              </a:buClr>
              <a:buSzPct val="85000"/>
            </a:pPr>
            <a:r>
              <a:rPr lang="en-US" sz="2000" b="0" kern="0" dirty="0" smtClean="0"/>
              <a:t>		</a:t>
            </a:r>
            <a:r>
              <a:rPr lang="en-US" sz="2000" kern="0" dirty="0" smtClean="0"/>
              <a:t>Library Examples: </a:t>
            </a:r>
            <a:r>
              <a:rPr lang="en-US" sz="2000" kern="0" dirty="0" smtClean="0">
                <a:solidFill>
                  <a:srgbClr val="0070C0"/>
                </a:solidFill>
              </a:rPr>
              <a:t> </a:t>
            </a:r>
            <a:r>
              <a:rPr lang="en-US" sz="2000" b="0" kern="0" dirty="0" smtClean="0">
                <a:solidFill>
                  <a:srgbClr val="0070C0"/>
                </a:solidFill>
              </a:rPr>
              <a:t>java.lang.*, java.net.*, jav.io.*, java.util.*.</a:t>
            </a:r>
            <a:endParaRPr lang="en-US" sz="2000" kern="0" dirty="0" smtClean="0">
              <a:solidFill>
                <a:srgbClr val="0070C0"/>
              </a:solidFill>
            </a:endParaRPr>
          </a:p>
          <a:p>
            <a:pPr marL="687388" lvl="1" indent="-230188">
              <a:spcBef>
                <a:spcPts val="1200"/>
              </a:spcBef>
              <a:spcAft>
                <a:spcPts val="600"/>
              </a:spcAft>
              <a:buClr>
                <a:schemeClr val="accent1"/>
              </a:buClr>
              <a:buSzPct val="85000"/>
              <a:buFont typeface="Wingdings" pitchFamily="2" charset="2"/>
              <a:buChar char="§"/>
            </a:pPr>
            <a:r>
              <a:rPr lang="en-US" sz="2000" kern="0" dirty="0" smtClean="0"/>
              <a:t>Java EE </a:t>
            </a:r>
            <a:r>
              <a:rPr lang="en-US" sz="2000" b="0" kern="0" dirty="0" smtClean="0"/>
              <a:t>- Java Platform, Enterprise Edition or Java EE is a widely used platform for server programming. The applications developed using JEE stack can be deployed in N tier fashion in appropriate application servers and remotely accessed.</a:t>
            </a:r>
          </a:p>
          <a:p>
            <a:pPr marL="687388" lvl="1" indent="-230188">
              <a:spcBef>
                <a:spcPts val="1200"/>
              </a:spcBef>
              <a:spcAft>
                <a:spcPts val="600"/>
              </a:spcAft>
              <a:buClr>
                <a:schemeClr val="accent1"/>
              </a:buClr>
              <a:buSzPct val="85000"/>
            </a:pPr>
            <a:r>
              <a:rPr lang="en-US" sz="2000" b="0" kern="0" dirty="0" smtClean="0"/>
              <a:t>		</a:t>
            </a:r>
            <a:r>
              <a:rPr lang="en-US" sz="2000" kern="0" dirty="0" smtClean="0"/>
              <a:t>Examples:</a:t>
            </a:r>
            <a:r>
              <a:rPr lang="en-US" sz="2000" b="0" kern="0" dirty="0" smtClean="0"/>
              <a:t> </a:t>
            </a:r>
            <a:r>
              <a:rPr lang="en-US" sz="2000" b="0" kern="0" dirty="0" smtClean="0">
                <a:solidFill>
                  <a:srgbClr val="0070C0"/>
                </a:solidFill>
              </a:rPr>
              <a:t>EJB, Servlet,  JSP, JSF , JMS etc.</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Editions (Cont)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9</a:t>
            </a:fld>
            <a:endParaRPr lang="en-US" dirty="0"/>
          </a:p>
        </p:txBody>
      </p:sp>
      <p:sp>
        <p:nvSpPr>
          <p:cNvPr id="5" name="TextBox 4"/>
          <p:cNvSpPr txBox="1"/>
          <p:nvPr/>
        </p:nvSpPr>
        <p:spPr>
          <a:xfrm>
            <a:off x="304800" y="1295400"/>
            <a:ext cx="8534400" cy="4739759"/>
          </a:xfrm>
          <a:prstGeom prst="rect">
            <a:avLst/>
          </a:prstGeom>
          <a:noFill/>
        </p:spPr>
        <p:txBody>
          <a:bodyPr wrap="square" rtlCol="0">
            <a:noAutofit/>
          </a:bodyPr>
          <a:lstStyle/>
          <a:p>
            <a:pPr>
              <a:spcBef>
                <a:spcPts val="1200"/>
              </a:spcBef>
            </a:pPr>
            <a:r>
              <a:rPr lang="en-US" sz="2000" b="0" dirty="0" smtClean="0">
                <a:solidFill>
                  <a:schemeClr val="dk1"/>
                </a:solidFill>
              </a:rPr>
              <a:t>.</a:t>
            </a:r>
          </a:p>
          <a:p>
            <a:pPr marL="346075" indent="222250">
              <a:spcBef>
                <a:spcPts val="1200"/>
              </a:spcBef>
              <a:buFont typeface="Arial" pitchFamily="34" charset="0"/>
              <a:buChar char="•"/>
              <a:tabLst>
                <a:tab pos="630238" algn="l"/>
              </a:tabLst>
            </a:pPr>
            <a:endParaRPr lang="en-US" sz="2000" b="0" dirty="0" smtClean="0"/>
          </a:p>
          <a:p>
            <a:pPr marL="346075" indent="222250">
              <a:spcBef>
                <a:spcPts val="1200"/>
              </a:spcBef>
              <a:buFont typeface="Arial" pitchFamily="34" charset="0"/>
              <a:buChar char="•"/>
              <a:tabLst>
                <a:tab pos="630238" algn="l"/>
              </a:tabLst>
            </a:pPr>
            <a:endParaRPr lang="en-US" sz="2000" b="0" dirty="0" smtClean="0">
              <a:solidFill>
                <a:schemeClr val="dk1"/>
              </a:solidFill>
            </a:endParaRPr>
          </a:p>
          <a:p>
            <a:pPr marL="346075" indent="222250">
              <a:spcBef>
                <a:spcPts val="1200"/>
              </a:spcBef>
              <a:buFont typeface="Arial" pitchFamily="34" charset="0"/>
              <a:buChar char="•"/>
              <a:tabLst>
                <a:tab pos="630238" algn="l"/>
              </a:tabLst>
            </a:pPr>
            <a:endParaRPr lang="en-US" sz="2200" b="0" dirty="0" smtClean="0"/>
          </a:p>
          <a:p>
            <a:pPr>
              <a:spcBef>
                <a:spcPts val="1200"/>
              </a:spcBef>
            </a:pPr>
            <a:r>
              <a:rPr lang="en-US" sz="2200" dirty="0" smtClean="0"/>
              <a:t> </a:t>
            </a:r>
            <a:endParaRPr lang="en-US" sz="2200" b="0" dirty="0">
              <a:solidFill>
                <a:srgbClr val="00B050"/>
              </a:solidFill>
            </a:endParaRPr>
          </a:p>
        </p:txBody>
      </p:sp>
      <p:sp>
        <p:nvSpPr>
          <p:cNvPr id="7" name="TextBox 6"/>
          <p:cNvSpPr txBox="1"/>
          <p:nvPr/>
        </p:nvSpPr>
        <p:spPr>
          <a:xfrm>
            <a:off x="152400" y="1676400"/>
            <a:ext cx="8763000" cy="4739759"/>
          </a:xfrm>
          <a:prstGeom prst="rect">
            <a:avLst/>
          </a:prstGeom>
          <a:noFill/>
        </p:spPr>
        <p:txBody>
          <a:bodyPr wrap="square" rtlCol="0">
            <a:noAutofit/>
          </a:bodyPr>
          <a:lstStyle/>
          <a:p>
            <a:pPr>
              <a:spcBef>
                <a:spcPts val="1200"/>
              </a:spcBef>
            </a:pPr>
            <a:endParaRPr lang="en-US" sz="2000" b="0" dirty="0">
              <a:solidFill>
                <a:srgbClr val="00B050"/>
              </a:solidFill>
            </a:endParaRPr>
          </a:p>
        </p:txBody>
      </p:sp>
      <p:sp>
        <p:nvSpPr>
          <p:cNvPr id="6" name="Rectangle 5"/>
          <p:cNvSpPr/>
          <p:nvPr/>
        </p:nvSpPr>
        <p:spPr>
          <a:xfrm>
            <a:off x="76200" y="1752600"/>
            <a:ext cx="8305800" cy="2477601"/>
          </a:xfrm>
          <a:prstGeom prst="rect">
            <a:avLst/>
          </a:prstGeom>
        </p:spPr>
        <p:txBody>
          <a:bodyPr wrap="square">
            <a:spAutoFit/>
          </a:bodyPr>
          <a:lstStyle/>
          <a:p>
            <a:pPr marL="687388" lvl="1" indent="-230188">
              <a:spcBef>
                <a:spcPts val="1200"/>
              </a:spcBef>
              <a:spcAft>
                <a:spcPts val="600"/>
              </a:spcAft>
              <a:buClr>
                <a:schemeClr val="accent1"/>
              </a:buClr>
              <a:buSzPct val="85000"/>
              <a:buFont typeface="Wingdings" pitchFamily="2" charset="2"/>
              <a:buChar char="§"/>
            </a:pPr>
            <a:r>
              <a:rPr lang="en-US" sz="2000" kern="0" dirty="0" smtClean="0"/>
              <a:t>Java ME </a:t>
            </a:r>
            <a:r>
              <a:rPr lang="en-US" sz="2000" b="0" kern="0" dirty="0" smtClean="0"/>
              <a:t>- Java Platform, Micro Edition, or Java ME, is a Java platform designed for embedded systems such as mobile devices , PDA etc. Target devices range from industrial controls to mobile phones and set-top boxes. </a:t>
            </a:r>
          </a:p>
          <a:p>
            <a:pPr marL="687388" lvl="1" indent="-230188">
              <a:spcBef>
                <a:spcPts val="1200"/>
              </a:spcBef>
              <a:spcAft>
                <a:spcPts val="600"/>
              </a:spcAft>
              <a:buClr>
                <a:schemeClr val="accent1"/>
              </a:buClr>
              <a:buSzPct val="85000"/>
            </a:pPr>
            <a:r>
              <a:rPr lang="en-US" sz="2000" kern="0" dirty="0" smtClean="0"/>
              <a:t>		Examples: </a:t>
            </a:r>
            <a:r>
              <a:rPr lang="en-US" sz="2000" b="0" kern="0" dirty="0" smtClean="0"/>
              <a:t>Connected Limited Device Configuration (</a:t>
            </a:r>
            <a:r>
              <a:rPr lang="en-US" sz="2000" b="0" kern="0" dirty="0" smtClean="0">
                <a:solidFill>
                  <a:srgbClr val="0070C0"/>
                </a:solidFill>
              </a:rPr>
              <a:t>CLDC</a:t>
            </a:r>
            <a:r>
              <a:rPr lang="en-US" sz="2000" b="0" kern="0" dirty="0" smtClean="0"/>
              <a:t>), Mobile Information Device Profile  (</a:t>
            </a:r>
            <a:r>
              <a:rPr lang="en-US" sz="2000" b="0" kern="0" dirty="0" smtClean="0">
                <a:solidFill>
                  <a:srgbClr val="0070C0"/>
                </a:solidFill>
              </a:rPr>
              <a:t>MIDP</a:t>
            </a:r>
            <a:r>
              <a:rPr lang="en-US" sz="2000" b="0" kern="0" dirty="0" smtClean="0"/>
              <a:t>), Information Module Profile (</a:t>
            </a:r>
            <a:r>
              <a:rPr lang="en-US" sz="2000" b="0" kern="0" dirty="0" smtClean="0">
                <a:solidFill>
                  <a:srgbClr val="0070C0"/>
                </a:solidFill>
              </a:rPr>
              <a:t>IMP</a:t>
            </a:r>
            <a:r>
              <a:rPr lang="en-US" sz="2000" b="0" kern="0"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2868</Words>
  <Application>Microsoft Office PowerPoint</Application>
  <PresentationFormat>On-screen Show (4:3)</PresentationFormat>
  <Paragraphs>615</Paragraphs>
  <Slides>45</Slides>
  <Notes>2</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PowerPoint Presentation</vt:lpstr>
      <vt:lpstr>About the Author</vt:lpstr>
      <vt:lpstr>PowerPoint Presentation</vt:lpstr>
      <vt:lpstr>Objectives</vt:lpstr>
      <vt:lpstr>Introduction</vt:lpstr>
      <vt:lpstr>Evolution of Java</vt:lpstr>
      <vt:lpstr>Features of Java</vt:lpstr>
      <vt:lpstr>Java Editions</vt:lpstr>
      <vt:lpstr>Java Editions (Cont)</vt:lpstr>
      <vt:lpstr>Java SDK VS JRE</vt:lpstr>
      <vt:lpstr>Java SDK VS JRE</vt:lpstr>
      <vt:lpstr>Java SDK VS JRE</vt:lpstr>
      <vt:lpstr>Types Of Java Application</vt:lpstr>
      <vt:lpstr>Basic Steps To Develop a Java Program</vt:lpstr>
      <vt:lpstr>Components of Java</vt:lpstr>
      <vt:lpstr> What is  Java Virtual Machine ?</vt:lpstr>
      <vt:lpstr>How Java Manages Memory?</vt:lpstr>
      <vt:lpstr>How is Java portable?</vt:lpstr>
      <vt:lpstr>Deep Dive Into Java Program Execution</vt:lpstr>
      <vt:lpstr>Lend a Hand – First Java Program</vt:lpstr>
      <vt:lpstr>Lend a Hand – First Java Program</vt:lpstr>
      <vt:lpstr>Lend a Hand – First Java Program</vt:lpstr>
      <vt:lpstr>Lend a Hand – First Java Program</vt:lpstr>
      <vt:lpstr>Alternative for setting Path</vt:lpstr>
      <vt:lpstr>Lets Analyze the Code</vt:lpstr>
      <vt:lpstr>Lets Analyze the Code (cont)</vt:lpstr>
      <vt:lpstr>Time To Reflect</vt:lpstr>
      <vt:lpstr>Hands On Exercise</vt:lpstr>
      <vt:lpstr>What are Java Classes?</vt:lpstr>
      <vt:lpstr>Structure of a Class</vt:lpstr>
      <vt:lpstr>A sample java class</vt:lpstr>
      <vt:lpstr>Types of  Classes</vt:lpstr>
      <vt:lpstr>What are Java packages?</vt:lpstr>
      <vt:lpstr>Benefits of using packages</vt:lpstr>
      <vt:lpstr>Defining a Package</vt:lpstr>
      <vt:lpstr>Import Statement</vt:lpstr>
      <vt:lpstr>Package Example</vt:lpstr>
      <vt:lpstr>Executing the program </vt:lpstr>
      <vt:lpstr>Creating Objects</vt:lpstr>
      <vt:lpstr>Creating Objects</vt:lpstr>
      <vt:lpstr>Lend a Hand – Creating Objects</vt:lpstr>
      <vt:lpstr>Lend a Hand - Solution</vt:lpstr>
      <vt:lpstr>Time To Reflect</vt:lpstr>
      <vt:lpstr>Hands on Exercise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Rajeshwar Chary (Cognizant)</dc:creator>
  <cp:lastModifiedBy>K, Rajeshwar Chary (Cognizant)</cp:lastModifiedBy>
  <cp:revision>2</cp:revision>
  <dcterms:modified xsi:type="dcterms:W3CDTF">2013-09-25T11:38:07Z</dcterms:modified>
</cp:coreProperties>
</file>