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56"/>
  </p:notesMasterIdLst>
  <p:sldIdLst>
    <p:sldId id="348" r:id="rId5"/>
    <p:sldId id="267" r:id="rId6"/>
    <p:sldId id="350" r:id="rId7"/>
    <p:sldId id="270" r:id="rId8"/>
    <p:sldId id="309" r:id="rId9"/>
    <p:sldId id="351" r:id="rId10"/>
    <p:sldId id="381" r:id="rId11"/>
    <p:sldId id="334" r:id="rId12"/>
    <p:sldId id="382" r:id="rId13"/>
    <p:sldId id="383" r:id="rId14"/>
    <p:sldId id="319" r:id="rId15"/>
    <p:sldId id="352" r:id="rId16"/>
    <p:sldId id="384" r:id="rId17"/>
    <p:sldId id="370" r:id="rId18"/>
    <p:sldId id="353" r:id="rId19"/>
    <p:sldId id="371" r:id="rId20"/>
    <p:sldId id="354" r:id="rId21"/>
    <p:sldId id="356" r:id="rId22"/>
    <p:sldId id="372" r:id="rId23"/>
    <p:sldId id="357" r:id="rId24"/>
    <p:sldId id="358" r:id="rId25"/>
    <p:sldId id="359" r:id="rId26"/>
    <p:sldId id="360" r:id="rId27"/>
    <p:sldId id="361" r:id="rId28"/>
    <p:sldId id="378" r:id="rId29"/>
    <p:sldId id="385" r:id="rId30"/>
    <p:sldId id="386" r:id="rId31"/>
    <p:sldId id="396" r:id="rId32"/>
    <p:sldId id="375" r:id="rId33"/>
    <p:sldId id="377" r:id="rId34"/>
    <p:sldId id="387" r:id="rId35"/>
    <p:sldId id="397" r:id="rId36"/>
    <p:sldId id="388" r:id="rId37"/>
    <p:sldId id="389" r:id="rId38"/>
    <p:sldId id="362" r:id="rId39"/>
    <p:sldId id="390" r:id="rId40"/>
    <p:sldId id="363" r:id="rId41"/>
    <p:sldId id="364" r:id="rId42"/>
    <p:sldId id="392" r:id="rId43"/>
    <p:sldId id="365" r:id="rId44"/>
    <p:sldId id="366" r:id="rId45"/>
    <p:sldId id="391" r:id="rId46"/>
    <p:sldId id="393" r:id="rId47"/>
    <p:sldId id="394" r:id="rId48"/>
    <p:sldId id="379" r:id="rId49"/>
    <p:sldId id="380" r:id="rId50"/>
    <p:sldId id="368" r:id="rId51"/>
    <p:sldId id="373" r:id="rId52"/>
    <p:sldId id="369" r:id="rId53"/>
    <p:sldId id="395" r:id="rId54"/>
    <p:sldId id="349" r:id="rId55"/>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yTRI2YZLpgMIPGDHJ5sSaQ==" hashData="1xPIxhBVSmTa3J2puTmRMMShauA="/>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33" clrIdx="1"/>
  <p:cmAuthor id="2" name="SangeeArjun" initials="Sangeetha" lastIdx="3"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3800"/>
    <a:srgbClr val="FF8F8F"/>
    <a:srgbClr val="FF7D7D"/>
    <a:srgbClr val="FF6969"/>
    <a:srgbClr val="FF4F4F"/>
    <a:srgbClr val="FFD9D9"/>
    <a:srgbClr val="FF7C80"/>
    <a:srgbClr val="7D0D50"/>
    <a:srgbClr val="FFCC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8972" autoAdjust="0"/>
  </p:normalViewPr>
  <p:slideViewPr>
    <p:cSldViewPr>
      <p:cViewPr>
        <p:scale>
          <a:sx n="60" d="100"/>
          <a:sy n="60" d="100"/>
        </p:scale>
        <p:origin x="-1656"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AEED9E-8E6F-4B3F-9D2B-9A3FA41D320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3C42CA8-03EC-4A3D-A07C-152D7E653B38}">
      <dgm:prSet phldrT="[Text]" custT="1"/>
      <dgm:spPr>
        <a:solidFill>
          <a:schemeClr val="bg1">
            <a:lumMod val="50000"/>
          </a:schemeClr>
        </a:solidFill>
        <a:scene3d>
          <a:camera prst="orthographicFront"/>
          <a:lightRig rig="threePt" dir="t"/>
        </a:scene3d>
        <a:sp3d extrusionH="76200">
          <a:bevelT w="127000" h="127000"/>
          <a:bevelB w="127000" h="127000"/>
          <a:extrusionClr>
            <a:schemeClr val="accent1">
              <a:lumMod val="50000"/>
            </a:schemeClr>
          </a:extrusionClr>
        </a:sp3d>
      </dgm:spPr>
      <dgm:t>
        <a:bodyPr/>
        <a:lstStyle/>
        <a:p>
          <a:r>
            <a:rPr lang="en-US" sz="2000" b="1" dirty="0" smtClean="0">
              <a:latin typeface="Arial" pitchFamily="34" charset="0"/>
              <a:cs typeface="Arial" pitchFamily="34" charset="0"/>
            </a:rPr>
            <a:t>Flavors</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of</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IDE</a:t>
          </a:r>
          <a:endParaRPr lang="en-US" sz="2000" b="1" dirty="0">
            <a:latin typeface="Arial" pitchFamily="34" charset="0"/>
            <a:cs typeface="Arial" pitchFamily="34" charset="0"/>
          </a:endParaRPr>
        </a:p>
      </dgm:t>
    </dgm:pt>
    <dgm:pt modelId="{4D322832-844A-4503-A2CE-D6E4E3E76A76}" type="parTrans" cxnId="{86F394F1-3D3B-4BCB-A086-2765789EBD19}">
      <dgm:prSet/>
      <dgm:spPr/>
      <dgm:t>
        <a:bodyPr/>
        <a:lstStyle/>
        <a:p>
          <a:endParaRPr lang="en-US" sz="2000">
            <a:latin typeface="Arial" pitchFamily="34" charset="0"/>
            <a:cs typeface="Arial" pitchFamily="34" charset="0"/>
          </a:endParaRPr>
        </a:p>
      </dgm:t>
    </dgm:pt>
    <dgm:pt modelId="{D5DA82CB-73F9-4E73-B161-140F4C297506}" type="sibTrans" cxnId="{86F394F1-3D3B-4BCB-A086-2765789EBD19}">
      <dgm:prSet/>
      <dgm:spPr/>
      <dgm:t>
        <a:bodyPr/>
        <a:lstStyle/>
        <a:p>
          <a:endParaRPr lang="en-US" sz="2000">
            <a:latin typeface="Arial" pitchFamily="34" charset="0"/>
            <a:cs typeface="Arial" pitchFamily="34" charset="0"/>
          </a:endParaRPr>
        </a:p>
      </dgm:t>
    </dgm:pt>
    <dgm:pt modelId="{8D65D8ED-5A07-4B69-B0C7-A3B6F5AF8B9A}">
      <dgm:prSet phldrT="[Text]" custT="1"/>
      <dgm:spPr>
        <a:solidFill>
          <a:schemeClr val="tx2">
            <a:lumMod val="60000"/>
            <a:lumOff val="40000"/>
          </a:schemeClr>
        </a:solidFill>
        <a:scene3d>
          <a:camera prst="orthographicFront"/>
          <a:lightRig rig="threePt" dir="t"/>
        </a:scene3d>
        <a:sp3d extrusionH="76200" contourW="12700">
          <a:bevelT w="127000" h="127000"/>
          <a:bevelB w="127000" h="127000"/>
          <a:extrusionClr>
            <a:schemeClr val="tx2">
              <a:lumMod val="50000"/>
            </a:schemeClr>
          </a:extrusionClr>
          <a:contourClr>
            <a:schemeClr val="tx2">
              <a:lumMod val="20000"/>
              <a:lumOff val="80000"/>
            </a:schemeClr>
          </a:contourClr>
        </a:sp3d>
      </dgm:spPr>
      <dgm:t>
        <a:bodyPr/>
        <a:lstStyle/>
        <a:p>
          <a:r>
            <a:rPr lang="en-US" sz="2000" b="1" dirty="0" smtClean="0">
              <a:latin typeface="Arial" pitchFamily="34" charset="0"/>
              <a:cs typeface="Arial" pitchFamily="34" charset="0"/>
            </a:rPr>
            <a:t>Netbeans</a:t>
          </a:r>
          <a:endParaRPr lang="en-US" sz="2000" b="1" dirty="0">
            <a:latin typeface="Arial" pitchFamily="34" charset="0"/>
            <a:cs typeface="Arial" pitchFamily="34" charset="0"/>
          </a:endParaRPr>
        </a:p>
      </dgm:t>
    </dgm:pt>
    <dgm:pt modelId="{7D68CA43-5600-485B-8220-28F139113046}" type="parTrans" cxnId="{F97BFE89-9630-49EC-BB23-FBE411ACA0EB}">
      <dgm:prSet/>
      <dgm:spPr/>
      <dgm:t>
        <a:bodyPr/>
        <a:lstStyle/>
        <a:p>
          <a:endParaRPr lang="en-US" sz="2000">
            <a:latin typeface="Arial" pitchFamily="34" charset="0"/>
            <a:cs typeface="Arial" pitchFamily="34" charset="0"/>
          </a:endParaRPr>
        </a:p>
      </dgm:t>
    </dgm:pt>
    <dgm:pt modelId="{BD02C87A-462A-404C-B6A3-5143B0BFEC29}" type="sibTrans" cxnId="{F97BFE89-9630-49EC-BB23-FBE411ACA0EB}">
      <dgm:prSet/>
      <dgm:spPr/>
      <dgm:t>
        <a:bodyPr/>
        <a:lstStyle/>
        <a:p>
          <a:endParaRPr lang="en-US" sz="2000">
            <a:latin typeface="Arial" pitchFamily="34" charset="0"/>
            <a:cs typeface="Arial" pitchFamily="34" charset="0"/>
          </a:endParaRPr>
        </a:p>
      </dgm:t>
    </dgm:pt>
    <dgm:pt modelId="{BC89CFBA-1DF8-4B09-803C-00CB6444D87B}">
      <dgm:prSet phldrT="[Text]" custT="1"/>
      <dgm:spPr>
        <a:solidFill>
          <a:schemeClr val="accent3">
            <a:lumMod val="75000"/>
          </a:schemeClr>
        </a:solidFill>
        <a:scene3d>
          <a:camera prst="orthographicFront"/>
          <a:lightRig rig="threePt" dir="t"/>
        </a:scene3d>
        <a:sp3d extrusionH="76200" contourW="12700">
          <a:bevelT w="127000" h="127000"/>
          <a:bevelB w="127000" h="127000"/>
          <a:extrusionClr>
            <a:schemeClr val="tx2">
              <a:lumMod val="50000"/>
            </a:schemeClr>
          </a:extrusionClr>
          <a:contourClr>
            <a:schemeClr val="tx2">
              <a:lumMod val="20000"/>
              <a:lumOff val="80000"/>
            </a:schemeClr>
          </a:contourClr>
        </a:sp3d>
      </dgm:spPr>
      <dgm:t>
        <a:bodyPr/>
        <a:lstStyle/>
        <a:p>
          <a:r>
            <a:rPr lang="en-US" sz="2000" b="1" dirty="0" smtClean="0">
              <a:latin typeface="Arial" pitchFamily="34" charset="0"/>
              <a:cs typeface="Arial" pitchFamily="34" charset="0"/>
            </a:rPr>
            <a:t>Eclipse</a:t>
          </a:r>
          <a:endParaRPr lang="en-US" sz="2000" b="1" dirty="0">
            <a:latin typeface="Arial" pitchFamily="34" charset="0"/>
            <a:cs typeface="Arial" pitchFamily="34" charset="0"/>
          </a:endParaRPr>
        </a:p>
      </dgm:t>
    </dgm:pt>
    <dgm:pt modelId="{4EF72DD8-2258-417E-9B73-8D4FD74AFC64}" type="parTrans" cxnId="{567816BB-D3DA-41DF-9CB2-4D385CBE698E}">
      <dgm:prSet/>
      <dgm:spPr/>
      <dgm:t>
        <a:bodyPr/>
        <a:lstStyle/>
        <a:p>
          <a:endParaRPr lang="en-US" sz="2000">
            <a:latin typeface="Arial" pitchFamily="34" charset="0"/>
            <a:cs typeface="Arial" pitchFamily="34" charset="0"/>
          </a:endParaRPr>
        </a:p>
      </dgm:t>
    </dgm:pt>
    <dgm:pt modelId="{4D3A8375-3993-457E-A750-7374CBD59D40}" type="sibTrans" cxnId="{567816BB-D3DA-41DF-9CB2-4D385CBE698E}">
      <dgm:prSet/>
      <dgm:spPr/>
      <dgm:t>
        <a:bodyPr/>
        <a:lstStyle/>
        <a:p>
          <a:endParaRPr lang="en-US" sz="2000">
            <a:latin typeface="Arial" pitchFamily="34" charset="0"/>
            <a:cs typeface="Arial" pitchFamily="34" charset="0"/>
          </a:endParaRPr>
        </a:p>
      </dgm:t>
    </dgm:pt>
    <dgm:pt modelId="{68DD98D5-03FF-43F1-A668-95031CBA5419}" type="pres">
      <dgm:prSet presAssocID="{AAAEED9E-8E6F-4B3F-9D2B-9A3FA41D3208}" presName="hierChild1" presStyleCnt="0">
        <dgm:presLayoutVars>
          <dgm:orgChart val="1"/>
          <dgm:chPref val="1"/>
          <dgm:dir/>
          <dgm:animOne val="branch"/>
          <dgm:animLvl val="lvl"/>
          <dgm:resizeHandles/>
        </dgm:presLayoutVars>
      </dgm:prSet>
      <dgm:spPr/>
      <dgm:t>
        <a:bodyPr/>
        <a:lstStyle/>
        <a:p>
          <a:endParaRPr lang="en-US"/>
        </a:p>
      </dgm:t>
    </dgm:pt>
    <dgm:pt modelId="{72762D8A-7B4C-46FE-B292-F8FD2235C792}" type="pres">
      <dgm:prSet presAssocID="{53C42CA8-03EC-4A3D-A07C-152D7E653B38}" presName="hierRoot1" presStyleCnt="0">
        <dgm:presLayoutVars>
          <dgm:hierBranch val="init"/>
        </dgm:presLayoutVars>
      </dgm:prSet>
      <dgm:spPr/>
    </dgm:pt>
    <dgm:pt modelId="{83B55E22-25CA-401D-B049-1EB9DE888774}" type="pres">
      <dgm:prSet presAssocID="{53C42CA8-03EC-4A3D-A07C-152D7E653B38}" presName="rootComposite1" presStyleCnt="0"/>
      <dgm:spPr/>
    </dgm:pt>
    <dgm:pt modelId="{CAC4017D-3746-4385-A71A-32366D0F8910}" type="pres">
      <dgm:prSet presAssocID="{53C42CA8-03EC-4A3D-A07C-152D7E653B38}" presName="rootText1" presStyleLbl="node0" presStyleIdx="0" presStyleCnt="1">
        <dgm:presLayoutVars>
          <dgm:chPref val="3"/>
        </dgm:presLayoutVars>
      </dgm:prSet>
      <dgm:spPr/>
      <dgm:t>
        <a:bodyPr/>
        <a:lstStyle/>
        <a:p>
          <a:endParaRPr lang="en-US"/>
        </a:p>
      </dgm:t>
    </dgm:pt>
    <dgm:pt modelId="{0CF15E22-8BC6-413A-9B77-5B43DAEC1029}" type="pres">
      <dgm:prSet presAssocID="{53C42CA8-03EC-4A3D-A07C-152D7E653B38}" presName="rootConnector1" presStyleLbl="node1" presStyleIdx="0" presStyleCnt="0"/>
      <dgm:spPr/>
      <dgm:t>
        <a:bodyPr/>
        <a:lstStyle/>
        <a:p>
          <a:endParaRPr lang="en-US"/>
        </a:p>
      </dgm:t>
    </dgm:pt>
    <dgm:pt modelId="{738044D4-5FF3-4C2B-BF22-40D5AC6D8082}" type="pres">
      <dgm:prSet presAssocID="{53C42CA8-03EC-4A3D-A07C-152D7E653B38}" presName="hierChild2" presStyleCnt="0"/>
      <dgm:spPr/>
    </dgm:pt>
    <dgm:pt modelId="{C9AE8E38-099E-4DBB-883E-C9A4FFC9FE2B}" type="pres">
      <dgm:prSet presAssocID="{7D68CA43-5600-485B-8220-28F139113046}" presName="Name37" presStyleLbl="parChTrans1D2" presStyleIdx="0" presStyleCnt="2"/>
      <dgm:spPr/>
      <dgm:t>
        <a:bodyPr/>
        <a:lstStyle/>
        <a:p>
          <a:endParaRPr lang="en-US"/>
        </a:p>
      </dgm:t>
    </dgm:pt>
    <dgm:pt modelId="{D960EAB1-F77B-4523-AD09-E5CE82F0010E}" type="pres">
      <dgm:prSet presAssocID="{8D65D8ED-5A07-4B69-B0C7-A3B6F5AF8B9A}" presName="hierRoot2" presStyleCnt="0">
        <dgm:presLayoutVars>
          <dgm:hierBranch val="init"/>
        </dgm:presLayoutVars>
      </dgm:prSet>
      <dgm:spPr/>
    </dgm:pt>
    <dgm:pt modelId="{1554D293-73A1-46E4-896B-594F777CEE29}" type="pres">
      <dgm:prSet presAssocID="{8D65D8ED-5A07-4B69-B0C7-A3B6F5AF8B9A}" presName="rootComposite" presStyleCnt="0"/>
      <dgm:spPr/>
    </dgm:pt>
    <dgm:pt modelId="{4668C908-2C68-4216-89B0-C11CFF64BAE5}" type="pres">
      <dgm:prSet presAssocID="{8D65D8ED-5A07-4B69-B0C7-A3B6F5AF8B9A}" presName="rootText" presStyleLbl="node2" presStyleIdx="0" presStyleCnt="2">
        <dgm:presLayoutVars>
          <dgm:chPref val="3"/>
        </dgm:presLayoutVars>
      </dgm:prSet>
      <dgm:spPr/>
      <dgm:t>
        <a:bodyPr/>
        <a:lstStyle/>
        <a:p>
          <a:endParaRPr lang="en-US"/>
        </a:p>
      </dgm:t>
    </dgm:pt>
    <dgm:pt modelId="{1432E352-9410-498E-A3FE-19703898CB47}" type="pres">
      <dgm:prSet presAssocID="{8D65D8ED-5A07-4B69-B0C7-A3B6F5AF8B9A}" presName="rootConnector" presStyleLbl="node2" presStyleIdx="0" presStyleCnt="2"/>
      <dgm:spPr/>
      <dgm:t>
        <a:bodyPr/>
        <a:lstStyle/>
        <a:p>
          <a:endParaRPr lang="en-US"/>
        </a:p>
      </dgm:t>
    </dgm:pt>
    <dgm:pt modelId="{3F8312B2-8036-43E6-A378-28B6C64AD4FE}" type="pres">
      <dgm:prSet presAssocID="{8D65D8ED-5A07-4B69-B0C7-A3B6F5AF8B9A}" presName="hierChild4" presStyleCnt="0"/>
      <dgm:spPr/>
    </dgm:pt>
    <dgm:pt modelId="{47402C48-9299-4F4B-863D-BACD1118843F}" type="pres">
      <dgm:prSet presAssocID="{8D65D8ED-5A07-4B69-B0C7-A3B6F5AF8B9A}" presName="hierChild5" presStyleCnt="0"/>
      <dgm:spPr/>
    </dgm:pt>
    <dgm:pt modelId="{17A0D8F2-2E6C-4F43-90B5-D874B4CDC162}" type="pres">
      <dgm:prSet presAssocID="{4EF72DD8-2258-417E-9B73-8D4FD74AFC64}" presName="Name37" presStyleLbl="parChTrans1D2" presStyleIdx="1" presStyleCnt="2"/>
      <dgm:spPr/>
      <dgm:t>
        <a:bodyPr/>
        <a:lstStyle/>
        <a:p>
          <a:endParaRPr lang="en-US"/>
        </a:p>
      </dgm:t>
    </dgm:pt>
    <dgm:pt modelId="{4BA29E2D-E460-4ADB-ABB4-6DF2507B99A7}" type="pres">
      <dgm:prSet presAssocID="{BC89CFBA-1DF8-4B09-803C-00CB6444D87B}" presName="hierRoot2" presStyleCnt="0">
        <dgm:presLayoutVars>
          <dgm:hierBranch val="init"/>
        </dgm:presLayoutVars>
      </dgm:prSet>
      <dgm:spPr/>
    </dgm:pt>
    <dgm:pt modelId="{53C9B668-1A3A-4B14-9CEC-E9D507CF3D7A}" type="pres">
      <dgm:prSet presAssocID="{BC89CFBA-1DF8-4B09-803C-00CB6444D87B}" presName="rootComposite" presStyleCnt="0"/>
      <dgm:spPr/>
    </dgm:pt>
    <dgm:pt modelId="{30ECF176-4C48-40D8-976D-97AEBA403B24}" type="pres">
      <dgm:prSet presAssocID="{BC89CFBA-1DF8-4B09-803C-00CB6444D87B}" presName="rootText" presStyleLbl="node2" presStyleIdx="1" presStyleCnt="2">
        <dgm:presLayoutVars>
          <dgm:chPref val="3"/>
        </dgm:presLayoutVars>
      </dgm:prSet>
      <dgm:spPr/>
      <dgm:t>
        <a:bodyPr/>
        <a:lstStyle/>
        <a:p>
          <a:endParaRPr lang="en-US"/>
        </a:p>
      </dgm:t>
    </dgm:pt>
    <dgm:pt modelId="{3910D26E-0470-4D59-BBD3-E48EC0317398}" type="pres">
      <dgm:prSet presAssocID="{BC89CFBA-1DF8-4B09-803C-00CB6444D87B}" presName="rootConnector" presStyleLbl="node2" presStyleIdx="1" presStyleCnt="2"/>
      <dgm:spPr/>
      <dgm:t>
        <a:bodyPr/>
        <a:lstStyle/>
        <a:p>
          <a:endParaRPr lang="en-US"/>
        </a:p>
      </dgm:t>
    </dgm:pt>
    <dgm:pt modelId="{7293D4DC-7B12-45FA-91EF-2CCEE8F1CEBB}" type="pres">
      <dgm:prSet presAssocID="{BC89CFBA-1DF8-4B09-803C-00CB6444D87B}" presName="hierChild4" presStyleCnt="0"/>
      <dgm:spPr/>
    </dgm:pt>
    <dgm:pt modelId="{3632FD39-E04D-41BD-AFAC-AC9E5D388C9A}" type="pres">
      <dgm:prSet presAssocID="{BC89CFBA-1DF8-4B09-803C-00CB6444D87B}" presName="hierChild5" presStyleCnt="0"/>
      <dgm:spPr/>
    </dgm:pt>
    <dgm:pt modelId="{550DCC05-C175-4BDE-9512-0BBBDB646258}" type="pres">
      <dgm:prSet presAssocID="{53C42CA8-03EC-4A3D-A07C-152D7E653B38}" presName="hierChild3" presStyleCnt="0"/>
      <dgm:spPr/>
    </dgm:pt>
  </dgm:ptLst>
  <dgm:cxnLst>
    <dgm:cxn modelId="{DD7F36FA-DEC5-40B3-9670-A51C78A2DBE6}" type="presOf" srcId="{4EF72DD8-2258-417E-9B73-8D4FD74AFC64}" destId="{17A0D8F2-2E6C-4F43-90B5-D874B4CDC162}" srcOrd="0" destOrd="0" presId="urn:microsoft.com/office/officeart/2005/8/layout/orgChart1"/>
    <dgm:cxn modelId="{E675E318-172E-43B0-B8E3-24925F536935}" type="presOf" srcId="{AAAEED9E-8E6F-4B3F-9D2B-9A3FA41D3208}" destId="{68DD98D5-03FF-43F1-A668-95031CBA5419}" srcOrd="0" destOrd="0" presId="urn:microsoft.com/office/officeart/2005/8/layout/orgChart1"/>
    <dgm:cxn modelId="{ADE2AC90-66E2-47C1-BA35-EDCC75B34FDF}" type="presOf" srcId="{53C42CA8-03EC-4A3D-A07C-152D7E653B38}" destId="{0CF15E22-8BC6-413A-9B77-5B43DAEC1029}" srcOrd="1" destOrd="0" presId="urn:microsoft.com/office/officeart/2005/8/layout/orgChart1"/>
    <dgm:cxn modelId="{F25A59D7-D833-4DFA-B6B1-2AD16795FC8D}" type="presOf" srcId="{7D68CA43-5600-485B-8220-28F139113046}" destId="{C9AE8E38-099E-4DBB-883E-C9A4FFC9FE2B}" srcOrd="0" destOrd="0" presId="urn:microsoft.com/office/officeart/2005/8/layout/orgChart1"/>
    <dgm:cxn modelId="{AC6E5DE7-C0A8-45D1-A5B9-B6394CFAF56D}" type="presOf" srcId="{BC89CFBA-1DF8-4B09-803C-00CB6444D87B}" destId="{30ECF176-4C48-40D8-976D-97AEBA403B24}" srcOrd="0" destOrd="0" presId="urn:microsoft.com/office/officeart/2005/8/layout/orgChart1"/>
    <dgm:cxn modelId="{81FC4DC1-7432-4DF4-8E5D-BB5384059096}" type="presOf" srcId="{8D65D8ED-5A07-4B69-B0C7-A3B6F5AF8B9A}" destId="{1432E352-9410-498E-A3FE-19703898CB47}" srcOrd="1" destOrd="0" presId="urn:microsoft.com/office/officeart/2005/8/layout/orgChart1"/>
    <dgm:cxn modelId="{86F394F1-3D3B-4BCB-A086-2765789EBD19}" srcId="{AAAEED9E-8E6F-4B3F-9D2B-9A3FA41D3208}" destId="{53C42CA8-03EC-4A3D-A07C-152D7E653B38}" srcOrd="0" destOrd="0" parTransId="{4D322832-844A-4503-A2CE-D6E4E3E76A76}" sibTransId="{D5DA82CB-73F9-4E73-B161-140F4C297506}"/>
    <dgm:cxn modelId="{5FEA787D-835E-4EA2-9E0C-A49D803CCA89}" type="presOf" srcId="{8D65D8ED-5A07-4B69-B0C7-A3B6F5AF8B9A}" destId="{4668C908-2C68-4216-89B0-C11CFF64BAE5}" srcOrd="0" destOrd="0" presId="urn:microsoft.com/office/officeart/2005/8/layout/orgChart1"/>
    <dgm:cxn modelId="{3E7E90D6-8003-425D-9267-D4A397C40D32}" type="presOf" srcId="{53C42CA8-03EC-4A3D-A07C-152D7E653B38}" destId="{CAC4017D-3746-4385-A71A-32366D0F8910}" srcOrd="0" destOrd="0" presId="urn:microsoft.com/office/officeart/2005/8/layout/orgChart1"/>
    <dgm:cxn modelId="{6929B8CD-2C0E-4D83-B5D0-468B1F436200}" type="presOf" srcId="{BC89CFBA-1DF8-4B09-803C-00CB6444D87B}" destId="{3910D26E-0470-4D59-BBD3-E48EC0317398}" srcOrd="1" destOrd="0" presId="urn:microsoft.com/office/officeart/2005/8/layout/orgChart1"/>
    <dgm:cxn modelId="{F97BFE89-9630-49EC-BB23-FBE411ACA0EB}" srcId="{53C42CA8-03EC-4A3D-A07C-152D7E653B38}" destId="{8D65D8ED-5A07-4B69-B0C7-A3B6F5AF8B9A}" srcOrd="0" destOrd="0" parTransId="{7D68CA43-5600-485B-8220-28F139113046}" sibTransId="{BD02C87A-462A-404C-B6A3-5143B0BFEC29}"/>
    <dgm:cxn modelId="{567816BB-D3DA-41DF-9CB2-4D385CBE698E}" srcId="{53C42CA8-03EC-4A3D-A07C-152D7E653B38}" destId="{BC89CFBA-1DF8-4B09-803C-00CB6444D87B}" srcOrd="1" destOrd="0" parTransId="{4EF72DD8-2258-417E-9B73-8D4FD74AFC64}" sibTransId="{4D3A8375-3993-457E-A750-7374CBD59D40}"/>
    <dgm:cxn modelId="{59D8CD56-004D-4F0D-AA2A-DB5DA4A892A5}" type="presParOf" srcId="{68DD98D5-03FF-43F1-A668-95031CBA5419}" destId="{72762D8A-7B4C-46FE-B292-F8FD2235C792}" srcOrd="0" destOrd="0" presId="urn:microsoft.com/office/officeart/2005/8/layout/orgChart1"/>
    <dgm:cxn modelId="{4A1F1A4D-A3B0-4FF3-B58C-B9466E699E5B}" type="presParOf" srcId="{72762D8A-7B4C-46FE-B292-F8FD2235C792}" destId="{83B55E22-25CA-401D-B049-1EB9DE888774}" srcOrd="0" destOrd="0" presId="urn:microsoft.com/office/officeart/2005/8/layout/orgChart1"/>
    <dgm:cxn modelId="{DD721680-ADE8-424D-8753-2498F6195721}" type="presParOf" srcId="{83B55E22-25CA-401D-B049-1EB9DE888774}" destId="{CAC4017D-3746-4385-A71A-32366D0F8910}" srcOrd="0" destOrd="0" presId="urn:microsoft.com/office/officeart/2005/8/layout/orgChart1"/>
    <dgm:cxn modelId="{CCB8AF54-54BB-4175-9850-BDFA1E05E499}" type="presParOf" srcId="{83B55E22-25CA-401D-B049-1EB9DE888774}" destId="{0CF15E22-8BC6-413A-9B77-5B43DAEC1029}" srcOrd="1" destOrd="0" presId="urn:microsoft.com/office/officeart/2005/8/layout/orgChart1"/>
    <dgm:cxn modelId="{5B341F2B-9335-4327-9B4B-3DF1F3DC9ED2}" type="presParOf" srcId="{72762D8A-7B4C-46FE-B292-F8FD2235C792}" destId="{738044D4-5FF3-4C2B-BF22-40D5AC6D8082}" srcOrd="1" destOrd="0" presId="urn:microsoft.com/office/officeart/2005/8/layout/orgChart1"/>
    <dgm:cxn modelId="{FF4B7D4C-6217-4516-9932-481D8DD57EE9}" type="presParOf" srcId="{738044D4-5FF3-4C2B-BF22-40D5AC6D8082}" destId="{C9AE8E38-099E-4DBB-883E-C9A4FFC9FE2B}" srcOrd="0" destOrd="0" presId="urn:microsoft.com/office/officeart/2005/8/layout/orgChart1"/>
    <dgm:cxn modelId="{B4EDDF31-C459-4465-BDD8-BF40E02908F8}" type="presParOf" srcId="{738044D4-5FF3-4C2B-BF22-40D5AC6D8082}" destId="{D960EAB1-F77B-4523-AD09-E5CE82F0010E}" srcOrd="1" destOrd="0" presId="urn:microsoft.com/office/officeart/2005/8/layout/orgChart1"/>
    <dgm:cxn modelId="{5D24F0D9-21E1-4401-A132-F8E2994D4A5C}" type="presParOf" srcId="{D960EAB1-F77B-4523-AD09-E5CE82F0010E}" destId="{1554D293-73A1-46E4-896B-594F777CEE29}" srcOrd="0" destOrd="0" presId="urn:microsoft.com/office/officeart/2005/8/layout/orgChart1"/>
    <dgm:cxn modelId="{C2DCBAE4-D879-4F9B-BC29-C82E81B40A77}" type="presParOf" srcId="{1554D293-73A1-46E4-896B-594F777CEE29}" destId="{4668C908-2C68-4216-89B0-C11CFF64BAE5}" srcOrd="0" destOrd="0" presId="urn:microsoft.com/office/officeart/2005/8/layout/orgChart1"/>
    <dgm:cxn modelId="{38036BE2-1BF0-410B-8F93-812F777C7C58}" type="presParOf" srcId="{1554D293-73A1-46E4-896B-594F777CEE29}" destId="{1432E352-9410-498E-A3FE-19703898CB47}" srcOrd="1" destOrd="0" presId="urn:microsoft.com/office/officeart/2005/8/layout/orgChart1"/>
    <dgm:cxn modelId="{CD3AA42E-3B0E-4B93-A713-56E3FCAB2660}" type="presParOf" srcId="{D960EAB1-F77B-4523-AD09-E5CE82F0010E}" destId="{3F8312B2-8036-43E6-A378-28B6C64AD4FE}" srcOrd="1" destOrd="0" presId="urn:microsoft.com/office/officeart/2005/8/layout/orgChart1"/>
    <dgm:cxn modelId="{8FF76D43-3E2A-4C74-A05E-1FD238ADECB7}" type="presParOf" srcId="{D960EAB1-F77B-4523-AD09-E5CE82F0010E}" destId="{47402C48-9299-4F4B-863D-BACD1118843F}" srcOrd="2" destOrd="0" presId="urn:microsoft.com/office/officeart/2005/8/layout/orgChart1"/>
    <dgm:cxn modelId="{D62E9394-7416-4B0D-9B83-F713FA8D3BC7}" type="presParOf" srcId="{738044D4-5FF3-4C2B-BF22-40D5AC6D8082}" destId="{17A0D8F2-2E6C-4F43-90B5-D874B4CDC162}" srcOrd="2" destOrd="0" presId="urn:microsoft.com/office/officeart/2005/8/layout/orgChart1"/>
    <dgm:cxn modelId="{F8BC7CD4-5A67-4F7C-AEC2-0A5A5560A613}" type="presParOf" srcId="{738044D4-5FF3-4C2B-BF22-40D5AC6D8082}" destId="{4BA29E2D-E460-4ADB-ABB4-6DF2507B99A7}" srcOrd="3" destOrd="0" presId="urn:microsoft.com/office/officeart/2005/8/layout/orgChart1"/>
    <dgm:cxn modelId="{C975C63F-F823-463D-AC0E-CF65E69660BD}" type="presParOf" srcId="{4BA29E2D-E460-4ADB-ABB4-6DF2507B99A7}" destId="{53C9B668-1A3A-4B14-9CEC-E9D507CF3D7A}" srcOrd="0" destOrd="0" presId="urn:microsoft.com/office/officeart/2005/8/layout/orgChart1"/>
    <dgm:cxn modelId="{53D58B65-739C-4CE4-875B-DD6EC336E7DE}" type="presParOf" srcId="{53C9B668-1A3A-4B14-9CEC-E9D507CF3D7A}" destId="{30ECF176-4C48-40D8-976D-97AEBA403B24}" srcOrd="0" destOrd="0" presId="urn:microsoft.com/office/officeart/2005/8/layout/orgChart1"/>
    <dgm:cxn modelId="{1C03A2A9-ABA8-43AC-BDFE-27EC9876ACD6}" type="presParOf" srcId="{53C9B668-1A3A-4B14-9CEC-E9D507CF3D7A}" destId="{3910D26E-0470-4D59-BBD3-E48EC0317398}" srcOrd="1" destOrd="0" presId="urn:microsoft.com/office/officeart/2005/8/layout/orgChart1"/>
    <dgm:cxn modelId="{B7F92AE9-81A2-48B2-B9C7-00639FBE7883}" type="presParOf" srcId="{4BA29E2D-E460-4ADB-ABB4-6DF2507B99A7}" destId="{7293D4DC-7B12-45FA-91EF-2CCEE8F1CEBB}" srcOrd="1" destOrd="0" presId="urn:microsoft.com/office/officeart/2005/8/layout/orgChart1"/>
    <dgm:cxn modelId="{09EEFA32-3948-4250-A812-7A81A5DC52CC}" type="presParOf" srcId="{4BA29E2D-E460-4ADB-ABB4-6DF2507B99A7}" destId="{3632FD39-E04D-41BD-AFAC-AC9E5D388C9A}" srcOrd="2" destOrd="0" presId="urn:microsoft.com/office/officeart/2005/8/layout/orgChart1"/>
    <dgm:cxn modelId="{F65059E3-B915-405E-8828-99D479B1B708}" type="presParOf" srcId="{72762D8A-7B4C-46FE-B292-F8FD2235C792}" destId="{550DCC05-C175-4BDE-9512-0BBBDB64625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54AF7E-70E3-4C3A-811E-4BBC44862C4D}" type="doc">
      <dgm:prSet loTypeId="urn:microsoft.com/office/officeart/2005/8/layout/hierarchy2" loCatId="hierarchy" qsTypeId="urn:microsoft.com/office/officeart/2005/8/quickstyle/simple5" qsCatId="simple" csTypeId="urn:microsoft.com/office/officeart/2005/8/colors/colorful1#1" csCatId="colorful" phldr="1"/>
      <dgm:spPr/>
      <dgm:t>
        <a:bodyPr/>
        <a:lstStyle/>
        <a:p>
          <a:endParaRPr lang="en-US"/>
        </a:p>
      </dgm:t>
    </dgm:pt>
    <dgm:pt modelId="{B6C3C934-F2B8-47F0-8B91-A8D5E7A290CA}">
      <dgm:prSet phldrT="[Text]"/>
      <dgm:spPr/>
      <dgm:t>
        <a:bodyPr/>
        <a:lstStyle/>
        <a:p>
          <a:r>
            <a:rPr lang="en-US" dirty="0" smtClean="0"/>
            <a:t>Tools</a:t>
          </a:r>
          <a:endParaRPr lang="en-US" dirty="0"/>
        </a:p>
      </dgm:t>
    </dgm:pt>
    <dgm:pt modelId="{7F8D77A9-A683-4C4E-95BA-3C0FE825D04D}" type="parTrans" cxnId="{EAF637BF-9B9B-4C3B-A4DD-F70896DDB2C5}">
      <dgm:prSet/>
      <dgm:spPr/>
      <dgm:t>
        <a:bodyPr/>
        <a:lstStyle/>
        <a:p>
          <a:endParaRPr lang="en-US"/>
        </a:p>
      </dgm:t>
    </dgm:pt>
    <dgm:pt modelId="{47B4F9A6-83D9-4AA2-BF76-E9C36192656A}" type="sibTrans" cxnId="{EAF637BF-9B9B-4C3B-A4DD-F70896DDB2C5}">
      <dgm:prSet/>
      <dgm:spPr/>
      <dgm:t>
        <a:bodyPr/>
        <a:lstStyle/>
        <a:p>
          <a:endParaRPr lang="en-US"/>
        </a:p>
      </dgm:t>
    </dgm:pt>
    <dgm:pt modelId="{51DEEC43-7315-4226-B186-0604802D54EA}">
      <dgm:prSet phldrT="[Text]"/>
      <dgm:spPr/>
      <dgm:t>
        <a:bodyPr/>
        <a:lstStyle/>
        <a:p>
          <a:r>
            <a:rPr lang="en-US" dirty="0" smtClean="0"/>
            <a:t>Development</a:t>
          </a:r>
          <a:endParaRPr lang="en-US" dirty="0"/>
        </a:p>
      </dgm:t>
    </dgm:pt>
    <dgm:pt modelId="{BBE0B036-F5F7-4D02-AE9E-4B87133D2016}" type="parTrans" cxnId="{EA9B3185-0756-44DE-8201-D4EFE48693DB}">
      <dgm:prSet/>
      <dgm:spPr/>
      <dgm:t>
        <a:bodyPr/>
        <a:lstStyle/>
        <a:p>
          <a:endParaRPr lang="en-US"/>
        </a:p>
      </dgm:t>
    </dgm:pt>
    <dgm:pt modelId="{A436F584-0955-42B3-9446-6F59C58EF6B5}" type="sibTrans" cxnId="{EA9B3185-0756-44DE-8201-D4EFE48693DB}">
      <dgm:prSet/>
      <dgm:spPr/>
      <dgm:t>
        <a:bodyPr/>
        <a:lstStyle/>
        <a:p>
          <a:endParaRPr lang="en-US"/>
        </a:p>
      </dgm:t>
    </dgm:pt>
    <dgm:pt modelId="{DE47D75A-AA96-4864-A693-53D84AA7A32C}">
      <dgm:prSet phldrT="[Text]"/>
      <dgm:spPr>
        <a:solidFill>
          <a:schemeClr val="accent3">
            <a:lumMod val="75000"/>
          </a:schemeClr>
        </a:solidFill>
      </dgm:spPr>
      <dgm:t>
        <a:bodyPr/>
        <a:lstStyle/>
        <a:p>
          <a:r>
            <a:rPr lang="en-US" dirty="0" smtClean="0"/>
            <a:t>Testing</a:t>
          </a:r>
          <a:endParaRPr lang="en-US" dirty="0"/>
        </a:p>
      </dgm:t>
    </dgm:pt>
    <dgm:pt modelId="{C2045E96-B876-4250-866F-007B5B5D2181}" type="parTrans" cxnId="{CD87015F-8C33-42B5-AFEF-D6353A7CB6DC}">
      <dgm:prSet/>
      <dgm:spPr/>
      <dgm:t>
        <a:bodyPr/>
        <a:lstStyle/>
        <a:p>
          <a:endParaRPr lang="en-US"/>
        </a:p>
      </dgm:t>
    </dgm:pt>
    <dgm:pt modelId="{C9066C90-48B8-4DD5-9729-EB0840C3BD4A}" type="sibTrans" cxnId="{CD87015F-8C33-42B5-AFEF-D6353A7CB6DC}">
      <dgm:prSet/>
      <dgm:spPr/>
      <dgm:t>
        <a:bodyPr/>
        <a:lstStyle/>
        <a:p>
          <a:endParaRPr lang="en-US"/>
        </a:p>
      </dgm:t>
    </dgm:pt>
    <dgm:pt modelId="{2C326A9A-DF8E-44CC-B0CD-44DE4BCC5F49}" type="pres">
      <dgm:prSet presAssocID="{C054AF7E-70E3-4C3A-811E-4BBC44862C4D}" presName="diagram" presStyleCnt="0">
        <dgm:presLayoutVars>
          <dgm:chPref val="1"/>
          <dgm:dir/>
          <dgm:animOne val="branch"/>
          <dgm:animLvl val="lvl"/>
          <dgm:resizeHandles val="exact"/>
        </dgm:presLayoutVars>
      </dgm:prSet>
      <dgm:spPr/>
      <dgm:t>
        <a:bodyPr/>
        <a:lstStyle/>
        <a:p>
          <a:endParaRPr lang="en-US"/>
        </a:p>
      </dgm:t>
    </dgm:pt>
    <dgm:pt modelId="{1CFAD855-48A6-41D0-8059-112BE79868C7}" type="pres">
      <dgm:prSet presAssocID="{B6C3C934-F2B8-47F0-8B91-A8D5E7A290CA}" presName="root1" presStyleCnt="0"/>
      <dgm:spPr/>
    </dgm:pt>
    <dgm:pt modelId="{8A2A5BF4-F794-4965-A762-C44AF573CEE6}" type="pres">
      <dgm:prSet presAssocID="{B6C3C934-F2B8-47F0-8B91-A8D5E7A290CA}" presName="LevelOneTextNode" presStyleLbl="node0" presStyleIdx="0" presStyleCnt="1">
        <dgm:presLayoutVars>
          <dgm:chPref val="3"/>
        </dgm:presLayoutVars>
      </dgm:prSet>
      <dgm:spPr/>
      <dgm:t>
        <a:bodyPr/>
        <a:lstStyle/>
        <a:p>
          <a:endParaRPr lang="en-US"/>
        </a:p>
      </dgm:t>
    </dgm:pt>
    <dgm:pt modelId="{BCBAB548-5E2D-490B-B070-EDDA2A185D37}" type="pres">
      <dgm:prSet presAssocID="{B6C3C934-F2B8-47F0-8B91-A8D5E7A290CA}" presName="level2hierChild" presStyleCnt="0"/>
      <dgm:spPr/>
    </dgm:pt>
    <dgm:pt modelId="{CA0BA48B-9E7E-4990-A56B-1E2887A957BC}" type="pres">
      <dgm:prSet presAssocID="{BBE0B036-F5F7-4D02-AE9E-4B87133D2016}" presName="conn2-1" presStyleLbl="parChTrans1D2" presStyleIdx="0" presStyleCnt="2"/>
      <dgm:spPr/>
      <dgm:t>
        <a:bodyPr/>
        <a:lstStyle/>
        <a:p>
          <a:endParaRPr lang="en-US"/>
        </a:p>
      </dgm:t>
    </dgm:pt>
    <dgm:pt modelId="{F2A2E746-5A37-47A4-8A22-D2660E1C23C1}" type="pres">
      <dgm:prSet presAssocID="{BBE0B036-F5F7-4D02-AE9E-4B87133D2016}" presName="connTx" presStyleLbl="parChTrans1D2" presStyleIdx="0" presStyleCnt="2"/>
      <dgm:spPr/>
      <dgm:t>
        <a:bodyPr/>
        <a:lstStyle/>
        <a:p>
          <a:endParaRPr lang="en-US"/>
        </a:p>
      </dgm:t>
    </dgm:pt>
    <dgm:pt modelId="{BAF7900E-2DC2-464B-94F0-FD05F3581F31}" type="pres">
      <dgm:prSet presAssocID="{51DEEC43-7315-4226-B186-0604802D54EA}" presName="root2" presStyleCnt="0"/>
      <dgm:spPr/>
    </dgm:pt>
    <dgm:pt modelId="{D63693D7-B0D3-433E-A7D4-6F905280292E}" type="pres">
      <dgm:prSet presAssocID="{51DEEC43-7315-4226-B186-0604802D54EA}" presName="LevelTwoTextNode" presStyleLbl="node2" presStyleIdx="0" presStyleCnt="2" custLinFactNeighborX="-3980" custLinFactNeighborY="-8520">
        <dgm:presLayoutVars>
          <dgm:chPref val="3"/>
        </dgm:presLayoutVars>
      </dgm:prSet>
      <dgm:spPr/>
      <dgm:t>
        <a:bodyPr/>
        <a:lstStyle/>
        <a:p>
          <a:endParaRPr lang="en-US"/>
        </a:p>
      </dgm:t>
    </dgm:pt>
    <dgm:pt modelId="{236F1F85-1235-44B5-A2FE-E2005DFD23C0}" type="pres">
      <dgm:prSet presAssocID="{51DEEC43-7315-4226-B186-0604802D54EA}" presName="level3hierChild" presStyleCnt="0"/>
      <dgm:spPr/>
    </dgm:pt>
    <dgm:pt modelId="{BFC11F43-3BCA-4F9F-B9E3-6114E7128330}" type="pres">
      <dgm:prSet presAssocID="{C2045E96-B876-4250-866F-007B5B5D2181}" presName="conn2-1" presStyleLbl="parChTrans1D2" presStyleIdx="1" presStyleCnt="2"/>
      <dgm:spPr/>
      <dgm:t>
        <a:bodyPr/>
        <a:lstStyle/>
        <a:p>
          <a:endParaRPr lang="en-US"/>
        </a:p>
      </dgm:t>
    </dgm:pt>
    <dgm:pt modelId="{ACCCB63B-836C-4732-AA91-7E9B1BF9C548}" type="pres">
      <dgm:prSet presAssocID="{C2045E96-B876-4250-866F-007B5B5D2181}" presName="connTx" presStyleLbl="parChTrans1D2" presStyleIdx="1" presStyleCnt="2"/>
      <dgm:spPr/>
      <dgm:t>
        <a:bodyPr/>
        <a:lstStyle/>
        <a:p>
          <a:endParaRPr lang="en-US"/>
        </a:p>
      </dgm:t>
    </dgm:pt>
    <dgm:pt modelId="{22538048-A5E9-4009-8185-31861E908111}" type="pres">
      <dgm:prSet presAssocID="{DE47D75A-AA96-4864-A693-53D84AA7A32C}" presName="root2" presStyleCnt="0"/>
      <dgm:spPr/>
    </dgm:pt>
    <dgm:pt modelId="{4CFB3D2C-342D-40CC-B075-9BD585C74E92}" type="pres">
      <dgm:prSet presAssocID="{DE47D75A-AA96-4864-A693-53D84AA7A32C}" presName="LevelTwoTextNode" presStyleLbl="node2" presStyleIdx="1" presStyleCnt="2">
        <dgm:presLayoutVars>
          <dgm:chPref val="3"/>
        </dgm:presLayoutVars>
      </dgm:prSet>
      <dgm:spPr/>
      <dgm:t>
        <a:bodyPr/>
        <a:lstStyle/>
        <a:p>
          <a:endParaRPr lang="en-US"/>
        </a:p>
      </dgm:t>
    </dgm:pt>
    <dgm:pt modelId="{241AF9ED-1065-4C37-BB4E-C5DDC5A13826}" type="pres">
      <dgm:prSet presAssocID="{DE47D75A-AA96-4864-A693-53D84AA7A32C}" presName="level3hierChild" presStyleCnt="0"/>
      <dgm:spPr/>
    </dgm:pt>
  </dgm:ptLst>
  <dgm:cxnLst>
    <dgm:cxn modelId="{83E4A731-639A-45DF-B0F5-C051467A5221}" type="presOf" srcId="{DE47D75A-AA96-4864-A693-53D84AA7A32C}" destId="{4CFB3D2C-342D-40CC-B075-9BD585C74E92}" srcOrd="0" destOrd="0" presId="urn:microsoft.com/office/officeart/2005/8/layout/hierarchy2"/>
    <dgm:cxn modelId="{2E517E5A-0CAA-454D-A298-3D364CB9A11C}" type="presOf" srcId="{BBE0B036-F5F7-4D02-AE9E-4B87133D2016}" destId="{CA0BA48B-9E7E-4990-A56B-1E2887A957BC}" srcOrd="0" destOrd="0" presId="urn:microsoft.com/office/officeart/2005/8/layout/hierarchy2"/>
    <dgm:cxn modelId="{EAF637BF-9B9B-4C3B-A4DD-F70896DDB2C5}" srcId="{C054AF7E-70E3-4C3A-811E-4BBC44862C4D}" destId="{B6C3C934-F2B8-47F0-8B91-A8D5E7A290CA}" srcOrd="0" destOrd="0" parTransId="{7F8D77A9-A683-4C4E-95BA-3C0FE825D04D}" sibTransId="{47B4F9A6-83D9-4AA2-BF76-E9C36192656A}"/>
    <dgm:cxn modelId="{E2B9CDCB-15E5-4FE5-A7D9-853A1F209D2E}" type="presOf" srcId="{C2045E96-B876-4250-866F-007B5B5D2181}" destId="{ACCCB63B-836C-4732-AA91-7E9B1BF9C548}" srcOrd="1" destOrd="0" presId="urn:microsoft.com/office/officeart/2005/8/layout/hierarchy2"/>
    <dgm:cxn modelId="{C82CA55F-7E6A-4AC3-9C52-D703804EAE44}" type="presOf" srcId="{B6C3C934-F2B8-47F0-8B91-A8D5E7A290CA}" destId="{8A2A5BF4-F794-4965-A762-C44AF573CEE6}" srcOrd="0" destOrd="0" presId="urn:microsoft.com/office/officeart/2005/8/layout/hierarchy2"/>
    <dgm:cxn modelId="{98FBB34D-C847-4A88-B97E-B6102E52F809}" type="presOf" srcId="{51DEEC43-7315-4226-B186-0604802D54EA}" destId="{D63693D7-B0D3-433E-A7D4-6F905280292E}" srcOrd="0" destOrd="0" presId="urn:microsoft.com/office/officeart/2005/8/layout/hierarchy2"/>
    <dgm:cxn modelId="{CEC45168-8BD5-4C5A-8929-69E8D33690F4}" type="presOf" srcId="{C054AF7E-70E3-4C3A-811E-4BBC44862C4D}" destId="{2C326A9A-DF8E-44CC-B0CD-44DE4BCC5F49}" srcOrd="0" destOrd="0" presId="urn:microsoft.com/office/officeart/2005/8/layout/hierarchy2"/>
    <dgm:cxn modelId="{CD87015F-8C33-42B5-AFEF-D6353A7CB6DC}" srcId="{B6C3C934-F2B8-47F0-8B91-A8D5E7A290CA}" destId="{DE47D75A-AA96-4864-A693-53D84AA7A32C}" srcOrd="1" destOrd="0" parTransId="{C2045E96-B876-4250-866F-007B5B5D2181}" sibTransId="{C9066C90-48B8-4DD5-9729-EB0840C3BD4A}"/>
    <dgm:cxn modelId="{EA9B3185-0756-44DE-8201-D4EFE48693DB}" srcId="{B6C3C934-F2B8-47F0-8B91-A8D5E7A290CA}" destId="{51DEEC43-7315-4226-B186-0604802D54EA}" srcOrd="0" destOrd="0" parTransId="{BBE0B036-F5F7-4D02-AE9E-4B87133D2016}" sibTransId="{A436F584-0955-42B3-9446-6F59C58EF6B5}"/>
    <dgm:cxn modelId="{5849D234-01BD-4AA4-BBFC-14EB9128BA5F}" type="presOf" srcId="{BBE0B036-F5F7-4D02-AE9E-4B87133D2016}" destId="{F2A2E746-5A37-47A4-8A22-D2660E1C23C1}" srcOrd="1" destOrd="0" presId="urn:microsoft.com/office/officeart/2005/8/layout/hierarchy2"/>
    <dgm:cxn modelId="{5B2A39EE-EC98-4303-BEE1-81669EA597EF}" type="presOf" srcId="{C2045E96-B876-4250-866F-007B5B5D2181}" destId="{BFC11F43-3BCA-4F9F-B9E3-6114E7128330}" srcOrd="0" destOrd="0" presId="urn:microsoft.com/office/officeart/2005/8/layout/hierarchy2"/>
    <dgm:cxn modelId="{DA3B6DDA-80D2-4166-8C9C-11FFBA53E507}" type="presParOf" srcId="{2C326A9A-DF8E-44CC-B0CD-44DE4BCC5F49}" destId="{1CFAD855-48A6-41D0-8059-112BE79868C7}" srcOrd="0" destOrd="0" presId="urn:microsoft.com/office/officeart/2005/8/layout/hierarchy2"/>
    <dgm:cxn modelId="{113C74EC-6F05-4A38-A748-718D3E9163FF}" type="presParOf" srcId="{1CFAD855-48A6-41D0-8059-112BE79868C7}" destId="{8A2A5BF4-F794-4965-A762-C44AF573CEE6}" srcOrd="0" destOrd="0" presId="urn:microsoft.com/office/officeart/2005/8/layout/hierarchy2"/>
    <dgm:cxn modelId="{A051ED2E-BA20-4C4E-BF5E-2A0B407ACCF0}" type="presParOf" srcId="{1CFAD855-48A6-41D0-8059-112BE79868C7}" destId="{BCBAB548-5E2D-490B-B070-EDDA2A185D37}" srcOrd="1" destOrd="0" presId="urn:microsoft.com/office/officeart/2005/8/layout/hierarchy2"/>
    <dgm:cxn modelId="{31B10497-204E-47F2-8A80-2EE5D91C73ED}" type="presParOf" srcId="{BCBAB548-5E2D-490B-B070-EDDA2A185D37}" destId="{CA0BA48B-9E7E-4990-A56B-1E2887A957BC}" srcOrd="0" destOrd="0" presId="urn:microsoft.com/office/officeart/2005/8/layout/hierarchy2"/>
    <dgm:cxn modelId="{5B51E996-F702-402B-9E36-00EE7674A611}" type="presParOf" srcId="{CA0BA48B-9E7E-4990-A56B-1E2887A957BC}" destId="{F2A2E746-5A37-47A4-8A22-D2660E1C23C1}" srcOrd="0" destOrd="0" presId="urn:microsoft.com/office/officeart/2005/8/layout/hierarchy2"/>
    <dgm:cxn modelId="{5306AE4D-F951-40AD-B57D-F412E8E78D55}" type="presParOf" srcId="{BCBAB548-5E2D-490B-B070-EDDA2A185D37}" destId="{BAF7900E-2DC2-464B-94F0-FD05F3581F31}" srcOrd="1" destOrd="0" presId="urn:microsoft.com/office/officeart/2005/8/layout/hierarchy2"/>
    <dgm:cxn modelId="{08984A17-A366-47BC-90E4-DEBBD98FA7C2}" type="presParOf" srcId="{BAF7900E-2DC2-464B-94F0-FD05F3581F31}" destId="{D63693D7-B0D3-433E-A7D4-6F905280292E}" srcOrd="0" destOrd="0" presId="urn:microsoft.com/office/officeart/2005/8/layout/hierarchy2"/>
    <dgm:cxn modelId="{A528B21C-879E-427F-914D-5DE132BCA3BE}" type="presParOf" srcId="{BAF7900E-2DC2-464B-94F0-FD05F3581F31}" destId="{236F1F85-1235-44B5-A2FE-E2005DFD23C0}" srcOrd="1" destOrd="0" presId="urn:microsoft.com/office/officeart/2005/8/layout/hierarchy2"/>
    <dgm:cxn modelId="{34F6C096-DD07-4322-84FE-52F265824047}" type="presParOf" srcId="{BCBAB548-5E2D-490B-B070-EDDA2A185D37}" destId="{BFC11F43-3BCA-4F9F-B9E3-6114E7128330}" srcOrd="2" destOrd="0" presId="urn:microsoft.com/office/officeart/2005/8/layout/hierarchy2"/>
    <dgm:cxn modelId="{584E45BB-8D26-44EE-B0B2-F2B6CC56FEBD}" type="presParOf" srcId="{BFC11F43-3BCA-4F9F-B9E3-6114E7128330}" destId="{ACCCB63B-836C-4732-AA91-7E9B1BF9C548}" srcOrd="0" destOrd="0" presId="urn:microsoft.com/office/officeart/2005/8/layout/hierarchy2"/>
    <dgm:cxn modelId="{D5E5BAB2-4301-411B-B3F5-DCC42C61298A}" type="presParOf" srcId="{BCBAB548-5E2D-490B-B070-EDDA2A185D37}" destId="{22538048-A5E9-4009-8185-31861E908111}" srcOrd="3" destOrd="0" presId="urn:microsoft.com/office/officeart/2005/8/layout/hierarchy2"/>
    <dgm:cxn modelId="{B09F4FC3-6BE6-44DD-8AFE-0104F3606F9E}" type="presParOf" srcId="{22538048-A5E9-4009-8185-31861E908111}" destId="{4CFB3D2C-342D-40CC-B075-9BD585C74E92}" srcOrd="0" destOrd="0" presId="urn:microsoft.com/office/officeart/2005/8/layout/hierarchy2"/>
    <dgm:cxn modelId="{D010A84D-6414-46E3-B6A0-530C78043927}" type="presParOf" srcId="{22538048-A5E9-4009-8185-31861E908111}" destId="{241AF9ED-1065-4C37-BB4E-C5DDC5A1382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0D8F2-2E6C-4F43-90B5-D874B4CDC162}">
      <dsp:nvSpPr>
        <dsp:cNvPr id="0" name=""/>
        <dsp:cNvSpPr/>
      </dsp:nvSpPr>
      <dsp:spPr>
        <a:xfrm>
          <a:off x="2705099" y="818798"/>
          <a:ext cx="989902" cy="343602"/>
        </a:xfrm>
        <a:custGeom>
          <a:avLst/>
          <a:gdLst/>
          <a:ahLst/>
          <a:cxnLst/>
          <a:rect l="0" t="0" r="0" b="0"/>
          <a:pathLst>
            <a:path>
              <a:moveTo>
                <a:pt x="0" y="0"/>
              </a:moveTo>
              <a:lnTo>
                <a:pt x="0" y="171801"/>
              </a:lnTo>
              <a:lnTo>
                <a:pt x="989902" y="171801"/>
              </a:lnTo>
              <a:lnTo>
                <a:pt x="989902" y="3436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AE8E38-099E-4DBB-883E-C9A4FFC9FE2B}">
      <dsp:nvSpPr>
        <dsp:cNvPr id="0" name=""/>
        <dsp:cNvSpPr/>
      </dsp:nvSpPr>
      <dsp:spPr>
        <a:xfrm>
          <a:off x="1715197" y="818798"/>
          <a:ext cx="989902" cy="343602"/>
        </a:xfrm>
        <a:custGeom>
          <a:avLst/>
          <a:gdLst/>
          <a:ahLst/>
          <a:cxnLst/>
          <a:rect l="0" t="0" r="0" b="0"/>
          <a:pathLst>
            <a:path>
              <a:moveTo>
                <a:pt x="989902" y="0"/>
              </a:moveTo>
              <a:lnTo>
                <a:pt x="989902" y="171801"/>
              </a:lnTo>
              <a:lnTo>
                <a:pt x="0" y="171801"/>
              </a:lnTo>
              <a:lnTo>
                <a:pt x="0" y="3436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4017D-3746-4385-A71A-32366D0F8910}">
      <dsp:nvSpPr>
        <dsp:cNvPr id="0" name=""/>
        <dsp:cNvSpPr/>
      </dsp:nvSpPr>
      <dsp:spPr>
        <a:xfrm>
          <a:off x="1886998" y="697"/>
          <a:ext cx="1636202" cy="818101"/>
        </a:xfrm>
        <a:prstGeom prst="rect">
          <a:avLst/>
        </a:prstGeom>
        <a:solidFill>
          <a:schemeClr val="bg1">
            <a:lumMod val="5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extrusionH="76200">
          <a:bevelT w="127000" h="127000"/>
          <a:bevelB w="127000" h="127000"/>
          <a:extrusionClr>
            <a:schemeClr val="accent1">
              <a:lumMod val="50000"/>
            </a:schemeClr>
          </a:extrusionClr>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Flavors</a:t>
          </a:r>
          <a:r>
            <a:rPr lang="en-US" sz="2000" kern="1200" dirty="0" smtClean="0">
              <a:latin typeface="Arial" pitchFamily="34" charset="0"/>
              <a:cs typeface="Arial" pitchFamily="34" charset="0"/>
            </a:rPr>
            <a:t> </a:t>
          </a:r>
          <a:r>
            <a:rPr lang="en-US" sz="2000" b="1" kern="1200" dirty="0" smtClean="0">
              <a:latin typeface="Arial" pitchFamily="34" charset="0"/>
              <a:cs typeface="Arial" pitchFamily="34" charset="0"/>
            </a:rPr>
            <a:t>of</a:t>
          </a:r>
          <a:r>
            <a:rPr lang="en-US" sz="2000" kern="1200" dirty="0" smtClean="0">
              <a:latin typeface="Arial" pitchFamily="34" charset="0"/>
              <a:cs typeface="Arial" pitchFamily="34" charset="0"/>
            </a:rPr>
            <a:t> </a:t>
          </a:r>
          <a:r>
            <a:rPr lang="en-US" sz="2000" b="1" kern="1200" dirty="0" smtClean="0">
              <a:latin typeface="Arial" pitchFamily="34" charset="0"/>
              <a:cs typeface="Arial" pitchFamily="34" charset="0"/>
            </a:rPr>
            <a:t>IDE</a:t>
          </a:r>
          <a:endParaRPr lang="en-US" sz="2000" b="1" kern="1200" dirty="0">
            <a:latin typeface="Arial" pitchFamily="34" charset="0"/>
            <a:cs typeface="Arial" pitchFamily="34" charset="0"/>
          </a:endParaRPr>
        </a:p>
      </dsp:txBody>
      <dsp:txXfrm>
        <a:off x="1886998" y="697"/>
        <a:ext cx="1636202" cy="818101"/>
      </dsp:txXfrm>
    </dsp:sp>
    <dsp:sp modelId="{4668C908-2C68-4216-89B0-C11CFF64BAE5}">
      <dsp:nvSpPr>
        <dsp:cNvPr id="0" name=""/>
        <dsp:cNvSpPr/>
      </dsp:nvSpPr>
      <dsp:spPr>
        <a:xfrm>
          <a:off x="897096" y="1162401"/>
          <a:ext cx="1636202" cy="818101"/>
        </a:xfrm>
        <a:prstGeom prst="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extrusionH="76200" contourW="12700">
          <a:bevelT w="127000" h="127000"/>
          <a:bevelB w="127000" h="127000"/>
          <a:extrusionClr>
            <a:schemeClr val="tx2">
              <a:lumMod val="50000"/>
            </a:schemeClr>
          </a:extrusionClr>
          <a:contourClr>
            <a:schemeClr val="tx2">
              <a:lumMod val="20000"/>
              <a:lumOff val="80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Netbeans</a:t>
          </a:r>
          <a:endParaRPr lang="en-US" sz="2000" b="1" kern="1200" dirty="0">
            <a:latin typeface="Arial" pitchFamily="34" charset="0"/>
            <a:cs typeface="Arial" pitchFamily="34" charset="0"/>
          </a:endParaRPr>
        </a:p>
      </dsp:txBody>
      <dsp:txXfrm>
        <a:off x="897096" y="1162401"/>
        <a:ext cx="1636202" cy="818101"/>
      </dsp:txXfrm>
    </dsp:sp>
    <dsp:sp modelId="{30ECF176-4C48-40D8-976D-97AEBA403B24}">
      <dsp:nvSpPr>
        <dsp:cNvPr id="0" name=""/>
        <dsp:cNvSpPr/>
      </dsp:nvSpPr>
      <dsp:spPr>
        <a:xfrm>
          <a:off x="2876901" y="1162401"/>
          <a:ext cx="1636202" cy="818101"/>
        </a:xfrm>
        <a:prstGeom prst="rect">
          <a:avLst/>
        </a:prstGeom>
        <a:solidFill>
          <a:schemeClr val="accent3">
            <a:lumMod val="75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extrusionH="76200" contourW="12700">
          <a:bevelT w="127000" h="127000"/>
          <a:bevelB w="127000" h="127000"/>
          <a:extrusionClr>
            <a:schemeClr val="tx2">
              <a:lumMod val="50000"/>
            </a:schemeClr>
          </a:extrusionClr>
          <a:contourClr>
            <a:schemeClr val="tx2">
              <a:lumMod val="20000"/>
              <a:lumOff val="80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latin typeface="Arial" pitchFamily="34" charset="0"/>
              <a:cs typeface="Arial" pitchFamily="34" charset="0"/>
            </a:rPr>
            <a:t>Eclipse</a:t>
          </a:r>
          <a:endParaRPr lang="en-US" sz="2000" b="1" kern="1200" dirty="0">
            <a:latin typeface="Arial" pitchFamily="34" charset="0"/>
            <a:cs typeface="Arial" pitchFamily="34" charset="0"/>
          </a:endParaRPr>
        </a:p>
      </dsp:txBody>
      <dsp:txXfrm>
        <a:off x="2876901" y="1162401"/>
        <a:ext cx="1636202" cy="818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A5BF4-F794-4965-A762-C44AF573CEE6}">
      <dsp:nvSpPr>
        <dsp:cNvPr id="0" name=""/>
        <dsp:cNvSpPr/>
      </dsp:nvSpPr>
      <dsp:spPr>
        <a:xfrm>
          <a:off x="952" y="844748"/>
          <a:ext cx="1650206" cy="82510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Tools</a:t>
          </a:r>
          <a:endParaRPr lang="en-US" sz="2200" kern="1200" dirty="0"/>
        </a:p>
      </dsp:txBody>
      <dsp:txXfrm>
        <a:off x="25118" y="868914"/>
        <a:ext cx="1601874" cy="776771"/>
      </dsp:txXfrm>
    </dsp:sp>
    <dsp:sp modelId="{CA0BA48B-9E7E-4990-A56B-1E2887A957BC}">
      <dsp:nvSpPr>
        <dsp:cNvPr id="0" name=""/>
        <dsp:cNvSpPr/>
      </dsp:nvSpPr>
      <dsp:spPr>
        <a:xfrm rot="19049805">
          <a:off x="1545232" y="955402"/>
          <a:ext cx="806257" cy="59062"/>
        </a:xfrm>
        <a:custGeom>
          <a:avLst/>
          <a:gdLst/>
          <a:ahLst/>
          <a:cxnLst/>
          <a:rect l="0" t="0" r="0" b="0"/>
          <a:pathLst>
            <a:path>
              <a:moveTo>
                <a:pt x="0" y="29531"/>
              </a:moveTo>
              <a:lnTo>
                <a:pt x="806257" y="2953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28204" y="964777"/>
        <a:ext cx="40312" cy="40312"/>
      </dsp:txXfrm>
    </dsp:sp>
    <dsp:sp modelId="{D63693D7-B0D3-433E-A7D4-6F905280292E}">
      <dsp:nvSpPr>
        <dsp:cNvPr id="0" name=""/>
        <dsp:cNvSpPr/>
      </dsp:nvSpPr>
      <dsp:spPr>
        <a:xfrm>
          <a:off x="2245563" y="300015"/>
          <a:ext cx="1650206" cy="825103"/>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Development</a:t>
          </a:r>
          <a:endParaRPr lang="en-US" sz="2200" kern="1200" dirty="0"/>
        </a:p>
      </dsp:txBody>
      <dsp:txXfrm>
        <a:off x="2269729" y="324181"/>
        <a:ext cx="1601874" cy="776771"/>
      </dsp:txXfrm>
    </dsp:sp>
    <dsp:sp modelId="{BFC11F43-3BCA-4F9F-B9E3-6114E7128330}">
      <dsp:nvSpPr>
        <dsp:cNvPr id="0" name=""/>
        <dsp:cNvSpPr/>
      </dsp:nvSpPr>
      <dsp:spPr>
        <a:xfrm rot="2142401">
          <a:off x="1574752" y="1464985"/>
          <a:ext cx="812894" cy="59062"/>
        </a:xfrm>
        <a:custGeom>
          <a:avLst/>
          <a:gdLst/>
          <a:ahLst/>
          <a:cxnLst/>
          <a:rect l="0" t="0" r="0" b="0"/>
          <a:pathLst>
            <a:path>
              <a:moveTo>
                <a:pt x="0" y="29531"/>
              </a:moveTo>
              <a:lnTo>
                <a:pt x="812894" y="2953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60877" y="1474194"/>
        <a:ext cx="40644" cy="40644"/>
      </dsp:txXfrm>
    </dsp:sp>
    <dsp:sp modelId="{4CFB3D2C-342D-40CC-B075-9BD585C74E92}">
      <dsp:nvSpPr>
        <dsp:cNvPr id="0" name=""/>
        <dsp:cNvSpPr/>
      </dsp:nvSpPr>
      <dsp:spPr>
        <a:xfrm>
          <a:off x="2311241" y="1319182"/>
          <a:ext cx="1650206" cy="825103"/>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Testing</a:t>
          </a:r>
          <a:endParaRPr lang="en-US" sz="2200" kern="1200" dirty="0"/>
        </a:p>
      </dsp:txBody>
      <dsp:txXfrm>
        <a:off x="2335407" y="1343348"/>
        <a:ext cx="1601874" cy="77677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extLst>
      <p:ext uri="{BB962C8B-B14F-4D97-AF65-F5344CB8AC3E}">
        <p14:creationId xmlns:p14="http://schemas.microsoft.com/office/powerpoint/2010/main" val="38519792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animators:</a:t>
            </a:r>
          </a:p>
          <a:p>
            <a:r>
              <a:rPr lang="en-US" dirty="0" smtClean="0"/>
              <a:t>This screen content</a:t>
            </a:r>
            <a:r>
              <a:rPr lang="en-US" baseline="0" dirty="0" smtClean="0"/>
              <a:t> needs to be rendered in the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hyperlink" Target="http://docs.oracle.com/javase/6/docs/api/"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chemeClr val="tx1"/>
                </a:solidFill>
                <a:latin typeface="Myriad Pro" pitchFamily="34" charset="0"/>
                <a:cs typeface="Arial" pitchFamily="34" charset="0"/>
              </a:rPr>
              <a:t>Core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400" dirty="0" smtClean="0">
                <a:solidFill>
                  <a:schemeClr val="bg1"/>
                </a:solidFill>
                <a:latin typeface="Cambria" pitchFamily="18" charset="0"/>
                <a:ea typeface="+mj-ea"/>
                <a:cs typeface="+mj-cs"/>
              </a:rPr>
              <a:t>Introduction to IDE</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Plug-In?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a:p>
        </p:txBody>
      </p:sp>
      <p:sp>
        <p:nvSpPr>
          <p:cNvPr id="5" name="Rectangle 4"/>
          <p:cNvSpPr/>
          <p:nvPr/>
        </p:nvSpPr>
        <p:spPr>
          <a:xfrm>
            <a:off x="152400" y="1644908"/>
            <a:ext cx="8686800" cy="4924425"/>
          </a:xfrm>
          <a:prstGeom prst="rect">
            <a:avLst/>
          </a:prstGeom>
        </p:spPr>
        <p:txBody>
          <a:bodyPr wrap="square">
            <a:spAutoFit/>
          </a:bodyPr>
          <a:lstStyle/>
          <a:p>
            <a:pPr marL="236538" lvl="1" indent="-63500">
              <a:spcBef>
                <a:spcPts val="1200"/>
              </a:spcBef>
              <a:buClr>
                <a:schemeClr val="tx2"/>
              </a:buClr>
            </a:pPr>
            <a:r>
              <a:rPr lang="en-US" i="1" dirty="0" smtClean="0"/>
              <a:t>Plug-in </a:t>
            </a:r>
            <a:r>
              <a:rPr lang="en-US" b="0" dirty="0" smtClean="0"/>
              <a:t>are small components that provide a certain kind of service and can be configured in IDE’s. </a:t>
            </a:r>
          </a:p>
          <a:p>
            <a:pPr marL="236538" lvl="1" indent="-63500">
              <a:spcBef>
                <a:spcPts val="1200"/>
              </a:spcBef>
              <a:buClr>
                <a:schemeClr val="tx2"/>
              </a:buClr>
            </a:pPr>
            <a:r>
              <a:rPr lang="en-US" b="0" dirty="0" smtClean="0"/>
              <a:t>Typically tool builders wrap their tools in pluggable components adhering to IDE contract and release it as plug-ins.</a:t>
            </a:r>
          </a:p>
          <a:p>
            <a:pPr lvl="1">
              <a:spcBef>
                <a:spcPts val="1200"/>
              </a:spcBef>
              <a:buClr>
                <a:schemeClr val="tx2"/>
              </a:buClr>
            </a:pPr>
            <a:r>
              <a:rPr lang="en-US" b="0" dirty="0" smtClean="0"/>
              <a:t> </a:t>
            </a:r>
            <a:r>
              <a:rPr lang="en-US" dirty="0" smtClean="0"/>
              <a:t>Example</a:t>
            </a:r>
            <a:r>
              <a:rPr lang="en-US" b="0" dirty="0" smtClean="0"/>
              <a:t>: </a:t>
            </a:r>
            <a:r>
              <a:rPr lang="en-US" b="0" dirty="0" smtClean="0"/>
              <a:t>JUnit </a:t>
            </a:r>
            <a:r>
              <a:rPr lang="en-US" b="0" dirty="0" smtClean="0"/>
              <a:t>Eclipse Plugin.</a:t>
            </a:r>
          </a:p>
          <a:p>
            <a:pPr>
              <a:spcBef>
                <a:spcPts val="1200"/>
              </a:spcBef>
              <a:buClr>
                <a:schemeClr val="tx2"/>
              </a:buClr>
            </a:pPr>
            <a:endParaRPr lang="en-US" dirty="0" smtClean="0"/>
          </a:p>
          <a:p>
            <a:pPr>
              <a:spcBef>
                <a:spcPts val="1200"/>
              </a:spcBef>
              <a:buClr>
                <a:schemeClr val="tx2"/>
              </a:buClr>
            </a:pPr>
            <a:r>
              <a:rPr lang="en-US" dirty="0" smtClean="0"/>
              <a:t>Why do we use plugins and tools?</a:t>
            </a:r>
          </a:p>
          <a:p>
            <a:pPr lvl="1" eaLnBrk="1" hangingPunct="1">
              <a:spcBef>
                <a:spcPts val="1200"/>
              </a:spcBef>
              <a:buFont typeface="Wingdings" pitchFamily="2" charset="2"/>
              <a:buChar char="§"/>
            </a:pPr>
            <a:r>
              <a:rPr lang="en-US" b="0" dirty="0" smtClean="0"/>
              <a:t> To improve productivity</a:t>
            </a:r>
          </a:p>
          <a:p>
            <a:pPr lvl="1" eaLnBrk="1" hangingPunct="1">
              <a:spcBef>
                <a:spcPts val="1200"/>
              </a:spcBef>
              <a:buFont typeface="Wingdings" pitchFamily="2" charset="2"/>
              <a:buChar char="§"/>
            </a:pPr>
            <a:r>
              <a:rPr lang="en-US" b="0" dirty="0" smtClean="0"/>
              <a:t> Improves quality</a:t>
            </a:r>
          </a:p>
          <a:p>
            <a:pPr lvl="1" eaLnBrk="1" hangingPunct="1">
              <a:spcBef>
                <a:spcPts val="1200"/>
              </a:spcBef>
              <a:buFont typeface="Wingdings" pitchFamily="2" charset="2"/>
              <a:buChar char="§"/>
            </a:pPr>
            <a:r>
              <a:rPr lang="en-US" b="0" dirty="0" smtClean="0"/>
              <a:t> Reduces the cost of software development</a:t>
            </a:r>
          </a:p>
          <a:p>
            <a:pPr>
              <a:spcBef>
                <a:spcPts val="1200"/>
              </a:spcBef>
              <a:buClr>
                <a:schemeClr val="tx2"/>
              </a:buClr>
            </a:pPr>
            <a:endParaRPr lang="en-US" b="0" dirty="0" smtClean="0"/>
          </a:p>
          <a:p>
            <a:pPr marL="801687" lvl="2" indent="-346075" algn="ctr">
              <a:buClr>
                <a:schemeClr val="tx2"/>
              </a:buClr>
              <a:defRPr/>
            </a:pPr>
            <a:endParaRPr lang="en-US" dirty="0" smtClean="0"/>
          </a:p>
          <a:p>
            <a:endParaRPr lang="en-US" b="0" dirty="0" smtClean="0"/>
          </a:p>
        </p:txBody>
      </p:sp>
      <p:pic>
        <p:nvPicPr>
          <p:cNvPr id="6" name="Picture 5" descr="why.jpg"/>
          <p:cNvPicPr>
            <a:picLocks noChangeAspect="1"/>
          </p:cNvPicPr>
          <p:nvPr/>
        </p:nvPicPr>
        <p:blipFill>
          <a:blip r:embed="rId2" cstate="print"/>
          <a:stretch>
            <a:fillRect/>
          </a:stretch>
        </p:blipFill>
        <p:spPr>
          <a:xfrm>
            <a:off x="5715000" y="4038600"/>
            <a:ext cx="1391292" cy="990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SDE Plugins and Tools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a:p>
        </p:txBody>
      </p:sp>
      <p:sp>
        <p:nvSpPr>
          <p:cNvPr id="5" name="TextBox 4"/>
          <p:cNvSpPr txBox="1"/>
          <p:nvPr/>
        </p:nvSpPr>
        <p:spPr>
          <a:xfrm>
            <a:off x="457200" y="1699260"/>
            <a:ext cx="8229600" cy="400110"/>
          </a:xfrm>
          <a:prstGeom prst="rect">
            <a:avLst/>
          </a:prstGeom>
          <a:noFill/>
        </p:spPr>
        <p:txBody>
          <a:bodyPr wrap="square" rtlCol="0">
            <a:spAutoFit/>
          </a:bodyPr>
          <a:lstStyle/>
          <a:p>
            <a:pPr>
              <a:spcBef>
                <a:spcPts val="1200"/>
              </a:spcBef>
            </a:pPr>
            <a:r>
              <a:rPr lang="en-US" sz="2000" b="0" dirty="0" smtClean="0"/>
              <a:t> </a:t>
            </a:r>
            <a:endParaRPr lang="en-US" sz="2000" b="0" dirty="0"/>
          </a:p>
        </p:txBody>
      </p:sp>
      <p:sp>
        <p:nvSpPr>
          <p:cNvPr id="6" name="Rounded Rectangle 5"/>
          <p:cNvSpPr/>
          <p:nvPr/>
        </p:nvSpPr>
        <p:spPr bwMode="auto">
          <a:xfrm>
            <a:off x="457200" y="2209800"/>
            <a:ext cx="1371600" cy="990600"/>
          </a:xfrm>
          <a:prstGeom prst="round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contourW="12700">
            <a:bevelT/>
            <a:bevelB/>
            <a:contourClr>
              <a:schemeClr val="accent2">
                <a:lumMod val="60000"/>
                <a:lumOff val="40000"/>
              </a:schemeClr>
            </a:contourClr>
          </a:sp3d>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Code Analyzer</a:t>
            </a:r>
          </a:p>
        </p:txBody>
      </p:sp>
      <p:sp>
        <p:nvSpPr>
          <p:cNvPr id="7" name="Content Placeholder 6"/>
          <p:cNvSpPr>
            <a:spLocks noGrp="1"/>
          </p:cNvSpPr>
          <p:nvPr>
            <p:ph idx="1"/>
          </p:nvPr>
        </p:nvSpPr>
        <p:spPr bwMode="auto">
          <a:xfrm>
            <a:off x="2743200" y="2209800"/>
            <a:ext cx="1447800" cy="990600"/>
          </a:xfrm>
          <a:prstGeom prst="roundRect">
            <a:avLst/>
          </a:prstGeom>
          <a:solidFill>
            <a:srgbClr val="92D050"/>
          </a:solidFill>
          <a:ln w="9525" cap="flat" cmpd="sng" algn="ctr">
            <a:solidFill>
              <a:schemeClr val="tx1"/>
            </a:solidFill>
            <a:prstDash val="solid"/>
            <a:round/>
            <a:headEnd type="none" w="med" len="med"/>
            <a:tailEnd type="none" w="med" len="med"/>
          </a:ln>
          <a:effectLst/>
          <a:scene3d>
            <a:camera prst="orthographicFront"/>
            <a:lightRig rig="threePt" dir="t"/>
          </a:scene3d>
          <a:sp3d contourW="12700">
            <a:bevelT/>
            <a:bevelB/>
            <a:contourClr>
              <a:schemeClr val="accent2">
                <a:lumMod val="60000"/>
                <a:lumOff val="40000"/>
              </a:schemeClr>
            </a:contourClr>
          </a:sp3d>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b="1" dirty="0" smtClean="0">
                <a:latin typeface="Arial" charset="0"/>
              </a:rPr>
              <a:t>Testing</a:t>
            </a:r>
            <a:endParaRPr kumimoji="0" lang="en-US" sz="1800" b="1" i="0" u="none" strike="noStrike" cap="none" normalizeH="0" baseline="0" dirty="0" smtClean="0">
              <a:ln>
                <a:noFill/>
              </a:ln>
              <a:solidFill>
                <a:schemeClr val="tx1"/>
              </a:solidFill>
              <a:effectLst/>
              <a:latin typeface="Arial" charset="0"/>
            </a:endParaRPr>
          </a:p>
        </p:txBody>
      </p:sp>
      <p:sp>
        <p:nvSpPr>
          <p:cNvPr id="8" name="Content Placeholder 6"/>
          <p:cNvSpPr txBox="1">
            <a:spLocks/>
          </p:cNvSpPr>
          <p:nvPr/>
        </p:nvSpPr>
        <p:spPr bwMode="auto">
          <a:xfrm>
            <a:off x="4953000" y="2209800"/>
            <a:ext cx="1447800" cy="990600"/>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contourW="12700">
            <a:bevelT/>
            <a:bevelB/>
            <a:contourClr>
              <a:schemeClr val="accent2">
                <a:lumMod val="60000"/>
                <a:lumOff val="40000"/>
              </a:schemeClr>
            </a:contourClr>
          </a:sp3d>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kern="0" dirty="0" smtClean="0">
                <a:latin typeface="Arial" charset="0"/>
                <a:cs typeface="+mn-cs"/>
              </a:rPr>
              <a:t>Build Tool</a:t>
            </a:r>
            <a:endParaRPr kumimoji="0" lang="en-US" sz="1800" b="1" i="0" u="none" strike="noStrike" kern="0" cap="none" spc="0" normalizeH="0" baseline="0" noProof="0" dirty="0" smtClean="0">
              <a:ln>
                <a:noFill/>
              </a:ln>
              <a:solidFill>
                <a:schemeClr val="tx1"/>
              </a:solidFill>
              <a:effectLst/>
              <a:uLnTx/>
              <a:uFillTx/>
              <a:latin typeface="Arial" charset="0"/>
              <a:ea typeface="+mn-ea"/>
              <a:cs typeface="+mn-cs"/>
            </a:endParaRPr>
          </a:p>
        </p:txBody>
      </p:sp>
      <p:sp>
        <p:nvSpPr>
          <p:cNvPr id="9" name="Content Placeholder 6"/>
          <p:cNvSpPr txBox="1">
            <a:spLocks/>
          </p:cNvSpPr>
          <p:nvPr/>
        </p:nvSpPr>
        <p:spPr bwMode="auto">
          <a:xfrm>
            <a:off x="7239000" y="2209800"/>
            <a:ext cx="1447800" cy="99060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contourW="12700">
            <a:bevelT/>
            <a:bevelB/>
            <a:contourClr>
              <a:schemeClr val="accent2">
                <a:lumMod val="60000"/>
                <a:lumOff val="40000"/>
              </a:schemeClr>
            </a:contourClr>
          </a:sp3d>
        </p:spPr>
        <p:txBody>
          <a:bodyPr vert="horz" wrap="square" lIns="91440" tIns="45720" rIns="91440" bIns="45720" numCol="1" rtlCol="0"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kern="0" dirty="0" smtClean="0">
                <a:latin typeface="Arial" charset="0"/>
                <a:cs typeface="+mn-cs"/>
              </a:rPr>
              <a:t>Config Mgmt</a:t>
            </a:r>
            <a:endParaRPr kumimoji="0" lang="en-US" sz="1800" b="1" i="0" u="none" strike="noStrike" kern="0" cap="none" spc="0" normalizeH="0" baseline="0" noProof="0" dirty="0" smtClean="0">
              <a:ln>
                <a:noFill/>
              </a:ln>
              <a:solidFill>
                <a:schemeClr val="tx1"/>
              </a:solidFill>
              <a:effectLst/>
              <a:uLnTx/>
              <a:uFillTx/>
              <a:latin typeface="Arial" charset="0"/>
              <a:ea typeface="+mn-ea"/>
              <a:cs typeface="+mn-cs"/>
            </a:endParaRPr>
          </a:p>
        </p:txBody>
      </p:sp>
      <p:sp>
        <p:nvSpPr>
          <p:cNvPr id="10" name="TextBox 9"/>
          <p:cNvSpPr txBox="1"/>
          <p:nvPr/>
        </p:nvSpPr>
        <p:spPr>
          <a:xfrm>
            <a:off x="76200" y="3581400"/>
            <a:ext cx="2286000" cy="2554545"/>
          </a:xfrm>
          <a:prstGeom prst="rect">
            <a:avLst/>
          </a:prstGeom>
          <a:noFill/>
        </p:spPr>
        <p:txBody>
          <a:bodyPr wrap="square" rtlCol="0">
            <a:spAutoFit/>
          </a:bodyPr>
          <a:lstStyle/>
          <a:p>
            <a:r>
              <a:rPr lang="en-US" sz="1600" b="0" dirty="0" smtClean="0">
                <a:latin typeface="Arial" charset="0"/>
              </a:rPr>
              <a:t>Scans java code </a:t>
            </a:r>
          </a:p>
          <a:p>
            <a:r>
              <a:rPr lang="en-US" sz="1600" b="0" dirty="0" smtClean="0">
                <a:latin typeface="Arial" charset="0"/>
              </a:rPr>
              <a:t>and identifies potential problems like performance, coding standard violations.</a:t>
            </a:r>
          </a:p>
          <a:p>
            <a:endParaRPr lang="en-US" sz="1600" b="0" dirty="0" smtClean="0">
              <a:latin typeface="Arial" charset="0"/>
            </a:endParaRPr>
          </a:p>
          <a:p>
            <a:r>
              <a:rPr lang="en-US" sz="1600" dirty="0" smtClean="0">
                <a:latin typeface="Arial" charset="0"/>
              </a:rPr>
              <a:t>Examples:</a:t>
            </a:r>
          </a:p>
          <a:p>
            <a:pPr marL="111125" indent="-111125">
              <a:buFont typeface="Arial" pitchFamily="34" charset="0"/>
              <a:buChar char="•"/>
            </a:pPr>
            <a:r>
              <a:rPr lang="en-US" sz="1600" dirty="0" smtClean="0"/>
              <a:t> </a:t>
            </a:r>
            <a:r>
              <a:rPr lang="en-US" sz="1600" b="0" dirty="0" smtClean="0"/>
              <a:t>PMD </a:t>
            </a:r>
          </a:p>
          <a:p>
            <a:pPr marL="111125" indent="-111125">
              <a:buFont typeface="Arial" pitchFamily="34" charset="0"/>
              <a:buChar char="•"/>
            </a:pPr>
            <a:r>
              <a:rPr lang="en-US" sz="1600" b="0" dirty="0" smtClean="0"/>
              <a:t> CPD</a:t>
            </a:r>
          </a:p>
          <a:p>
            <a:pPr marL="111125" indent="-111125">
              <a:buFont typeface="Arial" pitchFamily="34" charset="0"/>
              <a:buChar char="•"/>
            </a:pPr>
            <a:r>
              <a:rPr lang="en-US" sz="1600" b="0" dirty="0" smtClean="0"/>
              <a:t> Checkstyle</a:t>
            </a:r>
            <a:endParaRPr lang="en-US" b="0" dirty="0"/>
          </a:p>
        </p:txBody>
      </p:sp>
      <p:sp>
        <p:nvSpPr>
          <p:cNvPr id="11" name="TextBox 10"/>
          <p:cNvSpPr txBox="1"/>
          <p:nvPr/>
        </p:nvSpPr>
        <p:spPr>
          <a:xfrm>
            <a:off x="2438400" y="3505200"/>
            <a:ext cx="2286000" cy="2062103"/>
          </a:xfrm>
          <a:prstGeom prst="rect">
            <a:avLst/>
          </a:prstGeom>
          <a:noFill/>
        </p:spPr>
        <p:txBody>
          <a:bodyPr wrap="square" rtlCol="0">
            <a:spAutoFit/>
          </a:bodyPr>
          <a:lstStyle/>
          <a:p>
            <a:r>
              <a:rPr lang="en-US" sz="1600" b="0" dirty="0" smtClean="0">
                <a:latin typeface="Arial" charset="0"/>
              </a:rPr>
              <a:t>Automated scripts for unit testing the application, generate &amp; publish test reports</a:t>
            </a:r>
          </a:p>
          <a:p>
            <a:endParaRPr lang="en-US" sz="1600" b="0" dirty="0" smtClean="0">
              <a:latin typeface="Arial" charset="0"/>
            </a:endParaRPr>
          </a:p>
          <a:p>
            <a:endParaRPr lang="en-US" sz="1600" b="0" dirty="0" smtClean="0">
              <a:latin typeface="Arial" charset="0"/>
            </a:endParaRPr>
          </a:p>
          <a:p>
            <a:r>
              <a:rPr lang="en-US" sz="1600" dirty="0" smtClean="0">
                <a:latin typeface="Arial" charset="0"/>
              </a:rPr>
              <a:t>Examples:</a:t>
            </a:r>
          </a:p>
          <a:p>
            <a:pPr marL="111125" indent="-111125">
              <a:buFont typeface="Arial" pitchFamily="34" charset="0"/>
              <a:buChar char="•"/>
            </a:pPr>
            <a:r>
              <a:rPr lang="en-US" sz="1600" b="0" dirty="0" smtClean="0"/>
              <a:t> </a:t>
            </a:r>
            <a:r>
              <a:rPr lang="en-US" sz="1600" b="0" dirty="0" smtClean="0"/>
              <a:t>JUnit</a:t>
            </a:r>
            <a:endParaRPr lang="en-US" sz="1600" b="0" dirty="0"/>
          </a:p>
        </p:txBody>
      </p:sp>
      <p:sp>
        <p:nvSpPr>
          <p:cNvPr id="12" name="TextBox 11"/>
          <p:cNvSpPr txBox="1"/>
          <p:nvPr/>
        </p:nvSpPr>
        <p:spPr>
          <a:xfrm>
            <a:off x="4724400" y="3505200"/>
            <a:ext cx="2133600" cy="2308324"/>
          </a:xfrm>
          <a:prstGeom prst="rect">
            <a:avLst/>
          </a:prstGeom>
          <a:noFill/>
        </p:spPr>
        <p:txBody>
          <a:bodyPr wrap="square" rtlCol="0">
            <a:spAutoFit/>
          </a:bodyPr>
          <a:lstStyle/>
          <a:p>
            <a:r>
              <a:rPr lang="en-US" sz="1600" b="0" dirty="0" smtClean="0">
                <a:latin typeface="Arial" charset="0"/>
              </a:rPr>
              <a:t>Tool for building, packaging application and automating the build/deploy process</a:t>
            </a:r>
          </a:p>
          <a:p>
            <a:endParaRPr lang="en-US" sz="1600" b="0" dirty="0" smtClean="0">
              <a:latin typeface="Arial" charset="0"/>
            </a:endParaRPr>
          </a:p>
          <a:p>
            <a:endParaRPr lang="en-US" sz="1600" b="0" dirty="0" smtClean="0">
              <a:latin typeface="Arial" charset="0"/>
            </a:endParaRPr>
          </a:p>
          <a:p>
            <a:r>
              <a:rPr lang="en-US" sz="1600" dirty="0" smtClean="0">
                <a:latin typeface="Arial" charset="0"/>
              </a:rPr>
              <a:t>Examples:</a:t>
            </a:r>
          </a:p>
          <a:p>
            <a:pPr marL="173038" indent="-173038">
              <a:buFont typeface="Arial" pitchFamily="34" charset="0"/>
              <a:buChar char="•"/>
            </a:pPr>
            <a:r>
              <a:rPr lang="en-US" sz="1600" dirty="0" smtClean="0"/>
              <a:t> </a:t>
            </a:r>
            <a:r>
              <a:rPr lang="en-US" sz="1600" b="0" dirty="0" smtClean="0"/>
              <a:t>ANT</a:t>
            </a:r>
          </a:p>
          <a:p>
            <a:pPr marL="173038" indent="-173038">
              <a:buFont typeface="Arial" pitchFamily="34" charset="0"/>
              <a:buChar char="•"/>
            </a:pPr>
            <a:r>
              <a:rPr lang="en-US" sz="1600" b="0" dirty="0" smtClean="0"/>
              <a:t> Maven</a:t>
            </a:r>
            <a:endParaRPr lang="en-US" sz="1600" b="0" dirty="0"/>
          </a:p>
        </p:txBody>
      </p:sp>
      <p:sp>
        <p:nvSpPr>
          <p:cNvPr id="13" name="TextBox 12"/>
          <p:cNvSpPr txBox="1"/>
          <p:nvPr/>
        </p:nvSpPr>
        <p:spPr>
          <a:xfrm>
            <a:off x="6934200" y="3505200"/>
            <a:ext cx="2057400" cy="2308324"/>
          </a:xfrm>
          <a:prstGeom prst="rect">
            <a:avLst/>
          </a:prstGeom>
          <a:noFill/>
        </p:spPr>
        <p:txBody>
          <a:bodyPr wrap="square" rtlCol="0">
            <a:spAutoFit/>
          </a:bodyPr>
          <a:lstStyle/>
          <a:p>
            <a:r>
              <a:rPr lang="en-US" sz="1600" b="0" dirty="0" smtClean="0">
                <a:latin typeface="Arial" charset="0"/>
              </a:rPr>
              <a:t>Used for organizing &amp; maintain the versions of software program.</a:t>
            </a:r>
          </a:p>
          <a:p>
            <a:endParaRPr lang="en-US" sz="1600" b="0" dirty="0" smtClean="0">
              <a:latin typeface="Arial" charset="0"/>
            </a:endParaRPr>
          </a:p>
          <a:p>
            <a:endParaRPr lang="en-US" sz="1600" b="0" dirty="0" smtClean="0">
              <a:latin typeface="Arial" charset="0"/>
            </a:endParaRPr>
          </a:p>
          <a:p>
            <a:r>
              <a:rPr lang="en-US" sz="1600" dirty="0" smtClean="0">
                <a:latin typeface="Arial" charset="0"/>
              </a:rPr>
              <a:t>Examples:</a:t>
            </a:r>
          </a:p>
          <a:p>
            <a:pPr marL="111125" indent="-111125">
              <a:buFont typeface="Arial" pitchFamily="34" charset="0"/>
              <a:buChar char="•"/>
            </a:pPr>
            <a:r>
              <a:rPr lang="en-US" sz="1600" b="0" dirty="0" smtClean="0"/>
              <a:t> VSS</a:t>
            </a:r>
          </a:p>
          <a:p>
            <a:pPr marL="111125" indent="-111125">
              <a:buFont typeface="Arial" pitchFamily="34" charset="0"/>
              <a:buChar char="•"/>
            </a:pPr>
            <a:r>
              <a:rPr lang="en-US" sz="1600" b="0" dirty="0" smtClean="0"/>
              <a:t> SVN</a:t>
            </a:r>
            <a:endParaRPr lang="en-US" sz="16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Workspace and Project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a:p>
        </p:txBody>
      </p:sp>
      <p:sp>
        <p:nvSpPr>
          <p:cNvPr id="5" name="Rectangle 4"/>
          <p:cNvSpPr/>
          <p:nvPr/>
        </p:nvSpPr>
        <p:spPr>
          <a:xfrm>
            <a:off x="228600" y="1524000"/>
            <a:ext cx="8153400" cy="3200876"/>
          </a:xfrm>
          <a:prstGeom prst="rect">
            <a:avLst/>
          </a:prstGeom>
        </p:spPr>
        <p:txBody>
          <a:bodyPr wrap="square">
            <a:spAutoFit/>
          </a:bodyPr>
          <a:lstStyle/>
          <a:p>
            <a:pPr>
              <a:buNone/>
            </a:pPr>
            <a:r>
              <a:rPr lang="en-US" sz="2200" dirty="0" smtClean="0"/>
              <a:t>What is a project? </a:t>
            </a:r>
          </a:p>
          <a:p>
            <a:pPr lvl="1" indent="-173038">
              <a:buFont typeface="Arial" pitchFamily="34" charset="0"/>
              <a:buChar char="•"/>
            </a:pPr>
            <a:r>
              <a:rPr lang="en-US" sz="2000" b="0" dirty="0" smtClean="0"/>
              <a:t> A </a:t>
            </a:r>
            <a:r>
              <a:rPr lang="en-US" sz="2000" i="1" dirty="0" smtClean="0"/>
              <a:t>project</a:t>
            </a:r>
            <a:r>
              <a:rPr lang="en-US" sz="2000" b="0" dirty="0" smtClean="0"/>
              <a:t> is a repository which stores java classes and other related files needed for building the application. </a:t>
            </a:r>
          </a:p>
          <a:p>
            <a:pPr lvl="1" indent="-173038">
              <a:buFont typeface="Arial" pitchFamily="34" charset="0"/>
              <a:buChar char="•"/>
            </a:pPr>
            <a:r>
              <a:rPr lang="en-US" sz="2000" b="0" dirty="0" smtClean="0"/>
              <a:t> In the repository developers can develop stand alone or web applications</a:t>
            </a:r>
          </a:p>
          <a:p>
            <a:pPr>
              <a:buFont typeface="Arial" pitchFamily="34" charset="0"/>
              <a:buChar char="•"/>
            </a:pPr>
            <a:endParaRPr lang="en-US" dirty="0" smtClean="0"/>
          </a:p>
          <a:p>
            <a:pPr>
              <a:buNone/>
            </a:pPr>
            <a:r>
              <a:rPr lang="en-US" sz="2200" dirty="0" smtClean="0"/>
              <a:t>What is a workspace?</a:t>
            </a:r>
          </a:p>
          <a:p>
            <a:pPr lvl="1" indent="-173038"/>
            <a:r>
              <a:rPr lang="en-US" sz="2000" b="0" dirty="0" smtClean="0"/>
              <a:t>A </a:t>
            </a:r>
            <a:r>
              <a:rPr lang="en-US" sz="2000" i="1" dirty="0" smtClean="0"/>
              <a:t>workspace</a:t>
            </a:r>
            <a:r>
              <a:rPr lang="en-US" sz="2000" b="0" dirty="0" smtClean="0"/>
              <a:t> is a space where one or more projects is created. It is a wrapper is used for managing the projects and they are typically stored as a directory in your operating system.</a:t>
            </a:r>
          </a:p>
        </p:txBody>
      </p:sp>
      <p:pic>
        <p:nvPicPr>
          <p:cNvPr id="6" name="Picture 5" descr="package.png"/>
          <p:cNvPicPr>
            <a:picLocks noChangeAspect="1"/>
          </p:cNvPicPr>
          <p:nvPr/>
        </p:nvPicPr>
        <p:blipFill>
          <a:blip r:embed="rId2" cstate="print"/>
          <a:stretch>
            <a:fillRect/>
          </a:stretch>
        </p:blipFill>
        <p:spPr>
          <a:xfrm>
            <a:off x="5562600" y="4572000"/>
            <a:ext cx="1787407" cy="1447800"/>
          </a:xfrm>
          <a:prstGeom prst="rect">
            <a:avLst/>
          </a:prstGeom>
        </p:spPr>
      </p:pic>
      <p:sp>
        <p:nvSpPr>
          <p:cNvPr id="7" name="Rectangle 6"/>
          <p:cNvSpPr/>
          <p:nvPr/>
        </p:nvSpPr>
        <p:spPr>
          <a:xfrm>
            <a:off x="609600" y="4819471"/>
            <a:ext cx="4572000" cy="1200329"/>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endParaRPr lang="en-US" dirty="0" smtClean="0">
              <a:solidFill>
                <a:srgbClr val="EA3800"/>
              </a:solidFill>
              <a:latin typeface="Arial" pitchFamily="34" charset="0"/>
              <a:cs typeface="Arial" pitchFamily="34" charset="0"/>
            </a:endParaRPr>
          </a:p>
          <a:p>
            <a:r>
              <a:rPr lang="en-US" dirty="0" smtClean="0">
                <a:solidFill>
                  <a:srgbClr val="EA3800"/>
                </a:solidFill>
                <a:latin typeface="Arial" pitchFamily="34" charset="0"/>
                <a:cs typeface="Arial" pitchFamily="34" charset="0"/>
              </a:rPr>
              <a:t>Workspace </a:t>
            </a:r>
            <a:r>
              <a:rPr lang="en-US" b="0" dirty="0" smtClean="0">
                <a:solidFill>
                  <a:srgbClr val="EA3800"/>
                </a:solidFill>
                <a:latin typeface="Arial" pitchFamily="34" charset="0"/>
                <a:cs typeface="Arial" pitchFamily="34" charset="0"/>
              </a:rPr>
              <a:t>is like a box/container where multiple projects are created.</a:t>
            </a:r>
          </a:p>
          <a:p>
            <a:pPr>
              <a:buFont typeface="Arial" pitchFamily="34" charset="0"/>
              <a:buChar char="•"/>
            </a:pPr>
            <a:endParaRPr lang="en-US" dirty="0" smtClean="0">
              <a:solidFill>
                <a:srgbClr val="EA3800"/>
              </a:solidFill>
              <a:latin typeface="Arial" pitchFamily="34" charset="0"/>
              <a:cs typeface="Arial" pitchFamily="34" charset="0"/>
            </a:endParaRPr>
          </a:p>
        </p:txBody>
      </p:sp>
      <p:sp>
        <p:nvSpPr>
          <p:cNvPr id="8" name="TextBox 7"/>
          <p:cNvSpPr txBox="1"/>
          <p:nvPr/>
        </p:nvSpPr>
        <p:spPr>
          <a:xfrm>
            <a:off x="6261536" y="5578366"/>
            <a:ext cx="1066800" cy="261610"/>
          </a:xfrm>
          <a:prstGeom prst="rect">
            <a:avLst/>
          </a:prstGeom>
          <a:noFill/>
        </p:spPr>
        <p:txBody>
          <a:bodyPr wrap="square" rtlCol="0">
            <a:spAutoFit/>
          </a:bodyPr>
          <a:lstStyle/>
          <a:p>
            <a:r>
              <a:rPr lang="en-US" sz="1050" dirty="0" smtClean="0">
                <a:solidFill>
                  <a:srgbClr val="EA3800"/>
                </a:solidFill>
              </a:rPr>
              <a:t>Workspace</a:t>
            </a:r>
            <a:endParaRPr lang="en-US" sz="1050" dirty="0">
              <a:solidFill>
                <a:srgbClr val="EA3800"/>
              </a:solidFill>
            </a:endParaRPr>
          </a:p>
        </p:txBody>
      </p:sp>
      <p:sp>
        <p:nvSpPr>
          <p:cNvPr id="9" name="TextBox 8"/>
          <p:cNvSpPr txBox="1"/>
          <p:nvPr/>
        </p:nvSpPr>
        <p:spPr>
          <a:xfrm>
            <a:off x="6172200" y="4842302"/>
            <a:ext cx="1066800" cy="415498"/>
          </a:xfrm>
          <a:prstGeom prst="rect">
            <a:avLst/>
          </a:prstGeom>
          <a:noFill/>
        </p:spPr>
        <p:txBody>
          <a:bodyPr wrap="square" rtlCol="0">
            <a:spAutoFit/>
          </a:bodyPr>
          <a:lstStyle/>
          <a:p>
            <a:r>
              <a:rPr lang="en-US" sz="1050" dirty="0" smtClean="0"/>
              <a:t>Project</a:t>
            </a:r>
          </a:p>
          <a:p>
            <a:r>
              <a:rPr lang="en-US" sz="1050" dirty="0" smtClean="0"/>
              <a:t>1…n</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linds(horizontal)">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1"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heckerboard(across)">
                                      <p:cBhvr>
                                        <p:cTn id="26" dur="500"/>
                                        <p:tgtEl>
                                          <p:spTgt spid="7"/>
                                        </p:tgtEl>
                                      </p:cBhvr>
                                    </p:animEffect>
                                  </p:childTnLst>
                                </p:cTn>
                              </p:par>
                              <p:par>
                                <p:cTn id="27" presetID="5" presetClass="entr" presetSubtype="1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heckerboard(across)">
                                      <p:cBhvr>
                                        <p:cTn id="32" dur="500"/>
                                        <p:tgtEl>
                                          <p:spTgt spid="9"/>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checkerboard(across)">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Types of Project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sp>
        <p:nvSpPr>
          <p:cNvPr id="10" name="Rounded Rectangle 9"/>
          <p:cNvSpPr/>
          <p:nvPr/>
        </p:nvSpPr>
        <p:spPr bwMode="auto">
          <a:xfrm>
            <a:off x="1524000" y="4038600"/>
            <a:ext cx="1066800" cy="11430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Java Project</a:t>
            </a:r>
          </a:p>
        </p:txBody>
      </p:sp>
      <p:sp>
        <p:nvSpPr>
          <p:cNvPr id="11" name="Rounded Rectangle 10"/>
          <p:cNvSpPr/>
          <p:nvPr/>
        </p:nvSpPr>
        <p:spPr bwMode="auto">
          <a:xfrm>
            <a:off x="3869960" y="4038600"/>
            <a:ext cx="1295400" cy="1143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Dynamic Web Project</a:t>
            </a:r>
          </a:p>
        </p:txBody>
      </p:sp>
      <p:sp>
        <p:nvSpPr>
          <p:cNvPr id="12" name="Rounded Rectangle 11"/>
          <p:cNvSpPr/>
          <p:nvPr/>
        </p:nvSpPr>
        <p:spPr bwMode="auto">
          <a:xfrm>
            <a:off x="6172200" y="4038600"/>
            <a:ext cx="1219200" cy="11430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J2EE Project</a:t>
            </a:r>
          </a:p>
        </p:txBody>
      </p:sp>
      <p:sp>
        <p:nvSpPr>
          <p:cNvPr id="13" name="Rounded Rectangular Callout 12"/>
          <p:cNvSpPr/>
          <p:nvPr/>
        </p:nvSpPr>
        <p:spPr bwMode="auto">
          <a:xfrm>
            <a:off x="304800" y="2209800"/>
            <a:ext cx="2819400" cy="1524000"/>
          </a:xfrm>
          <a:prstGeom prst="wedgeRoundRectCallout">
            <a:avLst>
              <a:gd name="adj1" fmla="val 11080"/>
              <a:gd name="adj2" fmla="val 69185"/>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a:r>
              <a:rPr kumimoji="0" lang="en-US" sz="1500" b="0" i="0" u="none" strike="noStrike" cap="none" normalizeH="0" dirty="0" smtClean="0">
                <a:ln>
                  <a:noFill/>
                </a:ln>
                <a:solidFill>
                  <a:schemeClr val="tx1"/>
                </a:solidFill>
                <a:effectLst/>
                <a:latin typeface="Calibri" pitchFamily="34" charset="0"/>
              </a:rPr>
              <a:t>Java project is used to develop a stand alone java application. It generates a Java archive file which is a collection of class files and images. </a:t>
            </a:r>
            <a:endParaRPr kumimoji="0" lang="en-US" sz="1500" b="0" i="0" u="none" strike="noStrike" cap="none" normalizeH="0" baseline="0" dirty="0" smtClean="0">
              <a:ln>
                <a:noFill/>
              </a:ln>
              <a:solidFill>
                <a:schemeClr val="tx1"/>
              </a:solidFill>
              <a:effectLst/>
              <a:latin typeface="Calibri" pitchFamily="34" charset="0"/>
            </a:endParaRPr>
          </a:p>
        </p:txBody>
      </p:sp>
      <p:sp>
        <p:nvSpPr>
          <p:cNvPr id="14" name="Rounded Rectangular Callout 13"/>
          <p:cNvSpPr/>
          <p:nvPr/>
        </p:nvSpPr>
        <p:spPr bwMode="auto">
          <a:xfrm>
            <a:off x="3429000" y="2209800"/>
            <a:ext cx="2438400" cy="1371600"/>
          </a:xfrm>
          <a:prstGeom prst="wedgeRoundRectCallout">
            <a:avLst>
              <a:gd name="adj1" fmla="val -3338"/>
              <a:gd name="adj2" fmla="val 80939"/>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1500" b="0" dirty="0" smtClean="0">
                <a:latin typeface="Calibri" pitchFamily="34" charset="0"/>
              </a:rPr>
              <a:t>This is used to develop a web application. It generates a War file which is a collection of class, JSP, JAR and XML files. </a:t>
            </a:r>
          </a:p>
        </p:txBody>
      </p:sp>
      <p:sp>
        <p:nvSpPr>
          <p:cNvPr id="15" name="Rounded Rectangular Callout 14"/>
          <p:cNvSpPr/>
          <p:nvPr/>
        </p:nvSpPr>
        <p:spPr bwMode="auto">
          <a:xfrm>
            <a:off x="6172200" y="2286000"/>
            <a:ext cx="2667000" cy="1295400"/>
          </a:xfrm>
          <a:prstGeom prst="wedgeRoundRectCallout">
            <a:avLst>
              <a:gd name="adj1" fmla="val -24691"/>
              <a:gd name="adj2" fmla="val 8375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1500" b="0" dirty="0" smtClean="0">
                <a:latin typeface="Calibri" pitchFamily="34" charset="0"/>
              </a:rPr>
              <a:t>This is used to develop an enterprise application. It generates an EAR file which is a collection of JAR, WAR and EJBs. </a:t>
            </a:r>
          </a:p>
        </p:txBody>
      </p:sp>
      <p:sp>
        <p:nvSpPr>
          <p:cNvPr id="16" name="Wave 15"/>
          <p:cNvSpPr/>
          <p:nvPr/>
        </p:nvSpPr>
        <p:spPr bwMode="auto">
          <a:xfrm>
            <a:off x="1371600" y="5486400"/>
            <a:ext cx="1401580" cy="762000"/>
          </a:xfrm>
          <a:prstGeom prst="wav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JAR - </a:t>
            </a:r>
            <a:r>
              <a:rPr kumimoji="0" lang="en-US" sz="1200" b="1" i="0" u="none" strike="noStrike" cap="none" normalizeH="0" baseline="0" dirty="0" smtClean="0">
                <a:ln>
                  <a:noFill/>
                </a:ln>
                <a:solidFill>
                  <a:schemeClr val="tx1"/>
                </a:solidFill>
                <a:effectLst/>
                <a:latin typeface="Arial" charset="0"/>
              </a:rPr>
              <a:t>Java Archive</a:t>
            </a:r>
          </a:p>
        </p:txBody>
      </p:sp>
      <p:sp>
        <p:nvSpPr>
          <p:cNvPr id="17" name="Wave 16"/>
          <p:cNvSpPr/>
          <p:nvPr/>
        </p:nvSpPr>
        <p:spPr bwMode="auto">
          <a:xfrm>
            <a:off x="3886200" y="5486400"/>
            <a:ext cx="1295400" cy="762000"/>
          </a:xfrm>
          <a:prstGeom prst="wav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Arial" charset="0"/>
              </a:rPr>
              <a:t>W</a:t>
            </a:r>
            <a:r>
              <a:rPr kumimoji="0" lang="en-US" sz="1400" b="1" i="0" u="none" strike="noStrike" cap="none" normalizeH="0" baseline="0" dirty="0" smtClean="0">
                <a:ln>
                  <a:noFill/>
                </a:ln>
                <a:solidFill>
                  <a:schemeClr val="tx1"/>
                </a:solidFill>
                <a:effectLst/>
                <a:latin typeface="Arial" charset="0"/>
              </a:rPr>
              <a:t>AR - </a:t>
            </a:r>
            <a:r>
              <a:rPr lang="en-US" sz="1200" dirty="0" smtClean="0">
                <a:latin typeface="Arial" charset="0"/>
              </a:rPr>
              <a:t>Web</a:t>
            </a:r>
            <a:r>
              <a:rPr kumimoji="0" lang="en-US" sz="1200" b="1" i="0" u="none" strike="noStrike" cap="none" normalizeH="0" baseline="0" dirty="0" smtClean="0">
                <a:ln>
                  <a:noFill/>
                </a:ln>
                <a:solidFill>
                  <a:schemeClr val="tx1"/>
                </a:solidFill>
                <a:effectLst/>
                <a:latin typeface="Arial" charset="0"/>
              </a:rPr>
              <a:t> Archive</a:t>
            </a:r>
          </a:p>
        </p:txBody>
      </p:sp>
      <p:sp>
        <p:nvSpPr>
          <p:cNvPr id="18" name="Wave 17"/>
          <p:cNvSpPr/>
          <p:nvPr/>
        </p:nvSpPr>
        <p:spPr bwMode="auto">
          <a:xfrm>
            <a:off x="6096000" y="5486400"/>
            <a:ext cx="1371600" cy="762000"/>
          </a:xfrm>
          <a:prstGeom prst="wav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latin typeface="Arial" charset="0"/>
              </a:rPr>
              <a:t>E</a:t>
            </a:r>
            <a:r>
              <a:rPr kumimoji="0" lang="en-US" sz="1400" b="1" i="0" u="none" strike="noStrike" cap="none" normalizeH="0" baseline="0" dirty="0" smtClean="0">
                <a:ln>
                  <a:noFill/>
                </a:ln>
                <a:solidFill>
                  <a:schemeClr val="tx1"/>
                </a:solidFill>
                <a:effectLst/>
                <a:latin typeface="Arial" charset="0"/>
              </a:rPr>
              <a:t>AR – </a:t>
            </a:r>
            <a:r>
              <a:rPr kumimoji="0" lang="en-US" sz="1200" b="1" i="0" u="none" strike="noStrike" cap="none" normalizeH="0" baseline="0" dirty="0" smtClean="0">
                <a:ln>
                  <a:noFill/>
                </a:ln>
                <a:solidFill>
                  <a:schemeClr val="tx1"/>
                </a:solidFill>
                <a:effectLst/>
                <a:latin typeface="Arial" charset="0"/>
              </a:rPr>
              <a:t>Enterprise</a:t>
            </a:r>
            <a:r>
              <a:rPr kumimoji="0" lang="en-US" sz="1200" b="1" i="0" u="none" strike="noStrike" cap="none" normalizeH="0" dirty="0" smtClean="0">
                <a:ln>
                  <a:noFill/>
                </a:ln>
                <a:solidFill>
                  <a:schemeClr val="tx1"/>
                </a:solidFill>
                <a:effectLst/>
                <a:latin typeface="Arial" charset="0"/>
              </a:rPr>
              <a:t> </a:t>
            </a:r>
            <a:r>
              <a:rPr kumimoji="0" lang="en-US" sz="1200" b="1" i="0" u="none" strike="noStrike" cap="none" normalizeH="0" baseline="0" dirty="0" smtClean="0">
                <a:ln>
                  <a:noFill/>
                </a:ln>
                <a:solidFill>
                  <a:schemeClr val="tx1"/>
                </a:solidFill>
                <a:effectLst/>
                <a:latin typeface="Arial" charset="0"/>
              </a:rPr>
              <a:t>Archive</a:t>
            </a:r>
          </a:p>
        </p:txBody>
      </p:sp>
      <p:cxnSp>
        <p:nvCxnSpPr>
          <p:cNvPr id="19" name="Straight Arrow Connector 18"/>
          <p:cNvCxnSpPr/>
          <p:nvPr/>
        </p:nvCxnSpPr>
        <p:spPr bwMode="auto">
          <a:xfrm rot="16200000" flipH="1">
            <a:off x="1864870" y="5374130"/>
            <a:ext cx="400050" cy="149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rot="16200000" flipH="1">
            <a:off x="4303270" y="5374130"/>
            <a:ext cx="400050" cy="149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16200000" flipH="1">
            <a:off x="6589270" y="5374130"/>
            <a:ext cx="400050" cy="149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Rectangle 21"/>
          <p:cNvSpPr/>
          <p:nvPr/>
        </p:nvSpPr>
        <p:spPr>
          <a:xfrm>
            <a:off x="228600" y="1524000"/>
            <a:ext cx="8153400" cy="430887"/>
          </a:xfrm>
          <a:prstGeom prst="rect">
            <a:avLst/>
          </a:prstGeom>
        </p:spPr>
        <p:txBody>
          <a:bodyPr wrap="square">
            <a:spAutoFit/>
          </a:bodyPr>
          <a:lstStyle/>
          <a:p>
            <a:pPr>
              <a:buNone/>
            </a:pPr>
            <a:r>
              <a:rPr lang="en-US" sz="2200" dirty="0" smtClean="0"/>
              <a:t>Listed below are some common types of project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3" presetClass="entr" presetSubtype="1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par>
                                <p:cTn id="26" presetID="3" presetClass="entr" presetSubtype="1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1+#ppt_w/2"/>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3" presetClass="entr" presetSubtype="1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Creating Workspace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a:p>
        </p:txBody>
      </p:sp>
      <p:sp>
        <p:nvSpPr>
          <p:cNvPr id="5" name="Rectangle 4"/>
          <p:cNvSpPr/>
          <p:nvPr/>
        </p:nvSpPr>
        <p:spPr>
          <a:xfrm>
            <a:off x="228600" y="1600200"/>
            <a:ext cx="8153400" cy="2246769"/>
          </a:xfrm>
          <a:prstGeom prst="rect">
            <a:avLst/>
          </a:prstGeom>
        </p:spPr>
        <p:txBody>
          <a:bodyPr wrap="square">
            <a:spAutoFit/>
          </a:bodyPr>
          <a:lstStyle/>
          <a:p>
            <a:pPr>
              <a:buNone/>
            </a:pPr>
            <a:r>
              <a:rPr lang="en-US" sz="2000" dirty="0" smtClean="0"/>
              <a:t>Let us all create a workspace</a:t>
            </a:r>
          </a:p>
          <a:p>
            <a:pPr marL="236538" lvl="1" indent="-63500"/>
            <a:r>
              <a:rPr lang="en-US" sz="2000" b="0" dirty="0" smtClean="0"/>
              <a:t> When Eclipse is started, a workspace can be selected by using the </a:t>
            </a:r>
            <a:r>
              <a:rPr lang="en-US" sz="2000" dirty="0" smtClean="0"/>
              <a:t>Browse</a:t>
            </a:r>
            <a:r>
              <a:rPr lang="en-US" sz="2000" b="0" dirty="0" smtClean="0"/>
              <a:t> Button.</a:t>
            </a:r>
          </a:p>
          <a:p>
            <a:pPr lvl="1"/>
            <a:endParaRPr lang="en-US" sz="2000" b="0" dirty="0" smtClean="0"/>
          </a:p>
          <a:p>
            <a:pPr>
              <a:buNone/>
            </a:pPr>
            <a:r>
              <a:rPr lang="en-US" sz="2000" dirty="0" smtClean="0"/>
              <a:t>How to switch workspace?</a:t>
            </a:r>
            <a:endParaRPr lang="en-US" sz="2000" b="0" dirty="0" smtClean="0"/>
          </a:p>
          <a:p>
            <a:pPr marL="346075" lvl="1" indent="-109538"/>
            <a:r>
              <a:rPr lang="en-US" sz="2000" b="0" dirty="0" smtClean="0"/>
              <a:t>User can switch from one workspace to another using the </a:t>
            </a:r>
          </a:p>
          <a:p>
            <a:pPr marL="346075" lvl="1" indent="-109538"/>
            <a:r>
              <a:rPr lang="en-US" sz="2000" b="0" dirty="0" smtClean="0"/>
              <a:t>	</a:t>
            </a:r>
            <a:r>
              <a:rPr lang="en-US" sz="2000" dirty="0" smtClean="0"/>
              <a:t>File </a:t>
            </a:r>
            <a:r>
              <a:rPr lang="en-US" sz="2000" dirty="0" smtClean="0">
                <a:sym typeface="Wingdings" pitchFamily="2" charset="2"/>
              </a:rPr>
              <a:t> Switch workspace </a:t>
            </a:r>
            <a:r>
              <a:rPr lang="en-US" sz="2000" b="0" dirty="0" smtClean="0">
                <a:sym typeface="Wingdings" pitchFamily="2" charset="2"/>
              </a:rPr>
              <a:t>option.</a:t>
            </a:r>
          </a:p>
        </p:txBody>
      </p:sp>
      <p:pic>
        <p:nvPicPr>
          <p:cNvPr id="6" name="Picture 5" descr="Workspace.jpg"/>
          <p:cNvPicPr>
            <a:picLocks noChangeAspect="1"/>
          </p:cNvPicPr>
          <p:nvPr/>
        </p:nvPicPr>
        <p:blipFill>
          <a:blip r:embed="rId2" cstate="print"/>
          <a:stretch>
            <a:fillRect/>
          </a:stretch>
        </p:blipFill>
        <p:spPr>
          <a:xfrm>
            <a:off x="533400" y="3886200"/>
            <a:ext cx="3489773" cy="1805819"/>
          </a:xfrm>
          <a:prstGeom prst="rect">
            <a:avLst/>
          </a:prstGeom>
        </p:spPr>
      </p:pic>
      <p:sp>
        <p:nvSpPr>
          <p:cNvPr id="7" name="Rectangle 6"/>
          <p:cNvSpPr/>
          <p:nvPr/>
        </p:nvSpPr>
        <p:spPr>
          <a:xfrm>
            <a:off x="4343400" y="4114800"/>
            <a:ext cx="4572000" cy="92333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dirty="0" smtClean="0">
                <a:solidFill>
                  <a:schemeClr val="tx2"/>
                </a:solidFill>
                <a:latin typeface="Arial" pitchFamily="34" charset="0"/>
                <a:cs typeface="Arial" pitchFamily="34" charset="0"/>
              </a:rPr>
              <a:t>NOTE: </a:t>
            </a:r>
            <a:r>
              <a:rPr lang="en-US" b="0" dirty="0" smtClean="0">
                <a:solidFill>
                  <a:schemeClr val="tx2"/>
                </a:solidFill>
                <a:latin typeface="Arial" pitchFamily="34" charset="0"/>
                <a:cs typeface="Arial" pitchFamily="34" charset="0"/>
              </a:rPr>
              <a:t>If the folder selected does not have a workspace the SDE will automatically create a new workspace.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blinds(horizontal)">
                                      <p:cBhvr>
                                        <p:cTn id="16" dur="500"/>
                                        <p:tgtEl>
                                          <p:spTgt spid="5">
                                            <p:txEl>
                                              <p:pRg st="5" end="5"/>
                                            </p:txEl>
                                          </p:spTgt>
                                        </p:tgtEl>
                                      </p:cBhvr>
                                    </p:animEffect>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5"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Lend a hand - Creating a Project </a:t>
            </a:r>
            <a:endParaRPr lang="en-US" sz="3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sp>
        <p:nvSpPr>
          <p:cNvPr id="5" name="Rectangle 4"/>
          <p:cNvSpPr/>
          <p:nvPr/>
        </p:nvSpPr>
        <p:spPr>
          <a:xfrm>
            <a:off x="228600" y="1524000"/>
            <a:ext cx="8153400" cy="5262979"/>
          </a:xfrm>
          <a:prstGeom prst="rect">
            <a:avLst/>
          </a:prstGeom>
        </p:spPr>
        <p:txBody>
          <a:bodyPr wrap="square">
            <a:spAutoFit/>
          </a:bodyPr>
          <a:lstStyle/>
          <a:p>
            <a:pPr>
              <a:buNone/>
            </a:pPr>
            <a:r>
              <a:rPr lang="en-US" sz="1600" dirty="0" smtClean="0"/>
              <a:t>Let us now create a project</a:t>
            </a:r>
          </a:p>
          <a:p>
            <a:pPr marL="457200" lvl="2">
              <a:buFont typeface="Arial" pitchFamily="34" charset="0"/>
              <a:buChar char="•"/>
            </a:pPr>
            <a:r>
              <a:rPr lang="en-US" sz="1600" b="0" dirty="0" smtClean="0"/>
              <a:t> Click CTRL+N (or) Choose File </a:t>
            </a:r>
            <a:r>
              <a:rPr lang="en-US" sz="1600" b="0" dirty="0" smtClean="0">
                <a:sym typeface="Wingdings" pitchFamily="2" charset="2"/>
              </a:rPr>
              <a:t> New   Project and select the appropriate project (In our case it is Java project) </a:t>
            </a:r>
          </a:p>
          <a:p>
            <a:pPr marL="0" lvl="1"/>
            <a:endParaRPr lang="en-US" sz="1600" b="0" dirty="0" smtClean="0">
              <a:sym typeface="Wingdings" pitchFamily="2" charset="2"/>
            </a:endParaRPr>
          </a:p>
          <a:p>
            <a:pPr>
              <a:buNone/>
            </a:pPr>
            <a:endParaRPr lang="en-US" sz="1600" b="0" dirty="0" smtClean="0">
              <a:sym typeface="Wingdings" pitchFamily="2" charset="2"/>
            </a:endParaRPr>
          </a:p>
          <a:p>
            <a:pPr>
              <a:buFont typeface="Arial" pitchFamily="34" charset="0"/>
              <a:buChar char="•"/>
            </a:pPr>
            <a:endParaRPr lang="en-US" sz="1600" dirty="0" smtClean="0"/>
          </a:p>
          <a:p>
            <a:pPr>
              <a:buFont typeface="Arial" pitchFamily="34" charset="0"/>
              <a:buChar char="•"/>
            </a:pPr>
            <a:endParaRPr lang="en-US" sz="1600" dirty="0" smtClean="0"/>
          </a:p>
          <a:p>
            <a:pPr>
              <a:buFont typeface="Arial" pitchFamily="34" charset="0"/>
              <a:buChar char="•"/>
            </a:pPr>
            <a:endParaRPr lang="en-US" sz="1600" dirty="0" smtClean="0"/>
          </a:p>
          <a:p>
            <a:pPr>
              <a:buFont typeface="Arial" pitchFamily="34" charset="0"/>
              <a:buChar char="•"/>
            </a:pPr>
            <a:endParaRPr lang="en-US" sz="1600" dirty="0" smtClean="0"/>
          </a:p>
          <a:p>
            <a:pPr>
              <a:buFont typeface="Arial" pitchFamily="34" charset="0"/>
              <a:buChar char="•"/>
            </a:pPr>
            <a:endParaRPr lang="en-US" sz="1600" dirty="0" smtClean="0"/>
          </a:p>
          <a:p>
            <a:pPr>
              <a:buFont typeface="Arial" pitchFamily="34" charset="0"/>
              <a:buChar char="•"/>
            </a:pPr>
            <a:endParaRPr lang="en-US" sz="1600" dirty="0" smtClean="0"/>
          </a:p>
          <a:p>
            <a:pPr>
              <a:buFont typeface="Arial" pitchFamily="34" charset="0"/>
              <a:buChar char="•"/>
            </a:pPr>
            <a:endParaRPr lang="en-US" sz="1600" dirty="0" smtClean="0"/>
          </a:p>
          <a:p>
            <a:pPr>
              <a:buFont typeface="Arial" pitchFamily="34" charset="0"/>
              <a:buChar char="•"/>
            </a:pPr>
            <a:endParaRPr lang="en-US" sz="1600" dirty="0" smtClean="0"/>
          </a:p>
          <a:p>
            <a:pPr>
              <a:buFont typeface="Arial" pitchFamily="34" charset="0"/>
              <a:buChar char="•"/>
            </a:pPr>
            <a:endParaRPr lang="en-US" sz="1600" dirty="0" smtClean="0"/>
          </a:p>
          <a:p>
            <a:pPr>
              <a:buFont typeface="Arial" pitchFamily="34" charset="0"/>
              <a:buChar char="•"/>
            </a:pPr>
            <a:endParaRPr lang="en-US" sz="1600" dirty="0" smtClean="0"/>
          </a:p>
          <a:p>
            <a:pPr>
              <a:buFont typeface="Arial" pitchFamily="34" charset="0"/>
              <a:buChar char="•"/>
            </a:pPr>
            <a:endParaRPr lang="en-US" sz="1600" dirty="0" smtClean="0"/>
          </a:p>
          <a:p>
            <a:pPr>
              <a:buFont typeface="Arial" pitchFamily="34" charset="0"/>
              <a:buChar char="•"/>
            </a:pPr>
            <a:endParaRPr lang="en-US" sz="1600" dirty="0" smtClean="0"/>
          </a:p>
          <a:p>
            <a:pPr>
              <a:buFont typeface="Arial" pitchFamily="34" charset="0"/>
              <a:buChar char="•"/>
            </a:pPr>
            <a:endParaRPr lang="en-US" sz="1600" dirty="0" smtClean="0"/>
          </a:p>
          <a:p>
            <a:pPr lvl="1">
              <a:buFont typeface="Arial" pitchFamily="34" charset="0"/>
              <a:buChar char="•"/>
            </a:pPr>
            <a:r>
              <a:rPr lang="en-US" sz="1600" b="0" dirty="0" smtClean="0"/>
              <a:t> Click on Next, enter the Project Name and click on Finish.</a:t>
            </a:r>
          </a:p>
          <a:p>
            <a:pPr lvl="1">
              <a:buFont typeface="Arial" pitchFamily="34" charset="0"/>
              <a:buChar char="•"/>
            </a:pPr>
            <a:r>
              <a:rPr lang="en-US" sz="1600" b="0" dirty="0" smtClean="0"/>
              <a:t> The Java project will open in the Java Perspective </a:t>
            </a:r>
          </a:p>
          <a:p>
            <a:pPr>
              <a:buFont typeface="Arial" pitchFamily="34" charset="0"/>
              <a:buChar char="•"/>
            </a:pPr>
            <a:endParaRPr lang="en-US" sz="1600" dirty="0"/>
          </a:p>
        </p:txBody>
      </p:sp>
      <p:grpSp>
        <p:nvGrpSpPr>
          <p:cNvPr id="8" name="Group 7"/>
          <p:cNvGrpSpPr/>
          <p:nvPr/>
        </p:nvGrpSpPr>
        <p:grpSpPr>
          <a:xfrm>
            <a:off x="2286000" y="2362200"/>
            <a:ext cx="3600450" cy="3429000"/>
            <a:chOff x="2286000" y="2133600"/>
            <a:chExt cx="3600450" cy="3429000"/>
          </a:xfrm>
        </p:grpSpPr>
        <p:pic>
          <p:nvPicPr>
            <p:cNvPr id="7" name="Picture 6" descr="Untitled.jpg"/>
            <p:cNvPicPr>
              <a:picLocks noChangeAspect="1"/>
            </p:cNvPicPr>
            <p:nvPr/>
          </p:nvPicPr>
          <p:blipFill>
            <a:blip r:embed="rId2" cstate="print"/>
            <a:stretch>
              <a:fillRect/>
            </a:stretch>
          </p:blipFill>
          <p:spPr>
            <a:xfrm>
              <a:off x="2286000" y="2133600"/>
              <a:ext cx="3600450" cy="3429000"/>
            </a:xfrm>
            <a:prstGeom prst="rect">
              <a:avLst/>
            </a:prstGeom>
            <a:noFill/>
            <a:ln>
              <a:noFill/>
            </a:ln>
          </p:spPr>
        </p:pic>
        <p:sp>
          <p:nvSpPr>
            <p:cNvPr id="6" name="Rounded Rectangle 5"/>
            <p:cNvSpPr/>
            <p:nvPr/>
          </p:nvSpPr>
          <p:spPr>
            <a:xfrm>
              <a:off x="2438400" y="3810000"/>
              <a:ext cx="10668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What is a Package?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a:p>
        </p:txBody>
      </p:sp>
      <p:sp>
        <p:nvSpPr>
          <p:cNvPr id="5" name="Rectangle 4"/>
          <p:cNvSpPr/>
          <p:nvPr/>
        </p:nvSpPr>
        <p:spPr>
          <a:xfrm>
            <a:off x="304800" y="1592282"/>
            <a:ext cx="8153400" cy="2508379"/>
          </a:xfrm>
          <a:prstGeom prst="rect">
            <a:avLst/>
          </a:prstGeom>
        </p:spPr>
        <p:txBody>
          <a:bodyPr wrap="square">
            <a:spAutoFit/>
          </a:bodyPr>
          <a:lstStyle/>
          <a:p>
            <a:pPr>
              <a:buNone/>
            </a:pPr>
            <a:r>
              <a:rPr lang="en-US" sz="1600" dirty="0" smtClean="0"/>
              <a:t>What is a package?</a:t>
            </a:r>
          </a:p>
          <a:p>
            <a:pPr lvl="1">
              <a:spcBef>
                <a:spcPts val="1200"/>
              </a:spcBef>
              <a:spcAft>
                <a:spcPts val="600"/>
              </a:spcAft>
              <a:buFont typeface="Arial" pitchFamily="34" charset="0"/>
              <a:buChar char="•"/>
            </a:pPr>
            <a:r>
              <a:rPr lang="en-US" sz="1600" b="0" dirty="0" smtClean="0"/>
              <a:t> A package is a namespace that logically group a set of related classes. </a:t>
            </a:r>
          </a:p>
          <a:p>
            <a:pPr lvl="1">
              <a:spcBef>
                <a:spcPts val="1200"/>
              </a:spcBef>
              <a:spcAft>
                <a:spcPts val="600"/>
              </a:spcAft>
              <a:buFont typeface="Arial" pitchFamily="34" charset="0"/>
              <a:buChar char="•"/>
            </a:pPr>
            <a:r>
              <a:rPr lang="en-US" sz="1600" b="0" dirty="0" smtClean="0"/>
              <a:t> Conceptually, package is similar to the sub folders on the computer where we keep HTML pages in one folder, images in another etc. </a:t>
            </a:r>
          </a:p>
          <a:p>
            <a:pPr lvl="1">
              <a:spcBef>
                <a:spcPts val="1200"/>
              </a:spcBef>
              <a:spcAft>
                <a:spcPts val="600"/>
              </a:spcAft>
              <a:buFont typeface="Arial" pitchFamily="34" charset="0"/>
              <a:buChar char="•"/>
            </a:pPr>
            <a:r>
              <a:rPr lang="en-US" sz="1600" b="0" dirty="0" smtClean="0"/>
              <a:t> Since the project contains huge number classes, packages are used to organize these classes based on their functionalities.</a:t>
            </a:r>
            <a:endParaRPr lang="en-US" sz="1600" dirty="0" smtClean="0"/>
          </a:p>
          <a:p>
            <a:pPr>
              <a:buFont typeface="Arial" pitchFamily="34" charset="0"/>
              <a:buChar char="•"/>
            </a:pPr>
            <a:endParaRPr lang="en-US" sz="1600" dirty="0"/>
          </a:p>
        </p:txBody>
      </p:sp>
      <p:pic>
        <p:nvPicPr>
          <p:cNvPr id="6" name="Picture 5" descr="package.png"/>
          <p:cNvPicPr>
            <a:picLocks noChangeAspect="1"/>
          </p:cNvPicPr>
          <p:nvPr/>
        </p:nvPicPr>
        <p:blipFill>
          <a:blip r:embed="rId2" cstate="print"/>
          <a:stretch>
            <a:fillRect/>
          </a:stretch>
        </p:blipFill>
        <p:spPr>
          <a:xfrm>
            <a:off x="6594593" y="4343400"/>
            <a:ext cx="1787407" cy="1447800"/>
          </a:xfrm>
          <a:prstGeom prst="rect">
            <a:avLst/>
          </a:prstGeom>
        </p:spPr>
      </p:pic>
      <p:sp>
        <p:nvSpPr>
          <p:cNvPr id="7" name="Rectangle 6"/>
          <p:cNvSpPr/>
          <p:nvPr/>
        </p:nvSpPr>
        <p:spPr>
          <a:xfrm>
            <a:off x="381000" y="4038600"/>
            <a:ext cx="6172200"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endParaRPr lang="en-US" dirty="0" smtClean="0">
              <a:solidFill>
                <a:srgbClr val="EA3800"/>
              </a:solidFill>
              <a:latin typeface="Arial" pitchFamily="34" charset="0"/>
              <a:cs typeface="Arial" pitchFamily="34" charset="0"/>
            </a:endParaRPr>
          </a:p>
          <a:p>
            <a:r>
              <a:rPr lang="en-US" dirty="0" smtClean="0">
                <a:solidFill>
                  <a:srgbClr val="EA3800"/>
                </a:solidFill>
                <a:latin typeface="Arial" pitchFamily="34" charset="0"/>
                <a:cs typeface="Arial" pitchFamily="34" charset="0"/>
              </a:rPr>
              <a:t>Package </a:t>
            </a:r>
            <a:r>
              <a:rPr lang="en-US" b="0" dirty="0" smtClean="0">
                <a:solidFill>
                  <a:srgbClr val="EA3800"/>
                </a:solidFill>
                <a:latin typeface="Arial" pitchFamily="34" charset="0"/>
                <a:cs typeface="Arial" pitchFamily="34" charset="0"/>
              </a:rPr>
              <a:t>is a folder where related java files are placed.</a:t>
            </a:r>
          </a:p>
          <a:p>
            <a:endParaRPr lang="en-US" b="0" dirty="0" smtClean="0">
              <a:solidFill>
                <a:srgbClr val="EA3800"/>
              </a:solidFill>
              <a:latin typeface="Arial" pitchFamily="34" charset="0"/>
              <a:cs typeface="Arial" pitchFamily="34" charset="0"/>
            </a:endParaRPr>
          </a:p>
          <a:p>
            <a:r>
              <a:rPr lang="en-US" dirty="0" smtClean="0">
                <a:solidFill>
                  <a:srgbClr val="EA3800"/>
                </a:solidFill>
                <a:latin typeface="Arial" pitchFamily="34" charset="0"/>
                <a:cs typeface="Arial" pitchFamily="34" charset="0"/>
              </a:rPr>
              <a:t>Example: </a:t>
            </a:r>
            <a:r>
              <a:rPr lang="en-US" b="0" dirty="0" smtClean="0">
                <a:solidFill>
                  <a:srgbClr val="EA3800"/>
                </a:solidFill>
                <a:latin typeface="Arial" pitchFamily="34" charset="0"/>
                <a:cs typeface="Arial" pitchFamily="34" charset="0"/>
              </a:rPr>
              <a:t>In a banking application all savings account related java files will be placed under </a:t>
            </a:r>
            <a:r>
              <a:rPr lang="en-US" dirty="0" smtClean="0">
                <a:solidFill>
                  <a:srgbClr val="EA3800"/>
                </a:solidFill>
                <a:latin typeface="Arial" pitchFamily="34" charset="0"/>
                <a:cs typeface="Arial" pitchFamily="34" charset="0"/>
              </a:rPr>
              <a:t>com.savings</a:t>
            </a:r>
            <a:r>
              <a:rPr lang="en-US" b="0" dirty="0" smtClean="0">
                <a:solidFill>
                  <a:srgbClr val="EA3800"/>
                </a:solidFill>
                <a:latin typeface="Arial" pitchFamily="34" charset="0"/>
                <a:cs typeface="Arial" pitchFamily="34" charset="0"/>
              </a:rPr>
              <a:t> package and demat account files will be placed in </a:t>
            </a:r>
            <a:r>
              <a:rPr lang="en-US" dirty="0" smtClean="0">
                <a:solidFill>
                  <a:srgbClr val="EA3800"/>
                </a:solidFill>
                <a:latin typeface="Arial" pitchFamily="34" charset="0"/>
                <a:cs typeface="Arial" pitchFamily="34" charset="0"/>
              </a:rPr>
              <a:t>com.demat</a:t>
            </a:r>
            <a:r>
              <a:rPr lang="en-US" b="0" dirty="0" smtClean="0">
                <a:solidFill>
                  <a:srgbClr val="EA3800"/>
                </a:solidFill>
                <a:latin typeface="Arial" pitchFamily="34" charset="0"/>
                <a:cs typeface="Arial" pitchFamily="34" charset="0"/>
              </a:rPr>
              <a:t> package.</a:t>
            </a:r>
            <a:endParaRPr lang="en-US" dirty="0" smtClean="0">
              <a:solidFill>
                <a:srgbClr val="EA3800"/>
              </a:solidFill>
              <a:latin typeface="Arial" pitchFamily="34" charset="0"/>
              <a:cs typeface="Arial" pitchFamily="34" charset="0"/>
            </a:endParaRPr>
          </a:p>
          <a:p>
            <a:pPr>
              <a:buFont typeface="Arial" pitchFamily="34" charset="0"/>
              <a:buChar char="•"/>
            </a:pPr>
            <a:endParaRPr lang="en-US" dirty="0" smtClean="0">
              <a:solidFill>
                <a:srgbClr val="EA3800"/>
              </a:solidFill>
              <a:latin typeface="Arial" pitchFamily="34" charset="0"/>
              <a:cs typeface="Arial" pitchFamily="34" charset="0"/>
            </a:endParaRPr>
          </a:p>
        </p:txBody>
      </p:sp>
      <p:sp>
        <p:nvSpPr>
          <p:cNvPr id="8" name="TextBox 7"/>
          <p:cNvSpPr txBox="1"/>
          <p:nvPr/>
        </p:nvSpPr>
        <p:spPr>
          <a:xfrm>
            <a:off x="7315200" y="5349766"/>
            <a:ext cx="1066800" cy="261610"/>
          </a:xfrm>
          <a:prstGeom prst="rect">
            <a:avLst/>
          </a:prstGeom>
          <a:noFill/>
        </p:spPr>
        <p:txBody>
          <a:bodyPr wrap="square" rtlCol="0">
            <a:spAutoFit/>
          </a:bodyPr>
          <a:lstStyle/>
          <a:p>
            <a:r>
              <a:rPr lang="en-US" sz="1100" dirty="0" smtClean="0">
                <a:solidFill>
                  <a:srgbClr val="EA3800"/>
                </a:solidFill>
              </a:rPr>
              <a:t>Package</a:t>
            </a:r>
            <a:endParaRPr lang="en-US" sz="1100" dirty="0">
              <a:solidFill>
                <a:srgbClr val="EA3800"/>
              </a:solidFill>
            </a:endParaRPr>
          </a:p>
        </p:txBody>
      </p:sp>
      <p:sp>
        <p:nvSpPr>
          <p:cNvPr id="9" name="TextBox 8"/>
          <p:cNvSpPr txBox="1"/>
          <p:nvPr/>
        </p:nvSpPr>
        <p:spPr>
          <a:xfrm>
            <a:off x="7204193" y="4613702"/>
            <a:ext cx="1066800" cy="415498"/>
          </a:xfrm>
          <a:prstGeom prst="rect">
            <a:avLst/>
          </a:prstGeom>
          <a:noFill/>
        </p:spPr>
        <p:txBody>
          <a:bodyPr wrap="square" rtlCol="0">
            <a:spAutoFit/>
          </a:bodyPr>
          <a:lstStyle/>
          <a:p>
            <a:r>
              <a:rPr lang="en-US" sz="1050" dirty="0" smtClean="0"/>
              <a:t>Java Files</a:t>
            </a:r>
          </a:p>
          <a:p>
            <a:r>
              <a:rPr lang="en-US" sz="1050" dirty="0" smtClean="0"/>
              <a:t>1…n</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Package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dirty="0"/>
          </a:p>
        </p:txBody>
      </p:sp>
      <p:sp>
        <p:nvSpPr>
          <p:cNvPr id="5" name="Rectangle 4"/>
          <p:cNvSpPr/>
          <p:nvPr/>
        </p:nvSpPr>
        <p:spPr>
          <a:xfrm>
            <a:off x="0" y="1505664"/>
            <a:ext cx="8153400" cy="5047536"/>
          </a:xfrm>
          <a:prstGeom prst="rect">
            <a:avLst/>
          </a:prstGeom>
        </p:spPr>
        <p:txBody>
          <a:bodyPr wrap="square">
            <a:spAutoFit/>
          </a:bodyPr>
          <a:lstStyle/>
          <a:p>
            <a:pPr>
              <a:buNone/>
            </a:pPr>
            <a:r>
              <a:rPr lang="en-US" dirty="0" smtClean="0"/>
              <a:t>How to create a package?</a:t>
            </a:r>
          </a:p>
          <a:p>
            <a:pPr lvl="1"/>
            <a:r>
              <a:rPr lang="en-US" b="0" dirty="0" smtClean="0"/>
              <a:t>Right click on the project, select New </a:t>
            </a:r>
            <a:r>
              <a:rPr lang="en-US" b="0" dirty="0" smtClean="0">
                <a:sym typeface="Wingdings" pitchFamily="2" charset="2"/>
              </a:rPr>
              <a:t> Package and enter a fully qualified package name in the dialog box</a:t>
            </a:r>
          </a:p>
          <a:p>
            <a:pPr lvl="1"/>
            <a:endParaRPr lang="en-US" b="0" dirty="0" smtClean="0">
              <a:sym typeface="Wingdings" pitchFamily="2" charset="2"/>
            </a:endParaRPr>
          </a:p>
          <a:p>
            <a:pPr lvl="1"/>
            <a:r>
              <a:rPr lang="en-US" dirty="0" smtClean="0">
                <a:sym typeface="Wingdings" pitchFamily="2" charset="2"/>
              </a:rPr>
              <a:t>Example :</a:t>
            </a:r>
            <a:r>
              <a:rPr lang="en-US" b="0" dirty="0" smtClean="0">
                <a:solidFill>
                  <a:schemeClr val="tx2"/>
                </a:solidFill>
                <a:sym typeface="Wingdings" pitchFamily="2" charset="2"/>
              </a:rPr>
              <a:t> com.cognizant.academy.sample</a:t>
            </a:r>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pPr lvl="1"/>
            <a:endParaRPr lang="en-US" b="0" dirty="0" smtClean="0"/>
          </a:p>
          <a:p>
            <a:pPr lvl="1"/>
            <a:endParaRPr lang="en-US" b="0" dirty="0" smtClean="0"/>
          </a:p>
          <a:p>
            <a:pPr lvl="1"/>
            <a:endParaRPr lang="en-US" b="0" dirty="0" smtClean="0"/>
          </a:p>
          <a:p>
            <a:pPr lvl="1"/>
            <a:r>
              <a:rPr lang="en-US" b="0" dirty="0" smtClean="0"/>
              <a:t>Click on Finish to add the package to the selected project</a:t>
            </a:r>
          </a:p>
          <a:p>
            <a:pPr>
              <a:buFont typeface="Arial" pitchFamily="34" charset="0"/>
              <a:buChar char="•"/>
            </a:pPr>
            <a:endParaRPr lang="en-US" sz="1600" dirty="0"/>
          </a:p>
        </p:txBody>
      </p:sp>
      <p:pic>
        <p:nvPicPr>
          <p:cNvPr id="6" name="Picture 5" descr="PAckage.jpg"/>
          <p:cNvPicPr>
            <a:picLocks noChangeAspect="1"/>
          </p:cNvPicPr>
          <p:nvPr/>
        </p:nvPicPr>
        <p:blipFill>
          <a:blip r:embed="rId2" cstate="print"/>
          <a:stretch>
            <a:fillRect/>
          </a:stretch>
        </p:blipFill>
        <p:spPr>
          <a:xfrm>
            <a:off x="5242560" y="2728686"/>
            <a:ext cx="3215640" cy="306251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Class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a:p>
        </p:txBody>
      </p:sp>
      <p:sp>
        <p:nvSpPr>
          <p:cNvPr id="5" name="Rectangle 4"/>
          <p:cNvSpPr/>
          <p:nvPr/>
        </p:nvSpPr>
        <p:spPr>
          <a:xfrm>
            <a:off x="0" y="1600200"/>
            <a:ext cx="8153400" cy="6109365"/>
          </a:xfrm>
          <a:prstGeom prst="rect">
            <a:avLst/>
          </a:prstGeom>
        </p:spPr>
        <p:txBody>
          <a:bodyPr wrap="square">
            <a:spAutoFit/>
          </a:bodyPr>
          <a:lstStyle/>
          <a:p>
            <a:pPr>
              <a:buNone/>
            </a:pPr>
            <a:r>
              <a:rPr lang="en-US" sz="1700" dirty="0" smtClean="0"/>
              <a:t>How to create a class?</a:t>
            </a:r>
          </a:p>
          <a:p>
            <a:pPr marL="520700" lvl="1" indent="-236538">
              <a:buAutoNum type="arabicPeriod"/>
            </a:pPr>
            <a:r>
              <a:rPr lang="en-US" sz="1700" b="0" dirty="0" smtClean="0"/>
              <a:t>Select Package name.</a:t>
            </a:r>
          </a:p>
          <a:p>
            <a:pPr marL="520700" lvl="1" indent="-236538">
              <a:buAutoNum type="arabicPeriod"/>
            </a:pPr>
            <a:r>
              <a:rPr lang="en-US" sz="1700" b="0" dirty="0" smtClean="0">
                <a:sym typeface="Wingdings" pitchFamily="2" charset="2"/>
              </a:rPr>
              <a:t>Right click the package and select New  Class.</a:t>
            </a:r>
          </a:p>
          <a:p>
            <a:pPr marL="520700" lvl="1" indent="-236538">
              <a:buAutoNum type="arabicPeriod"/>
            </a:pPr>
            <a:r>
              <a:rPr lang="en-US" sz="1700" b="0" dirty="0" smtClean="0">
                <a:sym typeface="Wingdings" pitchFamily="2" charset="2"/>
              </a:rPr>
              <a:t>Enter the Key information such as Class Name.</a:t>
            </a:r>
          </a:p>
          <a:p>
            <a:pPr marL="520700" lvl="1" indent="-236538">
              <a:buAutoNum type="arabicPeriod"/>
            </a:pPr>
            <a:r>
              <a:rPr lang="en-US" sz="1700" b="0" dirty="0" smtClean="0">
                <a:sym typeface="Wingdings" pitchFamily="2" charset="2"/>
              </a:rPr>
              <a:t>Click on Finish to create a new class.</a:t>
            </a:r>
          </a:p>
          <a:p>
            <a:pPr marL="914400" lvl="1" indent="-457200">
              <a:buAutoNum type="arabicPeriod"/>
            </a:pPr>
            <a:endParaRPr lang="en-US" sz="1700" b="0" dirty="0" smtClean="0">
              <a:sym typeface="Wingdings" pitchFamily="2" charset="2"/>
            </a:endParaRPr>
          </a:p>
          <a:p>
            <a:pPr marL="914400" lvl="1" indent="-457200">
              <a:buAutoNum type="arabicPeriod"/>
            </a:pPr>
            <a:endParaRPr lang="en-US" sz="1700" b="0" dirty="0" smtClean="0">
              <a:sym typeface="Wingdings" pitchFamily="2" charset="2"/>
            </a:endParaRPr>
          </a:p>
          <a:p>
            <a:pPr marL="914400" lvl="1" indent="-457200">
              <a:buAutoNum type="arabicPeriod"/>
            </a:pPr>
            <a:endParaRPr lang="en-US" sz="1700" b="0" dirty="0" smtClean="0">
              <a:sym typeface="Wingdings" pitchFamily="2" charset="2"/>
            </a:endParaRPr>
          </a:p>
          <a:p>
            <a:pPr marL="914400" lvl="1" indent="-457200">
              <a:buAutoNum type="arabicPeriod"/>
            </a:pPr>
            <a:endParaRPr lang="en-US" sz="1700" b="0" dirty="0" smtClean="0">
              <a:sym typeface="Wingdings" pitchFamily="2" charset="2"/>
            </a:endParaRPr>
          </a:p>
          <a:p>
            <a:pPr marL="914400" lvl="1" indent="-457200">
              <a:buAutoNum type="arabicPeriod"/>
            </a:pPr>
            <a:endParaRPr lang="en-US" sz="1700" b="0" dirty="0" smtClean="0">
              <a:sym typeface="Wingdings" pitchFamily="2" charset="2"/>
            </a:endParaRPr>
          </a:p>
          <a:p>
            <a:pPr marL="914400" lvl="1" indent="-457200">
              <a:buAutoNum type="arabicPeriod"/>
            </a:pPr>
            <a:endParaRPr lang="en-US" sz="1700" b="0" dirty="0" smtClean="0">
              <a:sym typeface="Wingdings" pitchFamily="2" charset="2"/>
            </a:endParaRPr>
          </a:p>
          <a:p>
            <a:pPr marL="914400" lvl="1" indent="-457200">
              <a:buAutoNum type="arabicPeriod"/>
            </a:pPr>
            <a:endParaRPr lang="en-US" sz="1700" b="0" dirty="0" smtClean="0">
              <a:sym typeface="Wingdings" pitchFamily="2" charset="2"/>
            </a:endParaRPr>
          </a:p>
          <a:p>
            <a:pPr marL="914400" lvl="1" indent="-457200">
              <a:buAutoNum type="arabicPeriod"/>
            </a:pPr>
            <a:endParaRPr lang="en-US" sz="1700" b="0" dirty="0" smtClean="0">
              <a:sym typeface="Wingdings" pitchFamily="2" charset="2"/>
            </a:endParaRPr>
          </a:p>
          <a:p>
            <a:pPr marL="914400" lvl="1" indent="-457200">
              <a:buAutoNum type="arabicPeriod"/>
            </a:pPr>
            <a:endParaRPr lang="en-US" sz="1700" b="0" dirty="0" smtClean="0">
              <a:sym typeface="Wingdings" pitchFamily="2" charset="2"/>
            </a:endParaRPr>
          </a:p>
          <a:p>
            <a:pPr marL="914400" lvl="1" indent="-457200"/>
            <a:endParaRPr lang="en-US" sz="1700" b="0" dirty="0" smtClean="0">
              <a:sym typeface="Wingdings" pitchFamily="2" charset="2"/>
            </a:endParaRPr>
          </a:p>
          <a:p>
            <a:pPr lvl="1">
              <a:buNone/>
            </a:pPr>
            <a:endParaRPr lang="en-US" sz="1700" b="0" dirty="0" smtClean="0">
              <a:sym typeface="Wingdings" pitchFamily="2" charset="2"/>
            </a:endParaRPr>
          </a:p>
          <a:p>
            <a:pPr lvl="1">
              <a:buNone/>
            </a:pPr>
            <a:endParaRPr lang="en-US" sz="1700" b="0" dirty="0" smtClean="0"/>
          </a:p>
          <a:p>
            <a:endParaRPr lang="en-US" sz="1700" b="0" dirty="0" smtClean="0"/>
          </a:p>
          <a:p>
            <a:endParaRPr lang="en-US" sz="1700" b="0" dirty="0" smtClean="0"/>
          </a:p>
          <a:p>
            <a:endParaRPr lang="en-US" sz="1700" b="0" dirty="0" smtClean="0"/>
          </a:p>
          <a:p>
            <a:endParaRPr lang="en-US" sz="1700" b="0" dirty="0" smtClean="0"/>
          </a:p>
          <a:p>
            <a:endParaRPr lang="en-US" sz="1700" b="0" dirty="0" smtClean="0"/>
          </a:p>
          <a:p>
            <a:pPr lvl="1"/>
            <a:endParaRPr lang="en-US" sz="1700" b="0" dirty="0" smtClean="0"/>
          </a:p>
        </p:txBody>
      </p:sp>
      <p:pic>
        <p:nvPicPr>
          <p:cNvPr id="7" name="Picture 6" descr="Class.jpg"/>
          <p:cNvPicPr>
            <a:picLocks noChangeAspect="1"/>
          </p:cNvPicPr>
          <p:nvPr/>
        </p:nvPicPr>
        <p:blipFill>
          <a:blip r:embed="rId2" cstate="print"/>
          <a:stretch>
            <a:fillRect/>
          </a:stretch>
        </p:blipFill>
        <p:spPr>
          <a:xfrm>
            <a:off x="5334000" y="1752600"/>
            <a:ext cx="3523257" cy="4114800"/>
          </a:xfrm>
          <a:prstGeom prst="rect">
            <a:avLst/>
          </a:prstGeom>
          <a:noFill/>
          <a:ln>
            <a:noFill/>
          </a:ln>
        </p:spPr>
      </p:pic>
      <p:sp>
        <p:nvSpPr>
          <p:cNvPr id="6" name="TextBox 5"/>
          <p:cNvSpPr txBox="1"/>
          <p:nvPr/>
        </p:nvSpPr>
        <p:spPr>
          <a:xfrm>
            <a:off x="76200" y="3733800"/>
            <a:ext cx="50292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lIns="0" rtlCol="0">
            <a:spAutoFit/>
          </a:bodyPr>
          <a:lstStyle/>
          <a:p>
            <a:pPr marL="0" lvl="1"/>
            <a:r>
              <a:rPr lang="en-US" b="0" dirty="0" smtClean="0">
                <a:solidFill>
                  <a:schemeClr val="tx2"/>
                </a:solidFill>
                <a:latin typeface="Arial" pitchFamily="34" charset="0"/>
                <a:cs typeface="Arial" pitchFamily="34" charset="0"/>
                <a:sym typeface="Wingdings" pitchFamily="2" charset="2"/>
              </a:rPr>
              <a:t>The main method can be automatically generated by clicking on the checkbox “</a:t>
            </a:r>
            <a:r>
              <a:rPr lang="en-US" b="0" dirty="0" smtClean="0">
                <a:solidFill>
                  <a:srgbClr val="EA3800"/>
                </a:solidFill>
                <a:latin typeface="Arial" pitchFamily="34" charset="0"/>
                <a:cs typeface="Arial" pitchFamily="34" charset="0"/>
                <a:sym typeface="Wingdings" pitchFamily="2" charset="2"/>
              </a:rPr>
              <a:t>public static void main (String args[])</a:t>
            </a:r>
            <a:r>
              <a:rPr lang="en-US" b="0" dirty="0" smtClean="0">
                <a:solidFill>
                  <a:schemeClr val="tx2"/>
                </a:solidFill>
                <a:latin typeface="Arial" pitchFamily="34" charset="0"/>
                <a:cs typeface="Arial" pitchFamily="34" charset="0"/>
                <a:sym typeface="Wingdings" pitchFamily="2" charset="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program</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a:p>
        </p:txBody>
      </p:sp>
      <p:sp>
        <p:nvSpPr>
          <p:cNvPr id="5" name="Rectangle 4"/>
          <p:cNvSpPr/>
          <p:nvPr/>
        </p:nvSpPr>
        <p:spPr>
          <a:xfrm>
            <a:off x="381000" y="1913453"/>
            <a:ext cx="8153400" cy="2277547"/>
          </a:xfrm>
          <a:prstGeom prst="rect">
            <a:avLst/>
          </a:prstGeom>
        </p:spPr>
        <p:txBody>
          <a:bodyPr wrap="square">
            <a:spAutoFit/>
          </a:bodyPr>
          <a:lstStyle/>
          <a:p>
            <a:pPr marL="457200" indent="-457200" algn="ctr"/>
            <a:r>
              <a:rPr lang="en-US" sz="3200" b="0" dirty="0" smtClean="0">
                <a:solidFill>
                  <a:srgbClr val="FF0000"/>
                </a:solidFill>
                <a:sym typeface="Wingdings" pitchFamily="2" charset="2"/>
              </a:rPr>
              <a:t>Hurray !!</a:t>
            </a:r>
            <a:r>
              <a:rPr lang="en-US" sz="2200" b="0" dirty="0" smtClean="0">
                <a:sym typeface="Wingdings" pitchFamily="2" charset="2"/>
              </a:rPr>
              <a:t> </a:t>
            </a:r>
          </a:p>
          <a:p>
            <a:pPr marL="457200" indent="-457200" algn="ctr"/>
            <a:endParaRPr lang="en-US" sz="2200" b="0" dirty="0" smtClean="0">
              <a:sym typeface="Wingdings" pitchFamily="2" charset="2"/>
            </a:endParaRPr>
          </a:p>
          <a:p>
            <a:pPr marL="457200" indent="-457200" algn="ctr"/>
            <a:r>
              <a:rPr lang="en-US" sz="2200" b="0" dirty="0" smtClean="0">
                <a:sym typeface="Wingdings" pitchFamily="2" charset="2"/>
              </a:rPr>
              <a:t>We are all set to write a program</a:t>
            </a:r>
          </a:p>
          <a:p>
            <a:pPr marL="457200" indent="-457200" algn="ctr"/>
            <a:endParaRPr lang="en-US" sz="2200" b="0" dirty="0" smtClean="0">
              <a:sym typeface="Wingdings" pitchFamily="2" charset="2"/>
            </a:endParaRPr>
          </a:p>
          <a:p>
            <a:pPr marL="111125" indent="-111125" algn="ctr"/>
            <a:r>
              <a:rPr lang="en-US" sz="2200" b="0" dirty="0" smtClean="0">
                <a:sym typeface="Wingdings" pitchFamily="2" charset="2"/>
              </a:rPr>
              <a:t>Let us all develop a small program to print the words </a:t>
            </a:r>
            <a:r>
              <a:rPr lang="en-US" sz="2200" b="0" dirty="0" smtClean="0">
                <a:solidFill>
                  <a:srgbClr val="EA3800"/>
                </a:solidFill>
                <a:sym typeface="Wingdings" pitchFamily="2" charset="2"/>
              </a:rPr>
              <a:t>“Hello World</a:t>
            </a:r>
            <a:r>
              <a:rPr lang="en-US" sz="2200" b="0" dirty="0" smtClean="0">
                <a:sym typeface="Wingdings" pitchFamily="2" charset="2"/>
              </a:rPr>
              <a:t>” in the console.</a:t>
            </a:r>
            <a:endParaRPr lang="en-US" sz="2000" b="0" dirty="0" smtClean="0">
              <a:sym typeface="Wingdings" pitchFamily="2" charset="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extLst>
              <p:ext uri="{D42A27DB-BD31-4B8C-83A1-F6EECF244321}">
                <p14:modId xmlns:p14="http://schemas.microsoft.com/office/powerpoint/2010/main" val="2015946017"/>
              </p:ext>
            </p:extLst>
          </p:nvPr>
        </p:nvGraphicFramePr>
        <p:xfrm>
          <a:off x="609600" y="2209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Sangeetha Mohan(139944)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Associate - Projects</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a:t>
                      </a:r>
                      <a:r>
                        <a:rPr kumimoji="0" lang="en-US" sz="1600" b="0" i="0" u="none" strike="noStrike" cap="none" normalizeH="0" baseline="0" dirty="0" smtClean="0">
                          <a:ln>
                            <a:noFill/>
                          </a:ln>
                          <a:solidFill>
                            <a:schemeClr val="tx1"/>
                          </a:solidFill>
                          <a:effectLst/>
                          <a:latin typeface="Cambria" pitchFamily="18" charset="0"/>
                        </a:rPr>
                        <a:t>December  </a:t>
                      </a:r>
                      <a:r>
                        <a:rPr kumimoji="0" lang="en-US" sz="1600" b="0" i="0" u="none" strike="noStrike" cap="none" normalizeH="0" baseline="0" dirty="0" smtClean="0">
                          <a:ln>
                            <a:noFill/>
                          </a:ln>
                          <a:solidFill>
                            <a:schemeClr val="tx1"/>
                          </a:solidFill>
                          <a:effectLst/>
                          <a:latin typeface="Cambria" pitchFamily="18" charset="0"/>
                        </a:rPr>
                        <a:t>19</a:t>
                      </a:r>
                      <a:r>
                        <a:rPr kumimoji="0" lang="en-US" sz="1600" b="0" i="0" u="none" strike="noStrike" cap="none" normalizeH="0" baseline="30000" dirty="0" smtClean="0">
                          <a:ln>
                            <a:noFill/>
                          </a:ln>
                          <a:solidFill>
                            <a:schemeClr val="tx1"/>
                          </a:solidFill>
                          <a:effectLst/>
                          <a:latin typeface="Cambria" pitchFamily="18" charset="0"/>
                        </a:rPr>
                        <a:t>th</a:t>
                      </a:r>
                      <a:r>
                        <a:rPr kumimoji="0" lang="en-US" sz="1600" b="0" i="0" u="none" strike="noStrike" cap="none" normalizeH="0" baseline="0" dirty="0" smtClean="0">
                          <a:ln>
                            <a:noFill/>
                          </a:ln>
                          <a:solidFill>
                            <a:schemeClr val="tx1"/>
                          </a:solidFill>
                          <a:effectLst/>
                          <a:latin typeface="Cambria" pitchFamily="18" charset="0"/>
                        </a:rPr>
                        <a:t> 2011</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44196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program</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sp>
        <p:nvSpPr>
          <p:cNvPr id="5" name="Rectangle 4"/>
          <p:cNvSpPr/>
          <p:nvPr/>
        </p:nvSpPr>
        <p:spPr>
          <a:xfrm>
            <a:off x="609600" y="1600200"/>
            <a:ext cx="8153400" cy="5970865"/>
          </a:xfrm>
          <a:prstGeom prst="rect">
            <a:avLst/>
          </a:prstGeom>
        </p:spPr>
        <p:txBody>
          <a:bodyPr wrap="square">
            <a:spAutoFit/>
          </a:bodyPr>
          <a:lstStyle/>
          <a:p>
            <a:pPr marL="457200" indent="-457200"/>
            <a:endParaRPr lang="en-US" sz="22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endParaRPr lang="en-US" sz="2000" b="0" dirty="0" smtClean="0">
              <a:sym typeface="Wingdings" pitchFamily="2" charset="2"/>
            </a:endParaRPr>
          </a:p>
          <a:p>
            <a:pPr lvl="1">
              <a:buNone/>
            </a:pPr>
            <a:endParaRPr lang="en-US" sz="2000" b="0" dirty="0" smtClean="0">
              <a:sym typeface="Wingdings" pitchFamily="2" charset="2"/>
            </a:endParaRPr>
          </a:p>
          <a:p>
            <a:pPr lvl="1">
              <a:buNone/>
            </a:pPr>
            <a:endParaRPr lang="en-US" sz="2000" b="0" dirty="0" smtClean="0"/>
          </a:p>
          <a:p>
            <a:endParaRPr lang="en-US" sz="2000" b="0" dirty="0" smtClean="0"/>
          </a:p>
          <a:p>
            <a:endParaRPr lang="en-US" sz="2000" b="0" dirty="0" smtClean="0"/>
          </a:p>
          <a:p>
            <a:endParaRPr lang="en-US" sz="2000" b="0" dirty="0" smtClean="0"/>
          </a:p>
          <a:p>
            <a:endParaRPr lang="en-US" sz="2000" b="0" dirty="0" smtClean="0"/>
          </a:p>
          <a:p>
            <a:endParaRPr lang="en-US" sz="2000" b="0" dirty="0" smtClean="0"/>
          </a:p>
          <a:p>
            <a:pPr lvl="1"/>
            <a:endParaRPr lang="en-US" sz="2000" b="0" dirty="0" smtClean="0"/>
          </a:p>
          <a:p>
            <a:pPr lvl="1"/>
            <a:endParaRPr lang="en-US" sz="2000" b="0" dirty="0" smtClean="0"/>
          </a:p>
        </p:txBody>
      </p:sp>
      <p:pic>
        <p:nvPicPr>
          <p:cNvPr id="6" name="Picture 5" descr="HelloWorld_1.jpg"/>
          <p:cNvPicPr>
            <a:picLocks noChangeAspect="1"/>
          </p:cNvPicPr>
          <p:nvPr/>
        </p:nvPicPr>
        <p:blipFill>
          <a:blip r:embed="rId2" cstate="print"/>
          <a:srcRect l="21012" t="17467" r="52264" b="48018"/>
          <a:stretch>
            <a:fillRect/>
          </a:stretch>
        </p:blipFill>
        <p:spPr>
          <a:xfrm>
            <a:off x="1676400" y="2057400"/>
            <a:ext cx="5867400" cy="4038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program</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a:p>
        </p:txBody>
      </p:sp>
      <p:sp>
        <p:nvSpPr>
          <p:cNvPr id="5" name="Rectangle 4"/>
          <p:cNvSpPr/>
          <p:nvPr/>
        </p:nvSpPr>
        <p:spPr>
          <a:xfrm>
            <a:off x="228600" y="1600200"/>
            <a:ext cx="8534400" cy="4401205"/>
          </a:xfrm>
          <a:prstGeom prst="rect">
            <a:avLst/>
          </a:prstGeom>
        </p:spPr>
        <p:txBody>
          <a:bodyPr wrap="square">
            <a:spAutoFit/>
          </a:bodyPr>
          <a:lstStyle/>
          <a:p>
            <a:pPr marL="457200" indent="-457200"/>
            <a:r>
              <a:rPr lang="en-US" sz="2000" dirty="0" smtClean="0">
                <a:sym typeface="Wingdings" pitchFamily="2" charset="2"/>
              </a:rPr>
              <a:t>What does build a program mean?</a:t>
            </a:r>
          </a:p>
          <a:p>
            <a:pPr marL="914400" lvl="1" indent="-457200">
              <a:buFont typeface="Arial" pitchFamily="34" charset="0"/>
              <a:buChar char="•"/>
            </a:pPr>
            <a:r>
              <a:rPr lang="en-US" sz="2000" b="0" dirty="0" smtClean="0">
                <a:sym typeface="Wingdings" pitchFamily="2" charset="2"/>
              </a:rPr>
              <a:t>This is nothing but compilation where the .java files created by the developer is compiled and a .class file is created automatically by the compiler. This .class file is loaded to run the class</a:t>
            </a:r>
          </a:p>
          <a:p>
            <a:pPr marL="457200" indent="-457200">
              <a:buFont typeface="Arial" pitchFamily="34" charset="0"/>
              <a:buChar char="•"/>
            </a:pPr>
            <a:endParaRPr lang="en-US" sz="2000" b="0" dirty="0" smtClean="0">
              <a:sym typeface="Wingdings" pitchFamily="2" charset="2"/>
            </a:endParaRPr>
          </a:p>
          <a:p>
            <a:pPr marL="914400" lvl="1" indent="-457200">
              <a:buFont typeface="Arial" pitchFamily="34" charset="0"/>
              <a:buChar char="•"/>
            </a:pPr>
            <a:r>
              <a:rPr lang="en-US" sz="2000" b="0" dirty="0" smtClean="0">
                <a:sym typeface="Wingdings" pitchFamily="2" charset="2"/>
              </a:rPr>
              <a:t>The Java files are compiled by the build process in SDE.</a:t>
            </a:r>
          </a:p>
          <a:p>
            <a:pPr marL="457200" indent="-457200">
              <a:buFont typeface="Arial" pitchFamily="34" charset="0"/>
              <a:buChar char="•"/>
            </a:pPr>
            <a:endParaRPr lang="en-US" sz="2000" b="0" dirty="0" smtClean="0">
              <a:sym typeface="Wingdings" pitchFamily="2" charset="2"/>
            </a:endParaRPr>
          </a:p>
          <a:p>
            <a:pPr marL="914400" lvl="1" indent="-457200">
              <a:buFont typeface="Arial" pitchFamily="34" charset="0"/>
              <a:buChar char="•"/>
            </a:pPr>
            <a:r>
              <a:rPr lang="en-US" sz="2000" b="0" dirty="0" smtClean="0">
                <a:sym typeface="Wingdings" pitchFamily="2" charset="2"/>
              </a:rPr>
              <a:t>SDE provides facilities for both automatically building a java file and building it manually. In automatic build, all java files are recompiled when a resource is saved. </a:t>
            </a:r>
          </a:p>
          <a:p>
            <a:pPr marL="457200" indent="-457200"/>
            <a:endParaRPr lang="en-US" sz="2000" b="0" dirty="0" smtClean="0">
              <a:sym typeface="Wingdings" pitchFamily="2" charset="2"/>
            </a:endParaRPr>
          </a:p>
          <a:p>
            <a:pPr marL="457200" indent="-457200"/>
            <a:r>
              <a:rPr lang="en-US" sz="2000" dirty="0" smtClean="0">
                <a:sym typeface="Wingdings" pitchFamily="2" charset="2"/>
              </a:rPr>
              <a:t>Manual Build:</a:t>
            </a:r>
          </a:p>
          <a:p>
            <a:pPr marL="457200" indent="-457200"/>
            <a:r>
              <a:rPr lang="en-US" sz="2000" b="0" dirty="0" smtClean="0">
                <a:sym typeface="Wingdings" pitchFamily="2" charset="2"/>
              </a:rPr>
              <a:t>	To manually build a project, select the project menu and click on </a:t>
            </a:r>
            <a:r>
              <a:rPr lang="en-US" sz="2000" dirty="0" smtClean="0">
                <a:sym typeface="Wingdings" pitchFamily="2" charset="2"/>
              </a:rPr>
              <a:t>Project  Build Project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Lend a hand - Building a program</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a:p>
        </p:txBody>
      </p:sp>
      <p:sp>
        <p:nvSpPr>
          <p:cNvPr id="5" name="Rectangle 4"/>
          <p:cNvSpPr/>
          <p:nvPr/>
        </p:nvSpPr>
        <p:spPr>
          <a:xfrm>
            <a:off x="76200" y="1600200"/>
            <a:ext cx="8915400" cy="1200329"/>
          </a:xfrm>
          <a:prstGeom prst="rect">
            <a:avLst/>
          </a:prstGeom>
        </p:spPr>
        <p:txBody>
          <a:bodyPr wrap="square">
            <a:spAutoFit/>
          </a:bodyPr>
          <a:lstStyle/>
          <a:p>
            <a:pPr marL="457200" indent="-457200"/>
            <a:r>
              <a:rPr lang="en-US" dirty="0" smtClean="0">
                <a:sym typeface="Wingdings" pitchFamily="2" charset="2"/>
              </a:rPr>
              <a:t>Automatic Build:</a:t>
            </a:r>
          </a:p>
          <a:p>
            <a:pPr marL="803275" indent="-457200"/>
            <a:r>
              <a:rPr lang="en-US" b="0" dirty="0" smtClean="0">
                <a:sym typeface="Wingdings" pitchFamily="2" charset="2"/>
              </a:rPr>
              <a:t>Let us all enable automatic build now. </a:t>
            </a:r>
          </a:p>
          <a:p>
            <a:pPr marL="457200" indent="-111125"/>
            <a:r>
              <a:rPr lang="en-US" b="0" dirty="0" smtClean="0">
                <a:sym typeface="Wingdings" pitchFamily="2" charset="2"/>
              </a:rPr>
              <a:t>To enable automatic build for a project, click on menu </a:t>
            </a:r>
          </a:p>
          <a:p>
            <a:pPr marL="457200" indent="-457200" algn="ctr"/>
            <a:r>
              <a:rPr lang="en-US" dirty="0" smtClean="0">
                <a:sym typeface="Wingdings" pitchFamily="2" charset="2"/>
              </a:rPr>
              <a:t>Project  Build Automatically</a:t>
            </a:r>
          </a:p>
        </p:txBody>
      </p:sp>
      <p:pic>
        <p:nvPicPr>
          <p:cNvPr id="1026" name="Picture 2"/>
          <p:cNvPicPr>
            <a:picLocks noChangeAspect="1" noChangeArrowheads="1"/>
          </p:cNvPicPr>
          <p:nvPr/>
        </p:nvPicPr>
        <p:blipFill>
          <a:blip r:embed="rId2" cstate="print"/>
          <a:stretch>
            <a:fillRect/>
          </a:stretch>
        </p:blipFill>
        <p:spPr bwMode="auto">
          <a:xfrm>
            <a:off x="533400" y="2743199"/>
            <a:ext cx="8001000" cy="3611461"/>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program</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a:p>
        </p:txBody>
      </p:sp>
      <p:sp>
        <p:nvSpPr>
          <p:cNvPr id="5" name="Rectangle 4"/>
          <p:cNvSpPr/>
          <p:nvPr/>
        </p:nvSpPr>
        <p:spPr>
          <a:xfrm>
            <a:off x="228600" y="1600200"/>
            <a:ext cx="8534400" cy="3785652"/>
          </a:xfrm>
          <a:prstGeom prst="rect">
            <a:avLst/>
          </a:prstGeom>
        </p:spPr>
        <p:txBody>
          <a:bodyPr wrap="square">
            <a:spAutoFit/>
          </a:bodyPr>
          <a:lstStyle/>
          <a:p>
            <a:pPr>
              <a:buNone/>
            </a:pPr>
            <a:r>
              <a:rPr lang="en-US" sz="2000" b="0" dirty="0" smtClean="0"/>
              <a:t>To run the Java class, right click on the class, select </a:t>
            </a:r>
          </a:p>
          <a:p>
            <a:pPr lvl="1">
              <a:buNone/>
            </a:pPr>
            <a:r>
              <a:rPr lang="en-US" sz="2000" dirty="0" smtClean="0"/>
              <a:t>Run As </a:t>
            </a:r>
            <a:r>
              <a:rPr lang="en-US" sz="2000" dirty="0" smtClean="0">
                <a:sym typeface="Wingdings" pitchFamily="2" charset="2"/>
              </a:rPr>
              <a:t> Java Application</a:t>
            </a:r>
          </a:p>
          <a:p>
            <a:pPr lvl="1">
              <a:buNone/>
            </a:pPr>
            <a:endParaRPr lang="en-US" sz="2000" b="0" dirty="0" smtClean="0"/>
          </a:p>
          <a:p>
            <a:pPr>
              <a:buNone/>
            </a:pPr>
            <a:r>
              <a:rPr lang="en-US" sz="2000" b="0" dirty="0" smtClean="0">
                <a:sym typeface="Wingdings" pitchFamily="2" charset="2"/>
              </a:rPr>
              <a:t>The words “Hello World” is printed in the console</a:t>
            </a:r>
          </a:p>
          <a:p>
            <a:pPr marL="914400" lvl="1" indent="-457200"/>
            <a:endParaRPr lang="en-US" sz="2000" b="0" dirty="0" smtClean="0">
              <a:sym typeface="Wingdings" pitchFamily="2" charset="2"/>
            </a:endParaRPr>
          </a:p>
          <a:p>
            <a:pPr marL="457200" indent="-457200">
              <a:buFont typeface="Wingdings" pitchFamily="2" charset="2"/>
              <a:buChar char="§"/>
            </a:pPr>
            <a:r>
              <a:rPr lang="en-US" sz="2000" b="0" dirty="0" smtClean="0">
                <a:sym typeface="Wingdings" pitchFamily="2" charset="2"/>
              </a:rPr>
              <a:t>Alternatively, the Run icon         on the toolbar can be clicked. </a:t>
            </a:r>
          </a:p>
          <a:p>
            <a:pPr marL="457200" indent="-457200">
              <a:buFont typeface="Wingdings" pitchFamily="2" charset="2"/>
              <a:buChar char="§"/>
            </a:pPr>
            <a:r>
              <a:rPr lang="en-US" sz="2000" b="0" dirty="0" smtClean="0">
                <a:sym typeface="Wingdings" pitchFamily="2" charset="2"/>
              </a:rPr>
              <a:t>The launch configuration dialog opens when the program is run for the first time. </a:t>
            </a:r>
          </a:p>
          <a:p>
            <a:pPr marL="457200" indent="-457200">
              <a:buFont typeface="Wingdings" pitchFamily="2" charset="2"/>
              <a:buChar char="§"/>
            </a:pPr>
            <a:r>
              <a:rPr lang="en-US" sz="2000" b="0" dirty="0" smtClean="0">
                <a:sym typeface="Wingdings" pitchFamily="2" charset="2"/>
              </a:rPr>
              <a:t>You can also specify arguments, JRE and classpath settings for your launch configuration</a:t>
            </a:r>
          </a:p>
          <a:p>
            <a:pPr marL="457200" indent="-457200"/>
            <a:endParaRPr lang="en-US" sz="2000" b="0" dirty="0" smtClean="0">
              <a:sym typeface="Wingdings" pitchFamily="2" charset="2"/>
            </a:endParaRPr>
          </a:p>
          <a:p>
            <a:pPr marL="457200" indent="-457200"/>
            <a:r>
              <a:rPr lang="en-US" sz="2000" b="0" dirty="0" smtClean="0">
                <a:sym typeface="Wingdings" pitchFamily="2" charset="2"/>
              </a:rPr>
              <a:t>Clicking Run invokes the main method of the class</a:t>
            </a:r>
          </a:p>
        </p:txBody>
      </p:sp>
      <p:pic>
        <p:nvPicPr>
          <p:cNvPr id="6" name="Picture 5" descr="run_icon.png"/>
          <p:cNvPicPr>
            <a:picLocks noChangeAspect="1"/>
          </p:cNvPicPr>
          <p:nvPr/>
        </p:nvPicPr>
        <p:blipFill>
          <a:blip r:embed="rId2" cstate="print"/>
          <a:stretch>
            <a:fillRect/>
          </a:stretch>
        </p:blipFill>
        <p:spPr>
          <a:xfrm>
            <a:off x="3733800" y="3124200"/>
            <a:ext cx="533400" cy="3793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checkerboard(across)">
                                      <p:cBhvr>
                                        <p:cTn id="7" dur="500"/>
                                        <p:tgtEl>
                                          <p:spTgt spid="5">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checkerboard(across)">
                                      <p:cBhvr>
                                        <p:cTn id="10" dur="500"/>
                                        <p:tgtEl>
                                          <p:spTgt spid="5">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checkerboard(across)">
                                      <p:cBhvr>
                                        <p:cTn id="13" dur="500"/>
                                        <p:tgtEl>
                                          <p:spTgt spid="5">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checkerboard(across)">
                                      <p:cBhvr>
                                        <p:cTn id="16" dur="500"/>
                                        <p:tgtEl>
                                          <p:spTgt spid="5">
                                            <p:txEl>
                                              <p:pRg st="9" end="9"/>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Console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a:p>
        </p:txBody>
      </p:sp>
      <p:sp>
        <p:nvSpPr>
          <p:cNvPr id="5" name="Rectangle 4"/>
          <p:cNvSpPr/>
          <p:nvPr/>
        </p:nvSpPr>
        <p:spPr>
          <a:xfrm>
            <a:off x="228600" y="1600200"/>
            <a:ext cx="8534400" cy="5632311"/>
          </a:xfrm>
          <a:prstGeom prst="rect">
            <a:avLst/>
          </a:prstGeom>
        </p:spPr>
        <p:txBody>
          <a:bodyPr wrap="square">
            <a:spAutoFit/>
          </a:bodyPr>
          <a:lstStyle/>
          <a:p>
            <a:pPr marL="914400" lvl="1" indent="-457200"/>
            <a:r>
              <a:rPr lang="en-US" sz="2000" dirty="0" smtClean="0">
                <a:sym typeface="Wingdings" pitchFamily="2" charset="2"/>
              </a:rPr>
              <a:t>Program Output in the console</a:t>
            </a:r>
          </a:p>
          <a:p>
            <a:pPr marL="914400" lvl="1" indent="-457200"/>
            <a:endParaRPr lang="en-US" sz="2000" dirty="0" smtClean="0">
              <a:sym typeface="Wingdings" pitchFamily="2" charset="2"/>
            </a:endParaRPr>
          </a:p>
          <a:p>
            <a:pPr marL="914400" lvl="1" indent="-457200"/>
            <a:endParaRPr lang="en-US" sz="200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endParaRPr lang="en-US" sz="2000" b="0" dirty="0" smtClean="0">
              <a:sym typeface="Wingdings" pitchFamily="2" charset="2"/>
            </a:endParaRPr>
          </a:p>
          <a:p>
            <a:pPr lvl="1">
              <a:buNone/>
            </a:pPr>
            <a:endParaRPr lang="en-US" sz="2000" b="0" dirty="0" smtClean="0">
              <a:sym typeface="Wingdings" pitchFamily="2" charset="2"/>
            </a:endParaRPr>
          </a:p>
          <a:p>
            <a:pPr lvl="1">
              <a:buNone/>
            </a:pPr>
            <a:endParaRPr lang="en-US" sz="2000" b="0" dirty="0" smtClean="0"/>
          </a:p>
          <a:p>
            <a:endParaRPr lang="en-US" sz="2000" b="0" dirty="0" smtClean="0"/>
          </a:p>
          <a:p>
            <a:endParaRPr lang="en-US" sz="2000" b="0" dirty="0" smtClean="0"/>
          </a:p>
          <a:p>
            <a:endParaRPr lang="en-US" sz="2000" b="0" dirty="0" smtClean="0"/>
          </a:p>
          <a:p>
            <a:endParaRPr lang="en-US" sz="2000" b="0" dirty="0" smtClean="0"/>
          </a:p>
          <a:p>
            <a:endParaRPr lang="en-US" sz="2000" b="0" dirty="0" smtClean="0"/>
          </a:p>
          <a:p>
            <a:pPr lvl="1"/>
            <a:endParaRPr lang="en-US" sz="2000" b="0" dirty="0" smtClean="0"/>
          </a:p>
          <a:p>
            <a:pPr lvl="1"/>
            <a:endParaRPr lang="en-US" sz="2000" b="0" dirty="0" smtClean="0"/>
          </a:p>
        </p:txBody>
      </p:sp>
      <p:pic>
        <p:nvPicPr>
          <p:cNvPr id="6" name="Picture 5" descr="HelloWorld.jpg"/>
          <p:cNvPicPr>
            <a:picLocks noChangeAspect="1"/>
          </p:cNvPicPr>
          <p:nvPr/>
        </p:nvPicPr>
        <p:blipFill>
          <a:blip r:embed="rId2" cstate="print"/>
          <a:stretch>
            <a:fillRect/>
          </a:stretch>
        </p:blipFill>
        <p:spPr>
          <a:xfrm>
            <a:off x="544856" y="2089568"/>
            <a:ext cx="7151344" cy="4006432"/>
          </a:xfrm>
          <a:prstGeom prst="rect">
            <a:avLst/>
          </a:prstGeom>
        </p:spPr>
      </p:pic>
      <p:sp>
        <p:nvSpPr>
          <p:cNvPr id="7" name="Rounded Rectangle 6"/>
          <p:cNvSpPr/>
          <p:nvPr/>
        </p:nvSpPr>
        <p:spPr>
          <a:xfrm>
            <a:off x="2667000" y="5257800"/>
            <a:ext cx="9906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343400" y="5029200"/>
            <a:ext cx="1066800"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Problem in sharing files?</a:t>
            </a:r>
            <a:endParaRPr lang="en-US" sz="3200" dirty="0"/>
          </a:p>
        </p:txBody>
      </p:sp>
      <p:sp>
        <p:nvSpPr>
          <p:cNvPr id="3" name="Content Placeholder 2"/>
          <p:cNvSpPr>
            <a:spLocks noGrp="1"/>
          </p:cNvSpPr>
          <p:nvPr>
            <p:ph idx="1"/>
          </p:nvPr>
        </p:nvSpPr>
        <p:spPr>
          <a:xfrm>
            <a:off x="228600" y="1609725"/>
            <a:ext cx="8686800" cy="3267075"/>
          </a:xfrm>
        </p:spPr>
        <p:txBody>
          <a:bodyPr/>
          <a:lstStyle/>
          <a:p>
            <a:pPr>
              <a:buNone/>
            </a:pPr>
            <a:r>
              <a:rPr lang="en-US" sz="2000" dirty="0" smtClean="0">
                <a:latin typeface="Arial" pitchFamily="34" charset="0"/>
                <a:cs typeface="Arial" pitchFamily="34" charset="0"/>
              </a:rPr>
              <a:t>Tim a java developer has developed an application using eclipse.</a:t>
            </a:r>
          </a:p>
          <a:p>
            <a:pPr marL="0" indent="0">
              <a:buNone/>
            </a:pPr>
            <a:r>
              <a:rPr lang="en-US" sz="2000" dirty="0" smtClean="0">
                <a:latin typeface="Arial" pitchFamily="34" charset="0"/>
                <a:cs typeface="Arial" pitchFamily="34" charset="0"/>
              </a:rPr>
              <a:t>He has developed the application in 3 weeks. Ron another java developer wants to upgrade the application developed by Tim. He reaches Tim and asks him the source files. Tim zips all the files and shares it with Ron. Ron spends 3 hours to unzip the files, configure the eclipse workspace, creating project and fix all the configuration issues.</a:t>
            </a:r>
            <a:endParaRPr lang="en-US" sz="2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a:p>
        </p:txBody>
      </p:sp>
      <p:pic>
        <p:nvPicPr>
          <p:cNvPr id="7" name="Picture 6" descr="question-mark-funny-face.jpg"/>
          <p:cNvPicPr>
            <a:picLocks noChangeAspect="1"/>
          </p:cNvPicPr>
          <p:nvPr/>
        </p:nvPicPr>
        <p:blipFill>
          <a:blip r:embed="rId2" cstate="print"/>
          <a:stretch>
            <a:fillRect/>
          </a:stretch>
        </p:blipFill>
        <p:spPr>
          <a:xfrm>
            <a:off x="457200" y="3657600"/>
            <a:ext cx="2620599" cy="2957752"/>
          </a:xfrm>
          <a:prstGeom prst="rect">
            <a:avLst/>
          </a:prstGeom>
        </p:spPr>
      </p:pic>
      <p:sp>
        <p:nvSpPr>
          <p:cNvPr id="8" name="TextBox 7"/>
          <p:cNvSpPr txBox="1"/>
          <p:nvPr/>
        </p:nvSpPr>
        <p:spPr>
          <a:xfrm>
            <a:off x="3200400" y="3733800"/>
            <a:ext cx="55626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lIns="0" rtlCol="0">
            <a:spAutoFit/>
          </a:bodyPr>
          <a:lstStyle/>
          <a:p>
            <a:pPr marL="0" lvl="1"/>
            <a:r>
              <a:rPr lang="en-US" b="0" dirty="0" smtClean="0">
                <a:solidFill>
                  <a:schemeClr val="tx2"/>
                </a:solidFill>
                <a:latin typeface="Arial" pitchFamily="34" charset="0"/>
                <a:cs typeface="Arial" pitchFamily="34" charset="0"/>
                <a:sym typeface="Wingdings" pitchFamily="2" charset="2"/>
              </a:rPr>
              <a:t>Assume Tim has to share this with 100 developers. Everyone will end up spending 3 hours burning 300 hours.</a:t>
            </a:r>
          </a:p>
          <a:p>
            <a:pPr marL="0" lvl="1"/>
            <a:endParaRPr lang="en-US" b="0" dirty="0" smtClean="0">
              <a:solidFill>
                <a:schemeClr val="tx2"/>
              </a:solidFill>
              <a:latin typeface="Arial" pitchFamily="34" charset="0"/>
              <a:cs typeface="Arial" pitchFamily="34" charset="0"/>
              <a:sym typeface="Wingdings" pitchFamily="2" charset="2"/>
            </a:endParaRPr>
          </a:p>
          <a:p>
            <a:pPr marL="0" lvl="1" algn="ctr"/>
            <a:r>
              <a:rPr lang="en-US" dirty="0" smtClean="0">
                <a:solidFill>
                  <a:srgbClr val="EA3800"/>
                </a:solidFill>
                <a:latin typeface="Arial" pitchFamily="34" charset="0"/>
                <a:cs typeface="Arial" pitchFamily="34" charset="0"/>
                <a:sym typeface="Wingdings" pitchFamily="2" charset="2"/>
              </a:rPr>
              <a:t>HOW CAN THIS BE EFFICIENTLY DONE?</a:t>
            </a:r>
          </a:p>
        </p:txBody>
      </p:sp>
      <p:pic>
        <p:nvPicPr>
          <p:cNvPr id="9" name="Picture 8" descr="modernman.jpg"/>
          <p:cNvPicPr>
            <a:picLocks noChangeAspect="1"/>
          </p:cNvPicPr>
          <p:nvPr/>
        </p:nvPicPr>
        <p:blipFill>
          <a:blip r:embed="rId3" cstate="print"/>
          <a:stretch>
            <a:fillRect/>
          </a:stretch>
        </p:blipFill>
        <p:spPr>
          <a:xfrm>
            <a:off x="7267575" y="3505200"/>
            <a:ext cx="1724025" cy="2647950"/>
          </a:xfrm>
          <a:prstGeom prst="rect">
            <a:avLst/>
          </a:prstGeom>
        </p:spPr>
      </p:pic>
      <p:sp>
        <p:nvSpPr>
          <p:cNvPr id="10" name="TextBox 9"/>
          <p:cNvSpPr txBox="1"/>
          <p:nvPr/>
        </p:nvSpPr>
        <p:spPr>
          <a:xfrm>
            <a:off x="914400" y="4495800"/>
            <a:ext cx="62484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lIns="0" rtlCol="0">
            <a:spAutoFit/>
          </a:bodyPr>
          <a:lstStyle/>
          <a:p>
            <a:pPr marL="0" lvl="1"/>
            <a:r>
              <a:rPr lang="en-US" dirty="0" smtClean="0">
                <a:solidFill>
                  <a:srgbClr val="EA3800"/>
                </a:solidFill>
                <a:latin typeface="Arial" pitchFamily="34" charset="0"/>
                <a:cs typeface="Arial" pitchFamily="34" charset="0"/>
                <a:sym typeface="Wingdings" pitchFamily="2" charset="2"/>
              </a:rPr>
              <a:t>Using  Import/export feature of IDE you can get this done in few seconds.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5"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a project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a:p>
        </p:txBody>
      </p:sp>
      <p:sp>
        <p:nvSpPr>
          <p:cNvPr id="5" name="Rectangle 4"/>
          <p:cNvSpPr/>
          <p:nvPr/>
        </p:nvSpPr>
        <p:spPr>
          <a:xfrm>
            <a:off x="228600" y="1600200"/>
            <a:ext cx="8686800" cy="4098558"/>
          </a:xfrm>
          <a:prstGeom prst="rect">
            <a:avLst/>
          </a:prstGeom>
        </p:spPr>
        <p:txBody>
          <a:bodyPr wrap="square">
            <a:spAutoFit/>
          </a:bodyPr>
          <a:lstStyle/>
          <a:p>
            <a:pPr>
              <a:spcBef>
                <a:spcPts val="1200"/>
              </a:spcBef>
              <a:buNone/>
            </a:pPr>
            <a:r>
              <a:rPr lang="en-US" sz="2000" dirty="0" smtClean="0"/>
              <a:t>Exporting a project:</a:t>
            </a:r>
          </a:p>
          <a:p>
            <a:pPr>
              <a:spcBef>
                <a:spcPts val="1200"/>
              </a:spcBef>
              <a:buNone/>
            </a:pPr>
            <a:r>
              <a:rPr lang="en-US" sz="2000" b="0" dirty="0" smtClean="0"/>
              <a:t>	The easiest way to share your projects to the rest of the world is through compressing the project files into an archive file, a process which Eclipse performs automatically using the Export Wizard</a:t>
            </a:r>
          </a:p>
          <a:p>
            <a:pPr>
              <a:spcBef>
                <a:spcPts val="1200"/>
              </a:spcBef>
              <a:buNone/>
            </a:pPr>
            <a:r>
              <a:rPr lang="en-US" sz="2000" b="0" dirty="0" smtClean="0"/>
              <a:t>	The projects can be exported as an archive file (.zip or .tar format) or an application file (.jar, .war, .ear) </a:t>
            </a:r>
          </a:p>
          <a:p>
            <a:pPr>
              <a:spcBef>
                <a:spcPts val="1200"/>
              </a:spcBef>
              <a:buNone/>
            </a:pPr>
            <a:endParaRPr lang="en-US" sz="2000" dirty="0" smtClean="0"/>
          </a:p>
          <a:p>
            <a:pPr>
              <a:spcBef>
                <a:spcPts val="1200"/>
              </a:spcBef>
              <a:buNone/>
            </a:pPr>
            <a:r>
              <a:rPr lang="en-US" sz="2000" dirty="0" smtClean="0"/>
              <a:t>Steps to Export a project: (Refer to screenshots in next slide)</a:t>
            </a:r>
          </a:p>
          <a:p>
            <a:pPr marL="457200" indent="-457200">
              <a:spcBef>
                <a:spcPts val="1200"/>
              </a:spcBef>
            </a:pPr>
            <a:r>
              <a:rPr lang="en-US" sz="2000" dirty="0" smtClean="0"/>
              <a:t>Step 1: </a:t>
            </a:r>
            <a:r>
              <a:rPr lang="en-US" sz="2000" b="0" dirty="0" smtClean="0"/>
              <a:t>Choose the project and select File </a:t>
            </a:r>
            <a:r>
              <a:rPr lang="en-US" sz="2000" b="0" dirty="0" smtClean="0">
                <a:sym typeface="Wingdings" pitchFamily="2" charset="2"/>
              </a:rPr>
              <a:t> Export</a:t>
            </a:r>
          </a:p>
          <a:p>
            <a:pPr lvl="1">
              <a:spcBef>
                <a:spcPts val="1000"/>
              </a:spcBef>
              <a:spcAft>
                <a:spcPts val="0"/>
              </a:spcAft>
            </a:pPr>
            <a:endParaRPr lang="en-US" sz="2200" b="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a project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a:p>
        </p:txBody>
      </p:sp>
      <p:sp>
        <p:nvSpPr>
          <p:cNvPr id="5" name="Rectangle 4"/>
          <p:cNvSpPr/>
          <p:nvPr/>
        </p:nvSpPr>
        <p:spPr>
          <a:xfrm>
            <a:off x="228600" y="1600200"/>
            <a:ext cx="8686800" cy="1174681"/>
          </a:xfrm>
          <a:prstGeom prst="rect">
            <a:avLst/>
          </a:prstGeom>
        </p:spPr>
        <p:txBody>
          <a:bodyPr wrap="square">
            <a:spAutoFit/>
          </a:bodyPr>
          <a:lstStyle/>
          <a:p>
            <a:pPr marL="457200" indent="-457200">
              <a:spcBef>
                <a:spcPts val="1200"/>
              </a:spcBef>
            </a:pPr>
            <a:r>
              <a:rPr lang="en-US" sz="2000" dirty="0" smtClean="0">
                <a:sym typeface="Wingdings" pitchFamily="2" charset="2"/>
              </a:rPr>
              <a:t>Step 2: </a:t>
            </a:r>
            <a:r>
              <a:rPr lang="en-US" sz="2000" b="0" dirty="0" smtClean="0">
                <a:sym typeface="Wingdings" pitchFamily="2" charset="2"/>
              </a:rPr>
              <a:t>Choose Archive file (If you want to save the project in a .zip format) and click on next</a:t>
            </a:r>
          </a:p>
          <a:p>
            <a:pPr>
              <a:spcBef>
                <a:spcPts val="1000"/>
              </a:spcBef>
              <a:spcAft>
                <a:spcPts val="0"/>
              </a:spcAft>
            </a:pPr>
            <a:endParaRPr lang="en-US" sz="2000" b="0" dirty="0" smtClean="0"/>
          </a:p>
        </p:txBody>
      </p:sp>
      <p:pic>
        <p:nvPicPr>
          <p:cNvPr id="35842" name="Picture 2"/>
          <p:cNvPicPr>
            <a:picLocks noChangeAspect="1" noChangeArrowheads="1"/>
          </p:cNvPicPr>
          <p:nvPr/>
        </p:nvPicPr>
        <p:blipFill>
          <a:blip r:embed="rId2" cstate="print"/>
          <a:srcRect/>
          <a:stretch>
            <a:fillRect/>
          </a:stretch>
        </p:blipFill>
        <p:spPr bwMode="auto">
          <a:xfrm>
            <a:off x="2667000" y="3048000"/>
            <a:ext cx="2895600" cy="30334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a project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a:p>
        </p:txBody>
      </p:sp>
      <p:sp>
        <p:nvSpPr>
          <p:cNvPr id="5" name="Rectangle 4"/>
          <p:cNvSpPr/>
          <p:nvPr/>
        </p:nvSpPr>
        <p:spPr>
          <a:xfrm>
            <a:off x="228600" y="1600200"/>
            <a:ext cx="8686800" cy="1169551"/>
          </a:xfrm>
          <a:prstGeom prst="rect">
            <a:avLst/>
          </a:prstGeom>
        </p:spPr>
        <p:txBody>
          <a:bodyPr wrap="square">
            <a:spAutoFit/>
          </a:bodyPr>
          <a:lstStyle/>
          <a:p>
            <a:pPr marL="457200" indent="-457200">
              <a:spcBef>
                <a:spcPts val="1200"/>
              </a:spcBef>
            </a:pPr>
            <a:r>
              <a:rPr lang="en-US" sz="2000" dirty="0" smtClean="0">
                <a:sym typeface="Wingdings" pitchFamily="2" charset="2"/>
              </a:rPr>
              <a:t>Step 3: </a:t>
            </a:r>
            <a:r>
              <a:rPr lang="en-US" sz="2000" b="0" dirty="0" smtClean="0">
                <a:sym typeface="Wingdings" pitchFamily="2" charset="2"/>
              </a:rPr>
              <a:t>Choose the required folders, specify the file name and click on Finish</a:t>
            </a:r>
          </a:p>
          <a:p>
            <a:pPr marL="914400" lvl="1" indent="-457200">
              <a:spcBef>
                <a:spcPts val="1200"/>
              </a:spcBef>
            </a:pPr>
            <a:r>
              <a:rPr lang="en-US" sz="2000" dirty="0" smtClean="0">
                <a:solidFill>
                  <a:srgbClr val="00B050"/>
                </a:solidFill>
                <a:sym typeface="Wingdings" pitchFamily="2" charset="2"/>
              </a:rPr>
              <a:t>Congrats !! Your file has been exported to a .zip file</a:t>
            </a:r>
            <a:endParaRPr lang="en-US" sz="2200" b="0" dirty="0" smtClean="0"/>
          </a:p>
        </p:txBody>
      </p:sp>
      <p:pic>
        <p:nvPicPr>
          <p:cNvPr id="35843" name="Picture 3"/>
          <p:cNvPicPr>
            <a:picLocks noChangeAspect="1" noChangeArrowheads="1"/>
          </p:cNvPicPr>
          <p:nvPr/>
        </p:nvPicPr>
        <p:blipFill>
          <a:blip r:embed="rId2" cstate="print"/>
          <a:srcRect/>
          <a:stretch>
            <a:fillRect/>
          </a:stretch>
        </p:blipFill>
        <p:spPr bwMode="auto">
          <a:xfrm>
            <a:off x="2514600" y="2895600"/>
            <a:ext cx="3276600" cy="31345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a project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a:p>
        </p:txBody>
      </p:sp>
      <p:sp>
        <p:nvSpPr>
          <p:cNvPr id="5" name="Rectangle 4"/>
          <p:cNvSpPr/>
          <p:nvPr/>
        </p:nvSpPr>
        <p:spPr>
          <a:xfrm>
            <a:off x="228600" y="1524000"/>
            <a:ext cx="8686800" cy="5068054"/>
          </a:xfrm>
          <a:prstGeom prst="rect">
            <a:avLst/>
          </a:prstGeom>
        </p:spPr>
        <p:txBody>
          <a:bodyPr wrap="square">
            <a:spAutoFit/>
          </a:bodyPr>
          <a:lstStyle/>
          <a:p>
            <a:pPr>
              <a:spcBef>
                <a:spcPts val="1000"/>
              </a:spcBef>
              <a:spcAft>
                <a:spcPts val="0"/>
              </a:spcAft>
              <a:buNone/>
            </a:pPr>
            <a:r>
              <a:rPr lang="en-US" sz="2000" dirty="0" smtClean="0"/>
              <a:t>Importing a Project:</a:t>
            </a:r>
          </a:p>
          <a:p>
            <a:pPr lvl="1">
              <a:spcBef>
                <a:spcPts val="1000"/>
              </a:spcBef>
              <a:spcAft>
                <a:spcPts val="0"/>
              </a:spcAft>
            </a:pPr>
            <a:r>
              <a:rPr lang="en-US" sz="2000" b="0" dirty="0" smtClean="0"/>
              <a:t>Exported projects can be imported into Eclipse using the Import Wizard.</a:t>
            </a:r>
          </a:p>
          <a:p>
            <a:pPr>
              <a:spcBef>
                <a:spcPts val="1000"/>
              </a:spcBef>
              <a:spcAft>
                <a:spcPts val="0"/>
              </a:spcAft>
              <a:buNone/>
            </a:pPr>
            <a:r>
              <a:rPr lang="en-US" sz="2000" dirty="0" smtClean="0"/>
              <a:t>Flavors of importing:</a:t>
            </a:r>
          </a:p>
          <a:p>
            <a:pPr marL="284163" indent="-47625">
              <a:spcBef>
                <a:spcPts val="1000"/>
              </a:spcBef>
              <a:spcAft>
                <a:spcPts val="0"/>
              </a:spcAft>
              <a:buNone/>
            </a:pPr>
            <a:r>
              <a:rPr lang="en-US" sz="2000" b="0" dirty="0" smtClean="0"/>
              <a:t>The files that can be imported are</a:t>
            </a:r>
          </a:p>
          <a:p>
            <a:pPr marL="1257300" lvl="2" indent="-457200">
              <a:spcBef>
                <a:spcPts val="1000"/>
              </a:spcBef>
              <a:spcAft>
                <a:spcPts val="0"/>
              </a:spcAft>
              <a:buFont typeface="+mj-lt"/>
              <a:buAutoNum type="arabicPeriod"/>
            </a:pPr>
            <a:r>
              <a:rPr lang="en-US" sz="2000" b="0" dirty="0" smtClean="0"/>
              <a:t>Archive Files (.zip)</a:t>
            </a:r>
          </a:p>
          <a:p>
            <a:pPr marL="1257300" lvl="2" indent="-457200">
              <a:spcBef>
                <a:spcPts val="1000"/>
              </a:spcBef>
              <a:spcAft>
                <a:spcPts val="0"/>
              </a:spcAft>
              <a:buFont typeface="+mj-lt"/>
              <a:buAutoNum type="arabicPeriod"/>
            </a:pPr>
            <a:r>
              <a:rPr lang="en-US" sz="2000" b="0" dirty="0" smtClean="0"/>
              <a:t>Projects from CVS Repository</a:t>
            </a:r>
          </a:p>
          <a:p>
            <a:pPr marL="1257300" lvl="2" indent="-457200">
              <a:spcBef>
                <a:spcPts val="1000"/>
              </a:spcBef>
              <a:spcAft>
                <a:spcPts val="0"/>
              </a:spcAft>
              <a:buFont typeface="+mj-lt"/>
              <a:buAutoNum type="arabicPeriod"/>
            </a:pPr>
            <a:r>
              <a:rPr lang="en-US" sz="2000" b="0" dirty="0" smtClean="0"/>
              <a:t>Existing Projects into Workspace</a:t>
            </a:r>
          </a:p>
          <a:p>
            <a:pPr marL="1714500" lvl="3" indent="-457200">
              <a:spcBef>
                <a:spcPts val="1000"/>
              </a:spcBef>
              <a:spcAft>
                <a:spcPts val="0"/>
              </a:spcAft>
              <a:buFont typeface="+mj-lt"/>
              <a:buAutoNum type="alphaLcParenR"/>
            </a:pPr>
            <a:r>
              <a:rPr lang="en-US" sz="2000" b="0" dirty="0" smtClean="0"/>
              <a:t>Web Application - .war</a:t>
            </a:r>
          </a:p>
          <a:p>
            <a:pPr marL="1714500" lvl="3" indent="-457200">
              <a:spcBef>
                <a:spcPts val="1000"/>
              </a:spcBef>
              <a:spcAft>
                <a:spcPts val="0"/>
              </a:spcAft>
              <a:buFont typeface="+mj-lt"/>
              <a:buAutoNum type="alphaLcParenR"/>
            </a:pPr>
            <a:r>
              <a:rPr lang="en-US" sz="2000" b="0" dirty="0" smtClean="0"/>
              <a:t>J2EE application - .ear</a:t>
            </a:r>
          </a:p>
          <a:p>
            <a:pPr marL="1714500" lvl="3" indent="-457200">
              <a:spcBef>
                <a:spcPts val="1000"/>
              </a:spcBef>
              <a:spcAft>
                <a:spcPts val="0"/>
              </a:spcAft>
              <a:buFont typeface="+mj-lt"/>
              <a:buAutoNum type="alphaLcParenR"/>
            </a:pPr>
            <a:r>
              <a:rPr lang="en-US" sz="2000" b="0" dirty="0" smtClean="0"/>
              <a:t>Client/EJB file - .jar</a:t>
            </a:r>
          </a:p>
          <a:p>
            <a:pPr marL="1257300" lvl="2" indent="-457200">
              <a:spcBef>
                <a:spcPts val="1000"/>
              </a:spcBef>
              <a:spcAft>
                <a:spcPts val="0"/>
              </a:spcAft>
              <a:buFont typeface="+mj-lt"/>
              <a:buAutoNum type="arabicPeriod"/>
            </a:pPr>
            <a:r>
              <a:rPr lang="en-US" sz="2000" b="0" dirty="0" smtClean="0"/>
              <a:t>File System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Importing a project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a:p>
        </p:txBody>
      </p:sp>
      <p:sp>
        <p:nvSpPr>
          <p:cNvPr id="5" name="Rectangle 4"/>
          <p:cNvSpPr/>
          <p:nvPr/>
        </p:nvSpPr>
        <p:spPr>
          <a:xfrm>
            <a:off x="228600" y="1143000"/>
            <a:ext cx="8686800" cy="3785652"/>
          </a:xfrm>
          <a:prstGeom prst="rect">
            <a:avLst/>
          </a:prstGeom>
        </p:spPr>
        <p:txBody>
          <a:bodyPr wrap="square">
            <a:spAutoFit/>
          </a:bodyPr>
          <a:lstStyle/>
          <a:p>
            <a:pPr algn="ctr">
              <a:spcBef>
                <a:spcPts val="1200"/>
              </a:spcBef>
              <a:buNone/>
            </a:pPr>
            <a:endParaRPr lang="en-US" sz="2000" dirty="0" smtClean="0"/>
          </a:p>
          <a:p>
            <a:pPr algn="ctr">
              <a:spcBef>
                <a:spcPts val="1200"/>
              </a:spcBef>
              <a:buNone/>
            </a:pPr>
            <a:r>
              <a:rPr lang="en-US" sz="2000" dirty="0" smtClean="0"/>
              <a:t>Let us all import the below project</a:t>
            </a:r>
          </a:p>
          <a:p>
            <a:pPr algn="ctr">
              <a:spcBef>
                <a:spcPts val="1200"/>
              </a:spcBef>
              <a:buNone/>
            </a:pPr>
            <a:endParaRPr lang="en-US" sz="2000" dirty="0" smtClean="0"/>
          </a:p>
          <a:p>
            <a:pPr algn="ctr">
              <a:spcBef>
                <a:spcPts val="1200"/>
              </a:spcBef>
            </a:pPr>
            <a:r>
              <a:rPr lang="en-US" sz="2000" b="0" dirty="0" smtClean="0"/>
              <a:t>&lt;Refer to the “</a:t>
            </a:r>
            <a:r>
              <a:rPr lang="en-US" sz="2000" i="1" dirty="0" smtClean="0"/>
              <a:t>Resources</a:t>
            </a:r>
            <a:r>
              <a:rPr lang="en-US" sz="2000" b="0" dirty="0" smtClean="0"/>
              <a:t>” section of this Session for the attachment “</a:t>
            </a:r>
            <a:r>
              <a:rPr lang="en-US" sz="2000" b="0" i="1" dirty="0" smtClean="0"/>
              <a:t>CodeSnippet.zip</a:t>
            </a:r>
            <a:r>
              <a:rPr lang="en-US" sz="2000" b="0" dirty="0" smtClean="0"/>
              <a:t>”&gt;</a:t>
            </a:r>
          </a:p>
          <a:p>
            <a:pPr>
              <a:spcBef>
                <a:spcPts val="1200"/>
              </a:spcBef>
              <a:buNone/>
            </a:pPr>
            <a:endParaRPr lang="en-US" sz="2000" b="0" dirty="0" smtClean="0"/>
          </a:p>
          <a:p>
            <a:pPr>
              <a:spcBef>
                <a:spcPts val="1200"/>
              </a:spcBef>
              <a:buNone/>
            </a:pPr>
            <a:r>
              <a:rPr lang="en-US" sz="2000" b="0" dirty="0" smtClean="0"/>
              <a:t>The imported project will be used in the upcoming slides to explain about the Shortcuts in SDE. </a:t>
            </a:r>
          </a:p>
          <a:p>
            <a:pPr>
              <a:spcBef>
                <a:spcPts val="1200"/>
              </a:spcBef>
              <a:buNone/>
            </a:pPr>
            <a:r>
              <a:rPr lang="en-US" sz="2000" b="0" dirty="0" smtClean="0"/>
              <a:t>The src folder in the project contains the required java files</a:t>
            </a:r>
          </a:p>
        </p:txBody>
      </p:sp>
      <p:sp>
        <p:nvSpPr>
          <p:cNvPr id="7" name="TextBox 6"/>
          <p:cNvSpPr txBox="1"/>
          <p:nvPr/>
        </p:nvSpPr>
        <p:spPr>
          <a:xfrm>
            <a:off x="914400" y="5144869"/>
            <a:ext cx="74676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lIns="0" rtlCol="0">
            <a:spAutoFit/>
          </a:bodyPr>
          <a:lstStyle/>
          <a:p>
            <a:pPr marL="0" lvl="1"/>
            <a:r>
              <a:rPr lang="en-US" dirty="0" smtClean="0">
                <a:solidFill>
                  <a:srgbClr val="EA3800"/>
                </a:solidFill>
                <a:latin typeface="Arial" pitchFamily="34" charset="0"/>
                <a:cs typeface="Arial" pitchFamily="34" charset="0"/>
                <a:sym typeface="Wingdings" pitchFamily="2" charset="2"/>
              </a:rPr>
              <a:t>NOTE: The zip needs to be saved in local file system before being imported in eclipse.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Importing a project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a:p>
        </p:txBody>
      </p:sp>
      <p:sp>
        <p:nvSpPr>
          <p:cNvPr id="5" name="Rectangle 4"/>
          <p:cNvSpPr/>
          <p:nvPr/>
        </p:nvSpPr>
        <p:spPr>
          <a:xfrm>
            <a:off x="228600" y="1143000"/>
            <a:ext cx="8686800" cy="4093428"/>
          </a:xfrm>
          <a:prstGeom prst="rect">
            <a:avLst/>
          </a:prstGeom>
        </p:spPr>
        <p:txBody>
          <a:bodyPr wrap="square">
            <a:spAutoFit/>
          </a:bodyPr>
          <a:lstStyle/>
          <a:p>
            <a:pPr algn="ctr">
              <a:spcBef>
                <a:spcPts val="1200"/>
              </a:spcBef>
              <a:buNone/>
            </a:pPr>
            <a:endParaRPr lang="en-US" sz="2000" dirty="0" smtClean="0"/>
          </a:p>
          <a:p>
            <a:pPr>
              <a:spcBef>
                <a:spcPts val="1200"/>
              </a:spcBef>
              <a:buNone/>
            </a:pPr>
            <a:r>
              <a:rPr lang="en-US" sz="2000" dirty="0" smtClean="0"/>
              <a:t>Step 1:</a:t>
            </a:r>
          </a:p>
          <a:p>
            <a:pPr>
              <a:spcBef>
                <a:spcPts val="1200"/>
              </a:spcBef>
              <a:buNone/>
            </a:pPr>
            <a:r>
              <a:rPr lang="en-US" sz="2000" b="0" dirty="0" smtClean="0"/>
              <a:t>Click on </a:t>
            </a:r>
            <a:r>
              <a:rPr lang="en-US" sz="2000" dirty="0" smtClean="0"/>
              <a:t>File </a:t>
            </a:r>
            <a:r>
              <a:rPr lang="en-US" sz="2000" dirty="0" smtClean="0">
                <a:sym typeface="Wingdings" pitchFamily="2" charset="2"/>
              </a:rPr>
              <a:t> </a:t>
            </a:r>
            <a:r>
              <a:rPr lang="en-US" sz="2000" dirty="0" smtClean="0"/>
              <a:t>Import, </a:t>
            </a:r>
          </a:p>
          <a:p>
            <a:pPr>
              <a:spcBef>
                <a:spcPts val="1200"/>
              </a:spcBef>
              <a:buNone/>
            </a:pPr>
            <a:r>
              <a:rPr lang="en-US" sz="2000" b="0" dirty="0" smtClean="0"/>
              <a:t>Choose</a:t>
            </a:r>
            <a:r>
              <a:rPr lang="en-US" sz="2000" dirty="0" smtClean="0"/>
              <a:t> “Existing Projects From Workspace” </a:t>
            </a:r>
            <a:r>
              <a:rPr lang="en-US" sz="2000" b="0" dirty="0" smtClean="0"/>
              <a:t>and click on</a:t>
            </a:r>
            <a:r>
              <a:rPr lang="en-US" sz="2000" dirty="0" smtClean="0"/>
              <a:t> Next</a:t>
            </a:r>
            <a:r>
              <a:rPr lang="en-US" sz="2000" b="0" dirty="0" smtClean="0"/>
              <a:t> </a:t>
            </a:r>
          </a:p>
          <a:p>
            <a:pPr>
              <a:spcBef>
                <a:spcPts val="1200"/>
              </a:spcBef>
              <a:buNone/>
            </a:pPr>
            <a:endParaRPr lang="en-US" sz="2000" dirty="0" smtClean="0"/>
          </a:p>
          <a:p>
            <a:pPr algn="ctr">
              <a:spcBef>
                <a:spcPts val="1200"/>
              </a:spcBef>
              <a:buNone/>
            </a:pPr>
            <a:endParaRPr lang="en-US" sz="2000" dirty="0" smtClean="0"/>
          </a:p>
          <a:p>
            <a:pPr algn="ctr">
              <a:spcBef>
                <a:spcPts val="1200"/>
              </a:spcBef>
              <a:buNone/>
            </a:pPr>
            <a:endParaRPr lang="en-US" sz="2000" dirty="0" smtClean="0"/>
          </a:p>
          <a:p>
            <a:pPr algn="ctr">
              <a:spcBef>
                <a:spcPts val="1200"/>
              </a:spcBef>
              <a:buNone/>
            </a:pPr>
            <a:endParaRPr lang="en-US" sz="2000" dirty="0" smtClean="0"/>
          </a:p>
          <a:p>
            <a:pPr algn="ctr">
              <a:spcBef>
                <a:spcPts val="1200"/>
              </a:spcBef>
              <a:buNone/>
            </a:pPr>
            <a:endParaRPr lang="en-US" sz="2000" dirty="0" smtClean="0"/>
          </a:p>
        </p:txBody>
      </p:sp>
      <p:pic>
        <p:nvPicPr>
          <p:cNvPr id="40963" name="Picture 3"/>
          <p:cNvPicPr>
            <a:picLocks noChangeAspect="1" noChangeArrowheads="1"/>
          </p:cNvPicPr>
          <p:nvPr/>
        </p:nvPicPr>
        <p:blipFill>
          <a:blip r:embed="rId2" cstate="print"/>
          <a:srcRect/>
          <a:stretch>
            <a:fillRect/>
          </a:stretch>
        </p:blipFill>
        <p:spPr bwMode="auto">
          <a:xfrm>
            <a:off x="2867142" y="3051675"/>
            <a:ext cx="2924058" cy="342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Importing a project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a:p>
        </p:txBody>
      </p:sp>
      <p:sp>
        <p:nvSpPr>
          <p:cNvPr id="5" name="Rectangle 4"/>
          <p:cNvSpPr/>
          <p:nvPr/>
        </p:nvSpPr>
        <p:spPr>
          <a:xfrm>
            <a:off x="228600" y="1143000"/>
            <a:ext cx="8686800" cy="4247317"/>
          </a:xfrm>
          <a:prstGeom prst="rect">
            <a:avLst/>
          </a:prstGeom>
        </p:spPr>
        <p:txBody>
          <a:bodyPr wrap="square">
            <a:spAutoFit/>
          </a:bodyPr>
          <a:lstStyle/>
          <a:p>
            <a:pPr algn="ctr">
              <a:spcBef>
                <a:spcPts val="1200"/>
              </a:spcBef>
              <a:buNone/>
            </a:pPr>
            <a:endParaRPr lang="en-US" sz="2000" dirty="0" smtClean="0"/>
          </a:p>
          <a:p>
            <a:pPr>
              <a:spcBef>
                <a:spcPts val="1200"/>
              </a:spcBef>
              <a:buNone/>
            </a:pPr>
            <a:r>
              <a:rPr lang="en-US" sz="2000" dirty="0" smtClean="0"/>
              <a:t>Step 2:</a:t>
            </a:r>
          </a:p>
          <a:p>
            <a:pPr>
              <a:spcBef>
                <a:spcPts val="1200"/>
              </a:spcBef>
              <a:buNone/>
            </a:pPr>
            <a:r>
              <a:rPr lang="en-US" sz="2000" b="0" dirty="0" smtClean="0"/>
              <a:t>In the “</a:t>
            </a:r>
            <a:r>
              <a:rPr lang="en-US" sz="2000" dirty="0" smtClean="0"/>
              <a:t>Select Archive File</a:t>
            </a:r>
            <a:r>
              <a:rPr lang="en-US" sz="2000" b="0" dirty="0" smtClean="0"/>
              <a:t>” text box, browse and select the local File (that was downloaded in your local system) and click on “</a:t>
            </a:r>
            <a:r>
              <a:rPr lang="en-US" sz="2000" dirty="0" smtClean="0"/>
              <a:t>Finish</a:t>
            </a:r>
            <a:r>
              <a:rPr lang="en-US" sz="2000" b="0" dirty="0" smtClean="0"/>
              <a:t>” to import the project into your workspace. </a:t>
            </a:r>
          </a:p>
          <a:p>
            <a:pPr>
              <a:spcBef>
                <a:spcPts val="1200"/>
              </a:spcBef>
              <a:buNone/>
            </a:pPr>
            <a:endParaRPr lang="en-US" sz="2000" dirty="0" smtClean="0"/>
          </a:p>
          <a:p>
            <a:pPr algn="ctr">
              <a:spcBef>
                <a:spcPts val="1200"/>
              </a:spcBef>
              <a:buNone/>
            </a:pPr>
            <a:endParaRPr lang="en-US" sz="2000" dirty="0" smtClean="0"/>
          </a:p>
          <a:p>
            <a:pPr algn="ctr">
              <a:spcBef>
                <a:spcPts val="1200"/>
              </a:spcBef>
              <a:buNone/>
            </a:pPr>
            <a:endParaRPr lang="en-US" sz="2000" dirty="0" smtClean="0"/>
          </a:p>
          <a:p>
            <a:pPr algn="ctr">
              <a:spcBef>
                <a:spcPts val="1200"/>
              </a:spcBef>
              <a:buNone/>
            </a:pPr>
            <a:endParaRPr lang="en-US" sz="2000" dirty="0" smtClean="0"/>
          </a:p>
          <a:p>
            <a:pPr algn="ctr">
              <a:spcBef>
                <a:spcPts val="1200"/>
              </a:spcBef>
              <a:buNone/>
            </a:pPr>
            <a:endParaRPr lang="en-US" sz="2000" dirty="0" smtClean="0"/>
          </a:p>
        </p:txBody>
      </p:sp>
      <p:pic>
        <p:nvPicPr>
          <p:cNvPr id="40964" name="Picture 4"/>
          <p:cNvPicPr>
            <a:picLocks noChangeAspect="1" noChangeArrowheads="1"/>
          </p:cNvPicPr>
          <p:nvPr/>
        </p:nvPicPr>
        <p:blipFill>
          <a:blip r:embed="rId2" cstate="print"/>
          <a:srcRect/>
          <a:stretch>
            <a:fillRect/>
          </a:stretch>
        </p:blipFill>
        <p:spPr bwMode="auto">
          <a:xfrm>
            <a:off x="3059151" y="3161211"/>
            <a:ext cx="2960649" cy="34681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Importing a project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a:p>
        </p:txBody>
      </p:sp>
      <p:sp>
        <p:nvSpPr>
          <p:cNvPr id="5" name="Rectangle 4"/>
          <p:cNvSpPr/>
          <p:nvPr/>
        </p:nvSpPr>
        <p:spPr>
          <a:xfrm>
            <a:off x="228600" y="1143000"/>
            <a:ext cx="8686800" cy="3354765"/>
          </a:xfrm>
          <a:prstGeom prst="rect">
            <a:avLst/>
          </a:prstGeom>
        </p:spPr>
        <p:txBody>
          <a:bodyPr wrap="square">
            <a:spAutoFit/>
          </a:bodyPr>
          <a:lstStyle/>
          <a:p>
            <a:pPr algn="ctr">
              <a:spcBef>
                <a:spcPts val="1200"/>
              </a:spcBef>
              <a:buNone/>
            </a:pPr>
            <a:endParaRPr lang="en-US" sz="2000" dirty="0" smtClean="0"/>
          </a:p>
          <a:p>
            <a:pPr>
              <a:spcBef>
                <a:spcPts val="1200"/>
              </a:spcBef>
              <a:buNone/>
            </a:pPr>
            <a:r>
              <a:rPr lang="en-US" sz="2000" dirty="0" smtClean="0"/>
              <a:t>Do you have errors in your project? </a:t>
            </a:r>
          </a:p>
          <a:p>
            <a:pPr lvl="1">
              <a:spcBef>
                <a:spcPts val="1200"/>
              </a:spcBef>
            </a:pPr>
            <a:r>
              <a:rPr lang="en-US" b="0" dirty="0" smtClean="0"/>
              <a:t>There might be some Build Path issues</a:t>
            </a:r>
          </a:p>
          <a:p>
            <a:pPr lvl="1">
              <a:spcBef>
                <a:spcPts val="1200"/>
              </a:spcBef>
            </a:pPr>
            <a:r>
              <a:rPr lang="en-US" b="0" dirty="0" smtClean="0"/>
              <a:t>The JDK/JRE settings and the libraries required for running the project are available in the Build Path settings page</a:t>
            </a:r>
          </a:p>
          <a:p>
            <a:pPr lvl="1">
              <a:spcBef>
                <a:spcPts val="1200"/>
              </a:spcBef>
            </a:pPr>
            <a:endParaRPr lang="en-US" dirty="0" smtClean="0">
              <a:solidFill>
                <a:srgbClr val="00B050"/>
              </a:solidFill>
            </a:endParaRPr>
          </a:p>
          <a:p>
            <a:pPr algn="ctr">
              <a:spcBef>
                <a:spcPts val="1200"/>
              </a:spcBef>
              <a:buNone/>
            </a:pPr>
            <a:endParaRPr lang="en-US" sz="2000" dirty="0" smtClean="0"/>
          </a:p>
          <a:p>
            <a:pPr algn="ctr">
              <a:spcBef>
                <a:spcPts val="1200"/>
              </a:spcBef>
              <a:buNone/>
            </a:pPr>
            <a:endParaRPr lang="en-US" sz="2000" dirty="0" smtClean="0"/>
          </a:p>
        </p:txBody>
      </p:sp>
      <p:pic>
        <p:nvPicPr>
          <p:cNvPr id="41988" name="Picture 4"/>
          <p:cNvPicPr>
            <a:picLocks noChangeAspect="1" noChangeArrowheads="1"/>
          </p:cNvPicPr>
          <p:nvPr/>
        </p:nvPicPr>
        <p:blipFill>
          <a:blip r:embed="rId2" cstate="print"/>
          <a:srcRect t="20208" b="24318"/>
          <a:stretch>
            <a:fillRect/>
          </a:stretch>
        </p:blipFill>
        <p:spPr bwMode="auto">
          <a:xfrm>
            <a:off x="2206802" y="4419600"/>
            <a:ext cx="4117798" cy="2133600"/>
          </a:xfrm>
          <a:prstGeom prst="rect">
            <a:avLst/>
          </a:prstGeom>
          <a:noFill/>
          <a:ln w="9525">
            <a:noFill/>
            <a:miter lim="800000"/>
            <a:headEnd/>
            <a:tailEnd/>
          </a:ln>
        </p:spPr>
      </p:pic>
      <p:sp>
        <p:nvSpPr>
          <p:cNvPr id="10" name="TextBox 9"/>
          <p:cNvSpPr txBox="1"/>
          <p:nvPr/>
        </p:nvSpPr>
        <p:spPr>
          <a:xfrm>
            <a:off x="76200" y="3079532"/>
            <a:ext cx="9212778" cy="1508105"/>
          </a:xfrm>
          <a:prstGeom prst="rect">
            <a:avLst/>
          </a:prstGeom>
          <a:noFill/>
        </p:spPr>
        <p:txBody>
          <a:bodyPr wrap="none" rtlCol="0">
            <a:spAutoFit/>
          </a:bodyPr>
          <a:lstStyle/>
          <a:p>
            <a:pPr lvl="1">
              <a:spcBef>
                <a:spcPts val="1200"/>
              </a:spcBef>
            </a:pPr>
            <a:r>
              <a:rPr lang="en-US" b="0" dirty="0" smtClean="0"/>
              <a:t>Let us change the Build Path now </a:t>
            </a:r>
            <a:r>
              <a:rPr lang="en-US" b="0" dirty="0" smtClean="0"/>
              <a:t>(</a:t>
            </a:r>
            <a:r>
              <a:rPr lang="en-US" dirty="0" smtClean="0">
                <a:solidFill>
                  <a:srgbClr val="FF0000"/>
                </a:solidFill>
              </a:rPr>
              <a:t>NOTE: Do</a:t>
            </a:r>
            <a:r>
              <a:rPr lang="en-US" b="0" dirty="0" smtClean="0">
                <a:solidFill>
                  <a:srgbClr val="FF0000"/>
                </a:solidFill>
              </a:rPr>
              <a:t> </a:t>
            </a:r>
            <a:r>
              <a:rPr lang="en-US" b="0" dirty="0" smtClean="0">
                <a:solidFill>
                  <a:srgbClr val="FF0000"/>
                </a:solidFill>
              </a:rPr>
              <a:t>this only if you have build path errors</a:t>
            </a:r>
            <a:r>
              <a:rPr lang="en-US" b="0" dirty="0" smtClean="0"/>
              <a:t>)</a:t>
            </a:r>
          </a:p>
          <a:p>
            <a:pPr lvl="1">
              <a:spcBef>
                <a:spcPts val="1200"/>
              </a:spcBef>
            </a:pPr>
            <a:r>
              <a:rPr lang="en-US" dirty="0" smtClean="0"/>
              <a:t>Step 1</a:t>
            </a:r>
            <a:r>
              <a:rPr lang="en-US" b="0" dirty="0" smtClean="0"/>
              <a:t>: Right Click on the project and select</a:t>
            </a:r>
          </a:p>
          <a:p>
            <a:pPr lvl="1">
              <a:spcBef>
                <a:spcPts val="1200"/>
              </a:spcBef>
            </a:pPr>
            <a:r>
              <a:rPr lang="en-US" dirty="0" smtClean="0">
                <a:solidFill>
                  <a:srgbClr val="00B050"/>
                </a:solidFill>
              </a:rPr>
              <a:t>	Build Path </a:t>
            </a:r>
            <a:r>
              <a:rPr lang="en-US" dirty="0" smtClean="0">
                <a:solidFill>
                  <a:srgbClr val="00B050"/>
                </a:solidFill>
                <a:sym typeface="Wingdings" pitchFamily="2" charset="2"/>
              </a:rPr>
              <a:t></a:t>
            </a:r>
            <a:r>
              <a:rPr lang="en-US" dirty="0" smtClean="0">
                <a:solidFill>
                  <a:srgbClr val="00B050"/>
                </a:solidFill>
              </a:rPr>
              <a:t> Configure Build Path</a:t>
            </a:r>
          </a:p>
          <a:p>
            <a:endParaRPr lang="en-US" dirty="0"/>
          </a:p>
        </p:txBody>
      </p:sp>
      <p:pic>
        <p:nvPicPr>
          <p:cNvPr id="41990" name="Picture 6"/>
          <p:cNvPicPr>
            <a:picLocks noChangeAspect="1" noChangeArrowheads="1"/>
          </p:cNvPicPr>
          <p:nvPr/>
        </p:nvPicPr>
        <p:blipFill>
          <a:blip r:embed="rId3" cstate="print"/>
          <a:srcRect/>
          <a:stretch>
            <a:fillRect/>
          </a:stretch>
        </p:blipFill>
        <p:spPr bwMode="auto">
          <a:xfrm>
            <a:off x="4953000" y="1676400"/>
            <a:ext cx="1692613" cy="685800"/>
          </a:xfrm>
          <a:prstGeom prst="rect">
            <a:avLst/>
          </a:prstGeom>
          <a:noFill/>
          <a:ln w="9525">
            <a:noFill/>
            <a:miter lim="800000"/>
            <a:headEnd/>
            <a:tailEnd/>
          </a:ln>
        </p:spPr>
      </p:pic>
      <p:cxnSp>
        <p:nvCxnSpPr>
          <p:cNvPr id="14" name="Straight Arrow Connector 13"/>
          <p:cNvCxnSpPr>
            <a:endCxn id="41990" idx="1"/>
          </p:cNvCxnSpPr>
          <p:nvPr/>
        </p:nvCxnSpPr>
        <p:spPr>
          <a:xfrm>
            <a:off x="4572000" y="1828800"/>
            <a:ext cx="3810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800600" y="6096000"/>
            <a:ext cx="1600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par>
                                <p:cTn id="8" presetID="5" presetClass="entr" presetSubtype="10" fill="hold" nodeType="withEffect">
                                  <p:stCondLst>
                                    <p:cond delay="0"/>
                                  </p:stCondLst>
                                  <p:childTnLst>
                                    <p:set>
                                      <p:cBhvr>
                                        <p:cTn id="9" dur="1" fill="hold">
                                          <p:stCondLst>
                                            <p:cond delay="0"/>
                                          </p:stCondLst>
                                        </p:cTn>
                                        <p:tgtEl>
                                          <p:spTgt spid="41988"/>
                                        </p:tgtEl>
                                        <p:attrNameLst>
                                          <p:attrName>style.visibility</p:attrName>
                                        </p:attrNameLst>
                                      </p:cBhvr>
                                      <p:to>
                                        <p:strVal val="visible"/>
                                      </p:to>
                                    </p:set>
                                    <p:animEffect transition="in" filter="checkerboard(across)">
                                      <p:cBhvr>
                                        <p:cTn id="10" dur="500"/>
                                        <p:tgtEl>
                                          <p:spTgt spid="4198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Importing a project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a:p>
        </p:txBody>
      </p:sp>
      <p:sp>
        <p:nvSpPr>
          <p:cNvPr id="5" name="Rectangle 4"/>
          <p:cNvSpPr/>
          <p:nvPr/>
        </p:nvSpPr>
        <p:spPr>
          <a:xfrm>
            <a:off x="228600" y="1674435"/>
            <a:ext cx="8686800" cy="2554545"/>
          </a:xfrm>
          <a:prstGeom prst="rect">
            <a:avLst/>
          </a:prstGeom>
        </p:spPr>
        <p:txBody>
          <a:bodyPr wrap="square">
            <a:spAutoFit/>
          </a:bodyPr>
          <a:lstStyle/>
          <a:p>
            <a:pPr>
              <a:spcBef>
                <a:spcPts val="1200"/>
              </a:spcBef>
              <a:buNone/>
            </a:pPr>
            <a:r>
              <a:rPr lang="en-US" sz="2000" dirty="0" smtClean="0"/>
              <a:t>Step 2:</a:t>
            </a:r>
          </a:p>
          <a:p>
            <a:pPr lvl="1">
              <a:spcBef>
                <a:spcPts val="1200"/>
              </a:spcBef>
            </a:pPr>
            <a:r>
              <a:rPr lang="en-US" b="0" dirty="0" smtClean="0"/>
              <a:t>Go to the Libraries tab, click on Edit after choosing the system library and choose the appropriate JDK for your application. Click on Finish. </a:t>
            </a:r>
          </a:p>
          <a:p>
            <a:pPr>
              <a:spcBef>
                <a:spcPts val="1200"/>
              </a:spcBef>
              <a:buNone/>
            </a:pPr>
            <a:endParaRPr lang="en-US" sz="2000" b="0" dirty="0" smtClean="0"/>
          </a:p>
          <a:p>
            <a:pPr>
              <a:spcBef>
                <a:spcPts val="1200"/>
              </a:spcBef>
              <a:buNone/>
            </a:pPr>
            <a:endParaRPr lang="en-US" sz="2000" b="0" dirty="0" smtClean="0"/>
          </a:p>
          <a:p>
            <a:pPr>
              <a:spcBef>
                <a:spcPts val="1200"/>
              </a:spcBef>
              <a:buNone/>
            </a:pPr>
            <a:endParaRPr lang="en-US" sz="2000" dirty="0" smtClean="0"/>
          </a:p>
        </p:txBody>
      </p:sp>
      <p:pic>
        <p:nvPicPr>
          <p:cNvPr id="43013" name="Picture 5"/>
          <p:cNvPicPr>
            <a:picLocks noChangeAspect="1" noChangeArrowheads="1"/>
          </p:cNvPicPr>
          <p:nvPr/>
        </p:nvPicPr>
        <p:blipFill>
          <a:blip r:embed="rId2" cstate="print"/>
          <a:srcRect l="22474" r="22474" b="12500"/>
          <a:stretch>
            <a:fillRect/>
          </a:stretch>
        </p:blipFill>
        <p:spPr bwMode="auto">
          <a:xfrm>
            <a:off x="990600" y="2743200"/>
            <a:ext cx="4191000" cy="3745150"/>
          </a:xfrm>
          <a:prstGeom prst="rect">
            <a:avLst/>
          </a:prstGeom>
          <a:noFill/>
          <a:ln w="9525">
            <a:noFill/>
            <a:miter lim="800000"/>
            <a:headEnd/>
            <a:tailEnd/>
          </a:ln>
        </p:spPr>
      </p:pic>
      <p:sp>
        <p:nvSpPr>
          <p:cNvPr id="16" name="Rectangle 15"/>
          <p:cNvSpPr/>
          <p:nvPr/>
        </p:nvSpPr>
        <p:spPr>
          <a:xfrm>
            <a:off x="4114800" y="4435366"/>
            <a:ext cx="990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791200" y="4699337"/>
            <a:ext cx="31242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t>A compilation error will be present in OrganizeImports.java. This has been intentionally added to explain Imports in the forthcoming slides</a:t>
            </a:r>
            <a:endParaRPr lang="en-US" sz="1500" b="0" dirty="0"/>
          </a:p>
        </p:txBody>
      </p:sp>
      <p:sp>
        <p:nvSpPr>
          <p:cNvPr id="21" name="Horizontal Scroll 20"/>
          <p:cNvSpPr/>
          <p:nvPr/>
        </p:nvSpPr>
        <p:spPr>
          <a:xfrm>
            <a:off x="5486400" y="2590800"/>
            <a:ext cx="3352800" cy="1828800"/>
          </a:xfrm>
          <a:prstGeom prst="horizontalScrol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The </a:t>
            </a:r>
            <a:r>
              <a:rPr lang="en-US" sz="1600" dirty="0" smtClean="0">
                <a:solidFill>
                  <a:srgbClr val="00B050"/>
                </a:solidFill>
              </a:rPr>
              <a:t>library Setting</a:t>
            </a:r>
            <a:r>
              <a:rPr lang="en-US" sz="1600" dirty="0" smtClean="0"/>
              <a:t>  being done here corresponds to the </a:t>
            </a:r>
            <a:r>
              <a:rPr lang="en-US" sz="1600" dirty="0" smtClean="0">
                <a:solidFill>
                  <a:srgbClr val="00B050"/>
                </a:solidFill>
              </a:rPr>
              <a:t>Classpath</a:t>
            </a:r>
            <a:r>
              <a:rPr lang="en-US" sz="1600" dirty="0" smtClean="0"/>
              <a:t> setting that was done in “Intro to Java” session to execute the class files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p:cNvPicPr>
            <a:picLocks noChangeAspect="1" noChangeArrowheads="1"/>
          </p:cNvPicPr>
          <p:nvPr/>
        </p:nvPicPr>
        <p:blipFill>
          <a:blip r:embed="rId2" cstate="print"/>
          <a:srcRect l="7247" t="18132" r="64056" b="62088"/>
          <a:stretch>
            <a:fillRect/>
          </a:stretch>
        </p:blipFill>
        <p:spPr bwMode="auto">
          <a:xfrm>
            <a:off x="4419600" y="5029200"/>
            <a:ext cx="3429000" cy="1259633"/>
          </a:xfrm>
          <a:prstGeom prst="rect">
            <a:avLst/>
          </a:prstGeom>
          <a:noFill/>
          <a:ln w="9525">
            <a:noFill/>
            <a:miter lim="800000"/>
            <a:headEnd/>
            <a:tailEnd/>
          </a:ln>
        </p:spPr>
      </p:pic>
      <p:sp>
        <p:nvSpPr>
          <p:cNvPr id="2" name="Title 1"/>
          <p:cNvSpPr>
            <a:spLocks noGrp="1"/>
          </p:cNvSpPr>
          <p:nvPr>
            <p:ph type="title"/>
          </p:nvPr>
        </p:nvSpPr>
        <p:spPr/>
        <p:txBody>
          <a:bodyPr/>
          <a:lstStyle/>
          <a:p>
            <a:r>
              <a:rPr lang="en-US" sz="3200" dirty="0" smtClean="0"/>
              <a:t>Shortcuts in SDE – Auto Format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a:p>
        </p:txBody>
      </p:sp>
      <p:sp>
        <p:nvSpPr>
          <p:cNvPr id="5" name="Rectangle 4"/>
          <p:cNvSpPr/>
          <p:nvPr/>
        </p:nvSpPr>
        <p:spPr>
          <a:xfrm>
            <a:off x="228600" y="1679912"/>
            <a:ext cx="8534400" cy="5016758"/>
          </a:xfrm>
          <a:prstGeom prst="rect">
            <a:avLst/>
          </a:prstGeom>
        </p:spPr>
        <p:txBody>
          <a:bodyPr wrap="square">
            <a:spAutoFit/>
          </a:bodyPr>
          <a:lstStyle/>
          <a:p>
            <a:pPr>
              <a:buNone/>
            </a:pPr>
            <a:r>
              <a:rPr lang="en-US" sz="2000" b="0" dirty="0" smtClean="0">
                <a:sym typeface="Wingdings" pitchFamily="2" charset="2"/>
              </a:rPr>
              <a:t>SDE offers a variety of  tools and shortcuts to make coding easier. Listed below are some of the tips to use SDE effectively.</a:t>
            </a:r>
          </a:p>
          <a:p>
            <a:pPr marL="914400" lvl="1" indent="-457200"/>
            <a:endParaRPr lang="en-US" sz="2000" dirty="0" smtClean="0">
              <a:sym typeface="Wingdings" pitchFamily="2" charset="2"/>
            </a:endParaRPr>
          </a:p>
          <a:p>
            <a:pPr marL="914400" lvl="1" indent="-457200"/>
            <a:endParaRPr lang="en-US" sz="200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endParaRPr lang="en-US" sz="2000" b="0" dirty="0" smtClean="0">
              <a:sym typeface="Wingdings" pitchFamily="2" charset="2"/>
            </a:endParaRPr>
          </a:p>
          <a:p>
            <a:pPr marL="914400" lvl="1" indent="-457200"/>
            <a:endParaRPr lang="en-US" sz="2000" b="0" dirty="0" smtClean="0">
              <a:sym typeface="Wingdings" pitchFamily="2" charset="2"/>
            </a:endParaRPr>
          </a:p>
          <a:p>
            <a:pPr lvl="1">
              <a:buNone/>
            </a:pPr>
            <a:endParaRPr lang="en-US" sz="2000" b="0" dirty="0" smtClean="0">
              <a:sym typeface="Wingdings" pitchFamily="2" charset="2"/>
            </a:endParaRPr>
          </a:p>
          <a:p>
            <a:pPr lvl="1">
              <a:buNone/>
            </a:pPr>
            <a:endParaRPr lang="en-US" sz="2000" b="0" dirty="0" smtClean="0"/>
          </a:p>
          <a:p>
            <a:endParaRPr lang="en-US" sz="2000" b="0" dirty="0" smtClean="0"/>
          </a:p>
          <a:p>
            <a:endParaRPr lang="en-US" sz="2000" b="0" dirty="0" smtClean="0"/>
          </a:p>
          <a:p>
            <a:endParaRPr lang="en-US" sz="2000" b="0" dirty="0" smtClean="0"/>
          </a:p>
          <a:p>
            <a:endParaRPr lang="en-US" sz="2000" b="0" dirty="0" smtClean="0"/>
          </a:p>
          <a:p>
            <a:endParaRPr lang="en-US" sz="2000" b="0" dirty="0" smtClean="0"/>
          </a:p>
          <a:p>
            <a:pPr lvl="1"/>
            <a:endParaRPr lang="en-US" sz="2000" b="0" dirty="0" smtClean="0"/>
          </a:p>
          <a:p>
            <a:pPr lvl="1"/>
            <a:endParaRPr lang="en-US" sz="2000" b="0" dirty="0" smtClean="0"/>
          </a:p>
        </p:txBody>
      </p:sp>
      <p:sp>
        <p:nvSpPr>
          <p:cNvPr id="6" name="TextBox 5"/>
          <p:cNvSpPr txBox="1"/>
          <p:nvPr/>
        </p:nvSpPr>
        <p:spPr>
          <a:xfrm>
            <a:off x="990600" y="2630269"/>
            <a:ext cx="65532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Let us all work together to understand the shortcuts in SDE. </a:t>
            </a:r>
          </a:p>
          <a:p>
            <a:r>
              <a:rPr lang="en-US" dirty="0" smtClean="0"/>
              <a:t>The trainers will provide a demo which the associates can follow</a:t>
            </a:r>
            <a:endParaRPr lang="en-US" dirty="0"/>
          </a:p>
        </p:txBody>
      </p:sp>
      <p:pic>
        <p:nvPicPr>
          <p:cNvPr id="44034" name="Picture 2"/>
          <p:cNvPicPr>
            <a:picLocks noChangeAspect="1" noChangeArrowheads="1"/>
          </p:cNvPicPr>
          <p:nvPr/>
        </p:nvPicPr>
        <p:blipFill>
          <a:blip r:embed="rId3" cstate="print"/>
          <a:srcRect l="7028" t="18681" r="60761" b="68132"/>
          <a:stretch>
            <a:fillRect/>
          </a:stretch>
        </p:blipFill>
        <p:spPr bwMode="auto">
          <a:xfrm>
            <a:off x="457200" y="5029200"/>
            <a:ext cx="3886200" cy="847898"/>
          </a:xfrm>
          <a:prstGeom prst="rect">
            <a:avLst/>
          </a:prstGeom>
          <a:noFill/>
          <a:ln w="9525">
            <a:noFill/>
            <a:miter lim="800000"/>
            <a:headEnd/>
            <a:tailEnd/>
          </a:ln>
        </p:spPr>
      </p:pic>
      <p:sp>
        <p:nvSpPr>
          <p:cNvPr id="8" name="TextBox 7"/>
          <p:cNvSpPr txBox="1"/>
          <p:nvPr/>
        </p:nvSpPr>
        <p:spPr>
          <a:xfrm>
            <a:off x="990600" y="4648200"/>
            <a:ext cx="1973617" cy="338554"/>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600" dirty="0" smtClean="0"/>
              <a:t>Unformatted Code</a:t>
            </a:r>
            <a:endParaRPr lang="en-US" sz="1600" dirty="0"/>
          </a:p>
        </p:txBody>
      </p:sp>
      <p:sp>
        <p:nvSpPr>
          <p:cNvPr id="9" name="TextBox 8"/>
          <p:cNvSpPr txBox="1"/>
          <p:nvPr/>
        </p:nvSpPr>
        <p:spPr>
          <a:xfrm>
            <a:off x="4953000" y="4648200"/>
            <a:ext cx="1555490"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600" dirty="0" smtClean="0"/>
              <a:t>Formatted Code</a:t>
            </a:r>
            <a:endParaRPr lang="en-US" sz="1600" dirty="0"/>
          </a:p>
        </p:txBody>
      </p:sp>
      <p:sp>
        <p:nvSpPr>
          <p:cNvPr id="10" name="TextBox 9"/>
          <p:cNvSpPr txBox="1"/>
          <p:nvPr/>
        </p:nvSpPr>
        <p:spPr>
          <a:xfrm>
            <a:off x="304800" y="3505201"/>
            <a:ext cx="8610600" cy="1200329"/>
          </a:xfrm>
          <a:prstGeom prst="rect">
            <a:avLst/>
          </a:prstGeom>
          <a:noFill/>
        </p:spPr>
        <p:txBody>
          <a:bodyPr wrap="square" rtlCol="0">
            <a:spAutoFit/>
          </a:bodyPr>
          <a:lstStyle/>
          <a:p>
            <a:pPr marL="457200" indent="-457200"/>
            <a:r>
              <a:rPr lang="en-US" dirty="0" smtClean="0">
                <a:sym typeface="Wingdings" pitchFamily="2" charset="2"/>
              </a:rPr>
              <a:t>Code Formatting:</a:t>
            </a:r>
          </a:p>
          <a:p>
            <a:pPr marL="914400" lvl="1" indent="-457200"/>
            <a:r>
              <a:rPr lang="en-US" b="0" dirty="0" smtClean="0">
                <a:sym typeface="Wingdings" pitchFamily="2" charset="2"/>
              </a:rPr>
              <a:t>Code Formatting refers to the alignment of code in a proper manner such that it is readable and maintainable by other people. </a:t>
            </a:r>
          </a:p>
          <a:p>
            <a:endParaRPr lang="en-US" dirty="0"/>
          </a:p>
        </p:txBody>
      </p:sp>
      <p:sp>
        <p:nvSpPr>
          <p:cNvPr id="11" name="TextBox 10"/>
          <p:cNvSpPr txBox="1"/>
          <p:nvPr/>
        </p:nvSpPr>
        <p:spPr>
          <a:xfrm>
            <a:off x="1066800" y="4715470"/>
            <a:ext cx="70104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457200" indent="-457200"/>
            <a:r>
              <a:rPr lang="en-US" dirty="0" smtClean="0">
                <a:sym typeface="Wingdings" pitchFamily="2" charset="2"/>
              </a:rPr>
              <a:t>		Formatting  of source code has been a concern raised by many   	Cognizant customers. Developers need to ensure that the code they develop is properly formatted</a:t>
            </a:r>
            <a:endParaRPr lang="en-US" dirty="0"/>
          </a:p>
        </p:txBody>
      </p:sp>
      <p:pic>
        <p:nvPicPr>
          <p:cNvPr id="12" name="Picture 11" descr="stock-photo-important-stamp-49701064.jpg"/>
          <p:cNvPicPr>
            <a:picLocks noChangeAspect="1"/>
          </p:cNvPicPr>
          <p:nvPr/>
        </p:nvPicPr>
        <p:blipFill>
          <a:blip r:embed="rId4" cstate="print"/>
          <a:stretch>
            <a:fillRect/>
          </a:stretch>
        </p:blipFill>
        <p:spPr>
          <a:xfrm>
            <a:off x="1200804" y="4794300"/>
            <a:ext cx="685800" cy="3992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44034"/>
                                        </p:tgtEl>
                                        <p:attrNameLst>
                                          <p:attrName>style.visibility</p:attrName>
                                        </p:attrNameLst>
                                      </p:cBhvr>
                                      <p:to>
                                        <p:strVal val="visible"/>
                                      </p:to>
                                    </p:set>
                                    <p:animEffect transition="in" filter="blinds(horizontal)">
                                      <p:cBhvr>
                                        <p:cTn id="10" dur="500"/>
                                        <p:tgtEl>
                                          <p:spTgt spid="44034"/>
                                        </p:tgtEl>
                                      </p:cBhvr>
                                    </p:animEffect>
                                  </p:childTnLst>
                                  <p:subTnLst>
                                    <p:set>
                                      <p:cBhvr override="childStyle">
                                        <p:cTn dur="1" fill="hold" display="0" masterRel="nextClick" afterEffect="1"/>
                                        <p:tgtEl>
                                          <p:spTgt spid="44034"/>
                                        </p:tgtEl>
                                        <p:attrNameLst>
                                          <p:attrName>style.visibility</p:attrName>
                                        </p:attrNameLst>
                                      </p:cBhvr>
                                      <p:to>
                                        <p:strVal val="hidden"/>
                                      </p:to>
                                    </p:set>
                                  </p:subTnLst>
                                </p:cTn>
                              </p:par>
                              <p:par>
                                <p:cTn id="11" presetID="3" presetClass="entr" presetSubtype="10" fill="hold" nodeType="withEffect">
                                  <p:stCondLst>
                                    <p:cond delay="0"/>
                                  </p:stCondLst>
                                  <p:childTnLst>
                                    <p:set>
                                      <p:cBhvr>
                                        <p:cTn id="12" dur="1" fill="hold">
                                          <p:stCondLst>
                                            <p:cond delay="0"/>
                                          </p:stCondLst>
                                        </p:cTn>
                                        <p:tgtEl>
                                          <p:spTgt spid="44035"/>
                                        </p:tgtEl>
                                        <p:attrNameLst>
                                          <p:attrName>style.visibility</p:attrName>
                                        </p:attrNameLst>
                                      </p:cBhvr>
                                      <p:to>
                                        <p:strVal val="visible"/>
                                      </p:to>
                                    </p:set>
                                    <p:animEffect transition="in" filter="blinds(horizontal)">
                                      <p:cBhvr>
                                        <p:cTn id="13" dur="500"/>
                                        <p:tgtEl>
                                          <p:spTgt spid="44035"/>
                                        </p:tgtEl>
                                      </p:cBhvr>
                                    </p:animEffect>
                                  </p:childTnLst>
                                  <p:subTnLst>
                                    <p:set>
                                      <p:cBhvr override="childStyle">
                                        <p:cTn dur="1" fill="hold" display="0" masterRel="nextClick" afterEffect="1"/>
                                        <p:tgtEl>
                                          <p:spTgt spid="44035"/>
                                        </p:tgtEl>
                                        <p:attrNameLst>
                                          <p:attrName>style.visibility</p:attrName>
                                        </p:attrNameLst>
                                      </p:cBhvr>
                                      <p:to>
                                        <p:strVal val="hidden"/>
                                      </p:to>
                                    </p:set>
                                  </p:sub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Shortcuts in SDE – Auto Format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a:p>
        </p:txBody>
      </p:sp>
      <p:sp>
        <p:nvSpPr>
          <p:cNvPr id="5" name="Rectangle 4"/>
          <p:cNvSpPr/>
          <p:nvPr/>
        </p:nvSpPr>
        <p:spPr>
          <a:xfrm>
            <a:off x="228600" y="1600200"/>
            <a:ext cx="8534400" cy="9633406"/>
          </a:xfrm>
          <a:prstGeom prst="rect">
            <a:avLst/>
          </a:prstGeom>
        </p:spPr>
        <p:txBody>
          <a:bodyPr wrap="square">
            <a:spAutoFit/>
          </a:bodyPr>
          <a:lstStyle/>
          <a:p>
            <a:pPr>
              <a:buNone/>
            </a:pPr>
            <a:r>
              <a:rPr lang="en-US" sz="2000" b="0" dirty="0" smtClean="0">
                <a:sym typeface="Wingdings" pitchFamily="2" charset="2"/>
              </a:rPr>
              <a:t>SDE offers a variety of  tools and shortcuts to make coding easier. Listed below are some of the tips to use SDE effectively.</a:t>
            </a:r>
          </a:p>
          <a:p>
            <a:pPr marL="457200" indent="-457200"/>
            <a:endParaRPr lang="en-US" sz="2000" b="0" dirty="0" smtClean="0">
              <a:sym typeface="Wingdings" pitchFamily="2" charset="2"/>
            </a:endParaRPr>
          </a:p>
          <a:p>
            <a:pPr marL="457200" indent="-457200"/>
            <a:r>
              <a:rPr lang="en-US" sz="2000" dirty="0" smtClean="0">
                <a:sym typeface="Wingdings" pitchFamily="2" charset="2"/>
              </a:rPr>
              <a:t>Auto Format:</a:t>
            </a:r>
          </a:p>
          <a:p>
            <a:pPr marL="457200" indent="-457200">
              <a:buNone/>
            </a:pPr>
            <a:r>
              <a:rPr lang="en-US" sz="2000" b="0" dirty="0" smtClean="0">
                <a:sym typeface="Wingdings" pitchFamily="2" charset="2"/>
              </a:rPr>
              <a:t>	Formatting of code can be done automatically during every save Action. To set AutoFormat, navigate to</a:t>
            </a:r>
          </a:p>
          <a:p>
            <a:pPr marL="457200" indent="-457200">
              <a:buNone/>
            </a:pPr>
            <a:endParaRPr lang="en-US" sz="2000" b="0" dirty="0" smtClean="0">
              <a:sym typeface="Wingdings" pitchFamily="2" charset="2"/>
            </a:endParaRPr>
          </a:p>
          <a:p>
            <a:pPr marL="457200" indent="-457200">
              <a:buNone/>
            </a:pPr>
            <a:r>
              <a:rPr lang="en-US" sz="2000" dirty="0" smtClean="0">
                <a:solidFill>
                  <a:srgbClr val="FF0000"/>
                </a:solidFill>
              </a:rPr>
              <a:t>	Windows</a:t>
            </a:r>
            <a:r>
              <a:rPr lang="en-US" sz="2000" dirty="0" smtClean="0">
                <a:solidFill>
                  <a:srgbClr val="FF0000"/>
                </a:solidFill>
                <a:sym typeface="Wingdings"/>
              </a:rPr>
              <a:t></a:t>
            </a:r>
            <a:r>
              <a:rPr lang="en-US" sz="2000" dirty="0" smtClean="0">
                <a:solidFill>
                  <a:srgbClr val="FF0000"/>
                </a:solidFill>
              </a:rPr>
              <a:t>Preferences</a:t>
            </a:r>
            <a:r>
              <a:rPr lang="en-US" sz="2000" dirty="0" smtClean="0">
                <a:solidFill>
                  <a:srgbClr val="FF0000"/>
                </a:solidFill>
                <a:sym typeface="Wingdings"/>
              </a:rPr>
              <a:t></a:t>
            </a:r>
            <a:r>
              <a:rPr lang="en-US" sz="2000" dirty="0" smtClean="0">
                <a:solidFill>
                  <a:srgbClr val="FF0000"/>
                </a:solidFill>
              </a:rPr>
              <a:t>java</a:t>
            </a:r>
            <a:r>
              <a:rPr lang="en-US" sz="2000" dirty="0" smtClean="0">
                <a:solidFill>
                  <a:srgbClr val="FF0000"/>
                </a:solidFill>
                <a:sym typeface="Wingdings"/>
              </a:rPr>
              <a:t></a:t>
            </a:r>
            <a:r>
              <a:rPr lang="en-US" sz="2000" dirty="0" smtClean="0">
                <a:solidFill>
                  <a:srgbClr val="FF0000"/>
                </a:solidFill>
              </a:rPr>
              <a:t>Editor</a:t>
            </a:r>
            <a:r>
              <a:rPr lang="en-US" sz="2000" dirty="0" smtClean="0">
                <a:solidFill>
                  <a:srgbClr val="FF0000"/>
                </a:solidFill>
                <a:sym typeface="Wingdings"/>
              </a:rPr>
              <a:t></a:t>
            </a:r>
            <a:r>
              <a:rPr lang="en-US" sz="2000" dirty="0" smtClean="0">
                <a:solidFill>
                  <a:srgbClr val="FF0000"/>
                </a:solidFill>
              </a:rPr>
              <a:t>Save Actions</a:t>
            </a:r>
          </a:p>
          <a:p>
            <a:pPr marL="457200" indent="-457200">
              <a:buNone/>
            </a:pPr>
            <a:endParaRPr lang="en-US" sz="2000" dirty="0" smtClean="0"/>
          </a:p>
          <a:p>
            <a:pPr marL="457200" indent="-457200">
              <a:buNone/>
            </a:pPr>
            <a:r>
              <a:rPr lang="en-US" sz="2000" b="0" dirty="0" smtClean="0">
                <a:sym typeface="Wingdings" pitchFamily="2" charset="2"/>
              </a:rPr>
              <a:t>	and check the </a:t>
            </a:r>
            <a:r>
              <a:rPr lang="en-US" sz="2000" b="0" i="1" dirty="0" smtClean="0">
                <a:sym typeface="Wingdings" pitchFamily="2" charset="2"/>
              </a:rPr>
              <a:t>Format Source Code </a:t>
            </a:r>
            <a:r>
              <a:rPr lang="en-US" sz="2000" b="0" dirty="0" smtClean="0">
                <a:sym typeface="Wingdings" pitchFamily="2" charset="2"/>
              </a:rPr>
              <a:t>option.</a:t>
            </a:r>
          </a:p>
          <a:p>
            <a:pPr marL="457200" indent="-457200">
              <a:buNone/>
            </a:pPr>
            <a:endParaRPr lang="en-US" sz="2000" b="0" dirty="0" smtClean="0">
              <a:sym typeface="Wingdings" pitchFamily="2" charset="2"/>
            </a:endParaRPr>
          </a:p>
          <a:p>
            <a:pPr marL="914400" lvl="1" indent="-457200"/>
            <a:r>
              <a:rPr lang="en-US" sz="2000" dirty="0" smtClean="0">
                <a:sym typeface="Wingdings" pitchFamily="2" charset="2"/>
              </a:rPr>
              <a:t>Try It out: </a:t>
            </a:r>
            <a:r>
              <a:rPr lang="en-US" sz="2000" b="0" dirty="0" smtClean="0">
                <a:sym typeface="Wingdings" pitchFamily="2" charset="2"/>
              </a:rPr>
              <a:t>Open UnformattedCode.java and click on ‘save’ to format the code.</a:t>
            </a:r>
          </a:p>
          <a:p>
            <a:pPr marL="914400" lvl="1" indent="-457200"/>
            <a:r>
              <a:rPr lang="en-US" sz="2000" b="0" dirty="0" smtClean="0">
                <a:sym typeface="Wingdings" pitchFamily="2" charset="2"/>
              </a:rPr>
              <a:t>Alternatively, </a:t>
            </a:r>
            <a:r>
              <a:rPr lang="en-US" sz="2000" dirty="0" smtClean="0">
                <a:solidFill>
                  <a:srgbClr val="FF0000"/>
                </a:solidFill>
                <a:sym typeface="Wingdings" pitchFamily="2" charset="2"/>
              </a:rPr>
              <a:t>CTRL+Shift+F</a:t>
            </a:r>
            <a:r>
              <a:rPr lang="en-US" sz="2000" b="0" dirty="0" smtClean="0">
                <a:sym typeface="Wingdings" pitchFamily="2" charset="2"/>
              </a:rPr>
              <a:t> can be used</a:t>
            </a:r>
          </a:p>
          <a:p>
            <a:pPr marL="914400" lvl="1" indent="-457200"/>
            <a:endParaRPr lang="en-US" sz="2000" dirty="0" smtClean="0">
              <a:sym typeface="Wingdings" pitchFamily="2" charset="2"/>
            </a:endParaRPr>
          </a:p>
          <a:p>
            <a:pPr marL="914400" lvl="1" indent="-457200"/>
            <a:endParaRPr lang="en-US" sz="200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endParaRPr lang="en-US" sz="2000" b="0" dirty="0" smtClean="0">
              <a:sym typeface="Wingdings" pitchFamily="2" charset="2"/>
            </a:endParaRPr>
          </a:p>
          <a:p>
            <a:pPr lvl="1">
              <a:buNone/>
            </a:pPr>
            <a:endParaRPr lang="en-US" sz="2000" b="0" dirty="0" smtClean="0">
              <a:sym typeface="Wingdings" pitchFamily="2" charset="2"/>
            </a:endParaRPr>
          </a:p>
          <a:p>
            <a:pPr lvl="1">
              <a:buNone/>
            </a:pPr>
            <a:endParaRPr lang="en-US" sz="2000" b="0" dirty="0" smtClean="0"/>
          </a:p>
          <a:p>
            <a:endParaRPr lang="en-US" sz="2000" b="0" dirty="0" smtClean="0"/>
          </a:p>
          <a:p>
            <a:endParaRPr lang="en-US" sz="2000" b="0" dirty="0" smtClean="0"/>
          </a:p>
          <a:p>
            <a:endParaRPr lang="en-US" sz="2000" b="0" dirty="0" smtClean="0"/>
          </a:p>
          <a:p>
            <a:endParaRPr lang="en-US" sz="2000" b="0" dirty="0" smtClean="0"/>
          </a:p>
          <a:p>
            <a:endParaRPr lang="en-US" sz="2000" b="0" dirty="0" smtClean="0"/>
          </a:p>
          <a:p>
            <a:pPr lvl="1"/>
            <a:endParaRPr lang="en-US" sz="2000" b="0" dirty="0" smtClean="0"/>
          </a:p>
          <a:p>
            <a:pPr lvl="1"/>
            <a:endParaRPr lang="en-US" sz="2000" b="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Shortcuts in SDE – Code Assist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37</a:t>
            </a:fld>
            <a:endParaRPr lang="en-US"/>
          </a:p>
        </p:txBody>
      </p:sp>
      <p:sp>
        <p:nvSpPr>
          <p:cNvPr id="5" name="Rectangle 4"/>
          <p:cNvSpPr/>
          <p:nvPr/>
        </p:nvSpPr>
        <p:spPr>
          <a:xfrm>
            <a:off x="228600" y="1500961"/>
            <a:ext cx="8534400" cy="4647426"/>
          </a:xfrm>
          <a:prstGeom prst="rect">
            <a:avLst/>
          </a:prstGeom>
        </p:spPr>
        <p:txBody>
          <a:bodyPr wrap="square">
            <a:spAutoFit/>
          </a:bodyPr>
          <a:lstStyle/>
          <a:p>
            <a:pPr marL="457200" indent="-457200">
              <a:buNone/>
            </a:pPr>
            <a:r>
              <a:rPr lang="en-US" sz="2000" dirty="0" smtClean="0">
                <a:sym typeface="Wingdings" pitchFamily="2" charset="2"/>
              </a:rPr>
              <a:t>Code Assist:</a:t>
            </a:r>
          </a:p>
          <a:p>
            <a:pPr marL="457200" indent="-457200">
              <a:buNone/>
            </a:pPr>
            <a:r>
              <a:rPr lang="en-US" sz="2000" dirty="0" smtClean="0">
                <a:sym typeface="Wingdings" pitchFamily="2" charset="2"/>
              </a:rPr>
              <a:t>	</a:t>
            </a:r>
            <a:r>
              <a:rPr lang="en-US" sz="2000" b="0" dirty="0" smtClean="0">
                <a:sym typeface="Wingdings" pitchFamily="2" charset="2"/>
              </a:rPr>
              <a:t>The code assist will display valid classes, methods, fields and variables. Press the </a:t>
            </a:r>
            <a:r>
              <a:rPr lang="en-US" sz="2000" i="1" dirty="0" err="1" smtClean="0">
                <a:sym typeface="Wingdings" pitchFamily="2" charset="2"/>
              </a:rPr>
              <a:t>CTRL+Space</a:t>
            </a:r>
            <a:r>
              <a:rPr lang="en-US" sz="2000" b="0" dirty="0" smtClean="0">
                <a:sym typeface="Wingdings" pitchFamily="2" charset="2"/>
              </a:rPr>
              <a:t> keys to list all the valid methods.</a:t>
            </a:r>
          </a:p>
          <a:p>
            <a:pPr marL="457200" indent="-457200">
              <a:buNone/>
            </a:pPr>
            <a:endParaRPr lang="en-US" sz="2000" b="0" dirty="0" smtClean="0">
              <a:sym typeface="Wingdings" pitchFamily="2" charset="2"/>
            </a:endParaRPr>
          </a:p>
          <a:p>
            <a:pPr marL="457200" indent="-457200">
              <a:buNone/>
            </a:pPr>
            <a:endParaRPr lang="en-US" sz="2000" b="0" dirty="0" smtClean="0">
              <a:sym typeface="Wingdings" pitchFamily="2" charset="2"/>
            </a:endParaRPr>
          </a:p>
          <a:p>
            <a:pPr marL="914400" lvl="1" indent="-457200"/>
            <a:endParaRPr lang="en-US" sz="2000" dirty="0" smtClean="0">
              <a:sym typeface="Wingdings" pitchFamily="2" charset="2"/>
            </a:endParaRPr>
          </a:p>
          <a:p>
            <a:pPr marL="914400" lvl="1" indent="-457200"/>
            <a:endParaRPr lang="en-US" sz="2000" dirty="0" smtClean="0">
              <a:sym typeface="Wingdings" pitchFamily="2" charset="2"/>
            </a:endParaRPr>
          </a:p>
          <a:p>
            <a:pPr marL="914400" lvl="1" indent="-457200"/>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lvl="1">
              <a:buNone/>
            </a:pPr>
            <a:r>
              <a:rPr lang="en-US" dirty="0" smtClean="0">
                <a:sym typeface="Wingdings" pitchFamily="2" charset="2"/>
              </a:rPr>
              <a:t>Try it out:  </a:t>
            </a:r>
            <a:r>
              <a:rPr lang="en-US" b="0" dirty="0" smtClean="0">
                <a:sym typeface="Wingdings" pitchFamily="2" charset="2"/>
              </a:rPr>
              <a:t>In CodeAssist.java class, inside the </a:t>
            </a:r>
            <a:r>
              <a:rPr lang="en-US" b="0" dirty="0" err="1" smtClean="0">
                <a:sym typeface="Wingdings" pitchFamily="2" charset="2"/>
              </a:rPr>
              <a:t>sysout</a:t>
            </a:r>
            <a:r>
              <a:rPr lang="en-US" b="0" dirty="0" smtClean="0">
                <a:sym typeface="Wingdings" pitchFamily="2" charset="2"/>
              </a:rPr>
              <a:t> block, type </a:t>
            </a:r>
            <a:r>
              <a:rPr lang="en-US" dirty="0" smtClean="0">
                <a:solidFill>
                  <a:srgbClr val="FF0000"/>
                </a:solidFill>
                <a:sym typeface="Wingdings" pitchFamily="2" charset="2"/>
              </a:rPr>
              <a:t>Integer.</a:t>
            </a:r>
            <a:r>
              <a:rPr lang="en-US" b="0" dirty="0" smtClean="0">
                <a:sym typeface="Wingdings" pitchFamily="2" charset="2"/>
              </a:rPr>
              <a:t> and analyze the options that appear in SDE (as shown above). Choose MAX_VALUE from the various options and execute the program.</a:t>
            </a:r>
            <a:r>
              <a:rPr lang="en-US" sz="2000" b="0" dirty="0" smtClean="0">
                <a:sym typeface="Wingdings" pitchFamily="2" charset="2"/>
              </a:rPr>
              <a:t> </a:t>
            </a:r>
          </a:p>
        </p:txBody>
      </p:sp>
      <p:pic>
        <p:nvPicPr>
          <p:cNvPr id="6" name="Picture 5" descr="Ctrl space.bmp"/>
          <p:cNvPicPr>
            <a:picLocks noChangeAspect="1"/>
          </p:cNvPicPr>
          <p:nvPr/>
        </p:nvPicPr>
        <p:blipFill>
          <a:blip r:embed="rId2" cstate="print"/>
          <a:stretch>
            <a:fillRect/>
          </a:stretch>
        </p:blipFill>
        <p:spPr>
          <a:xfrm>
            <a:off x="2667000" y="2819400"/>
            <a:ext cx="3257550" cy="207645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Shortcuts in SDE-Code Navigation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a:p>
        </p:txBody>
      </p:sp>
      <p:sp>
        <p:nvSpPr>
          <p:cNvPr id="5" name="Rectangle 4"/>
          <p:cNvSpPr/>
          <p:nvPr/>
        </p:nvSpPr>
        <p:spPr>
          <a:xfrm>
            <a:off x="152400" y="1557278"/>
            <a:ext cx="8991600" cy="3062377"/>
          </a:xfrm>
          <a:prstGeom prst="rect">
            <a:avLst/>
          </a:prstGeom>
        </p:spPr>
        <p:txBody>
          <a:bodyPr wrap="square">
            <a:spAutoFit/>
          </a:bodyPr>
          <a:lstStyle/>
          <a:p>
            <a:pPr marL="457200" indent="-457200">
              <a:spcBef>
                <a:spcPts val="1200"/>
              </a:spcBef>
            </a:pPr>
            <a:r>
              <a:rPr lang="en-US" dirty="0" smtClean="0">
                <a:sym typeface="Wingdings" pitchFamily="2" charset="2"/>
              </a:rPr>
              <a:t>Code Navigation:</a:t>
            </a:r>
          </a:p>
          <a:p>
            <a:pPr marL="457200" indent="-457200">
              <a:spcBef>
                <a:spcPts val="1200"/>
              </a:spcBef>
              <a:buNone/>
            </a:pPr>
            <a:r>
              <a:rPr lang="en-US" b="0" dirty="0" smtClean="0">
                <a:sym typeface="Wingdings" pitchFamily="2" charset="2"/>
              </a:rPr>
              <a:t>	Press on F3 to navigate to the appropriate methods implementation (or) declaration if it is a interface.</a:t>
            </a:r>
          </a:p>
          <a:p>
            <a:pPr marL="457200" indent="-457200">
              <a:spcBef>
                <a:spcPts val="1200"/>
              </a:spcBef>
              <a:spcAft>
                <a:spcPts val="600"/>
              </a:spcAft>
              <a:buNone/>
            </a:pPr>
            <a:r>
              <a:rPr lang="en-US" sz="2000" dirty="0" smtClean="0">
                <a:sym typeface="Wingdings" pitchFamily="2" charset="2"/>
              </a:rPr>
              <a:t>Try it out:</a:t>
            </a:r>
          </a:p>
          <a:p>
            <a:pPr marL="457200" indent="-457200">
              <a:spcBef>
                <a:spcPts val="1200"/>
              </a:spcBef>
              <a:spcAft>
                <a:spcPts val="600"/>
              </a:spcAft>
              <a:buFont typeface="Arial" pitchFamily="34" charset="0"/>
              <a:buChar char="•"/>
            </a:pPr>
            <a:r>
              <a:rPr lang="en-US" b="0" dirty="0" smtClean="0">
                <a:sym typeface="Wingdings" pitchFamily="2" charset="2"/>
              </a:rPr>
              <a:t>In CodeNavigation.java, place the cursor on the word “</a:t>
            </a:r>
            <a:r>
              <a:rPr lang="en-US" dirty="0" smtClean="0">
                <a:sym typeface="Wingdings" pitchFamily="2" charset="2"/>
              </a:rPr>
              <a:t>add</a:t>
            </a:r>
            <a:r>
              <a:rPr lang="en-US" b="0" dirty="0" smtClean="0">
                <a:sym typeface="Wingdings" pitchFamily="2" charset="2"/>
              </a:rPr>
              <a:t>” in line 4. </a:t>
            </a:r>
          </a:p>
          <a:p>
            <a:pPr marL="457200" indent="-457200">
              <a:spcBef>
                <a:spcPts val="1200"/>
              </a:spcBef>
              <a:spcAft>
                <a:spcPts val="600"/>
              </a:spcAft>
              <a:buFont typeface="Arial" pitchFamily="34" charset="0"/>
              <a:buChar char="•"/>
            </a:pPr>
            <a:r>
              <a:rPr lang="en-US" b="0" dirty="0" smtClean="0">
                <a:sym typeface="Wingdings" pitchFamily="2" charset="2"/>
              </a:rPr>
              <a:t>Press F3</a:t>
            </a:r>
          </a:p>
          <a:p>
            <a:pPr marL="457200" indent="-457200">
              <a:spcBef>
                <a:spcPts val="1200"/>
              </a:spcBef>
              <a:spcAft>
                <a:spcPts val="600"/>
              </a:spcAft>
              <a:buFont typeface="Arial" pitchFamily="34" charset="0"/>
              <a:buChar char="•"/>
            </a:pPr>
            <a:r>
              <a:rPr lang="en-US" b="0" dirty="0" smtClean="0">
                <a:sym typeface="Wingdings" pitchFamily="2" charset="2"/>
              </a:rPr>
              <a:t>The control goes to the add method in UnformattedCode.java class.</a:t>
            </a:r>
          </a:p>
        </p:txBody>
      </p:sp>
      <p:pic>
        <p:nvPicPr>
          <p:cNvPr id="45058" name="Picture 2"/>
          <p:cNvPicPr>
            <a:picLocks noChangeAspect="1" noChangeArrowheads="1"/>
          </p:cNvPicPr>
          <p:nvPr/>
        </p:nvPicPr>
        <p:blipFill>
          <a:blip r:embed="rId2" cstate="print"/>
          <a:srcRect l="7028" t="21978" r="66032" b="60440"/>
          <a:stretch>
            <a:fillRect/>
          </a:stretch>
        </p:blipFill>
        <p:spPr bwMode="auto">
          <a:xfrm>
            <a:off x="2057400" y="4724400"/>
            <a:ext cx="4381500" cy="1524000"/>
          </a:xfrm>
          <a:prstGeom prst="rect">
            <a:avLst/>
          </a:prstGeom>
          <a:noFill/>
          <a:ln w="9525">
            <a:noFill/>
            <a:miter lim="800000"/>
            <a:headEnd/>
            <a:tailEnd/>
          </a:ln>
        </p:spPr>
      </p:pic>
      <p:sp>
        <p:nvSpPr>
          <p:cNvPr id="7" name="Rectangular Callout 6"/>
          <p:cNvSpPr/>
          <p:nvPr/>
        </p:nvSpPr>
        <p:spPr>
          <a:xfrm>
            <a:off x="6781800" y="4953000"/>
            <a:ext cx="1828800" cy="762000"/>
          </a:xfrm>
          <a:prstGeom prst="wedgeRectCallout">
            <a:avLst>
              <a:gd name="adj1" fmla="val -109626"/>
              <a:gd name="adj2" fmla="val 3284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0" dirty="0" smtClean="0"/>
              <a:t>Press on F3 after placing the cursor as shown in picture</a:t>
            </a:r>
            <a:endParaRPr lang="en-US" sz="1600" b="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Shortcuts in SDE-Code Navigation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a:p>
        </p:txBody>
      </p:sp>
      <p:sp>
        <p:nvSpPr>
          <p:cNvPr id="5" name="Rectangle 4"/>
          <p:cNvSpPr/>
          <p:nvPr/>
        </p:nvSpPr>
        <p:spPr>
          <a:xfrm>
            <a:off x="152400" y="1557278"/>
            <a:ext cx="8991600" cy="1077218"/>
          </a:xfrm>
          <a:prstGeom prst="rect">
            <a:avLst/>
          </a:prstGeom>
        </p:spPr>
        <p:txBody>
          <a:bodyPr wrap="square">
            <a:spAutoFit/>
          </a:bodyPr>
          <a:lstStyle/>
          <a:p>
            <a:pPr marL="457200" indent="-457200">
              <a:spcBef>
                <a:spcPts val="1200"/>
              </a:spcBef>
            </a:pPr>
            <a:r>
              <a:rPr lang="en-US" dirty="0" smtClean="0">
                <a:sym typeface="Wingdings" pitchFamily="2" charset="2"/>
              </a:rPr>
              <a:t>Code Navigation for Interface:</a:t>
            </a:r>
          </a:p>
          <a:p>
            <a:pPr marL="914400" lvl="1" indent="-457200">
              <a:spcBef>
                <a:spcPts val="1200"/>
              </a:spcBef>
            </a:pPr>
            <a:r>
              <a:rPr lang="en-US" b="0" dirty="0" smtClean="0">
                <a:sym typeface="Wingdings" pitchFamily="2" charset="2"/>
              </a:rPr>
              <a:t>If the UnformattedCode.java is an interface, then place the cursor on “</a:t>
            </a:r>
            <a:r>
              <a:rPr lang="en-US" dirty="0" smtClean="0">
                <a:sym typeface="Wingdings" pitchFamily="2" charset="2"/>
              </a:rPr>
              <a:t>add</a:t>
            </a:r>
            <a:r>
              <a:rPr lang="en-US" b="0" dirty="0" smtClean="0">
                <a:sym typeface="Wingdings" pitchFamily="2" charset="2"/>
              </a:rPr>
              <a:t>”, press </a:t>
            </a:r>
            <a:r>
              <a:rPr lang="en-US" b="0" i="1" dirty="0" smtClean="0">
                <a:sym typeface="Wingdings" pitchFamily="2" charset="2"/>
              </a:rPr>
              <a:t>Ctrl</a:t>
            </a:r>
            <a:r>
              <a:rPr lang="en-US" b="0" dirty="0" smtClean="0">
                <a:sym typeface="Wingdings" pitchFamily="2" charset="2"/>
              </a:rPr>
              <a:t> button and click on </a:t>
            </a:r>
            <a:r>
              <a:rPr lang="en-US" b="0" i="1" dirty="0" smtClean="0">
                <a:sym typeface="Wingdings" pitchFamily="2" charset="2"/>
              </a:rPr>
              <a:t>Open</a:t>
            </a:r>
            <a:r>
              <a:rPr lang="en-US" b="0" dirty="0" smtClean="0">
                <a:sym typeface="Wingdings" pitchFamily="2" charset="2"/>
              </a:rPr>
              <a:t> </a:t>
            </a:r>
            <a:r>
              <a:rPr lang="en-US" b="0" i="1" dirty="0" smtClean="0">
                <a:sym typeface="Wingdings" pitchFamily="2" charset="2"/>
              </a:rPr>
              <a:t>Implementation</a:t>
            </a:r>
            <a:r>
              <a:rPr lang="en-US" b="0" dirty="0" smtClean="0">
                <a:sym typeface="Wingdings" pitchFamily="2" charset="2"/>
              </a:rPr>
              <a:t>.</a:t>
            </a:r>
          </a:p>
        </p:txBody>
      </p:sp>
      <p:pic>
        <p:nvPicPr>
          <p:cNvPr id="46082" name="Picture 2"/>
          <p:cNvPicPr>
            <a:picLocks noChangeAspect="1" noChangeArrowheads="1"/>
          </p:cNvPicPr>
          <p:nvPr/>
        </p:nvPicPr>
        <p:blipFill>
          <a:blip r:embed="rId2" cstate="print"/>
          <a:srcRect/>
          <a:stretch>
            <a:fillRect/>
          </a:stretch>
        </p:blipFill>
        <p:spPr bwMode="auto">
          <a:xfrm>
            <a:off x="1752600" y="2971800"/>
            <a:ext cx="5276850" cy="1514475"/>
          </a:xfrm>
          <a:prstGeom prst="rect">
            <a:avLst/>
          </a:prstGeom>
          <a:noFill/>
          <a:ln w="9525">
            <a:noFill/>
            <a:miter lim="800000"/>
            <a:headEnd/>
            <a:tailEnd/>
          </a:ln>
        </p:spPr>
      </p:pic>
      <p:sp>
        <p:nvSpPr>
          <p:cNvPr id="8" name="TextBox 7"/>
          <p:cNvSpPr txBox="1"/>
          <p:nvPr/>
        </p:nvSpPr>
        <p:spPr>
          <a:xfrm>
            <a:off x="914400" y="4992469"/>
            <a:ext cx="70866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The concept of interface will be explained in future sessions. Hence demo for this will be done after the Interface session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219200"/>
            <a:ext cx="8686800" cy="4943475"/>
          </a:xfrm>
        </p:spPr>
        <p:txBody>
          <a:bodyPr/>
          <a:lstStyle/>
          <a:p>
            <a:pPr lvl="1" eaLnBrk="1" hangingPunct="1">
              <a:spcBef>
                <a:spcPts val="1200"/>
              </a:spcBef>
              <a:buNone/>
            </a:pPr>
            <a:endParaRPr lang="en-US" sz="2400" dirty="0" smtClean="0">
              <a:latin typeface="Arial" pitchFamily="34" charset="0"/>
              <a:cs typeface="Arial" pitchFamily="34" charset="0"/>
            </a:endParaRPr>
          </a:p>
          <a:p>
            <a:pPr>
              <a:buNone/>
            </a:pPr>
            <a:r>
              <a:rPr lang="en-US" dirty="0" smtClean="0"/>
              <a:t>After completing this chapter you will be able to:</a:t>
            </a:r>
          </a:p>
          <a:p>
            <a:pPr marL="1308100" lvl="1" indent="-220663" eaLnBrk="1" hangingPunct="1">
              <a:spcBef>
                <a:spcPts val="1200"/>
              </a:spcBef>
              <a:buFont typeface="Wingdings" pitchFamily="2" charset="2"/>
              <a:buChar char="§"/>
            </a:pPr>
            <a:r>
              <a:rPr lang="en-US" sz="2400" dirty="0" smtClean="0">
                <a:cs typeface="Arial" pitchFamily="34" charset="0"/>
              </a:rPr>
              <a:t>Explain IDE and Flavors of IDE</a:t>
            </a:r>
          </a:p>
          <a:p>
            <a:pPr marL="1308100" lvl="1" indent="-220663" eaLnBrk="1" hangingPunct="1">
              <a:spcBef>
                <a:spcPts val="1200"/>
              </a:spcBef>
              <a:buFont typeface="Wingdings" pitchFamily="2" charset="2"/>
              <a:buChar char="§"/>
            </a:pPr>
            <a:r>
              <a:rPr lang="en-US" sz="2400" dirty="0" smtClean="0">
                <a:cs typeface="Arial" pitchFamily="34" charset="0"/>
              </a:rPr>
              <a:t> Create Workspace, Project, class using IDE</a:t>
            </a:r>
          </a:p>
          <a:p>
            <a:pPr marL="1308100" lvl="1" indent="-220663" eaLnBrk="1" hangingPunct="1">
              <a:spcBef>
                <a:spcPts val="1200"/>
              </a:spcBef>
              <a:buFont typeface="Wingdings" pitchFamily="2" charset="2"/>
              <a:buChar char="§"/>
            </a:pPr>
            <a:r>
              <a:rPr lang="en-US" sz="2400" dirty="0" smtClean="0">
                <a:cs typeface="Arial" pitchFamily="34" charset="0"/>
              </a:rPr>
              <a:t> Build &amp; Run Project</a:t>
            </a:r>
          </a:p>
          <a:p>
            <a:pPr marL="1308100" lvl="1" indent="-220663" eaLnBrk="1" hangingPunct="1">
              <a:spcBef>
                <a:spcPts val="1200"/>
              </a:spcBef>
              <a:buFont typeface="Wingdings" pitchFamily="2" charset="2"/>
              <a:buChar char="§"/>
            </a:pPr>
            <a:r>
              <a:rPr lang="en-US" dirty="0" smtClean="0">
                <a:cs typeface="Arial" pitchFamily="34" charset="0"/>
              </a:rPr>
              <a:t>Use Java API docs as reference for development.</a:t>
            </a:r>
            <a:endParaRPr lang="en-US" sz="2400" dirty="0" smtClean="0">
              <a:cs typeface="Arial" pitchFamily="34" charset="0"/>
            </a:endParaRPr>
          </a:p>
          <a:p>
            <a:pPr marL="1308100" lvl="1" indent="-220663" eaLnBrk="1" hangingPunct="1">
              <a:spcBef>
                <a:spcPts val="1200"/>
              </a:spcBef>
              <a:buNone/>
            </a:pPr>
            <a:endParaRPr lang="en-US" sz="2400" dirty="0" smtClean="0">
              <a:cs typeface="Arial" pitchFamily="34" charset="0"/>
            </a:endParaRPr>
          </a:p>
          <a:p>
            <a:pPr marL="1308100" lvl="1" indent="-220663" algn="ctr" eaLnBrk="1" hangingPunct="1">
              <a:spcBef>
                <a:spcPts val="1200"/>
              </a:spcBef>
              <a:buNone/>
            </a:pPr>
            <a:endParaRPr lang="en-US" sz="2400" dirty="0" smtClean="0">
              <a:latin typeface="Arial" pitchFamily="34" charset="0"/>
              <a:cs typeface="Arial" pitchFamily="34" charset="0"/>
            </a:endParaRPr>
          </a:p>
          <a:p>
            <a:pPr lvl="1" algn="ctr" eaLnBrk="1" hangingPunct="1">
              <a:buNone/>
            </a:pPr>
            <a:endParaRPr lang="en-US" sz="2400" dirty="0" smtClean="0">
              <a:latin typeface="Arial" pitchFamily="34" charset="0"/>
              <a:cs typeface="Arial" pitchFamily="34" charset="0"/>
            </a:endParaRP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Shortcuts in SDE – Organize Imports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40</a:t>
            </a:fld>
            <a:endParaRPr lang="en-US"/>
          </a:p>
        </p:txBody>
      </p:sp>
      <p:sp>
        <p:nvSpPr>
          <p:cNvPr id="5" name="Rectangle 4"/>
          <p:cNvSpPr/>
          <p:nvPr/>
        </p:nvSpPr>
        <p:spPr>
          <a:xfrm>
            <a:off x="228600" y="1621572"/>
            <a:ext cx="8534400" cy="4801314"/>
          </a:xfrm>
          <a:prstGeom prst="rect">
            <a:avLst/>
          </a:prstGeom>
        </p:spPr>
        <p:txBody>
          <a:bodyPr wrap="square">
            <a:spAutoFit/>
          </a:bodyPr>
          <a:lstStyle/>
          <a:p>
            <a:pPr marL="457200" indent="-457200">
              <a:buNone/>
            </a:pPr>
            <a:r>
              <a:rPr lang="en-US" dirty="0" smtClean="0">
                <a:sym typeface="Wingdings" pitchFamily="2" charset="2"/>
              </a:rPr>
              <a:t>Organize imports:</a:t>
            </a:r>
          </a:p>
          <a:p>
            <a:pPr marL="457200" indent="-457200">
              <a:buNone/>
            </a:pPr>
            <a:endParaRPr lang="en-US" dirty="0" smtClean="0">
              <a:sym typeface="Wingdings" pitchFamily="2" charset="2"/>
            </a:endParaRPr>
          </a:p>
          <a:p>
            <a:pPr marL="457200" indent="-457200">
              <a:buNone/>
            </a:pPr>
            <a:r>
              <a:rPr lang="en-US" b="0" dirty="0" smtClean="0">
                <a:sym typeface="Wingdings" pitchFamily="2" charset="2"/>
              </a:rPr>
              <a:t>	SDE simplifies the task of finding the correct import statements to use in java code.  This also removes the unnecessary imports added by the programmers in the code which is not used in the program. </a:t>
            </a:r>
          </a:p>
          <a:p>
            <a:pPr marL="457200" indent="-457200">
              <a:buNone/>
            </a:pPr>
            <a:endParaRPr lang="en-US" b="0" dirty="0" smtClean="0">
              <a:sym typeface="Wingdings" pitchFamily="2" charset="2"/>
            </a:endParaRPr>
          </a:p>
          <a:p>
            <a:pPr marL="457200" indent="-457200">
              <a:buNone/>
            </a:pPr>
            <a:r>
              <a:rPr lang="en-US" dirty="0" smtClean="0">
                <a:sym typeface="Wingdings" pitchFamily="2" charset="2"/>
              </a:rPr>
              <a:t>How to organize imports?</a:t>
            </a:r>
          </a:p>
          <a:p>
            <a:pPr marL="457200" indent="-457200">
              <a:buNone/>
            </a:pPr>
            <a:r>
              <a:rPr lang="en-US" b="0" dirty="0" smtClean="0">
                <a:sym typeface="Wingdings" pitchFamily="2" charset="2"/>
              </a:rPr>
              <a:t>	Right click and Select Source  Organize Imports </a:t>
            </a:r>
            <a:r>
              <a:rPr lang="en-US" dirty="0" smtClean="0">
                <a:sym typeface="Wingdings" pitchFamily="2" charset="2"/>
              </a:rPr>
              <a:t>(or)</a:t>
            </a:r>
          </a:p>
          <a:p>
            <a:pPr marL="457200" indent="-457200">
              <a:buNone/>
            </a:pPr>
            <a:endParaRPr lang="en-US" dirty="0" smtClean="0">
              <a:sym typeface="Wingdings" pitchFamily="2" charset="2"/>
            </a:endParaRPr>
          </a:p>
          <a:p>
            <a:pPr marL="457200" indent="-457200">
              <a:buNone/>
            </a:pPr>
            <a:r>
              <a:rPr lang="en-US" b="0" dirty="0" smtClean="0">
                <a:sym typeface="Wingdings" pitchFamily="2" charset="2"/>
              </a:rPr>
              <a:t>	</a:t>
            </a:r>
            <a:r>
              <a:rPr lang="en-US" dirty="0" smtClean="0">
                <a:sym typeface="Wingdings" pitchFamily="2" charset="2"/>
              </a:rPr>
              <a:t>Shortcut Key: </a:t>
            </a:r>
            <a:r>
              <a:rPr lang="en-US" b="0" i="1" dirty="0" smtClean="0">
                <a:sym typeface="Wingdings" pitchFamily="2" charset="2"/>
              </a:rPr>
              <a:t>Ctrl+Shift+O</a:t>
            </a:r>
          </a:p>
          <a:p>
            <a:pPr marL="914400" lvl="1" indent="-457200"/>
            <a:endParaRPr lang="en-US" b="0" dirty="0" smtClean="0">
              <a:sym typeface="Wingdings" pitchFamily="2" charset="2"/>
            </a:endParaRPr>
          </a:p>
          <a:p>
            <a:pPr marL="914400" lvl="1" indent="-914400"/>
            <a:r>
              <a:rPr lang="en-US" dirty="0" smtClean="0">
                <a:sym typeface="Wingdings" pitchFamily="2" charset="2"/>
              </a:rPr>
              <a:t>Try it out:</a:t>
            </a:r>
          </a:p>
          <a:p>
            <a:pPr marL="914400" lvl="1" indent="-457200"/>
            <a:r>
              <a:rPr lang="en-US" b="0" dirty="0" smtClean="0">
                <a:sym typeface="Wingdings" pitchFamily="2" charset="2"/>
              </a:rPr>
              <a:t>Associates can notice the </a:t>
            </a:r>
            <a:r>
              <a:rPr lang="en-US" dirty="0" smtClean="0">
                <a:sym typeface="Wingdings" pitchFamily="2" charset="2"/>
              </a:rPr>
              <a:t>Calendar</a:t>
            </a:r>
            <a:r>
              <a:rPr lang="en-US" b="0" dirty="0" smtClean="0">
                <a:sym typeface="Wingdings" pitchFamily="2" charset="2"/>
              </a:rPr>
              <a:t> object </a:t>
            </a:r>
            <a:r>
              <a:rPr lang="en-US" dirty="0" smtClean="0">
                <a:sym typeface="Wingdings" pitchFamily="2" charset="2"/>
              </a:rPr>
              <a:t>imported</a:t>
            </a:r>
            <a:r>
              <a:rPr lang="en-US" b="0" dirty="0" smtClean="0">
                <a:sym typeface="Wingdings" pitchFamily="2" charset="2"/>
              </a:rPr>
              <a:t> automatically and the “</a:t>
            </a:r>
            <a:r>
              <a:rPr lang="en-US" dirty="0" smtClean="0">
                <a:sym typeface="Wingdings" pitchFamily="2" charset="2"/>
              </a:rPr>
              <a:t>java.lang.Integer</a:t>
            </a:r>
            <a:r>
              <a:rPr lang="en-US" b="0" dirty="0" smtClean="0">
                <a:sym typeface="Wingdings" pitchFamily="2" charset="2"/>
              </a:rPr>
              <a:t>” import being </a:t>
            </a:r>
            <a:r>
              <a:rPr lang="en-US" dirty="0" smtClean="0">
                <a:sym typeface="Wingdings" pitchFamily="2" charset="2"/>
              </a:rPr>
              <a:t>removed</a:t>
            </a:r>
            <a:r>
              <a:rPr lang="en-US" b="0" dirty="0" smtClean="0">
                <a:sym typeface="Wingdings" pitchFamily="2" charset="2"/>
              </a:rPr>
              <a:t> automatically</a:t>
            </a:r>
          </a:p>
          <a:p>
            <a:pPr marL="914400" lvl="1" indent="-457200"/>
            <a:r>
              <a:rPr lang="en-US" b="0" dirty="0" smtClean="0">
                <a:sym typeface="Wingdings" pitchFamily="2" charset="2"/>
              </a:rPr>
              <a:t>In OrganizeImports.java, press Ctrl+Shift+O to import the Calendar util and remove the unwanted Integer import.</a:t>
            </a:r>
          </a:p>
          <a:p>
            <a:pPr marL="457200" indent="-457200">
              <a:buNone/>
            </a:pPr>
            <a:endParaRPr lang="en-US" b="0" dirty="0" smtClean="0">
              <a:sym typeface="Wingdings" pitchFamily="2" charset="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Shortcuts in SDE – Setting Project Build path</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41</a:t>
            </a:fld>
            <a:endParaRPr lang="en-US"/>
          </a:p>
        </p:txBody>
      </p:sp>
      <p:sp>
        <p:nvSpPr>
          <p:cNvPr id="5" name="Rectangle 4"/>
          <p:cNvSpPr/>
          <p:nvPr/>
        </p:nvSpPr>
        <p:spPr>
          <a:xfrm>
            <a:off x="228600" y="1600200"/>
            <a:ext cx="8915400" cy="4170372"/>
          </a:xfrm>
          <a:prstGeom prst="rect">
            <a:avLst/>
          </a:prstGeom>
        </p:spPr>
        <p:txBody>
          <a:bodyPr wrap="square">
            <a:spAutoFit/>
          </a:bodyPr>
          <a:lstStyle/>
          <a:p>
            <a:pPr marL="457200" indent="-457200">
              <a:spcBef>
                <a:spcPts val="600"/>
              </a:spcBef>
            </a:pPr>
            <a:r>
              <a:rPr lang="en-US" sz="2000" dirty="0" smtClean="0">
                <a:sym typeface="Wingdings" pitchFamily="2" charset="2"/>
              </a:rPr>
              <a:t>Project Properties</a:t>
            </a:r>
          </a:p>
          <a:p>
            <a:pPr marL="457200" indent="-457200">
              <a:spcBef>
                <a:spcPts val="600"/>
              </a:spcBef>
              <a:buNone/>
            </a:pPr>
            <a:r>
              <a:rPr lang="en-US" sz="2000" b="0" dirty="0" smtClean="0">
                <a:sym typeface="Wingdings" pitchFamily="2" charset="2"/>
              </a:rPr>
              <a:t>	</a:t>
            </a:r>
            <a:r>
              <a:rPr lang="en-US" b="0" dirty="0" smtClean="0">
                <a:sym typeface="Wingdings" pitchFamily="2" charset="2"/>
              </a:rPr>
              <a:t>Various properties of the project can be set in the Project properties window. Some examples are Build Path, Compiler Setting, External JARs and PMD. </a:t>
            </a:r>
          </a:p>
          <a:p>
            <a:pPr marL="914400" lvl="1" indent="-457200">
              <a:spcBef>
                <a:spcPts val="600"/>
              </a:spcBef>
            </a:pPr>
            <a:r>
              <a:rPr lang="en-US" b="0" dirty="0" smtClean="0">
                <a:sym typeface="Wingdings" pitchFamily="2" charset="2"/>
              </a:rPr>
              <a:t>To open the </a:t>
            </a:r>
            <a:r>
              <a:rPr lang="en-US" dirty="0" smtClean="0">
                <a:sym typeface="Wingdings" pitchFamily="2" charset="2"/>
              </a:rPr>
              <a:t>properties</a:t>
            </a:r>
            <a:r>
              <a:rPr lang="en-US" b="0" dirty="0" smtClean="0">
                <a:sym typeface="Wingdings" pitchFamily="2" charset="2"/>
              </a:rPr>
              <a:t> dialog box. </a:t>
            </a:r>
          </a:p>
          <a:p>
            <a:pPr marL="457200" indent="-457200">
              <a:spcBef>
                <a:spcPts val="600"/>
              </a:spcBef>
              <a:buNone/>
            </a:pPr>
            <a:r>
              <a:rPr lang="en-US" b="0" dirty="0" smtClean="0">
                <a:sym typeface="Wingdings" pitchFamily="2" charset="2"/>
              </a:rPr>
              <a:t>	 Right click the project  Select Properties.</a:t>
            </a:r>
          </a:p>
          <a:p>
            <a:pPr marL="914400" lvl="1" indent="-457200">
              <a:spcBef>
                <a:spcPts val="600"/>
              </a:spcBef>
            </a:pPr>
            <a:r>
              <a:rPr lang="en-US" b="0" dirty="0" smtClean="0">
                <a:sym typeface="Wingdings" pitchFamily="2" charset="2"/>
              </a:rPr>
              <a:t>Choose BuildPath in Properties window to set the BuildPath</a:t>
            </a:r>
          </a:p>
          <a:p>
            <a:pPr marL="914400" lvl="1" indent="-457200">
              <a:spcBef>
                <a:spcPts val="600"/>
              </a:spcBef>
            </a:pPr>
            <a:endParaRPr lang="en-US" b="0" dirty="0" smtClean="0">
              <a:sym typeface="Wingdings" pitchFamily="2" charset="2"/>
            </a:endParaRPr>
          </a:p>
          <a:p>
            <a:pPr marL="914400" lvl="1" indent="-457200">
              <a:spcBef>
                <a:spcPts val="600"/>
              </a:spcBef>
            </a:pPr>
            <a:r>
              <a:rPr lang="en-US" dirty="0" smtClean="0">
                <a:sym typeface="Wingdings" pitchFamily="2" charset="2"/>
              </a:rPr>
              <a:t>Addition of External JARs:</a:t>
            </a:r>
          </a:p>
          <a:p>
            <a:pPr marL="914400" lvl="1" indent="-457200">
              <a:spcBef>
                <a:spcPts val="600"/>
              </a:spcBef>
            </a:pPr>
            <a:r>
              <a:rPr lang="en-US" b="0" dirty="0" smtClean="0">
                <a:sym typeface="Wingdings" pitchFamily="2" charset="2"/>
              </a:rPr>
              <a:t>There might be some instances when we will have to add JAR files (which are not present in JRE) for our project to compile and execute correctly.</a:t>
            </a:r>
            <a:r>
              <a:rPr lang="en-US" dirty="0" smtClean="0">
                <a:sym typeface="Wingdings" pitchFamily="2" charset="2"/>
              </a:rPr>
              <a:t> </a:t>
            </a:r>
          </a:p>
          <a:p>
            <a:pPr marL="914400" lvl="1" indent="-457200">
              <a:spcBef>
                <a:spcPts val="600"/>
              </a:spcBef>
            </a:pPr>
            <a:endParaRPr lang="en-US" dirty="0" smtClean="0">
              <a:sym typeface="Wingdings" pitchFamily="2" charset="2"/>
            </a:endParaRPr>
          </a:p>
          <a:p>
            <a:pPr marL="914400" lvl="1" indent="-457200">
              <a:spcBef>
                <a:spcPts val="600"/>
              </a:spcBef>
            </a:pPr>
            <a:r>
              <a:rPr lang="en-US" dirty="0" smtClean="0">
                <a:solidFill>
                  <a:srgbClr val="00B050"/>
                </a:solidFill>
                <a:sym typeface="Wingdings" pitchFamily="2" charset="2"/>
              </a:rPr>
              <a:t>Example</a:t>
            </a:r>
            <a:r>
              <a:rPr lang="en-US" dirty="0" smtClean="0">
                <a:sym typeface="Wingdings" pitchFamily="2" charset="2"/>
              </a:rPr>
              <a:t>: Junit.jar needs to be added for developing Junits.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Shortcuts in SDE – Setting Project Build path</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42</a:t>
            </a:fld>
            <a:endParaRPr lang="en-US"/>
          </a:p>
        </p:txBody>
      </p:sp>
      <p:sp>
        <p:nvSpPr>
          <p:cNvPr id="5" name="Rectangle 4"/>
          <p:cNvSpPr/>
          <p:nvPr/>
        </p:nvSpPr>
        <p:spPr>
          <a:xfrm>
            <a:off x="228600" y="1600200"/>
            <a:ext cx="8915400" cy="723275"/>
          </a:xfrm>
          <a:prstGeom prst="rect">
            <a:avLst/>
          </a:prstGeom>
        </p:spPr>
        <p:txBody>
          <a:bodyPr wrap="square">
            <a:spAutoFit/>
          </a:bodyPr>
          <a:lstStyle/>
          <a:p>
            <a:pPr marL="914400" lvl="1" indent="-457200">
              <a:spcBef>
                <a:spcPts val="600"/>
              </a:spcBef>
            </a:pPr>
            <a:r>
              <a:rPr lang="en-US" b="0" dirty="0" smtClean="0">
                <a:sym typeface="Wingdings" pitchFamily="2" charset="2"/>
              </a:rPr>
              <a:t>To add an external JAR, </a:t>
            </a:r>
          </a:p>
          <a:p>
            <a:pPr marL="914400" lvl="1" indent="-457200">
              <a:spcBef>
                <a:spcPts val="600"/>
              </a:spcBef>
            </a:pPr>
            <a:r>
              <a:rPr lang="en-US" b="0" dirty="0" smtClean="0">
                <a:sym typeface="Wingdings" pitchFamily="2" charset="2"/>
              </a:rPr>
              <a:t>Click on “</a:t>
            </a:r>
            <a:r>
              <a:rPr lang="en-US" dirty="0" smtClean="0">
                <a:sym typeface="Wingdings" pitchFamily="2" charset="2"/>
              </a:rPr>
              <a:t>Add External JARs</a:t>
            </a:r>
            <a:r>
              <a:rPr lang="en-US" b="0" dirty="0" smtClean="0">
                <a:sym typeface="Wingdings" pitchFamily="2" charset="2"/>
              </a:rPr>
              <a:t>..” choose JAR file location and click on </a:t>
            </a:r>
            <a:r>
              <a:rPr lang="en-US" dirty="0" smtClean="0">
                <a:sym typeface="Wingdings" pitchFamily="2" charset="2"/>
              </a:rPr>
              <a:t>OK.</a:t>
            </a:r>
          </a:p>
        </p:txBody>
      </p:sp>
      <p:pic>
        <p:nvPicPr>
          <p:cNvPr id="7" name="Picture 6" descr="Properties.bmp"/>
          <p:cNvPicPr>
            <a:picLocks noChangeAspect="1"/>
          </p:cNvPicPr>
          <p:nvPr/>
        </p:nvPicPr>
        <p:blipFill>
          <a:blip r:embed="rId2" cstate="print"/>
          <a:srcRect b="31646"/>
          <a:stretch>
            <a:fillRect/>
          </a:stretch>
        </p:blipFill>
        <p:spPr>
          <a:xfrm>
            <a:off x="2286000" y="2514600"/>
            <a:ext cx="4114800" cy="2845598"/>
          </a:xfrm>
          <a:prstGeom prst="rect">
            <a:avLst/>
          </a:prstGeom>
        </p:spPr>
      </p:pic>
      <p:sp>
        <p:nvSpPr>
          <p:cNvPr id="6" name="Rectangle 5"/>
          <p:cNvSpPr/>
          <p:nvPr/>
        </p:nvSpPr>
        <p:spPr>
          <a:xfrm>
            <a:off x="5334000" y="3352800"/>
            <a:ext cx="1143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2000" y="5638800"/>
            <a:ext cx="67818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t>The JAR file should have been previously downloaded and saved in the local file system</a:t>
            </a:r>
            <a:endParaRPr lang="en-US" b="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Shortcuts in SDE – Fixing Compilation Errors</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43</a:t>
            </a:fld>
            <a:endParaRPr lang="en-US"/>
          </a:p>
        </p:txBody>
      </p:sp>
      <p:sp>
        <p:nvSpPr>
          <p:cNvPr id="5" name="Rectangle 4"/>
          <p:cNvSpPr/>
          <p:nvPr/>
        </p:nvSpPr>
        <p:spPr>
          <a:xfrm>
            <a:off x="228600" y="1600201"/>
            <a:ext cx="8915400" cy="2492990"/>
          </a:xfrm>
          <a:prstGeom prst="rect">
            <a:avLst/>
          </a:prstGeom>
        </p:spPr>
        <p:txBody>
          <a:bodyPr wrap="square">
            <a:spAutoFit/>
          </a:bodyPr>
          <a:lstStyle/>
          <a:p>
            <a:pPr marL="457200" indent="-457200">
              <a:spcBef>
                <a:spcPts val="1200"/>
              </a:spcBef>
            </a:pPr>
            <a:r>
              <a:rPr lang="en-US" dirty="0" smtClean="0">
                <a:sym typeface="Wingdings" pitchFamily="2" charset="2"/>
              </a:rPr>
              <a:t>Compilation Errors in SDE:</a:t>
            </a:r>
          </a:p>
          <a:p>
            <a:pPr marL="914400" lvl="1" indent="-457200">
              <a:spcBef>
                <a:spcPts val="1200"/>
              </a:spcBef>
            </a:pPr>
            <a:r>
              <a:rPr lang="en-US" b="0" dirty="0" smtClean="0">
                <a:sym typeface="Wingdings" pitchFamily="2" charset="2"/>
              </a:rPr>
              <a:t>SDE works wonders with displaying the compilation errors !! </a:t>
            </a:r>
          </a:p>
          <a:p>
            <a:pPr marL="914400" lvl="1" indent="-457200">
              <a:spcBef>
                <a:spcPts val="1200"/>
              </a:spcBef>
            </a:pPr>
            <a:r>
              <a:rPr lang="en-US" b="0" dirty="0" smtClean="0">
                <a:sym typeface="Wingdings" pitchFamily="2" charset="2"/>
              </a:rPr>
              <a:t>You do not have to wait till you run the program to know about the compilation errors in your program. </a:t>
            </a:r>
          </a:p>
          <a:p>
            <a:pPr marL="914400" lvl="1" indent="-457200">
              <a:spcBef>
                <a:spcPts val="1200"/>
              </a:spcBef>
            </a:pPr>
            <a:r>
              <a:rPr lang="en-US" b="0" dirty="0" smtClean="0">
                <a:sym typeface="Wingdings" pitchFamily="2" charset="2"/>
              </a:rPr>
              <a:t>SDE makes your job easier by displaying the compilation errors as you type. In addition, SDE also provides you suggestions on how to fix the compilation error.</a:t>
            </a:r>
          </a:p>
        </p:txBody>
      </p:sp>
      <p:pic>
        <p:nvPicPr>
          <p:cNvPr id="41986" name="Picture 2"/>
          <p:cNvPicPr>
            <a:picLocks noChangeAspect="1" noChangeArrowheads="1"/>
          </p:cNvPicPr>
          <p:nvPr/>
        </p:nvPicPr>
        <p:blipFill>
          <a:blip r:embed="rId2" cstate="print"/>
          <a:srcRect l="25183" t="18682" r="40264" b="63736"/>
          <a:stretch>
            <a:fillRect/>
          </a:stretch>
        </p:blipFill>
        <p:spPr bwMode="auto">
          <a:xfrm>
            <a:off x="1752600" y="5029200"/>
            <a:ext cx="5619750" cy="1524000"/>
          </a:xfrm>
          <a:prstGeom prst="rect">
            <a:avLst/>
          </a:prstGeom>
          <a:noFill/>
          <a:ln w="9525">
            <a:noFill/>
            <a:miter lim="800000"/>
            <a:headEnd/>
            <a:tailEnd/>
          </a:ln>
        </p:spPr>
      </p:pic>
      <p:sp>
        <p:nvSpPr>
          <p:cNvPr id="7" name="TextBox 6"/>
          <p:cNvSpPr txBox="1"/>
          <p:nvPr/>
        </p:nvSpPr>
        <p:spPr>
          <a:xfrm>
            <a:off x="228600" y="4056996"/>
            <a:ext cx="8430578" cy="1077218"/>
          </a:xfrm>
          <a:prstGeom prst="rect">
            <a:avLst/>
          </a:prstGeom>
          <a:noFill/>
        </p:spPr>
        <p:txBody>
          <a:bodyPr wrap="none" rtlCol="0">
            <a:spAutoFit/>
          </a:bodyPr>
          <a:lstStyle/>
          <a:p>
            <a:pPr marL="914400" lvl="1" indent="-457200">
              <a:spcBef>
                <a:spcPts val="1200"/>
              </a:spcBef>
            </a:pPr>
            <a:r>
              <a:rPr lang="en-US" dirty="0" smtClean="0">
                <a:sym typeface="Wingdings" pitchFamily="2" charset="2"/>
              </a:rPr>
              <a:t>Example:</a:t>
            </a:r>
          </a:p>
          <a:p>
            <a:pPr marL="914400" lvl="1" indent="-457200">
              <a:spcBef>
                <a:spcPts val="1200"/>
              </a:spcBef>
            </a:pPr>
            <a:r>
              <a:rPr lang="en-US" b="0" dirty="0" smtClean="0">
                <a:sym typeface="Wingdings" pitchFamily="2" charset="2"/>
              </a:rPr>
              <a:t>Create a new java class called FixCompilationError.java with the below code</a:t>
            </a:r>
            <a:endParaRPr lang="en-US" dirty="0" smtClean="0">
              <a:sym typeface="Wingdings" pitchFamily="2" charset="2"/>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41986"/>
                                        </p:tgtEl>
                                        <p:attrNameLst>
                                          <p:attrName>style.visibility</p:attrName>
                                        </p:attrNameLst>
                                      </p:cBhvr>
                                      <p:to>
                                        <p:strVal val="visible"/>
                                      </p:to>
                                    </p:set>
                                    <p:animEffect transition="in" filter="checkerboard(across)">
                                      <p:cBhvr>
                                        <p:cTn id="10"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Fixing Compilation Errors</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44</a:t>
            </a:fld>
            <a:endParaRPr lang="en-US"/>
          </a:p>
        </p:txBody>
      </p:sp>
      <p:sp>
        <p:nvSpPr>
          <p:cNvPr id="6" name="Rectangle 5"/>
          <p:cNvSpPr/>
          <p:nvPr/>
        </p:nvSpPr>
        <p:spPr>
          <a:xfrm>
            <a:off x="228600" y="1600201"/>
            <a:ext cx="8915400" cy="4154984"/>
          </a:xfrm>
          <a:prstGeom prst="rect">
            <a:avLst/>
          </a:prstGeom>
        </p:spPr>
        <p:txBody>
          <a:bodyPr wrap="square">
            <a:spAutoFit/>
          </a:bodyPr>
          <a:lstStyle/>
          <a:p>
            <a:pPr marL="457200" indent="-457200">
              <a:spcBef>
                <a:spcPts val="1200"/>
              </a:spcBef>
            </a:pPr>
            <a:r>
              <a:rPr lang="en-US" sz="2000" dirty="0" smtClean="0">
                <a:sym typeface="Wingdings" pitchFamily="2" charset="2"/>
              </a:rPr>
              <a:t>Demo on Fixing compilation errors:</a:t>
            </a:r>
          </a:p>
          <a:p>
            <a:pPr marL="457200" indent="-457200">
              <a:spcBef>
                <a:spcPts val="1200"/>
              </a:spcBef>
              <a:buAutoNum type="arabicPeriod"/>
            </a:pPr>
            <a:r>
              <a:rPr lang="en-US" b="0" dirty="0" smtClean="0">
                <a:sym typeface="Wingdings" pitchFamily="2" charset="2"/>
              </a:rPr>
              <a:t>To view the compilation error, point to the Bulb icon on the left side of the editor.</a:t>
            </a:r>
          </a:p>
          <a:p>
            <a:pPr marL="457200" indent="-457200">
              <a:spcBef>
                <a:spcPts val="1200"/>
              </a:spcBef>
            </a:pPr>
            <a:endParaRPr lang="en-US" b="0" dirty="0" smtClean="0">
              <a:sym typeface="Wingdings" pitchFamily="2" charset="2"/>
            </a:endParaRPr>
          </a:p>
          <a:p>
            <a:pPr marL="457200" indent="-457200">
              <a:spcBef>
                <a:spcPts val="1200"/>
              </a:spcBef>
            </a:pPr>
            <a:r>
              <a:rPr lang="en-US" b="0" dirty="0" smtClean="0">
                <a:sym typeface="Wingdings" pitchFamily="2" charset="2"/>
              </a:rPr>
              <a:t> 	</a:t>
            </a:r>
          </a:p>
          <a:p>
            <a:pPr marL="457200" indent="-457200">
              <a:spcBef>
                <a:spcPts val="1200"/>
              </a:spcBef>
            </a:pPr>
            <a:r>
              <a:rPr lang="en-US" b="0" dirty="0" smtClean="0">
                <a:sym typeface="Wingdings" pitchFamily="2" charset="2"/>
              </a:rPr>
              <a:t>2. 	Click on the bulb icon to know the suggestions provided by SDE</a:t>
            </a:r>
          </a:p>
          <a:p>
            <a:pPr marL="457200" indent="-457200">
              <a:spcBef>
                <a:spcPts val="1200"/>
              </a:spcBef>
            </a:pPr>
            <a:endParaRPr lang="en-US" b="0" dirty="0" smtClean="0">
              <a:sym typeface="Wingdings" pitchFamily="2" charset="2"/>
            </a:endParaRPr>
          </a:p>
          <a:p>
            <a:pPr marL="457200" indent="-457200">
              <a:spcBef>
                <a:spcPts val="1200"/>
              </a:spcBef>
              <a:buAutoNum type="arabicPeriod"/>
            </a:pPr>
            <a:endParaRPr lang="en-US" b="0" dirty="0" smtClean="0">
              <a:sym typeface="Wingdings" pitchFamily="2" charset="2"/>
            </a:endParaRPr>
          </a:p>
          <a:p>
            <a:pPr marL="457200" indent="-457200">
              <a:spcBef>
                <a:spcPts val="1200"/>
              </a:spcBef>
              <a:buAutoNum type="arabicPeriod"/>
            </a:pPr>
            <a:endParaRPr lang="en-US" b="0" dirty="0" smtClean="0">
              <a:sym typeface="Wingdings" pitchFamily="2" charset="2"/>
            </a:endParaRPr>
          </a:p>
          <a:p>
            <a:pPr marL="457200" indent="-457200">
              <a:spcBef>
                <a:spcPts val="1200"/>
              </a:spcBef>
            </a:pPr>
            <a:r>
              <a:rPr lang="en-US" b="0" dirty="0" smtClean="0">
                <a:sym typeface="Wingdings" pitchFamily="2" charset="2"/>
              </a:rPr>
              <a:t>3. 	Choose one of </a:t>
            </a:r>
            <a:r>
              <a:rPr lang="en-US" b="0" smtClean="0">
                <a:sym typeface="Wingdings" pitchFamily="2" charset="2"/>
              </a:rPr>
              <a:t>the suggestions </a:t>
            </a:r>
            <a:r>
              <a:rPr lang="en-US" b="0" dirty="0" smtClean="0">
                <a:sym typeface="Wingdings" pitchFamily="2" charset="2"/>
              </a:rPr>
              <a:t>if they are appropriate or perform your own fix to avoid the compilation error</a:t>
            </a:r>
            <a:endParaRPr lang="en-US" sz="2000" dirty="0" smtClean="0">
              <a:sym typeface="Wingdings" pitchFamily="2" charset="2"/>
            </a:endParaRPr>
          </a:p>
        </p:txBody>
      </p:sp>
      <p:pic>
        <p:nvPicPr>
          <p:cNvPr id="40962" name="Picture 2"/>
          <p:cNvPicPr>
            <a:picLocks noChangeAspect="1" noChangeArrowheads="1"/>
          </p:cNvPicPr>
          <p:nvPr/>
        </p:nvPicPr>
        <p:blipFill>
          <a:blip r:embed="rId2" cstate="print"/>
          <a:srcRect l="1757" t="21978" r="76574" b="71429"/>
          <a:stretch>
            <a:fillRect/>
          </a:stretch>
        </p:blipFill>
        <p:spPr bwMode="auto">
          <a:xfrm>
            <a:off x="2438400" y="2438400"/>
            <a:ext cx="3759200" cy="609600"/>
          </a:xfrm>
          <a:prstGeom prst="rect">
            <a:avLst/>
          </a:prstGeom>
          <a:noFill/>
          <a:ln w="9525">
            <a:noFill/>
            <a:miter lim="800000"/>
            <a:headEnd/>
            <a:tailEnd/>
          </a:ln>
        </p:spPr>
      </p:pic>
      <p:pic>
        <p:nvPicPr>
          <p:cNvPr id="40963" name="Picture 3"/>
          <p:cNvPicPr>
            <a:picLocks noChangeAspect="1" noChangeArrowheads="1"/>
          </p:cNvPicPr>
          <p:nvPr/>
        </p:nvPicPr>
        <p:blipFill>
          <a:blip r:embed="rId3" cstate="print"/>
          <a:srcRect l="1977" t="22528" r="41215" b="57692"/>
          <a:stretch>
            <a:fillRect/>
          </a:stretch>
        </p:blipFill>
        <p:spPr bwMode="auto">
          <a:xfrm>
            <a:off x="1190298" y="3686502"/>
            <a:ext cx="7086600" cy="1315039"/>
          </a:xfrm>
          <a:prstGeom prst="rect">
            <a:avLst/>
          </a:prstGeom>
          <a:noFill/>
          <a:ln w="9525">
            <a:noFill/>
            <a:miter lim="800000"/>
            <a:headEnd/>
            <a:tailEnd/>
          </a:ln>
        </p:spPr>
      </p:pic>
      <p:sp>
        <p:nvSpPr>
          <p:cNvPr id="9" name="TextBox 8"/>
          <p:cNvSpPr txBox="1"/>
          <p:nvPr/>
        </p:nvSpPr>
        <p:spPr>
          <a:xfrm>
            <a:off x="1752600" y="5867400"/>
            <a:ext cx="5416932"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Voila !! Your compilation error has been fixed !!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Problem statement</a:t>
            </a:r>
            <a:endParaRPr lang="en-US" dirty="0"/>
          </a:p>
        </p:txBody>
      </p:sp>
      <p:sp>
        <p:nvSpPr>
          <p:cNvPr id="3" name="Content Placeholder 2"/>
          <p:cNvSpPr>
            <a:spLocks noGrp="1"/>
          </p:cNvSpPr>
          <p:nvPr>
            <p:ph idx="1"/>
          </p:nvPr>
        </p:nvSpPr>
        <p:spPr>
          <a:xfrm>
            <a:off x="228600" y="1600200"/>
            <a:ext cx="8686800" cy="1447800"/>
          </a:xfrm>
        </p:spPr>
        <p:txBody>
          <a:bodyPr/>
          <a:lstStyle/>
          <a:p>
            <a:pPr marL="173038" indent="-173038">
              <a:buNone/>
            </a:pPr>
            <a:r>
              <a:rPr lang="en-US" sz="2400" dirty="0" smtClean="0">
                <a:latin typeface="Arial" pitchFamily="34" charset="0"/>
                <a:cs typeface="Arial" pitchFamily="34" charset="0"/>
              </a:rPr>
              <a:t>Tim a java developer when developing an application wanted to reverse a String. He was breaking his head to build a logic to achieve it.</a:t>
            </a:r>
          </a:p>
          <a:p>
            <a:pPr marL="173038" indent="-173038">
              <a:buNone/>
            </a:pPr>
            <a:endParaRPr lang="en-US" sz="2400" dirty="0" smtClean="0">
              <a:latin typeface="Arial" pitchFamily="34" charset="0"/>
              <a:cs typeface="Arial" pitchFamily="34" charset="0"/>
            </a:endParaRPr>
          </a:p>
          <a:p>
            <a:pPr marL="173038" indent="-173038">
              <a:buNone/>
            </a:pPr>
            <a:endParaRPr lang="en-US" sz="2400" dirty="0" smtClean="0">
              <a:latin typeface="Arial" pitchFamily="34" charset="0"/>
              <a:cs typeface="Arial" pitchFamily="34" charset="0"/>
            </a:endParaRPr>
          </a:p>
          <a:p>
            <a:pPr marL="173038" indent="-173038">
              <a:buNone/>
            </a:pPr>
            <a:endParaRPr lang="en-US" sz="2400" dirty="0" smtClean="0">
              <a:latin typeface="Arial" pitchFamily="34" charset="0"/>
              <a:cs typeface="Arial" pitchFamily="34" charset="0"/>
            </a:endParaRPr>
          </a:p>
          <a:p>
            <a:pPr marL="173038" indent="-173038">
              <a:buNone/>
            </a:pPr>
            <a:r>
              <a:rPr lang="en-US" sz="2400" dirty="0" smtClean="0">
                <a:latin typeface="Arial" pitchFamily="34" charset="0"/>
                <a:cs typeface="Arial" pitchFamily="34" charset="0"/>
              </a:rPr>
              <a:t>Ron another Java developer gave a tip to Tim. Now Tim was able to solve the problem in less than a minute.</a:t>
            </a:r>
          </a:p>
          <a:p>
            <a:pPr marL="173038" indent="-173038" algn="ctr">
              <a:buNone/>
            </a:pPr>
            <a:r>
              <a:rPr lang="en-US" sz="2400" dirty="0" smtClean="0">
                <a:latin typeface="Arial" pitchFamily="34" charset="0"/>
                <a:cs typeface="Arial" pitchFamily="34" charset="0"/>
              </a:rPr>
              <a:t>How did Tim achieve it ?</a:t>
            </a:r>
            <a:endParaRPr lang="en-US" sz="2400" dirty="0" smtClean="0">
              <a:solidFill>
                <a:srgbClr val="EA3800"/>
              </a:solidFill>
              <a:latin typeface="Arial" pitchFamily="34" charset="0"/>
              <a:cs typeface="Arial" pitchFamily="34" charset="0"/>
              <a:sym typeface="Wingdings" pitchFamily="2" charset="2"/>
            </a:endParaRPr>
          </a:p>
          <a:p>
            <a:pPr>
              <a:buNone/>
            </a:pPr>
            <a:r>
              <a:rPr lang="en-US" sz="2400" dirty="0" smtClean="0">
                <a:solidFill>
                  <a:srgbClr val="EA3800"/>
                </a:solidFill>
                <a:latin typeface="Arial" pitchFamily="34" charset="0"/>
                <a:cs typeface="Arial" pitchFamily="34" charset="0"/>
                <a:sym typeface="Wingdings" pitchFamily="2" charset="2"/>
              </a:rPr>
              <a:t>Tim referred the Java API documentation and was able to solve the problem in a minute.</a:t>
            </a:r>
          </a:p>
          <a:p>
            <a:pPr>
              <a:buNone/>
            </a:pPr>
            <a:endParaRPr lang="en-US" sz="2400" dirty="0" smtClean="0">
              <a:latin typeface="Arial" pitchFamily="34" charset="0"/>
              <a:cs typeface="Arial" pitchFamily="34" charset="0"/>
            </a:endParaRPr>
          </a:p>
          <a:p>
            <a:pPr>
              <a:buNone/>
            </a:pPr>
            <a:endParaRPr lang="en-US" sz="2400" dirty="0" smtClean="0">
              <a:latin typeface="Arial" pitchFamily="34" charset="0"/>
              <a:cs typeface="Arial" pitchFamily="34" charset="0"/>
            </a:endParaRPr>
          </a:p>
          <a:p>
            <a:pPr>
              <a:buNone/>
            </a:pPr>
            <a:endParaRPr lang="en-US" sz="2400" dirty="0" smtClean="0">
              <a:latin typeface="Arial" pitchFamily="34" charset="0"/>
              <a:cs typeface="Arial" pitchFamily="34" charset="0"/>
            </a:endParaRPr>
          </a:p>
          <a:p>
            <a:pPr>
              <a:buNone/>
            </a:pPr>
            <a:endParaRPr lang="en-US" sz="2400" dirty="0" smtClean="0">
              <a:latin typeface="Arial" pitchFamily="34" charset="0"/>
              <a:cs typeface="Arial" pitchFamily="34" charset="0"/>
            </a:endParaRPr>
          </a:p>
          <a:p>
            <a:pPr>
              <a:buNone/>
            </a:pPr>
            <a:endParaRPr lang="en-US" sz="24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45</a:t>
            </a:fld>
            <a:endParaRPr lang="en-US" dirty="0"/>
          </a:p>
        </p:txBody>
      </p:sp>
      <p:pic>
        <p:nvPicPr>
          <p:cNvPr id="47110" name="Picture 6"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733800" y="2514600"/>
            <a:ext cx="716508"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checkerboard(across)">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checkerboard(across)">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for developers.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46</a:t>
            </a:fld>
            <a:endParaRPr lang="en-US"/>
          </a:p>
        </p:txBody>
      </p:sp>
      <p:sp>
        <p:nvSpPr>
          <p:cNvPr id="5" name="Rectangle 4"/>
          <p:cNvSpPr/>
          <p:nvPr/>
        </p:nvSpPr>
        <p:spPr>
          <a:xfrm>
            <a:off x="228600" y="1600200"/>
            <a:ext cx="8534400" cy="3785652"/>
          </a:xfrm>
          <a:prstGeom prst="rect">
            <a:avLst/>
          </a:prstGeom>
        </p:spPr>
        <p:txBody>
          <a:bodyPr wrap="square">
            <a:spAutoFit/>
          </a:bodyPr>
          <a:lstStyle/>
          <a:p>
            <a:pPr marL="457200" indent="-457200"/>
            <a:r>
              <a:rPr lang="en-US" sz="3200" b="0" dirty="0" smtClean="0">
                <a:sym typeface="Wingdings" pitchFamily="2" charset="2"/>
              </a:rPr>
              <a:t>	</a:t>
            </a:r>
          </a:p>
          <a:p>
            <a:pPr marL="457200" indent="-457200" algn="ctr"/>
            <a:r>
              <a:rPr lang="en-US" sz="3200" b="0" dirty="0" smtClean="0">
                <a:sym typeface="Wingdings" pitchFamily="2" charset="2"/>
              </a:rPr>
              <a:t>If you do not remember the syntax of an Java API !!</a:t>
            </a:r>
            <a:r>
              <a:rPr lang="en-US" sz="2200" b="0" dirty="0" smtClean="0">
                <a:sym typeface="Wingdings" pitchFamily="2" charset="2"/>
              </a:rPr>
              <a:t> </a:t>
            </a:r>
          </a:p>
          <a:p>
            <a:pPr marL="457200" indent="-457200">
              <a:buNone/>
            </a:pPr>
            <a:endParaRPr lang="en-US" sz="2200" b="0" dirty="0" smtClean="0"/>
          </a:p>
          <a:p>
            <a:pPr marL="457200" indent="-457200">
              <a:buNone/>
            </a:pPr>
            <a:endParaRPr lang="en-US" sz="2200" b="0" dirty="0" smtClean="0">
              <a:sym typeface="Wingdings" pitchFamily="2" charset="2"/>
            </a:endParaRPr>
          </a:p>
          <a:p>
            <a:pPr marL="914400" lvl="1" indent="-457200"/>
            <a:endParaRPr lang="en-US" sz="2000" dirty="0" smtClean="0">
              <a:sym typeface="Wingdings" pitchFamily="2" charset="2"/>
            </a:endParaRPr>
          </a:p>
          <a:p>
            <a:pPr marL="914400" lvl="1" indent="-457200"/>
            <a:endParaRPr lang="en-US" sz="200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a:p>
            <a:pPr marL="914400" lvl="1" indent="-457200">
              <a:buAutoNum type="arabicPeriod"/>
            </a:pPr>
            <a:endParaRPr lang="en-US" sz="2000" b="0" dirty="0" smtClean="0">
              <a:sym typeface="Wingdings" pitchFamily="2" charset="2"/>
            </a:endParaRPr>
          </a:p>
        </p:txBody>
      </p:sp>
      <p:pic>
        <p:nvPicPr>
          <p:cNvPr id="8" name="Picture 7" descr="No_Problem_logo_web.jpg"/>
          <p:cNvPicPr>
            <a:picLocks noChangeAspect="1"/>
          </p:cNvPicPr>
          <p:nvPr/>
        </p:nvPicPr>
        <p:blipFill>
          <a:blip r:embed="rId2" cstate="print"/>
          <a:stretch>
            <a:fillRect/>
          </a:stretch>
        </p:blipFill>
        <p:spPr>
          <a:xfrm>
            <a:off x="2667000" y="3352800"/>
            <a:ext cx="3324225" cy="1362075"/>
          </a:xfrm>
          <a:prstGeom prst="rect">
            <a:avLst/>
          </a:prstGeom>
        </p:spPr>
      </p:pic>
      <p:sp>
        <p:nvSpPr>
          <p:cNvPr id="9" name="Rectangle 8"/>
          <p:cNvSpPr/>
          <p:nvPr/>
        </p:nvSpPr>
        <p:spPr>
          <a:xfrm>
            <a:off x="1447800" y="4953000"/>
            <a:ext cx="6019800" cy="61555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sym typeface="Wingdings" pitchFamily="2" charset="2"/>
              </a:rPr>
              <a:t>Just refer to the </a:t>
            </a:r>
            <a:r>
              <a:rPr lang="en-US" sz="34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sym typeface="Wingdings" pitchFamily="2" charset="2"/>
              </a:rPr>
              <a:t>Java</a:t>
            </a:r>
            <a:r>
              <a:rPr lang="en-US" sz="30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sym typeface="Wingdings" pitchFamily="2" charset="2"/>
              </a:rPr>
              <a:t> Doc API</a:t>
            </a:r>
            <a:endParaRPr lang="en-US" sz="3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refer Java API’s?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47</a:t>
            </a:fld>
            <a:endParaRPr lang="en-US"/>
          </a:p>
        </p:txBody>
      </p:sp>
      <p:sp>
        <p:nvSpPr>
          <p:cNvPr id="5" name="Rectangle 4"/>
          <p:cNvSpPr/>
          <p:nvPr/>
        </p:nvSpPr>
        <p:spPr>
          <a:xfrm>
            <a:off x="228600" y="1600200"/>
            <a:ext cx="8534400"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111125" lvl="1"/>
            <a:r>
              <a:rPr lang="en-US" sz="2000" b="0" dirty="0" smtClean="0">
                <a:latin typeface="Arial" pitchFamily="34" charset="0"/>
                <a:cs typeface="Arial" pitchFamily="34" charset="0"/>
                <a:sym typeface="Wingdings" pitchFamily="2" charset="2"/>
              </a:rPr>
              <a:t>The developers need not remember the syntax of inbuilt java methods. They can use Javadoc API available on the internet to know the available API and their syntax.</a:t>
            </a:r>
          </a:p>
          <a:p>
            <a:pPr lvl="1" indent="-284163"/>
            <a:endParaRPr lang="en-US" sz="2000" b="0" dirty="0" smtClean="0">
              <a:latin typeface="Arial" pitchFamily="34" charset="0"/>
              <a:cs typeface="Arial" pitchFamily="34" charset="0"/>
              <a:sym typeface="Wingdings" pitchFamily="2" charset="2"/>
            </a:endParaRPr>
          </a:p>
          <a:p>
            <a:pPr lvl="1" indent="-284163"/>
            <a:r>
              <a:rPr lang="en-US" sz="2000" b="0" dirty="0" smtClean="0">
                <a:latin typeface="Arial" pitchFamily="34" charset="0"/>
                <a:cs typeface="Arial" pitchFamily="34" charset="0"/>
                <a:sym typeface="Wingdings" pitchFamily="2" charset="2"/>
              </a:rPr>
              <a:t>The URL to view the java API document is </a:t>
            </a:r>
          </a:p>
          <a:p>
            <a:pPr lvl="1" indent="520700"/>
            <a:r>
              <a:rPr lang="en-US" sz="2000" dirty="0" smtClean="0">
                <a:latin typeface="Arial" pitchFamily="34" charset="0"/>
                <a:cs typeface="Arial" pitchFamily="34" charset="0"/>
                <a:hlinkClick r:id="rId2"/>
              </a:rPr>
              <a:t>http://docs.oracle.com/javase/6/docs/api/</a:t>
            </a:r>
            <a:endParaRPr lang="en-US" sz="2000" dirty="0" smtClean="0">
              <a:latin typeface="Arial" pitchFamily="34" charset="0"/>
              <a:cs typeface="Arial" pitchFamily="34" charset="0"/>
            </a:endParaRPr>
          </a:p>
        </p:txBody>
      </p:sp>
      <p:sp>
        <p:nvSpPr>
          <p:cNvPr id="6" name="Rectangle 5"/>
          <p:cNvSpPr/>
          <p:nvPr/>
        </p:nvSpPr>
        <p:spPr>
          <a:xfrm>
            <a:off x="304800" y="4114800"/>
            <a:ext cx="8382000"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6075" lvl="1" indent="-234950"/>
            <a:r>
              <a:rPr lang="en-US" sz="2000" dirty="0" smtClean="0">
                <a:latin typeface="Arial" pitchFamily="34" charset="0"/>
                <a:cs typeface="Arial" pitchFamily="34" charset="0"/>
              </a:rPr>
              <a:t>Example</a:t>
            </a:r>
            <a:r>
              <a:rPr lang="en-US" sz="2000" b="0" dirty="0" smtClean="0">
                <a:latin typeface="Arial" pitchFamily="34" charset="0"/>
                <a:cs typeface="Arial" pitchFamily="34" charset="0"/>
              </a:rPr>
              <a:t>: </a:t>
            </a:r>
          </a:p>
          <a:p>
            <a:pPr marL="346075" lvl="1" indent="-234950"/>
            <a:r>
              <a:rPr lang="en-US" sz="2000" b="0" dirty="0" smtClean="0">
                <a:latin typeface="Arial" pitchFamily="34" charset="0"/>
                <a:cs typeface="Arial" pitchFamily="34" charset="0"/>
              </a:rPr>
              <a:t>	To know the API that can be used on a StringBuffer, you can refer to the StringBuffer API’s which will list down all methods, their parameters and their return types.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Java API Documentation Screen shot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48</a:t>
            </a:fld>
            <a:endParaRPr lang="en-US"/>
          </a:p>
        </p:txBody>
      </p:sp>
      <p:sp>
        <p:nvSpPr>
          <p:cNvPr id="5" name="Rectangle 4"/>
          <p:cNvSpPr/>
          <p:nvPr/>
        </p:nvSpPr>
        <p:spPr>
          <a:xfrm>
            <a:off x="152400" y="1600200"/>
            <a:ext cx="8534400" cy="369332"/>
          </a:xfrm>
          <a:prstGeom prst="rect">
            <a:avLst/>
          </a:prstGeom>
        </p:spPr>
        <p:txBody>
          <a:bodyPr wrap="square">
            <a:spAutoFit/>
          </a:bodyPr>
          <a:lstStyle/>
          <a:p>
            <a:pPr marL="63500" lvl="1"/>
            <a:r>
              <a:rPr lang="en-US" b="0" dirty="0" smtClean="0">
                <a:sym typeface="Wingdings" pitchFamily="2" charset="2"/>
              </a:rPr>
              <a:t>Sample screen shot of the StringBuffer API</a:t>
            </a:r>
          </a:p>
        </p:txBody>
      </p:sp>
      <p:pic>
        <p:nvPicPr>
          <p:cNvPr id="6" name="Picture 5" descr="JavaDoc_API.png"/>
          <p:cNvPicPr>
            <a:picLocks noChangeAspect="1"/>
          </p:cNvPicPr>
          <p:nvPr/>
        </p:nvPicPr>
        <p:blipFill>
          <a:blip r:embed="rId2" cstate="print"/>
          <a:stretch>
            <a:fillRect/>
          </a:stretch>
        </p:blipFill>
        <p:spPr>
          <a:xfrm>
            <a:off x="1604541" y="1905000"/>
            <a:ext cx="7463259" cy="3657600"/>
          </a:xfrm>
          <a:prstGeom prst="rect">
            <a:avLst/>
          </a:prstGeom>
        </p:spPr>
      </p:pic>
      <p:sp>
        <p:nvSpPr>
          <p:cNvPr id="7" name="Left Brace 6"/>
          <p:cNvSpPr/>
          <p:nvPr/>
        </p:nvSpPr>
        <p:spPr>
          <a:xfrm>
            <a:off x="1447800" y="3124200"/>
            <a:ext cx="152400" cy="2362200"/>
          </a:xfrm>
          <a:prstGeom prst="leftBrace">
            <a:avLst/>
          </a:prstGeom>
          <a:ln w="38100">
            <a:solidFill>
              <a:srgbClr val="EA38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ounded Rectangle 7"/>
          <p:cNvSpPr/>
          <p:nvPr/>
        </p:nvSpPr>
        <p:spPr>
          <a:xfrm>
            <a:off x="76200" y="3733800"/>
            <a:ext cx="1371600" cy="1066800"/>
          </a:xfrm>
          <a:prstGeom prst="roundRect">
            <a:avLst/>
          </a:prstGeom>
          <a:solidFill>
            <a:srgbClr val="FF8F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dirty="0" smtClean="0">
                <a:solidFill>
                  <a:schemeClr val="tx2"/>
                </a:solidFill>
                <a:latin typeface="Arial" pitchFamily="34" charset="0"/>
                <a:cs typeface="Arial" pitchFamily="34" charset="0"/>
              </a:rPr>
              <a:t>List of in built Java Objects.</a:t>
            </a:r>
            <a:endParaRPr lang="en-US" sz="1600" b="0" dirty="0">
              <a:solidFill>
                <a:schemeClr val="tx2"/>
              </a:solidFill>
              <a:latin typeface="Arial" pitchFamily="34" charset="0"/>
              <a:cs typeface="Arial" pitchFamily="34" charset="0"/>
            </a:endParaRPr>
          </a:p>
        </p:txBody>
      </p:sp>
      <p:sp>
        <p:nvSpPr>
          <p:cNvPr id="9" name="Rounded Rectangle 8"/>
          <p:cNvSpPr/>
          <p:nvPr/>
        </p:nvSpPr>
        <p:spPr>
          <a:xfrm>
            <a:off x="3048000" y="5943601"/>
            <a:ext cx="4724400" cy="609600"/>
          </a:xfrm>
          <a:prstGeom prst="roundRect">
            <a:avLst/>
          </a:prstGeom>
          <a:solidFill>
            <a:srgbClr val="FF8F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dirty="0" smtClean="0">
                <a:solidFill>
                  <a:schemeClr val="tx2"/>
                </a:solidFill>
                <a:latin typeface="Arial" pitchFamily="34" charset="0"/>
                <a:cs typeface="Arial" pitchFamily="34" charset="0"/>
              </a:rPr>
              <a:t>The selected Java Objects API’s will be listed in this frame.</a:t>
            </a:r>
            <a:endParaRPr lang="en-US" sz="1600" b="0" dirty="0">
              <a:solidFill>
                <a:schemeClr val="tx2"/>
              </a:solidFill>
              <a:latin typeface="Arial" pitchFamily="34" charset="0"/>
              <a:cs typeface="Arial" pitchFamily="34" charset="0"/>
            </a:endParaRPr>
          </a:p>
        </p:txBody>
      </p:sp>
      <p:sp>
        <p:nvSpPr>
          <p:cNvPr id="10" name="Left Brace 9"/>
          <p:cNvSpPr/>
          <p:nvPr/>
        </p:nvSpPr>
        <p:spPr>
          <a:xfrm rot="16200000" flipV="1">
            <a:off x="5715000" y="3124201"/>
            <a:ext cx="304800" cy="5334000"/>
          </a:xfrm>
          <a:prstGeom prst="leftBrace">
            <a:avLst/>
          </a:prstGeom>
          <a:ln w="38100">
            <a:solidFill>
              <a:srgbClr val="EA38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228600" y="3359150"/>
            <a:ext cx="8686800" cy="2813050"/>
          </a:xfrm>
        </p:spPr>
        <p:txBody>
          <a:bodyPr/>
          <a:lstStyle/>
          <a:p>
            <a:pPr>
              <a:buNone/>
            </a:pPr>
            <a:r>
              <a:rPr lang="en-US" dirty="0" smtClean="0"/>
              <a:t>Associates to reflect the following topics before proceeding.</a:t>
            </a:r>
          </a:p>
          <a:p>
            <a:pPr>
              <a:buFont typeface="Wingdings" pitchFamily="2" charset="2"/>
              <a:buChar char="§"/>
            </a:pPr>
            <a:r>
              <a:rPr lang="en-US" dirty="0" smtClean="0"/>
              <a:t>What is SDE?</a:t>
            </a:r>
          </a:p>
          <a:p>
            <a:pPr>
              <a:buFont typeface="Wingdings" pitchFamily="2" charset="2"/>
              <a:buChar char="§"/>
            </a:pPr>
            <a:r>
              <a:rPr lang="en-US" dirty="0" smtClean="0"/>
              <a:t>What are the flavors of IDE available?</a:t>
            </a:r>
          </a:p>
          <a:p>
            <a:pPr>
              <a:buFont typeface="Wingdings" pitchFamily="2" charset="2"/>
              <a:buChar char="§"/>
            </a:pPr>
            <a:r>
              <a:rPr lang="en-US" dirty="0" smtClean="0"/>
              <a:t>What is the short cut to organize imports?</a:t>
            </a:r>
          </a:p>
          <a:p>
            <a:pPr>
              <a:buFont typeface="Wingdings" pitchFamily="2" charset="2"/>
              <a:buChar char="§"/>
            </a:pPr>
            <a:r>
              <a:rPr lang="en-US" dirty="0" smtClean="0"/>
              <a:t>What feature will you use to share your source code with other developer?</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49</a:t>
            </a:fld>
            <a:endParaRPr lang="en-US" dirty="0"/>
          </a:p>
        </p:txBody>
      </p:sp>
      <p:pic>
        <p:nvPicPr>
          <p:cNvPr id="6" name="Picture 5" descr="stop_n_go.JPG"/>
          <p:cNvPicPr>
            <a:picLocks noChangeAspect="1"/>
          </p:cNvPicPr>
          <p:nvPr/>
        </p:nvPicPr>
        <p:blipFill>
          <a:blip r:embed="rId2" cstate="print"/>
          <a:stretch>
            <a:fillRect/>
          </a:stretch>
        </p:blipFill>
        <p:spPr>
          <a:xfrm>
            <a:off x="3156967" y="1600200"/>
            <a:ext cx="2786633" cy="133641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IDE?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a:p>
        </p:txBody>
      </p:sp>
      <p:sp>
        <p:nvSpPr>
          <p:cNvPr id="5" name="TextBox 4"/>
          <p:cNvSpPr txBox="1"/>
          <p:nvPr/>
        </p:nvSpPr>
        <p:spPr>
          <a:xfrm>
            <a:off x="304800" y="1676400"/>
            <a:ext cx="8534400" cy="4401205"/>
          </a:xfrm>
          <a:prstGeom prst="rect">
            <a:avLst/>
          </a:prstGeom>
          <a:noFill/>
        </p:spPr>
        <p:txBody>
          <a:bodyPr wrap="square" rtlCol="0">
            <a:spAutoFit/>
          </a:bodyPr>
          <a:lstStyle/>
          <a:p>
            <a:pPr>
              <a:spcBef>
                <a:spcPts val="1200"/>
              </a:spcBef>
            </a:pPr>
            <a:r>
              <a:rPr lang="en-US" sz="2000" b="0" dirty="0" smtClean="0"/>
              <a:t>An</a:t>
            </a:r>
            <a:r>
              <a:rPr lang="en-US" sz="2000" dirty="0" smtClean="0">
                <a:solidFill>
                  <a:srgbClr val="EA3800"/>
                </a:solidFill>
              </a:rPr>
              <a:t> I</a:t>
            </a:r>
            <a:r>
              <a:rPr lang="en-US" sz="2000" b="0" dirty="0" smtClean="0"/>
              <a:t>ntegrated </a:t>
            </a:r>
            <a:r>
              <a:rPr lang="en-US" sz="2000" dirty="0" smtClean="0">
                <a:solidFill>
                  <a:srgbClr val="EA3800"/>
                </a:solidFill>
              </a:rPr>
              <a:t>D</a:t>
            </a:r>
            <a:r>
              <a:rPr lang="en-US" sz="2000" b="0" dirty="0" smtClean="0"/>
              <a:t>evelopment </a:t>
            </a:r>
            <a:r>
              <a:rPr lang="en-US" sz="2000" dirty="0" smtClean="0">
                <a:solidFill>
                  <a:srgbClr val="EA3800"/>
                </a:solidFill>
              </a:rPr>
              <a:t>E</a:t>
            </a:r>
            <a:r>
              <a:rPr lang="en-US" sz="2000" b="0" dirty="0" smtClean="0"/>
              <a:t>nvironment (</a:t>
            </a:r>
            <a:r>
              <a:rPr lang="en-US" sz="2000" dirty="0" smtClean="0">
                <a:solidFill>
                  <a:srgbClr val="EA3800"/>
                </a:solidFill>
              </a:rPr>
              <a:t>IDE</a:t>
            </a:r>
            <a:r>
              <a:rPr lang="en-US" sz="2000" b="0" dirty="0" smtClean="0"/>
              <a:t>) is a software application that provides comprehensive facilities to computer programmers for developing software with ease.</a:t>
            </a:r>
          </a:p>
          <a:p>
            <a:pPr>
              <a:spcBef>
                <a:spcPts val="1200"/>
              </a:spcBef>
            </a:pPr>
            <a:r>
              <a:rPr lang="en-US" sz="2000" b="0" dirty="0" smtClean="0"/>
              <a:t>An IDE normally consists of,</a:t>
            </a:r>
          </a:p>
          <a:p>
            <a:pPr>
              <a:spcBef>
                <a:spcPts val="1200"/>
              </a:spcBef>
              <a:spcAft>
                <a:spcPts val="600"/>
              </a:spcAft>
              <a:buFont typeface="Arial" pitchFamily="34" charset="0"/>
              <a:buChar char="•"/>
            </a:pPr>
            <a:r>
              <a:rPr lang="en-US" sz="2000" b="0" dirty="0" smtClean="0"/>
              <a:t> </a:t>
            </a:r>
            <a:r>
              <a:rPr lang="en-US" sz="2000" dirty="0" smtClean="0"/>
              <a:t>Source code editor </a:t>
            </a:r>
            <a:r>
              <a:rPr lang="en-US" sz="2000" b="0" dirty="0" smtClean="0"/>
              <a:t>– Used for Creating/editing source code.</a:t>
            </a:r>
          </a:p>
          <a:p>
            <a:pPr>
              <a:spcBef>
                <a:spcPts val="1200"/>
              </a:spcBef>
              <a:spcAft>
                <a:spcPts val="600"/>
              </a:spcAft>
              <a:buFont typeface="Arial" pitchFamily="34" charset="0"/>
              <a:buChar char="•"/>
            </a:pPr>
            <a:r>
              <a:rPr lang="en-US" sz="2000" dirty="0" smtClean="0"/>
              <a:t> Compiler and/or Interpreter </a:t>
            </a:r>
            <a:r>
              <a:rPr lang="en-US" sz="2000" b="0" dirty="0" smtClean="0"/>
              <a:t>– Converts high level source code into low level assembly language.</a:t>
            </a:r>
          </a:p>
          <a:p>
            <a:pPr>
              <a:spcBef>
                <a:spcPts val="1200"/>
              </a:spcBef>
              <a:spcAft>
                <a:spcPts val="600"/>
              </a:spcAft>
              <a:buFont typeface="Arial" pitchFamily="34" charset="0"/>
              <a:buChar char="•"/>
            </a:pPr>
            <a:r>
              <a:rPr lang="en-US" sz="2000" b="0" dirty="0" smtClean="0"/>
              <a:t> </a:t>
            </a:r>
            <a:r>
              <a:rPr lang="en-US" sz="2000" dirty="0" smtClean="0"/>
              <a:t>Build Automation tools </a:t>
            </a:r>
            <a:r>
              <a:rPr lang="en-US" sz="2000" b="0" dirty="0" smtClean="0"/>
              <a:t>– Automation of packaging &amp; deployment tools.</a:t>
            </a:r>
          </a:p>
          <a:p>
            <a:pPr>
              <a:spcBef>
                <a:spcPts val="1200"/>
              </a:spcBef>
              <a:spcAft>
                <a:spcPts val="600"/>
              </a:spcAft>
              <a:buFont typeface="Arial" pitchFamily="34" charset="0"/>
              <a:buChar char="•"/>
            </a:pPr>
            <a:r>
              <a:rPr lang="en-US" sz="2000" b="0" dirty="0" smtClean="0"/>
              <a:t> </a:t>
            </a:r>
            <a:r>
              <a:rPr lang="en-US" sz="2000" dirty="0" smtClean="0"/>
              <a:t>Debugger</a:t>
            </a:r>
            <a:r>
              <a:rPr lang="en-US" sz="2000" b="0" dirty="0" smtClean="0"/>
              <a:t> – Used to identify run time errors in the source code.</a:t>
            </a:r>
          </a:p>
          <a:p>
            <a:pPr>
              <a:spcBef>
                <a:spcPts val="1200"/>
              </a:spcBef>
              <a:buFont typeface="Arial" pitchFamily="34" charset="0"/>
              <a:buChar char="•"/>
            </a:pPr>
            <a:endParaRPr lang="en-US" sz="2000"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Exercise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50</a:t>
            </a:fld>
            <a:endParaRPr lang="en-US" dirty="0"/>
          </a:p>
        </p:txBody>
      </p:sp>
      <p:sp>
        <p:nvSpPr>
          <p:cNvPr id="5" name="TextBox 4"/>
          <p:cNvSpPr txBox="1"/>
          <p:nvPr/>
        </p:nvSpPr>
        <p:spPr>
          <a:xfrm>
            <a:off x="381000" y="1620083"/>
            <a:ext cx="8229600" cy="5232202"/>
          </a:xfrm>
          <a:prstGeom prst="rect">
            <a:avLst/>
          </a:prstGeom>
          <a:noFill/>
        </p:spPr>
        <p:txBody>
          <a:bodyPr wrap="square" rtlCol="0">
            <a:spAutoFit/>
          </a:bodyPr>
          <a:lstStyle/>
          <a:p>
            <a:pPr marL="457200" indent="-457200">
              <a:spcBef>
                <a:spcPts val="1200"/>
              </a:spcBef>
              <a:buFont typeface="+mj-lt"/>
              <a:buAutoNum type="arabicPeriod"/>
            </a:pPr>
            <a:r>
              <a:rPr lang="en-US" b="0" dirty="0" smtClean="0"/>
              <a:t>Create  a Class “Calculator.java” in “com.cognizant.academy.sample” package</a:t>
            </a:r>
          </a:p>
          <a:p>
            <a:pPr marL="457200" indent="-457200">
              <a:spcBef>
                <a:spcPts val="1200"/>
              </a:spcBef>
              <a:buFont typeface="+mj-lt"/>
              <a:buAutoNum type="arabicPeriod"/>
            </a:pPr>
            <a:r>
              <a:rPr lang="en-US" b="0" dirty="0" smtClean="0"/>
              <a:t>The class should have two integer variables “operand1” &amp; “operand2”.</a:t>
            </a:r>
          </a:p>
          <a:p>
            <a:pPr marL="457200" indent="-457200">
              <a:spcBef>
                <a:spcPts val="1200"/>
              </a:spcBef>
              <a:buFont typeface="+mj-lt"/>
              <a:buAutoNum type="arabicPeriod"/>
            </a:pPr>
            <a:r>
              <a:rPr lang="en-US" b="0" dirty="0" smtClean="0"/>
              <a:t>Create a method “displayOperand” and add the logic of displaying the value of variables in the below format,</a:t>
            </a:r>
          </a:p>
          <a:p>
            <a:pPr marL="1371600" lvl="2" indent="-457200">
              <a:spcBef>
                <a:spcPts val="1200"/>
              </a:spcBef>
              <a:buFont typeface="Arial" pitchFamily="34" charset="0"/>
              <a:buChar char="•"/>
            </a:pPr>
            <a:r>
              <a:rPr lang="en-US" b="0" dirty="0" smtClean="0">
                <a:solidFill>
                  <a:srgbClr val="00B050"/>
                </a:solidFill>
              </a:rPr>
              <a:t>“The value of operand 1 is &lt;operand 1 Value&gt;”</a:t>
            </a:r>
          </a:p>
          <a:p>
            <a:pPr marL="1371600" lvl="2" indent="-457200">
              <a:spcBef>
                <a:spcPts val="1200"/>
              </a:spcBef>
              <a:buFont typeface="Arial" pitchFamily="34" charset="0"/>
              <a:buChar char="•"/>
            </a:pPr>
            <a:r>
              <a:rPr lang="en-US" b="0" dirty="0" smtClean="0">
                <a:solidFill>
                  <a:srgbClr val="00B050"/>
                </a:solidFill>
              </a:rPr>
              <a:t>“The value of operand 2 is &lt;operand 2 Value&gt;”</a:t>
            </a:r>
          </a:p>
          <a:p>
            <a:pPr marL="457200" indent="-457200">
              <a:spcBef>
                <a:spcPts val="1200"/>
              </a:spcBef>
              <a:buFont typeface="+mj-lt"/>
              <a:buAutoNum type="arabicPeriod"/>
            </a:pPr>
            <a:r>
              <a:rPr lang="en-US" b="0" dirty="0" smtClean="0"/>
              <a:t>Create a main method</a:t>
            </a:r>
          </a:p>
          <a:p>
            <a:pPr marL="914400" lvl="1" indent="-457200">
              <a:spcBef>
                <a:spcPts val="1200"/>
              </a:spcBef>
              <a:buFont typeface="Arial" pitchFamily="34" charset="0"/>
              <a:buChar char="•"/>
            </a:pPr>
            <a:r>
              <a:rPr lang="en-US" b="0" dirty="0" smtClean="0"/>
              <a:t>Create instance of Calculator.java</a:t>
            </a:r>
          </a:p>
          <a:p>
            <a:pPr marL="914400" lvl="1" indent="-457200">
              <a:spcBef>
                <a:spcPts val="1200"/>
              </a:spcBef>
              <a:buFont typeface="Arial" pitchFamily="34" charset="0"/>
              <a:buChar char="•"/>
            </a:pPr>
            <a:r>
              <a:rPr lang="en-US" b="0" dirty="0" smtClean="0"/>
              <a:t>Set the value of “operand 1” as 89 and “operand 2” as 34.</a:t>
            </a:r>
          </a:p>
          <a:p>
            <a:pPr marL="914400" lvl="1" indent="-457200">
              <a:spcBef>
                <a:spcPts val="1200"/>
              </a:spcBef>
              <a:buFont typeface="Arial" pitchFamily="34" charset="0"/>
              <a:buChar char="•"/>
            </a:pPr>
            <a:r>
              <a:rPr lang="en-US" b="0" dirty="0" smtClean="0"/>
              <a:t>Invoke the method displayOperand</a:t>
            </a:r>
          </a:p>
          <a:p>
            <a:pPr marL="457200" indent="-457200">
              <a:spcBef>
                <a:spcPts val="1200"/>
              </a:spcBef>
              <a:buFont typeface="+mj-lt"/>
              <a:buAutoNum type="arabicPeriod"/>
            </a:pPr>
            <a:r>
              <a:rPr lang="en-US" b="0" dirty="0" smtClean="0"/>
              <a:t>The message should be displayed as mentioned in point # 2.</a:t>
            </a:r>
          </a:p>
          <a:p>
            <a:pPr marL="914400" lvl="1" indent="-457200">
              <a:spcBef>
                <a:spcPts val="1200"/>
              </a:spcBef>
              <a:buFont typeface="Arial" pitchFamily="34" charset="0"/>
              <a:buChar char="•"/>
            </a:pPr>
            <a:endParaRPr lang="en-US" b="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rgbClr val="682252"/>
                </a:solidFill>
                <a:latin typeface="Myriad Pro" pitchFamily="34" charset="0"/>
                <a:cs typeface="Arial" pitchFamily="34" charset="0"/>
              </a:rPr>
              <a:t>Core Java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  	Introduction to IDE</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IDE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a:p>
        </p:txBody>
      </p:sp>
      <p:sp>
        <p:nvSpPr>
          <p:cNvPr id="5" name="Rectangle 4"/>
          <p:cNvSpPr/>
          <p:nvPr/>
        </p:nvSpPr>
        <p:spPr>
          <a:xfrm>
            <a:off x="609600" y="1828800"/>
            <a:ext cx="8153400" cy="1754326"/>
          </a:xfrm>
          <a:prstGeom prst="rect">
            <a:avLst/>
          </a:prstGeom>
        </p:spPr>
        <p:txBody>
          <a:bodyPr wrap="square">
            <a:spAutoFit/>
          </a:bodyPr>
          <a:lstStyle/>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
        <p:nvSpPr>
          <p:cNvPr id="14" name="TextBox 13"/>
          <p:cNvSpPr txBox="1"/>
          <p:nvPr/>
        </p:nvSpPr>
        <p:spPr>
          <a:xfrm>
            <a:off x="228600" y="4038601"/>
            <a:ext cx="8686800" cy="209288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b="0" dirty="0" smtClean="0">
                <a:latin typeface="Arial" pitchFamily="34" charset="0"/>
                <a:cs typeface="Arial" pitchFamily="34" charset="0"/>
              </a:rPr>
              <a:t>The above two are the most commonly used IDEs for developing Java applications. </a:t>
            </a:r>
          </a:p>
          <a:p>
            <a:endParaRPr lang="en-US" sz="2000" b="0" dirty="0" smtClean="0">
              <a:latin typeface="Arial" pitchFamily="34" charset="0"/>
              <a:cs typeface="Arial" pitchFamily="34" charset="0"/>
            </a:endParaRPr>
          </a:p>
          <a:p>
            <a:r>
              <a:rPr lang="en-US" sz="2000" dirty="0" smtClean="0">
                <a:latin typeface="Arial" pitchFamily="34" charset="0"/>
                <a:cs typeface="Arial" pitchFamily="34" charset="0"/>
              </a:rPr>
              <a:t>Other Examples</a:t>
            </a:r>
            <a:r>
              <a:rPr lang="en-US" sz="2000" b="0" dirty="0" smtClean="0">
                <a:latin typeface="Arial" pitchFamily="34" charset="0"/>
                <a:cs typeface="Arial" pitchFamily="34" charset="0"/>
              </a:rPr>
              <a:t>:</a:t>
            </a:r>
          </a:p>
          <a:p>
            <a:pPr marL="977900" lvl="1" indent="-284163">
              <a:spcBef>
                <a:spcPts val="600"/>
              </a:spcBef>
              <a:buFont typeface="Arial" pitchFamily="34" charset="0"/>
              <a:buChar char="•"/>
            </a:pPr>
            <a:r>
              <a:rPr lang="en-US" sz="2000" b="0" dirty="0" smtClean="0">
                <a:latin typeface="Arial" pitchFamily="34" charset="0"/>
                <a:cs typeface="Arial" pitchFamily="34" charset="0"/>
              </a:rPr>
              <a:t>BlueJ</a:t>
            </a:r>
          </a:p>
          <a:p>
            <a:pPr marL="977900" lvl="1" indent="-284163">
              <a:spcBef>
                <a:spcPts val="600"/>
              </a:spcBef>
              <a:buFont typeface="Arial" pitchFamily="34" charset="0"/>
              <a:buChar char="•"/>
            </a:pPr>
            <a:r>
              <a:rPr lang="en-US" sz="2000" b="0" dirty="0" smtClean="0">
                <a:latin typeface="Arial" pitchFamily="34" charset="0"/>
                <a:cs typeface="Arial" pitchFamily="34" charset="0"/>
              </a:rPr>
              <a:t>Jcreator</a:t>
            </a:r>
          </a:p>
        </p:txBody>
      </p:sp>
      <p:graphicFrame>
        <p:nvGraphicFramePr>
          <p:cNvPr id="17" name="Diagram 16"/>
          <p:cNvGraphicFramePr/>
          <p:nvPr/>
        </p:nvGraphicFramePr>
        <p:xfrm>
          <a:off x="1752600" y="1752600"/>
          <a:ext cx="54102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IDE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a:p>
        </p:txBody>
      </p:sp>
      <p:sp>
        <p:nvSpPr>
          <p:cNvPr id="5" name="Rectangle 4"/>
          <p:cNvSpPr/>
          <p:nvPr/>
        </p:nvSpPr>
        <p:spPr>
          <a:xfrm>
            <a:off x="609600" y="1828800"/>
            <a:ext cx="8153400" cy="1754326"/>
          </a:xfrm>
          <a:prstGeom prst="rect">
            <a:avLst/>
          </a:prstGeom>
        </p:spPr>
        <p:txBody>
          <a:bodyPr wrap="square">
            <a:spAutoFit/>
          </a:bodyPr>
          <a:lstStyle/>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
        <p:nvSpPr>
          <p:cNvPr id="7" name="Rectangle 6"/>
          <p:cNvSpPr/>
          <p:nvPr/>
        </p:nvSpPr>
        <p:spPr>
          <a:xfrm>
            <a:off x="457200" y="1621572"/>
            <a:ext cx="8382000" cy="4093428"/>
          </a:xfrm>
          <a:prstGeom prst="rect">
            <a:avLst/>
          </a:prstGeom>
        </p:spPr>
        <p:txBody>
          <a:bodyPr wrap="square">
            <a:spAutoFit/>
          </a:bodyPr>
          <a:lstStyle/>
          <a:p>
            <a:pPr>
              <a:spcBef>
                <a:spcPts val="1200"/>
              </a:spcBef>
            </a:pPr>
            <a:r>
              <a:rPr lang="en-US" sz="2000" dirty="0" smtClean="0"/>
              <a:t>The benefits of using an IDE are </a:t>
            </a:r>
          </a:p>
          <a:p>
            <a:pPr marL="457200" indent="-457200">
              <a:spcBef>
                <a:spcPts val="1200"/>
              </a:spcBef>
              <a:buAutoNum type="arabicPeriod"/>
            </a:pPr>
            <a:r>
              <a:rPr lang="en-US" sz="2000" b="0" dirty="0" smtClean="0"/>
              <a:t>It is easy to use.</a:t>
            </a:r>
          </a:p>
          <a:p>
            <a:pPr marL="457200" indent="-457200">
              <a:spcBef>
                <a:spcPts val="1200"/>
              </a:spcBef>
              <a:buAutoNum type="arabicPeriod"/>
            </a:pPr>
            <a:r>
              <a:rPr lang="en-US" sz="2000" b="0" dirty="0" smtClean="0"/>
              <a:t>It is easy to develop complex applications using IDE.</a:t>
            </a:r>
          </a:p>
          <a:p>
            <a:pPr marL="457200" indent="-457200">
              <a:spcBef>
                <a:spcPts val="1200"/>
              </a:spcBef>
              <a:buAutoNum type="arabicPeriod"/>
            </a:pPr>
            <a:r>
              <a:rPr lang="en-US" sz="2000" b="0" dirty="0" smtClean="0"/>
              <a:t>Auto completion and generation of code can be done in some IDEs.</a:t>
            </a:r>
          </a:p>
          <a:p>
            <a:pPr marL="457200" indent="-457200">
              <a:spcBef>
                <a:spcPts val="1200"/>
              </a:spcBef>
              <a:buAutoNum type="arabicPeriod"/>
            </a:pPr>
            <a:r>
              <a:rPr lang="en-US" sz="2000" b="0" dirty="0" smtClean="0"/>
              <a:t>Code formatting becomes simpler.</a:t>
            </a:r>
          </a:p>
          <a:p>
            <a:pPr marL="457200" indent="-457200">
              <a:spcBef>
                <a:spcPts val="1200"/>
              </a:spcBef>
              <a:buAutoNum type="arabicPeriod"/>
            </a:pPr>
            <a:r>
              <a:rPr lang="en-US" sz="2000" b="0" dirty="0" smtClean="0"/>
              <a:t>Debugging code for errors is an easy task using IDEs.</a:t>
            </a:r>
          </a:p>
          <a:p>
            <a:pPr marL="457200" indent="-457200">
              <a:spcBef>
                <a:spcPts val="1200"/>
              </a:spcBef>
              <a:buAutoNum type="arabicPeriod"/>
            </a:pPr>
            <a:r>
              <a:rPr lang="en-US" sz="2000" b="0" dirty="0" smtClean="0"/>
              <a:t>Source Control Versioning can be performed using IDE.</a:t>
            </a:r>
          </a:p>
          <a:p>
            <a:pPr marL="457200" indent="-457200">
              <a:buAutoNum type="arabicPeriod"/>
            </a:pPr>
            <a:endParaRPr lang="en-US" sz="2000" b="0" dirty="0" smtClean="0"/>
          </a:p>
          <a:p>
            <a:pPr marL="457200" indent="-457200">
              <a:buAutoNum type="arabicPeriod"/>
            </a:pPr>
            <a:endParaRPr lang="en-US" sz="2000" b="0" dirty="0" smtClean="0"/>
          </a:p>
          <a:p>
            <a:pPr marL="457200" indent="-457200">
              <a:buAutoNum type="arabicPeriod"/>
            </a:pPr>
            <a:endParaRPr lang="en-US" sz="2000" b="0" dirty="0" smtClean="0"/>
          </a:p>
        </p:txBody>
      </p:sp>
      <p:sp>
        <p:nvSpPr>
          <p:cNvPr id="8" name="TextBox 7"/>
          <p:cNvSpPr txBox="1"/>
          <p:nvPr/>
        </p:nvSpPr>
        <p:spPr>
          <a:xfrm>
            <a:off x="457200" y="5083314"/>
            <a:ext cx="800100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b="0" dirty="0" smtClean="0">
                <a:latin typeface="Arial" pitchFamily="34" charset="0"/>
                <a:cs typeface="Arial" pitchFamily="34" charset="0"/>
              </a:rPr>
              <a:t>In a nutshell, </a:t>
            </a:r>
            <a:r>
              <a:rPr lang="en-US" sz="2000" dirty="0" smtClean="0">
                <a:latin typeface="Arial" pitchFamily="34" charset="0"/>
                <a:cs typeface="Arial" pitchFamily="34" charset="0"/>
              </a:rPr>
              <a:t>IDE</a:t>
            </a:r>
            <a:r>
              <a:rPr lang="en-US" sz="2000" b="0" dirty="0" smtClean="0">
                <a:latin typeface="Arial" pitchFamily="34" charset="0"/>
                <a:cs typeface="Arial" pitchFamily="34" charset="0"/>
              </a:rPr>
              <a:t> is a one stop tool for </a:t>
            </a:r>
            <a:r>
              <a:rPr lang="en-US" sz="2000" dirty="0" smtClean="0">
                <a:latin typeface="Arial" pitchFamily="34" charset="0"/>
                <a:cs typeface="Arial" pitchFamily="34" charset="0"/>
              </a:rPr>
              <a:t>building</a:t>
            </a:r>
            <a:r>
              <a:rPr lang="en-US" sz="2000" b="0" dirty="0" smtClean="0">
                <a:latin typeface="Arial" pitchFamily="34" charset="0"/>
                <a:cs typeface="Arial" pitchFamily="34" charset="0"/>
              </a:rPr>
              <a:t>, </a:t>
            </a:r>
            <a:r>
              <a:rPr lang="en-US" sz="2000" dirty="0" smtClean="0">
                <a:latin typeface="Arial" pitchFamily="34" charset="0"/>
                <a:cs typeface="Arial" pitchFamily="34" charset="0"/>
              </a:rPr>
              <a:t>developing</a:t>
            </a:r>
            <a:r>
              <a:rPr lang="en-US" sz="2000" b="0" dirty="0" smtClean="0">
                <a:latin typeface="Arial" pitchFamily="34" charset="0"/>
                <a:cs typeface="Arial" pitchFamily="34" charset="0"/>
              </a:rPr>
              <a:t> and </a:t>
            </a:r>
            <a:r>
              <a:rPr lang="en-US" sz="2000" dirty="0" smtClean="0">
                <a:latin typeface="Arial" pitchFamily="34" charset="0"/>
                <a:cs typeface="Arial" pitchFamily="34" charset="0"/>
              </a:rPr>
              <a:t>deploying</a:t>
            </a:r>
            <a:r>
              <a:rPr lang="en-US" sz="2000" b="0" dirty="0" smtClean="0">
                <a:latin typeface="Arial" pitchFamily="34" charset="0"/>
                <a:cs typeface="Arial" pitchFamily="34" charset="0"/>
              </a:rPr>
              <a:t> applications in a fast, easy and code compliant manner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SDE?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a:p>
        </p:txBody>
      </p:sp>
      <p:sp>
        <p:nvSpPr>
          <p:cNvPr id="5" name="Rectangle 4"/>
          <p:cNvSpPr/>
          <p:nvPr/>
        </p:nvSpPr>
        <p:spPr>
          <a:xfrm>
            <a:off x="457200" y="1676400"/>
            <a:ext cx="8153400" cy="2246769"/>
          </a:xfrm>
          <a:prstGeom prst="rect">
            <a:avLst/>
          </a:prstGeom>
        </p:spPr>
        <p:txBody>
          <a:bodyPr wrap="square">
            <a:spAutoFit/>
          </a:bodyPr>
          <a:lstStyle/>
          <a:p>
            <a:pPr>
              <a:buFont typeface="Arial" pitchFamily="34" charset="0"/>
              <a:buChar char="•"/>
            </a:pPr>
            <a:r>
              <a:rPr lang="en-US" sz="2000" b="0" dirty="0" smtClean="0"/>
              <a:t> SDE</a:t>
            </a:r>
            <a:r>
              <a:rPr lang="en-US" sz="2000" dirty="0" smtClean="0"/>
              <a:t> </a:t>
            </a:r>
            <a:r>
              <a:rPr lang="en-US" sz="2000" b="0" dirty="0" smtClean="0"/>
              <a:t>is an integrated development environment based on the eclipse platform developed by Cognizant GTO team.</a:t>
            </a:r>
          </a:p>
          <a:p>
            <a:pPr>
              <a:buFont typeface="Arial" pitchFamily="34" charset="0"/>
              <a:buChar char="•"/>
            </a:pPr>
            <a:endParaRPr lang="en-US" sz="2000" b="0" dirty="0" smtClean="0"/>
          </a:p>
          <a:p>
            <a:pPr>
              <a:buFont typeface="Arial" pitchFamily="34" charset="0"/>
              <a:buChar char="•"/>
            </a:pPr>
            <a:r>
              <a:rPr lang="en-US" sz="2000" b="0" dirty="0" smtClean="0"/>
              <a:t> SDE allows you to develop, test and deploy applications rapidly.</a:t>
            </a:r>
          </a:p>
          <a:p>
            <a:pPr>
              <a:buFont typeface="Arial" pitchFamily="34" charset="0"/>
              <a:buChar char="•"/>
            </a:pPr>
            <a:endParaRPr lang="en-US" sz="2000" b="0" dirty="0" smtClean="0"/>
          </a:p>
          <a:p>
            <a:pPr>
              <a:buFont typeface="Arial" pitchFamily="34" charset="0"/>
              <a:buChar char="•"/>
            </a:pPr>
            <a:r>
              <a:rPr lang="en-US" sz="2000" b="0" dirty="0" smtClean="0"/>
              <a:t> SDE offers a variety of </a:t>
            </a:r>
            <a:r>
              <a:rPr lang="en-US" sz="2000" b="0" dirty="0" smtClean="0"/>
              <a:t>tools/plugins </a:t>
            </a:r>
            <a:r>
              <a:rPr lang="en-US" sz="2000" b="0" dirty="0" smtClean="0"/>
              <a:t>for development and testing phase of the software development life cycle</a:t>
            </a:r>
            <a:r>
              <a:rPr lang="en-US" sz="2000" dirty="0" smtClean="0"/>
              <a:t>. </a:t>
            </a:r>
          </a:p>
        </p:txBody>
      </p:sp>
      <p:sp>
        <p:nvSpPr>
          <p:cNvPr id="6" name="TextBox 5"/>
          <p:cNvSpPr txBox="1"/>
          <p:nvPr/>
        </p:nvSpPr>
        <p:spPr>
          <a:xfrm>
            <a:off x="1905000" y="4467761"/>
            <a:ext cx="7086600"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solidFill>
                  <a:srgbClr val="EA3800"/>
                </a:solidFill>
                <a:latin typeface="Arial" pitchFamily="34" charset="0"/>
                <a:cs typeface="Arial" pitchFamily="34" charset="0"/>
              </a:rPr>
              <a:t>Eclipse is a widely used IDE in many projects. Trainees are requested to get accustomed to eclipse during the training period. All the activities should be developed using SDE.</a:t>
            </a:r>
          </a:p>
        </p:txBody>
      </p:sp>
      <p:pic>
        <p:nvPicPr>
          <p:cNvPr id="7" name="Picture 6" descr="ImportantIcon.jpg"/>
          <p:cNvPicPr>
            <a:picLocks noChangeAspect="1"/>
          </p:cNvPicPr>
          <p:nvPr/>
        </p:nvPicPr>
        <p:blipFill>
          <a:blip r:embed="rId2" cstate="print"/>
          <a:stretch>
            <a:fillRect/>
          </a:stretch>
        </p:blipFill>
        <p:spPr>
          <a:xfrm>
            <a:off x="428625" y="4714875"/>
            <a:ext cx="1019175" cy="8477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a:t>
            </a:r>
            <a:r>
              <a:rPr lang="en-US" dirty="0" err="1" smtClean="0"/>
              <a:t>Plugins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a:t>
            </a:fld>
            <a:endParaRPr lang="en-US"/>
          </a:p>
        </p:txBody>
      </p:sp>
      <p:sp>
        <p:nvSpPr>
          <p:cNvPr id="5" name="Rectangle 4"/>
          <p:cNvSpPr/>
          <p:nvPr/>
        </p:nvSpPr>
        <p:spPr>
          <a:xfrm>
            <a:off x="228600" y="1600200"/>
            <a:ext cx="8153400" cy="5109091"/>
          </a:xfrm>
          <a:prstGeom prst="rect">
            <a:avLst/>
          </a:prstGeom>
        </p:spPr>
        <p:txBody>
          <a:bodyPr wrap="square">
            <a:spAutoFit/>
          </a:bodyPr>
          <a:lstStyle/>
          <a:p>
            <a:pPr>
              <a:spcBef>
                <a:spcPts val="1200"/>
              </a:spcBef>
            </a:pPr>
            <a:r>
              <a:rPr lang="en-US" dirty="0" smtClean="0"/>
              <a:t>What is a software development tool?</a:t>
            </a:r>
          </a:p>
          <a:p>
            <a:pPr lvl="1">
              <a:spcBef>
                <a:spcPts val="1200"/>
              </a:spcBef>
            </a:pPr>
            <a:r>
              <a:rPr lang="en-US" b="0" dirty="0" smtClean="0"/>
              <a:t>Tools are either program or application that software developers use to create, debug, maintain  and test applications they develop.</a:t>
            </a:r>
          </a:p>
          <a:p>
            <a:pPr marL="346075" lvl="1" indent="-346075">
              <a:spcBef>
                <a:spcPts val="1200"/>
              </a:spcBef>
              <a:buClr>
                <a:schemeClr val="tx2"/>
              </a:buClr>
              <a:defRPr/>
            </a:pPr>
            <a:r>
              <a:rPr lang="en-US" dirty="0" smtClean="0"/>
              <a:t>Tool broad classifications:</a:t>
            </a:r>
          </a:p>
          <a:p>
            <a:pPr marL="801687" lvl="2" indent="-346075" algn="ctr">
              <a:buClr>
                <a:schemeClr val="tx2"/>
              </a:buClr>
              <a:defRPr/>
            </a:pPr>
            <a:endParaRPr lang="en-US" dirty="0" smtClean="0"/>
          </a:p>
          <a:p>
            <a:pPr marL="801687" lvl="2" indent="-346075" algn="ctr">
              <a:buClr>
                <a:schemeClr val="tx2"/>
              </a:buClr>
              <a:defRPr/>
            </a:pPr>
            <a:endParaRPr lang="en-US" dirty="0" smtClean="0"/>
          </a:p>
          <a:p>
            <a:pPr marL="801687" lvl="2" indent="-346075" algn="ctr">
              <a:buClr>
                <a:schemeClr val="tx2"/>
              </a:buClr>
              <a:defRPr/>
            </a:pPr>
            <a:endParaRPr lang="en-US" dirty="0" smtClean="0"/>
          </a:p>
          <a:p>
            <a:pPr marL="801687" lvl="2" indent="-346075" algn="ctr">
              <a:buClr>
                <a:schemeClr val="tx2"/>
              </a:buClr>
              <a:defRPr/>
            </a:pPr>
            <a:endParaRPr lang="en-US" dirty="0" smtClean="0"/>
          </a:p>
          <a:p>
            <a:pPr marL="801687" lvl="2" indent="-346075" algn="ctr">
              <a:buClr>
                <a:schemeClr val="tx2"/>
              </a:buClr>
              <a:defRPr/>
            </a:pPr>
            <a:endParaRPr lang="en-US" dirty="0" smtClean="0"/>
          </a:p>
          <a:p>
            <a:pPr marL="801687" lvl="2" indent="-346075" algn="ctr">
              <a:buClr>
                <a:schemeClr val="tx2"/>
              </a:buClr>
              <a:defRPr/>
            </a:pPr>
            <a:endParaRPr lang="en-US" dirty="0" smtClean="0"/>
          </a:p>
          <a:p>
            <a:pPr marL="801687" lvl="2" indent="-346075" algn="ctr">
              <a:buClr>
                <a:schemeClr val="tx2"/>
              </a:buClr>
              <a:defRPr/>
            </a:pPr>
            <a:endParaRPr lang="en-US" dirty="0" smtClean="0"/>
          </a:p>
          <a:p>
            <a:pPr marL="801687" lvl="2" indent="-346075" algn="ctr">
              <a:buClr>
                <a:schemeClr val="tx2"/>
              </a:buClr>
              <a:defRPr/>
            </a:pPr>
            <a:endParaRPr lang="en-US" dirty="0" smtClean="0"/>
          </a:p>
          <a:p>
            <a:pPr marL="801687" lvl="2" indent="-346075" algn="ctr">
              <a:buClr>
                <a:schemeClr val="tx2"/>
              </a:buClr>
              <a:defRPr/>
            </a:pPr>
            <a:endParaRPr lang="en-US" dirty="0" smtClean="0"/>
          </a:p>
          <a:p>
            <a:pPr marL="801687" lvl="2" indent="-346075">
              <a:buClr>
                <a:schemeClr val="tx2"/>
              </a:buClr>
              <a:defRPr/>
            </a:pPr>
            <a:endParaRPr lang="en-US" dirty="0" smtClean="0">
              <a:solidFill>
                <a:srgbClr val="EA3800"/>
              </a:solidFill>
            </a:endParaRPr>
          </a:p>
          <a:p>
            <a:pPr marL="801687" lvl="2" indent="-346075">
              <a:buClr>
                <a:schemeClr val="tx2"/>
              </a:buClr>
              <a:defRPr/>
            </a:pPr>
            <a:endParaRPr lang="en-US" dirty="0" smtClean="0">
              <a:solidFill>
                <a:srgbClr val="EA3800"/>
              </a:solidFill>
            </a:endParaRPr>
          </a:p>
          <a:p>
            <a:pPr marL="801687" lvl="2" indent="-346075">
              <a:buClr>
                <a:schemeClr val="tx2"/>
              </a:buClr>
              <a:defRPr/>
            </a:pPr>
            <a:r>
              <a:rPr lang="en-US" dirty="0" smtClean="0">
                <a:solidFill>
                  <a:srgbClr val="EA3800"/>
                </a:solidFill>
              </a:rPr>
              <a:t>So what are plug-ins?</a:t>
            </a:r>
          </a:p>
          <a:p>
            <a:endParaRPr lang="en-US" b="0" dirty="0" smtClean="0"/>
          </a:p>
        </p:txBody>
      </p:sp>
      <p:pic>
        <p:nvPicPr>
          <p:cNvPr id="8" name="Picture 7" descr="question-mark-funny-face.jpg"/>
          <p:cNvPicPr>
            <a:picLocks noChangeAspect="1"/>
          </p:cNvPicPr>
          <p:nvPr/>
        </p:nvPicPr>
        <p:blipFill>
          <a:blip r:embed="rId2" cstate="print"/>
          <a:stretch>
            <a:fillRect/>
          </a:stretch>
        </p:blipFill>
        <p:spPr>
          <a:xfrm>
            <a:off x="3276600" y="5562600"/>
            <a:ext cx="877682" cy="990600"/>
          </a:xfrm>
          <a:prstGeom prst="rect">
            <a:avLst/>
          </a:prstGeom>
        </p:spPr>
      </p:pic>
      <p:graphicFrame>
        <p:nvGraphicFramePr>
          <p:cNvPr id="6" name="Diagram 5"/>
          <p:cNvGraphicFramePr/>
          <p:nvPr/>
        </p:nvGraphicFramePr>
        <p:xfrm>
          <a:off x="304800" y="2895600"/>
          <a:ext cx="39624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Line Callout 1 6"/>
          <p:cNvSpPr/>
          <p:nvPr/>
        </p:nvSpPr>
        <p:spPr>
          <a:xfrm>
            <a:off x="5486400" y="2743200"/>
            <a:ext cx="3276600" cy="1371600"/>
          </a:xfrm>
          <a:prstGeom prst="borderCallout1">
            <a:avLst>
              <a:gd name="adj1" fmla="val 18750"/>
              <a:gd name="adj2" fmla="val -8333"/>
              <a:gd name="adj3" fmla="val 52103"/>
              <a:gd name="adj4" fmla="val -375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solidFill>
                  <a:schemeClr val="bg1"/>
                </a:solidFill>
              </a:rPr>
              <a:t>Tools used during development phase.</a:t>
            </a:r>
          </a:p>
          <a:p>
            <a:r>
              <a:rPr lang="en-US" dirty="0" smtClean="0">
                <a:solidFill>
                  <a:schemeClr val="bg1"/>
                </a:solidFill>
              </a:rPr>
              <a:t>Example: </a:t>
            </a:r>
            <a:r>
              <a:rPr lang="en-US" b="0" dirty="0" smtClean="0">
                <a:solidFill>
                  <a:schemeClr val="bg1"/>
                </a:solidFill>
              </a:rPr>
              <a:t>IDE, Code analyzers, debuggers, code </a:t>
            </a:r>
            <a:r>
              <a:rPr lang="en-US" sz="1600" b="0" dirty="0" smtClean="0">
                <a:solidFill>
                  <a:schemeClr val="bg1"/>
                </a:solidFill>
              </a:rPr>
              <a:t>re-structuring</a:t>
            </a:r>
            <a:r>
              <a:rPr lang="en-US" b="0" dirty="0" smtClean="0">
                <a:solidFill>
                  <a:schemeClr val="bg1"/>
                </a:solidFill>
              </a:rPr>
              <a:t>  tools etc.</a:t>
            </a:r>
            <a:endParaRPr lang="en-US" dirty="0">
              <a:solidFill>
                <a:schemeClr val="bg1"/>
              </a:solidFill>
            </a:endParaRPr>
          </a:p>
        </p:txBody>
      </p:sp>
      <p:sp>
        <p:nvSpPr>
          <p:cNvPr id="9" name="Line Callout 1 8"/>
          <p:cNvSpPr/>
          <p:nvPr/>
        </p:nvSpPr>
        <p:spPr>
          <a:xfrm>
            <a:off x="5562600" y="4343400"/>
            <a:ext cx="3352800" cy="1752600"/>
          </a:xfrm>
          <a:prstGeom prst="borderCallout1">
            <a:avLst>
              <a:gd name="adj1" fmla="val 18750"/>
              <a:gd name="adj2" fmla="val -8333"/>
              <a:gd name="adj3" fmla="val 9053"/>
              <a:gd name="adj4" fmla="val -392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smtClean="0"/>
              <a:t>Tools used during  unit and performance testing phase.</a:t>
            </a:r>
          </a:p>
          <a:p>
            <a:r>
              <a:rPr lang="en-US" dirty="0" smtClean="0">
                <a:solidFill>
                  <a:schemeClr val="bg1"/>
                </a:solidFill>
              </a:rPr>
              <a:t>Example:  </a:t>
            </a:r>
          </a:p>
          <a:p>
            <a:pPr indent="236538">
              <a:buFont typeface="Arial" pitchFamily="34" charset="0"/>
              <a:buChar char="•"/>
            </a:pPr>
            <a:r>
              <a:rPr lang="en-US" b="0" dirty="0" smtClean="0"/>
              <a:t>Performance monitoring tools</a:t>
            </a:r>
          </a:p>
          <a:p>
            <a:pPr indent="236538">
              <a:buFont typeface="Arial" pitchFamily="34" charset="0"/>
              <a:buChar char="•"/>
            </a:pPr>
            <a:r>
              <a:rPr lang="en-US" b="0" dirty="0" smtClean="0"/>
              <a:t>Code coverage</a:t>
            </a:r>
          </a:p>
          <a:p>
            <a:pPr indent="236538">
              <a:buFont typeface="Arial" pitchFamily="34" charset="0"/>
              <a:buChar char="•"/>
            </a:pPr>
            <a:r>
              <a:rPr lang="en-US" b="0" dirty="0" smtClean="0"/>
              <a:t> Unit testing tools</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animEffect transition="in" filter="checkerboard(across)">
                                      <p:cBhvr>
                                        <p:cTn id="17" dur="500"/>
                                        <p:tgtEl>
                                          <p:spTgt spid="5">
                                            <p:txEl>
                                              <p:pRg st="14" end="1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theme/theme1.xml><?xml version="1.0" encoding="utf-8"?>
<a:theme xmlns:a="http://schemas.openxmlformats.org/drawingml/2006/main" name="CAT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1B6D4D3094E747B8B545B5FF6CDFA5" ma:contentTypeVersion="0" ma:contentTypeDescription="Create a new document." ma:contentTypeScope="" ma:versionID="fd8225ad450e0e719d9276b01a56706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1B6CFE-52D0-4B05-89FE-510CB5F8AFF8}"/>
</file>

<file path=customXml/itemProps2.xml><?xml version="1.0" encoding="utf-8"?>
<ds:datastoreItem xmlns:ds="http://schemas.openxmlformats.org/officeDocument/2006/customXml" ds:itemID="{D6CE3420-51B5-45D0-AA94-470C87CA3DB9}"/>
</file>

<file path=customXml/itemProps3.xml><?xml version="1.0" encoding="utf-8"?>
<ds:datastoreItem xmlns:ds="http://schemas.openxmlformats.org/officeDocument/2006/customXml" ds:itemID="{6D2042C2-A9C3-41C8-A778-0CB8ECA6EC09}"/>
</file>

<file path=docProps/app.xml><?xml version="1.0" encoding="utf-8"?>
<Properties xmlns="http://schemas.openxmlformats.org/officeDocument/2006/extended-properties" xmlns:vt="http://schemas.openxmlformats.org/officeDocument/2006/docPropsVTypes">
  <Template>CATP</Template>
  <TotalTime>41678</TotalTime>
  <Words>2794</Words>
  <Application>Microsoft Office PowerPoint</Application>
  <PresentationFormat>On-screen Show (4:3)</PresentationFormat>
  <Paragraphs>599</Paragraphs>
  <Slides>51</Slides>
  <Notes>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CATP</vt:lpstr>
      <vt:lpstr>PowerPoint Presentation</vt:lpstr>
      <vt:lpstr>About the Author</vt:lpstr>
      <vt:lpstr>PowerPoint Presentation</vt:lpstr>
      <vt:lpstr>Objectives</vt:lpstr>
      <vt:lpstr>What is a IDE?</vt:lpstr>
      <vt:lpstr>Flavors of IDE</vt:lpstr>
      <vt:lpstr>Benefits of IDE</vt:lpstr>
      <vt:lpstr>What is SDE?</vt:lpstr>
      <vt:lpstr>Tools &amp; Plugins</vt:lpstr>
      <vt:lpstr>What is a Plug-In?</vt:lpstr>
      <vt:lpstr>SDE Plugins and Tools</vt:lpstr>
      <vt:lpstr>Workspace and Project</vt:lpstr>
      <vt:lpstr>Types of Project</vt:lpstr>
      <vt:lpstr>Lend a Hand - Creating Workspace </vt:lpstr>
      <vt:lpstr>Lend a hand - Creating a Project </vt:lpstr>
      <vt:lpstr>What is a Package?</vt:lpstr>
      <vt:lpstr>Creating a Package</vt:lpstr>
      <vt:lpstr>Creating a Class</vt:lpstr>
      <vt:lpstr>Writing a program</vt:lpstr>
      <vt:lpstr>Writing a program</vt:lpstr>
      <vt:lpstr>Building a program</vt:lpstr>
      <vt:lpstr>Lend a hand - Building a program</vt:lpstr>
      <vt:lpstr>Executing a program</vt:lpstr>
      <vt:lpstr>Program Console</vt:lpstr>
      <vt:lpstr>Problem in sharing files?</vt:lpstr>
      <vt:lpstr>Exporting a project</vt:lpstr>
      <vt:lpstr>Exporting a project</vt:lpstr>
      <vt:lpstr>Exporting a project</vt:lpstr>
      <vt:lpstr>Importing a project</vt:lpstr>
      <vt:lpstr>Lend a hand – Importing a project</vt:lpstr>
      <vt:lpstr>Lend a hand – Importing a project</vt:lpstr>
      <vt:lpstr>Lend a hand – Importing a project</vt:lpstr>
      <vt:lpstr>Lend a hand – Importing a project</vt:lpstr>
      <vt:lpstr>Lend a hand – Importing a project</vt:lpstr>
      <vt:lpstr>Shortcuts in SDE – Auto Format</vt:lpstr>
      <vt:lpstr>Shortcuts in SDE – Auto Format</vt:lpstr>
      <vt:lpstr>Shortcuts in SDE – Code Assist</vt:lpstr>
      <vt:lpstr>Shortcuts in SDE-Code Navigation</vt:lpstr>
      <vt:lpstr>Shortcuts in SDE-Code Navigation</vt:lpstr>
      <vt:lpstr>Shortcuts in SDE – Organize Imports</vt:lpstr>
      <vt:lpstr>Shortcuts in SDE – Setting Project Build path</vt:lpstr>
      <vt:lpstr>Shortcuts in SDE – Setting Project Build path</vt:lpstr>
      <vt:lpstr>Shortcuts in SDE – Fixing Compilation Errors</vt:lpstr>
      <vt:lpstr>Lend a hand – Fixing Compilation Errors</vt:lpstr>
      <vt:lpstr>A Problem statement</vt:lpstr>
      <vt:lpstr>Tip for developers.</vt:lpstr>
      <vt:lpstr>How to refer Java API’s?</vt:lpstr>
      <vt:lpstr>Java API Documentation Screen shot</vt:lpstr>
      <vt:lpstr>Time To Reflect</vt:lpstr>
      <vt:lpstr>Hands on Exercise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124294</cp:lastModifiedBy>
  <cp:revision>1902</cp:revision>
  <dcterms:created xsi:type="dcterms:W3CDTF">2006-08-07T10:58:16Z</dcterms:created>
  <dcterms:modified xsi:type="dcterms:W3CDTF">2012-09-26T07:37:41Z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0x010100851B6D4D3094E747B8B545B5FF6CDFA5</vt:lpwstr>
  </property>
</Properties>
</file>