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35"/>
  </p:notesMasterIdLst>
  <p:sldIdLst>
    <p:sldId id="348" r:id="rId5"/>
    <p:sldId id="267" r:id="rId6"/>
    <p:sldId id="350" r:id="rId7"/>
    <p:sldId id="270" r:id="rId8"/>
    <p:sldId id="334" r:id="rId9"/>
    <p:sldId id="386" r:id="rId10"/>
    <p:sldId id="387" r:id="rId11"/>
    <p:sldId id="388" r:id="rId12"/>
    <p:sldId id="390" r:id="rId13"/>
    <p:sldId id="392" r:id="rId14"/>
    <p:sldId id="393" r:id="rId15"/>
    <p:sldId id="394" r:id="rId16"/>
    <p:sldId id="396" r:id="rId17"/>
    <p:sldId id="397" r:id="rId18"/>
    <p:sldId id="409" r:id="rId19"/>
    <p:sldId id="398" r:id="rId20"/>
    <p:sldId id="399" r:id="rId21"/>
    <p:sldId id="400" r:id="rId22"/>
    <p:sldId id="401" r:id="rId23"/>
    <p:sldId id="402" r:id="rId24"/>
    <p:sldId id="403" r:id="rId25"/>
    <p:sldId id="410" r:id="rId26"/>
    <p:sldId id="404" r:id="rId27"/>
    <p:sldId id="405" r:id="rId28"/>
    <p:sldId id="406" r:id="rId29"/>
    <p:sldId id="407" r:id="rId30"/>
    <p:sldId id="408" r:id="rId31"/>
    <p:sldId id="411" r:id="rId32"/>
    <p:sldId id="385" r:id="rId33"/>
    <p:sldId id="349" r:id="rId34"/>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47ujD3HKgxRIqHMwqzDG0Q==" hashData="JoUzExqNaaaIOeV/fuf+1qX5ynw="/>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60" clrIdx="1"/>
  <p:cmAuthor id="2" name="SangeeArjun" initials="Sangeeth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3800"/>
    <a:srgbClr val="FFAFAF"/>
    <a:srgbClr val="FFCCCC"/>
    <a:srgbClr val="CC3300"/>
    <a:srgbClr val="FFB7B7"/>
    <a:srgbClr val="FFA589"/>
    <a:srgbClr val="DAD2E4"/>
    <a:srgbClr val="EED0CE"/>
    <a:srgbClr val="E9C3C1"/>
    <a:srgbClr val="FF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6168" autoAdjust="0"/>
  </p:normalViewPr>
  <p:slideViewPr>
    <p:cSldViewPr>
      <p:cViewPr>
        <p:scale>
          <a:sx n="60" d="100"/>
          <a:sy n="60" d="100"/>
        </p:scale>
        <p:origin x="-165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7BB70-45E0-4A85-B412-071A4EA275E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9F7753D-6CE6-47D4-959D-2EDECB9912DA}">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400" b="1" dirty="0" err="1" smtClean="0"/>
            <a:t>BasicCalculator</a:t>
          </a:r>
          <a:endParaRPr lang="en-US" sz="2400" b="1" dirty="0" smtClean="0"/>
        </a:p>
        <a:p>
          <a:r>
            <a:rPr lang="en-US" sz="1600" dirty="0" smtClean="0"/>
            <a:t>addition()</a:t>
          </a:r>
        </a:p>
        <a:p>
          <a:r>
            <a:rPr lang="en-US" sz="1600" dirty="0" smtClean="0"/>
            <a:t>subtraction()</a:t>
          </a:r>
        </a:p>
      </dgm:t>
    </dgm:pt>
    <dgm:pt modelId="{F00619EE-A964-416B-8A38-A16107D33C48}" type="parTrans" cxnId="{653D4CC9-8076-4611-B390-71742D1CD693}">
      <dgm:prSet/>
      <dgm:spPr/>
      <dgm:t>
        <a:bodyPr/>
        <a:lstStyle/>
        <a:p>
          <a:endParaRPr lang="en-US"/>
        </a:p>
      </dgm:t>
    </dgm:pt>
    <dgm:pt modelId="{F3B2D2AD-60EB-467A-A984-00EAE7F06BA2}" type="sibTrans" cxnId="{653D4CC9-8076-4611-B390-71742D1CD693}">
      <dgm:prSet/>
      <dgm:spPr/>
      <dgm:t>
        <a:bodyPr/>
        <a:lstStyle/>
        <a:p>
          <a:endParaRPr lang="en-US"/>
        </a:p>
      </dgm:t>
    </dgm:pt>
    <dgm:pt modelId="{137C0838-DDB5-48FF-8D42-6921ABCE86A7}">
      <dgm:prSet phldrT="[Text]" custT="1">
        <dgm:style>
          <a:lnRef idx="1">
            <a:schemeClr val="accent3"/>
          </a:lnRef>
          <a:fillRef idx="2">
            <a:schemeClr val="accent3"/>
          </a:fillRef>
          <a:effectRef idx="1">
            <a:schemeClr val="accent3"/>
          </a:effectRef>
          <a:fontRef idx="minor">
            <a:schemeClr val="dk1"/>
          </a:fontRef>
        </dgm:style>
      </dgm:prSet>
      <dgm:spPr/>
      <dgm:t>
        <a:bodyPr/>
        <a:lstStyle/>
        <a:p>
          <a:pPr>
            <a:spcAft>
              <a:spcPts val="600"/>
            </a:spcAft>
          </a:pPr>
          <a:r>
            <a:rPr lang="en-US" sz="2400" b="1" dirty="0" err="1" smtClean="0"/>
            <a:t>ScientificCalc</a:t>
          </a:r>
          <a:endParaRPr lang="en-US" sz="2400" b="1" dirty="0" smtClean="0"/>
        </a:p>
        <a:p>
          <a:pPr>
            <a:spcAft>
              <a:spcPts val="600"/>
            </a:spcAft>
          </a:pPr>
          <a:r>
            <a:rPr lang="en-US" sz="1600" dirty="0" err="1" smtClean="0"/>
            <a:t>calculateSineValue</a:t>
          </a:r>
          <a:r>
            <a:rPr lang="en-US" sz="1600" dirty="0" smtClean="0"/>
            <a:t>()</a:t>
          </a:r>
          <a:br>
            <a:rPr lang="en-US" sz="1600" dirty="0" smtClean="0"/>
          </a:br>
          <a:r>
            <a:rPr lang="en-US" sz="1600" dirty="0" err="1" smtClean="0"/>
            <a:t>calculateCosValue</a:t>
          </a:r>
          <a:r>
            <a:rPr lang="en-US" sz="1600" dirty="0" smtClean="0"/>
            <a:t>()</a:t>
          </a:r>
          <a:endParaRPr lang="en-US" sz="1600" dirty="0"/>
        </a:p>
      </dgm:t>
    </dgm:pt>
    <dgm:pt modelId="{E560E0F7-AE4F-4958-81B5-4183FDE19F96}" type="parTrans" cxnId="{71459B62-F2E2-4A9B-A7FC-5659F1E9375E}">
      <dgm:prSet/>
      <dgm:spPr>
        <a:ln>
          <a:headEnd type="none"/>
          <a:tailEnd type="triangle"/>
        </a:ln>
      </dgm:spPr>
      <dgm:t>
        <a:bodyPr/>
        <a:lstStyle/>
        <a:p>
          <a:endParaRPr lang="en-US"/>
        </a:p>
      </dgm:t>
    </dgm:pt>
    <dgm:pt modelId="{173A4289-4CC9-4400-992A-308ECA4C70F3}" type="sibTrans" cxnId="{71459B62-F2E2-4A9B-A7FC-5659F1E9375E}">
      <dgm:prSet/>
      <dgm:spPr/>
      <dgm:t>
        <a:bodyPr/>
        <a:lstStyle/>
        <a:p>
          <a:endParaRPr lang="en-US"/>
        </a:p>
      </dgm:t>
    </dgm:pt>
    <dgm:pt modelId="{5D3A7FCD-2BA5-4959-8D17-CC8049A1C319}" type="pres">
      <dgm:prSet presAssocID="{00D7BB70-45E0-4A85-B412-071A4EA275E3}" presName="hierChild1" presStyleCnt="0">
        <dgm:presLayoutVars>
          <dgm:orgChart val="1"/>
          <dgm:chPref val="1"/>
          <dgm:dir/>
          <dgm:animOne val="branch"/>
          <dgm:animLvl val="lvl"/>
          <dgm:resizeHandles/>
        </dgm:presLayoutVars>
      </dgm:prSet>
      <dgm:spPr/>
      <dgm:t>
        <a:bodyPr/>
        <a:lstStyle/>
        <a:p>
          <a:endParaRPr lang="en-US"/>
        </a:p>
      </dgm:t>
    </dgm:pt>
    <dgm:pt modelId="{69542C03-2095-4CAA-9CE3-8EE481CCD873}" type="pres">
      <dgm:prSet presAssocID="{89F7753D-6CE6-47D4-959D-2EDECB9912DA}" presName="hierRoot1" presStyleCnt="0">
        <dgm:presLayoutVars>
          <dgm:hierBranch val="init"/>
        </dgm:presLayoutVars>
      </dgm:prSet>
      <dgm:spPr/>
    </dgm:pt>
    <dgm:pt modelId="{0554134B-3D7B-4BA7-8E69-8ABD6D57DF9C}" type="pres">
      <dgm:prSet presAssocID="{89F7753D-6CE6-47D4-959D-2EDECB9912DA}" presName="rootComposite1" presStyleCnt="0"/>
      <dgm:spPr/>
    </dgm:pt>
    <dgm:pt modelId="{FE814C28-F05C-496F-BEB7-7D2F7E066812}" type="pres">
      <dgm:prSet presAssocID="{89F7753D-6CE6-47D4-959D-2EDECB9912DA}" presName="rootText1" presStyleLbl="node0" presStyleIdx="0" presStyleCnt="1" custScaleX="145253" custScaleY="140188" custLinFactNeighborX="-29792">
        <dgm:presLayoutVars>
          <dgm:chPref val="3"/>
        </dgm:presLayoutVars>
      </dgm:prSet>
      <dgm:spPr/>
      <dgm:t>
        <a:bodyPr/>
        <a:lstStyle/>
        <a:p>
          <a:endParaRPr lang="en-US"/>
        </a:p>
      </dgm:t>
    </dgm:pt>
    <dgm:pt modelId="{5F3481D4-98BD-446B-8313-16C9E333F568}" type="pres">
      <dgm:prSet presAssocID="{89F7753D-6CE6-47D4-959D-2EDECB9912DA}" presName="rootConnector1" presStyleLbl="node1" presStyleIdx="0" presStyleCnt="0"/>
      <dgm:spPr/>
      <dgm:t>
        <a:bodyPr/>
        <a:lstStyle/>
        <a:p>
          <a:endParaRPr lang="en-US"/>
        </a:p>
      </dgm:t>
    </dgm:pt>
    <dgm:pt modelId="{905BEABC-8949-47D5-84D0-3D5AA882C92E}" type="pres">
      <dgm:prSet presAssocID="{89F7753D-6CE6-47D4-959D-2EDECB9912DA}" presName="hierChild2" presStyleCnt="0"/>
      <dgm:spPr/>
    </dgm:pt>
    <dgm:pt modelId="{EA6E60EB-6045-4EDB-AF62-6D239C4864AF}" type="pres">
      <dgm:prSet presAssocID="{E560E0F7-AE4F-4958-81B5-4183FDE19F96}" presName="Name37" presStyleLbl="parChTrans1D2" presStyleIdx="0" presStyleCnt="1"/>
      <dgm:spPr/>
      <dgm:t>
        <a:bodyPr/>
        <a:lstStyle/>
        <a:p>
          <a:endParaRPr lang="en-US"/>
        </a:p>
      </dgm:t>
    </dgm:pt>
    <dgm:pt modelId="{97327446-9B35-45C7-B6A9-C4EEAD1DE022}" type="pres">
      <dgm:prSet presAssocID="{137C0838-DDB5-48FF-8D42-6921ABCE86A7}" presName="hierRoot2" presStyleCnt="0">
        <dgm:presLayoutVars>
          <dgm:hierBranch val="init"/>
        </dgm:presLayoutVars>
      </dgm:prSet>
      <dgm:spPr/>
    </dgm:pt>
    <dgm:pt modelId="{613398ED-EE1B-4971-A230-9899A9AEC829}" type="pres">
      <dgm:prSet presAssocID="{137C0838-DDB5-48FF-8D42-6921ABCE86A7}" presName="rootComposite" presStyleCnt="0"/>
      <dgm:spPr/>
    </dgm:pt>
    <dgm:pt modelId="{194E3AA9-6A2F-40EA-9AEC-38E10F586034}" type="pres">
      <dgm:prSet presAssocID="{137C0838-DDB5-48FF-8D42-6921ABCE86A7}" presName="rootText" presStyleLbl="node2" presStyleIdx="0" presStyleCnt="1" custScaleX="162979" custLinFactNeighborX="-29792">
        <dgm:presLayoutVars>
          <dgm:chPref val="3"/>
        </dgm:presLayoutVars>
      </dgm:prSet>
      <dgm:spPr/>
      <dgm:t>
        <a:bodyPr/>
        <a:lstStyle/>
        <a:p>
          <a:endParaRPr lang="en-US"/>
        </a:p>
      </dgm:t>
    </dgm:pt>
    <dgm:pt modelId="{49D75E02-7992-4AAF-81B0-3BF9431D8FDB}" type="pres">
      <dgm:prSet presAssocID="{137C0838-DDB5-48FF-8D42-6921ABCE86A7}" presName="rootConnector" presStyleLbl="node2" presStyleIdx="0" presStyleCnt="1"/>
      <dgm:spPr/>
      <dgm:t>
        <a:bodyPr/>
        <a:lstStyle/>
        <a:p>
          <a:endParaRPr lang="en-US"/>
        </a:p>
      </dgm:t>
    </dgm:pt>
    <dgm:pt modelId="{DEF86347-BC31-4653-87ED-C69C45A991C0}" type="pres">
      <dgm:prSet presAssocID="{137C0838-DDB5-48FF-8D42-6921ABCE86A7}" presName="hierChild4" presStyleCnt="0"/>
      <dgm:spPr/>
    </dgm:pt>
    <dgm:pt modelId="{99916A80-F6E2-4D7D-A128-FBBF88C5D642}" type="pres">
      <dgm:prSet presAssocID="{137C0838-DDB5-48FF-8D42-6921ABCE86A7}" presName="hierChild5" presStyleCnt="0"/>
      <dgm:spPr/>
    </dgm:pt>
    <dgm:pt modelId="{45BFE6BC-DE66-45B4-8084-F8A1FF2373A6}" type="pres">
      <dgm:prSet presAssocID="{89F7753D-6CE6-47D4-959D-2EDECB9912DA}" presName="hierChild3" presStyleCnt="0"/>
      <dgm:spPr/>
    </dgm:pt>
  </dgm:ptLst>
  <dgm:cxnLst>
    <dgm:cxn modelId="{A1B19E24-801C-460C-AF70-27C8528F23F6}" type="presOf" srcId="{00D7BB70-45E0-4A85-B412-071A4EA275E3}" destId="{5D3A7FCD-2BA5-4959-8D17-CC8049A1C319}" srcOrd="0" destOrd="0" presId="urn:microsoft.com/office/officeart/2005/8/layout/orgChart1"/>
    <dgm:cxn modelId="{653D4CC9-8076-4611-B390-71742D1CD693}" srcId="{00D7BB70-45E0-4A85-B412-071A4EA275E3}" destId="{89F7753D-6CE6-47D4-959D-2EDECB9912DA}" srcOrd="0" destOrd="0" parTransId="{F00619EE-A964-416B-8A38-A16107D33C48}" sibTransId="{F3B2D2AD-60EB-467A-A984-00EAE7F06BA2}"/>
    <dgm:cxn modelId="{A00FFA5F-7835-4067-BF4D-434C9D5D1341}" type="presOf" srcId="{137C0838-DDB5-48FF-8D42-6921ABCE86A7}" destId="{194E3AA9-6A2F-40EA-9AEC-38E10F586034}" srcOrd="0" destOrd="0" presId="urn:microsoft.com/office/officeart/2005/8/layout/orgChart1"/>
    <dgm:cxn modelId="{71459B62-F2E2-4A9B-A7FC-5659F1E9375E}" srcId="{89F7753D-6CE6-47D4-959D-2EDECB9912DA}" destId="{137C0838-DDB5-48FF-8D42-6921ABCE86A7}" srcOrd="0" destOrd="0" parTransId="{E560E0F7-AE4F-4958-81B5-4183FDE19F96}" sibTransId="{173A4289-4CC9-4400-992A-308ECA4C70F3}"/>
    <dgm:cxn modelId="{8C2BFB8C-4F03-4BA3-B13B-D148651D89CD}" type="presOf" srcId="{E560E0F7-AE4F-4958-81B5-4183FDE19F96}" destId="{EA6E60EB-6045-4EDB-AF62-6D239C4864AF}" srcOrd="0" destOrd="0" presId="urn:microsoft.com/office/officeart/2005/8/layout/orgChart1"/>
    <dgm:cxn modelId="{D63A274E-65DB-41A9-B95B-CF2492A1B043}" type="presOf" srcId="{89F7753D-6CE6-47D4-959D-2EDECB9912DA}" destId="{FE814C28-F05C-496F-BEB7-7D2F7E066812}" srcOrd="0" destOrd="0" presId="urn:microsoft.com/office/officeart/2005/8/layout/orgChart1"/>
    <dgm:cxn modelId="{EA602731-AC30-4419-AFD2-61EA8AB9FCAA}" type="presOf" srcId="{137C0838-DDB5-48FF-8D42-6921ABCE86A7}" destId="{49D75E02-7992-4AAF-81B0-3BF9431D8FDB}" srcOrd="1" destOrd="0" presId="urn:microsoft.com/office/officeart/2005/8/layout/orgChart1"/>
    <dgm:cxn modelId="{147516D0-1750-4AAD-A750-5AA63AC5B1F7}" type="presOf" srcId="{89F7753D-6CE6-47D4-959D-2EDECB9912DA}" destId="{5F3481D4-98BD-446B-8313-16C9E333F568}" srcOrd="1" destOrd="0" presId="urn:microsoft.com/office/officeart/2005/8/layout/orgChart1"/>
    <dgm:cxn modelId="{F704E814-6407-40FF-B610-1CFA2F721F18}" type="presParOf" srcId="{5D3A7FCD-2BA5-4959-8D17-CC8049A1C319}" destId="{69542C03-2095-4CAA-9CE3-8EE481CCD873}" srcOrd="0" destOrd="0" presId="urn:microsoft.com/office/officeart/2005/8/layout/orgChart1"/>
    <dgm:cxn modelId="{3153A07F-903B-4E03-A947-56003F47C426}" type="presParOf" srcId="{69542C03-2095-4CAA-9CE3-8EE481CCD873}" destId="{0554134B-3D7B-4BA7-8E69-8ABD6D57DF9C}" srcOrd="0" destOrd="0" presId="urn:microsoft.com/office/officeart/2005/8/layout/orgChart1"/>
    <dgm:cxn modelId="{F9DE259E-E7C0-4CBE-8AA5-1FBC1E7CACB2}" type="presParOf" srcId="{0554134B-3D7B-4BA7-8E69-8ABD6D57DF9C}" destId="{FE814C28-F05C-496F-BEB7-7D2F7E066812}" srcOrd="0" destOrd="0" presId="urn:microsoft.com/office/officeart/2005/8/layout/orgChart1"/>
    <dgm:cxn modelId="{FA4D612A-A1BB-4F65-A925-E8CAA8D07E3F}" type="presParOf" srcId="{0554134B-3D7B-4BA7-8E69-8ABD6D57DF9C}" destId="{5F3481D4-98BD-446B-8313-16C9E333F568}" srcOrd="1" destOrd="0" presId="urn:microsoft.com/office/officeart/2005/8/layout/orgChart1"/>
    <dgm:cxn modelId="{C74ACB11-F6EB-433B-B5C1-BFCC6020AC5F}" type="presParOf" srcId="{69542C03-2095-4CAA-9CE3-8EE481CCD873}" destId="{905BEABC-8949-47D5-84D0-3D5AA882C92E}" srcOrd="1" destOrd="0" presId="urn:microsoft.com/office/officeart/2005/8/layout/orgChart1"/>
    <dgm:cxn modelId="{A8F179BC-B7F6-4C45-B6A4-2388404BD2E2}" type="presParOf" srcId="{905BEABC-8949-47D5-84D0-3D5AA882C92E}" destId="{EA6E60EB-6045-4EDB-AF62-6D239C4864AF}" srcOrd="0" destOrd="0" presId="urn:microsoft.com/office/officeart/2005/8/layout/orgChart1"/>
    <dgm:cxn modelId="{9EFBB9D5-80A9-452D-885B-2963544023A4}" type="presParOf" srcId="{905BEABC-8949-47D5-84D0-3D5AA882C92E}" destId="{97327446-9B35-45C7-B6A9-C4EEAD1DE022}" srcOrd="1" destOrd="0" presId="urn:microsoft.com/office/officeart/2005/8/layout/orgChart1"/>
    <dgm:cxn modelId="{ACF836FF-EC9A-40EA-A3FB-8F3DAE076575}" type="presParOf" srcId="{97327446-9B35-45C7-B6A9-C4EEAD1DE022}" destId="{613398ED-EE1B-4971-A230-9899A9AEC829}" srcOrd="0" destOrd="0" presId="urn:microsoft.com/office/officeart/2005/8/layout/orgChart1"/>
    <dgm:cxn modelId="{1FE045FF-2610-418D-8EAD-6631D85DE5E3}" type="presParOf" srcId="{613398ED-EE1B-4971-A230-9899A9AEC829}" destId="{194E3AA9-6A2F-40EA-9AEC-38E10F586034}" srcOrd="0" destOrd="0" presId="urn:microsoft.com/office/officeart/2005/8/layout/orgChart1"/>
    <dgm:cxn modelId="{1CA3249C-244F-4268-B62B-19CA5BA888C7}" type="presParOf" srcId="{613398ED-EE1B-4971-A230-9899A9AEC829}" destId="{49D75E02-7992-4AAF-81B0-3BF9431D8FDB}" srcOrd="1" destOrd="0" presId="urn:microsoft.com/office/officeart/2005/8/layout/orgChart1"/>
    <dgm:cxn modelId="{8822B76B-D15E-43ED-A7DA-FF8819E80B9B}" type="presParOf" srcId="{97327446-9B35-45C7-B6A9-C4EEAD1DE022}" destId="{DEF86347-BC31-4653-87ED-C69C45A991C0}" srcOrd="1" destOrd="0" presId="urn:microsoft.com/office/officeart/2005/8/layout/orgChart1"/>
    <dgm:cxn modelId="{E51D228E-5809-482F-9BA0-280DDA07E587}" type="presParOf" srcId="{97327446-9B35-45C7-B6A9-C4EEAD1DE022}" destId="{99916A80-F6E2-4D7D-A128-FBBF88C5D642}" srcOrd="2" destOrd="0" presId="urn:microsoft.com/office/officeart/2005/8/layout/orgChart1"/>
    <dgm:cxn modelId="{56D75CE4-4EFE-4134-B517-8BC85A537EA5}" type="presParOf" srcId="{69542C03-2095-4CAA-9CE3-8EE481CCD873}" destId="{45BFE6BC-DE66-45B4-8084-F8A1FF2373A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4A469-4A33-41FB-9329-7DF00F81C191}" type="doc">
      <dgm:prSet loTypeId="urn:microsoft.com/office/officeart/2005/8/layout/hierarchy6" loCatId="hierarchy" qsTypeId="urn:microsoft.com/office/officeart/2005/8/quickstyle/simple1" qsCatId="simple" csTypeId="urn:microsoft.com/office/officeart/2005/8/colors/colorful1#1" csCatId="colorful" phldr="1"/>
      <dgm:spPr/>
      <dgm:t>
        <a:bodyPr/>
        <a:lstStyle/>
        <a:p>
          <a:endParaRPr lang="en-US"/>
        </a:p>
      </dgm:t>
    </dgm:pt>
    <dgm:pt modelId="{3AAABE36-0845-43F2-9EBD-3BB158CB5489}">
      <dgm:prSet phldrT="[Text]"/>
      <dgm:spPr/>
      <dgm:t>
        <a:bodyPr/>
        <a:lstStyle/>
        <a:p>
          <a:r>
            <a:rPr lang="en-US" dirty="0" smtClean="0"/>
            <a:t>Object</a:t>
          </a:r>
          <a:endParaRPr lang="en-US" dirty="0"/>
        </a:p>
      </dgm:t>
    </dgm:pt>
    <dgm:pt modelId="{34C46A78-D396-4DA2-880A-4B4D0FB75762}" type="parTrans" cxnId="{67D583BE-20B0-49A1-8ED8-583CA83162FE}">
      <dgm:prSet/>
      <dgm:spPr/>
      <dgm:t>
        <a:bodyPr/>
        <a:lstStyle/>
        <a:p>
          <a:endParaRPr lang="en-US"/>
        </a:p>
      </dgm:t>
    </dgm:pt>
    <dgm:pt modelId="{5C5ED1D6-922C-4EB3-9E85-04B20A76B47C}" type="sibTrans" cxnId="{67D583BE-20B0-49A1-8ED8-583CA83162FE}">
      <dgm:prSet/>
      <dgm:spPr/>
      <dgm:t>
        <a:bodyPr/>
        <a:lstStyle/>
        <a:p>
          <a:endParaRPr lang="en-US"/>
        </a:p>
      </dgm:t>
    </dgm:pt>
    <dgm:pt modelId="{8282C968-7C10-4D36-8A06-F44C89E8CE12}">
      <dgm:prSet phldrT="[Text]"/>
      <dgm:spPr/>
      <dgm:t>
        <a:bodyPr/>
        <a:lstStyle/>
        <a:p>
          <a:r>
            <a:rPr lang="en-US" dirty="0" smtClean="0"/>
            <a:t>Class A</a:t>
          </a:r>
          <a:endParaRPr lang="en-US" dirty="0"/>
        </a:p>
      </dgm:t>
    </dgm:pt>
    <dgm:pt modelId="{EB3D1453-78B7-4A9D-8B05-A3C6852A3D97}" type="parTrans" cxnId="{F01F90D9-545A-4305-9021-A56CE18503D0}">
      <dgm:prSet/>
      <dgm:spPr/>
      <dgm:t>
        <a:bodyPr/>
        <a:lstStyle/>
        <a:p>
          <a:endParaRPr lang="en-US"/>
        </a:p>
      </dgm:t>
    </dgm:pt>
    <dgm:pt modelId="{50CF3417-4B80-44D1-BA8E-5CED6646C0F2}" type="sibTrans" cxnId="{F01F90D9-545A-4305-9021-A56CE18503D0}">
      <dgm:prSet/>
      <dgm:spPr/>
      <dgm:t>
        <a:bodyPr/>
        <a:lstStyle/>
        <a:p>
          <a:endParaRPr lang="en-US"/>
        </a:p>
      </dgm:t>
    </dgm:pt>
    <dgm:pt modelId="{1D9CC91F-F528-4A3E-9EEF-99426E8F64DA}">
      <dgm:prSet phldrT="[Text]"/>
      <dgm:spPr/>
      <dgm:t>
        <a:bodyPr/>
        <a:lstStyle/>
        <a:p>
          <a:r>
            <a:rPr lang="en-US" dirty="0" smtClean="0"/>
            <a:t>Class B</a:t>
          </a:r>
          <a:endParaRPr lang="en-US" dirty="0"/>
        </a:p>
      </dgm:t>
    </dgm:pt>
    <dgm:pt modelId="{9FFF6CEC-FA57-40F2-947C-8C07981D03CC}" type="parTrans" cxnId="{0FBD3594-44DB-4E6D-AD20-66A0B0B0963B}">
      <dgm:prSet/>
      <dgm:spPr/>
      <dgm:t>
        <a:bodyPr/>
        <a:lstStyle/>
        <a:p>
          <a:endParaRPr lang="en-US"/>
        </a:p>
      </dgm:t>
    </dgm:pt>
    <dgm:pt modelId="{BB71CCF2-6DC5-4A55-99E6-1E3AA92159C3}" type="sibTrans" cxnId="{0FBD3594-44DB-4E6D-AD20-66A0B0B0963B}">
      <dgm:prSet/>
      <dgm:spPr/>
      <dgm:t>
        <a:bodyPr/>
        <a:lstStyle/>
        <a:p>
          <a:endParaRPr lang="en-US"/>
        </a:p>
      </dgm:t>
    </dgm:pt>
    <dgm:pt modelId="{3224CCFE-4B8A-4F89-B7B0-16FE6F48716E}">
      <dgm:prSet phldrT="[Text]"/>
      <dgm:spPr/>
      <dgm:t>
        <a:bodyPr/>
        <a:lstStyle/>
        <a:p>
          <a:r>
            <a:rPr lang="en-US" dirty="0" smtClean="0"/>
            <a:t>Class C</a:t>
          </a:r>
          <a:endParaRPr lang="en-US" dirty="0"/>
        </a:p>
      </dgm:t>
    </dgm:pt>
    <dgm:pt modelId="{B5CE544E-5EB2-4D0B-8024-A042F6CC8ADE}" type="parTrans" cxnId="{6C171855-21BB-4262-8CCC-670D39FA5E1D}">
      <dgm:prSet/>
      <dgm:spPr/>
      <dgm:t>
        <a:bodyPr/>
        <a:lstStyle/>
        <a:p>
          <a:endParaRPr lang="en-US"/>
        </a:p>
      </dgm:t>
    </dgm:pt>
    <dgm:pt modelId="{C1F47873-4122-422A-BCAB-71AE6C03E555}" type="sibTrans" cxnId="{6C171855-21BB-4262-8CCC-670D39FA5E1D}">
      <dgm:prSet/>
      <dgm:spPr/>
      <dgm:t>
        <a:bodyPr/>
        <a:lstStyle/>
        <a:p>
          <a:endParaRPr lang="en-US"/>
        </a:p>
      </dgm:t>
    </dgm:pt>
    <dgm:pt modelId="{F1085638-5D26-4B62-8450-C1662A2E408B}">
      <dgm:prSet phldrT="[Text]"/>
      <dgm:spPr/>
      <dgm:t>
        <a:bodyPr/>
        <a:lstStyle/>
        <a:p>
          <a:r>
            <a:rPr lang="en-US" dirty="0" smtClean="0"/>
            <a:t>Class D</a:t>
          </a:r>
          <a:endParaRPr lang="en-US" dirty="0"/>
        </a:p>
      </dgm:t>
    </dgm:pt>
    <dgm:pt modelId="{D1AC426F-249D-48D3-81E3-4D1E936B4D86}" type="parTrans" cxnId="{43158F23-8CB7-449C-A821-A58278AFBF39}">
      <dgm:prSet/>
      <dgm:spPr/>
      <dgm:t>
        <a:bodyPr/>
        <a:lstStyle/>
        <a:p>
          <a:endParaRPr lang="en-US"/>
        </a:p>
      </dgm:t>
    </dgm:pt>
    <dgm:pt modelId="{EB92D1BD-47CF-4BA8-BDF6-26766578C956}" type="sibTrans" cxnId="{43158F23-8CB7-449C-A821-A58278AFBF39}">
      <dgm:prSet/>
      <dgm:spPr/>
      <dgm:t>
        <a:bodyPr/>
        <a:lstStyle/>
        <a:p>
          <a:endParaRPr lang="en-US"/>
        </a:p>
      </dgm:t>
    </dgm:pt>
    <dgm:pt modelId="{3119A342-714D-476A-B40C-C436F4E42C80}" type="pres">
      <dgm:prSet presAssocID="{AFD4A469-4A33-41FB-9329-7DF00F81C191}" presName="mainComposite" presStyleCnt="0">
        <dgm:presLayoutVars>
          <dgm:chPref val="1"/>
          <dgm:dir/>
          <dgm:animOne val="branch"/>
          <dgm:animLvl val="lvl"/>
          <dgm:resizeHandles val="exact"/>
        </dgm:presLayoutVars>
      </dgm:prSet>
      <dgm:spPr/>
      <dgm:t>
        <a:bodyPr/>
        <a:lstStyle/>
        <a:p>
          <a:endParaRPr lang="en-US"/>
        </a:p>
      </dgm:t>
    </dgm:pt>
    <dgm:pt modelId="{B8AE5D96-C160-4F80-854B-0EB75226811C}" type="pres">
      <dgm:prSet presAssocID="{AFD4A469-4A33-41FB-9329-7DF00F81C191}" presName="hierFlow" presStyleCnt="0"/>
      <dgm:spPr/>
    </dgm:pt>
    <dgm:pt modelId="{02EFF4F6-F30C-4DBB-83CE-359DC6CB02EC}" type="pres">
      <dgm:prSet presAssocID="{AFD4A469-4A33-41FB-9329-7DF00F81C191}" presName="hierChild1" presStyleCnt="0">
        <dgm:presLayoutVars>
          <dgm:chPref val="1"/>
          <dgm:animOne val="branch"/>
          <dgm:animLvl val="lvl"/>
        </dgm:presLayoutVars>
      </dgm:prSet>
      <dgm:spPr/>
    </dgm:pt>
    <dgm:pt modelId="{30E40FAB-940B-481B-AA16-BBBC39A50862}" type="pres">
      <dgm:prSet presAssocID="{3AAABE36-0845-43F2-9EBD-3BB158CB5489}" presName="Name14" presStyleCnt="0"/>
      <dgm:spPr/>
    </dgm:pt>
    <dgm:pt modelId="{519874F5-9C3C-472E-9F2E-7F3864B760E9}" type="pres">
      <dgm:prSet presAssocID="{3AAABE36-0845-43F2-9EBD-3BB158CB5489}" presName="level1Shape" presStyleLbl="node0" presStyleIdx="0" presStyleCnt="1">
        <dgm:presLayoutVars>
          <dgm:chPref val="3"/>
        </dgm:presLayoutVars>
      </dgm:prSet>
      <dgm:spPr/>
      <dgm:t>
        <a:bodyPr/>
        <a:lstStyle/>
        <a:p>
          <a:endParaRPr lang="en-US"/>
        </a:p>
      </dgm:t>
    </dgm:pt>
    <dgm:pt modelId="{37F07DBF-6BFA-475C-90F1-91EAE8DDF970}" type="pres">
      <dgm:prSet presAssocID="{3AAABE36-0845-43F2-9EBD-3BB158CB5489}" presName="hierChild2" presStyleCnt="0"/>
      <dgm:spPr/>
    </dgm:pt>
    <dgm:pt modelId="{C2AECB15-3B69-4B2B-B992-58D26CCFD3D7}" type="pres">
      <dgm:prSet presAssocID="{EB3D1453-78B7-4A9D-8B05-A3C6852A3D97}" presName="Name19" presStyleLbl="parChTrans1D2" presStyleIdx="0" presStyleCnt="2"/>
      <dgm:spPr/>
      <dgm:t>
        <a:bodyPr/>
        <a:lstStyle/>
        <a:p>
          <a:endParaRPr lang="en-US"/>
        </a:p>
      </dgm:t>
    </dgm:pt>
    <dgm:pt modelId="{8977C084-7145-47A0-A039-886069B83D74}" type="pres">
      <dgm:prSet presAssocID="{8282C968-7C10-4D36-8A06-F44C89E8CE12}" presName="Name21" presStyleCnt="0"/>
      <dgm:spPr/>
    </dgm:pt>
    <dgm:pt modelId="{8D9CA625-DC95-4694-9EFC-35CD2821AB0A}" type="pres">
      <dgm:prSet presAssocID="{8282C968-7C10-4D36-8A06-F44C89E8CE12}" presName="level2Shape" presStyleLbl="node2" presStyleIdx="0" presStyleCnt="2"/>
      <dgm:spPr/>
      <dgm:t>
        <a:bodyPr/>
        <a:lstStyle/>
        <a:p>
          <a:endParaRPr lang="en-US"/>
        </a:p>
      </dgm:t>
    </dgm:pt>
    <dgm:pt modelId="{DE1FB02B-847A-4080-AA60-E375F914A48B}" type="pres">
      <dgm:prSet presAssocID="{8282C968-7C10-4D36-8A06-F44C89E8CE12}" presName="hierChild3" presStyleCnt="0"/>
      <dgm:spPr/>
    </dgm:pt>
    <dgm:pt modelId="{47FFD4DB-D8BF-4B78-9FA4-2CA27EE3E1F7}" type="pres">
      <dgm:prSet presAssocID="{9FFF6CEC-FA57-40F2-947C-8C07981D03CC}" presName="Name19" presStyleLbl="parChTrans1D3" presStyleIdx="0" presStyleCnt="2"/>
      <dgm:spPr/>
      <dgm:t>
        <a:bodyPr/>
        <a:lstStyle/>
        <a:p>
          <a:endParaRPr lang="en-US"/>
        </a:p>
      </dgm:t>
    </dgm:pt>
    <dgm:pt modelId="{288F48A0-6DB1-49C9-88C4-62E96E5FE861}" type="pres">
      <dgm:prSet presAssocID="{1D9CC91F-F528-4A3E-9EEF-99426E8F64DA}" presName="Name21" presStyleCnt="0"/>
      <dgm:spPr/>
    </dgm:pt>
    <dgm:pt modelId="{457E42CB-DE98-4BCC-AC0B-4519D04F78AF}" type="pres">
      <dgm:prSet presAssocID="{1D9CC91F-F528-4A3E-9EEF-99426E8F64DA}" presName="level2Shape" presStyleLbl="node3" presStyleIdx="0" presStyleCnt="2"/>
      <dgm:spPr/>
      <dgm:t>
        <a:bodyPr/>
        <a:lstStyle/>
        <a:p>
          <a:endParaRPr lang="en-US"/>
        </a:p>
      </dgm:t>
    </dgm:pt>
    <dgm:pt modelId="{95E4387B-A7E9-400D-BC0D-559E8D1DDB91}" type="pres">
      <dgm:prSet presAssocID="{1D9CC91F-F528-4A3E-9EEF-99426E8F64DA}" presName="hierChild3" presStyleCnt="0"/>
      <dgm:spPr/>
    </dgm:pt>
    <dgm:pt modelId="{8DCFFC55-212F-4DAE-AC59-3C743F2CD0E5}" type="pres">
      <dgm:prSet presAssocID="{B5CE544E-5EB2-4D0B-8024-A042F6CC8ADE}" presName="Name19" presStyleLbl="parChTrans1D3" presStyleIdx="1" presStyleCnt="2"/>
      <dgm:spPr/>
      <dgm:t>
        <a:bodyPr/>
        <a:lstStyle/>
        <a:p>
          <a:endParaRPr lang="en-US"/>
        </a:p>
      </dgm:t>
    </dgm:pt>
    <dgm:pt modelId="{C6FA94AA-3E02-416C-95B2-27B3AD144ADB}" type="pres">
      <dgm:prSet presAssocID="{3224CCFE-4B8A-4F89-B7B0-16FE6F48716E}" presName="Name21" presStyleCnt="0"/>
      <dgm:spPr/>
    </dgm:pt>
    <dgm:pt modelId="{4DDFECE5-9577-4A49-A02F-C36CDBB39FBA}" type="pres">
      <dgm:prSet presAssocID="{3224CCFE-4B8A-4F89-B7B0-16FE6F48716E}" presName="level2Shape" presStyleLbl="node3" presStyleIdx="1" presStyleCnt="2"/>
      <dgm:spPr/>
      <dgm:t>
        <a:bodyPr/>
        <a:lstStyle/>
        <a:p>
          <a:endParaRPr lang="en-US"/>
        </a:p>
      </dgm:t>
    </dgm:pt>
    <dgm:pt modelId="{FBF6F18F-7F69-41AD-A761-640BE9EC636D}" type="pres">
      <dgm:prSet presAssocID="{3224CCFE-4B8A-4F89-B7B0-16FE6F48716E}" presName="hierChild3" presStyleCnt="0"/>
      <dgm:spPr/>
    </dgm:pt>
    <dgm:pt modelId="{A8B548C3-1A53-40D6-BB97-FA40B126AD39}" type="pres">
      <dgm:prSet presAssocID="{D1AC426F-249D-48D3-81E3-4D1E936B4D86}" presName="Name19" presStyleLbl="parChTrans1D2" presStyleIdx="1" presStyleCnt="2"/>
      <dgm:spPr/>
      <dgm:t>
        <a:bodyPr/>
        <a:lstStyle/>
        <a:p>
          <a:endParaRPr lang="en-US"/>
        </a:p>
      </dgm:t>
    </dgm:pt>
    <dgm:pt modelId="{BBC44CDF-9E60-4247-823F-23E6964EE13E}" type="pres">
      <dgm:prSet presAssocID="{F1085638-5D26-4B62-8450-C1662A2E408B}" presName="Name21" presStyleCnt="0"/>
      <dgm:spPr/>
    </dgm:pt>
    <dgm:pt modelId="{6A95CFED-C4FE-4CE6-9D8D-9311235528E3}" type="pres">
      <dgm:prSet presAssocID="{F1085638-5D26-4B62-8450-C1662A2E408B}" presName="level2Shape" presStyleLbl="node2" presStyleIdx="1" presStyleCnt="2"/>
      <dgm:spPr/>
      <dgm:t>
        <a:bodyPr/>
        <a:lstStyle/>
        <a:p>
          <a:endParaRPr lang="en-US"/>
        </a:p>
      </dgm:t>
    </dgm:pt>
    <dgm:pt modelId="{72526113-2BE3-4AB1-AD17-A7FE30D08BE9}" type="pres">
      <dgm:prSet presAssocID="{F1085638-5D26-4B62-8450-C1662A2E408B}" presName="hierChild3" presStyleCnt="0"/>
      <dgm:spPr/>
    </dgm:pt>
    <dgm:pt modelId="{B80478D8-3C3D-4BC1-9024-3D46C232A395}" type="pres">
      <dgm:prSet presAssocID="{AFD4A469-4A33-41FB-9329-7DF00F81C191}" presName="bgShapesFlow" presStyleCnt="0"/>
      <dgm:spPr/>
    </dgm:pt>
  </dgm:ptLst>
  <dgm:cxnLst>
    <dgm:cxn modelId="{6475276F-93A9-4EBE-937B-82CBECFC87F3}" type="presOf" srcId="{D1AC426F-249D-48D3-81E3-4D1E936B4D86}" destId="{A8B548C3-1A53-40D6-BB97-FA40B126AD39}" srcOrd="0" destOrd="0" presId="urn:microsoft.com/office/officeart/2005/8/layout/hierarchy6"/>
    <dgm:cxn modelId="{6717D0D0-BA85-465D-913A-DB2F13BACE83}" type="presOf" srcId="{3AAABE36-0845-43F2-9EBD-3BB158CB5489}" destId="{519874F5-9C3C-472E-9F2E-7F3864B760E9}" srcOrd="0" destOrd="0" presId="urn:microsoft.com/office/officeart/2005/8/layout/hierarchy6"/>
    <dgm:cxn modelId="{2E61B22A-5186-4958-9716-1B38969B1536}" type="presOf" srcId="{EB3D1453-78B7-4A9D-8B05-A3C6852A3D97}" destId="{C2AECB15-3B69-4B2B-B992-58D26CCFD3D7}" srcOrd="0" destOrd="0" presId="urn:microsoft.com/office/officeart/2005/8/layout/hierarchy6"/>
    <dgm:cxn modelId="{EA4DECC2-AC81-4700-99F3-7ACC373BFDCD}" type="presOf" srcId="{AFD4A469-4A33-41FB-9329-7DF00F81C191}" destId="{3119A342-714D-476A-B40C-C436F4E42C80}" srcOrd="0" destOrd="0" presId="urn:microsoft.com/office/officeart/2005/8/layout/hierarchy6"/>
    <dgm:cxn modelId="{547916C6-CFA6-473C-88E0-F9774D983DC0}" type="presOf" srcId="{B5CE544E-5EB2-4D0B-8024-A042F6CC8ADE}" destId="{8DCFFC55-212F-4DAE-AC59-3C743F2CD0E5}" srcOrd="0" destOrd="0" presId="urn:microsoft.com/office/officeart/2005/8/layout/hierarchy6"/>
    <dgm:cxn modelId="{E44CE763-96C0-423B-99FC-C00F616F11FF}" type="presOf" srcId="{9FFF6CEC-FA57-40F2-947C-8C07981D03CC}" destId="{47FFD4DB-D8BF-4B78-9FA4-2CA27EE3E1F7}" srcOrd="0" destOrd="0" presId="urn:microsoft.com/office/officeart/2005/8/layout/hierarchy6"/>
    <dgm:cxn modelId="{873E3A0C-1394-49C1-83F0-6503E6D75CE5}" type="presOf" srcId="{8282C968-7C10-4D36-8A06-F44C89E8CE12}" destId="{8D9CA625-DC95-4694-9EFC-35CD2821AB0A}" srcOrd="0" destOrd="0" presId="urn:microsoft.com/office/officeart/2005/8/layout/hierarchy6"/>
    <dgm:cxn modelId="{E48D0043-A71E-4B68-BBCE-CCAE395BD158}" type="presOf" srcId="{F1085638-5D26-4B62-8450-C1662A2E408B}" destId="{6A95CFED-C4FE-4CE6-9D8D-9311235528E3}" srcOrd="0" destOrd="0" presId="urn:microsoft.com/office/officeart/2005/8/layout/hierarchy6"/>
    <dgm:cxn modelId="{98F03447-1B4D-4F6D-91DB-FAA352C80AF0}" type="presOf" srcId="{3224CCFE-4B8A-4F89-B7B0-16FE6F48716E}" destId="{4DDFECE5-9577-4A49-A02F-C36CDBB39FBA}" srcOrd="0" destOrd="0" presId="urn:microsoft.com/office/officeart/2005/8/layout/hierarchy6"/>
    <dgm:cxn modelId="{E11FAB3C-48A9-4709-928B-58BAFDBF7627}" type="presOf" srcId="{1D9CC91F-F528-4A3E-9EEF-99426E8F64DA}" destId="{457E42CB-DE98-4BCC-AC0B-4519D04F78AF}" srcOrd="0" destOrd="0" presId="urn:microsoft.com/office/officeart/2005/8/layout/hierarchy6"/>
    <dgm:cxn modelId="{F01F90D9-545A-4305-9021-A56CE18503D0}" srcId="{3AAABE36-0845-43F2-9EBD-3BB158CB5489}" destId="{8282C968-7C10-4D36-8A06-F44C89E8CE12}" srcOrd="0" destOrd="0" parTransId="{EB3D1453-78B7-4A9D-8B05-A3C6852A3D97}" sibTransId="{50CF3417-4B80-44D1-BA8E-5CED6646C0F2}"/>
    <dgm:cxn modelId="{43158F23-8CB7-449C-A821-A58278AFBF39}" srcId="{3AAABE36-0845-43F2-9EBD-3BB158CB5489}" destId="{F1085638-5D26-4B62-8450-C1662A2E408B}" srcOrd="1" destOrd="0" parTransId="{D1AC426F-249D-48D3-81E3-4D1E936B4D86}" sibTransId="{EB92D1BD-47CF-4BA8-BDF6-26766578C956}"/>
    <dgm:cxn modelId="{0FBD3594-44DB-4E6D-AD20-66A0B0B0963B}" srcId="{8282C968-7C10-4D36-8A06-F44C89E8CE12}" destId="{1D9CC91F-F528-4A3E-9EEF-99426E8F64DA}" srcOrd="0" destOrd="0" parTransId="{9FFF6CEC-FA57-40F2-947C-8C07981D03CC}" sibTransId="{BB71CCF2-6DC5-4A55-99E6-1E3AA92159C3}"/>
    <dgm:cxn modelId="{6C171855-21BB-4262-8CCC-670D39FA5E1D}" srcId="{8282C968-7C10-4D36-8A06-F44C89E8CE12}" destId="{3224CCFE-4B8A-4F89-B7B0-16FE6F48716E}" srcOrd="1" destOrd="0" parTransId="{B5CE544E-5EB2-4D0B-8024-A042F6CC8ADE}" sibTransId="{C1F47873-4122-422A-BCAB-71AE6C03E555}"/>
    <dgm:cxn modelId="{67D583BE-20B0-49A1-8ED8-583CA83162FE}" srcId="{AFD4A469-4A33-41FB-9329-7DF00F81C191}" destId="{3AAABE36-0845-43F2-9EBD-3BB158CB5489}" srcOrd="0" destOrd="0" parTransId="{34C46A78-D396-4DA2-880A-4B4D0FB75762}" sibTransId="{5C5ED1D6-922C-4EB3-9E85-04B20A76B47C}"/>
    <dgm:cxn modelId="{E860B8EF-FF62-4F31-95DE-67CF80962A99}" type="presParOf" srcId="{3119A342-714D-476A-B40C-C436F4E42C80}" destId="{B8AE5D96-C160-4F80-854B-0EB75226811C}" srcOrd="0" destOrd="0" presId="urn:microsoft.com/office/officeart/2005/8/layout/hierarchy6"/>
    <dgm:cxn modelId="{CEBC35BF-8020-49CF-BF67-6C3DD361B234}" type="presParOf" srcId="{B8AE5D96-C160-4F80-854B-0EB75226811C}" destId="{02EFF4F6-F30C-4DBB-83CE-359DC6CB02EC}" srcOrd="0" destOrd="0" presId="urn:microsoft.com/office/officeart/2005/8/layout/hierarchy6"/>
    <dgm:cxn modelId="{6F022296-A313-4522-A0CB-335E3FF19AF7}" type="presParOf" srcId="{02EFF4F6-F30C-4DBB-83CE-359DC6CB02EC}" destId="{30E40FAB-940B-481B-AA16-BBBC39A50862}" srcOrd="0" destOrd="0" presId="urn:microsoft.com/office/officeart/2005/8/layout/hierarchy6"/>
    <dgm:cxn modelId="{BCA18EA6-4FF5-4C29-80BE-AEE8DE6F6B0C}" type="presParOf" srcId="{30E40FAB-940B-481B-AA16-BBBC39A50862}" destId="{519874F5-9C3C-472E-9F2E-7F3864B760E9}" srcOrd="0" destOrd="0" presId="urn:microsoft.com/office/officeart/2005/8/layout/hierarchy6"/>
    <dgm:cxn modelId="{D9EC178C-73FF-4B4E-B1E1-7E943D2D8BD3}" type="presParOf" srcId="{30E40FAB-940B-481B-AA16-BBBC39A50862}" destId="{37F07DBF-6BFA-475C-90F1-91EAE8DDF970}" srcOrd="1" destOrd="0" presId="urn:microsoft.com/office/officeart/2005/8/layout/hierarchy6"/>
    <dgm:cxn modelId="{E4903CB8-6AE9-453B-8714-F397A0EC702C}" type="presParOf" srcId="{37F07DBF-6BFA-475C-90F1-91EAE8DDF970}" destId="{C2AECB15-3B69-4B2B-B992-58D26CCFD3D7}" srcOrd="0" destOrd="0" presId="urn:microsoft.com/office/officeart/2005/8/layout/hierarchy6"/>
    <dgm:cxn modelId="{67655F5C-C2ED-4163-82F9-AC116849AA0C}" type="presParOf" srcId="{37F07DBF-6BFA-475C-90F1-91EAE8DDF970}" destId="{8977C084-7145-47A0-A039-886069B83D74}" srcOrd="1" destOrd="0" presId="urn:microsoft.com/office/officeart/2005/8/layout/hierarchy6"/>
    <dgm:cxn modelId="{3902F29B-1D2B-4AC1-ADB1-F8C89F521B0F}" type="presParOf" srcId="{8977C084-7145-47A0-A039-886069B83D74}" destId="{8D9CA625-DC95-4694-9EFC-35CD2821AB0A}" srcOrd="0" destOrd="0" presId="urn:microsoft.com/office/officeart/2005/8/layout/hierarchy6"/>
    <dgm:cxn modelId="{5D18C4FF-5985-43C1-9899-7D8E17CCE4AA}" type="presParOf" srcId="{8977C084-7145-47A0-A039-886069B83D74}" destId="{DE1FB02B-847A-4080-AA60-E375F914A48B}" srcOrd="1" destOrd="0" presId="urn:microsoft.com/office/officeart/2005/8/layout/hierarchy6"/>
    <dgm:cxn modelId="{574C7E94-F735-4293-8D85-2C8F022380EF}" type="presParOf" srcId="{DE1FB02B-847A-4080-AA60-E375F914A48B}" destId="{47FFD4DB-D8BF-4B78-9FA4-2CA27EE3E1F7}" srcOrd="0" destOrd="0" presId="urn:microsoft.com/office/officeart/2005/8/layout/hierarchy6"/>
    <dgm:cxn modelId="{784AB897-D8CF-46D8-8418-2A38442700CD}" type="presParOf" srcId="{DE1FB02B-847A-4080-AA60-E375F914A48B}" destId="{288F48A0-6DB1-49C9-88C4-62E96E5FE861}" srcOrd="1" destOrd="0" presId="urn:microsoft.com/office/officeart/2005/8/layout/hierarchy6"/>
    <dgm:cxn modelId="{EBEF358D-3EF0-4D1C-853B-C09F79F0675D}" type="presParOf" srcId="{288F48A0-6DB1-49C9-88C4-62E96E5FE861}" destId="{457E42CB-DE98-4BCC-AC0B-4519D04F78AF}" srcOrd="0" destOrd="0" presId="urn:microsoft.com/office/officeart/2005/8/layout/hierarchy6"/>
    <dgm:cxn modelId="{06837219-9910-4ACD-9196-7B2EAEB34A8B}" type="presParOf" srcId="{288F48A0-6DB1-49C9-88C4-62E96E5FE861}" destId="{95E4387B-A7E9-400D-BC0D-559E8D1DDB91}" srcOrd="1" destOrd="0" presId="urn:microsoft.com/office/officeart/2005/8/layout/hierarchy6"/>
    <dgm:cxn modelId="{85D8B61B-D054-4089-AE97-BBAB98DEE8B2}" type="presParOf" srcId="{DE1FB02B-847A-4080-AA60-E375F914A48B}" destId="{8DCFFC55-212F-4DAE-AC59-3C743F2CD0E5}" srcOrd="2" destOrd="0" presId="urn:microsoft.com/office/officeart/2005/8/layout/hierarchy6"/>
    <dgm:cxn modelId="{E6F9B2CE-52C0-4EFF-B06D-0853980048D4}" type="presParOf" srcId="{DE1FB02B-847A-4080-AA60-E375F914A48B}" destId="{C6FA94AA-3E02-416C-95B2-27B3AD144ADB}" srcOrd="3" destOrd="0" presId="urn:microsoft.com/office/officeart/2005/8/layout/hierarchy6"/>
    <dgm:cxn modelId="{28F87DE6-0C3A-45C8-A3D6-49F32DAAF832}" type="presParOf" srcId="{C6FA94AA-3E02-416C-95B2-27B3AD144ADB}" destId="{4DDFECE5-9577-4A49-A02F-C36CDBB39FBA}" srcOrd="0" destOrd="0" presId="urn:microsoft.com/office/officeart/2005/8/layout/hierarchy6"/>
    <dgm:cxn modelId="{E4886C0D-C867-4BF2-89AB-776636E9C228}" type="presParOf" srcId="{C6FA94AA-3E02-416C-95B2-27B3AD144ADB}" destId="{FBF6F18F-7F69-41AD-A761-640BE9EC636D}" srcOrd="1" destOrd="0" presId="urn:microsoft.com/office/officeart/2005/8/layout/hierarchy6"/>
    <dgm:cxn modelId="{B3B8C698-8107-42C5-B935-1E07EE642A19}" type="presParOf" srcId="{37F07DBF-6BFA-475C-90F1-91EAE8DDF970}" destId="{A8B548C3-1A53-40D6-BB97-FA40B126AD39}" srcOrd="2" destOrd="0" presId="urn:microsoft.com/office/officeart/2005/8/layout/hierarchy6"/>
    <dgm:cxn modelId="{D690301D-4AA6-45FB-8F2C-A6BA7A6DE3BA}" type="presParOf" srcId="{37F07DBF-6BFA-475C-90F1-91EAE8DDF970}" destId="{BBC44CDF-9E60-4247-823F-23E6964EE13E}" srcOrd="3" destOrd="0" presId="urn:microsoft.com/office/officeart/2005/8/layout/hierarchy6"/>
    <dgm:cxn modelId="{962D9531-1A6C-4E9D-BF9D-9ED4C1B4377F}" type="presParOf" srcId="{BBC44CDF-9E60-4247-823F-23E6964EE13E}" destId="{6A95CFED-C4FE-4CE6-9D8D-9311235528E3}" srcOrd="0" destOrd="0" presId="urn:microsoft.com/office/officeart/2005/8/layout/hierarchy6"/>
    <dgm:cxn modelId="{1587072D-6E69-4030-B470-EB8CBBDC297C}" type="presParOf" srcId="{BBC44CDF-9E60-4247-823F-23E6964EE13E}" destId="{72526113-2BE3-4AB1-AD17-A7FE30D08BE9}" srcOrd="1" destOrd="0" presId="urn:microsoft.com/office/officeart/2005/8/layout/hierarchy6"/>
    <dgm:cxn modelId="{B04E5268-CF01-46F2-B112-8FEC3ED586B2}" type="presParOf" srcId="{3119A342-714D-476A-B40C-C436F4E42C80}" destId="{B80478D8-3C3D-4BC1-9024-3D46C232A39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E60EB-6045-4EDB-AF62-6D239C4864AF}">
      <dsp:nvSpPr>
        <dsp:cNvPr id="0" name=""/>
        <dsp:cNvSpPr/>
      </dsp:nvSpPr>
      <dsp:spPr>
        <a:xfrm>
          <a:off x="2471876" y="1249234"/>
          <a:ext cx="91440" cy="373874"/>
        </a:xfrm>
        <a:custGeom>
          <a:avLst/>
          <a:gdLst/>
          <a:ahLst/>
          <a:cxnLst/>
          <a:rect l="0" t="0" r="0" b="0"/>
          <a:pathLst>
            <a:path>
              <a:moveTo>
                <a:pt x="45720" y="0"/>
              </a:moveTo>
              <a:lnTo>
                <a:pt x="45720" y="373874"/>
              </a:lnTo>
            </a:path>
          </a:pathLst>
        </a:custGeom>
        <a:noFill/>
        <a:ln w="25400" cap="flat" cmpd="sng" algn="ctr">
          <a:solidFill>
            <a:scrgbClr r="0" g="0" b="0"/>
          </a:solidFill>
          <a:prstDash val="solid"/>
          <a:headEnd type="none"/>
          <a:tailEnd type="triangle"/>
        </a:ln>
        <a:effectLst/>
      </dsp:spPr>
      <dsp:style>
        <a:lnRef idx="2">
          <a:scrgbClr r="0" g="0" b="0"/>
        </a:lnRef>
        <a:fillRef idx="0">
          <a:scrgbClr r="0" g="0" b="0"/>
        </a:fillRef>
        <a:effectRef idx="0">
          <a:scrgbClr r="0" g="0" b="0"/>
        </a:effectRef>
        <a:fontRef idx="minor"/>
      </dsp:style>
    </dsp:sp>
    <dsp:sp modelId="{FE814C28-F05C-496F-BEB7-7D2F7E066812}">
      <dsp:nvSpPr>
        <dsp:cNvPr id="0" name=""/>
        <dsp:cNvSpPr/>
      </dsp:nvSpPr>
      <dsp:spPr>
        <a:xfrm>
          <a:off x="1224585" y="1311"/>
          <a:ext cx="2586021" cy="1247923"/>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err="1" smtClean="0"/>
            <a:t>BasicCalculator</a:t>
          </a:r>
          <a:endParaRPr lang="en-US" sz="2400" b="1" kern="1200" dirty="0" smtClean="0"/>
        </a:p>
        <a:p>
          <a:pPr lvl="0" algn="ctr" defTabSz="1066800">
            <a:lnSpc>
              <a:spcPct val="90000"/>
            </a:lnSpc>
            <a:spcBef>
              <a:spcPct val="0"/>
            </a:spcBef>
            <a:spcAft>
              <a:spcPct val="35000"/>
            </a:spcAft>
          </a:pPr>
          <a:r>
            <a:rPr lang="en-US" sz="1600" kern="1200" dirty="0" smtClean="0"/>
            <a:t>addition()</a:t>
          </a:r>
        </a:p>
        <a:p>
          <a:pPr lvl="0" algn="ctr" defTabSz="1066800">
            <a:lnSpc>
              <a:spcPct val="90000"/>
            </a:lnSpc>
            <a:spcBef>
              <a:spcPct val="0"/>
            </a:spcBef>
            <a:spcAft>
              <a:spcPct val="35000"/>
            </a:spcAft>
          </a:pPr>
          <a:r>
            <a:rPr lang="en-US" sz="1600" kern="1200" dirty="0" smtClean="0"/>
            <a:t>subtraction()</a:t>
          </a:r>
        </a:p>
      </dsp:txBody>
      <dsp:txXfrm>
        <a:off x="1224585" y="1311"/>
        <a:ext cx="2586021" cy="1247923"/>
      </dsp:txXfrm>
    </dsp:sp>
    <dsp:sp modelId="{194E3AA9-6A2F-40EA-9AEC-38E10F586034}">
      <dsp:nvSpPr>
        <dsp:cNvPr id="0" name=""/>
        <dsp:cNvSpPr/>
      </dsp:nvSpPr>
      <dsp:spPr>
        <a:xfrm>
          <a:off x="1066792" y="1623109"/>
          <a:ext cx="2901607" cy="890178"/>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ts val="600"/>
            </a:spcAft>
          </a:pPr>
          <a:r>
            <a:rPr lang="en-US" sz="2400" b="1" kern="1200" dirty="0" err="1" smtClean="0"/>
            <a:t>ScientificCalc</a:t>
          </a:r>
          <a:endParaRPr lang="en-US" sz="2400" b="1" kern="1200" dirty="0" smtClean="0"/>
        </a:p>
        <a:p>
          <a:pPr lvl="0" algn="ctr" defTabSz="1066800">
            <a:lnSpc>
              <a:spcPct val="90000"/>
            </a:lnSpc>
            <a:spcBef>
              <a:spcPct val="0"/>
            </a:spcBef>
            <a:spcAft>
              <a:spcPts val="600"/>
            </a:spcAft>
          </a:pPr>
          <a:r>
            <a:rPr lang="en-US" sz="1600" kern="1200" dirty="0" err="1" smtClean="0"/>
            <a:t>calculateSineValue</a:t>
          </a:r>
          <a:r>
            <a:rPr lang="en-US" sz="1600" kern="1200" dirty="0" smtClean="0"/>
            <a:t>()</a:t>
          </a:r>
          <a:br>
            <a:rPr lang="en-US" sz="1600" kern="1200" dirty="0" smtClean="0"/>
          </a:br>
          <a:r>
            <a:rPr lang="en-US" sz="1600" kern="1200" dirty="0" err="1" smtClean="0"/>
            <a:t>calculateCosValue</a:t>
          </a:r>
          <a:r>
            <a:rPr lang="en-US" sz="1600" kern="1200" dirty="0" smtClean="0"/>
            <a:t>()</a:t>
          </a:r>
          <a:endParaRPr lang="en-US" sz="1600" kern="1200" dirty="0"/>
        </a:p>
      </dsp:txBody>
      <dsp:txXfrm>
        <a:off x="1066792" y="1623109"/>
        <a:ext cx="2901607" cy="890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874F5-9C3C-472E-9F2E-7F3864B760E9}">
      <dsp:nvSpPr>
        <dsp:cNvPr id="0" name=""/>
        <dsp:cNvSpPr/>
      </dsp:nvSpPr>
      <dsp:spPr>
        <a:xfrm>
          <a:off x="2236708" y="634"/>
          <a:ext cx="1152524" cy="7683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Object</a:t>
          </a:r>
          <a:endParaRPr lang="en-US" sz="2500" kern="1200" dirty="0"/>
        </a:p>
      </dsp:txBody>
      <dsp:txXfrm>
        <a:off x="2259212" y="23138"/>
        <a:ext cx="1107516" cy="723342"/>
      </dsp:txXfrm>
    </dsp:sp>
    <dsp:sp modelId="{C2AECB15-3B69-4B2B-B992-58D26CCFD3D7}">
      <dsp:nvSpPr>
        <dsp:cNvPr id="0" name=""/>
        <dsp:cNvSpPr/>
      </dsp:nvSpPr>
      <dsp:spPr>
        <a:xfrm>
          <a:off x="2063829" y="768984"/>
          <a:ext cx="749141" cy="307340"/>
        </a:xfrm>
        <a:custGeom>
          <a:avLst/>
          <a:gdLst/>
          <a:ahLst/>
          <a:cxnLst/>
          <a:rect l="0" t="0" r="0" b="0"/>
          <a:pathLst>
            <a:path>
              <a:moveTo>
                <a:pt x="749141" y="0"/>
              </a:moveTo>
              <a:lnTo>
                <a:pt x="749141" y="153670"/>
              </a:lnTo>
              <a:lnTo>
                <a:pt x="0" y="153670"/>
              </a:lnTo>
              <a:lnTo>
                <a:pt x="0" y="30734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9CA625-DC95-4694-9EFC-35CD2821AB0A}">
      <dsp:nvSpPr>
        <dsp:cNvPr id="0" name=""/>
        <dsp:cNvSpPr/>
      </dsp:nvSpPr>
      <dsp:spPr>
        <a:xfrm>
          <a:off x="1487566" y="1076324"/>
          <a:ext cx="1152524" cy="76835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Class A</a:t>
          </a:r>
          <a:endParaRPr lang="en-US" sz="2500" kern="1200" dirty="0"/>
        </a:p>
      </dsp:txBody>
      <dsp:txXfrm>
        <a:off x="1510070" y="1098828"/>
        <a:ext cx="1107516" cy="723342"/>
      </dsp:txXfrm>
    </dsp:sp>
    <dsp:sp modelId="{47FFD4DB-D8BF-4B78-9FA4-2CA27EE3E1F7}">
      <dsp:nvSpPr>
        <dsp:cNvPr id="0" name=""/>
        <dsp:cNvSpPr/>
      </dsp:nvSpPr>
      <dsp:spPr>
        <a:xfrm>
          <a:off x="1314688" y="1844675"/>
          <a:ext cx="749141" cy="307340"/>
        </a:xfrm>
        <a:custGeom>
          <a:avLst/>
          <a:gdLst/>
          <a:ahLst/>
          <a:cxnLst/>
          <a:rect l="0" t="0" r="0" b="0"/>
          <a:pathLst>
            <a:path>
              <a:moveTo>
                <a:pt x="749141" y="0"/>
              </a:moveTo>
              <a:lnTo>
                <a:pt x="749141" y="153670"/>
              </a:lnTo>
              <a:lnTo>
                <a:pt x="0" y="153670"/>
              </a:lnTo>
              <a:lnTo>
                <a:pt x="0" y="3073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E42CB-DE98-4BCC-AC0B-4519D04F78AF}">
      <dsp:nvSpPr>
        <dsp:cNvPr id="0" name=""/>
        <dsp:cNvSpPr/>
      </dsp:nvSpPr>
      <dsp:spPr>
        <a:xfrm>
          <a:off x="738425" y="2152015"/>
          <a:ext cx="1152524" cy="76835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Class B</a:t>
          </a:r>
          <a:endParaRPr lang="en-US" sz="2500" kern="1200" dirty="0"/>
        </a:p>
      </dsp:txBody>
      <dsp:txXfrm>
        <a:off x="760929" y="2174519"/>
        <a:ext cx="1107516" cy="723342"/>
      </dsp:txXfrm>
    </dsp:sp>
    <dsp:sp modelId="{8DCFFC55-212F-4DAE-AC59-3C743F2CD0E5}">
      <dsp:nvSpPr>
        <dsp:cNvPr id="0" name=""/>
        <dsp:cNvSpPr/>
      </dsp:nvSpPr>
      <dsp:spPr>
        <a:xfrm>
          <a:off x="2063829" y="1844675"/>
          <a:ext cx="749141" cy="307340"/>
        </a:xfrm>
        <a:custGeom>
          <a:avLst/>
          <a:gdLst/>
          <a:ahLst/>
          <a:cxnLst/>
          <a:rect l="0" t="0" r="0" b="0"/>
          <a:pathLst>
            <a:path>
              <a:moveTo>
                <a:pt x="0" y="0"/>
              </a:moveTo>
              <a:lnTo>
                <a:pt x="0" y="153670"/>
              </a:lnTo>
              <a:lnTo>
                <a:pt x="749141" y="153670"/>
              </a:lnTo>
              <a:lnTo>
                <a:pt x="749141" y="3073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FECE5-9577-4A49-A02F-C36CDBB39FBA}">
      <dsp:nvSpPr>
        <dsp:cNvPr id="0" name=""/>
        <dsp:cNvSpPr/>
      </dsp:nvSpPr>
      <dsp:spPr>
        <a:xfrm>
          <a:off x="2236708" y="2152015"/>
          <a:ext cx="1152524" cy="76835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Class C</a:t>
          </a:r>
          <a:endParaRPr lang="en-US" sz="2500" kern="1200" dirty="0"/>
        </a:p>
      </dsp:txBody>
      <dsp:txXfrm>
        <a:off x="2259212" y="2174519"/>
        <a:ext cx="1107516" cy="723342"/>
      </dsp:txXfrm>
    </dsp:sp>
    <dsp:sp modelId="{A8B548C3-1A53-40D6-BB97-FA40B126AD39}">
      <dsp:nvSpPr>
        <dsp:cNvPr id="0" name=""/>
        <dsp:cNvSpPr/>
      </dsp:nvSpPr>
      <dsp:spPr>
        <a:xfrm>
          <a:off x="2812970" y="768984"/>
          <a:ext cx="749141" cy="307340"/>
        </a:xfrm>
        <a:custGeom>
          <a:avLst/>
          <a:gdLst/>
          <a:ahLst/>
          <a:cxnLst/>
          <a:rect l="0" t="0" r="0" b="0"/>
          <a:pathLst>
            <a:path>
              <a:moveTo>
                <a:pt x="0" y="0"/>
              </a:moveTo>
              <a:lnTo>
                <a:pt x="0" y="153670"/>
              </a:lnTo>
              <a:lnTo>
                <a:pt x="749141" y="153670"/>
              </a:lnTo>
              <a:lnTo>
                <a:pt x="749141" y="30734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5CFED-C4FE-4CE6-9D8D-9311235528E3}">
      <dsp:nvSpPr>
        <dsp:cNvPr id="0" name=""/>
        <dsp:cNvSpPr/>
      </dsp:nvSpPr>
      <dsp:spPr>
        <a:xfrm>
          <a:off x="2985849" y="1076324"/>
          <a:ext cx="1152524" cy="76835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Class D</a:t>
          </a:r>
          <a:endParaRPr lang="en-US" sz="2500" kern="1200" dirty="0"/>
        </a:p>
      </dsp:txBody>
      <dsp:txXfrm>
        <a:off x="3008353" y="1098828"/>
        <a:ext cx="1107516" cy="7233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611740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solidFill>
                  <a:schemeClr val="bg1"/>
                </a:solidFill>
                <a:latin typeface="Cambria" pitchFamily="18" charset="0"/>
                <a:ea typeface="+mj-ea"/>
                <a:cs typeface="+mj-cs"/>
              </a:rPr>
              <a:t>Inheritance</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Inheriting fields in subclass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10</a:t>
            </a:fld>
            <a:endParaRPr lang="en-US" smtClean="0"/>
          </a:p>
        </p:txBody>
      </p:sp>
      <p:sp>
        <p:nvSpPr>
          <p:cNvPr id="7" name="Rectangle 6"/>
          <p:cNvSpPr/>
          <p:nvPr/>
        </p:nvSpPr>
        <p:spPr>
          <a:xfrm>
            <a:off x="304800" y="1676400"/>
            <a:ext cx="8610600"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236538">
              <a:spcBef>
                <a:spcPts val="1200"/>
              </a:spcBef>
              <a:buFont typeface="Arial" pitchFamily="34" charset="0"/>
              <a:buChar char="•"/>
            </a:pPr>
            <a:r>
              <a:rPr lang="en-US" sz="2000" b="0" dirty="0" smtClean="0">
                <a:latin typeface="Arial" pitchFamily="34" charset="0"/>
                <a:cs typeface="Arial" pitchFamily="34" charset="0"/>
              </a:rPr>
              <a:t>The inherited fields can be accessed </a:t>
            </a:r>
            <a:r>
              <a:rPr lang="en-US" sz="2000" dirty="0" smtClean="0">
                <a:latin typeface="Arial" pitchFamily="34" charset="0"/>
                <a:cs typeface="Arial" pitchFamily="34" charset="0"/>
              </a:rPr>
              <a:t>directly</a:t>
            </a:r>
            <a:r>
              <a:rPr lang="en-US" sz="2000" b="0" dirty="0" smtClean="0">
                <a:latin typeface="Arial" pitchFamily="34" charset="0"/>
                <a:cs typeface="Arial" pitchFamily="34" charset="0"/>
              </a:rPr>
              <a:t>, just like any other fields again based on  the access modifiers.</a:t>
            </a:r>
          </a:p>
          <a:p>
            <a:pPr lvl="1" indent="236538">
              <a:spcBef>
                <a:spcPts val="1200"/>
              </a:spcBef>
              <a:spcAft>
                <a:spcPts val="1200"/>
              </a:spcAft>
              <a:buFont typeface="Arial" pitchFamily="34" charset="0"/>
              <a:buChar char="•"/>
            </a:pPr>
            <a:r>
              <a:rPr lang="en-US" sz="2000" b="0" dirty="0" smtClean="0">
                <a:latin typeface="Arial" pitchFamily="34" charset="0"/>
                <a:cs typeface="Arial" pitchFamily="34" charset="0"/>
              </a:rPr>
              <a:t> You can declare </a:t>
            </a:r>
            <a:r>
              <a:rPr lang="en-US" sz="2000" dirty="0" smtClean="0">
                <a:latin typeface="Arial" pitchFamily="34" charset="0"/>
                <a:cs typeface="Arial" pitchFamily="34" charset="0"/>
              </a:rPr>
              <a:t>new</a:t>
            </a:r>
            <a:r>
              <a:rPr lang="en-US" sz="2000" b="0" dirty="0" smtClean="0">
                <a:latin typeface="Arial" pitchFamily="34" charset="0"/>
                <a:cs typeface="Arial" pitchFamily="34" charset="0"/>
              </a:rPr>
              <a:t> fields in the subclass that are </a:t>
            </a:r>
            <a:r>
              <a:rPr lang="en-US" sz="2000" dirty="0" smtClean="0">
                <a:latin typeface="Arial" pitchFamily="34" charset="0"/>
                <a:cs typeface="Arial" pitchFamily="34" charset="0"/>
              </a:rPr>
              <a:t>not</a:t>
            </a:r>
            <a:r>
              <a:rPr lang="en-US" sz="2000" b="0" dirty="0" smtClean="0">
                <a:latin typeface="Arial" pitchFamily="34" charset="0"/>
                <a:cs typeface="Arial" pitchFamily="34" charset="0"/>
              </a:rPr>
              <a:t> in the </a:t>
            </a:r>
            <a:r>
              <a:rPr lang="en-US" sz="2000" dirty="0" smtClean="0">
                <a:latin typeface="Arial" pitchFamily="34" charset="0"/>
                <a:cs typeface="Arial" pitchFamily="34" charset="0"/>
              </a:rPr>
              <a:t>super</a:t>
            </a:r>
            <a:r>
              <a:rPr lang="en-US" sz="2000" b="0" dirty="0" smtClean="0">
                <a:latin typeface="Arial" pitchFamily="34" charset="0"/>
                <a:cs typeface="Arial" pitchFamily="34" charset="0"/>
              </a:rPr>
              <a:t> class.</a:t>
            </a:r>
          </a:p>
          <a:p>
            <a:pPr lvl="1" indent="236538">
              <a:spcBef>
                <a:spcPts val="1200"/>
              </a:spcBef>
              <a:spcAft>
                <a:spcPts val="1200"/>
              </a:spcAft>
              <a:buFont typeface="Arial" pitchFamily="34" charset="0"/>
              <a:buChar char="•"/>
            </a:pPr>
            <a:r>
              <a:rPr lang="en-US" sz="2000" b="0" dirty="0" smtClean="0">
                <a:latin typeface="Arial" pitchFamily="34" charset="0"/>
                <a:cs typeface="Arial" pitchFamily="34" charset="0"/>
              </a:rPr>
              <a:t> You can declare a </a:t>
            </a:r>
            <a:r>
              <a:rPr lang="en-US" sz="2000" dirty="0" smtClean="0">
                <a:latin typeface="Arial" pitchFamily="34" charset="0"/>
                <a:cs typeface="Arial" pitchFamily="34" charset="0"/>
              </a:rPr>
              <a:t>field</a:t>
            </a:r>
            <a:r>
              <a:rPr lang="en-US" sz="2000" b="0" dirty="0" smtClean="0">
                <a:latin typeface="Arial" pitchFamily="34" charset="0"/>
                <a:cs typeface="Arial" pitchFamily="34" charset="0"/>
              </a:rPr>
              <a:t> in the subclass with the </a:t>
            </a:r>
            <a:r>
              <a:rPr lang="en-US" sz="2000" dirty="0" smtClean="0">
                <a:latin typeface="Arial" pitchFamily="34" charset="0"/>
                <a:cs typeface="Arial" pitchFamily="34" charset="0"/>
              </a:rPr>
              <a:t>same</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name</a:t>
            </a:r>
            <a:r>
              <a:rPr lang="en-US" sz="2000" b="0" dirty="0" smtClean="0">
                <a:latin typeface="Arial" pitchFamily="34" charset="0"/>
                <a:cs typeface="Arial" pitchFamily="34" charset="0"/>
              </a:rPr>
              <a:t> as the one in the super class, thus hiding the parent fields (not recommended).</a:t>
            </a:r>
          </a:p>
          <a:p>
            <a:pPr lvl="1" indent="236538">
              <a:spcBef>
                <a:spcPts val="1200"/>
              </a:spcBef>
              <a:spcAft>
                <a:spcPts val="1200"/>
              </a:spcAft>
              <a:buFont typeface="Arial" pitchFamily="34" charset="0"/>
              <a:buChar char="•"/>
            </a:pPr>
            <a:r>
              <a:rPr lang="en-US" sz="2000" b="0" dirty="0" smtClean="0">
                <a:latin typeface="Arial" pitchFamily="34" charset="0"/>
                <a:cs typeface="Arial" pitchFamily="34" charset="0"/>
              </a:rPr>
              <a:t>  A subclass does </a:t>
            </a:r>
            <a:r>
              <a:rPr lang="en-US" sz="2000" dirty="0" smtClean="0">
                <a:latin typeface="Arial" pitchFamily="34" charset="0"/>
                <a:cs typeface="Arial" pitchFamily="34" charset="0"/>
              </a:rPr>
              <a:t>not</a:t>
            </a:r>
            <a:r>
              <a:rPr lang="en-US" sz="2000" b="0" dirty="0" smtClean="0">
                <a:latin typeface="Arial" pitchFamily="34" charset="0"/>
                <a:cs typeface="Arial" pitchFamily="34" charset="0"/>
              </a:rPr>
              <a:t> inherit the </a:t>
            </a:r>
            <a:r>
              <a:rPr lang="en-US" sz="2000" dirty="0" smtClean="0">
                <a:latin typeface="Arial" pitchFamily="34" charset="0"/>
                <a:cs typeface="Arial" pitchFamily="34" charset="0"/>
              </a:rPr>
              <a:t>private</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members</a:t>
            </a:r>
            <a:r>
              <a:rPr lang="en-US" sz="2000" b="0" dirty="0" smtClean="0">
                <a:latin typeface="Arial" pitchFamily="34" charset="0"/>
                <a:cs typeface="Arial" pitchFamily="34" charset="0"/>
              </a:rPr>
              <a:t> of its parent class. However, if the super class has public or protected methods for accessing the private fields, these can also be accessed by the subclass.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Inheriting methods in a subclass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11</a:t>
            </a:fld>
            <a:endParaRPr lang="en-US" smtClean="0"/>
          </a:p>
        </p:txBody>
      </p:sp>
      <p:sp>
        <p:nvSpPr>
          <p:cNvPr id="7" name="Rectangle 6"/>
          <p:cNvSpPr/>
          <p:nvPr/>
        </p:nvSpPr>
        <p:spPr>
          <a:xfrm>
            <a:off x="228600" y="2008525"/>
            <a:ext cx="8610600"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236538">
              <a:spcBef>
                <a:spcPts val="1200"/>
              </a:spcBef>
              <a:spcAft>
                <a:spcPts val="1200"/>
              </a:spcAft>
              <a:buFont typeface="Arial" pitchFamily="34" charset="0"/>
              <a:buChar char="•"/>
            </a:pPr>
            <a:r>
              <a:rPr lang="en-US" sz="2000" b="0" dirty="0" smtClean="0">
                <a:latin typeface="Arial" pitchFamily="34" charset="0"/>
                <a:cs typeface="Arial" pitchFamily="34" charset="0"/>
              </a:rPr>
              <a:t>The inherited methods can be accessed </a:t>
            </a:r>
            <a:r>
              <a:rPr lang="en-US" sz="2000" dirty="0" smtClean="0">
                <a:latin typeface="Arial" pitchFamily="34" charset="0"/>
                <a:cs typeface="Arial" pitchFamily="34" charset="0"/>
              </a:rPr>
              <a:t>directly</a:t>
            </a:r>
            <a:r>
              <a:rPr lang="en-US" sz="2000" b="0" dirty="0" smtClean="0">
                <a:latin typeface="Arial" pitchFamily="34" charset="0"/>
                <a:cs typeface="Arial" pitchFamily="34" charset="0"/>
              </a:rPr>
              <a:t> just like any other methods in a class again based on  the access modifiers.</a:t>
            </a:r>
          </a:p>
          <a:p>
            <a:pPr lvl="1">
              <a:spcBef>
                <a:spcPts val="1200"/>
              </a:spcBef>
              <a:spcAft>
                <a:spcPts val="1200"/>
              </a:spcAft>
              <a:buFont typeface="Arial" pitchFamily="34" charset="0"/>
              <a:buChar char="•"/>
            </a:pPr>
            <a:r>
              <a:rPr lang="en-US" sz="2000" b="0" dirty="0" smtClean="0">
                <a:latin typeface="Arial" pitchFamily="34" charset="0"/>
                <a:cs typeface="Arial" pitchFamily="34" charset="0"/>
              </a:rPr>
              <a:t>  You can write a </a:t>
            </a:r>
            <a:r>
              <a:rPr lang="en-US" sz="2000" dirty="0" smtClean="0">
                <a:latin typeface="Arial" pitchFamily="34" charset="0"/>
                <a:cs typeface="Arial" pitchFamily="34" charset="0"/>
              </a:rPr>
              <a:t>new</a:t>
            </a:r>
            <a:r>
              <a:rPr lang="en-US" sz="2000" b="0" dirty="0" smtClean="0">
                <a:latin typeface="Arial" pitchFamily="34" charset="0"/>
                <a:cs typeface="Arial" pitchFamily="34" charset="0"/>
              </a:rPr>
              <a:t> instance of the </a:t>
            </a:r>
            <a:r>
              <a:rPr lang="en-US" sz="2000" dirty="0" smtClean="0">
                <a:latin typeface="Arial" pitchFamily="34" charset="0"/>
                <a:cs typeface="Arial" pitchFamily="34" charset="0"/>
              </a:rPr>
              <a:t>method</a:t>
            </a:r>
            <a:r>
              <a:rPr lang="en-US" sz="2000" b="0" dirty="0" smtClean="0">
                <a:latin typeface="Arial" pitchFamily="34" charset="0"/>
                <a:cs typeface="Arial" pitchFamily="34" charset="0"/>
              </a:rPr>
              <a:t> in the subclass that has the same signature as the one in the super class, thus </a:t>
            </a:r>
            <a:r>
              <a:rPr lang="en-US" sz="2000" dirty="0" smtClean="0">
                <a:latin typeface="Arial" pitchFamily="34" charset="0"/>
                <a:cs typeface="Arial" pitchFamily="34" charset="0"/>
              </a:rPr>
              <a:t>overriding</a:t>
            </a:r>
            <a:r>
              <a:rPr lang="en-US" sz="2000" b="0" dirty="0" smtClean="0">
                <a:latin typeface="Arial" pitchFamily="34" charset="0"/>
                <a:cs typeface="Arial" pitchFamily="34" charset="0"/>
              </a:rPr>
              <a:t> it.</a:t>
            </a:r>
          </a:p>
          <a:p>
            <a:pPr lvl="1">
              <a:spcBef>
                <a:spcPts val="1200"/>
              </a:spcBef>
              <a:spcAft>
                <a:spcPts val="1200"/>
              </a:spcAft>
              <a:buFont typeface="Arial" pitchFamily="34" charset="0"/>
              <a:buChar char="•"/>
            </a:pPr>
            <a:r>
              <a:rPr lang="en-US" sz="2000" b="0" dirty="0" smtClean="0">
                <a:latin typeface="Arial" pitchFamily="34" charset="0"/>
                <a:cs typeface="Arial" pitchFamily="34" charset="0"/>
              </a:rPr>
              <a:t>  You can write a </a:t>
            </a:r>
            <a:r>
              <a:rPr lang="en-US" sz="2000" dirty="0" smtClean="0">
                <a:latin typeface="Arial" pitchFamily="34" charset="0"/>
                <a:cs typeface="Arial" pitchFamily="34" charset="0"/>
              </a:rPr>
              <a:t>new</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static</a:t>
            </a:r>
            <a:r>
              <a:rPr lang="en-US" sz="2000" b="0" dirty="0" smtClean="0">
                <a:latin typeface="Arial" pitchFamily="34" charset="0"/>
                <a:cs typeface="Arial" pitchFamily="34" charset="0"/>
              </a:rPr>
              <a:t> method in the subclass that has the same signature as the one in the super class, thus hiding it.             Here, the super class method should also be static. </a:t>
            </a:r>
          </a:p>
          <a:p>
            <a:pPr lvl="1">
              <a:spcBef>
                <a:spcPts val="1200"/>
              </a:spcBef>
              <a:spcAft>
                <a:spcPts val="1200"/>
              </a:spcAft>
              <a:buFont typeface="Arial" pitchFamily="34" charset="0"/>
              <a:buChar char="•"/>
            </a:pPr>
            <a:r>
              <a:rPr lang="en-US" sz="2000" b="0" dirty="0" smtClean="0">
                <a:latin typeface="Arial" pitchFamily="34" charset="0"/>
                <a:cs typeface="Arial" pitchFamily="34" charset="0"/>
              </a:rPr>
              <a:t>  You can declare </a:t>
            </a:r>
            <a:r>
              <a:rPr lang="en-US" sz="2000" dirty="0" smtClean="0">
                <a:latin typeface="Arial" pitchFamily="34" charset="0"/>
                <a:cs typeface="Arial" pitchFamily="34" charset="0"/>
              </a:rPr>
              <a:t>new</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methods</a:t>
            </a:r>
            <a:r>
              <a:rPr lang="en-US" sz="2000" b="0" dirty="0" smtClean="0">
                <a:latin typeface="Arial" pitchFamily="34" charset="0"/>
                <a:cs typeface="Arial" pitchFamily="34" charset="0"/>
              </a:rPr>
              <a:t> in the subclass that are </a:t>
            </a:r>
            <a:r>
              <a:rPr lang="en-US" sz="2000" dirty="0" smtClean="0">
                <a:latin typeface="Arial" pitchFamily="34" charset="0"/>
                <a:cs typeface="Arial" pitchFamily="34" charset="0"/>
              </a:rPr>
              <a:t>not</a:t>
            </a:r>
            <a:r>
              <a:rPr lang="en-US" sz="2000" b="0" dirty="0" smtClean="0">
                <a:latin typeface="Arial" pitchFamily="34" charset="0"/>
                <a:cs typeface="Arial" pitchFamily="34" charset="0"/>
              </a:rPr>
              <a:t> in the super 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Object Class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12</a:t>
            </a:fld>
            <a:endParaRPr lang="en-US" smtClean="0"/>
          </a:p>
        </p:txBody>
      </p:sp>
      <p:sp>
        <p:nvSpPr>
          <p:cNvPr id="7" name="Rectangle 6"/>
          <p:cNvSpPr/>
          <p:nvPr/>
        </p:nvSpPr>
        <p:spPr>
          <a:xfrm>
            <a:off x="152400" y="1772483"/>
            <a:ext cx="8610600" cy="4247317"/>
          </a:xfrm>
          <a:prstGeom prst="rect">
            <a:avLst/>
          </a:prstGeom>
        </p:spPr>
        <p:txBody>
          <a:bodyPr wrap="square">
            <a:spAutoFit/>
          </a:bodyPr>
          <a:lstStyle/>
          <a:p>
            <a:pPr>
              <a:spcBef>
                <a:spcPts val="1200"/>
              </a:spcBef>
            </a:pPr>
            <a:r>
              <a:rPr lang="en-US" sz="2000" i="1" dirty="0" smtClean="0"/>
              <a:t>Object</a:t>
            </a:r>
            <a:r>
              <a:rPr lang="en-US" sz="2000" b="0" dirty="0" smtClean="0"/>
              <a:t> class is mother of all classes, residing in “</a:t>
            </a:r>
            <a:r>
              <a:rPr lang="en-US" sz="2000" b="0" i="1" dirty="0" err="1" smtClean="0">
                <a:solidFill>
                  <a:srgbClr val="002060"/>
                </a:solidFill>
              </a:rPr>
              <a:t>java.lang</a:t>
            </a:r>
            <a:r>
              <a:rPr lang="en-US" sz="2000" b="0" i="1" dirty="0" smtClean="0">
                <a:solidFill>
                  <a:srgbClr val="002060"/>
                </a:solidFill>
              </a:rPr>
              <a:t>”</a:t>
            </a:r>
            <a:r>
              <a:rPr lang="en-US" sz="2000" b="0" dirty="0" smtClean="0"/>
              <a:t> package.</a:t>
            </a:r>
          </a:p>
          <a:p>
            <a:pPr lvl="1" indent="284163">
              <a:spcBef>
                <a:spcPts val="1200"/>
              </a:spcBef>
              <a:buFont typeface="Arial" pitchFamily="34" charset="0"/>
              <a:buChar char="•"/>
            </a:pPr>
            <a:r>
              <a:rPr lang="en-US" sz="2000" b="0" dirty="0" smtClean="0"/>
              <a:t> In Java language, all classes are subclass (extended) of the Object super class.</a:t>
            </a:r>
          </a:p>
          <a:p>
            <a:pPr lvl="1" indent="284163">
              <a:spcBef>
                <a:spcPts val="1200"/>
              </a:spcBef>
              <a:buFont typeface="Arial" pitchFamily="34" charset="0"/>
              <a:buChar char="•"/>
            </a:pPr>
            <a:r>
              <a:rPr lang="en-US" sz="2000" b="0" dirty="0" smtClean="0"/>
              <a:t> Object class does not have a parent class.</a:t>
            </a:r>
          </a:p>
          <a:p>
            <a:pPr marL="457200" indent="346075">
              <a:spcBef>
                <a:spcPts val="1200"/>
              </a:spcBef>
              <a:buFont typeface="Arial" pitchFamily="34" charset="0"/>
              <a:buChar char="•"/>
            </a:pPr>
            <a:r>
              <a:rPr lang="en-US" sz="2000" b="0" dirty="0" smtClean="0"/>
              <a:t>Object class implements behavior common to all classes including the ones that you write.</a:t>
            </a:r>
          </a:p>
          <a:p>
            <a:pPr marL="457200" indent="393700">
              <a:spcBef>
                <a:spcPts val="1200"/>
              </a:spcBef>
              <a:buFont typeface="Arial" pitchFamily="34" charset="0"/>
              <a:buChar char="•"/>
            </a:pPr>
            <a:r>
              <a:rPr lang="en-US" sz="2000" b="0" dirty="0" smtClean="0"/>
              <a:t>Following are some of the important methods of </a:t>
            </a:r>
            <a:r>
              <a:rPr lang="en-US" sz="2000" i="1" dirty="0" smtClean="0"/>
              <a:t>Object</a:t>
            </a:r>
            <a:r>
              <a:rPr lang="en-US" sz="2000" b="0" dirty="0" smtClean="0"/>
              <a:t> class,</a:t>
            </a:r>
          </a:p>
          <a:p>
            <a:pPr marL="850900" lvl="1" indent="174625">
              <a:spcBef>
                <a:spcPts val="1200"/>
              </a:spcBef>
              <a:buClr>
                <a:schemeClr val="tx1"/>
              </a:buClr>
              <a:buFont typeface="Wingdings" pitchFamily="2" charset="2"/>
              <a:buChar char="§"/>
            </a:pPr>
            <a:r>
              <a:rPr lang="en-US" sz="2000" b="0" dirty="0" smtClean="0"/>
              <a:t> </a:t>
            </a:r>
            <a:r>
              <a:rPr lang="en-US" sz="2000" dirty="0" err="1" smtClean="0">
                <a:solidFill>
                  <a:srgbClr val="002060"/>
                </a:solidFill>
              </a:rPr>
              <a:t>getClass</a:t>
            </a:r>
            <a:r>
              <a:rPr lang="en-US" sz="2000" dirty="0" smtClean="0">
                <a:solidFill>
                  <a:srgbClr val="002060"/>
                </a:solidFill>
              </a:rPr>
              <a:t>()</a:t>
            </a:r>
            <a:r>
              <a:rPr lang="en-US" sz="2000" b="0" dirty="0" smtClean="0"/>
              <a:t> – Returns the runtime class of an Object.</a:t>
            </a:r>
          </a:p>
          <a:p>
            <a:pPr marL="850900" lvl="1" indent="174625">
              <a:spcBef>
                <a:spcPts val="1200"/>
              </a:spcBef>
              <a:buClr>
                <a:schemeClr val="tx1"/>
              </a:buClr>
              <a:buFont typeface="Wingdings" pitchFamily="2" charset="2"/>
              <a:buChar char="§"/>
            </a:pPr>
            <a:r>
              <a:rPr lang="en-US" sz="2000" dirty="0" smtClean="0">
                <a:solidFill>
                  <a:srgbClr val="002060"/>
                </a:solidFill>
              </a:rPr>
              <a:t> equals()</a:t>
            </a:r>
            <a:r>
              <a:rPr lang="en-US" sz="2000" b="0" dirty="0" smtClean="0"/>
              <a:t> – Compares two objects to check if they are the equal.</a:t>
            </a:r>
          </a:p>
          <a:p>
            <a:pPr marL="850900" lvl="1" indent="174625">
              <a:spcBef>
                <a:spcPts val="1200"/>
              </a:spcBef>
              <a:buClr>
                <a:schemeClr val="tx1"/>
              </a:buClr>
              <a:buFont typeface="Wingdings" pitchFamily="2" charset="2"/>
              <a:buChar char="§"/>
            </a:pPr>
            <a:r>
              <a:rPr lang="en-US" sz="2000" dirty="0" smtClean="0">
                <a:solidFill>
                  <a:srgbClr val="002060"/>
                </a:solidFill>
              </a:rPr>
              <a:t> </a:t>
            </a:r>
            <a:r>
              <a:rPr lang="en-US" sz="2000" dirty="0" err="1" smtClean="0">
                <a:solidFill>
                  <a:srgbClr val="002060"/>
                </a:solidFill>
              </a:rPr>
              <a:t>toString</a:t>
            </a:r>
            <a:r>
              <a:rPr lang="en-US" sz="2000" dirty="0" smtClean="0">
                <a:solidFill>
                  <a:srgbClr val="002060"/>
                </a:solidFill>
              </a:rPr>
              <a:t>()</a:t>
            </a:r>
            <a:r>
              <a:rPr lang="en-US" sz="2000" b="0" dirty="0" smtClean="0"/>
              <a:t> – Returns a String representation of the object.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Super class and Sub class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13</a:t>
            </a:fld>
            <a:endParaRPr lang="en-US" smtClean="0"/>
          </a:p>
        </p:txBody>
      </p:sp>
      <p:sp>
        <p:nvSpPr>
          <p:cNvPr id="7" name="Rectangle 6"/>
          <p:cNvSpPr/>
          <p:nvPr/>
        </p:nvSpPr>
        <p:spPr>
          <a:xfrm>
            <a:off x="152400" y="1676400"/>
            <a:ext cx="4572000" cy="13716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1200"/>
              </a:spcBef>
            </a:pPr>
            <a:r>
              <a:rPr lang="en-US" dirty="0" smtClean="0">
                <a:latin typeface="Arial" pitchFamily="34" charset="0"/>
                <a:cs typeface="Arial" pitchFamily="34" charset="0"/>
              </a:rPr>
              <a:t>What is a super class?</a:t>
            </a:r>
          </a:p>
          <a:p>
            <a:pPr>
              <a:spcBef>
                <a:spcPts val="1200"/>
              </a:spcBef>
            </a:pPr>
            <a:r>
              <a:rPr lang="en-US" b="0" dirty="0" smtClean="0">
                <a:latin typeface="Arial" pitchFamily="34" charset="0"/>
                <a:cs typeface="Arial" pitchFamily="34" charset="0"/>
              </a:rPr>
              <a:t>Any class </a:t>
            </a:r>
            <a:r>
              <a:rPr lang="en-US" dirty="0" smtClean="0">
                <a:latin typeface="Arial" pitchFamily="34" charset="0"/>
                <a:cs typeface="Arial" pitchFamily="34" charset="0"/>
              </a:rPr>
              <a:t>preceding</a:t>
            </a:r>
            <a:r>
              <a:rPr lang="en-US" b="0" dirty="0" smtClean="0">
                <a:latin typeface="Arial" pitchFamily="34" charset="0"/>
                <a:cs typeface="Arial" pitchFamily="34" charset="0"/>
              </a:rPr>
              <a:t> a specific class in the class hierarchy is the super class. It is also called as </a:t>
            </a:r>
            <a:r>
              <a:rPr lang="en-US" dirty="0" smtClean="0">
                <a:latin typeface="Arial" pitchFamily="34" charset="0"/>
                <a:cs typeface="Arial" pitchFamily="34" charset="0"/>
              </a:rPr>
              <a:t>parent</a:t>
            </a:r>
            <a:r>
              <a:rPr lang="en-US" b="0" dirty="0" smtClean="0">
                <a:latin typeface="Arial" pitchFamily="34" charset="0"/>
                <a:cs typeface="Arial" pitchFamily="34" charset="0"/>
              </a:rPr>
              <a:t> class.</a:t>
            </a:r>
          </a:p>
        </p:txBody>
      </p:sp>
      <p:sp>
        <p:nvSpPr>
          <p:cNvPr id="5" name="Rectangle 4"/>
          <p:cNvSpPr/>
          <p:nvPr/>
        </p:nvSpPr>
        <p:spPr>
          <a:xfrm>
            <a:off x="4876800" y="1676400"/>
            <a:ext cx="3962400" cy="13716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spcBef>
                <a:spcPts val="1200"/>
              </a:spcBef>
            </a:pPr>
            <a:r>
              <a:rPr lang="en-US" dirty="0" smtClean="0">
                <a:latin typeface="Arial" pitchFamily="34" charset="0"/>
                <a:cs typeface="Arial" pitchFamily="34" charset="0"/>
              </a:rPr>
              <a:t>What is a sub class?</a:t>
            </a:r>
          </a:p>
          <a:p>
            <a:pPr>
              <a:spcBef>
                <a:spcPts val="1200"/>
              </a:spcBef>
            </a:pPr>
            <a:r>
              <a:rPr lang="en-US" b="0" dirty="0" smtClean="0">
                <a:latin typeface="Arial" pitchFamily="34" charset="0"/>
                <a:cs typeface="Arial" pitchFamily="34" charset="0"/>
              </a:rPr>
              <a:t>Any class </a:t>
            </a:r>
            <a:r>
              <a:rPr lang="en-US" dirty="0" smtClean="0">
                <a:latin typeface="Arial" pitchFamily="34" charset="0"/>
                <a:cs typeface="Arial" pitchFamily="34" charset="0"/>
              </a:rPr>
              <a:t>following</a:t>
            </a:r>
            <a:r>
              <a:rPr lang="en-US" b="0" dirty="0" smtClean="0">
                <a:latin typeface="Arial" pitchFamily="34" charset="0"/>
                <a:cs typeface="Arial" pitchFamily="34" charset="0"/>
              </a:rPr>
              <a:t> a specific class in the class hierarchy.</a:t>
            </a:r>
          </a:p>
        </p:txBody>
      </p:sp>
      <p:graphicFrame>
        <p:nvGraphicFramePr>
          <p:cNvPr id="10" name="Diagram 9"/>
          <p:cNvGraphicFramePr/>
          <p:nvPr/>
        </p:nvGraphicFramePr>
        <p:xfrm>
          <a:off x="152400" y="3276600"/>
          <a:ext cx="4876800" cy="292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4648200" y="3276600"/>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Arial" pitchFamily="34" charset="0"/>
                <a:cs typeface="Arial" pitchFamily="34" charset="0"/>
              </a:rPr>
              <a:t>Class A is the </a:t>
            </a:r>
            <a:r>
              <a:rPr lang="en-US" sz="1400" dirty="0" smtClean="0">
                <a:solidFill>
                  <a:srgbClr val="C00000"/>
                </a:solidFill>
                <a:latin typeface="Arial" pitchFamily="34" charset="0"/>
                <a:cs typeface="Arial" pitchFamily="34" charset="0"/>
              </a:rPr>
              <a:t>super class </a:t>
            </a:r>
            <a:r>
              <a:rPr lang="en-US" sz="1400" dirty="0" smtClean="0">
                <a:latin typeface="Arial" pitchFamily="34" charset="0"/>
                <a:cs typeface="Arial" pitchFamily="34" charset="0"/>
              </a:rPr>
              <a:t>for Class B and Class C</a:t>
            </a:r>
            <a:endParaRPr lang="en-US" sz="1400" dirty="0">
              <a:latin typeface="Arial" pitchFamily="34" charset="0"/>
              <a:cs typeface="Arial" pitchFamily="34" charset="0"/>
            </a:endParaRPr>
          </a:p>
        </p:txBody>
      </p:sp>
      <p:sp>
        <p:nvSpPr>
          <p:cNvPr id="12" name="Rounded Rectangle 11"/>
          <p:cNvSpPr/>
          <p:nvPr/>
        </p:nvSpPr>
        <p:spPr>
          <a:xfrm>
            <a:off x="4648200" y="4343400"/>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latin typeface="Arial" pitchFamily="34" charset="0"/>
                <a:cs typeface="Arial" pitchFamily="34" charset="0"/>
              </a:rPr>
              <a:t>Class  B and Class C are the </a:t>
            </a:r>
            <a:r>
              <a:rPr lang="en-US" sz="1400" dirty="0" smtClean="0">
                <a:solidFill>
                  <a:srgbClr val="C00000"/>
                </a:solidFill>
                <a:latin typeface="Arial" pitchFamily="34" charset="0"/>
                <a:cs typeface="Arial" pitchFamily="34" charset="0"/>
              </a:rPr>
              <a:t>subclasses</a:t>
            </a:r>
            <a:r>
              <a:rPr lang="en-US" sz="1400" dirty="0" smtClean="0">
                <a:latin typeface="Arial" pitchFamily="34" charset="0"/>
                <a:cs typeface="Arial" pitchFamily="34" charset="0"/>
              </a:rPr>
              <a:t> of Class A</a:t>
            </a:r>
            <a:endParaRPr lang="en-US" sz="1400" dirty="0">
              <a:latin typeface="Arial" pitchFamily="34" charset="0"/>
              <a:cs typeface="Arial" pitchFamily="34" charset="0"/>
            </a:endParaRPr>
          </a:p>
        </p:txBody>
      </p:sp>
      <p:sp>
        <p:nvSpPr>
          <p:cNvPr id="13" name="Rounded Rectangle 12"/>
          <p:cNvSpPr/>
          <p:nvPr/>
        </p:nvSpPr>
        <p:spPr>
          <a:xfrm>
            <a:off x="4648200" y="5562600"/>
            <a:ext cx="25908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solidFill>
                  <a:srgbClr val="C00000"/>
                </a:solidFill>
                <a:latin typeface="Arial" pitchFamily="34" charset="0"/>
                <a:cs typeface="Arial" pitchFamily="34" charset="0"/>
              </a:rPr>
              <a:t>Object</a:t>
            </a:r>
            <a:r>
              <a:rPr lang="en-US" sz="1400" dirty="0" smtClean="0">
                <a:latin typeface="Arial" pitchFamily="34" charset="0"/>
                <a:cs typeface="Arial" pitchFamily="34" charset="0"/>
              </a:rPr>
              <a:t> Class is the super class for all classes</a:t>
            </a:r>
            <a:endParaRPr lang="en-US" sz="1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676775" y="3971925"/>
            <a:ext cx="4467225" cy="2124075"/>
          </a:xfrm>
          <a:prstGeom prst="rect">
            <a:avLst/>
          </a:prstGeom>
          <a:noFill/>
          <a:ln w="9525">
            <a:noFill/>
            <a:miter lim="800000"/>
            <a:headEnd/>
            <a:tailEnd/>
          </a:ln>
        </p:spPr>
      </p:pic>
      <p:sp>
        <p:nvSpPr>
          <p:cNvPr id="6147" name="Rectangle 2"/>
          <p:cNvSpPr>
            <a:spLocks noGrp="1" noChangeArrowheads="1"/>
          </p:cNvSpPr>
          <p:nvPr>
            <p:ph type="title"/>
          </p:nvPr>
        </p:nvSpPr>
        <p:spPr/>
        <p:txBody>
          <a:bodyPr/>
          <a:lstStyle/>
          <a:p>
            <a:pPr eaLnBrk="1" hangingPunct="1"/>
            <a:r>
              <a:rPr lang="en-US" sz="3200" dirty="0" smtClean="0"/>
              <a:t>Super keyword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14</a:t>
            </a:fld>
            <a:endParaRPr lang="en-US" smtClean="0"/>
          </a:p>
        </p:txBody>
      </p:sp>
      <p:sp>
        <p:nvSpPr>
          <p:cNvPr id="7" name="Rectangle 6"/>
          <p:cNvSpPr/>
          <p:nvPr/>
        </p:nvSpPr>
        <p:spPr>
          <a:xfrm>
            <a:off x="228600" y="1600200"/>
            <a:ext cx="8610600" cy="2400657"/>
          </a:xfrm>
          <a:prstGeom prst="rect">
            <a:avLst/>
          </a:prstGeom>
        </p:spPr>
        <p:txBody>
          <a:bodyPr wrap="square">
            <a:spAutoFit/>
          </a:bodyPr>
          <a:lstStyle/>
          <a:p>
            <a:pPr>
              <a:spcBef>
                <a:spcPts val="1200"/>
              </a:spcBef>
            </a:pPr>
            <a:r>
              <a:rPr lang="en-US" sz="2000" dirty="0" smtClean="0"/>
              <a:t>When is the super keyword used?</a:t>
            </a:r>
          </a:p>
          <a:p>
            <a:pPr lvl="1">
              <a:spcBef>
                <a:spcPts val="1200"/>
              </a:spcBef>
              <a:buFont typeface="Arial" pitchFamily="34" charset="0"/>
              <a:buChar char="•"/>
            </a:pPr>
            <a:r>
              <a:rPr lang="en-US" sz="2000" dirty="0" smtClean="0"/>
              <a:t> </a:t>
            </a:r>
            <a:r>
              <a:rPr lang="en-US" sz="2000" b="0" dirty="0" smtClean="0"/>
              <a:t>The super keyword is used to access the variables and methods of super class</a:t>
            </a:r>
          </a:p>
          <a:p>
            <a:pPr lvl="1">
              <a:spcBef>
                <a:spcPts val="1200"/>
              </a:spcBef>
              <a:buFont typeface="Arial" pitchFamily="34" charset="0"/>
              <a:buChar char="•"/>
            </a:pPr>
            <a:r>
              <a:rPr lang="en-US" sz="2000" b="0" dirty="0" smtClean="0"/>
              <a:t> If your method overrides one of it’s super class methods, you can invoke the overridden method through the keyword super</a:t>
            </a:r>
          </a:p>
          <a:p>
            <a:pPr>
              <a:spcBef>
                <a:spcPts val="1200"/>
              </a:spcBef>
            </a:pPr>
            <a:r>
              <a:rPr lang="en-US" sz="2000" dirty="0" smtClean="0"/>
              <a:t>Example:</a:t>
            </a:r>
          </a:p>
        </p:txBody>
      </p:sp>
      <p:pic>
        <p:nvPicPr>
          <p:cNvPr id="9219" name="Picture 3"/>
          <p:cNvPicPr>
            <a:picLocks noChangeAspect="1" noChangeArrowheads="1"/>
          </p:cNvPicPr>
          <p:nvPr/>
        </p:nvPicPr>
        <p:blipFill>
          <a:blip r:embed="rId4" cstate="print"/>
          <a:srcRect/>
          <a:stretch>
            <a:fillRect/>
          </a:stretch>
        </p:blipFill>
        <p:spPr bwMode="auto">
          <a:xfrm>
            <a:off x="457200" y="3962400"/>
            <a:ext cx="3743325" cy="1104900"/>
          </a:xfrm>
          <a:prstGeom prst="rect">
            <a:avLst/>
          </a:prstGeom>
          <a:noFill/>
          <a:ln w="9525">
            <a:noFill/>
            <a:miter lim="800000"/>
            <a:headEnd/>
            <a:tailEnd/>
          </a:ln>
        </p:spPr>
      </p:pic>
      <p:sp>
        <p:nvSpPr>
          <p:cNvPr id="8" name="Rectangular Callout 7"/>
          <p:cNvSpPr/>
          <p:nvPr/>
        </p:nvSpPr>
        <p:spPr>
          <a:xfrm>
            <a:off x="1905000" y="5410200"/>
            <a:ext cx="2209800" cy="762000"/>
          </a:xfrm>
          <a:prstGeom prst="wedgeRectCallout">
            <a:avLst>
              <a:gd name="adj1" fmla="val 105267"/>
              <a:gd name="adj2" fmla="val -1329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Invokes the super method in the super class</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z="3200" dirty="0" smtClean="0"/>
              <a:t>Super() Constructor</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15</a:t>
            </a:fld>
            <a:endParaRPr lang="en-US" smtClean="0"/>
          </a:p>
        </p:txBody>
      </p:sp>
      <p:sp>
        <p:nvSpPr>
          <p:cNvPr id="7" name="Rectangle 6"/>
          <p:cNvSpPr/>
          <p:nvPr/>
        </p:nvSpPr>
        <p:spPr>
          <a:xfrm>
            <a:off x="228600" y="1600200"/>
            <a:ext cx="8610600" cy="4093428"/>
          </a:xfrm>
          <a:prstGeom prst="rect">
            <a:avLst/>
          </a:prstGeom>
        </p:spPr>
        <p:txBody>
          <a:bodyPr wrap="square">
            <a:spAutoFit/>
          </a:bodyPr>
          <a:lstStyle/>
          <a:p>
            <a:pPr>
              <a:spcBef>
                <a:spcPts val="1200"/>
              </a:spcBef>
            </a:pPr>
            <a:r>
              <a:rPr lang="en-US" sz="2000" dirty="0" smtClean="0"/>
              <a:t>When is the super constructor used?</a:t>
            </a:r>
          </a:p>
          <a:p>
            <a:pPr lvl="1">
              <a:spcBef>
                <a:spcPts val="1200"/>
              </a:spcBef>
              <a:buFont typeface="Arial" pitchFamily="34" charset="0"/>
              <a:buChar char="•"/>
            </a:pPr>
            <a:r>
              <a:rPr lang="en-US" sz="2000" b="0" dirty="0" smtClean="0"/>
              <a:t> The super constructor call is used to call a constructor of its immediate super class</a:t>
            </a:r>
          </a:p>
          <a:p>
            <a:pPr lvl="1">
              <a:spcBef>
                <a:spcPts val="1200"/>
              </a:spcBef>
              <a:buFont typeface="Arial" pitchFamily="34" charset="0"/>
              <a:buChar char="•"/>
            </a:pPr>
            <a:r>
              <a:rPr lang="en-US" sz="2000" b="0" dirty="0" smtClean="0"/>
              <a:t> Based on the argument passed, the corresponding constructor in the parent class is invoked</a:t>
            </a:r>
          </a:p>
          <a:p>
            <a:pPr>
              <a:spcBef>
                <a:spcPts val="1200"/>
              </a:spcBef>
            </a:pPr>
            <a:r>
              <a:rPr lang="en-US" sz="2000" dirty="0" smtClean="0"/>
              <a:t>Few things to remember:</a:t>
            </a:r>
          </a:p>
          <a:p>
            <a:pPr lvl="1">
              <a:spcBef>
                <a:spcPts val="1200"/>
              </a:spcBef>
              <a:buFont typeface="Arial" pitchFamily="34" charset="0"/>
              <a:buChar char="•"/>
            </a:pPr>
            <a:r>
              <a:rPr lang="en-US" sz="2000" dirty="0" smtClean="0"/>
              <a:t> </a:t>
            </a:r>
            <a:r>
              <a:rPr lang="en-US" sz="2000" b="0" dirty="0" smtClean="0"/>
              <a:t>The super() call must occur as the </a:t>
            </a:r>
            <a:r>
              <a:rPr lang="en-US" sz="2000" dirty="0" smtClean="0"/>
              <a:t>first</a:t>
            </a:r>
            <a:r>
              <a:rPr lang="en-US" sz="2000" b="0" dirty="0" smtClean="0"/>
              <a:t> </a:t>
            </a:r>
            <a:r>
              <a:rPr lang="en-US" sz="2000" dirty="0" smtClean="0"/>
              <a:t>statement</a:t>
            </a:r>
            <a:r>
              <a:rPr lang="en-US" sz="2000" b="0" dirty="0" smtClean="0"/>
              <a:t> in the constructor</a:t>
            </a:r>
          </a:p>
          <a:p>
            <a:pPr lvl="1">
              <a:spcBef>
                <a:spcPts val="1200"/>
              </a:spcBef>
              <a:buFont typeface="Arial" pitchFamily="34" charset="0"/>
              <a:buChar char="•"/>
            </a:pPr>
            <a:r>
              <a:rPr lang="en-US" sz="2000" b="0" dirty="0" smtClean="0"/>
              <a:t> The super() call can </a:t>
            </a:r>
            <a:r>
              <a:rPr lang="en-US" sz="2000" dirty="0" smtClean="0"/>
              <a:t>only</a:t>
            </a:r>
            <a:r>
              <a:rPr lang="en-US" sz="2000" b="0" dirty="0" smtClean="0"/>
              <a:t> be used in </a:t>
            </a:r>
            <a:r>
              <a:rPr lang="en-US" sz="2000" dirty="0" smtClean="0"/>
              <a:t>constructor</a:t>
            </a:r>
            <a:r>
              <a:rPr lang="en-US" sz="2000" b="0" dirty="0" smtClean="0"/>
              <a:t> calls and </a:t>
            </a:r>
            <a:r>
              <a:rPr lang="en-US" sz="2000" dirty="0" smtClean="0"/>
              <a:t>not</a:t>
            </a:r>
            <a:r>
              <a:rPr lang="en-US" sz="2000" b="0" dirty="0" smtClean="0"/>
              <a:t> </a:t>
            </a:r>
            <a:r>
              <a:rPr lang="en-US" sz="2000" dirty="0" smtClean="0"/>
              <a:t>method</a:t>
            </a:r>
            <a:r>
              <a:rPr lang="en-US" sz="2000" b="0" dirty="0" smtClean="0"/>
              <a:t> calls.</a:t>
            </a:r>
          </a:p>
          <a:p>
            <a:pPr>
              <a:spcBef>
                <a:spcPts val="1200"/>
              </a:spcBef>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Lend a hand -Super constructor</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16</a:t>
            </a:fld>
            <a:endParaRPr lang="en-US" smtClean="0"/>
          </a:p>
        </p:txBody>
      </p:sp>
      <p:sp>
        <p:nvSpPr>
          <p:cNvPr id="7" name="Rectangle 6"/>
          <p:cNvSpPr/>
          <p:nvPr/>
        </p:nvSpPr>
        <p:spPr>
          <a:xfrm>
            <a:off x="228600" y="1600200"/>
            <a:ext cx="8610600" cy="1077218"/>
          </a:xfrm>
          <a:prstGeom prst="rect">
            <a:avLst/>
          </a:prstGeom>
        </p:spPr>
        <p:txBody>
          <a:bodyPr wrap="square">
            <a:spAutoFit/>
          </a:bodyPr>
          <a:lstStyle/>
          <a:p>
            <a:pPr>
              <a:spcBef>
                <a:spcPts val="600"/>
              </a:spcBef>
            </a:pPr>
            <a:r>
              <a:rPr lang="en-US" dirty="0" smtClean="0"/>
              <a:t>Example: </a:t>
            </a:r>
          </a:p>
          <a:p>
            <a:pPr lvl="1">
              <a:spcBef>
                <a:spcPts val="1200"/>
              </a:spcBef>
            </a:pPr>
            <a:r>
              <a:rPr lang="en-US" b="0" dirty="0" smtClean="0"/>
              <a:t>Create a main method and create an instance of </a:t>
            </a:r>
            <a:r>
              <a:rPr lang="en-US" i="1" dirty="0" smtClean="0"/>
              <a:t>TandemBike</a:t>
            </a:r>
            <a:r>
              <a:rPr lang="en-US" b="0" dirty="0" smtClean="0"/>
              <a:t> class to view the output</a:t>
            </a:r>
          </a:p>
        </p:txBody>
      </p:sp>
      <p:pic>
        <p:nvPicPr>
          <p:cNvPr id="1026" name="Picture 2"/>
          <p:cNvPicPr>
            <a:picLocks noChangeAspect="1" noChangeArrowheads="1"/>
          </p:cNvPicPr>
          <p:nvPr/>
        </p:nvPicPr>
        <p:blipFill>
          <a:blip r:embed="rId3" cstate="print"/>
          <a:srcRect l="6442" t="19780" r="58419" b="53846"/>
          <a:stretch>
            <a:fillRect/>
          </a:stretch>
        </p:blipFill>
        <p:spPr bwMode="auto">
          <a:xfrm>
            <a:off x="1340068" y="2701162"/>
            <a:ext cx="4572000" cy="1828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l="7247" t="20330" r="48243" b="51099"/>
          <a:stretch>
            <a:fillRect/>
          </a:stretch>
        </p:blipFill>
        <p:spPr bwMode="auto">
          <a:xfrm>
            <a:off x="1295400" y="4495800"/>
            <a:ext cx="5791200" cy="1981200"/>
          </a:xfrm>
          <a:prstGeom prst="rect">
            <a:avLst/>
          </a:prstGeom>
          <a:noFill/>
          <a:ln w="9525">
            <a:noFill/>
            <a:miter lim="800000"/>
            <a:headEnd/>
            <a:tailEnd/>
          </a:ln>
        </p:spPr>
      </p:pic>
      <p:sp>
        <p:nvSpPr>
          <p:cNvPr id="8" name="Right Brace 7"/>
          <p:cNvSpPr/>
          <p:nvPr/>
        </p:nvSpPr>
        <p:spPr>
          <a:xfrm>
            <a:off x="6096000" y="2895600"/>
            <a:ext cx="457200" cy="11430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le 8"/>
          <p:cNvSpPr/>
          <p:nvPr/>
        </p:nvSpPr>
        <p:spPr>
          <a:xfrm>
            <a:off x="6629400" y="2971800"/>
            <a:ext cx="2057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0" dirty="0" smtClean="0">
                <a:latin typeface="Arial" pitchFamily="34" charset="0"/>
                <a:cs typeface="Arial" pitchFamily="34" charset="0"/>
              </a:rPr>
              <a:t>Super Class with default constructor</a:t>
            </a:r>
            <a:endParaRPr lang="en-US" sz="1600" b="0" dirty="0">
              <a:latin typeface="Arial" pitchFamily="34" charset="0"/>
              <a:cs typeface="Arial" pitchFamily="34" charset="0"/>
            </a:endParaRPr>
          </a:p>
        </p:txBody>
      </p:sp>
      <p:sp>
        <p:nvSpPr>
          <p:cNvPr id="10" name="Right Brace 9"/>
          <p:cNvSpPr/>
          <p:nvPr/>
        </p:nvSpPr>
        <p:spPr>
          <a:xfrm>
            <a:off x="3886200" y="5638800"/>
            <a:ext cx="228600" cy="228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le 10"/>
          <p:cNvSpPr/>
          <p:nvPr/>
        </p:nvSpPr>
        <p:spPr>
          <a:xfrm>
            <a:off x="4267200" y="5289332"/>
            <a:ext cx="29718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228600" algn="ctr"/>
            <a:r>
              <a:rPr lang="en-US" sz="1600" b="0" dirty="0" smtClean="0">
                <a:latin typeface="Arial" pitchFamily="34" charset="0"/>
                <a:cs typeface="Arial" pitchFamily="34" charset="0"/>
              </a:rPr>
              <a:t>Super keyword to call the constructor in super class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Lend a hand - Inheritance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17</a:t>
            </a:fld>
            <a:endParaRPr lang="en-US" smtClean="0"/>
          </a:p>
        </p:txBody>
      </p:sp>
      <p:sp>
        <p:nvSpPr>
          <p:cNvPr id="7" name="Rectangle 6"/>
          <p:cNvSpPr/>
          <p:nvPr/>
        </p:nvSpPr>
        <p:spPr>
          <a:xfrm>
            <a:off x="228600" y="1447800"/>
            <a:ext cx="8763000" cy="5432256"/>
          </a:xfrm>
          <a:prstGeom prst="rect">
            <a:avLst/>
          </a:prstGeom>
        </p:spPr>
        <p:txBody>
          <a:bodyPr wrap="square">
            <a:spAutoFit/>
          </a:bodyPr>
          <a:lstStyle/>
          <a:p>
            <a:pPr>
              <a:spcBef>
                <a:spcPts val="1000"/>
              </a:spcBef>
            </a:pPr>
            <a:r>
              <a:rPr lang="en-US" sz="1600" dirty="0" smtClean="0"/>
              <a:t>Problem Statement:</a:t>
            </a:r>
          </a:p>
          <a:p>
            <a:pPr marL="342900" indent="-342900">
              <a:spcBef>
                <a:spcPts val="1000"/>
              </a:spcBef>
              <a:buFont typeface="+mj-lt"/>
              <a:buAutoNum type="arabicPeriod"/>
            </a:pPr>
            <a:r>
              <a:rPr lang="en-US" sz="1600" b="0" dirty="0" smtClean="0"/>
              <a:t> Create a class </a:t>
            </a:r>
            <a:r>
              <a:rPr lang="en-US" sz="1600" i="1" dirty="0" smtClean="0"/>
              <a:t>BankAccount</a:t>
            </a:r>
            <a:r>
              <a:rPr lang="en-US" sz="1600" b="0" i="1" dirty="0" smtClean="0"/>
              <a:t> </a:t>
            </a:r>
            <a:r>
              <a:rPr lang="en-US" sz="1600" b="0" dirty="0" smtClean="0"/>
              <a:t>with the following methods</a:t>
            </a:r>
          </a:p>
          <a:p>
            <a:pPr marL="800100" lvl="1" indent="-342900">
              <a:spcBef>
                <a:spcPts val="800"/>
              </a:spcBef>
              <a:buFont typeface="Arial" pitchFamily="34" charset="0"/>
              <a:buChar char="•"/>
            </a:pPr>
            <a:r>
              <a:rPr lang="en-US" sz="1600" b="0" dirty="0" smtClean="0"/>
              <a:t> </a:t>
            </a:r>
            <a:r>
              <a:rPr lang="en-US" sz="1600" i="1" dirty="0" smtClean="0"/>
              <a:t>depositMoney</a:t>
            </a:r>
            <a:r>
              <a:rPr lang="en-US" sz="1600" b="0" dirty="0" smtClean="0"/>
              <a:t> – Prints the depositAmount.</a:t>
            </a:r>
          </a:p>
          <a:p>
            <a:pPr marL="800100" lvl="1" indent="-342900">
              <a:spcBef>
                <a:spcPts val="800"/>
              </a:spcBef>
              <a:buFont typeface="Arial" pitchFamily="34" charset="0"/>
              <a:buChar char="•"/>
            </a:pPr>
            <a:r>
              <a:rPr lang="en-US" sz="1600" b="0" dirty="0" smtClean="0"/>
              <a:t> </a:t>
            </a:r>
            <a:r>
              <a:rPr lang="en-US" sz="1600" i="1" dirty="0" smtClean="0"/>
              <a:t>withdrawMoney</a:t>
            </a:r>
            <a:r>
              <a:rPr lang="en-US" sz="1600" b="0" dirty="0" smtClean="0"/>
              <a:t> – Prints the withdrawalAmount and calculates balance as mentioned below,</a:t>
            </a:r>
          </a:p>
          <a:p>
            <a:pPr marL="800100" lvl="1" indent="-342900">
              <a:spcBef>
                <a:spcPts val="800"/>
              </a:spcBef>
            </a:pPr>
            <a:r>
              <a:rPr lang="en-US" sz="1600" b="0" i="1" dirty="0" smtClean="0">
                <a:solidFill>
                  <a:srgbClr val="FF0000"/>
                </a:solidFill>
              </a:rPr>
              <a:t>			</a:t>
            </a:r>
            <a:r>
              <a:rPr lang="en-US" sz="1600" b="0" i="1" dirty="0" smtClean="0">
                <a:solidFill>
                  <a:schemeClr val="accent6">
                    <a:lumMod val="75000"/>
                  </a:schemeClr>
                </a:solidFill>
              </a:rPr>
              <a:t>balance = depositAmount – withdrawAmount</a:t>
            </a:r>
          </a:p>
          <a:p>
            <a:pPr marL="800100" lvl="1" indent="-342900">
              <a:spcBef>
                <a:spcPts val="800"/>
              </a:spcBef>
              <a:buFont typeface="Arial" pitchFamily="34" charset="0"/>
              <a:buChar char="•"/>
            </a:pPr>
            <a:r>
              <a:rPr lang="en-US" sz="1600" b="0" dirty="0" smtClean="0"/>
              <a:t>The following instance variables need to be present in BankAccount</a:t>
            </a:r>
          </a:p>
          <a:p>
            <a:pPr marL="1257300" lvl="2" indent="-342900">
              <a:spcBef>
                <a:spcPts val="800"/>
              </a:spcBef>
            </a:pPr>
            <a:r>
              <a:rPr lang="en-US" sz="1600" i="1" dirty="0" smtClean="0"/>
              <a:t>withdrawAmount</a:t>
            </a:r>
            <a:r>
              <a:rPr lang="en-US" sz="1600" b="0" dirty="0" smtClean="0"/>
              <a:t>, </a:t>
            </a:r>
            <a:r>
              <a:rPr lang="en-US" sz="1600" i="1" dirty="0" smtClean="0"/>
              <a:t>depositAmount</a:t>
            </a:r>
            <a:r>
              <a:rPr lang="en-US" sz="1600" b="0" dirty="0" smtClean="0"/>
              <a:t>, </a:t>
            </a:r>
            <a:r>
              <a:rPr lang="en-US" sz="1600" i="1" dirty="0" smtClean="0"/>
              <a:t>interestRate</a:t>
            </a:r>
            <a:r>
              <a:rPr lang="en-US" sz="1600" b="0" dirty="0" smtClean="0"/>
              <a:t> (defaulted to 9.5) and </a:t>
            </a:r>
            <a:r>
              <a:rPr lang="en-US" sz="1600" i="1" dirty="0" smtClean="0"/>
              <a:t>balance</a:t>
            </a:r>
            <a:r>
              <a:rPr lang="en-US" sz="1600" b="0" dirty="0" smtClean="0"/>
              <a:t>.</a:t>
            </a:r>
          </a:p>
          <a:p>
            <a:pPr marL="342900" indent="-342900">
              <a:spcBef>
                <a:spcPts val="1000"/>
              </a:spcBef>
              <a:buFont typeface="+mj-lt"/>
              <a:buAutoNum type="arabicPeriod"/>
            </a:pPr>
            <a:r>
              <a:rPr lang="en-US" sz="1600" b="0" dirty="0" smtClean="0"/>
              <a:t> Create two subclasses </a:t>
            </a:r>
            <a:r>
              <a:rPr lang="en-US" sz="1600" i="1" dirty="0" smtClean="0"/>
              <a:t>NRIAccount</a:t>
            </a:r>
            <a:r>
              <a:rPr lang="en-US" sz="1600" b="0" dirty="0" smtClean="0"/>
              <a:t> and </a:t>
            </a:r>
            <a:r>
              <a:rPr lang="en-US" sz="1600" i="1" dirty="0" smtClean="0"/>
              <a:t>SeniorCitizen</a:t>
            </a:r>
            <a:r>
              <a:rPr lang="en-US" sz="1600" b="0" dirty="0" smtClean="0"/>
              <a:t> account which extends the </a:t>
            </a:r>
            <a:r>
              <a:rPr lang="en-US" sz="1600" i="1" dirty="0" smtClean="0"/>
              <a:t>BankAccount</a:t>
            </a:r>
            <a:r>
              <a:rPr lang="en-US" sz="1600" b="0" dirty="0" smtClean="0"/>
              <a:t> class</a:t>
            </a:r>
          </a:p>
          <a:p>
            <a:pPr marL="800100" lvl="1" indent="-342900">
              <a:spcBef>
                <a:spcPts val="1000"/>
              </a:spcBef>
              <a:buFont typeface="Arial" pitchFamily="34" charset="0"/>
              <a:buChar char="•"/>
            </a:pPr>
            <a:r>
              <a:rPr lang="en-US" sz="1600" b="0" dirty="0" smtClean="0"/>
              <a:t>Both the subclasses should have a method called </a:t>
            </a:r>
            <a:r>
              <a:rPr lang="en-US" sz="1600" i="1" dirty="0" smtClean="0"/>
              <a:t>applyFixedDeposit</a:t>
            </a:r>
            <a:r>
              <a:rPr lang="en-US" sz="1600" b="0" dirty="0" smtClean="0"/>
              <a:t> which should set the </a:t>
            </a:r>
            <a:r>
              <a:rPr lang="en-US" sz="1600" i="1" dirty="0" smtClean="0"/>
              <a:t>interestRate </a:t>
            </a:r>
            <a:r>
              <a:rPr lang="en-US" sz="1600" b="0" dirty="0" smtClean="0"/>
              <a:t>variable in the super class to 6.5 for </a:t>
            </a:r>
            <a:r>
              <a:rPr lang="en-US" sz="1600" i="1" dirty="0" smtClean="0"/>
              <a:t>NRIAccount</a:t>
            </a:r>
            <a:r>
              <a:rPr lang="en-US" sz="1600" b="0" dirty="0" smtClean="0"/>
              <a:t> and 10.5 for </a:t>
            </a:r>
            <a:r>
              <a:rPr lang="en-US" sz="1600" i="1" dirty="0" smtClean="0"/>
              <a:t>SeniorCitizen</a:t>
            </a:r>
            <a:r>
              <a:rPr lang="en-US" sz="1600" b="0" dirty="0" smtClean="0"/>
              <a:t> account and display the interest rate message.</a:t>
            </a:r>
          </a:p>
          <a:p>
            <a:pPr marL="342900" indent="-342900">
              <a:spcBef>
                <a:spcPts val="1000"/>
              </a:spcBef>
              <a:buFont typeface="+mj-lt"/>
              <a:buAutoNum type="arabicPeriod"/>
            </a:pPr>
            <a:r>
              <a:rPr lang="en-US" sz="1600" b="0" dirty="0" smtClean="0"/>
              <a:t>  Create a class </a:t>
            </a:r>
            <a:r>
              <a:rPr lang="en-US" sz="1600" i="1" dirty="0" smtClean="0"/>
              <a:t>InheritanceDemo </a:t>
            </a:r>
            <a:r>
              <a:rPr lang="en-US" sz="1600" b="0" dirty="0" smtClean="0"/>
              <a:t>with main method which creates instance of the NRIAccount and SeniorCitizen Account and invokes the methods </a:t>
            </a:r>
            <a:r>
              <a:rPr lang="en-US" sz="1600" i="1" dirty="0" smtClean="0"/>
              <a:t>depositMoney(), withdrawMoney(), applyFixedDeposit()</a:t>
            </a:r>
          </a:p>
          <a:p>
            <a:pPr>
              <a:spcBef>
                <a:spcPts val="1000"/>
              </a:spcBef>
            </a:pPr>
            <a:endParaRPr lang="en-US"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524000" y="0"/>
            <a:ext cx="7543800" cy="1143000"/>
          </a:xfrm>
        </p:spPr>
        <p:txBody>
          <a:bodyPr/>
          <a:lstStyle/>
          <a:p>
            <a:pPr eaLnBrk="1" hangingPunct="1"/>
            <a:r>
              <a:rPr lang="en-US" sz="3200" dirty="0" smtClean="0"/>
              <a:t>Lend a hand – Inheritance Solution</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18</a:t>
            </a:fld>
            <a:endParaRPr lang="en-US" smtClean="0"/>
          </a:p>
        </p:txBody>
      </p:sp>
      <p:sp>
        <p:nvSpPr>
          <p:cNvPr id="7" name="Rectangle 6"/>
          <p:cNvSpPr/>
          <p:nvPr/>
        </p:nvSpPr>
        <p:spPr>
          <a:xfrm>
            <a:off x="228600" y="1600200"/>
            <a:ext cx="8763000" cy="800219"/>
          </a:xfrm>
          <a:prstGeom prst="rect">
            <a:avLst/>
          </a:prstGeom>
        </p:spPr>
        <p:txBody>
          <a:bodyPr wrap="square">
            <a:spAutoFit/>
          </a:bodyPr>
          <a:lstStyle/>
          <a:p>
            <a:pPr>
              <a:spcBef>
                <a:spcPts val="1200"/>
              </a:spcBef>
            </a:pPr>
            <a:r>
              <a:rPr lang="en-US" dirty="0" smtClean="0"/>
              <a:t>Solution code:</a:t>
            </a:r>
          </a:p>
          <a:p>
            <a:pPr>
              <a:spcBef>
                <a:spcPts val="1200"/>
              </a:spcBef>
            </a:pPr>
            <a:endParaRPr lang="en-US" dirty="0" smtClean="0"/>
          </a:p>
        </p:txBody>
      </p:sp>
      <p:sp>
        <p:nvSpPr>
          <p:cNvPr id="10" name="TextBox 9"/>
          <p:cNvSpPr txBox="1"/>
          <p:nvPr/>
        </p:nvSpPr>
        <p:spPr>
          <a:xfrm>
            <a:off x="457200" y="2514600"/>
            <a:ext cx="807720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attachment “</a:t>
            </a:r>
            <a:r>
              <a:rPr lang="en-US" sz="2800" b="0" i="1" dirty="0" smtClean="0"/>
              <a:t>CodeSnippet_Inheritance.zip</a:t>
            </a:r>
            <a:r>
              <a:rPr lang="en-US" sz="2800" b="0" dirty="0" smtClean="0"/>
              <a:t>”</a:t>
            </a:r>
          </a:p>
          <a:p>
            <a:endParaRPr lang="en-US" sz="2800" b="0" dirty="0" smtClean="0"/>
          </a:p>
          <a:p>
            <a:r>
              <a:rPr lang="en-US" sz="2800" b="0" dirty="0" smtClean="0"/>
              <a:t>Import the zip file in SDE to look at the solution.</a:t>
            </a:r>
            <a:endParaRPr lang="en-US" sz="2800"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Behavior Overriding</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19</a:t>
            </a:fld>
            <a:endParaRPr lang="en-US" smtClean="0"/>
          </a:p>
        </p:txBody>
      </p:sp>
      <p:pic>
        <p:nvPicPr>
          <p:cNvPr id="6" name="Picture 5" descr="Man_37_tnb.png"/>
          <p:cNvPicPr>
            <a:picLocks noChangeAspect="1"/>
          </p:cNvPicPr>
          <p:nvPr/>
        </p:nvPicPr>
        <p:blipFill>
          <a:blip r:embed="rId3" cstate="print"/>
          <a:stretch>
            <a:fillRect/>
          </a:stretch>
        </p:blipFill>
        <p:spPr>
          <a:xfrm>
            <a:off x="2167125" y="2057400"/>
            <a:ext cx="1719075" cy="2133604"/>
          </a:xfrm>
          <a:prstGeom prst="rect">
            <a:avLst/>
          </a:prstGeom>
        </p:spPr>
      </p:pic>
      <p:pic>
        <p:nvPicPr>
          <p:cNvPr id="8" name="Picture 7" descr="man-reading-with-glasses-clip-art.jpg"/>
          <p:cNvPicPr>
            <a:picLocks noChangeAspect="1"/>
          </p:cNvPicPr>
          <p:nvPr/>
        </p:nvPicPr>
        <p:blipFill>
          <a:blip r:embed="rId4" cstate="print"/>
          <a:stretch>
            <a:fillRect/>
          </a:stretch>
        </p:blipFill>
        <p:spPr>
          <a:xfrm>
            <a:off x="4572000" y="2149366"/>
            <a:ext cx="1878105" cy="1905000"/>
          </a:xfrm>
          <a:prstGeom prst="rect">
            <a:avLst/>
          </a:prstGeom>
        </p:spPr>
      </p:pic>
      <p:sp>
        <p:nvSpPr>
          <p:cNvPr id="9" name="Rounded Rectangle 8"/>
          <p:cNvSpPr/>
          <p:nvPr/>
        </p:nvSpPr>
        <p:spPr>
          <a:xfrm>
            <a:off x="6477000" y="2819400"/>
            <a:ext cx="2590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Son is the subclass and he inherits the properties of the super class (father)</a:t>
            </a:r>
            <a:endParaRPr lang="en-US" sz="1600" dirty="0"/>
          </a:p>
        </p:txBody>
      </p:sp>
      <p:sp>
        <p:nvSpPr>
          <p:cNvPr id="10" name="Rounded Rectangle 9"/>
          <p:cNvSpPr/>
          <p:nvPr/>
        </p:nvSpPr>
        <p:spPr>
          <a:xfrm>
            <a:off x="228600" y="2971800"/>
            <a:ext cx="15240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Father is the super class</a:t>
            </a:r>
          </a:p>
        </p:txBody>
      </p:sp>
      <p:sp>
        <p:nvSpPr>
          <p:cNvPr id="11" name="Rounded Rectangle 10"/>
          <p:cNvSpPr/>
          <p:nvPr/>
        </p:nvSpPr>
        <p:spPr>
          <a:xfrm>
            <a:off x="228600" y="4343400"/>
            <a:ext cx="22860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Father likes to read books. His favorite genre is medical fiction</a:t>
            </a:r>
            <a:endParaRPr lang="en-US" sz="1600" dirty="0"/>
          </a:p>
        </p:txBody>
      </p:sp>
      <p:sp>
        <p:nvSpPr>
          <p:cNvPr id="12" name="Rounded Rectangle 11"/>
          <p:cNvSpPr/>
          <p:nvPr/>
        </p:nvSpPr>
        <p:spPr>
          <a:xfrm>
            <a:off x="6324600" y="4343400"/>
            <a:ext cx="26670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Son also likes to read books. His favorite genre is  modern fantasy comics</a:t>
            </a:r>
            <a:endParaRPr lang="en-US" sz="1600" dirty="0"/>
          </a:p>
        </p:txBody>
      </p:sp>
      <p:sp>
        <p:nvSpPr>
          <p:cNvPr id="13" name="Rounded Rectangle 12"/>
          <p:cNvSpPr/>
          <p:nvPr/>
        </p:nvSpPr>
        <p:spPr>
          <a:xfrm>
            <a:off x="2590800" y="5349240"/>
            <a:ext cx="3657600" cy="1280160"/>
          </a:xfrm>
          <a:prstGeom prst="roundRect">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500" dirty="0" smtClean="0"/>
              <a:t>Here, the son has inherited the father’s behavior of reading books, but with a difference in the type of book.  Here the son is overriding the behavior of father.</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extLst>
              <p:ext uri="{D42A27DB-BD31-4B8C-83A1-F6EECF244321}">
                <p14:modId xmlns:p14="http://schemas.microsoft.com/office/powerpoint/2010/main" val="2205703794"/>
              </p:ext>
            </p:extLst>
          </p:nvPr>
        </p:nvGraphicFramePr>
        <p:xfrm>
          <a:off x="609600" y="19812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Sangeetha Mohan(139944)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Associate -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a:t>
                      </a:r>
                      <a:r>
                        <a:rPr kumimoji="0" lang="en-US" sz="1600" b="0" i="0" u="none" strike="noStrike" cap="none" normalizeH="0" baseline="0" dirty="0" smtClean="0">
                          <a:ln>
                            <a:noFill/>
                          </a:ln>
                          <a:solidFill>
                            <a:schemeClr val="tx1"/>
                          </a:solidFill>
                          <a:effectLst/>
                          <a:latin typeface="Cambria" pitchFamily="18" charset="0"/>
                        </a:rPr>
                        <a:t>December  </a:t>
                      </a:r>
                      <a:r>
                        <a:rPr kumimoji="0" lang="en-US" sz="1600" b="0" i="0" u="none" strike="noStrike" cap="none" normalizeH="0" baseline="0" dirty="0" smtClean="0">
                          <a:ln>
                            <a:noFill/>
                          </a:ln>
                          <a:solidFill>
                            <a:schemeClr val="tx1"/>
                          </a:solidFill>
                          <a:effectLst/>
                          <a:latin typeface="Cambria" pitchFamily="18" charset="0"/>
                        </a:rPr>
                        <a:t>28</a:t>
                      </a:r>
                      <a:r>
                        <a:rPr kumimoji="0" lang="en-US" sz="1600" b="0" i="0" u="none" strike="noStrike" cap="none" normalizeH="0" baseline="30000" dirty="0" smtClean="0">
                          <a:ln>
                            <a:noFill/>
                          </a:ln>
                          <a:solidFill>
                            <a:schemeClr val="tx1"/>
                          </a:solidFill>
                          <a:effectLst/>
                          <a:latin typeface="Cambria" pitchFamily="18" charset="0"/>
                        </a:rPr>
                        <a:t>th</a:t>
                      </a:r>
                      <a:r>
                        <a:rPr kumimoji="0" lang="en-US" sz="1600" b="0" i="0" u="none" strike="noStrike" cap="none" normalizeH="0" baseline="0" dirty="0" smtClean="0">
                          <a:ln>
                            <a:noFill/>
                          </a:ln>
                          <a:solidFill>
                            <a:schemeClr val="tx1"/>
                          </a:solidFill>
                          <a:effectLst/>
                          <a:latin typeface="Cambria" pitchFamily="18" charset="0"/>
                        </a:rPr>
                        <a:t>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Method Overriding</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20</a:t>
            </a:fld>
            <a:endParaRPr lang="en-US" smtClean="0"/>
          </a:p>
        </p:txBody>
      </p:sp>
      <p:sp>
        <p:nvSpPr>
          <p:cNvPr id="7" name="Rectangle 6"/>
          <p:cNvSpPr/>
          <p:nvPr/>
        </p:nvSpPr>
        <p:spPr>
          <a:xfrm>
            <a:off x="228600" y="1600200"/>
            <a:ext cx="8763000" cy="3170099"/>
          </a:xfrm>
          <a:prstGeom prst="rect">
            <a:avLst/>
          </a:prstGeom>
        </p:spPr>
        <p:txBody>
          <a:bodyPr wrap="square">
            <a:spAutoFit/>
          </a:bodyPr>
          <a:lstStyle/>
          <a:p>
            <a:pPr>
              <a:spcBef>
                <a:spcPts val="1200"/>
              </a:spcBef>
            </a:pPr>
            <a:r>
              <a:rPr lang="en-US" sz="2000" dirty="0" smtClean="0"/>
              <a:t>What is method overriding?</a:t>
            </a:r>
          </a:p>
          <a:p>
            <a:pPr marL="346075" lvl="1" indent="-109538">
              <a:spcBef>
                <a:spcPts val="1200"/>
              </a:spcBef>
            </a:pPr>
            <a:r>
              <a:rPr lang="en-US" sz="2000" b="0" dirty="0" smtClean="0"/>
              <a:t>Creating a method with the same name, arguments and return type in both the parent and the child class is called </a:t>
            </a:r>
            <a:r>
              <a:rPr lang="en-US" sz="2000" i="1" dirty="0" smtClean="0"/>
              <a:t>method overriding</a:t>
            </a:r>
            <a:r>
              <a:rPr lang="en-US" sz="2000" b="0" dirty="0" smtClean="0"/>
              <a:t>.</a:t>
            </a:r>
          </a:p>
          <a:p>
            <a:pPr>
              <a:spcBef>
                <a:spcPts val="1200"/>
              </a:spcBef>
            </a:pPr>
            <a:r>
              <a:rPr lang="en-US" sz="2000" dirty="0" smtClean="0"/>
              <a:t>When do we override methods?</a:t>
            </a:r>
          </a:p>
          <a:p>
            <a:pPr lvl="1">
              <a:spcBef>
                <a:spcPts val="1200"/>
              </a:spcBef>
            </a:pPr>
            <a:r>
              <a:rPr lang="en-US" sz="2000" b="0" dirty="0" smtClean="0"/>
              <a:t>If a derived class (sub class) needs have a </a:t>
            </a:r>
            <a:r>
              <a:rPr lang="en-US" sz="2000" dirty="0" smtClean="0"/>
              <a:t>different</a:t>
            </a:r>
            <a:r>
              <a:rPr lang="en-US" sz="2000" b="0" dirty="0" smtClean="0"/>
              <a:t> method </a:t>
            </a:r>
            <a:r>
              <a:rPr lang="en-US" sz="2000" dirty="0" smtClean="0"/>
              <a:t>implementation</a:t>
            </a:r>
            <a:r>
              <a:rPr lang="en-US" sz="2000" b="0" dirty="0" smtClean="0"/>
              <a:t> from that of a super class, then that method can be overridden. </a:t>
            </a:r>
          </a:p>
          <a:p>
            <a:pPr>
              <a:spcBef>
                <a:spcPts val="1200"/>
              </a:spcBef>
            </a:pPr>
            <a:endParaRPr lang="en-US" sz="2000" b="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3932" y="4396888"/>
            <a:ext cx="6064481" cy="218521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spcBef>
                <a:spcPts val="1200"/>
              </a:spcBef>
            </a:pPr>
            <a:r>
              <a:rPr lang="en-US" sz="2000" i="1" dirty="0" smtClean="0">
                <a:latin typeface="Arial" pitchFamily="34" charset="0"/>
                <a:cs typeface="Arial" pitchFamily="34" charset="0"/>
              </a:rPr>
              <a:t>Child Class:</a:t>
            </a:r>
          </a:p>
          <a:p>
            <a:pPr lvl="1">
              <a:spcBef>
                <a:spcPts val="400"/>
              </a:spcBef>
            </a:pPr>
            <a:r>
              <a:rPr lang="en-US" sz="1600" dirty="0" smtClean="0">
                <a:latin typeface="Arial" pitchFamily="34" charset="0"/>
                <a:cs typeface="Arial" pitchFamily="34" charset="0"/>
              </a:rPr>
              <a:t>	</a:t>
            </a:r>
            <a:r>
              <a:rPr lang="en-US" sz="1600" dirty="0" smtClean="0">
                <a:solidFill>
                  <a:schemeClr val="tx1"/>
                </a:solidFill>
                <a:latin typeface="Arial" pitchFamily="34" charset="0"/>
                <a:cs typeface="Arial" pitchFamily="34" charset="0"/>
              </a:rPr>
              <a:t>public class Student extends Person{</a:t>
            </a:r>
          </a:p>
          <a:p>
            <a:pPr lvl="3">
              <a:spcBef>
                <a:spcPts val="400"/>
              </a:spcBef>
            </a:pPr>
            <a:r>
              <a:rPr lang="en-US" sz="1600" dirty="0" smtClean="0">
                <a:solidFill>
                  <a:srgbClr val="002060"/>
                </a:solidFill>
                <a:latin typeface="Arial" pitchFamily="34" charset="0"/>
                <a:cs typeface="Arial" pitchFamily="34" charset="0"/>
              </a:rPr>
              <a:t>public String </a:t>
            </a:r>
            <a:r>
              <a:rPr lang="en-US" sz="1600" dirty="0" err="1" smtClean="0">
                <a:solidFill>
                  <a:srgbClr val="002060"/>
                </a:solidFill>
                <a:latin typeface="Arial" pitchFamily="34" charset="0"/>
                <a:cs typeface="Arial" pitchFamily="34" charset="0"/>
              </a:rPr>
              <a:t>getName</a:t>
            </a:r>
            <a:r>
              <a:rPr lang="en-US" sz="1600" dirty="0" smtClean="0">
                <a:solidFill>
                  <a:srgbClr val="002060"/>
                </a:solidFill>
                <a:latin typeface="Arial" pitchFamily="34" charset="0"/>
                <a:cs typeface="Arial" pitchFamily="34" charset="0"/>
              </a:rPr>
              <a:t>(){</a:t>
            </a:r>
          </a:p>
          <a:p>
            <a:pPr lvl="4">
              <a:spcBef>
                <a:spcPts val="400"/>
              </a:spcBef>
            </a:pPr>
            <a:r>
              <a:rPr lang="en-US" sz="1600" dirty="0" err="1" smtClean="0">
                <a:solidFill>
                  <a:srgbClr val="00B050"/>
                </a:solidFill>
                <a:latin typeface="Arial" pitchFamily="34" charset="0"/>
                <a:cs typeface="Arial" pitchFamily="34" charset="0"/>
              </a:rPr>
              <a:t>System.out.println</a:t>
            </a:r>
            <a:r>
              <a:rPr lang="en-US" sz="1600" dirty="0" smtClean="0">
                <a:solidFill>
                  <a:srgbClr val="00B050"/>
                </a:solidFill>
                <a:latin typeface="Arial" pitchFamily="34" charset="0"/>
                <a:cs typeface="Arial" pitchFamily="34" charset="0"/>
              </a:rPr>
              <a:t>(“</a:t>
            </a:r>
            <a:r>
              <a:rPr lang="en-US" sz="1600" dirty="0" err="1" smtClean="0">
                <a:solidFill>
                  <a:srgbClr val="00B050"/>
                </a:solidFill>
                <a:latin typeface="Arial" pitchFamily="34" charset="0"/>
                <a:cs typeface="Arial" pitchFamily="34" charset="0"/>
              </a:rPr>
              <a:t>Student:getName</a:t>
            </a:r>
            <a:r>
              <a:rPr lang="en-US" sz="1600" dirty="0" smtClean="0">
                <a:solidFill>
                  <a:srgbClr val="00B050"/>
                </a:solidFill>
                <a:latin typeface="Arial" pitchFamily="34" charset="0"/>
                <a:cs typeface="Arial" pitchFamily="34" charset="0"/>
              </a:rPr>
              <a:t>”);</a:t>
            </a:r>
          </a:p>
          <a:p>
            <a:pPr lvl="4">
              <a:spcBef>
                <a:spcPts val="400"/>
              </a:spcBef>
            </a:pPr>
            <a:r>
              <a:rPr lang="en-US" sz="1600" dirty="0" smtClean="0">
                <a:solidFill>
                  <a:srgbClr val="002060"/>
                </a:solidFill>
                <a:latin typeface="Arial" pitchFamily="34" charset="0"/>
                <a:cs typeface="Arial" pitchFamily="34" charset="0"/>
              </a:rPr>
              <a:t>return name;</a:t>
            </a:r>
          </a:p>
          <a:p>
            <a:pPr lvl="3">
              <a:spcBef>
                <a:spcPts val="400"/>
              </a:spcBef>
            </a:pPr>
            <a:r>
              <a:rPr lang="en-US" sz="1600" dirty="0" smtClean="0">
                <a:solidFill>
                  <a:srgbClr val="002060"/>
                </a:solidFill>
                <a:latin typeface="Arial" pitchFamily="34" charset="0"/>
                <a:cs typeface="Arial" pitchFamily="34" charset="0"/>
              </a:rPr>
              <a:t>}</a:t>
            </a:r>
          </a:p>
          <a:p>
            <a:pPr lvl="2">
              <a:spcBef>
                <a:spcPts val="400"/>
              </a:spcBef>
            </a:pPr>
            <a:r>
              <a:rPr lang="en-US" sz="1600" dirty="0" smtClean="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p:txBody>
      </p:sp>
      <p:sp>
        <p:nvSpPr>
          <p:cNvPr id="6147" name="Rectangle 2"/>
          <p:cNvSpPr>
            <a:spLocks noGrp="1" noChangeArrowheads="1"/>
          </p:cNvSpPr>
          <p:nvPr>
            <p:ph type="title"/>
          </p:nvPr>
        </p:nvSpPr>
        <p:spPr/>
        <p:txBody>
          <a:bodyPr/>
          <a:lstStyle/>
          <a:p>
            <a:pPr eaLnBrk="1" hangingPunct="1"/>
            <a:r>
              <a:rPr lang="en-US" sz="3200" dirty="0" smtClean="0"/>
              <a:t>Method Overriding - Example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21</a:t>
            </a:fld>
            <a:endParaRPr lang="en-US" smtClean="0"/>
          </a:p>
        </p:txBody>
      </p:sp>
      <p:sp>
        <p:nvSpPr>
          <p:cNvPr id="7" name="Rectangle 6"/>
          <p:cNvSpPr/>
          <p:nvPr/>
        </p:nvSpPr>
        <p:spPr>
          <a:xfrm>
            <a:off x="228600" y="1600200"/>
            <a:ext cx="8763000" cy="224676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spcBef>
                <a:spcPts val="400"/>
              </a:spcBef>
            </a:pPr>
            <a:r>
              <a:rPr lang="en-US" sz="2000" i="1" dirty="0" smtClean="0">
                <a:latin typeface="Arial" pitchFamily="34" charset="0"/>
                <a:cs typeface="Arial" pitchFamily="34" charset="0"/>
              </a:rPr>
              <a:t>Parent Class:</a:t>
            </a:r>
          </a:p>
          <a:p>
            <a:pPr lvl="1">
              <a:spcBef>
                <a:spcPts val="400"/>
              </a:spcBef>
            </a:pPr>
            <a:r>
              <a:rPr lang="en-US" sz="2000" i="1" dirty="0" smtClean="0">
                <a:latin typeface="Arial" pitchFamily="34" charset="0"/>
                <a:cs typeface="Arial" pitchFamily="34" charset="0"/>
              </a:rPr>
              <a:t>	</a:t>
            </a:r>
            <a:r>
              <a:rPr lang="en-US" sz="1600" dirty="0" smtClean="0">
                <a:latin typeface="Arial" pitchFamily="34" charset="0"/>
                <a:cs typeface="Arial" pitchFamily="34" charset="0"/>
              </a:rPr>
              <a:t>public class Person{</a:t>
            </a:r>
          </a:p>
          <a:p>
            <a:pPr lvl="3">
              <a:spcBef>
                <a:spcPts val="400"/>
              </a:spcBef>
            </a:pPr>
            <a:r>
              <a:rPr lang="en-US" sz="1600" dirty="0" smtClean="0">
                <a:solidFill>
                  <a:srgbClr val="002060"/>
                </a:solidFill>
                <a:latin typeface="Arial" pitchFamily="34" charset="0"/>
                <a:cs typeface="Arial" pitchFamily="34" charset="0"/>
              </a:rPr>
              <a:t>public String </a:t>
            </a:r>
            <a:r>
              <a:rPr lang="en-US" sz="1600" dirty="0" err="1" smtClean="0">
                <a:solidFill>
                  <a:srgbClr val="002060"/>
                </a:solidFill>
                <a:latin typeface="Arial" pitchFamily="34" charset="0"/>
                <a:cs typeface="Arial" pitchFamily="34" charset="0"/>
              </a:rPr>
              <a:t>getName</a:t>
            </a:r>
            <a:r>
              <a:rPr lang="en-US" sz="1600" dirty="0" smtClean="0">
                <a:solidFill>
                  <a:srgbClr val="002060"/>
                </a:solidFill>
                <a:latin typeface="Arial" pitchFamily="34" charset="0"/>
                <a:cs typeface="Arial" pitchFamily="34" charset="0"/>
              </a:rPr>
              <a:t>(){</a:t>
            </a:r>
          </a:p>
          <a:p>
            <a:pPr lvl="4">
              <a:spcBef>
                <a:spcPts val="400"/>
              </a:spcBef>
            </a:pPr>
            <a:r>
              <a:rPr lang="en-US" sz="1600" dirty="0" err="1" smtClean="0">
                <a:solidFill>
                  <a:srgbClr val="00B050"/>
                </a:solidFill>
                <a:latin typeface="Arial" pitchFamily="34" charset="0"/>
                <a:cs typeface="Arial" pitchFamily="34" charset="0"/>
              </a:rPr>
              <a:t>System.out.println</a:t>
            </a:r>
            <a:r>
              <a:rPr lang="en-US" sz="1600" dirty="0" smtClean="0">
                <a:solidFill>
                  <a:srgbClr val="00B050"/>
                </a:solidFill>
                <a:latin typeface="Arial" pitchFamily="34" charset="0"/>
                <a:cs typeface="Arial" pitchFamily="34" charset="0"/>
              </a:rPr>
              <a:t>(“Parent: </a:t>
            </a:r>
            <a:r>
              <a:rPr lang="en-US" sz="1600" dirty="0" err="1" smtClean="0">
                <a:solidFill>
                  <a:srgbClr val="00B050"/>
                </a:solidFill>
                <a:latin typeface="Arial" pitchFamily="34" charset="0"/>
                <a:cs typeface="Arial" pitchFamily="34" charset="0"/>
              </a:rPr>
              <a:t>getName</a:t>
            </a:r>
            <a:r>
              <a:rPr lang="en-US" sz="1600" dirty="0" smtClean="0">
                <a:solidFill>
                  <a:srgbClr val="00B050"/>
                </a:solidFill>
                <a:latin typeface="Arial" pitchFamily="34" charset="0"/>
                <a:cs typeface="Arial" pitchFamily="34" charset="0"/>
              </a:rPr>
              <a:t>”);</a:t>
            </a:r>
          </a:p>
          <a:p>
            <a:pPr lvl="4">
              <a:spcBef>
                <a:spcPts val="400"/>
              </a:spcBef>
            </a:pPr>
            <a:r>
              <a:rPr lang="en-US" sz="1600" dirty="0" smtClean="0">
                <a:solidFill>
                  <a:srgbClr val="002060"/>
                </a:solidFill>
                <a:latin typeface="Arial" pitchFamily="34" charset="0"/>
                <a:cs typeface="Arial" pitchFamily="34" charset="0"/>
              </a:rPr>
              <a:t>return name;</a:t>
            </a:r>
          </a:p>
          <a:p>
            <a:pPr lvl="3">
              <a:spcBef>
                <a:spcPts val="400"/>
              </a:spcBef>
            </a:pPr>
            <a:r>
              <a:rPr lang="en-US" sz="1600" dirty="0" smtClean="0">
                <a:solidFill>
                  <a:srgbClr val="002060"/>
                </a:solidFill>
                <a:latin typeface="Arial" pitchFamily="34" charset="0"/>
                <a:cs typeface="Arial" pitchFamily="34" charset="0"/>
              </a:rPr>
              <a:t>}</a:t>
            </a:r>
          </a:p>
          <a:p>
            <a:pPr lvl="2">
              <a:spcBef>
                <a:spcPts val="400"/>
              </a:spcBef>
            </a:pPr>
            <a:r>
              <a:rPr lang="en-US" sz="1600" dirty="0" smtClean="0">
                <a:latin typeface="Arial" pitchFamily="34" charset="0"/>
                <a:cs typeface="Arial" pitchFamily="34" charset="0"/>
              </a:rPr>
              <a:t>}</a:t>
            </a:r>
          </a:p>
        </p:txBody>
      </p:sp>
      <p:sp>
        <p:nvSpPr>
          <p:cNvPr id="6" name="Right Brace 5"/>
          <p:cNvSpPr/>
          <p:nvPr/>
        </p:nvSpPr>
        <p:spPr>
          <a:xfrm>
            <a:off x="5791200" y="2438400"/>
            <a:ext cx="457200" cy="7620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400800" y="2362200"/>
            <a:ext cx="2133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err="1" smtClean="0"/>
              <a:t>getName</a:t>
            </a:r>
            <a:r>
              <a:rPr lang="en-US" sz="1500" dirty="0" smtClean="0"/>
              <a:t> method in the super class, Person</a:t>
            </a:r>
            <a:endParaRPr lang="en-US" sz="1500" dirty="0"/>
          </a:p>
        </p:txBody>
      </p:sp>
      <p:sp>
        <p:nvSpPr>
          <p:cNvPr id="9" name="Right Brace 8"/>
          <p:cNvSpPr/>
          <p:nvPr/>
        </p:nvSpPr>
        <p:spPr>
          <a:xfrm>
            <a:off x="6019800" y="5082688"/>
            <a:ext cx="457200" cy="7620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6629400" y="5082688"/>
            <a:ext cx="2133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dirty="0" err="1" smtClean="0"/>
              <a:t>getName</a:t>
            </a:r>
            <a:r>
              <a:rPr lang="en-US" sz="1500" dirty="0" smtClean="0"/>
              <a:t> method is overridden in subclass Student</a:t>
            </a:r>
            <a:endParaRPr lang="en-US" sz="1500" dirty="0"/>
          </a:p>
        </p:txBody>
      </p:sp>
      <p:sp>
        <p:nvSpPr>
          <p:cNvPr id="13" name="Rounded Rectangle 12"/>
          <p:cNvSpPr/>
          <p:nvPr/>
        </p:nvSpPr>
        <p:spPr>
          <a:xfrm>
            <a:off x="1676400" y="3657600"/>
            <a:ext cx="57912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700" b="0" dirty="0" smtClean="0">
                <a:latin typeface="Arial" pitchFamily="34" charset="0"/>
                <a:cs typeface="Arial" pitchFamily="34" charset="0"/>
              </a:rPr>
              <a:t>Now, when you invoke </a:t>
            </a:r>
            <a:r>
              <a:rPr lang="en-US" sz="1700" dirty="0" err="1" smtClean="0">
                <a:solidFill>
                  <a:srgbClr val="002060"/>
                </a:solidFill>
                <a:latin typeface="Arial" pitchFamily="34" charset="0"/>
                <a:cs typeface="Arial" pitchFamily="34" charset="0"/>
              </a:rPr>
              <a:t>getName</a:t>
            </a:r>
            <a:r>
              <a:rPr lang="en-US" sz="1700" dirty="0" smtClean="0">
                <a:solidFill>
                  <a:srgbClr val="002060"/>
                </a:solidFill>
                <a:latin typeface="Arial" pitchFamily="34" charset="0"/>
                <a:cs typeface="Arial" pitchFamily="34" charset="0"/>
              </a:rPr>
              <a:t>() </a:t>
            </a:r>
            <a:r>
              <a:rPr lang="en-US" sz="1700" b="0" dirty="0" smtClean="0">
                <a:latin typeface="Arial" pitchFamily="34" charset="0"/>
                <a:cs typeface="Arial" pitchFamily="34" charset="0"/>
              </a:rPr>
              <a:t>method of an object of subclass (</a:t>
            </a:r>
            <a:r>
              <a:rPr lang="en-US" sz="1700" dirty="0" smtClean="0">
                <a:solidFill>
                  <a:srgbClr val="002060"/>
                </a:solidFill>
                <a:latin typeface="Arial" pitchFamily="34" charset="0"/>
                <a:cs typeface="Arial" pitchFamily="34" charset="0"/>
              </a:rPr>
              <a:t>Student) </a:t>
            </a:r>
            <a:r>
              <a:rPr lang="en-US" sz="1700" b="0" dirty="0" smtClean="0">
                <a:latin typeface="Arial" pitchFamily="34" charset="0"/>
                <a:cs typeface="Arial" pitchFamily="34" charset="0"/>
              </a:rPr>
              <a:t>, output would be,</a:t>
            </a:r>
          </a:p>
          <a:p>
            <a:pPr algn="ctr"/>
            <a:r>
              <a:rPr lang="en-US" sz="1700" dirty="0" err="1" smtClean="0">
                <a:solidFill>
                  <a:srgbClr val="00B050"/>
                </a:solidFill>
                <a:latin typeface="Arial" pitchFamily="34" charset="0"/>
                <a:cs typeface="Arial" pitchFamily="34" charset="0"/>
              </a:rPr>
              <a:t>Student:getName</a:t>
            </a:r>
            <a:endParaRPr lang="en-US" sz="1700" dirty="0">
              <a:solidFill>
                <a:srgbClr val="00B05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0"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Method Overriding</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22</a:t>
            </a:fld>
            <a:endParaRPr lang="en-US" smtClean="0"/>
          </a:p>
        </p:txBody>
      </p:sp>
      <p:sp>
        <p:nvSpPr>
          <p:cNvPr id="7" name="Rectangle 6"/>
          <p:cNvSpPr/>
          <p:nvPr/>
        </p:nvSpPr>
        <p:spPr>
          <a:xfrm>
            <a:off x="228600" y="1447800"/>
            <a:ext cx="8763000" cy="1785104"/>
          </a:xfrm>
          <a:prstGeom prst="rect">
            <a:avLst/>
          </a:prstGeom>
        </p:spPr>
        <p:txBody>
          <a:bodyPr wrap="square">
            <a:spAutoFit/>
          </a:bodyPr>
          <a:lstStyle/>
          <a:p>
            <a:pPr>
              <a:spcBef>
                <a:spcPts val="1200"/>
              </a:spcBef>
            </a:pPr>
            <a:r>
              <a:rPr lang="en-US" dirty="0" smtClean="0"/>
              <a:t>What is covariant return type?</a:t>
            </a:r>
          </a:p>
          <a:p>
            <a:pPr marL="630238" lvl="2" indent="-109538">
              <a:spcBef>
                <a:spcPts val="1200"/>
              </a:spcBef>
            </a:pPr>
            <a:r>
              <a:rPr lang="en-US" b="0" dirty="0" smtClean="0"/>
              <a:t>The overriding method in the sub class can also </a:t>
            </a:r>
            <a:r>
              <a:rPr lang="en-US" dirty="0" smtClean="0"/>
              <a:t>return</a:t>
            </a:r>
            <a:r>
              <a:rPr lang="en-US" b="0" dirty="0" smtClean="0"/>
              <a:t> a </a:t>
            </a:r>
            <a:r>
              <a:rPr lang="en-US" dirty="0" smtClean="0"/>
              <a:t>subclass</a:t>
            </a:r>
            <a:r>
              <a:rPr lang="en-US" b="0" dirty="0" smtClean="0"/>
              <a:t> of the return type of the overridden method (in parent class). This is called </a:t>
            </a:r>
            <a:r>
              <a:rPr lang="en-US" dirty="0" smtClean="0"/>
              <a:t>covariant</a:t>
            </a:r>
            <a:r>
              <a:rPr lang="en-US" b="0" dirty="0" smtClean="0"/>
              <a:t> </a:t>
            </a:r>
            <a:r>
              <a:rPr lang="en-US" dirty="0" smtClean="0"/>
              <a:t>return</a:t>
            </a:r>
            <a:r>
              <a:rPr lang="en-US" b="0" dirty="0" smtClean="0"/>
              <a:t> </a:t>
            </a:r>
            <a:r>
              <a:rPr lang="en-US" dirty="0" smtClean="0"/>
              <a:t>type</a:t>
            </a:r>
            <a:r>
              <a:rPr lang="en-US" b="0" dirty="0" smtClean="0"/>
              <a:t>. </a:t>
            </a:r>
          </a:p>
          <a:p>
            <a:pPr>
              <a:spcBef>
                <a:spcPts val="1200"/>
              </a:spcBef>
            </a:pPr>
            <a:r>
              <a:rPr lang="en-US" dirty="0" smtClean="0"/>
              <a:t>Example:</a:t>
            </a:r>
          </a:p>
        </p:txBody>
      </p:sp>
      <p:sp>
        <p:nvSpPr>
          <p:cNvPr id="5" name="TextBox 4"/>
          <p:cNvSpPr txBox="1"/>
          <p:nvPr/>
        </p:nvSpPr>
        <p:spPr>
          <a:xfrm>
            <a:off x="241736" y="3200400"/>
            <a:ext cx="4114800" cy="16414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spcBef>
                <a:spcPts val="400"/>
              </a:spcBef>
            </a:pPr>
            <a:r>
              <a:rPr lang="en-US" sz="1400" b="0" i="1" dirty="0" smtClean="0">
                <a:solidFill>
                  <a:schemeClr val="dk1"/>
                </a:solidFill>
                <a:latin typeface="Arial" pitchFamily="34" charset="0"/>
                <a:cs typeface="Arial" pitchFamily="34" charset="0"/>
              </a:rPr>
              <a:t>public class Parent{</a:t>
            </a:r>
          </a:p>
          <a:p>
            <a:pPr lvl="1">
              <a:spcBef>
                <a:spcPts val="400"/>
              </a:spcBef>
            </a:pPr>
            <a:r>
              <a:rPr lang="en-US" sz="1400" b="0" i="1" dirty="0" smtClean="0">
                <a:solidFill>
                  <a:schemeClr val="dk1"/>
                </a:solidFill>
                <a:latin typeface="Arial" pitchFamily="34" charset="0"/>
                <a:cs typeface="Arial" pitchFamily="34" charset="0"/>
              </a:rPr>
              <a:t>public </a:t>
            </a:r>
            <a:r>
              <a:rPr lang="en-US" sz="1400" b="0" i="1" dirty="0" smtClean="0">
                <a:solidFill>
                  <a:srgbClr val="EA3800"/>
                </a:solidFill>
                <a:latin typeface="Arial" pitchFamily="34" charset="0"/>
                <a:cs typeface="Arial" pitchFamily="34" charset="0"/>
              </a:rPr>
              <a:t>Person</a:t>
            </a:r>
            <a:r>
              <a:rPr lang="en-US" sz="1400" b="0" i="1" dirty="0" smtClean="0">
                <a:solidFill>
                  <a:schemeClr val="dk1"/>
                </a:solidFill>
                <a:latin typeface="Arial" pitchFamily="34" charset="0"/>
                <a:cs typeface="Arial" pitchFamily="34" charset="0"/>
              </a:rPr>
              <a:t> </a:t>
            </a:r>
            <a:r>
              <a:rPr lang="en-US" sz="1400" b="0" i="1" dirty="0" err="1" smtClean="0">
                <a:solidFill>
                  <a:schemeClr val="dk1"/>
                </a:solidFill>
                <a:latin typeface="Arial" pitchFamily="34" charset="0"/>
                <a:cs typeface="Arial" pitchFamily="34" charset="0"/>
              </a:rPr>
              <a:t>getPerson</a:t>
            </a:r>
            <a:r>
              <a:rPr lang="en-US" sz="1400" b="0" i="1" dirty="0" smtClean="0">
                <a:solidFill>
                  <a:schemeClr val="dk1"/>
                </a:solidFill>
                <a:latin typeface="Arial" pitchFamily="34" charset="0"/>
                <a:cs typeface="Arial" pitchFamily="34" charset="0"/>
              </a:rPr>
              <a:t>(){</a:t>
            </a:r>
          </a:p>
          <a:p>
            <a:pPr lvl="2">
              <a:spcBef>
                <a:spcPts val="400"/>
              </a:spcBef>
            </a:pPr>
            <a:r>
              <a:rPr lang="en-US" sz="1400" b="0" i="1" dirty="0" err="1" smtClean="0">
                <a:solidFill>
                  <a:schemeClr val="dk1"/>
                </a:solidFill>
                <a:latin typeface="Arial" pitchFamily="34" charset="0"/>
                <a:cs typeface="Arial" pitchFamily="34" charset="0"/>
              </a:rPr>
              <a:t>System.out.println</a:t>
            </a:r>
            <a:r>
              <a:rPr lang="en-US" sz="1400" b="0" i="1" dirty="0" smtClean="0">
                <a:solidFill>
                  <a:schemeClr val="dk1"/>
                </a:solidFill>
                <a:latin typeface="Arial" pitchFamily="34" charset="0"/>
                <a:cs typeface="Arial" pitchFamily="34" charset="0"/>
              </a:rPr>
              <a:t>("</a:t>
            </a:r>
            <a:r>
              <a:rPr lang="en-US" sz="1400" b="0" i="1" dirty="0" err="1" smtClean="0">
                <a:solidFill>
                  <a:schemeClr val="dk1"/>
                </a:solidFill>
                <a:latin typeface="Arial" pitchFamily="34" charset="0"/>
                <a:cs typeface="Arial" pitchFamily="34" charset="0"/>
              </a:rPr>
              <a:t>Parent:getName</a:t>
            </a:r>
            <a:r>
              <a:rPr lang="en-US" sz="1400" b="0" i="1" dirty="0" smtClean="0">
                <a:solidFill>
                  <a:schemeClr val="dk1"/>
                </a:solidFill>
                <a:latin typeface="Arial" pitchFamily="34" charset="0"/>
                <a:cs typeface="Arial" pitchFamily="34" charset="0"/>
              </a:rPr>
              <a:t>");</a:t>
            </a:r>
          </a:p>
          <a:p>
            <a:pPr lvl="1">
              <a:spcBef>
                <a:spcPts val="400"/>
              </a:spcBef>
            </a:pPr>
            <a:r>
              <a:rPr lang="en-US" sz="1400" b="0" i="1" dirty="0" smtClean="0">
                <a:solidFill>
                  <a:schemeClr val="dk1"/>
                </a:solidFill>
                <a:latin typeface="Arial" pitchFamily="34" charset="0"/>
                <a:cs typeface="Arial" pitchFamily="34" charset="0"/>
              </a:rPr>
              <a:t>return </a:t>
            </a:r>
            <a:r>
              <a:rPr lang="en-US" sz="1400" b="0" i="1" dirty="0" smtClean="0">
                <a:solidFill>
                  <a:srgbClr val="EA3800"/>
                </a:solidFill>
                <a:latin typeface="Arial" pitchFamily="34" charset="0"/>
                <a:cs typeface="Arial" pitchFamily="34" charset="0"/>
              </a:rPr>
              <a:t>new</a:t>
            </a:r>
            <a:r>
              <a:rPr lang="en-US" sz="1400" b="0" i="1" dirty="0" smtClean="0">
                <a:solidFill>
                  <a:srgbClr val="FF0000"/>
                </a:solidFill>
                <a:latin typeface="Arial" pitchFamily="34" charset="0"/>
                <a:cs typeface="Arial" pitchFamily="34" charset="0"/>
              </a:rPr>
              <a:t> </a:t>
            </a:r>
            <a:r>
              <a:rPr lang="en-US" sz="1400" b="0" i="1" dirty="0" smtClean="0">
                <a:solidFill>
                  <a:srgbClr val="EA3800"/>
                </a:solidFill>
                <a:latin typeface="Arial" pitchFamily="34" charset="0"/>
                <a:cs typeface="Arial" pitchFamily="34" charset="0"/>
              </a:rPr>
              <a:t>Person</a:t>
            </a:r>
            <a:r>
              <a:rPr lang="en-US" sz="1400" b="0" i="1" dirty="0" smtClean="0">
                <a:solidFill>
                  <a:srgbClr val="FF0000"/>
                </a:solidFill>
                <a:latin typeface="Arial" pitchFamily="34" charset="0"/>
                <a:cs typeface="Arial" pitchFamily="34" charset="0"/>
              </a:rPr>
              <a:t>();</a:t>
            </a:r>
          </a:p>
          <a:p>
            <a:pPr lvl="1">
              <a:spcBef>
                <a:spcPts val="400"/>
              </a:spcBef>
            </a:pPr>
            <a:r>
              <a:rPr lang="en-US" sz="1400" b="0" i="1" dirty="0" smtClean="0">
                <a:solidFill>
                  <a:schemeClr val="dk1"/>
                </a:solidFill>
                <a:latin typeface="Arial" pitchFamily="34" charset="0"/>
                <a:cs typeface="Arial" pitchFamily="34" charset="0"/>
              </a:rPr>
              <a:t>}</a:t>
            </a:r>
          </a:p>
          <a:p>
            <a:pPr>
              <a:spcBef>
                <a:spcPts val="400"/>
              </a:spcBef>
            </a:pPr>
            <a:r>
              <a:rPr lang="en-US" sz="1400" b="0" i="1" dirty="0" smtClean="0">
                <a:solidFill>
                  <a:schemeClr val="dk1"/>
                </a:solidFill>
                <a:latin typeface="Arial" pitchFamily="34" charset="0"/>
                <a:cs typeface="Arial" pitchFamily="34" charset="0"/>
              </a:rPr>
              <a:t>}</a:t>
            </a:r>
          </a:p>
        </p:txBody>
      </p:sp>
      <p:sp>
        <p:nvSpPr>
          <p:cNvPr id="6" name="TextBox 5"/>
          <p:cNvSpPr txBox="1"/>
          <p:nvPr/>
        </p:nvSpPr>
        <p:spPr>
          <a:xfrm>
            <a:off x="4585136" y="3200400"/>
            <a:ext cx="44196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b="0" i="1" dirty="0" smtClean="0"/>
              <a:t>public class Child  extends Parent{</a:t>
            </a:r>
          </a:p>
          <a:p>
            <a:pPr lvl="1"/>
            <a:r>
              <a:rPr lang="en-US" sz="1600" b="0" i="1" dirty="0" smtClean="0"/>
              <a:t>public </a:t>
            </a:r>
            <a:r>
              <a:rPr lang="en-US" sz="1400" b="0" i="1" dirty="0" smtClean="0">
                <a:solidFill>
                  <a:srgbClr val="EA3800"/>
                </a:solidFill>
                <a:latin typeface="Arial" pitchFamily="34" charset="0"/>
                <a:cs typeface="Arial" pitchFamily="34" charset="0"/>
              </a:rPr>
              <a:t>Student</a:t>
            </a:r>
            <a:r>
              <a:rPr lang="en-US" sz="1600" b="0" i="1" dirty="0" smtClean="0"/>
              <a:t> </a:t>
            </a:r>
            <a:r>
              <a:rPr lang="en-US" sz="1600" b="0" i="1" dirty="0" err="1" smtClean="0"/>
              <a:t>getPerson</a:t>
            </a:r>
            <a:r>
              <a:rPr lang="en-US" sz="1600" b="0" i="1" dirty="0" smtClean="0"/>
              <a:t>(){</a:t>
            </a:r>
          </a:p>
          <a:p>
            <a:pPr lvl="1"/>
            <a:r>
              <a:rPr lang="en-US" sz="1600" b="0" i="1" dirty="0" smtClean="0"/>
              <a:t>	</a:t>
            </a:r>
            <a:r>
              <a:rPr lang="en-US" sz="1600" b="0" i="1" dirty="0" err="1" smtClean="0"/>
              <a:t>System.out.println</a:t>
            </a:r>
            <a:r>
              <a:rPr lang="en-US" sz="1600" b="0" i="1" dirty="0" smtClean="0"/>
              <a:t>("</a:t>
            </a:r>
            <a:r>
              <a:rPr lang="en-US" sz="1600" b="0" i="1" dirty="0" err="1" smtClean="0"/>
              <a:t>Student:getName</a:t>
            </a:r>
            <a:r>
              <a:rPr lang="en-US" sz="1600" b="0" i="1" dirty="0" smtClean="0"/>
              <a:t>");</a:t>
            </a:r>
          </a:p>
          <a:p>
            <a:pPr lvl="1"/>
            <a:r>
              <a:rPr lang="en-US" sz="1600" b="0" i="1" dirty="0" smtClean="0"/>
              <a:t>return </a:t>
            </a:r>
            <a:r>
              <a:rPr lang="en-US" sz="1400" b="0" i="1" dirty="0" smtClean="0">
                <a:solidFill>
                  <a:srgbClr val="EA3800"/>
                </a:solidFill>
                <a:latin typeface="Arial" pitchFamily="34" charset="0"/>
                <a:cs typeface="Arial" pitchFamily="34" charset="0"/>
              </a:rPr>
              <a:t>new</a:t>
            </a:r>
            <a:r>
              <a:rPr lang="en-US" sz="1600" b="0" i="1" dirty="0" smtClean="0">
                <a:solidFill>
                  <a:srgbClr val="FF0000"/>
                </a:solidFill>
              </a:rPr>
              <a:t> </a:t>
            </a:r>
            <a:r>
              <a:rPr lang="en-US" sz="1400" b="0" i="1" dirty="0" smtClean="0">
                <a:solidFill>
                  <a:srgbClr val="EA3800"/>
                </a:solidFill>
                <a:latin typeface="Arial" pitchFamily="34" charset="0"/>
                <a:cs typeface="Arial" pitchFamily="34" charset="0"/>
              </a:rPr>
              <a:t>Student</a:t>
            </a:r>
            <a:r>
              <a:rPr lang="en-US" sz="1600" b="0" i="1" dirty="0" smtClean="0">
                <a:solidFill>
                  <a:srgbClr val="FF0000"/>
                </a:solidFill>
              </a:rPr>
              <a:t>();</a:t>
            </a:r>
          </a:p>
          <a:p>
            <a:pPr lvl="1"/>
            <a:r>
              <a:rPr lang="en-US" sz="1600" b="0" i="1" dirty="0" smtClean="0"/>
              <a:t>}</a:t>
            </a:r>
          </a:p>
          <a:p>
            <a:r>
              <a:rPr lang="en-US" sz="1600" b="0" i="1" dirty="0" smtClean="0"/>
              <a:t>}</a:t>
            </a:r>
            <a:endParaRPr lang="en-US" sz="1600" b="0" i="1" dirty="0" smtClean="0">
              <a:solidFill>
                <a:schemeClr val="dk1"/>
              </a:solidFill>
              <a:latin typeface="Arial" pitchFamily="34" charset="0"/>
              <a:cs typeface="Arial" pitchFamily="34" charset="0"/>
            </a:endParaRPr>
          </a:p>
        </p:txBody>
      </p:sp>
      <p:sp>
        <p:nvSpPr>
          <p:cNvPr id="8" name="TextBox 7"/>
          <p:cNvSpPr txBox="1"/>
          <p:nvPr/>
        </p:nvSpPr>
        <p:spPr>
          <a:xfrm>
            <a:off x="152400" y="4953000"/>
            <a:ext cx="87630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i="1" dirty="0" err="1" smtClean="0">
                <a:latin typeface="Arial" pitchFamily="34" charset="0"/>
                <a:cs typeface="Arial" pitchFamily="34" charset="0"/>
              </a:rPr>
              <a:t>Child.getPerson</a:t>
            </a:r>
            <a:r>
              <a:rPr lang="en-US" sz="1600" i="1" dirty="0" smtClean="0">
                <a:latin typeface="Arial" pitchFamily="34" charset="0"/>
                <a:cs typeface="Arial" pitchFamily="34" charset="0"/>
              </a:rPr>
              <a:t>() </a:t>
            </a:r>
            <a:r>
              <a:rPr lang="en-US" sz="1600" b="0" dirty="0" smtClean="0">
                <a:latin typeface="Arial" pitchFamily="34" charset="0"/>
                <a:cs typeface="Arial" pitchFamily="34" charset="0"/>
              </a:rPr>
              <a:t>overrides the method </a:t>
            </a:r>
            <a:r>
              <a:rPr lang="en-US" sz="1600" i="1" dirty="0" err="1" smtClean="0">
                <a:latin typeface="Arial" pitchFamily="34" charset="0"/>
                <a:cs typeface="Arial" pitchFamily="34" charset="0"/>
              </a:rPr>
              <a:t>Parent.getPerson</a:t>
            </a:r>
            <a:r>
              <a:rPr lang="en-US" sz="1600" i="1" dirty="0" smtClean="0">
                <a:latin typeface="Arial" pitchFamily="34" charset="0"/>
                <a:cs typeface="Arial" pitchFamily="34" charset="0"/>
              </a:rPr>
              <a:t>() </a:t>
            </a:r>
            <a:r>
              <a:rPr lang="en-US" sz="1600" b="0" dirty="0" smtClean="0">
                <a:latin typeface="Arial" pitchFamily="34" charset="0"/>
                <a:cs typeface="Arial" pitchFamily="34" charset="0"/>
              </a:rPr>
              <a:t>and has a covariant return type.  Assuming </a:t>
            </a:r>
            <a:r>
              <a:rPr lang="en-US" sz="1600" i="1" dirty="0" smtClean="0">
                <a:latin typeface="Arial" pitchFamily="34" charset="0"/>
                <a:cs typeface="Arial" pitchFamily="34" charset="0"/>
              </a:rPr>
              <a:t>Student</a:t>
            </a:r>
            <a:r>
              <a:rPr lang="en-US" sz="1600" b="0" dirty="0" smtClean="0">
                <a:latin typeface="Arial" pitchFamily="34" charset="0"/>
                <a:cs typeface="Arial" pitchFamily="34" charset="0"/>
              </a:rPr>
              <a:t> is subclass of </a:t>
            </a:r>
            <a:r>
              <a:rPr lang="en-US" sz="1600" i="1" dirty="0" smtClean="0">
                <a:latin typeface="Arial" pitchFamily="34" charset="0"/>
                <a:cs typeface="Arial" pitchFamily="34" charset="0"/>
              </a:rPr>
              <a:t>Person</a:t>
            </a:r>
            <a:r>
              <a:rPr lang="en-US" sz="1600" b="0" dirty="0" smtClean="0">
                <a:latin typeface="Arial" pitchFamily="34" charset="0"/>
                <a:cs typeface="Arial" pitchFamily="34" charset="0"/>
              </a:rPr>
              <a:t>.</a:t>
            </a:r>
          </a:p>
          <a:p>
            <a:r>
              <a:rPr lang="en-US" sz="1600" b="0" dirty="0" smtClean="0">
                <a:latin typeface="Arial" pitchFamily="34" charset="0"/>
                <a:cs typeface="Arial" pitchFamily="34" charset="0"/>
              </a:rPr>
              <a:t/>
            </a:r>
            <a:br>
              <a:rPr lang="en-US" sz="1600" b="0" dirty="0" smtClean="0">
                <a:latin typeface="Arial" pitchFamily="34" charset="0"/>
                <a:cs typeface="Arial" pitchFamily="34" charset="0"/>
              </a:rPr>
            </a:br>
            <a:r>
              <a:rPr lang="en-US" sz="1600" b="0" dirty="0" smtClean="0">
                <a:latin typeface="Arial" pitchFamily="34" charset="0"/>
                <a:cs typeface="Arial" pitchFamily="34" charset="0"/>
              </a:rPr>
              <a:t>The overridden method returns </a:t>
            </a:r>
            <a:r>
              <a:rPr lang="en-US" sz="1600" i="1" dirty="0" smtClean="0">
                <a:latin typeface="Arial" pitchFamily="34" charset="0"/>
                <a:cs typeface="Arial" pitchFamily="34" charset="0"/>
              </a:rPr>
              <a:t>Student  </a:t>
            </a:r>
            <a:r>
              <a:rPr lang="en-US" sz="1600" b="0" dirty="0" smtClean="0">
                <a:latin typeface="Arial" pitchFamily="34" charset="0"/>
                <a:cs typeface="Arial" pitchFamily="34" charset="0"/>
              </a:rPr>
              <a:t>which is a subclass of </a:t>
            </a:r>
            <a:r>
              <a:rPr lang="en-US" sz="1600" i="1" dirty="0" smtClean="0">
                <a:latin typeface="Arial" pitchFamily="34" charset="0"/>
                <a:cs typeface="Arial" pitchFamily="34" charset="0"/>
              </a:rPr>
              <a:t>Person </a:t>
            </a:r>
            <a:r>
              <a:rPr lang="en-US" sz="1600" b="0" dirty="0" smtClean="0">
                <a:latin typeface="Arial" pitchFamily="34" charset="0"/>
                <a:cs typeface="Arial" pitchFamily="34" charset="0"/>
              </a:rPr>
              <a:t>(return type of parent </a:t>
            </a:r>
            <a:r>
              <a:rPr lang="en-US" sz="1600" b="0" dirty="0" err="1" smtClean="0">
                <a:latin typeface="Arial" pitchFamily="34" charset="0"/>
                <a:cs typeface="Arial" pitchFamily="34" charset="0"/>
              </a:rPr>
              <a:t>getPerson</a:t>
            </a:r>
            <a:r>
              <a:rPr lang="en-US" sz="1600" b="0" dirty="0" smtClean="0">
                <a:latin typeface="Arial" pitchFamily="34" charset="0"/>
                <a:cs typeface="Arial" pitchFamily="34" charset="0"/>
              </a:rPr>
              <a:t> method).</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ox(in)">
                                      <p:cBhvr>
                                        <p:cTn id="13" dur="500"/>
                                        <p:tgtEl>
                                          <p:spTgt spid="7">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200" dirty="0" smtClean="0"/>
              <a:t>Run Time Polymorphism</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23</a:t>
            </a:fld>
            <a:endParaRPr lang="en-US" smtClean="0"/>
          </a:p>
        </p:txBody>
      </p:sp>
      <p:sp>
        <p:nvSpPr>
          <p:cNvPr id="7" name="Rectangle 6"/>
          <p:cNvSpPr/>
          <p:nvPr/>
        </p:nvSpPr>
        <p:spPr>
          <a:xfrm>
            <a:off x="228600" y="1608177"/>
            <a:ext cx="8763000" cy="5170646"/>
          </a:xfrm>
          <a:prstGeom prst="rect">
            <a:avLst/>
          </a:prstGeom>
        </p:spPr>
        <p:txBody>
          <a:bodyPr wrap="square">
            <a:spAutoFit/>
          </a:bodyPr>
          <a:lstStyle/>
          <a:p>
            <a:pPr>
              <a:spcBef>
                <a:spcPts val="1200"/>
              </a:spcBef>
            </a:pPr>
            <a:r>
              <a:rPr lang="en-US" dirty="0" smtClean="0"/>
              <a:t>What is polymorphism?</a:t>
            </a:r>
          </a:p>
          <a:p>
            <a:pPr>
              <a:spcBef>
                <a:spcPts val="1200"/>
              </a:spcBef>
            </a:pPr>
            <a:r>
              <a:rPr lang="en-US" b="0" dirty="0" smtClean="0"/>
              <a:t>Polymorphism is the capability of a method to do </a:t>
            </a:r>
            <a:r>
              <a:rPr lang="en-US" b="0" dirty="0" smtClean="0">
                <a:solidFill>
                  <a:srgbClr val="00B050"/>
                </a:solidFill>
              </a:rPr>
              <a:t>different</a:t>
            </a:r>
            <a:r>
              <a:rPr lang="en-US" b="0" dirty="0" smtClean="0"/>
              <a:t> </a:t>
            </a:r>
            <a:r>
              <a:rPr lang="en-US" b="0" dirty="0" smtClean="0">
                <a:solidFill>
                  <a:srgbClr val="00B050"/>
                </a:solidFill>
              </a:rPr>
              <a:t>things</a:t>
            </a:r>
            <a:r>
              <a:rPr lang="en-US" b="0" dirty="0" smtClean="0"/>
              <a:t> based on the object used for invoking the method.. </a:t>
            </a:r>
          </a:p>
          <a:p>
            <a:pPr>
              <a:spcBef>
                <a:spcPts val="1200"/>
              </a:spcBef>
            </a:pPr>
            <a:r>
              <a:rPr lang="en-US" dirty="0" smtClean="0"/>
              <a:t>What is run time polymorphism?</a:t>
            </a:r>
          </a:p>
          <a:p>
            <a:pPr>
              <a:spcBef>
                <a:spcPts val="1200"/>
              </a:spcBef>
            </a:pPr>
            <a:r>
              <a:rPr lang="en-US" dirty="0" smtClean="0">
                <a:solidFill>
                  <a:srgbClr val="00B050"/>
                </a:solidFill>
              </a:rPr>
              <a:t>Method overriding</a:t>
            </a:r>
            <a:r>
              <a:rPr lang="en-US" b="0" dirty="0" smtClean="0"/>
              <a:t> is an example of runtime polymorphism. Here, the JVM determines the </a:t>
            </a:r>
            <a:r>
              <a:rPr lang="en-US" dirty="0" smtClean="0">
                <a:solidFill>
                  <a:srgbClr val="00B050"/>
                </a:solidFill>
              </a:rPr>
              <a:t>method</a:t>
            </a:r>
            <a:r>
              <a:rPr lang="en-US" dirty="0" smtClean="0"/>
              <a:t> </a:t>
            </a:r>
            <a:r>
              <a:rPr lang="en-US" dirty="0" smtClean="0">
                <a:solidFill>
                  <a:srgbClr val="00B050"/>
                </a:solidFill>
              </a:rPr>
              <a:t>invocation </a:t>
            </a:r>
            <a:r>
              <a:rPr lang="en-US" b="0" dirty="0" smtClean="0"/>
              <a:t>at the </a:t>
            </a:r>
            <a:r>
              <a:rPr lang="en-US" dirty="0" smtClean="0">
                <a:solidFill>
                  <a:srgbClr val="00B050"/>
                </a:solidFill>
              </a:rPr>
              <a:t>runtime</a:t>
            </a:r>
            <a:r>
              <a:rPr lang="en-US" b="0" dirty="0" smtClean="0"/>
              <a:t> and not at the compile time. The method being invoked is based on the object which on which the method is triggered.</a:t>
            </a:r>
          </a:p>
          <a:p>
            <a:pPr>
              <a:spcBef>
                <a:spcPts val="1200"/>
              </a:spcBef>
            </a:pPr>
            <a:r>
              <a:rPr lang="en-US" dirty="0" smtClean="0"/>
              <a:t>From the previous Example,</a:t>
            </a:r>
          </a:p>
          <a:p>
            <a:pPr>
              <a:spcBef>
                <a:spcPts val="0"/>
              </a:spcBef>
            </a:pPr>
            <a:r>
              <a:rPr lang="en-US" b="0" dirty="0" smtClean="0">
                <a:solidFill>
                  <a:srgbClr val="002060"/>
                </a:solidFill>
              </a:rPr>
              <a:t>Person p = new Person();</a:t>
            </a:r>
          </a:p>
          <a:p>
            <a:pPr>
              <a:spcBef>
                <a:spcPts val="0"/>
              </a:spcBef>
            </a:pPr>
            <a:r>
              <a:rPr lang="en-US" b="0" dirty="0" smtClean="0">
                <a:solidFill>
                  <a:srgbClr val="002060"/>
                </a:solidFill>
              </a:rPr>
              <a:t>Person s = new Student();</a:t>
            </a:r>
          </a:p>
          <a:p>
            <a:pPr>
              <a:spcBef>
                <a:spcPts val="0"/>
              </a:spcBef>
            </a:pPr>
            <a:r>
              <a:rPr lang="en-US" b="0" dirty="0" err="1" smtClean="0">
                <a:solidFill>
                  <a:srgbClr val="002060"/>
                </a:solidFill>
              </a:rPr>
              <a:t>p.getName</a:t>
            </a:r>
            <a:r>
              <a:rPr lang="en-US" b="0" dirty="0" smtClean="0">
                <a:solidFill>
                  <a:srgbClr val="002060"/>
                </a:solidFill>
              </a:rPr>
              <a:t>()</a:t>
            </a:r>
            <a:r>
              <a:rPr lang="en-US" b="0" dirty="0" smtClean="0">
                <a:solidFill>
                  <a:srgbClr val="00B050"/>
                </a:solidFill>
              </a:rPr>
              <a:t>// will print “Parent </a:t>
            </a:r>
            <a:r>
              <a:rPr lang="en-US" b="0" dirty="0" err="1" smtClean="0">
                <a:solidFill>
                  <a:srgbClr val="00B050"/>
                </a:solidFill>
              </a:rPr>
              <a:t>getName</a:t>
            </a:r>
            <a:r>
              <a:rPr lang="en-US" b="0" dirty="0" smtClean="0">
                <a:solidFill>
                  <a:srgbClr val="00B050"/>
                </a:solidFill>
              </a:rPr>
              <a:t>”</a:t>
            </a:r>
          </a:p>
          <a:p>
            <a:pPr>
              <a:spcBef>
                <a:spcPts val="0"/>
              </a:spcBef>
            </a:pPr>
            <a:r>
              <a:rPr lang="en-US" b="0" dirty="0" err="1" smtClean="0">
                <a:solidFill>
                  <a:srgbClr val="002060"/>
                </a:solidFill>
              </a:rPr>
              <a:t>s.getName</a:t>
            </a:r>
            <a:r>
              <a:rPr lang="en-US" b="0" dirty="0" smtClean="0">
                <a:solidFill>
                  <a:srgbClr val="002060"/>
                </a:solidFill>
              </a:rPr>
              <a:t>()</a:t>
            </a:r>
            <a:r>
              <a:rPr lang="en-US" b="0" dirty="0" smtClean="0">
                <a:solidFill>
                  <a:srgbClr val="00B050"/>
                </a:solidFill>
              </a:rPr>
              <a:t>// will print “Student </a:t>
            </a:r>
            <a:r>
              <a:rPr lang="en-US" b="0" dirty="0" err="1" smtClean="0">
                <a:solidFill>
                  <a:srgbClr val="00B050"/>
                </a:solidFill>
              </a:rPr>
              <a:t>getName</a:t>
            </a:r>
            <a:r>
              <a:rPr lang="en-US" b="0" dirty="0" smtClean="0">
                <a:solidFill>
                  <a:srgbClr val="00B050"/>
                </a:solidFill>
              </a:rPr>
              <a:t>”</a:t>
            </a:r>
          </a:p>
          <a:p>
            <a:pPr>
              <a:spcBef>
                <a:spcPts val="1200"/>
              </a:spcBef>
            </a:pPr>
            <a:endParaRPr lang="en-US" dirty="0" smtClean="0"/>
          </a:p>
          <a:p>
            <a:pPr>
              <a:spcBef>
                <a:spcPts val="1200"/>
              </a:spcBef>
            </a:pPr>
            <a:endParaRPr lang="en-US" dirty="0" smtClean="0"/>
          </a:p>
        </p:txBody>
      </p:sp>
      <p:sp>
        <p:nvSpPr>
          <p:cNvPr id="5" name="TextBox 4"/>
          <p:cNvSpPr txBox="1"/>
          <p:nvPr/>
        </p:nvSpPr>
        <p:spPr>
          <a:xfrm>
            <a:off x="5334000" y="4495800"/>
            <a:ext cx="3276600"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Based on the object on which the method is invoked  the appropriate </a:t>
            </a:r>
            <a:r>
              <a:rPr lang="en-US" sz="1600" dirty="0" err="1" smtClean="0">
                <a:solidFill>
                  <a:srgbClr val="EA3800"/>
                </a:solidFill>
                <a:latin typeface="Arial" pitchFamily="34" charset="0"/>
                <a:cs typeface="Arial" pitchFamily="34" charset="0"/>
              </a:rPr>
              <a:t>getName</a:t>
            </a:r>
            <a:r>
              <a:rPr lang="en-US" sz="1600" dirty="0" smtClean="0">
                <a:solidFill>
                  <a:srgbClr val="EA3800"/>
                </a:solidFill>
                <a:latin typeface="Arial" pitchFamily="34" charset="0"/>
                <a:cs typeface="Arial" pitchFamily="34" charset="0"/>
              </a:rPr>
              <a:t>()</a:t>
            </a:r>
            <a:r>
              <a:rPr lang="en-US" sz="1600" b="0" dirty="0" smtClean="0">
                <a:latin typeface="Arial" pitchFamily="34" charset="0"/>
                <a:cs typeface="Arial" pitchFamily="34" charset="0"/>
              </a:rPr>
              <a:t> method is called.</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box(in)">
                                      <p:cBhvr>
                                        <p:cTn id="13" dur="500"/>
                                        <p:tgtEl>
                                          <p:spTgt spid="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animEffect transition="in" filter="box(in)">
                                      <p:cBhvr>
                                        <p:cTn id="16" dur="500"/>
                                        <p:tgtEl>
                                          <p:spTgt spid="7">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box(in)">
                                      <p:cBhvr>
                                        <p:cTn id="19" dur="500"/>
                                        <p:tgtEl>
                                          <p:spTgt spid="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Lend a hand - Run Time Polymorphism</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24</a:t>
            </a:fld>
            <a:endParaRPr lang="en-US" smtClean="0"/>
          </a:p>
        </p:txBody>
      </p:sp>
      <p:sp>
        <p:nvSpPr>
          <p:cNvPr id="7" name="Rectangle 6"/>
          <p:cNvSpPr/>
          <p:nvPr/>
        </p:nvSpPr>
        <p:spPr>
          <a:xfrm>
            <a:off x="228600" y="1600200"/>
            <a:ext cx="8763000" cy="3477875"/>
          </a:xfrm>
          <a:prstGeom prst="rect">
            <a:avLst/>
          </a:prstGeom>
        </p:spPr>
        <p:txBody>
          <a:bodyPr wrap="square">
            <a:spAutoFit/>
          </a:bodyPr>
          <a:lstStyle/>
          <a:p>
            <a:pPr>
              <a:spcBef>
                <a:spcPts val="1200"/>
              </a:spcBef>
            </a:pPr>
            <a:r>
              <a:rPr lang="en-US" sz="2000" dirty="0" smtClean="0"/>
              <a:t>Let us all understand run time polymorphism with an example !!</a:t>
            </a:r>
          </a:p>
          <a:p>
            <a:pPr lvl="1">
              <a:spcBef>
                <a:spcPts val="1200"/>
              </a:spcBef>
              <a:buFont typeface="Arial" pitchFamily="34" charset="0"/>
              <a:buChar char="•"/>
            </a:pPr>
            <a:r>
              <a:rPr lang="en-US" sz="2000" b="0" dirty="0" smtClean="0"/>
              <a:t> Let us create a parent class, </a:t>
            </a:r>
            <a:r>
              <a:rPr lang="en-US" sz="2000" i="1" dirty="0" smtClean="0"/>
              <a:t>Animal</a:t>
            </a:r>
            <a:r>
              <a:rPr lang="en-US" sz="2000" b="0" dirty="0" smtClean="0"/>
              <a:t> and three subclasses, </a:t>
            </a:r>
            <a:r>
              <a:rPr lang="en-US" sz="2000" i="1" dirty="0" smtClean="0"/>
              <a:t>Dog</a:t>
            </a:r>
            <a:r>
              <a:rPr lang="en-US" sz="2000" b="0" dirty="0" smtClean="0"/>
              <a:t>, </a:t>
            </a:r>
            <a:r>
              <a:rPr lang="en-US" sz="2000" i="1" dirty="0" smtClean="0"/>
              <a:t>Cow</a:t>
            </a:r>
            <a:r>
              <a:rPr lang="en-US" sz="2000" b="0" dirty="0" smtClean="0"/>
              <a:t> and </a:t>
            </a:r>
            <a:r>
              <a:rPr lang="en-US" sz="2000" i="1" dirty="0" smtClean="0"/>
              <a:t>Snake</a:t>
            </a:r>
            <a:r>
              <a:rPr lang="en-US" sz="2000" b="0" dirty="0" smtClean="0"/>
              <a:t> which extends Animal</a:t>
            </a:r>
          </a:p>
          <a:p>
            <a:pPr lvl="1">
              <a:spcBef>
                <a:spcPts val="1200"/>
              </a:spcBef>
              <a:buFont typeface="Arial" pitchFamily="34" charset="0"/>
              <a:buChar char="•"/>
            </a:pPr>
            <a:r>
              <a:rPr lang="en-US" sz="2000" b="0" dirty="0" smtClean="0"/>
              <a:t> All the classes should have a method, </a:t>
            </a:r>
            <a:r>
              <a:rPr lang="en-US" sz="2000" i="1" dirty="0" err="1" smtClean="0"/>
              <a:t>whoAmI</a:t>
            </a:r>
            <a:r>
              <a:rPr lang="en-US" sz="2000" b="0" dirty="0" smtClean="0"/>
              <a:t> which prints the appropriate class name as “</a:t>
            </a:r>
            <a:r>
              <a:rPr lang="en-US" sz="2000" dirty="0" smtClean="0">
                <a:solidFill>
                  <a:srgbClr val="00B050"/>
                </a:solidFill>
              </a:rPr>
              <a:t>I am a Dog</a:t>
            </a:r>
            <a:r>
              <a:rPr lang="en-US" sz="2000" b="0" dirty="0" smtClean="0"/>
              <a:t>” (or) “</a:t>
            </a:r>
            <a:r>
              <a:rPr lang="en-US" sz="2000" dirty="0" smtClean="0">
                <a:solidFill>
                  <a:srgbClr val="00B050"/>
                </a:solidFill>
              </a:rPr>
              <a:t>I am a Cow</a:t>
            </a:r>
            <a:r>
              <a:rPr lang="en-US" sz="2000" b="0" dirty="0" smtClean="0"/>
              <a:t>” etc.</a:t>
            </a:r>
          </a:p>
          <a:p>
            <a:pPr lvl="1">
              <a:spcBef>
                <a:spcPts val="1200"/>
              </a:spcBef>
              <a:buFont typeface="Arial" pitchFamily="34" charset="0"/>
              <a:buChar char="•"/>
            </a:pPr>
            <a:r>
              <a:rPr lang="en-US" sz="2000" b="0" dirty="0" smtClean="0"/>
              <a:t> A new class, </a:t>
            </a:r>
            <a:r>
              <a:rPr lang="en-US" sz="2000" i="1" dirty="0" err="1" smtClean="0"/>
              <a:t>RunTimePolymorphismDemo</a:t>
            </a:r>
            <a:r>
              <a:rPr lang="en-US" sz="2000" b="0" dirty="0" smtClean="0"/>
              <a:t> is created with a main method which creates an instance of all the classes created above and calls the </a:t>
            </a:r>
            <a:r>
              <a:rPr lang="en-US" sz="2000" i="1" dirty="0" err="1" smtClean="0"/>
              <a:t>whoAmI</a:t>
            </a:r>
            <a:r>
              <a:rPr lang="en-US" sz="2000" b="0" dirty="0" smtClean="0"/>
              <a:t> method for each instance.</a:t>
            </a:r>
          </a:p>
          <a:p>
            <a:pPr lvl="1">
              <a:spcBef>
                <a:spcPts val="1200"/>
              </a:spcBef>
            </a:pPr>
            <a:endParaRPr lang="en-US" sz="2000" b="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000" dirty="0" smtClean="0"/>
              <a:t>Lend a </a:t>
            </a:r>
            <a:r>
              <a:rPr lang="en-US" sz="2000" smtClean="0"/>
              <a:t>hand – Solution Run </a:t>
            </a:r>
            <a:r>
              <a:rPr lang="en-US" sz="2000" dirty="0" smtClean="0"/>
              <a:t>Time Polymorphism </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25</a:t>
            </a:fld>
            <a:endParaRPr lang="en-US" smtClean="0"/>
          </a:p>
        </p:txBody>
      </p:sp>
      <p:sp>
        <p:nvSpPr>
          <p:cNvPr id="7" name="Rectangle 6"/>
          <p:cNvSpPr/>
          <p:nvPr/>
        </p:nvSpPr>
        <p:spPr>
          <a:xfrm>
            <a:off x="228600" y="1600200"/>
            <a:ext cx="8763000" cy="400110"/>
          </a:xfrm>
          <a:prstGeom prst="rect">
            <a:avLst/>
          </a:prstGeom>
        </p:spPr>
        <p:txBody>
          <a:bodyPr wrap="square">
            <a:spAutoFit/>
          </a:bodyPr>
          <a:lstStyle/>
          <a:p>
            <a:pPr lvl="1">
              <a:spcBef>
                <a:spcPts val="1200"/>
              </a:spcBef>
            </a:pPr>
            <a:endParaRPr lang="en-US" sz="2000" dirty="0" smtClean="0"/>
          </a:p>
        </p:txBody>
      </p:sp>
      <p:pic>
        <p:nvPicPr>
          <p:cNvPr id="53249" name="Picture 1"/>
          <p:cNvPicPr>
            <a:picLocks noChangeAspect="1" noChangeArrowheads="1"/>
          </p:cNvPicPr>
          <p:nvPr/>
        </p:nvPicPr>
        <p:blipFill>
          <a:blip r:embed="rId3" cstate="print"/>
          <a:srcRect/>
          <a:stretch>
            <a:fillRect/>
          </a:stretch>
        </p:blipFill>
        <p:spPr bwMode="auto">
          <a:xfrm>
            <a:off x="533400" y="1602830"/>
            <a:ext cx="4019550" cy="4848225"/>
          </a:xfrm>
          <a:prstGeom prst="rect">
            <a:avLst/>
          </a:prstGeom>
          <a:noFill/>
          <a:ln w="9525">
            <a:noFill/>
            <a:miter lim="800000"/>
            <a:headEnd/>
            <a:tailEnd/>
          </a:ln>
        </p:spPr>
      </p:pic>
      <p:sp>
        <p:nvSpPr>
          <p:cNvPr id="8" name="TextBox 7"/>
          <p:cNvSpPr txBox="1"/>
          <p:nvPr/>
        </p:nvSpPr>
        <p:spPr>
          <a:xfrm>
            <a:off x="5323091" y="1752600"/>
            <a:ext cx="1915909" cy="369332"/>
          </a:xfrm>
          <a:prstGeom prst="rect">
            <a:avLst/>
          </a:prstGeom>
          <a:noFill/>
        </p:spPr>
        <p:txBody>
          <a:bodyPr wrap="none" rtlCol="0">
            <a:spAutoFit/>
          </a:bodyPr>
          <a:lstStyle/>
          <a:p>
            <a:r>
              <a:rPr lang="en-US" dirty="0" smtClean="0"/>
              <a:t>Console Output</a:t>
            </a:r>
            <a:endParaRPr lang="en-US" dirty="0"/>
          </a:p>
        </p:txBody>
      </p:sp>
      <p:pic>
        <p:nvPicPr>
          <p:cNvPr id="53250" name="Picture 2"/>
          <p:cNvPicPr>
            <a:picLocks noChangeAspect="1" noChangeArrowheads="1"/>
          </p:cNvPicPr>
          <p:nvPr/>
        </p:nvPicPr>
        <p:blipFill>
          <a:blip r:embed="rId4" cstate="print"/>
          <a:srcRect/>
          <a:stretch>
            <a:fillRect/>
          </a:stretch>
        </p:blipFill>
        <p:spPr bwMode="auto">
          <a:xfrm>
            <a:off x="5410200" y="2091597"/>
            <a:ext cx="2362200" cy="956403"/>
          </a:xfrm>
          <a:prstGeom prst="rect">
            <a:avLst/>
          </a:prstGeom>
          <a:noFill/>
          <a:ln w="9525">
            <a:noFill/>
            <a:miter lim="800000"/>
            <a:headEnd/>
            <a:tailEnd/>
          </a:ln>
        </p:spPr>
      </p:pic>
      <p:sp>
        <p:nvSpPr>
          <p:cNvPr id="11" name="TextBox 10"/>
          <p:cNvSpPr txBox="1"/>
          <p:nvPr/>
        </p:nvSpPr>
        <p:spPr>
          <a:xfrm>
            <a:off x="5257800" y="2133600"/>
            <a:ext cx="2514600" cy="923330"/>
          </a:xfrm>
          <a:prstGeom prst="rect">
            <a:avLst/>
          </a:prstGeom>
          <a:noFill/>
          <a:ln>
            <a:solidFill>
              <a:srgbClr val="FF0000"/>
            </a:solidFill>
          </a:ln>
        </p:spPr>
        <p:txBody>
          <a:bodyPr wrap="square" rtlCol="0">
            <a:spAutoFit/>
          </a:bodyPr>
          <a:lstStyle/>
          <a:p>
            <a:endParaRPr lang="en-US" dirty="0" smtClean="0"/>
          </a:p>
          <a:p>
            <a:endParaRPr lang="en-US" dirty="0" smtClean="0"/>
          </a:p>
          <a:p>
            <a:endParaRPr lang="en-US" dirty="0"/>
          </a:p>
        </p:txBody>
      </p:sp>
      <p:sp>
        <p:nvSpPr>
          <p:cNvPr id="12" name="Right Brace 11"/>
          <p:cNvSpPr/>
          <p:nvPr/>
        </p:nvSpPr>
        <p:spPr>
          <a:xfrm>
            <a:off x="3216166" y="5105400"/>
            <a:ext cx="273268" cy="12192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612932" y="5105400"/>
            <a:ext cx="3854668"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t>There are 4 variables  of type Animal. Only ref1 refers to instance of Animal class, all other refers to instances of subclass of Animal. From the output’s result, we can see that  the version of the method invoked is based on the actual object type</a:t>
            </a:r>
            <a:endParaRPr lang="en-US" sz="1400" b="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Hiding Methods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26</a:t>
            </a:fld>
            <a:endParaRPr lang="en-US" smtClean="0"/>
          </a:p>
        </p:txBody>
      </p:sp>
      <p:sp>
        <p:nvSpPr>
          <p:cNvPr id="7" name="Rectangle 6"/>
          <p:cNvSpPr/>
          <p:nvPr/>
        </p:nvSpPr>
        <p:spPr>
          <a:xfrm>
            <a:off x="228600" y="1600200"/>
            <a:ext cx="8763000" cy="3631763"/>
          </a:xfrm>
          <a:prstGeom prst="rect">
            <a:avLst/>
          </a:prstGeom>
        </p:spPr>
        <p:txBody>
          <a:bodyPr wrap="square">
            <a:spAutoFit/>
          </a:bodyPr>
          <a:lstStyle/>
          <a:p>
            <a:pPr>
              <a:spcBef>
                <a:spcPts val="1200"/>
              </a:spcBef>
            </a:pPr>
            <a:r>
              <a:rPr lang="en-US" sz="2000" dirty="0" smtClean="0"/>
              <a:t>Hiding Methods :</a:t>
            </a:r>
          </a:p>
          <a:p>
            <a:pPr lvl="1">
              <a:spcBef>
                <a:spcPts val="1200"/>
              </a:spcBef>
            </a:pPr>
            <a:r>
              <a:rPr lang="en-US" sz="2000" b="0" dirty="0" smtClean="0"/>
              <a:t>If a subclass defines a </a:t>
            </a:r>
            <a:r>
              <a:rPr lang="en-US" sz="2000" dirty="0" smtClean="0">
                <a:solidFill>
                  <a:srgbClr val="FF0000"/>
                </a:solidFill>
              </a:rPr>
              <a:t>static</a:t>
            </a:r>
            <a:r>
              <a:rPr lang="en-US" sz="2000" b="0" dirty="0" smtClean="0">
                <a:solidFill>
                  <a:srgbClr val="FF0000"/>
                </a:solidFill>
              </a:rPr>
              <a:t> </a:t>
            </a:r>
            <a:r>
              <a:rPr lang="en-US" sz="2000" b="0" dirty="0" smtClean="0"/>
              <a:t>method with the same signature as a static method in super class, then the method in subclass “hides” the one in super class.</a:t>
            </a:r>
          </a:p>
          <a:p>
            <a:pPr lvl="1">
              <a:spcBef>
                <a:spcPts val="1200"/>
              </a:spcBef>
            </a:pPr>
            <a:r>
              <a:rPr lang="en-US" sz="2000" b="0" dirty="0" smtClean="0"/>
              <a:t>Hiding happens only when the method is a static method</a:t>
            </a:r>
          </a:p>
          <a:p>
            <a:pPr>
              <a:spcBef>
                <a:spcPts val="1200"/>
              </a:spcBef>
            </a:pPr>
            <a:r>
              <a:rPr lang="en-US" sz="2000" dirty="0" smtClean="0"/>
              <a:t>Hiding Fields:</a:t>
            </a:r>
            <a:r>
              <a:rPr lang="en-US" sz="2000" b="0" dirty="0" smtClean="0"/>
              <a:t> </a:t>
            </a:r>
          </a:p>
          <a:p>
            <a:pPr lvl="1">
              <a:spcBef>
                <a:spcPts val="1200"/>
              </a:spcBef>
            </a:pPr>
            <a:r>
              <a:rPr lang="en-US" sz="2000" b="0" dirty="0" smtClean="0"/>
              <a:t>Within a subclass, a field that has the same name as a field in the super class, hides the super class field even if their types are different. </a:t>
            </a:r>
          </a:p>
          <a:p>
            <a:pPr lvl="1">
              <a:spcBef>
                <a:spcPts val="1200"/>
              </a:spcBef>
            </a:pPr>
            <a:r>
              <a:rPr lang="en-US" sz="2000" b="0" dirty="0" smtClean="0"/>
              <a:t>The super class field can only be accessed using the super keyword. </a:t>
            </a:r>
          </a:p>
        </p:txBody>
      </p:sp>
      <p:sp>
        <p:nvSpPr>
          <p:cNvPr id="5" name="Rounded Rectangle 4"/>
          <p:cNvSpPr/>
          <p:nvPr/>
        </p:nvSpPr>
        <p:spPr>
          <a:xfrm>
            <a:off x="1524000" y="5410200"/>
            <a:ext cx="57150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900" dirty="0" smtClean="0"/>
              <a:t>Hiding fields is not a recommended programming practice as it makes the code difficult </a:t>
            </a:r>
            <a:r>
              <a:rPr lang="en-US" sz="1900" smtClean="0"/>
              <a:t>to read.</a:t>
            </a:r>
            <a:endParaRPr 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Lend a Hand – Method Overriding</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27</a:t>
            </a:fld>
            <a:endParaRPr lang="en-US" smtClean="0"/>
          </a:p>
        </p:txBody>
      </p:sp>
      <p:sp>
        <p:nvSpPr>
          <p:cNvPr id="6" name="TextBox 5"/>
          <p:cNvSpPr txBox="1"/>
          <p:nvPr/>
        </p:nvSpPr>
        <p:spPr>
          <a:xfrm>
            <a:off x="228600" y="1600200"/>
            <a:ext cx="8610601" cy="3600986"/>
          </a:xfrm>
          <a:prstGeom prst="rect">
            <a:avLst/>
          </a:prstGeom>
          <a:noFill/>
        </p:spPr>
        <p:txBody>
          <a:bodyPr wrap="square" rtlCol="0">
            <a:spAutoFit/>
          </a:bodyPr>
          <a:lstStyle/>
          <a:p>
            <a:pPr>
              <a:spcBef>
                <a:spcPts val="1200"/>
              </a:spcBef>
            </a:pPr>
            <a:r>
              <a:rPr lang="en-US" b="0" dirty="0" smtClean="0"/>
              <a:t>In the same bank example that we used for Inheritance, do the following changes</a:t>
            </a:r>
          </a:p>
          <a:p>
            <a:pPr lvl="1">
              <a:spcBef>
                <a:spcPts val="1200"/>
              </a:spcBef>
              <a:buFont typeface="Arial" pitchFamily="34" charset="0"/>
              <a:buChar char="•"/>
            </a:pPr>
            <a:r>
              <a:rPr lang="en-US" b="0" dirty="0" smtClean="0"/>
              <a:t> Create a method, </a:t>
            </a:r>
            <a:r>
              <a:rPr lang="en-US" b="0" i="1" dirty="0" smtClean="0">
                <a:solidFill>
                  <a:srgbClr val="FF0000"/>
                </a:solidFill>
              </a:rPr>
              <a:t>public void applyFixedDeposit()</a:t>
            </a:r>
            <a:r>
              <a:rPr lang="en-US" b="0" dirty="0" smtClean="0"/>
              <a:t> in the parent class, BankAccount.java which sets the interest rate at 8 and prints the deposit rates for a normal bank account</a:t>
            </a:r>
          </a:p>
          <a:p>
            <a:pPr lvl="1">
              <a:spcBef>
                <a:spcPts val="1200"/>
              </a:spcBef>
              <a:buFont typeface="Arial" pitchFamily="34" charset="0"/>
              <a:buChar char="•"/>
            </a:pPr>
            <a:r>
              <a:rPr lang="en-US" b="0" dirty="0" smtClean="0"/>
              <a:t>  In </a:t>
            </a:r>
            <a:r>
              <a:rPr lang="en-US" i="1" dirty="0" smtClean="0"/>
              <a:t>Inheritancedemo.java</a:t>
            </a:r>
            <a:r>
              <a:rPr lang="en-US" b="0" dirty="0" smtClean="0"/>
              <a:t>, change the object declarations of NRIAccount and SeniorCitizen account to the base class BankAccount.  You will still notice that though the declaration has changed based on the object created the appropriate method will be invoked.</a:t>
            </a:r>
          </a:p>
          <a:p>
            <a:pPr lvl="1">
              <a:spcBef>
                <a:spcPts val="1200"/>
              </a:spcBef>
              <a:buFont typeface="Arial" pitchFamily="34" charset="0"/>
              <a:buChar char="•"/>
            </a:pPr>
            <a:r>
              <a:rPr lang="en-US" b="0" dirty="0" smtClean="0"/>
              <a:t> In InheritanceDemo.java, create an instance of parent class (</a:t>
            </a:r>
            <a:r>
              <a:rPr lang="en-US" i="1" dirty="0" smtClean="0"/>
              <a:t>BankAccount.java</a:t>
            </a:r>
            <a:r>
              <a:rPr lang="en-US" b="0" dirty="0" smtClean="0"/>
              <a:t>) and invoke the applyFixedDeposit method. This will invoke the method in parent class </a:t>
            </a:r>
            <a:r>
              <a:rPr lang="en-US" i="1" dirty="0" smtClean="0"/>
              <a:t>BankAccount.java</a:t>
            </a:r>
            <a:r>
              <a:rPr lang="en-US" b="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2800" dirty="0" smtClean="0"/>
              <a:t>Lend a Hand – Method Overriding</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28</a:t>
            </a:fld>
            <a:endParaRPr lang="en-US" smtClean="0"/>
          </a:p>
        </p:txBody>
      </p:sp>
      <p:sp>
        <p:nvSpPr>
          <p:cNvPr id="10" name="TextBox 9"/>
          <p:cNvSpPr txBox="1"/>
          <p:nvPr/>
        </p:nvSpPr>
        <p:spPr>
          <a:xfrm>
            <a:off x="609600" y="1828800"/>
            <a:ext cx="1741182" cy="523220"/>
          </a:xfrm>
          <a:prstGeom prst="rect">
            <a:avLst/>
          </a:prstGeom>
          <a:noFill/>
        </p:spPr>
        <p:txBody>
          <a:bodyPr wrap="none" rtlCol="0">
            <a:spAutoFit/>
          </a:bodyPr>
          <a:lstStyle/>
          <a:p>
            <a:pPr marL="0" lvl="1"/>
            <a:r>
              <a:rPr lang="en-US" sz="2800" dirty="0" smtClean="0"/>
              <a:t>Solution:</a:t>
            </a:r>
          </a:p>
        </p:txBody>
      </p:sp>
      <p:sp>
        <p:nvSpPr>
          <p:cNvPr id="7" name="TextBox 6"/>
          <p:cNvSpPr txBox="1"/>
          <p:nvPr/>
        </p:nvSpPr>
        <p:spPr>
          <a:xfrm>
            <a:off x="457200" y="25908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
            </a:r>
            <a:r>
              <a:rPr lang="en-US" sz="2800" b="0" smtClean="0"/>
              <a:t>attachment “</a:t>
            </a:r>
            <a:r>
              <a:rPr lang="en-US" sz="2800" b="0" i="1" smtClean="0"/>
              <a:t>Code_Snippet_Overriding.zip</a:t>
            </a:r>
            <a:r>
              <a:rPr lang="en-US" sz="2800" b="0" smtClean="0"/>
              <a:t>”</a:t>
            </a:r>
            <a:endParaRPr lang="en-US" sz="2800" b="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latin typeface="Arial" pitchFamily="34" charset="0"/>
              <a:cs typeface="Arial" pitchFamily="34" charset="0"/>
            </a:endParaRPr>
          </a:p>
          <a:p>
            <a:pPr>
              <a:buNone/>
            </a:pPr>
            <a:r>
              <a:rPr lang="en-US" sz="2400" dirty="0" smtClean="0">
                <a:latin typeface="Arial" pitchFamily="34" charset="0"/>
                <a:cs typeface="Arial" pitchFamily="34" charset="0"/>
              </a:rPr>
              <a:t>Associates to reflect the following topics before proceeding.</a:t>
            </a:r>
          </a:p>
          <a:p>
            <a:pPr>
              <a:buFont typeface="Wingdings" pitchFamily="2" charset="2"/>
              <a:buChar char="§"/>
            </a:pPr>
            <a:r>
              <a:rPr lang="en-US" sz="2400" dirty="0" smtClean="0">
                <a:latin typeface="Arial" pitchFamily="34" charset="0"/>
                <a:cs typeface="Arial" pitchFamily="34" charset="0"/>
              </a:rPr>
              <a:t>What is Inheritance?</a:t>
            </a:r>
          </a:p>
          <a:p>
            <a:pPr>
              <a:buFont typeface="Wingdings" pitchFamily="2" charset="2"/>
              <a:buChar char="§"/>
            </a:pPr>
            <a:r>
              <a:rPr lang="en-US" sz="2400" dirty="0" smtClean="0">
                <a:latin typeface="Arial" pitchFamily="34" charset="0"/>
                <a:cs typeface="Arial" pitchFamily="34" charset="0"/>
              </a:rPr>
              <a:t>How to create a subclass?</a:t>
            </a:r>
          </a:p>
          <a:p>
            <a:pPr>
              <a:buFont typeface="Wingdings" pitchFamily="2" charset="2"/>
              <a:buChar char="§"/>
            </a:pPr>
            <a:r>
              <a:rPr lang="en-US" sz="2400" dirty="0" smtClean="0">
                <a:latin typeface="Arial" pitchFamily="34" charset="0"/>
                <a:cs typeface="Arial" pitchFamily="34" charset="0"/>
              </a:rPr>
              <a:t>What is the super class for all classes?</a:t>
            </a:r>
          </a:p>
          <a:p>
            <a:pPr>
              <a:buFont typeface="Wingdings" pitchFamily="2" charset="2"/>
              <a:buChar char="§"/>
            </a:pPr>
            <a:r>
              <a:rPr lang="en-US" sz="2400" dirty="0" smtClean="0">
                <a:latin typeface="Arial" pitchFamily="34" charset="0"/>
                <a:cs typeface="Arial" pitchFamily="34" charset="0"/>
              </a:rPr>
              <a:t>How to access the fields of the super class?</a:t>
            </a:r>
          </a:p>
          <a:p>
            <a:pPr>
              <a:buFont typeface="Wingdings" pitchFamily="2" charset="2"/>
              <a:buChar char="§"/>
            </a:pPr>
            <a:r>
              <a:rPr lang="en-US" sz="2400" dirty="0" smtClean="0">
                <a:latin typeface="Arial" pitchFamily="34" charset="0"/>
                <a:cs typeface="Arial" pitchFamily="34" charset="0"/>
              </a:rPr>
              <a:t>What is overriding?</a:t>
            </a:r>
          </a:p>
          <a:p>
            <a:pPr>
              <a:buFont typeface="Wingdings" pitchFamily="2" charset="2"/>
              <a:buChar char="§"/>
            </a:pPr>
            <a:r>
              <a:rPr lang="en-US" sz="2400" dirty="0" smtClean="0">
                <a:latin typeface="Arial" pitchFamily="34" charset="0"/>
                <a:cs typeface="Arial" pitchFamily="34" charset="0"/>
              </a:rPr>
              <a:t>What is run time polymorphism?</a:t>
            </a:r>
          </a:p>
          <a:p>
            <a:pPr>
              <a:buNone/>
            </a:pP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pic>
        <p:nvPicPr>
          <p:cNvPr id="6" name="Picture 5" descr="stop_n_go.JPG"/>
          <p:cNvPicPr>
            <a:picLocks noChangeAspect="1"/>
          </p:cNvPicPr>
          <p:nvPr/>
        </p:nvPicPr>
        <p:blipFill>
          <a:blip r:embed="rId2" cstate="print"/>
          <a:stretch>
            <a:fillRect/>
          </a:stretch>
        </p:blipFill>
        <p:spPr>
          <a:xfrm>
            <a:off x="3156967" y="1600200"/>
            <a:ext cx="2786633" cy="13364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Inheritance</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5105400"/>
          </a:xfrm>
        </p:spPr>
        <p:txBody>
          <a:bodyPr/>
          <a:lstStyle/>
          <a:p>
            <a:pPr lvl="1" eaLnBrk="1" hangingPunct="1">
              <a:spcBef>
                <a:spcPts val="1200"/>
              </a:spcBef>
              <a:buNone/>
            </a:pPr>
            <a:endParaRPr lang="en-US" sz="2400" dirty="0" smtClean="0">
              <a:cs typeface="Arial" pitchFamily="34" charset="0"/>
            </a:endParaRPr>
          </a:p>
          <a:p>
            <a:pPr>
              <a:buNone/>
            </a:pPr>
            <a:r>
              <a:rPr lang="en-US" dirty="0" smtClean="0">
                <a:cs typeface="Arial" pitchFamily="34" charset="0"/>
              </a:rPr>
              <a:t>After completing this chapter you will be able to:</a:t>
            </a:r>
          </a:p>
          <a:p>
            <a:pPr marL="1308100" lvl="1" indent="-220663" eaLnBrk="1" hangingPunct="1">
              <a:spcBef>
                <a:spcPts val="1200"/>
              </a:spcBef>
              <a:buFont typeface="Wingdings" pitchFamily="2" charset="2"/>
              <a:buChar char="§"/>
            </a:pPr>
            <a:r>
              <a:rPr lang="en-US" sz="2400" dirty="0" smtClean="0">
                <a:cs typeface="Arial" pitchFamily="34" charset="0"/>
              </a:rPr>
              <a:t> Define Inheritance</a:t>
            </a:r>
          </a:p>
          <a:p>
            <a:pPr marL="1308100" lvl="1" indent="-220663" eaLnBrk="1" hangingPunct="1">
              <a:spcBef>
                <a:spcPts val="1200"/>
              </a:spcBef>
              <a:buFont typeface="Wingdings" pitchFamily="2" charset="2"/>
              <a:buChar char="§"/>
            </a:pPr>
            <a:r>
              <a:rPr lang="en-US" dirty="0" smtClean="0">
                <a:cs typeface="Arial" pitchFamily="34" charset="0"/>
              </a:rPr>
              <a:t>Explain need of inheritance</a:t>
            </a:r>
          </a:p>
          <a:p>
            <a:pPr marL="1308100" lvl="1" indent="-220663" eaLnBrk="1" hangingPunct="1">
              <a:spcBef>
                <a:spcPts val="1200"/>
              </a:spcBef>
              <a:buFont typeface="Wingdings" pitchFamily="2" charset="2"/>
              <a:buChar char="§"/>
            </a:pPr>
            <a:r>
              <a:rPr lang="en-US" dirty="0" smtClean="0">
                <a:cs typeface="Arial" pitchFamily="34" charset="0"/>
              </a:rPr>
              <a:t>Implement a subclass.</a:t>
            </a:r>
          </a:p>
          <a:p>
            <a:pPr marL="1308100" lvl="1" indent="-220663" eaLnBrk="1" hangingPunct="1">
              <a:spcBef>
                <a:spcPts val="1200"/>
              </a:spcBef>
              <a:buFont typeface="Wingdings" pitchFamily="2" charset="2"/>
              <a:buChar char="§"/>
            </a:pPr>
            <a:r>
              <a:rPr lang="en-US" dirty="0" smtClean="0">
                <a:cs typeface="Arial" pitchFamily="34" charset="0"/>
              </a:rPr>
              <a:t>Use of “super” keyword.</a:t>
            </a:r>
          </a:p>
          <a:p>
            <a:pPr marL="1308100" lvl="1" indent="-220663" eaLnBrk="1" hangingPunct="1">
              <a:spcBef>
                <a:spcPts val="1200"/>
              </a:spcBef>
              <a:buFont typeface="Wingdings" pitchFamily="2" charset="2"/>
              <a:buChar char="§"/>
            </a:pPr>
            <a:r>
              <a:rPr lang="en-US" sz="2400" dirty="0" smtClean="0">
                <a:cs typeface="Arial" pitchFamily="34" charset="0"/>
              </a:rPr>
              <a:t>How to override methods.</a:t>
            </a:r>
          </a:p>
          <a:p>
            <a:pPr marL="1308100" lvl="1" indent="-220663" eaLnBrk="1" hangingPunct="1">
              <a:spcBef>
                <a:spcPts val="1200"/>
              </a:spcBef>
              <a:buFont typeface="Wingdings" pitchFamily="2" charset="2"/>
              <a:buChar char="§"/>
            </a:pPr>
            <a:r>
              <a:rPr lang="en-US" dirty="0" smtClean="0">
                <a:cs typeface="Arial" pitchFamily="34" charset="0"/>
              </a:rPr>
              <a:t>Implement Run time polymorphism</a:t>
            </a:r>
            <a:endParaRPr lang="en-US" sz="2400" dirty="0" smtClean="0">
              <a:cs typeface="Arial" pitchFamily="34" charset="0"/>
            </a:endParaRPr>
          </a:p>
          <a:p>
            <a:pPr marL="1308100" lvl="1" indent="-220663" eaLnBrk="1" hangingPunct="1">
              <a:spcBef>
                <a:spcPts val="1200"/>
              </a:spcBef>
              <a:buFont typeface="Wingdings" pitchFamily="2" charset="2"/>
              <a:buChar char="§"/>
            </a:pPr>
            <a:r>
              <a:rPr lang="en-US" dirty="0" smtClean="0">
                <a:cs typeface="Arial" pitchFamily="34" charset="0"/>
              </a:rPr>
              <a:t>Describe method and field hiding.</a:t>
            </a:r>
            <a:endParaRPr lang="en-US" sz="2400" dirty="0" smtClean="0">
              <a:cs typeface="Arial" pitchFamily="34" charset="0"/>
            </a:endParaRPr>
          </a:p>
          <a:p>
            <a:pPr marL="1308100" lvl="1" indent="-220663" eaLnBrk="1" hangingPunct="1">
              <a:spcBef>
                <a:spcPts val="1200"/>
              </a:spcBef>
              <a:buNone/>
            </a:pPr>
            <a:endParaRPr lang="en-US" sz="2400" dirty="0" smtClean="0">
              <a:cs typeface="Arial" pitchFamily="34" charset="0"/>
            </a:endParaRPr>
          </a:p>
          <a:p>
            <a:pPr marL="1308100" lvl="1" indent="-220663" algn="ctr" eaLnBrk="1" hangingPunct="1">
              <a:spcBef>
                <a:spcPts val="1200"/>
              </a:spcBef>
              <a:buNone/>
            </a:pPr>
            <a:endParaRPr lang="en-US" sz="2400" dirty="0" smtClean="0">
              <a:cs typeface="Arial" pitchFamily="34" charset="0"/>
            </a:endParaRPr>
          </a:p>
          <a:p>
            <a:pPr lvl="1" algn="ctr" eaLnBrk="1" hangingPunct="1">
              <a:buNone/>
            </a:pPr>
            <a:endParaRPr lang="en-US" sz="2400" dirty="0" smtClean="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Rectangle 4"/>
          <p:cNvSpPr/>
          <p:nvPr/>
        </p:nvSpPr>
        <p:spPr>
          <a:xfrm>
            <a:off x="228600" y="1600200"/>
            <a:ext cx="8153400" cy="1015663"/>
          </a:xfrm>
          <a:prstGeom prst="rect">
            <a:avLst/>
          </a:prstGeom>
        </p:spPr>
        <p:txBody>
          <a:bodyPr wrap="square">
            <a:spAutoFit/>
          </a:bodyPr>
          <a:lstStyle/>
          <a:p>
            <a:r>
              <a:rPr lang="en-US" sz="2000" dirty="0" smtClean="0"/>
              <a:t>What is inheritance?</a:t>
            </a:r>
          </a:p>
          <a:p>
            <a:endParaRPr lang="en-US" sz="2000" b="0" dirty="0" smtClean="0"/>
          </a:p>
          <a:p>
            <a:r>
              <a:rPr lang="en-US" sz="2000" b="0" dirty="0" smtClean="0"/>
              <a:t>			</a:t>
            </a:r>
          </a:p>
        </p:txBody>
      </p:sp>
      <p:pic>
        <p:nvPicPr>
          <p:cNvPr id="7" name="Picture 6" descr="6a0120a9370e90970b014e5f412255970c-800wi.jpg"/>
          <p:cNvPicPr>
            <a:picLocks noChangeAspect="1"/>
          </p:cNvPicPr>
          <p:nvPr/>
        </p:nvPicPr>
        <p:blipFill>
          <a:blip r:embed="rId2" cstate="print"/>
          <a:stretch>
            <a:fillRect/>
          </a:stretch>
        </p:blipFill>
        <p:spPr>
          <a:xfrm>
            <a:off x="3048000" y="1600200"/>
            <a:ext cx="1234666" cy="1079500"/>
          </a:xfrm>
          <a:prstGeom prst="rect">
            <a:avLst/>
          </a:prstGeom>
        </p:spPr>
      </p:pic>
      <p:pic>
        <p:nvPicPr>
          <p:cNvPr id="8" name="Picture 7" descr="34117595-2-440-OVR-1.gif"/>
          <p:cNvPicPr>
            <a:picLocks noChangeAspect="1"/>
          </p:cNvPicPr>
          <p:nvPr/>
        </p:nvPicPr>
        <p:blipFill>
          <a:blip r:embed="rId3" cstate="print"/>
          <a:stretch>
            <a:fillRect/>
          </a:stretch>
        </p:blipFill>
        <p:spPr>
          <a:xfrm>
            <a:off x="5481723" y="2693313"/>
            <a:ext cx="1604877" cy="1055688"/>
          </a:xfrm>
          <a:prstGeom prst="rect">
            <a:avLst/>
          </a:prstGeom>
        </p:spPr>
      </p:pic>
      <p:pic>
        <p:nvPicPr>
          <p:cNvPr id="11" name="Picture 10" descr="micro_t_1.jpg"/>
          <p:cNvPicPr>
            <a:picLocks noChangeAspect="1"/>
          </p:cNvPicPr>
          <p:nvPr/>
        </p:nvPicPr>
        <p:blipFill>
          <a:blip r:embed="rId4" cstate="print"/>
          <a:stretch>
            <a:fillRect/>
          </a:stretch>
        </p:blipFill>
        <p:spPr>
          <a:xfrm>
            <a:off x="1219200" y="2262664"/>
            <a:ext cx="278129" cy="1016000"/>
          </a:xfrm>
          <a:prstGeom prst="rect">
            <a:avLst/>
          </a:prstGeom>
        </p:spPr>
      </p:pic>
      <p:pic>
        <p:nvPicPr>
          <p:cNvPr id="12" name="Picture 11" descr="Nokia_phone.jpg"/>
          <p:cNvPicPr>
            <a:picLocks noChangeAspect="1"/>
          </p:cNvPicPr>
          <p:nvPr/>
        </p:nvPicPr>
        <p:blipFill>
          <a:blip r:embed="rId5" cstate="print"/>
          <a:stretch>
            <a:fillRect/>
          </a:stretch>
        </p:blipFill>
        <p:spPr>
          <a:xfrm>
            <a:off x="3161628" y="3149600"/>
            <a:ext cx="1013606" cy="889000"/>
          </a:xfrm>
          <a:prstGeom prst="rect">
            <a:avLst/>
          </a:prstGeom>
        </p:spPr>
      </p:pic>
      <p:sp>
        <p:nvSpPr>
          <p:cNvPr id="14" name="Rectangle 13"/>
          <p:cNvSpPr/>
          <p:nvPr/>
        </p:nvSpPr>
        <p:spPr>
          <a:xfrm>
            <a:off x="533400" y="4800600"/>
            <a:ext cx="8153400" cy="707886"/>
          </a:xfrm>
          <a:prstGeom prst="rect">
            <a:avLst/>
          </a:prstGeom>
        </p:spPr>
        <p:txBody>
          <a:bodyPr wrap="square">
            <a:spAutoFit/>
          </a:bodyPr>
          <a:lstStyle/>
          <a:p>
            <a:endParaRPr lang="en-US" sz="2000" b="0" dirty="0" smtClean="0"/>
          </a:p>
          <a:p>
            <a:r>
              <a:rPr lang="en-US" sz="2000" b="0" dirty="0" smtClean="0"/>
              <a:t>			</a:t>
            </a:r>
          </a:p>
        </p:txBody>
      </p:sp>
      <p:sp>
        <p:nvSpPr>
          <p:cNvPr id="15" name="Rectangle 14"/>
          <p:cNvSpPr/>
          <p:nvPr/>
        </p:nvSpPr>
        <p:spPr>
          <a:xfrm>
            <a:off x="533400" y="203537"/>
            <a:ext cx="83820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b="0" dirty="0" smtClean="0"/>
              <a:t>Lets look at some model of phones that evolved in the past two decades. All the phones can be used to call friends(or anyone) and receive calls from them .</a:t>
            </a:r>
          </a:p>
          <a:p>
            <a:pPr algn="ctr"/>
            <a:r>
              <a:rPr lang="en-US" sz="2000" b="0" dirty="0" smtClean="0"/>
              <a:t>So how do they differ?</a:t>
            </a:r>
          </a:p>
        </p:txBody>
      </p:sp>
      <p:sp>
        <p:nvSpPr>
          <p:cNvPr id="16" name="TextBox 15"/>
          <p:cNvSpPr txBox="1"/>
          <p:nvPr/>
        </p:nvSpPr>
        <p:spPr>
          <a:xfrm>
            <a:off x="609600" y="5229761"/>
            <a:ext cx="8077199"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0" dirty="0" smtClean="0"/>
              <a:t>Each of them have INHERITED the common functionality </a:t>
            </a:r>
            <a:r>
              <a:rPr lang="en-US" sz="2000" i="1" dirty="0" smtClean="0"/>
              <a:t>talking</a:t>
            </a:r>
            <a:r>
              <a:rPr lang="en-US" sz="2000" b="0" dirty="0" smtClean="0"/>
              <a:t> from the ancestral basic phone and have some add-on features (SMS, Web browsing) of their own. </a:t>
            </a:r>
          </a:p>
          <a:p>
            <a:r>
              <a:rPr lang="en-US" sz="2000" b="0" dirty="0" smtClean="0"/>
              <a:t>			This is </a:t>
            </a:r>
            <a:r>
              <a:rPr lang="en-US" sz="2000" i="1" dirty="0" smtClean="0"/>
              <a:t>Inheritance</a:t>
            </a:r>
            <a:r>
              <a:rPr lang="en-US" sz="2000" b="0" dirty="0" smtClean="0"/>
              <a:t>.</a:t>
            </a:r>
            <a:endParaRPr lang="en-US" b="0" dirty="0"/>
          </a:p>
        </p:txBody>
      </p:sp>
      <p:sp>
        <p:nvSpPr>
          <p:cNvPr id="17" name="TextBox 16"/>
          <p:cNvSpPr txBox="1"/>
          <p:nvPr/>
        </p:nvSpPr>
        <p:spPr>
          <a:xfrm>
            <a:off x="4267200" y="1828800"/>
            <a:ext cx="2971800" cy="307777"/>
          </a:xfrm>
          <a:prstGeom prst="rect">
            <a:avLst/>
          </a:prstGeom>
          <a:noFill/>
        </p:spPr>
        <p:txBody>
          <a:bodyPr wrap="square" rtlCol="0">
            <a:spAutoFit/>
          </a:bodyPr>
          <a:lstStyle/>
          <a:p>
            <a:r>
              <a:rPr lang="en-US" sz="1400" dirty="0" smtClean="0"/>
              <a:t>Basic Phone – People can talk</a:t>
            </a:r>
            <a:endParaRPr lang="en-US" sz="1400" dirty="0"/>
          </a:p>
        </p:txBody>
      </p:sp>
      <p:sp>
        <p:nvSpPr>
          <p:cNvPr id="18" name="TextBox 17"/>
          <p:cNvSpPr txBox="1"/>
          <p:nvPr/>
        </p:nvSpPr>
        <p:spPr>
          <a:xfrm>
            <a:off x="609600" y="3505200"/>
            <a:ext cx="1676400" cy="738664"/>
          </a:xfrm>
          <a:prstGeom prst="rect">
            <a:avLst/>
          </a:prstGeom>
          <a:noFill/>
        </p:spPr>
        <p:txBody>
          <a:bodyPr wrap="square" rtlCol="0">
            <a:spAutoFit/>
          </a:bodyPr>
          <a:lstStyle/>
          <a:p>
            <a:r>
              <a:rPr lang="en-US" sz="1400" dirty="0" smtClean="0"/>
              <a:t>Cordless Phone </a:t>
            </a:r>
          </a:p>
          <a:p>
            <a:r>
              <a:rPr lang="en-US" sz="1400" dirty="0" smtClean="0"/>
              <a:t> People can,</a:t>
            </a:r>
          </a:p>
          <a:p>
            <a:pPr>
              <a:buFont typeface="Arial" pitchFamily="34" charset="0"/>
              <a:buChar char="•"/>
            </a:pPr>
            <a:r>
              <a:rPr lang="en-US" sz="1400" dirty="0" smtClean="0"/>
              <a:t> Talk </a:t>
            </a:r>
            <a:endParaRPr lang="en-US" sz="1400" dirty="0"/>
          </a:p>
        </p:txBody>
      </p:sp>
      <p:sp>
        <p:nvSpPr>
          <p:cNvPr id="19" name="TextBox 18"/>
          <p:cNvSpPr txBox="1"/>
          <p:nvPr/>
        </p:nvSpPr>
        <p:spPr>
          <a:xfrm>
            <a:off x="3048000" y="4101405"/>
            <a:ext cx="1524000" cy="1384995"/>
          </a:xfrm>
          <a:prstGeom prst="rect">
            <a:avLst/>
          </a:prstGeom>
          <a:noFill/>
        </p:spPr>
        <p:txBody>
          <a:bodyPr wrap="square" rtlCol="0">
            <a:spAutoFit/>
          </a:bodyPr>
          <a:lstStyle/>
          <a:p>
            <a:r>
              <a:rPr lang="en-US" sz="1400" dirty="0" smtClean="0"/>
              <a:t>Mobile Phone</a:t>
            </a:r>
          </a:p>
          <a:p>
            <a:r>
              <a:rPr lang="en-US" sz="1400" dirty="0" smtClean="0"/>
              <a:t> </a:t>
            </a:r>
          </a:p>
          <a:p>
            <a:r>
              <a:rPr lang="en-US" sz="1400" dirty="0" smtClean="0"/>
              <a:t> People can, </a:t>
            </a:r>
          </a:p>
          <a:p>
            <a:pPr indent="173038">
              <a:buFont typeface="Arial" pitchFamily="34" charset="0"/>
              <a:buChar char="•"/>
            </a:pPr>
            <a:r>
              <a:rPr lang="en-US" sz="1400" dirty="0" smtClean="0"/>
              <a:t>Talk </a:t>
            </a:r>
          </a:p>
          <a:p>
            <a:pPr indent="173038">
              <a:buFont typeface="Arial" pitchFamily="34" charset="0"/>
              <a:buChar char="•"/>
            </a:pPr>
            <a:r>
              <a:rPr lang="en-US" sz="1400" dirty="0" smtClean="0"/>
              <a:t>Send SMS</a:t>
            </a:r>
          </a:p>
          <a:p>
            <a:pPr algn="ctr"/>
            <a:endParaRPr lang="en-US" sz="1400" dirty="0"/>
          </a:p>
        </p:txBody>
      </p:sp>
      <p:sp>
        <p:nvSpPr>
          <p:cNvPr id="20" name="TextBox 19"/>
          <p:cNvSpPr txBox="1"/>
          <p:nvPr/>
        </p:nvSpPr>
        <p:spPr>
          <a:xfrm>
            <a:off x="6553200" y="2667000"/>
            <a:ext cx="2438400" cy="1815882"/>
          </a:xfrm>
          <a:prstGeom prst="rect">
            <a:avLst/>
          </a:prstGeom>
          <a:noFill/>
        </p:spPr>
        <p:txBody>
          <a:bodyPr wrap="square" rtlCol="0">
            <a:spAutoFit/>
          </a:bodyPr>
          <a:lstStyle/>
          <a:p>
            <a:r>
              <a:rPr lang="en-US" sz="1400" dirty="0" smtClean="0"/>
              <a:t>Smart Phone</a:t>
            </a:r>
          </a:p>
          <a:p>
            <a:r>
              <a:rPr lang="en-US" sz="1400" dirty="0" smtClean="0"/>
              <a:t> </a:t>
            </a:r>
          </a:p>
          <a:p>
            <a:r>
              <a:rPr lang="en-US" sz="1400" dirty="0" smtClean="0"/>
              <a:t> People can, </a:t>
            </a:r>
          </a:p>
          <a:p>
            <a:pPr indent="173038">
              <a:buFont typeface="Arial" pitchFamily="34" charset="0"/>
              <a:buChar char="•"/>
            </a:pPr>
            <a:r>
              <a:rPr lang="en-US" sz="1400" dirty="0" smtClean="0"/>
              <a:t>Talk </a:t>
            </a:r>
          </a:p>
          <a:p>
            <a:pPr indent="173038">
              <a:buFont typeface="Arial" pitchFamily="34" charset="0"/>
              <a:buChar char="•"/>
            </a:pPr>
            <a:r>
              <a:rPr lang="en-US" sz="1400" dirty="0" smtClean="0"/>
              <a:t>Send SMS</a:t>
            </a:r>
          </a:p>
          <a:p>
            <a:pPr indent="173038">
              <a:buFont typeface="Arial" pitchFamily="34" charset="0"/>
              <a:buChar char="•"/>
            </a:pPr>
            <a:r>
              <a:rPr lang="en-US" sz="1400" dirty="0" smtClean="0"/>
              <a:t>Browse the Web</a:t>
            </a:r>
          </a:p>
          <a:p>
            <a:pPr indent="173038">
              <a:buFont typeface="Arial" pitchFamily="34" charset="0"/>
              <a:buChar char="•"/>
            </a:pPr>
            <a:r>
              <a:rPr lang="en-US" sz="1400" dirty="0" smtClean="0"/>
              <a:t>Take Photos/Videos</a:t>
            </a:r>
          </a:p>
          <a:p>
            <a:pPr algn="ctr"/>
            <a:endParaRPr lang="en-US" sz="1400" dirty="0"/>
          </a:p>
        </p:txBody>
      </p:sp>
      <p:cxnSp>
        <p:nvCxnSpPr>
          <p:cNvPr id="22" name="Elbow Connector 21"/>
          <p:cNvCxnSpPr>
            <a:stCxn id="7" idx="1"/>
            <a:endCxn id="11" idx="3"/>
          </p:cNvCxnSpPr>
          <p:nvPr/>
        </p:nvCxnSpPr>
        <p:spPr>
          <a:xfrm rot="10800000" flipV="1">
            <a:off x="1497330" y="2139950"/>
            <a:ext cx="1550671" cy="630714"/>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2"/>
            <a:endCxn id="12" idx="0"/>
          </p:cNvCxnSpPr>
          <p:nvPr/>
        </p:nvCxnSpPr>
        <p:spPr>
          <a:xfrm rot="16200000" flipH="1">
            <a:off x="3431932" y="2913101"/>
            <a:ext cx="469900" cy="3098"/>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3"/>
            <a:endCxn id="8" idx="1"/>
          </p:cNvCxnSpPr>
          <p:nvPr/>
        </p:nvCxnSpPr>
        <p:spPr>
          <a:xfrm>
            <a:off x="4282666" y="2139950"/>
            <a:ext cx="1199057" cy="1081207"/>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0.12963 L 3.33333E-6 0.46297 " pathEditMode="relative" rAng="0" ptsTypes="AA">
                                      <p:cBhvr>
                                        <p:cTn id="6" dur="1000" fill="hold"/>
                                        <p:tgtEl>
                                          <p:spTgt spid="15"/>
                                        </p:tgtEl>
                                        <p:attrNameLst>
                                          <p:attrName>ppt_x</p:attrName>
                                          <p:attrName>ppt_y</p:attrName>
                                        </p:attrNameLst>
                                      </p:cBhvr>
                                      <p:rCtr x="0" y="167"/>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par>
                                <p:cTn id="12" presetID="4" presetClass="entr" presetSubtype="16"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500"/>
                                        <p:tgtEl>
                                          <p:spTgt spid="7"/>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ox(in)">
                                      <p:cBhvr>
                                        <p:cTn id="24" dur="500"/>
                                        <p:tgtEl>
                                          <p:spTgt spid="18"/>
                                        </p:tgtEl>
                                      </p:cBhvr>
                                    </p:animEffect>
                                  </p:childTnLst>
                                </p:cTn>
                              </p:par>
                              <p:par>
                                <p:cTn id="25" presetID="4" presetClass="entr" presetSubtype="16"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par>
                          <p:cTn id="28" fill="hold">
                            <p:stCondLst>
                              <p:cond delay="1000"/>
                            </p:stCondLst>
                            <p:childTnLst>
                              <p:par>
                                <p:cTn id="29" presetID="4" presetClass="entr" presetSubtype="16"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ox(in)">
                                      <p:cBhvr>
                                        <p:cTn id="31" dur="500"/>
                                        <p:tgtEl>
                                          <p:spTgt spid="25"/>
                                        </p:tgtEl>
                                      </p:cBhvr>
                                    </p:animEffect>
                                  </p:childTnLst>
                                </p:cTn>
                              </p:par>
                              <p:par>
                                <p:cTn id="32" presetID="4"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par>
                          <p:cTn id="38" fill="hold">
                            <p:stCondLst>
                              <p:cond delay="1500"/>
                            </p:stCondLst>
                            <p:childTnLst>
                              <p:par>
                                <p:cTn id="39" presetID="4" presetClass="entr" presetSubtype="1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in)">
                                      <p:cBhvr>
                                        <p:cTn id="41" dur="500"/>
                                        <p:tgtEl>
                                          <p:spTgt spid="8"/>
                                        </p:tgtEl>
                                      </p:cBhvr>
                                    </p:animEffect>
                                  </p:childTnLst>
                                </p:cTn>
                              </p:par>
                            </p:childTnLst>
                          </p:cTn>
                        </p:par>
                        <p:par>
                          <p:cTn id="42" fill="hold">
                            <p:stCondLst>
                              <p:cond delay="2000"/>
                            </p:stCondLst>
                            <p:childTnLst>
                              <p:par>
                                <p:cTn id="43" presetID="4" presetClass="entr" presetSubtype="16"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ox(in)">
                                      <p:cBhvr>
                                        <p:cTn id="45" dur="500"/>
                                        <p:tgtEl>
                                          <p:spTgt spid="27"/>
                                        </p:tgtEl>
                                      </p:cBhvr>
                                    </p:animEffect>
                                  </p:childTnLst>
                                </p:cTn>
                              </p:par>
                            </p:childTnLst>
                          </p:cTn>
                        </p:par>
                        <p:par>
                          <p:cTn id="46" fill="hold">
                            <p:stCondLst>
                              <p:cond delay="2500"/>
                            </p:stCondLst>
                            <p:childTnLst>
                              <p:par>
                                <p:cTn id="47" presetID="4" presetClass="entr" presetSubtype="16"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heckerboard(across)">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Inheritance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6</a:t>
            </a:fld>
            <a:endParaRPr lang="en-US" smtClean="0"/>
          </a:p>
        </p:txBody>
      </p:sp>
      <p:sp>
        <p:nvSpPr>
          <p:cNvPr id="7" name="Rectangle 6"/>
          <p:cNvSpPr/>
          <p:nvPr/>
        </p:nvSpPr>
        <p:spPr>
          <a:xfrm>
            <a:off x="228600" y="1600200"/>
            <a:ext cx="8610600" cy="2862322"/>
          </a:xfrm>
          <a:prstGeom prst="rect">
            <a:avLst/>
          </a:prstGeom>
        </p:spPr>
        <p:txBody>
          <a:bodyPr wrap="square">
            <a:spAutoFit/>
          </a:bodyPr>
          <a:lstStyle/>
          <a:p>
            <a:pPr>
              <a:spcBef>
                <a:spcPts val="1200"/>
              </a:spcBef>
            </a:pPr>
            <a:r>
              <a:rPr lang="en-US" sz="2000" dirty="0" smtClean="0"/>
              <a:t>What is inheritance?</a:t>
            </a:r>
          </a:p>
          <a:p>
            <a:pPr lvl="1">
              <a:spcBef>
                <a:spcPts val="1200"/>
              </a:spcBef>
            </a:pPr>
            <a:r>
              <a:rPr lang="en-US" sz="2000" b="0" dirty="0" smtClean="0"/>
              <a:t>Inheritance is the concept of a </a:t>
            </a:r>
            <a:r>
              <a:rPr lang="en-US" sz="2000" dirty="0" smtClean="0"/>
              <a:t>child</a:t>
            </a:r>
            <a:r>
              <a:rPr lang="en-US" sz="2000" b="0" dirty="0" smtClean="0"/>
              <a:t> class (</a:t>
            </a:r>
            <a:r>
              <a:rPr lang="en-US" sz="2000" i="1" dirty="0" smtClean="0"/>
              <a:t>sub class</a:t>
            </a:r>
            <a:r>
              <a:rPr lang="en-US" sz="2000" b="0" dirty="0" smtClean="0"/>
              <a:t>) automatically </a:t>
            </a:r>
            <a:r>
              <a:rPr lang="en-US" sz="2000" dirty="0" smtClean="0"/>
              <a:t>inheriting</a:t>
            </a:r>
            <a:r>
              <a:rPr lang="en-US" sz="2000" b="0" dirty="0" smtClean="0"/>
              <a:t> the variables and methods defined in a </a:t>
            </a:r>
            <a:r>
              <a:rPr lang="en-US" sz="2000" dirty="0" smtClean="0"/>
              <a:t>parent</a:t>
            </a:r>
            <a:r>
              <a:rPr lang="en-US" sz="2000" b="0" dirty="0" smtClean="0"/>
              <a:t> class (</a:t>
            </a:r>
            <a:r>
              <a:rPr lang="en-US" sz="2000" i="1" dirty="0" smtClean="0"/>
              <a:t>super class</a:t>
            </a:r>
            <a:r>
              <a:rPr lang="en-US" sz="2000" b="0" dirty="0" smtClean="0"/>
              <a:t>).</a:t>
            </a:r>
          </a:p>
          <a:p>
            <a:pPr lvl="1">
              <a:spcBef>
                <a:spcPts val="1200"/>
              </a:spcBef>
            </a:pPr>
            <a:r>
              <a:rPr lang="en-US" sz="2000" b="0" dirty="0" smtClean="0"/>
              <a:t>It is one of the primary features of </a:t>
            </a:r>
            <a:r>
              <a:rPr lang="en-US" sz="2000" dirty="0" smtClean="0"/>
              <a:t>O</a:t>
            </a:r>
            <a:r>
              <a:rPr lang="en-US" sz="2000" b="0" dirty="0" smtClean="0"/>
              <a:t>bject </a:t>
            </a:r>
            <a:r>
              <a:rPr lang="en-US" sz="2000" dirty="0" smtClean="0"/>
              <a:t>O</a:t>
            </a:r>
            <a:r>
              <a:rPr lang="en-US" sz="2000" b="0" dirty="0" smtClean="0"/>
              <a:t>riented </a:t>
            </a:r>
            <a:r>
              <a:rPr lang="en-US" sz="2000" dirty="0" smtClean="0"/>
              <a:t>P</a:t>
            </a:r>
            <a:r>
              <a:rPr lang="en-US" sz="2000" b="0" dirty="0" smtClean="0"/>
              <a:t>rogramming</a:t>
            </a:r>
          </a:p>
          <a:p>
            <a:pPr>
              <a:spcBef>
                <a:spcPts val="1200"/>
              </a:spcBef>
            </a:pPr>
            <a:endParaRPr lang="en-US" sz="2000" b="0" dirty="0" smtClean="0"/>
          </a:p>
          <a:p>
            <a:pPr>
              <a:spcBef>
                <a:spcPts val="1200"/>
              </a:spcBef>
            </a:pPr>
            <a:r>
              <a:rPr lang="en-US" sz="2000" b="0" dirty="0" smtClean="0"/>
              <a:t>			</a:t>
            </a:r>
          </a:p>
        </p:txBody>
      </p:sp>
      <p:pic>
        <p:nvPicPr>
          <p:cNvPr id="8" name="Picture 7" descr="concepts-bikeHeirarchy.gif"/>
          <p:cNvPicPr>
            <a:picLocks noChangeAspect="1"/>
          </p:cNvPicPr>
          <p:nvPr/>
        </p:nvPicPr>
        <p:blipFill>
          <a:blip r:embed="rId3" cstate="print"/>
          <a:stretch>
            <a:fillRect/>
          </a:stretch>
        </p:blipFill>
        <p:spPr>
          <a:xfrm>
            <a:off x="2743200" y="3810000"/>
            <a:ext cx="2895600" cy="2287524"/>
          </a:xfrm>
          <a:prstGeom prst="rect">
            <a:avLst/>
          </a:prstGeom>
        </p:spPr>
      </p:pic>
      <p:sp>
        <p:nvSpPr>
          <p:cNvPr id="9" name="Rectangular Callout 8"/>
          <p:cNvSpPr/>
          <p:nvPr/>
        </p:nvSpPr>
        <p:spPr>
          <a:xfrm>
            <a:off x="5410200" y="3505200"/>
            <a:ext cx="3200400" cy="1066800"/>
          </a:xfrm>
          <a:prstGeom prst="wedgeRectCallout">
            <a:avLst>
              <a:gd name="adj1" fmla="val -71176"/>
              <a:gd name="adj2" fmla="val 19039"/>
            </a:avLst>
          </a:prstGeom>
        </p:spPr>
        <p:style>
          <a:lnRef idx="1">
            <a:schemeClr val="accent6"/>
          </a:lnRef>
          <a:fillRef idx="2">
            <a:schemeClr val="accent6"/>
          </a:fillRef>
          <a:effectRef idx="1">
            <a:schemeClr val="accent6"/>
          </a:effectRef>
          <a:fontRef idx="minor">
            <a:schemeClr val="dk1"/>
          </a:fontRef>
        </p:style>
        <p:txBody>
          <a:bodyPr tIns="0" bIns="0" rtlCol="0" anchor="ctr"/>
          <a:lstStyle/>
          <a:p>
            <a:pPr algn="ctr"/>
            <a:r>
              <a:rPr lang="en-US" sz="1600" b="0" dirty="0" smtClean="0"/>
              <a:t>The super Class bicycle will hold all the  </a:t>
            </a:r>
            <a:r>
              <a:rPr lang="en-US" sz="1600" dirty="0" smtClean="0"/>
              <a:t>common</a:t>
            </a:r>
            <a:r>
              <a:rPr lang="en-US" sz="1600" b="0" dirty="0" smtClean="0"/>
              <a:t> characteristics namely apply brake,  </a:t>
            </a:r>
            <a:r>
              <a:rPr lang="en-US" sz="1600" b="0" dirty="0" err="1" smtClean="0"/>
              <a:t>pedalling</a:t>
            </a:r>
            <a:endParaRPr lang="en-US" sz="1600" b="0" dirty="0"/>
          </a:p>
        </p:txBody>
      </p:sp>
      <p:sp>
        <p:nvSpPr>
          <p:cNvPr id="11" name="Rectangular Callout 10"/>
          <p:cNvSpPr/>
          <p:nvPr/>
        </p:nvSpPr>
        <p:spPr>
          <a:xfrm>
            <a:off x="6324600" y="5029200"/>
            <a:ext cx="2438400" cy="609600"/>
          </a:xfrm>
          <a:prstGeom prst="wedgeRectCallout">
            <a:avLst>
              <a:gd name="adj1" fmla="val -74438"/>
              <a:gd name="adj2" fmla="val 31465"/>
            </a:avLst>
          </a:prstGeom>
        </p:spPr>
        <p:style>
          <a:lnRef idx="1">
            <a:schemeClr val="accent3"/>
          </a:lnRef>
          <a:fillRef idx="2">
            <a:schemeClr val="accent3"/>
          </a:fillRef>
          <a:effectRef idx="1">
            <a:schemeClr val="accent3"/>
          </a:effectRef>
          <a:fontRef idx="minor">
            <a:schemeClr val="dk1"/>
          </a:fontRef>
        </p:style>
        <p:txBody>
          <a:bodyPr tIns="0" bIns="0" rtlCol="0" anchor="ctr"/>
          <a:lstStyle/>
          <a:p>
            <a:r>
              <a:rPr lang="en-US" sz="1600" b="0" dirty="0" smtClean="0">
                <a:solidFill>
                  <a:schemeClr val="tx1"/>
                </a:solidFill>
              </a:rPr>
              <a:t>Tandem bike has 2 seats &amp; 2 handlebars.</a:t>
            </a:r>
            <a:endParaRPr lang="en-US" sz="1600" b="0" dirty="0">
              <a:solidFill>
                <a:schemeClr val="tx1"/>
              </a:solidFill>
            </a:endParaRPr>
          </a:p>
        </p:txBody>
      </p:sp>
      <p:sp>
        <p:nvSpPr>
          <p:cNvPr id="12" name="Rectangular Callout 11"/>
          <p:cNvSpPr/>
          <p:nvPr/>
        </p:nvSpPr>
        <p:spPr>
          <a:xfrm>
            <a:off x="3505200" y="6295698"/>
            <a:ext cx="2819400" cy="457200"/>
          </a:xfrm>
          <a:prstGeom prst="wedgeRectCallout">
            <a:avLst>
              <a:gd name="adj1" fmla="val -22435"/>
              <a:gd name="adj2" fmla="val -74569"/>
            </a:avLst>
          </a:prstGeom>
        </p:spPr>
        <p:style>
          <a:lnRef idx="1">
            <a:schemeClr val="accent3"/>
          </a:lnRef>
          <a:fillRef idx="2">
            <a:schemeClr val="accent3"/>
          </a:fillRef>
          <a:effectRef idx="1">
            <a:schemeClr val="accent3"/>
          </a:effectRef>
          <a:fontRef idx="minor">
            <a:schemeClr val="dk1"/>
          </a:fontRef>
        </p:style>
        <p:txBody>
          <a:bodyPr tIns="0" bIns="0" rtlCol="0" anchor="ctr"/>
          <a:lstStyle/>
          <a:p>
            <a:r>
              <a:rPr lang="en-US" sz="1600" b="0" dirty="0" smtClean="0">
                <a:solidFill>
                  <a:schemeClr val="tx1"/>
                </a:solidFill>
              </a:rPr>
              <a:t>Road bike has  shock absorbers.</a:t>
            </a:r>
            <a:endParaRPr lang="en-US" sz="1600" b="0" dirty="0">
              <a:solidFill>
                <a:schemeClr val="tx1"/>
              </a:solidFill>
            </a:endParaRPr>
          </a:p>
        </p:txBody>
      </p:sp>
      <p:sp>
        <p:nvSpPr>
          <p:cNvPr id="13" name="Rectangular Callout 12"/>
          <p:cNvSpPr/>
          <p:nvPr/>
        </p:nvSpPr>
        <p:spPr>
          <a:xfrm>
            <a:off x="381000" y="5105400"/>
            <a:ext cx="2057400" cy="914400"/>
          </a:xfrm>
          <a:prstGeom prst="wedgeRectCallout">
            <a:avLst>
              <a:gd name="adj1" fmla="val 63278"/>
              <a:gd name="adj2" fmla="val 28879"/>
            </a:avLst>
          </a:prstGeom>
        </p:spPr>
        <p:style>
          <a:lnRef idx="1">
            <a:schemeClr val="accent3"/>
          </a:lnRef>
          <a:fillRef idx="2">
            <a:schemeClr val="accent3"/>
          </a:fillRef>
          <a:effectRef idx="1">
            <a:schemeClr val="accent3"/>
          </a:effectRef>
          <a:fontRef idx="minor">
            <a:schemeClr val="dk1"/>
          </a:fontRef>
        </p:style>
        <p:txBody>
          <a:bodyPr tIns="0" bIns="0" rtlCol="0" anchor="ctr"/>
          <a:lstStyle/>
          <a:p>
            <a:r>
              <a:rPr lang="en-US" sz="1600" b="0" dirty="0" smtClean="0">
                <a:solidFill>
                  <a:schemeClr val="tx1"/>
                </a:solidFill>
              </a:rPr>
              <a:t>Mountain bike has additional characteristics thick </a:t>
            </a:r>
            <a:r>
              <a:rPr lang="en-US" sz="1600" b="0" dirty="0" err="1" smtClean="0">
                <a:solidFill>
                  <a:schemeClr val="tx1"/>
                </a:solidFill>
              </a:rPr>
              <a:t>tyre</a:t>
            </a:r>
            <a:r>
              <a:rPr lang="en-US" sz="1600" b="0" dirty="0" smtClean="0">
                <a:solidFill>
                  <a:schemeClr val="tx1"/>
                </a:solidFill>
              </a:rPr>
              <a:t>.</a:t>
            </a:r>
            <a:endParaRPr lang="en-US" sz="1600" b="0" dirty="0">
              <a:solidFill>
                <a:schemeClr val="tx1"/>
              </a:solidFill>
            </a:endParaRPr>
          </a:p>
        </p:txBody>
      </p:sp>
      <p:sp>
        <p:nvSpPr>
          <p:cNvPr id="14" name="TextBox 13"/>
          <p:cNvSpPr txBox="1"/>
          <p:nvPr/>
        </p:nvSpPr>
        <p:spPr>
          <a:xfrm>
            <a:off x="609600" y="3657600"/>
            <a:ext cx="2916183" cy="369332"/>
          </a:xfrm>
          <a:prstGeom prst="rect">
            <a:avLst/>
          </a:prstGeom>
          <a:noFill/>
        </p:spPr>
        <p:txBody>
          <a:bodyPr wrap="none" rtlCol="0">
            <a:spAutoFit/>
          </a:bodyPr>
          <a:lstStyle/>
          <a:p>
            <a:r>
              <a:rPr lang="en-US" dirty="0" smtClean="0"/>
              <a:t>Here is another 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Benefits of Inheritance</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7</a:t>
            </a:fld>
            <a:endParaRPr lang="en-US" smtClean="0"/>
          </a:p>
        </p:txBody>
      </p:sp>
      <p:sp>
        <p:nvSpPr>
          <p:cNvPr id="7" name="Rectangle 6"/>
          <p:cNvSpPr/>
          <p:nvPr/>
        </p:nvSpPr>
        <p:spPr>
          <a:xfrm>
            <a:off x="76200" y="1524000"/>
            <a:ext cx="8763000" cy="3077766"/>
          </a:xfrm>
          <a:prstGeom prst="rect">
            <a:avLst/>
          </a:prstGeom>
        </p:spPr>
        <p:txBody>
          <a:bodyPr wrap="square">
            <a:spAutoFit/>
          </a:bodyPr>
          <a:lstStyle/>
          <a:p>
            <a:pPr>
              <a:spcBef>
                <a:spcPts val="1200"/>
              </a:spcBef>
            </a:pPr>
            <a:r>
              <a:rPr lang="en-US" dirty="0" smtClean="0"/>
              <a:t>Benefits of Inheritance:</a:t>
            </a:r>
          </a:p>
          <a:p>
            <a:pPr lvl="1">
              <a:spcBef>
                <a:spcPts val="1200"/>
              </a:spcBef>
            </a:pPr>
            <a:r>
              <a:rPr lang="en-US" b="0" dirty="0" smtClean="0"/>
              <a:t>The primary benefit of inheritance is </a:t>
            </a:r>
            <a:r>
              <a:rPr lang="en-US" i="1" dirty="0" smtClean="0"/>
              <a:t>reusability</a:t>
            </a:r>
            <a:r>
              <a:rPr lang="en-US" b="0" dirty="0" smtClean="0"/>
              <a:t>. </a:t>
            </a:r>
          </a:p>
          <a:p>
            <a:pPr lvl="1">
              <a:spcBef>
                <a:spcPts val="1200"/>
              </a:spcBef>
            </a:pPr>
            <a:r>
              <a:rPr lang="en-US" b="0" dirty="0" smtClean="0"/>
              <a:t>Once a behavior is defined in a super class, that behavior is automatically inherited by all its subclasses and reused. So developers need not redevelop the logic again.</a:t>
            </a:r>
          </a:p>
          <a:p>
            <a:pPr lvl="1">
              <a:spcBef>
                <a:spcPts val="1200"/>
              </a:spcBef>
            </a:pPr>
            <a:r>
              <a:rPr lang="en-US" dirty="0" smtClean="0"/>
              <a:t>Example:</a:t>
            </a:r>
          </a:p>
          <a:p>
            <a:pPr lvl="1">
              <a:spcBef>
                <a:spcPts val="1200"/>
              </a:spcBef>
            </a:pPr>
            <a:endParaRPr lang="en-US" b="0" dirty="0" smtClean="0"/>
          </a:p>
          <a:p>
            <a:pPr>
              <a:spcBef>
                <a:spcPts val="1200"/>
              </a:spcBef>
            </a:pPr>
            <a:r>
              <a:rPr lang="en-US" b="0" dirty="0" smtClean="0"/>
              <a:t>			</a:t>
            </a:r>
          </a:p>
        </p:txBody>
      </p:sp>
      <p:graphicFrame>
        <p:nvGraphicFramePr>
          <p:cNvPr id="15" name="Diagram 14"/>
          <p:cNvGraphicFramePr/>
          <p:nvPr/>
        </p:nvGraphicFramePr>
        <p:xfrm>
          <a:off x="1371600" y="3810000"/>
          <a:ext cx="6096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p:cNvSpPr txBox="1"/>
          <p:nvPr/>
        </p:nvSpPr>
        <p:spPr>
          <a:xfrm>
            <a:off x="5638800" y="4696361"/>
            <a:ext cx="32004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0" dirty="0" smtClean="0">
                <a:solidFill>
                  <a:schemeClr val="tx1"/>
                </a:solidFill>
                <a:latin typeface="Arial" pitchFamily="34" charset="0"/>
                <a:cs typeface="Arial" pitchFamily="34" charset="0"/>
              </a:rPr>
              <a:t>The </a:t>
            </a:r>
            <a:r>
              <a:rPr lang="en-US" sz="1600" i="1" dirty="0" err="1" smtClean="0">
                <a:solidFill>
                  <a:schemeClr val="tx1"/>
                </a:solidFill>
                <a:latin typeface="Arial" pitchFamily="34" charset="0"/>
                <a:cs typeface="Arial" pitchFamily="34" charset="0"/>
              </a:rPr>
              <a:t>ScientificCalc</a:t>
            </a:r>
            <a:r>
              <a:rPr lang="en-US" sz="1600" i="1" dirty="0" smtClean="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can calculate the sine and </a:t>
            </a:r>
            <a:r>
              <a:rPr lang="en-US" sz="1600" b="0" dirty="0" err="1" smtClean="0">
                <a:solidFill>
                  <a:schemeClr val="tx1"/>
                </a:solidFill>
                <a:latin typeface="Arial" pitchFamily="34" charset="0"/>
                <a:cs typeface="Arial" pitchFamily="34" charset="0"/>
              </a:rPr>
              <a:t>cos</a:t>
            </a:r>
            <a:r>
              <a:rPr lang="en-US" sz="1600" b="0" dirty="0" smtClean="0">
                <a:solidFill>
                  <a:schemeClr val="tx1"/>
                </a:solidFill>
                <a:latin typeface="Arial" pitchFamily="34" charset="0"/>
                <a:cs typeface="Arial" pitchFamily="34" charset="0"/>
              </a:rPr>
              <a:t> value and also perform addition and subtraction methods that it has inherited from </a:t>
            </a:r>
            <a:r>
              <a:rPr lang="en-US" sz="1600" i="1" dirty="0" err="1" smtClean="0">
                <a:solidFill>
                  <a:schemeClr val="tx1"/>
                </a:solidFill>
                <a:latin typeface="Arial" pitchFamily="34" charset="0"/>
                <a:cs typeface="Arial" pitchFamily="34" charset="0"/>
              </a:rPr>
              <a:t>BasicCalculator</a:t>
            </a:r>
            <a:endParaRPr lang="en-US" sz="1600" i="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1000"/>
                                        <p:tgtEl>
                                          <p:spTgt spid="17"/>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ox(in)">
                                      <p:cBhvr>
                                        <p:cTn id="10" dur="500"/>
                                        <p:tgtEl>
                                          <p:spTgt spid="7">
                                            <p:txEl>
                                              <p:pRg st="3" end="3"/>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Extends Keyword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8</a:t>
            </a:fld>
            <a:endParaRPr lang="en-US" smtClean="0"/>
          </a:p>
        </p:txBody>
      </p:sp>
      <p:sp>
        <p:nvSpPr>
          <p:cNvPr id="7" name="Rectangle 6"/>
          <p:cNvSpPr/>
          <p:nvPr/>
        </p:nvSpPr>
        <p:spPr>
          <a:xfrm>
            <a:off x="228600" y="1600200"/>
            <a:ext cx="8610600" cy="800219"/>
          </a:xfrm>
          <a:prstGeom prst="rect">
            <a:avLst/>
          </a:prstGeom>
        </p:spPr>
        <p:txBody>
          <a:bodyPr wrap="square">
            <a:spAutoFit/>
          </a:bodyPr>
          <a:lstStyle/>
          <a:p>
            <a:pPr>
              <a:spcBef>
                <a:spcPts val="1200"/>
              </a:spcBef>
            </a:pPr>
            <a:r>
              <a:rPr lang="en-US" dirty="0" smtClean="0"/>
              <a:t>How to derive a subclass from parent class?</a:t>
            </a:r>
          </a:p>
          <a:p>
            <a:pPr lvl="1">
              <a:spcBef>
                <a:spcPts val="1200"/>
              </a:spcBef>
            </a:pPr>
            <a:r>
              <a:rPr lang="en-US" b="0" dirty="0" smtClean="0"/>
              <a:t>To derive a sub class, you use the </a:t>
            </a:r>
            <a:r>
              <a:rPr lang="en-US" i="1" dirty="0" smtClean="0">
                <a:solidFill>
                  <a:srgbClr val="C00000"/>
                </a:solidFill>
              </a:rPr>
              <a:t>extends</a:t>
            </a:r>
            <a:r>
              <a:rPr lang="en-US" b="0" dirty="0" smtClean="0"/>
              <a:t> keyword.		</a:t>
            </a:r>
          </a:p>
        </p:txBody>
      </p:sp>
      <p:pic>
        <p:nvPicPr>
          <p:cNvPr id="23554" name="Picture 2"/>
          <p:cNvPicPr>
            <a:picLocks noChangeAspect="1" noChangeArrowheads="1"/>
          </p:cNvPicPr>
          <p:nvPr/>
        </p:nvPicPr>
        <p:blipFill>
          <a:blip r:embed="rId3" cstate="print"/>
          <a:srcRect/>
          <a:stretch>
            <a:fillRect/>
          </a:stretch>
        </p:blipFill>
        <p:spPr bwMode="auto">
          <a:xfrm>
            <a:off x="685800" y="3733800"/>
            <a:ext cx="2733675" cy="2409825"/>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3952875" y="3733800"/>
            <a:ext cx="4657725" cy="1905000"/>
          </a:xfrm>
          <a:prstGeom prst="rect">
            <a:avLst/>
          </a:prstGeom>
          <a:noFill/>
          <a:ln w="9525">
            <a:noFill/>
            <a:miter lim="800000"/>
            <a:headEnd/>
            <a:tailEnd/>
          </a:ln>
        </p:spPr>
      </p:pic>
      <p:sp>
        <p:nvSpPr>
          <p:cNvPr id="10" name="TextBox 9"/>
          <p:cNvSpPr txBox="1"/>
          <p:nvPr/>
        </p:nvSpPr>
        <p:spPr>
          <a:xfrm>
            <a:off x="609600" y="2844225"/>
            <a:ext cx="29718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r>
              <a:rPr lang="en-US" sz="1600" b="0" dirty="0" smtClean="0">
                <a:latin typeface="Arial" pitchFamily="34" charset="0"/>
                <a:cs typeface="Arial" pitchFamily="34" charset="0"/>
              </a:rPr>
              <a:t>Assume you have a parent class called </a:t>
            </a:r>
            <a:r>
              <a:rPr lang="en-US" sz="1600" i="1" dirty="0" err="1" smtClean="0">
                <a:latin typeface="Arial" pitchFamily="34" charset="0"/>
                <a:cs typeface="Arial" pitchFamily="34" charset="0"/>
              </a:rPr>
              <a:t>BasicCalculator</a:t>
            </a:r>
            <a:endParaRPr lang="en-US" sz="1600" i="1" dirty="0" smtClean="0">
              <a:latin typeface="Arial" pitchFamily="34" charset="0"/>
              <a:cs typeface="Arial" pitchFamily="34" charset="0"/>
            </a:endParaRPr>
          </a:p>
        </p:txBody>
      </p:sp>
      <p:sp>
        <p:nvSpPr>
          <p:cNvPr id="11" name="TextBox 10"/>
          <p:cNvSpPr txBox="1"/>
          <p:nvPr/>
        </p:nvSpPr>
        <p:spPr>
          <a:xfrm>
            <a:off x="3962400" y="2667000"/>
            <a:ext cx="4953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0" dirty="0" smtClean="0">
                <a:latin typeface="Arial" pitchFamily="34" charset="0"/>
                <a:cs typeface="Arial" pitchFamily="34" charset="0"/>
              </a:rPr>
              <a:t>Now you have to create another class called </a:t>
            </a:r>
            <a:r>
              <a:rPr lang="en-US" sz="1600" i="1" dirty="0" err="1" smtClean="0">
                <a:latin typeface="Arial" pitchFamily="34" charset="0"/>
                <a:cs typeface="Arial" pitchFamily="34" charset="0"/>
              </a:rPr>
              <a:t>ScientificCalc</a:t>
            </a:r>
            <a:r>
              <a:rPr lang="en-US" sz="1600" b="0" dirty="0" smtClean="0">
                <a:latin typeface="Arial" pitchFamily="34" charset="0"/>
                <a:cs typeface="Arial" pitchFamily="34" charset="0"/>
              </a:rPr>
              <a:t> which extends </a:t>
            </a:r>
            <a:r>
              <a:rPr lang="en-US" sz="1600" i="1" dirty="0" err="1" smtClean="0">
                <a:latin typeface="Arial" pitchFamily="34" charset="0"/>
                <a:cs typeface="Arial" pitchFamily="34" charset="0"/>
              </a:rPr>
              <a:t>BasicCalculator</a:t>
            </a:r>
            <a:r>
              <a:rPr lang="en-US" sz="1600" b="0" dirty="0" smtClean="0">
                <a:latin typeface="Arial" pitchFamily="34" charset="0"/>
                <a:cs typeface="Arial" pitchFamily="34" charset="0"/>
              </a:rPr>
              <a:t> so that you can inherit all methods of </a:t>
            </a:r>
            <a:r>
              <a:rPr lang="en-US" sz="1600" i="1" dirty="0" err="1" smtClean="0">
                <a:latin typeface="Arial" pitchFamily="34" charset="0"/>
                <a:cs typeface="Arial" pitchFamily="34" charset="0"/>
              </a:rPr>
              <a:t>BasicCalculator</a:t>
            </a:r>
            <a:endParaRPr lang="en-US" sz="16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Features of Subclass</a:t>
            </a:r>
            <a:endParaRPr lang="en-US" sz="3600" dirty="0" smtClean="0"/>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9</a:t>
            </a:fld>
            <a:endParaRPr lang="en-US" smtClean="0"/>
          </a:p>
        </p:txBody>
      </p:sp>
      <p:sp>
        <p:nvSpPr>
          <p:cNvPr id="7" name="Rectangle 6"/>
          <p:cNvSpPr/>
          <p:nvPr/>
        </p:nvSpPr>
        <p:spPr>
          <a:xfrm>
            <a:off x="228600" y="1532215"/>
            <a:ext cx="8610600" cy="3877985"/>
          </a:xfrm>
          <a:prstGeom prst="rect">
            <a:avLst/>
          </a:prstGeom>
        </p:spPr>
        <p:txBody>
          <a:bodyPr wrap="square">
            <a:spAutoFit/>
          </a:bodyPr>
          <a:lstStyle/>
          <a:p>
            <a:pPr>
              <a:spcBef>
                <a:spcPts val="1200"/>
              </a:spcBef>
            </a:pPr>
            <a:r>
              <a:rPr lang="en-US" dirty="0" smtClean="0"/>
              <a:t>Features of the subclass:</a:t>
            </a:r>
          </a:p>
          <a:p>
            <a:pPr lvl="1">
              <a:spcBef>
                <a:spcPts val="1200"/>
              </a:spcBef>
              <a:buFont typeface="Wingdings" pitchFamily="2" charset="2"/>
              <a:buChar char="§"/>
            </a:pPr>
            <a:r>
              <a:rPr lang="en-US" b="0" dirty="0" smtClean="0"/>
              <a:t> A subclass inherits all of the “</a:t>
            </a:r>
            <a:r>
              <a:rPr lang="en-US" dirty="0" smtClean="0"/>
              <a:t>public</a:t>
            </a:r>
            <a:r>
              <a:rPr lang="en-US" b="0" dirty="0" smtClean="0"/>
              <a:t>” and “</a:t>
            </a:r>
            <a:r>
              <a:rPr lang="en-US" dirty="0" smtClean="0"/>
              <a:t>protected</a:t>
            </a:r>
            <a:r>
              <a:rPr lang="en-US" b="0" dirty="0" smtClean="0"/>
              <a:t>” members of its parent, no matter what package the subclass is in.</a:t>
            </a:r>
          </a:p>
          <a:p>
            <a:pPr lvl="1">
              <a:spcBef>
                <a:spcPts val="1200"/>
              </a:spcBef>
              <a:buFont typeface="Wingdings" pitchFamily="2" charset="2"/>
              <a:buChar char="§"/>
            </a:pPr>
            <a:r>
              <a:rPr lang="en-US" b="0" dirty="0" smtClean="0"/>
              <a:t> If the subclass is in the </a:t>
            </a:r>
            <a:r>
              <a:rPr lang="en-US" dirty="0" smtClean="0"/>
              <a:t>same</a:t>
            </a:r>
            <a:r>
              <a:rPr lang="en-US" b="0" dirty="0" smtClean="0"/>
              <a:t> </a:t>
            </a:r>
            <a:r>
              <a:rPr lang="en-US" dirty="0" smtClean="0"/>
              <a:t>package</a:t>
            </a:r>
            <a:r>
              <a:rPr lang="en-US" b="0" dirty="0" smtClean="0"/>
              <a:t>, then it also inherits the “</a:t>
            </a:r>
            <a:r>
              <a:rPr lang="en-US" dirty="0" smtClean="0"/>
              <a:t>default</a:t>
            </a:r>
            <a:r>
              <a:rPr lang="en-US" b="0" dirty="0" smtClean="0"/>
              <a:t>” access (members that do not have any access modifier) members of the parent</a:t>
            </a:r>
          </a:p>
          <a:p>
            <a:pPr lvl="1">
              <a:spcBef>
                <a:spcPts val="1200"/>
              </a:spcBef>
            </a:pPr>
            <a:endParaRPr lang="en-US" b="0" dirty="0" smtClean="0"/>
          </a:p>
          <a:p>
            <a:pPr lvl="1">
              <a:spcBef>
                <a:spcPts val="1200"/>
              </a:spcBef>
            </a:pPr>
            <a:endParaRPr lang="en-US" sz="2000" b="0" dirty="0" smtClean="0"/>
          </a:p>
          <a:p>
            <a:pPr lvl="1">
              <a:spcBef>
                <a:spcPts val="1200"/>
              </a:spcBef>
            </a:pPr>
            <a:endParaRPr lang="en-US" sz="2000" b="0" dirty="0" smtClean="0"/>
          </a:p>
          <a:p>
            <a:pPr>
              <a:spcBef>
                <a:spcPts val="1200"/>
              </a:spcBef>
            </a:pPr>
            <a:r>
              <a:rPr lang="en-US" sz="2000" b="0" dirty="0" smtClean="0"/>
              <a:t>			</a:t>
            </a:r>
          </a:p>
        </p:txBody>
      </p:sp>
      <p:grpSp>
        <p:nvGrpSpPr>
          <p:cNvPr id="27" name="Group 26"/>
          <p:cNvGrpSpPr/>
          <p:nvPr/>
        </p:nvGrpSpPr>
        <p:grpSpPr>
          <a:xfrm>
            <a:off x="609600" y="4191000"/>
            <a:ext cx="7010400" cy="2209800"/>
            <a:chOff x="990600" y="3915103"/>
            <a:chExt cx="7010400" cy="2209800"/>
          </a:xfrm>
        </p:grpSpPr>
        <p:grpSp>
          <p:nvGrpSpPr>
            <p:cNvPr id="17" name="Group 16"/>
            <p:cNvGrpSpPr/>
            <p:nvPr/>
          </p:nvGrpSpPr>
          <p:grpSpPr>
            <a:xfrm>
              <a:off x="990600" y="3915103"/>
              <a:ext cx="7010400" cy="2209800"/>
              <a:chOff x="685800" y="4300995"/>
              <a:chExt cx="7010400" cy="1981200"/>
            </a:xfrm>
          </p:grpSpPr>
          <p:sp>
            <p:nvSpPr>
              <p:cNvPr id="6" name="Rectangle 5"/>
              <p:cNvSpPr/>
              <p:nvPr/>
            </p:nvSpPr>
            <p:spPr>
              <a:xfrm>
                <a:off x="685800" y="4300995"/>
                <a:ext cx="7010400" cy="198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r>
                  <a:rPr lang="en-US" dirty="0" smtClean="0">
                    <a:solidFill>
                      <a:schemeClr val="tx1"/>
                    </a:solidFill>
                  </a:rPr>
                  <a:t>	</a:t>
                </a:r>
              </a:p>
              <a:p>
                <a:r>
                  <a:rPr lang="en-US" dirty="0" smtClean="0">
                    <a:solidFill>
                      <a:schemeClr val="tx1"/>
                    </a:solidFill>
                  </a:rPr>
                  <a:t>	</a:t>
                </a:r>
              </a:p>
              <a:p>
                <a:r>
                  <a:rPr lang="en-US" sz="1600" dirty="0" smtClean="0">
                    <a:solidFill>
                      <a:schemeClr val="tx1"/>
                    </a:solidFill>
                  </a:rPr>
                  <a:t>	Same Package		                Another Package</a:t>
                </a:r>
                <a:endParaRPr lang="en-US" sz="1600" dirty="0">
                  <a:solidFill>
                    <a:schemeClr val="tx1"/>
                  </a:solidFill>
                </a:endParaRPr>
              </a:p>
            </p:txBody>
          </p:sp>
          <p:sp>
            <p:nvSpPr>
              <p:cNvPr id="8" name="Rectangle 7"/>
              <p:cNvSpPr/>
              <p:nvPr/>
            </p:nvSpPr>
            <p:spPr>
              <a:xfrm>
                <a:off x="838200" y="4465558"/>
                <a:ext cx="3429000" cy="1559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B extends A</a:t>
                </a:r>
                <a:r>
                  <a:rPr lang="en-US" sz="2400" dirty="0" smtClean="0">
                    <a:solidFill>
                      <a:schemeClr val="tx1"/>
                    </a:solidFill>
                  </a:rPr>
                  <a:t>      </a:t>
                </a:r>
                <a:r>
                  <a:rPr lang="en-US" sz="1600" dirty="0" err="1" smtClean="0">
                    <a:solidFill>
                      <a:schemeClr val="tx1"/>
                    </a:solidFill>
                  </a:rPr>
                  <a:t>A</a:t>
                </a:r>
                <a:r>
                  <a:rPr lang="en-US" sz="1600" dirty="0" smtClean="0">
                    <a:solidFill>
                      <a:schemeClr val="tx1"/>
                    </a:solidFill>
                  </a:rPr>
                  <a:t> (parent class)</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9" name="Flowchart: Process 8"/>
              <p:cNvSpPr/>
              <p:nvPr/>
            </p:nvSpPr>
            <p:spPr>
              <a:xfrm>
                <a:off x="1066800" y="4767097"/>
                <a:ext cx="1076547" cy="114763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Process 9"/>
              <p:cNvSpPr/>
              <p:nvPr/>
            </p:nvSpPr>
            <p:spPr>
              <a:xfrm>
                <a:off x="2501464" y="4767097"/>
                <a:ext cx="1228947" cy="114763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 protected default private</a:t>
                </a:r>
                <a:endParaRPr lang="en-US" dirty="0">
                  <a:solidFill>
                    <a:schemeClr val="tx1"/>
                  </a:solidFill>
                </a:endParaRPr>
              </a:p>
            </p:txBody>
          </p:sp>
          <p:pic>
            <p:nvPicPr>
              <p:cNvPr id="11" name="Picture 10" descr="tick_ok_sign_4190.jpg"/>
              <p:cNvPicPr>
                <a:picLocks noChangeAspect="1"/>
              </p:cNvPicPr>
              <p:nvPr/>
            </p:nvPicPr>
            <p:blipFill>
              <a:blip r:embed="rId3" cstate="print"/>
              <a:stretch>
                <a:fillRect/>
              </a:stretch>
            </p:blipFill>
            <p:spPr>
              <a:xfrm>
                <a:off x="1447800" y="4807144"/>
                <a:ext cx="228600" cy="228600"/>
              </a:xfrm>
              <a:prstGeom prst="rect">
                <a:avLst/>
              </a:prstGeom>
            </p:spPr>
          </p:pic>
          <p:sp>
            <p:nvSpPr>
              <p:cNvPr id="12" name="Rectangle 11"/>
              <p:cNvSpPr/>
              <p:nvPr/>
            </p:nvSpPr>
            <p:spPr>
              <a:xfrm>
                <a:off x="4876800" y="4451423"/>
                <a:ext cx="2667000" cy="1559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 </a:t>
                </a:r>
                <a:r>
                  <a:rPr lang="en-US" sz="1600" dirty="0" smtClean="0">
                    <a:solidFill>
                      <a:schemeClr val="tx1"/>
                    </a:solidFill>
                  </a:rPr>
                  <a:t>extends</a:t>
                </a:r>
                <a:r>
                  <a:rPr lang="en-US" dirty="0" smtClean="0">
                    <a:solidFill>
                      <a:schemeClr val="tx1"/>
                    </a:solidFill>
                  </a:rPr>
                  <a:t> A</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4" name="Flowchart: Process 13"/>
              <p:cNvSpPr/>
              <p:nvPr/>
            </p:nvSpPr>
            <p:spPr>
              <a:xfrm>
                <a:off x="5562600" y="4724692"/>
                <a:ext cx="1228947" cy="114763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18" name="Picture 17" descr="tick_ok_sign_4190.jpg"/>
            <p:cNvPicPr>
              <a:picLocks noChangeAspect="1"/>
            </p:cNvPicPr>
            <p:nvPr/>
          </p:nvPicPr>
          <p:blipFill>
            <a:blip r:embed="rId3" cstate="print"/>
            <a:stretch>
              <a:fillRect/>
            </a:stretch>
          </p:blipFill>
          <p:spPr>
            <a:xfrm>
              <a:off x="1747340" y="4742414"/>
              <a:ext cx="228600" cy="254977"/>
            </a:xfrm>
            <a:prstGeom prst="rect">
              <a:avLst/>
            </a:prstGeom>
          </p:spPr>
        </p:pic>
        <p:pic>
          <p:nvPicPr>
            <p:cNvPr id="19" name="Picture 18" descr="tick_ok_sign_4190.jpg"/>
            <p:cNvPicPr>
              <a:picLocks noChangeAspect="1"/>
            </p:cNvPicPr>
            <p:nvPr/>
          </p:nvPicPr>
          <p:blipFill>
            <a:blip r:embed="rId3" cstate="print"/>
            <a:stretch>
              <a:fillRect/>
            </a:stretch>
          </p:blipFill>
          <p:spPr>
            <a:xfrm>
              <a:off x="1770996" y="4992026"/>
              <a:ext cx="228600" cy="254977"/>
            </a:xfrm>
            <a:prstGeom prst="rect">
              <a:avLst/>
            </a:prstGeom>
          </p:spPr>
        </p:pic>
        <p:pic>
          <p:nvPicPr>
            <p:cNvPr id="23" name="Picture 22" descr="tick_ok_sign_4190.jpg"/>
            <p:cNvPicPr>
              <a:picLocks noChangeAspect="1"/>
            </p:cNvPicPr>
            <p:nvPr/>
          </p:nvPicPr>
          <p:blipFill>
            <a:blip r:embed="rId3" cstate="print"/>
            <a:stretch>
              <a:fillRect/>
            </a:stretch>
          </p:blipFill>
          <p:spPr>
            <a:xfrm>
              <a:off x="6356132" y="4679350"/>
              <a:ext cx="228600" cy="254977"/>
            </a:xfrm>
            <a:prstGeom prst="rect">
              <a:avLst/>
            </a:prstGeom>
          </p:spPr>
        </p:pic>
        <p:pic>
          <p:nvPicPr>
            <p:cNvPr id="22" name="Picture 21" descr="tick_ok_sign_4190.jpg"/>
            <p:cNvPicPr>
              <a:picLocks noChangeAspect="1"/>
            </p:cNvPicPr>
            <p:nvPr/>
          </p:nvPicPr>
          <p:blipFill>
            <a:blip r:embed="rId4" cstate="print"/>
            <a:stretch>
              <a:fillRect/>
            </a:stretch>
          </p:blipFill>
          <p:spPr>
            <a:xfrm>
              <a:off x="6340366" y="4448120"/>
              <a:ext cx="219085" cy="244365"/>
            </a:xfrm>
            <a:prstGeom prst="rect">
              <a:avLst/>
            </a:prstGeom>
          </p:spPr>
        </p:pic>
        <p:pic>
          <p:nvPicPr>
            <p:cNvPr id="24" name="Picture 23" descr="red_x_cross_wrong_not_clip_art_9830.jpg"/>
            <p:cNvPicPr>
              <a:picLocks noChangeAspect="1"/>
            </p:cNvPicPr>
            <p:nvPr/>
          </p:nvPicPr>
          <p:blipFill>
            <a:blip r:embed="rId5" cstate="print"/>
            <a:stretch>
              <a:fillRect/>
            </a:stretch>
          </p:blipFill>
          <p:spPr>
            <a:xfrm>
              <a:off x="1752600" y="5317852"/>
              <a:ext cx="228600" cy="228600"/>
            </a:xfrm>
            <a:prstGeom prst="rect">
              <a:avLst/>
            </a:prstGeom>
          </p:spPr>
        </p:pic>
        <p:pic>
          <p:nvPicPr>
            <p:cNvPr id="25" name="Picture 24" descr="red_x_cross_wrong_not_clip_art_9830.jpg"/>
            <p:cNvPicPr>
              <a:picLocks noChangeAspect="1"/>
            </p:cNvPicPr>
            <p:nvPr/>
          </p:nvPicPr>
          <p:blipFill>
            <a:blip r:embed="rId5" cstate="print"/>
            <a:stretch>
              <a:fillRect/>
            </a:stretch>
          </p:blipFill>
          <p:spPr>
            <a:xfrm>
              <a:off x="6340366" y="5041954"/>
              <a:ext cx="228600" cy="228600"/>
            </a:xfrm>
            <a:prstGeom prst="rect">
              <a:avLst/>
            </a:prstGeom>
          </p:spPr>
        </p:pic>
        <p:pic>
          <p:nvPicPr>
            <p:cNvPr id="26" name="Picture 25" descr="red_x_cross_wrong_not_clip_art_9830.jpg"/>
            <p:cNvPicPr>
              <a:picLocks noChangeAspect="1"/>
            </p:cNvPicPr>
            <p:nvPr/>
          </p:nvPicPr>
          <p:blipFill>
            <a:blip r:embed="rId5" cstate="print"/>
            <a:stretch>
              <a:fillRect/>
            </a:stretch>
          </p:blipFill>
          <p:spPr>
            <a:xfrm>
              <a:off x="6356132" y="5362520"/>
              <a:ext cx="228600" cy="228600"/>
            </a:xfrm>
            <a:prstGeom prst="rect">
              <a:avLst/>
            </a:prstGeom>
          </p:spPr>
        </p:pic>
      </p:grpSp>
      <p:sp>
        <p:nvSpPr>
          <p:cNvPr id="28" name="TextBox 27"/>
          <p:cNvSpPr txBox="1"/>
          <p:nvPr/>
        </p:nvSpPr>
        <p:spPr>
          <a:xfrm>
            <a:off x="1600200" y="3453825"/>
            <a:ext cx="6477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Assume A.java is the parent Class, B is a subclass present in same package and D is a subclass in a different package</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6CE3420-51B5-45D0-AA94-470C87CA3DB9}"/>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27E09B9B-B434-496C-B658-AF9FF73DA493}"/>
</file>

<file path=docProps/app.xml><?xml version="1.0" encoding="utf-8"?>
<Properties xmlns="http://schemas.openxmlformats.org/officeDocument/2006/extended-properties" xmlns:vt="http://schemas.openxmlformats.org/officeDocument/2006/docPropsVTypes">
  <Template>CATP</Template>
  <TotalTime>45705</TotalTime>
  <Words>2156</Words>
  <Application>Microsoft Office PowerPoint</Application>
  <PresentationFormat>On-screen Show (4:3)</PresentationFormat>
  <Paragraphs>330</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CATP</vt:lpstr>
      <vt:lpstr>PowerPoint Presentation</vt:lpstr>
      <vt:lpstr>About the Author</vt:lpstr>
      <vt:lpstr>PowerPoint Presentation</vt:lpstr>
      <vt:lpstr>Objectives</vt:lpstr>
      <vt:lpstr>Inheritance</vt:lpstr>
      <vt:lpstr>Inheritance</vt:lpstr>
      <vt:lpstr>Benefits of Inheritance</vt:lpstr>
      <vt:lpstr>Extends Keyword</vt:lpstr>
      <vt:lpstr>Features of Subclass</vt:lpstr>
      <vt:lpstr>Inheriting fields in subclass</vt:lpstr>
      <vt:lpstr>Inheriting methods in a subclass</vt:lpstr>
      <vt:lpstr>Object Class</vt:lpstr>
      <vt:lpstr>Super class and Sub class</vt:lpstr>
      <vt:lpstr>Super keyword</vt:lpstr>
      <vt:lpstr>Super() Constructor</vt:lpstr>
      <vt:lpstr>Lend a hand -Super constructor</vt:lpstr>
      <vt:lpstr>Lend a hand - Inheritance</vt:lpstr>
      <vt:lpstr>Lend a hand – Inheritance Solution</vt:lpstr>
      <vt:lpstr>Behavior Overriding</vt:lpstr>
      <vt:lpstr>Method Overriding</vt:lpstr>
      <vt:lpstr>Method Overriding - Example</vt:lpstr>
      <vt:lpstr>Method Overriding</vt:lpstr>
      <vt:lpstr>Run Time Polymorphism</vt:lpstr>
      <vt:lpstr>Lend a hand - Run Time Polymorphism</vt:lpstr>
      <vt:lpstr>Lend a hand – Solution Run Time Polymorphism </vt:lpstr>
      <vt:lpstr>Hiding Methods</vt:lpstr>
      <vt:lpstr>Lend a Hand – Method Overriding</vt:lpstr>
      <vt:lpstr>Lend a Hand – Method Overriding</vt:lpstr>
      <vt:lpstr>Time To Reflect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2205</cp:revision>
  <dcterms:created xsi:type="dcterms:W3CDTF">2006-08-07T10:58:16Z</dcterms:created>
  <dcterms:modified xsi:type="dcterms:W3CDTF">2012-10-10T08:35:19Z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