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22"/>
  </p:notesMasterIdLst>
  <p:sldIdLst>
    <p:sldId id="348" r:id="rId5"/>
    <p:sldId id="267" r:id="rId6"/>
    <p:sldId id="350" r:id="rId7"/>
    <p:sldId id="270" r:id="rId8"/>
    <p:sldId id="388" r:id="rId9"/>
    <p:sldId id="389" r:id="rId10"/>
    <p:sldId id="390" r:id="rId11"/>
    <p:sldId id="391" r:id="rId12"/>
    <p:sldId id="394" r:id="rId13"/>
    <p:sldId id="393" r:id="rId14"/>
    <p:sldId id="398" r:id="rId15"/>
    <p:sldId id="397" r:id="rId16"/>
    <p:sldId id="392" r:id="rId17"/>
    <p:sldId id="395" r:id="rId18"/>
    <p:sldId id="396" r:id="rId19"/>
    <p:sldId id="385" r:id="rId20"/>
    <p:sldId id="349" r:id="rId21"/>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cfNQuPat+m7OilIn2bcVyw==" hashData="6oU43JGu8JyBgpjSEFYCknUA2fs="/>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44" clrIdx="1"/>
  <p:cmAuthor id="2" name="SangeeArjun" initials="Sangeetha" lastIdx="3"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CCCC"/>
    <a:srgbClr val="EA3800"/>
    <a:srgbClr val="FFAFAF"/>
    <a:srgbClr val="CC3300"/>
    <a:srgbClr val="FFB7B7"/>
    <a:srgbClr val="FFA589"/>
    <a:srgbClr val="DAD2E4"/>
    <a:srgbClr val="EED0CE"/>
    <a:srgbClr val="E9C3C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14" autoAdjust="0"/>
  </p:normalViewPr>
  <p:slideViewPr>
    <p:cSldViewPr>
      <p:cViewPr>
        <p:scale>
          <a:sx n="60" d="100"/>
          <a:sy n="60" d="100"/>
        </p:scale>
        <p:origin x="-1656"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F614CB-EDEB-4FAE-A55F-58AEA52B53F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58E8E8A-88DF-4610-B346-EF20316F7825}">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600" dirty="0" smtClean="0"/>
            <a:t>Shape</a:t>
          </a:r>
          <a:endParaRPr lang="en-US" sz="2600" dirty="0"/>
        </a:p>
      </dgm:t>
    </dgm:pt>
    <dgm:pt modelId="{2FD91C4D-1B44-4F91-A3BA-E5F1965F70C5}" type="parTrans" cxnId="{89E3D8B0-6718-46A8-9175-B69FD8649BB1}">
      <dgm:prSet/>
      <dgm:spPr/>
      <dgm:t>
        <a:bodyPr/>
        <a:lstStyle/>
        <a:p>
          <a:endParaRPr lang="en-US"/>
        </a:p>
      </dgm:t>
    </dgm:pt>
    <dgm:pt modelId="{1E8C3A4B-430D-497F-BB03-263E9A818A81}" type="sibTrans" cxnId="{89E3D8B0-6718-46A8-9175-B69FD8649BB1}">
      <dgm:prSet/>
      <dgm:spPr/>
      <dgm:t>
        <a:bodyPr/>
        <a:lstStyle/>
        <a:p>
          <a:endParaRPr lang="en-US"/>
        </a:p>
      </dgm:t>
    </dgm:pt>
    <dgm:pt modelId="{F68C421F-4DF7-4012-8D89-B9506D36A13D}">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600" smtClean="0"/>
            <a:t>Circle</a:t>
          </a:r>
          <a:endParaRPr lang="en-US" sz="2600" dirty="0"/>
        </a:p>
      </dgm:t>
    </dgm:pt>
    <dgm:pt modelId="{123BF80E-4B29-4A00-A8D3-8309990DE732}" type="parTrans" cxnId="{6DAE64C1-E2EF-4B8F-8952-7BCD15191E11}">
      <dgm:prSet/>
      <dgm:spPr/>
      <dgm:t>
        <a:bodyPr/>
        <a:lstStyle/>
        <a:p>
          <a:endParaRPr lang="en-US"/>
        </a:p>
      </dgm:t>
    </dgm:pt>
    <dgm:pt modelId="{F5BDB0C2-61B4-40C7-A32F-64AF8F1F09A9}" type="sibTrans" cxnId="{6DAE64C1-E2EF-4B8F-8952-7BCD15191E11}">
      <dgm:prSet/>
      <dgm:spPr/>
      <dgm:t>
        <a:bodyPr/>
        <a:lstStyle/>
        <a:p>
          <a:endParaRPr lang="en-US"/>
        </a:p>
      </dgm:t>
    </dgm:pt>
    <dgm:pt modelId="{FDF04B81-A396-44FC-B865-1ADA78927691}">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600" dirty="0" smtClean="0"/>
            <a:t>Square</a:t>
          </a:r>
          <a:endParaRPr lang="en-US" sz="2600" dirty="0"/>
        </a:p>
      </dgm:t>
    </dgm:pt>
    <dgm:pt modelId="{E3A23C6A-A046-4850-B142-6FDAA92B8349}" type="parTrans" cxnId="{88F354D8-6B6B-461D-954B-642409802772}">
      <dgm:prSet/>
      <dgm:spPr/>
      <dgm:t>
        <a:bodyPr/>
        <a:lstStyle/>
        <a:p>
          <a:endParaRPr lang="en-US"/>
        </a:p>
      </dgm:t>
    </dgm:pt>
    <dgm:pt modelId="{BF75B931-F32F-40E9-BE1F-59C9A5BC380D}" type="sibTrans" cxnId="{88F354D8-6B6B-461D-954B-642409802772}">
      <dgm:prSet/>
      <dgm:spPr/>
      <dgm:t>
        <a:bodyPr/>
        <a:lstStyle/>
        <a:p>
          <a:endParaRPr lang="en-US"/>
        </a:p>
      </dgm:t>
    </dgm:pt>
    <dgm:pt modelId="{273055AD-7189-44F3-A304-91ED3C560B04}" type="pres">
      <dgm:prSet presAssocID="{F3F614CB-EDEB-4FAE-A55F-58AEA52B53F1}" presName="hierChild1" presStyleCnt="0">
        <dgm:presLayoutVars>
          <dgm:orgChart val="1"/>
          <dgm:chPref val="1"/>
          <dgm:dir/>
          <dgm:animOne val="branch"/>
          <dgm:animLvl val="lvl"/>
          <dgm:resizeHandles/>
        </dgm:presLayoutVars>
      </dgm:prSet>
      <dgm:spPr/>
      <dgm:t>
        <a:bodyPr/>
        <a:lstStyle/>
        <a:p>
          <a:endParaRPr lang="en-US"/>
        </a:p>
      </dgm:t>
    </dgm:pt>
    <dgm:pt modelId="{306840B3-0349-444B-9E06-709704A12D94}" type="pres">
      <dgm:prSet presAssocID="{758E8E8A-88DF-4610-B346-EF20316F7825}" presName="hierRoot1" presStyleCnt="0">
        <dgm:presLayoutVars>
          <dgm:hierBranch val="init"/>
        </dgm:presLayoutVars>
      </dgm:prSet>
      <dgm:spPr/>
    </dgm:pt>
    <dgm:pt modelId="{E19DC4F8-E838-4B2B-994F-A5731E9D9EA2}" type="pres">
      <dgm:prSet presAssocID="{758E8E8A-88DF-4610-B346-EF20316F7825}" presName="rootComposite1" presStyleCnt="0"/>
      <dgm:spPr/>
    </dgm:pt>
    <dgm:pt modelId="{7589B2CE-3DFA-4B73-A754-5B056AD99431}" type="pres">
      <dgm:prSet presAssocID="{758E8E8A-88DF-4610-B346-EF20316F7825}" presName="rootText1" presStyleLbl="node0" presStyleIdx="0" presStyleCnt="1" custScaleX="35099" custScaleY="49011">
        <dgm:presLayoutVars>
          <dgm:chPref val="3"/>
        </dgm:presLayoutVars>
      </dgm:prSet>
      <dgm:spPr/>
      <dgm:t>
        <a:bodyPr/>
        <a:lstStyle/>
        <a:p>
          <a:endParaRPr lang="en-US"/>
        </a:p>
      </dgm:t>
    </dgm:pt>
    <dgm:pt modelId="{FE813E07-B336-4409-9F11-5BFCBEBA3EF4}" type="pres">
      <dgm:prSet presAssocID="{758E8E8A-88DF-4610-B346-EF20316F7825}" presName="rootConnector1" presStyleLbl="node1" presStyleIdx="0" presStyleCnt="0"/>
      <dgm:spPr/>
      <dgm:t>
        <a:bodyPr/>
        <a:lstStyle/>
        <a:p>
          <a:endParaRPr lang="en-US"/>
        </a:p>
      </dgm:t>
    </dgm:pt>
    <dgm:pt modelId="{57EECB39-B555-4EE6-AEF4-D2536D22D341}" type="pres">
      <dgm:prSet presAssocID="{758E8E8A-88DF-4610-B346-EF20316F7825}" presName="hierChild2" presStyleCnt="0"/>
      <dgm:spPr/>
    </dgm:pt>
    <dgm:pt modelId="{35E9A45A-6688-49C3-88E5-33818846A40F}" type="pres">
      <dgm:prSet presAssocID="{123BF80E-4B29-4A00-A8D3-8309990DE732}" presName="Name37" presStyleLbl="parChTrans1D2" presStyleIdx="0" presStyleCnt="2"/>
      <dgm:spPr/>
      <dgm:t>
        <a:bodyPr/>
        <a:lstStyle/>
        <a:p>
          <a:endParaRPr lang="en-US"/>
        </a:p>
      </dgm:t>
    </dgm:pt>
    <dgm:pt modelId="{E855BF6A-0D64-4232-9B0B-F0BA4E9605B2}" type="pres">
      <dgm:prSet presAssocID="{F68C421F-4DF7-4012-8D89-B9506D36A13D}" presName="hierRoot2" presStyleCnt="0">
        <dgm:presLayoutVars>
          <dgm:hierBranch val="init"/>
        </dgm:presLayoutVars>
      </dgm:prSet>
      <dgm:spPr/>
    </dgm:pt>
    <dgm:pt modelId="{9DF4AD60-299F-4533-98C7-7F013D6EEA1E}" type="pres">
      <dgm:prSet presAssocID="{F68C421F-4DF7-4012-8D89-B9506D36A13D}" presName="rootComposite" presStyleCnt="0"/>
      <dgm:spPr/>
    </dgm:pt>
    <dgm:pt modelId="{15346DF8-BFFD-4A45-BB77-ECCF16876FC6}" type="pres">
      <dgm:prSet presAssocID="{F68C421F-4DF7-4012-8D89-B9506D36A13D}" presName="rootText" presStyleLbl="node2" presStyleIdx="0" presStyleCnt="2" custScaleX="38999" custScaleY="47651">
        <dgm:presLayoutVars>
          <dgm:chPref val="3"/>
        </dgm:presLayoutVars>
      </dgm:prSet>
      <dgm:spPr/>
      <dgm:t>
        <a:bodyPr/>
        <a:lstStyle/>
        <a:p>
          <a:endParaRPr lang="en-US"/>
        </a:p>
      </dgm:t>
    </dgm:pt>
    <dgm:pt modelId="{2C62675C-A9E3-41A2-9CA6-348D8D6120A9}" type="pres">
      <dgm:prSet presAssocID="{F68C421F-4DF7-4012-8D89-B9506D36A13D}" presName="rootConnector" presStyleLbl="node2" presStyleIdx="0" presStyleCnt="2"/>
      <dgm:spPr/>
      <dgm:t>
        <a:bodyPr/>
        <a:lstStyle/>
        <a:p>
          <a:endParaRPr lang="en-US"/>
        </a:p>
      </dgm:t>
    </dgm:pt>
    <dgm:pt modelId="{CCDEAA46-AA82-4659-813F-17959FED9BDF}" type="pres">
      <dgm:prSet presAssocID="{F68C421F-4DF7-4012-8D89-B9506D36A13D}" presName="hierChild4" presStyleCnt="0"/>
      <dgm:spPr/>
    </dgm:pt>
    <dgm:pt modelId="{C2E44819-7983-4303-96F3-8DDE583131D9}" type="pres">
      <dgm:prSet presAssocID="{F68C421F-4DF7-4012-8D89-B9506D36A13D}" presName="hierChild5" presStyleCnt="0"/>
      <dgm:spPr/>
    </dgm:pt>
    <dgm:pt modelId="{BCD14041-66C6-48D4-8392-9FA4023213DF}" type="pres">
      <dgm:prSet presAssocID="{E3A23C6A-A046-4850-B142-6FDAA92B8349}" presName="Name37" presStyleLbl="parChTrans1D2" presStyleIdx="1" presStyleCnt="2"/>
      <dgm:spPr/>
      <dgm:t>
        <a:bodyPr/>
        <a:lstStyle/>
        <a:p>
          <a:endParaRPr lang="en-US"/>
        </a:p>
      </dgm:t>
    </dgm:pt>
    <dgm:pt modelId="{2B460BEC-C25A-453E-B164-52581DAD8B49}" type="pres">
      <dgm:prSet presAssocID="{FDF04B81-A396-44FC-B865-1ADA78927691}" presName="hierRoot2" presStyleCnt="0">
        <dgm:presLayoutVars>
          <dgm:hierBranch val="init"/>
        </dgm:presLayoutVars>
      </dgm:prSet>
      <dgm:spPr/>
    </dgm:pt>
    <dgm:pt modelId="{F3B2E108-372B-4040-BBBD-8D0BD9CDDE5C}" type="pres">
      <dgm:prSet presAssocID="{FDF04B81-A396-44FC-B865-1ADA78927691}" presName="rootComposite" presStyleCnt="0"/>
      <dgm:spPr/>
    </dgm:pt>
    <dgm:pt modelId="{A3702CF2-CBA7-4B96-ADBF-A0D2D7095359}" type="pres">
      <dgm:prSet presAssocID="{FDF04B81-A396-44FC-B865-1ADA78927691}" presName="rootText" presStyleLbl="node2" presStyleIdx="1" presStyleCnt="2" custScaleX="38999" custScaleY="47651">
        <dgm:presLayoutVars>
          <dgm:chPref val="3"/>
        </dgm:presLayoutVars>
      </dgm:prSet>
      <dgm:spPr/>
      <dgm:t>
        <a:bodyPr/>
        <a:lstStyle/>
        <a:p>
          <a:endParaRPr lang="en-US"/>
        </a:p>
      </dgm:t>
    </dgm:pt>
    <dgm:pt modelId="{924646B0-F0C7-4638-9E21-8E140B1168C6}" type="pres">
      <dgm:prSet presAssocID="{FDF04B81-A396-44FC-B865-1ADA78927691}" presName="rootConnector" presStyleLbl="node2" presStyleIdx="1" presStyleCnt="2"/>
      <dgm:spPr/>
      <dgm:t>
        <a:bodyPr/>
        <a:lstStyle/>
        <a:p>
          <a:endParaRPr lang="en-US"/>
        </a:p>
      </dgm:t>
    </dgm:pt>
    <dgm:pt modelId="{5FA4006D-3EB1-4740-B644-0190A70C6BF8}" type="pres">
      <dgm:prSet presAssocID="{FDF04B81-A396-44FC-B865-1ADA78927691}" presName="hierChild4" presStyleCnt="0"/>
      <dgm:spPr/>
    </dgm:pt>
    <dgm:pt modelId="{E6514323-ACE5-4E99-8AAA-0334378E5E46}" type="pres">
      <dgm:prSet presAssocID="{FDF04B81-A396-44FC-B865-1ADA78927691}" presName="hierChild5" presStyleCnt="0"/>
      <dgm:spPr/>
    </dgm:pt>
    <dgm:pt modelId="{634FF7C9-6EA2-4FC3-AF3A-35FFAF58D109}" type="pres">
      <dgm:prSet presAssocID="{758E8E8A-88DF-4610-B346-EF20316F7825}" presName="hierChild3" presStyleCnt="0"/>
      <dgm:spPr/>
    </dgm:pt>
  </dgm:ptLst>
  <dgm:cxnLst>
    <dgm:cxn modelId="{6DAE64C1-E2EF-4B8F-8952-7BCD15191E11}" srcId="{758E8E8A-88DF-4610-B346-EF20316F7825}" destId="{F68C421F-4DF7-4012-8D89-B9506D36A13D}" srcOrd="0" destOrd="0" parTransId="{123BF80E-4B29-4A00-A8D3-8309990DE732}" sibTransId="{F5BDB0C2-61B4-40C7-A32F-64AF8F1F09A9}"/>
    <dgm:cxn modelId="{89E3D8B0-6718-46A8-9175-B69FD8649BB1}" srcId="{F3F614CB-EDEB-4FAE-A55F-58AEA52B53F1}" destId="{758E8E8A-88DF-4610-B346-EF20316F7825}" srcOrd="0" destOrd="0" parTransId="{2FD91C4D-1B44-4F91-A3BA-E5F1965F70C5}" sibTransId="{1E8C3A4B-430D-497F-BB03-263E9A818A81}"/>
    <dgm:cxn modelId="{B0896FAE-C2A0-4E3B-924B-3E5A3F52E7BF}" type="presOf" srcId="{F68C421F-4DF7-4012-8D89-B9506D36A13D}" destId="{15346DF8-BFFD-4A45-BB77-ECCF16876FC6}" srcOrd="0" destOrd="0" presId="urn:microsoft.com/office/officeart/2005/8/layout/orgChart1"/>
    <dgm:cxn modelId="{A7F89A24-D988-4E37-9712-FF52ACDA86D3}" type="presOf" srcId="{FDF04B81-A396-44FC-B865-1ADA78927691}" destId="{A3702CF2-CBA7-4B96-ADBF-A0D2D7095359}" srcOrd="0" destOrd="0" presId="urn:microsoft.com/office/officeart/2005/8/layout/orgChart1"/>
    <dgm:cxn modelId="{88F354D8-6B6B-461D-954B-642409802772}" srcId="{758E8E8A-88DF-4610-B346-EF20316F7825}" destId="{FDF04B81-A396-44FC-B865-1ADA78927691}" srcOrd="1" destOrd="0" parTransId="{E3A23C6A-A046-4850-B142-6FDAA92B8349}" sibTransId="{BF75B931-F32F-40E9-BE1F-59C9A5BC380D}"/>
    <dgm:cxn modelId="{5DE22553-B176-4CCA-B99C-878D71CF4414}" type="presOf" srcId="{758E8E8A-88DF-4610-B346-EF20316F7825}" destId="{FE813E07-B336-4409-9F11-5BFCBEBA3EF4}" srcOrd="1" destOrd="0" presId="urn:microsoft.com/office/officeart/2005/8/layout/orgChart1"/>
    <dgm:cxn modelId="{82CA6F55-68D4-4EB7-B00D-E16F4AAD9339}" type="presOf" srcId="{F68C421F-4DF7-4012-8D89-B9506D36A13D}" destId="{2C62675C-A9E3-41A2-9CA6-348D8D6120A9}" srcOrd="1" destOrd="0" presId="urn:microsoft.com/office/officeart/2005/8/layout/orgChart1"/>
    <dgm:cxn modelId="{91CCAD5B-5F33-4866-BF9F-D5ACE35453B2}" type="presOf" srcId="{F3F614CB-EDEB-4FAE-A55F-58AEA52B53F1}" destId="{273055AD-7189-44F3-A304-91ED3C560B04}" srcOrd="0" destOrd="0" presId="urn:microsoft.com/office/officeart/2005/8/layout/orgChart1"/>
    <dgm:cxn modelId="{5FEA8474-0740-4689-A714-4C44371AD840}" type="presOf" srcId="{E3A23C6A-A046-4850-B142-6FDAA92B8349}" destId="{BCD14041-66C6-48D4-8392-9FA4023213DF}" srcOrd="0" destOrd="0" presId="urn:microsoft.com/office/officeart/2005/8/layout/orgChart1"/>
    <dgm:cxn modelId="{CC22E166-343A-4E6C-8CD2-A6D0F714CB6F}" type="presOf" srcId="{FDF04B81-A396-44FC-B865-1ADA78927691}" destId="{924646B0-F0C7-4638-9E21-8E140B1168C6}" srcOrd="1" destOrd="0" presId="urn:microsoft.com/office/officeart/2005/8/layout/orgChart1"/>
    <dgm:cxn modelId="{279AD12E-BB57-4A9B-9E3F-0C99E9AD43C5}" type="presOf" srcId="{758E8E8A-88DF-4610-B346-EF20316F7825}" destId="{7589B2CE-3DFA-4B73-A754-5B056AD99431}" srcOrd="0" destOrd="0" presId="urn:microsoft.com/office/officeart/2005/8/layout/orgChart1"/>
    <dgm:cxn modelId="{3A0EA97A-23C8-4243-A76B-3E2D3AE89BCB}" type="presOf" srcId="{123BF80E-4B29-4A00-A8D3-8309990DE732}" destId="{35E9A45A-6688-49C3-88E5-33818846A40F}" srcOrd="0" destOrd="0" presId="urn:microsoft.com/office/officeart/2005/8/layout/orgChart1"/>
    <dgm:cxn modelId="{FE6C984B-DC08-4C67-8FD2-39014E837F63}" type="presParOf" srcId="{273055AD-7189-44F3-A304-91ED3C560B04}" destId="{306840B3-0349-444B-9E06-709704A12D94}" srcOrd="0" destOrd="0" presId="urn:microsoft.com/office/officeart/2005/8/layout/orgChart1"/>
    <dgm:cxn modelId="{36CD6323-F349-47FC-ADD3-878BE4098BF3}" type="presParOf" srcId="{306840B3-0349-444B-9E06-709704A12D94}" destId="{E19DC4F8-E838-4B2B-994F-A5731E9D9EA2}" srcOrd="0" destOrd="0" presId="urn:microsoft.com/office/officeart/2005/8/layout/orgChart1"/>
    <dgm:cxn modelId="{58620FD2-4F7C-437C-9244-8FF290FE726B}" type="presParOf" srcId="{E19DC4F8-E838-4B2B-994F-A5731E9D9EA2}" destId="{7589B2CE-3DFA-4B73-A754-5B056AD99431}" srcOrd="0" destOrd="0" presId="urn:microsoft.com/office/officeart/2005/8/layout/orgChart1"/>
    <dgm:cxn modelId="{803F2E33-EA47-4058-96B3-6A77107AAB04}" type="presParOf" srcId="{E19DC4F8-E838-4B2B-994F-A5731E9D9EA2}" destId="{FE813E07-B336-4409-9F11-5BFCBEBA3EF4}" srcOrd="1" destOrd="0" presId="urn:microsoft.com/office/officeart/2005/8/layout/orgChart1"/>
    <dgm:cxn modelId="{F319720E-0B98-4D63-A7CE-8AD8BBB4E5AC}" type="presParOf" srcId="{306840B3-0349-444B-9E06-709704A12D94}" destId="{57EECB39-B555-4EE6-AEF4-D2536D22D341}" srcOrd="1" destOrd="0" presId="urn:microsoft.com/office/officeart/2005/8/layout/orgChart1"/>
    <dgm:cxn modelId="{3759F51D-29C6-4303-A6A6-3DA60239D3B1}" type="presParOf" srcId="{57EECB39-B555-4EE6-AEF4-D2536D22D341}" destId="{35E9A45A-6688-49C3-88E5-33818846A40F}" srcOrd="0" destOrd="0" presId="urn:microsoft.com/office/officeart/2005/8/layout/orgChart1"/>
    <dgm:cxn modelId="{BB1ADE35-A171-477D-A388-FE7F34C5336A}" type="presParOf" srcId="{57EECB39-B555-4EE6-AEF4-D2536D22D341}" destId="{E855BF6A-0D64-4232-9B0B-F0BA4E9605B2}" srcOrd="1" destOrd="0" presId="urn:microsoft.com/office/officeart/2005/8/layout/orgChart1"/>
    <dgm:cxn modelId="{91E7EE04-060A-4282-9CF6-AD8C1D1FB313}" type="presParOf" srcId="{E855BF6A-0D64-4232-9B0B-F0BA4E9605B2}" destId="{9DF4AD60-299F-4533-98C7-7F013D6EEA1E}" srcOrd="0" destOrd="0" presId="urn:microsoft.com/office/officeart/2005/8/layout/orgChart1"/>
    <dgm:cxn modelId="{8376390E-67EF-41D9-87BF-FDCE40C2478D}" type="presParOf" srcId="{9DF4AD60-299F-4533-98C7-7F013D6EEA1E}" destId="{15346DF8-BFFD-4A45-BB77-ECCF16876FC6}" srcOrd="0" destOrd="0" presId="urn:microsoft.com/office/officeart/2005/8/layout/orgChart1"/>
    <dgm:cxn modelId="{6FA04319-7C52-4C14-B38D-9CBE43059FAB}" type="presParOf" srcId="{9DF4AD60-299F-4533-98C7-7F013D6EEA1E}" destId="{2C62675C-A9E3-41A2-9CA6-348D8D6120A9}" srcOrd="1" destOrd="0" presId="urn:microsoft.com/office/officeart/2005/8/layout/orgChart1"/>
    <dgm:cxn modelId="{3C5FDF48-49D3-4C0E-812F-0001F884E29A}" type="presParOf" srcId="{E855BF6A-0D64-4232-9B0B-F0BA4E9605B2}" destId="{CCDEAA46-AA82-4659-813F-17959FED9BDF}" srcOrd="1" destOrd="0" presId="urn:microsoft.com/office/officeart/2005/8/layout/orgChart1"/>
    <dgm:cxn modelId="{C1052C28-C4E0-4E14-AF9D-F58B42891DFA}" type="presParOf" srcId="{E855BF6A-0D64-4232-9B0B-F0BA4E9605B2}" destId="{C2E44819-7983-4303-96F3-8DDE583131D9}" srcOrd="2" destOrd="0" presId="urn:microsoft.com/office/officeart/2005/8/layout/orgChart1"/>
    <dgm:cxn modelId="{7FF032D3-7AD7-4491-9FDF-2F42072EA99F}" type="presParOf" srcId="{57EECB39-B555-4EE6-AEF4-D2536D22D341}" destId="{BCD14041-66C6-48D4-8392-9FA4023213DF}" srcOrd="2" destOrd="0" presId="urn:microsoft.com/office/officeart/2005/8/layout/orgChart1"/>
    <dgm:cxn modelId="{E8DA665B-B8D0-4F64-90FD-AF7AF0DE11D8}" type="presParOf" srcId="{57EECB39-B555-4EE6-AEF4-D2536D22D341}" destId="{2B460BEC-C25A-453E-B164-52581DAD8B49}" srcOrd="3" destOrd="0" presId="urn:microsoft.com/office/officeart/2005/8/layout/orgChart1"/>
    <dgm:cxn modelId="{CA66FD9A-1D55-4C8B-BC1A-683AEF18C547}" type="presParOf" srcId="{2B460BEC-C25A-453E-B164-52581DAD8B49}" destId="{F3B2E108-372B-4040-BBBD-8D0BD9CDDE5C}" srcOrd="0" destOrd="0" presId="urn:microsoft.com/office/officeart/2005/8/layout/orgChart1"/>
    <dgm:cxn modelId="{F60AC24C-2D1F-4187-8421-5EF4706B2159}" type="presParOf" srcId="{F3B2E108-372B-4040-BBBD-8D0BD9CDDE5C}" destId="{A3702CF2-CBA7-4B96-ADBF-A0D2D7095359}" srcOrd="0" destOrd="0" presId="urn:microsoft.com/office/officeart/2005/8/layout/orgChart1"/>
    <dgm:cxn modelId="{2B001D16-433F-4DEF-9ED0-5953BF85C2D0}" type="presParOf" srcId="{F3B2E108-372B-4040-BBBD-8D0BD9CDDE5C}" destId="{924646B0-F0C7-4638-9E21-8E140B1168C6}" srcOrd="1" destOrd="0" presId="urn:microsoft.com/office/officeart/2005/8/layout/orgChart1"/>
    <dgm:cxn modelId="{48A18F03-CC5E-44D7-8568-3EC6DFACD89A}" type="presParOf" srcId="{2B460BEC-C25A-453E-B164-52581DAD8B49}" destId="{5FA4006D-3EB1-4740-B644-0190A70C6BF8}" srcOrd="1" destOrd="0" presId="urn:microsoft.com/office/officeart/2005/8/layout/orgChart1"/>
    <dgm:cxn modelId="{A38A8CEF-623E-4B4B-A9F4-2D0682BB1E96}" type="presParOf" srcId="{2B460BEC-C25A-453E-B164-52581DAD8B49}" destId="{E6514323-ACE5-4E99-8AAA-0334378E5E46}" srcOrd="2" destOrd="0" presId="urn:microsoft.com/office/officeart/2005/8/layout/orgChart1"/>
    <dgm:cxn modelId="{6438DB3C-2AF2-42BD-8F56-9FF101353FEB}" type="presParOf" srcId="{306840B3-0349-444B-9E06-709704A12D94}" destId="{634FF7C9-6EA2-4FC3-AF3A-35FFAF58D109}"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D14041-66C6-48D4-8392-9FA4023213DF}">
      <dsp:nvSpPr>
        <dsp:cNvPr id="0" name=""/>
        <dsp:cNvSpPr/>
      </dsp:nvSpPr>
      <dsp:spPr>
        <a:xfrm>
          <a:off x="1371600" y="747337"/>
          <a:ext cx="830781" cy="581557"/>
        </a:xfrm>
        <a:custGeom>
          <a:avLst/>
          <a:gdLst/>
          <a:ahLst/>
          <a:cxnLst/>
          <a:rect l="0" t="0" r="0" b="0"/>
          <a:pathLst>
            <a:path>
              <a:moveTo>
                <a:pt x="0" y="0"/>
              </a:moveTo>
              <a:lnTo>
                <a:pt x="0" y="290778"/>
              </a:lnTo>
              <a:lnTo>
                <a:pt x="830781" y="290778"/>
              </a:lnTo>
              <a:lnTo>
                <a:pt x="830781" y="5815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9A45A-6688-49C3-88E5-33818846A40F}">
      <dsp:nvSpPr>
        <dsp:cNvPr id="0" name=""/>
        <dsp:cNvSpPr/>
      </dsp:nvSpPr>
      <dsp:spPr>
        <a:xfrm>
          <a:off x="540818" y="747337"/>
          <a:ext cx="830781" cy="581557"/>
        </a:xfrm>
        <a:custGeom>
          <a:avLst/>
          <a:gdLst/>
          <a:ahLst/>
          <a:cxnLst/>
          <a:rect l="0" t="0" r="0" b="0"/>
          <a:pathLst>
            <a:path>
              <a:moveTo>
                <a:pt x="830781" y="0"/>
              </a:moveTo>
              <a:lnTo>
                <a:pt x="830781" y="290778"/>
              </a:lnTo>
              <a:lnTo>
                <a:pt x="0" y="290778"/>
              </a:lnTo>
              <a:lnTo>
                <a:pt x="0" y="5815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89B2CE-3DFA-4B73-A754-5B056AD99431}">
      <dsp:nvSpPr>
        <dsp:cNvPr id="0" name=""/>
        <dsp:cNvSpPr/>
      </dsp:nvSpPr>
      <dsp:spPr>
        <a:xfrm>
          <a:off x="885598" y="68701"/>
          <a:ext cx="972003" cy="678635"/>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Shape</a:t>
          </a:r>
          <a:endParaRPr lang="en-US" sz="2600" kern="1200" dirty="0"/>
        </a:p>
      </dsp:txBody>
      <dsp:txXfrm>
        <a:off x="885598" y="68701"/>
        <a:ext cx="972003" cy="678635"/>
      </dsp:txXfrm>
    </dsp:sp>
    <dsp:sp modelId="{15346DF8-BFFD-4A45-BB77-ECCF16876FC6}">
      <dsp:nvSpPr>
        <dsp:cNvPr id="0" name=""/>
        <dsp:cNvSpPr/>
      </dsp:nvSpPr>
      <dsp:spPr>
        <a:xfrm>
          <a:off x="814" y="1328894"/>
          <a:ext cx="1080006" cy="659804"/>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smtClean="0"/>
            <a:t>Circle</a:t>
          </a:r>
          <a:endParaRPr lang="en-US" sz="2600" kern="1200" dirty="0"/>
        </a:p>
      </dsp:txBody>
      <dsp:txXfrm>
        <a:off x="814" y="1328894"/>
        <a:ext cx="1080006" cy="659804"/>
      </dsp:txXfrm>
    </dsp:sp>
    <dsp:sp modelId="{A3702CF2-CBA7-4B96-ADBF-A0D2D7095359}">
      <dsp:nvSpPr>
        <dsp:cNvPr id="0" name=""/>
        <dsp:cNvSpPr/>
      </dsp:nvSpPr>
      <dsp:spPr>
        <a:xfrm>
          <a:off x="1662378" y="1328894"/>
          <a:ext cx="1080006" cy="659804"/>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Square</a:t>
          </a:r>
          <a:endParaRPr lang="en-US" sz="2600" kern="1200" dirty="0"/>
        </a:p>
      </dsp:txBody>
      <dsp:txXfrm>
        <a:off x="1662378" y="1328894"/>
        <a:ext cx="1080006" cy="6598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animators:</a:t>
            </a:r>
          </a:p>
          <a:p>
            <a:r>
              <a:rPr lang="en-US" dirty="0" smtClean="0"/>
              <a:t>This screen content</a:t>
            </a:r>
            <a:r>
              <a:rPr lang="en-US" baseline="0" dirty="0" smtClean="0"/>
              <a:t> needs to be rendered in the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Myriad Pro" pitchFamily="34" charset="0"/>
                <a:cs typeface="Arial" pitchFamily="34" charset="0"/>
              </a:rPr>
              <a:t>Core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400" dirty="0" smtClean="0">
                <a:solidFill>
                  <a:schemeClr val="bg1"/>
                </a:solidFill>
                <a:latin typeface="Cambria" pitchFamily="18" charset="0"/>
                <a:ea typeface="+mj-ea"/>
                <a:cs typeface="+mj-cs"/>
              </a:rPr>
              <a:t>Abstract Classes</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Abstract in real world</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10</a:t>
            </a:fld>
            <a:endParaRPr lang="en-US" smtClean="0"/>
          </a:p>
        </p:txBody>
      </p:sp>
      <p:sp>
        <p:nvSpPr>
          <p:cNvPr id="7" name="Rectangle 6"/>
          <p:cNvSpPr/>
          <p:nvPr/>
        </p:nvSpPr>
        <p:spPr>
          <a:xfrm>
            <a:off x="228600" y="1548586"/>
            <a:ext cx="8763000" cy="1923604"/>
          </a:xfrm>
          <a:prstGeom prst="rect">
            <a:avLst/>
          </a:prstGeom>
        </p:spPr>
        <p:txBody>
          <a:bodyPr wrap="square">
            <a:spAutoFit/>
          </a:bodyPr>
          <a:lstStyle/>
          <a:p>
            <a:pPr>
              <a:spcBef>
                <a:spcPts val="1200"/>
              </a:spcBef>
            </a:pPr>
            <a:r>
              <a:rPr lang="en-US" sz="1700" dirty="0" smtClean="0"/>
              <a:t>Scenario: </a:t>
            </a:r>
            <a:r>
              <a:rPr lang="en-US" sz="1700" b="0" dirty="0" smtClean="0"/>
              <a:t>Lets take a passport issuance process, assume that the passport head office is located in </a:t>
            </a:r>
            <a:r>
              <a:rPr lang="en-US" sz="1700" i="1" dirty="0" smtClean="0"/>
              <a:t>Delhi</a:t>
            </a:r>
            <a:r>
              <a:rPr lang="en-US" sz="1700" b="0" dirty="0" smtClean="0"/>
              <a:t> and corresponding local offices are in </a:t>
            </a:r>
            <a:r>
              <a:rPr lang="en-US" sz="1700" i="1" dirty="0" smtClean="0"/>
              <a:t>Chennai/Bangalore</a:t>
            </a:r>
            <a:r>
              <a:rPr lang="en-US" sz="1700" b="0" dirty="0" smtClean="0"/>
              <a:t>. The passport issuance is a two step process, </a:t>
            </a:r>
            <a:r>
              <a:rPr lang="en-US" sz="1700" i="1" dirty="0" smtClean="0"/>
              <a:t>verification of photo identity </a:t>
            </a:r>
            <a:r>
              <a:rPr lang="en-US" sz="1700" b="0" dirty="0" smtClean="0"/>
              <a:t>and </a:t>
            </a:r>
            <a:r>
              <a:rPr lang="en-US" sz="1700" i="1" dirty="0" smtClean="0"/>
              <a:t>final</a:t>
            </a:r>
            <a:r>
              <a:rPr lang="en-US" sz="1700" b="0" dirty="0" smtClean="0"/>
              <a:t> </a:t>
            </a:r>
            <a:r>
              <a:rPr lang="en-US" sz="1700" i="1" dirty="0" smtClean="0"/>
              <a:t>approval</a:t>
            </a:r>
            <a:r>
              <a:rPr lang="en-US" sz="1700" b="0" dirty="0" smtClean="0"/>
              <a:t>. In Chennai and Bangalore the verification document for photo identity are different. Say in Bangalore they verify using ration card and in Chennai they use drivers license.  So the head office at Delhi decides to define a protocol and delegate the photo identity verification process but the final approval will be done by the head office.</a:t>
            </a:r>
          </a:p>
        </p:txBody>
      </p:sp>
      <p:pic>
        <p:nvPicPr>
          <p:cNvPr id="5" name="Picture 4" descr="headoffice.jpg"/>
          <p:cNvPicPr>
            <a:picLocks noChangeAspect="1"/>
          </p:cNvPicPr>
          <p:nvPr/>
        </p:nvPicPr>
        <p:blipFill>
          <a:blip r:embed="rId3" cstate="print"/>
          <a:stretch>
            <a:fillRect/>
          </a:stretch>
        </p:blipFill>
        <p:spPr>
          <a:xfrm>
            <a:off x="3810001" y="3581400"/>
            <a:ext cx="914400" cy="1491096"/>
          </a:xfrm>
          <a:prstGeom prst="rect">
            <a:avLst/>
          </a:prstGeom>
        </p:spPr>
      </p:pic>
      <p:pic>
        <p:nvPicPr>
          <p:cNvPr id="6" name="Picture 5" descr="imagesCAFTODKQ.jpg"/>
          <p:cNvPicPr>
            <a:picLocks noChangeAspect="1"/>
          </p:cNvPicPr>
          <p:nvPr/>
        </p:nvPicPr>
        <p:blipFill>
          <a:blip r:embed="rId4" cstate="print"/>
          <a:stretch>
            <a:fillRect/>
          </a:stretch>
        </p:blipFill>
        <p:spPr>
          <a:xfrm>
            <a:off x="2667000" y="5105400"/>
            <a:ext cx="593536" cy="1023937"/>
          </a:xfrm>
          <a:prstGeom prst="rect">
            <a:avLst/>
          </a:prstGeom>
        </p:spPr>
      </p:pic>
      <p:pic>
        <p:nvPicPr>
          <p:cNvPr id="8" name="Picture 7" descr="imagesCAFTODKQ.jpg"/>
          <p:cNvPicPr>
            <a:picLocks noChangeAspect="1"/>
          </p:cNvPicPr>
          <p:nvPr/>
        </p:nvPicPr>
        <p:blipFill>
          <a:blip r:embed="rId4" cstate="print"/>
          <a:stretch>
            <a:fillRect/>
          </a:stretch>
        </p:blipFill>
        <p:spPr>
          <a:xfrm>
            <a:off x="5105400" y="5105400"/>
            <a:ext cx="593536" cy="1023937"/>
          </a:xfrm>
          <a:prstGeom prst="rect">
            <a:avLst/>
          </a:prstGeom>
        </p:spPr>
      </p:pic>
      <p:sp>
        <p:nvSpPr>
          <p:cNvPr id="9" name="TextBox 8"/>
          <p:cNvSpPr txBox="1"/>
          <p:nvPr/>
        </p:nvSpPr>
        <p:spPr>
          <a:xfrm>
            <a:off x="3352800" y="5086290"/>
            <a:ext cx="1752600" cy="400110"/>
          </a:xfrm>
          <a:prstGeom prst="rect">
            <a:avLst/>
          </a:prstGeom>
          <a:noFill/>
        </p:spPr>
        <p:txBody>
          <a:bodyPr wrap="square" rtlCol="0">
            <a:spAutoFit/>
          </a:bodyPr>
          <a:lstStyle/>
          <a:p>
            <a:pPr algn="ctr"/>
            <a:r>
              <a:rPr lang="en-US" sz="1000" dirty="0" smtClean="0">
                <a:solidFill>
                  <a:srgbClr val="002060"/>
                </a:solidFill>
              </a:rPr>
              <a:t>Passport Head Office,</a:t>
            </a:r>
          </a:p>
          <a:p>
            <a:pPr algn="ctr"/>
            <a:r>
              <a:rPr lang="en-US" sz="1000" dirty="0" smtClean="0">
                <a:solidFill>
                  <a:srgbClr val="002060"/>
                </a:solidFill>
              </a:rPr>
              <a:t>Delhi</a:t>
            </a:r>
            <a:endParaRPr lang="en-US" sz="1000" dirty="0">
              <a:solidFill>
                <a:srgbClr val="002060"/>
              </a:solidFill>
            </a:endParaRPr>
          </a:p>
        </p:txBody>
      </p:sp>
      <p:sp>
        <p:nvSpPr>
          <p:cNvPr id="10" name="TextBox 9"/>
          <p:cNvSpPr txBox="1"/>
          <p:nvPr/>
        </p:nvSpPr>
        <p:spPr>
          <a:xfrm>
            <a:off x="4572000" y="6153090"/>
            <a:ext cx="1752600" cy="400110"/>
          </a:xfrm>
          <a:prstGeom prst="rect">
            <a:avLst/>
          </a:prstGeom>
          <a:noFill/>
        </p:spPr>
        <p:txBody>
          <a:bodyPr wrap="square" rtlCol="0">
            <a:spAutoFit/>
          </a:bodyPr>
          <a:lstStyle/>
          <a:p>
            <a:pPr algn="ctr"/>
            <a:r>
              <a:rPr lang="en-US" sz="1000" dirty="0" smtClean="0">
                <a:solidFill>
                  <a:srgbClr val="002060"/>
                </a:solidFill>
              </a:rPr>
              <a:t>Passport Office,</a:t>
            </a:r>
          </a:p>
          <a:p>
            <a:pPr algn="ctr"/>
            <a:r>
              <a:rPr lang="en-US" sz="1000" dirty="0" smtClean="0">
                <a:solidFill>
                  <a:srgbClr val="002060"/>
                </a:solidFill>
              </a:rPr>
              <a:t>Chennai</a:t>
            </a:r>
          </a:p>
        </p:txBody>
      </p:sp>
      <p:sp>
        <p:nvSpPr>
          <p:cNvPr id="11" name="TextBox 10"/>
          <p:cNvSpPr txBox="1"/>
          <p:nvPr/>
        </p:nvSpPr>
        <p:spPr>
          <a:xfrm>
            <a:off x="1981200" y="6076890"/>
            <a:ext cx="1752600" cy="400110"/>
          </a:xfrm>
          <a:prstGeom prst="rect">
            <a:avLst/>
          </a:prstGeom>
          <a:noFill/>
        </p:spPr>
        <p:txBody>
          <a:bodyPr wrap="square" rtlCol="0">
            <a:spAutoFit/>
          </a:bodyPr>
          <a:lstStyle/>
          <a:p>
            <a:pPr algn="ctr"/>
            <a:r>
              <a:rPr lang="en-US" sz="1000" dirty="0" smtClean="0">
                <a:solidFill>
                  <a:srgbClr val="002060"/>
                </a:solidFill>
              </a:rPr>
              <a:t>Passport Office,</a:t>
            </a:r>
          </a:p>
          <a:p>
            <a:pPr algn="ctr"/>
            <a:r>
              <a:rPr lang="en-US" sz="1000" dirty="0" smtClean="0">
                <a:solidFill>
                  <a:srgbClr val="002060"/>
                </a:solidFill>
              </a:rPr>
              <a:t>Bangalore</a:t>
            </a:r>
          </a:p>
        </p:txBody>
      </p:sp>
      <p:sp>
        <p:nvSpPr>
          <p:cNvPr id="13" name="Rounded Rectangle 12"/>
          <p:cNvSpPr/>
          <p:nvPr/>
        </p:nvSpPr>
        <p:spPr>
          <a:xfrm>
            <a:off x="4953000" y="3581400"/>
            <a:ext cx="4114800" cy="914400"/>
          </a:xfrm>
          <a:prstGeom prst="round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002060"/>
                </a:solidFill>
              </a:rPr>
              <a:t>Delhi Office, </a:t>
            </a:r>
          </a:p>
          <a:p>
            <a:pPr indent="111125">
              <a:buFont typeface="Arial" pitchFamily="34" charset="0"/>
              <a:buChar char="•"/>
            </a:pPr>
            <a:r>
              <a:rPr lang="en-US" sz="1400" b="0" dirty="0" smtClean="0">
                <a:solidFill>
                  <a:srgbClr val="002060"/>
                </a:solidFill>
              </a:rPr>
              <a:t>Defines a protocol, that all local passport office should verify the photo identity.</a:t>
            </a:r>
          </a:p>
          <a:p>
            <a:pPr indent="111125">
              <a:buFont typeface="Arial" pitchFamily="34" charset="0"/>
              <a:buChar char="•"/>
            </a:pPr>
            <a:r>
              <a:rPr lang="en-US" sz="1400" b="0" dirty="0" smtClean="0">
                <a:solidFill>
                  <a:srgbClr val="002060"/>
                </a:solidFill>
              </a:rPr>
              <a:t>HO verifies and approves the final document.</a:t>
            </a:r>
            <a:endParaRPr lang="en-US" sz="1400" b="0" dirty="0">
              <a:solidFill>
                <a:srgbClr val="002060"/>
              </a:solidFill>
            </a:endParaRPr>
          </a:p>
        </p:txBody>
      </p:sp>
      <p:sp>
        <p:nvSpPr>
          <p:cNvPr id="14" name="Rounded Rectangle 13"/>
          <p:cNvSpPr/>
          <p:nvPr/>
        </p:nvSpPr>
        <p:spPr>
          <a:xfrm>
            <a:off x="137160" y="3962400"/>
            <a:ext cx="3291840" cy="109728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1400" dirty="0" smtClean="0">
                <a:solidFill>
                  <a:srgbClr val="002060"/>
                </a:solidFill>
              </a:rPr>
              <a:t>Bangalore, </a:t>
            </a:r>
          </a:p>
          <a:p>
            <a:pPr indent="111125">
              <a:buFont typeface="Arial" pitchFamily="34" charset="0"/>
              <a:buChar char="•"/>
            </a:pPr>
            <a:r>
              <a:rPr lang="en-US" sz="1400" b="0" dirty="0" smtClean="0">
                <a:solidFill>
                  <a:srgbClr val="002060"/>
                </a:solidFill>
              </a:rPr>
              <a:t>Adheres to the protocol and performs photo identification using ration card.</a:t>
            </a:r>
          </a:p>
          <a:p>
            <a:pPr indent="111125">
              <a:buFont typeface="Arial" pitchFamily="34" charset="0"/>
              <a:buChar char="•"/>
            </a:pPr>
            <a:r>
              <a:rPr lang="en-US" sz="1400" b="0" dirty="0" smtClean="0">
                <a:solidFill>
                  <a:srgbClr val="002060"/>
                </a:solidFill>
              </a:rPr>
              <a:t>Sends the document to HO for approval.</a:t>
            </a:r>
            <a:endParaRPr lang="en-US" sz="1400" b="0" dirty="0">
              <a:solidFill>
                <a:srgbClr val="002060"/>
              </a:solidFill>
            </a:endParaRPr>
          </a:p>
        </p:txBody>
      </p:sp>
      <p:sp>
        <p:nvSpPr>
          <p:cNvPr id="15" name="Rounded Rectangle 14"/>
          <p:cNvSpPr/>
          <p:nvPr/>
        </p:nvSpPr>
        <p:spPr>
          <a:xfrm>
            <a:off x="5867400" y="4876800"/>
            <a:ext cx="3200400" cy="100584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400" dirty="0" smtClean="0">
                <a:solidFill>
                  <a:srgbClr val="002060"/>
                </a:solidFill>
              </a:rPr>
              <a:t>Chennai, </a:t>
            </a:r>
          </a:p>
          <a:p>
            <a:pPr indent="111125">
              <a:buFont typeface="Arial" pitchFamily="34" charset="0"/>
              <a:buChar char="•"/>
            </a:pPr>
            <a:r>
              <a:rPr lang="en-US" sz="1400" b="0" dirty="0" smtClean="0">
                <a:solidFill>
                  <a:srgbClr val="002060"/>
                </a:solidFill>
              </a:rPr>
              <a:t>Adheres to the protocol and performs photo identification using driver license.</a:t>
            </a:r>
          </a:p>
          <a:p>
            <a:pPr indent="111125">
              <a:buFont typeface="Arial" pitchFamily="34" charset="0"/>
              <a:buChar char="•"/>
            </a:pPr>
            <a:r>
              <a:rPr lang="en-US" sz="1400" b="0" dirty="0" smtClean="0">
                <a:solidFill>
                  <a:srgbClr val="002060"/>
                </a:solidFill>
              </a:rPr>
              <a:t>Sends the document to HO for approval.</a:t>
            </a:r>
            <a:endParaRPr lang="en-US" sz="1400" b="0" dirty="0">
              <a:solidFill>
                <a:srgbClr val="002060"/>
              </a:solidFill>
            </a:endParaRPr>
          </a:p>
        </p:txBody>
      </p:sp>
      <p:cxnSp>
        <p:nvCxnSpPr>
          <p:cNvPr id="17" name="Elbow Connector 16"/>
          <p:cNvCxnSpPr>
            <a:stCxn id="5" idx="1"/>
            <a:endCxn id="6" idx="3"/>
          </p:cNvCxnSpPr>
          <p:nvPr/>
        </p:nvCxnSpPr>
        <p:spPr>
          <a:xfrm rot="10800000" flipV="1">
            <a:off x="3260537" y="4326947"/>
            <a:ext cx="549465" cy="1290421"/>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hape 22"/>
          <p:cNvCxnSpPr>
            <a:stCxn id="5" idx="3"/>
            <a:endCxn id="8" idx="1"/>
          </p:cNvCxnSpPr>
          <p:nvPr/>
        </p:nvCxnSpPr>
        <p:spPr>
          <a:xfrm>
            <a:off x="4724401" y="4326948"/>
            <a:ext cx="380999" cy="1290421"/>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23" presetClass="entr" presetSubtype="16"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childTnLst>
                                </p:cTn>
                              </p:par>
                            </p:childTnLst>
                          </p:cTn>
                        </p:par>
                        <p:par>
                          <p:cTn id="34" fill="hold">
                            <p:stCondLst>
                              <p:cond delay="1000"/>
                            </p:stCondLst>
                            <p:childTnLst>
                              <p:par>
                                <p:cTn id="35" presetID="23" presetClass="entr" presetSubtype="16"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ox(i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ox(in)">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ox(in)">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z="2000" dirty="0" smtClean="0"/>
              <a:t>Analogy  between abstract Class  and Passport office</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11</a:t>
            </a:fld>
            <a:endParaRPr lang="en-US" smtClean="0"/>
          </a:p>
        </p:txBody>
      </p:sp>
      <p:sp>
        <p:nvSpPr>
          <p:cNvPr id="5" name="Rounded Rectangle 4"/>
          <p:cNvSpPr/>
          <p:nvPr/>
        </p:nvSpPr>
        <p:spPr>
          <a:xfrm>
            <a:off x="1371600" y="1752600"/>
            <a:ext cx="1645920" cy="5029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Passport Head Office</a:t>
            </a:r>
          </a:p>
        </p:txBody>
      </p:sp>
      <p:sp>
        <p:nvSpPr>
          <p:cNvPr id="6" name="Rounded Rectangle 5"/>
          <p:cNvSpPr/>
          <p:nvPr/>
        </p:nvSpPr>
        <p:spPr>
          <a:xfrm>
            <a:off x="1371600" y="2743200"/>
            <a:ext cx="1645920" cy="5029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Local passport Offices</a:t>
            </a:r>
          </a:p>
        </p:txBody>
      </p:sp>
      <p:sp>
        <p:nvSpPr>
          <p:cNvPr id="8" name="Rounded Rectangle 7"/>
          <p:cNvSpPr/>
          <p:nvPr/>
        </p:nvSpPr>
        <p:spPr>
          <a:xfrm>
            <a:off x="1325880" y="3688080"/>
            <a:ext cx="1645920" cy="50292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Photo Identity  Verification</a:t>
            </a:r>
          </a:p>
        </p:txBody>
      </p:sp>
      <p:sp>
        <p:nvSpPr>
          <p:cNvPr id="9" name="Rounded Rectangle 8"/>
          <p:cNvSpPr/>
          <p:nvPr/>
        </p:nvSpPr>
        <p:spPr>
          <a:xfrm>
            <a:off x="1295400" y="4724400"/>
            <a:ext cx="1645920" cy="5029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Final Approval</a:t>
            </a:r>
          </a:p>
        </p:txBody>
      </p:sp>
      <p:sp>
        <p:nvSpPr>
          <p:cNvPr id="10" name="Right Arrow 9"/>
          <p:cNvSpPr/>
          <p:nvPr/>
        </p:nvSpPr>
        <p:spPr>
          <a:xfrm>
            <a:off x="3505200" y="1828800"/>
            <a:ext cx="762000" cy="3048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a:off x="3505200" y="2819400"/>
            <a:ext cx="762000" cy="3048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ight Arrow 11"/>
          <p:cNvSpPr/>
          <p:nvPr/>
        </p:nvSpPr>
        <p:spPr>
          <a:xfrm>
            <a:off x="3505200" y="3733800"/>
            <a:ext cx="762000" cy="3048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ight Arrow 12"/>
          <p:cNvSpPr/>
          <p:nvPr/>
        </p:nvSpPr>
        <p:spPr>
          <a:xfrm>
            <a:off x="3505200" y="4800600"/>
            <a:ext cx="762000" cy="3048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ounded Rectangle 13"/>
          <p:cNvSpPr/>
          <p:nvPr/>
        </p:nvSpPr>
        <p:spPr>
          <a:xfrm>
            <a:off x="4419600" y="1676400"/>
            <a:ext cx="2057400" cy="533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2060"/>
                </a:solidFill>
              </a:rPr>
              <a:t>Abstract Class</a:t>
            </a:r>
            <a:endParaRPr lang="en-US" dirty="0">
              <a:solidFill>
                <a:srgbClr val="002060"/>
              </a:solidFill>
            </a:endParaRPr>
          </a:p>
        </p:txBody>
      </p:sp>
      <p:sp>
        <p:nvSpPr>
          <p:cNvPr id="15" name="Rounded Rectangle 14"/>
          <p:cNvSpPr/>
          <p:nvPr/>
        </p:nvSpPr>
        <p:spPr>
          <a:xfrm>
            <a:off x="4419600" y="2743200"/>
            <a:ext cx="2057400" cy="533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2060"/>
                </a:solidFill>
              </a:rPr>
              <a:t>Sub Class</a:t>
            </a:r>
            <a:endParaRPr lang="en-US" dirty="0">
              <a:solidFill>
                <a:srgbClr val="002060"/>
              </a:solidFill>
            </a:endParaRPr>
          </a:p>
        </p:txBody>
      </p:sp>
      <p:sp>
        <p:nvSpPr>
          <p:cNvPr id="16" name="Rounded Rectangle 15"/>
          <p:cNvSpPr/>
          <p:nvPr/>
        </p:nvSpPr>
        <p:spPr>
          <a:xfrm>
            <a:off x="4419600" y="3657600"/>
            <a:ext cx="2971800" cy="533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C00000"/>
                </a:solidFill>
              </a:rPr>
              <a:t>Protocol:</a:t>
            </a:r>
            <a:r>
              <a:rPr lang="en-US" dirty="0" smtClean="0">
                <a:solidFill>
                  <a:srgbClr val="002060"/>
                </a:solidFill>
              </a:rPr>
              <a:t> Abstract Methods</a:t>
            </a:r>
            <a:endParaRPr lang="en-US" dirty="0">
              <a:solidFill>
                <a:srgbClr val="002060"/>
              </a:solidFill>
            </a:endParaRPr>
          </a:p>
        </p:txBody>
      </p:sp>
      <p:sp>
        <p:nvSpPr>
          <p:cNvPr id="18" name="Rounded Rectangle 17"/>
          <p:cNvSpPr/>
          <p:nvPr/>
        </p:nvSpPr>
        <p:spPr>
          <a:xfrm>
            <a:off x="4495800" y="4724400"/>
            <a:ext cx="2895600" cy="5334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2060"/>
                </a:solidFill>
              </a:rPr>
              <a:t>Common concrete method in abstract class reused by sub classes.</a:t>
            </a:r>
            <a:endParaRPr lang="en-US" dirty="0">
              <a:solidFill>
                <a:srgbClr val="002060"/>
              </a:solidFill>
            </a:endParaRPr>
          </a:p>
        </p:txBody>
      </p:sp>
      <p:sp>
        <p:nvSpPr>
          <p:cNvPr id="19" name="TextBox 18"/>
          <p:cNvSpPr txBox="1"/>
          <p:nvPr/>
        </p:nvSpPr>
        <p:spPr>
          <a:xfrm>
            <a:off x="381000" y="5338227"/>
            <a:ext cx="8412480" cy="1138773"/>
          </a:xfrm>
          <a:prstGeom prst="rect">
            <a:avLst/>
          </a:prstGeom>
          <a:noFill/>
        </p:spPr>
        <p:txBody>
          <a:bodyPr wrap="square" rtlCol="0">
            <a:spAutoFit/>
          </a:bodyPr>
          <a:lstStyle/>
          <a:p>
            <a:r>
              <a:rPr lang="en-US" sz="1700" smtClean="0">
                <a:solidFill>
                  <a:srgbClr val="C00000"/>
                </a:solidFill>
              </a:rPr>
              <a:t>NOTE:</a:t>
            </a:r>
            <a:r>
              <a:rPr lang="en-US" sz="1700" smtClean="0"/>
              <a:t> </a:t>
            </a:r>
            <a:r>
              <a:rPr lang="en-US" sz="1700" b="0" smtClean="0"/>
              <a:t> </a:t>
            </a:r>
            <a:r>
              <a:rPr lang="en-US" sz="1700" b="0" smtClean="0">
                <a:solidFill>
                  <a:srgbClr val="002060"/>
                </a:solidFill>
              </a:rPr>
              <a:t>No </a:t>
            </a:r>
            <a:r>
              <a:rPr lang="en-US" sz="1700" b="0" dirty="0" smtClean="0">
                <a:solidFill>
                  <a:srgbClr val="002060"/>
                </a:solidFill>
              </a:rPr>
              <a:t>people can directly reach Delhi head office for passport application rather  they should always go via the local offices in appropriate cities.</a:t>
            </a:r>
          </a:p>
          <a:p>
            <a:r>
              <a:rPr lang="en-US" sz="1700" b="0" dirty="0" smtClean="0">
                <a:solidFill>
                  <a:srgbClr val="002060"/>
                </a:solidFill>
              </a:rPr>
              <a:t>Similarly abstract Class cannot be instantiated only the subclasses can be instantiated and methods in abstract class invoked.</a:t>
            </a:r>
            <a:endParaRPr lang="en-US" sz="17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When to use Abstract classes?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12</a:t>
            </a:fld>
            <a:endParaRPr lang="en-US" smtClean="0"/>
          </a:p>
        </p:txBody>
      </p:sp>
      <p:sp>
        <p:nvSpPr>
          <p:cNvPr id="7" name="Rectangle 6"/>
          <p:cNvSpPr/>
          <p:nvPr/>
        </p:nvSpPr>
        <p:spPr>
          <a:xfrm>
            <a:off x="152400" y="1468934"/>
            <a:ext cx="8763000" cy="5109091"/>
          </a:xfrm>
          <a:prstGeom prst="rect">
            <a:avLst/>
          </a:prstGeom>
        </p:spPr>
        <p:txBody>
          <a:bodyPr wrap="square">
            <a:spAutoFit/>
          </a:bodyPr>
          <a:lstStyle/>
          <a:p>
            <a:pPr>
              <a:spcBef>
                <a:spcPts val="1200"/>
              </a:spcBef>
            </a:pPr>
            <a:r>
              <a:rPr lang="en-US" sz="2000" dirty="0" smtClean="0"/>
              <a:t>When do we use abstract classes and Methods?</a:t>
            </a:r>
          </a:p>
          <a:p>
            <a:pPr lvl="1" indent="236538">
              <a:spcBef>
                <a:spcPts val="1200"/>
              </a:spcBef>
              <a:spcAft>
                <a:spcPts val="1200"/>
              </a:spcAft>
              <a:buFont typeface="Arial" pitchFamily="34" charset="0"/>
              <a:buChar char="•"/>
            </a:pPr>
            <a:r>
              <a:rPr lang="en-US" b="0" dirty="0" smtClean="0"/>
              <a:t> Abstract class (</a:t>
            </a:r>
            <a:r>
              <a:rPr lang="en-US" i="1" dirty="0" smtClean="0"/>
              <a:t>Passport Head Office</a:t>
            </a:r>
            <a:r>
              <a:rPr lang="en-US" b="0" dirty="0" smtClean="0"/>
              <a:t>) is one way of dictating a strict protocol for the subclasses (</a:t>
            </a:r>
            <a:r>
              <a:rPr lang="en-US" i="1" dirty="0" smtClean="0"/>
              <a:t>Local passport offices</a:t>
            </a:r>
            <a:r>
              <a:rPr lang="en-US" b="0" dirty="0" smtClean="0"/>
              <a:t>) to follow, that is implement the abstract methods (</a:t>
            </a:r>
            <a:r>
              <a:rPr lang="en-US" i="1" dirty="0" smtClean="0"/>
              <a:t>verify photo identity</a:t>
            </a:r>
            <a:r>
              <a:rPr lang="en-US" b="0" dirty="0" smtClean="0"/>
              <a:t>) declared in parent class.</a:t>
            </a:r>
          </a:p>
          <a:p>
            <a:pPr marL="457200" lvl="2" indent="236538">
              <a:spcBef>
                <a:spcPts val="1200"/>
              </a:spcBef>
              <a:spcAft>
                <a:spcPts val="1200"/>
              </a:spcAft>
            </a:pPr>
            <a:r>
              <a:rPr lang="en-US" dirty="0" smtClean="0">
                <a:solidFill>
                  <a:srgbClr val="C00000"/>
                </a:solidFill>
              </a:rPr>
              <a:t>NOTE: </a:t>
            </a:r>
            <a:r>
              <a:rPr lang="en-US" b="0" dirty="0" smtClean="0">
                <a:solidFill>
                  <a:srgbClr val="C00000"/>
                </a:solidFill>
              </a:rPr>
              <a:t> </a:t>
            </a:r>
            <a:r>
              <a:rPr lang="en-US" b="0" dirty="0" smtClean="0"/>
              <a:t>Defining methods to be implemented (protocol) cannot be done in case of normal class being extended.</a:t>
            </a:r>
            <a:endParaRPr lang="en-US" dirty="0" smtClean="0"/>
          </a:p>
          <a:p>
            <a:pPr lvl="1" indent="236538">
              <a:spcBef>
                <a:spcPts val="1200"/>
              </a:spcBef>
              <a:spcAft>
                <a:spcPts val="1200"/>
              </a:spcAft>
              <a:buFont typeface="Arial" pitchFamily="34" charset="0"/>
              <a:buChar char="•"/>
            </a:pPr>
            <a:r>
              <a:rPr lang="en-US" b="0" dirty="0" smtClean="0"/>
              <a:t> Abstract methods are usually declared where two or more </a:t>
            </a:r>
            <a:r>
              <a:rPr lang="en-US" dirty="0" smtClean="0"/>
              <a:t>subclasses</a:t>
            </a:r>
            <a:r>
              <a:rPr lang="en-US" b="0" dirty="0" smtClean="0"/>
              <a:t> are expected to fulfill a </a:t>
            </a:r>
            <a:r>
              <a:rPr lang="en-US" dirty="0" smtClean="0"/>
              <a:t>similar</a:t>
            </a:r>
            <a:r>
              <a:rPr lang="en-US" b="0" dirty="0" smtClean="0"/>
              <a:t> </a:t>
            </a:r>
            <a:r>
              <a:rPr lang="en-US" dirty="0" smtClean="0"/>
              <a:t>role (abstract methods)</a:t>
            </a:r>
            <a:r>
              <a:rPr lang="en-US" b="0" dirty="0" smtClean="0"/>
              <a:t> in </a:t>
            </a:r>
            <a:r>
              <a:rPr lang="en-US" dirty="0" smtClean="0"/>
              <a:t>different</a:t>
            </a:r>
            <a:r>
              <a:rPr lang="en-US" b="0" dirty="0" smtClean="0"/>
              <a:t> </a:t>
            </a:r>
            <a:r>
              <a:rPr lang="en-US" dirty="0" smtClean="0"/>
              <a:t>ways</a:t>
            </a:r>
          </a:p>
          <a:p>
            <a:pPr marL="914400" lvl="3" indent="236538">
              <a:spcBef>
                <a:spcPts val="1200"/>
              </a:spcBef>
              <a:spcAft>
                <a:spcPts val="1200"/>
              </a:spcAft>
              <a:buFont typeface="Arial" pitchFamily="34" charset="0"/>
              <a:buChar char="•"/>
            </a:pPr>
            <a:r>
              <a:rPr lang="en-US" b="0" dirty="0" smtClean="0"/>
              <a:t>These subclasses extend the same abstract class and provide different implementations for the abstract methods.</a:t>
            </a:r>
          </a:p>
          <a:p>
            <a:pPr lvl="1" indent="236538">
              <a:spcBef>
                <a:spcPts val="1200"/>
              </a:spcBef>
              <a:spcAft>
                <a:spcPts val="1200"/>
              </a:spcAft>
              <a:buFont typeface="Arial" pitchFamily="34" charset="0"/>
              <a:buChar char="•"/>
            </a:pPr>
            <a:r>
              <a:rPr lang="en-US" b="0" dirty="0" smtClean="0"/>
              <a:t> You can use </a:t>
            </a:r>
            <a:r>
              <a:rPr lang="en-US" dirty="0" smtClean="0"/>
              <a:t>abstract</a:t>
            </a:r>
            <a:r>
              <a:rPr lang="en-US" b="0" dirty="0" smtClean="0"/>
              <a:t> </a:t>
            </a:r>
            <a:r>
              <a:rPr lang="en-US" dirty="0" smtClean="0"/>
              <a:t>classes</a:t>
            </a:r>
            <a:r>
              <a:rPr lang="en-US" b="0" dirty="0" smtClean="0"/>
              <a:t> to implement </a:t>
            </a:r>
            <a:r>
              <a:rPr lang="en-US" dirty="0" smtClean="0"/>
              <a:t>common</a:t>
            </a:r>
            <a:r>
              <a:rPr lang="en-US" b="0" dirty="0" smtClean="0"/>
              <a:t> </a:t>
            </a:r>
            <a:r>
              <a:rPr lang="en-US" dirty="0" smtClean="0"/>
              <a:t>methods (passport final approval)</a:t>
            </a:r>
            <a:r>
              <a:rPr lang="en-US" b="0" dirty="0" smtClean="0"/>
              <a:t> and use the </a:t>
            </a:r>
            <a:r>
              <a:rPr lang="en-US" dirty="0" smtClean="0"/>
              <a:t>subclasses</a:t>
            </a:r>
            <a:r>
              <a:rPr lang="en-US" b="0" dirty="0" smtClean="0"/>
              <a:t> to implement the abstract methods specific to the sub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When to use Abstract classes?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13</a:t>
            </a:fld>
            <a:endParaRPr lang="en-US" smtClean="0"/>
          </a:p>
        </p:txBody>
      </p:sp>
      <p:sp>
        <p:nvSpPr>
          <p:cNvPr id="7" name="Rectangle 6"/>
          <p:cNvSpPr/>
          <p:nvPr/>
        </p:nvSpPr>
        <p:spPr>
          <a:xfrm>
            <a:off x="152400" y="1600200"/>
            <a:ext cx="8763000" cy="1938992"/>
          </a:xfrm>
          <a:prstGeom prst="rect">
            <a:avLst/>
          </a:prstGeom>
        </p:spPr>
        <p:txBody>
          <a:bodyPr wrap="square">
            <a:spAutoFit/>
          </a:bodyPr>
          <a:lstStyle/>
          <a:p>
            <a:pPr>
              <a:spcBef>
                <a:spcPts val="1200"/>
              </a:spcBef>
            </a:pPr>
            <a:r>
              <a:rPr lang="en-US" sz="2000" dirty="0" smtClean="0"/>
              <a:t>When do we use abstract classes </a:t>
            </a:r>
            <a:r>
              <a:rPr lang="en-US" sz="2000" smtClean="0"/>
              <a:t>and Methods? </a:t>
            </a:r>
            <a:r>
              <a:rPr lang="en-US" sz="2000" dirty="0" smtClean="0"/>
              <a:t>– Software Example</a:t>
            </a:r>
          </a:p>
          <a:p>
            <a:pPr>
              <a:spcBef>
                <a:spcPts val="1200"/>
              </a:spcBef>
            </a:pPr>
            <a:r>
              <a:rPr lang="en-US" sz="2000" b="0" dirty="0" smtClean="0"/>
              <a:t>Assume Shape is the parent class, Circle and Square are subclasses that extends Shape. All the Shapes should have red color and they should expose a method to calculate area based on their  appropriate shape.</a:t>
            </a:r>
          </a:p>
          <a:p>
            <a:pPr lvl="1">
              <a:spcBef>
                <a:spcPts val="1200"/>
              </a:spcBef>
            </a:pPr>
            <a:endParaRPr lang="en-US" sz="2000" dirty="0" smtClean="0"/>
          </a:p>
        </p:txBody>
      </p:sp>
      <p:graphicFrame>
        <p:nvGraphicFramePr>
          <p:cNvPr id="13" name="Diagram 12"/>
          <p:cNvGraphicFramePr/>
          <p:nvPr/>
        </p:nvGraphicFramePr>
        <p:xfrm>
          <a:off x="304800" y="3200400"/>
          <a:ext cx="27432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p:cNvSpPr txBox="1"/>
          <p:nvPr/>
        </p:nvSpPr>
        <p:spPr>
          <a:xfrm>
            <a:off x="3048000" y="3191470"/>
            <a:ext cx="5867400"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0" dirty="0" smtClean="0">
                <a:latin typeface="Arial" pitchFamily="34" charset="0"/>
                <a:cs typeface="Arial" pitchFamily="34" charset="0"/>
              </a:rPr>
              <a:t>Abstract class </a:t>
            </a:r>
            <a:r>
              <a:rPr lang="en-US" sz="1600" i="1" dirty="0" smtClean="0">
                <a:latin typeface="Arial" pitchFamily="34" charset="0"/>
                <a:cs typeface="Arial" pitchFamily="34" charset="0"/>
              </a:rPr>
              <a:t>Shape</a:t>
            </a:r>
          </a:p>
          <a:p>
            <a:pPr marL="173038" lvl="1" indent="111125">
              <a:buFont typeface="Arial" pitchFamily="34" charset="0"/>
              <a:buChar char="•"/>
            </a:pPr>
            <a:r>
              <a:rPr lang="en-US" sz="1600" b="0" dirty="0" smtClean="0">
                <a:latin typeface="Arial" pitchFamily="34" charset="0"/>
                <a:cs typeface="Arial" pitchFamily="34" charset="0"/>
              </a:rPr>
              <a:t> Implements the </a:t>
            </a:r>
            <a:r>
              <a:rPr lang="en-US" sz="1600" i="1" dirty="0" smtClean="0">
                <a:solidFill>
                  <a:srgbClr val="C00000"/>
                </a:solidFill>
                <a:latin typeface="Arial" pitchFamily="34" charset="0"/>
                <a:cs typeface="Arial" pitchFamily="34" charset="0"/>
              </a:rPr>
              <a:t>common</a:t>
            </a:r>
            <a:r>
              <a:rPr lang="en-US" sz="1600" b="0" dirty="0" smtClean="0">
                <a:latin typeface="Arial" pitchFamily="34" charset="0"/>
                <a:cs typeface="Arial" pitchFamily="34" charset="0"/>
              </a:rPr>
              <a:t> method </a:t>
            </a:r>
            <a:r>
              <a:rPr lang="en-US" sz="1600" i="1" dirty="0" err="1" smtClean="0">
                <a:latin typeface="Arial" pitchFamily="34" charset="0"/>
                <a:cs typeface="Arial" pitchFamily="34" charset="0"/>
              </a:rPr>
              <a:t>setColor</a:t>
            </a:r>
            <a:r>
              <a:rPr lang="en-US" sz="1600" b="0" dirty="0" smtClean="0">
                <a:latin typeface="Arial" pitchFamily="34" charset="0"/>
                <a:cs typeface="Arial" pitchFamily="34" charset="0"/>
              </a:rPr>
              <a:t>.</a:t>
            </a:r>
          </a:p>
          <a:p>
            <a:pPr marL="173038" lvl="1" indent="111125">
              <a:buFont typeface="Arial" pitchFamily="34" charset="0"/>
              <a:buChar char="•"/>
            </a:pPr>
            <a:r>
              <a:rPr lang="en-US" sz="1600" b="0" dirty="0" smtClean="0">
                <a:latin typeface="Arial" pitchFamily="34" charset="0"/>
                <a:cs typeface="Arial" pitchFamily="34" charset="0"/>
              </a:rPr>
              <a:t> Declares a abstract method (protocol) </a:t>
            </a:r>
            <a:r>
              <a:rPr lang="en-US" sz="1600" i="1" dirty="0" err="1" smtClean="0">
                <a:latin typeface="Arial" pitchFamily="34" charset="0"/>
                <a:cs typeface="Arial" pitchFamily="34" charset="0"/>
              </a:rPr>
              <a:t>calculateArea</a:t>
            </a:r>
            <a:r>
              <a:rPr lang="en-US" sz="1600" b="0" dirty="0" smtClean="0">
                <a:latin typeface="Arial" pitchFamily="34" charset="0"/>
                <a:cs typeface="Arial" pitchFamily="34" charset="0"/>
              </a:rPr>
              <a:t>  for sub class to implement.</a:t>
            </a:r>
          </a:p>
        </p:txBody>
      </p:sp>
      <p:sp>
        <p:nvSpPr>
          <p:cNvPr id="17" name="TextBox 16"/>
          <p:cNvSpPr txBox="1"/>
          <p:nvPr/>
        </p:nvSpPr>
        <p:spPr>
          <a:xfrm>
            <a:off x="3124200" y="4495800"/>
            <a:ext cx="5562600"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0" dirty="0" smtClean="0">
                <a:latin typeface="Arial" pitchFamily="34" charset="0"/>
                <a:cs typeface="Arial" pitchFamily="34" charset="0"/>
              </a:rPr>
              <a:t>Classes </a:t>
            </a:r>
            <a:r>
              <a:rPr lang="en-US" sz="1600" i="1" dirty="0" smtClean="0">
                <a:latin typeface="Arial" pitchFamily="34" charset="0"/>
                <a:cs typeface="Arial" pitchFamily="34" charset="0"/>
              </a:rPr>
              <a:t>Square</a:t>
            </a:r>
            <a:r>
              <a:rPr lang="en-US" sz="1600" b="0" dirty="0" smtClean="0">
                <a:latin typeface="Arial" pitchFamily="34" charset="0"/>
                <a:cs typeface="Arial" pitchFamily="34" charset="0"/>
              </a:rPr>
              <a:t> &amp; </a:t>
            </a:r>
            <a:r>
              <a:rPr lang="en-US" sz="1600" i="1" dirty="0" smtClean="0">
                <a:latin typeface="Arial" pitchFamily="34" charset="0"/>
                <a:cs typeface="Arial" pitchFamily="34" charset="0"/>
              </a:rPr>
              <a:t>Circle</a:t>
            </a:r>
            <a:r>
              <a:rPr lang="en-US" sz="1600" b="0" dirty="0" smtClean="0">
                <a:latin typeface="Arial" pitchFamily="34" charset="0"/>
                <a:cs typeface="Arial" pitchFamily="34" charset="0"/>
              </a:rPr>
              <a:t> extend </a:t>
            </a:r>
            <a:r>
              <a:rPr lang="en-US" sz="1600" i="1" dirty="0" smtClean="0">
                <a:latin typeface="Arial" pitchFamily="34" charset="0"/>
                <a:cs typeface="Arial" pitchFamily="34" charset="0"/>
              </a:rPr>
              <a:t>Shape</a:t>
            </a:r>
            <a:r>
              <a:rPr lang="en-US" sz="1600" b="0" dirty="0" smtClean="0">
                <a:latin typeface="Arial" pitchFamily="34" charset="0"/>
                <a:cs typeface="Arial" pitchFamily="34" charset="0"/>
              </a:rPr>
              <a:t> and </a:t>
            </a:r>
          </a:p>
          <a:p>
            <a:pPr marL="0" lvl="1" indent="236538">
              <a:buFont typeface="Arial" pitchFamily="34" charset="0"/>
              <a:buChar char="•"/>
            </a:pPr>
            <a:r>
              <a:rPr lang="en-US" sz="1600" b="0" dirty="0" smtClean="0">
                <a:latin typeface="Arial" pitchFamily="34" charset="0"/>
                <a:cs typeface="Arial" pitchFamily="34" charset="0"/>
              </a:rPr>
              <a:t> Inherit </a:t>
            </a:r>
            <a:r>
              <a:rPr lang="en-US" sz="1600" i="1" dirty="0" err="1" smtClean="0">
                <a:latin typeface="Arial" pitchFamily="34" charset="0"/>
                <a:cs typeface="Arial" pitchFamily="34" charset="0"/>
              </a:rPr>
              <a:t>setColor</a:t>
            </a:r>
            <a:r>
              <a:rPr lang="en-US" sz="1600" b="0" dirty="0" smtClean="0">
                <a:latin typeface="Arial" pitchFamily="34" charset="0"/>
                <a:cs typeface="Arial" pitchFamily="34" charset="0"/>
              </a:rPr>
              <a:t> method.</a:t>
            </a:r>
          </a:p>
          <a:p>
            <a:pPr marL="0" lvl="1" indent="236538">
              <a:buFont typeface="Arial" pitchFamily="34" charset="0"/>
              <a:buChar char="•"/>
            </a:pPr>
            <a:r>
              <a:rPr lang="en-US" sz="1600" b="0" dirty="0" smtClean="0">
                <a:latin typeface="Arial" pitchFamily="34" charset="0"/>
                <a:cs typeface="Arial" pitchFamily="34" charset="0"/>
              </a:rPr>
              <a:t> Implement abstract method </a:t>
            </a:r>
            <a:r>
              <a:rPr lang="en-US" sz="1600" i="1" dirty="0" err="1" smtClean="0">
                <a:latin typeface="Arial" pitchFamily="34" charset="0"/>
                <a:cs typeface="Arial" pitchFamily="34" charset="0"/>
              </a:rPr>
              <a:t>calculateArea</a:t>
            </a:r>
            <a:r>
              <a:rPr lang="en-US" sz="1600" b="0" dirty="0" smtClean="0">
                <a:latin typeface="Arial" pitchFamily="34" charset="0"/>
                <a:cs typeface="Arial" pitchFamily="34" charset="0"/>
              </a:rPr>
              <a:t> (adhere the protocol).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ox(in)">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Lend a Hand - Abstract classes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14</a:t>
            </a:fld>
            <a:endParaRPr lang="en-US" smtClean="0"/>
          </a:p>
        </p:txBody>
      </p:sp>
      <p:sp>
        <p:nvSpPr>
          <p:cNvPr id="7" name="Rectangle 6"/>
          <p:cNvSpPr/>
          <p:nvPr/>
        </p:nvSpPr>
        <p:spPr>
          <a:xfrm>
            <a:off x="152400" y="1624469"/>
            <a:ext cx="8763000" cy="4565352"/>
          </a:xfrm>
          <a:prstGeom prst="rect">
            <a:avLst/>
          </a:prstGeom>
        </p:spPr>
        <p:txBody>
          <a:bodyPr wrap="square">
            <a:spAutoFit/>
          </a:bodyPr>
          <a:lstStyle/>
          <a:p>
            <a:pPr>
              <a:spcBef>
                <a:spcPts val="1000"/>
              </a:spcBef>
            </a:pPr>
            <a:r>
              <a:rPr lang="en-US" sz="1600" dirty="0" smtClean="0"/>
              <a:t>Let us understand more about abstract classes with the below program</a:t>
            </a:r>
          </a:p>
          <a:p>
            <a:pPr marL="971550" lvl="1" indent="-514350">
              <a:spcBef>
                <a:spcPts val="1000"/>
              </a:spcBef>
              <a:buFont typeface="+mj-lt"/>
              <a:buAutoNum type="arabicPeriod"/>
            </a:pPr>
            <a:r>
              <a:rPr lang="en-US" sz="1600" b="0" dirty="0" smtClean="0"/>
              <a:t>Create a parent class </a:t>
            </a:r>
            <a:r>
              <a:rPr lang="en-US" sz="1600" dirty="0" smtClean="0"/>
              <a:t>Shape.java</a:t>
            </a:r>
            <a:r>
              <a:rPr lang="en-US" sz="1600" b="0" dirty="0" smtClean="0"/>
              <a:t> with a instance variable color and methods below,</a:t>
            </a:r>
          </a:p>
          <a:p>
            <a:pPr marL="1428750" lvl="2" indent="-514350">
              <a:spcBef>
                <a:spcPts val="1000"/>
              </a:spcBef>
              <a:buFont typeface="+mj-lt"/>
              <a:buAutoNum type="alphaLcPeriod"/>
            </a:pPr>
            <a:r>
              <a:rPr lang="en-US" sz="1600" b="0" dirty="0" smtClean="0"/>
              <a:t>Abstract method </a:t>
            </a:r>
            <a:r>
              <a:rPr lang="en-US" sz="1600" dirty="0" err="1" smtClean="0"/>
              <a:t>calculateArea</a:t>
            </a:r>
            <a:r>
              <a:rPr lang="en-US" sz="1600" dirty="0" smtClean="0"/>
              <a:t>()</a:t>
            </a:r>
            <a:r>
              <a:rPr lang="en-US" sz="1600" b="0" dirty="0" smtClean="0"/>
              <a:t> which returns double value;</a:t>
            </a:r>
          </a:p>
          <a:p>
            <a:pPr marL="1428750" lvl="2" indent="-514350">
              <a:spcBef>
                <a:spcPts val="1000"/>
              </a:spcBef>
              <a:buFont typeface="+mj-lt"/>
              <a:buAutoNum type="alphaLcPeriod"/>
            </a:pPr>
            <a:r>
              <a:rPr lang="en-US" sz="1600" b="0" dirty="0" smtClean="0"/>
              <a:t>Concrete method </a:t>
            </a:r>
            <a:r>
              <a:rPr lang="en-US" sz="1600" dirty="0" err="1" smtClean="0"/>
              <a:t>setColor</a:t>
            </a:r>
            <a:r>
              <a:rPr lang="en-US" sz="1600" b="0" dirty="0" smtClean="0"/>
              <a:t> which accepts a String </a:t>
            </a:r>
            <a:r>
              <a:rPr lang="en-US" sz="1600" i="1" dirty="0" smtClean="0"/>
              <a:t>color</a:t>
            </a:r>
            <a:r>
              <a:rPr lang="en-US" sz="1600" b="0" dirty="0" smtClean="0"/>
              <a:t> as the parameter and sets the instance variable ‘color’. It should also print the color in the console.</a:t>
            </a:r>
          </a:p>
          <a:p>
            <a:pPr marL="971550" lvl="1" indent="-514350">
              <a:spcBef>
                <a:spcPts val="1000"/>
              </a:spcBef>
              <a:buAutoNum type="arabicPeriod" startAt="2"/>
            </a:pPr>
            <a:r>
              <a:rPr lang="en-US" sz="1600" b="0" dirty="0" smtClean="0"/>
              <a:t>Create a sub class </a:t>
            </a:r>
            <a:r>
              <a:rPr lang="en-US" sz="1600" dirty="0" smtClean="0"/>
              <a:t>Circle.java</a:t>
            </a:r>
            <a:r>
              <a:rPr lang="en-US" sz="1600" b="0" dirty="0" smtClean="0"/>
              <a:t> which extends Shape.java and</a:t>
            </a:r>
          </a:p>
          <a:p>
            <a:pPr marL="1428750" lvl="2" indent="-514350">
              <a:spcBef>
                <a:spcPts val="1000"/>
              </a:spcBef>
              <a:buFont typeface="+mj-lt"/>
              <a:buAutoNum type="alphaLcPeriod"/>
            </a:pPr>
            <a:r>
              <a:rPr lang="en-US" sz="1600" b="0" dirty="0" smtClean="0"/>
              <a:t>Implements the </a:t>
            </a:r>
            <a:r>
              <a:rPr lang="en-US" sz="1600" i="1" dirty="0" err="1" smtClean="0"/>
              <a:t>calculateArea</a:t>
            </a:r>
            <a:r>
              <a:rPr lang="en-US" sz="1600" i="1" dirty="0" smtClean="0"/>
              <a:t>()</a:t>
            </a:r>
            <a:r>
              <a:rPr lang="en-US" sz="1600" b="0" dirty="0" smtClean="0"/>
              <a:t> method. It should calculate the area as 3.14*r*r and print the area in the console. Consider radius = 5.0.</a:t>
            </a:r>
          </a:p>
          <a:p>
            <a:pPr marL="971550" lvl="1" indent="-514350">
              <a:spcBef>
                <a:spcPts val="1000"/>
              </a:spcBef>
              <a:buFont typeface="+mj-lt"/>
              <a:buAutoNum type="arabicPeriod" startAt="2"/>
            </a:pPr>
            <a:r>
              <a:rPr lang="en-US" sz="1600" b="0" dirty="0" smtClean="0"/>
              <a:t>Create another sub class </a:t>
            </a:r>
            <a:r>
              <a:rPr lang="en-US" sz="1600" dirty="0" smtClean="0"/>
              <a:t>Square.java</a:t>
            </a:r>
            <a:r>
              <a:rPr lang="en-US" sz="1600" b="0" dirty="0" smtClean="0"/>
              <a:t> which extends Shape and</a:t>
            </a:r>
          </a:p>
          <a:p>
            <a:pPr marL="1428750" lvl="2" indent="-514350">
              <a:spcBef>
                <a:spcPts val="1000"/>
              </a:spcBef>
              <a:buFont typeface="+mj-lt"/>
              <a:buAutoNum type="alphaLcPeriod"/>
            </a:pPr>
            <a:r>
              <a:rPr lang="en-US" sz="1600" b="0" dirty="0" smtClean="0"/>
              <a:t>Implements the </a:t>
            </a:r>
            <a:r>
              <a:rPr lang="en-US" sz="1600" i="1" dirty="0" err="1" smtClean="0"/>
              <a:t>calculateArea</a:t>
            </a:r>
            <a:r>
              <a:rPr lang="en-US" sz="1600" i="1" dirty="0" smtClean="0"/>
              <a:t>()</a:t>
            </a:r>
            <a:r>
              <a:rPr lang="en-US" sz="1600" b="0" dirty="0" smtClean="0"/>
              <a:t> method. It should calculate the area as length*breadth and print the area in the console. Consider Length/Breadth = 4.0.</a:t>
            </a:r>
          </a:p>
          <a:p>
            <a:pPr marL="971550" lvl="1" indent="-514350">
              <a:spcBef>
                <a:spcPts val="1000"/>
              </a:spcBef>
              <a:buFont typeface="+mj-lt"/>
              <a:buAutoNum type="arabicPeriod" startAt="2"/>
            </a:pPr>
            <a:r>
              <a:rPr lang="en-US" sz="1600" b="0" dirty="0" smtClean="0"/>
              <a:t>Create </a:t>
            </a:r>
            <a:r>
              <a:rPr lang="en-US" sz="1600" dirty="0" smtClean="0"/>
              <a:t>AbstractDemo.java</a:t>
            </a:r>
            <a:r>
              <a:rPr lang="en-US" sz="1600" b="0" dirty="0" smtClean="0"/>
              <a:t> class with Main method which invokes the </a:t>
            </a:r>
            <a:r>
              <a:rPr lang="en-US" sz="1600" dirty="0" err="1" smtClean="0"/>
              <a:t>setColor</a:t>
            </a:r>
            <a:r>
              <a:rPr lang="en-US" sz="1600" dirty="0" smtClean="0"/>
              <a:t> </a:t>
            </a:r>
            <a:r>
              <a:rPr lang="en-US" sz="1600" b="0" dirty="0" smtClean="0"/>
              <a:t>method and the </a:t>
            </a:r>
            <a:r>
              <a:rPr lang="en-US" sz="1600" dirty="0" err="1" smtClean="0"/>
              <a:t>calculateArea</a:t>
            </a:r>
            <a:r>
              <a:rPr lang="en-US" sz="1600" dirty="0" smtClean="0"/>
              <a:t>()</a:t>
            </a:r>
            <a:r>
              <a:rPr lang="en-US" sz="1600" b="0" dirty="0" smtClean="0"/>
              <a:t> method on Circle and Square Object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2800" dirty="0" smtClean="0"/>
              <a:t>Lend a Hand Solution - Abstract classes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15</a:t>
            </a:fld>
            <a:endParaRPr lang="en-US" smtClean="0"/>
          </a:p>
        </p:txBody>
      </p:sp>
      <p:sp>
        <p:nvSpPr>
          <p:cNvPr id="8" name="TextBox 7"/>
          <p:cNvSpPr txBox="1"/>
          <p:nvPr/>
        </p:nvSpPr>
        <p:spPr>
          <a:xfrm>
            <a:off x="457200" y="2209800"/>
            <a:ext cx="8077200"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smtClean="0"/>
              <a:t>Solution:</a:t>
            </a:r>
          </a:p>
          <a:p>
            <a:r>
              <a:rPr lang="en-US" sz="2800" b="0" dirty="0" smtClean="0"/>
              <a:t>Refer to the “</a:t>
            </a:r>
            <a:r>
              <a:rPr lang="en-US" sz="2800" i="1" dirty="0" smtClean="0"/>
              <a:t>Resources</a:t>
            </a:r>
            <a:r>
              <a:rPr lang="en-US" sz="2800" b="0" dirty="0" smtClean="0"/>
              <a:t>” section of this Session for the attachment “</a:t>
            </a:r>
            <a:r>
              <a:rPr lang="en-US" sz="2800" b="0" i="1" dirty="0" smtClean="0"/>
              <a:t>Code_Snippet_Abstract_Class.zip</a:t>
            </a:r>
            <a:r>
              <a:rPr lang="en-US" sz="2800" b="0" dirty="0" smtClean="0"/>
              <a:t>”</a:t>
            </a:r>
            <a:endParaRPr lang="en-US" sz="2800"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latin typeface="Arial" pitchFamily="34" charset="0"/>
              <a:cs typeface="Arial" pitchFamily="34" charset="0"/>
            </a:endParaRPr>
          </a:p>
          <a:p>
            <a:pPr>
              <a:buNone/>
            </a:pPr>
            <a:r>
              <a:rPr lang="en-US" sz="2400" dirty="0" smtClean="0">
                <a:latin typeface="Arial" pitchFamily="34" charset="0"/>
                <a:cs typeface="Arial" pitchFamily="34" charset="0"/>
              </a:rPr>
              <a:t>Associates to reflect the following topics before proceeding.</a:t>
            </a:r>
          </a:p>
          <a:p>
            <a:pPr>
              <a:buFont typeface="Wingdings" pitchFamily="2" charset="2"/>
              <a:buChar char="§"/>
            </a:pPr>
            <a:r>
              <a:rPr lang="en-US" sz="2400" dirty="0" smtClean="0">
                <a:latin typeface="Arial" pitchFamily="34" charset="0"/>
                <a:cs typeface="Arial" pitchFamily="34" charset="0"/>
              </a:rPr>
              <a:t>What is an abstract class?</a:t>
            </a:r>
          </a:p>
          <a:p>
            <a:pPr>
              <a:buFont typeface="Wingdings" pitchFamily="2" charset="2"/>
              <a:buChar char="§"/>
            </a:pPr>
            <a:r>
              <a:rPr lang="en-US" sz="2400" dirty="0" smtClean="0">
                <a:latin typeface="Arial" pitchFamily="34" charset="0"/>
                <a:cs typeface="Arial" pitchFamily="34" charset="0"/>
              </a:rPr>
              <a:t>Can we instantiate an abstract class?</a:t>
            </a:r>
          </a:p>
          <a:p>
            <a:pPr>
              <a:buFont typeface="Wingdings" pitchFamily="2" charset="2"/>
              <a:buChar char="§"/>
            </a:pPr>
            <a:r>
              <a:rPr lang="en-US" sz="2400" dirty="0" smtClean="0">
                <a:latin typeface="Arial" pitchFamily="34" charset="0"/>
                <a:cs typeface="Arial" pitchFamily="34" charset="0"/>
              </a:rPr>
              <a:t>Can an abstract class contain concrete methods?</a:t>
            </a:r>
          </a:p>
          <a:p>
            <a:pPr>
              <a:buFont typeface="Wingdings" pitchFamily="2" charset="2"/>
              <a:buChar char="§"/>
            </a:pPr>
            <a:r>
              <a:rPr lang="en-US" sz="2400" dirty="0" smtClean="0">
                <a:latin typeface="Arial" pitchFamily="34" charset="0"/>
                <a:cs typeface="Arial" pitchFamily="34" charset="0"/>
              </a:rPr>
              <a:t>Can we define the sub class as abstract?</a:t>
            </a:r>
          </a:p>
          <a:p>
            <a:pPr>
              <a:buFont typeface="Wingdings" pitchFamily="2" charset="2"/>
              <a:buChar char="§"/>
            </a:pPr>
            <a:endParaRPr lang="en-US" sz="2400" dirty="0" smtClean="0">
              <a:latin typeface="Arial" pitchFamily="34" charset="0"/>
              <a:cs typeface="Arial" pitchFamily="34" charset="0"/>
            </a:endParaRPr>
          </a:p>
          <a:p>
            <a:pPr>
              <a:buNone/>
            </a:pP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pic>
        <p:nvPicPr>
          <p:cNvPr id="6" name="Picture 5" descr="stop_n_go.JPG"/>
          <p:cNvPicPr>
            <a:picLocks noChangeAspect="1"/>
          </p:cNvPicPr>
          <p:nvPr/>
        </p:nvPicPr>
        <p:blipFill>
          <a:blip r:embed="rId2" cstate="print"/>
          <a:stretch>
            <a:fillRect/>
          </a:stretch>
        </p:blipFill>
        <p:spPr>
          <a:xfrm>
            <a:off x="3156967" y="1600200"/>
            <a:ext cx="2786633" cy="133641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rgbClr val="682252"/>
                </a:solidFill>
                <a:latin typeface="Myriad Pro" pitchFamily="34" charset="0"/>
                <a:cs typeface="Arial" pitchFamily="34" charset="0"/>
              </a:rPr>
              <a:t>Core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Abstract Class</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609600" y="19812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Sangeetha Mohan(139944)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Associate - Projects</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 09</a:t>
                      </a:r>
                      <a:r>
                        <a:rPr kumimoji="0" lang="en-US" sz="1600" b="0" i="0" u="none" strike="noStrike" cap="none" normalizeH="0" baseline="30000" dirty="0" smtClean="0">
                          <a:ln>
                            <a:noFill/>
                          </a:ln>
                          <a:solidFill>
                            <a:schemeClr val="tx1"/>
                          </a:solidFill>
                          <a:effectLst/>
                          <a:latin typeface="Cambria" pitchFamily="18" charset="0"/>
                        </a:rPr>
                        <a:t>th</a:t>
                      </a:r>
                      <a:r>
                        <a:rPr kumimoji="0" lang="en-US" sz="1600" b="0" i="0" u="none" strike="noStrike" cap="none" normalizeH="0" baseline="0" dirty="0" smtClean="0">
                          <a:ln>
                            <a:noFill/>
                          </a:ln>
                          <a:solidFill>
                            <a:schemeClr val="tx1"/>
                          </a:solidFill>
                          <a:effectLst/>
                          <a:latin typeface="Cambria" pitchFamily="18" charset="0"/>
                        </a:rPr>
                        <a:t>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4196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95400"/>
            <a:ext cx="8686800" cy="3276600"/>
          </a:xfrm>
        </p:spPr>
        <p:txBody>
          <a:bodyPr/>
          <a:lstStyle/>
          <a:p>
            <a:pPr lvl="1" eaLnBrk="1" hangingPunct="1">
              <a:spcBef>
                <a:spcPts val="1200"/>
              </a:spcBef>
              <a:buNone/>
            </a:pPr>
            <a:endParaRPr lang="en-US" sz="2400" dirty="0" smtClean="0">
              <a:cs typeface="Arial" pitchFamily="34" charset="0"/>
            </a:endParaRPr>
          </a:p>
          <a:p>
            <a:pPr>
              <a:buNone/>
            </a:pPr>
            <a:r>
              <a:rPr lang="en-US" dirty="0" smtClean="0">
                <a:cs typeface="Arial" pitchFamily="34" charset="0"/>
              </a:rPr>
              <a:t>After completing this chapter you will be able to:</a:t>
            </a:r>
          </a:p>
          <a:p>
            <a:pPr marL="1308100" lvl="1" indent="-220663" eaLnBrk="1" hangingPunct="1">
              <a:spcBef>
                <a:spcPts val="1200"/>
              </a:spcBef>
              <a:buFont typeface="Wingdings" pitchFamily="2" charset="2"/>
              <a:buChar char="§"/>
            </a:pPr>
            <a:r>
              <a:rPr lang="en-US" sz="2400" dirty="0" smtClean="0">
                <a:cs typeface="Arial" pitchFamily="34" charset="0"/>
              </a:rPr>
              <a:t> Define Abstract Classes and Abstract methods.</a:t>
            </a:r>
          </a:p>
          <a:p>
            <a:pPr marL="1308100" lvl="1" indent="-220663" eaLnBrk="1" hangingPunct="1">
              <a:spcBef>
                <a:spcPts val="1200"/>
              </a:spcBef>
              <a:buFont typeface="Wingdings" pitchFamily="2" charset="2"/>
              <a:buChar char="§"/>
            </a:pPr>
            <a:r>
              <a:rPr lang="en-US" dirty="0" smtClean="0">
                <a:cs typeface="Arial" pitchFamily="34" charset="0"/>
              </a:rPr>
              <a:t>Extend an abstract class.</a:t>
            </a:r>
          </a:p>
          <a:p>
            <a:pPr marL="1308100" lvl="1" indent="-220663" eaLnBrk="1" hangingPunct="1">
              <a:spcBef>
                <a:spcPts val="1200"/>
              </a:spcBef>
              <a:buFont typeface="Wingdings" pitchFamily="2" charset="2"/>
              <a:buChar char="§"/>
            </a:pPr>
            <a:r>
              <a:rPr lang="en-US" dirty="0" smtClean="0">
                <a:cs typeface="Arial" pitchFamily="34" charset="0"/>
              </a:rPr>
              <a:t>Understand when we use an abstract class.</a:t>
            </a:r>
          </a:p>
          <a:p>
            <a:pPr marL="1308100" lvl="1" indent="-220663" eaLnBrk="1" hangingPunct="1">
              <a:spcBef>
                <a:spcPts val="1200"/>
              </a:spcBef>
              <a:buFont typeface="Wingdings" pitchFamily="2" charset="2"/>
              <a:buChar char="§"/>
            </a:pPr>
            <a:r>
              <a:rPr lang="en-US" sz="2400" dirty="0" smtClean="0">
                <a:cs typeface="Arial" pitchFamily="34" charset="0"/>
              </a:rPr>
              <a:t>Declare and implement an abstract method.</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What does abstract mean?</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5</a:t>
            </a:fld>
            <a:endParaRPr lang="en-US" smtClean="0"/>
          </a:p>
        </p:txBody>
      </p:sp>
      <p:sp>
        <p:nvSpPr>
          <p:cNvPr id="7" name="Rectangle 6"/>
          <p:cNvSpPr/>
          <p:nvPr/>
        </p:nvSpPr>
        <p:spPr>
          <a:xfrm>
            <a:off x="228600" y="2057516"/>
            <a:ext cx="8610600" cy="2743200"/>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nchorCtr="1">
            <a:spAutoFit/>
          </a:bodyPr>
          <a:lstStyle/>
          <a:p>
            <a:pPr>
              <a:spcBef>
                <a:spcPts val="1200"/>
              </a:spcBef>
            </a:pPr>
            <a:r>
              <a:rPr lang="en-US" sz="2000" dirty="0" smtClean="0">
                <a:latin typeface="Arial" pitchFamily="34" charset="0"/>
                <a:cs typeface="Arial" pitchFamily="34" charset="0"/>
              </a:rPr>
              <a:t>Dictionary Meaning of Abstract:</a:t>
            </a:r>
          </a:p>
          <a:p>
            <a:pPr marL="1371600" lvl="2" indent="-457200">
              <a:spcBef>
                <a:spcPts val="1200"/>
              </a:spcBef>
              <a:buFont typeface="+mj-lt"/>
              <a:buAutoNum type="arabicPeriod"/>
            </a:pPr>
            <a:r>
              <a:rPr lang="en-US" sz="2000" b="0" i="1" dirty="0" smtClean="0">
                <a:latin typeface="Arial" pitchFamily="34" charset="0"/>
                <a:cs typeface="Arial" pitchFamily="34" charset="0"/>
              </a:rPr>
              <a:t>Conceptual</a:t>
            </a:r>
          </a:p>
          <a:p>
            <a:pPr marL="1371600" lvl="2" indent="-457200">
              <a:spcBef>
                <a:spcPts val="1200"/>
              </a:spcBef>
              <a:buFont typeface="+mj-lt"/>
              <a:buAutoNum type="arabicPeriod"/>
            </a:pPr>
            <a:r>
              <a:rPr lang="en-US" sz="2000" b="0" i="1" dirty="0" smtClean="0">
                <a:latin typeface="Arial" pitchFamily="34" charset="0"/>
                <a:cs typeface="Arial" pitchFamily="34" charset="0"/>
              </a:rPr>
              <a:t>Theoretical</a:t>
            </a:r>
          </a:p>
          <a:p>
            <a:pPr marL="1371600" lvl="2" indent="-457200">
              <a:spcBef>
                <a:spcPts val="1200"/>
              </a:spcBef>
              <a:buFont typeface="+mj-lt"/>
              <a:buAutoNum type="arabicPeriod"/>
            </a:pPr>
            <a:r>
              <a:rPr lang="en-US" sz="2000" b="0" i="1" dirty="0" smtClean="0">
                <a:latin typeface="Arial" pitchFamily="34" charset="0"/>
                <a:cs typeface="Arial" pitchFamily="34" charset="0"/>
              </a:rPr>
              <a:t>Existing in thought or as an idea but not having a physical or concrete existence.</a:t>
            </a:r>
            <a:endParaRPr lang="en-US" b="0" i="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Abstract method in Java</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6</a:t>
            </a:fld>
            <a:endParaRPr lang="en-US" smtClean="0"/>
          </a:p>
        </p:txBody>
      </p:sp>
      <p:sp>
        <p:nvSpPr>
          <p:cNvPr id="7" name="Rectangle 6"/>
          <p:cNvSpPr/>
          <p:nvPr/>
        </p:nvSpPr>
        <p:spPr>
          <a:xfrm>
            <a:off x="228600" y="1600200"/>
            <a:ext cx="8610600" cy="1631216"/>
          </a:xfrm>
          <a:prstGeom prst="rect">
            <a:avLst/>
          </a:prstGeom>
        </p:spPr>
        <p:txBody>
          <a:bodyPr wrap="square">
            <a:spAutoFit/>
          </a:bodyPr>
          <a:lstStyle/>
          <a:p>
            <a:pPr>
              <a:spcBef>
                <a:spcPts val="1200"/>
              </a:spcBef>
            </a:pPr>
            <a:r>
              <a:rPr lang="en-US" sz="2000" dirty="0" smtClean="0"/>
              <a:t>Abstract Method </a:t>
            </a:r>
            <a:r>
              <a:rPr lang="en-US" sz="2000" smtClean="0"/>
              <a:t>in Java:</a:t>
            </a:r>
            <a:endParaRPr lang="en-US" sz="2000" dirty="0" smtClean="0"/>
          </a:p>
          <a:p>
            <a:pPr lvl="1">
              <a:spcBef>
                <a:spcPts val="1200"/>
              </a:spcBef>
            </a:pPr>
            <a:r>
              <a:rPr lang="en-US" sz="2000" b="0" dirty="0" smtClean="0"/>
              <a:t>Methods that do </a:t>
            </a:r>
            <a:r>
              <a:rPr lang="en-US" sz="2000" dirty="0" smtClean="0"/>
              <a:t>not</a:t>
            </a:r>
            <a:r>
              <a:rPr lang="en-US" sz="2000" b="0" dirty="0" smtClean="0"/>
              <a:t> have any </a:t>
            </a:r>
            <a:r>
              <a:rPr lang="en-US" sz="2000" dirty="0" smtClean="0"/>
              <a:t>implementation</a:t>
            </a:r>
            <a:r>
              <a:rPr lang="en-US" sz="2000" b="0" dirty="0" smtClean="0"/>
              <a:t>(body) are called abstract methods</a:t>
            </a:r>
          </a:p>
          <a:p>
            <a:pPr lvl="1">
              <a:spcBef>
                <a:spcPts val="1200"/>
              </a:spcBef>
            </a:pPr>
            <a:r>
              <a:rPr lang="en-US" sz="2000" dirty="0" smtClean="0"/>
              <a:t>Example:</a:t>
            </a:r>
            <a:r>
              <a:rPr lang="en-US" b="0" i="1" dirty="0" smtClean="0"/>
              <a:t> </a:t>
            </a:r>
          </a:p>
        </p:txBody>
      </p:sp>
      <p:sp>
        <p:nvSpPr>
          <p:cNvPr id="5" name="TextBox 4"/>
          <p:cNvSpPr txBox="1"/>
          <p:nvPr/>
        </p:nvSpPr>
        <p:spPr>
          <a:xfrm>
            <a:off x="838200" y="3264694"/>
            <a:ext cx="2448555" cy="155427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lvl="1">
              <a:spcBef>
                <a:spcPts val="600"/>
              </a:spcBef>
            </a:pPr>
            <a:r>
              <a:rPr lang="en-US" sz="2000" dirty="0" smtClean="0"/>
              <a:t>Method:</a:t>
            </a:r>
          </a:p>
          <a:p>
            <a:pPr lvl="1">
              <a:spcBef>
                <a:spcPts val="600"/>
              </a:spcBef>
            </a:pPr>
            <a:r>
              <a:rPr lang="en-US" sz="2000" b="0" i="1" dirty="0" smtClean="0"/>
              <a:t>public void add(){</a:t>
            </a:r>
          </a:p>
          <a:p>
            <a:pPr lvl="2">
              <a:spcBef>
                <a:spcPts val="600"/>
              </a:spcBef>
            </a:pPr>
            <a:r>
              <a:rPr lang="en-US" sz="2000" b="0" i="1" dirty="0" err="1" smtClean="0"/>
              <a:t>int</a:t>
            </a:r>
            <a:r>
              <a:rPr lang="en-US" sz="2000" b="0" i="1" dirty="0" smtClean="0"/>
              <a:t> x = a + b;</a:t>
            </a:r>
          </a:p>
          <a:p>
            <a:pPr lvl="1">
              <a:spcBef>
                <a:spcPts val="600"/>
              </a:spcBef>
            </a:pPr>
            <a:r>
              <a:rPr lang="en-US" sz="2000" b="0" i="1" dirty="0" smtClean="0"/>
              <a:t>}</a:t>
            </a:r>
            <a:endParaRPr lang="en-US" sz="2000" dirty="0"/>
          </a:p>
        </p:txBody>
      </p:sp>
      <p:sp>
        <p:nvSpPr>
          <p:cNvPr id="6" name="TextBox 5"/>
          <p:cNvSpPr txBox="1"/>
          <p:nvPr/>
        </p:nvSpPr>
        <p:spPr>
          <a:xfrm>
            <a:off x="4191000" y="3276600"/>
            <a:ext cx="2819400" cy="86177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1">
              <a:spcBef>
                <a:spcPts val="1200"/>
              </a:spcBef>
            </a:pPr>
            <a:r>
              <a:rPr lang="en-US" sz="2000" dirty="0" smtClean="0"/>
              <a:t>Abstract Method:</a:t>
            </a:r>
          </a:p>
          <a:p>
            <a:pPr lvl="1">
              <a:spcBef>
                <a:spcPts val="1200"/>
              </a:spcBef>
            </a:pPr>
            <a:r>
              <a:rPr lang="en-US" sz="2000" b="0" i="1" dirty="0" smtClean="0"/>
              <a:t>public void add();</a:t>
            </a:r>
            <a:endParaRPr lang="en-US" sz="2000" b="0" i="1" dirty="0"/>
          </a:p>
        </p:txBody>
      </p:sp>
      <p:sp>
        <p:nvSpPr>
          <p:cNvPr id="8" name="TextBox 7"/>
          <p:cNvSpPr txBox="1"/>
          <p:nvPr/>
        </p:nvSpPr>
        <p:spPr>
          <a:xfrm>
            <a:off x="762000" y="5001161"/>
            <a:ext cx="7543800" cy="1015663"/>
          </a:xfrm>
          <a:prstGeom prst="rect">
            <a:avLst/>
          </a:prstGeom>
          <a:noFill/>
        </p:spPr>
        <p:txBody>
          <a:bodyPr wrap="square" rtlCol="0">
            <a:spAutoFit/>
          </a:bodyPr>
          <a:lstStyle/>
          <a:p>
            <a:r>
              <a:rPr lang="en-US" sz="2000" b="0" dirty="0" smtClean="0"/>
              <a:t>To </a:t>
            </a:r>
            <a:r>
              <a:rPr lang="en-US" sz="2000" i="1" dirty="0" smtClean="0"/>
              <a:t>create</a:t>
            </a:r>
            <a:r>
              <a:rPr lang="en-US" sz="2000" b="0" dirty="0" smtClean="0"/>
              <a:t> an </a:t>
            </a:r>
            <a:r>
              <a:rPr lang="en-US" sz="2000" i="1" dirty="0" smtClean="0"/>
              <a:t>abstract method</a:t>
            </a:r>
            <a:r>
              <a:rPr lang="en-US" sz="2000" b="0" dirty="0" smtClean="0"/>
              <a:t>, just write the method declaration without the body and use the keyword </a:t>
            </a:r>
            <a:r>
              <a:rPr lang="en-US" sz="2000" dirty="0" smtClean="0"/>
              <a:t>“</a:t>
            </a:r>
            <a:r>
              <a:rPr lang="en-US" sz="2000" i="1" dirty="0" smtClean="0"/>
              <a:t>abstract</a:t>
            </a:r>
            <a:r>
              <a:rPr lang="en-US" sz="2000" dirty="0" smtClean="0"/>
              <a:t>”</a:t>
            </a:r>
          </a:p>
          <a:p>
            <a:pPr lvl="3"/>
            <a:r>
              <a:rPr lang="en-US" sz="2000" dirty="0" smtClean="0">
                <a:solidFill>
                  <a:srgbClr val="0070C0"/>
                </a:solidFill>
              </a:rPr>
              <a:t>DO NOT USE CURLY BRACES.</a:t>
            </a:r>
            <a:endParaRPr lang="en-US" sz="2000"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Abstract class in Java</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7</a:t>
            </a:fld>
            <a:endParaRPr lang="en-US" smtClean="0"/>
          </a:p>
        </p:txBody>
      </p:sp>
      <p:sp>
        <p:nvSpPr>
          <p:cNvPr id="7" name="Rectangle 6"/>
          <p:cNvSpPr/>
          <p:nvPr/>
        </p:nvSpPr>
        <p:spPr>
          <a:xfrm>
            <a:off x="228600" y="1600200"/>
            <a:ext cx="8763000" cy="1323439"/>
          </a:xfrm>
          <a:prstGeom prst="rect">
            <a:avLst/>
          </a:prstGeom>
        </p:spPr>
        <p:txBody>
          <a:bodyPr wrap="square">
            <a:spAutoFit/>
          </a:bodyPr>
          <a:lstStyle/>
          <a:p>
            <a:pPr>
              <a:spcBef>
                <a:spcPts val="1200"/>
              </a:spcBef>
            </a:pPr>
            <a:r>
              <a:rPr lang="en-US" sz="2000" dirty="0" smtClean="0"/>
              <a:t>Abstract Class in Java</a:t>
            </a:r>
          </a:p>
          <a:p>
            <a:pPr lvl="1">
              <a:spcBef>
                <a:spcPts val="1200"/>
              </a:spcBef>
            </a:pPr>
            <a:r>
              <a:rPr lang="en-US" sz="2000" b="0" dirty="0" smtClean="0"/>
              <a:t>An abstract class is a class that contains one or more abstract methods.</a:t>
            </a:r>
          </a:p>
          <a:p>
            <a:pPr lvl="1">
              <a:spcBef>
                <a:spcPts val="1200"/>
              </a:spcBef>
            </a:pPr>
            <a:r>
              <a:rPr lang="en-US" sz="2000" dirty="0" smtClean="0"/>
              <a:t>Example:</a:t>
            </a:r>
            <a:r>
              <a:rPr lang="en-US" b="0" i="1" dirty="0" smtClean="0"/>
              <a:t> </a:t>
            </a:r>
          </a:p>
        </p:txBody>
      </p:sp>
      <p:sp>
        <p:nvSpPr>
          <p:cNvPr id="6" name="TextBox 5"/>
          <p:cNvSpPr txBox="1"/>
          <p:nvPr/>
        </p:nvSpPr>
        <p:spPr>
          <a:xfrm>
            <a:off x="2286000" y="2743200"/>
            <a:ext cx="4499565" cy="132343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lvl="1">
              <a:spcBef>
                <a:spcPts val="1200"/>
              </a:spcBef>
            </a:pPr>
            <a:r>
              <a:rPr lang="en-US" sz="2000" b="0" i="1" dirty="0" smtClean="0"/>
              <a:t>abstract class Calculator{</a:t>
            </a:r>
          </a:p>
          <a:p>
            <a:pPr lvl="2">
              <a:spcBef>
                <a:spcPts val="1200"/>
              </a:spcBef>
            </a:pPr>
            <a:r>
              <a:rPr lang="en-US" sz="2000" b="0" i="1" dirty="0" smtClean="0"/>
              <a:t> public void </a:t>
            </a:r>
            <a:r>
              <a:rPr lang="en-US" sz="2000" b="0" i="1" dirty="0" err="1" smtClean="0"/>
              <a:t>calculateSineValue</a:t>
            </a:r>
            <a:r>
              <a:rPr lang="en-US" sz="2000" b="0" i="1" dirty="0" smtClean="0"/>
              <a:t>();</a:t>
            </a:r>
          </a:p>
          <a:p>
            <a:pPr lvl="1">
              <a:spcBef>
                <a:spcPts val="1200"/>
              </a:spcBef>
            </a:pPr>
            <a:r>
              <a:rPr lang="en-US" sz="2000" b="0" i="1" dirty="0" smtClean="0"/>
              <a:t>}</a:t>
            </a:r>
            <a:endParaRPr lang="en-US" sz="2000" b="0" i="1" dirty="0"/>
          </a:p>
        </p:txBody>
      </p:sp>
      <p:sp>
        <p:nvSpPr>
          <p:cNvPr id="8" name="TextBox 7"/>
          <p:cNvSpPr txBox="1"/>
          <p:nvPr/>
        </p:nvSpPr>
        <p:spPr>
          <a:xfrm>
            <a:off x="457200" y="4343400"/>
            <a:ext cx="8382000" cy="150810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1200"/>
              </a:spcBef>
              <a:buFont typeface="Wingdings" pitchFamily="2" charset="2"/>
              <a:buChar char="§"/>
            </a:pPr>
            <a:r>
              <a:rPr lang="en-US" b="0" dirty="0" smtClean="0">
                <a:latin typeface="Arial" pitchFamily="34" charset="0"/>
                <a:cs typeface="Arial" pitchFamily="34" charset="0"/>
              </a:rPr>
              <a:t> Abstract class should use the keyword “</a:t>
            </a:r>
            <a:r>
              <a:rPr lang="en-US" i="1" dirty="0" smtClean="0">
                <a:latin typeface="Arial" pitchFamily="34" charset="0"/>
                <a:cs typeface="Arial" pitchFamily="34" charset="0"/>
              </a:rPr>
              <a:t>Abstract</a:t>
            </a:r>
            <a:r>
              <a:rPr lang="en-US" b="0" dirty="0" smtClean="0">
                <a:latin typeface="Arial" pitchFamily="34" charset="0"/>
                <a:cs typeface="Arial" pitchFamily="34" charset="0"/>
              </a:rPr>
              <a:t>”</a:t>
            </a:r>
          </a:p>
          <a:p>
            <a:pPr>
              <a:spcBef>
                <a:spcPts val="1200"/>
              </a:spcBef>
              <a:buFont typeface="Wingdings" pitchFamily="2" charset="2"/>
              <a:buChar char="§"/>
            </a:pPr>
            <a:r>
              <a:rPr lang="en-US" b="0" dirty="0" smtClean="0">
                <a:latin typeface="Arial" pitchFamily="34" charset="0"/>
                <a:cs typeface="Arial" pitchFamily="34" charset="0"/>
              </a:rPr>
              <a:t> An abstract class can contain non abstract methods also.</a:t>
            </a:r>
          </a:p>
          <a:p>
            <a:pPr>
              <a:spcBef>
                <a:spcPts val="1200"/>
              </a:spcBef>
              <a:buFont typeface="Wingdings" pitchFamily="2" charset="2"/>
              <a:buChar char="§"/>
            </a:pPr>
            <a:r>
              <a:rPr lang="en-US" b="0" dirty="0" smtClean="0">
                <a:latin typeface="Arial" pitchFamily="34" charset="0"/>
                <a:cs typeface="Arial" pitchFamily="34" charset="0"/>
              </a:rPr>
              <a:t> If a class has at least one abstract method, then that class should be declared abstract.</a:t>
            </a:r>
            <a:endParaRPr lang="en-US"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Abstract class in Java</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8</a:t>
            </a:fld>
            <a:endParaRPr lang="en-US" smtClean="0"/>
          </a:p>
        </p:txBody>
      </p:sp>
      <p:sp>
        <p:nvSpPr>
          <p:cNvPr id="7" name="Rectangle 6"/>
          <p:cNvSpPr/>
          <p:nvPr/>
        </p:nvSpPr>
        <p:spPr>
          <a:xfrm>
            <a:off x="228600" y="1600200"/>
            <a:ext cx="8763000" cy="4247317"/>
          </a:xfrm>
          <a:prstGeom prst="rect">
            <a:avLst/>
          </a:prstGeom>
        </p:spPr>
        <p:txBody>
          <a:bodyPr wrap="square">
            <a:spAutoFit/>
          </a:bodyPr>
          <a:lstStyle/>
          <a:p>
            <a:pPr>
              <a:spcBef>
                <a:spcPts val="1200"/>
              </a:spcBef>
            </a:pPr>
            <a:r>
              <a:rPr lang="en-US" sz="2000" dirty="0" smtClean="0"/>
              <a:t>More about abstract classes and methods:</a:t>
            </a:r>
          </a:p>
          <a:p>
            <a:pPr lvl="1" indent="236538">
              <a:spcBef>
                <a:spcPts val="1200"/>
              </a:spcBef>
              <a:buFont typeface="Wingdings" pitchFamily="2" charset="2"/>
              <a:buChar char="§"/>
            </a:pPr>
            <a:r>
              <a:rPr lang="en-US" sz="2000" b="0" dirty="0" smtClean="0"/>
              <a:t> Abstract classes cannot be instantiated.</a:t>
            </a:r>
          </a:p>
          <a:p>
            <a:pPr marL="457200" lvl="3" indent="236538">
              <a:spcBef>
                <a:spcPts val="1200"/>
              </a:spcBef>
            </a:pPr>
            <a:endParaRPr lang="en-US" sz="2000" b="0" dirty="0" smtClean="0"/>
          </a:p>
          <a:p>
            <a:pPr lvl="1" indent="236538">
              <a:spcBef>
                <a:spcPts val="1200"/>
              </a:spcBef>
              <a:buFont typeface="Wingdings" pitchFamily="2" charset="2"/>
              <a:buChar char="§"/>
            </a:pPr>
            <a:endParaRPr lang="en-US" sz="2000" b="0" dirty="0" smtClean="0"/>
          </a:p>
          <a:p>
            <a:pPr lvl="1" indent="236538">
              <a:spcBef>
                <a:spcPts val="1200"/>
              </a:spcBef>
              <a:buFont typeface="Wingdings" pitchFamily="2" charset="2"/>
              <a:buChar char="§"/>
            </a:pPr>
            <a:endParaRPr lang="en-US" sz="2000" b="0" dirty="0" smtClean="0"/>
          </a:p>
          <a:p>
            <a:pPr lvl="1" indent="236538">
              <a:spcBef>
                <a:spcPts val="1200"/>
              </a:spcBef>
              <a:buFont typeface="Wingdings" pitchFamily="2" charset="2"/>
              <a:buChar char="§"/>
            </a:pPr>
            <a:r>
              <a:rPr lang="en-US" sz="2000" b="0" dirty="0" smtClean="0"/>
              <a:t>Abstract classes can be sub classed.</a:t>
            </a:r>
          </a:p>
          <a:p>
            <a:pPr lvl="1" indent="236538">
              <a:spcBef>
                <a:spcPts val="1200"/>
              </a:spcBef>
              <a:buFont typeface="Wingdings" pitchFamily="2" charset="2"/>
              <a:buChar char="§"/>
            </a:pPr>
            <a:r>
              <a:rPr lang="en-US" sz="2000" b="0" dirty="0" smtClean="0"/>
              <a:t> When an abstract class is sub classed, the subclass should provide the implantation for all the abstract methods in its parent class. </a:t>
            </a:r>
          </a:p>
          <a:p>
            <a:pPr lvl="1" indent="236538">
              <a:spcBef>
                <a:spcPts val="1200"/>
              </a:spcBef>
              <a:buFont typeface="Wingdings" pitchFamily="2" charset="2"/>
              <a:buChar char="§"/>
            </a:pPr>
            <a:r>
              <a:rPr lang="en-US" sz="2000" b="0" dirty="0" smtClean="0"/>
              <a:t> If the subclass does not implement the abstract method in its parent class, then the subclass must also be declared abstract.</a:t>
            </a:r>
          </a:p>
        </p:txBody>
      </p:sp>
      <p:sp>
        <p:nvSpPr>
          <p:cNvPr id="9" name="TextBox 8"/>
          <p:cNvSpPr txBox="1"/>
          <p:nvPr/>
        </p:nvSpPr>
        <p:spPr>
          <a:xfrm>
            <a:off x="1066800" y="2514600"/>
            <a:ext cx="6858000"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1">
              <a:spcBef>
                <a:spcPts val="1200"/>
              </a:spcBef>
            </a:pPr>
            <a:r>
              <a:rPr lang="en-US" sz="2000" dirty="0" smtClean="0">
                <a:latin typeface="Arial" pitchFamily="34" charset="0"/>
                <a:cs typeface="Arial" pitchFamily="34" charset="0"/>
              </a:rPr>
              <a:t>Example: </a:t>
            </a:r>
            <a:r>
              <a:rPr lang="en-US" sz="2000" b="0" dirty="0" smtClean="0">
                <a:latin typeface="Arial" pitchFamily="34" charset="0"/>
                <a:cs typeface="Arial" pitchFamily="34" charset="0"/>
              </a:rPr>
              <a:t>When we try to instantiate the abstract class ‘Calculator’, we will get a compile </a:t>
            </a:r>
            <a:r>
              <a:rPr lang="en-US" sz="2000" b="0" smtClean="0">
                <a:latin typeface="Arial" pitchFamily="34" charset="0"/>
                <a:cs typeface="Arial" pitchFamily="34" charset="0"/>
              </a:rPr>
              <a:t>time error.</a:t>
            </a:r>
            <a:endParaRPr lang="en-US" sz="2000" dirty="0" smtClean="0">
              <a:latin typeface="Arial" pitchFamily="34" charset="0"/>
              <a:cs typeface="Arial" pitchFamily="34" charset="0"/>
            </a:endParaRPr>
          </a:p>
          <a:p>
            <a:pPr lvl="1">
              <a:spcBef>
                <a:spcPts val="1200"/>
              </a:spcBef>
            </a:pPr>
            <a:r>
              <a:rPr lang="en-US" sz="2000" b="0" i="1" dirty="0" smtClean="0">
                <a:latin typeface="Arial" pitchFamily="34" charset="0"/>
                <a:cs typeface="Arial" pitchFamily="34" charset="0"/>
              </a:rPr>
              <a:t>Calculator </a:t>
            </a:r>
            <a:r>
              <a:rPr lang="en-US" sz="2000" b="0" i="1" dirty="0" err="1" smtClean="0">
                <a:latin typeface="Arial" pitchFamily="34" charset="0"/>
                <a:cs typeface="Arial" pitchFamily="34" charset="0"/>
              </a:rPr>
              <a:t>calculator</a:t>
            </a:r>
            <a:r>
              <a:rPr lang="en-US" sz="2000" b="0" i="1" dirty="0" smtClean="0">
                <a:latin typeface="Arial" pitchFamily="34" charset="0"/>
                <a:cs typeface="Arial" pitchFamily="34" charset="0"/>
              </a:rPr>
              <a:t> = new Calculator();</a:t>
            </a:r>
          </a:p>
        </p:txBody>
      </p:sp>
      <p:sp>
        <p:nvSpPr>
          <p:cNvPr id="10" name="Left Arrow 9"/>
          <p:cNvSpPr/>
          <p:nvPr/>
        </p:nvSpPr>
        <p:spPr>
          <a:xfrm>
            <a:off x="6096000" y="3384332"/>
            <a:ext cx="381000" cy="228600"/>
          </a:xfrm>
          <a:prstGeom prst="leftArrow">
            <a:avLst/>
          </a:prstGeom>
          <a:solidFill>
            <a:srgbClr val="EA3800"/>
          </a:solidFill>
          <a:ln>
            <a:solidFill>
              <a:srgbClr val="EA3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611284" y="3349823"/>
            <a:ext cx="1846916"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400" dirty="0" smtClean="0">
                <a:latin typeface="Arial" pitchFamily="34" charset="0"/>
                <a:cs typeface="Arial" pitchFamily="34" charset="0"/>
              </a:rPr>
              <a:t>Compile Time Error</a:t>
            </a:r>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Extending an Abstract class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9</a:t>
            </a:fld>
            <a:endParaRPr lang="en-US" smtClean="0"/>
          </a:p>
        </p:txBody>
      </p:sp>
      <p:sp>
        <p:nvSpPr>
          <p:cNvPr id="7" name="Rectangle 6"/>
          <p:cNvSpPr/>
          <p:nvPr/>
        </p:nvSpPr>
        <p:spPr>
          <a:xfrm>
            <a:off x="228600" y="1600200"/>
            <a:ext cx="8763000" cy="400110"/>
          </a:xfrm>
          <a:prstGeom prst="rect">
            <a:avLst/>
          </a:prstGeom>
        </p:spPr>
        <p:txBody>
          <a:bodyPr wrap="square">
            <a:spAutoFit/>
          </a:bodyPr>
          <a:lstStyle/>
          <a:p>
            <a:pPr>
              <a:spcBef>
                <a:spcPts val="1200"/>
              </a:spcBef>
            </a:pPr>
            <a:r>
              <a:rPr lang="en-US" sz="2000" dirty="0" smtClean="0"/>
              <a:t>Assume a parent class </a:t>
            </a:r>
            <a:r>
              <a:rPr lang="en-US" sz="2000" smtClean="0"/>
              <a:t>as </a:t>
            </a:r>
            <a:r>
              <a:rPr lang="en-US" sz="2000" dirty="0" err="1" smtClean="0"/>
              <a:t>LivingThing</a:t>
            </a:r>
            <a:endParaRPr lang="en-US" sz="2000" dirty="0" smtClean="0"/>
          </a:p>
        </p:txBody>
      </p:sp>
      <p:grpSp>
        <p:nvGrpSpPr>
          <p:cNvPr id="17" name="Group 16"/>
          <p:cNvGrpSpPr/>
          <p:nvPr/>
        </p:nvGrpSpPr>
        <p:grpSpPr>
          <a:xfrm>
            <a:off x="539750" y="2176130"/>
            <a:ext cx="8223250" cy="1252870"/>
            <a:chOff x="539750" y="2514600"/>
            <a:chExt cx="8223250" cy="1252870"/>
          </a:xfrm>
        </p:grpSpPr>
        <p:pic>
          <p:nvPicPr>
            <p:cNvPr id="65538" name="Picture 2"/>
            <p:cNvPicPr>
              <a:picLocks noChangeAspect="1" noChangeArrowheads="1"/>
            </p:cNvPicPr>
            <p:nvPr/>
          </p:nvPicPr>
          <p:blipFill>
            <a:blip r:embed="rId3" cstate="print"/>
            <a:srcRect l="6442" t="19780" r="68375" b="67033"/>
            <a:stretch>
              <a:fillRect/>
            </a:stretch>
          </p:blipFill>
          <p:spPr bwMode="auto">
            <a:xfrm>
              <a:off x="539750" y="2514600"/>
              <a:ext cx="4489450" cy="1252870"/>
            </a:xfrm>
            <a:prstGeom prst="rect">
              <a:avLst/>
            </a:prstGeom>
            <a:noFill/>
            <a:ln w="9525">
              <a:noFill/>
              <a:miter lim="800000"/>
              <a:headEnd/>
              <a:tailEnd/>
            </a:ln>
          </p:spPr>
        </p:pic>
        <p:sp>
          <p:nvSpPr>
            <p:cNvPr id="12" name="TextBox 11"/>
            <p:cNvSpPr txBox="1"/>
            <p:nvPr/>
          </p:nvSpPr>
          <p:spPr>
            <a:xfrm>
              <a:off x="5181600" y="3166646"/>
              <a:ext cx="35814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latin typeface="Arial" pitchFamily="34" charset="0"/>
                  <a:cs typeface="Arial" pitchFamily="34" charset="0"/>
                </a:rPr>
                <a:t>Abstract method  - walk() in parent class</a:t>
              </a:r>
              <a:endParaRPr lang="en-US" sz="1400" dirty="0">
                <a:latin typeface="Arial" pitchFamily="34" charset="0"/>
                <a:cs typeface="Arial" pitchFamily="34" charset="0"/>
              </a:endParaRPr>
            </a:p>
          </p:txBody>
        </p:sp>
        <p:sp>
          <p:nvSpPr>
            <p:cNvPr id="13" name="Right Brace 12"/>
            <p:cNvSpPr/>
            <p:nvPr/>
          </p:nvSpPr>
          <p:spPr>
            <a:xfrm>
              <a:off x="4724400" y="3200400"/>
              <a:ext cx="304800" cy="3048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p:cNvGrpSpPr/>
          <p:nvPr/>
        </p:nvGrpSpPr>
        <p:grpSpPr>
          <a:xfrm>
            <a:off x="651933" y="4038600"/>
            <a:ext cx="8415867" cy="1524000"/>
            <a:chOff x="651933" y="4038600"/>
            <a:chExt cx="8415867" cy="1524000"/>
          </a:xfrm>
        </p:grpSpPr>
        <p:pic>
          <p:nvPicPr>
            <p:cNvPr id="65539" name="Picture 3"/>
            <p:cNvPicPr>
              <a:picLocks noChangeAspect="1" noChangeArrowheads="1"/>
            </p:cNvPicPr>
            <p:nvPr/>
          </p:nvPicPr>
          <p:blipFill>
            <a:blip r:embed="rId4" cstate="print"/>
            <a:srcRect l="6662" t="20330" r="54100" b="59890"/>
            <a:stretch>
              <a:fillRect/>
            </a:stretch>
          </p:blipFill>
          <p:spPr bwMode="auto">
            <a:xfrm>
              <a:off x="651933" y="4038600"/>
              <a:ext cx="5672667" cy="1524000"/>
            </a:xfrm>
            <a:prstGeom prst="rect">
              <a:avLst/>
            </a:prstGeom>
            <a:noFill/>
            <a:ln w="9525">
              <a:noFill/>
              <a:miter lim="800000"/>
              <a:headEnd/>
              <a:tailEnd/>
            </a:ln>
          </p:spPr>
        </p:pic>
        <p:sp>
          <p:nvSpPr>
            <p:cNvPr id="14" name="TextBox 13"/>
            <p:cNvSpPr txBox="1"/>
            <p:nvPr/>
          </p:nvSpPr>
          <p:spPr>
            <a:xfrm>
              <a:off x="6398170" y="4734580"/>
              <a:ext cx="266963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Ins="0" rtlCol="0">
              <a:spAutoFit/>
            </a:bodyPr>
            <a:lstStyle/>
            <a:p>
              <a:r>
                <a:rPr lang="en-US" sz="1400" dirty="0" smtClean="0">
                  <a:latin typeface="Arial" pitchFamily="34" charset="0"/>
                  <a:cs typeface="Arial" pitchFamily="34" charset="0"/>
                </a:rPr>
                <a:t>Implementation of abstract method  - walk() in subclass</a:t>
              </a:r>
              <a:endParaRPr lang="en-US" sz="1400" dirty="0">
                <a:latin typeface="Arial" pitchFamily="34" charset="0"/>
                <a:cs typeface="Arial" pitchFamily="34" charset="0"/>
              </a:endParaRPr>
            </a:p>
          </p:txBody>
        </p:sp>
        <p:sp>
          <p:nvSpPr>
            <p:cNvPr id="15" name="Right Brace 14"/>
            <p:cNvSpPr/>
            <p:nvPr/>
          </p:nvSpPr>
          <p:spPr>
            <a:xfrm>
              <a:off x="6019800" y="4800600"/>
              <a:ext cx="320566" cy="468114"/>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6" name="TextBox 15"/>
          <p:cNvSpPr txBox="1"/>
          <p:nvPr/>
        </p:nvSpPr>
        <p:spPr>
          <a:xfrm>
            <a:off x="228600" y="3593068"/>
            <a:ext cx="3736920" cy="369332"/>
          </a:xfrm>
          <a:prstGeom prst="rect">
            <a:avLst/>
          </a:prstGeom>
          <a:noFill/>
        </p:spPr>
        <p:txBody>
          <a:bodyPr wrap="none" rtlCol="0">
            <a:spAutoFit/>
          </a:bodyPr>
          <a:lstStyle/>
          <a:p>
            <a:r>
              <a:rPr lang="en-US" dirty="0" smtClean="0"/>
              <a:t>Human subclass of  </a:t>
            </a:r>
            <a:r>
              <a:rPr lang="en-US" dirty="0" err="1" smtClean="0"/>
              <a:t>LivingThing</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AEEAED-94CD-4530-9346-ED6BB1237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6CE3420-51B5-45D0-AA94-470C87CA3DB9}">
  <ds:schemaRefs>
    <ds:schemaRef ds:uri="http://schemas.microsoft.com/office/2006/metadata/properties"/>
  </ds:schemaRefs>
</ds:datastoreItem>
</file>

<file path=customXml/itemProps3.xml><?xml version="1.0" encoding="utf-8"?>
<ds:datastoreItem xmlns:ds="http://schemas.openxmlformats.org/officeDocument/2006/customXml" ds:itemID="{6D2042C2-A9C3-41C8-A778-0CB8ECA6E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CATP</Template>
  <TotalTime>45225</TotalTime>
  <Words>1213</Words>
  <Application>Microsoft Office PowerPoint</Application>
  <PresentationFormat>On-screen Show (4:3)</PresentationFormat>
  <Paragraphs>174</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CATP</vt:lpstr>
      <vt:lpstr>Slide 1</vt:lpstr>
      <vt:lpstr>About the Author</vt:lpstr>
      <vt:lpstr>Slide 3</vt:lpstr>
      <vt:lpstr>Objectives</vt:lpstr>
      <vt:lpstr>What does abstract mean?</vt:lpstr>
      <vt:lpstr>Abstract method in Java</vt:lpstr>
      <vt:lpstr>Abstract class in Java</vt:lpstr>
      <vt:lpstr>Abstract class in Java</vt:lpstr>
      <vt:lpstr>Extending an Abstract class</vt:lpstr>
      <vt:lpstr>Abstract in real world</vt:lpstr>
      <vt:lpstr>Analogy  between abstract Class  and Passport office</vt:lpstr>
      <vt:lpstr>When to use Abstract classes?</vt:lpstr>
      <vt:lpstr>When to use Abstract classes?</vt:lpstr>
      <vt:lpstr>Lend a Hand - Abstract classes</vt:lpstr>
      <vt:lpstr>Lend a Hand Solution - Abstract classes</vt:lpstr>
      <vt:lpstr>Time To Reflect</vt:lpstr>
      <vt:lpstr>Slide 17</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SangeeArjun</cp:lastModifiedBy>
  <cp:revision>2208</cp:revision>
  <dcterms:created xsi:type="dcterms:W3CDTF">2006-08-07T10:58:16Z</dcterms:created>
  <dcterms:modified xsi:type="dcterms:W3CDTF">2012-07-26T10:45:05Z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