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42"/>
  </p:notesMasterIdLst>
  <p:sldIdLst>
    <p:sldId id="348" r:id="rId5"/>
    <p:sldId id="267" r:id="rId6"/>
    <p:sldId id="350" r:id="rId7"/>
    <p:sldId id="270" r:id="rId8"/>
    <p:sldId id="388" r:id="rId9"/>
    <p:sldId id="389" r:id="rId10"/>
    <p:sldId id="421" r:id="rId11"/>
    <p:sldId id="422" r:id="rId12"/>
    <p:sldId id="393" r:id="rId13"/>
    <p:sldId id="390" r:id="rId14"/>
    <p:sldId id="391" r:id="rId15"/>
    <p:sldId id="392" r:id="rId16"/>
    <p:sldId id="394" r:id="rId17"/>
    <p:sldId id="395" r:id="rId18"/>
    <p:sldId id="396" r:id="rId19"/>
    <p:sldId id="397" r:id="rId20"/>
    <p:sldId id="398" r:id="rId21"/>
    <p:sldId id="400" r:id="rId22"/>
    <p:sldId id="401" r:id="rId23"/>
    <p:sldId id="402" r:id="rId24"/>
    <p:sldId id="403" r:id="rId25"/>
    <p:sldId id="412" r:id="rId26"/>
    <p:sldId id="413" r:id="rId27"/>
    <p:sldId id="414" r:id="rId28"/>
    <p:sldId id="404" r:id="rId29"/>
    <p:sldId id="410" r:id="rId30"/>
    <p:sldId id="411" r:id="rId31"/>
    <p:sldId id="405" r:id="rId32"/>
    <p:sldId id="409" r:id="rId33"/>
    <p:sldId id="415" r:id="rId34"/>
    <p:sldId id="416" r:id="rId35"/>
    <p:sldId id="417" r:id="rId36"/>
    <p:sldId id="418" r:id="rId37"/>
    <p:sldId id="419" r:id="rId38"/>
    <p:sldId id="420" r:id="rId39"/>
    <p:sldId id="385" r:id="rId40"/>
    <p:sldId id="349" r:id="rId41"/>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87y1PxdpP8K72OHjb3upIw==" hashData="I/QAO+tGtgznticxBHwkUZhWen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52" clrIdx="1"/>
  <p:cmAuthor id="2" name="SangeeArjun" initials="Sangeeth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3300"/>
    <a:srgbClr val="EA3800"/>
    <a:srgbClr val="FFAFAF"/>
    <a:srgbClr val="FFCCCC"/>
    <a:srgbClr val="FFB7B7"/>
    <a:srgbClr val="FFA589"/>
    <a:srgbClr val="DAD2E4"/>
    <a:srgbClr val="EED0CE"/>
    <a:srgbClr val="E9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14" autoAdjust="0"/>
  </p:normalViewPr>
  <p:slideViewPr>
    <p:cSldViewPr>
      <p:cViewPr>
        <p:scale>
          <a:sx n="60" d="100"/>
          <a:sy n="60" d="100"/>
        </p:scale>
        <p:origin x="-1656"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3910349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400" dirty="0" smtClean="0">
                <a:solidFill>
                  <a:schemeClr val="bg1"/>
                </a:solidFill>
                <a:latin typeface="Cambria" pitchFamily="18" charset="0"/>
                <a:ea typeface="+mj-ea"/>
                <a:cs typeface="+mj-cs"/>
              </a:rPr>
              <a:t>Java Interfaces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400" dirty="0" smtClean="0"/>
              <a:t>How to implement an Interface?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10</a:t>
            </a:fld>
            <a:endParaRPr lang="en-US" smtClean="0"/>
          </a:p>
        </p:txBody>
      </p:sp>
      <p:sp>
        <p:nvSpPr>
          <p:cNvPr id="7" name="Rectangle 6"/>
          <p:cNvSpPr/>
          <p:nvPr/>
        </p:nvSpPr>
        <p:spPr>
          <a:xfrm>
            <a:off x="212834" y="1600201"/>
            <a:ext cx="8610600" cy="861774"/>
          </a:xfrm>
          <a:prstGeom prst="rect">
            <a:avLst/>
          </a:prstGeom>
        </p:spPr>
        <p:txBody>
          <a:bodyPr wrap="square">
            <a:spAutoFit/>
          </a:bodyPr>
          <a:lstStyle/>
          <a:p>
            <a:pPr>
              <a:spcBef>
                <a:spcPts val="1200"/>
              </a:spcBef>
            </a:pPr>
            <a:r>
              <a:rPr lang="en-US" sz="2000" dirty="0" smtClean="0"/>
              <a:t>How to implement an Interface?</a:t>
            </a:r>
          </a:p>
          <a:p>
            <a:pPr lvl="1">
              <a:spcBef>
                <a:spcPts val="1200"/>
              </a:spcBef>
            </a:pPr>
            <a:r>
              <a:rPr lang="en-US" sz="2000" dirty="0" smtClean="0"/>
              <a:t>Step 1:  </a:t>
            </a:r>
            <a:r>
              <a:rPr lang="en-US" sz="2000" b="0" dirty="0" smtClean="0"/>
              <a:t>Create an Interface</a:t>
            </a:r>
          </a:p>
        </p:txBody>
      </p:sp>
      <p:pic>
        <p:nvPicPr>
          <p:cNvPr id="99330" name="Picture 2"/>
          <p:cNvPicPr>
            <a:picLocks noChangeAspect="1" noChangeArrowheads="1"/>
          </p:cNvPicPr>
          <p:nvPr/>
        </p:nvPicPr>
        <p:blipFill>
          <a:blip r:embed="rId3" cstate="print"/>
          <a:srcRect l="30454" t="18681" r="44949" b="64835"/>
          <a:stretch>
            <a:fillRect/>
          </a:stretch>
        </p:blipFill>
        <p:spPr bwMode="auto">
          <a:xfrm>
            <a:off x="685801" y="2667000"/>
            <a:ext cx="5105400" cy="1823357"/>
          </a:xfrm>
          <a:prstGeom prst="rect">
            <a:avLst/>
          </a:prstGeom>
          <a:noFill/>
          <a:ln w="9525">
            <a:noFill/>
            <a:miter lim="800000"/>
            <a:headEnd/>
            <a:tailEnd/>
          </a:ln>
        </p:spPr>
      </p:pic>
      <p:sp>
        <p:nvSpPr>
          <p:cNvPr id="9" name="Right Brace 8"/>
          <p:cNvSpPr/>
          <p:nvPr/>
        </p:nvSpPr>
        <p:spPr>
          <a:xfrm>
            <a:off x="5791200" y="3289736"/>
            <a:ext cx="304800" cy="5334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6324600" y="3200400"/>
            <a:ext cx="11430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Abstract Methods</a:t>
            </a:r>
            <a:endParaRPr lang="en-US" dirty="0"/>
          </a:p>
        </p:txBody>
      </p:sp>
      <p:sp>
        <p:nvSpPr>
          <p:cNvPr id="12" name="Rectangle 11"/>
          <p:cNvSpPr/>
          <p:nvPr/>
        </p:nvSpPr>
        <p:spPr>
          <a:xfrm>
            <a:off x="1707932" y="2606566"/>
            <a:ext cx="1371600" cy="53340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419600" y="2286000"/>
            <a:ext cx="23622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The ‘</a:t>
            </a:r>
            <a:r>
              <a:rPr lang="en-US" sz="1600" dirty="0" smtClean="0">
                <a:solidFill>
                  <a:schemeClr val="accent6">
                    <a:lumMod val="50000"/>
                  </a:schemeClr>
                </a:solidFill>
              </a:rPr>
              <a:t>interface</a:t>
            </a:r>
            <a:r>
              <a:rPr lang="en-US" sz="1600" dirty="0" smtClean="0"/>
              <a:t>’ keyword is used instead of the ‘class’ keyword</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in)">
                                      <p:cBhvr>
                                        <p:cTn id="10" dur="500"/>
                                        <p:tgtEl>
                                          <p:spTgt spid="1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amond(in)">
                                      <p:cBhvr>
                                        <p:cTn id="13" dur="500"/>
                                        <p:tgtEl>
                                          <p:spTgt spid="10"/>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amond(i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dirty="0" smtClean="0"/>
              <a:t>How to implement an Interface? (cont)</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11</a:t>
            </a:fld>
            <a:endParaRPr lang="en-US" smtClean="0"/>
          </a:p>
        </p:txBody>
      </p:sp>
      <p:sp>
        <p:nvSpPr>
          <p:cNvPr id="7" name="Rectangle 6"/>
          <p:cNvSpPr/>
          <p:nvPr/>
        </p:nvSpPr>
        <p:spPr>
          <a:xfrm>
            <a:off x="212834" y="1600201"/>
            <a:ext cx="8778766" cy="846386"/>
          </a:xfrm>
          <a:prstGeom prst="rect">
            <a:avLst/>
          </a:prstGeom>
        </p:spPr>
        <p:txBody>
          <a:bodyPr wrap="square">
            <a:spAutoFit/>
          </a:bodyPr>
          <a:lstStyle/>
          <a:p>
            <a:pPr>
              <a:spcBef>
                <a:spcPts val="1200"/>
              </a:spcBef>
            </a:pPr>
            <a:r>
              <a:rPr lang="en-US" sz="2000" dirty="0" smtClean="0"/>
              <a:t>How to implement an Interface?</a:t>
            </a:r>
          </a:p>
          <a:p>
            <a:pPr lvl="1">
              <a:spcBef>
                <a:spcPts val="1200"/>
              </a:spcBef>
            </a:pPr>
            <a:r>
              <a:rPr lang="en-US" sz="1900" dirty="0" smtClean="0"/>
              <a:t>Step 2:</a:t>
            </a:r>
            <a:r>
              <a:rPr lang="en-US" sz="1900" b="0" dirty="0" smtClean="0"/>
              <a:t> Create the implementation class using the ‘</a:t>
            </a:r>
            <a:r>
              <a:rPr lang="en-US" sz="1900" dirty="0" smtClean="0">
                <a:solidFill>
                  <a:schemeClr val="accent6">
                    <a:lumMod val="50000"/>
                  </a:schemeClr>
                </a:solidFill>
              </a:rPr>
              <a:t>implements</a:t>
            </a:r>
            <a:r>
              <a:rPr lang="en-US" sz="1900" b="0" dirty="0" smtClean="0"/>
              <a:t>’ keyword</a:t>
            </a:r>
          </a:p>
        </p:txBody>
      </p:sp>
      <p:pic>
        <p:nvPicPr>
          <p:cNvPr id="100355" name="Picture 3"/>
          <p:cNvPicPr>
            <a:picLocks noChangeAspect="1" noChangeArrowheads="1"/>
          </p:cNvPicPr>
          <p:nvPr/>
        </p:nvPicPr>
        <p:blipFill>
          <a:blip r:embed="rId3" cstate="print"/>
          <a:srcRect l="7247" t="18132" r="49414" b="40110"/>
          <a:stretch>
            <a:fillRect/>
          </a:stretch>
        </p:blipFill>
        <p:spPr bwMode="auto">
          <a:xfrm>
            <a:off x="533399" y="2623751"/>
            <a:ext cx="6316579" cy="3243649"/>
          </a:xfrm>
          <a:prstGeom prst="rect">
            <a:avLst/>
          </a:prstGeom>
          <a:noFill/>
          <a:ln w="9525">
            <a:noFill/>
            <a:miter lim="800000"/>
            <a:headEnd/>
            <a:tailEnd/>
          </a:ln>
        </p:spPr>
      </p:pic>
      <p:sp>
        <p:nvSpPr>
          <p:cNvPr id="9" name="Right Brace 8"/>
          <p:cNvSpPr/>
          <p:nvPr/>
        </p:nvSpPr>
        <p:spPr>
          <a:xfrm>
            <a:off x="4343400" y="2667000"/>
            <a:ext cx="228600" cy="3048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le 13"/>
          <p:cNvSpPr/>
          <p:nvPr/>
        </p:nvSpPr>
        <p:spPr>
          <a:xfrm>
            <a:off x="4876800" y="2438400"/>
            <a:ext cx="36576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0" dirty="0" smtClean="0"/>
              <a:t>‘</a:t>
            </a:r>
            <a:r>
              <a:rPr lang="en-US" sz="1600" dirty="0" smtClean="0">
                <a:solidFill>
                  <a:schemeClr val="accent6">
                    <a:lumMod val="50000"/>
                  </a:schemeClr>
                </a:solidFill>
              </a:rPr>
              <a:t>implements</a:t>
            </a:r>
            <a:r>
              <a:rPr lang="en-US" sz="1600" b="0" dirty="0" smtClean="0"/>
              <a:t>’ keyword is used to indicate that </a:t>
            </a:r>
            <a:r>
              <a:rPr lang="en-US" sz="1600" dirty="0" smtClean="0"/>
              <a:t>class</a:t>
            </a:r>
            <a:r>
              <a:rPr lang="en-US" sz="1600" b="0" dirty="0" smtClean="0"/>
              <a:t> </a:t>
            </a:r>
            <a:r>
              <a:rPr lang="en-US" sz="1600" dirty="0" smtClean="0"/>
              <a:t>Circle</a:t>
            </a:r>
            <a:r>
              <a:rPr lang="en-US" sz="1600" b="0" dirty="0" smtClean="0"/>
              <a:t> is the </a:t>
            </a:r>
            <a:r>
              <a:rPr lang="en-US" sz="1600" dirty="0" smtClean="0"/>
              <a:t>implementation</a:t>
            </a:r>
            <a:r>
              <a:rPr lang="en-US" sz="1600" b="0" dirty="0" smtClean="0"/>
              <a:t> class for the </a:t>
            </a:r>
            <a:r>
              <a:rPr lang="en-US" sz="1600" dirty="0" smtClean="0"/>
              <a:t>interface</a:t>
            </a:r>
            <a:r>
              <a:rPr lang="en-US" sz="1600" b="0" dirty="0" smtClean="0"/>
              <a:t> ‘</a:t>
            </a:r>
            <a:r>
              <a:rPr lang="en-US" sz="1600" dirty="0" smtClean="0"/>
              <a:t>Shape</a:t>
            </a:r>
            <a:r>
              <a:rPr lang="en-US" sz="1600" b="0" dirty="0" smtClean="0"/>
              <a:t>’</a:t>
            </a:r>
            <a:endParaRPr lang="en-US" sz="1600" b="0" dirty="0"/>
          </a:p>
        </p:txBody>
      </p:sp>
      <p:sp>
        <p:nvSpPr>
          <p:cNvPr id="15" name="Right Brace 14"/>
          <p:cNvSpPr/>
          <p:nvPr/>
        </p:nvSpPr>
        <p:spPr>
          <a:xfrm>
            <a:off x="5105400" y="3657600"/>
            <a:ext cx="228600" cy="6858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ounded Rectangle 15"/>
          <p:cNvSpPr/>
          <p:nvPr/>
        </p:nvSpPr>
        <p:spPr>
          <a:xfrm>
            <a:off x="5562600" y="3581400"/>
            <a:ext cx="2971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0" dirty="0" smtClean="0"/>
              <a:t>The actual implementation logic for the methods in the interface is provided in this class</a:t>
            </a:r>
            <a:endParaRPr lang="en-US" sz="1600" b="0" dirty="0"/>
          </a:p>
        </p:txBody>
      </p:sp>
      <p:sp>
        <p:nvSpPr>
          <p:cNvPr id="17" name="Rounded Rectangle 16"/>
          <p:cNvSpPr/>
          <p:nvPr/>
        </p:nvSpPr>
        <p:spPr>
          <a:xfrm>
            <a:off x="809298" y="5562600"/>
            <a:ext cx="6886902"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0" dirty="0" smtClean="0">
                <a:latin typeface="Arial" pitchFamily="34" charset="0"/>
                <a:cs typeface="Arial" pitchFamily="34" charset="0"/>
              </a:rPr>
              <a:t>Similarly, other shape objects can be created by interface programming by implementing generic </a:t>
            </a:r>
            <a:r>
              <a:rPr lang="en-US" dirty="0" smtClean="0">
                <a:latin typeface="Arial" pitchFamily="34" charset="0"/>
                <a:cs typeface="Arial" pitchFamily="34" charset="0"/>
              </a:rPr>
              <a:t>Shape</a:t>
            </a:r>
            <a:r>
              <a:rPr lang="en-US" b="0" dirty="0" smtClean="0">
                <a:latin typeface="Arial" pitchFamily="34" charset="0"/>
                <a:cs typeface="Arial" pitchFamily="34" charset="0"/>
              </a:rPr>
              <a:t> </a:t>
            </a:r>
            <a:r>
              <a:rPr lang="en-US" dirty="0" smtClean="0">
                <a:latin typeface="Arial" pitchFamily="34" charset="0"/>
                <a:cs typeface="Arial" pitchFamily="34" charset="0"/>
              </a:rPr>
              <a:t>interface.</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checkerboard(across)">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Implementing Interface</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12</a:t>
            </a:fld>
            <a:endParaRPr lang="en-US" smtClean="0"/>
          </a:p>
        </p:txBody>
      </p:sp>
      <p:sp>
        <p:nvSpPr>
          <p:cNvPr id="7" name="Rectangle 6"/>
          <p:cNvSpPr/>
          <p:nvPr/>
        </p:nvSpPr>
        <p:spPr>
          <a:xfrm>
            <a:off x="228600" y="1600200"/>
            <a:ext cx="8610600" cy="2215991"/>
          </a:xfrm>
          <a:prstGeom prst="rect">
            <a:avLst/>
          </a:prstGeom>
        </p:spPr>
        <p:txBody>
          <a:bodyPr wrap="square">
            <a:spAutoFit/>
          </a:bodyPr>
          <a:lstStyle/>
          <a:p>
            <a:pPr>
              <a:spcBef>
                <a:spcPts val="1200"/>
              </a:spcBef>
            </a:pPr>
            <a:r>
              <a:rPr lang="en-US" dirty="0" smtClean="0"/>
              <a:t>Some facts about Implementing Interfaces</a:t>
            </a:r>
          </a:p>
          <a:p>
            <a:pPr lvl="1" indent="173038">
              <a:spcBef>
                <a:spcPts val="1200"/>
              </a:spcBef>
              <a:buFont typeface="Arial" pitchFamily="34" charset="0"/>
              <a:buChar char="•"/>
            </a:pPr>
            <a:r>
              <a:rPr lang="en-US" b="0" dirty="0" smtClean="0"/>
              <a:t>A Class can implement any number of interfaces.</a:t>
            </a:r>
          </a:p>
          <a:p>
            <a:pPr lvl="1" indent="173038">
              <a:spcBef>
                <a:spcPts val="1200"/>
              </a:spcBef>
              <a:buFont typeface="Arial" pitchFamily="34" charset="0"/>
              <a:buChar char="•"/>
            </a:pPr>
            <a:r>
              <a:rPr lang="en-US" b="0" dirty="0" smtClean="0"/>
              <a:t> When your class tries to implement an interface, always make sure that you </a:t>
            </a:r>
            <a:r>
              <a:rPr lang="en-US" dirty="0" smtClean="0"/>
              <a:t>implement</a:t>
            </a:r>
            <a:r>
              <a:rPr lang="en-US" b="0" dirty="0" smtClean="0"/>
              <a:t> </a:t>
            </a:r>
            <a:r>
              <a:rPr lang="en-US" dirty="0" smtClean="0"/>
              <a:t>all</a:t>
            </a:r>
            <a:r>
              <a:rPr lang="en-US" b="0" dirty="0" smtClean="0"/>
              <a:t> the </a:t>
            </a:r>
            <a:r>
              <a:rPr lang="en-US" dirty="0" smtClean="0"/>
              <a:t>methods</a:t>
            </a:r>
            <a:r>
              <a:rPr lang="en-US" b="0" dirty="0" smtClean="0"/>
              <a:t> of that interface, or else, you would get the following error at compile time:</a:t>
            </a:r>
          </a:p>
          <a:p>
            <a:pPr lvl="1">
              <a:spcBef>
                <a:spcPts val="1200"/>
              </a:spcBef>
            </a:pPr>
            <a:endParaRPr lang="en-US" b="0" dirty="0" smtClean="0"/>
          </a:p>
        </p:txBody>
      </p:sp>
      <p:pic>
        <p:nvPicPr>
          <p:cNvPr id="101378" name="Picture 2"/>
          <p:cNvPicPr>
            <a:picLocks noChangeAspect="1" noChangeArrowheads="1"/>
          </p:cNvPicPr>
          <p:nvPr/>
        </p:nvPicPr>
        <p:blipFill>
          <a:blip r:embed="rId3" cstate="print"/>
          <a:srcRect l="2343" t="16667" r="45972" b="66667"/>
          <a:stretch>
            <a:fillRect/>
          </a:stretch>
        </p:blipFill>
        <p:spPr bwMode="auto">
          <a:xfrm>
            <a:off x="801303" y="3352800"/>
            <a:ext cx="7275897" cy="1319107"/>
          </a:xfrm>
          <a:prstGeom prst="rect">
            <a:avLst/>
          </a:prstGeom>
          <a:noFill/>
          <a:ln w="9525">
            <a:noFill/>
            <a:miter lim="800000"/>
            <a:headEnd/>
            <a:tailEnd/>
          </a:ln>
        </p:spPr>
      </p:pic>
      <p:sp>
        <p:nvSpPr>
          <p:cNvPr id="8" name="Rectangle 7"/>
          <p:cNvSpPr/>
          <p:nvPr/>
        </p:nvSpPr>
        <p:spPr>
          <a:xfrm>
            <a:off x="228600" y="4851737"/>
            <a:ext cx="8610600" cy="1077218"/>
          </a:xfrm>
          <a:prstGeom prst="rect">
            <a:avLst/>
          </a:prstGeom>
        </p:spPr>
        <p:txBody>
          <a:bodyPr wrap="square">
            <a:spAutoFit/>
          </a:bodyPr>
          <a:lstStyle/>
          <a:p>
            <a:pPr lvl="1">
              <a:spcBef>
                <a:spcPts val="1200"/>
              </a:spcBef>
              <a:buFont typeface="Arial" pitchFamily="34" charset="0"/>
              <a:buChar char="•"/>
            </a:pPr>
            <a:r>
              <a:rPr lang="en-US" b="0" dirty="0" smtClean="0"/>
              <a:t> Implementing class can have its own methods (which are not present in the Interface class).</a:t>
            </a:r>
          </a:p>
          <a:p>
            <a:pPr lvl="1">
              <a:spcBef>
                <a:spcPts val="1200"/>
              </a:spcBef>
              <a:buFont typeface="Arial" pitchFamily="34" charset="0"/>
              <a:buChar char="•"/>
            </a:pPr>
            <a:r>
              <a:rPr lang="en-US" b="0" dirty="0" smtClean="0"/>
              <a:t> Implementing class can also extend a single super class or abstract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Why do we use Interfaces?</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13</a:t>
            </a:fld>
            <a:endParaRPr lang="en-US" smtClean="0"/>
          </a:p>
        </p:txBody>
      </p:sp>
      <p:sp>
        <p:nvSpPr>
          <p:cNvPr id="7" name="Rectangle 6"/>
          <p:cNvSpPr/>
          <p:nvPr/>
        </p:nvSpPr>
        <p:spPr>
          <a:xfrm>
            <a:off x="152400" y="1495405"/>
            <a:ext cx="8610600" cy="5057795"/>
          </a:xfrm>
          <a:prstGeom prst="rect">
            <a:avLst/>
          </a:prstGeom>
        </p:spPr>
        <p:txBody>
          <a:bodyPr wrap="square">
            <a:spAutoFit/>
          </a:bodyPr>
          <a:lstStyle/>
          <a:p>
            <a:pPr>
              <a:spcBef>
                <a:spcPts val="800"/>
              </a:spcBef>
            </a:pPr>
            <a:r>
              <a:rPr lang="en-US" sz="2000" dirty="0" smtClean="0"/>
              <a:t>Reason #1:</a:t>
            </a:r>
          </a:p>
          <a:p>
            <a:pPr lvl="1">
              <a:spcBef>
                <a:spcPts val="800"/>
              </a:spcBef>
            </a:pPr>
            <a:r>
              <a:rPr lang="en-US" sz="2000" b="0" dirty="0" smtClean="0"/>
              <a:t>To reveal the programming interface of an object without revealing its implementation:</a:t>
            </a:r>
          </a:p>
          <a:p>
            <a:pPr marL="850900" lvl="2" indent="-157163">
              <a:spcBef>
                <a:spcPts val="800"/>
              </a:spcBef>
              <a:buFont typeface="Arial" pitchFamily="34" charset="0"/>
              <a:buChar char="•"/>
            </a:pPr>
            <a:r>
              <a:rPr lang="en-US" b="0" dirty="0" smtClean="0"/>
              <a:t> This is the concept of encapsulation, hiding implementation from consumers.</a:t>
            </a:r>
          </a:p>
          <a:p>
            <a:pPr marL="850900" lvl="3" indent="-157163">
              <a:spcBef>
                <a:spcPts val="800"/>
              </a:spcBef>
            </a:pPr>
            <a:r>
              <a:rPr lang="en-US" dirty="0" smtClean="0"/>
              <a:t>Analogy to remote example</a:t>
            </a:r>
            <a:r>
              <a:rPr lang="en-US" b="0" dirty="0" smtClean="0"/>
              <a:t>: Only the plug point is exposed. The method of drawing current using the internal wiring of the electrical appliance is not known to the user</a:t>
            </a:r>
          </a:p>
          <a:p>
            <a:pPr marL="850900" lvl="2" indent="-157163">
              <a:spcBef>
                <a:spcPts val="800"/>
              </a:spcBef>
              <a:buFont typeface="Arial" pitchFamily="34" charset="0"/>
              <a:buChar char="•"/>
            </a:pPr>
            <a:r>
              <a:rPr lang="en-US" b="0" dirty="0" smtClean="0"/>
              <a:t> The implementation can change without affecting the caller of the interface</a:t>
            </a:r>
          </a:p>
          <a:p>
            <a:pPr marL="850900" lvl="3" indent="-157163">
              <a:spcBef>
                <a:spcPts val="800"/>
              </a:spcBef>
            </a:pPr>
            <a:r>
              <a:rPr lang="en-US" dirty="0" smtClean="0"/>
              <a:t>Analogy to remote example</a:t>
            </a:r>
            <a:r>
              <a:rPr lang="en-US" b="0" dirty="0" smtClean="0"/>
              <a:t>: Any changes required to the wiring in the plug point can be done without any changes in the TV/Fan/</a:t>
            </a:r>
            <a:r>
              <a:rPr lang="en-US" b="0" dirty="0" err="1" smtClean="0"/>
              <a:t>Ipod</a:t>
            </a:r>
            <a:r>
              <a:rPr lang="en-US" b="0" dirty="0" smtClean="0"/>
              <a:t> Dock</a:t>
            </a:r>
          </a:p>
          <a:p>
            <a:pPr marL="850900" lvl="2" indent="-157163">
              <a:spcBef>
                <a:spcPts val="800"/>
              </a:spcBef>
              <a:buFont typeface="Arial" pitchFamily="34" charset="0"/>
              <a:buChar char="•"/>
            </a:pPr>
            <a:r>
              <a:rPr lang="en-US" b="0" dirty="0" smtClean="0"/>
              <a:t> The caller does not need the implementation at compile time</a:t>
            </a:r>
          </a:p>
          <a:p>
            <a:pPr marL="850900" lvl="3" indent="-157163">
              <a:spcBef>
                <a:spcPts val="800"/>
              </a:spcBef>
            </a:pPr>
            <a:r>
              <a:rPr lang="en-US" dirty="0" smtClean="0"/>
              <a:t>Analogy to remote example</a:t>
            </a:r>
            <a:r>
              <a:rPr lang="en-US" b="0" dirty="0" smtClean="0"/>
              <a:t>: The manufacture of the plug point is not related to the manufacture of TV/Fan/</a:t>
            </a:r>
            <a:r>
              <a:rPr lang="en-US" b="0" dirty="0" err="1" smtClean="0"/>
              <a:t>Ipod</a:t>
            </a:r>
            <a:r>
              <a:rPr lang="en-US" b="0" dirty="0" smtClean="0"/>
              <a:t> Dock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heckerboard(across)">
                                      <p:cBhvr>
                                        <p:cTn id="7" dur="500"/>
                                        <p:tgtEl>
                                          <p:spTgt spid="7">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checkerboard(across)">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checkerboard(across)">
                                      <p:cBhvr>
                                        <p:cTn id="15" dur="500"/>
                                        <p:tgtEl>
                                          <p:spTgt spid="7">
                                            <p:txEl>
                                              <p:pRg st="6" end="6"/>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checkerboard(across)">
                                      <p:cBhvr>
                                        <p:cTn id="1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Why do we use Interfaces?</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14</a:t>
            </a:fld>
            <a:endParaRPr lang="en-US" smtClean="0"/>
          </a:p>
        </p:txBody>
      </p:sp>
      <p:sp>
        <p:nvSpPr>
          <p:cNvPr id="7" name="Rectangle 6"/>
          <p:cNvSpPr/>
          <p:nvPr/>
        </p:nvSpPr>
        <p:spPr>
          <a:xfrm>
            <a:off x="212834" y="1600200"/>
            <a:ext cx="8610600" cy="3170099"/>
          </a:xfrm>
          <a:prstGeom prst="rect">
            <a:avLst/>
          </a:prstGeom>
        </p:spPr>
        <p:txBody>
          <a:bodyPr wrap="square">
            <a:spAutoFit/>
          </a:bodyPr>
          <a:lstStyle/>
          <a:p>
            <a:pPr>
              <a:spcBef>
                <a:spcPts val="1200"/>
              </a:spcBef>
            </a:pPr>
            <a:r>
              <a:rPr lang="en-US" sz="2000" dirty="0" smtClean="0"/>
              <a:t>Reason #2:</a:t>
            </a:r>
          </a:p>
          <a:p>
            <a:pPr lvl="1">
              <a:spcBef>
                <a:spcPts val="1200"/>
              </a:spcBef>
            </a:pPr>
            <a:r>
              <a:rPr lang="en-US" sz="2000" b="0" dirty="0" smtClean="0"/>
              <a:t>To have unrelated classes implement similar methods (behavior)</a:t>
            </a:r>
          </a:p>
          <a:p>
            <a:pPr lvl="1">
              <a:spcBef>
                <a:spcPts val="1200"/>
              </a:spcBef>
            </a:pPr>
            <a:r>
              <a:rPr lang="en-US" sz="2000" b="0" dirty="0" smtClean="0"/>
              <a:t>The blueprint of the classes will be defined in the interface and all the classes implementing that interface must follow the same blue print (implement the same methods from the interface)</a:t>
            </a:r>
          </a:p>
          <a:p>
            <a:pPr lvl="1">
              <a:spcBef>
                <a:spcPts val="1200"/>
              </a:spcBef>
            </a:pPr>
            <a:r>
              <a:rPr lang="en-US" sz="2000" dirty="0" smtClean="0"/>
              <a:t>Analogy to the remote example:</a:t>
            </a:r>
          </a:p>
          <a:p>
            <a:pPr lvl="2">
              <a:spcBef>
                <a:spcPts val="1200"/>
              </a:spcBef>
            </a:pPr>
            <a:r>
              <a:rPr lang="en-US" sz="2000" b="0" dirty="0" smtClean="0"/>
              <a:t>All the electrical appliances should adhere to the norms specified by the plug point. Ex. Voltage range from – 220V to 240V</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Why do we use Interfaces?</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15</a:t>
            </a:fld>
            <a:endParaRPr lang="en-US" smtClean="0"/>
          </a:p>
        </p:txBody>
      </p:sp>
      <p:sp>
        <p:nvSpPr>
          <p:cNvPr id="7" name="Rectangle 6"/>
          <p:cNvSpPr/>
          <p:nvPr/>
        </p:nvSpPr>
        <p:spPr>
          <a:xfrm>
            <a:off x="212834" y="1600200"/>
            <a:ext cx="8610600" cy="2092881"/>
          </a:xfrm>
          <a:prstGeom prst="rect">
            <a:avLst/>
          </a:prstGeom>
        </p:spPr>
        <p:txBody>
          <a:bodyPr wrap="square">
            <a:spAutoFit/>
          </a:bodyPr>
          <a:lstStyle/>
          <a:p>
            <a:pPr>
              <a:spcBef>
                <a:spcPts val="1200"/>
              </a:spcBef>
            </a:pPr>
            <a:r>
              <a:rPr lang="en-US" sz="2000" dirty="0" smtClean="0"/>
              <a:t>Reason #3:</a:t>
            </a:r>
          </a:p>
          <a:p>
            <a:pPr lvl="1">
              <a:spcBef>
                <a:spcPts val="1200"/>
              </a:spcBef>
            </a:pPr>
            <a:r>
              <a:rPr lang="en-US" sz="2000" b="0" dirty="0" smtClean="0"/>
              <a:t>To model multiple inheritance: </a:t>
            </a:r>
          </a:p>
          <a:p>
            <a:pPr lvl="2">
              <a:spcBef>
                <a:spcPts val="1200"/>
              </a:spcBef>
            </a:pPr>
            <a:r>
              <a:rPr lang="en-US" sz="2000" b="0" dirty="0" smtClean="0"/>
              <a:t>A class can </a:t>
            </a:r>
            <a:r>
              <a:rPr lang="en-US" sz="2000" dirty="0" smtClean="0"/>
              <a:t>implement</a:t>
            </a:r>
            <a:r>
              <a:rPr lang="en-US" sz="2000" b="0" dirty="0" smtClean="0"/>
              <a:t> </a:t>
            </a:r>
            <a:r>
              <a:rPr lang="en-US" sz="2000" dirty="0" smtClean="0"/>
              <a:t>multiple</a:t>
            </a:r>
            <a:r>
              <a:rPr lang="en-US" sz="2000" b="0" dirty="0" smtClean="0"/>
              <a:t> </a:t>
            </a:r>
            <a:r>
              <a:rPr lang="en-US" sz="2000" dirty="0" smtClean="0"/>
              <a:t>interfaces</a:t>
            </a:r>
            <a:r>
              <a:rPr lang="en-US" sz="2000" b="0" dirty="0" smtClean="0"/>
              <a:t> while it can </a:t>
            </a:r>
            <a:r>
              <a:rPr lang="en-US" sz="2000" dirty="0" smtClean="0"/>
              <a:t>extend</a:t>
            </a:r>
            <a:r>
              <a:rPr lang="en-US" sz="2000" b="0" dirty="0" smtClean="0"/>
              <a:t> only </a:t>
            </a:r>
            <a:r>
              <a:rPr lang="en-US" sz="2000" dirty="0" smtClean="0"/>
              <a:t>one</a:t>
            </a:r>
            <a:r>
              <a:rPr lang="en-US" sz="2000" b="0" dirty="0" smtClean="0"/>
              <a:t> </a:t>
            </a:r>
            <a:r>
              <a:rPr lang="en-US" sz="2000" dirty="0" smtClean="0"/>
              <a:t>class</a:t>
            </a:r>
            <a:r>
              <a:rPr lang="en-US" sz="2000" b="0" dirty="0" smtClean="0"/>
              <a:t>.</a:t>
            </a:r>
          </a:p>
          <a:p>
            <a:pPr lvl="1">
              <a:spcBef>
                <a:spcPts val="1200"/>
              </a:spcBef>
            </a:pPr>
            <a:r>
              <a:rPr lang="en-US" sz="2000" dirty="0" smtClean="0"/>
              <a:t>Example</a:t>
            </a:r>
            <a:r>
              <a:rPr lang="en-US" sz="2000" b="0" dirty="0" smtClean="0"/>
              <a:t>:</a:t>
            </a:r>
            <a:endParaRPr lang="en-US" sz="2000" dirty="0" smtClean="0">
              <a:solidFill>
                <a:srgbClr val="00B050"/>
              </a:solidFill>
            </a:endParaRPr>
          </a:p>
        </p:txBody>
      </p:sp>
      <p:sp>
        <p:nvSpPr>
          <p:cNvPr id="5" name="TextBox 4"/>
          <p:cNvSpPr txBox="1"/>
          <p:nvPr/>
        </p:nvSpPr>
        <p:spPr>
          <a:xfrm>
            <a:off x="609600" y="4085272"/>
            <a:ext cx="8077200" cy="1477328"/>
          </a:xfrm>
          <a:prstGeom prst="rect">
            <a:avLst/>
          </a:prstGeom>
          <a:noFill/>
        </p:spPr>
        <p:txBody>
          <a:bodyPr wrap="square" rtlCol="0">
            <a:spAutoFit/>
          </a:bodyPr>
          <a:lstStyle/>
          <a:p>
            <a:pPr>
              <a:spcBef>
                <a:spcPts val="1200"/>
              </a:spcBef>
            </a:pPr>
            <a:r>
              <a:rPr lang="en-US" sz="2000" b="0" dirty="0" smtClean="0"/>
              <a:t>The concrete class</a:t>
            </a:r>
            <a:r>
              <a:rPr lang="en-US" sz="2000" dirty="0" smtClean="0"/>
              <a:t> Circle </a:t>
            </a:r>
            <a:r>
              <a:rPr lang="en-US" sz="2000" b="0" dirty="0" smtClean="0"/>
              <a:t>can implement two(or more) interfaces </a:t>
            </a:r>
            <a:r>
              <a:rPr lang="en-US" sz="2000" dirty="0" smtClean="0"/>
              <a:t>Shape</a:t>
            </a:r>
            <a:r>
              <a:rPr lang="en-US" sz="2000" b="0" dirty="0" smtClean="0"/>
              <a:t> and </a:t>
            </a:r>
            <a:r>
              <a:rPr lang="en-US" sz="2000" dirty="0" err="1" smtClean="0"/>
              <a:t>RoundObject</a:t>
            </a:r>
            <a:r>
              <a:rPr lang="en-US" sz="2000" dirty="0" smtClean="0"/>
              <a:t>.</a:t>
            </a:r>
          </a:p>
          <a:p>
            <a:pPr>
              <a:spcBef>
                <a:spcPts val="1200"/>
              </a:spcBef>
            </a:pPr>
            <a:r>
              <a:rPr lang="en-US" sz="2000" b="0" dirty="0" smtClean="0"/>
              <a:t>Here, the class </a:t>
            </a:r>
            <a:r>
              <a:rPr lang="en-US" sz="2000" dirty="0" smtClean="0"/>
              <a:t>Circle</a:t>
            </a:r>
            <a:r>
              <a:rPr lang="en-US" sz="2000" b="0" dirty="0" smtClean="0"/>
              <a:t> should implement all the methods declared in both the interfaces</a:t>
            </a:r>
            <a:endParaRPr lang="en-US" sz="2000" b="0" dirty="0"/>
          </a:p>
        </p:txBody>
      </p:sp>
      <p:sp>
        <p:nvSpPr>
          <p:cNvPr id="6" name="TextBox 5"/>
          <p:cNvSpPr txBox="1"/>
          <p:nvPr/>
        </p:nvSpPr>
        <p:spPr>
          <a:xfrm>
            <a:off x="685800" y="5562600"/>
            <a:ext cx="685537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0" dirty="0" smtClean="0">
                <a:latin typeface="Arial" pitchFamily="34" charset="0"/>
                <a:cs typeface="Arial" pitchFamily="34" charset="0"/>
              </a:rPr>
              <a:t>The Java programming language does not support multiple inheritance, but interfaces provide an alternative</a:t>
            </a:r>
            <a:endParaRPr lang="en-US" sz="2000" b="0" dirty="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l="6442" t="18681" r="59004" b="76923"/>
          <a:stretch>
            <a:fillRect/>
          </a:stretch>
        </p:blipFill>
        <p:spPr bwMode="auto">
          <a:xfrm>
            <a:off x="609600" y="3581400"/>
            <a:ext cx="8001000" cy="54244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Lend a hand - Interfaces</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16</a:t>
            </a:fld>
            <a:endParaRPr lang="en-US" smtClean="0"/>
          </a:p>
        </p:txBody>
      </p:sp>
      <p:sp>
        <p:nvSpPr>
          <p:cNvPr id="7" name="Rectangle 6"/>
          <p:cNvSpPr/>
          <p:nvPr/>
        </p:nvSpPr>
        <p:spPr>
          <a:xfrm>
            <a:off x="212834" y="1600200"/>
            <a:ext cx="8610600" cy="4647426"/>
          </a:xfrm>
          <a:prstGeom prst="rect">
            <a:avLst/>
          </a:prstGeom>
        </p:spPr>
        <p:txBody>
          <a:bodyPr wrap="square">
            <a:spAutoFit/>
          </a:bodyPr>
          <a:lstStyle/>
          <a:p>
            <a:pPr>
              <a:spcBef>
                <a:spcPts val="600"/>
              </a:spcBef>
            </a:pPr>
            <a:r>
              <a:rPr lang="en-US" dirty="0" smtClean="0"/>
              <a:t>Let us all create interfaces and implementation classes:</a:t>
            </a:r>
          </a:p>
          <a:p>
            <a:pPr marL="800100" lvl="1" indent="-342900">
              <a:spcBef>
                <a:spcPts val="400"/>
              </a:spcBef>
              <a:buAutoNum type="arabicPeriod"/>
            </a:pPr>
            <a:r>
              <a:rPr lang="en-US" sz="1700" b="0" dirty="0" smtClean="0"/>
              <a:t>Create an interface </a:t>
            </a:r>
            <a:r>
              <a:rPr lang="en-US" sz="1700" dirty="0" err="1" smtClean="0"/>
              <a:t>IVehicle</a:t>
            </a:r>
            <a:r>
              <a:rPr lang="en-US" sz="1700" b="0" dirty="0" smtClean="0"/>
              <a:t> with the below methods:</a:t>
            </a:r>
          </a:p>
          <a:p>
            <a:pPr marL="1714500" lvl="3" indent="-342900">
              <a:spcBef>
                <a:spcPts val="400"/>
              </a:spcBef>
            </a:pPr>
            <a:r>
              <a:rPr lang="en-US" sz="1700" b="0" dirty="0" smtClean="0"/>
              <a:t>drive();</a:t>
            </a:r>
          </a:p>
          <a:p>
            <a:pPr marL="1714500" lvl="3" indent="-342900">
              <a:spcBef>
                <a:spcPts val="400"/>
              </a:spcBef>
            </a:pPr>
            <a:r>
              <a:rPr lang="en-US" sz="1700" b="0" dirty="0" err="1" smtClean="0"/>
              <a:t>turnLeft</a:t>
            </a:r>
            <a:r>
              <a:rPr lang="en-US" sz="1700" b="0" dirty="0" smtClean="0"/>
              <a:t>();</a:t>
            </a:r>
          </a:p>
          <a:p>
            <a:pPr marL="1714500" lvl="3" indent="-342900">
              <a:spcBef>
                <a:spcPts val="400"/>
              </a:spcBef>
            </a:pPr>
            <a:r>
              <a:rPr lang="en-US" sz="1700" b="0" dirty="0" smtClean="0"/>
              <a:t>brake();</a:t>
            </a:r>
          </a:p>
          <a:p>
            <a:pPr marL="800100" lvl="1" indent="-342900">
              <a:spcBef>
                <a:spcPts val="400"/>
              </a:spcBef>
            </a:pPr>
            <a:r>
              <a:rPr lang="en-US" sz="1700" b="0" dirty="0" smtClean="0"/>
              <a:t>2. Create another interface </a:t>
            </a:r>
            <a:r>
              <a:rPr lang="en-US" sz="1700" dirty="0" err="1" smtClean="0"/>
              <a:t>IPublicTransport</a:t>
            </a:r>
            <a:r>
              <a:rPr lang="en-US" sz="1700" b="0" dirty="0" smtClean="0"/>
              <a:t> with a method </a:t>
            </a:r>
          </a:p>
          <a:p>
            <a:pPr marL="1714500" lvl="3" indent="-342900">
              <a:spcBef>
                <a:spcPts val="400"/>
              </a:spcBef>
            </a:pPr>
            <a:r>
              <a:rPr lang="en-US" sz="1700" b="0" dirty="0" err="1" smtClean="0"/>
              <a:t>getNumberOfPeople</a:t>
            </a:r>
            <a:r>
              <a:rPr lang="en-US" sz="1700" b="0" dirty="0" smtClean="0"/>
              <a:t>();</a:t>
            </a:r>
          </a:p>
          <a:p>
            <a:pPr marL="800100" lvl="1" indent="-342900">
              <a:spcBef>
                <a:spcPts val="800"/>
              </a:spcBef>
            </a:pPr>
            <a:r>
              <a:rPr lang="en-US" sz="1700" b="0" dirty="0" smtClean="0"/>
              <a:t>3. Create a class </a:t>
            </a:r>
            <a:r>
              <a:rPr lang="en-US" sz="1700" dirty="0" smtClean="0"/>
              <a:t>MotorisedVehicle.java</a:t>
            </a:r>
            <a:r>
              <a:rPr lang="en-US" sz="1700" b="0" dirty="0" smtClean="0"/>
              <a:t> with a method </a:t>
            </a:r>
            <a:r>
              <a:rPr lang="en-US" sz="1700" dirty="0" err="1" smtClean="0"/>
              <a:t>checkMotor</a:t>
            </a:r>
            <a:r>
              <a:rPr lang="en-US" sz="1700" b="0" dirty="0" smtClean="0"/>
              <a:t>() which prints the message “</a:t>
            </a:r>
            <a:r>
              <a:rPr lang="en-US" sz="1700" b="0" dirty="0" smtClean="0">
                <a:solidFill>
                  <a:srgbClr val="006600"/>
                </a:solidFill>
              </a:rPr>
              <a:t>The motor of the vehicle is in good condition”</a:t>
            </a:r>
          </a:p>
          <a:p>
            <a:pPr marL="800100" lvl="1" indent="-342900">
              <a:spcBef>
                <a:spcPts val="800"/>
              </a:spcBef>
            </a:pPr>
            <a:r>
              <a:rPr lang="en-US" sz="1700" b="0" dirty="0" smtClean="0"/>
              <a:t>4. Create a class </a:t>
            </a:r>
            <a:r>
              <a:rPr lang="en-US" sz="1700" dirty="0" smtClean="0"/>
              <a:t>Car.java</a:t>
            </a:r>
            <a:r>
              <a:rPr lang="en-US" sz="1700" b="0" dirty="0" smtClean="0"/>
              <a:t> which </a:t>
            </a:r>
            <a:r>
              <a:rPr lang="en-US" sz="1700" dirty="0" smtClean="0"/>
              <a:t>extends</a:t>
            </a:r>
            <a:r>
              <a:rPr lang="en-US" sz="1700" b="0" dirty="0" smtClean="0"/>
              <a:t> the </a:t>
            </a:r>
            <a:r>
              <a:rPr lang="en-US" sz="1700" dirty="0" err="1" smtClean="0"/>
              <a:t>MotorisedVehicle</a:t>
            </a:r>
            <a:r>
              <a:rPr lang="en-US" sz="1700" b="0" dirty="0" smtClean="0"/>
              <a:t> class and </a:t>
            </a:r>
            <a:r>
              <a:rPr lang="en-US" sz="1700" dirty="0" smtClean="0"/>
              <a:t>implements</a:t>
            </a:r>
            <a:r>
              <a:rPr lang="en-US" sz="1700" b="0" dirty="0" smtClean="0"/>
              <a:t> the </a:t>
            </a:r>
            <a:r>
              <a:rPr lang="en-US" sz="1700" dirty="0" err="1" smtClean="0"/>
              <a:t>IVehicle</a:t>
            </a:r>
            <a:r>
              <a:rPr lang="en-US" sz="1700" b="0" dirty="0" smtClean="0"/>
              <a:t> interface. This method should print appropriate messages in the implemented methods. (Ex. </a:t>
            </a:r>
            <a:r>
              <a:rPr lang="en-US" sz="1700" b="0" dirty="0" smtClean="0">
                <a:solidFill>
                  <a:srgbClr val="006600"/>
                </a:solidFill>
              </a:rPr>
              <a:t>“The car is in brake mode”</a:t>
            </a:r>
            <a:r>
              <a:rPr lang="en-US" sz="1700" b="0" dirty="0" smtClean="0">
                <a:solidFill>
                  <a:srgbClr val="00B050"/>
                </a:solidFill>
              </a:rPr>
              <a:t> </a:t>
            </a:r>
            <a:r>
              <a:rPr lang="en-US" sz="1700" b="0" dirty="0" smtClean="0"/>
              <a:t>etc)</a:t>
            </a:r>
          </a:p>
          <a:p>
            <a:pPr marL="800100" lvl="1" indent="-342900">
              <a:spcBef>
                <a:spcPts val="800"/>
              </a:spcBef>
            </a:pPr>
            <a:r>
              <a:rPr lang="en-US" sz="1700" b="0" dirty="0" smtClean="0"/>
              <a:t>5. Create a class </a:t>
            </a:r>
            <a:r>
              <a:rPr lang="en-US" sz="1700" dirty="0" smtClean="0"/>
              <a:t>Train.java</a:t>
            </a:r>
            <a:r>
              <a:rPr lang="en-US" sz="1700" b="0" dirty="0" smtClean="0"/>
              <a:t> which </a:t>
            </a:r>
            <a:r>
              <a:rPr lang="en-US" sz="1700" dirty="0" smtClean="0"/>
              <a:t>implements</a:t>
            </a:r>
            <a:r>
              <a:rPr lang="en-US" sz="1700" b="0" dirty="0" smtClean="0"/>
              <a:t> both the </a:t>
            </a:r>
            <a:r>
              <a:rPr lang="en-US" sz="1700" dirty="0" err="1" smtClean="0"/>
              <a:t>IVehicle</a:t>
            </a:r>
            <a:r>
              <a:rPr lang="en-US" sz="1700" b="0" dirty="0" smtClean="0"/>
              <a:t> and </a:t>
            </a:r>
            <a:r>
              <a:rPr lang="en-US" sz="1700" dirty="0" err="1" smtClean="0"/>
              <a:t>IPublicTransport</a:t>
            </a:r>
            <a:r>
              <a:rPr lang="en-US" sz="1700" b="0" dirty="0" smtClean="0"/>
              <a:t> interfaces. The implemented methods should print appropriate messages (Ex. </a:t>
            </a:r>
            <a:r>
              <a:rPr lang="en-US" sz="1700" b="0" dirty="0" smtClean="0">
                <a:solidFill>
                  <a:srgbClr val="006600"/>
                </a:solidFill>
              </a:rPr>
              <a:t>“The train is turning left” </a:t>
            </a:r>
            <a:r>
              <a:rPr lang="en-US" sz="1700" b="0" dirty="0" smtClean="0"/>
              <a:t>etc</a:t>
            </a:r>
            <a:r>
              <a:rPr lang="en-US" sz="1700" b="0" dirty="0" smtClean="0">
                <a:solidFill>
                  <a:srgbClr val="006600"/>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Lend a hand Solution - Interfaces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17</a:t>
            </a:fld>
            <a:endParaRPr lang="en-US" smtClean="0"/>
          </a:p>
        </p:txBody>
      </p:sp>
      <p:sp>
        <p:nvSpPr>
          <p:cNvPr id="7" name="Rectangle 6"/>
          <p:cNvSpPr/>
          <p:nvPr/>
        </p:nvSpPr>
        <p:spPr>
          <a:xfrm>
            <a:off x="228600" y="1901785"/>
            <a:ext cx="8610600" cy="1908215"/>
          </a:xfrm>
          <a:prstGeom prst="rect">
            <a:avLst/>
          </a:prstGeom>
        </p:spPr>
        <p:txBody>
          <a:bodyPr wrap="square">
            <a:spAutoFit/>
          </a:bodyPr>
          <a:lstStyle/>
          <a:p>
            <a:pPr>
              <a:spcBef>
                <a:spcPts val="600"/>
              </a:spcBef>
            </a:pPr>
            <a:r>
              <a:rPr lang="en-US" sz="2200" smtClean="0"/>
              <a:t>Solution:</a:t>
            </a:r>
            <a:endParaRPr lang="en-US" sz="2200" dirty="0" smtClean="0"/>
          </a:p>
          <a:p>
            <a:pPr>
              <a:spcBef>
                <a:spcPts val="600"/>
              </a:spcBef>
            </a:pPr>
            <a:endParaRPr lang="en-US" sz="2200" dirty="0" smtClean="0"/>
          </a:p>
          <a:p>
            <a:pPr lvl="1">
              <a:spcBef>
                <a:spcPts val="600"/>
              </a:spcBef>
            </a:pPr>
            <a:endParaRPr lang="en-US" dirty="0" smtClean="0"/>
          </a:p>
          <a:p>
            <a:pPr>
              <a:spcBef>
                <a:spcPts val="600"/>
              </a:spcBef>
            </a:pPr>
            <a:endParaRPr lang="en-US" dirty="0" smtClean="0"/>
          </a:p>
          <a:p>
            <a:pPr lvl="1">
              <a:spcBef>
                <a:spcPts val="600"/>
              </a:spcBef>
            </a:pPr>
            <a:endParaRPr lang="en-US" b="0" dirty="0" smtClean="0"/>
          </a:p>
        </p:txBody>
      </p:sp>
      <p:sp>
        <p:nvSpPr>
          <p:cNvPr id="6" name="TextBox 5"/>
          <p:cNvSpPr txBox="1"/>
          <p:nvPr/>
        </p:nvSpPr>
        <p:spPr>
          <a:xfrm>
            <a:off x="609600" y="4114800"/>
            <a:ext cx="8077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0" dirty="0" smtClean="0">
                <a:latin typeface="Arial" pitchFamily="34" charset="0"/>
                <a:cs typeface="Arial" pitchFamily="34" charset="0"/>
              </a:rPr>
              <a:t>The interface naming convention for the interface is, it starts with “</a:t>
            </a:r>
            <a:r>
              <a:rPr lang="en-US" sz="2000" dirty="0" smtClean="0">
                <a:latin typeface="Arial" pitchFamily="34" charset="0"/>
                <a:cs typeface="Arial" pitchFamily="34" charset="0"/>
              </a:rPr>
              <a:t>I</a:t>
            </a:r>
            <a:r>
              <a:rPr lang="en-US" sz="2000" b="0" dirty="0" smtClean="0">
                <a:latin typeface="Arial" pitchFamily="34" charset="0"/>
                <a:cs typeface="Arial" pitchFamily="34" charset="0"/>
              </a:rPr>
              <a:t>” depicting interface.</a:t>
            </a:r>
          </a:p>
          <a:p>
            <a:r>
              <a:rPr lang="en-US" sz="2000" dirty="0" smtClean="0">
                <a:latin typeface="Arial" pitchFamily="34" charset="0"/>
                <a:cs typeface="Arial" pitchFamily="34" charset="0"/>
              </a:rPr>
              <a:t>Example: </a:t>
            </a:r>
            <a:r>
              <a:rPr lang="en-US" sz="2000" b="0" dirty="0" smtClean="0">
                <a:latin typeface="Arial" pitchFamily="34" charset="0"/>
                <a:cs typeface="Arial" pitchFamily="34" charset="0"/>
              </a:rPr>
              <a:t> </a:t>
            </a:r>
            <a:r>
              <a:rPr lang="en-US" sz="2000" b="0" dirty="0" err="1" smtClean="0">
                <a:solidFill>
                  <a:srgbClr val="0070C0"/>
                </a:solidFill>
                <a:latin typeface="Arial" pitchFamily="34" charset="0"/>
                <a:cs typeface="Arial" pitchFamily="34" charset="0"/>
              </a:rPr>
              <a:t>IBankAccount</a:t>
            </a:r>
            <a:r>
              <a:rPr lang="en-US" sz="2000" b="0" dirty="0" smtClean="0">
                <a:solidFill>
                  <a:srgbClr val="0070C0"/>
                </a:solidFill>
                <a:latin typeface="Arial" pitchFamily="34" charset="0"/>
                <a:cs typeface="Arial" pitchFamily="34" charset="0"/>
              </a:rPr>
              <a:t>, </a:t>
            </a:r>
            <a:r>
              <a:rPr lang="en-US" sz="2000" b="0" dirty="0" err="1" smtClean="0">
                <a:solidFill>
                  <a:srgbClr val="0070C0"/>
                </a:solidFill>
                <a:latin typeface="Arial" pitchFamily="34" charset="0"/>
                <a:cs typeface="Arial" pitchFamily="34" charset="0"/>
              </a:rPr>
              <a:t>IEmployee</a:t>
            </a:r>
            <a:r>
              <a:rPr lang="en-US" sz="2000" b="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9" name="TextBox 8"/>
          <p:cNvSpPr txBox="1"/>
          <p:nvPr/>
        </p:nvSpPr>
        <p:spPr>
          <a:xfrm>
            <a:off x="533400" y="2590800"/>
            <a:ext cx="8077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
            </a:r>
            <a:r>
              <a:rPr lang="en-US" sz="2800" b="0" smtClean="0"/>
              <a:t>attachment “</a:t>
            </a:r>
            <a:r>
              <a:rPr lang="en-US" sz="2800" b="0" i="1" smtClean="0"/>
              <a:t>Interface_LAH1.zip”</a:t>
            </a:r>
            <a:endParaRPr lang="en-US" sz="2800"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Vs Abstract Classes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graphicFrame>
        <p:nvGraphicFramePr>
          <p:cNvPr id="6" name="Table 5"/>
          <p:cNvGraphicFramePr>
            <a:graphicFrameLocks noGrp="1"/>
          </p:cNvGraphicFramePr>
          <p:nvPr/>
        </p:nvGraphicFramePr>
        <p:xfrm>
          <a:off x="228600" y="1752600"/>
          <a:ext cx="8763000" cy="4329823"/>
        </p:xfrm>
        <a:graphic>
          <a:graphicData uri="http://schemas.openxmlformats.org/drawingml/2006/table">
            <a:tbl>
              <a:tblPr firstRow="1" bandRow="1">
                <a:tableStyleId>{5C22544A-7EE6-4342-B048-85BDC9FD1C3A}</a:tableStyleId>
              </a:tblPr>
              <a:tblGrid>
                <a:gridCol w="4267200"/>
                <a:gridCol w="4495800"/>
              </a:tblGrid>
              <a:tr h="580783">
                <a:tc>
                  <a:txBody>
                    <a:bodyPr/>
                    <a:lstStyle/>
                    <a:p>
                      <a:pPr algn="ctr"/>
                      <a:r>
                        <a:rPr lang="en-US" dirty="0" smtClean="0">
                          <a:latin typeface="Arial" pitchFamily="34" charset="0"/>
                          <a:cs typeface="Arial" pitchFamily="34" charset="0"/>
                        </a:rPr>
                        <a:t>Interface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Abstract Classes</a:t>
                      </a:r>
                      <a:endParaRPr lang="en-US" dirty="0">
                        <a:latin typeface="Arial" pitchFamily="34" charset="0"/>
                        <a:cs typeface="Arial" pitchFamily="34" charset="0"/>
                      </a:endParaRPr>
                    </a:p>
                  </a:txBody>
                  <a:tcPr/>
                </a:tc>
              </a:tr>
              <a:tr h="906560">
                <a:tc>
                  <a:txBody>
                    <a:bodyPr/>
                    <a:lstStyle/>
                    <a:p>
                      <a:r>
                        <a:rPr lang="en-US" sz="1800" b="0" dirty="0" smtClean="0">
                          <a:latin typeface="Arial" pitchFamily="34" charset="0"/>
                          <a:cs typeface="Arial" pitchFamily="34" charset="0"/>
                        </a:rPr>
                        <a:t>All methods of an interface are implicitly abstract, they can only have method declaration.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Abstract classes can have both abstract (method declaration) and</a:t>
                      </a:r>
                      <a:r>
                        <a:rPr lang="en-US" baseline="0" dirty="0" smtClean="0">
                          <a:latin typeface="Arial" pitchFamily="34" charset="0"/>
                          <a:cs typeface="Arial" pitchFamily="34" charset="0"/>
                        </a:rPr>
                        <a:t> concrete methods (methods with implementation).</a:t>
                      </a:r>
                      <a:endParaRPr lang="en-US" b="1" dirty="0">
                        <a:latin typeface="Arial" pitchFamily="34" charset="0"/>
                        <a:cs typeface="Arial" pitchFamily="34" charset="0"/>
                      </a:endParaRPr>
                    </a:p>
                  </a:txBody>
                  <a:tcPr/>
                </a:tc>
              </a:tr>
              <a:tr h="906560">
                <a:tc>
                  <a:txBody>
                    <a:bodyPr/>
                    <a:lstStyle/>
                    <a:p>
                      <a:r>
                        <a:rPr lang="en-US" sz="1800" b="0" dirty="0" smtClean="0">
                          <a:latin typeface="Arial" pitchFamily="34" charset="0"/>
                          <a:cs typeface="Arial" pitchFamily="34" charset="0"/>
                        </a:rPr>
                        <a:t>Can only</a:t>
                      </a:r>
                      <a:r>
                        <a:rPr lang="en-US" sz="1800" b="0" baseline="0" dirty="0" smtClean="0">
                          <a:latin typeface="Arial" pitchFamily="34" charset="0"/>
                          <a:cs typeface="Arial" pitchFamily="34" charset="0"/>
                        </a:rPr>
                        <a:t> define constants which are by default </a:t>
                      </a:r>
                      <a:r>
                        <a:rPr lang="en-US" sz="1800" b="1" i="1" baseline="0" dirty="0" smtClean="0">
                          <a:latin typeface="Arial" pitchFamily="34" charset="0"/>
                          <a:cs typeface="Arial" pitchFamily="34" charset="0"/>
                        </a:rPr>
                        <a:t>public final static</a:t>
                      </a:r>
                      <a:r>
                        <a:rPr lang="en-US" sz="1800" b="0" i="0" baseline="0" dirty="0" smtClean="0">
                          <a:latin typeface="Arial" pitchFamily="34" charset="0"/>
                          <a:cs typeface="Arial" pitchFamily="34" charset="0"/>
                        </a:rPr>
                        <a:t>.</a:t>
                      </a:r>
                      <a:endParaRPr lang="en-US" sz="1800" b="0" baseline="0" dirty="0" smtClean="0">
                        <a:latin typeface="Arial" pitchFamily="34" charset="0"/>
                        <a:cs typeface="Arial" pitchFamily="34" charset="0"/>
                      </a:endParaRPr>
                    </a:p>
                    <a:p>
                      <a:r>
                        <a:rPr lang="en-US" sz="1800" b="1" baseline="0" dirty="0" smtClean="0">
                          <a:latin typeface="Arial" pitchFamily="34" charset="0"/>
                          <a:cs typeface="Arial" pitchFamily="34" charset="0"/>
                        </a:rPr>
                        <a:t>Example: </a:t>
                      </a:r>
                      <a:r>
                        <a:rPr lang="en-US" sz="1800" b="0" baseline="0" dirty="0" smtClean="0">
                          <a:solidFill>
                            <a:srgbClr val="0070C0"/>
                          </a:solidFill>
                          <a:latin typeface="Arial" pitchFamily="34" charset="0"/>
                          <a:cs typeface="Arial" pitchFamily="34" charset="0"/>
                        </a:rPr>
                        <a:t>int COUNTRY_CODE=1;</a:t>
                      </a:r>
                      <a:endParaRPr lang="en-US" b="0" dirty="0">
                        <a:solidFill>
                          <a:srgbClr val="0070C0"/>
                        </a:solidFill>
                        <a:latin typeface="Arial" pitchFamily="34" charset="0"/>
                        <a:cs typeface="Arial" pitchFamily="34" charset="0"/>
                      </a:endParaRPr>
                    </a:p>
                  </a:txBody>
                  <a:tcPr/>
                </a:tc>
                <a:tc>
                  <a:txBody>
                    <a:bodyPr/>
                    <a:lstStyle/>
                    <a:p>
                      <a:r>
                        <a:rPr lang="en-US" dirty="0" smtClean="0">
                          <a:latin typeface="Arial" pitchFamily="34" charset="0"/>
                          <a:cs typeface="Arial" pitchFamily="34" charset="0"/>
                        </a:rPr>
                        <a:t>Fields with values</a:t>
                      </a:r>
                      <a:r>
                        <a:rPr lang="en-US" baseline="0" dirty="0" smtClean="0">
                          <a:latin typeface="Arial" pitchFamily="34" charset="0"/>
                          <a:cs typeface="Arial" pitchFamily="34" charset="0"/>
                        </a:rPr>
                        <a:t> can be declared. </a:t>
                      </a:r>
                    </a:p>
                    <a:p>
                      <a:r>
                        <a:rPr lang="en-US" baseline="0" dirty="0" smtClean="0">
                          <a:latin typeface="Arial" pitchFamily="34" charset="0"/>
                          <a:cs typeface="Arial" pitchFamily="34" charset="0"/>
                        </a:rPr>
                        <a:t> Fields with values declared in abstract classes can be changed in sub class</a:t>
                      </a:r>
                    </a:p>
                  </a:txBody>
                  <a:tcPr/>
                </a:tc>
              </a:tr>
              <a:tr h="634592">
                <a:tc>
                  <a:txBody>
                    <a:bodyPr/>
                    <a:lstStyle/>
                    <a:p>
                      <a:r>
                        <a:rPr lang="en-US" sz="1800" b="0" dirty="0" smtClean="0">
                          <a:latin typeface="Arial" pitchFamily="34" charset="0"/>
                          <a:cs typeface="Arial" pitchFamily="34" charset="0"/>
                        </a:rPr>
                        <a:t>A class can implement several interfaces.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 class may extend only one abstract class.</a:t>
                      </a:r>
                      <a:endParaRPr lang="en-US" b="1" dirty="0">
                        <a:latin typeface="Arial" pitchFamily="34" charset="0"/>
                        <a:cs typeface="Arial" pitchFamily="34" charset="0"/>
                      </a:endParaRPr>
                    </a:p>
                  </a:txBody>
                  <a:tcPr/>
                </a:tc>
              </a:tr>
              <a:tr h="634592">
                <a:tc>
                  <a:txBody>
                    <a:bodyPr/>
                    <a:lstStyle/>
                    <a:p>
                      <a:r>
                        <a:rPr lang="en-US" dirty="0" smtClean="0">
                          <a:latin typeface="Arial" pitchFamily="34" charset="0"/>
                          <a:cs typeface="Arial" pitchFamily="34" charset="0"/>
                        </a:rPr>
                        <a:t>Interface definition begins with keyword “interface”,</a:t>
                      </a:r>
                      <a:r>
                        <a:rPr lang="en-US" baseline="0" dirty="0" smtClean="0">
                          <a:latin typeface="Arial" pitchFamily="34" charset="0"/>
                          <a:cs typeface="Arial" pitchFamily="34" charset="0"/>
                        </a:rPr>
                        <a:t> so it is of type interface.</a:t>
                      </a:r>
                      <a:endParaRPr lang="en-US" dirty="0">
                        <a:latin typeface="Arial" pitchFamily="34" charset="0"/>
                        <a:cs typeface="Arial" pitchFamily="34" charset="0"/>
                      </a:endParaRPr>
                    </a:p>
                  </a:txBody>
                  <a:tcPr/>
                </a:tc>
                <a:tc>
                  <a:txBody>
                    <a:bodyPr/>
                    <a:lstStyle/>
                    <a:p>
                      <a:r>
                        <a:rPr lang="en-US" b="0" dirty="0" smtClean="0">
                          <a:latin typeface="Arial" pitchFamily="34" charset="0"/>
                          <a:cs typeface="Arial" pitchFamily="34" charset="0"/>
                        </a:rPr>
                        <a:t>Abstract classes begins with keyword “abstract class”, so</a:t>
                      </a:r>
                      <a:r>
                        <a:rPr lang="en-US" b="0" baseline="0" dirty="0" smtClean="0">
                          <a:latin typeface="Arial" pitchFamily="34" charset="0"/>
                          <a:cs typeface="Arial" pitchFamily="34" charset="0"/>
                        </a:rPr>
                        <a:t> it is of type class.</a:t>
                      </a:r>
                      <a:endParaRPr lang="en-US" b="0" dirty="0">
                        <a:latin typeface="Arial" pitchFamily="34" charset="0"/>
                        <a:cs typeface="Arial" pitchFamily="34" charset="0"/>
                      </a:endParaRPr>
                    </a:p>
                  </a:txBody>
                  <a:tcPr/>
                </a:tc>
              </a:tr>
              <a:tr h="634592">
                <a:tc>
                  <a:txBody>
                    <a:bodyPr/>
                    <a:lstStyle/>
                    <a:p>
                      <a:r>
                        <a:rPr lang="en-US" dirty="0" smtClean="0">
                          <a:latin typeface="Arial" pitchFamily="34" charset="0"/>
                          <a:cs typeface="Arial" pitchFamily="34" charset="0"/>
                        </a:rPr>
                        <a:t>Interface have no implementation</a:t>
                      </a:r>
                      <a:r>
                        <a:rPr lang="en-US" baseline="0" dirty="0" smtClean="0">
                          <a:latin typeface="Arial" pitchFamily="34" charset="0"/>
                          <a:cs typeface="Arial" pitchFamily="34" charset="0"/>
                        </a:rPr>
                        <a:t> and needs to be ‘</a:t>
                      </a:r>
                      <a:r>
                        <a:rPr lang="en-US" b="1" i="1" baseline="0" dirty="0" smtClean="0">
                          <a:latin typeface="Arial" pitchFamily="34" charset="0"/>
                          <a:cs typeface="Arial" pitchFamily="34" charset="0"/>
                        </a:rPr>
                        <a:t>implemented</a:t>
                      </a:r>
                      <a:r>
                        <a:rPr lang="en-US" baseline="0"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b="0" dirty="0" smtClean="0">
                          <a:latin typeface="Arial" pitchFamily="34" charset="0"/>
                          <a:cs typeface="Arial" pitchFamily="34" charset="0"/>
                        </a:rPr>
                        <a:t>Abstract classes needs to</a:t>
                      </a:r>
                      <a:r>
                        <a:rPr lang="en-US" b="0" baseline="0" dirty="0" smtClean="0">
                          <a:latin typeface="Arial" pitchFamily="34" charset="0"/>
                          <a:cs typeface="Arial" pitchFamily="34" charset="0"/>
                        </a:rPr>
                        <a:t> be </a:t>
                      </a:r>
                      <a:r>
                        <a:rPr lang="en-US" b="1" i="1" baseline="0" dirty="0" smtClean="0">
                          <a:latin typeface="Arial" pitchFamily="34" charset="0"/>
                          <a:cs typeface="Arial" pitchFamily="34" charset="0"/>
                        </a:rPr>
                        <a:t>extended</a:t>
                      </a:r>
                      <a:r>
                        <a:rPr lang="en-US" b="0" baseline="0" dirty="0" smtClean="0">
                          <a:latin typeface="Arial" pitchFamily="34" charset="0"/>
                          <a:cs typeface="Arial" pitchFamily="34" charset="0"/>
                        </a:rPr>
                        <a:t>.</a:t>
                      </a:r>
                      <a:endParaRPr lang="en-US"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Vs Abstract Classes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5" name="TextBox 4"/>
          <p:cNvSpPr txBox="1"/>
          <p:nvPr/>
        </p:nvSpPr>
        <p:spPr>
          <a:xfrm>
            <a:off x="381000" y="1667470"/>
            <a:ext cx="8229600" cy="3416320"/>
          </a:xfrm>
          <a:prstGeom prst="rect">
            <a:avLst/>
          </a:prstGeom>
          <a:noFill/>
        </p:spPr>
        <p:txBody>
          <a:bodyPr wrap="square" rtlCol="0">
            <a:spAutoFit/>
          </a:bodyPr>
          <a:lstStyle/>
          <a:p>
            <a:r>
              <a:rPr lang="en-US" dirty="0" smtClean="0"/>
              <a:t>When to use Interfaces?</a:t>
            </a:r>
          </a:p>
          <a:p>
            <a:pPr lvl="1"/>
            <a:r>
              <a:rPr lang="en-US" b="0" dirty="0" smtClean="0"/>
              <a:t>Interfaces can be used when common functionalities have to be implemented differently across multiple classes. The user can mandate the use of these common functionalities to all the classes that implement the interface.</a:t>
            </a:r>
          </a:p>
          <a:p>
            <a:pPr lvl="1"/>
            <a:endParaRPr lang="en-US" b="0" dirty="0" smtClean="0"/>
          </a:p>
          <a:p>
            <a:r>
              <a:rPr lang="en-US" dirty="0" smtClean="0"/>
              <a:t>When to use abstract classes?</a:t>
            </a:r>
          </a:p>
          <a:p>
            <a:pPr lvl="1"/>
            <a:r>
              <a:rPr lang="en-US" b="0" dirty="0" smtClean="0"/>
              <a:t>Abstract classes can be used when </a:t>
            </a:r>
          </a:p>
          <a:p>
            <a:pPr lvl="2">
              <a:buFont typeface="Arial" pitchFamily="34" charset="0"/>
              <a:buChar char="•"/>
            </a:pPr>
            <a:r>
              <a:rPr lang="en-US" b="0" dirty="0" smtClean="0"/>
              <a:t> some implemented functionalities are common between classes (this reduces duplicate code)</a:t>
            </a:r>
          </a:p>
          <a:p>
            <a:pPr lvl="2">
              <a:buFont typeface="Arial" pitchFamily="34" charset="0"/>
              <a:buChar char="•"/>
            </a:pPr>
            <a:r>
              <a:rPr lang="en-US" b="0" dirty="0" smtClean="0"/>
              <a:t> some functionalities need to be implemented in sub classes that extend the abstract class</a:t>
            </a:r>
            <a:endParaRPr lang="en-US" b="0" dirty="0"/>
          </a:p>
        </p:txBody>
      </p:sp>
      <p:sp>
        <p:nvSpPr>
          <p:cNvPr id="7" name="Rectangle 6"/>
          <p:cNvSpPr/>
          <p:nvPr/>
        </p:nvSpPr>
        <p:spPr>
          <a:xfrm>
            <a:off x="914400" y="5257800"/>
            <a:ext cx="6400800" cy="1066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Point to remember:  </a:t>
            </a:r>
            <a:r>
              <a:rPr lang="en-US" b="0" dirty="0" smtClean="0"/>
              <a:t>A concrete class can extend only one super class whether that super class is either concrete or abstract class. </a:t>
            </a:r>
          </a:p>
          <a:p>
            <a:pPr algn="ctr"/>
            <a:r>
              <a:rPr lang="en-US" b="0" dirty="0" smtClean="0"/>
              <a:t>But, a concrete class can implement multiple interfaces and at the same time extend one super class</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heckerboard(across)">
                                      <p:cBhvr>
                                        <p:cTn id="7" dur="500"/>
                                        <p:tgtEl>
                                          <p:spTgt spid="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checkerboard(across)">
                                      <p:cBhvr>
                                        <p:cTn id="10" dur="500"/>
                                        <p:tgtEl>
                                          <p:spTgt spid="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checkerboard(across)">
                                      <p:cBhvr>
                                        <p:cTn id="13" dur="500"/>
                                        <p:tgtEl>
                                          <p:spTgt spid="5">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checkerboard(across)">
                                      <p:cBhvr>
                                        <p:cTn id="16" dur="500"/>
                                        <p:tgtEl>
                                          <p:spTgt spid="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19812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Sangeetha Mohan(139944)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Associate - Projects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 09</a:t>
                      </a:r>
                      <a:r>
                        <a:rPr kumimoji="0" lang="en-US" sz="1600" b="0" i="0" u="none" strike="noStrike" cap="none" normalizeH="0" baseline="30000" dirty="0" smtClean="0">
                          <a:ln>
                            <a:noFill/>
                          </a:ln>
                          <a:solidFill>
                            <a:schemeClr val="tx1"/>
                          </a:solidFill>
                          <a:effectLst/>
                          <a:latin typeface="Cambria" pitchFamily="18" charset="0"/>
                        </a:rPr>
                        <a:t>th</a:t>
                      </a:r>
                      <a:r>
                        <a:rPr kumimoji="0" lang="en-US" sz="1600" b="0" i="0" u="none" strike="noStrike" cap="none" normalizeH="0" baseline="0" dirty="0" smtClean="0">
                          <a:ln>
                            <a:noFill/>
                          </a:ln>
                          <a:solidFill>
                            <a:schemeClr val="tx1"/>
                          </a:solidFill>
                          <a:effectLst/>
                          <a:latin typeface="Cambria" pitchFamily="18" charset="0"/>
                        </a:rPr>
                        <a: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as a Type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TextBox 4"/>
          <p:cNvSpPr txBox="1"/>
          <p:nvPr/>
        </p:nvSpPr>
        <p:spPr>
          <a:xfrm>
            <a:off x="381000" y="1667470"/>
            <a:ext cx="8229600" cy="707886"/>
          </a:xfrm>
          <a:prstGeom prst="rect">
            <a:avLst/>
          </a:prstGeom>
          <a:noFill/>
        </p:spPr>
        <p:txBody>
          <a:bodyPr wrap="square" rtlCol="0">
            <a:spAutoFit/>
          </a:bodyPr>
          <a:lstStyle/>
          <a:p>
            <a:r>
              <a:rPr lang="en-US" sz="2000" dirty="0" smtClean="0"/>
              <a:t>How to instantiate an interface? </a:t>
            </a:r>
          </a:p>
          <a:p>
            <a:endParaRPr lang="en-US" sz="2000" dirty="0" smtClean="0"/>
          </a:p>
        </p:txBody>
      </p:sp>
      <p:pic>
        <p:nvPicPr>
          <p:cNvPr id="8" name="Picture 7" descr="k5597202.jpg"/>
          <p:cNvPicPr>
            <a:picLocks noChangeAspect="1"/>
          </p:cNvPicPr>
          <p:nvPr/>
        </p:nvPicPr>
        <p:blipFill>
          <a:blip r:embed="rId2" cstate="print"/>
          <a:stretch>
            <a:fillRect/>
          </a:stretch>
        </p:blipFill>
        <p:spPr>
          <a:xfrm>
            <a:off x="3200400" y="2133600"/>
            <a:ext cx="2159000" cy="2159000"/>
          </a:xfrm>
          <a:prstGeom prst="rect">
            <a:avLst/>
          </a:prstGeom>
        </p:spPr>
      </p:pic>
      <p:sp>
        <p:nvSpPr>
          <p:cNvPr id="9" name="Rectangle 8"/>
          <p:cNvSpPr/>
          <p:nvPr/>
        </p:nvSpPr>
        <p:spPr>
          <a:xfrm>
            <a:off x="838200" y="4572000"/>
            <a:ext cx="7391400" cy="1143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You cannot create an instance from an Interface. </a:t>
            </a:r>
          </a:p>
          <a:p>
            <a:pPr algn="ctr"/>
            <a:r>
              <a:rPr lang="en-US" dirty="0" smtClean="0">
                <a:latin typeface="Arial" pitchFamily="34" charset="0"/>
                <a:cs typeface="Arial" pitchFamily="34" charset="0"/>
              </a:rPr>
              <a:t>You can only define an Interface type and assign it to the instance of the concrete class which implemented the interface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as a Type</a:t>
            </a:r>
            <a:endParaRPr lang="en-US" dirty="0"/>
          </a:p>
        </p:txBody>
      </p:sp>
      <p:sp>
        <p:nvSpPr>
          <p:cNvPr id="3" name="Content Placeholder 2"/>
          <p:cNvSpPr>
            <a:spLocks noGrp="1"/>
          </p:cNvSpPr>
          <p:nvPr>
            <p:ph idx="1"/>
          </p:nvPr>
        </p:nvSpPr>
        <p:spPr>
          <a:xfrm>
            <a:off x="228600" y="1609725"/>
            <a:ext cx="8534400" cy="3724275"/>
          </a:xfrm>
        </p:spPr>
        <p:txBody>
          <a:bodyPr/>
          <a:lstStyle/>
          <a:p>
            <a:pPr>
              <a:spcBef>
                <a:spcPts val="1200"/>
              </a:spcBef>
              <a:buNone/>
            </a:pPr>
            <a:r>
              <a:rPr lang="en-US" sz="2000" b="1" dirty="0" smtClean="0">
                <a:latin typeface="Arial" pitchFamily="34" charset="0"/>
                <a:cs typeface="Arial" pitchFamily="34" charset="0"/>
              </a:rPr>
              <a:t>Interface as a Type:</a:t>
            </a:r>
          </a:p>
          <a:p>
            <a:pPr lvl="1">
              <a:spcBef>
                <a:spcPts val="1200"/>
              </a:spcBef>
              <a:buNone/>
            </a:pPr>
            <a:r>
              <a:rPr lang="en-US" sz="2000" dirty="0" smtClean="0">
                <a:latin typeface="Arial" pitchFamily="34" charset="0"/>
                <a:cs typeface="Arial" pitchFamily="34" charset="0"/>
              </a:rPr>
              <a:t>When you define a new Interface, you are defining a new reference type.</a:t>
            </a:r>
          </a:p>
          <a:p>
            <a:pPr lvl="1">
              <a:spcBef>
                <a:spcPts val="1200"/>
              </a:spcBef>
              <a:buNone/>
            </a:pPr>
            <a:r>
              <a:rPr lang="en-US" sz="2000" dirty="0" smtClean="0">
                <a:latin typeface="Arial" pitchFamily="34" charset="0"/>
                <a:cs typeface="Arial" pitchFamily="34" charset="0"/>
              </a:rPr>
              <a:t>If you define a reference variable whose type is an Interface, then any object you assign to it must be an instance of the class that implements the interface</a:t>
            </a:r>
          </a:p>
          <a:p>
            <a:pPr>
              <a:spcBef>
                <a:spcPts val="1200"/>
              </a:spcBef>
              <a:buNone/>
            </a:pPr>
            <a:r>
              <a:rPr lang="en-US" sz="2000" b="1" dirty="0" smtClean="0">
                <a:latin typeface="Arial" pitchFamily="34" charset="0"/>
                <a:cs typeface="Arial" pitchFamily="34" charset="0"/>
              </a:rPr>
              <a:t>Example:</a:t>
            </a:r>
          </a:p>
          <a:p>
            <a:pPr lvl="1">
              <a:spcBef>
                <a:spcPts val="1200"/>
              </a:spcBef>
              <a:buNone/>
            </a:pPr>
            <a:r>
              <a:rPr lang="en-US" sz="2000" dirty="0" smtClean="0">
                <a:latin typeface="Arial" pitchFamily="34" charset="0"/>
                <a:cs typeface="Arial" pitchFamily="34" charset="0"/>
              </a:rPr>
              <a:t>Person class implements the </a:t>
            </a:r>
            <a:r>
              <a:rPr lang="en-US" sz="2000" dirty="0" err="1" smtClean="0">
                <a:latin typeface="Arial" pitchFamily="34" charset="0"/>
                <a:cs typeface="Arial" pitchFamily="34" charset="0"/>
              </a:rPr>
              <a:t>IPerson</a:t>
            </a:r>
            <a:r>
              <a:rPr lang="en-US" sz="2000" dirty="0" smtClean="0">
                <a:latin typeface="Arial" pitchFamily="34" charset="0"/>
                <a:cs typeface="Arial" pitchFamily="34" charset="0"/>
              </a:rPr>
              <a:t> interface. You can do:</a:t>
            </a:r>
          </a:p>
          <a:p>
            <a:pPr lvl="1">
              <a:spcBef>
                <a:spcPts val="1200"/>
              </a:spcBef>
              <a:buNone/>
            </a:pPr>
            <a:r>
              <a:rPr lang="en-US" sz="2000" b="1" i="1" dirty="0" smtClean="0">
                <a:solidFill>
                  <a:srgbClr val="00B050"/>
                </a:solidFill>
                <a:latin typeface="Arial" pitchFamily="34" charset="0"/>
                <a:cs typeface="Arial" pitchFamily="34" charset="0"/>
              </a:rPr>
              <a:t>		            </a:t>
            </a:r>
            <a:r>
              <a:rPr lang="en-US" sz="2000" b="1" i="1" dirty="0" err="1" smtClean="0">
                <a:solidFill>
                  <a:srgbClr val="00B050"/>
                </a:solidFill>
                <a:latin typeface="Arial" pitchFamily="34" charset="0"/>
                <a:cs typeface="Arial" pitchFamily="34" charset="0"/>
              </a:rPr>
              <a:t>IPerson</a:t>
            </a:r>
            <a:r>
              <a:rPr lang="en-US" sz="2000" b="1" i="1" dirty="0" smtClean="0">
                <a:latin typeface="Arial" pitchFamily="34" charset="0"/>
                <a:cs typeface="Arial" pitchFamily="34" charset="0"/>
              </a:rPr>
              <a:t> </a:t>
            </a:r>
            <a:r>
              <a:rPr lang="en-US" sz="2000" b="1" i="1" dirty="0" err="1" smtClean="0">
                <a:solidFill>
                  <a:schemeClr val="accent5">
                    <a:lumMod val="50000"/>
                  </a:schemeClr>
                </a:solidFill>
                <a:latin typeface="Arial" pitchFamily="34" charset="0"/>
                <a:cs typeface="Arial" pitchFamily="34" charset="0"/>
              </a:rPr>
              <a:t>piVar</a:t>
            </a:r>
            <a:r>
              <a:rPr lang="en-US" sz="2000" b="1" i="1" dirty="0" smtClean="0">
                <a:latin typeface="Arial" pitchFamily="34" charset="0"/>
                <a:cs typeface="Arial" pitchFamily="34" charset="0"/>
              </a:rPr>
              <a:t> = </a:t>
            </a:r>
            <a:r>
              <a:rPr lang="en-US" sz="2000" b="1" i="1" dirty="0" smtClean="0">
                <a:solidFill>
                  <a:srgbClr val="FF0000"/>
                </a:solidFill>
                <a:latin typeface="Arial" pitchFamily="34" charset="0"/>
                <a:cs typeface="Arial" pitchFamily="34" charset="0"/>
              </a:rPr>
              <a:t>new </a:t>
            </a:r>
            <a:r>
              <a:rPr lang="en-US" sz="2000" b="1" i="1" dirty="0" smtClean="0">
                <a:solidFill>
                  <a:schemeClr val="accent6">
                    <a:lumMod val="50000"/>
                  </a:schemeClr>
                </a:solidFill>
                <a:latin typeface="Arial" pitchFamily="34" charset="0"/>
                <a:cs typeface="Arial" pitchFamily="34" charset="0"/>
              </a:rPr>
              <a:t>Person();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TextBox 4"/>
          <p:cNvSpPr txBox="1"/>
          <p:nvPr/>
        </p:nvSpPr>
        <p:spPr>
          <a:xfrm>
            <a:off x="381000" y="5486400"/>
            <a:ext cx="173207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Interface Type</a:t>
            </a:r>
            <a:endParaRPr lang="en-US" dirty="0"/>
          </a:p>
        </p:txBody>
      </p:sp>
      <p:sp>
        <p:nvSpPr>
          <p:cNvPr id="6" name="TextBox 5"/>
          <p:cNvSpPr txBox="1"/>
          <p:nvPr/>
        </p:nvSpPr>
        <p:spPr>
          <a:xfrm>
            <a:off x="2438400" y="5486400"/>
            <a:ext cx="23622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Reference variable of type interface</a:t>
            </a:r>
            <a:endParaRPr lang="en-US" dirty="0"/>
          </a:p>
        </p:txBody>
      </p:sp>
      <p:sp>
        <p:nvSpPr>
          <p:cNvPr id="7" name="TextBox 6"/>
          <p:cNvSpPr txBox="1"/>
          <p:nvPr/>
        </p:nvSpPr>
        <p:spPr>
          <a:xfrm>
            <a:off x="5105400" y="5486400"/>
            <a:ext cx="3048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Instance of class that implements the interface</a:t>
            </a:r>
            <a:endParaRPr lang="en-US" dirty="0"/>
          </a:p>
        </p:txBody>
      </p:sp>
      <p:cxnSp>
        <p:nvCxnSpPr>
          <p:cNvPr id="9" name="Straight Arrow Connector 8"/>
          <p:cNvCxnSpPr>
            <a:endCxn id="5" idx="0"/>
          </p:cNvCxnSpPr>
          <p:nvPr/>
        </p:nvCxnSpPr>
        <p:spPr>
          <a:xfrm flipH="1">
            <a:off x="1247039" y="5181600"/>
            <a:ext cx="119136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05200" y="51816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5638800" y="51816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500"/>
                                        <p:tgtEl>
                                          <p:spTgt spid="13"/>
                                        </p:tgtEl>
                                      </p:cBhvr>
                                    </p:animEffect>
                                  </p:childTnLst>
                                </p:cTn>
                              </p:par>
                              <p:par>
                                <p:cTn id="19" presetID="5"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heckerboard(across)">
                                      <p:cBhvr>
                                        <p:cTn id="24" dur="500"/>
                                        <p:tgtEl>
                                          <p:spTgt spid="9"/>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Declaring Interface reference</a:t>
            </a:r>
            <a:endParaRPr lang="en-US" sz="2400" dirty="0"/>
          </a:p>
        </p:txBody>
      </p:sp>
      <p:sp>
        <p:nvSpPr>
          <p:cNvPr id="3" name="Content Placeholder 2"/>
          <p:cNvSpPr>
            <a:spLocks noGrp="1"/>
          </p:cNvSpPr>
          <p:nvPr>
            <p:ph idx="1"/>
          </p:nvPr>
        </p:nvSpPr>
        <p:spPr>
          <a:xfrm>
            <a:off x="228600" y="1609725"/>
            <a:ext cx="8534400" cy="3724275"/>
          </a:xfrm>
        </p:spPr>
        <p:txBody>
          <a:bodyPr/>
          <a:lstStyle/>
          <a:p>
            <a:pPr marL="284163" lvl="1" indent="-173038">
              <a:spcBef>
                <a:spcPts val="1200"/>
              </a:spcBef>
              <a:buNone/>
            </a:pPr>
            <a:r>
              <a:rPr lang="en-US" sz="2000" dirty="0" smtClean="0">
                <a:latin typeface="Arial" pitchFamily="34" charset="0"/>
                <a:cs typeface="Arial" pitchFamily="34" charset="0"/>
              </a:rPr>
              <a:t>Let us now learn to invoke methods of an interface implementation using the same code that we have developed for </a:t>
            </a:r>
            <a:r>
              <a:rPr lang="en-US" sz="2000" dirty="0" err="1" smtClean="0">
                <a:latin typeface="Arial" pitchFamily="34" charset="0"/>
                <a:cs typeface="Arial" pitchFamily="34" charset="0"/>
              </a:rPr>
              <a:t>IVehicle</a:t>
            </a:r>
            <a:r>
              <a:rPr lang="en-US" sz="2000" dirty="0" smtClean="0">
                <a:latin typeface="Arial" pitchFamily="34" charset="0"/>
                <a:cs typeface="Arial" pitchFamily="34" charset="0"/>
              </a:rPr>
              <a:t>.</a:t>
            </a:r>
          </a:p>
          <a:p>
            <a:pPr lvl="1">
              <a:spcBef>
                <a:spcPts val="1200"/>
              </a:spcBef>
              <a:buNone/>
            </a:pPr>
            <a:r>
              <a:rPr lang="en-US" sz="2000" dirty="0" smtClean="0">
                <a:latin typeface="Arial" pitchFamily="34" charset="0"/>
                <a:cs typeface="Arial" pitchFamily="34" charset="0"/>
              </a:rPr>
              <a:t>Let us learn how to do the below things:</a:t>
            </a:r>
          </a:p>
          <a:p>
            <a:pPr marL="914400" lvl="1" indent="-457200">
              <a:spcBef>
                <a:spcPts val="1200"/>
              </a:spcBef>
              <a:buAutoNum type="arabicPeriod"/>
            </a:pPr>
            <a:r>
              <a:rPr lang="en-US" sz="2000" dirty="0" smtClean="0">
                <a:latin typeface="Arial" pitchFamily="34" charset="0"/>
                <a:cs typeface="Arial" pitchFamily="34" charset="0"/>
              </a:rPr>
              <a:t>Invoke the drive and brake methods of the car object</a:t>
            </a:r>
          </a:p>
          <a:p>
            <a:pPr marL="914400" lvl="1" indent="-457200">
              <a:spcBef>
                <a:spcPts val="1200"/>
              </a:spcBef>
              <a:buFont typeface="Arial" pitchFamily="34" charset="0"/>
              <a:buAutoNum type="arabicPeriod"/>
            </a:pPr>
            <a:r>
              <a:rPr lang="en-US" sz="2000" dirty="0" smtClean="0">
                <a:latin typeface="Arial" pitchFamily="34" charset="0"/>
                <a:cs typeface="Arial" pitchFamily="34" charset="0"/>
              </a:rPr>
              <a:t>Invoke the </a:t>
            </a:r>
            <a:r>
              <a:rPr lang="en-US" sz="2000" dirty="0" err="1" smtClean="0">
                <a:latin typeface="Arial" pitchFamily="34" charset="0"/>
                <a:cs typeface="Arial" pitchFamily="34" charset="0"/>
              </a:rPr>
              <a:t>checkMotor</a:t>
            </a:r>
            <a:r>
              <a:rPr lang="en-US" sz="2000" dirty="0" smtClean="0">
                <a:latin typeface="Arial" pitchFamily="34" charset="0"/>
                <a:cs typeface="Arial" pitchFamily="34" charset="0"/>
              </a:rPr>
              <a:t> method on the car object</a:t>
            </a:r>
          </a:p>
          <a:p>
            <a:pPr marL="914400" lvl="1" indent="-457200">
              <a:spcBef>
                <a:spcPts val="1200"/>
              </a:spcBef>
              <a:buAutoNum type="arabicPeriod"/>
            </a:pPr>
            <a:r>
              <a:rPr lang="en-US" sz="2000" dirty="0" smtClean="0">
                <a:latin typeface="Arial" pitchFamily="34" charset="0"/>
                <a:cs typeface="Arial" pitchFamily="34" charset="0"/>
              </a:rPr>
              <a:t>Invoke the drive and brake methods of the train object</a:t>
            </a:r>
          </a:p>
          <a:p>
            <a:pPr marL="914400" lvl="1" indent="-457200">
              <a:spcBef>
                <a:spcPts val="1200"/>
              </a:spcBef>
              <a:buAutoNum type="arabicPeriod"/>
            </a:pPr>
            <a:r>
              <a:rPr lang="en-US" sz="2000" dirty="0" smtClean="0">
                <a:latin typeface="Arial" pitchFamily="34" charset="0"/>
                <a:cs typeface="Arial" pitchFamily="34" charset="0"/>
              </a:rPr>
              <a:t>Invoke the </a:t>
            </a:r>
            <a:r>
              <a:rPr lang="en-US" sz="2000" dirty="0" err="1" smtClean="0">
                <a:latin typeface="Arial" pitchFamily="34" charset="0"/>
                <a:cs typeface="Arial" pitchFamily="34" charset="0"/>
              </a:rPr>
              <a:t>getNumberOfPeople</a:t>
            </a:r>
            <a:r>
              <a:rPr lang="en-US" sz="2000" dirty="0" smtClean="0">
                <a:latin typeface="Arial" pitchFamily="34" charset="0"/>
                <a:cs typeface="Arial" pitchFamily="34" charset="0"/>
              </a:rPr>
              <a:t> on the train object</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Declaring Interface reference</a:t>
            </a:r>
            <a:endParaRPr lang="en-US" sz="2800" dirty="0"/>
          </a:p>
        </p:txBody>
      </p:sp>
      <p:sp>
        <p:nvSpPr>
          <p:cNvPr id="3" name="Content Placeholder 2"/>
          <p:cNvSpPr>
            <a:spLocks noGrp="1"/>
          </p:cNvSpPr>
          <p:nvPr>
            <p:ph idx="1"/>
          </p:nvPr>
        </p:nvSpPr>
        <p:spPr>
          <a:xfrm>
            <a:off x="228600" y="1609725"/>
            <a:ext cx="8534400" cy="3952875"/>
          </a:xfrm>
        </p:spPr>
        <p:txBody>
          <a:bodyPr/>
          <a:lstStyle/>
          <a:p>
            <a:pPr marL="514350" indent="-457200">
              <a:spcBef>
                <a:spcPts val="600"/>
              </a:spcBef>
              <a:buNone/>
            </a:pPr>
            <a:r>
              <a:rPr lang="en-US" sz="1800" dirty="0" smtClean="0">
                <a:latin typeface="Arial" pitchFamily="34" charset="0"/>
                <a:cs typeface="Arial" pitchFamily="34" charset="0"/>
              </a:rPr>
              <a:t>To Invoke the brake methods of the car object,</a:t>
            </a:r>
          </a:p>
          <a:p>
            <a:pPr marL="914400" lvl="1" indent="-457200">
              <a:spcBef>
                <a:spcPts val="600"/>
              </a:spcBef>
              <a:buNone/>
            </a:pPr>
            <a:r>
              <a:rPr lang="en-US" sz="1800" b="1" dirty="0" smtClean="0">
                <a:latin typeface="Arial" pitchFamily="34" charset="0"/>
                <a:cs typeface="Arial" pitchFamily="34" charset="0"/>
              </a:rPr>
              <a:t>Step 1</a:t>
            </a:r>
            <a:r>
              <a:rPr lang="en-US" sz="1800" dirty="0" smtClean="0">
                <a:latin typeface="Arial" pitchFamily="34" charset="0"/>
                <a:cs typeface="Arial" pitchFamily="34" charset="0"/>
              </a:rPr>
              <a:t>: Create a InterfaceDemo.java class with a main method to perform all the required actions</a:t>
            </a:r>
          </a:p>
          <a:p>
            <a:pPr marL="914400" lvl="1" indent="-457200">
              <a:spcBef>
                <a:spcPts val="600"/>
              </a:spcBef>
              <a:buNone/>
            </a:pPr>
            <a:r>
              <a:rPr lang="en-US" sz="1800" b="1" dirty="0" smtClean="0">
                <a:latin typeface="Arial" pitchFamily="34" charset="0"/>
                <a:cs typeface="Arial" pitchFamily="34" charset="0"/>
              </a:rPr>
              <a:t>Step 2</a:t>
            </a:r>
            <a:r>
              <a:rPr lang="en-US" sz="1800" dirty="0" smtClean="0">
                <a:latin typeface="Arial" pitchFamily="34" charset="0"/>
                <a:cs typeface="Arial" pitchFamily="34" charset="0"/>
              </a:rPr>
              <a:t>: Create a reference variable of the </a:t>
            </a:r>
            <a:r>
              <a:rPr lang="en-US" sz="1800" dirty="0" err="1" smtClean="0">
                <a:latin typeface="Arial" pitchFamily="34" charset="0"/>
                <a:cs typeface="Arial" pitchFamily="34" charset="0"/>
              </a:rPr>
              <a:t>IVehicle</a:t>
            </a:r>
            <a:r>
              <a:rPr lang="en-US" sz="1800" dirty="0" smtClean="0">
                <a:latin typeface="Arial" pitchFamily="34" charset="0"/>
                <a:cs typeface="Arial" pitchFamily="34" charset="0"/>
              </a:rPr>
              <a:t> Interface</a:t>
            </a:r>
          </a:p>
          <a:p>
            <a:pPr marL="914400" lvl="1" indent="-457200">
              <a:spcBef>
                <a:spcPts val="600"/>
              </a:spcBef>
              <a:buNone/>
            </a:pPr>
            <a:r>
              <a:rPr lang="en-US" sz="2000" dirty="0" smtClean="0">
                <a:latin typeface="Arial" pitchFamily="34" charset="0"/>
                <a:cs typeface="Arial" pitchFamily="34" charset="0"/>
              </a:rPr>
              <a:t>		</a:t>
            </a:r>
            <a:r>
              <a:rPr lang="en-US" sz="2000" b="1" i="1" dirty="0" err="1" smtClean="0">
                <a:solidFill>
                  <a:srgbClr val="00B050"/>
                </a:solidFill>
              </a:rPr>
              <a:t>IVehicle</a:t>
            </a:r>
            <a:r>
              <a:rPr lang="en-US" sz="2000" b="1" i="1" dirty="0" smtClean="0">
                <a:solidFill>
                  <a:srgbClr val="00B050"/>
                </a:solidFill>
              </a:rPr>
              <a:t> vehicleObj1</a:t>
            </a:r>
          </a:p>
          <a:p>
            <a:pPr marL="914400" lvl="1" indent="-457200">
              <a:spcBef>
                <a:spcPts val="600"/>
              </a:spcBef>
              <a:buNone/>
            </a:pPr>
            <a:r>
              <a:rPr lang="en-US" sz="1800" b="1" dirty="0" smtClean="0">
                <a:latin typeface="Arial" pitchFamily="34" charset="0"/>
                <a:cs typeface="Arial" pitchFamily="34" charset="0"/>
              </a:rPr>
              <a:t>Step 3</a:t>
            </a:r>
            <a:r>
              <a:rPr lang="en-US" sz="1800" dirty="0" smtClean="0">
                <a:latin typeface="Arial" pitchFamily="34" charset="0"/>
                <a:cs typeface="Arial" pitchFamily="34" charset="0"/>
              </a:rPr>
              <a:t>: Assign the reference variable to an instance of the Car Object</a:t>
            </a:r>
          </a:p>
          <a:p>
            <a:pPr marL="914400" lvl="1" indent="-457200">
              <a:spcBef>
                <a:spcPts val="600"/>
              </a:spcBef>
              <a:buNone/>
            </a:pPr>
            <a:r>
              <a:rPr lang="en-US" sz="2000" dirty="0" smtClean="0">
                <a:latin typeface="Arial" pitchFamily="34" charset="0"/>
                <a:cs typeface="Arial" pitchFamily="34" charset="0"/>
              </a:rPr>
              <a:t>		</a:t>
            </a:r>
            <a:r>
              <a:rPr lang="en-US" sz="2000" b="1" i="1" dirty="0" smtClean="0">
                <a:solidFill>
                  <a:srgbClr val="00B050"/>
                </a:solidFill>
              </a:rPr>
              <a:t> IVehicle vehicleObj1 = new Car();</a:t>
            </a:r>
            <a:endParaRPr lang="en-US" sz="2000" b="1" i="1" dirty="0" smtClean="0">
              <a:solidFill>
                <a:srgbClr val="00B050"/>
              </a:solidFill>
              <a:latin typeface="Arial" pitchFamily="34" charset="0"/>
              <a:cs typeface="Arial" pitchFamily="34" charset="0"/>
            </a:endParaRPr>
          </a:p>
          <a:p>
            <a:pPr marL="914400" lvl="1" indent="-457200">
              <a:spcBef>
                <a:spcPts val="600"/>
              </a:spcBef>
              <a:buNone/>
            </a:pPr>
            <a:r>
              <a:rPr lang="en-US" sz="1800" b="1" dirty="0" smtClean="0">
                <a:latin typeface="Arial" pitchFamily="34" charset="0"/>
                <a:cs typeface="Arial" pitchFamily="34" charset="0"/>
              </a:rPr>
              <a:t>Step 4</a:t>
            </a:r>
            <a:r>
              <a:rPr lang="en-US" sz="1800" dirty="0" smtClean="0">
                <a:latin typeface="Arial" pitchFamily="34" charset="0"/>
                <a:cs typeface="Arial" pitchFamily="34" charset="0"/>
              </a:rPr>
              <a:t>: Invoke the </a:t>
            </a:r>
            <a:r>
              <a:rPr lang="en-US" sz="1800" b="1" dirty="0" smtClean="0">
                <a:latin typeface="Arial" pitchFamily="34" charset="0"/>
                <a:cs typeface="Arial" pitchFamily="34" charset="0"/>
              </a:rPr>
              <a:t>drive</a:t>
            </a:r>
            <a:r>
              <a:rPr lang="en-US" sz="1800" dirty="0" smtClean="0">
                <a:latin typeface="Arial" pitchFamily="34" charset="0"/>
                <a:cs typeface="Arial" pitchFamily="34" charset="0"/>
              </a:rPr>
              <a:t> and </a:t>
            </a:r>
            <a:r>
              <a:rPr lang="en-US" sz="1800" b="1" dirty="0" smtClean="0">
                <a:latin typeface="Arial" pitchFamily="34" charset="0"/>
                <a:cs typeface="Arial" pitchFamily="34" charset="0"/>
              </a:rPr>
              <a:t>brake</a:t>
            </a:r>
            <a:r>
              <a:rPr lang="en-US" sz="1800" dirty="0" smtClean="0">
                <a:latin typeface="Arial" pitchFamily="34" charset="0"/>
                <a:cs typeface="Arial" pitchFamily="34" charset="0"/>
              </a:rPr>
              <a:t> methods using the interface reference variable </a:t>
            </a:r>
          </a:p>
          <a:p>
            <a:pPr marL="914400" lvl="1" indent="-457200">
              <a:spcBef>
                <a:spcPts val="600"/>
              </a:spcBef>
              <a:buNone/>
            </a:pPr>
            <a:r>
              <a:rPr lang="en-US" sz="2000" dirty="0" smtClean="0">
                <a:latin typeface="Arial" pitchFamily="34" charset="0"/>
                <a:cs typeface="Arial" pitchFamily="34" charset="0"/>
              </a:rPr>
              <a:t>		</a:t>
            </a:r>
            <a:r>
              <a:rPr lang="en-US" sz="2000" dirty="0" smtClean="0"/>
              <a:t> </a:t>
            </a:r>
            <a:r>
              <a:rPr lang="en-US" sz="2000" b="1" i="1" dirty="0" smtClean="0">
                <a:solidFill>
                  <a:srgbClr val="00B050"/>
                </a:solidFill>
              </a:rPr>
              <a:t>vehicleObj1.drive();</a:t>
            </a:r>
          </a:p>
          <a:p>
            <a:pPr marL="2228850" lvl="4" indent="-457200">
              <a:spcBef>
                <a:spcPts val="600"/>
              </a:spcBef>
              <a:buNone/>
            </a:pPr>
            <a:r>
              <a:rPr lang="en-US" sz="1800" b="1" i="1" dirty="0" smtClean="0">
                <a:solidFill>
                  <a:srgbClr val="00B050"/>
                </a:solidFill>
              </a:rPr>
              <a:t> </a:t>
            </a:r>
            <a:r>
              <a:rPr lang="en-US" sz="1800" b="1" dirty="0" smtClean="0">
                <a:latin typeface="Arial" pitchFamily="34" charset="0"/>
                <a:cs typeface="Arial" pitchFamily="34" charset="0"/>
              </a:rPr>
              <a:t>It is your turn to do the rest of the coding !!</a:t>
            </a:r>
          </a:p>
          <a:p>
            <a:pPr marL="914400" lvl="1" indent="-457200">
              <a:spcBef>
                <a:spcPts val="1200"/>
              </a:spcBef>
              <a:buNone/>
            </a:pPr>
            <a:r>
              <a:rPr lang="en-US" sz="2000" dirty="0" smtClean="0">
                <a:latin typeface="Arial" pitchFamily="34" charset="0"/>
                <a:cs typeface="Arial" pitchFamily="34" charset="0"/>
              </a:rPr>
              <a:t>		</a:t>
            </a:r>
          </a:p>
          <a:p>
            <a:pPr marL="914400" lvl="1" indent="-457200">
              <a:spcBef>
                <a:spcPts val="1200"/>
              </a:spcBef>
              <a:buNone/>
            </a:pPr>
            <a:endParaRPr lang="en-US" sz="18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TextBox 4"/>
          <p:cNvSpPr txBox="1"/>
          <p:nvPr/>
        </p:nvSpPr>
        <p:spPr>
          <a:xfrm>
            <a:off x="762000" y="5486400"/>
            <a:ext cx="76200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Hint</a:t>
            </a:r>
            <a:r>
              <a:rPr lang="en-US" b="0" dirty="0" smtClean="0"/>
              <a:t>: The </a:t>
            </a:r>
            <a:r>
              <a:rPr lang="en-US" b="0" dirty="0" err="1" smtClean="0"/>
              <a:t>checkMotor</a:t>
            </a:r>
            <a:r>
              <a:rPr lang="en-US" b="0" dirty="0" smtClean="0"/>
              <a:t> method can be called only on the Car object and</a:t>
            </a:r>
          </a:p>
          <a:p>
            <a:r>
              <a:rPr lang="en-US" b="0" dirty="0" smtClean="0"/>
              <a:t>The </a:t>
            </a:r>
            <a:r>
              <a:rPr lang="en-US" b="0" dirty="0" err="1" smtClean="0"/>
              <a:t>getNumber</a:t>
            </a:r>
            <a:r>
              <a:rPr lang="en-US" b="0" dirty="0" smtClean="0"/>
              <a:t> of people can be called on the Train object with reference variable pointing to the </a:t>
            </a:r>
            <a:r>
              <a:rPr lang="en-US" b="0" dirty="0" err="1" smtClean="0"/>
              <a:t>IPublicTransport</a:t>
            </a:r>
            <a:r>
              <a:rPr lang="en-US" b="0" dirty="0" smtClean="0"/>
              <a:t> interface</a:t>
            </a:r>
            <a:endParaRPr lang="en-US"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Solution - Interface</a:t>
            </a:r>
            <a:endParaRPr lang="en-US" sz="3200" dirty="0"/>
          </a:p>
        </p:txBody>
      </p:sp>
      <p:sp>
        <p:nvSpPr>
          <p:cNvPr id="3" name="Content Placeholder 2"/>
          <p:cNvSpPr>
            <a:spLocks noGrp="1"/>
          </p:cNvSpPr>
          <p:nvPr>
            <p:ph idx="1"/>
          </p:nvPr>
        </p:nvSpPr>
        <p:spPr/>
        <p:txBody>
          <a:bodyPr/>
          <a:lstStyle/>
          <a:p>
            <a:pPr>
              <a:spcBef>
                <a:spcPts val="1200"/>
              </a:spcBef>
              <a:buNone/>
            </a:pPr>
            <a:r>
              <a:rPr lang="en-US" sz="2000" b="1" dirty="0" smtClean="0">
                <a:latin typeface="Arial" pitchFamily="34" charset="0"/>
                <a:cs typeface="Arial" pitchFamily="34" charset="0"/>
              </a:rPr>
              <a:t>Solution:</a:t>
            </a:r>
            <a:endParaRPr lang="en-US" sz="20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pic>
        <p:nvPicPr>
          <p:cNvPr id="38914" name="Picture 2"/>
          <p:cNvPicPr>
            <a:picLocks noChangeAspect="1" noChangeArrowheads="1"/>
          </p:cNvPicPr>
          <p:nvPr/>
        </p:nvPicPr>
        <p:blipFill>
          <a:blip r:embed="rId2" cstate="print"/>
          <a:srcRect l="7028" t="19780" r="47877" b="20879"/>
          <a:stretch>
            <a:fillRect/>
          </a:stretch>
        </p:blipFill>
        <p:spPr bwMode="auto">
          <a:xfrm>
            <a:off x="1121833" y="1905000"/>
            <a:ext cx="6345767" cy="4450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Vs Class</a:t>
            </a:r>
            <a:endParaRPr lang="en-US" dirty="0"/>
          </a:p>
        </p:txBody>
      </p:sp>
      <p:sp>
        <p:nvSpPr>
          <p:cNvPr id="3" name="Content Placeholder 2"/>
          <p:cNvSpPr>
            <a:spLocks noGrp="1"/>
          </p:cNvSpPr>
          <p:nvPr>
            <p:ph idx="1"/>
          </p:nvPr>
        </p:nvSpPr>
        <p:spPr/>
        <p:txBody>
          <a:bodyPr/>
          <a:lstStyle/>
          <a:p>
            <a:pPr>
              <a:spcBef>
                <a:spcPts val="1200"/>
              </a:spcBef>
              <a:buNone/>
            </a:pPr>
            <a:r>
              <a:rPr lang="en-US" sz="2000" b="1" dirty="0" smtClean="0">
                <a:latin typeface="Arial" pitchFamily="34" charset="0"/>
                <a:cs typeface="Arial" pitchFamily="34" charset="0"/>
              </a:rPr>
              <a:t>Differences between Interface and a Class:</a:t>
            </a:r>
          </a:p>
          <a:p>
            <a:pPr lvl="1">
              <a:spcBef>
                <a:spcPts val="1200"/>
              </a:spcBef>
              <a:buFont typeface="Arial" pitchFamily="34" charset="0"/>
              <a:buChar char="•"/>
            </a:pPr>
            <a:r>
              <a:rPr lang="en-US" sz="2000" dirty="0" smtClean="0">
                <a:latin typeface="Arial" pitchFamily="34" charset="0"/>
                <a:cs typeface="Arial" pitchFamily="34" charset="0"/>
              </a:rPr>
              <a:t>The methods of an interface are all abstract methods, they cannot have bodies.</a:t>
            </a:r>
          </a:p>
          <a:p>
            <a:pPr lvl="1">
              <a:spcBef>
                <a:spcPts val="1200"/>
              </a:spcBef>
              <a:buFont typeface="Arial" pitchFamily="34" charset="0"/>
              <a:buChar char="•"/>
            </a:pPr>
            <a:r>
              <a:rPr lang="en-US" sz="2000" dirty="0" smtClean="0">
                <a:latin typeface="Arial" pitchFamily="34" charset="0"/>
                <a:cs typeface="Arial" pitchFamily="34" charset="0"/>
              </a:rPr>
              <a:t>You cannot create an instance from an interface.</a:t>
            </a:r>
          </a:p>
          <a:p>
            <a:pPr lvl="2">
              <a:spcBef>
                <a:spcPts val="1200"/>
              </a:spcBef>
              <a:buNone/>
            </a:pPr>
            <a:r>
              <a:rPr lang="en-US" dirty="0" smtClean="0">
                <a:latin typeface="Arial" pitchFamily="34" charset="0"/>
                <a:cs typeface="Arial" pitchFamily="34" charset="0"/>
              </a:rPr>
              <a:t>For </a:t>
            </a:r>
            <a:r>
              <a:rPr lang="en-US" b="1" dirty="0" smtClean="0">
                <a:latin typeface="Arial" pitchFamily="34" charset="0"/>
                <a:cs typeface="Arial" pitchFamily="34" charset="0"/>
              </a:rPr>
              <a:t>Example</a:t>
            </a:r>
            <a:r>
              <a:rPr lang="en-US" dirty="0" smtClean="0">
                <a:latin typeface="Arial" pitchFamily="34" charset="0"/>
                <a:cs typeface="Arial" pitchFamily="34" charset="0"/>
              </a:rPr>
              <a:t>:</a:t>
            </a:r>
          </a:p>
          <a:p>
            <a:pPr lvl="3">
              <a:spcBef>
                <a:spcPts val="1200"/>
              </a:spcBef>
              <a:buNone/>
            </a:pPr>
            <a:r>
              <a:rPr lang="en-US" dirty="0" err="1" smtClean="0">
                <a:latin typeface="Arial" pitchFamily="34" charset="0"/>
                <a:cs typeface="Arial" pitchFamily="34" charset="0"/>
              </a:rPr>
              <a:t>IPerson</a:t>
            </a:r>
            <a:r>
              <a:rPr lang="en-US" dirty="0" smtClean="0">
                <a:latin typeface="Arial" pitchFamily="34" charset="0"/>
                <a:cs typeface="Arial" pitchFamily="34" charset="0"/>
              </a:rPr>
              <a:t> </a:t>
            </a:r>
            <a:r>
              <a:rPr lang="en-US" dirty="0" err="1" smtClean="0">
                <a:latin typeface="Arial" pitchFamily="34" charset="0"/>
                <a:cs typeface="Arial" pitchFamily="34" charset="0"/>
              </a:rPr>
              <a:t>piVar</a:t>
            </a:r>
            <a:r>
              <a:rPr lang="en-US" dirty="0" smtClean="0">
                <a:latin typeface="Arial" pitchFamily="34" charset="0"/>
                <a:cs typeface="Arial" pitchFamily="34" charset="0"/>
              </a:rPr>
              <a:t> = new </a:t>
            </a:r>
            <a:r>
              <a:rPr lang="en-US" dirty="0" err="1" smtClean="0">
                <a:latin typeface="Arial" pitchFamily="34" charset="0"/>
                <a:cs typeface="Arial" pitchFamily="34" charset="0"/>
              </a:rPr>
              <a:t>IPerson</a:t>
            </a:r>
            <a:r>
              <a:rPr lang="en-US" dirty="0" smtClean="0">
                <a:latin typeface="Arial" pitchFamily="34" charset="0"/>
                <a:cs typeface="Arial" pitchFamily="34" charset="0"/>
              </a:rPr>
              <a:t>(); </a:t>
            </a:r>
            <a:r>
              <a:rPr lang="en-US" dirty="0" smtClean="0">
                <a:solidFill>
                  <a:srgbClr val="C00000"/>
                </a:solidFill>
                <a:latin typeface="Arial" pitchFamily="34" charset="0"/>
                <a:cs typeface="Arial" pitchFamily="34" charset="0"/>
              </a:rPr>
              <a:t>will throw an ERROR</a:t>
            </a:r>
          </a:p>
          <a:p>
            <a:pPr lvl="1">
              <a:spcBef>
                <a:spcPts val="1200"/>
              </a:spcBef>
              <a:buFont typeface="Arial" pitchFamily="34" charset="0"/>
              <a:buChar char="•"/>
            </a:pPr>
            <a:r>
              <a:rPr lang="en-US" sz="2000" dirty="0" smtClean="0">
                <a:latin typeface="Arial" pitchFamily="34" charset="0"/>
                <a:cs typeface="Arial" pitchFamily="34" charset="0"/>
              </a:rPr>
              <a:t>An interface can only be implemented by other classes or extended by other </a:t>
            </a:r>
            <a:r>
              <a:rPr lang="en-US" sz="2000" dirty="0" err="1" smtClean="0">
                <a:latin typeface="Arial" pitchFamily="34" charset="0"/>
                <a:cs typeface="Arial" pitchFamily="34" charset="0"/>
              </a:rPr>
              <a:t>int.erfaces</a:t>
            </a: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Tim’s faces a problem again</a:t>
            </a:r>
            <a:endParaRPr lang="en-US" dirty="0"/>
          </a:p>
        </p:txBody>
      </p:sp>
      <p:sp>
        <p:nvSpPr>
          <p:cNvPr id="3" name="Content Placeholder 2"/>
          <p:cNvSpPr>
            <a:spLocks noGrp="1"/>
          </p:cNvSpPr>
          <p:nvPr>
            <p:ph idx="1"/>
          </p:nvPr>
        </p:nvSpPr>
        <p:spPr/>
        <p:txBody>
          <a:bodyPr/>
          <a:lstStyle/>
          <a:p>
            <a:pPr>
              <a:spcBef>
                <a:spcPts val="1000"/>
              </a:spcBef>
              <a:buNone/>
            </a:pPr>
            <a:r>
              <a:rPr lang="en-US" sz="2000" b="1" dirty="0" smtClean="0">
                <a:latin typeface="Arial" pitchFamily="34" charset="0"/>
                <a:cs typeface="Arial" pitchFamily="34" charset="0"/>
              </a:rPr>
              <a:t>Tim, a Java developer from Cognizant has a problem !! </a:t>
            </a:r>
          </a:p>
          <a:p>
            <a:pPr lvl="1">
              <a:spcBef>
                <a:spcPts val="1000"/>
              </a:spcBef>
              <a:buNone/>
            </a:pPr>
            <a:r>
              <a:rPr lang="en-US" sz="2000" dirty="0" smtClean="0">
                <a:latin typeface="Arial" pitchFamily="34" charset="0"/>
                <a:cs typeface="Arial" pitchFamily="34" charset="0"/>
              </a:rPr>
              <a:t>He has developed an </a:t>
            </a:r>
            <a:r>
              <a:rPr lang="en-US" sz="2000" b="1" dirty="0" smtClean="0">
                <a:latin typeface="Arial" pitchFamily="34" charset="0"/>
                <a:cs typeface="Arial" pitchFamily="34" charset="0"/>
              </a:rPr>
              <a:t>interface</a:t>
            </a:r>
            <a:r>
              <a:rPr lang="en-US" sz="2000" dirty="0" smtClean="0">
                <a:latin typeface="Arial" pitchFamily="34" charset="0"/>
                <a:cs typeface="Arial" pitchFamily="34" charset="0"/>
              </a:rPr>
              <a:t> called </a:t>
            </a:r>
            <a:r>
              <a:rPr lang="en-US" sz="2000" b="1" dirty="0" err="1" smtClean="0">
                <a:latin typeface="Arial" pitchFamily="34" charset="0"/>
                <a:cs typeface="Arial" pitchFamily="34" charset="0"/>
              </a:rPr>
              <a:t>IVehicle</a:t>
            </a:r>
            <a:r>
              <a:rPr lang="en-US" sz="2000" dirty="0" smtClean="0">
                <a:latin typeface="Arial" pitchFamily="34" charset="0"/>
                <a:cs typeface="Arial" pitchFamily="34" charset="0"/>
              </a:rPr>
              <a:t> which can </a:t>
            </a:r>
          </a:p>
          <a:p>
            <a:pPr lvl="1">
              <a:spcBef>
                <a:spcPts val="1000"/>
              </a:spcBef>
              <a:buNone/>
            </a:pPr>
            <a:r>
              <a:rPr lang="en-US" sz="2000" dirty="0" smtClean="0">
                <a:latin typeface="Arial" pitchFamily="34" charset="0"/>
                <a:cs typeface="Arial" pitchFamily="34" charset="0"/>
              </a:rPr>
              <a:t>drive and brake. </a:t>
            </a:r>
          </a:p>
          <a:p>
            <a:pPr lvl="1">
              <a:spcBef>
                <a:spcPts val="1000"/>
              </a:spcBef>
              <a:buNone/>
            </a:pPr>
            <a:r>
              <a:rPr lang="en-US" sz="2000" dirty="0" smtClean="0">
                <a:latin typeface="Arial" pitchFamily="34" charset="0"/>
                <a:cs typeface="Arial" pitchFamily="34" charset="0"/>
              </a:rPr>
              <a:t>There are </a:t>
            </a:r>
            <a:r>
              <a:rPr lang="en-US" sz="2000" b="1" dirty="0" smtClean="0">
                <a:latin typeface="Arial" pitchFamily="34" charset="0"/>
                <a:cs typeface="Arial" pitchFamily="34" charset="0"/>
              </a:rPr>
              <a:t>50</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classes</a:t>
            </a:r>
            <a:r>
              <a:rPr lang="en-US" sz="2000" dirty="0" smtClean="0">
                <a:latin typeface="Arial" pitchFamily="34" charset="0"/>
                <a:cs typeface="Arial" pitchFamily="34" charset="0"/>
              </a:rPr>
              <a:t> which </a:t>
            </a:r>
            <a:r>
              <a:rPr lang="en-US" sz="2000" b="1" dirty="0" smtClean="0">
                <a:latin typeface="Arial" pitchFamily="34" charset="0"/>
                <a:cs typeface="Arial" pitchFamily="34" charset="0"/>
              </a:rPr>
              <a:t>implement</a:t>
            </a:r>
            <a:r>
              <a:rPr lang="en-US" sz="2000" dirty="0" smtClean="0">
                <a:latin typeface="Arial" pitchFamily="34" charset="0"/>
                <a:cs typeface="Arial" pitchFamily="34" charset="0"/>
              </a:rPr>
              <a:t> this interface. </a:t>
            </a:r>
          </a:p>
          <a:p>
            <a:pPr lvl="1">
              <a:spcBef>
                <a:spcPts val="1000"/>
              </a:spcBef>
              <a:buNone/>
            </a:pPr>
            <a:r>
              <a:rPr lang="en-US" sz="2000" dirty="0" smtClean="0">
                <a:latin typeface="Arial" pitchFamily="34" charset="0"/>
                <a:cs typeface="Arial" pitchFamily="34" charset="0"/>
              </a:rPr>
              <a:t>His client has now asked him to include </a:t>
            </a:r>
            <a:r>
              <a:rPr lang="en-US" sz="2000" b="1" dirty="0" smtClean="0">
                <a:latin typeface="Arial" pitchFamily="34" charset="0"/>
                <a:cs typeface="Arial" pitchFamily="34" charset="0"/>
              </a:rPr>
              <a:t>a 3</a:t>
            </a:r>
            <a:r>
              <a:rPr lang="en-US" sz="2000" b="1" baseline="30000" dirty="0" smtClean="0">
                <a:latin typeface="Arial" pitchFamily="34" charset="0"/>
                <a:cs typeface="Arial" pitchFamily="34" charset="0"/>
              </a:rPr>
              <a:t>rd</a:t>
            </a:r>
            <a:r>
              <a:rPr lang="en-US" sz="2000" b="1" dirty="0" smtClean="0">
                <a:latin typeface="Arial" pitchFamily="34" charset="0"/>
                <a:cs typeface="Arial" pitchFamily="34" charset="0"/>
              </a:rPr>
              <a:t> method</a:t>
            </a:r>
            <a:r>
              <a:rPr lang="en-US" sz="2000" dirty="0" smtClean="0">
                <a:latin typeface="Arial" pitchFamily="34" charset="0"/>
                <a:cs typeface="Arial" pitchFamily="34" charset="0"/>
              </a:rPr>
              <a:t> called </a:t>
            </a:r>
            <a:r>
              <a:rPr lang="en-US" sz="2000" b="1" dirty="0" smtClean="0">
                <a:latin typeface="Arial" pitchFamily="34" charset="0"/>
                <a:cs typeface="Arial" pitchFamily="34" charset="0"/>
              </a:rPr>
              <a:t>accelerate</a:t>
            </a:r>
            <a:r>
              <a:rPr lang="en-US" sz="2000" dirty="0" smtClean="0">
                <a:latin typeface="Arial" pitchFamily="34" charset="0"/>
                <a:cs typeface="Arial" pitchFamily="34" charset="0"/>
              </a:rPr>
              <a:t> of his concrete </a:t>
            </a:r>
            <a:r>
              <a:rPr lang="en-US" sz="2000" b="1" dirty="0" smtClean="0">
                <a:latin typeface="Arial" pitchFamily="34" charset="0"/>
                <a:cs typeface="Arial" pitchFamily="34" charset="0"/>
              </a:rPr>
              <a:t>classes</a:t>
            </a:r>
            <a:r>
              <a:rPr lang="en-US" sz="2000" dirty="0" smtClean="0">
                <a:latin typeface="Arial" pitchFamily="34" charset="0"/>
                <a:cs typeface="Arial" pitchFamily="34" charset="0"/>
              </a:rPr>
              <a:t> </a:t>
            </a:r>
          </a:p>
          <a:p>
            <a:pPr lvl="1">
              <a:spcBef>
                <a:spcPts val="1000"/>
              </a:spcBef>
              <a:buNone/>
            </a:pPr>
            <a:r>
              <a:rPr lang="en-US" sz="2000" dirty="0" smtClean="0">
                <a:latin typeface="Arial" pitchFamily="34" charset="0"/>
                <a:cs typeface="Arial" pitchFamily="34" charset="0"/>
              </a:rPr>
              <a:t>If Tim makes this change in </a:t>
            </a:r>
            <a:r>
              <a:rPr lang="en-US" sz="2000" dirty="0" err="1" smtClean="0">
                <a:latin typeface="Arial" pitchFamily="34" charset="0"/>
                <a:cs typeface="Arial" pitchFamily="34" charset="0"/>
              </a:rPr>
              <a:t>IVehicle</a:t>
            </a:r>
            <a:r>
              <a:rPr lang="en-US" sz="2000" dirty="0" smtClean="0">
                <a:latin typeface="Arial" pitchFamily="34" charset="0"/>
                <a:cs typeface="Arial" pitchFamily="34" charset="0"/>
              </a:rPr>
              <a:t> interface, then all 50 classes will break because they do not implement all methods of interface anymore</a:t>
            </a:r>
          </a:p>
          <a:p>
            <a:pPr lvl="1">
              <a:spcBef>
                <a:spcPts val="1000"/>
              </a:spcBef>
              <a:buNone/>
            </a:pPr>
            <a:r>
              <a:rPr lang="en-US" sz="2000" b="1" dirty="0" smtClean="0">
                <a:solidFill>
                  <a:srgbClr val="C00000"/>
                </a:solidFill>
                <a:latin typeface="Arial" pitchFamily="34" charset="0"/>
                <a:cs typeface="Arial" pitchFamily="34" charset="0"/>
              </a:rPr>
              <a:t>How can Tim enforce this new method in his 25 classes alone without disturbing the other classes?</a:t>
            </a:r>
            <a:endParaRPr lang="en-US" sz="2000" b="1" dirty="0">
              <a:solidFill>
                <a:srgbClr val="C000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pic>
        <p:nvPicPr>
          <p:cNvPr id="6" name="Picture 5" descr="businessman-and-question-mark-pic.jpg"/>
          <p:cNvPicPr>
            <a:picLocks noChangeAspect="1"/>
          </p:cNvPicPr>
          <p:nvPr/>
        </p:nvPicPr>
        <p:blipFill>
          <a:blip r:embed="rId2" cstate="print"/>
          <a:srcRect l="20370" r="16667"/>
          <a:stretch>
            <a:fillRect/>
          </a:stretch>
        </p:blipFill>
        <p:spPr>
          <a:xfrm>
            <a:off x="7391400" y="1676400"/>
            <a:ext cx="1371600" cy="163381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Tim’s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pic>
        <p:nvPicPr>
          <p:cNvPr id="7" name="Picture 6" descr="modernman.jpg"/>
          <p:cNvPicPr>
            <a:picLocks noChangeAspect="1"/>
          </p:cNvPicPr>
          <p:nvPr/>
        </p:nvPicPr>
        <p:blipFill>
          <a:blip r:embed="rId2" cstate="print"/>
          <a:stretch>
            <a:fillRect/>
          </a:stretch>
        </p:blipFill>
        <p:spPr>
          <a:xfrm>
            <a:off x="7086600" y="1752600"/>
            <a:ext cx="1587591" cy="2438400"/>
          </a:xfrm>
          <a:prstGeom prst="rect">
            <a:avLst/>
          </a:prstGeom>
        </p:spPr>
      </p:pic>
      <p:sp>
        <p:nvSpPr>
          <p:cNvPr id="8" name="TextBox 7"/>
          <p:cNvSpPr txBox="1"/>
          <p:nvPr/>
        </p:nvSpPr>
        <p:spPr>
          <a:xfrm>
            <a:off x="1676400" y="1702713"/>
            <a:ext cx="4953000" cy="43088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200" dirty="0" smtClean="0">
                <a:latin typeface="Arial" pitchFamily="34" charset="0"/>
                <a:cs typeface="Arial" pitchFamily="34" charset="0"/>
              </a:rPr>
              <a:t>Use Inheritance of Interfaces</a:t>
            </a:r>
          </a:p>
        </p:txBody>
      </p:sp>
      <p:sp>
        <p:nvSpPr>
          <p:cNvPr id="9" name="TextBox 8"/>
          <p:cNvSpPr txBox="1"/>
          <p:nvPr/>
        </p:nvSpPr>
        <p:spPr>
          <a:xfrm>
            <a:off x="152400" y="2438400"/>
            <a:ext cx="6858000" cy="2554545"/>
          </a:xfrm>
          <a:prstGeom prst="rect">
            <a:avLst/>
          </a:prstGeom>
          <a:noFill/>
        </p:spPr>
        <p:txBody>
          <a:bodyPr wrap="square" rtlCol="0">
            <a:spAutoFit/>
          </a:bodyPr>
          <a:lstStyle/>
          <a:p>
            <a:pPr>
              <a:spcBef>
                <a:spcPts val="1200"/>
              </a:spcBef>
            </a:pPr>
            <a:r>
              <a:rPr lang="en-US" sz="2000" dirty="0" smtClean="0"/>
              <a:t>Solution:</a:t>
            </a:r>
            <a:r>
              <a:rPr lang="en-US" sz="2000" b="0" dirty="0" smtClean="0"/>
              <a:t> Create a new Interface </a:t>
            </a:r>
            <a:r>
              <a:rPr lang="en-US" sz="2000" dirty="0" err="1" smtClean="0"/>
              <a:t>IAdvancedVehicle</a:t>
            </a:r>
            <a:r>
              <a:rPr lang="en-US" sz="2000" b="0" dirty="0" smtClean="0"/>
              <a:t> that extends the </a:t>
            </a:r>
            <a:r>
              <a:rPr lang="en-US" sz="2000" dirty="0" err="1" smtClean="0"/>
              <a:t>IVehicle</a:t>
            </a:r>
            <a:r>
              <a:rPr lang="en-US" sz="2000" dirty="0" smtClean="0"/>
              <a:t> </a:t>
            </a:r>
            <a:r>
              <a:rPr lang="en-US" sz="2000" b="0" dirty="0" smtClean="0"/>
              <a:t>interface and add the new method in the new interface.</a:t>
            </a:r>
          </a:p>
          <a:p>
            <a:pPr>
              <a:spcBef>
                <a:spcPts val="1200"/>
              </a:spcBef>
            </a:pPr>
            <a:r>
              <a:rPr lang="en-US" sz="2000" b="0" dirty="0" smtClean="0"/>
              <a:t>Now, users of your code can choose to continue to apply the  old interface or upgrade to the new interface.</a:t>
            </a:r>
          </a:p>
          <a:p>
            <a:pPr>
              <a:spcBef>
                <a:spcPts val="1200"/>
              </a:spcBef>
            </a:pPr>
            <a:r>
              <a:rPr lang="en-US" sz="2000" b="0" dirty="0" smtClean="0"/>
              <a:t>People who use the old interface </a:t>
            </a:r>
            <a:r>
              <a:rPr lang="en-US" sz="2000" dirty="0" err="1" smtClean="0"/>
              <a:t>IVehicle</a:t>
            </a:r>
            <a:r>
              <a:rPr lang="en-US" sz="2000" dirty="0" smtClean="0"/>
              <a:t>,</a:t>
            </a:r>
            <a:r>
              <a:rPr lang="en-US" sz="2000" b="0" dirty="0" smtClean="0"/>
              <a:t> need not change their code as the interface is untouched.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among Interfaces</a:t>
            </a:r>
            <a:endParaRPr lang="en-US" dirty="0"/>
          </a:p>
        </p:txBody>
      </p:sp>
      <p:sp>
        <p:nvSpPr>
          <p:cNvPr id="3" name="Content Placeholder 2"/>
          <p:cNvSpPr>
            <a:spLocks noGrp="1"/>
          </p:cNvSpPr>
          <p:nvPr>
            <p:ph idx="1"/>
          </p:nvPr>
        </p:nvSpPr>
        <p:spPr/>
        <p:txBody>
          <a:bodyPr/>
          <a:lstStyle/>
          <a:p>
            <a:pPr>
              <a:spcBef>
                <a:spcPts val="1200"/>
              </a:spcBef>
              <a:buNone/>
            </a:pPr>
            <a:r>
              <a:rPr lang="en-US" sz="2000" b="1" dirty="0" smtClean="0">
                <a:latin typeface="Arial" pitchFamily="34" charset="0"/>
                <a:cs typeface="Arial" pitchFamily="34" charset="0"/>
              </a:rPr>
              <a:t>Inheritance among Interfaces:</a:t>
            </a:r>
          </a:p>
          <a:p>
            <a:pPr lvl="1">
              <a:spcBef>
                <a:spcPts val="1200"/>
              </a:spcBef>
              <a:buNone/>
            </a:pPr>
            <a:r>
              <a:rPr lang="en-US" sz="2000" dirty="0" smtClean="0">
                <a:latin typeface="Arial" pitchFamily="34" charset="0"/>
                <a:cs typeface="Arial" pitchFamily="34" charset="0"/>
              </a:rPr>
              <a:t>Even though interfaces are not part of the class hierarchy, they can have inheritance relationship among themselves. </a:t>
            </a: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6" name="Rectangle 5"/>
          <p:cNvSpPr/>
          <p:nvPr/>
        </p:nvSpPr>
        <p:spPr>
          <a:xfrm>
            <a:off x="4648200" y="37338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90036" y="3689132"/>
            <a:ext cx="1056700" cy="369332"/>
          </a:xfrm>
          <a:prstGeom prst="rect">
            <a:avLst/>
          </a:prstGeom>
          <a:noFill/>
        </p:spPr>
        <p:txBody>
          <a:bodyPr wrap="none" rtlCol="0">
            <a:spAutoFit/>
          </a:bodyPr>
          <a:lstStyle/>
          <a:p>
            <a:r>
              <a:rPr lang="en-US" dirty="0" smtClean="0"/>
              <a:t>extends</a:t>
            </a:r>
            <a:endParaRPr lang="en-US" dirty="0"/>
          </a:p>
        </p:txBody>
      </p:sp>
      <p:sp>
        <p:nvSpPr>
          <p:cNvPr id="8" name="Rectangle 7"/>
          <p:cNvSpPr/>
          <p:nvPr/>
        </p:nvSpPr>
        <p:spPr>
          <a:xfrm>
            <a:off x="971332" y="2848302"/>
            <a:ext cx="22860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err="1" smtClean="0"/>
              <a:t>IVehicle</a:t>
            </a:r>
            <a:endParaRPr lang="en-US" sz="2200" dirty="0"/>
          </a:p>
        </p:txBody>
      </p:sp>
      <p:sp>
        <p:nvSpPr>
          <p:cNvPr id="9" name="Rectangle 8"/>
          <p:cNvSpPr/>
          <p:nvPr/>
        </p:nvSpPr>
        <p:spPr>
          <a:xfrm>
            <a:off x="971332" y="4067502"/>
            <a:ext cx="2286000" cy="76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200" dirty="0" err="1" smtClean="0"/>
              <a:t>IAdvancedVehicle</a:t>
            </a:r>
            <a:endParaRPr lang="en-US" sz="2200" dirty="0"/>
          </a:p>
        </p:txBody>
      </p:sp>
      <p:sp>
        <p:nvSpPr>
          <p:cNvPr id="10" name="Rectangle 9"/>
          <p:cNvSpPr/>
          <p:nvPr/>
        </p:nvSpPr>
        <p:spPr>
          <a:xfrm>
            <a:off x="971332" y="5410200"/>
            <a:ext cx="2286000" cy="76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dirty="0" err="1" smtClean="0"/>
              <a:t>RaceCar</a:t>
            </a:r>
            <a:endParaRPr lang="en-US" sz="2200" dirty="0"/>
          </a:p>
        </p:txBody>
      </p:sp>
      <p:cxnSp>
        <p:nvCxnSpPr>
          <p:cNvPr id="12" name="Straight Arrow Connector 11"/>
          <p:cNvCxnSpPr>
            <a:stCxn id="9" idx="0"/>
            <a:endCxn id="8" idx="2"/>
          </p:cNvCxnSpPr>
          <p:nvPr/>
        </p:nvCxnSpPr>
        <p:spPr>
          <a:xfrm flipV="1">
            <a:off x="2114332" y="3610302"/>
            <a:ext cx="0" cy="457200"/>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a:endCxn id="9" idx="2"/>
          </p:cNvCxnSpPr>
          <p:nvPr/>
        </p:nvCxnSpPr>
        <p:spPr>
          <a:xfrm flipV="1">
            <a:off x="2114332" y="4829502"/>
            <a:ext cx="0" cy="58069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5800" y="4964668"/>
            <a:ext cx="1467068" cy="369332"/>
          </a:xfrm>
          <a:prstGeom prst="rect">
            <a:avLst/>
          </a:prstGeom>
          <a:noFill/>
        </p:spPr>
        <p:txBody>
          <a:bodyPr wrap="none" rtlCol="0">
            <a:spAutoFit/>
          </a:bodyPr>
          <a:lstStyle/>
          <a:p>
            <a:r>
              <a:rPr lang="en-US" dirty="0" smtClean="0"/>
              <a:t>implements</a:t>
            </a:r>
            <a:endParaRPr lang="en-US" dirty="0"/>
          </a:p>
        </p:txBody>
      </p:sp>
      <p:pic>
        <p:nvPicPr>
          <p:cNvPr id="18" name="Picture 3"/>
          <p:cNvPicPr>
            <a:picLocks noChangeAspect="1" noChangeArrowheads="1"/>
          </p:cNvPicPr>
          <p:nvPr/>
        </p:nvPicPr>
        <p:blipFill>
          <a:blip r:embed="rId2" cstate="print"/>
          <a:srcRect l="30088" t="18132" r="34187" b="67582"/>
          <a:stretch>
            <a:fillRect/>
          </a:stretch>
        </p:blipFill>
        <p:spPr bwMode="auto">
          <a:xfrm>
            <a:off x="3429000" y="3828396"/>
            <a:ext cx="4648200" cy="990600"/>
          </a:xfrm>
          <a:prstGeom prst="rect">
            <a:avLst/>
          </a:prstGeom>
          <a:noFill/>
          <a:ln w="9525">
            <a:noFill/>
            <a:miter lim="800000"/>
            <a:headEnd/>
            <a:tailEnd/>
          </a:ln>
        </p:spPr>
      </p:pic>
      <p:pic>
        <p:nvPicPr>
          <p:cNvPr id="23" name="Picture 5"/>
          <p:cNvPicPr>
            <a:picLocks noChangeAspect="1" noChangeArrowheads="1"/>
          </p:cNvPicPr>
          <p:nvPr/>
        </p:nvPicPr>
        <p:blipFill>
          <a:blip r:embed="rId3" cstate="print"/>
          <a:srcRect l="30088" t="18132" r="35359" b="50000"/>
          <a:stretch>
            <a:fillRect/>
          </a:stretch>
        </p:blipFill>
        <p:spPr bwMode="auto">
          <a:xfrm>
            <a:off x="3429000" y="4800600"/>
            <a:ext cx="4038600" cy="1985075"/>
          </a:xfrm>
          <a:prstGeom prst="rect">
            <a:avLst/>
          </a:prstGeom>
          <a:noFill/>
          <a:ln w="9525">
            <a:noFill/>
            <a:miter lim="800000"/>
            <a:headEnd/>
            <a:tailEnd/>
          </a:ln>
        </p:spPr>
      </p:pic>
      <p:pic>
        <p:nvPicPr>
          <p:cNvPr id="24" name="Picture 6"/>
          <p:cNvPicPr>
            <a:picLocks noChangeAspect="1" noChangeArrowheads="1"/>
          </p:cNvPicPr>
          <p:nvPr/>
        </p:nvPicPr>
        <p:blipFill>
          <a:blip r:embed="rId4" cstate="print"/>
          <a:srcRect l="30673" t="18132" r="50586" b="68681"/>
          <a:stretch>
            <a:fillRect/>
          </a:stretch>
        </p:blipFill>
        <p:spPr bwMode="auto">
          <a:xfrm>
            <a:off x="3518336" y="2819400"/>
            <a:ext cx="2438400"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linds(horizontal)">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and Polymorphism</a:t>
            </a:r>
            <a:endParaRPr lang="en-US" dirty="0"/>
          </a:p>
        </p:txBody>
      </p:sp>
      <p:sp>
        <p:nvSpPr>
          <p:cNvPr id="3" name="Content Placeholder 2"/>
          <p:cNvSpPr>
            <a:spLocks noGrp="1"/>
          </p:cNvSpPr>
          <p:nvPr>
            <p:ph idx="1"/>
          </p:nvPr>
        </p:nvSpPr>
        <p:spPr>
          <a:xfrm>
            <a:off x="228600" y="1524000"/>
            <a:ext cx="8686800" cy="4946650"/>
          </a:xfrm>
        </p:spPr>
        <p:txBody>
          <a:bodyPr/>
          <a:lstStyle/>
          <a:p>
            <a:pPr>
              <a:spcBef>
                <a:spcPts val="1200"/>
              </a:spcBef>
              <a:buNone/>
            </a:pPr>
            <a:r>
              <a:rPr lang="en-US" sz="2000" b="1" dirty="0" smtClean="0">
                <a:latin typeface="Arial" pitchFamily="34" charset="0"/>
                <a:cs typeface="Arial" pitchFamily="34" charset="0"/>
              </a:rPr>
              <a:t>Interface and Polymorphism:</a:t>
            </a:r>
          </a:p>
          <a:p>
            <a:pPr lvl="1">
              <a:spcBef>
                <a:spcPts val="1200"/>
              </a:spcBef>
              <a:buNone/>
            </a:pPr>
            <a:r>
              <a:rPr lang="en-US" sz="2000" dirty="0" smtClean="0">
                <a:latin typeface="Arial" pitchFamily="34" charset="0"/>
                <a:cs typeface="Arial" pitchFamily="34" charset="0"/>
              </a:rPr>
              <a:t>Interfaces exhibit polymorphism, because interfaces can be used for declaring reference and based on the type of object instance created and injected into the reference the appropriate objects will be triggered.</a:t>
            </a:r>
          </a:p>
          <a:p>
            <a:pPr lvl="1">
              <a:spcBef>
                <a:spcPts val="1200"/>
              </a:spcBef>
              <a:buNone/>
            </a:pPr>
            <a:r>
              <a:rPr lang="en-US" sz="2000" b="1" dirty="0" smtClean="0">
                <a:latin typeface="Arial" pitchFamily="34" charset="0"/>
                <a:cs typeface="Arial" pitchFamily="34" charset="0"/>
              </a:rPr>
              <a:t>Example:</a:t>
            </a:r>
          </a:p>
          <a:p>
            <a:pPr lvl="1" indent="344488">
              <a:spcBef>
                <a:spcPts val="0"/>
              </a:spcBef>
              <a:buNone/>
            </a:pPr>
            <a:r>
              <a:rPr lang="en-US" sz="2000" b="1" dirty="0" smtClean="0">
                <a:solidFill>
                  <a:srgbClr val="002060"/>
                </a:solidFill>
                <a:latin typeface="Arial" pitchFamily="34" charset="0"/>
                <a:cs typeface="Arial" pitchFamily="34" charset="0"/>
              </a:rPr>
              <a:t>ICar car1= new Honda();</a:t>
            </a:r>
          </a:p>
          <a:p>
            <a:pPr lvl="1" indent="344488">
              <a:spcBef>
                <a:spcPts val="0"/>
              </a:spcBef>
              <a:buNone/>
            </a:pPr>
            <a:r>
              <a:rPr lang="en-US" sz="2000" b="1" dirty="0" smtClean="0">
                <a:solidFill>
                  <a:srgbClr val="002060"/>
                </a:solidFill>
                <a:latin typeface="Arial" pitchFamily="34" charset="0"/>
                <a:cs typeface="Arial" pitchFamily="34" charset="0"/>
              </a:rPr>
              <a:t>ICar car2= new BMW();</a:t>
            </a:r>
          </a:p>
          <a:p>
            <a:pPr lvl="1" indent="344488">
              <a:spcBef>
                <a:spcPts val="0"/>
              </a:spcBef>
              <a:buNone/>
            </a:pPr>
            <a:r>
              <a:rPr lang="en-US" sz="2000" b="1" dirty="0" smtClean="0">
                <a:solidFill>
                  <a:srgbClr val="002060"/>
                </a:solidFill>
                <a:latin typeface="Arial" pitchFamily="34" charset="0"/>
                <a:cs typeface="Arial" pitchFamily="34" charset="0"/>
              </a:rPr>
              <a:t>car1</a:t>
            </a:r>
            <a:r>
              <a:rPr lang="en-US" sz="2000" b="1" dirty="0" smtClean="0">
                <a:solidFill>
                  <a:srgbClr val="002060"/>
                </a:solidFill>
                <a:latin typeface="Arial" pitchFamily="34" charset="0"/>
                <a:cs typeface="Arial" pitchFamily="34" charset="0"/>
              </a:rPr>
              <a:t>.drive();</a:t>
            </a:r>
          </a:p>
          <a:p>
            <a:pPr lvl="1" indent="344488">
              <a:spcBef>
                <a:spcPts val="0"/>
              </a:spcBef>
              <a:buNone/>
            </a:pPr>
            <a:r>
              <a:rPr lang="en-US" sz="2000" b="1" dirty="0" smtClean="0">
                <a:solidFill>
                  <a:srgbClr val="002060"/>
                </a:solidFill>
                <a:latin typeface="Arial" pitchFamily="34" charset="0"/>
                <a:cs typeface="Arial" pitchFamily="34" charset="0"/>
              </a:rPr>
              <a:t>car2</a:t>
            </a:r>
            <a:r>
              <a:rPr lang="en-US" sz="2000" b="1" dirty="0" smtClean="0">
                <a:solidFill>
                  <a:srgbClr val="002060"/>
                </a:solidFill>
                <a:latin typeface="Arial" pitchFamily="34" charset="0"/>
                <a:cs typeface="Arial" pitchFamily="34" charset="0"/>
              </a:rPr>
              <a:t>.drive</a:t>
            </a:r>
            <a:r>
              <a:rPr lang="en-US" sz="2000" b="1" dirty="0" smtClean="0">
                <a:solidFill>
                  <a:srgbClr val="002060"/>
                </a:solidFill>
                <a:latin typeface="Arial" pitchFamily="34" charset="0"/>
                <a:cs typeface="Arial" pitchFamily="34" charset="0"/>
              </a:rPr>
              <a:t>();</a:t>
            </a:r>
          </a:p>
          <a:p>
            <a:pPr lvl="1">
              <a:spcBef>
                <a:spcPts val="1200"/>
              </a:spcBef>
              <a:buNone/>
            </a:pPr>
            <a:endParaRPr lang="en-US" sz="2000" b="1" dirty="0" smtClean="0">
              <a:latin typeface="Arial" pitchFamily="34" charset="0"/>
              <a:cs typeface="Arial" pitchFamily="34" charset="0"/>
            </a:endParaRPr>
          </a:p>
          <a:p>
            <a:pPr lvl="1">
              <a:spcBef>
                <a:spcPts val="1200"/>
              </a:spcBef>
              <a:buNone/>
            </a:pP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sp>
        <p:nvSpPr>
          <p:cNvPr id="5" name="TextBox 4"/>
          <p:cNvSpPr txBox="1"/>
          <p:nvPr/>
        </p:nvSpPr>
        <p:spPr>
          <a:xfrm>
            <a:off x="609600" y="5096470"/>
            <a:ext cx="7696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Based on the objects (</a:t>
            </a:r>
            <a:r>
              <a:rPr lang="en-US" dirty="0" err="1" smtClean="0">
                <a:latin typeface="Arial" pitchFamily="34" charset="0"/>
                <a:cs typeface="Arial" pitchFamily="34" charset="0"/>
              </a:rPr>
              <a:t>Honda,BMW</a:t>
            </a:r>
            <a:r>
              <a:rPr lang="en-US" b="0" dirty="0" smtClean="0">
                <a:latin typeface="Arial" pitchFamily="34" charset="0"/>
                <a:cs typeface="Arial" pitchFamily="34" charset="0"/>
              </a:rPr>
              <a:t>) created and injected into the interface reference (</a:t>
            </a:r>
            <a:r>
              <a:rPr lang="en-US" dirty="0" smtClean="0">
                <a:latin typeface="Arial" pitchFamily="34" charset="0"/>
                <a:cs typeface="Arial" pitchFamily="34" charset="0"/>
              </a:rPr>
              <a:t>car1, car2</a:t>
            </a:r>
            <a:r>
              <a:rPr lang="en-US" b="0" dirty="0" smtClean="0">
                <a:latin typeface="Arial" pitchFamily="34" charset="0"/>
                <a:cs typeface="Arial" pitchFamily="34" charset="0"/>
              </a:rPr>
              <a:t>) the appropriate objects method will be invoked.</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IS-A and HAS-A Relationship</a:t>
            </a:r>
            <a:endParaRPr lang="en-US" sz="3200" dirty="0"/>
          </a:p>
        </p:txBody>
      </p:sp>
      <p:sp>
        <p:nvSpPr>
          <p:cNvPr id="3" name="Content Placeholder 2"/>
          <p:cNvSpPr>
            <a:spLocks noGrp="1"/>
          </p:cNvSpPr>
          <p:nvPr>
            <p:ph idx="1"/>
          </p:nvPr>
        </p:nvSpPr>
        <p:spPr/>
        <p:txBody>
          <a:bodyPr/>
          <a:lstStyle/>
          <a:p>
            <a:pPr>
              <a:spcBef>
                <a:spcPts val="1200"/>
              </a:spcBef>
              <a:buNone/>
            </a:pPr>
            <a:r>
              <a:rPr lang="en-US" sz="1800" b="1" dirty="0" smtClean="0">
                <a:latin typeface="Arial" pitchFamily="34" charset="0"/>
                <a:cs typeface="Arial" pitchFamily="34" charset="0"/>
              </a:rPr>
              <a:t>Java represents two types of relationship</a:t>
            </a:r>
          </a:p>
          <a:p>
            <a:pPr>
              <a:spcBef>
                <a:spcPts val="1200"/>
              </a:spcBef>
              <a:buNone/>
            </a:pPr>
            <a:endParaRPr lang="en-US" sz="1800" dirty="0" smtClean="0">
              <a:latin typeface="Arial" pitchFamily="34" charset="0"/>
              <a:cs typeface="Arial" pitchFamily="34" charset="0"/>
            </a:endParaRPr>
          </a:p>
          <a:p>
            <a:pPr>
              <a:spcBef>
                <a:spcPts val="1200"/>
              </a:spcBef>
              <a:buNone/>
            </a:pPr>
            <a:endParaRPr lang="en-US" sz="18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grpSp>
        <p:nvGrpSpPr>
          <p:cNvPr id="21" name="Group 20"/>
          <p:cNvGrpSpPr/>
          <p:nvPr/>
        </p:nvGrpSpPr>
        <p:grpSpPr>
          <a:xfrm>
            <a:off x="1799898" y="2286000"/>
            <a:ext cx="4981902" cy="3746936"/>
            <a:chOff x="1644868" y="2286000"/>
            <a:chExt cx="4981902" cy="3746936"/>
          </a:xfrm>
        </p:grpSpPr>
        <p:sp>
          <p:nvSpPr>
            <p:cNvPr id="6" name="Rectangle 5"/>
            <p:cNvSpPr/>
            <p:nvPr/>
          </p:nvSpPr>
          <p:spPr>
            <a:xfrm>
              <a:off x="3276600" y="2286000"/>
              <a:ext cx="1676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smtClean="0"/>
                <a:t>Relationship</a:t>
              </a:r>
              <a:endParaRPr lang="en-US" sz="2200" dirty="0"/>
            </a:p>
          </p:txBody>
        </p:sp>
        <p:sp>
          <p:nvSpPr>
            <p:cNvPr id="7" name="Rectangle 6"/>
            <p:cNvSpPr/>
            <p:nvPr/>
          </p:nvSpPr>
          <p:spPr>
            <a:xfrm>
              <a:off x="1736834" y="3733800"/>
              <a:ext cx="16764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dirty="0" smtClean="0"/>
                <a:t>IS-A</a:t>
              </a:r>
              <a:endParaRPr lang="en-US" sz="2500" dirty="0"/>
            </a:p>
          </p:txBody>
        </p:sp>
        <p:sp>
          <p:nvSpPr>
            <p:cNvPr id="8" name="Rectangle 7"/>
            <p:cNvSpPr/>
            <p:nvPr/>
          </p:nvSpPr>
          <p:spPr>
            <a:xfrm>
              <a:off x="4884676" y="3720664"/>
              <a:ext cx="1676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dirty="0" smtClean="0"/>
                <a:t>HAS-A</a:t>
              </a:r>
              <a:endParaRPr lang="en-US" sz="2500" dirty="0"/>
            </a:p>
          </p:txBody>
        </p:sp>
        <p:cxnSp>
          <p:nvCxnSpPr>
            <p:cNvPr id="10" name="Elbow Connector 9"/>
            <p:cNvCxnSpPr>
              <a:stCxn id="6" idx="2"/>
              <a:endCxn id="7" idx="0"/>
            </p:cNvCxnSpPr>
            <p:nvPr/>
          </p:nvCxnSpPr>
          <p:spPr>
            <a:xfrm rot="5400000">
              <a:off x="3078217" y="2697217"/>
              <a:ext cx="533400" cy="15397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8" idx="0"/>
            </p:cNvCxnSpPr>
            <p:nvPr/>
          </p:nvCxnSpPr>
          <p:spPr>
            <a:xfrm rot="16200000" flipH="1">
              <a:off x="4658706" y="2656494"/>
              <a:ext cx="520264" cy="16080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44868" y="5105400"/>
              <a:ext cx="18288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Circle IS-A shape</a:t>
              </a:r>
              <a:br>
                <a:rPr lang="en-US" sz="1600" dirty="0" smtClean="0"/>
              </a:br>
              <a:r>
                <a:rPr lang="en-US" sz="1600" dirty="0" smtClean="0"/>
                <a:t>Cow IS-A animal</a:t>
              </a:r>
              <a:endParaRPr lang="en-US" sz="1600" dirty="0"/>
            </a:p>
          </p:txBody>
        </p:sp>
        <p:sp>
          <p:nvSpPr>
            <p:cNvPr id="16" name="Rectangle 15"/>
            <p:cNvSpPr/>
            <p:nvPr/>
          </p:nvSpPr>
          <p:spPr>
            <a:xfrm>
              <a:off x="4797970" y="5118536"/>
              <a:ext cx="18288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Car HAS-A wheel</a:t>
              </a:r>
            </a:p>
            <a:p>
              <a:pPr algn="ctr"/>
              <a:r>
                <a:rPr lang="en-US" sz="1600" dirty="0" smtClean="0"/>
                <a:t>Library HAS-A book</a:t>
              </a:r>
              <a:endParaRPr lang="en-US" sz="1600" dirty="0"/>
            </a:p>
          </p:txBody>
        </p:sp>
        <p:cxnSp>
          <p:nvCxnSpPr>
            <p:cNvPr id="18" name="Straight Arrow Connector 17"/>
            <p:cNvCxnSpPr>
              <a:stCxn id="7" idx="2"/>
              <a:endCxn id="15" idx="0"/>
            </p:cNvCxnSpPr>
            <p:nvPr/>
          </p:nvCxnSpPr>
          <p:spPr>
            <a:xfrm flipH="1">
              <a:off x="2559268" y="4648200"/>
              <a:ext cx="15766"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6" idx="0"/>
            </p:cNvCxnSpPr>
            <p:nvPr/>
          </p:nvCxnSpPr>
          <p:spPr>
            <a:xfrm flipH="1">
              <a:off x="5712370" y="4635064"/>
              <a:ext cx="10506" cy="48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2" name="Rounded Rectangular Callout 21"/>
          <p:cNvSpPr/>
          <p:nvPr/>
        </p:nvSpPr>
        <p:spPr>
          <a:xfrm>
            <a:off x="533400" y="2667000"/>
            <a:ext cx="1752600" cy="609600"/>
          </a:xfrm>
          <a:prstGeom prst="wedgeRoundRectCallout">
            <a:avLst>
              <a:gd name="adj1" fmla="val 53789"/>
              <a:gd name="adj2" fmla="val 12112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Implemented as inheritance</a:t>
            </a:r>
            <a:endParaRPr lang="en-US" sz="1600" dirty="0"/>
          </a:p>
        </p:txBody>
      </p:sp>
      <p:sp>
        <p:nvSpPr>
          <p:cNvPr id="23" name="Rounded Rectangular Callout 22"/>
          <p:cNvSpPr/>
          <p:nvPr/>
        </p:nvSpPr>
        <p:spPr>
          <a:xfrm>
            <a:off x="6400800" y="2590800"/>
            <a:ext cx="2057400" cy="609600"/>
          </a:xfrm>
          <a:prstGeom prst="wedgeRoundRectCallout">
            <a:avLst>
              <a:gd name="adj1" fmla="val -59554"/>
              <a:gd name="adj2" fmla="val 1340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Translates into reference variables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Using IS-A relationship</a:t>
            </a:r>
            <a:endParaRPr lang="en-US" sz="3200" dirty="0"/>
          </a:p>
        </p:txBody>
      </p:sp>
      <p:sp>
        <p:nvSpPr>
          <p:cNvPr id="3" name="Content Placeholder 2"/>
          <p:cNvSpPr>
            <a:spLocks noGrp="1"/>
          </p:cNvSpPr>
          <p:nvPr>
            <p:ph idx="1"/>
          </p:nvPr>
        </p:nvSpPr>
        <p:spPr/>
        <p:txBody>
          <a:bodyPr/>
          <a:lstStyle/>
          <a:p>
            <a:pPr>
              <a:spcBef>
                <a:spcPts val="1200"/>
              </a:spcBef>
              <a:buNone/>
            </a:pPr>
            <a:r>
              <a:rPr lang="en-US" sz="2000" b="1" dirty="0" smtClean="0">
                <a:latin typeface="Arial" pitchFamily="34" charset="0"/>
                <a:cs typeface="Arial" pitchFamily="34" charset="0"/>
              </a:rPr>
              <a:t>IS-A relationship:</a:t>
            </a:r>
          </a:p>
          <a:p>
            <a:pPr lvl="1">
              <a:spcBef>
                <a:spcPts val="1200"/>
              </a:spcBef>
              <a:buFont typeface="Wingdings" pitchFamily="2" charset="2"/>
              <a:buChar char="§"/>
            </a:pPr>
            <a:r>
              <a:rPr lang="en-US" sz="2000" dirty="0" smtClean="0">
                <a:latin typeface="Arial" pitchFamily="34" charset="0"/>
                <a:cs typeface="Arial" pitchFamily="34" charset="0"/>
              </a:rPr>
              <a:t>When one class </a:t>
            </a:r>
            <a:r>
              <a:rPr lang="en-US" sz="2000" b="1" dirty="0" smtClean="0">
                <a:latin typeface="Arial" pitchFamily="34" charset="0"/>
                <a:cs typeface="Arial" pitchFamily="34" charset="0"/>
              </a:rPr>
              <a:t>inherits</a:t>
            </a:r>
            <a:r>
              <a:rPr lang="en-US" sz="2000" dirty="0" smtClean="0">
                <a:latin typeface="Arial" pitchFamily="34" charset="0"/>
                <a:cs typeface="Arial" pitchFamily="34" charset="0"/>
              </a:rPr>
              <a:t> from another, you say that the subclass </a:t>
            </a:r>
            <a:r>
              <a:rPr lang="en-US" sz="2000" b="1" dirty="0" smtClean="0">
                <a:latin typeface="Arial" pitchFamily="34" charset="0"/>
                <a:cs typeface="Arial" pitchFamily="34" charset="0"/>
              </a:rPr>
              <a:t>extends</a:t>
            </a:r>
            <a:r>
              <a:rPr lang="en-US" sz="2000" dirty="0" smtClean="0">
                <a:latin typeface="Arial" pitchFamily="34" charset="0"/>
                <a:cs typeface="Arial" pitchFamily="34" charset="0"/>
              </a:rPr>
              <a:t> the super class.</a:t>
            </a:r>
          </a:p>
          <a:p>
            <a:pPr lvl="1">
              <a:spcBef>
                <a:spcPts val="1200"/>
              </a:spcBef>
              <a:buFont typeface="Wingdings" pitchFamily="2" charset="2"/>
              <a:buChar char="§"/>
            </a:pPr>
            <a:r>
              <a:rPr lang="en-US" sz="2000" dirty="0" smtClean="0">
                <a:latin typeface="Arial" pitchFamily="34" charset="0"/>
                <a:cs typeface="Arial" pitchFamily="34" charset="0"/>
              </a:rPr>
              <a:t>When you want to know if one thing should extend another, use the </a:t>
            </a:r>
            <a:r>
              <a:rPr lang="en-US" sz="2000" b="1" dirty="0" smtClean="0">
                <a:latin typeface="Arial" pitchFamily="34" charset="0"/>
                <a:cs typeface="Arial" pitchFamily="34" charset="0"/>
              </a:rPr>
              <a:t>IS-A</a:t>
            </a:r>
            <a:r>
              <a:rPr lang="en-US" sz="2000" dirty="0" smtClean="0">
                <a:latin typeface="Arial" pitchFamily="34" charset="0"/>
                <a:cs typeface="Arial" pitchFamily="34" charset="0"/>
              </a:rPr>
              <a:t> test.</a:t>
            </a:r>
          </a:p>
          <a:p>
            <a:pPr lvl="1">
              <a:spcBef>
                <a:spcPts val="1200"/>
              </a:spcBef>
              <a:buFont typeface="Wingdings" pitchFamily="2" charset="2"/>
              <a:buChar char="§"/>
            </a:pPr>
            <a:r>
              <a:rPr lang="en-US" sz="2000" b="1" dirty="0" smtClean="0">
                <a:latin typeface="Arial" pitchFamily="34" charset="0"/>
                <a:cs typeface="Arial" pitchFamily="34" charset="0"/>
              </a:rPr>
              <a:t>Examples</a:t>
            </a:r>
            <a:r>
              <a:rPr lang="en-US" sz="2000" dirty="0" smtClean="0">
                <a:latin typeface="Arial" pitchFamily="34" charset="0"/>
                <a:cs typeface="Arial" pitchFamily="34" charset="0"/>
              </a:rPr>
              <a:t> for </a:t>
            </a:r>
            <a:r>
              <a:rPr lang="en-US" sz="2000" dirty="0" smtClean="0">
                <a:solidFill>
                  <a:schemeClr val="accent6">
                    <a:lumMod val="50000"/>
                  </a:schemeClr>
                </a:solidFill>
                <a:latin typeface="Arial" pitchFamily="34" charset="0"/>
                <a:cs typeface="Arial" pitchFamily="34" charset="0"/>
              </a:rPr>
              <a:t>IS-A</a:t>
            </a:r>
            <a:r>
              <a:rPr lang="en-US" sz="2000" dirty="0" smtClean="0">
                <a:latin typeface="Arial" pitchFamily="34" charset="0"/>
                <a:cs typeface="Arial" pitchFamily="34" charset="0"/>
              </a:rPr>
              <a:t> relationship: </a:t>
            </a:r>
          </a:p>
          <a:p>
            <a:pPr lvl="2">
              <a:spcBef>
                <a:spcPts val="1200"/>
              </a:spcBef>
              <a:buNone/>
            </a:pPr>
            <a:r>
              <a:rPr lang="en-US" dirty="0" smtClean="0">
                <a:latin typeface="Arial" pitchFamily="34" charset="0"/>
                <a:cs typeface="Arial" pitchFamily="34" charset="0"/>
              </a:rPr>
              <a:t>Triangle </a:t>
            </a:r>
            <a:r>
              <a:rPr lang="en-US" dirty="0" smtClean="0">
                <a:solidFill>
                  <a:schemeClr val="accent6">
                    <a:lumMod val="50000"/>
                  </a:schemeClr>
                </a:solidFill>
                <a:latin typeface="Arial" pitchFamily="34" charset="0"/>
                <a:cs typeface="Arial" pitchFamily="34" charset="0"/>
              </a:rPr>
              <a:t>IS-A</a:t>
            </a:r>
            <a:r>
              <a:rPr lang="en-US" dirty="0" smtClean="0">
                <a:latin typeface="Arial" pitchFamily="34" charset="0"/>
                <a:cs typeface="Arial" pitchFamily="34" charset="0"/>
              </a:rPr>
              <a:t> Shape </a:t>
            </a:r>
          </a:p>
          <a:p>
            <a:pPr lvl="2">
              <a:spcBef>
                <a:spcPts val="1200"/>
              </a:spcBef>
              <a:buNone/>
            </a:pPr>
            <a:r>
              <a:rPr lang="en-US" dirty="0" smtClean="0">
                <a:latin typeface="Arial" pitchFamily="34" charset="0"/>
                <a:cs typeface="Arial" pitchFamily="34" charset="0"/>
              </a:rPr>
              <a:t>Green </a:t>
            </a:r>
            <a:r>
              <a:rPr lang="en-US" dirty="0" smtClean="0">
                <a:solidFill>
                  <a:schemeClr val="accent6">
                    <a:lumMod val="50000"/>
                  </a:schemeClr>
                </a:solidFill>
                <a:latin typeface="Arial" pitchFamily="34" charset="0"/>
                <a:cs typeface="Arial" pitchFamily="34" charset="0"/>
              </a:rPr>
              <a:t>IS-A</a:t>
            </a:r>
            <a:r>
              <a:rPr lang="en-US" dirty="0" smtClean="0">
                <a:latin typeface="Arial" pitchFamily="34" charset="0"/>
                <a:cs typeface="Arial" pitchFamily="34" charset="0"/>
              </a:rPr>
              <a:t> Color</a:t>
            </a:r>
          </a:p>
          <a:p>
            <a:pPr lvl="1">
              <a:spcBef>
                <a:spcPts val="1200"/>
              </a:spcBef>
              <a:buFont typeface="Wingdings" pitchFamily="2" charset="2"/>
              <a:buChar char="§"/>
            </a:pPr>
            <a:r>
              <a:rPr lang="en-US" sz="2000" b="1" dirty="0" smtClean="0">
                <a:latin typeface="Arial" pitchFamily="34" charset="0"/>
                <a:cs typeface="Arial" pitchFamily="34" charset="0"/>
              </a:rPr>
              <a:t>Do not </a:t>
            </a:r>
            <a:r>
              <a:rPr lang="en-US" sz="2000" dirty="0" smtClean="0">
                <a:latin typeface="Arial" pitchFamily="34" charset="0"/>
                <a:cs typeface="Arial" pitchFamily="34" charset="0"/>
              </a:rPr>
              <a:t>apply inheritance if the sub class and super class do not pass the </a:t>
            </a:r>
            <a:r>
              <a:rPr lang="en-US" sz="2000" dirty="0" smtClean="0">
                <a:solidFill>
                  <a:schemeClr val="accent6">
                    <a:lumMod val="50000"/>
                  </a:schemeClr>
                </a:solidFill>
                <a:latin typeface="Arial" pitchFamily="34" charset="0"/>
                <a:cs typeface="Arial" pitchFamily="34" charset="0"/>
              </a:rPr>
              <a:t>IS-A</a:t>
            </a:r>
            <a:r>
              <a:rPr lang="en-US" sz="2000" dirty="0" smtClean="0">
                <a:latin typeface="Arial" pitchFamily="34" charset="0"/>
                <a:cs typeface="Arial" pitchFamily="34" charset="0"/>
              </a:rPr>
              <a:t> test</a:t>
            </a:r>
          </a:p>
          <a:p>
            <a:pPr lvl="1">
              <a:spcBef>
                <a:spcPts val="1200"/>
              </a:spcBef>
              <a:buNone/>
            </a:pPr>
            <a:endParaRPr lang="en-US" sz="2000" dirty="0" smtClean="0">
              <a:latin typeface="Arial" pitchFamily="34" charset="0"/>
              <a:cs typeface="Arial" pitchFamily="34" charset="0"/>
            </a:endParaRPr>
          </a:p>
          <a:p>
            <a:pPr lvl="1">
              <a:spcBef>
                <a:spcPts val="1200"/>
              </a:spcBef>
              <a:buFont typeface="Wingdings" pitchFamily="2" charset="2"/>
              <a:buChar char="§"/>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buNone/>
            </a:pP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Using IS-A relationship</a:t>
            </a:r>
            <a:endParaRPr lang="en-US" sz="3200" dirty="0"/>
          </a:p>
        </p:txBody>
      </p:sp>
      <p:sp>
        <p:nvSpPr>
          <p:cNvPr id="3" name="Content Placeholder 2"/>
          <p:cNvSpPr>
            <a:spLocks noGrp="1"/>
          </p:cNvSpPr>
          <p:nvPr>
            <p:ph idx="1"/>
          </p:nvPr>
        </p:nvSpPr>
        <p:spPr>
          <a:xfrm>
            <a:off x="228600" y="1609725"/>
            <a:ext cx="7086600" cy="4946650"/>
          </a:xfrm>
        </p:spPr>
        <p:txBody>
          <a:bodyPr/>
          <a:lstStyle/>
          <a:p>
            <a:pPr>
              <a:spcBef>
                <a:spcPts val="1200"/>
              </a:spcBef>
              <a:buNone/>
            </a:pPr>
            <a:r>
              <a:rPr lang="en-US" sz="2000" b="1" dirty="0" smtClean="0">
                <a:latin typeface="Arial" pitchFamily="34" charset="0"/>
                <a:cs typeface="Arial" pitchFamily="34" charset="0"/>
              </a:rPr>
              <a:t>IS-A relationship:</a:t>
            </a:r>
          </a:p>
          <a:p>
            <a:pPr lvl="1">
              <a:spcBef>
                <a:spcPts val="1200"/>
              </a:spcBef>
              <a:buFont typeface="Wingdings" pitchFamily="2" charset="2"/>
              <a:buChar char="§"/>
            </a:pPr>
            <a:r>
              <a:rPr lang="en-US" sz="2000" dirty="0" smtClean="0">
                <a:latin typeface="Arial" pitchFamily="34" charset="0"/>
                <a:cs typeface="Arial" pitchFamily="34" charset="0"/>
              </a:rPr>
              <a:t>The IS-A test works anywhere in the inheritance tree</a:t>
            </a:r>
          </a:p>
          <a:p>
            <a:pPr lvl="1">
              <a:spcBef>
                <a:spcPts val="1200"/>
              </a:spcBef>
              <a:buNone/>
            </a:pPr>
            <a:endParaRPr lang="en-US" sz="2000" dirty="0" smtClean="0">
              <a:latin typeface="Arial" pitchFamily="34" charset="0"/>
              <a:cs typeface="Arial" pitchFamily="34" charset="0"/>
            </a:endParaRPr>
          </a:p>
          <a:p>
            <a:pPr lvl="1">
              <a:spcBef>
                <a:spcPts val="1200"/>
              </a:spcBef>
              <a:buFont typeface="Wingdings" pitchFamily="2" charset="2"/>
              <a:buChar char="§"/>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buNone/>
            </a:pP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5" name="Rectangle 4"/>
          <p:cNvSpPr/>
          <p:nvPr/>
        </p:nvSpPr>
        <p:spPr>
          <a:xfrm>
            <a:off x="1660634" y="2743200"/>
            <a:ext cx="1066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t>Vehicle</a:t>
            </a:r>
            <a:endParaRPr lang="en-US" sz="2000" dirty="0"/>
          </a:p>
        </p:txBody>
      </p:sp>
      <p:sp>
        <p:nvSpPr>
          <p:cNvPr id="6" name="Rectangle 5"/>
          <p:cNvSpPr/>
          <p:nvPr/>
        </p:nvSpPr>
        <p:spPr>
          <a:xfrm>
            <a:off x="1660634" y="3886200"/>
            <a:ext cx="1066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t>Car</a:t>
            </a:r>
            <a:endParaRPr lang="en-US" sz="2000" dirty="0"/>
          </a:p>
        </p:txBody>
      </p:sp>
      <p:sp>
        <p:nvSpPr>
          <p:cNvPr id="7" name="Rectangle 6"/>
          <p:cNvSpPr/>
          <p:nvPr/>
        </p:nvSpPr>
        <p:spPr>
          <a:xfrm>
            <a:off x="1600200" y="5013434"/>
            <a:ext cx="1174532"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t>Race Car</a:t>
            </a:r>
            <a:endParaRPr lang="en-US" sz="2000" dirty="0"/>
          </a:p>
        </p:txBody>
      </p:sp>
      <p:cxnSp>
        <p:nvCxnSpPr>
          <p:cNvPr id="9" name="Straight Arrow Connector 8"/>
          <p:cNvCxnSpPr>
            <a:stCxn id="7" idx="0"/>
            <a:endCxn id="6" idx="2"/>
          </p:cNvCxnSpPr>
          <p:nvPr/>
        </p:nvCxnSpPr>
        <p:spPr>
          <a:xfrm flipV="1">
            <a:off x="2187466" y="4572000"/>
            <a:ext cx="6568" cy="441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5" idx="2"/>
          </p:cNvCxnSpPr>
          <p:nvPr/>
        </p:nvCxnSpPr>
        <p:spPr>
          <a:xfrm flipV="1">
            <a:off x="2194034" y="3429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49366" y="4632434"/>
            <a:ext cx="902811" cy="338554"/>
          </a:xfrm>
          <a:prstGeom prst="rect">
            <a:avLst/>
          </a:prstGeom>
          <a:noFill/>
        </p:spPr>
        <p:txBody>
          <a:bodyPr wrap="none" rtlCol="0">
            <a:spAutoFit/>
          </a:bodyPr>
          <a:lstStyle/>
          <a:p>
            <a:r>
              <a:rPr lang="en-US" sz="1600" b="0" dirty="0" smtClean="0"/>
              <a:t>extends</a:t>
            </a:r>
            <a:endParaRPr lang="en-US" sz="1600" b="0" dirty="0"/>
          </a:p>
        </p:txBody>
      </p:sp>
      <p:sp>
        <p:nvSpPr>
          <p:cNvPr id="13" name="TextBox 12"/>
          <p:cNvSpPr txBox="1"/>
          <p:nvPr/>
        </p:nvSpPr>
        <p:spPr>
          <a:xfrm>
            <a:off x="2174091" y="3487212"/>
            <a:ext cx="902811" cy="338554"/>
          </a:xfrm>
          <a:prstGeom prst="rect">
            <a:avLst/>
          </a:prstGeom>
          <a:noFill/>
        </p:spPr>
        <p:txBody>
          <a:bodyPr wrap="none" rtlCol="0">
            <a:spAutoFit/>
          </a:bodyPr>
          <a:lstStyle/>
          <a:p>
            <a:r>
              <a:rPr lang="en-US" sz="1600" b="0" dirty="0" smtClean="0"/>
              <a:t>extends</a:t>
            </a:r>
            <a:endParaRPr lang="en-US" sz="1600" b="0" dirty="0"/>
          </a:p>
        </p:txBody>
      </p:sp>
      <p:sp>
        <p:nvSpPr>
          <p:cNvPr id="14" name="Rectangle 13"/>
          <p:cNvSpPr/>
          <p:nvPr/>
        </p:nvSpPr>
        <p:spPr>
          <a:xfrm>
            <a:off x="3276600" y="4267200"/>
            <a:ext cx="17526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RaceCar</a:t>
            </a:r>
            <a:r>
              <a:rPr lang="en-US" dirty="0" smtClean="0"/>
              <a:t> IS-A Car</a:t>
            </a:r>
            <a:endParaRPr lang="en-US" dirty="0"/>
          </a:p>
        </p:txBody>
      </p:sp>
      <p:sp>
        <p:nvSpPr>
          <p:cNvPr id="15" name="Rectangle 14"/>
          <p:cNvSpPr/>
          <p:nvPr/>
        </p:nvSpPr>
        <p:spPr>
          <a:xfrm>
            <a:off x="3276600" y="3429000"/>
            <a:ext cx="17526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Car IS-A Vehicle</a:t>
            </a:r>
            <a:endParaRPr lang="en-US" dirty="0"/>
          </a:p>
        </p:txBody>
      </p:sp>
      <p:sp>
        <p:nvSpPr>
          <p:cNvPr id="16" name="Rectangle 15"/>
          <p:cNvSpPr/>
          <p:nvPr/>
        </p:nvSpPr>
        <p:spPr>
          <a:xfrm>
            <a:off x="5334000" y="2667000"/>
            <a:ext cx="3657600" cy="1905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Note: The IS-A relationship works in only one direction</a:t>
            </a:r>
          </a:p>
          <a:p>
            <a:r>
              <a:rPr lang="en-US" dirty="0" smtClean="0"/>
              <a:t>  Example: </a:t>
            </a:r>
          </a:p>
          <a:p>
            <a:pPr algn="ctr"/>
            <a:r>
              <a:rPr lang="en-US" b="0" dirty="0" smtClean="0"/>
              <a:t>Car IS-A vehicle makes sense, but</a:t>
            </a:r>
          </a:p>
          <a:p>
            <a:pPr algn="ctr"/>
            <a:r>
              <a:rPr lang="en-US" b="0" dirty="0" smtClean="0"/>
              <a:t>Vehicle IS-A car does not make sense</a:t>
            </a:r>
            <a:endParaRPr lang="en-US" b="0" dirty="0"/>
          </a:p>
        </p:txBody>
      </p:sp>
      <p:sp>
        <p:nvSpPr>
          <p:cNvPr id="17" name="Rectangle 16"/>
          <p:cNvSpPr/>
          <p:nvPr/>
        </p:nvSpPr>
        <p:spPr>
          <a:xfrm>
            <a:off x="3231932" y="5181600"/>
            <a:ext cx="1797268"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RaceCar</a:t>
            </a:r>
            <a:r>
              <a:rPr lang="en-US" dirty="0" smtClean="0"/>
              <a:t> IS-A Vehicle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Using HAS-A relationship</a:t>
            </a:r>
            <a:endParaRPr lang="en-US" sz="3200" dirty="0"/>
          </a:p>
        </p:txBody>
      </p:sp>
      <p:sp>
        <p:nvSpPr>
          <p:cNvPr id="3" name="Content Placeholder 2"/>
          <p:cNvSpPr>
            <a:spLocks noGrp="1"/>
          </p:cNvSpPr>
          <p:nvPr>
            <p:ph idx="1"/>
          </p:nvPr>
        </p:nvSpPr>
        <p:spPr/>
        <p:txBody>
          <a:bodyPr/>
          <a:lstStyle/>
          <a:p>
            <a:pPr>
              <a:spcBef>
                <a:spcPts val="1200"/>
              </a:spcBef>
              <a:buNone/>
            </a:pPr>
            <a:r>
              <a:rPr lang="en-US" sz="2000" b="1" dirty="0" smtClean="0">
                <a:latin typeface="Arial" pitchFamily="34" charset="0"/>
                <a:cs typeface="Arial" pitchFamily="34" charset="0"/>
              </a:rPr>
              <a:t>HAS-A relationship:</a:t>
            </a:r>
          </a:p>
          <a:p>
            <a:pPr lvl="1">
              <a:spcBef>
                <a:spcPts val="1200"/>
              </a:spcBef>
              <a:buNone/>
            </a:pPr>
            <a:r>
              <a:rPr lang="en-US" sz="2000" dirty="0" smtClean="0">
                <a:latin typeface="Arial" pitchFamily="34" charset="0"/>
                <a:cs typeface="Arial" pitchFamily="34" charset="0"/>
              </a:rPr>
              <a:t>When two classes are related by not through inheritance, then you say that the two classes are joined by HAS-A relationship</a:t>
            </a:r>
          </a:p>
          <a:p>
            <a:pPr lvl="1">
              <a:spcBef>
                <a:spcPts val="1200"/>
              </a:spcBef>
              <a:buNone/>
            </a:pPr>
            <a:r>
              <a:rPr lang="en-US" sz="2000" b="1" dirty="0" smtClean="0">
                <a:latin typeface="Arial" pitchFamily="34" charset="0"/>
                <a:cs typeface="Arial" pitchFamily="34" charset="0"/>
              </a:rPr>
              <a:t>Example</a:t>
            </a:r>
            <a:r>
              <a:rPr lang="en-US" sz="2000" dirty="0" smtClean="0">
                <a:latin typeface="Arial" pitchFamily="34" charset="0"/>
                <a:cs typeface="Arial" pitchFamily="34" charset="0"/>
              </a:rPr>
              <a:t>:</a:t>
            </a:r>
          </a:p>
          <a:p>
            <a:pPr lvl="2">
              <a:spcBef>
                <a:spcPts val="1200"/>
              </a:spcBef>
              <a:buNone/>
            </a:pPr>
            <a:r>
              <a:rPr lang="en-US" dirty="0" smtClean="0">
                <a:latin typeface="Arial" pitchFamily="34" charset="0"/>
                <a:cs typeface="Arial" pitchFamily="34" charset="0"/>
              </a:rPr>
              <a:t>Bathroom </a:t>
            </a:r>
            <a:r>
              <a:rPr lang="en-US" dirty="0" smtClean="0">
                <a:solidFill>
                  <a:schemeClr val="accent6">
                    <a:lumMod val="50000"/>
                  </a:schemeClr>
                </a:solidFill>
                <a:latin typeface="Arial" pitchFamily="34" charset="0"/>
                <a:cs typeface="Arial" pitchFamily="34" charset="0"/>
              </a:rPr>
              <a:t>HAS-A</a:t>
            </a:r>
            <a:r>
              <a:rPr lang="en-US" dirty="0" smtClean="0">
                <a:latin typeface="Arial" pitchFamily="34" charset="0"/>
                <a:cs typeface="Arial" pitchFamily="34" charset="0"/>
              </a:rPr>
              <a:t> tub</a:t>
            </a:r>
          </a:p>
          <a:p>
            <a:pPr lvl="2">
              <a:spcBef>
                <a:spcPts val="1200"/>
              </a:spcBef>
              <a:buNone/>
            </a:pPr>
            <a:r>
              <a:rPr lang="en-US" dirty="0" smtClean="0">
                <a:latin typeface="Arial" pitchFamily="34" charset="0"/>
                <a:cs typeface="Arial" pitchFamily="34" charset="0"/>
              </a:rPr>
              <a:t>Tub HAS-A bubble</a:t>
            </a:r>
          </a:p>
          <a:p>
            <a:pPr lvl="1">
              <a:spcBef>
                <a:spcPts val="1200"/>
              </a:spcBef>
              <a:buNone/>
            </a:pPr>
            <a:r>
              <a:rPr lang="en-US" sz="2000" dirty="0" smtClean="0">
                <a:latin typeface="Arial" pitchFamily="34" charset="0"/>
                <a:cs typeface="Arial" pitchFamily="34" charset="0"/>
              </a:rPr>
              <a:t>The HAS-A relationship can be translated into reference variables. </a:t>
            </a:r>
          </a:p>
          <a:p>
            <a:pPr lvl="1">
              <a:spcBef>
                <a:spcPts val="1200"/>
              </a:spcBef>
              <a:buFont typeface="Wingdings" pitchFamily="2" charset="2"/>
              <a:buChar char="§"/>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buNone/>
            </a:pP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pic>
        <p:nvPicPr>
          <p:cNvPr id="41986" name="Picture 2"/>
          <p:cNvPicPr>
            <a:picLocks noChangeAspect="1" noChangeArrowheads="1"/>
          </p:cNvPicPr>
          <p:nvPr/>
        </p:nvPicPr>
        <p:blipFill>
          <a:blip r:embed="rId2" cstate="print"/>
          <a:srcRect l="7028" t="18681" r="73646" b="64835"/>
          <a:stretch>
            <a:fillRect/>
          </a:stretch>
        </p:blipFill>
        <p:spPr bwMode="auto">
          <a:xfrm>
            <a:off x="654268" y="4724400"/>
            <a:ext cx="3352800" cy="1524000"/>
          </a:xfrm>
          <a:prstGeom prst="rect">
            <a:avLst/>
          </a:prstGeom>
          <a:noFill/>
          <a:ln w="9525">
            <a:noFill/>
            <a:miter lim="800000"/>
            <a:headEnd/>
            <a:tailEnd/>
          </a:ln>
        </p:spPr>
      </p:pic>
      <p:pic>
        <p:nvPicPr>
          <p:cNvPr id="41990" name="Picture 6"/>
          <p:cNvPicPr>
            <a:picLocks noChangeAspect="1" noChangeArrowheads="1"/>
          </p:cNvPicPr>
          <p:nvPr/>
        </p:nvPicPr>
        <p:blipFill>
          <a:blip r:embed="rId3" cstate="print"/>
          <a:srcRect/>
          <a:stretch>
            <a:fillRect/>
          </a:stretch>
        </p:blipFill>
        <p:spPr bwMode="auto">
          <a:xfrm>
            <a:off x="4020203" y="4803230"/>
            <a:ext cx="4936787" cy="1143000"/>
          </a:xfrm>
          <a:prstGeom prst="rect">
            <a:avLst/>
          </a:prstGeom>
          <a:noFill/>
          <a:ln w="9525">
            <a:noFill/>
            <a:miter lim="800000"/>
            <a:headEnd/>
            <a:tailEnd/>
          </a:ln>
        </p:spPr>
      </p:pic>
      <p:cxnSp>
        <p:nvCxnSpPr>
          <p:cNvPr id="11" name="Straight Arrow Connector 10"/>
          <p:cNvCxnSpPr/>
          <p:nvPr/>
        </p:nvCxnSpPr>
        <p:spPr>
          <a:xfrm flipV="1">
            <a:off x="3429000" y="5181600"/>
            <a:ext cx="990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nodeType="withEffect">
                                  <p:stCondLst>
                                    <p:cond delay="0"/>
                                  </p:stCondLst>
                                  <p:childTnLst>
                                    <p:set>
                                      <p:cBhvr>
                                        <p:cTn id="9" dur="1" fill="hold">
                                          <p:stCondLst>
                                            <p:cond delay="0"/>
                                          </p:stCondLst>
                                        </p:cTn>
                                        <p:tgtEl>
                                          <p:spTgt spid="41990"/>
                                        </p:tgtEl>
                                        <p:attrNameLst>
                                          <p:attrName>style.visibility</p:attrName>
                                        </p:attrNameLst>
                                      </p:cBhvr>
                                      <p:to>
                                        <p:strVal val="visible"/>
                                      </p:to>
                                    </p:set>
                                    <p:animEffect transition="in" filter="checkerboard(across)">
                                      <p:cBhvr>
                                        <p:cTn id="10" dur="500"/>
                                        <p:tgtEl>
                                          <p:spTgt spid="41990"/>
                                        </p:tgtEl>
                                      </p:cBhvr>
                                    </p:animEffect>
                                  </p:childTnLst>
                                </p:cTn>
                              </p:par>
                              <p:par>
                                <p:cTn id="11" presetID="5" presetClass="entr" presetSubtype="10" fill="hold" nodeType="withEffect">
                                  <p:stCondLst>
                                    <p:cond delay="0"/>
                                  </p:stCondLst>
                                  <p:childTnLst>
                                    <p:set>
                                      <p:cBhvr>
                                        <p:cTn id="12" dur="1" fill="hold">
                                          <p:stCondLst>
                                            <p:cond delay="0"/>
                                          </p:stCondLst>
                                        </p:cTn>
                                        <p:tgtEl>
                                          <p:spTgt spid="41986"/>
                                        </p:tgtEl>
                                        <p:attrNameLst>
                                          <p:attrName>style.visibility</p:attrName>
                                        </p:attrNameLst>
                                      </p:cBhvr>
                                      <p:to>
                                        <p:strVal val="visible"/>
                                      </p:to>
                                    </p:set>
                                    <p:animEffect transition="in" filter="checkerboard(across)">
                                      <p:cBhvr>
                                        <p:cTn id="13"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IS-A and HAS-A Game</a:t>
            </a:r>
            <a:endParaRPr lang="en-US" sz="3200" dirty="0"/>
          </a:p>
        </p:txBody>
      </p:sp>
      <p:sp>
        <p:nvSpPr>
          <p:cNvPr id="3" name="Content Placeholder 2"/>
          <p:cNvSpPr>
            <a:spLocks noGrp="1"/>
          </p:cNvSpPr>
          <p:nvPr>
            <p:ph idx="1"/>
          </p:nvPr>
        </p:nvSpPr>
        <p:spPr/>
        <p:txBody>
          <a:bodyPr/>
          <a:lstStyle/>
          <a:p>
            <a:pPr>
              <a:spcBef>
                <a:spcPts val="1200"/>
              </a:spcBef>
              <a:buNone/>
            </a:pPr>
            <a:r>
              <a:rPr lang="en-US" sz="2000" b="1" dirty="0" smtClean="0">
                <a:latin typeface="Arial" pitchFamily="34" charset="0"/>
                <a:cs typeface="Arial" pitchFamily="34" charset="0"/>
              </a:rPr>
              <a:t>Time to play a game:</a:t>
            </a:r>
          </a:p>
          <a:p>
            <a:pPr lvl="1">
              <a:spcBef>
                <a:spcPts val="1200"/>
              </a:spcBef>
              <a:buNone/>
            </a:pPr>
            <a:r>
              <a:rPr lang="en-US" sz="2000" b="1" dirty="0" smtClean="0">
                <a:latin typeface="Arial" pitchFamily="34" charset="0"/>
                <a:cs typeface="Arial" pitchFamily="34" charset="0"/>
              </a:rPr>
              <a:t>Rules of the game:</a:t>
            </a:r>
          </a:p>
          <a:p>
            <a:pPr lvl="1">
              <a:spcBef>
                <a:spcPts val="1200"/>
              </a:spcBef>
              <a:buNone/>
            </a:pPr>
            <a:r>
              <a:rPr lang="en-US" sz="2000" b="1" dirty="0" smtClean="0">
                <a:latin typeface="Arial" pitchFamily="34" charset="0"/>
                <a:cs typeface="Arial" pitchFamily="34" charset="0"/>
              </a:rPr>
              <a:t>1</a:t>
            </a:r>
            <a:r>
              <a:rPr lang="en-US" sz="2000" dirty="0" smtClean="0">
                <a:latin typeface="Arial" pitchFamily="34" charset="0"/>
                <a:cs typeface="Arial" pitchFamily="34" charset="0"/>
              </a:rPr>
              <a:t>. In the next slide you will see an assortment of words.</a:t>
            </a:r>
          </a:p>
          <a:p>
            <a:pPr lvl="1">
              <a:spcBef>
                <a:spcPts val="1200"/>
              </a:spcBef>
              <a:buNone/>
            </a:pPr>
            <a:r>
              <a:rPr lang="en-US" sz="2000" dirty="0" smtClean="0">
                <a:latin typeface="Arial" pitchFamily="34" charset="0"/>
                <a:cs typeface="Arial" pitchFamily="34" charset="0"/>
              </a:rPr>
              <a:t>2. Match the words such that they either have a </a:t>
            </a:r>
            <a:r>
              <a:rPr lang="en-US" sz="2000" dirty="0" smtClean="0">
                <a:solidFill>
                  <a:schemeClr val="accent6">
                    <a:lumMod val="50000"/>
                  </a:schemeClr>
                </a:solidFill>
                <a:latin typeface="Arial" pitchFamily="34" charset="0"/>
                <a:cs typeface="Arial" pitchFamily="34" charset="0"/>
              </a:rPr>
              <a:t>IS-A</a:t>
            </a:r>
            <a:r>
              <a:rPr lang="en-US" sz="2000" dirty="0" smtClean="0">
                <a:latin typeface="Arial" pitchFamily="34" charset="0"/>
                <a:cs typeface="Arial" pitchFamily="34" charset="0"/>
              </a:rPr>
              <a:t> or </a:t>
            </a:r>
            <a:r>
              <a:rPr lang="en-US" sz="2000" dirty="0" smtClean="0">
                <a:solidFill>
                  <a:schemeClr val="accent6">
                    <a:lumMod val="50000"/>
                  </a:schemeClr>
                </a:solidFill>
                <a:latin typeface="Arial" pitchFamily="34" charset="0"/>
                <a:cs typeface="Arial" pitchFamily="34" charset="0"/>
              </a:rPr>
              <a:t>HAS-A</a:t>
            </a:r>
            <a:r>
              <a:rPr lang="en-US" sz="2000" dirty="0" smtClean="0">
                <a:latin typeface="Arial" pitchFamily="34" charset="0"/>
                <a:cs typeface="Arial" pitchFamily="34" charset="0"/>
              </a:rPr>
              <a:t> relationship</a:t>
            </a:r>
          </a:p>
          <a:p>
            <a:pPr lvl="1">
              <a:spcBef>
                <a:spcPts val="1200"/>
              </a:spcBef>
              <a:buNone/>
            </a:pPr>
            <a:r>
              <a:rPr lang="en-US" sz="2000" dirty="0" smtClean="0">
                <a:latin typeface="Arial" pitchFamily="34" charset="0"/>
                <a:cs typeface="Arial" pitchFamily="34" charset="0"/>
              </a:rPr>
              <a:t>3. </a:t>
            </a:r>
            <a:r>
              <a:rPr lang="en-US" sz="2000" b="1" dirty="0" smtClean="0">
                <a:latin typeface="Arial" pitchFamily="34" charset="0"/>
                <a:cs typeface="Arial" pitchFamily="34" charset="0"/>
              </a:rPr>
              <a:t>Beware</a:t>
            </a:r>
            <a:r>
              <a:rPr lang="en-US" sz="2000" dirty="0" smtClean="0">
                <a:latin typeface="Arial" pitchFamily="34" charset="0"/>
                <a:cs typeface="Arial" pitchFamily="34" charset="0"/>
              </a:rPr>
              <a:t>: There can be multiple levels of relationship such as </a:t>
            </a:r>
          </a:p>
          <a:p>
            <a:pPr lvl="1">
              <a:spcBef>
                <a:spcPts val="1200"/>
              </a:spcBef>
              <a:buNone/>
            </a:pPr>
            <a:r>
              <a:rPr lang="en-US" sz="2000" dirty="0" smtClean="0">
                <a:latin typeface="Arial" pitchFamily="34" charset="0"/>
                <a:cs typeface="Arial" pitchFamily="34" charset="0"/>
              </a:rPr>
              <a:t>	Vehicle</a:t>
            </a:r>
            <a:r>
              <a:rPr lang="en-US" sz="2000" dirty="0" smtClean="0">
                <a:latin typeface="Arial" pitchFamily="34" charset="0"/>
                <a:cs typeface="Arial" pitchFamily="34" charset="0"/>
                <a:sym typeface="Wingdings" pitchFamily="2" charset="2"/>
              </a:rPr>
              <a:t></a:t>
            </a:r>
            <a:r>
              <a:rPr lang="en-US" sz="2000" dirty="0" smtClean="0">
                <a:latin typeface="Arial" pitchFamily="34" charset="0"/>
                <a:cs typeface="Arial" pitchFamily="34" charset="0"/>
              </a:rPr>
              <a:t>	  Car</a:t>
            </a:r>
            <a:r>
              <a:rPr lang="en-US" sz="2000" dirty="0" smtClean="0">
                <a:latin typeface="Arial" pitchFamily="34" charset="0"/>
                <a:cs typeface="Arial" pitchFamily="34" charset="0"/>
                <a:sym typeface="Wingdings" pitchFamily="2" charset="2"/>
              </a:rPr>
              <a:t>  </a:t>
            </a:r>
            <a:r>
              <a:rPr lang="en-US" sz="2000" dirty="0" err="1" smtClean="0">
                <a:latin typeface="Arial" pitchFamily="34" charset="0"/>
                <a:cs typeface="Arial" pitchFamily="34" charset="0"/>
                <a:sym typeface="Wingdings" pitchFamily="2" charset="2"/>
              </a:rPr>
              <a:t>RaceCar</a:t>
            </a:r>
            <a:endParaRPr lang="en-US" sz="2000" dirty="0" smtClean="0">
              <a:latin typeface="Arial" pitchFamily="34" charset="0"/>
              <a:cs typeface="Arial" pitchFamily="34" charset="0"/>
              <a:sym typeface="Wingdings" pitchFamily="2" charset="2"/>
            </a:endParaRPr>
          </a:p>
          <a:p>
            <a:pPr lvl="1">
              <a:spcBef>
                <a:spcPts val="1200"/>
              </a:spcBef>
              <a:buNone/>
            </a:pPr>
            <a:r>
              <a:rPr lang="en-US" sz="2000" dirty="0" smtClean="0">
                <a:latin typeface="Arial" pitchFamily="34" charset="0"/>
                <a:cs typeface="Arial" pitchFamily="34" charset="0"/>
                <a:sym typeface="Wingdings" pitchFamily="2" charset="2"/>
              </a:rPr>
              <a:t>4. List down all the combinations in the below format</a:t>
            </a:r>
          </a:p>
          <a:p>
            <a:pPr lvl="2">
              <a:spcBef>
                <a:spcPts val="1200"/>
              </a:spcBef>
            </a:pPr>
            <a:r>
              <a:rPr lang="en-US" dirty="0" smtClean="0">
                <a:latin typeface="Arial" pitchFamily="34" charset="0"/>
                <a:cs typeface="Arial" pitchFamily="34" charset="0"/>
                <a:sym typeface="Wingdings" pitchFamily="2" charset="2"/>
              </a:rPr>
              <a:t>Vehicle </a:t>
            </a:r>
            <a:r>
              <a:rPr lang="en-US" dirty="0" smtClean="0">
                <a:solidFill>
                  <a:schemeClr val="accent6">
                    <a:lumMod val="50000"/>
                  </a:schemeClr>
                </a:solidFill>
                <a:latin typeface="Arial" pitchFamily="34" charset="0"/>
                <a:cs typeface="Arial" pitchFamily="34" charset="0"/>
                <a:sym typeface="Wingdings" pitchFamily="2" charset="2"/>
              </a:rPr>
              <a:t>IS</a:t>
            </a:r>
            <a:r>
              <a:rPr lang="en-US" dirty="0" smtClean="0">
                <a:latin typeface="Arial" pitchFamily="34" charset="0"/>
                <a:cs typeface="Arial" pitchFamily="34" charset="0"/>
                <a:sym typeface="Wingdings" pitchFamily="2" charset="2"/>
              </a:rPr>
              <a:t> </a:t>
            </a:r>
            <a:r>
              <a:rPr lang="en-US" dirty="0" smtClean="0">
                <a:solidFill>
                  <a:schemeClr val="accent6">
                    <a:lumMod val="50000"/>
                  </a:schemeClr>
                </a:solidFill>
                <a:latin typeface="Arial" pitchFamily="34" charset="0"/>
                <a:cs typeface="Arial" pitchFamily="34" charset="0"/>
                <a:sym typeface="Wingdings" pitchFamily="2" charset="2"/>
              </a:rPr>
              <a:t>A</a:t>
            </a:r>
            <a:r>
              <a:rPr lang="en-US" dirty="0" smtClean="0">
                <a:latin typeface="Arial" pitchFamily="34" charset="0"/>
                <a:cs typeface="Arial" pitchFamily="34" charset="0"/>
                <a:sym typeface="Wingdings" pitchFamily="2" charset="2"/>
              </a:rPr>
              <a:t> Car</a:t>
            </a:r>
          </a:p>
          <a:p>
            <a:pPr lvl="2">
              <a:spcBef>
                <a:spcPts val="1200"/>
              </a:spcBef>
            </a:pPr>
            <a:r>
              <a:rPr lang="en-US" dirty="0" err="1" smtClean="0">
                <a:latin typeface="Arial" pitchFamily="34" charset="0"/>
                <a:cs typeface="Arial" pitchFamily="34" charset="0"/>
                <a:sym typeface="Wingdings" pitchFamily="2" charset="2"/>
              </a:rPr>
              <a:t>BathTub</a:t>
            </a:r>
            <a:r>
              <a:rPr lang="en-US" dirty="0" smtClean="0">
                <a:latin typeface="Arial" pitchFamily="34" charset="0"/>
                <a:cs typeface="Arial" pitchFamily="34" charset="0"/>
                <a:sym typeface="Wingdings" pitchFamily="2" charset="2"/>
              </a:rPr>
              <a:t> </a:t>
            </a:r>
            <a:r>
              <a:rPr lang="en-US" dirty="0" smtClean="0">
                <a:solidFill>
                  <a:schemeClr val="accent6">
                    <a:lumMod val="50000"/>
                  </a:schemeClr>
                </a:solidFill>
                <a:latin typeface="Arial" pitchFamily="34" charset="0"/>
                <a:cs typeface="Arial" pitchFamily="34" charset="0"/>
                <a:sym typeface="Wingdings" pitchFamily="2" charset="2"/>
              </a:rPr>
              <a:t>HAS A</a:t>
            </a:r>
            <a:r>
              <a:rPr lang="en-US" dirty="0" smtClean="0">
                <a:latin typeface="Arial" pitchFamily="34" charset="0"/>
                <a:cs typeface="Arial" pitchFamily="34" charset="0"/>
                <a:sym typeface="Wingdings" pitchFamily="2" charset="2"/>
              </a:rPr>
              <a:t> bubble</a:t>
            </a:r>
            <a:endParaRPr lang="en-US" dirty="0" smtClean="0">
              <a:latin typeface="Arial" pitchFamily="34" charset="0"/>
              <a:cs typeface="Arial" pitchFamily="34" charset="0"/>
            </a:endParaRPr>
          </a:p>
          <a:p>
            <a:pPr lvl="1">
              <a:spcBef>
                <a:spcPts val="1200"/>
              </a:spcBef>
              <a:buFont typeface="Wingdings" pitchFamily="2" charset="2"/>
              <a:buChar char="§"/>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pPr>
            <a:endParaRPr lang="en-US" sz="2000" dirty="0" smtClean="0">
              <a:latin typeface="Arial" pitchFamily="34" charset="0"/>
              <a:cs typeface="Arial" pitchFamily="34" charset="0"/>
            </a:endParaRPr>
          </a:p>
          <a:p>
            <a:pPr lvl="1">
              <a:spcBef>
                <a:spcPts val="1200"/>
              </a:spcBef>
              <a:buNone/>
            </a:pP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pic>
        <p:nvPicPr>
          <p:cNvPr id="8" name="Picture 7" descr="match game.png"/>
          <p:cNvPicPr>
            <a:picLocks noChangeAspect="1"/>
          </p:cNvPicPr>
          <p:nvPr/>
        </p:nvPicPr>
        <p:blipFill>
          <a:blip r:embed="rId2" cstate="print"/>
          <a:srcRect t="5638"/>
          <a:stretch>
            <a:fillRect/>
          </a:stretch>
        </p:blipFill>
        <p:spPr>
          <a:xfrm>
            <a:off x="7086600" y="1600200"/>
            <a:ext cx="1676400" cy="127539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IS-A and HAS-A Game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pic>
        <p:nvPicPr>
          <p:cNvPr id="8" name="Picture 7" descr="match game.png"/>
          <p:cNvPicPr>
            <a:picLocks noChangeAspect="1"/>
          </p:cNvPicPr>
          <p:nvPr/>
        </p:nvPicPr>
        <p:blipFill>
          <a:blip r:embed="rId2" cstate="print"/>
          <a:srcRect t="5638"/>
          <a:stretch>
            <a:fillRect/>
          </a:stretch>
        </p:blipFill>
        <p:spPr>
          <a:xfrm>
            <a:off x="7086600" y="1600200"/>
            <a:ext cx="1676400" cy="1275398"/>
          </a:xfrm>
          <a:prstGeom prst="rect">
            <a:avLst/>
          </a:prstGeom>
        </p:spPr>
      </p:pic>
      <p:sp>
        <p:nvSpPr>
          <p:cNvPr id="7" name="TextBox 6"/>
          <p:cNvSpPr txBox="1"/>
          <p:nvPr/>
        </p:nvSpPr>
        <p:spPr>
          <a:xfrm>
            <a:off x="1395269" y="2145268"/>
            <a:ext cx="966931" cy="369332"/>
          </a:xfrm>
          <a:prstGeom prst="rect">
            <a:avLst/>
          </a:prstGeom>
          <a:noFill/>
        </p:spPr>
        <p:txBody>
          <a:bodyPr wrap="none" rtlCol="0">
            <a:spAutoFit/>
          </a:bodyPr>
          <a:lstStyle/>
          <a:p>
            <a:r>
              <a:rPr lang="en-US" dirty="0" smtClean="0"/>
              <a:t>Square</a:t>
            </a:r>
            <a:endParaRPr lang="en-US" dirty="0"/>
          </a:p>
        </p:txBody>
      </p:sp>
      <p:sp>
        <p:nvSpPr>
          <p:cNvPr id="9" name="TextBox 8"/>
          <p:cNvSpPr txBox="1"/>
          <p:nvPr/>
        </p:nvSpPr>
        <p:spPr>
          <a:xfrm>
            <a:off x="5029200" y="3733800"/>
            <a:ext cx="877163" cy="369332"/>
          </a:xfrm>
          <a:prstGeom prst="rect">
            <a:avLst/>
          </a:prstGeom>
          <a:noFill/>
        </p:spPr>
        <p:txBody>
          <a:bodyPr wrap="none" rtlCol="0">
            <a:spAutoFit/>
          </a:bodyPr>
          <a:lstStyle/>
          <a:p>
            <a:r>
              <a:rPr lang="en-US" dirty="0" smtClean="0"/>
              <a:t>Shape</a:t>
            </a:r>
            <a:endParaRPr lang="en-US" dirty="0"/>
          </a:p>
        </p:txBody>
      </p:sp>
      <p:sp>
        <p:nvSpPr>
          <p:cNvPr id="10" name="TextBox 9"/>
          <p:cNvSpPr txBox="1"/>
          <p:nvPr/>
        </p:nvSpPr>
        <p:spPr>
          <a:xfrm>
            <a:off x="1524000" y="3657600"/>
            <a:ext cx="569387" cy="369332"/>
          </a:xfrm>
          <a:prstGeom prst="rect">
            <a:avLst/>
          </a:prstGeom>
          <a:noFill/>
        </p:spPr>
        <p:txBody>
          <a:bodyPr wrap="none" rtlCol="0">
            <a:spAutoFit/>
          </a:bodyPr>
          <a:lstStyle/>
          <a:p>
            <a:r>
              <a:rPr lang="en-US" dirty="0" smtClean="0"/>
              <a:t>Car</a:t>
            </a:r>
            <a:endParaRPr lang="en-US" dirty="0"/>
          </a:p>
        </p:txBody>
      </p:sp>
      <p:sp>
        <p:nvSpPr>
          <p:cNvPr id="11" name="TextBox 10"/>
          <p:cNvSpPr txBox="1"/>
          <p:nvPr/>
        </p:nvSpPr>
        <p:spPr>
          <a:xfrm>
            <a:off x="5105400" y="2286000"/>
            <a:ext cx="654859" cy="369332"/>
          </a:xfrm>
          <a:prstGeom prst="rect">
            <a:avLst/>
          </a:prstGeom>
          <a:noFill/>
        </p:spPr>
        <p:txBody>
          <a:bodyPr wrap="none" rtlCol="0">
            <a:spAutoFit/>
          </a:bodyPr>
          <a:lstStyle/>
          <a:p>
            <a:r>
              <a:rPr lang="en-US" dirty="0" err="1" smtClean="0"/>
              <a:t>Tyre</a:t>
            </a:r>
            <a:endParaRPr lang="en-US" dirty="0"/>
          </a:p>
        </p:txBody>
      </p:sp>
      <p:sp>
        <p:nvSpPr>
          <p:cNvPr id="12" name="TextBox 11"/>
          <p:cNvSpPr txBox="1"/>
          <p:nvPr/>
        </p:nvSpPr>
        <p:spPr>
          <a:xfrm>
            <a:off x="2743200" y="2438400"/>
            <a:ext cx="1018227" cy="369332"/>
          </a:xfrm>
          <a:prstGeom prst="rect">
            <a:avLst/>
          </a:prstGeom>
          <a:noFill/>
        </p:spPr>
        <p:txBody>
          <a:bodyPr wrap="none" rtlCol="0">
            <a:spAutoFit/>
          </a:bodyPr>
          <a:lstStyle/>
          <a:p>
            <a:r>
              <a:rPr lang="en-US" dirty="0" smtClean="0"/>
              <a:t>Subject</a:t>
            </a:r>
            <a:endParaRPr lang="en-US" dirty="0"/>
          </a:p>
        </p:txBody>
      </p:sp>
      <p:sp>
        <p:nvSpPr>
          <p:cNvPr id="13" name="TextBox 12"/>
          <p:cNvSpPr txBox="1"/>
          <p:nvPr/>
        </p:nvSpPr>
        <p:spPr>
          <a:xfrm>
            <a:off x="3505200" y="5029200"/>
            <a:ext cx="851515" cy="369332"/>
          </a:xfrm>
          <a:prstGeom prst="rect">
            <a:avLst/>
          </a:prstGeom>
          <a:noFill/>
        </p:spPr>
        <p:txBody>
          <a:bodyPr wrap="none" rtlCol="0">
            <a:spAutoFit/>
          </a:bodyPr>
          <a:lstStyle/>
          <a:p>
            <a:r>
              <a:rPr lang="en-US" dirty="0" err="1" smtClean="0"/>
              <a:t>Maths</a:t>
            </a:r>
            <a:endParaRPr lang="en-US" dirty="0"/>
          </a:p>
        </p:txBody>
      </p:sp>
      <p:sp>
        <p:nvSpPr>
          <p:cNvPr id="14" name="TextBox 13"/>
          <p:cNvSpPr txBox="1"/>
          <p:nvPr/>
        </p:nvSpPr>
        <p:spPr>
          <a:xfrm>
            <a:off x="5638800" y="3048000"/>
            <a:ext cx="633507" cy="369332"/>
          </a:xfrm>
          <a:prstGeom prst="rect">
            <a:avLst/>
          </a:prstGeom>
          <a:noFill/>
        </p:spPr>
        <p:txBody>
          <a:bodyPr wrap="none" rtlCol="0">
            <a:spAutoFit/>
          </a:bodyPr>
          <a:lstStyle/>
          <a:p>
            <a:r>
              <a:rPr lang="en-US" dirty="0" smtClean="0"/>
              <a:t>Dog</a:t>
            </a:r>
            <a:endParaRPr lang="en-US" dirty="0"/>
          </a:p>
        </p:txBody>
      </p:sp>
      <p:sp>
        <p:nvSpPr>
          <p:cNvPr id="15" name="TextBox 14"/>
          <p:cNvSpPr txBox="1"/>
          <p:nvPr/>
        </p:nvSpPr>
        <p:spPr>
          <a:xfrm>
            <a:off x="2971800" y="3733800"/>
            <a:ext cx="1026756" cy="369332"/>
          </a:xfrm>
          <a:prstGeom prst="rect">
            <a:avLst/>
          </a:prstGeom>
          <a:noFill/>
        </p:spPr>
        <p:txBody>
          <a:bodyPr wrap="none" rtlCol="0">
            <a:spAutoFit/>
          </a:bodyPr>
          <a:lstStyle/>
          <a:p>
            <a:pPr lvl="1"/>
            <a:r>
              <a:rPr lang="en-US" dirty="0" smtClean="0"/>
              <a:t>Tail</a:t>
            </a:r>
            <a:endParaRPr lang="en-US" dirty="0"/>
          </a:p>
        </p:txBody>
      </p:sp>
      <p:sp>
        <p:nvSpPr>
          <p:cNvPr id="16" name="TextBox 15"/>
          <p:cNvSpPr txBox="1"/>
          <p:nvPr/>
        </p:nvSpPr>
        <p:spPr>
          <a:xfrm>
            <a:off x="5638800" y="5181600"/>
            <a:ext cx="761747" cy="369332"/>
          </a:xfrm>
          <a:prstGeom prst="rect">
            <a:avLst/>
          </a:prstGeom>
          <a:noFill/>
        </p:spPr>
        <p:txBody>
          <a:bodyPr wrap="none" rtlCol="0">
            <a:spAutoFit/>
          </a:bodyPr>
          <a:lstStyle/>
          <a:p>
            <a:r>
              <a:rPr lang="en-US" dirty="0" smtClean="0"/>
              <a:t>Book</a:t>
            </a:r>
            <a:endParaRPr lang="en-US" dirty="0"/>
          </a:p>
        </p:txBody>
      </p:sp>
      <p:sp>
        <p:nvSpPr>
          <p:cNvPr id="17" name="TextBox 16"/>
          <p:cNvSpPr txBox="1"/>
          <p:nvPr/>
        </p:nvSpPr>
        <p:spPr>
          <a:xfrm>
            <a:off x="1752600" y="2819400"/>
            <a:ext cx="654988" cy="369332"/>
          </a:xfrm>
          <a:prstGeom prst="rect">
            <a:avLst/>
          </a:prstGeom>
          <a:noFill/>
        </p:spPr>
        <p:txBody>
          <a:bodyPr wrap="none" rtlCol="0">
            <a:spAutoFit/>
          </a:bodyPr>
          <a:lstStyle/>
          <a:p>
            <a:r>
              <a:rPr lang="en-US" dirty="0" smtClean="0"/>
              <a:t>Title</a:t>
            </a:r>
            <a:endParaRPr lang="en-US" dirty="0"/>
          </a:p>
        </p:txBody>
      </p:sp>
      <p:sp>
        <p:nvSpPr>
          <p:cNvPr id="18" name="TextBox 17"/>
          <p:cNvSpPr txBox="1"/>
          <p:nvPr/>
        </p:nvSpPr>
        <p:spPr>
          <a:xfrm>
            <a:off x="1371600" y="4343400"/>
            <a:ext cx="966931" cy="369332"/>
          </a:xfrm>
          <a:prstGeom prst="rect">
            <a:avLst/>
          </a:prstGeom>
          <a:noFill/>
        </p:spPr>
        <p:txBody>
          <a:bodyPr wrap="none" rtlCol="0">
            <a:spAutoFit/>
          </a:bodyPr>
          <a:lstStyle/>
          <a:p>
            <a:r>
              <a:rPr lang="en-US" dirty="0" smtClean="0"/>
              <a:t>Person</a:t>
            </a:r>
            <a:endParaRPr lang="en-US" dirty="0"/>
          </a:p>
        </p:txBody>
      </p:sp>
      <p:sp>
        <p:nvSpPr>
          <p:cNvPr id="19" name="TextBox 18"/>
          <p:cNvSpPr txBox="1"/>
          <p:nvPr/>
        </p:nvSpPr>
        <p:spPr>
          <a:xfrm>
            <a:off x="6553200" y="3581400"/>
            <a:ext cx="813043" cy="369332"/>
          </a:xfrm>
          <a:prstGeom prst="rect">
            <a:avLst/>
          </a:prstGeom>
          <a:noFill/>
        </p:spPr>
        <p:txBody>
          <a:bodyPr wrap="none" rtlCol="0">
            <a:spAutoFit/>
          </a:bodyPr>
          <a:lstStyle/>
          <a:p>
            <a:r>
              <a:rPr lang="en-US" dirty="0" smtClean="0"/>
              <a:t>Name</a:t>
            </a:r>
            <a:endParaRPr lang="en-US" dirty="0"/>
          </a:p>
        </p:txBody>
      </p:sp>
      <p:sp>
        <p:nvSpPr>
          <p:cNvPr id="20" name="TextBox 19"/>
          <p:cNvSpPr txBox="1"/>
          <p:nvPr/>
        </p:nvSpPr>
        <p:spPr>
          <a:xfrm>
            <a:off x="1905000" y="4953000"/>
            <a:ext cx="851515" cy="369332"/>
          </a:xfrm>
          <a:prstGeom prst="rect">
            <a:avLst/>
          </a:prstGeom>
          <a:noFill/>
        </p:spPr>
        <p:txBody>
          <a:bodyPr wrap="none" rtlCol="0">
            <a:spAutoFit/>
          </a:bodyPr>
          <a:lstStyle/>
          <a:p>
            <a:r>
              <a:rPr lang="en-US" dirty="0" smtClean="0"/>
              <a:t>Driver</a:t>
            </a:r>
            <a:endParaRPr lang="en-US" dirty="0"/>
          </a:p>
        </p:txBody>
      </p:sp>
      <p:sp>
        <p:nvSpPr>
          <p:cNvPr id="21" name="TextBox 20"/>
          <p:cNvSpPr txBox="1"/>
          <p:nvPr/>
        </p:nvSpPr>
        <p:spPr>
          <a:xfrm>
            <a:off x="3048000" y="3124200"/>
            <a:ext cx="954107" cy="369332"/>
          </a:xfrm>
          <a:prstGeom prst="rect">
            <a:avLst/>
          </a:prstGeom>
          <a:noFill/>
        </p:spPr>
        <p:txBody>
          <a:bodyPr wrap="none" rtlCol="0">
            <a:spAutoFit/>
          </a:bodyPr>
          <a:lstStyle/>
          <a:p>
            <a:r>
              <a:rPr lang="en-US" dirty="0" smtClean="0"/>
              <a:t>Animal</a:t>
            </a:r>
            <a:endParaRPr lang="en-US" dirty="0"/>
          </a:p>
        </p:txBody>
      </p:sp>
      <p:sp>
        <p:nvSpPr>
          <p:cNvPr id="22" name="TextBox 21"/>
          <p:cNvSpPr txBox="1"/>
          <p:nvPr/>
        </p:nvSpPr>
        <p:spPr>
          <a:xfrm>
            <a:off x="6324600" y="4648200"/>
            <a:ext cx="889987" cy="369332"/>
          </a:xfrm>
          <a:prstGeom prst="rect">
            <a:avLst/>
          </a:prstGeom>
          <a:noFill/>
        </p:spPr>
        <p:txBody>
          <a:bodyPr wrap="none" rtlCol="0">
            <a:spAutoFit/>
          </a:bodyPr>
          <a:lstStyle/>
          <a:p>
            <a:r>
              <a:rPr lang="en-US" dirty="0" smtClean="0"/>
              <a:t>House</a:t>
            </a:r>
            <a:endParaRPr lang="en-US" dirty="0"/>
          </a:p>
        </p:txBody>
      </p:sp>
      <p:sp>
        <p:nvSpPr>
          <p:cNvPr id="23" name="TextBox 22"/>
          <p:cNvSpPr txBox="1"/>
          <p:nvPr/>
        </p:nvSpPr>
        <p:spPr>
          <a:xfrm>
            <a:off x="4572000" y="4495800"/>
            <a:ext cx="1107996" cy="369332"/>
          </a:xfrm>
          <a:prstGeom prst="rect">
            <a:avLst/>
          </a:prstGeom>
          <a:noFill/>
        </p:spPr>
        <p:txBody>
          <a:bodyPr wrap="none" rtlCol="0">
            <a:spAutoFit/>
          </a:bodyPr>
          <a:lstStyle/>
          <a:p>
            <a:r>
              <a:rPr lang="en-US" dirty="0" smtClean="0"/>
              <a:t>Building</a:t>
            </a:r>
            <a:endParaRPr lang="en-US" dirty="0"/>
          </a:p>
        </p:txBody>
      </p:sp>
      <p:sp>
        <p:nvSpPr>
          <p:cNvPr id="24" name="TextBox 23"/>
          <p:cNvSpPr txBox="1"/>
          <p:nvPr/>
        </p:nvSpPr>
        <p:spPr>
          <a:xfrm>
            <a:off x="2514600" y="4267200"/>
            <a:ext cx="1838965" cy="369332"/>
          </a:xfrm>
          <a:prstGeom prst="rect">
            <a:avLst/>
          </a:prstGeom>
          <a:noFill/>
        </p:spPr>
        <p:txBody>
          <a:bodyPr wrap="none" rtlCol="0">
            <a:spAutoFit/>
          </a:bodyPr>
          <a:lstStyle/>
          <a:p>
            <a:r>
              <a:rPr lang="en-US" dirty="0" smtClean="0"/>
              <a:t>Electronic Item</a:t>
            </a:r>
            <a:endParaRPr lang="en-US" dirty="0"/>
          </a:p>
        </p:txBody>
      </p:sp>
      <p:sp>
        <p:nvSpPr>
          <p:cNvPr id="25" name="TextBox 24"/>
          <p:cNvSpPr txBox="1"/>
          <p:nvPr/>
        </p:nvSpPr>
        <p:spPr>
          <a:xfrm>
            <a:off x="4343400" y="2895600"/>
            <a:ext cx="954107" cy="369332"/>
          </a:xfrm>
          <a:prstGeom prst="rect">
            <a:avLst/>
          </a:prstGeom>
          <a:noFill/>
        </p:spPr>
        <p:txBody>
          <a:bodyPr wrap="none" rtlCol="0">
            <a:spAutoFit/>
          </a:bodyPr>
          <a:lstStyle/>
          <a:p>
            <a:r>
              <a:rPr lang="en-US" dirty="0" smtClean="0"/>
              <a:t>Laptop</a:t>
            </a:r>
            <a:endParaRPr lang="en-US" dirty="0"/>
          </a:p>
        </p:txBody>
      </p:sp>
      <p:sp>
        <p:nvSpPr>
          <p:cNvPr id="26" name="TextBox 25"/>
          <p:cNvSpPr txBox="1"/>
          <p:nvPr/>
        </p:nvSpPr>
        <p:spPr>
          <a:xfrm>
            <a:off x="6324600" y="4114800"/>
            <a:ext cx="1159292" cy="369332"/>
          </a:xfrm>
          <a:prstGeom prst="rect">
            <a:avLst/>
          </a:prstGeom>
          <a:noFill/>
        </p:spPr>
        <p:txBody>
          <a:bodyPr wrap="none" rtlCol="0">
            <a:spAutoFit/>
          </a:bodyPr>
          <a:lstStyle/>
          <a:p>
            <a:r>
              <a:rPr lang="en-US" dirty="0" smtClean="0"/>
              <a:t>Scrabble</a:t>
            </a:r>
            <a:endParaRPr lang="en-US" dirty="0"/>
          </a:p>
        </p:txBody>
      </p:sp>
      <p:sp>
        <p:nvSpPr>
          <p:cNvPr id="27" name="TextBox 26"/>
          <p:cNvSpPr txBox="1"/>
          <p:nvPr/>
        </p:nvSpPr>
        <p:spPr>
          <a:xfrm>
            <a:off x="3810000" y="2209800"/>
            <a:ext cx="825867" cy="369332"/>
          </a:xfrm>
          <a:prstGeom prst="rect">
            <a:avLst/>
          </a:prstGeom>
          <a:noFill/>
        </p:spPr>
        <p:txBody>
          <a:bodyPr wrap="none" rtlCol="0">
            <a:spAutoFit/>
          </a:bodyPr>
          <a:lstStyle/>
          <a:p>
            <a:r>
              <a:rPr lang="en-US" dirty="0" smtClean="0"/>
              <a:t>Game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Associates to reflect the following topics before proceeding.</a:t>
            </a:r>
          </a:p>
          <a:p>
            <a:pPr>
              <a:buFont typeface="Wingdings" pitchFamily="2" charset="2"/>
              <a:buChar char="§"/>
            </a:pPr>
            <a:r>
              <a:rPr lang="en-US" sz="2400" dirty="0" smtClean="0">
                <a:latin typeface="Arial" pitchFamily="34" charset="0"/>
                <a:cs typeface="Arial" pitchFamily="34" charset="0"/>
              </a:rPr>
              <a:t>What is an Interface?</a:t>
            </a:r>
          </a:p>
          <a:p>
            <a:pPr>
              <a:buFont typeface="Wingdings" pitchFamily="2" charset="2"/>
              <a:buChar char="§"/>
            </a:pPr>
            <a:r>
              <a:rPr lang="en-US" sz="2400" dirty="0" smtClean="0">
                <a:latin typeface="Arial" pitchFamily="34" charset="0"/>
                <a:cs typeface="Arial" pitchFamily="34" charset="0"/>
              </a:rPr>
              <a:t>How to implement the interface?</a:t>
            </a:r>
          </a:p>
          <a:p>
            <a:pPr>
              <a:buFont typeface="Wingdings" pitchFamily="2" charset="2"/>
              <a:buChar char="§"/>
            </a:pPr>
            <a:r>
              <a:rPr lang="en-US" sz="2400" dirty="0" smtClean="0">
                <a:latin typeface="Arial" pitchFamily="34" charset="0"/>
                <a:cs typeface="Arial" pitchFamily="34" charset="0"/>
              </a:rPr>
              <a:t>Why do we use interfaces?</a:t>
            </a:r>
          </a:p>
          <a:p>
            <a:pPr>
              <a:buFont typeface="Wingdings" pitchFamily="2" charset="2"/>
              <a:buChar char="§"/>
            </a:pPr>
            <a:r>
              <a:rPr lang="en-US" sz="2400" dirty="0" smtClean="0">
                <a:latin typeface="Arial" pitchFamily="34" charset="0"/>
                <a:cs typeface="Arial" pitchFamily="34" charset="0"/>
              </a:rPr>
              <a:t>Difference between interface and abstract classes?</a:t>
            </a:r>
          </a:p>
          <a:p>
            <a:pPr>
              <a:buFont typeface="Wingdings" pitchFamily="2" charset="2"/>
              <a:buChar char="§"/>
            </a:pPr>
            <a:r>
              <a:rPr lang="en-US" sz="2400" dirty="0" smtClean="0">
                <a:latin typeface="Arial" pitchFamily="34" charset="0"/>
                <a:cs typeface="Arial" pitchFamily="34" charset="0"/>
              </a:rPr>
              <a:t>How to test if inheritance is required?</a:t>
            </a:r>
          </a:p>
          <a:p>
            <a:pPr>
              <a:buNone/>
            </a:pP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pic>
        <p:nvPicPr>
          <p:cNvPr id="6" name="Picture 5" descr="stop_n_go.JPG"/>
          <p:cNvPicPr>
            <a:picLocks noChangeAspect="1"/>
          </p:cNvPicPr>
          <p:nvPr/>
        </p:nvPicPr>
        <p:blipFill>
          <a:blip r:embed="rId2" cstate="print"/>
          <a:stretch>
            <a:fillRect/>
          </a:stretch>
        </p:blipFill>
        <p:spPr>
          <a:xfrm>
            <a:off x="3156967" y="1600200"/>
            <a:ext cx="2558033" cy="122678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Interfaces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5105400"/>
          </a:xfrm>
        </p:spPr>
        <p:txBody>
          <a:bodyPr/>
          <a:lstStyle/>
          <a:p>
            <a:pPr lvl="1" eaLnBrk="1" hangingPunct="1">
              <a:spcBef>
                <a:spcPts val="1200"/>
              </a:spcBef>
              <a:buNone/>
            </a:pPr>
            <a:endParaRPr lang="en-US" sz="2400" dirty="0" smtClean="0">
              <a:cs typeface="Arial" pitchFamily="34" charset="0"/>
            </a:endParaRPr>
          </a:p>
          <a:p>
            <a:pPr>
              <a:buNone/>
            </a:pPr>
            <a:r>
              <a:rPr lang="en-US" dirty="0" smtClean="0">
                <a:cs typeface="Arial" pitchFamily="34" charset="0"/>
              </a:rPr>
              <a:t>After completing this chapter you will be able to:</a:t>
            </a:r>
            <a:endParaRPr lang="en-US" sz="2400" dirty="0" smtClean="0">
              <a:cs typeface="Arial" pitchFamily="34" charset="0"/>
            </a:endParaRPr>
          </a:p>
          <a:p>
            <a:pPr marL="1308100" lvl="1" indent="-220663">
              <a:spcBef>
                <a:spcPts val="1200"/>
              </a:spcBef>
              <a:buFont typeface="Wingdings" pitchFamily="2" charset="2"/>
              <a:buChar char="§"/>
            </a:pPr>
            <a:r>
              <a:rPr lang="en-US" dirty="0" smtClean="0">
                <a:cs typeface="Arial" pitchFamily="34" charset="0"/>
              </a:rPr>
              <a:t>Define and create an Interface</a:t>
            </a:r>
          </a:p>
          <a:p>
            <a:pPr marL="1308100" lvl="1" indent="-220663">
              <a:spcBef>
                <a:spcPts val="1200"/>
              </a:spcBef>
              <a:buFont typeface="Wingdings" pitchFamily="2" charset="2"/>
              <a:buChar char="§"/>
            </a:pPr>
            <a:r>
              <a:rPr lang="en-US" dirty="0" smtClean="0">
                <a:cs typeface="Arial" pitchFamily="34" charset="0"/>
              </a:rPr>
              <a:t>Implement an interface.</a:t>
            </a:r>
          </a:p>
          <a:p>
            <a:pPr marL="1308100" lvl="1" indent="-220663">
              <a:spcBef>
                <a:spcPts val="1200"/>
              </a:spcBef>
              <a:buFont typeface="Wingdings" pitchFamily="2" charset="2"/>
              <a:buChar char="§"/>
            </a:pPr>
            <a:r>
              <a:rPr lang="en-US" dirty="0" smtClean="0">
                <a:cs typeface="Arial" pitchFamily="34" charset="0"/>
              </a:rPr>
              <a:t>Understand the usage of interfaces</a:t>
            </a:r>
          </a:p>
          <a:p>
            <a:pPr marL="1308100" lvl="1" indent="-220663">
              <a:spcBef>
                <a:spcPts val="1200"/>
              </a:spcBef>
              <a:buFont typeface="Wingdings" pitchFamily="2" charset="2"/>
              <a:buChar char="§"/>
            </a:pPr>
            <a:r>
              <a:rPr lang="en-US" dirty="0" smtClean="0">
                <a:cs typeface="Arial" pitchFamily="34" charset="0"/>
              </a:rPr>
              <a:t>Differentiate interface and abstract classes</a:t>
            </a:r>
          </a:p>
          <a:p>
            <a:pPr marL="1308100" lvl="1" indent="-220663">
              <a:spcBef>
                <a:spcPts val="1200"/>
              </a:spcBef>
              <a:buFont typeface="Wingdings" pitchFamily="2" charset="2"/>
              <a:buChar char="§"/>
            </a:pPr>
            <a:r>
              <a:rPr lang="en-US" dirty="0" smtClean="0">
                <a:cs typeface="Arial" pitchFamily="34" charset="0"/>
              </a:rPr>
              <a:t>Use interface as a type.</a:t>
            </a:r>
          </a:p>
          <a:p>
            <a:pPr marL="1308100" lvl="1" indent="-220663">
              <a:spcBef>
                <a:spcPts val="1200"/>
              </a:spcBef>
              <a:buFont typeface="Wingdings" pitchFamily="2" charset="2"/>
              <a:buChar char="§"/>
            </a:pPr>
            <a:r>
              <a:rPr lang="en-US" dirty="0" smtClean="0">
                <a:cs typeface="Arial" pitchFamily="34" charset="0"/>
              </a:rPr>
              <a:t>Use Inheritance among interface.</a:t>
            </a:r>
          </a:p>
          <a:p>
            <a:pPr marL="1308100" lvl="1" indent="-220663">
              <a:spcBef>
                <a:spcPts val="1200"/>
              </a:spcBef>
              <a:buFont typeface="Wingdings" pitchFamily="2" charset="2"/>
              <a:buChar char="§"/>
            </a:pPr>
            <a:r>
              <a:rPr lang="en-US" dirty="0" smtClean="0">
                <a:cs typeface="Arial" pitchFamily="34" charset="0"/>
              </a:rPr>
              <a:t>Understand Interface and polymorphism.</a:t>
            </a:r>
          </a:p>
          <a:p>
            <a:pPr marL="1308100" lvl="1" indent="-220663" eaLnBrk="1" hangingPunct="1">
              <a:spcBef>
                <a:spcPts val="1200"/>
              </a:spcBef>
              <a:buNone/>
            </a:pPr>
            <a:endParaRPr lang="en-US" sz="2400" dirty="0" smtClean="0">
              <a:cs typeface="Arial" pitchFamily="34" charset="0"/>
            </a:endParaRPr>
          </a:p>
          <a:p>
            <a:pPr marL="1308100" lvl="1" indent="-220663" algn="ctr" eaLnBrk="1" hangingPunct="1">
              <a:spcBef>
                <a:spcPts val="1200"/>
              </a:spcBef>
              <a:buNone/>
            </a:pPr>
            <a:endParaRPr lang="en-US" sz="2400" dirty="0" smtClean="0">
              <a:cs typeface="Arial" pitchFamily="34" charset="0"/>
            </a:endParaRPr>
          </a:p>
          <a:p>
            <a:pPr lvl="1" algn="ctr" eaLnBrk="1" hangingPunct="1">
              <a:buNone/>
            </a:pPr>
            <a:endParaRPr lang="en-US" sz="2400" dirty="0" smtClean="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Interface</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5</a:t>
            </a:fld>
            <a:endParaRPr lang="en-US" smtClean="0"/>
          </a:p>
        </p:txBody>
      </p:sp>
      <p:sp>
        <p:nvSpPr>
          <p:cNvPr id="7" name="Rectangle 6"/>
          <p:cNvSpPr/>
          <p:nvPr/>
        </p:nvSpPr>
        <p:spPr>
          <a:xfrm>
            <a:off x="228600" y="1600200"/>
            <a:ext cx="8610600" cy="861774"/>
          </a:xfrm>
          <a:prstGeom prst="rect">
            <a:avLst/>
          </a:prstGeom>
        </p:spPr>
        <p:txBody>
          <a:bodyPr wrap="square">
            <a:spAutoFit/>
          </a:bodyPr>
          <a:lstStyle/>
          <a:p>
            <a:pPr>
              <a:spcBef>
                <a:spcPts val="1200"/>
              </a:spcBef>
            </a:pPr>
            <a:r>
              <a:rPr lang="en-US" sz="2000" dirty="0" smtClean="0"/>
              <a:t>What is an Interface?</a:t>
            </a:r>
          </a:p>
          <a:p>
            <a:pPr lvl="1">
              <a:spcBef>
                <a:spcPts val="1200"/>
              </a:spcBef>
            </a:pPr>
            <a:endParaRPr lang="en-US" sz="2000" b="0" dirty="0" smtClean="0"/>
          </a:p>
        </p:txBody>
      </p:sp>
      <p:sp>
        <p:nvSpPr>
          <p:cNvPr id="12" name="TextBox 11"/>
          <p:cNvSpPr txBox="1"/>
          <p:nvPr/>
        </p:nvSpPr>
        <p:spPr>
          <a:xfrm>
            <a:off x="152400" y="4638526"/>
            <a:ext cx="8763000" cy="9079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sz="1600" dirty="0" smtClean="0">
                <a:latin typeface="Arial" pitchFamily="34" charset="0"/>
                <a:cs typeface="Arial" pitchFamily="34" charset="0"/>
              </a:rPr>
              <a:t>So interface is a common protocol that all devices need to adhere for them to operate. </a:t>
            </a:r>
          </a:p>
          <a:p>
            <a:pPr>
              <a:spcBef>
                <a:spcPts val="600"/>
              </a:spcBef>
            </a:pPr>
            <a:r>
              <a:rPr lang="en-US" sz="1600" dirty="0" smtClean="0">
                <a:latin typeface="Arial" pitchFamily="34" charset="0"/>
                <a:cs typeface="Arial" pitchFamily="34" charset="0"/>
              </a:rPr>
              <a:t>In software terminology the interface is an contract between the class and the outside world, and this contract is enforced at the build time by the compiler</a:t>
            </a:r>
          </a:p>
        </p:txBody>
      </p:sp>
      <p:pic>
        <p:nvPicPr>
          <p:cNvPr id="17" name="Picture 16" descr="power_socket_uk.jpg"/>
          <p:cNvPicPr>
            <a:picLocks noChangeAspect="1"/>
          </p:cNvPicPr>
          <p:nvPr/>
        </p:nvPicPr>
        <p:blipFill>
          <a:blip r:embed="rId3" cstate="print"/>
          <a:stretch>
            <a:fillRect/>
          </a:stretch>
        </p:blipFill>
        <p:spPr>
          <a:xfrm>
            <a:off x="3546419" y="2514600"/>
            <a:ext cx="1254181" cy="1174750"/>
          </a:xfrm>
          <a:prstGeom prst="rect">
            <a:avLst/>
          </a:prstGeom>
        </p:spPr>
      </p:pic>
      <p:grpSp>
        <p:nvGrpSpPr>
          <p:cNvPr id="32" name="Group 31"/>
          <p:cNvGrpSpPr/>
          <p:nvPr/>
        </p:nvGrpSpPr>
        <p:grpSpPr>
          <a:xfrm>
            <a:off x="4953000" y="1524000"/>
            <a:ext cx="3733800" cy="2819400"/>
            <a:chOff x="2362200" y="1524000"/>
            <a:chExt cx="3733800" cy="2819400"/>
          </a:xfrm>
        </p:grpSpPr>
        <p:pic>
          <p:nvPicPr>
            <p:cNvPr id="18" name="Picture 17" descr="macally-flextune.jpg"/>
            <p:cNvPicPr>
              <a:picLocks noChangeAspect="1"/>
            </p:cNvPicPr>
            <p:nvPr/>
          </p:nvPicPr>
          <p:blipFill>
            <a:blip r:embed="rId4" cstate="print"/>
            <a:stretch>
              <a:fillRect/>
            </a:stretch>
          </p:blipFill>
          <p:spPr>
            <a:xfrm>
              <a:off x="3873064" y="1524000"/>
              <a:ext cx="1213485" cy="1066800"/>
            </a:xfrm>
            <a:prstGeom prst="rect">
              <a:avLst/>
            </a:prstGeom>
          </p:spPr>
        </p:pic>
        <p:pic>
          <p:nvPicPr>
            <p:cNvPr id="19" name="Picture 18" descr="samsung-lcd-tv-la26r71bax-850.jpg"/>
            <p:cNvPicPr>
              <a:picLocks noChangeAspect="1"/>
            </p:cNvPicPr>
            <p:nvPr/>
          </p:nvPicPr>
          <p:blipFill>
            <a:blip r:embed="rId5" cstate="print"/>
            <a:stretch>
              <a:fillRect/>
            </a:stretch>
          </p:blipFill>
          <p:spPr>
            <a:xfrm>
              <a:off x="4814131" y="2438400"/>
              <a:ext cx="1281869" cy="914400"/>
            </a:xfrm>
            <a:prstGeom prst="rect">
              <a:avLst/>
            </a:prstGeom>
          </p:spPr>
        </p:pic>
        <p:pic>
          <p:nvPicPr>
            <p:cNvPr id="20" name="Picture 19" descr="c06b1b8e-7b92-4f3b-be0e-035c52ee5285.JPG"/>
            <p:cNvPicPr>
              <a:picLocks noChangeAspect="1"/>
            </p:cNvPicPr>
            <p:nvPr/>
          </p:nvPicPr>
          <p:blipFill>
            <a:blip r:embed="rId6" cstate="print"/>
            <a:stretch>
              <a:fillRect/>
            </a:stretch>
          </p:blipFill>
          <p:spPr>
            <a:xfrm>
              <a:off x="4191000" y="3429000"/>
              <a:ext cx="691612" cy="914400"/>
            </a:xfrm>
            <a:prstGeom prst="rect">
              <a:avLst/>
            </a:prstGeom>
          </p:spPr>
        </p:pic>
        <p:cxnSp>
          <p:nvCxnSpPr>
            <p:cNvPr id="22" name="Straight Arrow Connector 21"/>
            <p:cNvCxnSpPr/>
            <p:nvPr/>
          </p:nvCxnSpPr>
          <p:spPr>
            <a:xfrm flipH="1">
              <a:off x="2362200" y="2133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438400" y="2971800"/>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90800" y="3276600"/>
              <a:ext cx="1447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67000" y="2133600"/>
              <a:ext cx="617477" cy="338554"/>
            </a:xfrm>
            <a:prstGeom prst="rect">
              <a:avLst/>
            </a:prstGeom>
            <a:noFill/>
          </p:spPr>
          <p:txBody>
            <a:bodyPr wrap="none" rtlCol="0">
              <a:spAutoFit/>
            </a:bodyPr>
            <a:lstStyle/>
            <a:p>
              <a:r>
                <a:rPr lang="en-US" sz="1600" b="0" dirty="0" smtClean="0"/>
                <a:t>uses</a:t>
              </a:r>
              <a:endParaRPr lang="en-US" sz="1600" b="0" dirty="0"/>
            </a:p>
          </p:txBody>
        </p:sp>
        <p:sp>
          <p:nvSpPr>
            <p:cNvPr id="29" name="TextBox 28"/>
            <p:cNvSpPr txBox="1"/>
            <p:nvPr/>
          </p:nvSpPr>
          <p:spPr>
            <a:xfrm>
              <a:off x="3200400" y="2667000"/>
              <a:ext cx="617477" cy="338554"/>
            </a:xfrm>
            <a:prstGeom prst="rect">
              <a:avLst/>
            </a:prstGeom>
            <a:noFill/>
          </p:spPr>
          <p:txBody>
            <a:bodyPr wrap="none" rtlCol="0">
              <a:spAutoFit/>
            </a:bodyPr>
            <a:lstStyle/>
            <a:p>
              <a:r>
                <a:rPr lang="en-US" sz="1600" b="0" dirty="0" smtClean="0"/>
                <a:t>uses</a:t>
              </a:r>
              <a:endParaRPr lang="en-US" sz="1600" b="0" dirty="0"/>
            </a:p>
          </p:txBody>
        </p:sp>
        <p:sp>
          <p:nvSpPr>
            <p:cNvPr id="30" name="TextBox 29"/>
            <p:cNvSpPr txBox="1"/>
            <p:nvPr/>
          </p:nvSpPr>
          <p:spPr>
            <a:xfrm>
              <a:off x="2971800" y="3505200"/>
              <a:ext cx="617477" cy="338554"/>
            </a:xfrm>
            <a:prstGeom prst="rect">
              <a:avLst/>
            </a:prstGeom>
            <a:noFill/>
          </p:spPr>
          <p:txBody>
            <a:bodyPr wrap="none" rtlCol="0">
              <a:spAutoFit/>
            </a:bodyPr>
            <a:lstStyle/>
            <a:p>
              <a:r>
                <a:rPr lang="en-US" sz="1600" b="0" dirty="0" smtClean="0"/>
                <a:t>uses</a:t>
              </a:r>
              <a:endParaRPr lang="en-US" sz="1600" b="0" dirty="0"/>
            </a:p>
          </p:txBody>
        </p:sp>
      </p:grpSp>
      <p:sp>
        <p:nvSpPr>
          <p:cNvPr id="31" name="Rectangle 30"/>
          <p:cNvSpPr/>
          <p:nvPr/>
        </p:nvSpPr>
        <p:spPr>
          <a:xfrm>
            <a:off x="304800" y="2514600"/>
            <a:ext cx="2743200" cy="121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700" dirty="0" smtClean="0"/>
              <a:t>Plug Point is a interface which helps different devices to connect to the electrical line to draw power</a:t>
            </a:r>
            <a:endParaRPr 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Interface</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6</a:t>
            </a:fld>
            <a:endParaRPr lang="en-US" smtClean="0"/>
          </a:p>
        </p:txBody>
      </p:sp>
      <p:sp>
        <p:nvSpPr>
          <p:cNvPr id="7" name="Rectangle 6"/>
          <p:cNvSpPr/>
          <p:nvPr/>
        </p:nvSpPr>
        <p:spPr>
          <a:xfrm>
            <a:off x="212834" y="2477631"/>
            <a:ext cx="8610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1200"/>
              </a:spcBef>
            </a:pPr>
            <a:r>
              <a:rPr lang="en-US" sz="2000" dirty="0" smtClean="0">
                <a:latin typeface="Arial" pitchFamily="34" charset="0"/>
                <a:cs typeface="Arial" pitchFamily="34" charset="0"/>
              </a:rPr>
              <a:t>What is an Interface?</a:t>
            </a:r>
          </a:p>
          <a:p>
            <a:pPr lvl="1">
              <a:spcBef>
                <a:spcPts val="1200"/>
              </a:spcBef>
            </a:pPr>
            <a:r>
              <a:rPr lang="en-US" sz="2000" b="0" dirty="0" smtClean="0">
                <a:latin typeface="Arial" pitchFamily="34" charset="0"/>
                <a:cs typeface="Arial" pitchFamily="34" charset="0"/>
              </a:rPr>
              <a:t>When </a:t>
            </a:r>
            <a:r>
              <a:rPr lang="en-US" sz="2000" dirty="0" smtClean="0">
                <a:latin typeface="Arial" pitchFamily="34" charset="0"/>
                <a:cs typeface="Arial" pitchFamily="34" charset="0"/>
              </a:rPr>
              <a:t>all methods </a:t>
            </a:r>
            <a:r>
              <a:rPr lang="en-US" sz="2000" b="0" dirty="0" smtClean="0">
                <a:latin typeface="Arial" pitchFamily="34" charset="0"/>
                <a:cs typeface="Arial" pitchFamily="34" charset="0"/>
              </a:rPr>
              <a:t>in a class are </a:t>
            </a:r>
            <a:r>
              <a:rPr lang="en-US" sz="2000" dirty="0" smtClean="0">
                <a:latin typeface="Arial" pitchFamily="34" charset="0"/>
                <a:cs typeface="Arial" pitchFamily="34" charset="0"/>
              </a:rPr>
              <a:t>abstract</a:t>
            </a:r>
            <a:r>
              <a:rPr lang="en-US" sz="2000" b="0" dirty="0" smtClean="0">
                <a:latin typeface="Arial" pitchFamily="34" charset="0"/>
                <a:cs typeface="Arial" pitchFamily="34" charset="0"/>
              </a:rPr>
              <a:t>, the class can be declared as an Interface</a:t>
            </a:r>
          </a:p>
          <a:p>
            <a:pPr lvl="1">
              <a:spcBef>
                <a:spcPts val="1200"/>
              </a:spcBef>
            </a:pPr>
            <a:r>
              <a:rPr lang="en-US" sz="2000" b="0" dirty="0" smtClean="0">
                <a:latin typeface="Arial" pitchFamily="34" charset="0"/>
                <a:cs typeface="Arial" pitchFamily="34" charset="0"/>
              </a:rPr>
              <a:t>An Interface defines a </a:t>
            </a:r>
            <a:r>
              <a:rPr lang="en-US" sz="2000" dirty="0" smtClean="0">
                <a:latin typeface="Arial" pitchFamily="34" charset="0"/>
                <a:cs typeface="Arial" pitchFamily="34" charset="0"/>
              </a:rPr>
              <a:t>contract</a:t>
            </a:r>
            <a:r>
              <a:rPr lang="en-US" sz="2000" b="0" dirty="0" smtClean="0">
                <a:latin typeface="Arial" pitchFamily="34" charset="0"/>
                <a:cs typeface="Arial" pitchFamily="34" charset="0"/>
              </a:rPr>
              <a:t> for classes to implement the behavior. similar to the plug pint defines the contract for all devices to draw power from electricity lines.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Interface in real world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7</a:t>
            </a:fld>
            <a:endParaRPr lang="en-US" smtClean="0"/>
          </a:p>
        </p:txBody>
      </p:sp>
      <p:sp>
        <p:nvSpPr>
          <p:cNvPr id="7" name="Rectangle 6"/>
          <p:cNvSpPr/>
          <p:nvPr/>
        </p:nvSpPr>
        <p:spPr>
          <a:xfrm>
            <a:off x="228600" y="1646872"/>
            <a:ext cx="8763000" cy="1477328"/>
          </a:xfrm>
          <a:prstGeom prst="rect">
            <a:avLst/>
          </a:prstGeom>
        </p:spPr>
        <p:txBody>
          <a:bodyPr wrap="square">
            <a:spAutoFit/>
          </a:bodyPr>
          <a:lstStyle/>
          <a:p>
            <a:pPr>
              <a:spcBef>
                <a:spcPts val="1200"/>
              </a:spcBef>
            </a:pPr>
            <a:r>
              <a:rPr lang="en-US" dirty="0" smtClean="0"/>
              <a:t>Scenario: </a:t>
            </a:r>
            <a:r>
              <a:rPr lang="en-US" b="0" dirty="0" smtClean="0"/>
              <a:t>Taking the passport example if in the issuance both the  </a:t>
            </a:r>
            <a:r>
              <a:rPr lang="en-US" i="1" dirty="0" smtClean="0"/>
              <a:t>verification of photo identity </a:t>
            </a:r>
            <a:r>
              <a:rPr lang="en-US" b="0" dirty="0" smtClean="0"/>
              <a:t>and </a:t>
            </a:r>
            <a:r>
              <a:rPr lang="en-US" i="1" dirty="0" smtClean="0"/>
              <a:t>final</a:t>
            </a:r>
            <a:r>
              <a:rPr lang="en-US" b="0" dirty="0" smtClean="0"/>
              <a:t> </a:t>
            </a:r>
            <a:r>
              <a:rPr lang="en-US" i="1" dirty="0" smtClean="0"/>
              <a:t>approval </a:t>
            </a:r>
            <a:r>
              <a:rPr lang="en-US" b="0" dirty="0" smtClean="0"/>
              <a:t>process needs to be performed by the local offices. The head office at Delhi defines only the protocol/ process for photo identity verification process and approval but the actual process will be performed by the local offices.</a:t>
            </a:r>
          </a:p>
        </p:txBody>
      </p:sp>
      <p:pic>
        <p:nvPicPr>
          <p:cNvPr id="5" name="Picture 4" descr="headoffice.jpg"/>
          <p:cNvPicPr>
            <a:picLocks noChangeAspect="1"/>
          </p:cNvPicPr>
          <p:nvPr/>
        </p:nvPicPr>
        <p:blipFill>
          <a:blip r:embed="rId3" cstate="print"/>
          <a:stretch>
            <a:fillRect/>
          </a:stretch>
        </p:blipFill>
        <p:spPr>
          <a:xfrm>
            <a:off x="3810001" y="3581400"/>
            <a:ext cx="914400" cy="1491096"/>
          </a:xfrm>
          <a:prstGeom prst="rect">
            <a:avLst/>
          </a:prstGeom>
        </p:spPr>
      </p:pic>
      <p:pic>
        <p:nvPicPr>
          <p:cNvPr id="6" name="Picture 5" descr="imagesCAFTODKQ.jpg"/>
          <p:cNvPicPr>
            <a:picLocks noChangeAspect="1"/>
          </p:cNvPicPr>
          <p:nvPr/>
        </p:nvPicPr>
        <p:blipFill>
          <a:blip r:embed="rId4" cstate="print"/>
          <a:stretch>
            <a:fillRect/>
          </a:stretch>
        </p:blipFill>
        <p:spPr>
          <a:xfrm>
            <a:off x="2667000" y="5105400"/>
            <a:ext cx="593536" cy="1023937"/>
          </a:xfrm>
          <a:prstGeom prst="rect">
            <a:avLst/>
          </a:prstGeom>
        </p:spPr>
      </p:pic>
      <p:pic>
        <p:nvPicPr>
          <p:cNvPr id="8" name="Picture 7" descr="imagesCAFTODKQ.jpg"/>
          <p:cNvPicPr>
            <a:picLocks noChangeAspect="1"/>
          </p:cNvPicPr>
          <p:nvPr/>
        </p:nvPicPr>
        <p:blipFill>
          <a:blip r:embed="rId4" cstate="print"/>
          <a:stretch>
            <a:fillRect/>
          </a:stretch>
        </p:blipFill>
        <p:spPr>
          <a:xfrm>
            <a:off x="5105400" y="5105400"/>
            <a:ext cx="593536" cy="1023937"/>
          </a:xfrm>
          <a:prstGeom prst="rect">
            <a:avLst/>
          </a:prstGeom>
        </p:spPr>
      </p:pic>
      <p:sp>
        <p:nvSpPr>
          <p:cNvPr id="9" name="TextBox 8"/>
          <p:cNvSpPr txBox="1"/>
          <p:nvPr/>
        </p:nvSpPr>
        <p:spPr>
          <a:xfrm>
            <a:off x="3352800" y="5086290"/>
            <a:ext cx="1752600" cy="400110"/>
          </a:xfrm>
          <a:prstGeom prst="rect">
            <a:avLst/>
          </a:prstGeom>
          <a:noFill/>
        </p:spPr>
        <p:txBody>
          <a:bodyPr wrap="square" rtlCol="0">
            <a:spAutoFit/>
          </a:bodyPr>
          <a:lstStyle/>
          <a:p>
            <a:pPr algn="ctr"/>
            <a:r>
              <a:rPr lang="en-US" sz="1000" dirty="0" smtClean="0">
                <a:solidFill>
                  <a:srgbClr val="002060"/>
                </a:solidFill>
              </a:rPr>
              <a:t>Passport Head Office,</a:t>
            </a:r>
          </a:p>
          <a:p>
            <a:pPr algn="ctr"/>
            <a:r>
              <a:rPr lang="en-US" sz="1000" dirty="0" smtClean="0">
                <a:solidFill>
                  <a:srgbClr val="002060"/>
                </a:solidFill>
              </a:rPr>
              <a:t>Delhi</a:t>
            </a:r>
            <a:endParaRPr lang="en-US" sz="1000" dirty="0">
              <a:solidFill>
                <a:srgbClr val="002060"/>
              </a:solidFill>
            </a:endParaRPr>
          </a:p>
        </p:txBody>
      </p:sp>
      <p:sp>
        <p:nvSpPr>
          <p:cNvPr id="10" name="TextBox 9"/>
          <p:cNvSpPr txBox="1"/>
          <p:nvPr/>
        </p:nvSpPr>
        <p:spPr>
          <a:xfrm>
            <a:off x="4572000" y="6153090"/>
            <a:ext cx="1752600" cy="400110"/>
          </a:xfrm>
          <a:prstGeom prst="rect">
            <a:avLst/>
          </a:prstGeom>
          <a:noFill/>
        </p:spPr>
        <p:txBody>
          <a:bodyPr wrap="square" rtlCol="0">
            <a:spAutoFit/>
          </a:bodyPr>
          <a:lstStyle/>
          <a:p>
            <a:pPr algn="ctr"/>
            <a:r>
              <a:rPr lang="en-US" sz="1000" dirty="0" smtClean="0">
                <a:solidFill>
                  <a:srgbClr val="002060"/>
                </a:solidFill>
              </a:rPr>
              <a:t>Passport Office,</a:t>
            </a:r>
          </a:p>
          <a:p>
            <a:pPr algn="ctr"/>
            <a:r>
              <a:rPr lang="en-US" sz="1000" dirty="0" smtClean="0">
                <a:solidFill>
                  <a:srgbClr val="002060"/>
                </a:solidFill>
              </a:rPr>
              <a:t>Chennai</a:t>
            </a:r>
          </a:p>
        </p:txBody>
      </p:sp>
      <p:sp>
        <p:nvSpPr>
          <p:cNvPr id="11" name="TextBox 10"/>
          <p:cNvSpPr txBox="1"/>
          <p:nvPr/>
        </p:nvSpPr>
        <p:spPr>
          <a:xfrm>
            <a:off x="1981200" y="6076890"/>
            <a:ext cx="1752600" cy="400110"/>
          </a:xfrm>
          <a:prstGeom prst="rect">
            <a:avLst/>
          </a:prstGeom>
          <a:noFill/>
        </p:spPr>
        <p:txBody>
          <a:bodyPr wrap="square" rtlCol="0">
            <a:spAutoFit/>
          </a:bodyPr>
          <a:lstStyle/>
          <a:p>
            <a:pPr algn="ctr"/>
            <a:r>
              <a:rPr lang="en-US" sz="1000" dirty="0" smtClean="0">
                <a:solidFill>
                  <a:srgbClr val="002060"/>
                </a:solidFill>
              </a:rPr>
              <a:t>Passport Office,</a:t>
            </a:r>
          </a:p>
          <a:p>
            <a:pPr algn="ctr"/>
            <a:r>
              <a:rPr lang="en-US" sz="1000" dirty="0" smtClean="0">
                <a:solidFill>
                  <a:srgbClr val="002060"/>
                </a:solidFill>
              </a:rPr>
              <a:t>Bangalore</a:t>
            </a:r>
          </a:p>
        </p:txBody>
      </p:sp>
      <p:sp>
        <p:nvSpPr>
          <p:cNvPr id="13" name="Rounded Rectangle 12"/>
          <p:cNvSpPr/>
          <p:nvPr/>
        </p:nvSpPr>
        <p:spPr>
          <a:xfrm>
            <a:off x="4953000" y="3581400"/>
            <a:ext cx="4114800" cy="914400"/>
          </a:xfrm>
          <a:prstGeom prst="round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002060"/>
                </a:solidFill>
              </a:rPr>
              <a:t>Delhi Office, </a:t>
            </a:r>
          </a:p>
          <a:p>
            <a:pPr indent="111125">
              <a:buFont typeface="Arial" pitchFamily="34" charset="0"/>
              <a:buChar char="•"/>
            </a:pPr>
            <a:r>
              <a:rPr lang="en-US" sz="1400" b="0" dirty="0" smtClean="0">
                <a:solidFill>
                  <a:srgbClr val="002060"/>
                </a:solidFill>
              </a:rPr>
              <a:t>Defines a protocol/process that all local passport office should follow for verifying the photo identity &amp;  final approval.</a:t>
            </a:r>
          </a:p>
        </p:txBody>
      </p:sp>
      <p:sp>
        <p:nvSpPr>
          <p:cNvPr id="14" name="Rounded Rectangle 13"/>
          <p:cNvSpPr/>
          <p:nvPr/>
        </p:nvSpPr>
        <p:spPr>
          <a:xfrm>
            <a:off x="137160" y="3962400"/>
            <a:ext cx="3291840" cy="109728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solidFill>
                  <a:srgbClr val="002060"/>
                </a:solidFill>
              </a:rPr>
              <a:t>Bangalore, </a:t>
            </a:r>
          </a:p>
          <a:p>
            <a:pPr indent="111125">
              <a:buFont typeface="Arial" pitchFamily="34" charset="0"/>
              <a:buChar char="•"/>
            </a:pPr>
            <a:r>
              <a:rPr lang="en-US" sz="1400" b="0" dirty="0" smtClean="0">
                <a:solidFill>
                  <a:srgbClr val="002060"/>
                </a:solidFill>
              </a:rPr>
              <a:t>Adheres to the protocol and performs photo identification using ration card.</a:t>
            </a:r>
          </a:p>
          <a:p>
            <a:pPr indent="111125">
              <a:buFont typeface="Arial" pitchFamily="34" charset="0"/>
              <a:buChar char="•"/>
            </a:pPr>
            <a:r>
              <a:rPr lang="en-US" sz="1400" b="0" dirty="0" smtClean="0">
                <a:solidFill>
                  <a:srgbClr val="002060"/>
                </a:solidFill>
              </a:rPr>
              <a:t>Approves the document as slated by the HO.</a:t>
            </a:r>
            <a:endParaRPr lang="en-US" sz="1400" b="0" dirty="0">
              <a:solidFill>
                <a:srgbClr val="002060"/>
              </a:solidFill>
            </a:endParaRPr>
          </a:p>
        </p:txBody>
      </p:sp>
      <p:sp>
        <p:nvSpPr>
          <p:cNvPr id="15" name="Rounded Rectangle 14"/>
          <p:cNvSpPr/>
          <p:nvPr/>
        </p:nvSpPr>
        <p:spPr>
          <a:xfrm>
            <a:off x="5867400" y="4876800"/>
            <a:ext cx="3200400" cy="100584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400" dirty="0" smtClean="0">
                <a:solidFill>
                  <a:srgbClr val="002060"/>
                </a:solidFill>
              </a:rPr>
              <a:t>Chennai, </a:t>
            </a:r>
          </a:p>
          <a:p>
            <a:pPr indent="111125">
              <a:buFont typeface="Arial" pitchFamily="34" charset="0"/>
              <a:buChar char="•"/>
            </a:pPr>
            <a:r>
              <a:rPr lang="en-US" sz="1400" b="0" dirty="0" smtClean="0">
                <a:solidFill>
                  <a:srgbClr val="002060"/>
                </a:solidFill>
              </a:rPr>
              <a:t>Adheres to the protocol and performs photo identification using driver license.</a:t>
            </a:r>
          </a:p>
          <a:p>
            <a:pPr indent="111125">
              <a:buFont typeface="Arial" pitchFamily="34" charset="0"/>
              <a:buChar char="•"/>
            </a:pPr>
            <a:r>
              <a:rPr lang="en-US" sz="1400" b="0" dirty="0" smtClean="0">
                <a:solidFill>
                  <a:srgbClr val="002060"/>
                </a:solidFill>
              </a:rPr>
              <a:t>Approves the document as slated by the HO.</a:t>
            </a:r>
            <a:endParaRPr lang="en-US" sz="1400" b="0" dirty="0">
              <a:solidFill>
                <a:srgbClr val="002060"/>
              </a:solidFill>
            </a:endParaRPr>
          </a:p>
        </p:txBody>
      </p:sp>
      <p:cxnSp>
        <p:nvCxnSpPr>
          <p:cNvPr id="17" name="Elbow Connector 16"/>
          <p:cNvCxnSpPr>
            <a:stCxn id="5" idx="1"/>
            <a:endCxn id="6" idx="3"/>
          </p:cNvCxnSpPr>
          <p:nvPr/>
        </p:nvCxnSpPr>
        <p:spPr>
          <a:xfrm rot="10800000" flipV="1">
            <a:off x="3260537" y="4326947"/>
            <a:ext cx="549465" cy="1290421"/>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hape 22"/>
          <p:cNvCxnSpPr>
            <a:stCxn id="5" idx="3"/>
            <a:endCxn id="8" idx="1"/>
          </p:cNvCxnSpPr>
          <p:nvPr/>
        </p:nvCxnSpPr>
        <p:spPr>
          <a:xfrm>
            <a:off x="4724401" y="4326948"/>
            <a:ext cx="380999" cy="1290421"/>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3" presetClass="entr" presetSubtype="16"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3" presetClass="entr" presetSubtype="16"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ox(i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ox(in)">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z="2000" dirty="0" smtClean="0"/>
              <a:t>Analogy  between Interface and Passport office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8</a:t>
            </a:fld>
            <a:endParaRPr lang="en-US" smtClean="0"/>
          </a:p>
        </p:txBody>
      </p:sp>
      <p:sp>
        <p:nvSpPr>
          <p:cNvPr id="5" name="Rounded Rectangle 4"/>
          <p:cNvSpPr/>
          <p:nvPr/>
        </p:nvSpPr>
        <p:spPr>
          <a:xfrm>
            <a:off x="1371600" y="1752600"/>
            <a:ext cx="1645920" cy="5029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Passport Head Office</a:t>
            </a:r>
          </a:p>
        </p:txBody>
      </p:sp>
      <p:sp>
        <p:nvSpPr>
          <p:cNvPr id="6" name="Rounded Rectangle 5"/>
          <p:cNvSpPr/>
          <p:nvPr/>
        </p:nvSpPr>
        <p:spPr>
          <a:xfrm>
            <a:off x="1371600" y="2743200"/>
            <a:ext cx="1645920" cy="5029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Local passport Offices</a:t>
            </a:r>
          </a:p>
        </p:txBody>
      </p:sp>
      <p:sp>
        <p:nvSpPr>
          <p:cNvPr id="8" name="Rounded Rectangle 7"/>
          <p:cNvSpPr/>
          <p:nvPr/>
        </p:nvSpPr>
        <p:spPr>
          <a:xfrm>
            <a:off x="1325880" y="3688080"/>
            <a:ext cx="1645920" cy="50292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Photo Identity  Verification</a:t>
            </a:r>
          </a:p>
        </p:txBody>
      </p:sp>
      <p:sp>
        <p:nvSpPr>
          <p:cNvPr id="10" name="Right Arrow 9"/>
          <p:cNvSpPr/>
          <p:nvPr/>
        </p:nvSpPr>
        <p:spPr>
          <a:xfrm>
            <a:off x="3505200" y="18288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a:off x="3505200" y="28194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ight Arrow 11"/>
          <p:cNvSpPr/>
          <p:nvPr/>
        </p:nvSpPr>
        <p:spPr>
          <a:xfrm>
            <a:off x="3505200" y="37338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p:cNvSpPr/>
          <p:nvPr/>
        </p:nvSpPr>
        <p:spPr>
          <a:xfrm>
            <a:off x="4419600" y="1676400"/>
            <a:ext cx="20574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2060"/>
                </a:solidFill>
              </a:rPr>
              <a:t>Interface</a:t>
            </a:r>
            <a:endParaRPr lang="en-US" dirty="0">
              <a:solidFill>
                <a:srgbClr val="002060"/>
              </a:solidFill>
            </a:endParaRPr>
          </a:p>
        </p:txBody>
      </p:sp>
      <p:sp>
        <p:nvSpPr>
          <p:cNvPr id="15" name="Rounded Rectangle 14"/>
          <p:cNvSpPr/>
          <p:nvPr/>
        </p:nvSpPr>
        <p:spPr>
          <a:xfrm>
            <a:off x="4419600" y="2743200"/>
            <a:ext cx="20574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2060"/>
                </a:solidFill>
              </a:rPr>
              <a:t>Sub Class</a:t>
            </a:r>
            <a:endParaRPr lang="en-US" dirty="0">
              <a:solidFill>
                <a:srgbClr val="002060"/>
              </a:solidFill>
            </a:endParaRPr>
          </a:p>
        </p:txBody>
      </p:sp>
      <p:sp>
        <p:nvSpPr>
          <p:cNvPr id="16" name="Rounded Rectangle 15"/>
          <p:cNvSpPr/>
          <p:nvPr/>
        </p:nvSpPr>
        <p:spPr>
          <a:xfrm>
            <a:off x="4419600" y="3657600"/>
            <a:ext cx="29718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C00000"/>
                </a:solidFill>
              </a:rPr>
              <a:t>Protocol:</a:t>
            </a:r>
            <a:r>
              <a:rPr lang="en-US" dirty="0" smtClean="0">
                <a:solidFill>
                  <a:srgbClr val="002060"/>
                </a:solidFill>
              </a:rPr>
              <a:t> interface methods</a:t>
            </a:r>
            <a:endParaRPr lang="en-US" dirty="0">
              <a:solidFill>
                <a:srgbClr val="002060"/>
              </a:solidFill>
            </a:endParaRPr>
          </a:p>
        </p:txBody>
      </p:sp>
      <p:sp>
        <p:nvSpPr>
          <p:cNvPr id="19" name="TextBox 18"/>
          <p:cNvSpPr txBox="1"/>
          <p:nvPr/>
        </p:nvSpPr>
        <p:spPr>
          <a:xfrm>
            <a:off x="381000" y="4648200"/>
            <a:ext cx="8412480" cy="1661993"/>
          </a:xfrm>
          <a:prstGeom prst="rect">
            <a:avLst/>
          </a:prstGeom>
          <a:noFill/>
        </p:spPr>
        <p:txBody>
          <a:bodyPr wrap="square" rtlCol="0">
            <a:spAutoFit/>
          </a:bodyPr>
          <a:lstStyle/>
          <a:p>
            <a:r>
              <a:rPr lang="en-US" sz="1700" dirty="0" smtClean="0">
                <a:solidFill>
                  <a:srgbClr val="C00000"/>
                </a:solidFill>
              </a:rPr>
              <a:t>NOTE:</a:t>
            </a:r>
            <a:r>
              <a:rPr lang="en-US" sz="1700" dirty="0" smtClean="0"/>
              <a:t> </a:t>
            </a:r>
            <a:r>
              <a:rPr lang="en-US" sz="1700" b="0" dirty="0" smtClean="0"/>
              <a:t> </a:t>
            </a:r>
            <a:r>
              <a:rPr lang="en-US" sz="1700" b="0" dirty="0" smtClean="0">
                <a:solidFill>
                  <a:srgbClr val="002060"/>
                </a:solidFill>
              </a:rPr>
              <a:t>No people can directly reach Delhi head office for passport application rather  they should always go to the local offices in appropriate cities which will follow the process defined by head office to issue passport.</a:t>
            </a:r>
          </a:p>
          <a:p>
            <a:endParaRPr lang="en-US" sz="1700" b="0" dirty="0" smtClean="0">
              <a:solidFill>
                <a:srgbClr val="002060"/>
              </a:solidFill>
            </a:endParaRPr>
          </a:p>
          <a:p>
            <a:r>
              <a:rPr lang="en-US" sz="1700" b="0" dirty="0" smtClean="0">
                <a:solidFill>
                  <a:srgbClr val="002060"/>
                </a:solidFill>
              </a:rPr>
              <a:t>Similarly Interface cannot be instantiated only the classes implementing it can be instantiated and the implemented methods invoked.</a:t>
            </a:r>
            <a:endParaRPr lang="en-US" sz="17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Develop an Interface</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9</a:t>
            </a:fld>
            <a:endParaRPr lang="en-US" smtClean="0"/>
          </a:p>
        </p:txBody>
      </p:sp>
      <p:sp>
        <p:nvSpPr>
          <p:cNvPr id="5" name="Rectangle 4"/>
          <p:cNvSpPr/>
          <p:nvPr/>
        </p:nvSpPr>
        <p:spPr>
          <a:xfrm>
            <a:off x="239106" y="1600200"/>
            <a:ext cx="8610600" cy="2451953"/>
          </a:xfrm>
          <a:prstGeom prst="rect">
            <a:avLst/>
          </a:prstGeom>
        </p:spPr>
        <p:txBody>
          <a:bodyPr wrap="square">
            <a:spAutoFit/>
          </a:bodyPr>
          <a:lstStyle/>
          <a:p>
            <a:pPr>
              <a:spcBef>
                <a:spcPts val="1000"/>
              </a:spcBef>
            </a:pPr>
            <a:r>
              <a:rPr lang="en-US" sz="2000" dirty="0" smtClean="0"/>
              <a:t>How to create an Interface?</a:t>
            </a:r>
          </a:p>
          <a:p>
            <a:pPr>
              <a:spcBef>
                <a:spcPts val="1000"/>
              </a:spcBef>
            </a:pPr>
            <a:r>
              <a:rPr lang="en-US" sz="2000" b="0" dirty="0" smtClean="0"/>
              <a:t> To create an interface, the ‘</a:t>
            </a:r>
            <a:r>
              <a:rPr lang="en-US" sz="2000" dirty="0" smtClean="0"/>
              <a:t>class’ </a:t>
            </a:r>
            <a:r>
              <a:rPr lang="en-US" sz="2000" b="0" dirty="0" smtClean="0"/>
              <a:t>keyword should be replaced with the ‘</a:t>
            </a:r>
            <a:r>
              <a:rPr lang="en-US" sz="2000" dirty="0" smtClean="0"/>
              <a:t>interface</a:t>
            </a:r>
            <a:r>
              <a:rPr lang="en-US" sz="2000" b="0" dirty="0" smtClean="0"/>
              <a:t>’ keyword</a:t>
            </a:r>
          </a:p>
          <a:p>
            <a:pPr lvl="1">
              <a:spcBef>
                <a:spcPts val="1000"/>
              </a:spcBef>
              <a:buFont typeface="Wingdings" pitchFamily="2" charset="2"/>
              <a:buChar char="§"/>
            </a:pPr>
            <a:r>
              <a:rPr lang="en-US" sz="2000" b="0" dirty="0" smtClean="0"/>
              <a:t> To create a Shape interface, instead of </a:t>
            </a:r>
          </a:p>
          <a:p>
            <a:pPr lvl="3">
              <a:spcBef>
                <a:spcPts val="1000"/>
              </a:spcBef>
            </a:pPr>
            <a:r>
              <a:rPr lang="en-US" sz="2000" dirty="0" smtClean="0"/>
              <a:t>public </a:t>
            </a:r>
            <a:r>
              <a:rPr lang="en-US" sz="2000" dirty="0" smtClean="0">
                <a:solidFill>
                  <a:schemeClr val="accent6">
                    <a:lumMod val="50000"/>
                  </a:schemeClr>
                </a:solidFill>
              </a:rPr>
              <a:t>class</a:t>
            </a:r>
            <a:r>
              <a:rPr lang="en-US" sz="2000" dirty="0" smtClean="0"/>
              <a:t> Shape </a:t>
            </a:r>
            <a:endParaRPr lang="en-US" sz="2000" b="0" dirty="0" smtClean="0"/>
          </a:p>
          <a:p>
            <a:pPr lvl="3">
              <a:spcBef>
                <a:spcPts val="1000"/>
              </a:spcBef>
            </a:pPr>
            <a:r>
              <a:rPr lang="en-US" sz="2000" dirty="0" smtClean="0"/>
              <a:t>public </a:t>
            </a:r>
            <a:r>
              <a:rPr lang="en-US" sz="2000" dirty="0" smtClean="0">
                <a:solidFill>
                  <a:schemeClr val="accent6">
                    <a:lumMod val="50000"/>
                  </a:schemeClr>
                </a:solidFill>
              </a:rPr>
              <a:t>interface</a:t>
            </a:r>
            <a:r>
              <a:rPr lang="en-US" sz="2000" dirty="0" smtClean="0"/>
              <a:t> Shape</a:t>
            </a:r>
          </a:p>
        </p:txBody>
      </p:sp>
      <p:pic>
        <p:nvPicPr>
          <p:cNvPr id="1026" name="Picture 2"/>
          <p:cNvPicPr>
            <a:picLocks noChangeAspect="1" noChangeArrowheads="1"/>
          </p:cNvPicPr>
          <p:nvPr/>
        </p:nvPicPr>
        <p:blipFill>
          <a:blip r:embed="rId3" cstate="print"/>
          <a:srcRect r="51391" b="68750"/>
          <a:stretch>
            <a:fillRect/>
          </a:stretch>
        </p:blipFill>
        <p:spPr bwMode="auto">
          <a:xfrm>
            <a:off x="1905000" y="4900670"/>
            <a:ext cx="4572000" cy="1652530"/>
          </a:xfrm>
          <a:prstGeom prst="rect">
            <a:avLst/>
          </a:prstGeom>
          <a:noFill/>
          <a:ln w="9525">
            <a:noFill/>
            <a:miter lim="800000"/>
            <a:headEnd/>
            <a:tailEnd/>
          </a:ln>
        </p:spPr>
      </p:pic>
      <p:sp>
        <p:nvSpPr>
          <p:cNvPr id="8" name="TextBox 7"/>
          <p:cNvSpPr txBox="1"/>
          <p:nvPr/>
        </p:nvSpPr>
        <p:spPr>
          <a:xfrm>
            <a:off x="228600" y="4038600"/>
            <a:ext cx="5470408" cy="1113125"/>
          </a:xfrm>
          <a:prstGeom prst="rect">
            <a:avLst/>
          </a:prstGeom>
          <a:noFill/>
        </p:spPr>
        <p:txBody>
          <a:bodyPr wrap="none" rtlCol="0">
            <a:spAutoFit/>
          </a:bodyPr>
          <a:lstStyle/>
          <a:p>
            <a:pPr lvl="1">
              <a:spcBef>
                <a:spcPts val="1000"/>
              </a:spcBef>
              <a:buFont typeface="Wingdings" pitchFamily="2" charset="2"/>
              <a:buChar char="§"/>
            </a:pPr>
            <a:r>
              <a:rPr lang="en-US" sz="2000" b="0" dirty="0" smtClean="0"/>
              <a:t> To create an Interface using SDE, select </a:t>
            </a:r>
          </a:p>
          <a:p>
            <a:pPr lvl="3">
              <a:spcBef>
                <a:spcPts val="1000"/>
              </a:spcBef>
            </a:pPr>
            <a:r>
              <a:rPr lang="en-US" sz="2000" dirty="0" smtClean="0">
                <a:solidFill>
                  <a:schemeClr val="accent6">
                    <a:lumMod val="50000"/>
                  </a:schemeClr>
                </a:solidFill>
              </a:rPr>
              <a:t>File </a:t>
            </a:r>
            <a:r>
              <a:rPr lang="en-US" sz="2000" dirty="0" smtClean="0">
                <a:solidFill>
                  <a:schemeClr val="accent6">
                    <a:lumMod val="50000"/>
                  </a:schemeClr>
                </a:solidFill>
                <a:sym typeface="Wingdings" pitchFamily="2" charset="2"/>
              </a:rPr>
              <a:t> New  Interface</a:t>
            </a:r>
            <a:endParaRPr lang="en-US" sz="2000" dirty="0" smtClean="0">
              <a:solidFill>
                <a:schemeClr val="accent6">
                  <a:lumMod val="50000"/>
                </a:schemeClr>
              </a:solidFill>
            </a:endParaRPr>
          </a:p>
          <a:p>
            <a:endParaRPr lang="en-US" dirty="0"/>
          </a:p>
        </p:txBody>
      </p:sp>
      <p:sp>
        <p:nvSpPr>
          <p:cNvPr id="14" name="Rounded Rectangle 13"/>
          <p:cNvSpPr/>
          <p:nvPr/>
        </p:nvSpPr>
        <p:spPr>
          <a:xfrm>
            <a:off x="2438400" y="3230880"/>
            <a:ext cx="73152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438400" y="3673366"/>
            <a:ext cx="1143000" cy="289034"/>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6CE3420-51B5-45D0-AA94-470C87CA3DB9}">
  <ds:schemaRefs>
    <ds:schemaRef ds:uri="http://schemas.microsoft.com/office/2006/metadata/properties"/>
  </ds:schemaRefs>
</ds:datastoreItem>
</file>

<file path=customXml/itemProps2.xml><?xml version="1.0" encoding="utf-8"?>
<ds:datastoreItem xmlns:ds="http://schemas.openxmlformats.org/officeDocument/2006/customXml" ds:itemID="{6D2042C2-A9C3-41C8-A778-0CB8ECA6EC09}">
  <ds:schemaRefs>
    <ds:schemaRef ds:uri="http://schemas.microsoft.com/sharepoint/v3/contenttype/forms"/>
  </ds:schemaRefs>
</ds:datastoreItem>
</file>

<file path=customXml/itemProps3.xml><?xml version="1.0" encoding="utf-8"?>
<ds:datastoreItem xmlns:ds="http://schemas.openxmlformats.org/officeDocument/2006/customXml" ds:itemID="{2C33CCC8-0EDF-42DE-A40C-849CC9BAC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CATP</Template>
  <TotalTime>46680</TotalTime>
  <Words>2488</Words>
  <Application>Microsoft Office PowerPoint</Application>
  <PresentationFormat>On-screen Show (4:3)</PresentationFormat>
  <Paragraphs>380</Paragraphs>
  <Slides>37</Slides>
  <Notes>15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CATP</vt:lpstr>
      <vt:lpstr>PowerPoint Presentation</vt:lpstr>
      <vt:lpstr>About the Author</vt:lpstr>
      <vt:lpstr>PowerPoint Presentation</vt:lpstr>
      <vt:lpstr>Objectives</vt:lpstr>
      <vt:lpstr>Interface</vt:lpstr>
      <vt:lpstr>Interface</vt:lpstr>
      <vt:lpstr>Interface in real world</vt:lpstr>
      <vt:lpstr>Analogy  between Interface and Passport office</vt:lpstr>
      <vt:lpstr>Develop an Interface</vt:lpstr>
      <vt:lpstr>How to implement an Interface?</vt:lpstr>
      <vt:lpstr>How to implement an Interface? (cont)</vt:lpstr>
      <vt:lpstr>Implementing Interface</vt:lpstr>
      <vt:lpstr>Why do we use Interfaces?</vt:lpstr>
      <vt:lpstr>Why do we use Interfaces?</vt:lpstr>
      <vt:lpstr>Why do we use Interfaces?</vt:lpstr>
      <vt:lpstr>Lend a hand - Interfaces</vt:lpstr>
      <vt:lpstr>Lend a hand Solution - Interfaces</vt:lpstr>
      <vt:lpstr>Interfaces Vs Abstract Classes</vt:lpstr>
      <vt:lpstr>Interfaces Vs Abstract Classes</vt:lpstr>
      <vt:lpstr>Interface as a Type</vt:lpstr>
      <vt:lpstr>Interface as a Type</vt:lpstr>
      <vt:lpstr>Lend a Hand – Declaring Interface reference</vt:lpstr>
      <vt:lpstr>Lend a Hand – Declaring Interface reference</vt:lpstr>
      <vt:lpstr>Lend a Hand Solution - Interface</vt:lpstr>
      <vt:lpstr>Interface Vs Class</vt:lpstr>
      <vt:lpstr>Tim’s faces a problem again</vt:lpstr>
      <vt:lpstr>Tim’s Solution</vt:lpstr>
      <vt:lpstr>Inheritance among Interfaces</vt:lpstr>
      <vt:lpstr>Interface and Polymorphism</vt:lpstr>
      <vt:lpstr>IS-A and HAS-A Relationship</vt:lpstr>
      <vt:lpstr>Using IS-A relationship</vt:lpstr>
      <vt:lpstr>Using IS-A relationship</vt:lpstr>
      <vt:lpstr>Using HAS-A relationship</vt:lpstr>
      <vt:lpstr>IS-A and HAS-A Game</vt:lpstr>
      <vt:lpstr>IS-A and HAS-A Game</vt:lpstr>
      <vt:lpstr>Time To Reflect</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2302</cp:revision>
  <dcterms:created xsi:type="dcterms:W3CDTF">2006-08-07T10:58:16Z</dcterms:created>
  <dcterms:modified xsi:type="dcterms:W3CDTF">2013-07-04T10:51:00Z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