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4"/>
  </p:sldMasterIdLst>
  <p:notesMasterIdLst>
    <p:notesMasterId r:id="rId38"/>
  </p:notesMasterIdLst>
  <p:sldIdLst>
    <p:sldId id="483" r:id="rId5"/>
    <p:sldId id="267" r:id="rId6"/>
    <p:sldId id="350" r:id="rId7"/>
    <p:sldId id="270" r:id="rId8"/>
    <p:sldId id="414" r:id="rId9"/>
    <p:sldId id="462" r:id="rId10"/>
    <p:sldId id="463" r:id="rId11"/>
    <p:sldId id="484" r:id="rId12"/>
    <p:sldId id="464" r:id="rId13"/>
    <p:sldId id="465" r:id="rId14"/>
    <p:sldId id="467" r:id="rId15"/>
    <p:sldId id="468" r:id="rId16"/>
    <p:sldId id="473" r:id="rId17"/>
    <p:sldId id="469" r:id="rId18"/>
    <p:sldId id="470" r:id="rId19"/>
    <p:sldId id="471" r:id="rId20"/>
    <p:sldId id="472" r:id="rId21"/>
    <p:sldId id="478" r:id="rId22"/>
    <p:sldId id="474" r:id="rId23"/>
    <p:sldId id="446" r:id="rId24"/>
    <p:sldId id="447" r:id="rId25"/>
    <p:sldId id="475" r:id="rId26"/>
    <p:sldId id="448" r:id="rId27"/>
    <p:sldId id="449" r:id="rId28"/>
    <p:sldId id="477" r:id="rId29"/>
    <p:sldId id="476" r:id="rId30"/>
    <p:sldId id="479" r:id="rId31"/>
    <p:sldId id="480" r:id="rId32"/>
    <p:sldId id="481" r:id="rId33"/>
    <p:sldId id="482" r:id="rId34"/>
    <p:sldId id="485" r:id="rId35"/>
    <p:sldId id="486" r:id="rId36"/>
    <p:sldId id="349" r:id="rId3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modifyVerifier cryptProviderType="rsaFull" cryptAlgorithmClass="hash" cryptAlgorithmType="typeAny" cryptAlgorithmSid="4" spinCount="50000" saltData="vSrDwq3hXQ8TmHJ1pD6aYg==" hashData="+FqXIFqH0ooTYz3hwAFjQSy7UPc="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105110" initials="1" lastIdx="8" clrIdx="0"/>
  <p:cmAuthor id="1" name="Shanmu" initials="P" lastIdx="11" clrIdx="1"/>
  <p:cmAuthor id="2" name="SangeeArjun" initials="Sangeetha" lastIdx="1" clrIdx="2"/>
  <p:cmAuthor id="3" name="139944" initials="1" lastIdx="4" clrIdx="3"/>
  <p:cmAuthor id="4" name="training" initials="t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800"/>
    <a:srgbClr val="FF7C80"/>
    <a:srgbClr val="66CCFF"/>
    <a:srgbClr val="FFCCCC"/>
    <a:srgbClr val="FFD9D9"/>
    <a:srgbClr val="7D0D50"/>
    <a:srgbClr val="FFFF99"/>
    <a:srgbClr val="705C62"/>
    <a:srgbClr val="FFCC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0" autoAdjust="0"/>
    <p:restoredTop sz="88972" autoAdjust="0"/>
  </p:normalViewPr>
  <p:slideViewPr>
    <p:cSldViewPr>
      <p:cViewPr varScale="1">
        <p:scale>
          <a:sx n="74" d="100"/>
          <a:sy n="74" d="100"/>
        </p:scale>
        <p:origin x="-124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6F38FD0-AEA7-4C2D-8163-8F11CB2D6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7126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smtClean="0"/>
              <a:t>For the animators:</a:t>
            </a:r>
          </a:p>
          <a:p>
            <a:r>
              <a:rPr lang="en-US" dirty="0" smtClean="0"/>
              <a:t>This screen content</a:t>
            </a:r>
            <a:r>
              <a:rPr lang="en-US" baseline="0" dirty="0" smtClean="0"/>
              <a:t> needs to be rendered in the flash, no animations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6" name="Picture 5" descr="pic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792788" y="1752600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6" name="Picture 5" descr="pictu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792788" y="1752600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>
                <a:latin typeface="+mn-lt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52400" y="6427787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2BACDECA-566A-40FA-96BA-6236C2BA99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kern="1200" dirty="0">
              <a:solidFill>
                <a:schemeClr val="lt1"/>
              </a:solidFill>
              <a:latin typeface="Myriad Pro" pitchFamily="34" charset="0"/>
              <a:ea typeface="+mn-ea"/>
              <a:cs typeface="+mn-cs"/>
            </a:endParaRPr>
          </a:p>
        </p:txBody>
      </p:sp>
      <p:pic>
        <p:nvPicPr>
          <p:cNvPr id="4" name="Picture 8" descr="present-1_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712913"/>
            <a:ext cx="3048000" cy="270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DE48D0DE-62E3-4F52-80CA-71CE3987A8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73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A3C9CECE-BED5-43EB-8526-CB671DF723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C62AF-8A58-47DB-8277-FFD1CE2A98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43000"/>
            <a:ext cx="9144000" cy="1524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1" kern="1200" baseline="-250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09725"/>
            <a:ext cx="86868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0" y="1295400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682252"/>
              </a:gs>
              <a:gs pos="50000">
                <a:srgbClr val="933F79">
                  <a:shade val="67500"/>
                  <a:satMod val="115000"/>
                </a:srgbClr>
              </a:gs>
              <a:gs pos="100000">
                <a:srgbClr val="933F7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9" name="Picture 13" descr="picture.jp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14605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2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3600" kern="1200" dirty="0">
          <a:solidFill>
            <a:srgbClr val="FFFFFF"/>
          </a:solidFill>
          <a:latin typeface="Verdana" pitchFamily="34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hyperlink" Target="http://docs.oracle.com/javase/1.5.0/docs/api/java/lang/Integer.html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1.5.0/docs/api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1905000"/>
            <a:ext cx="57816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solidFill>
                  <a:schemeClr val="tx1"/>
                </a:solidFill>
                <a:latin typeface="Myriad Pro" pitchFamily="34" charset="0"/>
                <a:cs typeface="Arial" pitchFamily="34" charset="0"/>
              </a:rPr>
              <a:t>Core Java</a:t>
            </a:r>
            <a:endParaRPr lang="en-US" sz="2200" b="1" dirty="0">
              <a:solidFill>
                <a:schemeClr val="tx1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5441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Wrappers</a:t>
            </a:r>
            <a:endParaRPr lang="en-US" sz="32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797" y="4733925"/>
            <a:ext cx="219075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692D56"/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rPr>
              <a:t>LEVEL – </a:t>
            </a:r>
            <a:r>
              <a:rPr lang="en-US" sz="1400" b="1" dirty="0" smtClean="0">
                <a:solidFill>
                  <a:srgbClr val="692D56"/>
                </a:solidFill>
                <a:latin typeface="Arial Narrow" pitchFamily="34" charset="0"/>
                <a:cs typeface="Arial" pitchFamily="34" charset="0"/>
              </a:rPr>
              <a:t>PRACTITIONER</a:t>
            </a:r>
            <a:endParaRPr kumimoji="0" lang="en-GB" sz="1400" b="1" u="none" strike="noStrike" kern="1200" cap="none" spc="0" normalizeH="0" baseline="0" noProof="0" dirty="0">
              <a:ln>
                <a:noFill/>
              </a:ln>
              <a:solidFill>
                <a:srgbClr val="692D56"/>
              </a:solidFill>
              <a:effectLst/>
              <a:uLnTx/>
              <a:uFillTx/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Converting Primitives to Wrappers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1371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85800" y="1676400"/>
            <a:ext cx="746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lvl="2" indent="-61913"/>
            <a:r>
              <a:rPr lang="en-US" dirty="0" smtClean="0"/>
              <a:t>                      </a:t>
            </a:r>
          </a:p>
          <a:p>
            <a:pPr marL="174625" lvl="2" indent="-61913"/>
            <a:r>
              <a:rPr lang="en-US" dirty="0" smtClean="0"/>
              <a:t>                </a:t>
            </a:r>
          </a:p>
          <a:p>
            <a:pPr marL="174625" lvl="2" indent="-61913"/>
            <a:endParaRPr lang="en-US" dirty="0" smtClean="0"/>
          </a:p>
          <a:p>
            <a:pPr marL="174625" lvl="2" indent="-61913"/>
            <a:r>
              <a:rPr lang="en-US" dirty="0" smtClean="0"/>
              <a:t>               </a:t>
            </a:r>
          </a:p>
          <a:p>
            <a:pPr marL="174625" lvl="2" indent="-61913"/>
            <a:r>
              <a:rPr lang="en-US" dirty="0" smtClean="0"/>
              <a:t>     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676400"/>
            <a:ext cx="8458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1629696"/>
            <a:ext cx="80050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convert primitive to wrappers?</a:t>
            </a:r>
          </a:p>
          <a:p>
            <a:pPr lvl="1"/>
            <a:endParaRPr lang="en-US" b="0" dirty="0" smtClean="0"/>
          </a:p>
          <a:p>
            <a:pPr marL="179388" lvl="1"/>
            <a:r>
              <a:rPr lang="en-US" b="0" dirty="0" smtClean="0"/>
              <a:t>Wrapper constructors are used to create class objects from primitive types.</a:t>
            </a:r>
          </a:p>
          <a:p>
            <a:pPr lvl="2"/>
            <a:endParaRPr lang="en-US" dirty="0" smtClean="0"/>
          </a:p>
          <a:p>
            <a:pPr lvl="2" indent="-914400"/>
            <a:r>
              <a:rPr lang="en-US" dirty="0" smtClean="0"/>
              <a:t>Example:   </a:t>
            </a:r>
            <a:r>
              <a:rPr lang="en-US" dirty="0" smtClean="0">
                <a:solidFill>
                  <a:srgbClr val="00B050"/>
                </a:solidFill>
              </a:rPr>
              <a:t>Double</a:t>
            </a:r>
            <a:r>
              <a:rPr lang="en-US" b="0" dirty="0" smtClean="0">
                <a:solidFill>
                  <a:srgbClr val="00B050"/>
                </a:solidFill>
              </a:rPr>
              <a:t> salary = new </a:t>
            </a:r>
            <a:r>
              <a:rPr lang="en-US" dirty="0" smtClean="0">
                <a:solidFill>
                  <a:srgbClr val="00B050"/>
                </a:solidFill>
              </a:rPr>
              <a:t>Double</a:t>
            </a:r>
            <a:r>
              <a:rPr lang="en-US" b="0" dirty="0" smtClean="0">
                <a:solidFill>
                  <a:srgbClr val="00B050"/>
                </a:solidFill>
              </a:rPr>
              <a:t>(“5.0d”);</a:t>
            </a:r>
            <a:endParaRPr lang="en-US" b="0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7548" y="3462278"/>
            <a:ext cx="7444852" cy="2862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Similarly each primitive can be converted to wrapper object using the respective constructor.</a:t>
            </a:r>
          </a:p>
          <a:p>
            <a:pPr lvl="1">
              <a:buFont typeface="Arial" pitchFamily="34" charset="0"/>
              <a:buChar char="•"/>
            </a:pPr>
            <a:r>
              <a:rPr lang="en-US" b="0" dirty="0" smtClean="0"/>
              <a:t> </a:t>
            </a:r>
            <a:r>
              <a:rPr lang="en-US" dirty="0" smtClean="0">
                <a:solidFill>
                  <a:srgbClr val="EA3800"/>
                </a:solidFill>
              </a:rPr>
              <a:t>Boolean</a:t>
            </a:r>
            <a:r>
              <a:rPr lang="en-US" b="0" dirty="0" smtClean="0"/>
              <a:t> boolean1= new </a:t>
            </a:r>
            <a:r>
              <a:rPr lang="en-US" dirty="0" smtClean="0">
                <a:solidFill>
                  <a:srgbClr val="EA3800"/>
                </a:solidFill>
              </a:rPr>
              <a:t>Boolean</a:t>
            </a:r>
            <a:r>
              <a:rPr lang="en-US" b="0" dirty="0" smtClean="0"/>
              <a:t>("false");</a:t>
            </a:r>
          </a:p>
          <a:p>
            <a:pPr lvl="1">
              <a:buFont typeface="Arial" pitchFamily="34" charset="0"/>
              <a:buChar char="•"/>
            </a:pPr>
            <a:r>
              <a:rPr lang="nb-NO" b="0" dirty="0" smtClean="0"/>
              <a:t> </a:t>
            </a:r>
            <a:r>
              <a:rPr lang="nb-NO" dirty="0" smtClean="0">
                <a:solidFill>
                  <a:srgbClr val="EA3800"/>
                </a:solidFill>
              </a:rPr>
              <a:t>Byte</a:t>
            </a:r>
            <a:r>
              <a:rPr lang="nb-NO" b="0" dirty="0" smtClean="0"/>
              <a:t>  byte1= new </a:t>
            </a:r>
            <a:r>
              <a:rPr lang="nb-NO" dirty="0" smtClean="0">
                <a:solidFill>
                  <a:srgbClr val="EA3800"/>
                </a:solidFill>
              </a:rPr>
              <a:t>Byte</a:t>
            </a:r>
            <a:r>
              <a:rPr lang="nb-NO" b="0" dirty="0" smtClean="0"/>
              <a:t>("2");</a:t>
            </a:r>
          </a:p>
          <a:p>
            <a:pPr lvl="1">
              <a:buFont typeface="Arial" pitchFamily="34" charset="0"/>
              <a:buChar char="•"/>
            </a:pPr>
            <a:r>
              <a:rPr lang="en-US" b="0" dirty="0" smtClean="0"/>
              <a:t> </a:t>
            </a:r>
            <a:r>
              <a:rPr lang="en-US" dirty="0" smtClean="0">
                <a:solidFill>
                  <a:srgbClr val="EA3800"/>
                </a:solidFill>
              </a:rPr>
              <a:t>Short</a:t>
            </a:r>
            <a:r>
              <a:rPr lang="en-US" b="0" dirty="0" smtClean="0"/>
              <a:t>  short1= new </a:t>
            </a:r>
            <a:r>
              <a:rPr lang="en-US" dirty="0" smtClean="0">
                <a:solidFill>
                  <a:srgbClr val="EA3800"/>
                </a:solidFill>
              </a:rPr>
              <a:t>Short</a:t>
            </a:r>
            <a:r>
              <a:rPr lang="en-US" b="0" dirty="0" smtClean="0"/>
              <a:t>("4");</a:t>
            </a:r>
          </a:p>
          <a:p>
            <a:pPr lvl="1">
              <a:buFont typeface="Arial" pitchFamily="34" charset="0"/>
              <a:buChar char="•"/>
            </a:pPr>
            <a:r>
              <a:rPr lang="sv-SE" b="0" dirty="0" smtClean="0"/>
              <a:t> </a:t>
            </a:r>
            <a:r>
              <a:rPr lang="sv-SE" dirty="0" smtClean="0">
                <a:solidFill>
                  <a:srgbClr val="EA3800"/>
                </a:solidFill>
              </a:rPr>
              <a:t>Integer</a:t>
            </a:r>
            <a:r>
              <a:rPr lang="sv-SE" b="0" dirty="0" smtClean="0"/>
              <a:t> int1 = new </a:t>
            </a:r>
            <a:r>
              <a:rPr lang="sv-SE" dirty="0" smtClean="0">
                <a:solidFill>
                  <a:srgbClr val="EA3800"/>
                </a:solidFill>
              </a:rPr>
              <a:t>Integer</a:t>
            </a:r>
            <a:r>
              <a:rPr lang="sv-SE" b="0" dirty="0" smtClean="0"/>
              <a:t>("16");</a:t>
            </a:r>
          </a:p>
          <a:p>
            <a:pPr lvl="1">
              <a:buFont typeface="Arial" pitchFamily="34" charset="0"/>
              <a:buChar char="•"/>
            </a:pPr>
            <a:r>
              <a:rPr lang="en-US" b="0" dirty="0" smtClean="0"/>
              <a:t> </a:t>
            </a:r>
            <a:r>
              <a:rPr lang="en-US" dirty="0" smtClean="0">
                <a:solidFill>
                  <a:srgbClr val="EA3800"/>
                </a:solidFill>
              </a:rPr>
              <a:t>Long</a:t>
            </a:r>
            <a:r>
              <a:rPr lang="en-US" b="0" dirty="0" smtClean="0"/>
              <a:t>   long1 = new </a:t>
            </a:r>
            <a:r>
              <a:rPr lang="en-US" dirty="0" smtClean="0">
                <a:solidFill>
                  <a:srgbClr val="EA3800"/>
                </a:solidFill>
              </a:rPr>
              <a:t>Long</a:t>
            </a:r>
            <a:r>
              <a:rPr lang="en-US" b="0" dirty="0" smtClean="0"/>
              <a:t>("123");</a:t>
            </a:r>
          </a:p>
          <a:p>
            <a:pPr lvl="1">
              <a:buFont typeface="Arial" pitchFamily="34" charset="0"/>
              <a:buChar char="•"/>
            </a:pPr>
            <a:r>
              <a:rPr lang="en-US" b="0" dirty="0" smtClean="0"/>
              <a:t> </a:t>
            </a:r>
            <a:r>
              <a:rPr lang="en-US" dirty="0" smtClean="0">
                <a:solidFill>
                  <a:srgbClr val="EA3800"/>
                </a:solidFill>
              </a:rPr>
              <a:t>Float</a:t>
            </a:r>
            <a:r>
              <a:rPr lang="en-US" b="0" dirty="0" smtClean="0"/>
              <a:t>   float1 = new </a:t>
            </a:r>
            <a:r>
              <a:rPr lang="en-US" dirty="0" smtClean="0">
                <a:solidFill>
                  <a:srgbClr val="EA3800"/>
                </a:solidFill>
              </a:rPr>
              <a:t>Float</a:t>
            </a:r>
            <a:r>
              <a:rPr lang="en-US" b="0" dirty="0" smtClean="0"/>
              <a:t>("12.34f");</a:t>
            </a:r>
          </a:p>
          <a:p>
            <a:pPr lvl="1">
              <a:buFont typeface="Arial" pitchFamily="34" charset="0"/>
              <a:buChar char="•"/>
            </a:pPr>
            <a:r>
              <a:rPr lang="en-US" b="0" dirty="0" smtClean="0"/>
              <a:t> </a:t>
            </a:r>
            <a:r>
              <a:rPr lang="en-US" dirty="0" smtClean="0">
                <a:solidFill>
                  <a:srgbClr val="EA3800"/>
                </a:solidFill>
              </a:rPr>
              <a:t>Double</a:t>
            </a:r>
            <a:r>
              <a:rPr lang="en-US" b="0" dirty="0" smtClean="0"/>
              <a:t>  double1 = new </a:t>
            </a:r>
            <a:r>
              <a:rPr lang="en-US" dirty="0" smtClean="0">
                <a:solidFill>
                  <a:srgbClr val="EA3800"/>
                </a:solidFill>
              </a:rPr>
              <a:t>Double</a:t>
            </a:r>
            <a:r>
              <a:rPr lang="en-US" b="0" dirty="0" smtClean="0"/>
              <a:t>("12.56d");</a:t>
            </a:r>
          </a:p>
          <a:p>
            <a:pPr lvl="1">
              <a:buFont typeface="Arial" pitchFamily="34" charset="0"/>
              <a:buChar char="•"/>
            </a:pPr>
            <a:r>
              <a:rPr lang="en-US" b="0" dirty="0" smtClean="0"/>
              <a:t> </a:t>
            </a:r>
            <a:r>
              <a:rPr lang="en-US" dirty="0" smtClean="0">
                <a:solidFill>
                  <a:srgbClr val="EA3800"/>
                </a:solidFill>
              </a:rPr>
              <a:t>Character</a:t>
            </a:r>
            <a:r>
              <a:rPr lang="en-US" b="0" dirty="0" smtClean="0"/>
              <a:t> char1 = new </a:t>
            </a:r>
            <a:r>
              <a:rPr lang="en-US" dirty="0" smtClean="0">
                <a:solidFill>
                  <a:srgbClr val="EA3800"/>
                </a:solidFill>
              </a:rPr>
              <a:t>Character</a:t>
            </a:r>
            <a:r>
              <a:rPr lang="en-US" b="0" dirty="0" smtClean="0"/>
              <a:t>('c'); </a:t>
            </a:r>
            <a:endParaRPr lang="en-US" b="0" dirty="0"/>
          </a:p>
        </p:txBody>
      </p:sp>
      <p:sp>
        <p:nvSpPr>
          <p:cNvPr id="14" name="Left Arrow 13"/>
          <p:cNvSpPr/>
          <p:nvPr/>
        </p:nvSpPr>
        <p:spPr>
          <a:xfrm>
            <a:off x="5562600" y="2819400"/>
            <a:ext cx="304800" cy="228600"/>
          </a:xfrm>
          <a:prstGeom prst="leftArrow">
            <a:avLst/>
          </a:prstGeom>
          <a:solidFill>
            <a:srgbClr val="EA38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019800" y="2590800"/>
            <a:ext cx="2743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Here the double primitive value 5.0 is converted to double wrapper object.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1371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85800" y="1676400"/>
            <a:ext cx="746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lvl="2" indent="-61913"/>
            <a:r>
              <a:rPr lang="en-US" dirty="0" smtClean="0"/>
              <a:t>                      </a:t>
            </a:r>
          </a:p>
          <a:p>
            <a:pPr marL="174625" lvl="2" indent="-61913"/>
            <a:r>
              <a:rPr lang="en-US" dirty="0" smtClean="0"/>
              <a:t>                </a:t>
            </a:r>
          </a:p>
          <a:p>
            <a:pPr marL="174625" lvl="2" indent="-61913"/>
            <a:endParaRPr lang="en-US" dirty="0" smtClean="0"/>
          </a:p>
          <a:p>
            <a:pPr marL="174625" lvl="2" indent="-61913"/>
            <a:r>
              <a:rPr lang="en-US" dirty="0" smtClean="0"/>
              <a:t>               </a:t>
            </a:r>
          </a:p>
          <a:p>
            <a:pPr marL="174625" lvl="2" indent="-61913"/>
            <a:r>
              <a:rPr lang="en-US" dirty="0" smtClean="0"/>
              <a:t>     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676400"/>
            <a:ext cx="8458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92931" y="1494472"/>
            <a:ext cx="9051069" cy="14773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/>
              <a:t>How to convert  wrappers to primitive ?</a:t>
            </a:r>
          </a:p>
          <a:p>
            <a:pPr lvl="1"/>
            <a:endParaRPr lang="en-US" dirty="0" smtClean="0"/>
          </a:p>
          <a:p>
            <a:pPr lvl="1" indent="-277813"/>
            <a:r>
              <a:rPr lang="en-US" b="0" dirty="0" smtClean="0"/>
              <a:t>Each wrapper provides methods to return the primitive value of the Object representation.</a:t>
            </a:r>
          </a:p>
          <a:p>
            <a:pPr lvl="1" indent="-277813"/>
            <a:endParaRPr lang="en-US" b="0" dirty="0" smtClean="0"/>
          </a:p>
          <a:p>
            <a:pPr lvl="2" indent="-735013"/>
            <a:r>
              <a:rPr lang="en-US" dirty="0" smtClean="0"/>
              <a:t>Example</a:t>
            </a:r>
            <a:r>
              <a:rPr lang="en-US" b="0" dirty="0" smtClean="0"/>
              <a:t>: </a:t>
            </a:r>
            <a:r>
              <a:rPr lang="en-US" b="0" dirty="0" smtClean="0">
                <a:solidFill>
                  <a:srgbClr val="00B050"/>
                </a:solidFill>
              </a:rPr>
              <a:t>double</a:t>
            </a:r>
            <a:r>
              <a:rPr lang="en-US" b="0" dirty="0" smtClean="0">
                <a:solidFill>
                  <a:srgbClr val="EA3800"/>
                </a:solidFill>
              </a:rPr>
              <a:t>  </a:t>
            </a:r>
            <a:r>
              <a:rPr lang="en-US" b="0" dirty="0" err="1" smtClean="0">
                <a:solidFill>
                  <a:srgbClr val="EA3800"/>
                </a:solidFill>
              </a:rPr>
              <a:t>sal</a:t>
            </a:r>
            <a:r>
              <a:rPr lang="en-US" b="0" dirty="0" smtClean="0">
                <a:solidFill>
                  <a:srgbClr val="EA3800"/>
                </a:solidFill>
              </a:rPr>
              <a:t> = </a:t>
            </a:r>
            <a:r>
              <a:rPr lang="en-US" b="0" dirty="0" err="1" smtClean="0">
                <a:solidFill>
                  <a:srgbClr val="EA3800"/>
                </a:solidFill>
              </a:rPr>
              <a:t>salary.</a:t>
            </a:r>
            <a:r>
              <a:rPr lang="en-US" dirty="0" err="1" smtClean="0">
                <a:solidFill>
                  <a:srgbClr val="00B050"/>
                </a:solidFill>
              </a:rPr>
              <a:t>doubleValue</a:t>
            </a:r>
            <a:r>
              <a:rPr lang="en-US" dirty="0" smtClean="0">
                <a:solidFill>
                  <a:srgbClr val="00B050"/>
                </a:solidFill>
              </a:rPr>
              <a:t>()</a:t>
            </a:r>
            <a:r>
              <a:rPr lang="en-US" b="0" dirty="0" smtClean="0">
                <a:solidFill>
                  <a:srgbClr val="00B050"/>
                </a:solidFill>
              </a:rPr>
              <a:t>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1046" y="3518371"/>
            <a:ext cx="8644354" cy="25776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Wrapper object can be converted to the respective primitive value as follows,</a:t>
            </a:r>
          </a:p>
          <a:p>
            <a:pPr lvl="1">
              <a:spcBef>
                <a:spcPts val="300"/>
              </a:spcBef>
              <a:buFont typeface="Arial" pitchFamily="34" charset="0"/>
              <a:buChar char="•"/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 int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= int1.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intValue()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lvl="1">
              <a:spcBef>
                <a:spcPts val="300"/>
              </a:spcBef>
              <a:buFont typeface="Arial" pitchFamily="34" charset="0"/>
              <a:buChar char="•"/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 boolean b = boolean1.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booleanValue()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lvl="1">
              <a:spcBef>
                <a:spcPts val="300"/>
              </a:spcBef>
              <a:buFont typeface="Arial" pitchFamily="34" charset="0"/>
              <a:buChar char="•"/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 byte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bt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= byte1.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byteValue()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lvl="1">
              <a:spcBef>
                <a:spcPts val="300"/>
              </a:spcBef>
              <a:buFont typeface="Arial" pitchFamily="34" charset="0"/>
              <a:buChar char="•"/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 short s = short1.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shortValue()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lvl="1">
              <a:spcBef>
                <a:spcPts val="300"/>
              </a:spcBef>
              <a:buFont typeface="Arial" pitchFamily="34" charset="0"/>
              <a:buChar char="•"/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 long l = long1.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longValue()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lvl="1">
              <a:spcBef>
                <a:spcPts val="300"/>
              </a:spcBef>
              <a:buFont typeface="Arial" pitchFamily="34" charset="0"/>
              <a:buChar char="•"/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 float f = float1.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floatValue()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lvl="1">
              <a:spcBef>
                <a:spcPts val="300"/>
              </a:spcBef>
              <a:buFont typeface="Arial" pitchFamily="34" charset="0"/>
              <a:buChar char="•"/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 char c = char1.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charValue()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;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Converting Wrappers to Primitives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Left Arrow 20"/>
          <p:cNvSpPr/>
          <p:nvPr/>
        </p:nvSpPr>
        <p:spPr>
          <a:xfrm>
            <a:off x="5105400" y="2895600"/>
            <a:ext cx="304800" cy="228600"/>
          </a:xfrm>
          <a:prstGeom prst="leftArrow">
            <a:avLst/>
          </a:prstGeom>
          <a:solidFill>
            <a:srgbClr val="EA38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562600" y="2667000"/>
            <a:ext cx="2743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Here the </a:t>
            </a:r>
            <a:r>
              <a:rPr lang="en-US" sz="1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Salary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Double wrapper object is converted to double primitive value.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Convert int to String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1371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85800" y="1676400"/>
            <a:ext cx="746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lvl="2" indent="-61913"/>
            <a:r>
              <a:rPr lang="en-US" dirty="0" smtClean="0"/>
              <a:t>                      </a:t>
            </a:r>
          </a:p>
          <a:p>
            <a:pPr marL="174625" lvl="2" indent="-61913"/>
            <a:r>
              <a:rPr lang="en-US" dirty="0" smtClean="0"/>
              <a:t>                </a:t>
            </a:r>
          </a:p>
          <a:p>
            <a:pPr marL="174625" lvl="2" indent="-61913"/>
            <a:endParaRPr lang="en-US" dirty="0" smtClean="0"/>
          </a:p>
          <a:p>
            <a:pPr marL="174625" lvl="2" indent="-61913"/>
            <a:r>
              <a:rPr lang="en-US" dirty="0" smtClean="0"/>
              <a:t>               </a:t>
            </a:r>
          </a:p>
          <a:p>
            <a:pPr marL="174625" lvl="2" indent="-61913"/>
            <a:r>
              <a:rPr lang="en-US" dirty="0" smtClean="0"/>
              <a:t>     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676400"/>
            <a:ext cx="8458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" y="16764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convert int to String &amp; vice versa?</a:t>
            </a:r>
          </a:p>
          <a:p>
            <a:pPr marL="293688" lvl="1" indent="-114300"/>
            <a:r>
              <a:rPr lang="en-US" b="0" dirty="0" smtClean="0"/>
              <a:t>You will often have the need to convert String to </a:t>
            </a:r>
            <a:r>
              <a:rPr lang="en-US" b="0" dirty="0" err="1" smtClean="0"/>
              <a:t>int</a:t>
            </a:r>
            <a:r>
              <a:rPr lang="en-US" b="0" dirty="0" smtClean="0"/>
              <a:t> and vice versa. This is done using methods in the Integer class. </a:t>
            </a:r>
          </a:p>
          <a:p>
            <a:pPr lvl="1"/>
            <a:endParaRPr lang="en-US" b="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04800" y="2819400"/>
            <a:ext cx="5867400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Example1</a:t>
            </a:r>
            <a:r>
              <a:rPr lang="en-US" b="0" dirty="0" smtClean="0"/>
              <a:t>:</a:t>
            </a:r>
          </a:p>
          <a:p>
            <a:pPr lvl="1"/>
            <a:r>
              <a:rPr lang="en-US" b="0" dirty="0" smtClean="0"/>
              <a:t>int </a:t>
            </a:r>
            <a:r>
              <a:rPr lang="en-US" b="0" dirty="0" err="1" smtClean="0"/>
              <a:t>penn</a:t>
            </a:r>
            <a:r>
              <a:rPr lang="en-US" b="0" dirty="0" smtClean="0"/>
              <a:t> = </a:t>
            </a:r>
            <a:r>
              <a:rPr lang="en-US" dirty="0" err="1" smtClean="0"/>
              <a:t>Integer.parseInt</a:t>
            </a:r>
            <a:r>
              <a:rPr lang="en-US" b="0" dirty="0" smtClean="0"/>
              <a:t>(“45000”);</a:t>
            </a:r>
          </a:p>
          <a:p>
            <a:pPr lvl="1"/>
            <a:endParaRPr lang="en-US" b="0" dirty="0" smtClean="0"/>
          </a:p>
          <a:p>
            <a:pPr lvl="1"/>
            <a:r>
              <a:rPr lang="en-US" b="0" dirty="0" smtClean="0"/>
              <a:t>The above statement converts the String “45000” into an </a:t>
            </a:r>
            <a:r>
              <a:rPr lang="en-US" b="0" dirty="0" err="1" smtClean="0"/>
              <a:t>int</a:t>
            </a:r>
            <a:r>
              <a:rPr lang="en-US" b="0" dirty="0" smtClean="0"/>
              <a:t> data type with value as 45000.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1000" y="4514671"/>
            <a:ext cx="5791200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Example2</a:t>
            </a:r>
            <a:r>
              <a:rPr lang="en-US" b="0" dirty="0" smtClean="0"/>
              <a:t>:</a:t>
            </a:r>
          </a:p>
          <a:p>
            <a:pPr lvl="1"/>
            <a:r>
              <a:rPr lang="en-US" b="0" dirty="0" smtClean="0"/>
              <a:t>String </a:t>
            </a:r>
            <a:r>
              <a:rPr lang="en-US" b="0" dirty="0" err="1" smtClean="0"/>
              <a:t>penn</a:t>
            </a:r>
            <a:r>
              <a:rPr lang="en-US" b="0" dirty="0" smtClean="0"/>
              <a:t> = </a:t>
            </a:r>
            <a:r>
              <a:rPr lang="en-US" dirty="0" err="1" smtClean="0"/>
              <a:t>Integer.toString</a:t>
            </a:r>
            <a:r>
              <a:rPr lang="en-US" b="0" dirty="0" smtClean="0"/>
              <a:t>(100);</a:t>
            </a:r>
          </a:p>
          <a:p>
            <a:pPr lvl="1"/>
            <a:endParaRPr lang="en-US" b="0" dirty="0" smtClean="0"/>
          </a:p>
          <a:p>
            <a:pPr lvl="1"/>
            <a:r>
              <a:rPr lang="en-US" b="0" dirty="0" smtClean="0"/>
              <a:t>The above statement converts the int 100 into an String data type with value as 100. </a:t>
            </a:r>
          </a:p>
        </p:txBody>
      </p:sp>
      <p:sp>
        <p:nvSpPr>
          <p:cNvPr id="11" name="Explosion 1 10"/>
          <p:cNvSpPr/>
          <p:nvPr/>
        </p:nvSpPr>
        <p:spPr>
          <a:xfrm>
            <a:off x="5791200" y="2286000"/>
            <a:ext cx="3352800" cy="2743200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0" dirty="0" smtClean="0"/>
              <a:t>Similarly, String object can be converted to any primitive using the corresponding Wrapper Classes</a:t>
            </a:r>
            <a:endParaRPr lang="en-US" sz="14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859101"/>
            <a:ext cx="8763000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800" b="0" dirty="0" smtClean="0"/>
              <a:t>Let us learn about each of the Wrapper classes in detail</a:t>
            </a:r>
          </a:p>
        </p:txBody>
      </p:sp>
      <p:pic>
        <p:nvPicPr>
          <p:cNvPr id="6" name="Picture 5" descr="cover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0" y="3048000"/>
            <a:ext cx="2895600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Integer Wrapper Class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1371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85800" y="1676400"/>
            <a:ext cx="746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lvl="2" indent="-61913"/>
            <a:r>
              <a:rPr lang="en-US" dirty="0" smtClean="0"/>
              <a:t>                      </a:t>
            </a:r>
          </a:p>
          <a:p>
            <a:pPr marL="174625" lvl="2" indent="-61913"/>
            <a:r>
              <a:rPr lang="en-US" dirty="0" smtClean="0"/>
              <a:t>                </a:t>
            </a:r>
          </a:p>
          <a:p>
            <a:pPr marL="174625" lvl="2" indent="-61913"/>
            <a:endParaRPr lang="en-US" dirty="0" smtClean="0"/>
          </a:p>
          <a:p>
            <a:pPr marL="174625" lvl="2" indent="-61913"/>
            <a:r>
              <a:rPr lang="en-US" dirty="0" smtClean="0"/>
              <a:t>               </a:t>
            </a:r>
          </a:p>
          <a:p>
            <a:pPr marL="174625" lvl="2" indent="-61913"/>
            <a:r>
              <a:rPr lang="en-US" dirty="0" smtClean="0"/>
              <a:t>     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500961"/>
            <a:ext cx="84582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IN" b="0" dirty="0" smtClean="0"/>
              <a:t>The </a:t>
            </a:r>
            <a:r>
              <a:rPr lang="en-IN" dirty="0" smtClean="0"/>
              <a:t>Integer</a:t>
            </a:r>
            <a:r>
              <a:rPr lang="en-IN" b="0" dirty="0" smtClean="0"/>
              <a:t> class wraps a value of the primitive type </a:t>
            </a:r>
            <a:r>
              <a:rPr lang="en-IN" dirty="0" smtClean="0"/>
              <a:t>int</a:t>
            </a:r>
            <a:r>
              <a:rPr lang="en-IN" b="0" dirty="0" smtClean="0"/>
              <a:t> into an object.</a:t>
            </a:r>
          </a:p>
          <a:p>
            <a:pPr>
              <a:spcBef>
                <a:spcPts val="1200"/>
              </a:spcBef>
            </a:pPr>
            <a:r>
              <a:rPr lang="en-IN" b="0" dirty="0" smtClean="0"/>
              <a:t>This class also provides several methods for </a:t>
            </a:r>
            <a:r>
              <a:rPr lang="en-IN" dirty="0" smtClean="0"/>
              <a:t>converting</a:t>
            </a:r>
            <a:r>
              <a:rPr lang="en-IN" b="0" dirty="0" smtClean="0"/>
              <a:t> </a:t>
            </a:r>
            <a:r>
              <a:rPr lang="en-IN" dirty="0" smtClean="0"/>
              <a:t>int</a:t>
            </a:r>
            <a:r>
              <a:rPr lang="en-IN" b="0" dirty="0" smtClean="0"/>
              <a:t> to </a:t>
            </a:r>
            <a:r>
              <a:rPr lang="en-IN" dirty="0" smtClean="0"/>
              <a:t>String</a:t>
            </a:r>
            <a:r>
              <a:rPr lang="en-IN" b="0" dirty="0" smtClean="0"/>
              <a:t> and vice versa, as well as other useful methods for processing int value.</a:t>
            </a:r>
            <a:endParaRPr lang="en-IN" dirty="0" smtClean="0"/>
          </a:p>
          <a:p>
            <a:pPr>
              <a:spcBef>
                <a:spcPts val="1200"/>
              </a:spcBef>
            </a:pPr>
            <a:endParaRPr lang="en-IN" b="0" dirty="0" smtClean="0"/>
          </a:p>
          <a:p>
            <a:pPr>
              <a:spcBef>
                <a:spcPts val="1200"/>
              </a:spcBef>
            </a:pPr>
            <a:endParaRPr lang="en-IN" b="0" dirty="0" smtClean="0"/>
          </a:p>
          <a:p>
            <a:pPr>
              <a:spcBef>
                <a:spcPts val="1200"/>
              </a:spcBef>
            </a:pPr>
            <a:endParaRPr lang="en-IN" dirty="0" smtClean="0"/>
          </a:p>
          <a:p>
            <a:pPr marL="357188">
              <a:spcBef>
                <a:spcPts val="1200"/>
              </a:spcBef>
            </a:pPr>
            <a:endParaRPr lang="en-US" dirty="0" smtClean="0"/>
          </a:p>
          <a:p>
            <a:pPr marL="357188">
              <a:spcBef>
                <a:spcPts val="1200"/>
              </a:spcBef>
            </a:pPr>
            <a:endParaRPr lang="en-IN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3733800"/>
            <a:ext cx="3508333" cy="7386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IN" sz="1600" b="0" dirty="0" smtClean="0">
                <a:latin typeface="Arial" pitchFamily="34" charset="0"/>
                <a:cs typeface="Arial" pitchFamily="34" charset="0"/>
              </a:rPr>
              <a:t>Integer </a:t>
            </a:r>
            <a:r>
              <a:rPr lang="en-IN" sz="1600" b="0" dirty="0" err="1" smtClean="0">
                <a:latin typeface="Arial" pitchFamily="34" charset="0"/>
                <a:cs typeface="Arial" pitchFamily="34" charset="0"/>
              </a:rPr>
              <a:t>intObject</a:t>
            </a:r>
            <a:r>
              <a:rPr lang="en-IN" sz="1600" b="0" dirty="0" smtClean="0">
                <a:latin typeface="Arial" pitchFamily="34" charset="0"/>
                <a:cs typeface="Arial" pitchFamily="34" charset="0"/>
              </a:rPr>
              <a:t> = new Integer(5);</a:t>
            </a:r>
          </a:p>
          <a:p>
            <a:pPr>
              <a:spcBef>
                <a:spcPts val="1200"/>
              </a:spcBef>
            </a:pPr>
            <a:r>
              <a:rPr lang="en-IN" sz="1600" b="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IN" sz="16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b="0" dirty="0" err="1" smtClean="0">
                <a:latin typeface="Arial" pitchFamily="34" charset="0"/>
                <a:cs typeface="Arial" pitchFamily="34" charset="0"/>
              </a:rPr>
              <a:t>priIntValue</a:t>
            </a:r>
            <a:r>
              <a:rPr lang="en-IN" sz="1600" b="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IN" sz="1600" b="0" dirty="0" err="1" smtClean="0">
                <a:latin typeface="Arial" pitchFamily="34" charset="0"/>
                <a:cs typeface="Arial" pitchFamily="34" charset="0"/>
              </a:rPr>
              <a:t>intObject.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intValue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en-IN" sz="1600" b="0" dirty="0" smtClean="0">
                <a:latin typeface="Arial" pitchFamily="34" charset="0"/>
                <a:cs typeface="Arial" pitchFamily="34" charset="0"/>
              </a:rPr>
              <a:t>;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5714999" y="3581400"/>
            <a:ext cx="3200401" cy="990600"/>
          </a:xfrm>
          <a:prstGeom prst="wedgeRectCallout">
            <a:avLst>
              <a:gd name="adj1" fmla="val -86202"/>
              <a:gd name="adj2" fmla="val 632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0" dirty="0" smtClean="0">
                <a:latin typeface="Arial" pitchFamily="34" charset="0"/>
                <a:cs typeface="Arial" pitchFamily="34" charset="0"/>
              </a:rPr>
              <a:t>The Integer object with value 5 is converted into a primitive int data type.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2704981"/>
            <a:ext cx="651550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IN" dirty="0" smtClean="0"/>
              <a:t>Let us learn to use the various Integer APIs:</a:t>
            </a:r>
          </a:p>
          <a:p>
            <a:pPr>
              <a:spcBef>
                <a:spcPts val="1200"/>
              </a:spcBef>
            </a:pPr>
            <a:r>
              <a:rPr lang="en-IN" dirty="0" smtClean="0"/>
              <a:t>Example 1: </a:t>
            </a:r>
            <a:r>
              <a:rPr lang="en-IN" b="0" dirty="0" smtClean="0"/>
              <a:t>To </a:t>
            </a:r>
            <a:r>
              <a:rPr lang="en-IN" dirty="0" smtClean="0"/>
              <a:t>get</a:t>
            </a:r>
            <a:r>
              <a:rPr lang="en-IN" b="0" dirty="0" smtClean="0"/>
              <a:t> the primitive </a:t>
            </a:r>
            <a:r>
              <a:rPr lang="en-IN" dirty="0" err="1" smtClean="0"/>
              <a:t>int</a:t>
            </a:r>
            <a:r>
              <a:rPr lang="en-IN" b="0" dirty="0" smtClean="0"/>
              <a:t> Value of the Integer object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4541" y="46598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IN" dirty="0" smtClean="0"/>
              <a:t>Example 2: </a:t>
            </a:r>
            <a:r>
              <a:rPr lang="en-IN" b="0" dirty="0" smtClean="0"/>
              <a:t>To </a:t>
            </a:r>
            <a:r>
              <a:rPr lang="en-IN" dirty="0" smtClean="0"/>
              <a:t>get</a:t>
            </a:r>
            <a:r>
              <a:rPr lang="en-IN" b="0" dirty="0" smtClean="0"/>
              <a:t> the value of the </a:t>
            </a:r>
            <a:r>
              <a:rPr lang="en-IN" dirty="0" smtClean="0"/>
              <a:t>Integer</a:t>
            </a:r>
            <a:r>
              <a:rPr lang="en-IN" b="0" dirty="0" smtClean="0"/>
              <a:t> as </a:t>
            </a:r>
            <a:r>
              <a:rPr lang="en-IN" b="0" smtClean="0"/>
              <a:t>a </a:t>
            </a:r>
            <a:r>
              <a:rPr lang="en-IN" smtClean="0"/>
              <a:t>String</a:t>
            </a:r>
            <a:r>
              <a:rPr lang="en-IN" b="0" smtClean="0"/>
              <a:t>.</a:t>
            </a:r>
            <a:endParaRPr lang="en-IN" b="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066800" y="5281136"/>
            <a:ext cx="3872342" cy="7386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IN" sz="1600" b="0" dirty="0" smtClean="0">
                <a:latin typeface="Arial" pitchFamily="34" charset="0"/>
                <a:cs typeface="Arial" pitchFamily="34" charset="0"/>
              </a:rPr>
              <a:t>Integer </a:t>
            </a:r>
            <a:r>
              <a:rPr lang="en-IN" sz="1600" b="0" dirty="0" err="1" smtClean="0">
                <a:latin typeface="Arial" pitchFamily="34" charset="0"/>
                <a:cs typeface="Arial" pitchFamily="34" charset="0"/>
              </a:rPr>
              <a:t>intObject</a:t>
            </a:r>
            <a:r>
              <a:rPr lang="en-IN" sz="1600" b="0" dirty="0" smtClean="0">
                <a:latin typeface="Arial" pitchFamily="34" charset="0"/>
                <a:cs typeface="Arial" pitchFamily="34" charset="0"/>
              </a:rPr>
              <a:t> = new Integer(5);</a:t>
            </a:r>
          </a:p>
          <a:p>
            <a:pPr>
              <a:spcBef>
                <a:spcPts val="1200"/>
              </a:spcBef>
            </a:pPr>
            <a:r>
              <a:rPr lang="en-IN" sz="1600" b="0" dirty="0" smtClean="0">
                <a:latin typeface="Arial" pitchFamily="34" charset="0"/>
                <a:cs typeface="Arial" pitchFamily="34" charset="0"/>
              </a:rPr>
              <a:t>String </a:t>
            </a:r>
            <a:r>
              <a:rPr lang="en-IN" sz="1600" b="0" dirty="0" err="1" smtClean="0">
                <a:latin typeface="Arial" pitchFamily="34" charset="0"/>
                <a:cs typeface="Arial" pitchFamily="34" charset="0"/>
              </a:rPr>
              <a:t>stringValue</a:t>
            </a:r>
            <a:r>
              <a:rPr lang="en-IN" sz="1600" b="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IN" sz="1600" b="0" dirty="0" err="1" smtClean="0">
                <a:latin typeface="Arial" pitchFamily="34" charset="0"/>
                <a:cs typeface="Arial" pitchFamily="34" charset="0"/>
              </a:rPr>
              <a:t>intObject.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toString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en-IN" sz="1600" b="0" dirty="0" smtClean="0">
                <a:latin typeface="Arial" pitchFamily="34" charset="0"/>
                <a:cs typeface="Arial" pitchFamily="34" charset="0"/>
              </a:rPr>
              <a:t>;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5552768" y="5181600"/>
            <a:ext cx="3210232" cy="814864"/>
          </a:xfrm>
          <a:prstGeom prst="wedgeRectCallout">
            <a:avLst>
              <a:gd name="adj1" fmla="val -86202"/>
              <a:gd name="adj2" fmla="val 632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0" dirty="0" smtClean="0">
                <a:latin typeface="Arial" pitchFamily="34" charset="0"/>
                <a:cs typeface="Arial" pitchFamily="34" charset="0"/>
              </a:rPr>
              <a:t>The Integer object with value 5 is converted into a String Object.</a:t>
            </a:r>
            <a:endParaRPr lang="en-US" sz="16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Are You Smart?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1371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85800" y="1676400"/>
            <a:ext cx="746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lvl="2" indent="-61913"/>
            <a:r>
              <a:rPr lang="en-US" dirty="0" smtClean="0"/>
              <a:t>                      </a:t>
            </a:r>
          </a:p>
          <a:p>
            <a:pPr marL="174625" lvl="2" indent="-61913"/>
            <a:r>
              <a:rPr lang="en-US" dirty="0" smtClean="0"/>
              <a:t>                </a:t>
            </a:r>
          </a:p>
          <a:p>
            <a:pPr marL="174625" lvl="2" indent="-61913"/>
            <a:endParaRPr lang="en-US" dirty="0" smtClean="0"/>
          </a:p>
          <a:p>
            <a:pPr marL="174625" lvl="2" indent="-61913"/>
            <a:r>
              <a:rPr lang="en-US" dirty="0" smtClean="0"/>
              <a:t>               </a:t>
            </a:r>
          </a:p>
          <a:p>
            <a:pPr marL="174625" lvl="2" indent="-61913"/>
            <a:r>
              <a:rPr lang="en-US" dirty="0" smtClean="0"/>
              <a:t>     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524000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2325469"/>
            <a:ext cx="57912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b="0" dirty="0" smtClean="0">
                <a:latin typeface="Arial" pitchFamily="34" charset="0"/>
                <a:cs typeface="Arial" pitchFamily="34" charset="0"/>
              </a:rPr>
              <a:t>The Integer class has lot more APIs.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Are you smart enough to remember all API’s?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4114800"/>
            <a:ext cx="8305800" cy="13542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You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do not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have to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remember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every method in the Integer class. Instead you can refer to 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APIs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available on the Web. </a:t>
            </a:r>
          </a:p>
          <a:p>
            <a:pPr>
              <a:spcBef>
                <a:spcPts val="600"/>
              </a:spcBef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Navigate to </a:t>
            </a:r>
            <a:r>
              <a:rPr lang="en-US" b="0" dirty="0" smtClean="0">
                <a:latin typeface="Arial" pitchFamily="34" charset="0"/>
                <a:cs typeface="Arial" pitchFamily="34" charset="0"/>
                <a:hlinkClick r:id="rId2"/>
              </a:rPr>
              <a:t>http://docs.oracle.com/javase/1.5.0/docs/api/java/lang/Integer.html</a:t>
            </a:r>
            <a:endParaRPr lang="en-US" b="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and go through the various APIs available for the Integer class. 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 descr="confused-perso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34200" y="1600200"/>
            <a:ext cx="1571625" cy="2009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– </a:t>
            </a:r>
            <a:r>
              <a:rPr lang="en-US" smtClean="0"/>
              <a:t>Integer </a:t>
            </a:r>
            <a:r>
              <a:rPr lang="en-US" smtClean="0">
                <a:latin typeface="Arial" pitchFamily="34" charset="0"/>
                <a:cs typeface="Arial" pitchFamily="34" charset="0"/>
              </a:rPr>
              <a:t>Wrapper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2059662"/>
            <a:ext cx="82296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1400" b="0" dirty="0" smtClean="0"/>
              <a:t>Create a java class  “</a:t>
            </a:r>
            <a:r>
              <a:rPr lang="en-US" sz="1400" b="0" dirty="0" err="1" smtClean="0"/>
              <a:t>IntegerDemo</a:t>
            </a:r>
            <a:r>
              <a:rPr lang="en-US" sz="1400" b="0" dirty="0" smtClean="0"/>
              <a:t>” inside the package </a:t>
            </a:r>
            <a:r>
              <a:rPr lang="en-US" sz="1400" b="0" dirty="0" err="1" smtClean="0"/>
              <a:t>com.wrapper.demos</a:t>
            </a:r>
            <a:r>
              <a:rPr lang="en-US" sz="1400" b="0" dirty="0" smtClean="0"/>
              <a:t>. 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1400" b="0" dirty="0" smtClean="0"/>
              <a:t>Create a  main method and create two Integer Objects“</a:t>
            </a:r>
            <a:r>
              <a:rPr lang="en-US" sz="1400" b="0" dirty="0" smtClean="0">
                <a:solidFill>
                  <a:srgbClr val="00B050"/>
                </a:solidFill>
              </a:rPr>
              <a:t>val1</a:t>
            </a:r>
            <a:r>
              <a:rPr lang="en-US" sz="1400" b="0" dirty="0" smtClean="0"/>
              <a:t>” and “</a:t>
            </a:r>
            <a:r>
              <a:rPr lang="en-US" sz="1400" b="0" dirty="0" smtClean="0">
                <a:solidFill>
                  <a:srgbClr val="00B050"/>
                </a:solidFill>
              </a:rPr>
              <a:t>val2</a:t>
            </a:r>
            <a:r>
              <a:rPr lang="en-US" sz="1400" b="0" dirty="0" smtClean="0"/>
              <a:t>” with values </a:t>
            </a:r>
            <a:r>
              <a:rPr lang="en-US" sz="1400" b="0" dirty="0" smtClean="0">
                <a:solidFill>
                  <a:srgbClr val="00B050"/>
                </a:solidFill>
              </a:rPr>
              <a:t>21122</a:t>
            </a:r>
            <a:r>
              <a:rPr lang="en-US" sz="1400" b="0" dirty="0" smtClean="0"/>
              <a:t>  and  </a:t>
            </a:r>
            <a:r>
              <a:rPr lang="en-US" sz="1400" b="0" dirty="0" smtClean="0">
                <a:solidFill>
                  <a:srgbClr val="00B050"/>
                </a:solidFill>
              </a:rPr>
              <a:t>43222</a:t>
            </a:r>
            <a:r>
              <a:rPr lang="en-US" sz="1400" b="0" dirty="0" smtClean="0"/>
              <a:t>. Implement the following logic,</a:t>
            </a:r>
          </a:p>
          <a:p>
            <a:pPr marL="457200" indent="-457200">
              <a:spcBef>
                <a:spcPts val="1200"/>
              </a:spcBef>
            </a:pPr>
            <a:r>
              <a:rPr lang="en-US" sz="1400" dirty="0" smtClean="0"/>
              <a:t>	Problem # 1: </a:t>
            </a:r>
            <a:r>
              <a:rPr lang="en-US" sz="1400" b="0" dirty="0" smtClean="0"/>
              <a:t>Convert val1 as int and  val2 as long values and print the values as below.</a:t>
            </a:r>
          </a:p>
          <a:p>
            <a:pPr marL="914400" lvl="1" indent="-58738">
              <a:spcBef>
                <a:spcPts val="1200"/>
              </a:spcBef>
              <a:tabLst>
                <a:tab pos="406400" algn="l"/>
              </a:tabLst>
            </a:pPr>
            <a:r>
              <a:rPr lang="en-US" sz="1400" dirty="0" smtClean="0"/>
              <a:t>Expected Output: </a:t>
            </a:r>
            <a:r>
              <a:rPr lang="en-US" sz="1400" b="0" dirty="0" smtClean="0">
                <a:solidFill>
                  <a:srgbClr val="002060"/>
                </a:solidFill>
              </a:rPr>
              <a:t>“The int value of the Integer= ”&lt;int value&gt; &amp; “The long value of the Integer= ”&lt;long value&gt;</a:t>
            </a:r>
          </a:p>
          <a:p>
            <a:pPr marL="914400" lvl="1" indent="-449263">
              <a:spcBef>
                <a:spcPts val="1200"/>
              </a:spcBef>
            </a:pPr>
            <a:r>
              <a:rPr lang="en-US" sz="1400" dirty="0" smtClean="0"/>
              <a:t>Problem # 2: </a:t>
            </a:r>
            <a:r>
              <a:rPr lang="en-US" sz="1400" b="0" dirty="0" smtClean="0"/>
              <a:t>  Compares both the Integer variables val1 and val2 using an API and print the bigger value.</a:t>
            </a:r>
          </a:p>
          <a:p>
            <a:pPr marL="914400" lvl="1" indent="-58738">
              <a:spcBef>
                <a:spcPts val="1200"/>
              </a:spcBef>
            </a:pPr>
            <a:r>
              <a:rPr lang="en-US" sz="1400" dirty="0" smtClean="0"/>
              <a:t>Expected Output: </a:t>
            </a:r>
            <a:r>
              <a:rPr lang="en-US" sz="1400" b="0" dirty="0" smtClean="0">
                <a:solidFill>
                  <a:srgbClr val="002060"/>
                </a:solidFill>
              </a:rPr>
              <a:t>“ The&lt;value&gt; is bigger than &lt;value&gt;”</a:t>
            </a:r>
          </a:p>
          <a:p>
            <a:pPr marL="457200" indent="7938">
              <a:spcBef>
                <a:spcPts val="1200"/>
              </a:spcBef>
            </a:pPr>
            <a:r>
              <a:rPr lang="en-US" sz="1400" dirty="0" smtClean="0"/>
              <a:t>Problem # 3: </a:t>
            </a:r>
            <a:r>
              <a:rPr lang="en-US" sz="1400" b="0" dirty="0" smtClean="0"/>
              <a:t>Retrieves and prints the Maximum and minimum value that an int can have. </a:t>
            </a:r>
          </a:p>
          <a:p>
            <a:pPr marL="457200" indent="398463">
              <a:spcBef>
                <a:spcPts val="1200"/>
              </a:spcBef>
            </a:pPr>
            <a:r>
              <a:rPr lang="en-US" sz="1400" dirty="0" smtClean="0"/>
              <a:t>Expected Output: </a:t>
            </a:r>
            <a:r>
              <a:rPr lang="en-US" sz="1400" b="0" dirty="0" smtClean="0">
                <a:solidFill>
                  <a:srgbClr val="002060"/>
                </a:solidFill>
              </a:rPr>
              <a:t>“Maximum Int value=”&lt;Max Value&gt; “Minimum Int value=”&lt;Min Value&gt;</a:t>
            </a:r>
          </a:p>
          <a:p>
            <a:pPr marL="457200" indent="7938">
              <a:spcBef>
                <a:spcPts val="1200"/>
              </a:spcBef>
            </a:pPr>
            <a:r>
              <a:rPr lang="en-US" sz="1400" dirty="0" smtClean="0"/>
              <a:t>Problem # 4:  </a:t>
            </a:r>
            <a:r>
              <a:rPr lang="en-US" sz="1400" b="0" dirty="0" smtClean="0"/>
              <a:t>Converts a String value of </a:t>
            </a:r>
            <a:r>
              <a:rPr lang="en-US" sz="1400" b="0" dirty="0" smtClean="0">
                <a:solidFill>
                  <a:srgbClr val="002060"/>
                </a:solidFill>
              </a:rPr>
              <a:t>String s = “1234” </a:t>
            </a:r>
            <a:r>
              <a:rPr lang="en-US" sz="1400" b="0" dirty="0" smtClean="0"/>
              <a:t>to an int value  and add 100 to it.</a:t>
            </a:r>
          </a:p>
          <a:p>
            <a:pPr marL="457200" indent="398463">
              <a:spcBef>
                <a:spcPts val="1200"/>
              </a:spcBef>
            </a:pPr>
            <a:r>
              <a:rPr lang="en-US" sz="1400" dirty="0" smtClean="0"/>
              <a:t>Expected Output: </a:t>
            </a:r>
            <a:r>
              <a:rPr lang="en-US" sz="1400" b="0" dirty="0" smtClean="0"/>
              <a:t>The string should be converted into a int incremented to 100 and store in a int variable.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90600" y="1556658"/>
            <a:ext cx="80010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Refer the Java documentation and choose the right API’s for doing the below exercise.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ImportantIc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524000"/>
            <a:ext cx="641279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-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566446"/>
            <a:ext cx="8077200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Develop the solution as mentioned below and check the output.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Integ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905000"/>
            <a:ext cx="674874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Long Wrapper Class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1371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85800" y="1676400"/>
            <a:ext cx="746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lvl="2" indent="-61913"/>
            <a:r>
              <a:rPr lang="en-US" dirty="0" smtClean="0"/>
              <a:t>                      </a:t>
            </a:r>
          </a:p>
          <a:p>
            <a:pPr marL="174625" lvl="2" indent="-61913"/>
            <a:r>
              <a:rPr lang="en-US" dirty="0" smtClean="0"/>
              <a:t>                </a:t>
            </a:r>
          </a:p>
          <a:p>
            <a:pPr marL="174625" lvl="2" indent="-61913"/>
            <a:endParaRPr lang="en-US" dirty="0" smtClean="0"/>
          </a:p>
          <a:p>
            <a:pPr marL="174625" lvl="2" indent="-61913"/>
            <a:r>
              <a:rPr lang="en-US" dirty="0" smtClean="0"/>
              <a:t>               </a:t>
            </a:r>
          </a:p>
          <a:p>
            <a:pPr marL="174625" lvl="2" indent="-61913"/>
            <a:r>
              <a:rPr lang="en-US" dirty="0" smtClean="0"/>
              <a:t>     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478875"/>
            <a:ext cx="8458200" cy="1111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IN" dirty="0" smtClean="0"/>
              <a:t>Class Long:</a:t>
            </a:r>
          </a:p>
          <a:p>
            <a:pPr lvl="1">
              <a:spcBef>
                <a:spcPts val="1200"/>
              </a:spcBef>
            </a:pPr>
            <a:r>
              <a:rPr lang="en-IN" b="0" dirty="0" smtClean="0"/>
              <a:t>The </a:t>
            </a:r>
            <a:r>
              <a:rPr lang="en-IN" dirty="0" smtClean="0"/>
              <a:t>Long </a:t>
            </a:r>
            <a:r>
              <a:rPr lang="en-IN" b="0" dirty="0" smtClean="0"/>
              <a:t>class wraps a value of the primitive type </a:t>
            </a:r>
            <a:r>
              <a:rPr lang="en-IN" dirty="0" smtClean="0"/>
              <a:t>long </a:t>
            </a:r>
            <a:r>
              <a:rPr lang="en-IN" b="0" dirty="0" smtClean="0"/>
              <a:t>in an object.</a:t>
            </a:r>
          </a:p>
          <a:p>
            <a:pPr lvl="1">
              <a:spcBef>
                <a:spcPts val="1200"/>
              </a:spcBef>
            </a:pPr>
            <a:r>
              <a:rPr lang="en-IN" b="0" dirty="0" smtClean="0"/>
              <a:t>This class also provides several methods for </a:t>
            </a:r>
            <a:r>
              <a:rPr lang="en-IN" dirty="0" smtClean="0"/>
              <a:t>converting</a:t>
            </a:r>
            <a:r>
              <a:rPr lang="en-IN" b="0" dirty="0" smtClean="0"/>
              <a:t> </a:t>
            </a:r>
            <a:r>
              <a:rPr lang="en-IN" dirty="0" smtClean="0"/>
              <a:t>long </a:t>
            </a:r>
            <a:r>
              <a:rPr lang="en-IN" b="0" dirty="0" smtClean="0"/>
              <a:t>to </a:t>
            </a:r>
            <a:r>
              <a:rPr lang="en-IN" dirty="0" smtClean="0"/>
              <a:t>String</a:t>
            </a:r>
            <a:r>
              <a:rPr lang="en-IN" b="0" dirty="0" smtClean="0"/>
              <a:t> and vice versa, as well as other </a:t>
            </a:r>
            <a:r>
              <a:rPr lang="en-IN" dirty="0" smtClean="0"/>
              <a:t>constants</a:t>
            </a:r>
            <a:r>
              <a:rPr lang="en-IN" b="0" dirty="0" smtClean="0"/>
              <a:t> and useful methods when processing a long value.</a:t>
            </a:r>
          </a:p>
          <a:p>
            <a:pPr lvl="1">
              <a:spcBef>
                <a:spcPts val="1200"/>
              </a:spcBef>
            </a:pPr>
            <a:endParaRPr lang="en-IN" b="0" dirty="0" smtClean="0"/>
          </a:p>
          <a:p>
            <a:pPr lvl="1">
              <a:spcBef>
                <a:spcPts val="1200"/>
              </a:spcBef>
            </a:pPr>
            <a:endParaRPr lang="en-IN" b="0" dirty="0" smtClean="0"/>
          </a:p>
          <a:p>
            <a:pPr lvl="1" indent="-457200">
              <a:spcBef>
                <a:spcPts val="1200"/>
              </a:spcBef>
            </a:pPr>
            <a:r>
              <a:rPr lang="en-IN" dirty="0" smtClean="0"/>
              <a:t>Syntax:</a:t>
            </a:r>
          </a:p>
          <a:p>
            <a:pPr lvl="1">
              <a:spcBef>
                <a:spcPts val="1200"/>
              </a:spcBef>
            </a:pPr>
            <a:r>
              <a:rPr lang="en-IN" b="0" dirty="0" smtClean="0">
                <a:solidFill>
                  <a:srgbClr val="002060"/>
                </a:solidFill>
              </a:rPr>
              <a:t>Long salary= new Long(“12678”) </a:t>
            </a:r>
            <a:r>
              <a:rPr lang="en-IN" b="0" dirty="0" smtClean="0">
                <a:solidFill>
                  <a:srgbClr val="00B050"/>
                </a:solidFill>
              </a:rPr>
              <a:t>// Converting a String to a Long Wrapper</a:t>
            </a:r>
            <a:endParaRPr lang="en-IN" b="0" dirty="0" smtClean="0">
              <a:solidFill>
                <a:srgbClr val="002060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IN" dirty="0" smtClean="0"/>
              <a:t>	(or)</a:t>
            </a:r>
          </a:p>
          <a:p>
            <a:pPr lvl="1">
              <a:spcBef>
                <a:spcPts val="1200"/>
              </a:spcBef>
            </a:pPr>
            <a:r>
              <a:rPr lang="en-IN" b="0" dirty="0" smtClean="0">
                <a:solidFill>
                  <a:srgbClr val="002060"/>
                </a:solidFill>
              </a:rPr>
              <a:t>Long salary = new Long(12678);</a:t>
            </a:r>
            <a:r>
              <a:rPr lang="en-IN" b="0" dirty="0" smtClean="0">
                <a:solidFill>
                  <a:srgbClr val="00B050"/>
                </a:solidFill>
              </a:rPr>
              <a:t>// Converting a long primitive to a Long Wrapper.</a:t>
            </a:r>
          </a:p>
          <a:p>
            <a:pPr lvl="1">
              <a:spcBef>
                <a:spcPts val="1200"/>
              </a:spcBef>
            </a:pPr>
            <a:endParaRPr lang="en-IN" dirty="0" smtClean="0"/>
          </a:p>
          <a:p>
            <a:pPr>
              <a:spcBef>
                <a:spcPts val="1200"/>
              </a:spcBef>
            </a:pPr>
            <a:endParaRPr lang="en-IN" b="0" dirty="0" smtClean="0"/>
          </a:p>
          <a:p>
            <a:pPr>
              <a:spcBef>
                <a:spcPts val="1200"/>
              </a:spcBef>
            </a:pPr>
            <a:endParaRPr lang="en-IN" b="0" dirty="0" smtClean="0"/>
          </a:p>
          <a:p>
            <a:pPr>
              <a:spcBef>
                <a:spcPts val="1200"/>
              </a:spcBef>
            </a:pPr>
            <a:endParaRPr lang="en-IN" dirty="0" smtClean="0"/>
          </a:p>
          <a:p>
            <a:pPr marL="357188">
              <a:spcBef>
                <a:spcPts val="1200"/>
              </a:spcBef>
            </a:pPr>
            <a:endParaRPr lang="en-US" dirty="0" smtClean="0"/>
          </a:p>
          <a:p>
            <a:pPr marL="357188">
              <a:spcBef>
                <a:spcPts val="1200"/>
              </a:spcBef>
            </a:pPr>
            <a:endParaRPr lang="en-IN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838200" y="3352800"/>
            <a:ext cx="70104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spcBef>
                <a:spcPts val="1200"/>
              </a:spcBef>
            </a:pPr>
            <a:r>
              <a:rPr lang="en-IN" b="0" dirty="0" smtClean="0">
                <a:latin typeface="Arial" pitchFamily="34" charset="0"/>
                <a:cs typeface="Arial" pitchFamily="34" charset="0"/>
              </a:rPr>
              <a:t>Long is similar to a Integer, the difference is size of Long is 64 bits rather int is 32 bits. 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Float Wrapper Class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1371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85800" y="1676400"/>
            <a:ext cx="746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lvl="2" indent="-61913"/>
            <a:r>
              <a:rPr lang="en-US" dirty="0" smtClean="0"/>
              <a:t>                      </a:t>
            </a:r>
          </a:p>
          <a:p>
            <a:pPr marL="174625" lvl="2" indent="-61913"/>
            <a:r>
              <a:rPr lang="en-US" dirty="0" smtClean="0"/>
              <a:t>                </a:t>
            </a:r>
          </a:p>
          <a:p>
            <a:pPr marL="174625" lvl="2" indent="-61913"/>
            <a:endParaRPr lang="en-US" dirty="0" smtClean="0"/>
          </a:p>
          <a:p>
            <a:pPr marL="174625" lvl="2" indent="-61913"/>
            <a:r>
              <a:rPr lang="en-US" dirty="0" smtClean="0"/>
              <a:t>               </a:t>
            </a:r>
          </a:p>
          <a:p>
            <a:pPr marL="174625" lvl="2" indent="-61913"/>
            <a:r>
              <a:rPr lang="en-US" dirty="0" smtClean="0"/>
              <a:t>     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676400"/>
            <a:ext cx="8458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IN" dirty="0" smtClean="0"/>
              <a:t>Class Float: </a:t>
            </a:r>
          </a:p>
          <a:p>
            <a:pPr lvl="1">
              <a:spcBef>
                <a:spcPts val="1200"/>
              </a:spcBef>
            </a:pPr>
            <a:r>
              <a:rPr lang="en-IN" b="0" dirty="0" smtClean="0"/>
              <a:t>The </a:t>
            </a:r>
            <a:r>
              <a:rPr lang="en-IN" i="1" dirty="0" smtClean="0"/>
              <a:t>Float</a:t>
            </a:r>
            <a:r>
              <a:rPr lang="en-IN" dirty="0" smtClean="0"/>
              <a:t> </a:t>
            </a:r>
            <a:r>
              <a:rPr lang="en-IN" b="0" dirty="0" smtClean="0"/>
              <a:t>class wraps a value of the primitive type </a:t>
            </a:r>
            <a:r>
              <a:rPr lang="en-IN" i="1" dirty="0" smtClean="0"/>
              <a:t>float </a:t>
            </a:r>
            <a:r>
              <a:rPr lang="en-IN" b="0" dirty="0" smtClean="0"/>
              <a:t>in an object.</a:t>
            </a:r>
          </a:p>
          <a:p>
            <a:pPr lvl="1">
              <a:spcBef>
                <a:spcPts val="1200"/>
              </a:spcBef>
            </a:pPr>
            <a:r>
              <a:rPr lang="en-IN" b="0" dirty="0" smtClean="0"/>
              <a:t>This class also provides several methods for </a:t>
            </a:r>
            <a:r>
              <a:rPr lang="en-IN" dirty="0" smtClean="0"/>
              <a:t>converting</a:t>
            </a:r>
            <a:r>
              <a:rPr lang="en-IN" b="0" dirty="0" smtClean="0"/>
              <a:t> </a:t>
            </a:r>
            <a:r>
              <a:rPr lang="en-IN" i="1" dirty="0" smtClean="0"/>
              <a:t>float </a:t>
            </a:r>
            <a:r>
              <a:rPr lang="en-IN" b="0" dirty="0" smtClean="0"/>
              <a:t>to </a:t>
            </a:r>
            <a:r>
              <a:rPr lang="en-IN" i="1" dirty="0" smtClean="0"/>
              <a:t>String</a:t>
            </a:r>
            <a:r>
              <a:rPr lang="en-IN" b="0" i="1" dirty="0" smtClean="0"/>
              <a:t> </a:t>
            </a:r>
            <a:r>
              <a:rPr lang="en-IN" b="0" dirty="0" smtClean="0"/>
              <a:t>and vice versa, as well as other useful methods when dealing with a float. </a:t>
            </a:r>
          </a:p>
          <a:p>
            <a:pPr lvl="1">
              <a:spcBef>
                <a:spcPts val="1200"/>
              </a:spcBef>
            </a:pPr>
            <a:r>
              <a:rPr lang="en-IN" dirty="0" smtClean="0"/>
              <a:t>Example:</a:t>
            </a:r>
          </a:p>
          <a:p>
            <a:pPr lvl="1">
              <a:spcBef>
                <a:spcPts val="1200"/>
              </a:spcBef>
            </a:pPr>
            <a:endParaRPr lang="en-IN" dirty="0" smtClean="0"/>
          </a:p>
          <a:p>
            <a:pPr lvl="1">
              <a:spcBef>
                <a:spcPts val="1200"/>
              </a:spcBef>
            </a:pPr>
            <a:endParaRPr lang="en-IN" dirty="0" smtClean="0"/>
          </a:p>
        </p:txBody>
      </p:sp>
      <p:sp>
        <p:nvSpPr>
          <p:cNvPr id="9" name="Rectangle 8"/>
          <p:cNvSpPr/>
          <p:nvPr/>
        </p:nvSpPr>
        <p:spPr>
          <a:xfrm>
            <a:off x="2609278" y="3420070"/>
            <a:ext cx="338265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800" b="1" cap="none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Symbol"/>
              </a:rPr>
              <a:t></a:t>
            </a:r>
            <a:r>
              <a:rPr lang="en-US" sz="5400" b="1" cap="none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Symbol"/>
              </a:rPr>
              <a:t> </a:t>
            </a:r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Symbol"/>
              </a:rPr>
              <a:t>= </a:t>
            </a:r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3.145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00025"/>
            <a:ext cx="6858000" cy="5334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About the Author</a:t>
            </a:r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D313E9-3302-4974-8563-6539F17C1C97}" type="slidenum">
              <a:rPr lang="en-US" smtClean="0"/>
              <a:pPr>
                <a:defRPr/>
              </a:pPr>
              <a:t>2</a:t>
            </a:fld>
            <a:endParaRPr lang="en-US" dirty="0" smtClean="0"/>
          </a:p>
        </p:txBody>
      </p:sp>
      <p:graphicFrame>
        <p:nvGraphicFramePr>
          <p:cNvPr id="33870" name="Group 78"/>
          <p:cNvGraphicFramePr>
            <a:graphicFrameLocks noGrp="1"/>
          </p:cNvGraphicFramePr>
          <p:nvPr/>
        </p:nvGraphicFramePr>
        <p:xfrm>
          <a:off x="609600" y="2209800"/>
          <a:ext cx="81534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Created By: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Madhava (t-Madhava)/ Shanmu (105110)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Credential Information: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Trainer/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Sr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 Architect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Version and Date: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1.0, January 9 , 2011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4" name="WordArt 37"/>
          <p:cNvSpPr>
            <a:spLocks noChangeArrowheads="1" noChangeShapeType="1" noTextEdit="1"/>
          </p:cNvSpPr>
          <p:nvPr/>
        </p:nvSpPr>
        <p:spPr bwMode="auto">
          <a:xfrm>
            <a:off x="762000" y="4419600"/>
            <a:ext cx="7620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188B4"/>
                </a:solidFill>
                <a:latin typeface="Tw Cen MT Condensed"/>
              </a:rPr>
              <a:t>Cognizant Certified Official Curriculum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– Float Wrapper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133600"/>
            <a:ext cx="82296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1400" b="0" dirty="0" smtClean="0"/>
              <a:t>Create a java class  “FloatDemo”. 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1400" b="0" dirty="0" smtClean="0"/>
              <a:t>Create a  main method and create two Float objects “</a:t>
            </a:r>
            <a:r>
              <a:rPr lang="en-US" sz="1400" b="0" dirty="0" smtClean="0">
                <a:solidFill>
                  <a:srgbClr val="00B050"/>
                </a:solidFill>
              </a:rPr>
              <a:t>val1</a:t>
            </a:r>
            <a:r>
              <a:rPr lang="en-US" sz="1400" b="0" dirty="0" smtClean="0"/>
              <a:t>” and “</a:t>
            </a:r>
            <a:r>
              <a:rPr lang="en-US" sz="1400" b="0" dirty="0" smtClean="0">
                <a:solidFill>
                  <a:srgbClr val="00B050"/>
                </a:solidFill>
              </a:rPr>
              <a:t>val2</a:t>
            </a:r>
            <a:r>
              <a:rPr lang="en-US" sz="1400" b="0" dirty="0" smtClean="0"/>
              <a:t>” with values </a:t>
            </a:r>
            <a:r>
              <a:rPr lang="en-US" sz="1400" b="0" dirty="0" smtClean="0">
                <a:solidFill>
                  <a:srgbClr val="00B050"/>
                </a:solidFill>
              </a:rPr>
              <a:t>12.56f</a:t>
            </a:r>
            <a:r>
              <a:rPr lang="en-US" sz="1400" b="0" dirty="0" smtClean="0"/>
              <a:t> and </a:t>
            </a:r>
            <a:r>
              <a:rPr lang="en-US" sz="1400" b="0" dirty="0" smtClean="0">
                <a:solidFill>
                  <a:srgbClr val="00B050"/>
                </a:solidFill>
              </a:rPr>
              <a:t>22.89f</a:t>
            </a:r>
            <a:r>
              <a:rPr lang="en-US" sz="1400" b="0" dirty="0" smtClean="0"/>
              <a:t>. Implement the following logic,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endParaRPr lang="en-US" sz="1400" b="0" dirty="0" smtClean="0"/>
          </a:p>
          <a:p>
            <a:pPr marL="457200" indent="-457200">
              <a:spcBef>
                <a:spcPts val="1200"/>
              </a:spcBef>
            </a:pPr>
            <a:r>
              <a:rPr lang="en-US" sz="1400" dirty="0" smtClean="0"/>
              <a:t>Problem 1: </a:t>
            </a:r>
            <a:r>
              <a:rPr lang="en-US" sz="1400" b="0" dirty="0" smtClean="0"/>
              <a:t>Compares two float variables and displays the maximum value.</a:t>
            </a:r>
          </a:p>
          <a:p>
            <a:pPr marL="914400" lvl="1" indent="-58738">
              <a:spcBef>
                <a:spcPts val="1200"/>
              </a:spcBef>
            </a:pPr>
            <a:r>
              <a:rPr lang="en-US" sz="1400" dirty="0" smtClean="0"/>
              <a:t>Expected Output : </a:t>
            </a:r>
            <a:r>
              <a:rPr lang="en-US" sz="1400" b="0" dirty="0" smtClean="0">
                <a:solidFill>
                  <a:srgbClr val="002060"/>
                </a:solidFill>
              </a:rPr>
              <a:t>“ The&lt;value&gt; is bigger than &lt;value&gt;”</a:t>
            </a:r>
            <a:endParaRPr lang="en-US" sz="1400" b="0" dirty="0" smtClean="0"/>
          </a:p>
          <a:p>
            <a:pPr marL="914400" lvl="1" indent="-914400">
              <a:spcBef>
                <a:spcPts val="1200"/>
              </a:spcBef>
            </a:pPr>
            <a:r>
              <a:rPr lang="en-US" sz="1400" dirty="0" smtClean="0"/>
              <a:t>Problem 2: </a:t>
            </a:r>
            <a:r>
              <a:rPr lang="en-US" sz="1400" b="0" dirty="0" smtClean="0"/>
              <a:t> Converts a String value of “1234” to a float value and add 10.2f</a:t>
            </a:r>
          </a:p>
          <a:p>
            <a:pPr marL="914400" lvl="1" indent="-58738">
              <a:spcBef>
                <a:spcPts val="1200"/>
              </a:spcBef>
            </a:pPr>
            <a:r>
              <a:rPr lang="en-US" sz="1400" dirty="0" smtClean="0"/>
              <a:t>Expected Output: </a:t>
            </a:r>
            <a:r>
              <a:rPr lang="en-US" sz="1400" b="0" dirty="0" smtClean="0"/>
              <a:t>The string should be converted into a float incremented to 100 and store in a int variable.</a:t>
            </a:r>
          </a:p>
          <a:p>
            <a:pPr marL="914400" lvl="1" indent="-914400">
              <a:spcBef>
                <a:spcPts val="1200"/>
              </a:spcBef>
            </a:pPr>
            <a:r>
              <a:rPr lang="en-US" sz="1400" dirty="0" smtClean="0"/>
              <a:t>Problem 3: </a:t>
            </a:r>
            <a:r>
              <a:rPr lang="en-US" sz="1400" b="0" dirty="0" smtClean="0"/>
              <a:t>Checks if the specified float value val1  is a number or not.</a:t>
            </a:r>
          </a:p>
          <a:p>
            <a:pPr marL="914400" lvl="1" indent="-58738">
              <a:spcBef>
                <a:spcPts val="1200"/>
              </a:spcBef>
            </a:pPr>
            <a:r>
              <a:rPr lang="en-US" sz="1400" dirty="0" smtClean="0"/>
              <a:t>Expected Output: </a:t>
            </a:r>
            <a:r>
              <a:rPr lang="en-US" sz="1400" b="0" dirty="0" smtClean="0"/>
              <a:t>If the number is not a number  display the message “</a:t>
            </a:r>
            <a:r>
              <a:rPr lang="en-US" sz="1400" b="0" dirty="0" smtClean="0">
                <a:solidFill>
                  <a:srgbClr val="002060"/>
                </a:solidFill>
              </a:rPr>
              <a:t>This is not a Number</a:t>
            </a:r>
            <a:r>
              <a:rPr lang="en-US" sz="1400" b="0" dirty="0" smtClean="0"/>
              <a:t>” else “</a:t>
            </a:r>
            <a:r>
              <a:rPr lang="en-US" sz="1400" b="0" dirty="0" smtClean="0">
                <a:solidFill>
                  <a:srgbClr val="002060"/>
                </a:solidFill>
              </a:rPr>
              <a:t>This is a Number</a:t>
            </a:r>
            <a:r>
              <a:rPr lang="en-US" sz="1400" b="0" dirty="0" smtClean="0"/>
              <a:t>”</a:t>
            </a:r>
          </a:p>
          <a:p>
            <a:pPr marL="914400" lvl="1" indent="-457200">
              <a:spcBef>
                <a:spcPts val="1200"/>
              </a:spcBef>
            </a:pPr>
            <a:r>
              <a:rPr lang="en-US" sz="1400" b="0" dirty="0" smtClean="0">
                <a:solidFill>
                  <a:srgbClr val="00B050"/>
                </a:solidFill>
              </a:rPr>
              <a:t>	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990600" y="1600200"/>
            <a:ext cx="80010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Refer the Java documentation and choose the right API’s for doing the below exercise.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ImportantIc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567542"/>
            <a:ext cx="641279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a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524000"/>
            <a:ext cx="6972300" cy="50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-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1616869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indent="220663" algn="just">
              <a:spcBef>
                <a:spcPts val="0"/>
              </a:spcBef>
            </a:pPr>
            <a:r>
              <a:rPr lang="en-US" dirty="0" smtClean="0"/>
              <a:t> </a:t>
            </a:r>
            <a:r>
              <a:rPr lang="en-US" b="0" dirty="0" smtClean="0"/>
              <a:t>   </a:t>
            </a:r>
          </a:p>
          <a:p>
            <a:pPr marL="568325" indent="220663" algn="just">
              <a:spcBef>
                <a:spcPts val="0"/>
              </a:spcBef>
            </a:pPr>
            <a:r>
              <a:rPr lang="en-US" sz="2200" b="0" dirty="0" smtClean="0"/>
              <a:t> </a:t>
            </a:r>
          </a:p>
          <a:p>
            <a:pPr marL="630238" indent="-346075">
              <a:spcBef>
                <a:spcPts val="1200"/>
              </a:spcBef>
            </a:pPr>
            <a:endParaRPr lang="en-US" sz="2200" b="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657600" y="1610380"/>
            <a:ext cx="495300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Develop the solution as mentioned and check the output.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Double Wrapper class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1371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85800" y="1676400"/>
            <a:ext cx="746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lvl="2" indent="-61913"/>
            <a:r>
              <a:rPr lang="en-US" dirty="0" smtClean="0"/>
              <a:t>                      </a:t>
            </a:r>
          </a:p>
          <a:p>
            <a:pPr marL="174625" lvl="2" indent="-61913"/>
            <a:r>
              <a:rPr lang="en-US" dirty="0" smtClean="0"/>
              <a:t>                </a:t>
            </a:r>
          </a:p>
          <a:p>
            <a:pPr marL="174625" lvl="2" indent="-61913"/>
            <a:endParaRPr lang="en-US" dirty="0" smtClean="0"/>
          </a:p>
          <a:p>
            <a:pPr marL="174625" lvl="2" indent="-61913"/>
            <a:r>
              <a:rPr lang="en-US" dirty="0" smtClean="0"/>
              <a:t>               </a:t>
            </a:r>
          </a:p>
          <a:p>
            <a:pPr marL="174625" lvl="2" indent="-61913"/>
            <a:r>
              <a:rPr lang="en-US" dirty="0" smtClean="0"/>
              <a:t>     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692295"/>
            <a:ext cx="8458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IN" dirty="0" smtClean="0"/>
              <a:t>Class Double: </a:t>
            </a:r>
          </a:p>
          <a:p>
            <a:pPr lvl="1">
              <a:spcBef>
                <a:spcPts val="1200"/>
              </a:spcBef>
            </a:pPr>
            <a:r>
              <a:rPr lang="en-IN" b="0" dirty="0" smtClean="0"/>
              <a:t>The </a:t>
            </a:r>
            <a:r>
              <a:rPr lang="en-IN" i="1" dirty="0" smtClean="0"/>
              <a:t>Double </a:t>
            </a:r>
            <a:r>
              <a:rPr lang="en-IN" b="0" dirty="0" smtClean="0"/>
              <a:t>class wraps a value of the primitive type </a:t>
            </a:r>
            <a:r>
              <a:rPr lang="en-IN" i="1" dirty="0" smtClean="0"/>
              <a:t>double</a:t>
            </a:r>
            <a:r>
              <a:rPr lang="en-IN" dirty="0" smtClean="0"/>
              <a:t> </a:t>
            </a:r>
            <a:r>
              <a:rPr lang="en-IN" b="0" dirty="0" smtClean="0"/>
              <a:t>in an object.</a:t>
            </a:r>
          </a:p>
          <a:p>
            <a:pPr lvl="1">
              <a:spcBef>
                <a:spcPts val="1200"/>
              </a:spcBef>
            </a:pPr>
            <a:r>
              <a:rPr lang="en-IN" b="0" dirty="0" smtClean="0"/>
              <a:t>This class also provides several methods for </a:t>
            </a:r>
            <a:r>
              <a:rPr lang="en-IN" dirty="0" smtClean="0"/>
              <a:t>converting</a:t>
            </a:r>
            <a:r>
              <a:rPr lang="en-IN" b="0" dirty="0" smtClean="0"/>
              <a:t> </a:t>
            </a:r>
            <a:r>
              <a:rPr lang="en-IN" dirty="0" smtClean="0"/>
              <a:t>double </a:t>
            </a:r>
            <a:r>
              <a:rPr lang="en-IN" b="0" dirty="0" smtClean="0"/>
              <a:t>to </a:t>
            </a:r>
            <a:r>
              <a:rPr lang="en-IN" dirty="0" smtClean="0"/>
              <a:t>String</a:t>
            </a:r>
            <a:r>
              <a:rPr lang="en-IN" b="0" dirty="0" smtClean="0"/>
              <a:t> and vice versa, as well as other </a:t>
            </a:r>
            <a:r>
              <a:rPr lang="en-IN" dirty="0" smtClean="0"/>
              <a:t>useful method </a:t>
            </a:r>
            <a:r>
              <a:rPr lang="en-IN" b="0" dirty="0" smtClean="0"/>
              <a:t>to process double value.</a:t>
            </a:r>
          </a:p>
        </p:txBody>
      </p:sp>
      <p:sp>
        <p:nvSpPr>
          <p:cNvPr id="9" name="Rectangle 8"/>
          <p:cNvSpPr/>
          <p:nvPr/>
        </p:nvSpPr>
        <p:spPr>
          <a:xfrm>
            <a:off x="1314552" y="5417403"/>
            <a:ext cx="45528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Symbol"/>
              </a:rPr>
              <a:t>salary</a:t>
            </a:r>
            <a:r>
              <a:rPr lang="en-US" sz="4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Symbol"/>
              </a:rPr>
              <a:t> = </a:t>
            </a:r>
            <a:r>
              <a:rPr lang="en-US" sz="4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5000.45</a:t>
            </a:r>
            <a:endParaRPr lang="en-US" sz="4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3352800"/>
            <a:ext cx="70104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spcBef>
                <a:spcPts val="1200"/>
              </a:spcBef>
            </a:pPr>
            <a:r>
              <a:rPr lang="en-IN" b="0" dirty="0" smtClean="0">
                <a:latin typeface="Arial" pitchFamily="34" charset="0"/>
                <a:cs typeface="Arial" pitchFamily="34" charset="0"/>
              </a:rPr>
              <a:t>Double is similar to a float, the difference is size of double data type is 64 bits rather float is 32 bits.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90600" y="4495800"/>
            <a:ext cx="5562600" cy="8002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spcBef>
                <a:spcPts val="1200"/>
              </a:spcBef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Where is it used?</a:t>
            </a:r>
          </a:p>
          <a:p>
            <a:pPr lvl="1">
              <a:spcBef>
                <a:spcPts val="1200"/>
              </a:spcBef>
            </a:pPr>
            <a:r>
              <a:rPr lang="en-IN" b="0" dirty="0" smtClean="0">
                <a:latin typeface="Arial" pitchFamily="34" charset="0"/>
                <a:cs typeface="Arial" pitchFamily="34" charset="0"/>
              </a:rPr>
              <a:t>This is typically used for storing currency values. </a:t>
            </a:r>
            <a:endParaRPr lang="en-IN" dirty="0" smtClean="0"/>
          </a:p>
        </p:txBody>
      </p:sp>
      <p:pic>
        <p:nvPicPr>
          <p:cNvPr id="13" name="Picture 12" descr="bankManag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9400" y="4191000"/>
            <a:ext cx="1600200" cy="1552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– Double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404170"/>
            <a:ext cx="8229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1400" b="0" dirty="0" smtClean="0"/>
              <a:t>Create a java class  “DoubleDemo”. 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1400" b="0" dirty="0" smtClean="0"/>
              <a:t>Create a main method and create two Double objects “</a:t>
            </a:r>
            <a:r>
              <a:rPr lang="en-US" sz="1400" b="0" dirty="0" smtClean="0">
                <a:solidFill>
                  <a:srgbClr val="00B050"/>
                </a:solidFill>
              </a:rPr>
              <a:t>val1</a:t>
            </a:r>
            <a:r>
              <a:rPr lang="en-US" sz="1400" b="0" dirty="0" smtClean="0"/>
              <a:t>” and “</a:t>
            </a:r>
            <a:r>
              <a:rPr lang="en-US" sz="1400" b="0" dirty="0" smtClean="0">
                <a:solidFill>
                  <a:srgbClr val="00B050"/>
                </a:solidFill>
              </a:rPr>
              <a:t>val2</a:t>
            </a:r>
            <a:r>
              <a:rPr lang="en-US" sz="1400" b="0" dirty="0" smtClean="0"/>
              <a:t>” with values </a:t>
            </a:r>
            <a:r>
              <a:rPr lang="en-US" sz="1400" b="0" dirty="0" smtClean="0">
                <a:solidFill>
                  <a:srgbClr val="00B050"/>
                </a:solidFill>
              </a:rPr>
              <a:t>87.89</a:t>
            </a:r>
            <a:r>
              <a:rPr lang="en-US" sz="1400" b="0" dirty="0" smtClean="0"/>
              <a:t> and </a:t>
            </a:r>
            <a:r>
              <a:rPr lang="en-US" sz="1400" b="0" dirty="0" smtClean="0">
                <a:solidFill>
                  <a:srgbClr val="00B050"/>
                </a:solidFill>
              </a:rPr>
              <a:t>212.82</a:t>
            </a:r>
            <a:r>
              <a:rPr lang="en-US" sz="1400" b="0" dirty="0" smtClean="0"/>
              <a:t>.The main method will have to print the following</a:t>
            </a:r>
          </a:p>
          <a:p>
            <a:pPr marL="457200" indent="-457200">
              <a:spcBef>
                <a:spcPts val="1200"/>
              </a:spcBef>
            </a:pPr>
            <a:r>
              <a:rPr lang="en-US" sz="1400" dirty="0" smtClean="0"/>
              <a:t>Problem 1:  </a:t>
            </a:r>
            <a:r>
              <a:rPr lang="en-US" sz="1400" b="0" dirty="0" smtClean="0"/>
              <a:t>Converts the val1 to int and val2 to float value.</a:t>
            </a:r>
          </a:p>
          <a:p>
            <a:pPr lvl="1" indent="7938">
              <a:spcBef>
                <a:spcPts val="1200"/>
              </a:spcBef>
            </a:pPr>
            <a:r>
              <a:rPr lang="en-US" sz="1400" dirty="0" smtClean="0"/>
              <a:t>Expected Output: </a:t>
            </a:r>
            <a:r>
              <a:rPr lang="en-US" sz="1400" b="0" dirty="0" smtClean="0">
                <a:solidFill>
                  <a:srgbClr val="002060"/>
                </a:solidFill>
              </a:rPr>
              <a:t>“The int value of the Double Wrapper = ”&lt;double value&gt; &amp; “The float value of the Double Wrapper= ”&lt;long value&gt;</a:t>
            </a:r>
            <a:endParaRPr lang="en-US" sz="1400" dirty="0" smtClean="0"/>
          </a:p>
          <a:p>
            <a:pPr lvl="1" indent="-457200">
              <a:spcBef>
                <a:spcPts val="1200"/>
              </a:spcBef>
            </a:pPr>
            <a:r>
              <a:rPr lang="en-US" sz="1400" dirty="0" smtClean="0"/>
              <a:t>Problem 2: </a:t>
            </a:r>
            <a:r>
              <a:rPr lang="en-US" sz="1400" b="0" dirty="0" smtClean="0"/>
              <a:t>Compares two double variables.</a:t>
            </a:r>
          </a:p>
          <a:p>
            <a:pPr lvl="1" indent="7938">
              <a:spcBef>
                <a:spcPts val="1200"/>
              </a:spcBef>
            </a:pPr>
            <a:r>
              <a:rPr lang="en-US" sz="1400" dirty="0" smtClean="0"/>
              <a:t>Expected Output: </a:t>
            </a:r>
            <a:r>
              <a:rPr lang="en-US" sz="1400" b="0" dirty="0" smtClean="0">
                <a:solidFill>
                  <a:srgbClr val="002060"/>
                </a:solidFill>
              </a:rPr>
              <a:t>“ The&lt;value&gt; is bigger than &lt;value&gt;”</a:t>
            </a:r>
            <a:endParaRPr lang="en-US" sz="1400" b="0" dirty="0" smtClean="0"/>
          </a:p>
          <a:p>
            <a:pPr lvl="1" indent="-457200">
              <a:spcBef>
                <a:spcPts val="1200"/>
              </a:spcBef>
            </a:pPr>
            <a:r>
              <a:rPr lang="en-US" sz="1400" dirty="0" smtClean="0"/>
              <a:t>Problem 3: </a:t>
            </a:r>
            <a:r>
              <a:rPr lang="en-US" sz="1400" b="0" dirty="0" smtClean="0"/>
              <a:t>Converts a String value of “1234.89” to an double value and add 100.89 to it.</a:t>
            </a:r>
          </a:p>
          <a:p>
            <a:pPr lvl="1" indent="7938">
              <a:spcBef>
                <a:spcPts val="1200"/>
              </a:spcBef>
            </a:pPr>
            <a:r>
              <a:rPr lang="en-US" sz="1400" dirty="0" smtClean="0"/>
              <a:t>Expected Output:”</a:t>
            </a:r>
            <a:r>
              <a:rPr lang="en-US" sz="1400" b="0" dirty="0" smtClean="0"/>
              <a:t>The double  value  of the String  with 100.89 added to it =“&lt;double value&gt;”.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90600" y="1600200"/>
            <a:ext cx="80010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Refer the Java documentation and choose the right API’s for doing the below exercise.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ImportantIc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567542"/>
            <a:ext cx="641279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oub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250" y="1524000"/>
            <a:ext cx="7448550" cy="49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-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1616869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indent="220663" algn="just">
              <a:spcBef>
                <a:spcPts val="0"/>
              </a:spcBef>
            </a:pPr>
            <a:r>
              <a:rPr lang="en-US" dirty="0" smtClean="0"/>
              <a:t> </a:t>
            </a:r>
            <a:r>
              <a:rPr lang="en-US" b="0" dirty="0" smtClean="0"/>
              <a:t>   </a:t>
            </a:r>
          </a:p>
          <a:p>
            <a:pPr marL="568325" indent="220663" algn="just">
              <a:spcBef>
                <a:spcPts val="0"/>
              </a:spcBef>
            </a:pPr>
            <a:r>
              <a:rPr lang="en-US" sz="2200" b="0" dirty="0" smtClean="0"/>
              <a:t> </a:t>
            </a:r>
          </a:p>
          <a:p>
            <a:pPr marL="630238" indent="-346075">
              <a:spcBef>
                <a:spcPts val="1200"/>
              </a:spcBef>
            </a:pPr>
            <a:endParaRPr lang="en-US" sz="2200" b="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495800" y="1752600"/>
            <a:ext cx="396240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Develop the solution as mentioned </a:t>
            </a:r>
          </a:p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and check the output.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Byte Wrapper Class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1371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85800" y="1676400"/>
            <a:ext cx="746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lvl="2" indent="-61913"/>
            <a:r>
              <a:rPr lang="en-US" dirty="0" smtClean="0"/>
              <a:t>                      </a:t>
            </a:r>
          </a:p>
          <a:p>
            <a:pPr marL="174625" lvl="2" indent="-61913"/>
            <a:r>
              <a:rPr lang="en-US" dirty="0" smtClean="0"/>
              <a:t>                </a:t>
            </a:r>
          </a:p>
          <a:p>
            <a:pPr marL="174625" lvl="2" indent="-61913"/>
            <a:endParaRPr lang="en-US" dirty="0" smtClean="0"/>
          </a:p>
          <a:p>
            <a:pPr marL="174625" lvl="2" indent="-61913"/>
            <a:r>
              <a:rPr lang="en-US" dirty="0" smtClean="0"/>
              <a:t>               </a:t>
            </a:r>
          </a:p>
          <a:p>
            <a:pPr marL="174625" lvl="2" indent="-61913"/>
            <a:r>
              <a:rPr lang="en-US" dirty="0" smtClean="0"/>
              <a:t>     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524000"/>
            <a:ext cx="84582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IN" dirty="0" smtClean="0"/>
              <a:t>Class Byte:</a:t>
            </a:r>
          </a:p>
          <a:p>
            <a:pPr lvl="1">
              <a:spcBef>
                <a:spcPts val="1200"/>
              </a:spcBef>
            </a:pPr>
            <a:r>
              <a:rPr lang="en-IN" b="0" dirty="0" smtClean="0"/>
              <a:t>The </a:t>
            </a:r>
            <a:r>
              <a:rPr lang="en-IN" dirty="0" smtClean="0"/>
              <a:t>Byte </a:t>
            </a:r>
            <a:r>
              <a:rPr lang="en-IN" b="0" dirty="0" smtClean="0"/>
              <a:t>class wraps a value of the primitive type </a:t>
            </a:r>
            <a:r>
              <a:rPr lang="en-IN" dirty="0" smtClean="0"/>
              <a:t>byte </a:t>
            </a:r>
            <a:r>
              <a:rPr lang="en-IN" b="0" dirty="0" smtClean="0"/>
              <a:t>in an object.</a:t>
            </a:r>
          </a:p>
          <a:p>
            <a:pPr lvl="1">
              <a:spcBef>
                <a:spcPts val="1200"/>
              </a:spcBef>
            </a:pPr>
            <a:r>
              <a:rPr lang="en-IN" b="0" dirty="0" smtClean="0"/>
              <a:t>This class also provides several methods for </a:t>
            </a:r>
            <a:r>
              <a:rPr lang="en-IN" dirty="0" smtClean="0"/>
              <a:t>converting</a:t>
            </a:r>
            <a:r>
              <a:rPr lang="en-IN" b="0" dirty="0" smtClean="0"/>
              <a:t> </a:t>
            </a:r>
            <a:r>
              <a:rPr lang="en-IN" dirty="0" smtClean="0"/>
              <a:t>byte </a:t>
            </a:r>
            <a:r>
              <a:rPr lang="en-IN" b="0" dirty="0" smtClean="0"/>
              <a:t>to </a:t>
            </a:r>
            <a:r>
              <a:rPr lang="en-IN" dirty="0" smtClean="0"/>
              <a:t>String</a:t>
            </a:r>
            <a:r>
              <a:rPr lang="en-IN" b="0" dirty="0" smtClean="0"/>
              <a:t> and vice versa, as well as other </a:t>
            </a:r>
            <a:r>
              <a:rPr lang="en-IN" dirty="0" smtClean="0"/>
              <a:t>constants</a:t>
            </a:r>
            <a:r>
              <a:rPr lang="en-IN" b="0" dirty="0" smtClean="0"/>
              <a:t> and useful methods for processing a byte.</a:t>
            </a:r>
          </a:p>
          <a:p>
            <a:pPr lvl="1">
              <a:spcBef>
                <a:spcPts val="1200"/>
              </a:spcBef>
            </a:pPr>
            <a:endParaRPr lang="en-IN" b="0" dirty="0" smtClean="0"/>
          </a:p>
          <a:p>
            <a:pPr lvl="1">
              <a:spcBef>
                <a:spcPts val="1200"/>
              </a:spcBef>
            </a:pPr>
            <a:endParaRPr lang="en-IN" b="0" dirty="0" smtClean="0"/>
          </a:p>
          <a:p>
            <a:pPr lvl="1" indent="-457200">
              <a:spcBef>
                <a:spcPts val="1200"/>
              </a:spcBef>
            </a:pPr>
            <a:r>
              <a:rPr lang="en-IN" dirty="0" smtClean="0"/>
              <a:t>Syntax:</a:t>
            </a:r>
          </a:p>
          <a:p>
            <a:pPr lvl="1">
              <a:spcBef>
                <a:spcPts val="1200"/>
              </a:spcBef>
            </a:pPr>
            <a:r>
              <a:rPr lang="en-IN" b="0" dirty="0" smtClean="0">
                <a:solidFill>
                  <a:srgbClr val="002060"/>
                </a:solidFill>
              </a:rPr>
              <a:t>Byte id = new Byte(“12”) </a:t>
            </a:r>
            <a:r>
              <a:rPr lang="en-IN" b="0" dirty="0" smtClean="0">
                <a:solidFill>
                  <a:srgbClr val="00B050"/>
                </a:solidFill>
              </a:rPr>
              <a:t>// Converting a String to a Byte Wrapper</a:t>
            </a:r>
          </a:p>
          <a:p>
            <a:pPr lvl="1">
              <a:spcBef>
                <a:spcPts val="1200"/>
              </a:spcBef>
            </a:pPr>
            <a:r>
              <a:rPr lang="en-IN" dirty="0" smtClean="0">
                <a:solidFill>
                  <a:srgbClr val="002060"/>
                </a:solidFill>
              </a:rPr>
              <a:t>(or)</a:t>
            </a:r>
          </a:p>
          <a:p>
            <a:pPr lvl="1">
              <a:spcBef>
                <a:spcPts val="1200"/>
              </a:spcBef>
            </a:pPr>
            <a:r>
              <a:rPr lang="en-IN" b="0" dirty="0" smtClean="0">
                <a:solidFill>
                  <a:srgbClr val="002060"/>
                </a:solidFill>
              </a:rPr>
              <a:t>Byte id = new Byte(12)</a:t>
            </a:r>
            <a:r>
              <a:rPr lang="en-IN" b="0" dirty="0" smtClean="0">
                <a:solidFill>
                  <a:srgbClr val="00B050"/>
                </a:solidFill>
              </a:rPr>
              <a:t> // Converting a primitive to a Byte Wrapper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" y="3314581"/>
            <a:ext cx="8458200" cy="8002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indent="-457200">
              <a:spcBef>
                <a:spcPts val="1200"/>
              </a:spcBef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Where is it used?</a:t>
            </a:r>
          </a:p>
          <a:p>
            <a:pPr lvl="1">
              <a:spcBef>
                <a:spcPts val="1200"/>
              </a:spcBef>
            </a:pPr>
            <a:r>
              <a:rPr lang="en-IN" b="0" dirty="0" smtClean="0">
                <a:latin typeface="Arial" pitchFamily="34" charset="0"/>
                <a:cs typeface="Arial" pitchFamily="34" charset="0"/>
              </a:rPr>
              <a:t>This is typically used for storing numbers ranging between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-128 and 127</a:t>
            </a:r>
            <a:r>
              <a:rPr lang="en-IN" b="0" dirty="0" smtClean="0">
                <a:latin typeface="Arial" pitchFamily="34" charset="0"/>
                <a:cs typeface="Arial" pitchFamily="34" charset="0"/>
              </a:rPr>
              <a:t>.  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Short Wrapper Classes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1371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85800" y="1676400"/>
            <a:ext cx="746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lvl="2" indent="-61913"/>
            <a:r>
              <a:rPr lang="en-US" dirty="0" smtClean="0"/>
              <a:t>                      </a:t>
            </a:r>
          </a:p>
          <a:p>
            <a:pPr marL="174625" lvl="2" indent="-61913"/>
            <a:r>
              <a:rPr lang="en-US" dirty="0" smtClean="0"/>
              <a:t>                </a:t>
            </a:r>
          </a:p>
          <a:p>
            <a:pPr marL="174625" lvl="2" indent="-61913"/>
            <a:endParaRPr lang="en-US" dirty="0" smtClean="0"/>
          </a:p>
          <a:p>
            <a:pPr marL="174625" lvl="2" indent="-61913"/>
            <a:r>
              <a:rPr lang="en-US" dirty="0" smtClean="0"/>
              <a:t>               </a:t>
            </a:r>
          </a:p>
          <a:p>
            <a:pPr marL="174625" lvl="2" indent="-61913"/>
            <a:r>
              <a:rPr lang="en-US" dirty="0" smtClean="0"/>
              <a:t>     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524000"/>
            <a:ext cx="8458200" cy="1111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IN" dirty="0" smtClean="0"/>
              <a:t>Class Short:</a:t>
            </a:r>
          </a:p>
          <a:p>
            <a:pPr lvl="1">
              <a:spcBef>
                <a:spcPts val="1200"/>
              </a:spcBef>
            </a:pPr>
            <a:r>
              <a:rPr lang="en-IN" b="0" dirty="0" smtClean="0"/>
              <a:t>The </a:t>
            </a:r>
            <a:r>
              <a:rPr lang="en-IN" dirty="0" smtClean="0"/>
              <a:t>Short </a:t>
            </a:r>
            <a:r>
              <a:rPr lang="en-IN" b="0" dirty="0" smtClean="0"/>
              <a:t>class wraps a value of the primitive type </a:t>
            </a:r>
            <a:r>
              <a:rPr lang="en-IN" dirty="0" smtClean="0"/>
              <a:t>short </a:t>
            </a:r>
            <a:r>
              <a:rPr lang="en-IN" b="0" dirty="0" smtClean="0"/>
              <a:t>in an object.</a:t>
            </a:r>
          </a:p>
          <a:p>
            <a:pPr lvl="1">
              <a:spcBef>
                <a:spcPts val="1200"/>
              </a:spcBef>
            </a:pPr>
            <a:r>
              <a:rPr lang="en-IN" b="0" dirty="0" smtClean="0"/>
              <a:t>This class also provides several methods for </a:t>
            </a:r>
            <a:r>
              <a:rPr lang="en-IN" dirty="0" smtClean="0"/>
              <a:t>converting</a:t>
            </a:r>
            <a:r>
              <a:rPr lang="en-IN" b="0" dirty="0" smtClean="0"/>
              <a:t> </a:t>
            </a:r>
            <a:r>
              <a:rPr lang="en-IN" dirty="0" smtClean="0"/>
              <a:t>short </a:t>
            </a:r>
            <a:r>
              <a:rPr lang="en-IN" b="0" dirty="0" smtClean="0"/>
              <a:t>to </a:t>
            </a:r>
            <a:r>
              <a:rPr lang="en-IN" dirty="0" smtClean="0"/>
              <a:t>String</a:t>
            </a:r>
            <a:r>
              <a:rPr lang="en-IN" b="0" dirty="0" smtClean="0"/>
              <a:t> and vice versa, as well as other </a:t>
            </a:r>
            <a:r>
              <a:rPr lang="en-IN" dirty="0" smtClean="0"/>
              <a:t>constants</a:t>
            </a:r>
            <a:r>
              <a:rPr lang="en-IN" b="0" dirty="0" smtClean="0"/>
              <a:t> and useful methods. useful when dealing with a short.</a:t>
            </a:r>
          </a:p>
          <a:p>
            <a:pPr lvl="1">
              <a:spcBef>
                <a:spcPts val="1200"/>
              </a:spcBef>
            </a:pPr>
            <a:endParaRPr lang="en-IN" b="0" dirty="0" smtClean="0"/>
          </a:p>
          <a:p>
            <a:pPr lvl="1">
              <a:spcBef>
                <a:spcPts val="1200"/>
              </a:spcBef>
            </a:pPr>
            <a:endParaRPr lang="en-IN" b="0" dirty="0" smtClean="0"/>
          </a:p>
          <a:p>
            <a:pPr lvl="1" indent="-457200">
              <a:spcBef>
                <a:spcPts val="1200"/>
              </a:spcBef>
            </a:pPr>
            <a:r>
              <a:rPr lang="en-IN" dirty="0" smtClean="0"/>
              <a:t>Syntax:</a:t>
            </a:r>
          </a:p>
          <a:p>
            <a:pPr lvl="1">
              <a:spcBef>
                <a:spcPts val="1200"/>
              </a:spcBef>
            </a:pPr>
            <a:r>
              <a:rPr lang="en-IN" b="0" dirty="0" smtClean="0">
                <a:solidFill>
                  <a:srgbClr val="002060"/>
                </a:solidFill>
              </a:rPr>
              <a:t>Short id = new Short(“1261”) </a:t>
            </a:r>
            <a:r>
              <a:rPr lang="en-IN" b="0" dirty="0" smtClean="0">
                <a:solidFill>
                  <a:srgbClr val="00B050"/>
                </a:solidFill>
              </a:rPr>
              <a:t>// Converting a String to a Short Wrapper</a:t>
            </a:r>
            <a:endParaRPr lang="en-IN" b="0" dirty="0" smtClean="0">
              <a:solidFill>
                <a:srgbClr val="002060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IN" dirty="0" smtClean="0"/>
              <a:t>	(or)</a:t>
            </a:r>
          </a:p>
          <a:p>
            <a:pPr lvl="1">
              <a:spcBef>
                <a:spcPts val="1200"/>
              </a:spcBef>
            </a:pPr>
            <a:r>
              <a:rPr lang="en-IN" b="0" dirty="0" smtClean="0">
                <a:solidFill>
                  <a:srgbClr val="002060"/>
                </a:solidFill>
              </a:rPr>
              <a:t>Short salary = new Short (1267);</a:t>
            </a:r>
            <a:r>
              <a:rPr lang="en-IN" b="0" dirty="0" smtClean="0">
                <a:solidFill>
                  <a:srgbClr val="00B050"/>
                </a:solidFill>
              </a:rPr>
              <a:t>// Converting a short  primitive to a Short Wrapper.</a:t>
            </a:r>
          </a:p>
          <a:p>
            <a:pPr lvl="1">
              <a:spcBef>
                <a:spcPts val="1200"/>
              </a:spcBef>
            </a:pPr>
            <a:endParaRPr lang="en-IN" dirty="0" smtClean="0"/>
          </a:p>
          <a:p>
            <a:pPr>
              <a:spcBef>
                <a:spcPts val="1200"/>
              </a:spcBef>
            </a:pPr>
            <a:endParaRPr lang="en-IN" b="0" dirty="0" smtClean="0"/>
          </a:p>
          <a:p>
            <a:pPr>
              <a:spcBef>
                <a:spcPts val="1200"/>
              </a:spcBef>
            </a:pPr>
            <a:endParaRPr lang="en-IN" b="0" dirty="0" smtClean="0"/>
          </a:p>
          <a:p>
            <a:pPr>
              <a:spcBef>
                <a:spcPts val="1200"/>
              </a:spcBef>
            </a:pPr>
            <a:endParaRPr lang="en-IN" dirty="0" smtClean="0"/>
          </a:p>
          <a:p>
            <a:pPr marL="357188">
              <a:spcBef>
                <a:spcPts val="1200"/>
              </a:spcBef>
            </a:pPr>
            <a:endParaRPr lang="en-US" dirty="0" smtClean="0"/>
          </a:p>
          <a:p>
            <a:pPr marL="357188">
              <a:spcBef>
                <a:spcPts val="1200"/>
              </a:spcBef>
            </a:pPr>
            <a:endParaRPr lang="en-IN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28600" y="3276600"/>
            <a:ext cx="8763000" cy="8002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indent="-457200">
              <a:spcBef>
                <a:spcPts val="1200"/>
              </a:spcBef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Where is it used?</a:t>
            </a:r>
          </a:p>
          <a:p>
            <a:pPr lvl="1">
              <a:spcBef>
                <a:spcPts val="1200"/>
              </a:spcBef>
            </a:pPr>
            <a:r>
              <a:rPr lang="en-IN" b="0" dirty="0" smtClean="0">
                <a:latin typeface="Arial" pitchFamily="34" charset="0"/>
                <a:cs typeface="Arial" pitchFamily="34" charset="0"/>
              </a:rPr>
              <a:t>This is typically used for storing numbers ranging between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– 32768 and 32767.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Character Wrapper Class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1371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85800" y="1676400"/>
            <a:ext cx="746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lvl="2" indent="-61913"/>
            <a:r>
              <a:rPr lang="en-US" dirty="0" smtClean="0"/>
              <a:t>                      </a:t>
            </a:r>
          </a:p>
          <a:p>
            <a:pPr marL="174625" lvl="2" indent="-61913"/>
            <a:r>
              <a:rPr lang="en-US" dirty="0" smtClean="0"/>
              <a:t>                </a:t>
            </a:r>
          </a:p>
          <a:p>
            <a:pPr marL="174625" lvl="2" indent="-61913"/>
            <a:endParaRPr lang="en-US" dirty="0" smtClean="0"/>
          </a:p>
          <a:p>
            <a:pPr marL="174625" lvl="2" indent="-61913"/>
            <a:r>
              <a:rPr lang="en-US" dirty="0" smtClean="0"/>
              <a:t>               </a:t>
            </a:r>
          </a:p>
          <a:p>
            <a:pPr marL="174625" lvl="2" indent="-61913"/>
            <a:r>
              <a:rPr lang="en-US" dirty="0" smtClean="0"/>
              <a:t>     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643896"/>
            <a:ext cx="84582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IN" dirty="0" smtClean="0"/>
              <a:t>Class Character:</a:t>
            </a:r>
          </a:p>
          <a:p>
            <a:pPr lvl="1">
              <a:spcBef>
                <a:spcPts val="1200"/>
              </a:spcBef>
            </a:pPr>
            <a:r>
              <a:rPr lang="en-IN" b="0" dirty="0" smtClean="0"/>
              <a:t>The </a:t>
            </a:r>
            <a:r>
              <a:rPr lang="en-IN" dirty="0" smtClean="0"/>
              <a:t>Character </a:t>
            </a:r>
            <a:r>
              <a:rPr lang="en-IN" b="0" dirty="0" smtClean="0"/>
              <a:t>class wraps a value of the primitive type </a:t>
            </a:r>
            <a:r>
              <a:rPr lang="en-IN" dirty="0" smtClean="0"/>
              <a:t>char </a:t>
            </a:r>
            <a:r>
              <a:rPr lang="en-IN" b="0" dirty="0" smtClean="0"/>
              <a:t>in an object.</a:t>
            </a:r>
          </a:p>
          <a:p>
            <a:pPr lvl="1">
              <a:spcBef>
                <a:spcPts val="1200"/>
              </a:spcBef>
            </a:pPr>
            <a:r>
              <a:rPr lang="en-IN" b="0" dirty="0" smtClean="0"/>
              <a:t>This class also provides several methods for determining a character’s category(lowercase letter, digit etc.) and for converting characters from uppercase to lowercase and vice versa.</a:t>
            </a:r>
          </a:p>
          <a:p>
            <a:pPr lvl="1">
              <a:spcBef>
                <a:spcPts val="1200"/>
              </a:spcBef>
            </a:pPr>
            <a:endParaRPr lang="en-IN" b="0" dirty="0" smtClean="0"/>
          </a:p>
          <a:p>
            <a:pPr lvl="1">
              <a:spcBef>
                <a:spcPts val="1200"/>
              </a:spcBef>
            </a:pPr>
            <a:endParaRPr lang="en-IN" b="0" dirty="0" smtClean="0"/>
          </a:p>
          <a:p>
            <a:pPr lvl="1" indent="-457200">
              <a:spcBef>
                <a:spcPts val="1200"/>
              </a:spcBef>
            </a:pPr>
            <a:endParaRPr lang="en-IN" b="0" dirty="0" smtClean="0"/>
          </a:p>
          <a:p>
            <a:pPr lvl="1" indent="-457200">
              <a:spcBef>
                <a:spcPts val="1200"/>
              </a:spcBef>
            </a:pPr>
            <a:r>
              <a:rPr lang="en-IN" dirty="0" smtClean="0"/>
              <a:t>Syntax:</a:t>
            </a:r>
          </a:p>
          <a:p>
            <a:pPr lvl="1">
              <a:spcBef>
                <a:spcPts val="1200"/>
              </a:spcBef>
            </a:pPr>
            <a:r>
              <a:rPr lang="en-IN" b="0" dirty="0" smtClean="0">
                <a:solidFill>
                  <a:srgbClr val="002060"/>
                </a:solidFill>
              </a:rPr>
              <a:t>Character flag = new </a:t>
            </a:r>
            <a:r>
              <a:rPr lang="en-IN" b="0" dirty="0" smtClean="0">
                <a:solidFill>
                  <a:srgbClr val="002060"/>
                </a:solidFill>
              </a:rPr>
              <a:t>Character</a:t>
            </a:r>
            <a:r>
              <a:rPr lang="en-IN" b="0" dirty="0" smtClean="0">
                <a:solidFill>
                  <a:srgbClr val="002060"/>
                </a:solidFill>
              </a:rPr>
              <a:t>(‘A’) </a:t>
            </a:r>
            <a:r>
              <a:rPr lang="en-IN" b="0" dirty="0" smtClean="0">
                <a:solidFill>
                  <a:srgbClr val="00B050"/>
                </a:solidFill>
              </a:rPr>
              <a:t>// Converting </a:t>
            </a:r>
            <a:r>
              <a:rPr lang="en-IN" b="0" dirty="0" smtClean="0">
                <a:solidFill>
                  <a:srgbClr val="00B050"/>
                </a:solidFill>
              </a:rPr>
              <a:t>a Primitive char type to Wrapper Character 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smtClean="0">
                <a:solidFill>
                  <a:srgbClr val="00B050"/>
                </a:solidFill>
              </a:rPr>
              <a:t>obje</a:t>
            </a:r>
            <a:r>
              <a:rPr lang="en-US" b="0" smtClean="0">
                <a:solidFill>
                  <a:srgbClr val="00B050"/>
                </a:solidFill>
              </a:rPr>
              <a:t>ct type.</a:t>
            </a:r>
            <a:endParaRPr lang="en-IN" b="0" dirty="0" smtClean="0"/>
          </a:p>
        </p:txBody>
      </p:sp>
      <p:sp>
        <p:nvSpPr>
          <p:cNvPr id="9" name="Rectangle 8"/>
          <p:cNvSpPr/>
          <p:nvPr/>
        </p:nvSpPr>
        <p:spPr>
          <a:xfrm>
            <a:off x="838200" y="3697069"/>
            <a:ext cx="70104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spcBef>
                <a:spcPts val="1200"/>
              </a:spcBef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Example:  </a:t>
            </a:r>
            <a:r>
              <a:rPr lang="en-IN" b="0" dirty="0" smtClean="0">
                <a:latin typeface="Arial" pitchFamily="34" charset="0"/>
                <a:cs typeface="Arial" pitchFamily="34" charset="0"/>
              </a:rPr>
              <a:t>Characters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EA3800"/>
                </a:solidFill>
                <a:latin typeface="Arial" pitchFamily="34" charset="0"/>
                <a:cs typeface="Arial" pitchFamily="34" charset="0"/>
              </a:rPr>
              <a:t>‘a’, ‘b’, ‘5’, ‘?’, ‘A’ 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can be represented a Character Object</a:t>
            </a:r>
            <a:endParaRPr lang="en-IN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Boolean Wrapper class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1371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85800" y="1676400"/>
            <a:ext cx="746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lvl="2" indent="-61913"/>
            <a:r>
              <a:rPr lang="en-US" dirty="0" smtClean="0"/>
              <a:t>                      </a:t>
            </a:r>
          </a:p>
          <a:p>
            <a:pPr marL="174625" lvl="2" indent="-61913"/>
            <a:r>
              <a:rPr lang="en-US" dirty="0" smtClean="0"/>
              <a:t>                </a:t>
            </a:r>
          </a:p>
          <a:p>
            <a:pPr marL="174625" lvl="2" indent="-61913"/>
            <a:endParaRPr lang="en-US" dirty="0" smtClean="0"/>
          </a:p>
          <a:p>
            <a:pPr marL="174625" lvl="2" indent="-61913"/>
            <a:r>
              <a:rPr lang="en-US" dirty="0" smtClean="0"/>
              <a:t>               </a:t>
            </a:r>
          </a:p>
          <a:p>
            <a:pPr marL="174625" lvl="2" indent="-61913"/>
            <a:r>
              <a:rPr lang="en-US" dirty="0" smtClean="0"/>
              <a:t>     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524000"/>
            <a:ext cx="84582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IN" dirty="0" smtClean="0"/>
              <a:t>Class Boolean:</a:t>
            </a:r>
          </a:p>
          <a:p>
            <a:pPr lvl="1">
              <a:spcBef>
                <a:spcPts val="1200"/>
              </a:spcBef>
            </a:pPr>
            <a:r>
              <a:rPr lang="en-IN" b="0" dirty="0" smtClean="0"/>
              <a:t>The </a:t>
            </a:r>
            <a:r>
              <a:rPr lang="en-IN" dirty="0" smtClean="0"/>
              <a:t>Boolean </a:t>
            </a:r>
            <a:r>
              <a:rPr lang="en-IN" b="0" dirty="0" smtClean="0"/>
              <a:t>class wraps a value of the primitive type </a:t>
            </a:r>
            <a:r>
              <a:rPr lang="en-IN" dirty="0" err="1" smtClean="0"/>
              <a:t>boolean</a:t>
            </a:r>
            <a:r>
              <a:rPr lang="en-IN" dirty="0" smtClean="0"/>
              <a:t> </a:t>
            </a:r>
            <a:r>
              <a:rPr lang="en-IN" b="0" dirty="0" smtClean="0"/>
              <a:t>in an object.</a:t>
            </a:r>
          </a:p>
          <a:p>
            <a:pPr lvl="1">
              <a:spcBef>
                <a:spcPts val="1200"/>
              </a:spcBef>
            </a:pPr>
            <a:r>
              <a:rPr lang="en-IN" b="0" dirty="0" smtClean="0"/>
              <a:t>This class also provides several methods for </a:t>
            </a:r>
            <a:r>
              <a:rPr lang="en-IN" dirty="0" smtClean="0"/>
              <a:t>converting</a:t>
            </a:r>
            <a:r>
              <a:rPr lang="en-IN" b="0" dirty="0" smtClean="0"/>
              <a:t> </a:t>
            </a:r>
            <a:r>
              <a:rPr lang="en-IN" dirty="0" smtClean="0"/>
              <a:t>boolean </a:t>
            </a:r>
            <a:r>
              <a:rPr lang="en-IN" b="0" dirty="0" smtClean="0"/>
              <a:t>to </a:t>
            </a:r>
            <a:r>
              <a:rPr lang="en-IN" dirty="0" smtClean="0"/>
              <a:t>String</a:t>
            </a:r>
            <a:r>
              <a:rPr lang="en-IN" b="0" dirty="0" smtClean="0"/>
              <a:t> and vice versa, as well as other </a:t>
            </a:r>
            <a:r>
              <a:rPr lang="en-IN" dirty="0" smtClean="0"/>
              <a:t>constants</a:t>
            </a:r>
            <a:r>
              <a:rPr lang="en-IN" b="0" dirty="0" smtClean="0"/>
              <a:t> and useful methods when processing boolean data.</a:t>
            </a:r>
          </a:p>
          <a:p>
            <a:pPr lvl="1">
              <a:spcBef>
                <a:spcPts val="1200"/>
              </a:spcBef>
            </a:pPr>
            <a:endParaRPr lang="en-IN" b="0" dirty="0" smtClean="0"/>
          </a:p>
          <a:p>
            <a:pPr lvl="1" indent="-457200">
              <a:spcBef>
                <a:spcPts val="1200"/>
              </a:spcBef>
            </a:pPr>
            <a:r>
              <a:rPr lang="en-IN" dirty="0" smtClean="0"/>
              <a:t>Syntax:</a:t>
            </a:r>
          </a:p>
          <a:p>
            <a:pPr lvl="1">
              <a:spcBef>
                <a:spcPts val="1200"/>
              </a:spcBef>
            </a:pPr>
            <a:r>
              <a:rPr lang="en-IN" b="0" dirty="0" smtClean="0">
                <a:solidFill>
                  <a:srgbClr val="002060"/>
                </a:solidFill>
              </a:rPr>
              <a:t>Boolean flag = new Boolean(“true”) </a:t>
            </a:r>
            <a:r>
              <a:rPr lang="en-IN" b="0" dirty="0" smtClean="0">
                <a:solidFill>
                  <a:srgbClr val="00B050"/>
                </a:solidFill>
              </a:rPr>
              <a:t>// Converting a String to a Boolean Wrapper</a:t>
            </a:r>
            <a:endParaRPr lang="en-IN" b="0" dirty="0" smtClean="0">
              <a:solidFill>
                <a:srgbClr val="002060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IN" dirty="0" smtClean="0"/>
              <a:t>	(or)</a:t>
            </a:r>
          </a:p>
          <a:p>
            <a:pPr lvl="1">
              <a:spcBef>
                <a:spcPts val="1200"/>
              </a:spcBef>
            </a:pPr>
            <a:r>
              <a:rPr lang="en-IN" b="0" dirty="0" smtClean="0">
                <a:solidFill>
                  <a:srgbClr val="002060"/>
                </a:solidFill>
              </a:rPr>
              <a:t>Boolean flag = new Boolean(true);</a:t>
            </a:r>
            <a:r>
              <a:rPr lang="en-IN" b="0" dirty="0" smtClean="0">
                <a:solidFill>
                  <a:srgbClr val="00B050"/>
                </a:solidFill>
              </a:rPr>
              <a:t>// Converting a boolean primitive to a Boolean Wrapper.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Lend a Hand – Boolean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362200"/>
            <a:ext cx="82296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600" b="0" dirty="0" smtClean="0"/>
              <a:t>Create a java class  “</a:t>
            </a:r>
            <a:r>
              <a:rPr lang="en-US" sz="1600" dirty="0" smtClean="0"/>
              <a:t>BooleanDemo</a:t>
            </a:r>
            <a:r>
              <a:rPr lang="en-US" sz="1600" b="0" dirty="0" smtClean="0"/>
              <a:t>”.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600" b="0" dirty="0" smtClean="0"/>
              <a:t>Create a  main method, inside the main method, declare two Boolean wrapper objects, val1 and val2 with values true and false respectively.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600" b="0" dirty="0" smtClean="0"/>
              <a:t>The main method should implement the following logic,</a:t>
            </a:r>
          </a:p>
          <a:p>
            <a:pPr marL="682625" lvl="1" indent="-225425">
              <a:spcBef>
                <a:spcPts val="600"/>
              </a:spcBef>
            </a:pPr>
            <a:endParaRPr lang="en-US" sz="1600" dirty="0" smtClean="0"/>
          </a:p>
          <a:p>
            <a:pPr marL="682625" lvl="1" indent="-225425">
              <a:spcBef>
                <a:spcPts val="600"/>
              </a:spcBef>
            </a:pPr>
            <a:r>
              <a:rPr lang="en-US" sz="1600" dirty="0" smtClean="0"/>
              <a:t>Problem # 1: </a:t>
            </a:r>
            <a:r>
              <a:rPr lang="en-US" sz="1600" b="0" dirty="0" smtClean="0"/>
              <a:t>The hashcode for val1 and val2 needs to be printed.</a:t>
            </a:r>
          </a:p>
          <a:p>
            <a:pPr marL="682625" lvl="1" indent="-225425">
              <a:spcBef>
                <a:spcPts val="600"/>
              </a:spcBef>
            </a:pPr>
            <a:r>
              <a:rPr lang="en-US" sz="1600" dirty="0" smtClean="0"/>
              <a:t>Expected Output: </a:t>
            </a:r>
            <a:r>
              <a:rPr lang="en-US" sz="1600" b="0" dirty="0" smtClean="0">
                <a:solidFill>
                  <a:srgbClr val="002060"/>
                </a:solidFill>
              </a:rPr>
              <a:t>“The hash code of val1 = ”&lt;value&gt; &amp; “The hash code of val2= ”&lt;value&gt;</a:t>
            </a:r>
            <a:endParaRPr lang="en-US" sz="1600" b="0" dirty="0" smtClean="0"/>
          </a:p>
          <a:p>
            <a:pPr marL="682625" lvl="1" indent="-225425">
              <a:spcBef>
                <a:spcPts val="600"/>
              </a:spcBef>
            </a:pP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990600" y="1600200"/>
            <a:ext cx="80010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Refer the Java documentation and choose the right API’s for doing the below exercise.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ImportantIc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567542"/>
            <a:ext cx="641279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00" y="0"/>
            <a:ext cx="6858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Verdana" pitchFamily="34" charset="0"/>
              </a:rPr>
              <a:t>Icons Used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3600" y="1295400"/>
            <a:ext cx="6858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cap="all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862" y="1600200"/>
            <a:ext cx="1023938" cy="1023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828800" y="2027238"/>
            <a:ext cx="160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Questions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806575" y="5620357"/>
            <a:ext cx="169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Demonstration</a:t>
            </a:r>
          </a:p>
        </p:txBody>
      </p:sp>
      <p:pic>
        <p:nvPicPr>
          <p:cNvPr id="4110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3625" y="1600200"/>
            <a:ext cx="968375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381875" y="1752600"/>
            <a:ext cx="1447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Hands on Exercise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828800" y="3671888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Coding Standards</a:t>
            </a:r>
          </a:p>
        </p:txBody>
      </p:sp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1225" y="3231932"/>
            <a:ext cx="841375" cy="111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572000" y="5284072"/>
            <a:ext cx="14478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Best Practices &amp; Industry Standards</a:t>
            </a:r>
            <a:endParaRPr lang="en-US" sz="1600" dirty="0">
              <a:latin typeface="+mn-lt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579938" y="2068513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Tools</a:t>
            </a:r>
          </a:p>
        </p:txBody>
      </p:sp>
      <p:pic>
        <p:nvPicPr>
          <p:cNvPr id="4119" name="Picture 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43312" y="3287712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0" name="Picture 3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" y="5286375"/>
            <a:ext cx="9969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1" name="Picture 3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10325" y="1697038"/>
            <a:ext cx="1133475" cy="105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4294967295"/>
          </p:nvPr>
        </p:nvSpPr>
        <p:spPr>
          <a:xfrm>
            <a:off x="152400" y="6428601"/>
            <a:ext cx="457200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3</a:t>
            </a:fld>
            <a:endParaRPr lang="en-US" sz="1400" dirty="0"/>
          </a:p>
        </p:txBody>
      </p:sp>
      <p:pic>
        <p:nvPicPr>
          <p:cNvPr id="2050" name="Picture 2" descr="C:\Users\120891\Desktop\Case Study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4600" y="3401187"/>
            <a:ext cx="1112711" cy="1018413"/>
          </a:xfrm>
          <a:prstGeom prst="rect">
            <a:avLst/>
          </a:prstGeom>
          <a:noFill/>
        </p:spPr>
      </p:pic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7312570" y="3733800"/>
            <a:ext cx="14478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  Case Study</a:t>
            </a:r>
            <a:endParaRPr lang="en-US" sz="1600" dirty="0">
              <a:latin typeface="+mn-lt"/>
            </a:endParaRPr>
          </a:p>
        </p:txBody>
      </p:sp>
      <p:pic>
        <p:nvPicPr>
          <p:cNvPr id="21506" name="Picture 2" descr="C:\Users\120891\Desktop\best practice_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81400" y="5226268"/>
            <a:ext cx="1066800" cy="1066800"/>
          </a:xfrm>
          <a:prstGeom prst="rect">
            <a:avLst/>
          </a:prstGeom>
          <a:noFill/>
        </p:spPr>
      </p:pic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569370" y="3657600"/>
            <a:ext cx="1447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Test Your Understanding</a:t>
            </a:r>
          </a:p>
        </p:txBody>
      </p:sp>
      <p:pic>
        <p:nvPicPr>
          <p:cNvPr id="28" name="Picture 2" descr="C:\Users\120891\Desktop\Workshop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89656" y="5333998"/>
            <a:ext cx="925544" cy="831818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7391400" y="56388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Workshop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-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1616869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indent="220663" algn="just">
              <a:spcBef>
                <a:spcPts val="0"/>
              </a:spcBef>
            </a:pPr>
            <a:r>
              <a:rPr lang="en-US" dirty="0" smtClean="0"/>
              <a:t> </a:t>
            </a:r>
            <a:r>
              <a:rPr lang="en-US" b="0" dirty="0" smtClean="0"/>
              <a:t>   </a:t>
            </a:r>
          </a:p>
          <a:p>
            <a:pPr marL="568325" indent="220663" algn="just">
              <a:spcBef>
                <a:spcPts val="0"/>
              </a:spcBef>
            </a:pPr>
            <a:r>
              <a:rPr lang="en-US" sz="2200" b="0" dirty="0" smtClean="0"/>
              <a:t> </a:t>
            </a:r>
          </a:p>
          <a:p>
            <a:pPr marL="630238" indent="-346075">
              <a:spcBef>
                <a:spcPts val="1200"/>
              </a:spcBef>
            </a:pPr>
            <a:endParaRPr lang="en-US" sz="2200" b="0" dirty="0" smtClean="0"/>
          </a:p>
        </p:txBody>
      </p:sp>
      <p:pic>
        <p:nvPicPr>
          <p:cNvPr id="7" name="Picture 6" descr="boole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2352675"/>
            <a:ext cx="7162800" cy="3667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9800" y="1676400"/>
            <a:ext cx="396240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Develop the solution as mentioned </a:t>
            </a:r>
          </a:p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and check the output.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Where Wrappers can be used?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9725"/>
            <a:ext cx="8686800" cy="1743075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Wrappers can be used in the following scenarios,</a:t>
            </a:r>
          </a:p>
          <a:p>
            <a:pPr marL="566738" indent="-334963">
              <a:buFont typeface="Wingdings" pitchFamily="2" charset="2"/>
              <a:buChar char="§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As instance variables in class.</a:t>
            </a:r>
          </a:p>
          <a:p>
            <a:pPr marL="566738" indent="-334963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566738" indent="-334963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Example: </a:t>
            </a:r>
          </a:p>
          <a:p>
            <a:pPr marL="566738" indent="-334963">
              <a:buNone/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marL="566738" indent="-334963">
              <a:buNone/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marL="566738" indent="-334963"/>
            <a:r>
              <a:rPr lang="en-US" sz="1600" dirty="0" smtClean="0">
                <a:latin typeface="Arial" pitchFamily="34" charset="0"/>
                <a:cs typeface="Arial" pitchFamily="34" charset="0"/>
              </a:rPr>
              <a:t>As method arguments.</a:t>
            </a:r>
          </a:p>
          <a:p>
            <a:pPr marL="566738" indent="-334963"/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566738" indent="-334963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Example: </a:t>
            </a:r>
          </a:p>
          <a:p>
            <a:pPr marL="566738" indent="-334963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566738" indent="-334963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566738" indent="-334963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566738" indent="-334963"/>
            <a:r>
              <a:rPr lang="en-US" sz="1600" dirty="0" smtClean="0">
                <a:latin typeface="Arial" pitchFamily="34" charset="0"/>
                <a:cs typeface="Arial" pitchFamily="34" charset="0"/>
              </a:rPr>
              <a:t>As method return type.</a:t>
            </a:r>
          </a:p>
          <a:p>
            <a:pPr marL="566738" indent="-334963">
              <a:buNone/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marL="566738" indent="-334963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Example: </a:t>
            </a:r>
          </a:p>
          <a:p>
            <a:pPr marL="566738" indent="-334963">
              <a:buNone/>
            </a:pP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514600"/>
            <a:ext cx="41148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971925"/>
            <a:ext cx="41433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2895600" y="4114800"/>
            <a:ext cx="3124200" cy="304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5543550"/>
            <a:ext cx="44386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ounded Rectangle 11"/>
          <p:cNvSpPr/>
          <p:nvPr/>
        </p:nvSpPr>
        <p:spPr>
          <a:xfrm>
            <a:off x="2605314" y="5711370"/>
            <a:ext cx="609600" cy="228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6248400" y="4191000"/>
            <a:ext cx="304800" cy="228600"/>
          </a:xfrm>
          <a:prstGeom prst="leftArrow">
            <a:avLst/>
          </a:prstGeom>
          <a:solidFill>
            <a:srgbClr val="EA38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705600" y="3810000"/>
            <a:ext cx="2133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Method with Double and Float arguments.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6172200" y="5715000"/>
            <a:ext cx="304800" cy="228600"/>
          </a:xfrm>
          <a:prstGeom prst="leftArrow">
            <a:avLst/>
          </a:prstGeom>
          <a:solidFill>
            <a:srgbClr val="EA38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629400" y="5334000"/>
            <a:ext cx="1676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Method returns Integer type.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Reflect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35150"/>
            <a:ext cx="8686800" cy="494665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Associates to reflect the following topics.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Why do we need Wrapper Objects?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What Wrapper Object is used to store currency data?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How many Wrapper Objects are there?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What is the package under which the Wrapper objects are present?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6" name="Picture 5" descr="stop_n_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56967" y="1600200"/>
            <a:ext cx="2786633" cy="1336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5715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150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You have successfully completed – 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Wrappers in Java</a:t>
            </a:r>
            <a:endParaRPr lang="en-US" sz="24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Objectives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 lvl="1" eaLnBrk="1" hangingPunct="1">
              <a:spcBef>
                <a:spcPts val="1200"/>
              </a:spcBef>
              <a:buNone/>
            </a:pPr>
            <a:endParaRPr lang="en-US" dirty="0" smtClean="0">
              <a:cs typeface="Arial" pitchFamily="34" charset="0"/>
            </a:endParaRPr>
          </a:p>
          <a:p>
            <a:pPr>
              <a:buNone/>
            </a:pPr>
            <a:r>
              <a:rPr lang="en-US" sz="2400" dirty="0" smtClean="0"/>
              <a:t>After completing this chapter you will be able to learn</a:t>
            </a:r>
          </a:p>
          <a:p>
            <a:pPr marL="457200" lvl="1" indent="-228600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 smtClean="0">
                <a:cs typeface="Arial" pitchFamily="34" charset="0"/>
              </a:rPr>
              <a:t>What are  Wrapper Classes?</a:t>
            </a:r>
          </a:p>
          <a:p>
            <a:pPr marL="457200" lvl="1" indent="-228600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 smtClean="0">
                <a:cs typeface="Arial" pitchFamily="34" charset="0"/>
              </a:rPr>
              <a:t>Need of Wrapper Classes?</a:t>
            </a:r>
          </a:p>
          <a:p>
            <a:pPr marL="457200" lvl="1" indent="-228600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 smtClean="0">
                <a:cs typeface="Arial" pitchFamily="34" charset="0"/>
              </a:rPr>
              <a:t>What are the types of Wrapper Classes?</a:t>
            </a:r>
          </a:p>
          <a:p>
            <a:pPr marL="457200" lvl="1" indent="-228600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dirty="0" smtClean="0">
                <a:cs typeface="Arial" pitchFamily="34" charset="0"/>
              </a:rPr>
              <a:t>How to use Wrapper API to manipulate the wrapper classes?</a:t>
            </a:r>
            <a:endParaRPr lang="en-US" dirty="0" smtClean="0">
              <a:cs typeface="Arial" pitchFamily="34" charset="0"/>
            </a:endParaRPr>
          </a:p>
          <a:p>
            <a:pPr marL="1308100" lvl="1" indent="-220663" eaLnBrk="1" hangingPunct="1">
              <a:spcBef>
                <a:spcPts val="1200"/>
              </a:spcBef>
              <a:buNone/>
            </a:pPr>
            <a:endParaRPr lang="en-US" dirty="0" smtClean="0">
              <a:cs typeface="Arial" pitchFamily="34" charset="0"/>
            </a:endParaRPr>
          </a:p>
          <a:p>
            <a:pPr marL="1308100" lvl="1" indent="-220663" eaLnBrk="1" hangingPunct="1">
              <a:spcBef>
                <a:spcPts val="1200"/>
              </a:spcBef>
              <a:buFont typeface="Wingdings" pitchFamily="2" charset="2"/>
              <a:buChar char="§"/>
            </a:pPr>
            <a:endParaRPr dirty="0" smtClean="0">
              <a:cs typeface="Arial" pitchFamily="34" charset="0"/>
            </a:endParaRPr>
          </a:p>
          <a:p>
            <a:pPr marL="1308100" lvl="1" indent="-220663" eaLnBrk="1" hangingPunct="1">
              <a:spcBef>
                <a:spcPts val="1200"/>
              </a:spcBef>
              <a:buFont typeface="Wingdings" pitchFamily="2" charset="2"/>
              <a:buChar char="§"/>
            </a:pPr>
            <a:endParaRPr dirty="0" smtClean="0">
              <a:cs typeface="Arial" pitchFamily="34" charset="0"/>
            </a:endParaRPr>
          </a:p>
          <a:p>
            <a:pPr marL="1308100" lvl="1" indent="-220663" eaLnBrk="1" hangingPunct="1">
              <a:spcBef>
                <a:spcPts val="1200"/>
              </a:spcBef>
              <a:buFont typeface="Wingdings" pitchFamily="2" charset="2"/>
              <a:buChar char="§"/>
            </a:pPr>
            <a:endParaRPr lang="en-US" dirty="0" smtClean="0">
              <a:cs typeface="Arial" pitchFamily="34" charset="0"/>
            </a:endParaRPr>
          </a:p>
          <a:p>
            <a:pPr marL="1308100" lvl="1" indent="-220663" eaLnBrk="1" hangingPunct="1">
              <a:spcBef>
                <a:spcPts val="1200"/>
              </a:spcBef>
              <a:buFont typeface="Wingdings" pitchFamily="2" charset="2"/>
              <a:buChar char="§"/>
            </a:pPr>
            <a:endParaRPr lang="en-US" dirty="0" smtClean="0">
              <a:cs typeface="Arial" pitchFamily="34" charset="0"/>
            </a:endParaRPr>
          </a:p>
          <a:p>
            <a:pPr marL="1308100" lvl="1" indent="-220663" eaLnBrk="1" hangingPunct="1">
              <a:spcBef>
                <a:spcPts val="1200"/>
              </a:spcBef>
              <a:buNone/>
            </a:pPr>
            <a:r>
              <a:rPr lang="en-US" dirty="0" smtClean="0">
                <a:cs typeface="Arial" pitchFamily="34" charset="0"/>
              </a:rPr>
              <a:t> </a:t>
            </a:r>
          </a:p>
          <a:p>
            <a:pPr marL="1308100" lvl="1" indent="-220663" algn="ctr" eaLnBrk="1" hangingPunct="1">
              <a:spcBef>
                <a:spcPts val="1200"/>
              </a:spcBef>
              <a:buNone/>
            </a:pPr>
            <a:endParaRPr lang="en-US" dirty="0" smtClean="0">
              <a:cs typeface="Arial" pitchFamily="34" charset="0"/>
            </a:endParaRPr>
          </a:p>
          <a:p>
            <a:pPr lvl="1" algn="ctr" eaLnBrk="1" hangingPunct="1">
              <a:buNone/>
            </a:pPr>
            <a:endParaRPr lang="en-US" dirty="0" smtClean="0">
              <a:cs typeface="Arial" pitchFamily="34" charset="0"/>
            </a:endParaRP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4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Wrapper Classes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819400"/>
            <a:ext cx="8229600" cy="1371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85800" y="1676400"/>
            <a:ext cx="746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lvl="2" indent="-61913"/>
            <a:r>
              <a:rPr lang="en-US" dirty="0" smtClean="0"/>
              <a:t>                      </a:t>
            </a:r>
          </a:p>
          <a:p>
            <a:pPr marL="174625" lvl="2" indent="-61913"/>
            <a:r>
              <a:rPr lang="en-US" dirty="0" smtClean="0"/>
              <a:t>                </a:t>
            </a:r>
          </a:p>
          <a:p>
            <a:pPr marL="174625" lvl="2" indent="-61913"/>
            <a:endParaRPr lang="en-US" dirty="0" smtClean="0"/>
          </a:p>
          <a:p>
            <a:pPr marL="174625" lvl="2" indent="-61913"/>
            <a:r>
              <a:rPr lang="en-US" dirty="0" smtClean="0"/>
              <a:t>               </a:t>
            </a:r>
          </a:p>
          <a:p>
            <a:pPr marL="174625" lvl="2" indent="-61913"/>
            <a:r>
              <a:rPr lang="en-US" dirty="0" smtClean="0"/>
              <a:t>     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600200"/>
            <a:ext cx="84582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 </a:t>
            </a:r>
            <a:r>
              <a:rPr lang="en-IN" sz="2000" b="0" dirty="0" smtClean="0"/>
              <a:t>Wrapper Classes are an </a:t>
            </a:r>
            <a:r>
              <a:rPr lang="en-IN" sz="2000" dirty="0" smtClean="0"/>
              <a:t>object</a:t>
            </a:r>
            <a:r>
              <a:rPr lang="en-IN" sz="2000" b="0" dirty="0" smtClean="0"/>
              <a:t> representation of </a:t>
            </a:r>
            <a:r>
              <a:rPr lang="en-IN" sz="2000" dirty="0" smtClean="0"/>
              <a:t>primitive</a:t>
            </a:r>
            <a:r>
              <a:rPr lang="en-IN" sz="2000" b="0" dirty="0" smtClean="0"/>
              <a:t> data types.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IN" sz="2000" dirty="0"/>
          </a:p>
        </p:txBody>
      </p:sp>
      <p:pic>
        <p:nvPicPr>
          <p:cNvPr id="10" name="Picture 9" descr="confectionery-packaging-sma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2402305"/>
            <a:ext cx="1943100" cy="163629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971800" y="2438400"/>
            <a:ext cx="1447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0" y="2286000"/>
            <a:ext cx="86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Toffee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743200" y="3810000"/>
            <a:ext cx="1752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2000" y="3569732"/>
            <a:ext cx="3706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Toffee wrapped using a wrapper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3400" y="4419600"/>
            <a:ext cx="77724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Similarly, the primitive data types (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actual chocolate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) are wrapped or converted into objects using wrapper classes 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95400" y="5562600"/>
            <a:ext cx="236475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Primitive data types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80704" y="5562600"/>
            <a:ext cx="179715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Wrapper Objects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3962400" y="5653548"/>
            <a:ext cx="1248696" cy="213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886200" y="5410200"/>
            <a:ext cx="11897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converted to</a:t>
            </a:r>
            <a:endParaRPr lang="en-US" sz="1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Why to Wrap primitive Data?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1371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85800" y="1676400"/>
            <a:ext cx="746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lvl="2" indent="-61913"/>
            <a:r>
              <a:rPr lang="en-US" dirty="0" smtClean="0"/>
              <a:t>                      </a:t>
            </a:r>
          </a:p>
          <a:p>
            <a:pPr marL="174625" lvl="2" indent="-61913"/>
            <a:r>
              <a:rPr lang="en-US" dirty="0" smtClean="0"/>
              <a:t>                </a:t>
            </a:r>
          </a:p>
          <a:p>
            <a:pPr marL="174625" lvl="2" indent="-61913"/>
            <a:endParaRPr lang="en-US" dirty="0" smtClean="0"/>
          </a:p>
          <a:p>
            <a:pPr marL="174625" lvl="2" indent="-61913"/>
            <a:r>
              <a:rPr lang="en-US" dirty="0" smtClean="0"/>
              <a:t>               </a:t>
            </a:r>
          </a:p>
          <a:p>
            <a:pPr marL="174625" lvl="2" indent="-61913"/>
            <a:r>
              <a:rPr lang="en-US" dirty="0" smtClean="0"/>
              <a:t>     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752600"/>
            <a:ext cx="8458200" cy="29238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Why do we use wrapper Classes?</a:t>
            </a:r>
          </a:p>
          <a:p>
            <a:pPr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  Primitive data type are not objects. Whenever 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data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is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required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as 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object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, wrapper classes can be used to convert the primitive data into an object 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Example: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Collection can store only objects so primitives should be converted into Objects using wrapper and stored in collections.</a:t>
            </a:r>
          </a:p>
          <a:p>
            <a:pPr indent="179388"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 Wrapper classes provide many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utility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methods for processing the primitive data types. 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Example: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Comparing two values, converting number to String etc.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5105400"/>
            <a:ext cx="693420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Refer to the Java documentation for the various API’s available to process the primitive data using Wrapper classes.</a:t>
            </a:r>
          </a:p>
          <a:p>
            <a:pPr algn="ctr"/>
            <a:r>
              <a:rPr lang="en-US" u="sng" dirty="0" smtClean="0">
                <a:hlinkClick r:id="rId2"/>
              </a:rPr>
              <a:t>http://docs.oracle.com/javase/1.5.0/docs/api/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Primitive To Wrapper Mapping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1371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85800" y="1676400"/>
            <a:ext cx="746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lvl="2" indent="-61913"/>
            <a:r>
              <a:rPr lang="en-US" dirty="0" smtClean="0"/>
              <a:t>                      </a:t>
            </a:r>
          </a:p>
          <a:p>
            <a:pPr marL="174625" lvl="2" indent="-61913"/>
            <a:r>
              <a:rPr lang="en-US" dirty="0" smtClean="0"/>
              <a:t>                </a:t>
            </a:r>
          </a:p>
          <a:p>
            <a:pPr marL="174625" lvl="2" indent="-61913"/>
            <a:endParaRPr lang="en-US" dirty="0" smtClean="0"/>
          </a:p>
          <a:p>
            <a:pPr marL="174625" lvl="2" indent="-61913"/>
            <a:r>
              <a:rPr lang="en-US" dirty="0" smtClean="0"/>
              <a:t>               </a:t>
            </a:r>
          </a:p>
          <a:p>
            <a:pPr marL="174625" lvl="2" indent="-61913"/>
            <a:r>
              <a:rPr lang="en-US" dirty="0" smtClean="0"/>
              <a:t>     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752600"/>
            <a:ext cx="8458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31775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dirty="0" smtClean="0"/>
              <a:t>Each primitive data type has a corresponding Wrapper class. </a:t>
            </a:r>
          </a:p>
          <a:p>
            <a:pPr indent="231775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dirty="0" smtClean="0"/>
              <a:t>The </a:t>
            </a:r>
            <a:r>
              <a:rPr lang="en-US" sz="2000" dirty="0" smtClean="0"/>
              <a:t>name</a:t>
            </a:r>
            <a:r>
              <a:rPr lang="en-US" sz="2000" b="0" dirty="0" smtClean="0"/>
              <a:t> of  the wrapper object is </a:t>
            </a:r>
            <a:r>
              <a:rPr lang="en-US" sz="2000" dirty="0" smtClean="0"/>
              <a:t>same</a:t>
            </a:r>
            <a:r>
              <a:rPr lang="en-US" sz="2000" b="0" dirty="0" smtClean="0"/>
              <a:t> as the primitive data type except that the </a:t>
            </a:r>
            <a:r>
              <a:rPr lang="en-US" sz="2000" dirty="0" smtClean="0"/>
              <a:t>first</a:t>
            </a:r>
            <a:r>
              <a:rPr lang="en-US" sz="2000" b="0" dirty="0" smtClean="0"/>
              <a:t> </a:t>
            </a:r>
            <a:r>
              <a:rPr lang="en-US" sz="2000" dirty="0" smtClean="0"/>
              <a:t>letter</a:t>
            </a:r>
            <a:r>
              <a:rPr lang="en-US" sz="2000" b="0" dirty="0" smtClean="0"/>
              <a:t> is </a:t>
            </a:r>
            <a:r>
              <a:rPr lang="en-US" sz="2000" dirty="0" smtClean="0"/>
              <a:t>capitalized.</a:t>
            </a:r>
          </a:p>
          <a:p>
            <a:pPr indent="231775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 smtClean="0"/>
              <a:t>Eight </a:t>
            </a:r>
            <a:r>
              <a:rPr lang="en-US" sz="2000" b="0" dirty="0" smtClean="0"/>
              <a:t>wrapper classes exist in </a:t>
            </a:r>
            <a:r>
              <a:rPr lang="en-US" sz="2000" dirty="0" err="1" smtClean="0"/>
              <a:t>java.lang</a:t>
            </a:r>
            <a:r>
              <a:rPr lang="en-US" sz="2000" dirty="0" smtClean="0"/>
              <a:t> </a:t>
            </a:r>
            <a:r>
              <a:rPr lang="en-US" sz="2000" b="0" dirty="0" smtClean="0"/>
              <a:t>package that represent 8 primitive data types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/>
              <a:t>	Example: </a:t>
            </a:r>
            <a:r>
              <a:rPr lang="en-US" sz="2000" b="0" dirty="0" smtClean="0"/>
              <a:t>Wrapper class of </a:t>
            </a:r>
          </a:p>
          <a:p>
            <a:pPr marL="1600200" indent="179388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b="0" dirty="0" smtClean="0">
                <a:solidFill>
                  <a:srgbClr val="002060"/>
                </a:solidFill>
              </a:rPr>
              <a:t>boolean</a:t>
            </a:r>
            <a:r>
              <a:rPr lang="en-US" sz="2000" b="0" dirty="0" smtClean="0"/>
              <a:t> is </a:t>
            </a:r>
            <a:r>
              <a:rPr lang="en-US" sz="2000" dirty="0" smtClean="0">
                <a:solidFill>
                  <a:srgbClr val="EA3800"/>
                </a:solidFill>
              </a:rPr>
              <a:t>B</a:t>
            </a:r>
            <a:r>
              <a:rPr lang="en-US" sz="2000" b="0" dirty="0" smtClean="0">
                <a:solidFill>
                  <a:srgbClr val="EA3800"/>
                </a:solidFill>
              </a:rPr>
              <a:t>oolean</a:t>
            </a:r>
            <a:r>
              <a:rPr lang="en-US" sz="2000" b="0" dirty="0" smtClean="0"/>
              <a:t> </a:t>
            </a:r>
          </a:p>
          <a:p>
            <a:pPr marL="1600200" indent="179388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b="0" dirty="0" smtClean="0">
                <a:solidFill>
                  <a:srgbClr val="002060"/>
                </a:solidFill>
              </a:rPr>
              <a:t>double</a:t>
            </a:r>
            <a:r>
              <a:rPr lang="en-US" sz="2000" b="0" dirty="0" smtClean="0"/>
              <a:t> is </a:t>
            </a:r>
            <a:r>
              <a:rPr lang="en-US" sz="2000" dirty="0" smtClean="0">
                <a:solidFill>
                  <a:srgbClr val="EA3800"/>
                </a:solidFill>
              </a:rPr>
              <a:t>D</a:t>
            </a:r>
            <a:r>
              <a:rPr lang="en-US" sz="2000" b="0" dirty="0" smtClean="0">
                <a:solidFill>
                  <a:srgbClr val="EA3800"/>
                </a:solidFill>
              </a:rPr>
              <a:t>ouble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Primitive To Wrapper Mapping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1371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85800" y="1676400"/>
            <a:ext cx="746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lvl="2" indent="-61913"/>
            <a:r>
              <a:rPr lang="en-US" dirty="0" smtClean="0"/>
              <a:t>                      </a:t>
            </a:r>
          </a:p>
          <a:p>
            <a:pPr marL="174625" lvl="2" indent="-61913"/>
            <a:r>
              <a:rPr lang="en-US" dirty="0" smtClean="0"/>
              <a:t>                </a:t>
            </a:r>
          </a:p>
          <a:p>
            <a:pPr marL="174625" lvl="2" indent="-61913"/>
            <a:endParaRPr lang="en-US" dirty="0" smtClean="0"/>
          </a:p>
          <a:p>
            <a:pPr marL="174625" lvl="2" indent="-61913"/>
            <a:r>
              <a:rPr lang="en-US" dirty="0" smtClean="0"/>
              <a:t>               </a:t>
            </a:r>
          </a:p>
          <a:p>
            <a:pPr marL="174625" lvl="2" indent="-61913"/>
            <a:r>
              <a:rPr lang="en-US" dirty="0" smtClean="0"/>
              <a:t>     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447800" y="1691640"/>
          <a:ext cx="59436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133"/>
                <a:gridCol w="3378467"/>
              </a:tblGrid>
              <a:tr h="2963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Primitive Data Type</a:t>
                      </a:r>
                      <a:endParaRPr lang="en-IN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Wrapper Class</a:t>
                      </a:r>
                      <a:endParaRPr lang="en-IN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963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boolean</a:t>
                      </a:r>
                      <a:endParaRPr lang="en-IN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</a:t>
                      </a:r>
                      <a:r>
                        <a:rPr lang="en-US" sz="2000" dirty="0" smtClean="0"/>
                        <a:t>oolean</a:t>
                      </a:r>
                      <a:endParaRPr lang="en-IN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963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byte</a:t>
                      </a:r>
                      <a:endParaRPr lang="en-IN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</a:t>
                      </a:r>
                      <a:r>
                        <a:rPr lang="en-US" sz="2000" dirty="0" smtClean="0"/>
                        <a:t>yte</a:t>
                      </a:r>
                      <a:endParaRPr lang="en-IN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963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short</a:t>
                      </a:r>
                      <a:endParaRPr lang="en-IN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</a:t>
                      </a:r>
                      <a:r>
                        <a:rPr lang="en-US" sz="2000" dirty="0" smtClean="0"/>
                        <a:t>hort</a:t>
                      </a:r>
                      <a:endParaRPr lang="en-IN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963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int</a:t>
                      </a:r>
                      <a:endParaRPr lang="en-IN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I</a:t>
                      </a:r>
                      <a:r>
                        <a:rPr lang="en-US" sz="2000" dirty="0" smtClean="0"/>
                        <a:t>nteger</a:t>
                      </a:r>
                      <a:endParaRPr lang="en-IN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963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long</a:t>
                      </a:r>
                      <a:endParaRPr lang="en-IN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L</a:t>
                      </a:r>
                      <a:r>
                        <a:rPr lang="en-US" sz="2000" dirty="0" smtClean="0"/>
                        <a:t>ong</a:t>
                      </a:r>
                      <a:endParaRPr lang="en-IN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963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float</a:t>
                      </a:r>
                      <a:endParaRPr lang="en-IN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</a:t>
                      </a:r>
                      <a:r>
                        <a:rPr lang="en-US" sz="2000" dirty="0" smtClean="0"/>
                        <a:t>loat</a:t>
                      </a:r>
                      <a:endParaRPr lang="en-IN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963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double</a:t>
                      </a:r>
                      <a:endParaRPr lang="en-IN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</a:t>
                      </a:r>
                      <a:r>
                        <a:rPr lang="en-US" sz="2000" dirty="0" smtClean="0"/>
                        <a:t>ouble</a:t>
                      </a:r>
                      <a:endParaRPr lang="en-IN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963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char</a:t>
                      </a:r>
                      <a:endParaRPr lang="en-IN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</a:t>
                      </a:r>
                      <a:r>
                        <a:rPr lang="en-US" sz="2000" dirty="0" smtClean="0"/>
                        <a:t>haracter</a:t>
                      </a:r>
                      <a:endParaRPr lang="en-IN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0" y="5498068"/>
            <a:ext cx="6934200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latin typeface="Arial" pitchFamily="34" charset="0"/>
                <a:cs typeface="Arial" pitchFamily="34" charset="0"/>
              </a:rPr>
              <a:t>All the wrapper classes comes under the </a:t>
            </a:r>
            <a:r>
              <a:rPr lang="en-US" sz="2000" b="0" dirty="0" err="1" smtClean="0">
                <a:solidFill>
                  <a:srgbClr val="EA3800"/>
                </a:solidFill>
                <a:latin typeface="Arial" pitchFamily="34" charset="0"/>
                <a:cs typeface="Arial" pitchFamily="34" charset="0"/>
              </a:rPr>
              <a:t>java.lang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package.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Wrapper Classes Hierarchy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1371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85800" y="1676400"/>
            <a:ext cx="746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lvl="2" indent="-61913"/>
            <a:r>
              <a:rPr lang="en-US" dirty="0" smtClean="0"/>
              <a:t>                      </a:t>
            </a:r>
          </a:p>
          <a:p>
            <a:pPr marL="174625" lvl="2" indent="-61913"/>
            <a:r>
              <a:rPr lang="en-US" dirty="0" smtClean="0"/>
              <a:t>                </a:t>
            </a:r>
          </a:p>
          <a:p>
            <a:pPr marL="174625" lvl="2" indent="-61913"/>
            <a:endParaRPr lang="en-US" dirty="0" smtClean="0"/>
          </a:p>
          <a:p>
            <a:pPr marL="174625" lvl="2" indent="-61913"/>
            <a:r>
              <a:rPr lang="en-US" dirty="0" smtClean="0"/>
              <a:t>               </a:t>
            </a:r>
          </a:p>
          <a:p>
            <a:pPr marL="174625" lvl="2" indent="-61913"/>
            <a:r>
              <a:rPr lang="en-US" dirty="0" smtClean="0"/>
              <a:t>     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676400"/>
            <a:ext cx="8458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4803338"/>
            <a:ext cx="8077200" cy="12926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sz="1700" b="0" dirty="0" smtClean="0">
                <a:latin typeface="Arial" pitchFamily="34" charset="0"/>
                <a:cs typeface="Arial" pitchFamily="34" charset="0"/>
              </a:rPr>
              <a:t> Super class of </a:t>
            </a:r>
            <a:r>
              <a:rPr lang="en-US" sz="1700" b="0" dirty="0" smtClean="0">
                <a:solidFill>
                  <a:srgbClr val="EA3800"/>
                </a:solidFill>
                <a:latin typeface="Arial" pitchFamily="34" charset="0"/>
                <a:cs typeface="Arial" pitchFamily="34" charset="0"/>
              </a:rPr>
              <a:t>Boolean</a:t>
            </a:r>
            <a:r>
              <a:rPr lang="en-US" sz="1700" b="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1700" b="0" dirty="0" smtClean="0">
                <a:solidFill>
                  <a:srgbClr val="EA3800"/>
                </a:solidFill>
                <a:latin typeface="Arial" pitchFamily="34" charset="0"/>
                <a:cs typeface="Arial" pitchFamily="34" charset="0"/>
              </a:rPr>
              <a:t>Character</a:t>
            </a:r>
            <a:r>
              <a:rPr lang="en-US" sz="1700" b="0" dirty="0" smtClean="0">
                <a:latin typeface="Arial" pitchFamily="34" charset="0"/>
                <a:cs typeface="Arial" pitchFamily="34" charset="0"/>
              </a:rPr>
              <a:t> is </a:t>
            </a:r>
            <a:r>
              <a:rPr lang="en-US" sz="1700" b="0" dirty="0" smtClean="0">
                <a:solidFill>
                  <a:srgbClr val="EA3800"/>
                </a:solidFill>
                <a:latin typeface="Arial" pitchFamily="34" charset="0"/>
                <a:cs typeface="Arial" pitchFamily="34" charset="0"/>
              </a:rPr>
              <a:t>Object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sz="1700" b="0" dirty="0" smtClean="0">
                <a:latin typeface="Arial" pitchFamily="34" charset="0"/>
                <a:cs typeface="Arial" pitchFamily="34" charset="0"/>
              </a:rPr>
              <a:t> Super class of all Numeric wrapper classes is </a:t>
            </a:r>
            <a:r>
              <a:rPr lang="en-US" sz="1700" b="0" dirty="0" smtClean="0">
                <a:solidFill>
                  <a:srgbClr val="EA3800"/>
                </a:solidFill>
                <a:latin typeface="Arial" pitchFamily="34" charset="0"/>
                <a:cs typeface="Arial" pitchFamily="34" charset="0"/>
              </a:rPr>
              <a:t>Number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IN" sz="17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700" b="0" dirty="0" smtClean="0">
                <a:solidFill>
                  <a:srgbClr val="EA3800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en-IN" sz="1700" b="0" dirty="0" smtClean="0">
                <a:latin typeface="Arial" pitchFamily="34" charset="0"/>
                <a:cs typeface="Arial" pitchFamily="34" charset="0"/>
              </a:rPr>
              <a:t> has six concrete subclasses that hold explicit values of each numeric type </a:t>
            </a:r>
            <a:r>
              <a:rPr lang="en-IN" sz="1700" b="0" dirty="0" smtClean="0">
                <a:solidFill>
                  <a:srgbClr val="EA38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en-IN" sz="1700" b="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IN" sz="1700" b="0" dirty="0" smtClean="0">
                <a:solidFill>
                  <a:srgbClr val="EA3800"/>
                </a:solidFill>
                <a:latin typeface="Arial" pitchFamily="34" charset="0"/>
                <a:cs typeface="Arial" pitchFamily="34" charset="0"/>
              </a:rPr>
              <a:t>Float</a:t>
            </a:r>
            <a:r>
              <a:rPr lang="en-IN" sz="1700" b="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IN" sz="1700" b="0" dirty="0" smtClean="0">
                <a:solidFill>
                  <a:srgbClr val="EA3800"/>
                </a:solidFill>
                <a:latin typeface="Arial" pitchFamily="34" charset="0"/>
                <a:cs typeface="Arial" pitchFamily="34" charset="0"/>
              </a:rPr>
              <a:t>Byte</a:t>
            </a:r>
            <a:r>
              <a:rPr lang="en-IN" sz="1700" b="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IN" sz="1700" b="0" dirty="0" smtClean="0">
                <a:solidFill>
                  <a:srgbClr val="EA3800"/>
                </a:solidFill>
                <a:latin typeface="Arial" pitchFamily="34" charset="0"/>
                <a:cs typeface="Arial" pitchFamily="34" charset="0"/>
              </a:rPr>
              <a:t>Short</a:t>
            </a:r>
            <a:r>
              <a:rPr lang="en-IN" sz="1700" b="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IN" sz="1700" b="0" dirty="0" smtClean="0">
                <a:solidFill>
                  <a:srgbClr val="EA3800"/>
                </a:solidFill>
                <a:latin typeface="Arial" pitchFamily="34" charset="0"/>
                <a:cs typeface="Arial" pitchFamily="34" charset="0"/>
              </a:rPr>
              <a:t>Integer</a:t>
            </a:r>
            <a:r>
              <a:rPr lang="en-IN" sz="1700" b="0" dirty="0" smtClean="0">
                <a:latin typeface="Arial" pitchFamily="34" charset="0"/>
                <a:cs typeface="Arial" pitchFamily="34" charset="0"/>
              </a:rPr>
              <a:t>, and </a:t>
            </a:r>
            <a:r>
              <a:rPr lang="en-IN" sz="1700" b="0" dirty="0" smtClean="0">
                <a:solidFill>
                  <a:srgbClr val="EA3800"/>
                </a:solidFill>
                <a:latin typeface="Arial" pitchFamily="34" charset="0"/>
                <a:cs typeface="Arial" pitchFamily="34" charset="0"/>
              </a:rPr>
              <a:t>Long</a:t>
            </a:r>
            <a:r>
              <a:rPr lang="en-IN" sz="1700" b="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676400" y="1828800"/>
            <a:ext cx="5000625" cy="2796792"/>
            <a:chOff x="1676400" y="1828800"/>
            <a:chExt cx="5000625" cy="2796792"/>
          </a:xfrm>
        </p:grpSpPr>
        <p:pic>
          <p:nvPicPr>
            <p:cNvPr id="11" name="Picture 10" descr="ss52.bmp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6400" y="1828800"/>
              <a:ext cx="5000625" cy="2796792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2667000" y="4343400"/>
              <a:ext cx="28956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T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1B6D4D3094E747B8B545B5FF6CDFA5" ma:contentTypeVersion="0" ma:contentTypeDescription="Create a new document." ma:contentTypeScope="" ma:versionID="fd8225ad450e0e719d9276b01a56706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6F3CE7F-0B2E-4E16-A593-A23B6F8A04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D2042C2-A9C3-41C8-A778-0CB8ECA6EC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CE3420-51B5-45D0-AA94-470C87CA3DB9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CATP</Template>
  <TotalTime>45891</TotalTime>
  <Words>2310</Words>
  <Application>Microsoft Office PowerPoint</Application>
  <PresentationFormat>On-screen Show (4:3)</PresentationFormat>
  <Paragraphs>570</Paragraphs>
  <Slides>33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CATP</vt:lpstr>
      <vt:lpstr>PowerPoint Presentation</vt:lpstr>
      <vt:lpstr>About the Author</vt:lpstr>
      <vt:lpstr>PowerPoint Presentation</vt:lpstr>
      <vt:lpstr>Objectives</vt:lpstr>
      <vt:lpstr>Wrapper Classes</vt:lpstr>
      <vt:lpstr>Why to Wrap primitive Data?</vt:lpstr>
      <vt:lpstr>Primitive To Wrapper Mapping</vt:lpstr>
      <vt:lpstr>Primitive To Wrapper Mapping</vt:lpstr>
      <vt:lpstr>Wrapper Classes Hierarchy</vt:lpstr>
      <vt:lpstr>Converting Primitives to Wrappers</vt:lpstr>
      <vt:lpstr>Converting Wrappers to Primitives</vt:lpstr>
      <vt:lpstr>Convert int to String</vt:lpstr>
      <vt:lpstr>Wrapper Classes</vt:lpstr>
      <vt:lpstr>Integer Wrapper Class</vt:lpstr>
      <vt:lpstr>Are You Smart?</vt:lpstr>
      <vt:lpstr>Lend a Hand – Integer Wrapper</vt:lpstr>
      <vt:lpstr>Lend a Hand - Solution</vt:lpstr>
      <vt:lpstr>Long Wrapper Class</vt:lpstr>
      <vt:lpstr>Float Wrapper Class</vt:lpstr>
      <vt:lpstr>Lend a Hand – Float Wrapper</vt:lpstr>
      <vt:lpstr>Lend a Hand - Solution</vt:lpstr>
      <vt:lpstr>Double Wrapper class</vt:lpstr>
      <vt:lpstr>Lend a Hand – Double</vt:lpstr>
      <vt:lpstr>Lend a Hand - Solution</vt:lpstr>
      <vt:lpstr>Byte Wrapper Class</vt:lpstr>
      <vt:lpstr>Short Wrapper Classes</vt:lpstr>
      <vt:lpstr>Character Wrapper Class</vt:lpstr>
      <vt:lpstr>Boolean Wrapper class</vt:lpstr>
      <vt:lpstr>Lend a Hand – Boolean</vt:lpstr>
      <vt:lpstr>Lend a Hand - Solution</vt:lpstr>
      <vt:lpstr>Where Wrappers can be used?</vt:lpstr>
      <vt:lpstr>Time To Reflect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creator>121246</dc:creator>
  <cp:lastModifiedBy>K, Rajeshwar Chary (Cognizant)</cp:lastModifiedBy>
  <cp:revision>2421</cp:revision>
  <dcterms:created xsi:type="dcterms:W3CDTF">2006-08-07T10:58:16Z</dcterms:created>
  <dcterms:modified xsi:type="dcterms:W3CDTF">2013-09-30T06:33:17Z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Cognizant Academy</vt:lpwstr>
  </property>
  <property fmtid="{D5CDD505-2E9C-101B-9397-08002B2CF9AE}" pid="3" name="ContentTypeId">
    <vt:lpwstr>0x010100851B6D4D3094E747B8B545B5FF6CDFA5</vt:lpwstr>
  </property>
</Properties>
</file>