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5" r:id="rId4"/>
  </p:sldMasterIdLst>
  <p:notesMasterIdLst>
    <p:notesMasterId r:id="rId40"/>
  </p:notesMasterIdLst>
  <p:handoutMasterIdLst>
    <p:handoutMasterId r:id="rId41"/>
  </p:handoutMasterIdLst>
  <p:sldIdLst>
    <p:sldId id="359" r:id="rId5"/>
    <p:sldId id="267" r:id="rId6"/>
    <p:sldId id="360" r:id="rId7"/>
    <p:sldId id="270" r:id="rId8"/>
    <p:sldId id="447" r:id="rId9"/>
    <p:sldId id="448" r:id="rId10"/>
    <p:sldId id="449" r:id="rId11"/>
    <p:sldId id="450" r:id="rId12"/>
    <p:sldId id="417" r:id="rId13"/>
    <p:sldId id="423" r:id="rId14"/>
    <p:sldId id="418" r:id="rId15"/>
    <p:sldId id="451" r:id="rId16"/>
    <p:sldId id="452" r:id="rId17"/>
    <p:sldId id="424" r:id="rId18"/>
    <p:sldId id="430" r:id="rId19"/>
    <p:sldId id="453" r:id="rId20"/>
    <p:sldId id="419" r:id="rId21"/>
    <p:sldId id="432" r:id="rId22"/>
    <p:sldId id="433" r:id="rId23"/>
    <p:sldId id="444" r:id="rId24"/>
    <p:sldId id="454" r:id="rId25"/>
    <p:sldId id="445" r:id="rId26"/>
    <p:sldId id="438" r:id="rId27"/>
    <p:sldId id="439" r:id="rId28"/>
    <p:sldId id="440" r:id="rId29"/>
    <p:sldId id="441" r:id="rId30"/>
    <p:sldId id="442" r:id="rId31"/>
    <p:sldId id="443" r:id="rId32"/>
    <p:sldId id="446" r:id="rId33"/>
    <p:sldId id="416" r:id="rId34"/>
    <p:sldId id="434" r:id="rId35"/>
    <p:sldId id="435" r:id="rId36"/>
    <p:sldId id="436" r:id="rId37"/>
    <p:sldId id="437" r:id="rId38"/>
    <p:sldId id="395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XDaUEUPX5Aa5MIg0djRxtA==" hashData="nRFTqJsLenlTNfBwRJHoOtdqZUY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21" clrIdx="1"/>
  <p:cmAuthor id="2" name="training" initials="t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6EE92"/>
    <a:srgbClr val="CC3300"/>
    <a:srgbClr val="EA3800"/>
    <a:srgbClr val="A3E0FF"/>
    <a:srgbClr val="FFFF99"/>
    <a:srgbClr val="FDFDE3"/>
    <a:srgbClr val="66CCFF"/>
    <a:srgbClr val="CC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327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6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0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Threads – Part 1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Multitasking &amp; Multithreading Illustration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AutoShape 1028"/>
          <p:cNvSpPr>
            <a:spLocks noChangeArrowheads="1"/>
          </p:cNvSpPr>
          <p:nvPr/>
        </p:nvSpPr>
        <p:spPr bwMode="auto">
          <a:xfrm>
            <a:off x="1600200" y="1676400"/>
            <a:ext cx="5943600" cy="3581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Ctr="1"/>
          <a:lstStyle/>
          <a:p>
            <a:r>
              <a:rPr lang="en-US" u="none" dirty="0" smtClean="0">
                <a:solidFill>
                  <a:schemeClr val="tx1"/>
                </a:solidFill>
              </a:rPr>
              <a:t>CPU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2286000"/>
            <a:ext cx="1524000" cy="2743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Process1 </a:t>
            </a: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2286000"/>
            <a:ext cx="1676400" cy="2743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Word Process</a:t>
            </a: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05200" y="2286000"/>
            <a:ext cx="3657600" cy="2743200"/>
            <a:chOff x="3505200" y="2743200"/>
            <a:chExt cx="3657600" cy="2743200"/>
          </a:xfrm>
        </p:grpSpPr>
        <p:sp>
          <p:nvSpPr>
            <p:cNvPr id="8" name="Rectangle 7"/>
            <p:cNvSpPr/>
            <p:nvPr/>
          </p:nvSpPr>
          <p:spPr>
            <a:xfrm>
              <a:off x="3505200" y="2743200"/>
              <a:ext cx="1905000" cy="274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Process 2</a:t>
              </a: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3429000"/>
              <a:ext cx="15240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Thread 1</a:t>
              </a:r>
              <a:endPara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4038600"/>
              <a:ext cx="1447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Thread 2</a:t>
              </a:r>
              <a:endPara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33800" y="4724400"/>
              <a:ext cx="1447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Thread 3</a:t>
              </a:r>
              <a:endPara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8800" y="3733800"/>
              <a:ext cx="15240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Auto Save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4495800"/>
              <a:ext cx="1524000" cy="304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Spell Check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5388114"/>
            <a:ext cx="75438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CPU is running three processes. Process 2 in turn has three threads running inside it.</a:t>
            </a:r>
            <a:endParaRPr lang="en-US" sz="2000" b="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1242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reduce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response (execution) time of a process.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Support Parallel Operation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Increase System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Efficiency.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Requires less overheads compared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Multitasking.</a:t>
            </a:r>
            <a:endParaRPr lang="en-US" sz="2800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239000" cy="838200"/>
          </a:xfrm>
          <a:noFill/>
          <a:ln/>
        </p:spPr>
        <p:txBody>
          <a:bodyPr lIns="90488" tIns="44450" rIns="90488" bIns="44450"/>
          <a:lstStyle/>
          <a:p>
            <a:r>
              <a:rPr lang="en-US" dirty="0" smtClean="0"/>
              <a:t>Benefits of Multithreading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Tim solved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67627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Tim implemented two threads for processing the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Validate user details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Validate user Citizenship.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85800" y="4038600"/>
            <a:ext cx="2667000" cy="1752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Details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be 8"/>
          <p:cNvSpPr/>
          <p:nvPr/>
        </p:nvSpPr>
        <p:spPr>
          <a:xfrm>
            <a:off x="685800" y="2743200"/>
            <a:ext cx="2667000" cy="17526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Citizenship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 flipH="1">
            <a:off x="457200" y="4495800"/>
            <a:ext cx="304800" cy="1295400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304800" y="4724400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3 </a:t>
            </a:r>
          </a:p>
          <a:p>
            <a:pPr algn="ctr"/>
            <a:r>
              <a:rPr lang="en-US" sz="1050" dirty="0" smtClean="0"/>
              <a:t>Seconds</a:t>
            </a:r>
            <a:endParaRPr lang="en-US" sz="1050" dirty="0"/>
          </a:p>
        </p:txBody>
      </p:sp>
      <p:sp>
        <p:nvSpPr>
          <p:cNvPr id="14" name="Right Brace 13"/>
          <p:cNvSpPr/>
          <p:nvPr/>
        </p:nvSpPr>
        <p:spPr>
          <a:xfrm flipH="1">
            <a:off x="457200" y="3124200"/>
            <a:ext cx="304800" cy="1295400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304800" y="3242102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4</a:t>
            </a:r>
          </a:p>
          <a:p>
            <a:pPr algn="ctr"/>
            <a:r>
              <a:rPr lang="en-US" sz="1050" dirty="0" smtClean="0"/>
              <a:t>Seconds</a:t>
            </a:r>
            <a:endParaRPr lang="en-US" sz="105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429000" y="5105400"/>
            <a:ext cx="6096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95400" y="2362200"/>
            <a:ext cx="1905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Single Threaded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91000" y="3124200"/>
            <a:ext cx="4648200" cy="182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thread  takes  7 seconds for completing the registration process.</a:t>
            </a:r>
          </a:p>
          <a:p>
            <a:pPr algn="ctr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Let look how Tim implemented it.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44444E-6 L 6.66667E-6 -0.36667 " pathEditMode="relative" ptsTypes="AA">
                                      <p:cBhvr>
                                        <p:cTn id="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Tim solved the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914400" y="3429000"/>
            <a:ext cx="2667000" cy="1752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Details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be 8"/>
          <p:cNvSpPr/>
          <p:nvPr/>
        </p:nvSpPr>
        <p:spPr>
          <a:xfrm>
            <a:off x="5562600" y="2895600"/>
            <a:ext cx="2819400" cy="23622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Citizenship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 flipH="1">
            <a:off x="609600" y="3886200"/>
            <a:ext cx="304800" cy="1295400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228600" y="4308902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3 </a:t>
            </a:r>
          </a:p>
          <a:p>
            <a:pPr algn="ctr"/>
            <a:r>
              <a:rPr lang="en-US" sz="1050" dirty="0" smtClean="0"/>
              <a:t>Seconds</a:t>
            </a:r>
            <a:endParaRPr lang="en-US" sz="1050" dirty="0"/>
          </a:p>
        </p:txBody>
      </p:sp>
      <p:sp>
        <p:nvSpPr>
          <p:cNvPr id="14" name="Right Brace 13"/>
          <p:cNvSpPr/>
          <p:nvPr/>
        </p:nvSpPr>
        <p:spPr>
          <a:xfrm>
            <a:off x="8382000" y="2895600"/>
            <a:ext cx="304800" cy="1752600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29600" y="3851702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4</a:t>
            </a:r>
          </a:p>
          <a:p>
            <a:pPr algn="ctr"/>
            <a:r>
              <a:rPr lang="en-US" sz="1050" dirty="0" smtClean="0"/>
              <a:t>Seconds</a:t>
            </a:r>
            <a:endParaRPr lang="en-US" sz="105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581400" y="4648200"/>
            <a:ext cx="6096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 flipH="1">
            <a:off x="4876800" y="5105399"/>
            <a:ext cx="609600" cy="22860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67627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Tim implemented two threads one thread for each method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Validate user details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Validate user Citizenship.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505200" y="2362200"/>
            <a:ext cx="1905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 Threaded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24000" y="5471160"/>
            <a:ext cx="5852160" cy="10058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process will be completed in 4 seconds.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Since both the threads works in parallel.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556E-6 L -3.33333E-6 -0.19999 " pathEditMode="relative" ptsTypes="AA">
                                      <p:cBhvr>
                                        <p:cTn id="6" dur="2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3166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Application Thread?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When we execute an application,</a:t>
            </a:r>
          </a:p>
          <a:p>
            <a:pPr marL="803275" marR="0" lvl="1" indent="-346075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The JVM creates a thread (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) object which invokes the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main()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method  and starts the application.</a:t>
            </a:r>
          </a:p>
          <a:p>
            <a:pPr marL="803275" marR="0" lvl="1" indent="-346075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The thread executes the statements of the program one by one (or)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starts other threads.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803275" marR="0" lvl="1" indent="-346075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After executing all the statements, the method returns and the thread dies.</a:t>
            </a:r>
            <a:endParaRPr lang="en-US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14400" y="4800600"/>
            <a:ext cx="73152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3275" lvl="1" indent="-346075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thread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T1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which is responsible for starting the application by invoking the main method is called “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Application Thread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Multiple threads run in an application?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863566"/>
            <a:ext cx="8686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Each thread has its private run-time stack for storing variables and data.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If two threads execute the same method, each will have its own copy of the stack to store the method local variables.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objects instance variables are (Class variables) shared across all the threads, they are not </a:t>
            </a:r>
            <a:r>
              <a:rPr lang="en-US" sz="2000" i="1" dirty="0" smtClean="0"/>
              <a:t>thread safe.</a:t>
            </a:r>
          </a:p>
        </p:txBody>
      </p:sp>
      <p:sp>
        <p:nvSpPr>
          <p:cNvPr id="6" name="Cube 5"/>
          <p:cNvSpPr/>
          <p:nvPr/>
        </p:nvSpPr>
        <p:spPr>
          <a:xfrm>
            <a:off x="6096000" y="5638800"/>
            <a:ext cx="5334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096000" y="5257800"/>
            <a:ext cx="533400" cy="457200"/>
          </a:xfrm>
          <a:prstGeom prst="cub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6096000" y="4876800"/>
            <a:ext cx="533400" cy="4572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162800" y="5562600"/>
            <a:ext cx="5334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7162800" y="5181600"/>
            <a:ext cx="533400" cy="457200"/>
          </a:xfrm>
          <a:prstGeom prst="cub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162800" y="4800600"/>
            <a:ext cx="533400" cy="4572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52800" y="5345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5867400" y="4876800"/>
            <a:ext cx="152400" cy="1447800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Multiple threads run in an application?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1600200"/>
            <a:ext cx="3048000" cy="207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457200" y="3276600"/>
            <a:ext cx="25908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Assume two threads are executing the above methods.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Thread T1 </a:t>
            </a:r>
            <a:r>
              <a:rPr lang="en-US" sz="1600" dirty="0" smtClean="0"/>
              <a:t>:  a=3 &amp; b=2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Thread T2 </a:t>
            </a:r>
            <a:r>
              <a:rPr lang="en-US" sz="1600" dirty="0" smtClean="0"/>
              <a:t>:  a=1 &amp; b=5</a:t>
            </a:r>
          </a:p>
          <a:p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15000" y="2362200"/>
            <a:ext cx="1143000" cy="2517577"/>
            <a:chOff x="5715000" y="2362200"/>
            <a:chExt cx="1143000" cy="2517577"/>
          </a:xfrm>
        </p:grpSpPr>
        <p:sp>
          <p:nvSpPr>
            <p:cNvPr id="6" name="Cube 5"/>
            <p:cNvSpPr/>
            <p:nvPr/>
          </p:nvSpPr>
          <p:spPr>
            <a:xfrm>
              <a:off x="5867400" y="3581400"/>
              <a:ext cx="914400" cy="82296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a=3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5867400" y="2971800"/>
              <a:ext cx="914400" cy="822960"/>
            </a:xfrm>
            <a:prstGeom prst="cube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b=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5867400" y="2362200"/>
              <a:ext cx="914400" cy="82296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 = 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5000" y="4572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T1 Stack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286000"/>
            <a:ext cx="1143000" cy="2590800"/>
            <a:chOff x="7467600" y="2286000"/>
            <a:chExt cx="1143000" cy="2590800"/>
          </a:xfrm>
        </p:grpSpPr>
        <p:sp>
          <p:nvSpPr>
            <p:cNvPr id="12" name="Cube 11"/>
            <p:cNvSpPr/>
            <p:nvPr/>
          </p:nvSpPr>
          <p:spPr>
            <a:xfrm>
              <a:off x="7543800" y="3505200"/>
              <a:ext cx="914400" cy="82296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a=1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7543800" y="2895600"/>
              <a:ext cx="914400" cy="822960"/>
            </a:xfrm>
            <a:prstGeom prst="cube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b=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7543800" y="2286000"/>
              <a:ext cx="914400" cy="82296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 = 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600" y="4569023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T2 Stack</a:t>
              </a:r>
              <a:endParaRPr lang="en-US" sz="1400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953000" y="4876800"/>
            <a:ext cx="41148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Each thread will have its own stack to store the method local variables.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4953000"/>
            <a:ext cx="2743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Assume thread T1 sets the class variable result to 2000.</a:t>
            </a:r>
            <a:endParaRPr lang="en-US" sz="1600" dirty="0"/>
          </a:p>
        </p:txBody>
      </p:sp>
      <p:sp>
        <p:nvSpPr>
          <p:cNvPr id="20" name="Cube 19"/>
          <p:cNvSpPr/>
          <p:nvPr/>
        </p:nvSpPr>
        <p:spPr>
          <a:xfrm>
            <a:off x="6248400" y="1600200"/>
            <a:ext cx="2057400" cy="6096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result  = 2000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02280" y="1600200"/>
            <a:ext cx="3017520" cy="164592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result instance variable will</a:t>
            </a:r>
          </a:p>
          <a:p>
            <a:pPr algn="ctr"/>
            <a:r>
              <a:rPr lang="en-US" sz="1600" dirty="0" smtClean="0"/>
              <a:t>be shared by both the threads. </a:t>
            </a:r>
            <a:r>
              <a:rPr lang="en-US" sz="1600" dirty="0" smtClean="0">
                <a:solidFill>
                  <a:srgbClr val="FF0000"/>
                </a:solidFill>
              </a:rPr>
              <a:t>NOTE:</a:t>
            </a:r>
            <a:r>
              <a:rPr lang="en-US" sz="1600" dirty="0" smtClean="0"/>
              <a:t> For thread T2 the result will be displayed as 2000.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Implementing </a:t>
            </a:r>
            <a:r>
              <a:rPr lang="en-US" dirty="0" smtClean="0"/>
              <a:t>Threads 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9725"/>
            <a:ext cx="8686800" cy="12096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Method 1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:  Extend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Class 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Method 2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Implement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Runnable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Interface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352800"/>
            <a:ext cx="6400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this session we will learn about Method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752600"/>
          <a:ext cx="8610600" cy="35814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1368"/>
                <a:gridCol w="6439232"/>
              </a:tblGrid>
              <a:tr h="501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7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run()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1" indent="-17303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The thread logic should be implemented in this method.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173038" marR="0" lvl="1" indent="-17303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This method should be overridden in all the Thread class.</a:t>
                      </a:r>
                    </a:p>
                  </a:txBody>
                  <a:tcPr/>
                </a:tc>
              </a:tr>
              <a:tr h="501572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lvl="1" indent="-173038" algn="l">
                        <a:lnSpc>
                          <a:spcPct val="150000"/>
                        </a:lnSpc>
                        <a:spcBef>
                          <a:spcPts val="1200"/>
                        </a:spcBef>
                        <a:buFont typeface="Arial" pitchFamily="34" charset="0"/>
                        <a:buNone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Creates a new thread and invokes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run method of the thread.</a:t>
                      </a:r>
                      <a:endParaRPr lang="en-US" sz="15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getName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Returns the thread's name.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getPriority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thread's priority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isAlive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Tests if the thread is alive.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676400"/>
          <a:ext cx="8763000" cy="36347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/>
                <a:gridCol w="6324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isDaemon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Tests if the thread is a daemon thread.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setName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(String name)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Sets a name for the thread to be equal to the argument name.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setPriority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(int </a:t>
                      </a: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newPriority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Changes the priority of the thread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static void sleep(long </a:t>
                      </a: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millis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Causes the currently executing thread to sleep (temporarily cease execution) for the specified number of milliseconds.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yield()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Causes the currently executing thread object to temporarily pause and allow other threads of same priority to execute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 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23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Method 1 : Steps to develop thread using Thread</a:t>
            </a:r>
            <a:endParaRPr lang="en-US" sz="2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9725"/>
            <a:ext cx="8686800" cy="47910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Step 1 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Develop a Thread class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by extending the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java.lang.Thread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sz="15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ThreadDemo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extends Thread</a:t>
            </a:r>
            <a:endParaRPr lang="en-US" sz="15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Step 2 :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Override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run()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function for 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making the code run as a sep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rate thread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5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class </a:t>
            </a:r>
            <a:r>
              <a:rPr sz="15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ThreadDemo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extends Thread 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void run() {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// do Something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b="1" dirty="0" smtClean="0">
                <a:latin typeface="Arial" pitchFamily="34" charset="0"/>
                <a:cs typeface="Arial" pitchFamily="34" charset="0"/>
              </a:rPr>
              <a:t>Step 3 : 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Create an entry point for the Thread (main method) which can start the thread.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Method 1 : Steps to develop thread using Thread</a:t>
            </a:r>
            <a:endParaRPr lang="en-US" sz="2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33525"/>
            <a:ext cx="8686800" cy="47910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b="1" dirty="0" smtClean="0">
                <a:latin typeface="Arial" pitchFamily="34" charset="0"/>
                <a:cs typeface="Arial" pitchFamily="34" charset="0"/>
              </a:rPr>
              <a:t>Step 4 : 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Create an instance of the Thread class.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b="1" dirty="0" smtClean="0">
                <a:latin typeface="Arial" pitchFamily="34" charset="0"/>
                <a:cs typeface="Arial" pitchFamily="34" charset="0"/>
              </a:rPr>
              <a:t>Step 5 : 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Invoke the </a:t>
            </a:r>
            <a:r>
              <a:rPr sz="1800" b="1" i="1" dirty="0" smtClean="0">
                <a:latin typeface="Arial" pitchFamily="34" charset="0"/>
                <a:cs typeface="Arial" pitchFamily="34" charset="0"/>
              </a:rPr>
              <a:t>start ()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 method on the </a:t>
            </a:r>
            <a:r>
              <a:rPr sz="1800" b="1" i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object which in turn invokes the </a:t>
            </a:r>
            <a:r>
              <a:rPr sz="1800" b="1" i="1" dirty="0" smtClean="0">
                <a:latin typeface="Arial" pitchFamily="34" charset="0"/>
                <a:cs typeface="Arial" pitchFamily="34" charset="0"/>
              </a:rPr>
              <a:t>run() 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method in the Thread class.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class </a:t>
            </a:r>
            <a:r>
              <a:rPr sz="15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ThreadProgram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{                                                                                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public static void main(String </a:t>
            </a:r>
            <a:r>
              <a:rPr sz="15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[])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       {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         </a:t>
            </a:r>
            <a:r>
              <a:rPr sz="15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ThreadDemo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thread=new </a:t>
            </a:r>
            <a:r>
              <a:rPr lang="en-US" sz="15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ThreadDemo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         </a:t>
            </a:r>
            <a:r>
              <a:rPr sz="15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thread.start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() ;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       }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}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8950"/>
            <a:ext cx="9144000" cy="4946650"/>
          </a:xfrm>
        </p:spPr>
        <p:txBody>
          <a:bodyPr/>
          <a:lstStyle/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Associates to quickly summarize the following before proceeding the session 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the difference between Thread and process?</a:t>
            </a: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What is the difference between multitasking and multiprocessing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What are the two methods of implementing multithreading in java?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What is the method used to set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 priority of a thread?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How to start a new Thread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 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3200400" cy="4191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2590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Programmer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 Thread Class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276600"/>
            <a:ext cx="2743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 Thread object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267200"/>
            <a:ext cx="27432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Calls the start method on the newly created Thread object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 rot="5400000" flipH="1" flipV="1">
            <a:off x="3292733" y="3140333"/>
            <a:ext cx="1491734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86200" y="2057400"/>
            <a:ext cx="4114800" cy="4191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2819400"/>
            <a:ext cx="3048000" cy="36933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Runnable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3886200"/>
            <a:ext cx="30480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Running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8600" y="5638800"/>
            <a:ext cx="19812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Dead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163344" y="3523456"/>
            <a:ext cx="6477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267994" y="4952206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562894" y="3009106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505744" y="3980656"/>
            <a:ext cx="6477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5800" y="1600200"/>
            <a:ext cx="2590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Thread States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5000" y="3352800"/>
            <a:ext cx="22098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When scheduler executes the thread.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6000" y="4876800"/>
            <a:ext cx="16764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Blocked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457156" y="4590256"/>
            <a:ext cx="6477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6934994" y="4571206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59680" y="4343400"/>
            <a:ext cx="16459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When sleep or yield method is invoked.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91400" y="4343400"/>
            <a:ext cx="1524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When sleep or yield time is over.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4922520"/>
            <a:ext cx="914400" cy="64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Thread finishes execution.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600994" y="2132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ine Callout 1 47"/>
          <p:cNvSpPr/>
          <p:nvPr/>
        </p:nvSpPr>
        <p:spPr>
          <a:xfrm>
            <a:off x="4343400" y="2057400"/>
            <a:ext cx="4648200" cy="685800"/>
          </a:xfrm>
          <a:prstGeom prst="borderCallout1">
            <a:avLst>
              <a:gd name="adj1" fmla="val 57351"/>
              <a:gd name="adj2" fmla="val -402"/>
              <a:gd name="adj3" fmla="val 53382"/>
              <a:gd name="adj4" fmla="val -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When start method is invoked the Thread moves into the runnable state. The scheduler based on the time slot executes the thread.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33" grpId="0"/>
      <p:bldP spid="34" grpId="0" animBg="1"/>
      <p:bldP spid="38" grpId="0" animBg="1"/>
      <p:bldP spid="43" grpId="0" animBg="1"/>
      <p:bldP spid="44" grpId="1" animBg="1"/>
      <p:bldP spid="45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Threads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676400"/>
            <a:ext cx="88392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Execution of multiple threads on a single CPU, in some order, is called </a:t>
            </a:r>
            <a:r>
              <a:rPr lang="en-US" i="1" dirty="0" smtClean="0"/>
              <a:t>scheduling</a:t>
            </a:r>
            <a:r>
              <a:rPr lang="en-US" b="0" dirty="0" smtClean="0"/>
              <a:t>. 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Java runtime supports a very simple, deterministic scheduling preemptive </a:t>
            </a:r>
            <a:r>
              <a:rPr lang="en-US" i="1" dirty="0" smtClean="0"/>
              <a:t>priority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/>
              <a:t>scheduling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algorithm.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This algorithm schedules threads based on their </a:t>
            </a:r>
            <a:r>
              <a:rPr lang="en-US" i="1" dirty="0" smtClean="0"/>
              <a:t>priority</a:t>
            </a:r>
            <a:r>
              <a:rPr lang="en-US" i="1" dirty="0" smtClean="0">
                <a:solidFill>
                  <a:srgbClr val="C00000"/>
                </a:solidFill>
              </a:rPr>
              <a:t>.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At any given time, when multiple threads are ready to be executed, the runtime system chooses the </a:t>
            </a:r>
            <a:r>
              <a:rPr lang="en-US" dirty="0" smtClean="0"/>
              <a:t>runnable</a:t>
            </a:r>
            <a:r>
              <a:rPr lang="en-US" b="0" dirty="0" smtClean="0"/>
              <a:t>  thread with the highest priority for execution. 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Low priority thread gets a chance only when threads with high priority move to a non runnable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Threads(Cont)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60986"/>
            <a:ext cx="9144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If two threads of the same priority are waiting for the CPU, the scheduler chooses one of them to run in a round-robin fashion. The chosen thread will run until one of the following conditions is true: </a:t>
            </a:r>
          </a:p>
          <a:p>
            <a:pPr marL="850900" indent="-3302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A higher priority thread becomes "Runnable" </a:t>
            </a:r>
          </a:p>
          <a:p>
            <a:pPr marL="850900" indent="-3302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It yields, or its run() method exits </a:t>
            </a:r>
          </a:p>
          <a:p>
            <a:pPr marL="346075" indent="47625">
              <a:lnSpc>
                <a:spcPct val="150000"/>
              </a:lnSpc>
            </a:pPr>
            <a:r>
              <a:rPr lang="en-US" b="0" dirty="0" smtClean="0"/>
              <a:t>Then the second thread is given a chance to run, and so on, until the interpreter exits.</a:t>
            </a:r>
          </a:p>
          <a:p>
            <a:pPr marL="346075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Java runtime system's thread scheduling algorithm is also </a:t>
            </a:r>
            <a:r>
              <a:rPr lang="en-US" i="1" dirty="0" smtClean="0"/>
              <a:t>preemptive</a:t>
            </a:r>
            <a:r>
              <a:rPr lang="en-US" b="0" dirty="0" smtClean="0"/>
              <a:t>. </a:t>
            </a:r>
          </a:p>
          <a:p>
            <a:pPr marL="346075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If at any time a thread with a higher priority than all other "</a:t>
            </a:r>
            <a:r>
              <a:rPr lang="en-US" i="1" dirty="0" smtClean="0"/>
              <a:t>Runnable</a:t>
            </a:r>
            <a:r>
              <a:rPr lang="en-US" b="0" dirty="0" smtClean="0"/>
              <a:t>" threads becomes "</a:t>
            </a:r>
            <a:r>
              <a:rPr lang="en-US" i="1" dirty="0" smtClean="0"/>
              <a:t>Runnable</a:t>
            </a:r>
            <a:r>
              <a:rPr lang="en-US" b="0" dirty="0" smtClean="0"/>
              <a:t>", the runtime system chooses the new higher priority thread for execution. The new higher priority thread is said to </a:t>
            </a:r>
            <a:r>
              <a:rPr lang="en-US" i="1" dirty="0" smtClean="0"/>
              <a:t>preempt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the other threads.  </a:t>
            </a:r>
          </a:p>
          <a:p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Thread 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447800"/>
            <a:ext cx="8839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 smtClean="0"/>
              <a:t>Priorities</a:t>
            </a:r>
            <a:r>
              <a:rPr lang="en-US" b="0" dirty="0" smtClean="0"/>
              <a:t> determine, which thread receives CPU control and gets to be executed first.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When a thread is created, it inherits the priority of the thread that created it.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priority values range from 1 to 10, in increasing priority.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priority can be adjusted subsequently using the </a:t>
            </a:r>
            <a:r>
              <a:rPr lang="en-US" i="1" dirty="0" err="1" smtClean="0"/>
              <a:t>setPriority</a:t>
            </a:r>
            <a:r>
              <a:rPr lang="en-US" i="1" dirty="0" smtClean="0"/>
              <a:t>()</a:t>
            </a:r>
            <a:r>
              <a:rPr lang="en-US" b="0" dirty="0" smtClean="0"/>
              <a:t> method.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priority of a thread may be obtained using </a:t>
            </a:r>
            <a:r>
              <a:rPr lang="en-US" i="1" dirty="0" err="1" smtClean="0"/>
              <a:t>getPriority</a:t>
            </a:r>
            <a:r>
              <a:rPr lang="en-US" i="1" dirty="0" smtClean="0"/>
              <a:t>().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 Priority constants are defined in </a:t>
            </a:r>
            <a:r>
              <a:rPr lang="en-US" i="1" dirty="0" smtClean="0"/>
              <a:t>Thread</a:t>
            </a:r>
            <a:r>
              <a:rPr lang="en-US" b="0" dirty="0" smtClean="0"/>
              <a:t> Class.</a:t>
            </a:r>
          </a:p>
          <a:p>
            <a:pPr lvl="1" indent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MIN_PRIORITY=1</a:t>
            </a:r>
          </a:p>
          <a:p>
            <a:pPr lvl="1" indent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MAX_PRIORITY=10</a:t>
            </a:r>
          </a:p>
          <a:p>
            <a:pPr lvl="1" indent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NORM_PRIORITY=5</a:t>
            </a:r>
          </a:p>
          <a:p>
            <a:pPr indent="236538">
              <a:buFont typeface="Wingdings" pitchFamily="2" charset="2"/>
              <a:buChar char="§"/>
            </a:pPr>
            <a:r>
              <a:rPr lang="en-US" b="0" dirty="0" smtClean="0"/>
              <a:t>The </a:t>
            </a:r>
            <a:r>
              <a:rPr lang="en-US" dirty="0" smtClean="0"/>
              <a:t>main</a:t>
            </a:r>
            <a:r>
              <a:rPr lang="en-US" b="0" dirty="0" smtClean="0"/>
              <a:t> thread is created with priority NORM_PRIORITY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2102346"/>
            <a:ext cx="8458200" cy="3231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As per the specification, at any given time, the highest priority thread is always running.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However, this is not guaranteed.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This depends on the Thread scheduler as it can run a lower priority thread to avoid starvation without getting a chance to execute.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don’t rely on thread priority for algorithm correctness.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Daemon Threads?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8686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 smtClean="0"/>
              <a:t>Daemon threads</a:t>
            </a:r>
            <a:r>
              <a:rPr lang="en-US" sz="2000" b="0" dirty="0" smtClean="0"/>
              <a:t> are “</a:t>
            </a:r>
            <a:r>
              <a:rPr lang="en-US" sz="2000" b="0" dirty="0" smtClean="0">
                <a:cs typeface="Times New Roman" pitchFamily="18" charset="0"/>
              </a:rPr>
              <a:t>background” threads, that provide services to other threads. </a:t>
            </a:r>
          </a:p>
          <a:p>
            <a:pPr marL="741363" lvl="1" indent="-284163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Example:</a:t>
            </a:r>
            <a:r>
              <a:rPr lang="en-US" sz="2000" b="0" dirty="0" smtClean="0">
                <a:cs typeface="Times New Roman" pitchFamily="18" charset="0"/>
              </a:rPr>
              <a:t> The garbage collection thread.</a:t>
            </a:r>
            <a:endParaRPr lang="en-US" sz="2000" b="0" dirty="0" smtClean="0"/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Java VM </a:t>
            </a:r>
            <a:r>
              <a:rPr lang="en-US" sz="2000" dirty="0" smtClean="0"/>
              <a:t>cannot exit </a:t>
            </a:r>
            <a:r>
              <a:rPr lang="en-US" sz="2000" b="0" dirty="0" smtClean="0"/>
              <a:t>if non-Daemon threads are executing.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Java VM </a:t>
            </a:r>
            <a:r>
              <a:rPr lang="en-US" sz="2000" dirty="0" smtClean="0"/>
              <a:t>can</a:t>
            </a:r>
            <a:r>
              <a:rPr lang="en-US" sz="2000" b="0" dirty="0" smtClean="0"/>
              <a:t> </a:t>
            </a:r>
            <a:r>
              <a:rPr lang="en-US" sz="2000" dirty="0" smtClean="0"/>
              <a:t>exit</a:t>
            </a:r>
            <a:r>
              <a:rPr lang="en-US" sz="2000" b="0" dirty="0" smtClean="0"/>
              <a:t> Daemon threads are executing.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Daemon threads die when the Java VM exits.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85344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0" dirty="0" smtClean="0"/>
              <a:t>A </a:t>
            </a:r>
            <a:r>
              <a:rPr lang="en-US" sz="2000" i="1" dirty="0" smtClean="0"/>
              <a:t>thread group</a:t>
            </a:r>
            <a:r>
              <a:rPr lang="en-US" sz="2000" b="0" dirty="0" smtClean="0"/>
              <a:t> represents a set of threads. 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0" dirty="0" smtClean="0"/>
              <a:t>Thread groups are typically used if a collection of similar threads needs to be collectively managed. These threads will be added to a thread group.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0" dirty="0" smtClean="0"/>
              <a:t>A thread group can also include other thread groups.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0" dirty="0" smtClean="0"/>
              <a:t>The thread groups form a tree in which every thread group except the initial thread group has a parent.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144000" cy="4946650"/>
          </a:xfrm>
        </p:spPr>
        <p:txBody>
          <a:bodyPr/>
          <a:lstStyle/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Associates to quickly summarize the following before ending the session 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What is the thread state when a new thread is created?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What is the state of the thread when a sleep or yield method is invoked?.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Can a Thread in the dead state move back to the runnable state?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A thread with priority 6 creates a new Thread </a:t>
            </a:r>
            <a:r>
              <a:rPr sz="2000" b="1" dirty="0" smtClean="0">
                <a:latin typeface="Arial" pitchFamily="34" charset="0"/>
                <a:cs typeface="Arial" pitchFamily="34" charset="0"/>
              </a:rPr>
              <a:t>T1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. What will be the priority of thread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T1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800100" indent="-279400">
              <a:lnSpc>
                <a:spcPct val="150000"/>
              </a:lnSpc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How to develop </a:t>
            </a:r>
            <a:r>
              <a:rPr lang="en-US" sz="2800" smtClean="0"/>
              <a:t>a thread?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610600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this demo we will learn how 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Create a Thread by extending the Thread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Override the run method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Create a thread object and start the thread using the start method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How the following methods operates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err="1" smtClean="0"/>
              <a:t>getName</a:t>
            </a:r>
            <a:r>
              <a:rPr lang="en-US" sz="1500" b="0" dirty="0" smtClean="0"/>
              <a:t>()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err="1" smtClean="0"/>
              <a:t>setName</a:t>
            </a:r>
            <a:r>
              <a:rPr lang="en-US" sz="1500" b="0" dirty="0" smtClean="0"/>
              <a:t>()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err="1" smtClean="0"/>
              <a:t>setPriority</a:t>
            </a:r>
            <a:r>
              <a:rPr lang="en-US" sz="1500" b="0" dirty="0" smtClean="0"/>
              <a:t>()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err="1" smtClean="0"/>
              <a:t>getPriority</a:t>
            </a:r>
            <a:r>
              <a:rPr lang="en-US" sz="1500" b="0" dirty="0" smtClean="0"/>
              <a:t>()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smtClean="0"/>
              <a:t>sleep()</a:t>
            </a:r>
          </a:p>
          <a:p>
            <a:pPr marL="977900" indent="-914400">
              <a:lnSpc>
                <a:spcPct val="150000"/>
              </a:lnSpc>
              <a:tabLst>
                <a:tab pos="63500" algn="l"/>
              </a:tabLst>
            </a:pPr>
            <a:r>
              <a:rPr lang="en-US" dirty="0" smtClean="0"/>
              <a:t>Components to be developed,</a:t>
            </a:r>
          </a:p>
          <a:p>
            <a:pPr marL="457200" indent="-393700">
              <a:lnSpc>
                <a:spcPct val="150000"/>
              </a:lnSpc>
              <a:buFont typeface="+mj-lt"/>
              <a:buAutoNum type="arabicPeriod"/>
              <a:tabLst>
                <a:tab pos="63500" algn="l"/>
              </a:tabLst>
            </a:pPr>
            <a:r>
              <a:rPr lang="en-US" dirty="0" err="1" smtClean="0"/>
              <a:t>ThreadEX</a:t>
            </a:r>
            <a:r>
              <a:rPr lang="en-US" b="0" dirty="0" smtClean="0"/>
              <a:t> – The Thread class should loop and print values 0…4.</a:t>
            </a:r>
          </a:p>
          <a:p>
            <a:pPr marL="457200" indent="-393700">
              <a:lnSpc>
                <a:spcPct val="150000"/>
              </a:lnSpc>
              <a:buFont typeface="+mj-lt"/>
              <a:buAutoNum type="arabicPeriod"/>
              <a:tabLst>
                <a:tab pos="63500" algn="l"/>
              </a:tabLst>
            </a:pPr>
            <a:r>
              <a:rPr lang="en-US" dirty="0" err="1" smtClean="0"/>
              <a:t>ThreadExMain</a:t>
            </a:r>
            <a:r>
              <a:rPr lang="en-US" b="0" dirty="0" smtClean="0"/>
              <a:t> – The main class to execute the Threads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Lend a Hand Solution - How to develop a Thread?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C62AF-8A58-47DB-8277-FFD1CE2A98D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676400"/>
            <a:ext cx="839634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114800" y="2286001"/>
            <a:ext cx="4800600" cy="323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Sets the name of the Thread using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setName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method()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1600200"/>
            <a:ext cx="48006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ThreadEx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extends Thread class and becomes a Thread class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971801"/>
            <a:ext cx="24384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Overrides the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run()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method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276600" cy="7848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Prints the name of the current Thread using the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getName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method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4394537"/>
            <a:ext cx="37338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Makes the Thread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sleep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for 300 milliseconds. Invoking the sleep may cause an 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InterruptedException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to be thrown which should be handlers.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Lend a Hand Solution– How to develop a Thread?</a:t>
            </a:r>
            <a:endParaRPr lang="en-US" sz="2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656942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1676400"/>
            <a:ext cx="24384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Gets the priority and name of the main thread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244858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Sets the priority and name of the main thread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5" idx="1"/>
          </p:cNvCxnSpPr>
          <p:nvPr/>
        </p:nvCxnSpPr>
        <p:spPr>
          <a:xfrm flipH="1" flipV="1">
            <a:off x="2743200" y="2590800"/>
            <a:ext cx="3352800" cy="863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2590800" y="2438400"/>
            <a:ext cx="152400" cy="3048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43600" y="3200400"/>
            <a:ext cx="2895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Creates two new Thread objects with name “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first 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“and “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second”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4191000" y="3276602"/>
            <a:ext cx="1752600" cy="18540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3962400" y="3124200"/>
            <a:ext cx="152400" cy="3048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3200400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Starts the Thread by invoking  the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start () 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which will invoke the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run() 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method of the Thread class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 rot="10800000">
            <a:off x="2057400" y="4343400"/>
            <a:ext cx="3733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1905000" y="4191000"/>
            <a:ext cx="152400" cy="3048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Lend a Hand Output - How to develop a Thread?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Execute the main class – </a:t>
            </a:r>
            <a:r>
              <a:rPr lang="en-US" i="1" dirty="0" err="1" smtClean="0"/>
              <a:t>ThreadExMain</a:t>
            </a:r>
            <a:endParaRPr lang="en-US" i="1" dirty="0" smtClean="0"/>
          </a:p>
          <a:p>
            <a:pPr marL="236538" indent="-236538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output will be something as shown below – Output may vary for each execution since Thread execution is based on the underlying operating system. </a:t>
            </a:r>
            <a:endParaRPr lang="en-US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56995"/>
            <a:ext cx="2895600" cy="2986605"/>
          </a:xfrm>
          <a:prstGeom prst="rect">
            <a:avLst/>
          </a:prstGeom>
          <a:noFill/>
          <a:ln w="349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971800"/>
            <a:ext cx="2895600" cy="2970702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Striped Right Arrow 7"/>
          <p:cNvSpPr/>
          <p:nvPr/>
        </p:nvSpPr>
        <p:spPr>
          <a:xfrm>
            <a:off x="3810000" y="3962400"/>
            <a:ext cx="1524000" cy="533400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81400" y="4495800"/>
            <a:ext cx="2209800" cy="7848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Different output  displayed during different run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95400" y="5029200"/>
            <a:ext cx="914400" cy="457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05600" y="5060732"/>
            <a:ext cx="914400" cy="457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</a:t>
            </a:r>
          </a:p>
          <a:p>
            <a:pPr lvl="1" algn="ctr">
              <a:defRPr/>
            </a:pPr>
            <a:r>
              <a:rPr lang="en-US" sz="240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Threads Part - 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is </a:t>
            </a:r>
            <a:r>
              <a:rPr dirty="0" smtClean="0">
                <a:cs typeface="Arial" pitchFamily="34" charset="0"/>
              </a:rPr>
              <a:t>Multithreading </a:t>
            </a:r>
            <a:r>
              <a:rPr dirty="0" smtClean="0">
                <a:cs typeface="Arial" pitchFamily="34" charset="0"/>
              </a:rPr>
              <a:t>and it's advantages?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is Thread life cycle?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is meant by thread priority?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are the ways of implementing threads?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How to use Thread class to create threads?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98107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Before we learn about Threads lets first understand the difference between a thread and a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2743200"/>
            <a:ext cx="8686800" cy="1508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are executables which run in separate memory space.</a:t>
            </a:r>
          </a:p>
          <a:p>
            <a:pPr>
              <a:spcBef>
                <a:spcPts val="1200"/>
              </a:spcBef>
              <a:buNone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Threads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are small process which run in shared memory space within a process.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in a nutshell Process is a container for Threads, all thread runs inside the process.	</a:t>
            </a:r>
          </a:p>
        </p:txBody>
      </p:sp>
      <p:pic>
        <p:nvPicPr>
          <p:cNvPr id="8" name="Picture 7" descr="http://t2.gstatic.com/images?q=tbn:ANd9GcTL1mkdoyuwr_kQ_JSoRzK49ZhvsNdgTBkXnCBFnKi-LZ3XUlKd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0"/>
            <a:ext cx="716508" cy="1524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71600" y="4953000"/>
            <a:ext cx="7620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Still confused lets look at a example to understand it 	better.</a:t>
            </a:r>
            <a:endParaRPr lang="en-US" sz="2400" b="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0350"/>
            <a:ext cx="8991600" cy="494665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Lets consider Microsoft word application to understand it better,  what happens when you start an word application.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0" y="2209800"/>
            <a:ext cx="4876800" cy="4191000"/>
            <a:chOff x="762000" y="2209800"/>
            <a:chExt cx="4876800" cy="4191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2209800"/>
              <a:ext cx="3750769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960120" y="4312920"/>
              <a:ext cx="1097280" cy="1828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3352800" y="2514600"/>
              <a:ext cx="2286000" cy="685800"/>
            </a:xfrm>
            <a:prstGeom prst="borderCallout1">
              <a:avLst>
                <a:gd name="adj1" fmla="val 18750"/>
                <a:gd name="adj2" fmla="val -8333"/>
                <a:gd name="adj3" fmla="val 258477"/>
                <a:gd name="adj4" fmla="val -7833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A process for word application will be started.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24400" y="4419600"/>
            <a:ext cx="429768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Now lets see what happens when the user starts using word application.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24175"/>
            <a:ext cx="83820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381000" y="4676775"/>
            <a:ext cx="2743200" cy="1143000"/>
          </a:xfrm>
          <a:prstGeom prst="borderCallout1">
            <a:avLst>
              <a:gd name="adj1" fmla="val 53232"/>
              <a:gd name="adj2" fmla="val 100288"/>
              <a:gd name="adj3" fmla="val 88822"/>
              <a:gd name="adj4" fmla="val 119943"/>
            </a:avLst>
          </a:prstGeom>
          <a:solidFill>
            <a:srgbClr val="96EE9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Now as you type you will see the spelling and grammar being verified by the word process.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" y="1600200"/>
            <a:ext cx="8595360" cy="11387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0" dirty="0" smtClean="0">
                <a:latin typeface="Arial" pitchFamily="34" charset="0"/>
                <a:cs typeface="Arial" pitchFamily="34" charset="0"/>
              </a:rPr>
              <a:t>The spell check has been implemented as a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within the worde.exe process which runs continuously and verifies what you type.</a:t>
            </a:r>
          </a:p>
          <a:p>
            <a:endParaRPr lang="en-US" sz="1700" b="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700" dirty="0" smtClean="0">
                <a:latin typeface="Arial" pitchFamily="34" charset="0"/>
                <a:cs typeface="Arial" pitchFamily="34" charset="0"/>
              </a:rPr>
              <a:t>Word.exe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spell check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is a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thread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running inside the process.</a:t>
            </a:r>
            <a:endParaRPr lang="en-US" sz="17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357838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07110"/>
            <a:ext cx="914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Tim was developing an application where he has a requirement where user  can register his profile in the application , assume registration has three steps</a:t>
            </a:r>
          </a:p>
          <a:p>
            <a:pPr marL="568325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 </a:t>
            </a:r>
            <a:r>
              <a:rPr lang="en-US" i="1" dirty="0" smtClean="0"/>
              <a:t>Validate user details </a:t>
            </a:r>
            <a:r>
              <a:rPr lang="en-US" b="0" dirty="0" smtClean="0"/>
              <a:t>– Takes 3 seconds for execution for each user.</a:t>
            </a:r>
          </a:p>
          <a:p>
            <a:pPr marL="568325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i="1" dirty="0" smtClean="0"/>
              <a:t>  Validate user Citizenship -   </a:t>
            </a:r>
            <a:r>
              <a:rPr lang="en-US" b="0" dirty="0" smtClean="0"/>
              <a:t>Takes 4 seconds for execution for each user.</a:t>
            </a:r>
          </a:p>
          <a:p>
            <a:pPr marL="568325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Now customer wants to complete the registration process is less than 5 seconds.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47113" y="6357838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C62AF-8A58-47DB-8277-FFD1CE2A98D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7" name="Picture 6" descr="http://t2.gstatic.com/images?q=tbn:ANd9GcTL1mkdoyuwr_kQ_JSoRzK49ZhvsNdgTBkXnCBFnKi-LZ3XUlKd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716508" cy="1524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47800" y="4191000"/>
            <a:ext cx="75438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Guess how Tim would have achieved it?</a:t>
            </a:r>
          </a:p>
          <a:p>
            <a:pPr algn="ctr"/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 used 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 Threading. </a:t>
            </a:r>
          </a:p>
          <a:p>
            <a:pPr algn="ctr"/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Lets see what it is and how it can be implemented in this session.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7800" y="152400"/>
            <a:ext cx="76200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b="0" dirty="0" smtClean="0">
                <a:solidFill>
                  <a:schemeClr val="bg1"/>
                </a:solidFill>
                <a:latin typeface="Verdana" pitchFamily="34" charset="0"/>
              </a:rPr>
              <a:t>What is Multitasking </a:t>
            </a:r>
            <a:r>
              <a:rPr lang="en-US" sz="2800" b="0" dirty="0">
                <a:solidFill>
                  <a:schemeClr val="bg1"/>
                </a:solidFill>
                <a:latin typeface="Verdana" pitchFamily="34" charset="0"/>
              </a:rPr>
              <a:t>and </a:t>
            </a:r>
            <a:r>
              <a:rPr lang="en-US" sz="2800" b="0" dirty="0" smtClean="0">
                <a:solidFill>
                  <a:schemeClr val="bg1"/>
                </a:solidFill>
                <a:latin typeface="Verdana" pitchFamily="34" charset="0"/>
              </a:rPr>
              <a:t>Multithreading ?</a:t>
            </a:r>
            <a:endParaRPr lang="en-US" sz="28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8600" y="1600200"/>
            <a:ext cx="86106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ts val="1200"/>
              </a:spcBef>
            </a:pPr>
            <a:r>
              <a:rPr lang="en-US" dirty="0" smtClean="0"/>
              <a:t>What is Multitasking?</a:t>
            </a:r>
            <a:endParaRPr lang="en-US" dirty="0"/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Refers </a:t>
            </a:r>
            <a:r>
              <a:rPr lang="en-US" b="0" dirty="0"/>
              <a:t>to a computer's ability to perform multiple jobs concurrently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More </a:t>
            </a:r>
            <a:r>
              <a:rPr lang="en-US" b="0" dirty="0"/>
              <a:t>than one program are running concurrently, </a:t>
            </a:r>
            <a:endParaRPr lang="en-US" b="0" dirty="0" smtClean="0"/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Example:  </a:t>
            </a: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In windows you can run Word, power point , media player at the same time.  Yu will working on word and in parallel media player might play some music.</a:t>
            </a:r>
          </a:p>
          <a:p>
            <a:pPr marL="0" lvl="1">
              <a:spcBef>
                <a:spcPts val="1200"/>
              </a:spcBef>
            </a:pPr>
            <a:r>
              <a:rPr lang="en-US" dirty="0" smtClean="0"/>
              <a:t>What is Multithreading</a:t>
            </a:r>
            <a:r>
              <a:rPr lang="en-US" dirty="0"/>
              <a:t>?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/>
              <a:t>A thread</a:t>
            </a:r>
            <a:r>
              <a:rPr lang="en-US" b="0" dirty="0">
                <a:solidFill>
                  <a:srgbClr val="FF3300"/>
                </a:solidFill>
              </a:rPr>
              <a:t> </a:t>
            </a:r>
            <a:r>
              <a:rPr lang="en-US" b="0" dirty="0"/>
              <a:t>is a single sequence of execution within a </a:t>
            </a:r>
            <a:r>
              <a:rPr lang="en-US" b="0" dirty="0" smtClean="0"/>
              <a:t>program/process.</a:t>
            </a:r>
            <a:endParaRPr lang="en-US" b="0" dirty="0"/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This refers </a:t>
            </a:r>
            <a:r>
              <a:rPr lang="en-US" b="0" dirty="0"/>
              <a:t>to multiple threads of control within a single </a:t>
            </a:r>
            <a:r>
              <a:rPr lang="en-US" b="0" dirty="0" smtClean="0"/>
              <a:t>program.</a:t>
            </a:r>
            <a:endParaRPr lang="en-US" b="0" dirty="0"/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Each </a:t>
            </a:r>
            <a:r>
              <a:rPr lang="en-US" b="0" dirty="0"/>
              <a:t>program can run multiple threads of control within </a:t>
            </a:r>
            <a:r>
              <a:rPr lang="en-US" b="0" dirty="0" smtClean="0"/>
              <a:t>it.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Example: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Microsoft word process having multiple threads like spell check, auto save etc.</a:t>
            </a:r>
            <a:endParaRPr lang="en-US" b="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CE3420-51B5-45D0-AA94-470C87CA3DB9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4AC26AEA-9C87-406B-B3D6-23C14AE5F68A}"/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46978</TotalTime>
  <Words>2254</Words>
  <Application>Microsoft Office PowerPoint</Application>
  <PresentationFormat>On-screen Show (4:3)</PresentationFormat>
  <Paragraphs>344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CATP_2.1</vt:lpstr>
      <vt:lpstr>PowerPoint Presentation</vt:lpstr>
      <vt:lpstr>About the Author</vt:lpstr>
      <vt:lpstr>PowerPoint Presentation</vt:lpstr>
      <vt:lpstr>Objectives</vt:lpstr>
      <vt:lpstr>Process Vs Thread</vt:lpstr>
      <vt:lpstr>Process Example</vt:lpstr>
      <vt:lpstr>Thread Example</vt:lpstr>
      <vt:lpstr>A Problem statement</vt:lpstr>
      <vt:lpstr> </vt:lpstr>
      <vt:lpstr>Multitasking &amp; Multithreading Illustration</vt:lpstr>
      <vt:lpstr>Benefits of Multithreading </vt:lpstr>
      <vt:lpstr>How Tim solved the problem?</vt:lpstr>
      <vt:lpstr>How Tim solved the problem?</vt:lpstr>
      <vt:lpstr>What is an Application Thread?</vt:lpstr>
      <vt:lpstr>How Multiple threads run in an application?</vt:lpstr>
      <vt:lpstr>How Multiple threads run in an application?</vt:lpstr>
      <vt:lpstr>Ways of Implementing Threads </vt:lpstr>
      <vt:lpstr>Thread Class Methods</vt:lpstr>
      <vt:lpstr>Thread Class Methods</vt:lpstr>
      <vt:lpstr>Method 1 : Steps to develop thread using Thread</vt:lpstr>
      <vt:lpstr>Method 1 : Steps to develop thread using Thread</vt:lpstr>
      <vt:lpstr>Time To Reflect</vt:lpstr>
      <vt:lpstr>Thread Life Cycle</vt:lpstr>
      <vt:lpstr>Scheduling Threads </vt:lpstr>
      <vt:lpstr>Scheduling Threads(Cont)</vt:lpstr>
      <vt:lpstr>Thread Priority</vt:lpstr>
      <vt:lpstr>Important Note</vt:lpstr>
      <vt:lpstr>What are Daemon Threads?</vt:lpstr>
      <vt:lpstr>Thread Group</vt:lpstr>
      <vt:lpstr>Time To Reflect</vt:lpstr>
      <vt:lpstr>Lend a Hand – How to develop a thread?</vt:lpstr>
      <vt:lpstr>Lend a Hand Solution - How to develop a Thread?</vt:lpstr>
      <vt:lpstr>Lend a Hand Solution– How to develop a Thread?</vt:lpstr>
      <vt:lpstr>Lend a Hand Output - How to develop a Thread?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ThreadsPart1</dc:title>
  <dc:creator>121246</dc:creator>
  <cp:lastModifiedBy>124294</cp:lastModifiedBy>
  <cp:revision>2888</cp:revision>
  <dcterms:created xsi:type="dcterms:W3CDTF">2006-08-07T10:58:16Z</dcterms:created>
  <dcterms:modified xsi:type="dcterms:W3CDTF">2012-10-10T08:51:33Z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