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5" r:id="rId4"/>
  </p:sldMasterIdLst>
  <p:notesMasterIdLst>
    <p:notesMasterId r:id="rId26"/>
  </p:notesMasterIdLst>
  <p:handoutMasterIdLst>
    <p:handoutMasterId r:id="rId27"/>
  </p:handoutMasterIdLst>
  <p:sldIdLst>
    <p:sldId id="359" r:id="rId5"/>
    <p:sldId id="267" r:id="rId6"/>
    <p:sldId id="360" r:id="rId7"/>
    <p:sldId id="270" r:id="rId8"/>
    <p:sldId id="417" r:id="rId9"/>
    <p:sldId id="418" r:id="rId10"/>
    <p:sldId id="430" r:id="rId11"/>
    <p:sldId id="419" r:id="rId12"/>
    <p:sldId id="420" r:id="rId13"/>
    <p:sldId id="421" r:id="rId14"/>
    <p:sldId id="422" r:id="rId15"/>
    <p:sldId id="423" r:id="rId16"/>
    <p:sldId id="431" r:id="rId17"/>
    <p:sldId id="424" r:id="rId18"/>
    <p:sldId id="426" r:id="rId19"/>
    <p:sldId id="425" r:id="rId20"/>
    <p:sldId id="427" r:id="rId21"/>
    <p:sldId id="429" r:id="rId22"/>
    <p:sldId id="428" r:id="rId23"/>
    <p:sldId id="416" r:id="rId24"/>
    <p:sldId id="395" r:id="rId25"/>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6AWyBprMQc2ileHgNDGWnw==" hashData="2c8jd71be+M8mVt9SlLFn5TfjY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23" clrIdx="1"/>
  <p:cmAuthor id="2" name="training" initials="t" lastIdx="6" clrIdx="2"/>
  <p:cmAuthor id="3" name="PADMASREE" initials="P" lastIdx="2"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EA3800"/>
    <a:srgbClr val="A3E0FF"/>
    <a:srgbClr val="FFFF99"/>
    <a:srgbClr val="FFCCCC"/>
    <a:srgbClr val="FDFDE3"/>
    <a:srgbClr val="66CCFF"/>
    <a:srgbClr val="CCCC00"/>
    <a:srgbClr val="800000"/>
    <a:srgbClr val="613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327" autoAdjust="0"/>
  </p:normalViewPr>
  <p:slideViewPr>
    <p:cSldViewPr>
      <p:cViewPr>
        <p:scale>
          <a:sx n="60" d="100"/>
          <a:sy n="60" d="100"/>
        </p:scale>
        <p:origin x="-1656"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10/10/2012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extLst>
      <p:ext uri="{BB962C8B-B14F-4D97-AF65-F5344CB8AC3E}">
        <p14:creationId xmlns:p14="http://schemas.microsoft.com/office/powerpoint/2010/main" val="3710178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444596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smtClean="0">
                <a:solidFill>
                  <a:schemeClr val="tx1"/>
                </a:solidFill>
                <a:latin typeface="Myriad Pro" pitchFamily="34" charset="0"/>
                <a:cs typeface="Arial" pitchFamily="34" charset="0"/>
              </a:rPr>
              <a:t>Core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3200" dirty="0" smtClean="0">
                <a:solidFill>
                  <a:schemeClr val="bg1"/>
                </a:solidFill>
                <a:latin typeface="Cambria" pitchFamily="18" charset="0"/>
                <a:ea typeface="+mj-ea"/>
                <a:cs typeface="+mj-cs"/>
              </a:rPr>
              <a:t>Threading Part-2</a:t>
            </a:r>
            <a:endParaRPr lang="en-US" sz="32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Execute the threads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sp>
        <p:nvSpPr>
          <p:cNvPr id="5" name="TextBox 4"/>
          <p:cNvSpPr txBox="1"/>
          <p:nvPr/>
        </p:nvSpPr>
        <p:spPr>
          <a:xfrm>
            <a:off x="76200" y="1619071"/>
            <a:ext cx="9144000" cy="1200329"/>
          </a:xfrm>
          <a:prstGeom prst="rect">
            <a:avLst/>
          </a:prstGeom>
          <a:noFill/>
        </p:spPr>
        <p:txBody>
          <a:bodyPr wrap="square" rtlCol="0">
            <a:spAutoFit/>
          </a:bodyPr>
          <a:lstStyle/>
          <a:p>
            <a:pPr marL="568325" indent="-284163">
              <a:buFont typeface="Wingdings" pitchFamily="2" charset="2"/>
              <a:buChar char="§"/>
            </a:pPr>
            <a:r>
              <a:rPr lang="en-US" b="0" dirty="0" smtClean="0"/>
              <a:t>Run the main class – </a:t>
            </a:r>
            <a:r>
              <a:rPr lang="en-US" i="1" dirty="0" err="1" smtClean="0"/>
              <a:t>ThreadExMain</a:t>
            </a:r>
            <a:endParaRPr lang="en-US" i="1" dirty="0" smtClean="0"/>
          </a:p>
          <a:p>
            <a:pPr marL="568325" indent="-284163">
              <a:buFont typeface="Wingdings" pitchFamily="2" charset="2"/>
              <a:buChar char="§"/>
            </a:pPr>
            <a:r>
              <a:rPr lang="en-US" b="0" dirty="0" smtClean="0"/>
              <a:t>The output will be something as shown below – </a:t>
            </a:r>
          </a:p>
          <a:p>
            <a:pPr marL="568325" indent="61913"/>
            <a:r>
              <a:rPr lang="en-US" b="0" dirty="0" smtClean="0"/>
              <a:t>Output may vary for each execution since Thread execution depends upon the operating system.</a:t>
            </a:r>
            <a:endParaRPr lang="en-US" b="0" dirty="0"/>
          </a:p>
        </p:txBody>
      </p:sp>
      <p:pic>
        <p:nvPicPr>
          <p:cNvPr id="3075" name="Picture 3"/>
          <p:cNvPicPr>
            <a:picLocks noChangeAspect="1" noChangeArrowheads="1"/>
          </p:cNvPicPr>
          <p:nvPr/>
        </p:nvPicPr>
        <p:blipFill>
          <a:blip r:embed="rId2" cstate="print"/>
          <a:srcRect/>
          <a:stretch>
            <a:fillRect/>
          </a:stretch>
        </p:blipFill>
        <p:spPr bwMode="auto">
          <a:xfrm>
            <a:off x="304800" y="3124200"/>
            <a:ext cx="3448050" cy="2438400"/>
          </a:xfrm>
          <a:prstGeom prst="rect">
            <a:avLst/>
          </a:prstGeom>
          <a:noFill/>
          <a:ln w="25400">
            <a:solidFill>
              <a:srgbClr val="0070C0"/>
            </a:solidFill>
            <a:miter lim="800000"/>
            <a:headEnd/>
            <a:tailEnd/>
          </a:ln>
          <a:effectLst/>
        </p:spPr>
      </p:pic>
      <p:pic>
        <p:nvPicPr>
          <p:cNvPr id="3077" name="Picture 5"/>
          <p:cNvPicPr>
            <a:picLocks noChangeAspect="1" noChangeArrowheads="1"/>
          </p:cNvPicPr>
          <p:nvPr/>
        </p:nvPicPr>
        <p:blipFill>
          <a:blip r:embed="rId3" cstate="print"/>
          <a:srcRect/>
          <a:stretch>
            <a:fillRect/>
          </a:stretch>
        </p:blipFill>
        <p:spPr bwMode="auto">
          <a:xfrm>
            <a:off x="5553075" y="3124200"/>
            <a:ext cx="3438525" cy="2466975"/>
          </a:xfrm>
          <a:prstGeom prst="rect">
            <a:avLst/>
          </a:prstGeom>
          <a:noFill/>
          <a:ln w="25400">
            <a:solidFill>
              <a:srgbClr val="0070C0"/>
            </a:solidFill>
            <a:miter lim="800000"/>
            <a:headEnd/>
            <a:tailEnd/>
          </a:ln>
          <a:effectLst/>
        </p:spPr>
      </p:pic>
      <p:sp>
        <p:nvSpPr>
          <p:cNvPr id="7" name="TextBox 6"/>
          <p:cNvSpPr txBox="1"/>
          <p:nvPr/>
        </p:nvSpPr>
        <p:spPr>
          <a:xfrm>
            <a:off x="3855720" y="3886200"/>
            <a:ext cx="1554480" cy="100584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500" b="0" dirty="0" smtClean="0">
                <a:latin typeface="Arial" pitchFamily="34" charset="0"/>
                <a:cs typeface="Arial" pitchFamily="34" charset="0"/>
              </a:rPr>
              <a:t>Different output  displayed during different run</a:t>
            </a:r>
            <a:endParaRPr lang="en-US" sz="1500" b="0" dirty="0">
              <a:latin typeface="Arial" pitchFamily="34" charset="0"/>
              <a:cs typeface="Arial" pitchFamily="34" charset="0"/>
            </a:endParaRPr>
          </a:p>
        </p:txBody>
      </p:sp>
      <p:sp>
        <p:nvSpPr>
          <p:cNvPr id="8" name="Rounded Rectangle 7"/>
          <p:cNvSpPr/>
          <p:nvPr/>
        </p:nvSpPr>
        <p:spPr>
          <a:xfrm>
            <a:off x="304800" y="3200400"/>
            <a:ext cx="1905000"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516880" y="3200400"/>
            <a:ext cx="173736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Runnable Vs Thread method</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sp>
        <p:nvSpPr>
          <p:cNvPr id="5" name="Rectangle 4"/>
          <p:cNvSpPr/>
          <p:nvPr/>
        </p:nvSpPr>
        <p:spPr>
          <a:xfrm>
            <a:off x="1524000" y="1752600"/>
            <a:ext cx="67818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400" dirty="0" smtClean="0">
                <a:solidFill>
                  <a:schemeClr val="tx1"/>
                </a:solidFill>
                <a:latin typeface="Arial" pitchFamily="34" charset="0"/>
                <a:cs typeface="Arial" pitchFamily="34" charset="0"/>
              </a:rPr>
              <a:t>Which Method is better? Why?</a:t>
            </a:r>
          </a:p>
          <a:p>
            <a:pPr algn="ctr"/>
            <a:endParaRPr lang="en-US" sz="2400" dirty="0" smtClean="0">
              <a:solidFill>
                <a:schemeClr val="tx1"/>
              </a:solidFill>
              <a:latin typeface="Arial" pitchFamily="34" charset="0"/>
              <a:cs typeface="Arial" pitchFamily="34" charset="0"/>
            </a:endParaRPr>
          </a:p>
          <a:p>
            <a:pPr algn="ctr"/>
            <a:r>
              <a:rPr lang="en-US" sz="2400" dirty="0" smtClean="0">
                <a:solidFill>
                  <a:srgbClr val="C00000"/>
                </a:solidFill>
              </a:rPr>
              <a:t>Implementing Runnable interface is recommended.</a:t>
            </a:r>
          </a:p>
        </p:txBody>
      </p:sp>
      <p:sp>
        <p:nvSpPr>
          <p:cNvPr id="6" name="TextBox 5"/>
          <p:cNvSpPr txBox="1"/>
          <p:nvPr/>
        </p:nvSpPr>
        <p:spPr>
          <a:xfrm>
            <a:off x="381000" y="3372177"/>
            <a:ext cx="8382000" cy="2446824"/>
          </a:xfrm>
          <a:prstGeom prst="rect">
            <a:avLst/>
          </a:prstGeom>
          <a:noFill/>
        </p:spPr>
        <p:txBody>
          <a:bodyPr wrap="square" rtlCol="0">
            <a:spAutoFit/>
          </a:bodyPr>
          <a:lstStyle/>
          <a:p>
            <a:pPr marL="457200" indent="-346075">
              <a:lnSpc>
                <a:spcPct val="150000"/>
              </a:lnSpc>
            </a:pPr>
            <a:r>
              <a:rPr lang="en-US" dirty="0" smtClean="0"/>
              <a:t>Why Runnable is better?</a:t>
            </a:r>
          </a:p>
          <a:p>
            <a:pPr marL="457200" indent="-346075">
              <a:lnSpc>
                <a:spcPct val="150000"/>
              </a:lnSpc>
              <a:buFont typeface="Wingdings" pitchFamily="2" charset="2"/>
              <a:buChar char="§"/>
            </a:pPr>
            <a:r>
              <a:rPr lang="en-US" b="0" dirty="0" smtClean="0"/>
              <a:t>If we inherit the </a:t>
            </a:r>
            <a:r>
              <a:rPr lang="en-US" i="1" dirty="0" smtClean="0"/>
              <a:t>Thread</a:t>
            </a:r>
            <a:r>
              <a:rPr lang="en-US" b="0" dirty="0" smtClean="0"/>
              <a:t> class for creating threads we cannot extend any other class. </a:t>
            </a:r>
            <a:r>
              <a:rPr lang="en-US" i="1" dirty="0" smtClean="0"/>
              <a:t>Since Java does not support multiple inheritance</a:t>
            </a:r>
          </a:p>
          <a:p>
            <a:pPr marL="457200" indent="-346075">
              <a:lnSpc>
                <a:spcPct val="150000"/>
              </a:lnSpc>
              <a:buFont typeface="Wingdings" pitchFamily="2" charset="2"/>
              <a:buChar char="§"/>
            </a:pPr>
            <a:r>
              <a:rPr lang="en-US" b="0" dirty="0" smtClean="0"/>
              <a:t>By implementing the </a:t>
            </a:r>
            <a:r>
              <a:rPr lang="en-US" i="1" dirty="0" smtClean="0"/>
              <a:t>Runnable </a:t>
            </a:r>
            <a:r>
              <a:rPr lang="en-US" b="0" dirty="0" smtClean="0"/>
              <a:t>interface we can make the thread class extend other classes. </a:t>
            </a:r>
          </a:p>
          <a:p>
            <a:endParaRPr lang="en-US" b="0" dirty="0"/>
          </a:p>
        </p:txBody>
      </p:sp>
      <p:pic>
        <p:nvPicPr>
          <p:cNvPr id="7" name="Picture 6"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533400" y="1676400"/>
            <a:ext cx="716508"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ox(in)">
                                      <p:cBhvr>
                                        <p:cTn id="15" dur="500"/>
                                        <p:tgtEl>
                                          <p:spTgt spid="6">
                                            <p:txEl>
                                              <p:pRg st="0" end="0"/>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ox(in)">
                                      <p:cBhvr>
                                        <p:cTn id="18" dur="500"/>
                                        <p:tgtEl>
                                          <p:spTgt spid="6">
                                            <p:txEl>
                                              <p:pRg st="1" end="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box(in)">
                                      <p:cBhvr>
                                        <p:cTn id="2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Tim faces another problem </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a:p>
        </p:txBody>
      </p:sp>
      <p:sp>
        <p:nvSpPr>
          <p:cNvPr id="5" name="TextBox 4"/>
          <p:cNvSpPr txBox="1"/>
          <p:nvPr/>
        </p:nvSpPr>
        <p:spPr>
          <a:xfrm>
            <a:off x="228600" y="1425982"/>
            <a:ext cx="8610600" cy="3831818"/>
          </a:xfrm>
          <a:prstGeom prst="rect">
            <a:avLst/>
          </a:prstGeom>
          <a:noFill/>
        </p:spPr>
        <p:txBody>
          <a:bodyPr wrap="square" rtlCol="0">
            <a:spAutoFit/>
          </a:bodyPr>
          <a:lstStyle/>
          <a:p>
            <a:pPr>
              <a:lnSpc>
                <a:spcPct val="150000"/>
              </a:lnSpc>
            </a:pPr>
            <a:r>
              <a:rPr lang="en-US" b="0" dirty="0" smtClean="0"/>
              <a:t>In the previous examples we can see that  the main Thread (</a:t>
            </a:r>
            <a:r>
              <a:rPr lang="en-US" i="1" dirty="0" smtClean="0"/>
              <a:t>Application Thread</a:t>
            </a:r>
            <a:r>
              <a:rPr lang="en-US" b="0" dirty="0" smtClean="0"/>
              <a:t>) exits before the other child Threads which was originated by it completes execution. This may not be desirable in some situations. </a:t>
            </a:r>
          </a:p>
          <a:p>
            <a:pPr>
              <a:lnSpc>
                <a:spcPct val="150000"/>
              </a:lnSpc>
            </a:pPr>
            <a:endParaRPr lang="en-US" dirty="0" smtClean="0"/>
          </a:p>
          <a:p>
            <a:pPr>
              <a:lnSpc>
                <a:spcPct val="150000"/>
              </a:lnSpc>
            </a:pPr>
            <a:r>
              <a:rPr lang="en-US" dirty="0" smtClean="0"/>
              <a:t>Example: </a:t>
            </a:r>
            <a:r>
              <a:rPr lang="en-US" b="0" dirty="0" smtClean="0"/>
              <a:t> Assume tax needs to be calculated for 10 employees using </a:t>
            </a:r>
            <a:r>
              <a:rPr lang="en-US" dirty="0" smtClean="0"/>
              <a:t>calculateTax</a:t>
            </a:r>
            <a:r>
              <a:rPr lang="en-US" b="0" dirty="0" smtClean="0"/>
              <a:t>() method, Tim the programmer decides to speedup the process by spawning 10 thread one thread per employee.  Also Tim needs to ensure that the program should exit only after all the ten threads complete the tax calculation.</a:t>
            </a:r>
          </a:p>
          <a:p>
            <a:pPr>
              <a:lnSpc>
                <a:spcPct val="150000"/>
              </a:lnSpc>
            </a:pPr>
            <a:endParaRPr lang="en-US" b="0" dirty="0" smtClean="0"/>
          </a:p>
        </p:txBody>
      </p:sp>
      <p:sp>
        <p:nvSpPr>
          <p:cNvPr id="6" name="Rectangle 5"/>
          <p:cNvSpPr/>
          <p:nvPr/>
        </p:nvSpPr>
        <p:spPr>
          <a:xfrm>
            <a:off x="1569720" y="5100935"/>
            <a:ext cx="521208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400" dirty="0" smtClean="0">
                <a:solidFill>
                  <a:schemeClr val="tx1"/>
                </a:solidFill>
                <a:latin typeface="Arial" pitchFamily="34" charset="0"/>
                <a:cs typeface="Arial" pitchFamily="34" charset="0"/>
              </a:rPr>
              <a:t>How can this be solved?</a:t>
            </a:r>
          </a:p>
          <a:p>
            <a:pPr algn="ctr"/>
            <a:r>
              <a:rPr lang="en-US" sz="2400" dirty="0" smtClean="0">
                <a:solidFill>
                  <a:schemeClr val="tx1"/>
                </a:solidFill>
                <a:latin typeface="Arial" pitchFamily="34" charset="0"/>
                <a:cs typeface="Arial" pitchFamily="34" charset="0"/>
              </a:rPr>
              <a:t>Tim used Thread </a:t>
            </a:r>
            <a:r>
              <a:rPr lang="en-US" sz="2400" dirty="0" smtClean="0">
                <a:solidFill>
                  <a:srgbClr val="CC3300"/>
                </a:solidFill>
                <a:latin typeface="Arial" pitchFamily="34" charset="0"/>
                <a:cs typeface="Arial" pitchFamily="34" charset="0"/>
              </a:rPr>
              <a:t>Join</a:t>
            </a:r>
            <a:r>
              <a:rPr lang="en-US" sz="2400" dirty="0" smtClean="0">
                <a:solidFill>
                  <a:schemeClr val="tx1"/>
                </a:solidFill>
                <a:latin typeface="Arial" pitchFamily="34" charset="0"/>
                <a:cs typeface="Arial" pitchFamily="34" charset="0"/>
              </a:rPr>
              <a:t> Method.</a:t>
            </a:r>
            <a:endParaRPr lang="en-US" sz="24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What is join()?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TextBox 4"/>
          <p:cNvSpPr txBox="1"/>
          <p:nvPr/>
        </p:nvSpPr>
        <p:spPr>
          <a:xfrm>
            <a:off x="228600" y="1676400"/>
            <a:ext cx="8610600" cy="3000821"/>
          </a:xfrm>
          <a:prstGeom prst="rect">
            <a:avLst/>
          </a:prstGeom>
          <a:noFill/>
        </p:spPr>
        <p:txBody>
          <a:bodyPr wrap="square" rtlCol="0">
            <a:spAutoFit/>
          </a:bodyPr>
          <a:lstStyle/>
          <a:p>
            <a:pPr>
              <a:lnSpc>
                <a:spcPct val="150000"/>
              </a:lnSpc>
            </a:pPr>
            <a:r>
              <a:rPr lang="en-US" dirty="0" smtClean="0"/>
              <a:t>What is join()?</a:t>
            </a:r>
          </a:p>
          <a:p>
            <a:pPr marL="520700" indent="-347663">
              <a:lnSpc>
                <a:spcPct val="150000"/>
              </a:lnSpc>
              <a:buFont typeface="Wingdings" pitchFamily="2" charset="2"/>
              <a:buChar char="§"/>
            </a:pPr>
            <a:r>
              <a:rPr lang="en-US" i="1" dirty="0" smtClean="0"/>
              <a:t>Join()</a:t>
            </a:r>
            <a:r>
              <a:rPr lang="en-US" b="0" dirty="0" smtClean="0"/>
              <a:t> is used to ensure that the application main thread will complete only after all the thread spawned by it inside the process completes execution.</a:t>
            </a:r>
          </a:p>
          <a:p>
            <a:pPr marL="520700" indent="-347663">
              <a:lnSpc>
                <a:spcPct val="150000"/>
              </a:lnSpc>
              <a:buFont typeface="Wingdings" pitchFamily="2" charset="2"/>
              <a:buChar char="§"/>
            </a:pPr>
            <a:r>
              <a:rPr lang="en-US" b="0" dirty="0" smtClean="0"/>
              <a:t>In other words, one thread can wait for another to complete using the </a:t>
            </a:r>
            <a:r>
              <a:rPr lang="en-US" dirty="0" smtClean="0"/>
              <a:t>join() </a:t>
            </a:r>
            <a:r>
              <a:rPr lang="en-US" b="0" dirty="0" smtClean="0"/>
              <a:t>method. </a:t>
            </a:r>
          </a:p>
          <a:p>
            <a:pPr marL="520700" indent="-347663">
              <a:lnSpc>
                <a:spcPct val="150000"/>
              </a:lnSpc>
              <a:buFont typeface="Wingdings" pitchFamily="2" charset="2"/>
              <a:buChar char="§"/>
            </a:pPr>
            <a:r>
              <a:rPr lang="en-US" b="0" dirty="0" smtClean="0"/>
              <a:t>Invoking </a:t>
            </a:r>
            <a:r>
              <a:rPr lang="en-US" dirty="0" smtClean="0"/>
              <a:t>join() </a:t>
            </a:r>
            <a:r>
              <a:rPr lang="en-US" b="0" dirty="0" smtClean="0"/>
              <a:t>guarantees that the method will not return until the threads started from it returns and join.</a:t>
            </a:r>
            <a:endParaRPr lang="en-US" b="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join() method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5" name="TextBox 4"/>
          <p:cNvSpPr txBox="1"/>
          <p:nvPr/>
        </p:nvSpPr>
        <p:spPr>
          <a:xfrm>
            <a:off x="0" y="1676400"/>
            <a:ext cx="8915400" cy="4363502"/>
          </a:xfrm>
          <a:prstGeom prst="rect">
            <a:avLst/>
          </a:prstGeom>
          <a:noFill/>
        </p:spPr>
        <p:txBody>
          <a:bodyPr wrap="square" rtlCol="0">
            <a:spAutoFit/>
          </a:bodyPr>
          <a:lstStyle/>
          <a:p>
            <a:pPr>
              <a:lnSpc>
                <a:spcPct val="150000"/>
              </a:lnSpc>
              <a:spcBef>
                <a:spcPts val="1200"/>
              </a:spcBef>
            </a:pPr>
            <a:r>
              <a:rPr lang="en-US" sz="2300" b="0" dirty="0" smtClean="0"/>
              <a:t>In this demo we will see how a method works with and without join . </a:t>
            </a:r>
          </a:p>
          <a:p>
            <a:pPr marL="111125">
              <a:lnSpc>
                <a:spcPct val="150000"/>
              </a:lnSpc>
              <a:spcBef>
                <a:spcPts val="1200"/>
              </a:spcBef>
            </a:pPr>
            <a:r>
              <a:rPr lang="en-US" sz="2300" dirty="0" smtClean="0"/>
              <a:t>Step 1: </a:t>
            </a:r>
            <a:r>
              <a:rPr lang="en-US" sz="2300" b="0" dirty="0" smtClean="0"/>
              <a:t>We will create a Runnable class </a:t>
            </a:r>
            <a:r>
              <a:rPr lang="en-US" sz="2300" dirty="0" smtClean="0"/>
              <a:t>JoinEx</a:t>
            </a:r>
            <a:r>
              <a:rPr lang="en-US" sz="2300" b="0" dirty="0" smtClean="0"/>
              <a:t> and a main class </a:t>
            </a:r>
            <a:r>
              <a:rPr lang="en-US" sz="2300" dirty="0" smtClean="0"/>
              <a:t>JoinExMain</a:t>
            </a:r>
          </a:p>
          <a:p>
            <a:pPr marL="111125">
              <a:lnSpc>
                <a:spcPct val="150000"/>
              </a:lnSpc>
              <a:spcBef>
                <a:spcPts val="1200"/>
              </a:spcBef>
            </a:pPr>
            <a:r>
              <a:rPr lang="en-US" sz="2300" dirty="0" smtClean="0"/>
              <a:t>Step 2: </a:t>
            </a:r>
            <a:r>
              <a:rPr lang="en-US" sz="2300" b="0" dirty="0" smtClean="0"/>
              <a:t>First we will create the</a:t>
            </a:r>
            <a:r>
              <a:rPr lang="en-US" sz="2300" b="0" dirty="0" smtClean="0">
                <a:solidFill>
                  <a:srgbClr val="00B0F0"/>
                </a:solidFill>
              </a:rPr>
              <a:t> </a:t>
            </a:r>
            <a:r>
              <a:rPr lang="en-US" sz="2300" dirty="0" smtClean="0"/>
              <a:t>main</a:t>
            </a:r>
            <a:r>
              <a:rPr lang="en-US" sz="2300" b="0" dirty="0" smtClean="0">
                <a:solidFill>
                  <a:srgbClr val="00B0F0"/>
                </a:solidFill>
              </a:rPr>
              <a:t> </a:t>
            </a:r>
            <a:r>
              <a:rPr lang="en-US" sz="2300" b="0" dirty="0" smtClean="0"/>
              <a:t>method without </a:t>
            </a:r>
            <a:r>
              <a:rPr lang="en-US" sz="2300" dirty="0" smtClean="0"/>
              <a:t>join()</a:t>
            </a:r>
            <a:r>
              <a:rPr lang="en-US" sz="2300" b="0" dirty="0" smtClean="0"/>
              <a:t> and look at the output</a:t>
            </a:r>
          </a:p>
          <a:p>
            <a:pPr marL="111125">
              <a:lnSpc>
                <a:spcPct val="150000"/>
              </a:lnSpc>
              <a:spcBef>
                <a:spcPts val="1200"/>
              </a:spcBef>
            </a:pPr>
            <a:r>
              <a:rPr lang="en-US" sz="2300" dirty="0" smtClean="0"/>
              <a:t>Step 3: </a:t>
            </a:r>
            <a:r>
              <a:rPr lang="en-US" sz="2300" b="0" dirty="0" smtClean="0"/>
              <a:t>Then will inject </a:t>
            </a:r>
            <a:r>
              <a:rPr lang="en-US" sz="2300" dirty="0" smtClean="0"/>
              <a:t>join()</a:t>
            </a:r>
            <a:r>
              <a:rPr lang="en-US" sz="2300" b="0" dirty="0" smtClean="0"/>
              <a:t> to the </a:t>
            </a:r>
            <a:r>
              <a:rPr lang="en-US" sz="2300" dirty="0" smtClean="0"/>
              <a:t>main</a:t>
            </a:r>
            <a:r>
              <a:rPr lang="en-US" sz="2300" b="0" dirty="0" smtClean="0"/>
              <a:t> method and see how join changes the output. </a:t>
            </a:r>
            <a:endParaRPr lang="en-US" sz="2300" b="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Step 1: Create Runnable Class</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295400" y="1905000"/>
            <a:ext cx="5560368"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sp>
        <p:nvSpPr>
          <p:cNvPr id="5" name="TextBox 4"/>
          <p:cNvSpPr txBox="1"/>
          <p:nvPr/>
        </p:nvSpPr>
        <p:spPr>
          <a:xfrm>
            <a:off x="1981200" y="381000"/>
            <a:ext cx="6096000" cy="369332"/>
          </a:xfrm>
          <a:prstGeom prst="rect">
            <a:avLst/>
          </a:prstGeom>
          <a:noFill/>
        </p:spPr>
        <p:txBody>
          <a:bodyPr wrap="square" rtlCol="0">
            <a:spAutoFit/>
          </a:bodyPr>
          <a:lstStyle/>
          <a:p>
            <a:endParaRPr lang="en-US" dirty="0"/>
          </a:p>
        </p:txBody>
      </p:sp>
      <p:sp>
        <p:nvSpPr>
          <p:cNvPr id="6" name="Title 1"/>
          <p:cNvSpPr>
            <a:spLocks noGrp="1"/>
          </p:cNvSpPr>
          <p:nvPr>
            <p:ph type="title"/>
          </p:nvPr>
        </p:nvSpPr>
        <p:spPr>
          <a:xfrm>
            <a:off x="1600200" y="0"/>
            <a:ext cx="7543800" cy="1143000"/>
          </a:xfrm>
        </p:spPr>
        <p:txBody>
          <a:bodyPr/>
          <a:lstStyle/>
          <a:p>
            <a:r>
              <a:rPr lang="en-US" sz="2400" dirty="0" smtClean="0"/>
              <a:t>Lend a Hand- Step 2: Create the Java Main Class</a:t>
            </a:r>
            <a:endParaRPr lang="en-US" sz="2400" dirty="0"/>
          </a:p>
        </p:txBody>
      </p:sp>
      <p:sp>
        <p:nvSpPr>
          <p:cNvPr id="8" name="TextBox 7"/>
          <p:cNvSpPr txBox="1"/>
          <p:nvPr/>
        </p:nvSpPr>
        <p:spPr>
          <a:xfrm>
            <a:off x="914400" y="1752600"/>
            <a:ext cx="7162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Main method without join, create two threads and start it.</a:t>
            </a:r>
            <a:endParaRPr lang="en-US" b="0" dirty="0">
              <a:latin typeface="Arial" pitchFamily="34" charset="0"/>
              <a:cs typeface="Arial" pitchFamily="34" charset="0"/>
            </a:endParaRPr>
          </a:p>
        </p:txBody>
      </p:sp>
      <p:pic>
        <p:nvPicPr>
          <p:cNvPr id="5124" name="Picture 4"/>
          <p:cNvPicPr>
            <a:picLocks noChangeAspect="1" noChangeArrowheads="1"/>
          </p:cNvPicPr>
          <p:nvPr/>
        </p:nvPicPr>
        <p:blipFill>
          <a:blip r:embed="rId2" cstate="print"/>
          <a:srcRect/>
          <a:stretch>
            <a:fillRect/>
          </a:stretch>
        </p:blipFill>
        <p:spPr bwMode="auto">
          <a:xfrm>
            <a:off x="914400" y="2590800"/>
            <a:ext cx="7089032"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Output </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1371600" y="2514600"/>
            <a:ext cx="5063110" cy="2819400"/>
          </a:xfrm>
          <a:prstGeom prst="rect">
            <a:avLst/>
          </a:prstGeom>
          <a:noFill/>
          <a:ln w="25400">
            <a:noFill/>
            <a:miter lim="800000"/>
            <a:headEnd/>
            <a:tailEnd/>
          </a:ln>
          <a:effectLst/>
        </p:spPr>
      </p:pic>
      <p:sp>
        <p:nvSpPr>
          <p:cNvPr id="6" name="TextBox 5"/>
          <p:cNvSpPr txBox="1"/>
          <p:nvPr/>
        </p:nvSpPr>
        <p:spPr>
          <a:xfrm>
            <a:off x="609600" y="1600200"/>
            <a:ext cx="7239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The main method ends before the completion of the other threads</a:t>
            </a:r>
            <a:endParaRPr lang="en-US" b="0" dirty="0">
              <a:latin typeface="Arial" pitchFamily="34" charset="0"/>
              <a:cs typeface="Arial" pitchFamily="34" charset="0"/>
            </a:endParaRPr>
          </a:p>
        </p:txBody>
      </p:sp>
      <p:sp>
        <p:nvSpPr>
          <p:cNvPr id="7" name="Rounded Rectangle 6"/>
          <p:cNvSpPr/>
          <p:nvPr/>
        </p:nvSpPr>
        <p:spPr>
          <a:xfrm>
            <a:off x="1219200" y="2362200"/>
            <a:ext cx="2743200" cy="381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6" idx="2"/>
            <a:endCxn id="7" idx="0"/>
          </p:cNvCxnSpPr>
          <p:nvPr/>
        </p:nvCxnSpPr>
        <p:spPr>
          <a:xfrm flipH="1">
            <a:off x="2590800" y="1969532"/>
            <a:ext cx="1638300" cy="3926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Step 3: Add join()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a:p>
        </p:txBody>
      </p:sp>
      <p:pic>
        <p:nvPicPr>
          <p:cNvPr id="5" name="Picture 3"/>
          <p:cNvPicPr>
            <a:picLocks noChangeAspect="1" noChangeArrowheads="1"/>
          </p:cNvPicPr>
          <p:nvPr/>
        </p:nvPicPr>
        <p:blipFill>
          <a:blip r:embed="rId2" cstate="print"/>
          <a:srcRect/>
          <a:stretch>
            <a:fillRect/>
          </a:stretch>
        </p:blipFill>
        <p:spPr bwMode="auto">
          <a:xfrm>
            <a:off x="685800" y="1905000"/>
            <a:ext cx="7028739" cy="2895600"/>
          </a:xfrm>
          <a:prstGeom prst="rect">
            <a:avLst/>
          </a:prstGeom>
          <a:noFill/>
          <a:ln w="9525">
            <a:noFill/>
            <a:miter lim="800000"/>
            <a:headEnd/>
            <a:tailEnd/>
          </a:ln>
          <a:effectLst/>
        </p:spPr>
      </p:pic>
      <p:sp>
        <p:nvSpPr>
          <p:cNvPr id="6" name="Right Brace 5"/>
          <p:cNvSpPr/>
          <p:nvPr/>
        </p:nvSpPr>
        <p:spPr>
          <a:xfrm>
            <a:off x="2514600" y="3581400"/>
            <a:ext cx="152400" cy="381000"/>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2727434" y="3565634"/>
            <a:ext cx="3657600" cy="3231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The threads join method is triggered.</a:t>
            </a:r>
            <a:endParaRPr lang="en-US" sz="15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Output with join()</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a:p>
        </p:txBody>
      </p:sp>
      <p:pic>
        <p:nvPicPr>
          <p:cNvPr id="7172" name="Picture 4"/>
          <p:cNvPicPr>
            <a:picLocks noChangeAspect="1" noChangeArrowheads="1"/>
          </p:cNvPicPr>
          <p:nvPr/>
        </p:nvPicPr>
        <p:blipFill>
          <a:blip r:embed="rId2" cstate="print"/>
          <a:srcRect/>
          <a:stretch>
            <a:fillRect/>
          </a:stretch>
        </p:blipFill>
        <p:spPr bwMode="auto">
          <a:xfrm>
            <a:off x="685800" y="2209800"/>
            <a:ext cx="4601497" cy="2438400"/>
          </a:xfrm>
          <a:prstGeom prst="rect">
            <a:avLst/>
          </a:prstGeom>
          <a:noFill/>
          <a:ln w="25400">
            <a:noFill/>
            <a:miter lim="800000"/>
            <a:headEnd/>
            <a:tailEnd/>
          </a:ln>
          <a:effectLst/>
        </p:spPr>
      </p:pic>
      <p:sp>
        <p:nvSpPr>
          <p:cNvPr id="5" name="TextBox 4"/>
          <p:cNvSpPr txBox="1"/>
          <p:nvPr/>
        </p:nvSpPr>
        <p:spPr>
          <a:xfrm>
            <a:off x="609600" y="5257800"/>
            <a:ext cx="7239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The main method ends after the completion of the other threads</a:t>
            </a:r>
            <a:endParaRPr lang="en-US" b="0" dirty="0">
              <a:latin typeface="Arial" pitchFamily="34" charset="0"/>
              <a:cs typeface="Arial" pitchFamily="34" charset="0"/>
            </a:endParaRPr>
          </a:p>
        </p:txBody>
      </p:sp>
      <p:sp>
        <p:nvSpPr>
          <p:cNvPr id="6" name="Rounded Rectangle 5"/>
          <p:cNvSpPr/>
          <p:nvPr/>
        </p:nvSpPr>
        <p:spPr>
          <a:xfrm>
            <a:off x="609600" y="4343400"/>
            <a:ext cx="2743200" cy="3810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0"/>
            <a:endCxn id="6" idx="2"/>
          </p:cNvCxnSpPr>
          <p:nvPr/>
        </p:nvCxnSpPr>
        <p:spPr>
          <a:xfrm flipH="1" flipV="1">
            <a:off x="1981200" y="4724400"/>
            <a:ext cx="22479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 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 / </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January 24th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Reflect</a:t>
            </a:r>
            <a:endParaRPr lang="en-US" dirty="0"/>
          </a:p>
        </p:txBody>
      </p:sp>
      <p:sp>
        <p:nvSpPr>
          <p:cNvPr id="3" name="Content Placeholder 2"/>
          <p:cNvSpPr>
            <a:spLocks noGrp="1"/>
          </p:cNvSpPr>
          <p:nvPr>
            <p:ph idx="1"/>
          </p:nvPr>
        </p:nvSpPr>
        <p:spPr>
          <a:xfrm>
            <a:off x="0" y="1524000"/>
            <a:ext cx="9144000" cy="4946650"/>
          </a:xfrm>
        </p:spPr>
        <p:txBody>
          <a:bodyPr/>
          <a:lstStyle/>
          <a:p>
            <a:pPr>
              <a:buNone/>
            </a:pPr>
            <a:endParaRPr lang="en-US" sz="2500" dirty="0" smtClean="0">
              <a:latin typeface="Arial" pitchFamily="34" charset="0"/>
              <a:cs typeface="Arial" pitchFamily="34" charset="0"/>
            </a:endParaRPr>
          </a:p>
          <a:p>
            <a:pPr>
              <a:buNone/>
            </a:pPr>
            <a:endParaRPr lang="en-US" sz="2500" dirty="0" smtClean="0">
              <a:latin typeface="Arial" pitchFamily="34" charset="0"/>
              <a:cs typeface="Arial" pitchFamily="34" charset="0"/>
            </a:endParaRPr>
          </a:p>
          <a:p>
            <a:pPr>
              <a:buNone/>
            </a:pPr>
            <a:endParaRPr lang="en-US" sz="2500" dirty="0" smtClean="0">
              <a:latin typeface="Arial" pitchFamily="34" charset="0"/>
              <a:cs typeface="Arial" pitchFamily="34" charset="0"/>
            </a:endParaRPr>
          </a:p>
          <a:p>
            <a:pPr>
              <a:lnSpc>
                <a:spcPct val="150000"/>
              </a:lnSpc>
              <a:buNone/>
            </a:pPr>
            <a:r>
              <a:rPr lang="en-US" sz="2200" dirty="0" smtClean="0">
                <a:latin typeface="Arial" pitchFamily="34" charset="0"/>
                <a:cs typeface="Arial" pitchFamily="34" charset="0"/>
              </a:rPr>
              <a:t>Associates to quickly summarize the following before ending the session </a:t>
            </a:r>
          </a:p>
          <a:p>
            <a:pPr marL="800100" indent="-279400">
              <a:lnSpc>
                <a:spcPct val="150000"/>
              </a:lnSpc>
              <a:buFont typeface="Wingdings" pitchFamily="2" charset="2"/>
              <a:buChar char="§"/>
            </a:pPr>
            <a:r>
              <a:rPr sz="2200" dirty="0" smtClean="0">
                <a:latin typeface="Arial" pitchFamily="34" charset="0"/>
                <a:cs typeface="Arial" pitchFamily="34" charset="0"/>
              </a:rPr>
              <a:t>What makes implementing Runnable interface better than extending Thread class for Thread Creation?</a:t>
            </a:r>
          </a:p>
          <a:p>
            <a:pPr marL="800100" indent="-279400">
              <a:lnSpc>
                <a:spcPct val="150000"/>
              </a:lnSpc>
              <a:buFont typeface="Wingdings" pitchFamily="2" charset="2"/>
              <a:buChar char="§"/>
            </a:pPr>
            <a:r>
              <a:rPr lang="en-US" sz="2200" dirty="0" smtClean="0">
                <a:latin typeface="Arial" pitchFamily="34" charset="0"/>
                <a:cs typeface="Arial" pitchFamily="34" charset="0"/>
              </a:rPr>
              <a:t>H</a:t>
            </a:r>
            <a:r>
              <a:rPr sz="2200" dirty="0" smtClean="0">
                <a:latin typeface="Arial" pitchFamily="34" charset="0"/>
                <a:cs typeface="Arial" pitchFamily="34" charset="0"/>
              </a:rPr>
              <a:t>ow can a Thread wait with out finishing for anothe</a:t>
            </a:r>
            <a:r>
              <a:rPr lang="en-US" sz="2200" dirty="0" smtClean="0">
                <a:latin typeface="Arial" pitchFamily="34" charset="0"/>
                <a:cs typeface="Arial" pitchFamily="34" charset="0"/>
              </a:rPr>
              <a:t>r</a:t>
            </a:r>
            <a:r>
              <a:rPr sz="2200" dirty="0" smtClean="0">
                <a:latin typeface="Arial" pitchFamily="34" charset="0"/>
                <a:cs typeface="Arial" pitchFamily="34" charset="0"/>
              </a:rPr>
              <a:t> Thread to get completed?</a:t>
            </a:r>
          </a:p>
          <a:p>
            <a:pPr marL="800100" indent="-279400">
              <a:lnSpc>
                <a:spcPct val="150000"/>
              </a:lnSpc>
              <a:buNone/>
            </a:pPr>
            <a:endParaRPr sz="2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a:p>
        </p:txBody>
      </p:sp>
      <p:pic>
        <p:nvPicPr>
          <p:cNvPr id="6" name="Picture 5" descr="stop_n_go.JPG"/>
          <p:cNvPicPr>
            <a:picLocks noChangeAspect="1"/>
          </p:cNvPicPr>
          <p:nvPr/>
        </p:nvPicPr>
        <p:blipFill>
          <a:blip r:embed="rId2" cstate="print"/>
          <a:stretch>
            <a:fillRect/>
          </a:stretch>
        </p:blipFill>
        <p:spPr>
          <a:xfrm>
            <a:off x="3124200" y="1524000"/>
            <a:ext cx="2786633" cy="1336413"/>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Core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defRPr/>
            </a:pPr>
            <a:r>
              <a:rPr lang="en-US" sz="2400" dirty="0" smtClean="0">
                <a:solidFill>
                  <a:schemeClr val="bg1"/>
                </a:solidFill>
                <a:latin typeface="Cambria" pitchFamily="18" charset="0"/>
                <a:ea typeface="+mj-ea"/>
                <a:cs typeface="+mj-cs"/>
              </a:rPr>
              <a:t>You have successfully completed –</a:t>
            </a:r>
          </a:p>
          <a:p>
            <a:pPr lvl="1" algn="ctr">
              <a:defRPr/>
            </a:pPr>
            <a:r>
              <a:rPr lang="en-US" sz="2400" dirty="0" smtClean="0">
                <a:solidFill>
                  <a:schemeClr val="bg1"/>
                </a:solidFill>
                <a:latin typeface="Cambria" pitchFamily="18" charset="0"/>
                <a:ea typeface="+mj-ea"/>
                <a:cs typeface="+mj-cs"/>
              </a:rPr>
              <a:t>Thread Part 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152525"/>
            <a:ext cx="8686800" cy="4943475"/>
          </a:xfrm>
        </p:spPr>
        <p:txBody>
          <a:bodyPr/>
          <a:lstStyle/>
          <a:p>
            <a:pPr lvl="1" eaLnBrk="1" hangingPunct="1">
              <a:spcBef>
                <a:spcPts val="1200"/>
              </a:spcBef>
              <a:buNone/>
            </a:pPr>
            <a:endParaRPr lang="en-US" sz="2800" dirty="0" smtClean="0">
              <a:latin typeface="Arial" pitchFamily="34" charset="0"/>
              <a:cs typeface="Arial" pitchFamily="34" charset="0"/>
            </a:endParaRPr>
          </a:p>
          <a:p>
            <a:pPr>
              <a:buNone/>
            </a:pPr>
            <a:r>
              <a:rPr lang="en-US" dirty="0" smtClean="0"/>
              <a:t>After completing this chapter you will be able to understand:</a:t>
            </a:r>
          </a:p>
          <a:p>
            <a:pPr lvl="1" indent="344488">
              <a:spcBef>
                <a:spcPts val="1200"/>
              </a:spcBef>
              <a:buFont typeface="Wingdings" pitchFamily="2" charset="2"/>
              <a:buChar char="§"/>
            </a:pPr>
            <a:r>
              <a:rPr dirty="0" smtClean="0">
                <a:cs typeface="Arial" pitchFamily="34" charset="0"/>
              </a:rPr>
              <a:t>How to create Thread by implementing runnable interface?</a:t>
            </a:r>
          </a:p>
          <a:p>
            <a:pPr lvl="1" indent="344488">
              <a:spcBef>
                <a:spcPts val="1200"/>
              </a:spcBef>
              <a:buFont typeface="Wingdings" pitchFamily="2" charset="2"/>
              <a:buChar char="§"/>
            </a:pPr>
            <a:r>
              <a:rPr dirty="0" smtClean="0">
                <a:cs typeface="Arial" pitchFamily="34" charset="0"/>
              </a:rPr>
              <a:t>Comparison between the two method of thread creation</a:t>
            </a:r>
          </a:p>
          <a:p>
            <a:pPr lvl="1" indent="344488">
              <a:spcBef>
                <a:spcPts val="1200"/>
              </a:spcBef>
              <a:buFont typeface="Wingdings" pitchFamily="2" charset="2"/>
              <a:buChar char="§"/>
            </a:pPr>
            <a:r>
              <a:rPr dirty="0" smtClean="0">
                <a:cs typeface="Arial" pitchFamily="34" charset="0"/>
              </a:rPr>
              <a:t>Learn about Thread Join method.</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Method 2- Creating Thread by Implementing Runnable</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5" name="TextBox 4"/>
          <p:cNvSpPr txBox="1"/>
          <p:nvPr/>
        </p:nvSpPr>
        <p:spPr>
          <a:xfrm>
            <a:off x="304800" y="1752600"/>
            <a:ext cx="8595360" cy="3101618"/>
          </a:xfrm>
          <a:prstGeom prst="rect">
            <a:avLst/>
          </a:prstGeom>
          <a:noFill/>
        </p:spPr>
        <p:txBody>
          <a:bodyPr wrap="square" rtlCol="0">
            <a:spAutoFit/>
          </a:bodyPr>
          <a:lstStyle/>
          <a:p>
            <a:pPr marL="393700" indent="-393700">
              <a:lnSpc>
                <a:spcPct val="150000"/>
              </a:lnSpc>
              <a:spcBef>
                <a:spcPts val="1200"/>
              </a:spcBef>
              <a:buFont typeface="Wingdings" pitchFamily="2" charset="2"/>
              <a:buChar char="§"/>
            </a:pPr>
            <a:r>
              <a:rPr lang="en-US" sz="2400" b="0" dirty="0" smtClean="0"/>
              <a:t>Threads can be created by implementing the </a:t>
            </a:r>
            <a:r>
              <a:rPr lang="en-US" sz="2400" i="1" dirty="0" smtClean="0"/>
              <a:t>Runnable</a:t>
            </a:r>
            <a:r>
              <a:rPr lang="en-US" sz="2400" b="0" dirty="0" smtClean="0"/>
              <a:t> interface and overriding the run method.</a:t>
            </a:r>
          </a:p>
          <a:p>
            <a:pPr marL="393700" indent="-393700">
              <a:lnSpc>
                <a:spcPct val="150000"/>
              </a:lnSpc>
              <a:spcBef>
                <a:spcPts val="1200"/>
              </a:spcBef>
              <a:buFont typeface="Wingdings" pitchFamily="2" charset="2"/>
              <a:buChar char="§"/>
            </a:pPr>
            <a:r>
              <a:rPr lang="en-US" sz="2400" i="1" dirty="0" smtClean="0"/>
              <a:t>Runnable</a:t>
            </a:r>
            <a:r>
              <a:rPr lang="en-US" sz="2400" b="0" dirty="0" smtClean="0"/>
              <a:t> interface contains only one method – the </a:t>
            </a:r>
            <a:r>
              <a:rPr lang="en-US" sz="2400" i="1" dirty="0" smtClean="0"/>
              <a:t>run()</a:t>
            </a:r>
            <a:r>
              <a:rPr lang="en-US" sz="2400" b="0" dirty="0" smtClean="0"/>
              <a:t> method which should be overridden to start a new Thread.</a:t>
            </a:r>
          </a:p>
          <a:p>
            <a:pPr marL="393700" indent="-393700">
              <a:lnSpc>
                <a:spcPct val="150000"/>
              </a:lnSpc>
              <a:spcBef>
                <a:spcPts val="1200"/>
              </a:spcBef>
              <a:buFont typeface="Wingdings" pitchFamily="2" charset="2"/>
              <a:buChar char="§"/>
            </a:pPr>
            <a:endParaRPr lang="en-US" sz="2400"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Steps for creating Threads by implementing Runnable interface</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5" name="TextBox 4"/>
          <p:cNvSpPr txBox="1"/>
          <p:nvPr/>
        </p:nvSpPr>
        <p:spPr>
          <a:xfrm>
            <a:off x="304800" y="1502182"/>
            <a:ext cx="8610600" cy="4247317"/>
          </a:xfrm>
          <a:prstGeom prst="rect">
            <a:avLst/>
          </a:prstGeom>
          <a:noFill/>
        </p:spPr>
        <p:txBody>
          <a:bodyPr wrap="square" rtlCol="0">
            <a:spAutoFit/>
          </a:bodyPr>
          <a:lstStyle/>
          <a:p>
            <a:pPr>
              <a:lnSpc>
                <a:spcPct val="150000"/>
              </a:lnSpc>
            </a:pPr>
            <a:r>
              <a:rPr lang="en-US" dirty="0" smtClean="0"/>
              <a:t>Step 1 : </a:t>
            </a:r>
            <a:r>
              <a:rPr lang="en-US" b="0" dirty="0" smtClean="0"/>
              <a:t>Create a class </a:t>
            </a:r>
            <a:r>
              <a:rPr lang="en-US" i="1" dirty="0" smtClean="0"/>
              <a:t>ThreadRunnableEx </a:t>
            </a:r>
            <a:r>
              <a:rPr lang="en-US" b="0" dirty="0" smtClean="0"/>
              <a:t>by implementing the </a:t>
            </a:r>
            <a:r>
              <a:rPr lang="en-US" i="1" dirty="0" smtClean="0"/>
              <a:t>Runnable</a:t>
            </a:r>
            <a:r>
              <a:rPr lang="en-US" b="0" dirty="0" smtClean="0"/>
              <a:t> interface</a:t>
            </a:r>
          </a:p>
          <a:p>
            <a:pPr>
              <a:lnSpc>
                <a:spcPct val="150000"/>
              </a:lnSpc>
            </a:pPr>
            <a:r>
              <a:rPr lang="en-US" dirty="0" smtClean="0"/>
              <a:t>Step 2 : </a:t>
            </a:r>
            <a:r>
              <a:rPr lang="en-US" b="0" dirty="0" smtClean="0"/>
              <a:t>Override the </a:t>
            </a:r>
            <a:r>
              <a:rPr lang="en-US" i="1" dirty="0" smtClean="0"/>
              <a:t>run() </a:t>
            </a:r>
            <a:r>
              <a:rPr lang="en-US" b="0" dirty="0" smtClean="0"/>
              <a:t>method , the logic each thread should execute.</a:t>
            </a:r>
          </a:p>
          <a:p>
            <a:pPr>
              <a:lnSpc>
                <a:spcPct val="150000"/>
              </a:lnSpc>
            </a:pPr>
            <a:r>
              <a:rPr lang="en-US" dirty="0" smtClean="0"/>
              <a:t>Step 3 : </a:t>
            </a:r>
            <a:r>
              <a:rPr lang="en-US" b="0" dirty="0" smtClean="0"/>
              <a:t>Create an </a:t>
            </a:r>
            <a:r>
              <a:rPr lang="en-US" i="1" dirty="0" smtClean="0"/>
              <a:t>main</a:t>
            </a:r>
            <a:r>
              <a:rPr lang="en-US" b="0" dirty="0" smtClean="0"/>
              <a:t> method  which can start the thread.</a:t>
            </a:r>
          </a:p>
          <a:p>
            <a:pPr>
              <a:lnSpc>
                <a:spcPct val="150000"/>
              </a:lnSpc>
            </a:pPr>
            <a:r>
              <a:rPr lang="en-US" dirty="0" smtClean="0"/>
              <a:t>Step 4 : </a:t>
            </a:r>
            <a:r>
              <a:rPr lang="en-US" b="0" dirty="0" smtClean="0"/>
              <a:t>Inside the main method create an object of the </a:t>
            </a:r>
            <a:r>
              <a:rPr lang="en-US" i="1" dirty="0" smtClean="0"/>
              <a:t>ThreadRunnableEx </a:t>
            </a:r>
            <a:r>
              <a:rPr lang="en-US" b="0" dirty="0" smtClean="0"/>
              <a:t>class.</a:t>
            </a:r>
          </a:p>
          <a:p>
            <a:pPr>
              <a:lnSpc>
                <a:spcPct val="150000"/>
              </a:lnSpc>
            </a:pPr>
            <a:r>
              <a:rPr lang="en-US" dirty="0" smtClean="0"/>
              <a:t>Step 5 : </a:t>
            </a:r>
            <a:r>
              <a:rPr lang="en-US" b="0" dirty="0" smtClean="0"/>
              <a:t>Inside the main method  create a </a:t>
            </a:r>
            <a:r>
              <a:rPr lang="en-US" i="1" dirty="0" smtClean="0"/>
              <a:t>Thread</a:t>
            </a:r>
            <a:r>
              <a:rPr lang="en-US" b="0" dirty="0" smtClean="0"/>
              <a:t> object using the </a:t>
            </a:r>
            <a:r>
              <a:rPr lang="en-US" i="1" dirty="0" smtClean="0"/>
              <a:t>ThreadRunnableEx</a:t>
            </a:r>
            <a:r>
              <a:rPr lang="en-US" b="0" dirty="0" smtClean="0"/>
              <a:t>. This is done by passing the </a:t>
            </a:r>
            <a:r>
              <a:rPr lang="en-US" i="1" dirty="0" smtClean="0"/>
              <a:t>ThreadRunnableEx </a:t>
            </a:r>
            <a:r>
              <a:rPr lang="en-US" b="0" dirty="0" smtClean="0"/>
              <a:t>object to the constructor of the Thread class.</a:t>
            </a:r>
          </a:p>
          <a:p>
            <a:pPr>
              <a:lnSpc>
                <a:spcPct val="150000"/>
              </a:lnSpc>
            </a:pPr>
            <a:r>
              <a:rPr lang="en-US" dirty="0" smtClean="0"/>
              <a:t>Step 6 : </a:t>
            </a:r>
            <a:r>
              <a:rPr lang="en-US" b="0" dirty="0" smtClean="0"/>
              <a:t>Invoke the start method on the Thread object which in turn calls the </a:t>
            </a:r>
            <a:r>
              <a:rPr lang="en-US" i="1" dirty="0" smtClean="0"/>
              <a:t>run() </a:t>
            </a:r>
            <a:r>
              <a:rPr lang="en-US" b="0" dirty="0" smtClean="0"/>
              <a:t>method of the </a:t>
            </a:r>
            <a:r>
              <a:rPr lang="en-US" i="1" dirty="0" smtClean="0"/>
              <a:t>ThreadRunnableEx </a:t>
            </a:r>
            <a:r>
              <a:rPr lang="en-US" b="0" dirty="0" smtClean="0"/>
              <a:t>class and starts a thread.</a:t>
            </a:r>
            <a:endParaRPr lang="en-US" b="0" dirty="0"/>
          </a:p>
        </p:txBody>
      </p:sp>
      <p:sp>
        <p:nvSpPr>
          <p:cNvPr id="7" name="TextBox 6"/>
          <p:cNvSpPr txBox="1"/>
          <p:nvPr/>
        </p:nvSpPr>
        <p:spPr>
          <a:xfrm>
            <a:off x="304800" y="5802868"/>
            <a:ext cx="82296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latin typeface="Arial" pitchFamily="34" charset="0"/>
                <a:cs typeface="Arial" pitchFamily="34" charset="0"/>
              </a:rPr>
              <a:t>We will go through each of these steps through a lend a hand demo.</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Creating Thread using Runnable Interface.</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a:p>
        </p:txBody>
      </p:sp>
      <p:sp>
        <p:nvSpPr>
          <p:cNvPr id="5" name="TextBox 4"/>
          <p:cNvSpPr txBox="1"/>
          <p:nvPr/>
        </p:nvSpPr>
        <p:spPr>
          <a:xfrm>
            <a:off x="304800" y="1371600"/>
            <a:ext cx="8610600" cy="3762568"/>
          </a:xfrm>
          <a:prstGeom prst="rect">
            <a:avLst/>
          </a:prstGeom>
          <a:noFill/>
        </p:spPr>
        <p:txBody>
          <a:bodyPr wrap="square" rtlCol="0">
            <a:spAutoFit/>
          </a:bodyPr>
          <a:lstStyle/>
          <a:p>
            <a:pPr>
              <a:lnSpc>
                <a:spcPct val="150000"/>
              </a:lnSpc>
            </a:pPr>
            <a:r>
              <a:rPr lang="en-US" dirty="0" smtClean="0"/>
              <a:t>In this demo we will learn how to</a:t>
            </a:r>
          </a:p>
          <a:p>
            <a:pPr marL="342900" indent="-342900">
              <a:lnSpc>
                <a:spcPct val="150000"/>
              </a:lnSpc>
              <a:buFont typeface="+mj-lt"/>
              <a:buAutoNum type="arabicPeriod"/>
            </a:pPr>
            <a:r>
              <a:rPr lang="en-US" b="0" dirty="0" smtClean="0"/>
              <a:t>Create a Thread by using Runnable interface.</a:t>
            </a:r>
          </a:p>
          <a:p>
            <a:pPr marL="342900" indent="-342900">
              <a:lnSpc>
                <a:spcPct val="150000"/>
              </a:lnSpc>
              <a:buFont typeface="+mj-lt"/>
              <a:buAutoNum type="arabicPeriod"/>
            </a:pPr>
            <a:r>
              <a:rPr lang="en-US" b="0" dirty="0" smtClean="0"/>
              <a:t>Implement the run method.</a:t>
            </a:r>
          </a:p>
          <a:p>
            <a:pPr marL="342900" indent="-342900">
              <a:lnSpc>
                <a:spcPct val="150000"/>
              </a:lnSpc>
              <a:buFont typeface="+mj-lt"/>
              <a:buAutoNum type="arabicPeriod"/>
            </a:pPr>
            <a:r>
              <a:rPr lang="en-US" b="0" dirty="0" smtClean="0"/>
              <a:t>Create a thread object using the Runnable interface,</a:t>
            </a:r>
          </a:p>
          <a:p>
            <a:pPr marL="342900" indent="-342900">
              <a:lnSpc>
                <a:spcPct val="150000"/>
              </a:lnSpc>
            </a:pPr>
            <a:endParaRPr lang="en-US" sz="1500" b="0" dirty="0" smtClean="0"/>
          </a:p>
          <a:p>
            <a:pPr marL="977900" indent="-914400">
              <a:lnSpc>
                <a:spcPct val="150000"/>
              </a:lnSpc>
              <a:tabLst>
                <a:tab pos="63500" algn="l"/>
              </a:tabLst>
            </a:pPr>
            <a:r>
              <a:rPr lang="en-US" dirty="0" smtClean="0"/>
              <a:t>Components to be developed,</a:t>
            </a:r>
          </a:p>
          <a:p>
            <a:pPr marL="457200" indent="-393700">
              <a:lnSpc>
                <a:spcPct val="150000"/>
              </a:lnSpc>
              <a:buFont typeface="+mj-lt"/>
              <a:buAutoNum type="arabicPeriod"/>
              <a:tabLst>
                <a:tab pos="63500" algn="l"/>
              </a:tabLst>
            </a:pPr>
            <a:r>
              <a:rPr lang="en-US" dirty="0" smtClean="0"/>
              <a:t>ThreadRunnableEx</a:t>
            </a:r>
            <a:r>
              <a:rPr lang="en-US" b="0" dirty="0" smtClean="0"/>
              <a:t> – Thread implemented using Runnable interface. Each Thread should loop and print values 0…9</a:t>
            </a:r>
          </a:p>
          <a:p>
            <a:pPr marL="457200" indent="-393700">
              <a:lnSpc>
                <a:spcPct val="150000"/>
              </a:lnSpc>
              <a:buFont typeface="+mj-lt"/>
              <a:buAutoNum type="arabicPeriod"/>
              <a:tabLst>
                <a:tab pos="63500" algn="l"/>
              </a:tabLst>
            </a:pPr>
            <a:r>
              <a:rPr lang="en-US" dirty="0" smtClean="0"/>
              <a:t>RunnableExMain</a:t>
            </a:r>
            <a:r>
              <a:rPr lang="en-US" b="0" dirty="0" smtClean="0"/>
              <a:t> – The main class to start the Threads</a:t>
            </a:r>
            <a:endParaRPr lang="en-US"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848600" cy="1143000"/>
          </a:xfrm>
        </p:spPr>
        <p:txBody>
          <a:bodyPr/>
          <a:lstStyle/>
          <a:p>
            <a:r>
              <a:rPr lang="en-US" sz="2500" dirty="0" smtClean="0"/>
              <a:t>Lend A Hand – Creating Thread using Runnable Interface.</a:t>
            </a:r>
            <a:endParaRPr lang="en-US" sz="25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33400" y="2438400"/>
            <a:ext cx="5562600" cy="3196607"/>
          </a:xfrm>
          <a:prstGeom prst="rect">
            <a:avLst/>
          </a:prstGeom>
          <a:noFill/>
          <a:ln w="9525">
            <a:noFill/>
            <a:miter lim="800000"/>
            <a:headEnd/>
            <a:tailEnd/>
          </a:ln>
          <a:effectLst/>
        </p:spPr>
      </p:pic>
      <p:sp>
        <p:nvSpPr>
          <p:cNvPr id="6" name="TextBox 5"/>
          <p:cNvSpPr txBox="1"/>
          <p:nvPr/>
        </p:nvSpPr>
        <p:spPr>
          <a:xfrm>
            <a:off x="76200" y="1578114"/>
            <a:ext cx="88392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000" b="0" dirty="0" smtClean="0">
                <a:latin typeface="Arial" pitchFamily="34" charset="0"/>
                <a:cs typeface="Arial" pitchFamily="34" charset="0"/>
              </a:rPr>
              <a:t>Create a class named </a:t>
            </a:r>
            <a:r>
              <a:rPr lang="en-US" sz="2000" i="1" dirty="0" smtClean="0">
                <a:latin typeface="Arial" pitchFamily="34" charset="0"/>
                <a:cs typeface="Arial" pitchFamily="34" charset="0"/>
              </a:rPr>
              <a:t>ThreadRunnableEx</a:t>
            </a:r>
            <a:r>
              <a:rPr lang="en-US" sz="2000" b="0" dirty="0" smtClean="0">
                <a:latin typeface="Arial" pitchFamily="34" charset="0"/>
                <a:cs typeface="Arial" pitchFamily="34" charset="0"/>
              </a:rPr>
              <a:t> implementing the </a:t>
            </a:r>
            <a:r>
              <a:rPr lang="en-US" sz="2000" i="1" dirty="0" smtClean="0">
                <a:latin typeface="Arial" pitchFamily="34" charset="0"/>
                <a:cs typeface="Arial" pitchFamily="34" charset="0"/>
              </a:rPr>
              <a:t>Runnable</a:t>
            </a:r>
            <a:r>
              <a:rPr lang="en-US" sz="2000" b="0" dirty="0" smtClean="0">
                <a:latin typeface="Arial" pitchFamily="34" charset="0"/>
                <a:cs typeface="Arial" pitchFamily="34" charset="0"/>
              </a:rPr>
              <a:t> interface</a:t>
            </a:r>
            <a:endParaRPr lang="en-US" sz="2000" b="0" dirty="0">
              <a:latin typeface="Arial" pitchFamily="34" charset="0"/>
              <a:cs typeface="Arial" pitchFamily="34" charset="0"/>
            </a:endParaRPr>
          </a:p>
        </p:txBody>
      </p:sp>
      <p:sp>
        <p:nvSpPr>
          <p:cNvPr id="7" name="TextBox 6"/>
          <p:cNvSpPr txBox="1"/>
          <p:nvPr/>
        </p:nvSpPr>
        <p:spPr>
          <a:xfrm>
            <a:off x="6187966" y="3020705"/>
            <a:ext cx="28956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Class </a:t>
            </a:r>
            <a:r>
              <a:rPr lang="en-US" sz="1500" dirty="0" smtClean="0">
                <a:latin typeface="Arial" pitchFamily="34" charset="0"/>
                <a:cs typeface="Arial" pitchFamily="34" charset="0"/>
              </a:rPr>
              <a:t>ThreadRunnableEx</a:t>
            </a:r>
            <a:r>
              <a:rPr lang="en-US" sz="1500" b="0" dirty="0" smtClean="0">
                <a:latin typeface="Arial" pitchFamily="34" charset="0"/>
                <a:cs typeface="Arial" pitchFamily="34" charset="0"/>
              </a:rPr>
              <a:t> implements </a:t>
            </a:r>
            <a:r>
              <a:rPr lang="en-US" sz="1500" i="1" dirty="0" smtClean="0">
                <a:latin typeface="Arial" pitchFamily="34" charset="0"/>
                <a:cs typeface="Arial" pitchFamily="34" charset="0"/>
              </a:rPr>
              <a:t>Runnable</a:t>
            </a:r>
            <a:r>
              <a:rPr lang="en-US" sz="1500" b="0" dirty="0" smtClean="0">
                <a:latin typeface="Arial" pitchFamily="34" charset="0"/>
                <a:cs typeface="Arial" pitchFamily="34" charset="0"/>
              </a:rPr>
              <a:t> interface override the run method  to print values between 0..9.</a:t>
            </a:r>
            <a:endParaRPr lang="en-US" sz="1500" b="0" dirty="0">
              <a:latin typeface="Arial" pitchFamily="34" charset="0"/>
              <a:cs typeface="Arial" pitchFamily="34" charset="0"/>
            </a:endParaRPr>
          </a:p>
        </p:txBody>
      </p:sp>
      <p:sp>
        <p:nvSpPr>
          <p:cNvPr id="8" name="Right Brace 7"/>
          <p:cNvSpPr/>
          <p:nvPr/>
        </p:nvSpPr>
        <p:spPr>
          <a:xfrm>
            <a:off x="5943600" y="2514600"/>
            <a:ext cx="228600" cy="228600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570913" y="7070725"/>
            <a:ext cx="444500" cy="320675"/>
          </a:xfrm>
        </p:spPr>
        <p:txBody>
          <a:bodyPr/>
          <a:lstStyle/>
          <a:p>
            <a:pPr>
              <a:defRPr/>
            </a:pPr>
            <a:fld id="{50EC62AF-8A58-47DB-8277-FFD1CE2A98DE}" type="slidenum">
              <a:rPr lang="en-US" smtClean="0"/>
              <a:pPr>
                <a:defRPr/>
              </a:pPr>
              <a:t>9</a:t>
            </a:fld>
            <a:endParaRPr lang="en-US"/>
          </a:p>
        </p:txBody>
      </p:sp>
      <p:pic>
        <p:nvPicPr>
          <p:cNvPr id="2052" name="Picture 4"/>
          <p:cNvPicPr>
            <a:picLocks noChangeAspect="1" noChangeArrowheads="1"/>
          </p:cNvPicPr>
          <p:nvPr/>
        </p:nvPicPr>
        <p:blipFill>
          <a:blip r:embed="rId2" cstate="print"/>
          <a:srcRect/>
          <a:stretch>
            <a:fillRect/>
          </a:stretch>
        </p:blipFill>
        <p:spPr bwMode="auto">
          <a:xfrm>
            <a:off x="228600" y="2366962"/>
            <a:ext cx="7991475" cy="3600450"/>
          </a:xfrm>
          <a:prstGeom prst="rect">
            <a:avLst/>
          </a:prstGeom>
          <a:noFill/>
          <a:ln w="9525">
            <a:noFill/>
            <a:miter lim="800000"/>
            <a:headEnd/>
            <a:tailEnd/>
          </a:ln>
          <a:effectLst/>
        </p:spPr>
      </p:pic>
      <p:sp>
        <p:nvSpPr>
          <p:cNvPr id="8" name="Right Brace 7"/>
          <p:cNvSpPr/>
          <p:nvPr/>
        </p:nvSpPr>
        <p:spPr>
          <a:xfrm>
            <a:off x="5943600" y="2824162"/>
            <a:ext cx="152400" cy="5334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48400" y="2976562"/>
            <a:ext cx="281940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b="0" dirty="0" smtClean="0">
                <a:latin typeface="Arial" pitchFamily="34" charset="0"/>
                <a:cs typeface="Arial" pitchFamily="34" charset="0"/>
              </a:rPr>
              <a:t>This creates two thread to be run</a:t>
            </a:r>
            <a:endParaRPr lang="en-US" sz="1200" b="0" dirty="0">
              <a:latin typeface="Arial" pitchFamily="34" charset="0"/>
              <a:cs typeface="Arial" pitchFamily="34" charset="0"/>
            </a:endParaRPr>
          </a:p>
        </p:txBody>
      </p:sp>
      <p:sp>
        <p:nvSpPr>
          <p:cNvPr id="10" name="Right Brace 9"/>
          <p:cNvSpPr/>
          <p:nvPr/>
        </p:nvSpPr>
        <p:spPr>
          <a:xfrm>
            <a:off x="4876800" y="3357562"/>
            <a:ext cx="152400" cy="5334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181600" y="3509962"/>
            <a:ext cx="28194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b="0" dirty="0" smtClean="0">
                <a:latin typeface="Arial" pitchFamily="34" charset="0"/>
                <a:cs typeface="Arial" pitchFamily="34" charset="0"/>
              </a:rPr>
              <a:t>Create the Thread objects using the  Runnable objects</a:t>
            </a:r>
            <a:endParaRPr lang="en-US" sz="1200" b="0" dirty="0">
              <a:latin typeface="Arial" pitchFamily="34" charset="0"/>
              <a:cs typeface="Arial" pitchFamily="34" charset="0"/>
            </a:endParaRPr>
          </a:p>
        </p:txBody>
      </p:sp>
      <p:sp>
        <p:nvSpPr>
          <p:cNvPr id="12" name="Right Brace 11"/>
          <p:cNvSpPr/>
          <p:nvPr/>
        </p:nvSpPr>
        <p:spPr>
          <a:xfrm>
            <a:off x="2362200" y="3890962"/>
            <a:ext cx="152400" cy="533400"/>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2667000" y="4043362"/>
            <a:ext cx="281940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200" b="0" dirty="0" smtClean="0">
                <a:latin typeface="Arial" pitchFamily="34" charset="0"/>
                <a:cs typeface="Arial" pitchFamily="34" charset="0"/>
              </a:rPr>
              <a:t>Start the two Threads</a:t>
            </a:r>
            <a:endParaRPr lang="en-US" sz="1200" b="0" dirty="0">
              <a:latin typeface="Arial" pitchFamily="34" charset="0"/>
              <a:cs typeface="Arial" pitchFamily="34" charset="0"/>
            </a:endParaRPr>
          </a:p>
        </p:txBody>
      </p:sp>
      <p:sp>
        <p:nvSpPr>
          <p:cNvPr id="15" name="TextBox 14"/>
          <p:cNvSpPr txBox="1"/>
          <p:nvPr/>
        </p:nvSpPr>
        <p:spPr>
          <a:xfrm>
            <a:off x="304800" y="1688068"/>
            <a:ext cx="868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Create class </a:t>
            </a:r>
            <a:r>
              <a:rPr lang="en-US" i="1" dirty="0" smtClean="0">
                <a:latin typeface="Arial" pitchFamily="34" charset="0"/>
                <a:cs typeface="Arial" pitchFamily="34" charset="0"/>
              </a:rPr>
              <a:t>RunnableExMain</a:t>
            </a:r>
            <a:r>
              <a:rPr lang="en-US" b="0" dirty="0" smtClean="0">
                <a:latin typeface="Arial" pitchFamily="34" charset="0"/>
                <a:cs typeface="Arial" pitchFamily="34" charset="0"/>
              </a:rPr>
              <a:t> with a main method which will start the threads.</a:t>
            </a:r>
            <a:endParaRPr lang="en-US" b="0" dirty="0">
              <a:latin typeface="Arial" pitchFamily="34" charset="0"/>
              <a:cs typeface="Arial" pitchFamily="34" charset="0"/>
            </a:endParaRPr>
          </a:p>
        </p:txBody>
      </p:sp>
      <p:sp>
        <p:nvSpPr>
          <p:cNvPr id="16" name="Title 1"/>
          <p:cNvSpPr>
            <a:spLocks noGrp="1"/>
          </p:cNvSpPr>
          <p:nvPr>
            <p:ph type="title"/>
          </p:nvPr>
        </p:nvSpPr>
        <p:spPr/>
        <p:txBody>
          <a:bodyPr/>
          <a:lstStyle/>
          <a:p>
            <a:r>
              <a:rPr lang="en-US" sz="2500" dirty="0" smtClean="0"/>
              <a:t>Lend A Hand – Creating the program to start the threads</a:t>
            </a:r>
            <a:endParaRPr lang="en-US" sz="25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BE3CF15-6461-4B11-ABF7-CDE708EBAFE4}"/>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D6CE3420-51B5-45D0-AA94-470C87CA3DB9}"/>
</file>

<file path=docProps/app.xml><?xml version="1.0" encoding="utf-8"?>
<Properties xmlns="http://schemas.openxmlformats.org/officeDocument/2006/extended-properties" xmlns:vt="http://schemas.openxmlformats.org/officeDocument/2006/docPropsVTypes">
  <Template>CATP_2.1</Template>
  <TotalTime>46684</TotalTime>
  <Words>962</Words>
  <Application>Microsoft Office PowerPoint</Application>
  <PresentationFormat>On-screen Show (4:3)</PresentationFormat>
  <Paragraphs>125</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CATP_2.1</vt:lpstr>
      <vt:lpstr>PowerPoint Presentation</vt:lpstr>
      <vt:lpstr>About the Author</vt:lpstr>
      <vt:lpstr>PowerPoint Presentation</vt:lpstr>
      <vt:lpstr>Objectives</vt:lpstr>
      <vt:lpstr>Method 2- Creating Thread by Implementing Runnable</vt:lpstr>
      <vt:lpstr>Steps for creating Threads by implementing Runnable interface</vt:lpstr>
      <vt:lpstr>Lend a Hand – Creating Thread using Runnable Interface.</vt:lpstr>
      <vt:lpstr>Lend A Hand – Creating Thread using Runnable Interface.</vt:lpstr>
      <vt:lpstr>Lend A Hand – Creating the program to start the threads</vt:lpstr>
      <vt:lpstr>Lend A Hand – Execute the threads</vt:lpstr>
      <vt:lpstr>Runnable Vs Thread method</vt:lpstr>
      <vt:lpstr>Tim faces another problem </vt:lpstr>
      <vt:lpstr>What is join()?</vt:lpstr>
      <vt:lpstr>Lend a Hand- join() method </vt:lpstr>
      <vt:lpstr>Lend a Hand- Step 1: Create Runnable Class</vt:lpstr>
      <vt:lpstr>Lend a Hand- Step 2: Create the Java Main Class</vt:lpstr>
      <vt:lpstr>Lend a Hand - Output </vt:lpstr>
      <vt:lpstr>Lend a Hand – Step 3: Add join()</vt:lpstr>
      <vt:lpstr>Lend a Hand – Output with join()</vt:lpstr>
      <vt:lpstr>Time To Reflect</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ThreadsPart2</dc:title>
  <dc:creator>121246</dc:creator>
  <cp:lastModifiedBy>124294</cp:lastModifiedBy>
  <cp:revision>2796</cp:revision>
  <dcterms:created xsi:type="dcterms:W3CDTF">2006-08-07T10:58:16Z</dcterms:created>
  <dcterms:modified xsi:type="dcterms:W3CDTF">2012-10-10T08:52:47Z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