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23"/>
  </p:notesMasterIdLst>
  <p:sldIdLst>
    <p:sldId id="348" r:id="rId5"/>
    <p:sldId id="267" r:id="rId6"/>
    <p:sldId id="350" r:id="rId7"/>
    <p:sldId id="270" r:id="rId8"/>
    <p:sldId id="433" r:id="rId9"/>
    <p:sldId id="438" r:id="rId10"/>
    <p:sldId id="439" r:id="rId11"/>
    <p:sldId id="402" r:id="rId12"/>
    <p:sldId id="440" r:id="rId13"/>
    <p:sldId id="430" r:id="rId14"/>
    <p:sldId id="436" r:id="rId15"/>
    <p:sldId id="435" r:id="rId16"/>
    <p:sldId id="441" r:id="rId17"/>
    <p:sldId id="431" r:id="rId18"/>
    <p:sldId id="437" r:id="rId19"/>
    <p:sldId id="442" r:id="rId20"/>
    <p:sldId id="443" r:id="rId21"/>
    <p:sldId id="349" r:id="rId22"/>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cPtBCzf7MkHqECWBIqvi1A" hashData="gcVmWYdP7TInsX8JJ2IVyF090BY" cryptProvider="" algIdExt="0" algIdExtSource="" cryptProviderTypeExt="0" cryptProviderTypeExtSourc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8" clrIdx="1"/>
  <p:cmAuthor id="2" name="SangeeArjun" initials="Sangeetha" lastIdx="11" clrIdx="2"/>
  <p:cmAuthor id="3" name="training" initials="t" lastIdx="5" clrIdx="3"/>
  <p:cmAuthor id="4" name="PADMASREE" initials="P" lastIdx="10"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33"/>
    <a:srgbClr val="FFAD69"/>
    <a:srgbClr val="CDFC88"/>
    <a:srgbClr val="FF8585"/>
    <a:srgbClr val="FFCCCC"/>
    <a:srgbClr val="FFD9D9"/>
    <a:srgbClr val="FF7C80"/>
    <a:srgbClr val="66CCFF"/>
    <a:srgbClr val="7D0D50"/>
    <a:srgbClr val="EA38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57" autoAdjust="0"/>
    <p:restoredTop sz="88598" autoAdjust="0"/>
  </p:normalViewPr>
  <p:slideViewPr>
    <p:cSldViewPr>
      <p:cViewPr>
        <p:scale>
          <a:sx n="71" d="100"/>
          <a:sy n="71" d="100"/>
        </p:scale>
        <p:origin x="-5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the animators:</a:t>
            </a:r>
          </a:p>
          <a:p>
            <a:r>
              <a:rPr lang="en-US" dirty="0" smtClean="0"/>
              <a:t>This screen content</a:t>
            </a:r>
            <a:r>
              <a:rPr lang="en-US" baseline="0" dirty="0" smtClean="0"/>
              <a:t> needs to be rendered in the flash, no animations needed.</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2"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905000"/>
            <a:ext cx="50292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tabLst>
                <a:tab pos="2635250" algn="l"/>
                <a:tab pos="3027363" algn="l"/>
              </a:tabLst>
              <a:defRPr/>
            </a:pPr>
            <a:r>
              <a:rPr lang="en-US" sz="2000" dirty="0" smtClean="0">
                <a:solidFill>
                  <a:schemeClr val="bg1"/>
                </a:solidFill>
                <a:latin typeface="Cambria" pitchFamily="18" charset="0"/>
              </a:rPr>
              <a:t>          Core Java</a:t>
            </a:r>
            <a:endParaRPr lang="en-US" sz="2000" dirty="0">
              <a:solidFill>
                <a:schemeClr val="bg1"/>
              </a:solidFill>
              <a:latin typeface="Cambria" pitchFamily="18"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endParaRPr lang="en-US" sz="2400" dirty="0" smtClean="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
        <p:nvSpPr>
          <p:cNvPr id="5" name="Rectangle 4"/>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endParaRPr lang="en-US" sz="2400" dirty="0">
              <a:solidFill>
                <a:schemeClr val="bg1"/>
              </a:solidFill>
              <a:latin typeface="Cambria" pitchFamily="18" charset="0"/>
              <a:ea typeface="+mj-ea"/>
              <a:cs typeface="+mj-cs"/>
            </a:endParaRPr>
          </a:p>
        </p:txBody>
      </p:sp>
      <p:sp>
        <p:nvSpPr>
          <p:cNvPr id="6" name="Rectangle 5"/>
          <p:cNvSpPr/>
          <p:nvPr/>
        </p:nvSpPr>
        <p:spPr>
          <a:xfrm>
            <a:off x="968187" y="3228945"/>
            <a:ext cx="3603813" cy="707886"/>
          </a:xfrm>
          <a:prstGeom prst="rect">
            <a:avLst/>
          </a:prstGeom>
        </p:spPr>
        <p:txBody>
          <a:bodyPr wrap="square">
            <a:spAutoFit/>
          </a:bodyPr>
          <a:lstStyle/>
          <a:p>
            <a:pPr marL="457200" indent="-457200" algn="ctr" fontAlgn="auto">
              <a:spcBef>
                <a:spcPts val="0"/>
              </a:spcBef>
              <a:spcAft>
                <a:spcPts val="0"/>
              </a:spcAft>
              <a:tabLst>
                <a:tab pos="233363" algn="l"/>
                <a:tab pos="568325" algn="l"/>
                <a:tab pos="690563" algn="l"/>
                <a:tab pos="741363" algn="l"/>
                <a:tab pos="854075" algn="l"/>
              </a:tabLst>
              <a:defRPr/>
            </a:pPr>
            <a:r>
              <a:rPr lang="en-US" sz="2000" dirty="0" smtClean="0">
                <a:solidFill>
                  <a:schemeClr val="bg1"/>
                </a:solidFill>
                <a:latin typeface="Cambria" pitchFamily="18" charset="0"/>
              </a:rPr>
              <a:t>Java  I/O</a:t>
            </a:r>
          </a:p>
          <a:p>
            <a:pPr marL="457200" indent="-457200" algn="ctr" fontAlgn="auto">
              <a:spcBef>
                <a:spcPts val="0"/>
              </a:spcBef>
              <a:spcAft>
                <a:spcPts val="0"/>
              </a:spcAft>
              <a:tabLst>
                <a:tab pos="233363" algn="l"/>
                <a:tab pos="568325" algn="l"/>
                <a:tab pos="690563" algn="l"/>
                <a:tab pos="741363" algn="l"/>
                <a:tab pos="854075" algn="l"/>
              </a:tabLst>
              <a:defRPr/>
            </a:pPr>
            <a:r>
              <a:rPr lang="en-US" sz="2000" dirty="0" smtClean="0">
                <a:solidFill>
                  <a:schemeClr val="bg1"/>
                </a:solidFill>
                <a:latin typeface="Cambria" pitchFamily="18" charset="0"/>
              </a:rPr>
              <a:t>Part  III</a:t>
            </a:r>
            <a:endParaRPr lang="en-US" sz="2000" dirty="0">
              <a:solidFill>
                <a:schemeClr val="bg1"/>
              </a:solidFill>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sz="2400" dirty="0" smtClean="0">
                <a:latin typeface="Arial" pitchFamily="34" charset="0"/>
                <a:cs typeface="Arial" pitchFamily="34" charset="0"/>
              </a:rPr>
              <a:t>How can one prevent variables being de-serialized?</a:t>
            </a:r>
            <a:endParaRPr lang="en-US" sz="24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10</a:t>
            </a:fld>
            <a:endParaRPr lang="en-US" dirty="0"/>
          </a:p>
        </p:txBody>
      </p:sp>
      <p:sp>
        <p:nvSpPr>
          <p:cNvPr id="6" name="Rectangle 5"/>
          <p:cNvSpPr/>
          <p:nvPr/>
        </p:nvSpPr>
        <p:spPr>
          <a:xfrm>
            <a:off x="152400" y="1620828"/>
            <a:ext cx="8915400" cy="4170372"/>
          </a:xfrm>
          <a:prstGeom prst="rect">
            <a:avLst/>
          </a:prstGeom>
          <a:ln>
            <a:noFill/>
          </a:ln>
        </p:spPr>
        <p:txBody>
          <a:bodyPr wrap="square">
            <a:spAutoFit/>
          </a:bodyPr>
          <a:lstStyle/>
          <a:p>
            <a:pPr marL="288925" indent="-288925">
              <a:lnSpc>
                <a:spcPct val="150000"/>
              </a:lnSpc>
              <a:spcBef>
                <a:spcPts val="600"/>
              </a:spcBef>
              <a:buFont typeface="Wingdings" pitchFamily="2" charset="2"/>
              <a:buChar char="§"/>
            </a:pPr>
            <a:r>
              <a:rPr lang="en-US" sz="2000" b="0" dirty="0" smtClean="0"/>
              <a:t>Transient keyword can be used to avoid serialization of instance variables.</a:t>
            </a:r>
          </a:p>
          <a:p>
            <a:pPr marL="288925" indent="-60325">
              <a:lnSpc>
                <a:spcPct val="150000"/>
              </a:lnSpc>
              <a:spcBef>
                <a:spcPts val="600"/>
              </a:spcBef>
            </a:pPr>
            <a:r>
              <a:rPr lang="en-US" sz="2000" dirty="0" smtClean="0"/>
              <a:t>Example: </a:t>
            </a:r>
            <a:r>
              <a:rPr lang="en-US" sz="2000" b="0" dirty="0" smtClean="0"/>
              <a:t> If </a:t>
            </a:r>
            <a:r>
              <a:rPr lang="en-US" sz="2000" i="1" dirty="0" err="1" smtClean="0"/>
              <a:t>productName</a:t>
            </a:r>
            <a:r>
              <a:rPr lang="en-US" sz="2000" b="0" dirty="0" smtClean="0"/>
              <a:t> is a instance variable in </a:t>
            </a:r>
            <a:r>
              <a:rPr lang="en-US" sz="2000" i="1" dirty="0" err="1" smtClean="0"/>
              <a:t>ProductInfo</a:t>
            </a:r>
            <a:r>
              <a:rPr lang="en-US" sz="2000" i="1" dirty="0" smtClean="0"/>
              <a:t> </a:t>
            </a:r>
            <a:r>
              <a:rPr lang="en-US" sz="2000" b="0" dirty="0" smtClean="0"/>
              <a:t>which should not be serialized it will be declared as,</a:t>
            </a:r>
          </a:p>
          <a:p>
            <a:pPr marL="288925" indent="396875">
              <a:lnSpc>
                <a:spcPct val="150000"/>
              </a:lnSpc>
              <a:spcBef>
                <a:spcPts val="600"/>
              </a:spcBef>
            </a:pPr>
            <a:r>
              <a:rPr lang="en-US" sz="2000" i="1" dirty="0" smtClean="0"/>
              <a:t>Syntax: 	</a:t>
            </a:r>
            <a:r>
              <a:rPr lang="en-US" sz="2000" i="1" dirty="0" smtClean="0">
                <a:solidFill>
                  <a:srgbClr val="0070C0"/>
                </a:solidFill>
              </a:rPr>
              <a:t>transient </a:t>
            </a:r>
            <a:r>
              <a:rPr lang="en-US" sz="2000" b="0" dirty="0" smtClean="0">
                <a:solidFill>
                  <a:srgbClr val="0070C0"/>
                </a:solidFill>
              </a:rPr>
              <a:t>String </a:t>
            </a:r>
            <a:r>
              <a:rPr lang="en-US" sz="2000" b="0" dirty="0" err="1" smtClean="0">
                <a:solidFill>
                  <a:srgbClr val="0070C0"/>
                </a:solidFill>
              </a:rPr>
              <a:t>productName</a:t>
            </a:r>
            <a:r>
              <a:rPr lang="en-US" sz="2000" b="0" dirty="0" smtClean="0">
                <a:solidFill>
                  <a:srgbClr val="0070C0"/>
                </a:solidFill>
              </a:rPr>
              <a:t>;	</a:t>
            </a:r>
            <a:endParaRPr lang="en-US" sz="2000" dirty="0" smtClean="0">
              <a:solidFill>
                <a:srgbClr val="0070C0"/>
              </a:solidFill>
            </a:endParaRPr>
          </a:p>
          <a:p>
            <a:pPr marL="288925" indent="-288925">
              <a:lnSpc>
                <a:spcPct val="150000"/>
              </a:lnSpc>
              <a:spcBef>
                <a:spcPts val="600"/>
              </a:spcBef>
              <a:buFont typeface="Wingdings" pitchFamily="2" charset="2"/>
              <a:buChar char="§"/>
            </a:pPr>
            <a:r>
              <a:rPr lang="en-US" sz="2000" b="0" dirty="0" smtClean="0"/>
              <a:t>The </a:t>
            </a:r>
            <a:r>
              <a:rPr lang="en-US" sz="2000" i="1" dirty="0" smtClean="0"/>
              <a:t>transient</a:t>
            </a:r>
            <a:r>
              <a:rPr lang="en-US" sz="2000" b="0" dirty="0" smtClean="0"/>
              <a:t> modifier applies only to instance variables.</a:t>
            </a:r>
          </a:p>
          <a:p>
            <a:pPr marL="288925" indent="-288925">
              <a:lnSpc>
                <a:spcPct val="150000"/>
              </a:lnSpc>
              <a:spcBef>
                <a:spcPts val="600"/>
              </a:spcBef>
              <a:buFont typeface="Wingdings" pitchFamily="2" charset="2"/>
              <a:buChar char="§"/>
            </a:pPr>
            <a:r>
              <a:rPr lang="en-US" sz="2000" b="0" dirty="0" smtClean="0"/>
              <a:t>Instance variables declared transient </a:t>
            </a:r>
            <a:r>
              <a:rPr lang="en-US" sz="2000" i="1" dirty="0" smtClean="0"/>
              <a:t>cannot </a:t>
            </a:r>
            <a:r>
              <a:rPr lang="en-US" sz="2000" b="0" dirty="0" smtClean="0"/>
              <a:t>be serialized.</a:t>
            </a:r>
          </a:p>
          <a:p>
            <a:pPr marL="288925" indent="-288925">
              <a:lnSpc>
                <a:spcPct val="150000"/>
              </a:lnSpc>
              <a:spcBef>
                <a:spcPts val="600"/>
              </a:spcBef>
              <a:buFont typeface="Wingdings" pitchFamily="2" charset="2"/>
              <a:buChar char="§"/>
            </a:pPr>
            <a:r>
              <a:rPr lang="en-US" sz="2000" b="0" dirty="0" smtClean="0"/>
              <a:t>If  an instance variable is transient, java will not serialize the variable when the  attempting to serialize the object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Object Serialization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11</a:t>
            </a:fld>
            <a:endParaRPr lang="en-US" dirty="0"/>
          </a:p>
        </p:txBody>
      </p:sp>
      <p:sp>
        <p:nvSpPr>
          <p:cNvPr id="5" name="TextBox 4"/>
          <p:cNvSpPr txBox="1"/>
          <p:nvPr/>
        </p:nvSpPr>
        <p:spPr>
          <a:xfrm>
            <a:off x="0" y="1681877"/>
            <a:ext cx="9144000" cy="3924151"/>
          </a:xfrm>
          <a:prstGeom prst="rect">
            <a:avLst/>
          </a:prstGeom>
          <a:noFill/>
        </p:spPr>
        <p:txBody>
          <a:bodyPr wrap="square" rtlCol="0">
            <a:spAutoFit/>
          </a:bodyPr>
          <a:lstStyle/>
          <a:p>
            <a:pPr>
              <a:lnSpc>
                <a:spcPct val="150000"/>
              </a:lnSpc>
              <a:spcBef>
                <a:spcPts val="2400"/>
              </a:spcBef>
            </a:pPr>
            <a:r>
              <a:rPr lang="en-US" dirty="0" smtClean="0"/>
              <a:t>Step 1 :</a:t>
            </a:r>
            <a:r>
              <a:rPr lang="en-US" b="0" dirty="0" smtClean="0"/>
              <a:t> The class should implement </a:t>
            </a:r>
            <a:r>
              <a:rPr lang="en-US" i="1" dirty="0" smtClean="0">
                <a:solidFill>
                  <a:srgbClr val="0070C0"/>
                </a:solidFill>
              </a:rPr>
              <a:t>Serializable</a:t>
            </a:r>
            <a:r>
              <a:rPr lang="en-US" b="0" dirty="0" smtClean="0"/>
              <a:t> interface make the object serializable.</a:t>
            </a:r>
          </a:p>
          <a:p>
            <a:pPr>
              <a:lnSpc>
                <a:spcPct val="150000"/>
              </a:lnSpc>
              <a:spcBef>
                <a:spcPts val="2400"/>
              </a:spcBef>
            </a:pPr>
            <a:r>
              <a:rPr lang="en-US" dirty="0" smtClean="0"/>
              <a:t>Step 2</a:t>
            </a:r>
            <a:r>
              <a:rPr lang="en-US" b="0" dirty="0" smtClean="0"/>
              <a:t> : Create an file </a:t>
            </a:r>
            <a:r>
              <a:rPr lang="en-US" dirty="0" smtClean="0"/>
              <a:t>(F)</a:t>
            </a:r>
            <a:r>
              <a:rPr lang="en-US" b="0" dirty="0" smtClean="0"/>
              <a:t> using the object </a:t>
            </a:r>
            <a:r>
              <a:rPr lang="en-US" i="1" dirty="0" err="1" smtClean="0">
                <a:solidFill>
                  <a:srgbClr val="0070C0"/>
                </a:solidFill>
              </a:rPr>
              <a:t>FileOutStream</a:t>
            </a:r>
            <a:r>
              <a:rPr lang="en-US" b="0" dirty="0" smtClean="0"/>
              <a:t> class to store the serialized object.</a:t>
            </a:r>
          </a:p>
          <a:p>
            <a:pPr>
              <a:lnSpc>
                <a:spcPct val="150000"/>
              </a:lnSpc>
              <a:spcBef>
                <a:spcPts val="2400"/>
              </a:spcBef>
            </a:pPr>
            <a:r>
              <a:rPr lang="en-US" dirty="0" smtClean="0"/>
              <a:t>Step 3 : </a:t>
            </a:r>
            <a:r>
              <a:rPr lang="en-US" b="0" dirty="0" smtClean="0"/>
              <a:t>Create an object of the </a:t>
            </a:r>
            <a:r>
              <a:rPr lang="en-US" i="1" dirty="0" err="1" smtClean="0">
                <a:solidFill>
                  <a:srgbClr val="0070C0"/>
                </a:solidFill>
              </a:rPr>
              <a:t>ObjectOutStream</a:t>
            </a:r>
            <a:r>
              <a:rPr lang="en-US" b="0" dirty="0" smtClean="0"/>
              <a:t> class to serialize the object and write into the file </a:t>
            </a:r>
            <a:r>
              <a:rPr lang="en-US" dirty="0" smtClean="0"/>
              <a:t>(F) </a:t>
            </a:r>
            <a:r>
              <a:rPr lang="en-US" b="0" dirty="0" smtClean="0"/>
              <a:t>created as part of </a:t>
            </a:r>
            <a:r>
              <a:rPr lang="en-US" i="1" dirty="0" smtClean="0"/>
              <a:t>step 2</a:t>
            </a:r>
            <a:r>
              <a:rPr lang="en-US" b="0" dirty="0" smtClean="0"/>
              <a:t>.</a:t>
            </a:r>
            <a:endParaRPr lang="en-US" dirty="0" smtClean="0"/>
          </a:p>
          <a:p>
            <a:pPr>
              <a:lnSpc>
                <a:spcPct val="150000"/>
              </a:lnSpc>
              <a:spcBef>
                <a:spcPts val="2400"/>
              </a:spcBef>
            </a:pPr>
            <a:r>
              <a:rPr lang="en-US" dirty="0" smtClean="0"/>
              <a:t>Step 4 : </a:t>
            </a:r>
            <a:r>
              <a:rPr lang="en-US" b="0" dirty="0" smtClean="0"/>
              <a:t>Use the </a:t>
            </a:r>
            <a:r>
              <a:rPr lang="en-US" i="1" dirty="0" err="1" smtClean="0">
                <a:solidFill>
                  <a:srgbClr val="0070C0"/>
                </a:solidFill>
              </a:rPr>
              <a:t>writeObject</a:t>
            </a:r>
            <a:r>
              <a:rPr lang="en-US" i="1" dirty="0" smtClean="0">
                <a:solidFill>
                  <a:srgbClr val="0070C0"/>
                </a:solidFill>
              </a:rPr>
              <a:t>() </a:t>
            </a:r>
            <a:r>
              <a:rPr lang="en-US" b="0" dirty="0" smtClean="0"/>
              <a:t>method of the object stream class to save the object as a serialized object in the file </a:t>
            </a:r>
            <a:r>
              <a:rPr lang="en-US" dirty="0" smtClean="0"/>
              <a:t>(F).</a:t>
            </a:r>
            <a:endParaRPr lang="en-US" b="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a:t>
            </a:r>
            <a:r>
              <a:rPr lang="en-US" smtClean="0"/>
              <a:t>for De-serialization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dirty="0"/>
          </a:p>
        </p:txBody>
      </p:sp>
      <p:sp>
        <p:nvSpPr>
          <p:cNvPr id="5" name="Rectangle 4"/>
          <p:cNvSpPr/>
          <p:nvPr/>
        </p:nvSpPr>
        <p:spPr>
          <a:xfrm>
            <a:off x="228600" y="1604189"/>
            <a:ext cx="8763000" cy="3501728"/>
          </a:xfrm>
          <a:prstGeom prst="rect">
            <a:avLst/>
          </a:prstGeom>
        </p:spPr>
        <p:txBody>
          <a:bodyPr wrap="square">
            <a:spAutoFit/>
          </a:bodyPr>
          <a:lstStyle/>
          <a:p>
            <a:pPr>
              <a:lnSpc>
                <a:spcPct val="150000"/>
              </a:lnSpc>
              <a:spcBef>
                <a:spcPts val="600"/>
              </a:spcBef>
            </a:pPr>
            <a:r>
              <a:rPr lang="en-US" sz="2400" dirty="0" smtClean="0"/>
              <a:t>Step 1 : </a:t>
            </a:r>
            <a:r>
              <a:rPr lang="en-US" sz="2400" b="0" dirty="0" smtClean="0"/>
              <a:t>Create an object of the </a:t>
            </a:r>
            <a:r>
              <a:rPr lang="en-US" sz="2400" i="1" dirty="0" smtClean="0">
                <a:solidFill>
                  <a:srgbClr val="0070C0"/>
                </a:solidFill>
              </a:rPr>
              <a:t>FileInputStream</a:t>
            </a:r>
            <a:r>
              <a:rPr lang="en-US" sz="2400" b="0" dirty="0" smtClean="0"/>
              <a:t> class for reading the file </a:t>
            </a:r>
            <a:r>
              <a:rPr lang="en-US" sz="2400" dirty="0" smtClean="0"/>
              <a:t>(F)</a:t>
            </a:r>
            <a:r>
              <a:rPr lang="en-US" sz="2400" b="0" dirty="0" smtClean="0"/>
              <a:t>.</a:t>
            </a:r>
          </a:p>
          <a:p>
            <a:pPr>
              <a:lnSpc>
                <a:spcPct val="150000"/>
              </a:lnSpc>
              <a:spcBef>
                <a:spcPts val="600"/>
              </a:spcBef>
            </a:pPr>
            <a:r>
              <a:rPr lang="en-US" sz="2400" dirty="0" smtClean="0"/>
              <a:t>Step 2 : </a:t>
            </a:r>
            <a:r>
              <a:rPr lang="en-US" sz="2400" b="0" dirty="0" smtClean="0"/>
              <a:t>Create an object of the </a:t>
            </a:r>
            <a:r>
              <a:rPr lang="en-US" sz="2400" i="1" dirty="0" err="1" smtClean="0">
                <a:solidFill>
                  <a:srgbClr val="0070C0"/>
                </a:solidFill>
              </a:rPr>
              <a:t>ObjectInputStream</a:t>
            </a:r>
            <a:r>
              <a:rPr lang="en-US" sz="2400" b="0" dirty="0" smtClean="0"/>
              <a:t> class to read the object from the file </a:t>
            </a:r>
            <a:r>
              <a:rPr lang="en-US" sz="2400" dirty="0" smtClean="0"/>
              <a:t>(F)</a:t>
            </a:r>
            <a:r>
              <a:rPr lang="en-US" sz="2400" b="0" dirty="0" smtClean="0"/>
              <a:t>.</a:t>
            </a:r>
          </a:p>
          <a:p>
            <a:pPr>
              <a:lnSpc>
                <a:spcPct val="150000"/>
              </a:lnSpc>
              <a:spcBef>
                <a:spcPts val="600"/>
              </a:spcBef>
            </a:pPr>
            <a:r>
              <a:rPr lang="en-US" sz="2400" dirty="0" smtClean="0"/>
              <a:t>Step 3 : </a:t>
            </a:r>
            <a:r>
              <a:rPr lang="en-US" sz="2400" b="0" dirty="0" smtClean="0"/>
              <a:t>Use </a:t>
            </a:r>
            <a:r>
              <a:rPr lang="en-US" sz="2400" i="1" dirty="0" err="1" smtClean="0">
                <a:solidFill>
                  <a:srgbClr val="0070C0"/>
                </a:solidFill>
              </a:rPr>
              <a:t>readObject</a:t>
            </a:r>
            <a:r>
              <a:rPr lang="en-US" sz="2400" i="1" dirty="0" smtClean="0">
                <a:solidFill>
                  <a:srgbClr val="0070C0"/>
                </a:solidFill>
              </a:rPr>
              <a:t>()</a:t>
            </a:r>
            <a:r>
              <a:rPr lang="en-US" sz="2400" b="0" dirty="0" smtClean="0"/>
              <a:t> method on the </a:t>
            </a:r>
            <a:r>
              <a:rPr lang="en-US" sz="2400" i="1" dirty="0" err="1" smtClean="0">
                <a:solidFill>
                  <a:srgbClr val="0070C0"/>
                </a:solidFill>
              </a:rPr>
              <a:t>ObjectInputStream</a:t>
            </a:r>
            <a:r>
              <a:rPr lang="en-US" sz="2400" b="0" dirty="0" smtClean="0"/>
              <a:t> to read the object back into memory.</a:t>
            </a:r>
            <a:endParaRPr 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3200" dirty="0" smtClean="0"/>
              <a:t>Lend a Hand – </a:t>
            </a:r>
            <a:r>
              <a:rPr lang="en-US" sz="3200" smtClean="0"/>
              <a:t>Object Serialization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dirty="0"/>
          </a:p>
        </p:txBody>
      </p:sp>
      <p:sp>
        <p:nvSpPr>
          <p:cNvPr id="5" name="TextBox 4"/>
          <p:cNvSpPr txBox="1"/>
          <p:nvPr/>
        </p:nvSpPr>
        <p:spPr>
          <a:xfrm>
            <a:off x="381000" y="1603712"/>
            <a:ext cx="8458200" cy="830997"/>
          </a:xfrm>
          <a:prstGeom prst="rect">
            <a:avLst/>
          </a:prstGeom>
          <a:noFill/>
        </p:spPr>
        <p:txBody>
          <a:bodyPr wrap="square" rtlCol="0">
            <a:spAutoFit/>
          </a:bodyPr>
          <a:lstStyle/>
          <a:p>
            <a:pPr marL="914400" lvl="1" indent="-457200">
              <a:spcBef>
                <a:spcPts val="1200"/>
              </a:spcBef>
            </a:pPr>
            <a:endParaRPr lang="en-US" sz="1900" b="0" dirty="0" smtClean="0"/>
          </a:p>
          <a:p>
            <a:pPr marL="914400" lvl="1" indent="-457200">
              <a:spcBef>
                <a:spcPts val="1200"/>
              </a:spcBef>
            </a:pPr>
            <a:endParaRPr lang="en-US" sz="1900" dirty="0"/>
          </a:p>
        </p:txBody>
      </p:sp>
      <p:sp>
        <p:nvSpPr>
          <p:cNvPr id="6" name="TextBox 5"/>
          <p:cNvSpPr txBox="1"/>
          <p:nvPr/>
        </p:nvSpPr>
        <p:spPr>
          <a:xfrm>
            <a:off x="76200" y="1617107"/>
            <a:ext cx="9067800" cy="3508653"/>
          </a:xfrm>
          <a:prstGeom prst="rect">
            <a:avLst/>
          </a:prstGeom>
          <a:noFill/>
        </p:spPr>
        <p:txBody>
          <a:bodyPr wrap="square" rtlCol="0">
            <a:spAutoFit/>
          </a:bodyPr>
          <a:lstStyle/>
          <a:p>
            <a:pPr>
              <a:spcBef>
                <a:spcPts val="1200"/>
              </a:spcBef>
            </a:pPr>
            <a:r>
              <a:rPr lang="en-US" sz="2400" dirty="0" smtClean="0"/>
              <a:t>Objective: </a:t>
            </a:r>
            <a:r>
              <a:rPr lang="en-US" sz="2400" b="0" dirty="0" smtClean="0"/>
              <a:t> Learn how to serialize objects.</a:t>
            </a:r>
            <a:endParaRPr lang="en-US" sz="2400" dirty="0" smtClean="0"/>
          </a:p>
          <a:p>
            <a:pPr>
              <a:spcBef>
                <a:spcPts val="1200"/>
              </a:spcBef>
            </a:pPr>
            <a:r>
              <a:rPr lang="en-US" sz="2400" dirty="0" smtClean="0"/>
              <a:t>Prerequisite: </a:t>
            </a:r>
            <a:r>
              <a:rPr lang="en-US" sz="2400" b="0" dirty="0" smtClean="0"/>
              <a:t>Create a Employee Object with employee Id, name, salary as instance variable.</a:t>
            </a:r>
          </a:p>
          <a:p>
            <a:pPr>
              <a:spcBef>
                <a:spcPts val="1200"/>
              </a:spcBef>
            </a:pPr>
            <a:r>
              <a:rPr lang="en-US" sz="2400" dirty="0" smtClean="0"/>
              <a:t>Exercise:  </a:t>
            </a:r>
            <a:r>
              <a:rPr lang="en-US" sz="2400" b="0" dirty="0" smtClean="0"/>
              <a:t>Develop methods to serialize in a file “</a:t>
            </a:r>
            <a:r>
              <a:rPr lang="en-US" sz="2400" i="1" dirty="0" smtClean="0"/>
              <a:t>data.txt</a:t>
            </a:r>
            <a:r>
              <a:rPr lang="en-US" sz="2400" b="0" dirty="0" smtClean="0"/>
              <a:t>” and de-serialize the employee objects. The salary should not be stored in the serialized file.</a:t>
            </a:r>
          </a:p>
          <a:p>
            <a:pPr>
              <a:spcBef>
                <a:spcPts val="1200"/>
              </a:spcBef>
            </a:pPr>
            <a:r>
              <a:rPr lang="en-US" sz="2400" b="0" dirty="0" smtClean="0"/>
              <a:t>Create  a class named </a:t>
            </a:r>
            <a:r>
              <a:rPr lang="en-US" sz="2400" i="1" dirty="0" err="1" smtClean="0"/>
              <a:t>SerializationDemo</a:t>
            </a:r>
            <a:r>
              <a:rPr lang="en-US" sz="2400" b="0" dirty="0" smtClean="0"/>
              <a:t> , develop a main method which should create a Employee object and serialize it.</a:t>
            </a:r>
            <a:endParaRPr lang="en-US" sz="2400" b="0" dirty="0" smtClean="0">
              <a:solidFill>
                <a:srgbClr val="00B05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cstate="print"/>
          <a:srcRect/>
          <a:stretch>
            <a:fillRect/>
          </a:stretch>
        </p:blipFill>
        <p:spPr bwMode="auto">
          <a:xfrm>
            <a:off x="0" y="2057400"/>
            <a:ext cx="5876925" cy="27908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z="2800" dirty="0" smtClean="0">
                <a:latin typeface="Arial" pitchFamily="34" charset="0"/>
                <a:cs typeface="Arial" pitchFamily="34" charset="0"/>
              </a:rPr>
              <a:t>Lend A Hand - Solution</a:t>
            </a:r>
            <a:endParaRPr lang="en-US" sz="28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dirty="0"/>
          </a:p>
        </p:txBody>
      </p:sp>
      <p:sp>
        <p:nvSpPr>
          <p:cNvPr id="8" name="Left Arrow 7"/>
          <p:cNvSpPr/>
          <p:nvPr/>
        </p:nvSpPr>
        <p:spPr>
          <a:xfrm>
            <a:off x="3657600" y="2057400"/>
            <a:ext cx="457200" cy="183341"/>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TextBox 8"/>
          <p:cNvSpPr txBox="1"/>
          <p:nvPr/>
        </p:nvSpPr>
        <p:spPr>
          <a:xfrm>
            <a:off x="4226407" y="1981200"/>
            <a:ext cx="2707793" cy="3231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400" b="0" dirty="0" smtClean="0">
                <a:latin typeface="Arial" pitchFamily="34" charset="0"/>
                <a:cs typeface="Arial" pitchFamily="34" charset="0"/>
              </a:rPr>
              <a:t>Implement</a:t>
            </a:r>
            <a:r>
              <a:rPr lang="en-US" sz="1500" dirty="0" smtClean="0">
                <a:latin typeface="Arial" pitchFamily="34" charset="0"/>
                <a:cs typeface="Arial" pitchFamily="34" charset="0"/>
              </a:rPr>
              <a:t> </a:t>
            </a:r>
            <a:r>
              <a:rPr lang="en-US" sz="1400" b="0" dirty="0" smtClean="0">
                <a:latin typeface="Arial" pitchFamily="34" charset="0"/>
                <a:cs typeface="Arial" pitchFamily="34" charset="0"/>
              </a:rPr>
              <a:t>serializable</a:t>
            </a:r>
            <a:r>
              <a:rPr lang="en-US" sz="1500" dirty="0" smtClean="0">
                <a:latin typeface="Arial" pitchFamily="34" charset="0"/>
                <a:cs typeface="Arial" pitchFamily="34" charset="0"/>
              </a:rPr>
              <a:t> </a:t>
            </a:r>
            <a:r>
              <a:rPr lang="en-US" sz="1400" b="0" dirty="0" smtClean="0">
                <a:latin typeface="Arial" pitchFamily="34" charset="0"/>
                <a:cs typeface="Arial" pitchFamily="34" charset="0"/>
              </a:rPr>
              <a:t>interface</a:t>
            </a:r>
            <a:endParaRPr lang="en-US" sz="1400" b="0" dirty="0">
              <a:latin typeface="Arial" pitchFamily="34" charset="0"/>
              <a:cs typeface="Arial" pitchFamily="34" charset="0"/>
            </a:endParaRPr>
          </a:p>
        </p:txBody>
      </p:sp>
      <p:sp>
        <p:nvSpPr>
          <p:cNvPr id="11" name="TextBox 10"/>
          <p:cNvSpPr txBox="1"/>
          <p:nvPr/>
        </p:nvSpPr>
        <p:spPr>
          <a:xfrm>
            <a:off x="6172200" y="3962400"/>
            <a:ext cx="2286000" cy="9541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b="0" dirty="0" smtClean="0">
                <a:latin typeface="Arial" pitchFamily="34" charset="0"/>
                <a:cs typeface="Arial" pitchFamily="34" charset="0"/>
              </a:rPr>
              <a:t>Overriding the </a:t>
            </a:r>
            <a:r>
              <a:rPr lang="en-US" sz="1400" i="1" dirty="0" err="1" smtClean="0">
                <a:latin typeface="Arial" pitchFamily="34" charset="0"/>
                <a:cs typeface="Arial" pitchFamily="34" charset="0"/>
              </a:rPr>
              <a:t>toString</a:t>
            </a:r>
            <a:r>
              <a:rPr lang="en-US" sz="1400" b="0" dirty="0" smtClean="0">
                <a:latin typeface="Arial" pitchFamily="34" charset="0"/>
                <a:cs typeface="Arial" pitchFamily="34" charset="0"/>
              </a:rPr>
              <a:t> method to print the employee id , name and employee salary</a:t>
            </a:r>
          </a:p>
        </p:txBody>
      </p:sp>
      <p:sp>
        <p:nvSpPr>
          <p:cNvPr id="12" name="TextBox 11"/>
          <p:cNvSpPr txBox="1"/>
          <p:nvPr/>
        </p:nvSpPr>
        <p:spPr>
          <a:xfrm>
            <a:off x="5181600" y="6096000"/>
            <a:ext cx="2249334"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err="1" smtClean="0">
                <a:latin typeface="Arial" pitchFamily="34" charset="0"/>
                <a:cs typeface="Arial" pitchFamily="34" charset="0"/>
              </a:rPr>
              <a:t>Contd</a:t>
            </a:r>
            <a:r>
              <a:rPr lang="en-US" dirty="0" smtClean="0">
                <a:latin typeface="Arial" pitchFamily="34" charset="0"/>
                <a:cs typeface="Arial" pitchFamily="34" charset="0"/>
              </a:rPr>
              <a:t> in next slide</a:t>
            </a:r>
            <a:endParaRPr lang="en-US" dirty="0">
              <a:latin typeface="Arial" pitchFamily="34" charset="0"/>
              <a:cs typeface="Arial" pitchFamily="34" charset="0"/>
            </a:endParaRPr>
          </a:p>
        </p:txBody>
      </p:sp>
      <p:sp>
        <p:nvSpPr>
          <p:cNvPr id="13" name="Right Brace 12"/>
          <p:cNvSpPr/>
          <p:nvPr/>
        </p:nvSpPr>
        <p:spPr>
          <a:xfrm>
            <a:off x="5867400" y="3962400"/>
            <a:ext cx="152400" cy="9906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152400" y="1600200"/>
            <a:ext cx="5762625" cy="4686300"/>
          </a:xfrm>
          <a:prstGeom prst="rect">
            <a:avLst/>
          </a:prstGeom>
          <a:noFill/>
          <a:ln w="9525">
            <a:noFill/>
            <a:miter lim="800000"/>
            <a:headEnd/>
            <a:tailEnd/>
          </a:ln>
          <a:effectLst/>
        </p:spPr>
      </p:pic>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dirty="0"/>
          </a:p>
        </p:txBody>
      </p:sp>
      <p:sp>
        <p:nvSpPr>
          <p:cNvPr id="8" name="Right Brace 7"/>
          <p:cNvSpPr/>
          <p:nvPr/>
        </p:nvSpPr>
        <p:spPr>
          <a:xfrm>
            <a:off x="6400800" y="2057400"/>
            <a:ext cx="304800" cy="1752600"/>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858000" y="2646402"/>
            <a:ext cx="21336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b="0" dirty="0" smtClean="0">
                <a:latin typeface="Arial" pitchFamily="34" charset="0"/>
                <a:cs typeface="Arial" pitchFamily="34" charset="0"/>
              </a:rPr>
              <a:t>Serializing the Employee Object</a:t>
            </a:r>
            <a:endParaRPr lang="en-US" sz="1400" b="0" dirty="0">
              <a:latin typeface="Arial" pitchFamily="34" charset="0"/>
              <a:cs typeface="Arial" pitchFamily="34" charset="0"/>
            </a:endParaRPr>
          </a:p>
        </p:txBody>
      </p:sp>
      <p:sp>
        <p:nvSpPr>
          <p:cNvPr id="10" name="Right Brace 9"/>
          <p:cNvSpPr/>
          <p:nvPr/>
        </p:nvSpPr>
        <p:spPr>
          <a:xfrm>
            <a:off x="6400800" y="3962400"/>
            <a:ext cx="304800" cy="1752600"/>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858000" y="4551402"/>
            <a:ext cx="21336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b="0" dirty="0" smtClean="0">
                <a:latin typeface="Arial" pitchFamily="34" charset="0"/>
                <a:cs typeface="Arial" pitchFamily="34" charset="0"/>
              </a:rPr>
              <a:t>De-Serializing the Employee Object</a:t>
            </a:r>
            <a:endParaRPr lang="en-US" sz="1400" b="0" dirty="0">
              <a:latin typeface="Arial" pitchFamily="34" charset="0"/>
              <a:cs typeface="Arial" pitchFamily="34" charset="0"/>
            </a:endParaRPr>
          </a:p>
        </p:txBody>
      </p:sp>
      <p:sp>
        <p:nvSpPr>
          <p:cNvPr id="13" name="Title 1"/>
          <p:cNvSpPr>
            <a:spLocks noGrp="1"/>
          </p:cNvSpPr>
          <p:nvPr>
            <p:ph type="title"/>
          </p:nvPr>
        </p:nvSpPr>
        <p:spPr/>
        <p:txBody>
          <a:bodyPr/>
          <a:lstStyle/>
          <a:p>
            <a:r>
              <a:rPr lang="en-US" sz="2800" dirty="0" smtClean="0">
                <a:latin typeface="Arial" pitchFamily="34" charset="0"/>
                <a:cs typeface="Arial" pitchFamily="34" charset="0"/>
              </a:rPr>
              <a:t>Lend A Hand - Solution</a:t>
            </a:r>
            <a:endParaRPr lang="en-US" sz="2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srcRect/>
          <a:stretch>
            <a:fillRect/>
          </a:stretch>
        </p:blipFill>
        <p:spPr bwMode="auto">
          <a:xfrm>
            <a:off x="152400" y="2209800"/>
            <a:ext cx="7848600" cy="241935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Output - Console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dirty="0"/>
          </a:p>
        </p:txBody>
      </p:sp>
      <p:sp>
        <p:nvSpPr>
          <p:cNvPr id="5" name="TextBox 4"/>
          <p:cNvSpPr txBox="1"/>
          <p:nvPr/>
        </p:nvSpPr>
        <p:spPr>
          <a:xfrm>
            <a:off x="304800" y="1752600"/>
            <a:ext cx="79248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0" dirty="0" smtClean="0">
                <a:latin typeface="Arial" pitchFamily="34" charset="0"/>
                <a:cs typeface="Arial" pitchFamily="34" charset="0"/>
              </a:rPr>
              <a:t>The following output will be shown on running the </a:t>
            </a:r>
            <a:r>
              <a:rPr lang="en-US" b="0" dirty="0" err="1" smtClean="0">
                <a:latin typeface="Arial" pitchFamily="34" charset="0"/>
                <a:cs typeface="Arial" pitchFamily="34" charset="0"/>
              </a:rPr>
              <a:t>SerializationDemo</a:t>
            </a:r>
            <a:r>
              <a:rPr lang="en-US" b="0" dirty="0" smtClean="0">
                <a:latin typeface="Arial" pitchFamily="34" charset="0"/>
                <a:cs typeface="Arial" pitchFamily="34" charset="0"/>
              </a:rPr>
              <a:t> class</a:t>
            </a:r>
            <a:endParaRPr lang="en-US" b="0" dirty="0">
              <a:latin typeface="Arial" pitchFamily="34" charset="0"/>
              <a:cs typeface="Arial" pitchFamily="34" charset="0"/>
            </a:endParaRPr>
          </a:p>
        </p:txBody>
      </p:sp>
      <p:cxnSp>
        <p:nvCxnSpPr>
          <p:cNvPr id="9" name="Straight Arrow Connector 8"/>
          <p:cNvCxnSpPr/>
          <p:nvPr/>
        </p:nvCxnSpPr>
        <p:spPr>
          <a:xfrm rot="16200000" flipV="1">
            <a:off x="4914900" y="3086100"/>
            <a:ext cx="685800" cy="304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43200" y="3733800"/>
            <a:ext cx="58674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0" dirty="0" smtClean="0">
                <a:latin typeface="Arial" pitchFamily="34" charset="0"/>
                <a:cs typeface="Arial" pitchFamily="34" charset="0"/>
              </a:rPr>
              <a:t>Since the employee salary was declared as transient the value will not be persisted hence when the object is </a:t>
            </a:r>
            <a:r>
              <a:rPr lang="en-US" b="0" dirty="0" err="1" smtClean="0">
                <a:latin typeface="Arial" pitchFamily="34" charset="0"/>
                <a:cs typeface="Arial" pitchFamily="34" charset="0"/>
              </a:rPr>
              <a:t>deserialized</a:t>
            </a:r>
            <a:r>
              <a:rPr lang="en-US" b="0" dirty="0" smtClean="0">
                <a:latin typeface="Arial" pitchFamily="34" charset="0"/>
                <a:cs typeface="Arial" pitchFamily="34" charset="0"/>
              </a:rPr>
              <a:t> the value will be zero.</a:t>
            </a:r>
            <a:endParaRPr lang="en-US"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Persisted File Content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309688" y="1647825"/>
            <a:ext cx="6524625" cy="3562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endParaRPr lang="en-US" sz="2200" dirty="0">
              <a:solidFill>
                <a:schemeClr val="tx1">
                  <a:lumMod val="95000"/>
                  <a:lumOff val="5000"/>
                </a:schemeClr>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Java IO    Part  III</a:t>
            </a:r>
            <a:endParaRPr lang="en-US" sz="2400" dirty="0">
              <a:solidFill>
                <a:schemeClr val="bg1"/>
              </a:solidFill>
              <a:latin typeface="Cambria" pitchFamily="18" charset="0"/>
              <a:ea typeface="+mj-ea"/>
              <a:cs typeface="+mj-cs"/>
            </a:endParaRPr>
          </a:p>
        </p:txBody>
      </p:sp>
      <p:sp>
        <p:nvSpPr>
          <p:cNvPr id="4" name="TextBox 3"/>
          <p:cNvSpPr txBox="1"/>
          <p:nvPr/>
        </p:nvSpPr>
        <p:spPr>
          <a:xfrm>
            <a:off x="2057400" y="2362200"/>
            <a:ext cx="2209800" cy="369332"/>
          </a:xfrm>
          <a:prstGeom prst="rect">
            <a:avLst/>
          </a:prstGeom>
          <a:noFill/>
        </p:spPr>
        <p:txBody>
          <a:bodyPr wrap="square" rtlCol="0">
            <a:spAutoFit/>
          </a:bodyPr>
          <a:lstStyle/>
          <a:p>
            <a:r>
              <a:rPr lang="en-US" dirty="0" smtClean="0"/>
              <a:t>      Core  Java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609600" y="22098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Madhav/ Shanmu (105110)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Trainer/ </a:t>
                      </a:r>
                      <a:r>
                        <a:rPr kumimoji="0" lang="en-US" sz="1600" b="0" i="0" u="none" strike="noStrike" cap="none" normalizeH="0" baseline="0" dirty="0" err="1" smtClean="0">
                          <a:ln>
                            <a:noFill/>
                          </a:ln>
                          <a:solidFill>
                            <a:schemeClr val="tx1"/>
                          </a:solidFill>
                          <a:effectLst/>
                          <a:latin typeface="Cambria" pitchFamily="18" charset="0"/>
                        </a:rPr>
                        <a:t>Sr</a:t>
                      </a:r>
                      <a:r>
                        <a:rPr kumimoji="0" lang="en-US" sz="1600" b="0" i="0" u="none" strike="noStrike" cap="none" normalizeH="0" baseline="0" dirty="0" smtClean="0">
                          <a:ln>
                            <a:noFill/>
                          </a:ln>
                          <a:solidFill>
                            <a:schemeClr val="tx1"/>
                          </a:solidFill>
                          <a:effectLst/>
                          <a:latin typeface="Cambria" pitchFamily="18" charset="0"/>
                        </a:rPr>
                        <a:t> Architect</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January  19th , 2012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44196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152400" y="1228725"/>
            <a:ext cx="8686800" cy="4943475"/>
          </a:xfrm>
        </p:spPr>
        <p:txBody>
          <a:bodyPr/>
          <a:lstStyle/>
          <a:p>
            <a:pPr lvl="1" eaLnBrk="1" hangingPunct="1">
              <a:spcBef>
                <a:spcPts val="600"/>
              </a:spcBef>
              <a:buNone/>
            </a:pPr>
            <a:endParaRPr lang="en-US" dirty="0" smtClean="0">
              <a:latin typeface="Arial" pitchFamily="34" charset="0"/>
              <a:cs typeface="Arial" pitchFamily="34" charset="0"/>
            </a:endParaRPr>
          </a:p>
          <a:p>
            <a:pPr>
              <a:lnSpc>
                <a:spcPct val="150000"/>
              </a:lnSpc>
              <a:spcBef>
                <a:spcPts val="600"/>
              </a:spcBef>
              <a:buNone/>
            </a:pPr>
            <a:r>
              <a:rPr lang="en-US" sz="2400" dirty="0" smtClean="0">
                <a:latin typeface="Arial" pitchFamily="34" charset="0"/>
                <a:cs typeface="Arial" pitchFamily="34" charset="0"/>
              </a:rPr>
              <a:t>After completing this chapter you will be able to understand, </a:t>
            </a:r>
          </a:p>
          <a:p>
            <a:pPr marL="1311275" lvl="1" indent="-336550" eaLnBrk="1" hangingPunct="1">
              <a:lnSpc>
                <a:spcPct val="150000"/>
              </a:lnSpc>
              <a:spcBef>
                <a:spcPts val="600"/>
              </a:spcBef>
              <a:buFont typeface="Wingdings" pitchFamily="2" charset="2"/>
              <a:buChar char="§"/>
            </a:pPr>
            <a:r>
              <a:rPr dirty="0" smtClean="0">
                <a:latin typeface="Arial" pitchFamily="34" charset="0"/>
                <a:cs typeface="Arial" pitchFamily="34" charset="0"/>
              </a:rPr>
              <a:t>What is serialization in Java?</a:t>
            </a:r>
          </a:p>
          <a:p>
            <a:pPr marL="1311275" lvl="1" indent="-336550" eaLnBrk="1" hangingPunct="1">
              <a:lnSpc>
                <a:spcPct val="150000"/>
              </a:lnSpc>
              <a:spcBef>
                <a:spcPts val="600"/>
              </a:spcBef>
              <a:buFont typeface="Wingdings" pitchFamily="2" charset="2"/>
              <a:buChar char="§"/>
            </a:pPr>
            <a:r>
              <a:rPr dirty="0" smtClean="0">
                <a:latin typeface="Arial" pitchFamily="34" charset="0"/>
                <a:cs typeface="Arial" pitchFamily="34" charset="0"/>
              </a:rPr>
              <a:t>Significance of Transient Keyword.</a:t>
            </a:r>
          </a:p>
          <a:p>
            <a:pPr marL="1311275" lvl="1" indent="-336550" eaLnBrk="1" hangingPunct="1">
              <a:lnSpc>
                <a:spcPct val="150000"/>
              </a:lnSpc>
              <a:spcBef>
                <a:spcPts val="600"/>
              </a:spcBef>
              <a:buFont typeface="Wingdings" pitchFamily="2" charset="2"/>
              <a:buChar char="§"/>
            </a:pPr>
            <a:r>
              <a:rPr dirty="0" smtClean="0">
                <a:latin typeface="Arial" pitchFamily="34" charset="0"/>
                <a:cs typeface="Arial" pitchFamily="34" charset="0"/>
              </a:rPr>
              <a:t>A demo on Serialization and De-serialization.</a:t>
            </a:r>
            <a:endParaRPr lang="en-US" dirty="0" smtClean="0">
              <a:latin typeface="Arial" pitchFamily="34" charset="0"/>
              <a:cs typeface="Arial" pitchFamily="34" charset="0"/>
            </a:endParaRP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One Day In a Software Development Project</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a:t>
            </a:fld>
            <a:endParaRPr lang="en-US" dirty="0"/>
          </a:p>
        </p:txBody>
      </p:sp>
      <p:sp>
        <p:nvSpPr>
          <p:cNvPr id="5" name="TextBox 4"/>
          <p:cNvSpPr txBox="1"/>
          <p:nvPr/>
        </p:nvSpPr>
        <p:spPr>
          <a:xfrm>
            <a:off x="76200" y="1524000"/>
            <a:ext cx="9144000" cy="3831818"/>
          </a:xfrm>
          <a:prstGeom prst="rect">
            <a:avLst/>
          </a:prstGeom>
          <a:noFill/>
        </p:spPr>
        <p:txBody>
          <a:bodyPr wrap="square" rtlCol="0">
            <a:spAutoFit/>
          </a:bodyPr>
          <a:lstStyle/>
          <a:p>
            <a:pPr>
              <a:lnSpc>
                <a:spcPct val="150000"/>
              </a:lnSpc>
            </a:pPr>
            <a:r>
              <a:rPr lang="en-US" b="0" dirty="0" smtClean="0"/>
              <a:t>One morning Tim a software developer of a retail store application received a call from customer stating that he was placing an order of 225 products from the retail store. On clicking the place order he got an error. He asked Tim to retrieve the 225 products he has entered and place the order.  Tim analyzed the scenario and found out that there was a run time error before the data was stored. The customer had to key in all the 225 products again in the application.</a:t>
            </a:r>
          </a:p>
          <a:p>
            <a:pPr>
              <a:lnSpc>
                <a:spcPct val="150000"/>
              </a:lnSpc>
            </a:pPr>
            <a:r>
              <a:rPr lang="en-US" b="0" dirty="0" smtClean="0"/>
              <a:t>Tim browsed the web and see if someone has faced this kind of problem and solved it in past? Voila! He saw a link where a solution was cracked?</a:t>
            </a:r>
          </a:p>
          <a:p>
            <a:pPr>
              <a:lnSpc>
                <a:spcPct val="150000"/>
              </a:lnSpc>
            </a:pPr>
            <a:r>
              <a:rPr lang="en-US" b="0" dirty="0" smtClean="0"/>
              <a:t>Guess what the solution was?</a:t>
            </a:r>
            <a:endParaRPr lang="en-US" b="0" dirty="0"/>
          </a:p>
        </p:txBody>
      </p:sp>
      <p:sp>
        <p:nvSpPr>
          <p:cNvPr id="6" name="TextBox 5"/>
          <p:cNvSpPr txBox="1"/>
          <p:nvPr/>
        </p:nvSpPr>
        <p:spPr>
          <a:xfrm>
            <a:off x="1143000" y="5486400"/>
            <a:ext cx="6400800" cy="54864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200" dirty="0" smtClean="0">
                <a:solidFill>
                  <a:srgbClr val="0070C0"/>
                </a:solidFill>
                <a:latin typeface="Arial" pitchFamily="34" charset="0"/>
                <a:cs typeface="Arial" pitchFamily="34" charset="0"/>
              </a:rPr>
              <a:t>The solution was Serialization</a:t>
            </a:r>
            <a:endParaRPr lang="en-US" sz="3200" dirty="0">
              <a:solidFill>
                <a:srgbClr val="0070C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How Tim solved the problem?</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a:t>
            </a:fld>
            <a:endParaRPr lang="en-US" dirty="0"/>
          </a:p>
        </p:txBody>
      </p:sp>
      <p:sp>
        <p:nvSpPr>
          <p:cNvPr id="5" name="TextBox 4"/>
          <p:cNvSpPr txBox="1"/>
          <p:nvPr/>
        </p:nvSpPr>
        <p:spPr>
          <a:xfrm>
            <a:off x="76200" y="1524000"/>
            <a:ext cx="9144000" cy="872034"/>
          </a:xfrm>
          <a:prstGeom prst="rect">
            <a:avLst/>
          </a:prstGeom>
          <a:noFill/>
        </p:spPr>
        <p:txBody>
          <a:bodyPr wrap="square" rtlCol="0">
            <a:spAutoFit/>
          </a:bodyPr>
          <a:lstStyle/>
          <a:p>
            <a:pPr>
              <a:lnSpc>
                <a:spcPct val="150000"/>
              </a:lnSpc>
            </a:pPr>
            <a:r>
              <a:rPr lang="en-US" b="0" dirty="0" smtClean="0"/>
              <a:t>Tim implemented serialization in his application an technique which will persist the objects in the hard disk (or) transfer it to a different system.</a:t>
            </a:r>
            <a:endParaRPr lang="en-US" b="0" dirty="0"/>
          </a:p>
        </p:txBody>
      </p:sp>
      <p:grpSp>
        <p:nvGrpSpPr>
          <p:cNvPr id="9" name="Group 8"/>
          <p:cNvGrpSpPr/>
          <p:nvPr/>
        </p:nvGrpSpPr>
        <p:grpSpPr>
          <a:xfrm>
            <a:off x="304800" y="3121223"/>
            <a:ext cx="762298" cy="1298377"/>
            <a:chOff x="304800" y="2514600"/>
            <a:chExt cx="762298" cy="1298377"/>
          </a:xfrm>
        </p:grpSpPr>
        <p:pic>
          <p:nvPicPr>
            <p:cNvPr id="7" name="Picture 6" descr="imagesCADLFCGD.jpg"/>
            <p:cNvPicPr>
              <a:picLocks noChangeAspect="1"/>
            </p:cNvPicPr>
            <p:nvPr/>
          </p:nvPicPr>
          <p:blipFill>
            <a:blip r:embed="rId2" cstate="print"/>
            <a:stretch>
              <a:fillRect/>
            </a:stretch>
          </p:blipFill>
          <p:spPr>
            <a:xfrm>
              <a:off x="304800" y="2514600"/>
              <a:ext cx="762298" cy="990600"/>
            </a:xfrm>
            <a:prstGeom prst="rect">
              <a:avLst/>
            </a:prstGeom>
          </p:spPr>
        </p:pic>
        <p:sp>
          <p:nvSpPr>
            <p:cNvPr id="8" name="TextBox 7"/>
            <p:cNvSpPr txBox="1"/>
            <p:nvPr/>
          </p:nvSpPr>
          <p:spPr>
            <a:xfrm>
              <a:off x="304800" y="3505200"/>
              <a:ext cx="731520" cy="307777"/>
            </a:xfrm>
            <a:prstGeom prst="rect">
              <a:avLst/>
            </a:prstGeom>
            <a:noFill/>
          </p:spPr>
          <p:txBody>
            <a:bodyPr wrap="square" rtlCol="0">
              <a:spAutoFit/>
            </a:bodyPr>
            <a:lstStyle/>
            <a:p>
              <a:pPr algn="ctr"/>
              <a:r>
                <a:rPr lang="en-US" sz="1400" dirty="0" smtClean="0"/>
                <a:t>User</a:t>
              </a:r>
              <a:endParaRPr lang="en-US" sz="1400" dirty="0"/>
            </a:p>
          </p:txBody>
        </p:sp>
      </p:grpSp>
      <p:cxnSp>
        <p:nvCxnSpPr>
          <p:cNvPr id="11" name="Straight Arrow Connector 10"/>
          <p:cNvCxnSpPr/>
          <p:nvPr/>
        </p:nvCxnSpPr>
        <p:spPr>
          <a:xfrm>
            <a:off x="1143000" y="3733800"/>
            <a:ext cx="15240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 name="Rounded Rectangle 11"/>
          <p:cNvSpPr/>
          <p:nvPr/>
        </p:nvSpPr>
        <p:spPr>
          <a:xfrm>
            <a:off x="3017520" y="3276600"/>
            <a:ext cx="155448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nchorCtr="0"/>
          <a:lstStyle/>
          <a:p>
            <a:pPr algn="ctr"/>
            <a:r>
              <a:rPr lang="en-US" sz="1400" dirty="0" smtClean="0"/>
              <a:t>Retail Program</a:t>
            </a:r>
            <a:endParaRPr lang="en-US" sz="1400" dirty="0"/>
          </a:p>
        </p:txBody>
      </p:sp>
      <p:sp>
        <p:nvSpPr>
          <p:cNvPr id="13" name="Flowchart: Magnetic Disk 12"/>
          <p:cNvSpPr/>
          <p:nvPr/>
        </p:nvSpPr>
        <p:spPr>
          <a:xfrm>
            <a:off x="6248400" y="3048000"/>
            <a:ext cx="838200" cy="10668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Retail System Hard Disk</a:t>
            </a:r>
            <a:endParaRPr lang="en-US" sz="1200" dirty="0"/>
          </a:p>
        </p:txBody>
      </p:sp>
      <p:sp>
        <p:nvSpPr>
          <p:cNvPr id="14" name="Rectangle 13"/>
          <p:cNvSpPr/>
          <p:nvPr/>
        </p:nvSpPr>
        <p:spPr>
          <a:xfrm>
            <a:off x="2819400" y="2743200"/>
            <a:ext cx="5715000" cy="289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rgbClr val="0070C0"/>
                </a:solidFill>
              </a:rPr>
              <a:t>Retail System</a:t>
            </a:r>
            <a:endParaRPr lang="en-US" dirty="0">
              <a:solidFill>
                <a:srgbClr val="0070C0"/>
              </a:solidFill>
            </a:endParaRPr>
          </a:p>
        </p:txBody>
      </p:sp>
      <p:cxnSp>
        <p:nvCxnSpPr>
          <p:cNvPr id="23" name="Straight Arrow Connector 22"/>
          <p:cNvCxnSpPr>
            <a:stCxn id="12" idx="3"/>
            <a:endCxn id="13" idx="2"/>
          </p:cNvCxnSpPr>
          <p:nvPr/>
        </p:nvCxnSpPr>
        <p:spPr>
          <a:xfrm>
            <a:off x="4572000" y="3581400"/>
            <a:ext cx="16764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6" name="TextBox 25"/>
          <p:cNvSpPr txBox="1"/>
          <p:nvPr/>
        </p:nvSpPr>
        <p:spPr>
          <a:xfrm>
            <a:off x="1219200" y="3200400"/>
            <a:ext cx="1600200" cy="523220"/>
          </a:xfrm>
          <a:prstGeom prst="rect">
            <a:avLst/>
          </a:prstGeom>
          <a:noFill/>
        </p:spPr>
        <p:txBody>
          <a:bodyPr wrap="square" rtlCol="0">
            <a:spAutoFit/>
          </a:bodyPr>
          <a:lstStyle/>
          <a:p>
            <a:r>
              <a:rPr lang="en-US" sz="1400" dirty="0" smtClean="0"/>
              <a:t>User orders products</a:t>
            </a:r>
            <a:endParaRPr lang="en-US" sz="1400" dirty="0"/>
          </a:p>
        </p:txBody>
      </p:sp>
      <p:sp>
        <p:nvSpPr>
          <p:cNvPr id="27" name="TextBox 26"/>
          <p:cNvSpPr txBox="1"/>
          <p:nvPr/>
        </p:nvSpPr>
        <p:spPr>
          <a:xfrm>
            <a:off x="2971800" y="4567535"/>
            <a:ext cx="2286000" cy="461665"/>
          </a:xfrm>
          <a:prstGeom prst="rect">
            <a:avLst/>
          </a:prstGeom>
          <a:noFill/>
        </p:spPr>
        <p:txBody>
          <a:bodyPr wrap="square" rtlCol="0">
            <a:spAutoFit/>
          </a:bodyPr>
          <a:lstStyle/>
          <a:p>
            <a:r>
              <a:rPr lang="en-US" sz="1200" dirty="0" smtClean="0">
                <a:solidFill>
                  <a:srgbClr val="C00000"/>
                </a:solidFill>
              </a:rPr>
              <a:t>Program crashes when  processing order.</a:t>
            </a:r>
            <a:endParaRPr lang="en-US" sz="1200" dirty="0">
              <a:solidFill>
                <a:srgbClr val="C00000"/>
              </a:solidFill>
            </a:endParaRPr>
          </a:p>
        </p:txBody>
      </p:sp>
      <p:sp>
        <p:nvSpPr>
          <p:cNvPr id="28" name="TextBox 27"/>
          <p:cNvSpPr txBox="1"/>
          <p:nvPr/>
        </p:nvSpPr>
        <p:spPr>
          <a:xfrm>
            <a:off x="5791200" y="4198203"/>
            <a:ext cx="2286000" cy="830997"/>
          </a:xfrm>
          <a:prstGeom prst="rect">
            <a:avLst/>
          </a:prstGeom>
          <a:noFill/>
        </p:spPr>
        <p:txBody>
          <a:bodyPr wrap="square" rtlCol="0">
            <a:spAutoFit/>
          </a:bodyPr>
          <a:lstStyle/>
          <a:p>
            <a:r>
              <a:rPr lang="en-US" sz="1200" dirty="0" smtClean="0"/>
              <a:t>Program under crashes is developed to persist the products list in hard disk using </a:t>
            </a:r>
            <a:r>
              <a:rPr lang="en-US" sz="1200" dirty="0" smtClean="0">
                <a:solidFill>
                  <a:srgbClr val="C00000"/>
                </a:solidFill>
              </a:rPr>
              <a:t>serialization</a:t>
            </a:r>
            <a:r>
              <a:rPr lang="en-US" sz="1200" dirty="0" smtClean="0"/>
              <a:t>.</a:t>
            </a:r>
            <a:endParaRPr lang="en-US" sz="1200" dirty="0"/>
          </a:p>
        </p:txBody>
      </p:sp>
      <p:sp>
        <p:nvSpPr>
          <p:cNvPr id="29" name="TextBox 28"/>
          <p:cNvSpPr txBox="1"/>
          <p:nvPr/>
        </p:nvSpPr>
        <p:spPr>
          <a:xfrm>
            <a:off x="1143000" y="5775960"/>
            <a:ext cx="6400800"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600" dirty="0" smtClean="0">
                <a:solidFill>
                  <a:srgbClr val="0070C0"/>
                </a:solidFill>
                <a:latin typeface="Arial" pitchFamily="34" charset="0"/>
                <a:cs typeface="Arial" pitchFamily="34" charset="0"/>
              </a:rPr>
              <a:t>Tim using the product list stored in the hard disk helped the customers to recover their data.</a:t>
            </a:r>
            <a:endParaRPr lang="en-US" sz="1600" dirty="0">
              <a:solidFill>
                <a:srgbClr val="0070C0"/>
              </a:solidFill>
              <a:latin typeface="Arial" pitchFamily="34" charset="0"/>
              <a:cs typeface="Arial" pitchFamily="34" charset="0"/>
            </a:endParaRPr>
          </a:p>
        </p:txBody>
      </p:sp>
      <p:cxnSp>
        <p:nvCxnSpPr>
          <p:cNvPr id="31" name="Shape 30"/>
          <p:cNvCxnSpPr>
            <a:stCxn id="12" idx="3"/>
            <a:endCxn id="12" idx="2"/>
          </p:cNvCxnSpPr>
          <p:nvPr/>
        </p:nvCxnSpPr>
        <p:spPr>
          <a:xfrm flipH="1">
            <a:off x="3794760" y="3581400"/>
            <a:ext cx="777240" cy="304800"/>
          </a:xfrm>
          <a:prstGeom prst="curvedConnector4">
            <a:avLst>
              <a:gd name="adj1" fmla="val -29412"/>
              <a:gd name="adj2" fmla="val 272059"/>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par>
                                <p:cTn id="11" presetID="4"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ox(in)">
                                      <p:cBhvr>
                                        <p:cTn id="16" dur="500"/>
                                        <p:tgtEl>
                                          <p:spTgt spid="13"/>
                                        </p:tgtEl>
                                      </p:cBhvr>
                                    </p:animEffect>
                                  </p:childTnLst>
                                </p:cTn>
                              </p:par>
                              <p:par>
                                <p:cTn id="17" presetID="4" presetClass="entr" presetSubtype="16"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in)">
                                      <p:cBhvr>
                                        <p:cTn id="19" dur="500"/>
                                        <p:tgtEl>
                                          <p:spTgt spid="11"/>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in)">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ox(in)">
                                      <p:cBhvr>
                                        <p:cTn id="27" dur="500"/>
                                        <p:tgtEl>
                                          <p:spTgt spid="27"/>
                                        </p:tgtEl>
                                      </p:cBhvr>
                                    </p:animEffect>
                                  </p:childTnLst>
                                </p:cTn>
                              </p:par>
                              <p:par>
                                <p:cTn id="28" presetID="4" presetClass="entr" presetSubtype="16"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ox(in)">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checkerboard(across)">
                                      <p:cBhvr>
                                        <p:cTn id="35" dur="500"/>
                                        <p:tgtEl>
                                          <p:spTgt spid="23"/>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checkerboard(across)">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ox(in)">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26" grpId="0"/>
      <p:bldP spid="27" grpId="0"/>
      <p:bldP spid="28" grpId="0"/>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dirty="0" smtClean="0">
                <a:latin typeface="Arial" pitchFamily="34" charset="0"/>
                <a:cs typeface="Arial" pitchFamily="34" charset="0"/>
              </a:rPr>
              <a:t>What is Serialization?</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a:t>
            </a:fld>
            <a:endParaRPr lang="en-US" dirty="0"/>
          </a:p>
        </p:txBody>
      </p:sp>
      <p:sp>
        <p:nvSpPr>
          <p:cNvPr id="5" name="TextBox 4"/>
          <p:cNvSpPr txBox="1"/>
          <p:nvPr/>
        </p:nvSpPr>
        <p:spPr>
          <a:xfrm>
            <a:off x="228600" y="1524000"/>
            <a:ext cx="8686800" cy="923330"/>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a:spcBef>
                <a:spcPts val="1200"/>
              </a:spcBef>
            </a:pPr>
            <a:endParaRPr lang="en-US" sz="2000" b="0" dirty="0" smtClean="0"/>
          </a:p>
        </p:txBody>
      </p:sp>
      <p:sp>
        <p:nvSpPr>
          <p:cNvPr id="15" name="TextBox 14"/>
          <p:cNvSpPr txBox="1"/>
          <p:nvPr/>
        </p:nvSpPr>
        <p:spPr>
          <a:xfrm>
            <a:off x="228600" y="1498461"/>
            <a:ext cx="8763000" cy="4216539"/>
          </a:xfrm>
          <a:prstGeom prst="rect">
            <a:avLst/>
          </a:prstGeom>
          <a:noFill/>
        </p:spPr>
        <p:txBody>
          <a:bodyPr wrap="square" rtlCol="0">
            <a:spAutoFit/>
          </a:bodyPr>
          <a:lstStyle/>
          <a:p>
            <a:pPr marL="350838" indent="-350838">
              <a:lnSpc>
                <a:spcPct val="150000"/>
              </a:lnSpc>
              <a:spcBef>
                <a:spcPts val="600"/>
              </a:spcBef>
            </a:pPr>
            <a:r>
              <a:rPr lang="en-US" i="1" dirty="0" smtClean="0"/>
              <a:t>Serialization</a:t>
            </a:r>
            <a:r>
              <a:rPr lang="en-US" b="0" dirty="0" smtClean="0"/>
              <a:t> is technique used for saving the state of an object to a persistent storage area, such as a file and for transporting the objects across the network.</a:t>
            </a:r>
          </a:p>
          <a:p>
            <a:pPr marL="350838" indent="-350838">
              <a:lnSpc>
                <a:spcPct val="150000"/>
              </a:lnSpc>
              <a:spcBef>
                <a:spcPts val="600"/>
              </a:spcBef>
            </a:pPr>
            <a:r>
              <a:rPr lang="en-US" dirty="0" smtClean="0"/>
              <a:t>Some facts about serialization:</a:t>
            </a:r>
          </a:p>
          <a:p>
            <a:pPr marL="350838" indent="-350838">
              <a:lnSpc>
                <a:spcPct val="150000"/>
              </a:lnSpc>
              <a:spcBef>
                <a:spcPts val="600"/>
              </a:spcBef>
              <a:buFont typeface="Wingdings" pitchFamily="2" charset="2"/>
              <a:buChar char="§"/>
            </a:pPr>
            <a:r>
              <a:rPr lang="en-US" b="0" dirty="0" smtClean="0"/>
              <a:t>The objects stored can be restored by using the process of </a:t>
            </a:r>
            <a:r>
              <a:rPr lang="en-US" i="1" dirty="0" smtClean="0"/>
              <a:t>de-serialization</a:t>
            </a:r>
            <a:r>
              <a:rPr lang="en-US" b="0" dirty="0" smtClean="0"/>
              <a:t>.</a:t>
            </a:r>
          </a:p>
          <a:p>
            <a:pPr marL="350838" indent="-350838">
              <a:lnSpc>
                <a:spcPct val="150000"/>
              </a:lnSpc>
              <a:spcBef>
                <a:spcPts val="600"/>
              </a:spcBef>
              <a:buFont typeface="Wingdings" pitchFamily="2" charset="2"/>
              <a:buChar char="§"/>
            </a:pPr>
            <a:r>
              <a:rPr lang="en-US" b="0" dirty="0" smtClean="0"/>
              <a:t>Only an object that implements the </a:t>
            </a:r>
            <a:r>
              <a:rPr lang="en-US" dirty="0" smtClean="0"/>
              <a:t>Serializable</a:t>
            </a:r>
            <a:r>
              <a:rPr lang="en-US" b="0" dirty="0" smtClean="0"/>
              <a:t> interface can be persisted and restored by the serialization.</a:t>
            </a:r>
          </a:p>
          <a:p>
            <a:pPr marL="350838" indent="-350838">
              <a:lnSpc>
                <a:spcPct val="150000"/>
              </a:lnSpc>
              <a:spcBef>
                <a:spcPts val="600"/>
              </a:spcBef>
              <a:buFont typeface="Wingdings" pitchFamily="2" charset="2"/>
              <a:buChar char="§"/>
            </a:pPr>
            <a:r>
              <a:rPr lang="en-US" b="0" dirty="0" smtClean="0"/>
              <a:t>The </a:t>
            </a:r>
            <a:r>
              <a:rPr lang="en-US" dirty="0" err="1" smtClean="0"/>
              <a:t>Serializable</a:t>
            </a:r>
            <a:r>
              <a:rPr lang="en-US" b="0" dirty="0" smtClean="0"/>
              <a:t> interface defines no members. It is simply used to indicate that a class may be serialized</a:t>
            </a:r>
            <a:r>
              <a:rPr lang="en-US" dirty="0" smtClean="0"/>
              <a:t>.</a:t>
            </a:r>
          </a:p>
          <a:p>
            <a:pPr marL="350838" indent="-350838">
              <a:lnSpc>
                <a:spcPct val="150000"/>
              </a:lnSpc>
              <a:spcBef>
                <a:spcPts val="600"/>
              </a:spcBef>
              <a:buFont typeface="Wingdings" pitchFamily="2" charset="2"/>
              <a:buChar char="§"/>
            </a:pPr>
            <a:r>
              <a:rPr lang="en-US" b="0" i="1" dirty="0" smtClean="0">
                <a:solidFill>
                  <a:srgbClr val="C00000"/>
                </a:solidFill>
              </a:rPr>
              <a:t> If a class is serializable, all of its subclasses are also serializable.</a:t>
            </a:r>
            <a:endParaRPr lang="en-US" b="0" i="1" dirty="0"/>
          </a:p>
        </p:txBody>
      </p:sp>
      <p:sp>
        <p:nvSpPr>
          <p:cNvPr id="7" name="TextBox 6"/>
          <p:cNvSpPr txBox="1"/>
          <p:nvPr/>
        </p:nvSpPr>
        <p:spPr>
          <a:xfrm>
            <a:off x="670560" y="5650468"/>
            <a:ext cx="740664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latin typeface="Arial" pitchFamily="34" charset="0"/>
                <a:cs typeface="Arial" pitchFamily="34" charset="0"/>
              </a:rPr>
              <a:t>Note:</a:t>
            </a:r>
            <a:r>
              <a:rPr lang="en-US" b="0" dirty="0" smtClean="0">
                <a:latin typeface="Arial" pitchFamily="34" charset="0"/>
                <a:cs typeface="Arial" pitchFamily="34" charset="0"/>
              </a:rPr>
              <a:t> A interface with no methods is known as an </a:t>
            </a:r>
            <a:r>
              <a:rPr lang="en-US" i="1" dirty="0" smtClean="0">
                <a:latin typeface="Arial" pitchFamily="34" charset="0"/>
                <a:cs typeface="Arial" pitchFamily="34" charset="0"/>
              </a:rPr>
              <a:t>abstract interface</a:t>
            </a:r>
            <a:r>
              <a:rPr lang="en-US" b="0" dirty="0" smtClean="0">
                <a:latin typeface="Arial" pitchFamily="34" charset="0"/>
                <a:cs typeface="Arial" pitchFamily="34" charset="0"/>
              </a:rPr>
              <a:t>.</a:t>
            </a:r>
            <a:endParaRPr lang="en-US"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ox(in)">
                                      <p:cBhvr>
                                        <p:cTn id="7" dur="500"/>
                                        <p:tgtEl>
                                          <p:spTgt spid="1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
                                            <p:txEl>
                                              <p:pRg st="2" end="2"/>
                                            </p:txEl>
                                          </p:spTgt>
                                        </p:tgtEl>
                                        <p:attrNameLst>
                                          <p:attrName>style.visibility</p:attrName>
                                        </p:attrNameLst>
                                      </p:cBhvr>
                                      <p:to>
                                        <p:strVal val="visible"/>
                                      </p:to>
                                    </p:set>
                                    <p:animEffect transition="in" filter="box(in)">
                                      <p:cBhvr>
                                        <p:cTn id="10" dur="500"/>
                                        <p:tgtEl>
                                          <p:spTgt spid="1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animEffect transition="in" filter="box(in)">
                                      <p:cBhvr>
                                        <p:cTn id="13" dur="500"/>
                                        <p:tgtEl>
                                          <p:spTgt spid="15">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5">
                                            <p:txEl>
                                              <p:pRg st="4" end="4"/>
                                            </p:txEl>
                                          </p:spTgt>
                                        </p:tgtEl>
                                        <p:attrNameLst>
                                          <p:attrName>style.visibility</p:attrName>
                                        </p:attrNameLst>
                                      </p:cBhvr>
                                      <p:to>
                                        <p:strVal val="visible"/>
                                      </p:to>
                                    </p:set>
                                    <p:animEffect transition="in" filter="box(in)">
                                      <p:cBhvr>
                                        <p:cTn id="16" dur="500"/>
                                        <p:tgtEl>
                                          <p:spTgt spid="15">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animEffect transition="in" filter="box(in)">
                                      <p:cBhvr>
                                        <p:cTn id="19" dur="500"/>
                                        <p:tgtEl>
                                          <p:spTgt spid="1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ox(in)">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3100" dirty="0" smtClean="0">
                <a:latin typeface="Arial" pitchFamily="34" charset="0"/>
                <a:cs typeface="Arial" pitchFamily="34" charset="0"/>
              </a:rPr>
              <a:t>How to Serialize and de-serialize objects?</a:t>
            </a:r>
            <a:endParaRPr lang="en-US" sz="3100" dirty="0">
              <a:latin typeface="Arial" pitchFamily="34" charset="0"/>
              <a:cs typeface="Arial" pitchFamily="34" charset="0"/>
            </a:endParaRPr>
          </a:p>
        </p:txBody>
      </p:sp>
      <p:sp>
        <p:nvSpPr>
          <p:cNvPr id="8" name="Rectangle 7"/>
          <p:cNvSpPr/>
          <p:nvPr/>
        </p:nvSpPr>
        <p:spPr>
          <a:xfrm>
            <a:off x="152400" y="1676400"/>
            <a:ext cx="8763000" cy="4862870"/>
          </a:xfrm>
          <a:prstGeom prst="rect">
            <a:avLst/>
          </a:prstGeom>
        </p:spPr>
        <p:txBody>
          <a:bodyPr wrap="square">
            <a:spAutoFit/>
          </a:bodyPr>
          <a:lstStyle/>
          <a:p>
            <a:pPr>
              <a:lnSpc>
                <a:spcPct val="150000"/>
              </a:lnSpc>
              <a:spcBef>
                <a:spcPts val="1200"/>
              </a:spcBef>
            </a:pPr>
            <a:r>
              <a:rPr lang="en-US" b="0" dirty="0" smtClean="0"/>
              <a:t>The  following classes can be used for serializing and de-serializing an object.</a:t>
            </a:r>
          </a:p>
          <a:p>
            <a:pPr marL="342900" lvl="2" indent="-342900">
              <a:lnSpc>
                <a:spcPct val="150000"/>
              </a:lnSpc>
              <a:spcBef>
                <a:spcPts val="1200"/>
              </a:spcBef>
              <a:buFont typeface="+mj-lt"/>
              <a:buAutoNum type="arabicPeriod"/>
            </a:pPr>
            <a:r>
              <a:rPr lang="en-US" dirty="0" err="1" smtClean="0"/>
              <a:t>ObjectOutputStream</a:t>
            </a:r>
            <a:r>
              <a:rPr lang="en-US" dirty="0" smtClean="0"/>
              <a:t>: </a:t>
            </a:r>
            <a:r>
              <a:rPr lang="en-US" b="0" dirty="0" smtClean="0"/>
              <a:t> Used for writing objects into the hard disk.</a:t>
            </a:r>
          </a:p>
          <a:p>
            <a:pPr marL="342900" lvl="2" indent="-342900">
              <a:lnSpc>
                <a:spcPct val="150000"/>
              </a:lnSpc>
              <a:spcBef>
                <a:spcPts val="1200"/>
              </a:spcBef>
            </a:pPr>
            <a:r>
              <a:rPr lang="en-US" b="0" dirty="0" smtClean="0"/>
              <a:t>         This has the method </a:t>
            </a:r>
            <a:r>
              <a:rPr lang="en-US" dirty="0" err="1" smtClean="0"/>
              <a:t>writeObject</a:t>
            </a:r>
            <a:r>
              <a:rPr lang="en-US" dirty="0" smtClean="0"/>
              <a:t>(</a:t>
            </a:r>
            <a:r>
              <a:rPr lang="en-US" dirty="0" err="1" smtClean="0">
                <a:solidFill>
                  <a:schemeClr val="tx2">
                    <a:lumMod val="60000"/>
                    <a:lumOff val="40000"/>
                  </a:schemeClr>
                </a:solidFill>
              </a:rPr>
              <a:t>targetobject</a:t>
            </a:r>
            <a:r>
              <a:rPr lang="en-US" dirty="0" smtClean="0"/>
              <a:t>)</a:t>
            </a:r>
            <a:r>
              <a:rPr lang="en-US" b="0" dirty="0" smtClean="0"/>
              <a:t> which used for persisting the serialized object to an output stream.</a:t>
            </a:r>
            <a:endParaRPr lang="en-US" dirty="0" smtClean="0"/>
          </a:p>
          <a:p>
            <a:pPr marL="342900" lvl="2" indent="-342900">
              <a:lnSpc>
                <a:spcPct val="150000"/>
              </a:lnSpc>
              <a:spcBef>
                <a:spcPts val="1200"/>
              </a:spcBef>
              <a:buAutoNum type="arabicPeriod" startAt="2"/>
            </a:pPr>
            <a:r>
              <a:rPr lang="en-US" dirty="0" err="1" smtClean="0"/>
              <a:t>ObjectInputStream</a:t>
            </a:r>
            <a:r>
              <a:rPr lang="en-US" dirty="0" smtClean="0"/>
              <a:t>: </a:t>
            </a:r>
            <a:r>
              <a:rPr lang="en-US" b="0" dirty="0" smtClean="0"/>
              <a:t> This is used for reading the serialized object.    </a:t>
            </a:r>
          </a:p>
          <a:p>
            <a:pPr marL="342900" lvl="2" indent="-342900">
              <a:lnSpc>
                <a:spcPct val="150000"/>
              </a:lnSpc>
              <a:spcBef>
                <a:spcPts val="1200"/>
              </a:spcBef>
            </a:pPr>
            <a:r>
              <a:rPr lang="en-US" b="0" dirty="0" smtClean="0"/>
              <a:t>        This has the method </a:t>
            </a:r>
            <a:r>
              <a:rPr lang="en-US" dirty="0" err="1" smtClean="0"/>
              <a:t>readObject</a:t>
            </a:r>
            <a:r>
              <a:rPr lang="en-US" dirty="0" smtClean="0"/>
              <a:t>()</a:t>
            </a:r>
            <a:r>
              <a:rPr lang="en-US" b="0" dirty="0" smtClean="0"/>
              <a:t> which can de-serialize a serialized object and load it back to memory.</a:t>
            </a:r>
          </a:p>
          <a:p>
            <a:pPr marL="342900" lvl="2" indent="-342900">
              <a:lnSpc>
                <a:spcPct val="150000"/>
              </a:lnSpc>
              <a:buFont typeface="+mj-lt"/>
              <a:buAutoNum type="arabicPeriod"/>
            </a:pPr>
            <a:endParaRPr lang="en-US" b="0" dirty="0" smtClean="0"/>
          </a:p>
          <a:p>
            <a:pPr marL="342900" lvl="2" indent="-342900">
              <a:lnSpc>
                <a:spcPct val="150000"/>
              </a:lnSpc>
              <a:buFont typeface="+mj-lt"/>
              <a:buAutoNum type="arabicPeriod"/>
            </a:pPr>
            <a:endParaRPr lang="en-US" b="0" dirty="0" smtClean="0"/>
          </a:p>
          <a:p>
            <a:pPr>
              <a:lnSpc>
                <a:spcPct val="150000"/>
              </a:lnSpc>
            </a:pPr>
            <a:endParaRPr lang="en-US" b="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box(in)">
                                      <p:cBhvr>
                                        <p:cTn id="7" dur="500"/>
                                        <p:tgtEl>
                                          <p:spTgt spid="8">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box(in)">
                                      <p:cBhvr>
                                        <p:cTn id="10"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Serialization Illustration</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9</a:t>
            </a:fld>
            <a:endParaRPr lang="en-US" dirty="0"/>
          </a:p>
        </p:txBody>
      </p:sp>
      <p:sp>
        <p:nvSpPr>
          <p:cNvPr id="5" name="TextBox 4"/>
          <p:cNvSpPr txBox="1"/>
          <p:nvPr/>
        </p:nvSpPr>
        <p:spPr>
          <a:xfrm>
            <a:off x="76200" y="1524000"/>
            <a:ext cx="9144000" cy="923330"/>
          </a:xfrm>
          <a:prstGeom prst="rect">
            <a:avLst/>
          </a:prstGeom>
          <a:noFill/>
        </p:spPr>
        <p:txBody>
          <a:bodyPr wrap="square" rtlCol="0">
            <a:spAutoFit/>
          </a:bodyPr>
          <a:lstStyle/>
          <a:p>
            <a:pPr>
              <a:lnSpc>
                <a:spcPct val="150000"/>
              </a:lnSpc>
            </a:pPr>
            <a:r>
              <a:rPr lang="en-US" b="0" dirty="0" smtClean="0"/>
              <a:t>Going back to Tim’s scenario where he is trying to persist </a:t>
            </a:r>
            <a:r>
              <a:rPr lang="en-US" i="1" dirty="0" err="1" smtClean="0"/>
              <a:t>ProductInfo</a:t>
            </a:r>
            <a:r>
              <a:rPr lang="en-US" i="1" dirty="0" smtClean="0"/>
              <a:t> </a:t>
            </a:r>
            <a:r>
              <a:rPr lang="en-US" b="0" dirty="0" smtClean="0"/>
              <a:t> which holds the list of ordered products.</a:t>
            </a:r>
            <a:endParaRPr lang="en-US" i="1" dirty="0"/>
          </a:p>
        </p:txBody>
      </p:sp>
      <p:grpSp>
        <p:nvGrpSpPr>
          <p:cNvPr id="3" name="Group 8"/>
          <p:cNvGrpSpPr/>
          <p:nvPr/>
        </p:nvGrpSpPr>
        <p:grpSpPr>
          <a:xfrm>
            <a:off x="304800" y="3121223"/>
            <a:ext cx="762298" cy="1298377"/>
            <a:chOff x="304800" y="2514600"/>
            <a:chExt cx="762298" cy="1298377"/>
          </a:xfrm>
        </p:grpSpPr>
        <p:pic>
          <p:nvPicPr>
            <p:cNvPr id="7" name="Picture 6" descr="imagesCADLFCGD.jpg"/>
            <p:cNvPicPr>
              <a:picLocks noChangeAspect="1"/>
            </p:cNvPicPr>
            <p:nvPr/>
          </p:nvPicPr>
          <p:blipFill>
            <a:blip r:embed="rId2" cstate="print"/>
            <a:stretch>
              <a:fillRect/>
            </a:stretch>
          </p:blipFill>
          <p:spPr>
            <a:xfrm>
              <a:off x="304800" y="2514600"/>
              <a:ext cx="762298" cy="990600"/>
            </a:xfrm>
            <a:prstGeom prst="rect">
              <a:avLst/>
            </a:prstGeom>
          </p:spPr>
        </p:pic>
        <p:sp>
          <p:nvSpPr>
            <p:cNvPr id="8" name="TextBox 7"/>
            <p:cNvSpPr txBox="1"/>
            <p:nvPr/>
          </p:nvSpPr>
          <p:spPr>
            <a:xfrm>
              <a:off x="304800" y="3505200"/>
              <a:ext cx="731520" cy="307777"/>
            </a:xfrm>
            <a:prstGeom prst="rect">
              <a:avLst/>
            </a:prstGeom>
            <a:noFill/>
          </p:spPr>
          <p:txBody>
            <a:bodyPr wrap="square" rtlCol="0">
              <a:spAutoFit/>
            </a:bodyPr>
            <a:lstStyle/>
            <a:p>
              <a:pPr algn="ctr"/>
              <a:r>
                <a:rPr lang="en-US" sz="1400" dirty="0" smtClean="0"/>
                <a:t>User</a:t>
              </a:r>
              <a:endParaRPr lang="en-US" sz="1400" dirty="0"/>
            </a:p>
          </p:txBody>
        </p:sp>
      </p:grpSp>
      <p:cxnSp>
        <p:nvCxnSpPr>
          <p:cNvPr id="11" name="Straight Arrow Connector 10"/>
          <p:cNvCxnSpPr/>
          <p:nvPr/>
        </p:nvCxnSpPr>
        <p:spPr>
          <a:xfrm>
            <a:off x="1143000" y="3733800"/>
            <a:ext cx="15240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 name="Rounded Rectangle 11"/>
          <p:cNvSpPr/>
          <p:nvPr/>
        </p:nvSpPr>
        <p:spPr>
          <a:xfrm>
            <a:off x="3017520" y="3276600"/>
            <a:ext cx="1554480" cy="609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nchorCtr="0"/>
          <a:lstStyle/>
          <a:p>
            <a:pPr algn="ctr"/>
            <a:r>
              <a:rPr lang="en-US" sz="1400" dirty="0" smtClean="0"/>
              <a:t>Retail Program</a:t>
            </a:r>
            <a:endParaRPr lang="en-US" sz="1400" dirty="0"/>
          </a:p>
        </p:txBody>
      </p:sp>
      <p:sp>
        <p:nvSpPr>
          <p:cNvPr id="13" name="Flowchart: Magnetic Disk 12"/>
          <p:cNvSpPr/>
          <p:nvPr/>
        </p:nvSpPr>
        <p:spPr>
          <a:xfrm>
            <a:off x="6781800" y="3048000"/>
            <a:ext cx="838200" cy="106680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Retail System Hard Disk</a:t>
            </a:r>
            <a:endParaRPr lang="en-US" sz="1200" dirty="0"/>
          </a:p>
        </p:txBody>
      </p:sp>
      <p:sp>
        <p:nvSpPr>
          <p:cNvPr id="14" name="Rectangle 13"/>
          <p:cNvSpPr/>
          <p:nvPr/>
        </p:nvSpPr>
        <p:spPr>
          <a:xfrm>
            <a:off x="2819400" y="2438400"/>
            <a:ext cx="5715000" cy="289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rgbClr val="0070C0"/>
                </a:solidFill>
              </a:rPr>
              <a:t>Retail System</a:t>
            </a:r>
            <a:endParaRPr lang="en-US" dirty="0">
              <a:solidFill>
                <a:srgbClr val="0070C0"/>
              </a:solidFill>
            </a:endParaRPr>
          </a:p>
        </p:txBody>
      </p:sp>
      <p:cxnSp>
        <p:nvCxnSpPr>
          <p:cNvPr id="23" name="Straight Arrow Connector 22"/>
          <p:cNvCxnSpPr>
            <a:stCxn id="12" idx="3"/>
            <a:endCxn id="13" idx="2"/>
          </p:cNvCxnSpPr>
          <p:nvPr/>
        </p:nvCxnSpPr>
        <p:spPr>
          <a:xfrm>
            <a:off x="4572000" y="3581400"/>
            <a:ext cx="22098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6" name="TextBox 25"/>
          <p:cNvSpPr txBox="1"/>
          <p:nvPr/>
        </p:nvSpPr>
        <p:spPr>
          <a:xfrm>
            <a:off x="1219200" y="3200400"/>
            <a:ext cx="1600200" cy="523220"/>
          </a:xfrm>
          <a:prstGeom prst="rect">
            <a:avLst/>
          </a:prstGeom>
          <a:noFill/>
        </p:spPr>
        <p:txBody>
          <a:bodyPr wrap="square" rtlCol="0">
            <a:spAutoFit/>
          </a:bodyPr>
          <a:lstStyle/>
          <a:p>
            <a:r>
              <a:rPr lang="en-US" sz="1400" dirty="0" smtClean="0"/>
              <a:t>User orders products</a:t>
            </a:r>
            <a:endParaRPr lang="en-US" sz="1400" dirty="0"/>
          </a:p>
        </p:txBody>
      </p:sp>
      <p:sp>
        <p:nvSpPr>
          <p:cNvPr id="27" name="TextBox 26"/>
          <p:cNvSpPr txBox="1"/>
          <p:nvPr/>
        </p:nvSpPr>
        <p:spPr>
          <a:xfrm>
            <a:off x="2971800" y="4567535"/>
            <a:ext cx="2286000" cy="461665"/>
          </a:xfrm>
          <a:prstGeom prst="rect">
            <a:avLst/>
          </a:prstGeom>
          <a:noFill/>
        </p:spPr>
        <p:txBody>
          <a:bodyPr wrap="square" rtlCol="0">
            <a:spAutoFit/>
          </a:bodyPr>
          <a:lstStyle/>
          <a:p>
            <a:r>
              <a:rPr lang="en-US" sz="1200" dirty="0" smtClean="0">
                <a:solidFill>
                  <a:srgbClr val="C00000"/>
                </a:solidFill>
              </a:rPr>
              <a:t>Program crashes when  processing order.</a:t>
            </a:r>
            <a:endParaRPr lang="en-US" sz="1200" dirty="0">
              <a:solidFill>
                <a:srgbClr val="C00000"/>
              </a:solidFill>
            </a:endParaRPr>
          </a:p>
        </p:txBody>
      </p:sp>
      <p:sp>
        <p:nvSpPr>
          <p:cNvPr id="28" name="TextBox 27"/>
          <p:cNvSpPr txBox="1"/>
          <p:nvPr/>
        </p:nvSpPr>
        <p:spPr>
          <a:xfrm>
            <a:off x="4648200" y="3048000"/>
            <a:ext cx="2209800" cy="461665"/>
          </a:xfrm>
          <a:prstGeom prst="rect">
            <a:avLst/>
          </a:prstGeom>
          <a:noFill/>
        </p:spPr>
        <p:txBody>
          <a:bodyPr wrap="square" rtlCol="0">
            <a:spAutoFit/>
          </a:bodyPr>
          <a:lstStyle/>
          <a:p>
            <a:r>
              <a:rPr lang="en-US" sz="1200" dirty="0" smtClean="0"/>
              <a:t>Program serializes the </a:t>
            </a:r>
            <a:r>
              <a:rPr lang="en-US" sz="1200" dirty="0" err="1" smtClean="0"/>
              <a:t>ProductInfo</a:t>
            </a:r>
            <a:r>
              <a:rPr lang="en-US" sz="1200" dirty="0" smtClean="0"/>
              <a:t> into hard disk</a:t>
            </a:r>
            <a:endParaRPr lang="en-US" sz="1200" dirty="0"/>
          </a:p>
        </p:txBody>
      </p:sp>
      <p:cxnSp>
        <p:nvCxnSpPr>
          <p:cNvPr id="31" name="Shape 30"/>
          <p:cNvCxnSpPr>
            <a:stCxn id="12" idx="3"/>
            <a:endCxn id="12" idx="2"/>
          </p:cNvCxnSpPr>
          <p:nvPr/>
        </p:nvCxnSpPr>
        <p:spPr>
          <a:xfrm flipH="1">
            <a:off x="3794760" y="3581400"/>
            <a:ext cx="777240" cy="304800"/>
          </a:xfrm>
          <a:prstGeom prst="curvedConnector4">
            <a:avLst>
              <a:gd name="adj1" fmla="val -29412"/>
              <a:gd name="adj2" fmla="val 272059"/>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a:off x="4621306" y="3810000"/>
            <a:ext cx="2084294" cy="0"/>
          </a:xfrm>
          <a:prstGeom prst="straightConnector1">
            <a:avLst/>
          </a:prstGeom>
          <a:ln>
            <a:headEnd type="arrow"/>
            <a:tailEnd type="none"/>
          </a:ln>
        </p:spPr>
        <p:style>
          <a:lnRef idx="3">
            <a:schemeClr val="accent4"/>
          </a:lnRef>
          <a:fillRef idx="0">
            <a:schemeClr val="accent4"/>
          </a:fillRef>
          <a:effectRef idx="2">
            <a:schemeClr val="accent4"/>
          </a:effectRef>
          <a:fontRef idx="minor">
            <a:schemeClr val="tx1"/>
          </a:fontRef>
        </p:style>
      </p:cxnSp>
      <p:sp>
        <p:nvSpPr>
          <p:cNvPr id="19" name="TextBox 18"/>
          <p:cNvSpPr txBox="1"/>
          <p:nvPr/>
        </p:nvSpPr>
        <p:spPr>
          <a:xfrm>
            <a:off x="4800600" y="3881735"/>
            <a:ext cx="1905000" cy="646331"/>
          </a:xfrm>
          <a:prstGeom prst="rect">
            <a:avLst/>
          </a:prstGeom>
          <a:noFill/>
        </p:spPr>
        <p:txBody>
          <a:bodyPr wrap="square" rtlCol="0">
            <a:spAutoFit/>
          </a:bodyPr>
          <a:lstStyle/>
          <a:p>
            <a:r>
              <a:rPr lang="en-US" sz="1200" dirty="0" smtClean="0"/>
              <a:t>De-Serializes the </a:t>
            </a:r>
            <a:r>
              <a:rPr lang="en-US" sz="1200" dirty="0" err="1" smtClean="0"/>
              <a:t>ProductInfo</a:t>
            </a:r>
            <a:r>
              <a:rPr lang="en-US" sz="1200" dirty="0" smtClean="0"/>
              <a:t> back into the java program.</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par>
                                <p:cTn id="11" presetID="4" presetClass="entr" presetSubtype="16"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ox(in)">
                                      <p:cBhvr>
                                        <p:cTn id="16" dur="500"/>
                                        <p:tgtEl>
                                          <p:spTgt spid="13"/>
                                        </p:tgtEl>
                                      </p:cBhvr>
                                    </p:animEffect>
                                  </p:childTnLst>
                                </p:cTn>
                              </p:par>
                              <p:par>
                                <p:cTn id="17" presetID="4" presetClass="entr" presetSubtype="16"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in)">
                                      <p:cBhvr>
                                        <p:cTn id="19" dur="500"/>
                                        <p:tgtEl>
                                          <p:spTgt spid="11"/>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in)">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ox(in)">
                                      <p:cBhvr>
                                        <p:cTn id="27" dur="500"/>
                                        <p:tgtEl>
                                          <p:spTgt spid="27"/>
                                        </p:tgtEl>
                                      </p:cBhvr>
                                    </p:animEffect>
                                  </p:childTnLst>
                                </p:cTn>
                              </p:par>
                              <p:par>
                                <p:cTn id="28" presetID="4" presetClass="entr" presetSubtype="16"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ox(in)">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checkerboard(across)">
                                      <p:cBhvr>
                                        <p:cTn id="35" dur="500"/>
                                        <p:tgtEl>
                                          <p:spTgt spid="23"/>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checkerboard(across)">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checkerboard(across)">
                                      <p:cBhvr>
                                        <p:cTn id="43" dur="500"/>
                                        <p:tgtEl>
                                          <p:spTgt spid="18"/>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checkerboard(across)">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26" grpId="0"/>
      <p:bldP spid="27" grpId="0"/>
      <p:bldP spid="28" grpId="0"/>
      <p:bldP spid="19" grpId="0"/>
    </p:bldLst>
  </p:timing>
</p:sld>
</file>

<file path=ppt/theme/theme1.xml><?xml version="1.0" encoding="utf-8"?>
<a:theme xmlns:a="http://schemas.openxmlformats.org/drawingml/2006/main" name="CAT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B70B882132434AA6CC5929622801FC" ma:contentTypeVersion="0" ma:contentTypeDescription="Create a new document." ma:contentTypeScope="" ma:versionID="7c5bbffb3f570a1e75d894947b76e2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32AD6E9-804B-4856-A25C-AAF5D1ECD3B4}"/>
</file>

<file path=customXml/itemProps2.xml><?xml version="1.0" encoding="utf-8"?>
<ds:datastoreItem xmlns:ds="http://schemas.openxmlformats.org/officeDocument/2006/customXml" ds:itemID="{6D2042C2-A9C3-41C8-A778-0CB8ECA6EC09}"/>
</file>

<file path=customXml/itemProps3.xml><?xml version="1.0" encoding="utf-8"?>
<ds:datastoreItem xmlns:ds="http://schemas.openxmlformats.org/officeDocument/2006/customXml" ds:itemID="{D6CE3420-51B5-45D0-AA94-470C87CA3DB9}"/>
</file>

<file path=docProps/app.xml><?xml version="1.0" encoding="utf-8"?>
<Properties xmlns="http://schemas.openxmlformats.org/officeDocument/2006/extended-properties" xmlns:vt="http://schemas.openxmlformats.org/officeDocument/2006/docPropsVTypes">
  <Template>CATP</Template>
  <TotalTime>46776</TotalTime>
  <Words>982</Words>
  <Application>Microsoft Office PowerPoint</Application>
  <PresentationFormat>On-screen Show (4:3)</PresentationFormat>
  <Paragraphs>123</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CATP</vt:lpstr>
      <vt:lpstr>Slide 1</vt:lpstr>
      <vt:lpstr>About the Author</vt:lpstr>
      <vt:lpstr>Slide 3</vt:lpstr>
      <vt:lpstr>Objectives</vt:lpstr>
      <vt:lpstr>One Day In a Software Development Project</vt:lpstr>
      <vt:lpstr>How Tim solved the problem?</vt:lpstr>
      <vt:lpstr>What is Serialization?</vt:lpstr>
      <vt:lpstr>How to Serialize and de-serialize objects?</vt:lpstr>
      <vt:lpstr>Serialization Illustration</vt:lpstr>
      <vt:lpstr>How can one prevent variables being de-serialized?</vt:lpstr>
      <vt:lpstr>Steps for Object Serialization </vt:lpstr>
      <vt:lpstr>Steps for De-serialization</vt:lpstr>
      <vt:lpstr>Lend a Hand – Object Serialization</vt:lpstr>
      <vt:lpstr>Lend A Hand - Solution</vt:lpstr>
      <vt:lpstr>Lend A Hand - Solution</vt:lpstr>
      <vt:lpstr>Output - Console</vt:lpstr>
      <vt:lpstr>Persisted File Content</vt:lpstr>
      <vt:lpstr>Slide 18</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121246</dc:creator>
  <cp:lastModifiedBy>training</cp:lastModifiedBy>
  <cp:revision>2869</cp:revision>
  <dcterms:created xsi:type="dcterms:W3CDTF">2006-08-07T10:58:16Z</dcterms:created>
  <dcterms:modified xsi:type="dcterms:W3CDTF">2012-03-30T04:37:11Z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0x0101002EB70B882132434AA6CC5929622801FC</vt:lpwstr>
  </property>
</Properties>
</file>