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48"/>
  </p:notesMasterIdLst>
  <p:sldIdLst>
    <p:sldId id="348" r:id="rId5"/>
    <p:sldId id="267" r:id="rId6"/>
    <p:sldId id="350" r:id="rId7"/>
    <p:sldId id="270" r:id="rId8"/>
    <p:sldId id="499" r:id="rId9"/>
    <p:sldId id="470" r:id="rId10"/>
    <p:sldId id="488" r:id="rId11"/>
    <p:sldId id="481" r:id="rId12"/>
    <p:sldId id="482" r:id="rId13"/>
    <p:sldId id="483" r:id="rId14"/>
    <p:sldId id="489" r:id="rId15"/>
    <p:sldId id="484" r:id="rId16"/>
    <p:sldId id="486" r:id="rId17"/>
    <p:sldId id="500" r:id="rId18"/>
    <p:sldId id="487" r:id="rId19"/>
    <p:sldId id="490" r:id="rId20"/>
    <p:sldId id="501" r:id="rId21"/>
    <p:sldId id="491" r:id="rId22"/>
    <p:sldId id="492" r:id="rId23"/>
    <p:sldId id="493" r:id="rId24"/>
    <p:sldId id="494" r:id="rId25"/>
    <p:sldId id="467" r:id="rId26"/>
    <p:sldId id="471" r:id="rId27"/>
    <p:sldId id="476" r:id="rId28"/>
    <p:sldId id="509" r:id="rId29"/>
    <p:sldId id="495" r:id="rId30"/>
    <p:sldId id="472" r:id="rId31"/>
    <p:sldId id="497" r:id="rId32"/>
    <p:sldId id="496" r:id="rId33"/>
    <p:sldId id="479" r:id="rId34"/>
    <p:sldId id="498" r:id="rId35"/>
    <p:sldId id="474" r:id="rId36"/>
    <p:sldId id="512" r:id="rId37"/>
    <p:sldId id="502" r:id="rId38"/>
    <p:sldId id="478" r:id="rId39"/>
    <p:sldId id="504" r:id="rId40"/>
    <p:sldId id="505" r:id="rId41"/>
    <p:sldId id="510" r:id="rId42"/>
    <p:sldId id="511" r:id="rId43"/>
    <p:sldId id="506" r:id="rId44"/>
    <p:sldId id="507" r:id="rId45"/>
    <p:sldId id="508" r:id="rId46"/>
    <p:sldId id="349" r:id="rId47"/>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Oiyg/mGtsXy+GC9Hajm40g==" hashData="gzlOZrGp4sxmP3PYDidWaf0W0BQ="/>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19" clrIdx="1"/>
  <p:cmAuthor id="2" name="SangeeArjun" initials="Sangeetha" lastIdx="20" clrIdx="2"/>
  <p:cmAuthor id="3" name="training" initials="t" lastIdx="10" clrIdx="3"/>
  <p:cmAuthor id="4" name="madhav" initials="m" lastIdx="3"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33"/>
    <a:srgbClr val="3333FF"/>
    <a:srgbClr val="CC0099"/>
    <a:srgbClr val="FF8585"/>
    <a:srgbClr val="FFAD69"/>
    <a:srgbClr val="CDFC88"/>
    <a:srgbClr val="FFCCCC"/>
    <a:srgbClr val="FFD9D9"/>
    <a:srgbClr val="FF7C8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7" autoAdjust="0"/>
    <p:restoredTop sz="92593" autoAdjust="0"/>
  </p:normalViewPr>
  <p:slideViewPr>
    <p:cSldViewPr>
      <p:cViewPr varScale="1">
        <p:scale>
          <a:sx n="68" d="100"/>
          <a:sy n="68" d="100"/>
        </p:scale>
        <p:origin x="-14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55114A-F673-496D-9D22-1A4DB26A2EB2}"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F7ACFC6D-ABCC-4639-8BF1-0F1B1E405C39}">
      <dgm:prSet phldrT="[Text]" custT="1"/>
      <dgm:spPr>
        <a:solidFill>
          <a:srgbClr val="92D050"/>
        </a:solidFill>
      </dgm:spPr>
      <dgm:t>
        <a:bodyPr/>
        <a:lstStyle/>
        <a:p>
          <a:r>
            <a:rPr lang="en-US" sz="1800" dirty="0" smtClean="0">
              <a:solidFill>
                <a:schemeClr val="tx1"/>
              </a:solidFill>
              <a:latin typeface="Arial" pitchFamily="34" charset="0"/>
              <a:cs typeface="Arial" pitchFamily="34" charset="0"/>
            </a:rPr>
            <a:t>Statement</a:t>
          </a:r>
          <a:endParaRPr lang="en-US" sz="1800" dirty="0">
            <a:solidFill>
              <a:schemeClr val="tx1"/>
            </a:solidFill>
            <a:latin typeface="Arial" pitchFamily="34" charset="0"/>
            <a:cs typeface="Arial" pitchFamily="34" charset="0"/>
          </a:endParaRPr>
        </a:p>
      </dgm:t>
    </dgm:pt>
    <dgm:pt modelId="{47D6D3A1-49CC-4459-9871-376570313110}" type="parTrans" cxnId="{7843C5D0-0E29-429A-83AF-3D53707494F8}">
      <dgm:prSet/>
      <dgm:spPr/>
      <dgm:t>
        <a:bodyPr/>
        <a:lstStyle/>
        <a:p>
          <a:endParaRPr lang="en-US">
            <a:solidFill>
              <a:schemeClr val="tx1"/>
            </a:solidFill>
            <a:latin typeface="Arial" pitchFamily="34" charset="0"/>
            <a:cs typeface="Arial" pitchFamily="34" charset="0"/>
          </a:endParaRPr>
        </a:p>
      </dgm:t>
    </dgm:pt>
    <dgm:pt modelId="{0ED5375B-63EE-4138-9484-4DC6508E63FC}" type="sibTrans" cxnId="{7843C5D0-0E29-429A-83AF-3D53707494F8}">
      <dgm:prSet/>
      <dgm:spPr/>
      <dgm:t>
        <a:bodyPr/>
        <a:lstStyle/>
        <a:p>
          <a:endParaRPr lang="en-US">
            <a:solidFill>
              <a:schemeClr val="tx1"/>
            </a:solidFill>
            <a:latin typeface="Arial" pitchFamily="34" charset="0"/>
            <a:cs typeface="Arial" pitchFamily="34" charset="0"/>
          </a:endParaRPr>
        </a:p>
      </dgm:t>
    </dgm:pt>
    <dgm:pt modelId="{1F47FF3C-9715-4AD6-9B9F-F14ECFC37252}">
      <dgm:prSet phldrT="[Text]" custT="1"/>
      <dgm:spPr>
        <a:solidFill>
          <a:srgbClr val="0070C0"/>
        </a:solidFill>
      </dgm:spPr>
      <dgm:t>
        <a:bodyPr/>
        <a:lstStyle/>
        <a:p>
          <a:r>
            <a:rPr lang="en-US" sz="1800" dirty="0" smtClean="0">
              <a:solidFill>
                <a:schemeClr val="tx1"/>
              </a:solidFill>
              <a:latin typeface="Arial" pitchFamily="34" charset="0"/>
              <a:cs typeface="Arial" pitchFamily="34" charset="0"/>
            </a:rPr>
            <a:t>Prepared Statement</a:t>
          </a:r>
          <a:endParaRPr lang="en-US" sz="1800" dirty="0">
            <a:solidFill>
              <a:schemeClr val="tx1"/>
            </a:solidFill>
            <a:latin typeface="Arial" pitchFamily="34" charset="0"/>
            <a:cs typeface="Arial" pitchFamily="34" charset="0"/>
          </a:endParaRPr>
        </a:p>
      </dgm:t>
    </dgm:pt>
    <dgm:pt modelId="{0E887B7F-2936-4CA9-A681-B89B749B69D7}" type="parTrans" cxnId="{B263D3FC-22AD-48F2-8F96-BEDA94D30596}">
      <dgm:prSet/>
      <dgm:spPr/>
      <dgm:t>
        <a:bodyPr/>
        <a:lstStyle/>
        <a:p>
          <a:endParaRPr lang="en-US">
            <a:solidFill>
              <a:schemeClr val="tx1"/>
            </a:solidFill>
            <a:latin typeface="Arial" pitchFamily="34" charset="0"/>
            <a:cs typeface="Arial" pitchFamily="34" charset="0"/>
          </a:endParaRPr>
        </a:p>
      </dgm:t>
    </dgm:pt>
    <dgm:pt modelId="{ECC8AB88-642F-4F15-869B-46F1ACA14031}" type="sibTrans" cxnId="{B263D3FC-22AD-48F2-8F96-BEDA94D30596}">
      <dgm:prSet/>
      <dgm:spPr/>
      <dgm:t>
        <a:bodyPr/>
        <a:lstStyle/>
        <a:p>
          <a:endParaRPr lang="en-US">
            <a:solidFill>
              <a:schemeClr val="tx1"/>
            </a:solidFill>
            <a:latin typeface="Arial" pitchFamily="34" charset="0"/>
            <a:cs typeface="Arial" pitchFamily="34" charset="0"/>
          </a:endParaRPr>
        </a:p>
      </dgm:t>
    </dgm:pt>
    <dgm:pt modelId="{B885B58A-965A-4BC3-8168-2BC79D46B284}">
      <dgm:prSet phldrT="[Text]" custT="1"/>
      <dgm:spPr>
        <a:solidFill>
          <a:schemeClr val="accent6">
            <a:lumMod val="75000"/>
          </a:schemeClr>
        </a:solidFill>
      </dgm:spPr>
      <dgm:t>
        <a:bodyPr/>
        <a:lstStyle/>
        <a:p>
          <a:r>
            <a:rPr lang="en-US" sz="1800" dirty="0" smtClean="0">
              <a:solidFill>
                <a:schemeClr val="tx1"/>
              </a:solidFill>
              <a:latin typeface="Arial" pitchFamily="34" charset="0"/>
              <a:cs typeface="Arial" pitchFamily="34" charset="0"/>
            </a:rPr>
            <a:t>Callable Statement</a:t>
          </a:r>
          <a:endParaRPr lang="en-US" sz="1800" dirty="0">
            <a:solidFill>
              <a:schemeClr val="tx1"/>
            </a:solidFill>
            <a:latin typeface="Arial" pitchFamily="34" charset="0"/>
            <a:cs typeface="Arial" pitchFamily="34" charset="0"/>
          </a:endParaRPr>
        </a:p>
      </dgm:t>
    </dgm:pt>
    <dgm:pt modelId="{50C928EA-9AB0-406A-8787-6E69DDB8BF07}" type="parTrans" cxnId="{008A7773-DFC6-4F64-A0B5-3DB4A56AD4D9}">
      <dgm:prSet/>
      <dgm:spPr/>
      <dgm:t>
        <a:bodyPr/>
        <a:lstStyle/>
        <a:p>
          <a:endParaRPr lang="en-US">
            <a:solidFill>
              <a:schemeClr val="tx1"/>
            </a:solidFill>
            <a:latin typeface="Arial" pitchFamily="34" charset="0"/>
            <a:cs typeface="Arial" pitchFamily="34" charset="0"/>
          </a:endParaRPr>
        </a:p>
      </dgm:t>
    </dgm:pt>
    <dgm:pt modelId="{A1914DC2-083A-41CB-9CE0-74622BEB1960}" type="sibTrans" cxnId="{008A7773-DFC6-4F64-A0B5-3DB4A56AD4D9}">
      <dgm:prSet/>
      <dgm:spPr/>
      <dgm:t>
        <a:bodyPr/>
        <a:lstStyle/>
        <a:p>
          <a:endParaRPr lang="en-US">
            <a:solidFill>
              <a:schemeClr val="tx1"/>
            </a:solidFill>
            <a:latin typeface="Arial" pitchFamily="34" charset="0"/>
            <a:cs typeface="Arial" pitchFamily="34" charset="0"/>
          </a:endParaRPr>
        </a:p>
      </dgm:t>
    </dgm:pt>
    <dgm:pt modelId="{44BE4115-BA3E-4087-BC4B-3CD7562A2B62}" type="pres">
      <dgm:prSet presAssocID="{5E55114A-F673-496D-9D22-1A4DB26A2EB2}" presName="hierChild1" presStyleCnt="0">
        <dgm:presLayoutVars>
          <dgm:orgChart val="1"/>
          <dgm:chPref val="1"/>
          <dgm:dir/>
          <dgm:animOne val="branch"/>
          <dgm:animLvl val="lvl"/>
          <dgm:resizeHandles/>
        </dgm:presLayoutVars>
      </dgm:prSet>
      <dgm:spPr/>
      <dgm:t>
        <a:bodyPr/>
        <a:lstStyle/>
        <a:p>
          <a:endParaRPr lang="en-US"/>
        </a:p>
      </dgm:t>
    </dgm:pt>
    <dgm:pt modelId="{420930A7-E4C4-4814-8D6D-ACF61EB212C3}" type="pres">
      <dgm:prSet presAssocID="{F7ACFC6D-ABCC-4639-8BF1-0F1B1E405C39}" presName="hierRoot1" presStyleCnt="0">
        <dgm:presLayoutVars>
          <dgm:hierBranch val="init"/>
        </dgm:presLayoutVars>
      </dgm:prSet>
      <dgm:spPr/>
    </dgm:pt>
    <dgm:pt modelId="{12F3CC7F-BD2F-4072-B653-8D9E287821E1}" type="pres">
      <dgm:prSet presAssocID="{F7ACFC6D-ABCC-4639-8BF1-0F1B1E405C39}" presName="rootComposite1" presStyleCnt="0"/>
      <dgm:spPr/>
    </dgm:pt>
    <dgm:pt modelId="{307EE027-FDE5-4C54-BBB7-628EA25BEF78}" type="pres">
      <dgm:prSet presAssocID="{F7ACFC6D-ABCC-4639-8BF1-0F1B1E405C39}" presName="rootText1" presStyleLbl="node0" presStyleIdx="0" presStyleCnt="1" custLinFactNeighborY="-3281">
        <dgm:presLayoutVars>
          <dgm:chPref val="3"/>
        </dgm:presLayoutVars>
      </dgm:prSet>
      <dgm:spPr/>
      <dgm:t>
        <a:bodyPr/>
        <a:lstStyle/>
        <a:p>
          <a:endParaRPr lang="en-US"/>
        </a:p>
      </dgm:t>
    </dgm:pt>
    <dgm:pt modelId="{4D9F7CBE-E2DF-490F-87BF-0A405662D43A}" type="pres">
      <dgm:prSet presAssocID="{F7ACFC6D-ABCC-4639-8BF1-0F1B1E405C39}" presName="rootConnector1" presStyleLbl="node1" presStyleIdx="0" presStyleCnt="0"/>
      <dgm:spPr/>
      <dgm:t>
        <a:bodyPr/>
        <a:lstStyle/>
        <a:p>
          <a:endParaRPr lang="en-US"/>
        </a:p>
      </dgm:t>
    </dgm:pt>
    <dgm:pt modelId="{11AAB48B-ABA9-4D6D-BE13-34055C145272}" type="pres">
      <dgm:prSet presAssocID="{F7ACFC6D-ABCC-4639-8BF1-0F1B1E405C39}" presName="hierChild2" presStyleCnt="0"/>
      <dgm:spPr/>
    </dgm:pt>
    <dgm:pt modelId="{DEC8E8B9-24C3-466A-AA21-A794E08FF8BF}" type="pres">
      <dgm:prSet presAssocID="{0E887B7F-2936-4CA9-A681-B89B749B69D7}" presName="Name37" presStyleLbl="parChTrans1D2" presStyleIdx="0" presStyleCnt="2"/>
      <dgm:spPr/>
      <dgm:t>
        <a:bodyPr/>
        <a:lstStyle/>
        <a:p>
          <a:endParaRPr lang="en-US"/>
        </a:p>
      </dgm:t>
    </dgm:pt>
    <dgm:pt modelId="{C1A31BA0-A665-4043-88E0-E5D5CBC41562}" type="pres">
      <dgm:prSet presAssocID="{1F47FF3C-9715-4AD6-9B9F-F14ECFC37252}" presName="hierRoot2" presStyleCnt="0">
        <dgm:presLayoutVars>
          <dgm:hierBranch val="init"/>
        </dgm:presLayoutVars>
      </dgm:prSet>
      <dgm:spPr/>
    </dgm:pt>
    <dgm:pt modelId="{B2714AF3-80BC-4F0C-A99B-E230B51A35A1}" type="pres">
      <dgm:prSet presAssocID="{1F47FF3C-9715-4AD6-9B9F-F14ECFC37252}" presName="rootComposite" presStyleCnt="0"/>
      <dgm:spPr/>
    </dgm:pt>
    <dgm:pt modelId="{EAF405F4-83FC-4820-A779-D0CA83E63A42}" type="pres">
      <dgm:prSet presAssocID="{1F47FF3C-9715-4AD6-9B9F-F14ECFC37252}" presName="rootText" presStyleLbl="node2" presStyleIdx="0" presStyleCnt="2" custLinFactX="-906" custLinFactNeighborX="-100000">
        <dgm:presLayoutVars>
          <dgm:chPref val="3"/>
        </dgm:presLayoutVars>
      </dgm:prSet>
      <dgm:spPr/>
      <dgm:t>
        <a:bodyPr/>
        <a:lstStyle/>
        <a:p>
          <a:endParaRPr lang="en-US"/>
        </a:p>
      </dgm:t>
    </dgm:pt>
    <dgm:pt modelId="{21DAF131-250E-4E0A-A28F-1DF43C17F3DF}" type="pres">
      <dgm:prSet presAssocID="{1F47FF3C-9715-4AD6-9B9F-F14ECFC37252}" presName="rootConnector" presStyleLbl="node2" presStyleIdx="0" presStyleCnt="2"/>
      <dgm:spPr/>
      <dgm:t>
        <a:bodyPr/>
        <a:lstStyle/>
        <a:p>
          <a:endParaRPr lang="en-US"/>
        </a:p>
      </dgm:t>
    </dgm:pt>
    <dgm:pt modelId="{E5B2F9DF-8894-4A20-8B30-4CB03F181DFE}" type="pres">
      <dgm:prSet presAssocID="{1F47FF3C-9715-4AD6-9B9F-F14ECFC37252}" presName="hierChild4" presStyleCnt="0"/>
      <dgm:spPr/>
    </dgm:pt>
    <dgm:pt modelId="{8DCA8ADD-2CA9-459F-9F56-59FFC3D5AE07}" type="pres">
      <dgm:prSet presAssocID="{1F47FF3C-9715-4AD6-9B9F-F14ECFC37252}" presName="hierChild5" presStyleCnt="0"/>
      <dgm:spPr/>
    </dgm:pt>
    <dgm:pt modelId="{F7495DCC-7515-4026-BC53-6F67DC2FB211}" type="pres">
      <dgm:prSet presAssocID="{50C928EA-9AB0-406A-8787-6E69DDB8BF07}" presName="Name37" presStyleLbl="parChTrans1D2" presStyleIdx="1" presStyleCnt="2"/>
      <dgm:spPr/>
      <dgm:t>
        <a:bodyPr/>
        <a:lstStyle/>
        <a:p>
          <a:endParaRPr lang="en-US"/>
        </a:p>
      </dgm:t>
    </dgm:pt>
    <dgm:pt modelId="{8082B62E-21A1-43E0-A2D2-283D2CF0B2E2}" type="pres">
      <dgm:prSet presAssocID="{B885B58A-965A-4BC3-8168-2BC79D46B284}" presName="hierRoot2" presStyleCnt="0">
        <dgm:presLayoutVars>
          <dgm:hierBranch val="init"/>
        </dgm:presLayoutVars>
      </dgm:prSet>
      <dgm:spPr/>
    </dgm:pt>
    <dgm:pt modelId="{A53A731D-D49B-4D25-A980-4D7A762BB698}" type="pres">
      <dgm:prSet presAssocID="{B885B58A-965A-4BC3-8168-2BC79D46B284}" presName="rootComposite" presStyleCnt="0"/>
      <dgm:spPr/>
    </dgm:pt>
    <dgm:pt modelId="{DAA4874D-5E73-4922-AF7F-F8F3A96238DD}" type="pres">
      <dgm:prSet presAssocID="{B885B58A-965A-4BC3-8168-2BC79D46B284}" presName="rootText" presStyleLbl="node2" presStyleIdx="1" presStyleCnt="2" custLinFactX="906" custLinFactNeighborX="100000" custLinFactNeighborY="7766">
        <dgm:presLayoutVars>
          <dgm:chPref val="3"/>
        </dgm:presLayoutVars>
      </dgm:prSet>
      <dgm:spPr/>
      <dgm:t>
        <a:bodyPr/>
        <a:lstStyle/>
        <a:p>
          <a:endParaRPr lang="en-US"/>
        </a:p>
      </dgm:t>
    </dgm:pt>
    <dgm:pt modelId="{D1569B96-3B7B-4797-BB74-33E05523BE89}" type="pres">
      <dgm:prSet presAssocID="{B885B58A-965A-4BC3-8168-2BC79D46B284}" presName="rootConnector" presStyleLbl="node2" presStyleIdx="1" presStyleCnt="2"/>
      <dgm:spPr/>
      <dgm:t>
        <a:bodyPr/>
        <a:lstStyle/>
        <a:p>
          <a:endParaRPr lang="en-US"/>
        </a:p>
      </dgm:t>
    </dgm:pt>
    <dgm:pt modelId="{FCB4EC9D-7C7E-49D8-8F44-D6909DD03F72}" type="pres">
      <dgm:prSet presAssocID="{B885B58A-965A-4BC3-8168-2BC79D46B284}" presName="hierChild4" presStyleCnt="0"/>
      <dgm:spPr/>
    </dgm:pt>
    <dgm:pt modelId="{0603A171-34D3-40B4-8839-F68847228645}" type="pres">
      <dgm:prSet presAssocID="{B885B58A-965A-4BC3-8168-2BC79D46B284}" presName="hierChild5" presStyleCnt="0"/>
      <dgm:spPr/>
    </dgm:pt>
    <dgm:pt modelId="{73B6A3A4-A7BD-44A3-BA89-D674A8827E6B}" type="pres">
      <dgm:prSet presAssocID="{F7ACFC6D-ABCC-4639-8BF1-0F1B1E405C39}" presName="hierChild3" presStyleCnt="0"/>
      <dgm:spPr/>
    </dgm:pt>
  </dgm:ptLst>
  <dgm:cxnLst>
    <dgm:cxn modelId="{EB891945-B9DB-47B2-B452-E5BB5311F3AC}" type="presOf" srcId="{1F47FF3C-9715-4AD6-9B9F-F14ECFC37252}" destId="{EAF405F4-83FC-4820-A779-D0CA83E63A42}" srcOrd="0" destOrd="0" presId="urn:microsoft.com/office/officeart/2005/8/layout/orgChart1"/>
    <dgm:cxn modelId="{C3621A31-5CD8-4034-97F3-317DDB5C7976}" type="presOf" srcId="{B885B58A-965A-4BC3-8168-2BC79D46B284}" destId="{DAA4874D-5E73-4922-AF7F-F8F3A96238DD}" srcOrd="0" destOrd="0" presId="urn:microsoft.com/office/officeart/2005/8/layout/orgChart1"/>
    <dgm:cxn modelId="{7843C5D0-0E29-429A-83AF-3D53707494F8}" srcId="{5E55114A-F673-496D-9D22-1A4DB26A2EB2}" destId="{F7ACFC6D-ABCC-4639-8BF1-0F1B1E405C39}" srcOrd="0" destOrd="0" parTransId="{47D6D3A1-49CC-4459-9871-376570313110}" sibTransId="{0ED5375B-63EE-4138-9484-4DC6508E63FC}"/>
    <dgm:cxn modelId="{6D9A8251-5A84-4C9E-BCCD-9070BDBE4135}" type="presOf" srcId="{50C928EA-9AB0-406A-8787-6E69DDB8BF07}" destId="{F7495DCC-7515-4026-BC53-6F67DC2FB211}" srcOrd="0" destOrd="0" presId="urn:microsoft.com/office/officeart/2005/8/layout/orgChart1"/>
    <dgm:cxn modelId="{C86284A7-9C6B-4A3A-B2E2-E6FDF372E051}" type="presOf" srcId="{0E887B7F-2936-4CA9-A681-B89B749B69D7}" destId="{DEC8E8B9-24C3-466A-AA21-A794E08FF8BF}" srcOrd="0" destOrd="0" presId="urn:microsoft.com/office/officeart/2005/8/layout/orgChart1"/>
    <dgm:cxn modelId="{72DFB197-3B7B-4339-84F4-82F140A5D83A}" type="presOf" srcId="{5E55114A-F673-496D-9D22-1A4DB26A2EB2}" destId="{44BE4115-BA3E-4087-BC4B-3CD7562A2B62}" srcOrd="0" destOrd="0" presId="urn:microsoft.com/office/officeart/2005/8/layout/orgChart1"/>
    <dgm:cxn modelId="{87E86EF4-36C1-49B2-BC7F-4A5A85149CB2}" type="presOf" srcId="{1F47FF3C-9715-4AD6-9B9F-F14ECFC37252}" destId="{21DAF131-250E-4E0A-A28F-1DF43C17F3DF}" srcOrd="1" destOrd="0" presId="urn:microsoft.com/office/officeart/2005/8/layout/orgChart1"/>
    <dgm:cxn modelId="{A9614060-0A26-46BA-B54B-BCCCDD1617F9}" type="presOf" srcId="{B885B58A-965A-4BC3-8168-2BC79D46B284}" destId="{D1569B96-3B7B-4797-BB74-33E05523BE89}" srcOrd="1" destOrd="0" presId="urn:microsoft.com/office/officeart/2005/8/layout/orgChart1"/>
    <dgm:cxn modelId="{D0FF9CED-EC80-4440-BB7A-D535BC5BF9DC}" type="presOf" srcId="{F7ACFC6D-ABCC-4639-8BF1-0F1B1E405C39}" destId="{307EE027-FDE5-4C54-BBB7-628EA25BEF78}" srcOrd="0" destOrd="0" presId="urn:microsoft.com/office/officeart/2005/8/layout/orgChart1"/>
    <dgm:cxn modelId="{008A7773-DFC6-4F64-A0B5-3DB4A56AD4D9}" srcId="{F7ACFC6D-ABCC-4639-8BF1-0F1B1E405C39}" destId="{B885B58A-965A-4BC3-8168-2BC79D46B284}" srcOrd="1" destOrd="0" parTransId="{50C928EA-9AB0-406A-8787-6E69DDB8BF07}" sibTransId="{A1914DC2-083A-41CB-9CE0-74622BEB1960}"/>
    <dgm:cxn modelId="{B263D3FC-22AD-48F2-8F96-BEDA94D30596}" srcId="{F7ACFC6D-ABCC-4639-8BF1-0F1B1E405C39}" destId="{1F47FF3C-9715-4AD6-9B9F-F14ECFC37252}" srcOrd="0" destOrd="0" parTransId="{0E887B7F-2936-4CA9-A681-B89B749B69D7}" sibTransId="{ECC8AB88-642F-4F15-869B-46F1ACA14031}"/>
    <dgm:cxn modelId="{D7AA0E2A-CDCB-4A0D-8A0F-491990161493}" type="presOf" srcId="{F7ACFC6D-ABCC-4639-8BF1-0F1B1E405C39}" destId="{4D9F7CBE-E2DF-490F-87BF-0A405662D43A}" srcOrd="1" destOrd="0" presId="urn:microsoft.com/office/officeart/2005/8/layout/orgChart1"/>
    <dgm:cxn modelId="{31D64CF4-FE96-4ADE-B62F-406F180F24E7}" type="presParOf" srcId="{44BE4115-BA3E-4087-BC4B-3CD7562A2B62}" destId="{420930A7-E4C4-4814-8D6D-ACF61EB212C3}" srcOrd="0" destOrd="0" presId="urn:microsoft.com/office/officeart/2005/8/layout/orgChart1"/>
    <dgm:cxn modelId="{DAABC198-AEDD-431E-8A97-2F452553967E}" type="presParOf" srcId="{420930A7-E4C4-4814-8D6D-ACF61EB212C3}" destId="{12F3CC7F-BD2F-4072-B653-8D9E287821E1}" srcOrd="0" destOrd="0" presId="urn:microsoft.com/office/officeart/2005/8/layout/orgChart1"/>
    <dgm:cxn modelId="{F309D4F9-E895-44D1-BEAF-965D10D4ADC8}" type="presParOf" srcId="{12F3CC7F-BD2F-4072-B653-8D9E287821E1}" destId="{307EE027-FDE5-4C54-BBB7-628EA25BEF78}" srcOrd="0" destOrd="0" presId="urn:microsoft.com/office/officeart/2005/8/layout/orgChart1"/>
    <dgm:cxn modelId="{55C56C9D-6A22-4E27-8E6D-A17DA42E729E}" type="presParOf" srcId="{12F3CC7F-BD2F-4072-B653-8D9E287821E1}" destId="{4D9F7CBE-E2DF-490F-87BF-0A405662D43A}" srcOrd="1" destOrd="0" presId="urn:microsoft.com/office/officeart/2005/8/layout/orgChart1"/>
    <dgm:cxn modelId="{D73D7429-CF59-43C8-818D-C8C6D185BBC2}" type="presParOf" srcId="{420930A7-E4C4-4814-8D6D-ACF61EB212C3}" destId="{11AAB48B-ABA9-4D6D-BE13-34055C145272}" srcOrd="1" destOrd="0" presId="urn:microsoft.com/office/officeart/2005/8/layout/orgChart1"/>
    <dgm:cxn modelId="{3564767D-493A-474A-9D74-577A8215BE08}" type="presParOf" srcId="{11AAB48B-ABA9-4D6D-BE13-34055C145272}" destId="{DEC8E8B9-24C3-466A-AA21-A794E08FF8BF}" srcOrd="0" destOrd="0" presId="urn:microsoft.com/office/officeart/2005/8/layout/orgChart1"/>
    <dgm:cxn modelId="{30C88AEB-6A73-4A4C-94D3-595E43CB7C4E}" type="presParOf" srcId="{11AAB48B-ABA9-4D6D-BE13-34055C145272}" destId="{C1A31BA0-A665-4043-88E0-E5D5CBC41562}" srcOrd="1" destOrd="0" presId="urn:microsoft.com/office/officeart/2005/8/layout/orgChart1"/>
    <dgm:cxn modelId="{59B88008-9999-4E81-A6F6-0AF287A4B34A}" type="presParOf" srcId="{C1A31BA0-A665-4043-88E0-E5D5CBC41562}" destId="{B2714AF3-80BC-4F0C-A99B-E230B51A35A1}" srcOrd="0" destOrd="0" presId="urn:microsoft.com/office/officeart/2005/8/layout/orgChart1"/>
    <dgm:cxn modelId="{6024BA91-520B-4B66-82A2-AAFCA6CDD57B}" type="presParOf" srcId="{B2714AF3-80BC-4F0C-A99B-E230B51A35A1}" destId="{EAF405F4-83FC-4820-A779-D0CA83E63A42}" srcOrd="0" destOrd="0" presId="urn:microsoft.com/office/officeart/2005/8/layout/orgChart1"/>
    <dgm:cxn modelId="{DBF5B28E-A31A-4DFB-AEA1-DF779200BD9C}" type="presParOf" srcId="{B2714AF3-80BC-4F0C-A99B-E230B51A35A1}" destId="{21DAF131-250E-4E0A-A28F-1DF43C17F3DF}" srcOrd="1" destOrd="0" presId="urn:microsoft.com/office/officeart/2005/8/layout/orgChart1"/>
    <dgm:cxn modelId="{602446CD-42BD-43B4-90CF-B51E2695325F}" type="presParOf" srcId="{C1A31BA0-A665-4043-88E0-E5D5CBC41562}" destId="{E5B2F9DF-8894-4A20-8B30-4CB03F181DFE}" srcOrd="1" destOrd="0" presId="urn:microsoft.com/office/officeart/2005/8/layout/orgChart1"/>
    <dgm:cxn modelId="{3EEEE7AE-E769-40B6-88B1-2876BA376FA9}" type="presParOf" srcId="{C1A31BA0-A665-4043-88E0-E5D5CBC41562}" destId="{8DCA8ADD-2CA9-459F-9F56-59FFC3D5AE07}" srcOrd="2" destOrd="0" presId="urn:microsoft.com/office/officeart/2005/8/layout/orgChart1"/>
    <dgm:cxn modelId="{BE651128-5C3C-49E7-B6DB-AFBA0E917ED2}" type="presParOf" srcId="{11AAB48B-ABA9-4D6D-BE13-34055C145272}" destId="{F7495DCC-7515-4026-BC53-6F67DC2FB211}" srcOrd="2" destOrd="0" presId="urn:microsoft.com/office/officeart/2005/8/layout/orgChart1"/>
    <dgm:cxn modelId="{AE89B84B-E67D-40EB-85CC-030DA255E673}" type="presParOf" srcId="{11AAB48B-ABA9-4D6D-BE13-34055C145272}" destId="{8082B62E-21A1-43E0-A2D2-283D2CF0B2E2}" srcOrd="3" destOrd="0" presId="urn:microsoft.com/office/officeart/2005/8/layout/orgChart1"/>
    <dgm:cxn modelId="{B2F28465-6411-43E9-A963-889767C10BE3}" type="presParOf" srcId="{8082B62E-21A1-43E0-A2D2-283D2CF0B2E2}" destId="{A53A731D-D49B-4D25-A980-4D7A762BB698}" srcOrd="0" destOrd="0" presId="urn:microsoft.com/office/officeart/2005/8/layout/orgChart1"/>
    <dgm:cxn modelId="{07EE86E2-15B5-4D2F-A75E-D3828529A5F2}" type="presParOf" srcId="{A53A731D-D49B-4D25-A980-4D7A762BB698}" destId="{DAA4874D-5E73-4922-AF7F-F8F3A96238DD}" srcOrd="0" destOrd="0" presId="urn:microsoft.com/office/officeart/2005/8/layout/orgChart1"/>
    <dgm:cxn modelId="{1DB62E6F-33E5-4B73-95CB-AC65F7167F93}" type="presParOf" srcId="{A53A731D-D49B-4D25-A980-4D7A762BB698}" destId="{D1569B96-3B7B-4797-BB74-33E05523BE89}" srcOrd="1" destOrd="0" presId="urn:microsoft.com/office/officeart/2005/8/layout/orgChart1"/>
    <dgm:cxn modelId="{9F17873C-B01C-4A4F-A167-FA430EE4C050}" type="presParOf" srcId="{8082B62E-21A1-43E0-A2D2-283D2CF0B2E2}" destId="{FCB4EC9D-7C7E-49D8-8F44-D6909DD03F72}" srcOrd="1" destOrd="0" presId="urn:microsoft.com/office/officeart/2005/8/layout/orgChart1"/>
    <dgm:cxn modelId="{8558FD34-25DC-4458-9D8C-AAD1EA71D564}" type="presParOf" srcId="{8082B62E-21A1-43E0-A2D2-283D2CF0B2E2}" destId="{0603A171-34D3-40B4-8839-F68847228645}" srcOrd="2" destOrd="0" presId="urn:microsoft.com/office/officeart/2005/8/layout/orgChart1"/>
    <dgm:cxn modelId="{37738815-2103-4D06-9E3C-5BD1CAA11F49}" type="presParOf" srcId="{420930A7-E4C4-4814-8D6D-ACF61EB212C3}" destId="{73B6A3A4-A7BD-44A3-BA89-D674A8827E6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95DCC-7515-4026-BC53-6F67DC2FB211}">
      <dsp:nvSpPr>
        <dsp:cNvPr id="0" name=""/>
        <dsp:cNvSpPr/>
      </dsp:nvSpPr>
      <dsp:spPr>
        <a:xfrm>
          <a:off x="3352799" y="792974"/>
          <a:ext cx="2559817" cy="334290"/>
        </a:xfrm>
        <a:custGeom>
          <a:avLst/>
          <a:gdLst/>
          <a:ahLst/>
          <a:cxnLst/>
          <a:rect l="0" t="0" r="0" b="0"/>
          <a:pathLst>
            <a:path>
              <a:moveTo>
                <a:pt x="0" y="0"/>
              </a:moveTo>
              <a:lnTo>
                <a:pt x="0" y="167765"/>
              </a:lnTo>
              <a:lnTo>
                <a:pt x="2559817" y="167765"/>
              </a:lnTo>
              <a:lnTo>
                <a:pt x="2559817" y="33429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C8E8B9-24C3-466A-AA21-A794E08FF8BF}">
      <dsp:nvSpPr>
        <dsp:cNvPr id="0" name=""/>
        <dsp:cNvSpPr/>
      </dsp:nvSpPr>
      <dsp:spPr>
        <a:xfrm>
          <a:off x="792982" y="792974"/>
          <a:ext cx="2559817" cy="333669"/>
        </a:xfrm>
        <a:custGeom>
          <a:avLst/>
          <a:gdLst/>
          <a:ahLst/>
          <a:cxnLst/>
          <a:rect l="0" t="0" r="0" b="0"/>
          <a:pathLst>
            <a:path>
              <a:moveTo>
                <a:pt x="2559817" y="0"/>
              </a:moveTo>
              <a:lnTo>
                <a:pt x="2559817" y="167145"/>
              </a:lnTo>
              <a:lnTo>
                <a:pt x="0" y="167145"/>
              </a:lnTo>
              <a:lnTo>
                <a:pt x="0" y="33366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7EE027-FDE5-4C54-BBB7-628EA25BEF78}">
      <dsp:nvSpPr>
        <dsp:cNvPr id="0" name=""/>
        <dsp:cNvSpPr/>
      </dsp:nvSpPr>
      <dsp:spPr>
        <a:xfrm>
          <a:off x="2559825" y="0"/>
          <a:ext cx="1585949" cy="792974"/>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Statement</a:t>
          </a:r>
          <a:endParaRPr lang="en-US" sz="1800" kern="1200" dirty="0">
            <a:solidFill>
              <a:schemeClr val="tx1"/>
            </a:solidFill>
            <a:latin typeface="Arial" pitchFamily="34" charset="0"/>
            <a:cs typeface="Arial" pitchFamily="34" charset="0"/>
          </a:endParaRPr>
        </a:p>
      </dsp:txBody>
      <dsp:txXfrm>
        <a:off x="2559825" y="0"/>
        <a:ext cx="1585949" cy="792974"/>
      </dsp:txXfrm>
    </dsp:sp>
    <dsp:sp modelId="{EAF405F4-83FC-4820-A779-D0CA83E63A42}">
      <dsp:nvSpPr>
        <dsp:cNvPr id="0" name=""/>
        <dsp:cNvSpPr/>
      </dsp:nvSpPr>
      <dsp:spPr>
        <a:xfrm>
          <a:off x="7" y="1126644"/>
          <a:ext cx="1585949" cy="792974"/>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Prepared Statement</a:t>
          </a:r>
          <a:endParaRPr lang="en-US" sz="1800" kern="1200" dirty="0">
            <a:solidFill>
              <a:schemeClr val="tx1"/>
            </a:solidFill>
            <a:latin typeface="Arial" pitchFamily="34" charset="0"/>
            <a:cs typeface="Arial" pitchFamily="34" charset="0"/>
          </a:endParaRPr>
        </a:p>
      </dsp:txBody>
      <dsp:txXfrm>
        <a:off x="7" y="1126644"/>
        <a:ext cx="1585949" cy="792974"/>
      </dsp:txXfrm>
    </dsp:sp>
    <dsp:sp modelId="{DAA4874D-5E73-4922-AF7F-F8F3A96238DD}">
      <dsp:nvSpPr>
        <dsp:cNvPr id="0" name=""/>
        <dsp:cNvSpPr/>
      </dsp:nvSpPr>
      <dsp:spPr>
        <a:xfrm>
          <a:off x="5119643" y="1127265"/>
          <a:ext cx="1585949" cy="792974"/>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Callable Statement</a:t>
          </a:r>
          <a:endParaRPr lang="en-US" sz="1800" kern="1200" dirty="0">
            <a:solidFill>
              <a:schemeClr val="tx1"/>
            </a:solidFill>
            <a:latin typeface="Arial" pitchFamily="34" charset="0"/>
            <a:cs typeface="Arial" pitchFamily="34" charset="0"/>
          </a:endParaRPr>
        </a:p>
      </dsp:txBody>
      <dsp:txXfrm>
        <a:off x="5119643" y="1127265"/>
        <a:ext cx="1585949" cy="79297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dirty="0"/>
          </a:p>
        </p:txBody>
      </p:sp>
    </p:spTree>
    <p:extLst>
      <p:ext uri="{BB962C8B-B14F-4D97-AF65-F5344CB8AC3E}">
        <p14:creationId xmlns:p14="http://schemas.microsoft.com/office/powerpoint/2010/main" val="22866230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12</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13</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15</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16</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17</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dirty="0" smtClean="0">
              <a:solidFill>
                <a:srgbClr val="FF0000"/>
              </a:solidFill>
              <a:latin typeface="Arial" charset="0"/>
              <a:ea typeface="+mn-ea"/>
              <a:cs typeface="+mn-cs"/>
            </a:endParaRPr>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18</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dirty="0" smtClean="0">
              <a:solidFill>
                <a:srgbClr val="FF0000"/>
              </a:solidFill>
              <a:latin typeface="Arial" charset="0"/>
              <a:ea typeface="+mn-ea"/>
              <a:cs typeface="+mn-cs"/>
            </a:endParaRPr>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19</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20</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21</a:t>
            </a:fld>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dirty="0" smtClean="0">
              <a:solidFill>
                <a:srgbClr val="FF0000"/>
              </a:solidFill>
              <a:latin typeface="Arial" charset="0"/>
              <a:ea typeface="+mn-ea"/>
              <a:cs typeface="+mn-cs"/>
            </a:endParaRPr>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22</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animators:</a:t>
            </a:r>
          </a:p>
          <a:p>
            <a:r>
              <a:rPr lang="en-US" dirty="0" smtClean="0"/>
              <a:t>This screen content</a:t>
            </a:r>
            <a:r>
              <a:rPr lang="en-US" baseline="0" dirty="0" smtClean="0"/>
              <a:t> needs to be rendered in the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dirty="0" smtClean="0">
              <a:solidFill>
                <a:srgbClr val="FF0000"/>
              </a:solidFill>
              <a:latin typeface="Arial" charset="0"/>
              <a:ea typeface="+mn-ea"/>
              <a:cs typeface="+mn-cs"/>
            </a:endParaRPr>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23</a:t>
            </a:fld>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dirty="0" smtClean="0">
              <a:solidFill>
                <a:srgbClr val="FF0000"/>
              </a:solidFill>
              <a:latin typeface="Arial" charset="0"/>
              <a:ea typeface="+mn-ea"/>
              <a:cs typeface="+mn-cs"/>
            </a:endParaRPr>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24</a:t>
            </a:fld>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dirty="0" smtClean="0">
              <a:solidFill>
                <a:srgbClr val="FF0000"/>
              </a:solidFill>
              <a:latin typeface="Arial" charset="0"/>
              <a:ea typeface="+mn-ea"/>
              <a:cs typeface="+mn-cs"/>
            </a:endParaRPr>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25</a:t>
            </a:fld>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26</a:t>
            </a:fld>
            <a:endParaRPr lang="en-US" dirty="0"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27</a:t>
            </a:fld>
            <a:endParaRPr lang="en-US" dirty="0"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28</a:t>
            </a:fld>
            <a:endParaRPr lang="en-US" dirty="0"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29</a:t>
            </a:fld>
            <a:endParaRPr lang="en-US" dirty="0"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30</a:t>
            </a:fld>
            <a:endParaRPr lang="en-US" dirty="0"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31</a:t>
            </a:fld>
            <a:endParaRPr lang="en-US" dirty="0"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32</a:t>
            </a:fld>
            <a:endParaRPr 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dirty="0" smtClean="0">
              <a:solidFill>
                <a:srgbClr val="FF0000"/>
              </a:solidFill>
              <a:latin typeface="Arial" charset="0"/>
              <a:ea typeface="+mn-ea"/>
              <a:cs typeface="+mn-cs"/>
            </a:endParaRPr>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34</a:t>
            </a:fld>
            <a:endParaRPr 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35</a:t>
            </a:fld>
            <a:endParaRPr lang="en-US" dirty="0"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36</a:t>
            </a:fld>
            <a:endParaRPr lang="en-US" dirty="0"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37</a:t>
            </a:fld>
            <a:endParaRPr lang="en-US" dirty="0"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dirty="0" smtClean="0">
              <a:solidFill>
                <a:srgbClr val="FF0000"/>
              </a:solidFill>
              <a:latin typeface="Arial" charset="0"/>
              <a:ea typeface="+mn-ea"/>
              <a:cs typeface="+mn-cs"/>
            </a:endParaRPr>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38</a:t>
            </a:fld>
            <a:endParaRPr 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dirty="0" smtClean="0">
              <a:solidFill>
                <a:srgbClr val="FF0000"/>
              </a:solidFill>
              <a:latin typeface="Arial" charset="0"/>
              <a:ea typeface="+mn-ea"/>
              <a:cs typeface="+mn-cs"/>
            </a:endParaRPr>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39</a:t>
            </a:fld>
            <a:endParaRPr lang="en-US" dirty="0"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40</a:t>
            </a:fld>
            <a:endParaRPr lang="en-US" dirty="0"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41</a:t>
            </a:fld>
            <a:endParaRPr lang="en-US" dirty="0"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42</a:t>
            </a:fld>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baseline="0" dirty="0" smtClean="0">
              <a:solidFill>
                <a:srgbClr val="FF0000"/>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baseline="0" dirty="0" smtClean="0">
              <a:solidFill>
                <a:srgbClr val="FF0000"/>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u="none" kern="1200" baseline="0" dirty="0" smtClean="0">
                <a:solidFill>
                  <a:srgbClr val="FF0000"/>
                </a:solidFill>
                <a:latin typeface="Arial" charset="0"/>
                <a:ea typeface="+mn-ea"/>
                <a:cs typeface="+mn-cs"/>
              </a:rPr>
              <a:t>Example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baseline="0" dirty="0" smtClean="0">
              <a:solidFill>
                <a:srgbClr val="FF0000"/>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u="none" kern="1200" baseline="0" dirty="0" smtClean="0">
                <a:solidFill>
                  <a:srgbClr val="FF0000"/>
                </a:solidFill>
                <a:latin typeface="Arial" charset="0"/>
                <a:ea typeface="+mn-ea"/>
                <a:cs typeface="+mn-cs"/>
              </a:rPr>
              <a:t>        “jdbc:oracle:thin:@:ipaddress:1521:databaseid”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dirty="0" smtClean="0">
              <a:solidFill>
                <a:srgbClr val="FF0000"/>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dirty="0" smtClean="0">
              <a:solidFill>
                <a:srgbClr val="FF0000"/>
              </a:solidFill>
              <a:latin typeface="Arial" charset="0"/>
              <a:ea typeface="+mn-ea"/>
              <a:cs typeface="+mn-cs"/>
            </a:endParaRPr>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6</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7</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8</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9</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10</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u="sng" dirty="0" smtClean="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11</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2"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tabLst>
                <a:tab pos="2632075" algn="l"/>
                <a:tab pos="3027363" algn="l"/>
              </a:tabLst>
              <a:defRPr/>
            </a:pPr>
            <a:r>
              <a:rPr lang="en-US" sz="2000" dirty="0" smtClean="0">
                <a:solidFill>
                  <a:schemeClr val="bg1"/>
                </a:solidFill>
                <a:latin typeface="Cambria" pitchFamily="18" charset="0"/>
              </a:rPr>
              <a:t>           Core Java</a:t>
            </a:r>
            <a:endParaRPr lang="en-US" sz="2000" dirty="0">
              <a:solidFill>
                <a:schemeClr val="bg1"/>
              </a:solidFill>
              <a:latin typeface="Cambria" pitchFamily="18"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endParaRPr lang="en-US" sz="2400" dirty="0" smtClean="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
        <p:nvSpPr>
          <p:cNvPr id="5" name="Rectangle 4"/>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endParaRPr lang="en-US" sz="2400" dirty="0">
              <a:solidFill>
                <a:schemeClr val="bg1"/>
              </a:solidFill>
              <a:latin typeface="Cambria" pitchFamily="18" charset="0"/>
              <a:ea typeface="+mj-ea"/>
              <a:cs typeface="+mj-cs"/>
            </a:endParaRPr>
          </a:p>
        </p:txBody>
      </p:sp>
      <p:sp>
        <p:nvSpPr>
          <p:cNvPr id="6" name="Rectangle 5"/>
          <p:cNvSpPr/>
          <p:nvPr/>
        </p:nvSpPr>
        <p:spPr>
          <a:xfrm>
            <a:off x="1752600" y="3228945"/>
            <a:ext cx="3603813" cy="707886"/>
          </a:xfrm>
          <a:prstGeom prst="rect">
            <a:avLst/>
          </a:prstGeom>
        </p:spPr>
        <p:txBody>
          <a:bodyPr wrap="square">
            <a:spAutoFit/>
          </a:bodyPr>
          <a:lstStyle/>
          <a:p>
            <a:pPr marL="457200" indent="-457200" algn="ctr" fontAlgn="auto">
              <a:spcBef>
                <a:spcPts val="0"/>
              </a:spcBef>
              <a:spcAft>
                <a:spcPts val="0"/>
              </a:spcAft>
              <a:tabLst>
                <a:tab pos="233363" algn="l"/>
                <a:tab pos="568325" algn="l"/>
                <a:tab pos="690563" algn="l"/>
                <a:tab pos="741363" algn="l"/>
                <a:tab pos="854075" algn="l"/>
              </a:tabLst>
              <a:defRPr/>
            </a:pPr>
            <a:r>
              <a:rPr lang="en-US" sz="2000" dirty="0" smtClean="0">
                <a:solidFill>
                  <a:schemeClr val="bg1"/>
                </a:solidFill>
                <a:latin typeface="Cambria" pitchFamily="18" charset="0"/>
              </a:rPr>
              <a:t>JDBC</a:t>
            </a:r>
          </a:p>
          <a:p>
            <a:pPr marL="457200" indent="-457200" algn="ctr" fontAlgn="auto">
              <a:spcBef>
                <a:spcPts val="0"/>
              </a:spcBef>
              <a:spcAft>
                <a:spcPts val="0"/>
              </a:spcAft>
              <a:tabLst>
                <a:tab pos="233363" algn="l"/>
                <a:tab pos="568325" algn="l"/>
                <a:tab pos="690563" algn="l"/>
                <a:tab pos="741363" algn="l"/>
                <a:tab pos="854075" algn="l"/>
              </a:tabLst>
              <a:defRPr/>
            </a:pPr>
            <a:r>
              <a:rPr lang="en-US" sz="2000" dirty="0" smtClean="0">
                <a:solidFill>
                  <a:schemeClr val="bg1"/>
                </a:solidFill>
                <a:latin typeface="Cambria" pitchFamily="18" charset="0"/>
              </a:rPr>
              <a:t>Part II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168275" lvl="1"/>
            <a:r>
              <a:rPr lang="en-US" sz="3200" dirty="0" smtClean="0">
                <a:latin typeface="Verdana" pitchFamily="34" charset="0"/>
              </a:rPr>
              <a:t>Step 4: Establishing Connection</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10</a:t>
            </a:fld>
            <a:endParaRPr lang="en-US" smtClean="0"/>
          </a:p>
        </p:txBody>
      </p:sp>
      <p:sp>
        <p:nvSpPr>
          <p:cNvPr id="12" name="TextBox 11"/>
          <p:cNvSpPr txBox="1"/>
          <p:nvPr/>
        </p:nvSpPr>
        <p:spPr>
          <a:xfrm>
            <a:off x="0" y="1600200"/>
            <a:ext cx="9296400" cy="1938992"/>
          </a:xfrm>
          <a:prstGeom prst="rect">
            <a:avLst/>
          </a:prstGeom>
          <a:noFill/>
        </p:spPr>
        <p:txBody>
          <a:bodyPr wrap="square" rtlCol="0">
            <a:spAutoFit/>
          </a:bodyPr>
          <a:lstStyle/>
          <a:p>
            <a:pPr>
              <a:spcBef>
                <a:spcPts val="1200"/>
              </a:spcBef>
            </a:pPr>
            <a:r>
              <a:rPr lang="en-US" sz="2000" dirty="0" smtClean="0"/>
              <a:t>Step 4: Establishing Connection:</a:t>
            </a:r>
          </a:p>
          <a:p>
            <a:pPr lvl="1">
              <a:spcBef>
                <a:spcPts val="1200"/>
              </a:spcBef>
            </a:pPr>
            <a:r>
              <a:rPr lang="en-US" sz="2000" b="0" dirty="0" smtClean="0"/>
              <a:t>Establish the connection with the database server using the driver manager and logon to the database providing the user credentials.</a:t>
            </a:r>
          </a:p>
          <a:p>
            <a:pPr marL="457200" lvl="4">
              <a:spcBef>
                <a:spcPts val="1200"/>
              </a:spcBef>
            </a:pPr>
            <a:r>
              <a:rPr lang="en-US" sz="2000" b="0" dirty="0" smtClean="0"/>
              <a:t>This is done by using the </a:t>
            </a:r>
            <a:r>
              <a:rPr lang="en-US" sz="2000" i="1" dirty="0" err="1" smtClean="0">
                <a:solidFill>
                  <a:srgbClr val="0070C0"/>
                </a:solidFill>
              </a:rPr>
              <a:t>getConnection</a:t>
            </a:r>
            <a:r>
              <a:rPr lang="en-US" sz="2000" i="1" dirty="0" smtClean="0">
                <a:solidFill>
                  <a:srgbClr val="0070C0"/>
                </a:solidFill>
              </a:rPr>
              <a:t>()</a:t>
            </a:r>
            <a:r>
              <a:rPr lang="en-US" sz="2000" b="0" dirty="0" smtClean="0"/>
              <a:t> method of the </a:t>
            </a:r>
            <a:r>
              <a:rPr lang="en-US" sz="2000" i="1" dirty="0" err="1" smtClean="0">
                <a:solidFill>
                  <a:srgbClr val="0070C0"/>
                </a:solidFill>
              </a:rPr>
              <a:t>DriverManager</a:t>
            </a:r>
            <a:r>
              <a:rPr lang="en-US" sz="2000" b="0" dirty="0" smtClean="0"/>
              <a:t> class.</a:t>
            </a:r>
          </a:p>
        </p:txBody>
      </p:sp>
      <p:sp>
        <p:nvSpPr>
          <p:cNvPr id="15" name="TextBox 14"/>
          <p:cNvSpPr txBox="1"/>
          <p:nvPr/>
        </p:nvSpPr>
        <p:spPr>
          <a:xfrm>
            <a:off x="228600" y="3962400"/>
            <a:ext cx="8610600" cy="226728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spcBef>
                <a:spcPts val="800"/>
              </a:spcBef>
            </a:pPr>
            <a:r>
              <a:rPr lang="en-US" dirty="0" smtClean="0">
                <a:latin typeface="Arial" pitchFamily="34" charset="0"/>
                <a:cs typeface="Arial" pitchFamily="34" charset="0"/>
              </a:rPr>
              <a:t>Syntax:</a:t>
            </a:r>
          </a:p>
          <a:p>
            <a:pPr>
              <a:spcBef>
                <a:spcPts val="800"/>
              </a:spcBef>
            </a:pPr>
            <a:r>
              <a:rPr lang="en-US" dirty="0" smtClean="0">
                <a:solidFill>
                  <a:srgbClr val="0070C0"/>
                </a:solidFill>
                <a:latin typeface="Arial" pitchFamily="34" charset="0"/>
                <a:cs typeface="Arial" pitchFamily="34" charset="0"/>
              </a:rPr>
              <a:t>Connection</a:t>
            </a:r>
            <a:r>
              <a:rPr lang="en-US" b="0" dirty="0" smtClean="0">
                <a:solidFill>
                  <a:schemeClr val="tx1"/>
                </a:solidFill>
                <a:latin typeface="Arial" pitchFamily="34" charset="0"/>
                <a:cs typeface="Arial" pitchFamily="34" charset="0"/>
              </a:rPr>
              <a:t>  </a:t>
            </a:r>
            <a:r>
              <a:rPr lang="en-US" b="0" dirty="0" err="1" smtClean="0">
                <a:solidFill>
                  <a:schemeClr val="tx1"/>
                </a:solidFill>
                <a:latin typeface="Arial" pitchFamily="34" charset="0"/>
                <a:cs typeface="Arial" pitchFamily="34" charset="0"/>
              </a:rPr>
              <a:t>connection</a:t>
            </a:r>
            <a:r>
              <a:rPr lang="en-US" b="0" dirty="0" smtClean="0">
                <a:solidFill>
                  <a:schemeClr val="tx1"/>
                </a:solidFill>
                <a:latin typeface="Arial" pitchFamily="34" charset="0"/>
                <a:cs typeface="Arial" pitchFamily="34" charset="0"/>
              </a:rPr>
              <a:t>=</a:t>
            </a:r>
            <a:r>
              <a:rPr lang="en-US" dirty="0" err="1" smtClean="0">
                <a:solidFill>
                  <a:srgbClr val="0070C0"/>
                </a:solidFill>
                <a:latin typeface="Arial" pitchFamily="34" charset="0"/>
                <a:cs typeface="Arial" pitchFamily="34" charset="0"/>
              </a:rPr>
              <a:t>DriverManage</a:t>
            </a:r>
            <a:r>
              <a:rPr lang="en-US" b="0" dirty="0" err="1" smtClean="0">
                <a:solidFill>
                  <a:schemeClr val="tx1"/>
                </a:solidFill>
                <a:latin typeface="Arial" pitchFamily="34" charset="0"/>
                <a:cs typeface="Arial" pitchFamily="34" charset="0"/>
              </a:rPr>
              <a:t>r.getConnection</a:t>
            </a:r>
            <a:r>
              <a:rPr lang="en-US" b="0" dirty="0" smtClean="0">
                <a:solidFill>
                  <a:schemeClr val="tx1"/>
                </a:solidFill>
                <a:latin typeface="Arial" pitchFamily="34" charset="0"/>
                <a:cs typeface="Arial" pitchFamily="34" charset="0"/>
              </a:rPr>
              <a:t>(</a:t>
            </a:r>
            <a:r>
              <a:rPr lang="en-US" b="0" dirty="0" err="1" smtClean="0">
                <a:solidFill>
                  <a:srgbClr val="FF0000"/>
                </a:solidFill>
                <a:latin typeface="Arial" pitchFamily="34" charset="0"/>
                <a:cs typeface="Arial" pitchFamily="34" charset="0"/>
              </a:rPr>
              <a:t>url,username,password</a:t>
            </a:r>
            <a:r>
              <a:rPr lang="en-US" b="0" dirty="0" smtClean="0">
                <a:solidFill>
                  <a:schemeClr val="tx1"/>
                </a:solidFill>
                <a:latin typeface="Arial" pitchFamily="34" charset="0"/>
                <a:cs typeface="Arial" pitchFamily="34" charset="0"/>
              </a:rPr>
              <a:t>);</a:t>
            </a:r>
          </a:p>
          <a:p>
            <a:pPr>
              <a:spcBef>
                <a:spcPts val="800"/>
              </a:spcBef>
            </a:pPr>
            <a:r>
              <a:rPr lang="en-US" dirty="0" smtClean="0">
                <a:solidFill>
                  <a:schemeClr val="tx1"/>
                </a:solidFill>
                <a:latin typeface="Arial" pitchFamily="34" charset="0"/>
                <a:cs typeface="Arial" pitchFamily="34" charset="0"/>
              </a:rPr>
              <a:t>Where, </a:t>
            </a:r>
          </a:p>
          <a:p>
            <a:pPr>
              <a:spcBef>
                <a:spcPts val="800"/>
              </a:spcBef>
            </a:pPr>
            <a:r>
              <a:rPr lang="en-US" i="1" dirty="0" err="1" smtClean="0">
                <a:solidFill>
                  <a:schemeClr val="tx1"/>
                </a:solidFill>
                <a:latin typeface="Arial" pitchFamily="34" charset="0"/>
                <a:cs typeface="Arial" pitchFamily="34" charset="0"/>
              </a:rPr>
              <a:t>url</a:t>
            </a:r>
            <a:r>
              <a:rPr lang="en-US" i="1" dirty="0" smtClean="0">
                <a:solidFill>
                  <a:schemeClr val="tx1"/>
                </a:solidFill>
                <a:latin typeface="Arial" pitchFamily="34" charset="0"/>
                <a:cs typeface="Arial" pitchFamily="34" charset="0"/>
              </a:rPr>
              <a:t> </a:t>
            </a:r>
            <a:r>
              <a:rPr lang="en-US" b="0" dirty="0" smtClean="0">
                <a:solidFill>
                  <a:schemeClr val="tx1"/>
                </a:solidFill>
                <a:latin typeface="Arial" pitchFamily="34" charset="0"/>
                <a:cs typeface="Arial" pitchFamily="34" charset="0"/>
              </a:rPr>
              <a:t>represents the URL of the database to be logged on.</a:t>
            </a:r>
          </a:p>
          <a:p>
            <a:pPr>
              <a:spcBef>
                <a:spcPts val="800"/>
              </a:spcBef>
            </a:pPr>
            <a:r>
              <a:rPr lang="en-US" i="1" dirty="0" err="1" smtClean="0">
                <a:solidFill>
                  <a:schemeClr val="tx1"/>
                </a:solidFill>
                <a:latin typeface="Arial" pitchFamily="34" charset="0"/>
                <a:cs typeface="Arial" pitchFamily="34" charset="0"/>
              </a:rPr>
              <a:t>userName</a:t>
            </a:r>
            <a:r>
              <a:rPr lang="en-US" i="1" dirty="0" smtClean="0">
                <a:solidFill>
                  <a:schemeClr val="tx1"/>
                </a:solidFill>
                <a:latin typeface="Arial" pitchFamily="34" charset="0"/>
                <a:cs typeface="Arial" pitchFamily="34" charset="0"/>
              </a:rPr>
              <a:t>, </a:t>
            </a:r>
            <a:r>
              <a:rPr lang="en-US" b="0" dirty="0" smtClean="0">
                <a:solidFill>
                  <a:schemeClr val="tx1"/>
                </a:solidFill>
                <a:latin typeface="Arial" pitchFamily="34" charset="0"/>
                <a:cs typeface="Arial" pitchFamily="34" charset="0"/>
              </a:rPr>
              <a:t>represents the user name of a database user with which we can logon.</a:t>
            </a:r>
          </a:p>
          <a:p>
            <a:pPr>
              <a:spcBef>
                <a:spcPts val="800"/>
              </a:spcBef>
            </a:pPr>
            <a:r>
              <a:rPr lang="en-US" i="1" dirty="0" smtClean="0">
                <a:solidFill>
                  <a:schemeClr val="tx1"/>
                </a:solidFill>
                <a:latin typeface="Arial" pitchFamily="34" charset="0"/>
                <a:cs typeface="Arial" pitchFamily="34" charset="0"/>
              </a:rPr>
              <a:t>password</a:t>
            </a:r>
            <a:r>
              <a:rPr lang="en-US" b="0" dirty="0" smtClean="0">
                <a:solidFill>
                  <a:schemeClr val="tx1"/>
                </a:solidFill>
                <a:latin typeface="Arial" pitchFamily="34" charset="0"/>
                <a:cs typeface="Arial" pitchFamily="34" charset="0"/>
              </a:rPr>
              <a:t>, represents the password of the credential.</a:t>
            </a:r>
            <a:endParaRPr lang="en-US" dirty="0" smtClean="0">
              <a:solidFill>
                <a:schemeClr val="tx1"/>
              </a:solidFill>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sz="2800" dirty="0" smtClean="0">
                <a:latin typeface="Verdana" pitchFamily="34" charset="0"/>
              </a:rPr>
              <a:t>Step 4: Establishing Connection (Cont)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11</a:t>
            </a:fld>
            <a:endParaRPr lang="en-US" smtClean="0"/>
          </a:p>
        </p:txBody>
      </p:sp>
      <p:sp>
        <p:nvSpPr>
          <p:cNvPr id="12" name="TextBox 11"/>
          <p:cNvSpPr txBox="1"/>
          <p:nvPr/>
        </p:nvSpPr>
        <p:spPr>
          <a:xfrm>
            <a:off x="76200" y="1470660"/>
            <a:ext cx="8839200" cy="3939540"/>
          </a:xfrm>
          <a:prstGeom prst="rect">
            <a:avLst/>
          </a:prstGeom>
          <a:noFill/>
        </p:spPr>
        <p:txBody>
          <a:bodyPr wrap="square" rtlCol="0">
            <a:spAutoFit/>
          </a:bodyPr>
          <a:lstStyle/>
          <a:p>
            <a:pPr>
              <a:spcBef>
                <a:spcPts val="1200"/>
              </a:spcBef>
            </a:pPr>
            <a:r>
              <a:rPr lang="en-US" dirty="0" smtClean="0"/>
              <a:t>URL Examples:</a:t>
            </a:r>
          </a:p>
          <a:p>
            <a:pPr lvl="2">
              <a:spcBef>
                <a:spcPts val="1200"/>
              </a:spcBef>
            </a:pPr>
            <a:r>
              <a:rPr lang="en-US" dirty="0" smtClean="0"/>
              <a:t>“</a:t>
            </a:r>
            <a:r>
              <a:rPr lang="en-US" dirty="0" err="1" smtClean="0"/>
              <a:t>jdbc:oracle:thin</a:t>
            </a:r>
            <a:r>
              <a:rPr lang="en-US" dirty="0" smtClean="0"/>
              <a:t>:@[host]:[port]:SID”;</a:t>
            </a:r>
            <a:r>
              <a:rPr lang="en-US" b="0" dirty="0" smtClean="0"/>
              <a:t> </a:t>
            </a:r>
          </a:p>
          <a:p>
            <a:pPr lvl="2">
              <a:spcBef>
                <a:spcPts val="1200"/>
              </a:spcBef>
            </a:pPr>
            <a:r>
              <a:rPr lang="en-US" b="0" dirty="0" smtClean="0"/>
              <a:t>This URL is used to make a connection to the database. </a:t>
            </a:r>
          </a:p>
          <a:p>
            <a:pPr lvl="2">
              <a:spcBef>
                <a:spcPts val="1200"/>
              </a:spcBef>
            </a:pPr>
            <a:r>
              <a:rPr lang="en-US" dirty="0" smtClean="0"/>
              <a:t>Where,</a:t>
            </a:r>
          </a:p>
          <a:p>
            <a:pPr lvl="3">
              <a:spcBef>
                <a:spcPts val="1200"/>
              </a:spcBef>
            </a:pPr>
            <a:r>
              <a:rPr lang="en-US" i="1" dirty="0" err="1" smtClean="0"/>
              <a:t>jdbc:oracle:thin</a:t>
            </a:r>
            <a:r>
              <a:rPr lang="en-US" b="0" dirty="0" smtClean="0"/>
              <a:t>: Represents the driver name</a:t>
            </a:r>
          </a:p>
          <a:p>
            <a:pPr lvl="3">
              <a:spcBef>
                <a:spcPts val="1200"/>
              </a:spcBef>
              <a:tabLst>
                <a:tab pos="457200" algn="l"/>
                <a:tab pos="625475" algn="l"/>
              </a:tabLst>
            </a:pPr>
            <a:r>
              <a:rPr lang="en-US" dirty="0" smtClean="0"/>
              <a:t>host </a:t>
            </a:r>
            <a:r>
              <a:rPr lang="en-US" b="0" dirty="0" smtClean="0"/>
              <a:t>- The host name or the IP address of the machine where  database server is running. </a:t>
            </a:r>
          </a:p>
          <a:p>
            <a:pPr lvl="3">
              <a:spcBef>
                <a:spcPts val="1200"/>
              </a:spcBef>
            </a:pPr>
            <a:r>
              <a:rPr lang="en-US" dirty="0" smtClean="0"/>
              <a:t>port</a:t>
            </a:r>
            <a:r>
              <a:rPr lang="en-US" b="0" dirty="0" smtClean="0"/>
              <a:t> -</a:t>
            </a:r>
            <a:r>
              <a:rPr lang="en-US" dirty="0" smtClean="0"/>
              <a:t> </a:t>
            </a:r>
            <a:r>
              <a:rPr lang="en-US" b="0" dirty="0" smtClean="0"/>
              <a:t>The port number where database is listening for connection, default is 1521.</a:t>
            </a:r>
          </a:p>
          <a:p>
            <a:pPr lvl="3">
              <a:spcBef>
                <a:spcPts val="1200"/>
              </a:spcBef>
            </a:pPr>
            <a:r>
              <a:rPr lang="en-US" dirty="0" smtClean="0"/>
              <a:t>SID  </a:t>
            </a:r>
            <a:r>
              <a:rPr lang="en-US" b="0" dirty="0" smtClean="0"/>
              <a:t>-System ID of the Oracle server database instance. </a:t>
            </a:r>
          </a:p>
        </p:txBody>
      </p:sp>
      <p:sp>
        <p:nvSpPr>
          <p:cNvPr id="6" name="TextBox 5"/>
          <p:cNvSpPr txBox="1"/>
          <p:nvPr/>
        </p:nvSpPr>
        <p:spPr>
          <a:xfrm>
            <a:off x="422082" y="5410200"/>
            <a:ext cx="8264718"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smtClean="0">
                <a:latin typeface="Arial" pitchFamily="34" charset="0"/>
                <a:cs typeface="Arial" pitchFamily="34" charset="0"/>
              </a:rPr>
              <a:t>Example: String </a:t>
            </a:r>
            <a:r>
              <a:rPr lang="en-US" sz="2000" dirty="0" err="1" smtClean="0">
                <a:latin typeface="Arial" pitchFamily="34" charset="0"/>
                <a:cs typeface="Arial" pitchFamily="34" charset="0"/>
              </a:rPr>
              <a:t>url</a:t>
            </a:r>
            <a:r>
              <a:rPr lang="en-US" sz="2000" dirty="0" smtClean="0">
                <a:latin typeface="Arial" pitchFamily="34" charset="0"/>
                <a:cs typeface="Arial" pitchFamily="34" charset="0"/>
              </a:rPr>
              <a:t>=“</a:t>
            </a:r>
            <a:r>
              <a:rPr lang="en-US" sz="2000" dirty="0" err="1" smtClean="0">
                <a:solidFill>
                  <a:srgbClr val="0070C0"/>
                </a:solidFill>
                <a:latin typeface="Arial" pitchFamily="34" charset="0"/>
                <a:cs typeface="Arial" pitchFamily="34" charset="0"/>
              </a:rPr>
              <a:t>jdbc:oracle:thin</a:t>
            </a:r>
            <a:r>
              <a:rPr lang="en-US" sz="2000" dirty="0" smtClean="0">
                <a:solidFill>
                  <a:srgbClr val="0070C0"/>
                </a:solidFill>
                <a:latin typeface="Arial" pitchFamily="34" charset="0"/>
                <a:cs typeface="Arial" pitchFamily="34" charset="0"/>
              </a:rPr>
              <a:t>:@172.16.10.05:1521:cts</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Where, </a:t>
            </a:r>
            <a:r>
              <a:rPr lang="en-US" sz="2000" dirty="0" smtClean="0">
                <a:solidFill>
                  <a:srgbClr val="0070C0"/>
                </a:solidFill>
                <a:latin typeface="Arial" pitchFamily="34" charset="0"/>
                <a:cs typeface="Arial" pitchFamily="34" charset="0"/>
              </a:rPr>
              <a:t>CTS </a:t>
            </a:r>
            <a:r>
              <a:rPr lang="en-US" sz="2000" dirty="0" smtClean="0">
                <a:solidFill>
                  <a:schemeClr val="tx1"/>
                </a:solidFill>
                <a:latin typeface="Arial" pitchFamily="34" charset="0"/>
                <a:cs typeface="Arial" pitchFamily="34" charset="0"/>
              </a:rPr>
              <a:t>is the oracle instance.</a:t>
            </a:r>
            <a:endParaRPr lang="en-US" sz="2000" dirty="0" smtClean="0">
              <a:solidFill>
                <a:srgbClr val="0070C0"/>
              </a:solidFill>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sz="2800" dirty="0" smtClean="0">
                <a:latin typeface="Verdana" pitchFamily="34" charset="0"/>
              </a:rPr>
              <a:t>Step 5: Creating the Statement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12</a:t>
            </a:fld>
            <a:endParaRPr lang="en-US" smtClean="0"/>
          </a:p>
        </p:txBody>
      </p:sp>
      <p:sp>
        <p:nvSpPr>
          <p:cNvPr id="12" name="TextBox 11"/>
          <p:cNvSpPr txBox="1"/>
          <p:nvPr/>
        </p:nvSpPr>
        <p:spPr>
          <a:xfrm>
            <a:off x="152400" y="1600200"/>
            <a:ext cx="8839200" cy="2092881"/>
          </a:xfrm>
          <a:prstGeom prst="rect">
            <a:avLst/>
          </a:prstGeom>
          <a:noFill/>
        </p:spPr>
        <p:txBody>
          <a:bodyPr wrap="square" rtlCol="0">
            <a:spAutoFit/>
          </a:bodyPr>
          <a:lstStyle/>
          <a:p>
            <a:pPr>
              <a:spcBef>
                <a:spcPts val="1200"/>
              </a:spcBef>
            </a:pPr>
            <a:r>
              <a:rPr lang="en-IN" sz="2000" dirty="0" smtClean="0"/>
              <a:t>Step 5: Creating a statement:</a:t>
            </a:r>
          </a:p>
          <a:p>
            <a:pPr lvl="1">
              <a:spcBef>
                <a:spcPts val="1200"/>
              </a:spcBef>
            </a:pPr>
            <a:r>
              <a:rPr lang="en-IN" sz="2000" b="0" dirty="0" smtClean="0"/>
              <a:t>A </a:t>
            </a:r>
            <a:r>
              <a:rPr lang="en-IN" sz="2000" i="1" dirty="0" smtClean="0"/>
              <a:t>statement</a:t>
            </a:r>
            <a:r>
              <a:rPr lang="en-IN" sz="2000" b="0" dirty="0" smtClean="0"/>
              <a:t> object needs to be created before executing the query. </a:t>
            </a:r>
          </a:p>
          <a:p>
            <a:pPr lvl="1">
              <a:spcBef>
                <a:spcPts val="1200"/>
              </a:spcBef>
            </a:pPr>
            <a:r>
              <a:rPr lang="en-IN" sz="2000" b="0" dirty="0" smtClean="0"/>
              <a:t>Statement is used to execute the SQL query. This is done using the </a:t>
            </a:r>
            <a:r>
              <a:rPr lang="en-IN" sz="2000" dirty="0" err="1" smtClean="0">
                <a:solidFill>
                  <a:srgbClr val="0070C0"/>
                </a:solidFill>
              </a:rPr>
              <a:t>createStatement</a:t>
            </a:r>
            <a:r>
              <a:rPr lang="en-IN" sz="2000" dirty="0" smtClean="0">
                <a:solidFill>
                  <a:srgbClr val="0070C0"/>
                </a:solidFill>
              </a:rPr>
              <a:t>() </a:t>
            </a:r>
            <a:r>
              <a:rPr lang="en-IN" sz="2000" b="0" dirty="0" smtClean="0"/>
              <a:t>method of the Connection Interface. </a:t>
            </a:r>
          </a:p>
          <a:p>
            <a:pPr lvl="1">
              <a:spcBef>
                <a:spcPts val="1200"/>
              </a:spcBef>
            </a:pPr>
            <a:endParaRPr lang="en-US" sz="2000" dirty="0"/>
          </a:p>
        </p:txBody>
      </p:sp>
      <p:sp>
        <p:nvSpPr>
          <p:cNvPr id="6" name="TextBox 5"/>
          <p:cNvSpPr txBox="1"/>
          <p:nvPr/>
        </p:nvSpPr>
        <p:spPr>
          <a:xfrm>
            <a:off x="990600" y="3657600"/>
            <a:ext cx="7010400" cy="123110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lvl="3"/>
            <a:r>
              <a:rPr lang="en-US" dirty="0" smtClean="0">
                <a:latin typeface="Arial" pitchFamily="34" charset="0"/>
                <a:cs typeface="Arial" pitchFamily="34" charset="0"/>
              </a:rPr>
              <a:t>Syntax:</a:t>
            </a:r>
          </a:p>
          <a:p>
            <a:pPr marL="0" lvl="3" algn="ctr"/>
            <a:r>
              <a:rPr lang="en-US" dirty="0" smtClean="0">
                <a:solidFill>
                  <a:srgbClr val="0070C0"/>
                </a:solidFill>
                <a:latin typeface="Arial" pitchFamily="34" charset="0"/>
                <a:cs typeface="Arial" pitchFamily="34" charset="0"/>
              </a:rPr>
              <a:t>Statement </a:t>
            </a:r>
            <a:r>
              <a:rPr lang="en-US" dirty="0" smtClean="0">
                <a:latin typeface="Arial" pitchFamily="34" charset="0"/>
                <a:cs typeface="Arial" pitchFamily="34" charset="0"/>
              </a:rPr>
              <a:t>stmt = </a:t>
            </a:r>
            <a:r>
              <a:rPr lang="en-US" dirty="0" err="1" smtClean="0">
                <a:latin typeface="Arial" pitchFamily="34" charset="0"/>
                <a:cs typeface="Arial" pitchFamily="34" charset="0"/>
              </a:rPr>
              <a:t>conn.</a:t>
            </a:r>
            <a:r>
              <a:rPr lang="en-US" sz="2000" dirty="0" err="1" smtClean="0">
                <a:solidFill>
                  <a:srgbClr val="0070C0"/>
                </a:solidFill>
                <a:latin typeface="Arial" pitchFamily="34" charset="0"/>
                <a:cs typeface="Arial" pitchFamily="34" charset="0"/>
              </a:rPr>
              <a:t>createStatement</a:t>
            </a:r>
            <a:r>
              <a:rPr lang="en-US" sz="2000" dirty="0" smtClean="0">
                <a:solidFill>
                  <a:srgbClr val="0070C0"/>
                </a:solidFill>
                <a:latin typeface="Arial" pitchFamily="34" charset="0"/>
                <a:cs typeface="Arial" pitchFamily="34" charset="0"/>
              </a:rPr>
              <a:t>();</a:t>
            </a:r>
          </a:p>
          <a:p>
            <a:pPr marL="0" lvl="3"/>
            <a:r>
              <a:rPr lang="en-US" dirty="0" smtClean="0">
                <a:latin typeface="Arial" pitchFamily="34" charset="0"/>
                <a:cs typeface="Arial" pitchFamily="34" charset="0"/>
              </a:rPr>
              <a:t>Where, </a:t>
            </a:r>
          </a:p>
          <a:p>
            <a:pPr marL="0" lvl="3"/>
            <a:r>
              <a:rPr lang="en-US" dirty="0" err="1" smtClean="0">
                <a:latin typeface="Arial" pitchFamily="34" charset="0"/>
                <a:cs typeface="Arial" pitchFamily="34" charset="0"/>
              </a:rPr>
              <a:t>conn</a:t>
            </a:r>
            <a:r>
              <a:rPr lang="en-US" dirty="0" smtClean="0">
                <a:latin typeface="Arial" pitchFamily="34" charset="0"/>
                <a:cs typeface="Arial" pitchFamily="34" charset="0"/>
              </a:rPr>
              <a:t> - </a:t>
            </a:r>
            <a:r>
              <a:rPr lang="en-US" b="0" dirty="0" smtClean="0">
                <a:latin typeface="Arial" pitchFamily="34" charset="0"/>
                <a:cs typeface="Arial" pitchFamily="34" charset="0"/>
              </a:rPr>
              <a:t> is the connection object created in the previous slide.</a:t>
            </a:r>
            <a:endParaRPr lang="en-US" dirty="0" smtClean="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122238" lvl="1"/>
            <a:r>
              <a:rPr lang="en-US" sz="3200" dirty="0" smtClean="0">
                <a:latin typeface="Verdana" pitchFamily="34" charset="0"/>
              </a:rPr>
              <a:t>Step 6: Executing a query</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13</a:t>
            </a:fld>
            <a:endParaRPr lang="en-US" smtClean="0"/>
          </a:p>
        </p:txBody>
      </p:sp>
      <p:sp>
        <p:nvSpPr>
          <p:cNvPr id="12" name="TextBox 11"/>
          <p:cNvSpPr txBox="1"/>
          <p:nvPr/>
        </p:nvSpPr>
        <p:spPr>
          <a:xfrm>
            <a:off x="152400" y="1600200"/>
            <a:ext cx="8839200" cy="4555093"/>
          </a:xfrm>
          <a:prstGeom prst="rect">
            <a:avLst/>
          </a:prstGeom>
          <a:noFill/>
        </p:spPr>
        <p:txBody>
          <a:bodyPr wrap="square" rtlCol="0">
            <a:spAutoFit/>
          </a:bodyPr>
          <a:lstStyle/>
          <a:p>
            <a:r>
              <a:rPr lang="en-IN" sz="2000" dirty="0" smtClean="0"/>
              <a:t>Step 6: Executing the Query</a:t>
            </a:r>
          </a:p>
          <a:p>
            <a:pPr marL="517525" lvl="2">
              <a:spcBef>
                <a:spcPts val="1200"/>
              </a:spcBef>
            </a:pPr>
            <a:r>
              <a:rPr lang="en-US" sz="2000" b="0" dirty="0" smtClean="0"/>
              <a:t>Once a Statement object  is created, the next step is to execute the query. This is done by using the </a:t>
            </a:r>
            <a:r>
              <a:rPr lang="en-US" sz="2000" i="1" dirty="0" err="1" smtClean="0">
                <a:solidFill>
                  <a:srgbClr val="0070C0"/>
                </a:solidFill>
              </a:rPr>
              <a:t>executeQuery</a:t>
            </a:r>
            <a:r>
              <a:rPr lang="en-US" sz="2000" i="1" dirty="0" smtClean="0">
                <a:solidFill>
                  <a:srgbClr val="0070C0"/>
                </a:solidFill>
              </a:rPr>
              <a:t>() </a:t>
            </a:r>
            <a:r>
              <a:rPr lang="en-US" sz="2000" b="0" dirty="0" smtClean="0"/>
              <a:t>method of the </a:t>
            </a:r>
            <a:r>
              <a:rPr lang="en-US" sz="2000" i="1" dirty="0" smtClean="0">
                <a:solidFill>
                  <a:srgbClr val="0070C0"/>
                </a:solidFill>
              </a:rPr>
              <a:t>Statement</a:t>
            </a:r>
            <a:r>
              <a:rPr lang="en-US" sz="2000" b="0" dirty="0" smtClean="0"/>
              <a:t> interface. </a:t>
            </a:r>
          </a:p>
          <a:p>
            <a:pPr marL="517525" lvl="2">
              <a:spcBef>
                <a:spcPts val="1200"/>
              </a:spcBef>
            </a:pPr>
            <a:r>
              <a:rPr lang="en-US" sz="2000" b="0" dirty="0" smtClean="0"/>
              <a:t>This returns a JDBC </a:t>
            </a:r>
            <a:r>
              <a:rPr lang="en-US" sz="2000" i="1" dirty="0" smtClean="0">
                <a:solidFill>
                  <a:srgbClr val="0070C0"/>
                </a:solidFill>
              </a:rPr>
              <a:t>ResultSet</a:t>
            </a:r>
            <a:r>
              <a:rPr lang="en-US" sz="2000" b="0" dirty="0" smtClean="0"/>
              <a:t> interface.</a:t>
            </a:r>
          </a:p>
          <a:p>
            <a:pPr marL="517525" lvl="2">
              <a:spcBef>
                <a:spcPts val="1200"/>
              </a:spcBef>
            </a:pPr>
            <a:endParaRPr lang="en-US" sz="2000" b="0" dirty="0" smtClean="0"/>
          </a:p>
          <a:p>
            <a:pPr marL="517525" lvl="2">
              <a:spcBef>
                <a:spcPts val="1200"/>
              </a:spcBef>
            </a:pPr>
            <a:endParaRPr lang="en-US" sz="2000" b="0" dirty="0" smtClean="0"/>
          </a:p>
          <a:p>
            <a:pPr marL="517525" lvl="2">
              <a:spcBef>
                <a:spcPts val="1200"/>
              </a:spcBef>
            </a:pPr>
            <a:endParaRPr lang="en-US" sz="2000" b="0" dirty="0" smtClean="0"/>
          </a:p>
          <a:p>
            <a:pPr marL="517525" lvl="2">
              <a:spcBef>
                <a:spcPts val="1200"/>
              </a:spcBef>
            </a:pPr>
            <a:r>
              <a:rPr lang="en-US" sz="2000" b="0" dirty="0" smtClean="0"/>
              <a:t>What is a </a:t>
            </a:r>
            <a:r>
              <a:rPr lang="en-US" sz="2000" i="1" dirty="0" smtClean="0"/>
              <a:t>ResultSet</a:t>
            </a:r>
            <a:r>
              <a:rPr lang="en-US" sz="2000" b="0" dirty="0" smtClean="0"/>
              <a:t>?</a:t>
            </a:r>
          </a:p>
          <a:p>
            <a:pPr marL="517525" lvl="2">
              <a:spcBef>
                <a:spcPts val="1200"/>
              </a:spcBef>
            </a:pPr>
            <a:r>
              <a:rPr lang="en-US" sz="2000" b="0" dirty="0" smtClean="0"/>
              <a:t>The result set represents a row in a table, a container to hold the results of a query and access it in a java program.</a:t>
            </a:r>
          </a:p>
        </p:txBody>
      </p:sp>
      <p:sp>
        <p:nvSpPr>
          <p:cNvPr id="5" name="TextBox 4"/>
          <p:cNvSpPr txBox="1"/>
          <p:nvPr/>
        </p:nvSpPr>
        <p:spPr>
          <a:xfrm>
            <a:off x="718237" y="3581400"/>
            <a:ext cx="7282763" cy="132343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spcBef>
                <a:spcPts val="1200"/>
              </a:spcBef>
            </a:pPr>
            <a:r>
              <a:rPr lang="en-US" sz="2000" dirty="0" smtClean="0">
                <a:latin typeface="Arial" pitchFamily="34" charset="0"/>
                <a:cs typeface="Arial" pitchFamily="34" charset="0"/>
              </a:rPr>
              <a:t>Syntax:</a:t>
            </a:r>
          </a:p>
          <a:p>
            <a:pPr>
              <a:spcBef>
                <a:spcPts val="1200"/>
              </a:spcBef>
            </a:pPr>
            <a:r>
              <a:rPr lang="en-US" sz="2000" b="0" dirty="0" smtClean="0">
                <a:latin typeface="Arial" pitchFamily="34" charset="0"/>
                <a:cs typeface="Arial" pitchFamily="34" charset="0"/>
              </a:rPr>
              <a:t>String query=“</a:t>
            </a:r>
            <a:r>
              <a:rPr lang="en-US" sz="2000" b="0" dirty="0" smtClean="0">
                <a:solidFill>
                  <a:srgbClr val="00B050"/>
                </a:solidFill>
                <a:latin typeface="Arial" pitchFamily="34" charset="0"/>
                <a:cs typeface="Arial" pitchFamily="34" charset="0"/>
              </a:rPr>
              <a:t>select </a:t>
            </a:r>
            <a:r>
              <a:rPr lang="en-US" sz="2000" b="0" dirty="0" err="1" smtClean="0">
                <a:solidFill>
                  <a:srgbClr val="00B050"/>
                </a:solidFill>
                <a:latin typeface="Arial" pitchFamily="34" charset="0"/>
                <a:cs typeface="Arial" pitchFamily="34" charset="0"/>
              </a:rPr>
              <a:t>employee_name</a:t>
            </a:r>
            <a:r>
              <a:rPr lang="en-US" sz="2000" b="0" dirty="0" smtClean="0">
                <a:solidFill>
                  <a:srgbClr val="00B050"/>
                </a:solidFill>
                <a:latin typeface="Arial" pitchFamily="34" charset="0"/>
                <a:cs typeface="Arial" pitchFamily="34" charset="0"/>
              </a:rPr>
              <a:t>, salary from Employee</a:t>
            </a:r>
            <a:r>
              <a:rPr lang="en-US" sz="2000" b="0" dirty="0" smtClean="0">
                <a:latin typeface="Arial" pitchFamily="34" charset="0"/>
                <a:cs typeface="Arial" pitchFamily="34" charset="0"/>
              </a:rPr>
              <a:t>”;</a:t>
            </a:r>
          </a:p>
          <a:p>
            <a:pPr>
              <a:spcBef>
                <a:spcPts val="1200"/>
              </a:spcBef>
            </a:pPr>
            <a:r>
              <a:rPr lang="en-US" sz="2000" dirty="0" smtClean="0">
                <a:solidFill>
                  <a:srgbClr val="0070C0"/>
                </a:solidFill>
                <a:latin typeface="Arial" pitchFamily="34" charset="0"/>
                <a:cs typeface="Arial" pitchFamily="34" charset="0"/>
              </a:rPr>
              <a:t>ResultSet</a:t>
            </a:r>
            <a:r>
              <a:rPr lang="en-US" sz="2000" dirty="0" smtClean="0">
                <a:latin typeface="Arial" pitchFamily="34" charset="0"/>
                <a:cs typeface="Arial" pitchFamily="34" charset="0"/>
              </a:rPr>
              <a:t>  </a:t>
            </a:r>
            <a:r>
              <a:rPr lang="en-US" sz="2000" b="0" dirty="0" err="1" smtClean="0">
                <a:latin typeface="Arial" pitchFamily="34" charset="0"/>
                <a:cs typeface="Arial" pitchFamily="34" charset="0"/>
              </a:rPr>
              <a:t>rset</a:t>
            </a:r>
            <a:r>
              <a:rPr lang="en-US" sz="2000" b="0" dirty="0" smtClean="0">
                <a:latin typeface="Arial" pitchFamily="34" charset="0"/>
                <a:cs typeface="Arial" pitchFamily="34" charset="0"/>
              </a:rPr>
              <a:t> = </a:t>
            </a:r>
            <a:r>
              <a:rPr lang="en-US" sz="2000" b="0" dirty="0" err="1" smtClean="0">
                <a:latin typeface="Arial" pitchFamily="34" charset="0"/>
                <a:cs typeface="Arial" pitchFamily="34" charset="0"/>
              </a:rPr>
              <a:t>stmt.</a:t>
            </a:r>
            <a:r>
              <a:rPr lang="en-US" sz="2000" i="1" dirty="0" err="1" smtClean="0">
                <a:solidFill>
                  <a:srgbClr val="0070C0"/>
                </a:solidFill>
                <a:latin typeface="Arial" pitchFamily="34" charset="0"/>
                <a:cs typeface="Arial" pitchFamily="34" charset="0"/>
              </a:rPr>
              <a:t>executeQuery</a:t>
            </a:r>
            <a:r>
              <a:rPr lang="en-US" sz="2000" i="1" dirty="0" smtClean="0">
                <a:solidFill>
                  <a:srgbClr val="0070C0"/>
                </a:solidFill>
                <a:latin typeface="Arial" pitchFamily="34" charset="0"/>
                <a:cs typeface="Arial" pitchFamily="34" charset="0"/>
              </a:rPr>
              <a:t> </a:t>
            </a:r>
            <a:r>
              <a:rPr lang="en-US" sz="2000" b="0" dirty="0" smtClean="0">
                <a:latin typeface="Arial" pitchFamily="34" charset="0"/>
                <a:cs typeface="Arial" pitchFamily="34" charset="0"/>
              </a:rPr>
              <a:t>(query);</a:t>
            </a:r>
            <a:endParaRPr lang="en-US" sz="2200" b="0" dirty="0" smtClean="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xEl>
                                              <p:pRg st="6" end="6"/>
                                            </p:txEl>
                                          </p:spTgt>
                                        </p:tgtEl>
                                        <p:attrNameLst>
                                          <p:attrName>style.visibility</p:attrName>
                                        </p:attrNameLst>
                                      </p:cBhvr>
                                      <p:to>
                                        <p:strVal val="visible"/>
                                      </p:to>
                                    </p:set>
                                    <p:animEffect transition="in" filter="box(in)">
                                      <p:cBhvr>
                                        <p:cTn id="12" dur="500"/>
                                        <p:tgtEl>
                                          <p:spTgt spid="12">
                                            <p:txEl>
                                              <p:pRg st="6" end="6"/>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2">
                                            <p:txEl>
                                              <p:pRg st="7" end="7"/>
                                            </p:txEl>
                                          </p:spTgt>
                                        </p:tgtEl>
                                        <p:attrNameLst>
                                          <p:attrName>style.visibility</p:attrName>
                                        </p:attrNameLst>
                                      </p:cBhvr>
                                      <p:to>
                                        <p:strVal val="visible"/>
                                      </p:to>
                                    </p:set>
                                    <p:animEffect transition="in" filter="box(in)">
                                      <p:cBhvr>
                                        <p:cTn id="15"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Step 6: Executing a query (cont)</a:t>
            </a:r>
            <a:endParaRPr lang="en-US" sz="3200" dirty="0"/>
          </a:p>
        </p:txBody>
      </p:sp>
      <p:sp>
        <p:nvSpPr>
          <p:cNvPr id="3" name="Content Placeholder 2"/>
          <p:cNvSpPr>
            <a:spLocks noGrp="1"/>
          </p:cNvSpPr>
          <p:nvPr>
            <p:ph idx="1"/>
          </p:nvPr>
        </p:nvSpPr>
        <p:spPr>
          <a:xfrm>
            <a:off x="228600" y="1609725"/>
            <a:ext cx="8686800" cy="1819275"/>
          </a:xfrm>
        </p:spPr>
        <p:txBody>
          <a:bodyPr/>
          <a:lstStyle/>
          <a:p>
            <a:pPr>
              <a:buNone/>
            </a:pPr>
            <a:r>
              <a:rPr lang="en-US" sz="1800" dirty="0" smtClean="0">
                <a:latin typeface="Arial" pitchFamily="34" charset="0"/>
                <a:cs typeface="Arial" pitchFamily="34" charset="0"/>
              </a:rPr>
              <a:t>The example shown in the previous slide is for firing a select query. For firing DML queries like insert, update , delete use the method </a:t>
            </a:r>
            <a:r>
              <a:rPr lang="en-US" sz="1800" b="1" i="1" dirty="0" err="1" smtClean="0">
                <a:solidFill>
                  <a:srgbClr val="0070C0"/>
                </a:solidFill>
                <a:latin typeface="Arial" pitchFamily="34" charset="0"/>
                <a:cs typeface="Arial" pitchFamily="34" charset="0"/>
              </a:rPr>
              <a:t>executeUpdate</a:t>
            </a:r>
            <a:r>
              <a:rPr lang="en-US" sz="1800" b="1" i="1" dirty="0" smtClean="0">
                <a:solidFill>
                  <a:srgbClr val="0070C0"/>
                </a:solidFill>
                <a:latin typeface="Arial" pitchFamily="34" charset="0"/>
                <a:cs typeface="Arial" pitchFamily="34" charset="0"/>
              </a:rPr>
              <a:t>() </a:t>
            </a:r>
            <a:r>
              <a:rPr lang="en-US" sz="1800" dirty="0" smtClean="0">
                <a:latin typeface="Arial" pitchFamily="34" charset="0"/>
                <a:cs typeface="Arial" pitchFamily="34" charset="0"/>
              </a:rPr>
              <a:t>in </a:t>
            </a:r>
            <a:r>
              <a:rPr lang="en-US" sz="1800" b="1" i="1" dirty="0" smtClean="0">
                <a:solidFill>
                  <a:srgbClr val="0070C0"/>
                </a:solidFill>
                <a:latin typeface="Arial" pitchFamily="34" charset="0"/>
                <a:cs typeface="Arial" pitchFamily="34" charset="0"/>
              </a:rPr>
              <a:t>Statement</a:t>
            </a:r>
            <a:r>
              <a:rPr lang="en-US" sz="1800" dirty="0" smtClean="0">
                <a:latin typeface="Arial" pitchFamily="34" charset="0"/>
                <a:cs typeface="Arial" pitchFamily="34" charset="0"/>
              </a:rPr>
              <a:t> object.</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dirty="0"/>
          </a:p>
        </p:txBody>
      </p:sp>
      <p:sp>
        <p:nvSpPr>
          <p:cNvPr id="5" name="TextBox 4"/>
          <p:cNvSpPr txBox="1"/>
          <p:nvPr/>
        </p:nvSpPr>
        <p:spPr>
          <a:xfrm>
            <a:off x="295822" y="2514600"/>
            <a:ext cx="8695778" cy="224676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spcBef>
                <a:spcPts val="1200"/>
              </a:spcBef>
            </a:pPr>
            <a:r>
              <a:rPr lang="en-US" sz="2000" dirty="0" smtClean="0">
                <a:latin typeface="Arial" pitchFamily="34" charset="0"/>
                <a:cs typeface="Arial" pitchFamily="34" charset="0"/>
              </a:rPr>
              <a:t>Syntax:</a:t>
            </a:r>
          </a:p>
          <a:p>
            <a:pPr indent="1203325">
              <a:spcBef>
                <a:spcPts val="1200"/>
              </a:spcBef>
            </a:pPr>
            <a:r>
              <a:rPr lang="en-US" sz="2000" b="0" dirty="0" smtClean="0">
                <a:latin typeface="Arial" pitchFamily="34" charset="0"/>
                <a:cs typeface="Arial" pitchFamily="34" charset="0"/>
              </a:rPr>
              <a:t>String query=“</a:t>
            </a:r>
            <a:r>
              <a:rPr lang="en-US" sz="2000" b="0" dirty="0" smtClean="0">
                <a:solidFill>
                  <a:srgbClr val="00B050"/>
                </a:solidFill>
                <a:latin typeface="Arial" pitchFamily="34" charset="0"/>
                <a:cs typeface="Arial" pitchFamily="34" charset="0"/>
              </a:rPr>
              <a:t>Insert (or) update query goes in here</a:t>
            </a:r>
            <a:r>
              <a:rPr lang="en-US" sz="2000" b="0" dirty="0" smtClean="0">
                <a:latin typeface="Arial" pitchFamily="34" charset="0"/>
                <a:cs typeface="Arial" pitchFamily="34" charset="0"/>
              </a:rPr>
              <a:t>”</a:t>
            </a:r>
          </a:p>
          <a:p>
            <a:pPr indent="1203325">
              <a:spcBef>
                <a:spcPts val="1200"/>
              </a:spcBef>
            </a:pPr>
            <a:r>
              <a:rPr lang="en-US" sz="2000" b="0" dirty="0" smtClean="0">
                <a:solidFill>
                  <a:schemeClr val="tx1"/>
                </a:solidFill>
                <a:latin typeface="Arial" pitchFamily="34" charset="0"/>
                <a:cs typeface="Arial" pitchFamily="34" charset="0"/>
              </a:rPr>
              <a:t>int  </a:t>
            </a:r>
            <a:r>
              <a:rPr lang="en-US" sz="2000" b="0" dirty="0" err="1" smtClean="0">
                <a:solidFill>
                  <a:schemeClr val="tx1"/>
                </a:solidFill>
                <a:latin typeface="Arial" pitchFamily="34" charset="0"/>
                <a:cs typeface="Arial" pitchFamily="34" charset="0"/>
              </a:rPr>
              <a:t>rowCount</a:t>
            </a:r>
            <a:r>
              <a:rPr lang="en-US" sz="2000" b="0" dirty="0" smtClean="0">
                <a:latin typeface="Arial" pitchFamily="34" charset="0"/>
                <a:cs typeface="Arial" pitchFamily="34" charset="0"/>
              </a:rPr>
              <a:t> = </a:t>
            </a:r>
            <a:r>
              <a:rPr lang="en-US" sz="2000" b="0" dirty="0" err="1" smtClean="0">
                <a:latin typeface="Arial" pitchFamily="34" charset="0"/>
                <a:cs typeface="Arial" pitchFamily="34" charset="0"/>
              </a:rPr>
              <a:t>stmt.</a:t>
            </a:r>
            <a:r>
              <a:rPr lang="en-US" sz="2000" i="1" dirty="0" err="1" smtClean="0">
                <a:solidFill>
                  <a:srgbClr val="0070C0"/>
                </a:solidFill>
                <a:latin typeface="Arial" pitchFamily="34" charset="0"/>
                <a:cs typeface="Arial" pitchFamily="34" charset="0"/>
              </a:rPr>
              <a:t>executeUpdate</a:t>
            </a:r>
            <a:r>
              <a:rPr lang="en-US" sz="2000" i="1" dirty="0" smtClean="0">
                <a:solidFill>
                  <a:srgbClr val="0070C0"/>
                </a:solidFill>
                <a:latin typeface="Arial" pitchFamily="34" charset="0"/>
                <a:cs typeface="Arial" pitchFamily="34" charset="0"/>
              </a:rPr>
              <a:t> </a:t>
            </a:r>
            <a:r>
              <a:rPr lang="en-US" sz="2000" b="0" dirty="0" smtClean="0">
                <a:latin typeface="Arial" pitchFamily="34" charset="0"/>
                <a:cs typeface="Arial" pitchFamily="34" charset="0"/>
              </a:rPr>
              <a:t>(query);</a:t>
            </a:r>
          </a:p>
          <a:p>
            <a:pPr>
              <a:spcBef>
                <a:spcPts val="1200"/>
              </a:spcBef>
            </a:pPr>
            <a:r>
              <a:rPr lang="en-US" sz="2000" dirty="0" smtClean="0">
                <a:latin typeface="Arial" pitchFamily="34" charset="0"/>
                <a:cs typeface="Arial" pitchFamily="34" charset="0"/>
              </a:rPr>
              <a:t>Where, </a:t>
            </a:r>
          </a:p>
          <a:p>
            <a:pPr>
              <a:spcBef>
                <a:spcPts val="1200"/>
              </a:spcBef>
            </a:pPr>
            <a:r>
              <a:rPr lang="en-US" sz="2000" dirty="0" err="1" smtClean="0">
                <a:latin typeface="Arial" pitchFamily="34" charset="0"/>
                <a:cs typeface="Arial" pitchFamily="34" charset="0"/>
              </a:rPr>
              <a:t>rowCount</a:t>
            </a:r>
            <a:r>
              <a:rPr lang="en-US" sz="2000" dirty="0" smtClean="0">
                <a:latin typeface="Arial" pitchFamily="34" charset="0"/>
                <a:cs typeface="Arial" pitchFamily="34" charset="0"/>
              </a:rPr>
              <a:t> </a:t>
            </a:r>
            <a:r>
              <a:rPr lang="en-US" sz="2000" b="0" dirty="0" smtClean="0">
                <a:latin typeface="Arial" pitchFamily="34" charset="0"/>
                <a:cs typeface="Arial" pitchFamily="34" charset="0"/>
              </a:rPr>
              <a:t>is the number of records affected by the insert or update query</a:t>
            </a:r>
            <a:endParaRPr lang="en-US" sz="2200" b="0" dirty="0" smtClean="0">
              <a:latin typeface="Arial" pitchFamily="34" charset="0"/>
              <a:cs typeface="Arial" pitchFamily="34" charset="0"/>
            </a:endParaRPr>
          </a:p>
        </p:txBody>
      </p:sp>
      <p:sp>
        <p:nvSpPr>
          <p:cNvPr id="6" name="TextBox 5"/>
          <p:cNvSpPr txBox="1"/>
          <p:nvPr/>
        </p:nvSpPr>
        <p:spPr>
          <a:xfrm>
            <a:off x="381000" y="5004137"/>
            <a:ext cx="8458200"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solidFill>
                  <a:srgbClr val="FF0000"/>
                </a:solidFill>
                <a:latin typeface="Arial" pitchFamily="34" charset="0"/>
                <a:cs typeface="Arial" pitchFamily="34" charset="0"/>
              </a:rPr>
              <a:t>IMPORTANT NOTE:  </a:t>
            </a:r>
            <a:r>
              <a:rPr lang="en-US" sz="2000" i="1" dirty="0" smtClean="0">
                <a:latin typeface="Arial" pitchFamily="34" charset="0"/>
                <a:cs typeface="Arial" pitchFamily="34" charset="0"/>
              </a:rPr>
              <a:t>PreparedStatement</a:t>
            </a:r>
            <a:r>
              <a:rPr lang="en-US" sz="2000" b="0" dirty="0" smtClean="0">
                <a:latin typeface="Arial" pitchFamily="34" charset="0"/>
                <a:cs typeface="Arial" pitchFamily="34" charset="0"/>
              </a:rPr>
              <a:t> are used rather then </a:t>
            </a:r>
            <a:r>
              <a:rPr lang="en-US" sz="2000" i="1" dirty="0" smtClean="0">
                <a:latin typeface="Arial" pitchFamily="34" charset="0"/>
                <a:cs typeface="Arial" pitchFamily="34" charset="0"/>
              </a:rPr>
              <a:t>Statement</a:t>
            </a:r>
            <a:r>
              <a:rPr lang="en-US" sz="2000" b="0" dirty="0" smtClean="0">
                <a:latin typeface="Arial" pitchFamily="34" charset="0"/>
                <a:cs typeface="Arial" pitchFamily="34" charset="0"/>
              </a:rPr>
              <a:t> for firing DML and SELECT queries as they are more efficient and can execute dynamic queries (passing dynamic values). </a:t>
            </a:r>
          </a:p>
          <a:p>
            <a:pPr algn="ctr"/>
            <a:r>
              <a:rPr lang="en-US" sz="2000" dirty="0" smtClean="0">
                <a:solidFill>
                  <a:srgbClr val="C00000"/>
                </a:solidFill>
                <a:latin typeface="Arial" pitchFamily="34" charset="0"/>
                <a:cs typeface="Arial" pitchFamily="34" charset="0"/>
              </a:rPr>
              <a:t> You will learn about in in the next slides.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sz="2400" dirty="0" smtClean="0">
                <a:latin typeface="Verdana" pitchFamily="34" charset="0"/>
              </a:rPr>
              <a:t>Step 7: Retrieve the data from ResultSet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15</a:t>
            </a:fld>
            <a:endParaRPr lang="en-US" smtClean="0"/>
          </a:p>
        </p:txBody>
      </p:sp>
      <p:sp>
        <p:nvSpPr>
          <p:cNvPr id="12" name="TextBox 11"/>
          <p:cNvSpPr txBox="1"/>
          <p:nvPr/>
        </p:nvSpPr>
        <p:spPr>
          <a:xfrm>
            <a:off x="152400" y="1600200"/>
            <a:ext cx="8839200" cy="4847481"/>
          </a:xfrm>
          <a:prstGeom prst="rect">
            <a:avLst/>
          </a:prstGeom>
          <a:noFill/>
        </p:spPr>
        <p:txBody>
          <a:bodyPr wrap="square" rtlCol="0">
            <a:spAutoFit/>
          </a:bodyPr>
          <a:lstStyle/>
          <a:p>
            <a:pPr>
              <a:spcBef>
                <a:spcPts val="900"/>
              </a:spcBef>
            </a:pPr>
            <a:r>
              <a:rPr lang="en-IN" sz="2000" dirty="0" smtClean="0"/>
              <a:t>Step 7: Processing the </a:t>
            </a:r>
            <a:r>
              <a:rPr lang="en-IN" sz="2000" dirty="0" err="1" smtClean="0"/>
              <a:t>ResultSet</a:t>
            </a:r>
            <a:r>
              <a:rPr lang="en-IN" sz="2000" dirty="0" smtClean="0"/>
              <a:t> </a:t>
            </a:r>
          </a:p>
          <a:p>
            <a:pPr lvl="1">
              <a:spcBef>
                <a:spcPts val="900"/>
              </a:spcBef>
            </a:pPr>
            <a:r>
              <a:rPr lang="en-US" sz="2000" b="0" dirty="0" smtClean="0"/>
              <a:t>Once a select query has been executed, you can do the following</a:t>
            </a:r>
          </a:p>
          <a:p>
            <a:pPr marL="1257300" lvl="2" indent="-342900">
              <a:spcBef>
                <a:spcPts val="900"/>
              </a:spcBef>
              <a:buFont typeface="+mj-lt"/>
              <a:buAutoNum type="arabicPeriod"/>
            </a:pPr>
            <a:r>
              <a:rPr lang="en-US" b="0" dirty="0" smtClean="0"/>
              <a:t>Iterate through the result set.</a:t>
            </a:r>
          </a:p>
          <a:p>
            <a:pPr marL="1257300" lvl="2" indent="-342900">
              <a:spcBef>
                <a:spcPts val="900"/>
              </a:spcBef>
              <a:buFont typeface="+mj-lt"/>
              <a:buAutoNum type="arabicPeriod"/>
            </a:pPr>
            <a:r>
              <a:rPr lang="en-US" b="0" dirty="0" smtClean="0"/>
              <a:t>Use the result set API’s to retrieve the data from the result set.</a:t>
            </a:r>
          </a:p>
          <a:p>
            <a:pPr marL="1257300" lvl="2" indent="-342900">
              <a:spcBef>
                <a:spcPts val="900"/>
              </a:spcBef>
            </a:pPr>
            <a:endParaRPr lang="en-US" b="0" dirty="0" smtClean="0"/>
          </a:p>
          <a:p>
            <a:pPr marL="342900" indent="-342900">
              <a:spcBef>
                <a:spcPts val="900"/>
              </a:spcBef>
            </a:pPr>
            <a:r>
              <a:rPr lang="en-US" sz="2000" dirty="0" smtClean="0"/>
              <a:t>How to iterate through the result set?</a:t>
            </a:r>
          </a:p>
          <a:p>
            <a:pPr marL="342900" indent="-342900">
              <a:spcBef>
                <a:spcPts val="900"/>
              </a:spcBef>
            </a:pPr>
            <a:r>
              <a:rPr lang="en-US" sz="2000" b="0" dirty="0" smtClean="0"/>
              <a:t>Iterating through the result set is done using the </a:t>
            </a:r>
            <a:r>
              <a:rPr lang="en-US" sz="2000" i="1" dirty="0" smtClean="0">
                <a:solidFill>
                  <a:srgbClr val="0070C0"/>
                </a:solidFill>
              </a:rPr>
              <a:t>next()</a:t>
            </a:r>
            <a:r>
              <a:rPr lang="en-US" sz="2000" b="0" dirty="0" smtClean="0"/>
              <a:t> API of the </a:t>
            </a:r>
            <a:r>
              <a:rPr lang="en-US" sz="2000" dirty="0" smtClean="0"/>
              <a:t>ResultSet</a:t>
            </a:r>
            <a:r>
              <a:rPr lang="en-US" sz="2000" b="0" dirty="0" smtClean="0"/>
              <a:t> object.</a:t>
            </a:r>
          </a:p>
          <a:p>
            <a:pPr marL="342900" indent="-342900">
              <a:spcBef>
                <a:spcPts val="900"/>
              </a:spcBef>
            </a:pPr>
            <a:r>
              <a:rPr lang="en-US" sz="2000" dirty="0" smtClean="0"/>
              <a:t>		</a:t>
            </a:r>
            <a:r>
              <a:rPr lang="en-US" sz="2000" dirty="0" smtClean="0">
                <a:solidFill>
                  <a:srgbClr val="00B050"/>
                </a:solidFill>
              </a:rPr>
              <a:t>while (</a:t>
            </a:r>
            <a:r>
              <a:rPr lang="en-US" sz="2000" dirty="0" err="1" smtClean="0">
                <a:solidFill>
                  <a:srgbClr val="00B050"/>
                </a:solidFill>
              </a:rPr>
              <a:t>rs.</a:t>
            </a:r>
            <a:r>
              <a:rPr lang="en-US" sz="2000" dirty="0" err="1" smtClean="0">
                <a:solidFill>
                  <a:srgbClr val="0070C0"/>
                </a:solidFill>
              </a:rPr>
              <a:t>next</a:t>
            </a:r>
            <a:r>
              <a:rPr lang="en-US" sz="2000" dirty="0" smtClean="0">
                <a:solidFill>
                  <a:srgbClr val="0070C0"/>
                </a:solidFill>
              </a:rPr>
              <a:t>()</a:t>
            </a:r>
            <a:r>
              <a:rPr lang="en-US" sz="2000" dirty="0" smtClean="0">
                <a:solidFill>
                  <a:srgbClr val="00B050"/>
                </a:solidFill>
              </a:rPr>
              <a:t>)</a:t>
            </a:r>
          </a:p>
          <a:p>
            <a:pPr marL="342900" indent="-342900">
              <a:spcBef>
                <a:spcPts val="900"/>
              </a:spcBef>
            </a:pPr>
            <a:r>
              <a:rPr lang="en-US" sz="2000" b="0" dirty="0" smtClean="0">
                <a:solidFill>
                  <a:srgbClr val="00B050"/>
                </a:solidFill>
              </a:rPr>
              <a:t>		{</a:t>
            </a:r>
          </a:p>
          <a:p>
            <a:pPr marL="342900" indent="968375">
              <a:spcBef>
                <a:spcPts val="900"/>
              </a:spcBef>
            </a:pPr>
            <a:r>
              <a:rPr lang="en-US" sz="2000" b="0" dirty="0" smtClean="0"/>
              <a:t>// Each row is iterated and data accessed.</a:t>
            </a:r>
          </a:p>
          <a:p>
            <a:pPr marL="342900" indent="-342900">
              <a:spcBef>
                <a:spcPts val="900"/>
              </a:spcBef>
            </a:pPr>
            <a:r>
              <a:rPr lang="en-US" sz="2000" b="0" dirty="0" smtClean="0">
                <a:solidFill>
                  <a:srgbClr val="00B050"/>
                </a:solidFill>
              </a:rPr>
              <a:t>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dirty="0" smtClean="0">
                <a:latin typeface="Verdana" pitchFamily="34" charset="0"/>
              </a:rPr>
              <a:t>Processing the ResultSet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16</a:t>
            </a:fld>
            <a:endParaRPr lang="en-US" smtClean="0"/>
          </a:p>
        </p:txBody>
      </p:sp>
      <p:sp>
        <p:nvSpPr>
          <p:cNvPr id="6" name="TextBox 5"/>
          <p:cNvSpPr txBox="1"/>
          <p:nvPr/>
        </p:nvSpPr>
        <p:spPr>
          <a:xfrm>
            <a:off x="1487505" y="3905071"/>
            <a:ext cx="5012911" cy="120032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marL="60325" indent="-60325"/>
            <a:r>
              <a:rPr lang="en-US" dirty="0" smtClean="0">
                <a:solidFill>
                  <a:srgbClr val="00B050"/>
                </a:solidFill>
                <a:latin typeface="Arial" pitchFamily="34" charset="0"/>
                <a:cs typeface="Arial" pitchFamily="34" charset="0"/>
              </a:rPr>
              <a:t>while (</a:t>
            </a:r>
            <a:r>
              <a:rPr lang="en-US" dirty="0" err="1" smtClean="0">
                <a:solidFill>
                  <a:srgbClr val="00B050"/>
                </a:solidFill>
                <a:latin typeface="Arial" pitchFamily="34" charset="0"/>
                <a:cs typeface="Arial" pitchFamily="34" charset="0"/>
              </a:rPr>
              <a:t>rs.next</a:t>
            </a:r>
            <a:r>
              <a:rPr lang="en-US" dirty="0" smtClean="0">
                <a:solidFill>
                  <a:srgbClr val="00B050"/>
                </a:solidFill>
                <a:latin typeface="Arial" pitchFamily="34" charset="0"/>
                <a:cs typeface="Arial" pitchFamily="34" charset="0"/>
              </a:rPr>
              <a:t>()) {</a:t>
            </a:r>
          </a:p>
          <a:p>
            <a:pPr marL="517525" lvl="1" indent="-60325"/>
            <a:r>
              <a:rPr lang="en-US" dirty="0" smtClean="0">
                <a:solidFill>
                  <a:srgbClr val="00B050"/>
                </a:solidFill>
                <a:latin typeface="Arial" pitchFamily="34" charset="0"/>
                <a:cs typeface="Arial" pitchFamily="34" charset="0"/>
              </a:rPr>
              <a:t>String </a:t>
            </a:r>
            <a:r>
              <a:rPr lang="en-US" dirty="0" err="1" smtClean="0">
                <a:solidFill>
                  <a:srgbClr val="00B050"/>
                </a:solidFill>
                <a:latin typeface="Arial" pitchFamily="34" charset="0"/>
                <a:cs typeface="Arial" pitchFamily="34" charset="0"/>
              </a:rPr>
              <a:t>EmployeeName</a:t>
            </a:r>
            <a:r>
              <a:rPr lang="en-US" dirty="0" smtClean="0">
                <a:solidFill>
                  <a:srgbClr val="00B050"/>
                </a:solidFill>
                <a:latin typeface="Arial" pitchFamily="34" charset="0"/>
                <a:cs typeface="Arial" pitchFamily="34" charset="0"/>
              </a:rPr>
              <a:t> = </a:t>
            </a:r>
            <a:r>
              <a:rPr lang="en-US" dirty="0" err="1" smtClean="0">
                <a:solidFill>
                  <a:srgbClr val="00B050"/>
                </a:solidFill>
                <a:latin typeface="Arial" pitchFamily="34" charset="0"/>
                <a:cs typeface="Arial" pitchFamily="34" charset="0"/>
              </a:rPr>
              <a:t>rs.</a:t>
            </a:r>
            <a:r>
              <a:rPr lang="en-US" dirty="0" err="1" smtClean="0">
                <a:solidFill>
                  <a:srgbClr val="0070C0"/>
                </a:solidFill>
                <a:latin typeface="Arial" pitchFamily="34" charset="0"/>
                <a:cs typeface="Arial" pitchFamily="34" charset="0"/>
              </a:rPr>
              <a:t>getString</a:t>
            </a:r>
            <a:r>
              <a:rPr lang="en-US" dirty="0" smtClean="0">
                <a:solidFill>
                  <a:srgbClr val="0070C0"/>
                </a:solidFill>
                <a:latin typeface="Arial" pitchFamily="34" charset="0"/>
                <a:cs typeface="Arial" pitchFamily="34" charset="0"/>
              </a:rPr>
              <a:t>(1)</a:t>
            </a:r>
            <a:r>
              <a:rPr lang="en-US" dirty="0" smtClean="0">
                <a:solidFill>
                  <a:srgbClr val="00B050"/>
                </a:solidFill>
                <a:latin typeface="Arial" pitchFamily="34" charset="0"/>
                <a:cs typeface="Arial" pitchFamily="34" charset="0"/>
              </a:rPr>
              <a:t>;</a:t>
            </a:r>
          </a:p>
          <a:p>
            <a:pPr marL="517525" lvl="1" indent="-60325"/>
            <a:r>
              <a:rPr lang="en-US" dirty="0" smtClean="0">
                <a:solidFill>
                  <a:srgbClr val="00B050"/>
                </a:solidFill>
                <a:latin typeface="Arial" pitchFamily="34" charset="0"/>
                <a:cs typeface="Arial" pitchFamily="34" charset="0"/>
              </a:rPr>
              <a:t>long salary = </a:t>
            </a:r>
            <a:r>
              <a:rPr lang="en-US" dirty="0" err="1" smtClean="0">
                <a:solidFill>
                  <a:srgbClr val="00B050"/>
                </a:solidFill>
                <a:latin typeface="Arial" pitchFamily="34" charset="0"/>
                <a:cs typeface="Arial" pitchFamily="34" charset="0"/>
              </a:rPr>
              <a:t>rs.</a:t>
            </a:r>
            <a:r>
              <a:rPr lang="en-US" dirty="0" err="1" smtClean="0">
                <a:solidFill>
                  <a:srgbClr val="0070C0"/>
                </a:solidFill>
                <a:latin typeface="Arial" pitchFamily="34" charset="0"/>
                <a:cs typeface="Arial" pitchFamily="34" charset="0"/>
              </a:rPr>
              <a:t>getLong</a:t>
            </a:r>
            <a:r>
              <a:rPr lang="en-US" dirty="0" smtClean="0">
                <a:solidFill>
                  <a:srgbClr val="0070C0"/>
                </a:solidFill>
                <a:latin typeface="Arial" pitchFamily="34" charset="0"/>
                <a:cs typeface="Arial" pitchFamily="34" charset="0"/>
              </a:rPr>
              <a:t>(2)</a:t>
            </a:r>
          </a:p>
          <a:p>
            <a:pPr marL="517525" lvl="1" indent="-60325"/>
            <a:r>
              <a:rPr lang="en-US" dirty="0" smtClean="0">
                <a:solidFill>
                  <a:srgbClr val="00B050"/>
                </a:solidFill>
                <a:latin typeface="Arial" pitchFamily="34" charset="0"/>
                <a:cs typeface="Arial" pitchFamily="34" charset="0"/>
              </a:rPr>
              <a:t>} </a:t>
            </a:r>
            <a:endParaRPr lang="en-US" dirty="0">
              <a:solidFill>
                <a:srgbClr val="00B050"/>
              </a:solidFill>
              <a:latin typeface="Arial" pitchFamily="34" charset="0"/>
              <a:cs typeface="Arial" pitchFamily="34" charset="0"/>
            </a:endParaRPr>
          </a:p>
        </p:txBody>
      </p:sp>
      <p:sp>
        <p:nvSpPr>
          <p:cNvPr id="7" name="TextBox 6"/>
          <p:cNvSpPr txBox="1"/>
          <p:nvPr/>
        </p:nvSpPr>
        <p:spPr>
          <a:xfrm>
            <a:off x="76200" y="5257800"/>
            <a:ext cx="8763000" cy="646331"/>
          </a:xfrm>
          <a:prstGeom prst="rect">
            <a:avLst/>
          </a:prstGeom>
          <a:noFill/>
        </p:spPr>
        <p:txBody>
          <a:bodyPr wrap="square" rtlCol="0">
            <a:spAutoFit/>
          </a:bodyPr>
          <a:lstStyle/>
          <a:p>
            <a:r>
              <a:rPr lang="en-US" b="0" dirty="0" smtClean="0"/>
              <a:t> Here the parameters </a:t>
            </a:r>
            <a:r>
              <a:rPr lang="en-US" dirty="0" smtClean="0"/>
              <a:t>1, 2 </a:t>
            </a:r>
            <a:r>
              <a:rPr lang="en-US" b="0" dirty="0" smtClean="0"/>
              <a:t>for the method</a:t>
            </a:r>
            <a:r>
              <a:rPr lang="en-US" dirty="0" smtClean="0"/>
              <a:t> </a:t>
            </a:r>
            <a:r>
              <a:rPr lang="en-US" b="0" dirty="0" err="1" smtClean="0">
                <a:solidFill>
                  <a:srgbClr val="0070C0"/>
                </a:solidFill>
              </a:rPr>
              <a:t>rset.getInt</a:t>
            </a:r>
            <a:r>
              <a:rPr lang="en-US" b="0" dirty="0" smtClean="0">
                <a:solidFill>
                  <a:srgbClr val="0070C0"/>
                </a:solidFill>
              </a:rPr>
              <a:t>(),</a:t>
            </a:r>
            <a:r>
              <a:rPr lang="en-US" b="0" dirty="0" err="1" smtClean="0">
                <a:solidFill>
                  <a:srgbClr val="0070C0"/>
                </a:solidFill>
              </a:rPr>
              <a:t>rset.getLong</a:t>
            </a:r>
            <a:r>
              <a:rPr lang="en-US" b="0" dirty="0" smtClean="0">
                <a:solidFill>
                  <a:srgbClr val="0070C0"/>
                </a:solidFill>
              </a:rPr>
              <a:t>() </a:t>
            </a:r>
            <a:r>
              <a:rPr lang="en-US" b="0" dirty="0" smtClean="0"/>
              <a:t>respectively denote the position of the columns in the SQL query.</a:t>
            </a:r>
          </a:p>
        </p:txBody>
      </p:sp>
      <p:sp>
        <p:nvSpPr>
          <p:cNvPr id="8" name="Rectangle 7"/>
          <p:cNvSpPr/>
          <p:nvPr/>
        </p:nvSpPr>
        <p:spPr>
          <a:xfrm>
            <a:off x="228600" y="1563231"/>
            <a:ext cx="8382000" cy="2246769"/>
          </a:xfrm>
          <a:prstGeom prst="rect">
            <a:avLst/>
          </a:prstGeom>
        </p:spPr>
        <p:txBody>
          <a:bodyPr wrap="square">
            <a:spAutoFit/>
          </a:bodyPr>
          <a:lstStyle/>
          <a:p>
            <a:pPr marL="342900" indent="-342900">
              <a:spcBef>
                <a:spcPts val="900"/>
              </a:spcBef>
            </a:pPr>
            <a:r>
              <a:rPr lang="en-US" sz="2000" dirty="0" smtClean="0"/>
              <a:t>How to retrieve data from result set?</a:t>
            </a:r>
          </a:p>
          <a:p>
            <a:pPr marL="517525" lvl="1" indent="-60325">
              <a:spcBef>
                <a:spcPts val="900"/>
              </a:spcBef>
            </a:pPr>
            <a:r>
              <a:rPr lang="en-US" b="0" dirty="0" smtClean="0"/>
              <a:t>The data is retrieved using the </a:t>
            </a:r>
            <a:r>
              <a:rPr lang="en-US" i="1" dirty="0" err="1" smtClean="0">
                <a:solidFill>
                  <a:srgbClr val="0070C0"/>
                </a:solidFill>
              </a:rPr>
              <a:t>getXYZ</a:t>
            </a:r>
            <a:r>
              <a:rPr lang="en-US" i="1" dirty="0" smtClean="0">
                <a:solidFill>
                  <a:srgbClr val="0070C0"/>
                </a:solidFill>
              </a:rPr>
              <a:t>() </a:t>
            </a:r>
            <a:r>
              <a:rPr lang="en-US" b="0" dirty="0" smtClean="0"/>
              <a:t>methods of the JDBC </a:t>
            </a:r>
            <a:r>
              <a:rPr lang="en-US" i="1" dirty="0" smtClean="0"/>
              <a:t>ResultSet</a:t>
            </a:r>
            <a:r>
              <a:rPr lang="en-US" b="0" dirty="0" smtClean="0"/>
              <a:t> interface</a:t>
            </a:r>
          </a:p>
          <a:p>
            <a:pPr marL="517525" lvl="1" indent="-60325">
              <a:spcBef>
                <a:spcPts val="900"/>
              </a:spcBef>
            </a:pPr>
            <a:r>
              <a:rPr lang="en-US" i="1" dirty="0" smtClean="0"/>
              <a:t>Where,</a:t>
            </a:r>
          </a:p>
          <a:p>
            <a:pPr marL="974725" lvl="2" indent="-60325">
              <a:spcBef>
                <a:spcPts val="900"/>
              </a:spcBef>
            </a:pPr>
            <a:r>
              <a:rPr lang="en-US" dirty="0" smtClean="0">
                <a:solidFill>
                  <a:srgbClr val="0070C0"/>
                </a:solidFill>
              </a:rPr>
              <a:t>XYZ</a:t>
            </a:r>
            <a:r>
              <a:rPr lang="en-US" b="0" dirty="0" smtClean="0"/>
              <a:t> – refers to a java data type. </a:t>
            </a:r>
          </a:p>
          <a:p>
            <a:pPr marL="974725" lvl="2" indent="-457200">
              <a:spcBef>
                <a:spcPts val="900"/>
              </a:spcBef>
            </a:pPr>
            <a:r>
              <a:rPr lang="en-US" dirty="0" smtClean="0"/>
              <a:t>Example:</a:t>
            </a:r>
            <a:r>
              <a:rPr lang="en-US" b="0" dirty="0" smtClean="0"/>
              <a:t> </a:t>
            </a:r>
            <a:r>
              <a:rPr lang="en-US" dirty="0" err="1" smtClean="0">
                <a:solidFill>
                  <a:srgbClr val="0070C0"/>
                </a:solidFill>
              </a:rPr>
              <a:t>getInt</a:t>
            </a:r>
            <a:r>
              <a:rPr lang="en-US" b="0" dirty="0" smtClean="0"/>
              <a:t>(), </a:t>
            </a:r>
            <a:r>
              <a:rPr lang="en-US" dirty="0" err="1" smtClean="0">
                <a:solidFill>
                  <a:srgbClr val="0070C0"/>
                </a:solidFill>
              </a:rPr>
              <a:t>getString</a:t>
            </a:r>
            <a:r>
              <a:rPr lang="en-US" b="0"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indent="-274638"/>
            <a:r>
              <a:rPr lang="en-US" sz="3200" dirty="0" smtClean="0">
                <a:latin typeface="Verdana" pitchFamily="34" charset="0"/>
              </a:rPr>
              <a:t>Alternative for accessing ResultSet?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17</a:t>
            </a:fld>
            <a:endParaRPr lang="en-US" smtClean="0"/>
          </a:p>
        </p:txBody>
      </p:sp>
      <p:sp>
        <p:nvSpPr>
          <p:cNvPr id="6" name="TextBox 5"/>
          <p:cNvSpPr txBox="1"/>
          <p:nvPr/>
        </p:nvSpPr>
        <p:spPr>
          <a:xfrm>
            <a:off x="1066800" y="2667000"/>
            <a:ext cx="6833922" cy="120032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marL="60325" indent="-60325"/>
            <a:r>
              <a:rPr lang="en-US" dirty="0" smtClean="0">
                <a:solidFill>
                  <a:srgbClr val="00B050"/>
                </a:solidFill>
                <a:latin typeface="Arial" pitchFamily="34" charset="0"/>
                <a:cs typeface="Arial" pitchFamily="34" charset="0"/>
              </a:rPr>
              <a:t>while (</a:t>
            </a:r>
            <a:r>
              <a:rPr lang="en-US" dirty="0" err="1" smtClean="0">
                <a:solidFill>
                  <a:srgbClr val="00B050"/>
                </a:solidFill>
                <a:latin typeface="Arial" pitchFamily="34" charset="0"/>
                <a:cs typeface="Arial" pitchFamily="34" charset="0"/>
              </a:rPr>
              <a:t>rs.next</a:t>
            </a:r>
            <a:r>
              <a:rPr lang="en-US" dirty="0" smtClean="0">
                <a:solidFill>
                  <a:srgbClr val="00B050"/>
                </a:solidFill>
                <a:latin typeface="Arial" pitchFamily="34" charset="0"/>
                <a:cs typeface="Arial" pitchFamily="34" charset="0"/>
              </a:rPr>
              <a:t>()) {</a:t>
            </a:r>
          </a:p>
          <a:p>
            <a:pPr marL="517525" lvl="1" indent="-60325"/>
            <a:r>
              <a:rPr lang="en-US" dirty="0" smtClean="0">
                <a:solidFill>
                  <a:srgbClr val="00B050"/>
                </a:solidFill>
                <a:latin typeface="Arial" pitchFamily="34" charset="0"/>
                <a:cs typeface="Arial" pitchFamily="34" charset="0"/>
              </a:rPr>
              <a:t>String </a:t>
            </a:r>
            <a:r>
              <a:rPr lang="en-US" dirty="0" err="1" smtClean="0">
                <a:solidFill>
                  <a:srgbClr val="00B050"/>
                </a:solidFill>
                <a:latin typeface="Arial" pitchFamily="34" charset="0"/>
                <a:cs typeface="Arial" pitchFamily="34" charset="0"/>
              </a:rPr>
              <a:t>EmployeeName</a:t>
            </a:r>
            <a:r>
              <a:rPr lang="en-US" dirty="0" smtClean="0">
                <a:solidFill>
                  <a:srgbClr val="00B050"/>
                </a:solidFill>
                <a:latin typeface="Arial" pitchFamily="34" charset="0"/>
                <a:cs typeface="Arial" pitchFamily="34" charset="0"/>
              </a:rPr>
              <a:t> = </a:t>
            </a:r>
            <a:r>
              <a:rPr lang="en-US" dirty="0" err="1" smtClean="0">
                <a:solidFill>
                  <a:srgbClr val="00B050"/>
                </a:solidFill>
                <a:latin typeface="Arial" pitchFamily="34" charset="0"/>
                <a:cs typeface="Arial" pitchFamily="34" charset="0"/>
              </a:rPr>
              <a:t>rs.</a:t>
            </a:r>
            <a:r>
              <a:rPr lang="en-US" dirty="0" err="1" smtClean="0">
                <a:solidFill>
                  <a:srgbClr val="0070C0"/>
                </a:solidFill>
                <a:latin typeface="Arial" pitchFamily="34" charset="0"/>
                <a:cs typeface="Arial" pitchFamily="34" charset="0"/>
              </a:rPr>
              <a:t>getString</a:t>
            </a:r>
            <a:r>
              <a:rPr lang="en-US" dirty="0" smtClean="0">
                <a:solidFill>
                  <a:srgbClr val="0070C0"/>
                </a:solidFill>
                <a:latin typeface="Arial" pitchFamily="34" charset="0"/>
                <a:cs typeface="Arial" pitchFamily="34" charset="0"/>
              </a:rPr>
              <a:t>(“</a:t>
            </a:r>
            <a:r>
              <a:rPr lang="en-US" dirty="0" err="1" smtClean="0">
                <a:solidFill>
                  <a:srgbClr val="C00000"/>
                </a:solidFill>
                <a:latin typeface="Arial" pitchFamily="34" charset="0"/>
                <a:cs typeface="Arial" pitchFamily="34" charset="0"/>
              </a:rPr>
              <a:t>EmployeeName</a:t>
            </a:r>
            <a:r>
              <a:rPr lang="en-US" dirty="0" smtClean="0">
                <a:solidFill>
                  <a:srgbClr val="0070C0"/>
                </a:solidFill>
                <a:latin typeface="Arial" pitchFamily="34" charset="0"/>
                <a:cs typeface="Arial" pitchFamily="34" charset="0"/>
              </a:rPr>
              <a:t>”)</a:t>
            </a:r>
            <a:r>
              <a:rPr lang="en-US" dirty="0" smtClean="0">
                <a:solidFill>
                  <a:srgbClr val="00B050"/>
                </a:solidFill>
                <a:latin typeface="Arial" pitchFamily="34" charset="0"/>
                <a:cs typeface="Arial" pitchFamily="34" charset="0"/>
              </a:rPr>
              <a:t>;</a:t>
            </a:r>
          </a:p>
          <a:p>
            <a:pPr marL="517525" lvl="1" indent="-60325"/>
            <a:r>
              <a:rPr lang="en-US" dirty="0" smtClean="0">
                <a:solidFill>
                  <a:srgbClr val="00B050"/>
                </a:solidFill>
                <a:latin typeface="Arial" pitchFamily="34" charset="0"/>
                <a:cs typeface="Arial" pitchFamily="34" charset="0"/>
              </a:rPr>
              <a:t>long salary = </a:t>
            </a:r>
            <a:r>
              <a:rPr lang="en-US" dirty="0" err="1" smtClean="0">
                <a:solidFill>
                  <a:srgbClr val="00B050"/>
                </a:solidFill>
                <a:latin typeface="Arial" pitchFamily="34" charset="0"/>
                <a:cs typeface="Arial" pitchFamily="34" charset="0"/>
              </a:rPr>
              <a:t>rs.</a:t>
            </a:r>
            <a:r>
              <a:rPr lang="en-US" dirty="0" err="1" smtClean="0">
                <a:solidFill>
                  <a:srgbClr val="0070C0"/>
                </a:solidFill>
                <a:latin typeface="Arial" pitchFamily="34" charset="0"/>
                <a:cs typeface="Arial" pitchFamily="34" charset="0"/>
              </a:rPr>
              <a:t>getLong</a:t>
            </a:r>
            <a:r>
              <a:rPr lang="en-US" dirty="0" smtClean="0">
                <a:solidFill>
                  <a:srgbClr val="0070C0"/>
                </a:solidFill>
                <a:latin typeface="Arial" pitchFamily="34" charset="0"/>
                <a:cs typeface="Arial" pitchFamily="34" charset="0"/>
              </a:rPr>
              <a:t>(“</a:t>
            </a:r>
            <a:r>
              <a:rPr lang="en-US" dirty="0" smtClean="0">
                <a:solidFill>
                  <a:srgbClr val="C00000"/>
                </a:solidFill>
                <a:latin typeface="Arial" pitchFamily="34" charset="0"/>
                <a:cs typeface="Arial" pitchFamily="34" charset="0"/>
              </a:rPr>
              <a:t>Salary</a:t>
            </a:r>
            <a:r>
              <a:rPr lang="en-US" dirty="0" smtClean="0">
                <a:solidFill>
                  <a:srgbClr val="0070C0"/>
                </a:solidFill>
                <a:latin typeface="Arial" pitchFamily="34" charset="0"/>
                <a:cs typeface="Arial" pitchFamily="34" charset="0"/>
              </a:rPr>
              <a:t>”)</a:t>
            </a:r>
          </a:p>
          <a:p>
            <a:pPr marL="517525" lvl="1" indent="-60325"/>
            <a:r>
              <a:rPr lang="en-US" dirty="0" smtClean="0">
                <a:solidFill>
                  <a:srgbClr val="00B050"/>
                </a:solidFill>
                <a:latin typeface="Arial" pitchFamily="34" charset="0"/>
                <a:cs typeface="Arial" pitchFamily="34" charset="0"/>
              </a:rPr>
              <a:t>} </a:t>
            </a:r>
            <a:endParaRPr lang="en-US" dirty="0">
              <a:solidFill>
                <a:srgbClr val="00B050"/>
              </a:solidFill>
              <a:latin typeface="Arial" pitchFamily="34" charset="0"/>
              <a:cs typeface="Arial" pitchFamily="34" charset="0"/>
            </a:endParaRPr>
          </a:p>
        </p:txBody>
      </p:sp>
      <p:sp>
        <p:nvSpPr>
          <p:cNvPr id="7" name="TextBox 6"/>
          <p:cNvSpPr txBox="1"/>
          <p:nvPr/>
        </p:nvSpPr>
        <p:spPr>
          <a:xfrm>
            <a:off x="76200" y="4114800"/>
            <a:ext cx="9296400" cy="646331"/>
          </a:xfrm>
          <a:prstGeom prst="rect">
            <a:avLst/>
          </a:prstGeom>
          <a:noFill/>
        </p:spPr>
        <p:txBody>
          <a:bodyPr wrap="square" rtlCol="0">
            <a:spAutoFit/>
          </a:bodyPr>
          <a:lstStyle/>
          <a:p>
            <a:r>
              <a:rPr lang="en-US" b="0" dirty="0" smtClean="0"/>
              <a:t> Here the parameters for the method</a:t>
            </a:r>
            <a:r>
              <a:rPr lang="en-US" dirty="0" smtClean="0"/>
              <a:t> </a:t>
            </a:r>
            <a:r>
              <a:rPr lang="en-US" b="0" dirty="0" err="1" smtClean="0">
                <a:solidFill>
                  <a:srgbClr val="0070C0"/>
                </a:solidFill>
              </a:rPr>
              <a:t>rset.getInt</a:t>
            </a:r>
            <a:r>
              <a:rPr lang="en-US" b="0" dirty="0" smtClean="0">
                <a:solidFill>
                  <a:srgbClr val="0070C0"/>
                </a:solidFill>
              </a:rPr>
              <a:t>(),</a:t>
            </a:r>
            <a:r>
              <a:rPr lang="en-US" b="0" dirty="0" err="1" smtClean="0">
                <a:solidFill>
                  <a:srgbClr val="0070C0"/>
                </a:solidFill>
              </a:rPr>
              <a:t>rset.getLong</a:t>
            </a:r>
            <a:r>
              <a:rPr lang="en-US" b="0" dirty="0" smtClean="0">
                <a:solidFill>
                  <a:srgbClr val="0070C0"/>
                </a:solidFill>
              </a:rPr>
              <a:t>() </a:t>
            </a:r>
            <a:r>
              <a:rPr lang="en-US" b="0" dirty="0" smtClean="0"/>
              <a:t>are the column names mentioned in  the SQL.</a:t>
            </a:r>
          </a:p>
        </p:txBody>
      </p:sp>
      <p:sp>
        <p:nvSpPr>
          <p:cNvPr id="8" name="Rectangle 7"/>
          <p:cNvSpPr/>
          <p:nvPr/>
        </p:nvSpPr>
        <p:spPr>
          <a:xfrm>
            <a:off x="76200" y="1563231"/>
            <a:ext cx="8915400" cy="1069524"/>
          </a:xfrm>
          <a:prstGeom prst="rect">
            <a:avLst/>
          </a:prstGeom>
        </p:spPr>
        <p:txBody>
          <a:bodyPr wrap="square">
            <a:spAutoFit/>
          </a:bodyPr>
          <a:lstStyle/>
          <a:p>
            <a:pPr marL="342900" lvl="1" indent="-342900">
              <a:spcBef>
                <a:spcPts val="900"/>
              </a:spcBef>
            </a:pPr>
            <a:r>
              <a:rPr lang="en-US" sz="2000" dirty="0" smtClean="0"/>
              <a:t>Alternative: </a:t>
            </a:r>
            <a:r>
              <a:rPr lang="en-US" b="0" dirty="0" smtClean="0"/>
              <a:t>Instead of passing the column index you can pass the column name as parameter to the </a:t>
            </a:r>
            <a:r>
              <a:rPr lang="en-US" i="1" dirty="0" err="1" smtClean="0">
                <a:solidFill>
                  <a:srgbClr val="0070C0"/>
                </a:solidFill>
              </a:rPr>
              <a:t>getXYZ</a:t>
            </a:r>
            <a:r>
              <a:rPr lang="en-US" i="1" dirty="0" smtClean="0">
                <a:solidFill>
                  <a:srgbClr val="0070C0"/>
                </a:solidFill>
              </a:rPr>
              <a:t>() </a:t>
            </a:r>
            <a:r>
              <a:rPr lang="en-US" b="0" dirty="0" smtClean="0"/>
              <a:t>methods of the JDBC </a:t>
            </a:r>
            <a:r>
              <a:rPr lang="en-US" i="1" dirty="0" smtClean="0"/>
              <a:t>ResultSet</a:t>
            </a:r>
            <a:r>
              <a:rPr lang="en-US" b="0" dirty="0" smtClean="0"/>
              <a:t> interface</a:t>
            </a:r>
          </a:p>
          <a:p>
            <a:pPr marL="342900" indent="-342900">
              <a:spcBef>
                <a:spcPts val="900"/>
              </a:spcBef>
            </a:pPr>
            <a:endParaRPr lang="en-US" b="0" dirty="0" smtClean="0"/>
          </a:p>
        </p:txBody>
      </p:sp>
      <p:sp>
        <p:nvSpPr>
          <p:cNvPr id="9" name="TextBox 8"/>
          <p:cNvSpPr txBox="1"/>
          <p:nvPr/>
        </p:nvSpPr>
        <p:spPr>
          <a:xfrm>
            <a:off x="381000" y="4800600"/>
            <a:ext cx="8458200"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solidFill>
                  <a:srgbClr val="FF0000"/>
                </a:solidFill>
                <a:latin typeface="Arial" pitchFamily="34" charset="0"/>
                <a:cs typeface="Arial" pitchFamily="34" charset="0"/>
              </a:rPr>
              <a:t>IMPORTANT NOTE:  </a:t>
            </a:r>
            <a:r>
              <a:rPr lang="en-US" i="1" dirty="0" smtClean="0">
                <a:latin typeface="Arial" pitchFamily="34" charset="0"/>
                <a:cs typeface="Arial" pitchFamily="34" charset="0"/>
              </a:rPr>
              <a:t>The recommended approach is to use column names in the </a:t>
            </a:r>
            <a:r>
              <a:rPr lang="en-US" i="1" dirty="0" err="1" smtClean="0">
                <a:latin typeface="Arial" pitchFamily="34" charset="0"/>
                <a:cs typeface="Arial" pitchFamily="34" charset="0"/>
              </a:rPr>
              <a:t>getXYZ</a:t>
            </a:r>
            <a:r>
              <a:rPr lang="en-US" i="1" dirty="0" smtClean="0">
                <a:latin typeface="Arial" pitchFamily="34" charset="0"/>
                <a:cs typeface="Arial" pitchFamily="34" charset="0"/>
              </a:rPr>
              <a:t>() cause if you use index and the column gets interchanged in the SQL the data access logic should be changed to reflect the new indexes.</a:t>
            </a:r>
          </a:p>
          <a:p>
            <a:pPr algn="ctr"/>
            <a:r>
              <a:rPr lang="en-US" i="1" dirty="0" smtClean="0">
                <a:solidFill>
                  <a:srgbClr val="C00000"/>
                </a:solidFill>
                <a:latin typeface="Arial" pitchFamily="34" charset="0"/>
                <a:cs typeface="Arial" pitchFamily="34" charset="0"/>
              </a:rPr>
              <a:t>So never use index rather use column names for data access.</a:t>
            </a:r>
            <a:endParaRPr lang="en-US" dirty="0" smtClean="0">
              <a:solidFill>
                <a:srgbClr val="C00000"/>
              </a:solidFill>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dirty="0" smtClean="0">
                <a:latin typeface="Verdana" pitchFamily="34" charset="0"/>
              </a:rPr>
              <a:t>Step 8: Closing result set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18</a:t>
            </a:fld>
            <a:endParaRPr lang="en-US" smtClean="0"/>
          </a:p>
        </p:txBody>
      </p:sp>
      <p:sp>
        <p:nvSpPr>
          <p:cNvPr id="5" name="TextBox 4"/>
          <p:cNvSpPr txBox="1"/>
          <p:nvPr/>
        </p:nvSpPr>
        <p:spPr>
          <a:xfrm>
            <a:off x="152400" y="1600200"/>
            <a:ext cx="8763000" cy="2708434"/>
          </a:xfrm>
          <a:prstGeom prst="rect">
            <a:avLst/>
          </a:prstGeom>
          <a:noFill/>
        </p:spPr>
        <p:txBody>
          <a:bodyPr wrap="square" rtlCol="0">
            <a:spAutoFit/>
          </a:bodyPr>
          <a:lstStyle/>
          <a:p>
            <a:pPr>
              <a:spcBef>
                <a:spcPts val="1200"/>
              </a:spcBef>
              <a:spcAft>
                <a:spcPts val="0"/>
              </a:spcAft>
            </a:pPr>
            <a:r>
              <a:rPr lang="en-US" sz="2000" dirty="0" smtClean="0"/>
              <a:t>Step 8: Closing the ResultSet and Statement</a:t>
            </a:r>
          </a:p>
          <a:p>
            <a:pPr lvl="1">
              <a:spcBef>
                <a:spcPts val="1200"/>
              </a:spcBef>
              <a:spcAft>
                <a:spcPts val="0"/>
              </a:spcAft>
            </a:pPr>
            <a:r>
              <a:rPr lang="en-US" sz="2000" b="0" dirty="0" smtClean="0"/>
              <a:t>Once the data access is done the result set, statement should be closed. This is done by calls to the </a:t>
            </a:r>
            <a:r>
              <a:rPr lang="en-US" sz="2000" i="1" dirty="0" smtClean="0">
                <a:solidFill>
                  <a:srgbClr val="0070C0"/>
                </a:solidFill>
              </a:rPr>
              <a:t>close()</a:t>
            </a:r>
            <a:r>
              <a:rPr lang="en-US" sz="2000" b="0" dirty="0" smtClean="0"/>
              <a:t> method of the </a:t>
            </a:r>
            <a:r>
              <a:rPr lang="en-US" sz="2000" i="1" dirty="0" smtClean="0"/>
              <a:t>ResultSet</a:t>
            </a:r>
            <a:r>
              <a:rPr lang="en-US" sz="2000" b="0" dirty="0" smtClean="0"/>
              <a:t> and </a:t>
            </a:r>
            <a:r>
              <a:rPr lang="en-US" sz="2000" i="1" dirty="0" smtClean="0"/>
              <a:t>Statement</a:t>
            </a:r>
            <a:r>
              <a:rPr lang="en-US" sz="2000" b="0" dirty="0" smtClean="0"/>
              <a:t> interfaces. </a:t>
            </a:r>
          </a:p>
          <a:p>
            <a:pPr lvl="1">
              <a:spcBef>
                <a:spcPts val="1200"/>
              </a:spcBef>
              <a:spcAft>
                <a:spcPts val="0"/>
              </a:spcAft>
            </a:pPr>
            <a:r>
              <a:rPr lang="en-US" sz="2000" b="0" dirty="0" smtClean="0"/>
              <a:t>Closing the ResultSet and Statement frees the corresponding user process and memory allocated in the database.</a:t>
            </a:r>
            <a:endParaRPr lang="en-US" sz="2000" dirty="0" smtClean="0"/>
          </a:p>
          <a:p>
            <a:pPr marL="517525" lvl="1" indent="-60325">
              <a:spcBef>
                <a:spcPts val="1200"/>
              </a:spcBef>
              <a:spcAft>
                <a:spcPts val="0"/>
              </a:spcAft>
            </a:pPr>
            <a:endParaRPr lang="en-US" sz="2000" dirty="0" smtClean="0"/>
          </a:p>
        </p:txBody>
      </p:sp>
      <p:sp>
        <p:nvSpPr>
          <p:cNvPr id="7" name="TextBox 6"/>
          <p:cNvSpPr txBox="1"/>
          <p:nvPr/>
        </p:nvSpPr>
        <p:spPr>
          <a:xfrm>
            <a:off x="1981200" y="4191000"/>
            <a:ext cx="5943600" cy="132343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spcBef>
                <a:spcPts val="1200"/>
              </a:spcBef>
            </a:pPr>
            <a:r>
              <a:rPr lang="en-US" sz="2000" dirty="0" smtClean="0"/>
              <a:t>Syntax:</a:t>
            </a:r>
          </a:p>
          <a:p>
            <a:pPr indent="168275">
              <a:spcBef>
                <a:spcPts val="1200"/>
              </a:spcBef>
            </a:pPr>
            <a:r>
              <a:rPr lang="en-US" sz="2000" dirty="0" err="1" smtClean="0">
                <a:latin typeface="Arial" pitchFamily="34" charset="0"/>
                <a:cs typeface="Arial" pitchFamily="34" charset="0"/>
              </a:rPr>
              <a:t>rs.</a:t>
            </a:r>
            <a:r>
              <a:rPr lang="en-US" sz="2000" dirty="0" err="1" smtClean="0">
                <a:solidFill>
                  <a:srgbClr val="0070C0"/>
                </a:solidFill>
                <a:latin typeface="Arial" pitchFamily="34" charset="0"/>
                <a:cs typeface="Arial" pitchFamily="34" charset="0"/>
              </a:rPr>
              <a:t>close</a:t>
            </a:r>
            <a:r>
              <a:rPr lang="en-US" sz="2000" dirty="0" smtClean="0">
                <a:solidFill>
                  <a:srgbClr val="0070C0"/>
                </a:solidFill>
                <a:latin typeface="Arial" pitchFamily="34" charset="0"/>
                <a:cs typeface="Arial" pitchFamily="34" charset="0"/>
              </a:rPr>
              <a:t>()</a:t>
            </a:r>
            <a:r>
              <a:rPr lang="en-US" sz="2000" dirty="0" smtClean="0">
                <a:latin typeface="Arial" pitchFamily="34" charset="0"/>
                <a:cs typeface="Arial" pitchFamily="34" charset="0"/>
              </a:rPr>
              <a:t>;  </a:t>
            </a:r>
            <a:r>
              <a:rPr lang="en-US" sz="2000" dirty="0" smtClean="0">
                <a:solidFill>
                  <a:srgbClr val="00B050"/>
                </a:solidFill>
                <a:latin typeface="Arial" pitchFamily="34" charset="0"/>
                <a:cs typeface="Arial" pitchFamily="34" charset="0"/>
              </a:rPr>
              <a:t>// Result set being closed</a:t>
            </a:r>
          </a:p>
          <a:p>
            <a:pPr indent="168275">
              <a:spcBef>
                <a:spcPts val="1200"/>
              </a:spcBef>
            </a:pPr>
            <a:r>
              <a:rPr lang="en-US" sz="2000" dirty="0" err="1" smtClean="0">
                <a:latin typeface="Arial" pitchFamily="34" charset="0"/>
                <a:cs typeface="Arial" pitchFamily="34" charset="0"/>
              </a:rPr>
              <a:t>stmt.</a:t>
            </a:r>
            <a:r>
              <a:rPr lang="en-US" sz="2000" dirty="0" err="1" smtClean="0">
                <a:solidFill>
                  <a:srgbClr val="0070C0"/>
                </a:solidFill>
                <a:latin typeface="Arial" pitchFamily="34" charset="0"/>
                <a:cs typeface="Arial" pitchFamily="34" charset="0"/>
              </a:rPr>
              <a:t>close</a:t>
            </a:r>
            <a:r>
              <a:rPr lang="en-US" sz="2000" dirty="0" smtClean="0">
                <a:solidFill>
                  <a:srgbClr val="0070C0"/>
                </a:solidFill>
                <a:latin typeface="Arial" pitchFamily="34" charset="0"/>
                <a:cs typeface="Arial" pitchFamily="34" charset="0"/>
              </a:rPr>
              <a:t>()</a:t>
            </a:r>
            <a:r>
              <a:rPr lang="en-US" sz="2000" dirty="0" smtClean="0">
                <a:latin typeface="Arial" pitchFamily="34" charset="0"/>
                <a:cs typeface="Arial" pitchFamily="34" charset="0"/>
              </a:rPr>
              <a:t>; </a:t>
            </a:r>
            <a:r>
              <a:rPr lang="en-US" sz="2000" dirty="0" smtClean="0">
                <a:solidFill>
                  <a:srgbClr val="00B050"/>
                </a:solidFill>
                <a:latin typeface="Arial" pitchFamily="34" charset="0"/>
                <a:cs typeface="Arial" pitchFamily="34" charset="0"/>
              </a:rPr>
              <a:t>// Statement being closed</a:t>
            </a:r>
            <a:endParaRPr lang="en-US" sz="2000"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dirty="0" smtClean="0">
                <a:latin typeface="Verdana" pitchFamily="34" charset="0"/>
              </a:rPr>
              <a:t>Step 9: Closing connection</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19</a:t>
            </a:fld>
            <a:endParaRPr lang="en-US" smtClean="0"/>
          </a:p>
        </p:txBody>
      </p:sp>
      <p:sp>
        <p:nvSpPr>
          <p:cNvPr id="5" name="TextBox 4"/>
          <p:cNvSpPr txBox="1"/>
          <p:nvPr/>
        </p:nvSpPr>
        <p:spPr>
          <a:xfrm>
            <a:off x="76200" y="1676400"/>
            <a:ext cx="8610600" cy="1631216"/>
          </a:xfrm>
          <a:prstGeom prst="rect">
            <a:avLst/>
          </a:prstGeom>
          <a:noFill/>
        </p:spPr>
        <p:txBody>
          <a:bodyPr wrap="square" rtlCol="0">
            <a:spAutoFit/>
          </a:bodyPr>
          <a:lstStyle/>
          <a:p>
            <a:pPr>
              <a:spcBef>
                <a:spcPts val="1200"/>
              </a:spcBef>
              <a:spcAft>
                <a:spcPts val="0"/>
              </a:spcAft>
            </a:pPr>
            <a:r>
              <a:rPr lang="en-US" sz="2000" dirty="0" smtClean="0"/>
              <a:t>Step 9: Closing the Connection</a:t>
            </a:r>
          </a:p>
          <a:p>
            <a:pPr lvl="1">
              <a:spcBef>
                <a:spcPts val="1200"/>
              </a:spcBef>
              <a:spcAft>
                <a:spcPts val="0"/>
              </a:spcAft>
            </a:pPr>
            <a:r>
              <a:rPr lang="en-US" sz="2000" b="0" dirty="0" smtClean="0"/>
              <a:t>The last step is to close the database connection opened in Step 4.</a:t>
            </a:r>
          </a:p>
          <a:p>
            <a:pPr lvl="1">
              <a:spcBef>
                <a:spcPts val="1200"/>
              </a:spcBef>
              <a:spcAft>
                <a:spcPts val="0"/>
              </a:spcAft>
            </a:pPr>
            <a:r>
              <a:rPr lang="en-US" sz="2000" b="0" dirty="0" smtClean="0"/>
              <a:t>This is done by a call to the </a:t>
            </a:r>
            <a:r>
              <a:rPr lang="en-US" sz="2000" i="1" dirty="0" smtClean="0">
                <a:solidFill>
                  <a:srgbClr val="0070C0"/>
                </a:solidFill>
              </a:rPr>
              <a:t>close() </a:t>
            </a:r>
            <a:r>
              <a:rPr lang="en-US" sz="2000" b="0" dirty="0" smtClean="0"/>
              <a:t>method of the Connection interface.</a:t>
            </a:r>
            <a:endParaRPr lang="en-US" sz="2000" dirty="0" smtClean="0"/>
          </a:p>
        </p:txBody>
      </p:sp>
      <p:sp>
        <p:nvSpPr>
          <p:cNvPr id="6" name="TextBox 5"/>
          <p:cNvSpPr txBox="1"/>
          <p:nvPr/>
        </p:nvSpPr>
        <p:spPr>
          <a:xfrm>
            <a:off x="1447800" y="3352800"/>
            <a:ext cx="5562600"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lvl="8" fontAlgn="base">
              <a:spcBef>
                <a:spcPct val="0"/>
              </a:spcBef>
              <a:spcAft>
                <a:spcPct val="0"/>
              </a:spcAft>
            </a:pPr>
            <a:r>
              <a:rPr lang="en-US" sz="2000" dirty="0" smtClean="0">
                <a:latin typeface="Arial" pitchFamily="34" charset="0"/>
                <a:cs typeface="Arial" pitchFamily="34" charset="0"/>
              </a:rPr>
              <a:t>Syntax:</a:t>
            </a:r>
          </a:p>
          <a:p>
            <a:pPr marL="0" lvl="8" fontAlgn="base">
              <a:spcBef>
                <a:spcPct val="0"/>
              </a:spcBef>
              <a:spcAft>
                <a:spcPct val="0"/>
              </a:spcAft>
            </a:pPr>
            <a:r>
              <a:rPr lang="en-US" sz="2000" dirty="0" err="1" smtClean="0">
                <a:latin typeface="Arial" pitchFamily="34" charset="0"/>
                <a:cs typeface="Arial" pitchFamily="34" charset="0"/>
              </a:rPr>
              <a:t>conn.</a:t>
            </a:r>
            <a:r>
              <a:rPr lang="en-US" sz="2000" dirty="0" err="1" smtClean="0">
                <a:solidFill>
                  <a:srgbClr val="0070C0"/>
                </a:solidFill>
                <a:latin typeface="Arial" pitchFamily="34" charset="0"/>
                <a:cs typeface="Arial" pitchFamily="34" charset="0"/>
              </a:rPr>
              <a:t>close</a:t>
            </a:r>
            <a:r>
              <a:rPr lang="en-US" sz="2000" dirty="0" smtClean="0">
                <a:solidFill>
                  <a:srgbClr val="0070C0"/>
                </a:solidFill>
                <a:latin typeface="Arial" pitchFamily="34" charset="0"/>
                <a:cs typeface="Arial" pitchFamily="34" charset="0"/>
              </a:rPr>
              <a:t>()</a:t>
            </a:r>
            <a:r>
              <a:rPr lang="en-US" sz="2000" dirty="0" smtClean="0">
                <a:latin typeface="Arial" pitchFamily="34" charset="0"/>
                <a:cs typeface="Arial" pitchFamily="34" charset="0"/>
              </a:rPr>
              <a:t>;</a:t>
            </a:r>
            <a:r>
              <a:rPr lang="en-US" sz="2000" dirty="0" smtClean="0">
                <a:solidFill>
                  <a:srgbClr val="00B050"/>
                </a:solidFill>
                <a:latin typeface="Arial" pitchFamily="34" charset="0"/>
                <a:cs typeface="Arial" pitchFamily="34" charset="0"/>
              </a:rPr>
              <a:t>// Connection to be closed</a:t>
            </a:r>
          </a:p>
        </p:txBody>
      </p:sp>
      <p:sp>
        <p:nvSpPr>
          <p:cNvPr id="7" name="TextBox 6"/>
          <p:cNvSpPr txBox="1"/>
          <p:nvPr/>
        </p:nvSpPr>
        <p:spPr>
          <a:xfrm>
            <a:off x="381000" y="4267200"/>
            <a:ext cx="845820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solidFill>
                  <a:srgbClr val="FF0000"/>
                </a:solidFill>
                <a:latin typeface="Arial" pitchFamily="34" charset="0"/>
                <a:cs typeface="Arial" pitchFamily="34" charset="0"/>
              </a:rPr>
              <a:t>IMPORTANT NOTE:  </a:t>
            </a:r>
            <a:r>
              <a:rPr lang="en-US" i="1" dirty="0" smtClean="0">
                <a:latin typeface="Arial" pitchFamily="34" charset="0"/>
                <a:cs typeface="Arial" pitchFamily="34" charset="0"/>
              </a:rPr>
              <a:t>Always close connections after query(</a:t>
            </a:r>
            <a:r>
              <a:rPr lang="en-US" i="1" dirty="0" err="1" smtClean="0">
                <a:latin typeface="Arial" pitchFamily="34" charset="0"/>
                <a:cs typeface="Arial" pitchFamily="34" charset="0"/>
              </a:rPr>
              <a:t>ies</a:t>
            </a:r>
            <a:r>
              <a:rPr lang="en-US" i="1" dirty="0" smtClean="0">
                <a:latin typeface="Arial" pitchFamily="34" charset="0"/>
                <a:cs typeface="Arial" pitchFamily="34" charset="0"/>
              </a:rPr>
              <a:t>) execution. Failure in closing connections will result in database server running out of connection and thus application will not be able to connect to database, resulting in application crash. Always close connections in finally blocks.</a:t>
            </a:r>
          </a:p>
          <a:p>
            <a:endParaRPr lang="en-US" i="1" dirty="0" smtClean="0">
              <a:latin typeface="Arial" pitchFamily="34" charset="0"/>
              <a:cs typeface="Arial" pitchFamily="34" charset="0"/>
            </a:endParaRPr>
          </a:p>
          <a:p>
            <a:pPr algn="ctr"/>
            <a:r>
              <a:rPr lang="en-US" i="1" dirty="0" smtClean="0">
                <a:solidFill>
                  <a:srgbClr val="C00000"/>
                </a:solidFill>
                <a:latin typeface="Arial" pitchFamily="34" charset="0"/>
                <a:cs typeface="Arial" pitchFamily="34" charset="0"/>
              </a:rPr>
              <a:t>So always close connections after query(</a:t>
            </a:r>
            <a:r>
              <a:rPr lang="en-US" i="1" dirty="0" err="1" smtClean="0">
                <a:solidFill>
                  <a:srgbClr val="C00000"/>
                </a:solidFill>
                <a:latin typeface="Arial" pitchFamily="34" charset="0"/>
                <a:cs typeface="Arial" pitchFamily="34" charset="0"/>
              </a:rPr>
              <a:t>ies</a:t>
            </a:r>
            <a:r>
              <a:rPr lang="en-US" i="1" dirty="0" smtClean="0">
                <a:solidFill>
                  <a:srgbClr val="C00000"/>
                </a:solidFill>
                <a:latin typeface="Arial" pitchFamily="34" charset="0"/>
                <a:cs typeface="Arial" pitchFamily="34" charset="0"/>
              </a:rPr>
              <a:t>) execution in finally block.</a:t>
            </a:r>
            <a:endParaRPr lang="en-US" dirty="0" smtClean="0">
              <a:solidFill>
                <a:srgbClr val="C00000"/>
              </a:solidFill>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609600" y="20574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Madhava (t-</a:t>
                      </a:r>
                      <a:r>
                        <a:rPr kumimoji="0" lang="en-US" sz="1600" b="0" i="0" u="none" strike="noStrike" cap="none" normalizeH="0" baseline="0" dirty="0" err="1" smtClean="0">
                          <a:ln>
                            <a:noFill/>
                          </a:ln>
                          <a:solidFill>
                            <a:schemeClr val="tx1"/>
                          </a:solidFill>
                          <a:effectLst/>
                          <a:latin typeface="Cambria" pitchFamily="18" charset="0"/>
                        </a:rPr>
                        <a:t>madhava</a:t>
                      </a:r>
                      <a:r>
                        <a:rPr kumimoji="0" lang="en-US" sz="1600" b="0" i="0" u="none" strike="noStrike" cap="none" normalizeH="0" baseline="0" dirty="0" smtClean="0">
                          <a:ln>
                            <a:noFill/>
                          </a:ln>
                          <a:solidFill>
                            <a:schemeClr val="tx1"/>
                          </a:solidFill>
                          <a:effectLst/>
                          <a:latin typeface="Cambria" pitchFamily="18" charset="0"/>
                        </a:rPr>
                        <a:t>)/ Shanmu (105110)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 </a:t>
                      </a:r>
                      <a:r>
                        <a:rPr kumimoji="0" lang="en-US" sz="1600" b="0" i="0" u="none" strike="noStrike" cap="none" normalizeH="0" baseline="0" dirty="0" err="1" smtClean="0">
                          <a:ln>
                            <a:noFill/>
                          </a:ln>
                          <a:solidFill>
                            <a:schemeClr val="tx1"/>
                          </a:solidFill>
                          <a:effectLst/>
                          <a:latin typeface="Cambria" pitchFamily="18" charset="0"/>
                        </a:rPr>
                        <a:t>Sr</a:t>
                      </a:r>
                      <a:r>
                        <a:rPr kumimoji="0" lang="en-US" sz="1600" b="0" i="0" u="none" strike="noStrike" cap="none" normalizeH="0" baseline="0" dirty="0" smtClean="0">
                          <a:ln>
                            <a:noFill/>
                          </a:ln>
                          <a:solidFill>
                            <a:schemeClr val="tx1"/>
                          </a:solidFill>
                          <a:effectLst/>
                          <a:latin typeface="Cambria" pitchFamily="18" charset="0"/>
                        </a:rPr>
                        <a:t> Architect</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January 5’th , 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42672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sz="3200" dirty="0" smtClean="0">
                <a:latin typeface="Verdana" pitchFamily="34" charset="0"/>
              </a:rPr>
              <a:t>JDBC Access in a Nutshell</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20</a:t>
            </a:fld>
            <a:endParaRPr lang="en-US" smtClean="0"/>
          </a:p>
        </p:txBody>
      </p:sp>
      <p:sp>
        <p:nvSpPr>
          <p:cNvPr id="12" name="TextBox 11"/>
          <p:cNvSpPr txBox="1"/>
          <p:nvPr/>
        </p:nvSpPr>
        <p:spPr>
          <a:xfrm>
            <a:off x="228600" y="1600200"/>
            <a:ext cx="8839200" cy="369332"/>
          </a:xfrm>
          <a:prstGeom prst="rect">
            <a:avLst/>
          </a:prstGeom>
          <a:noFill/>
        </p:spPr>
        <p:txBody>
          <a:bodyPr wrap="square" rtlCol="0">
            <a:spAutoFit/>
          </a:bodyPr>
          <a:lstStyle/>
          <a:p>
            <a:pPr>
              <a:spcBef>
                <a:spcPts val="1200"/>
              </a:spcBef>
            </a:pPr>
            <a:r>
              <a:rPr lang="en-US" b="0" dirty="0" smtClean="0"/>
              <a:t>The steps to execute a JDBC query is listed below.</a:t>
            </a:r>
          </a:p>
        </p:txBody>
      </p:sp>
      <p:sp>
        <p:nvSpPr>
          <p:cNvPr id="6" name="TextBox 5"/>
          <p:cNvSpPr txBox="1"/>
          <p:nvPr/>
        </p:nvSpPr>
        <p:spPr>
          <a:xfrm>
            <a:off x="319548" y="2057400"/>
            <a:ext cx="8610600" cy="4319131"/>
          </a:xfrm>
          <a:prstGeom prst="rect">
            <a:avLst/>
          </a:prstGeom>
          <a:noFill/>
        </p:spPr>
        <p:txBody>
          <a:bodyPr wrap="square" rtlCol="0">
            <a:spAutoFit/>
          </a:bodyPr>
          <a:lstStyle/>
          <a:p>
            <a:pPr>
              <a:spcBef>
                <a:spcPts val="800"/>
              </a:spcBef>
            </a:pPr>
            <a:r>
              <a:rPr lang="en-US" sz="2000" dirty="0" smtClean="0"/>
              <a:t>Step 1: Importing JDBC Packages </a:t>
            </a:r>
          </a:p>
          <a:p>
            <a:pPr lvl="1">
              <a:spcBef>
                <a:spcPts val="800"/>
              </a:spcBef>
            </a:pPr>
            <a:r>
              <a:rPr lang="en-US" b="0" dirty="0" smtClean="0">
                <a:solidFill>
                  <a:srgbClr val="00B050"/>
                </a:solidFill>
              </a:rPr>
              <a:t>import </a:t>
            </a:r>
            <a:r>
              <a:rPr lang="en-US" b="0" dirty="0" err="1" smtClean="0">
                <a:solidFill>
                  <a:srgbClr val="00B050"/>
                </a:solidFill>
              </a:rPr>
              <a:t>java.sql.Driver</a:t>
            </a:r>
            <a:r>
              <a:rPr lang="en-US" b="0" dirty="0" smtClean="0">
                <a:solidFill>
                  <a:srgbClr val="00B050"/>
                </a:solidFill>
              </a:rPr>
              <a:t>;</a:t>
            </a:r>
          </a:p>
          <a:p>
            <a:pPr lvl="1">
              <a:spcBef>
                <a:spcPts val="800"/>
              </a:spcBef>
            </a:pPr>
            <a:r>
              <a:rPr lang="en-US" b="0" dirty="0" smtClean="0">
                <a:solidFill>
                  <a:srgbClr val="00B050"/>
                </a:solidFill>
              </a:rPr>
              <a:t>import </a:t>
            </a:r>
            <a:r>
              <a:rPr lang="en-US" b="0" dirty="0" err="1" smtClean="0">
                <a:solidFill>
                  <a:srgbClr val="00B050"/>
                </a:solidFill>
              </a:rPr>
              <a:t>java.sql.DriverManager</a:t>
            </a:r>
            <a:r>
              <a:rPr lang="en-US" b="0" dirty="0" smtClean="0">
                <a:solidFill>
                  <a:srgbClr val="00B050"/>
                </a:solidFill>
              </a:rPr>
              <a:t>;</a:t>
            </a:r>
          </a:p>
          <a:p>
            <a:pPr>
              <a:spcBef>
                <a:spcPts val="800"/>
              </a:spcBef>
            </a:pPr>
            <a:r>
              <a:rPr lang="en-US" sz="2000" dirty="0" smtClean="0"/>
              <a:t>Step 2: Loading the Driver</a:t>
            </a:r>
          </a:p>
          <a:p>
            <a:pPr lvl="1">
              <a:spcBef>
                <a:spcPts val="800"/>
              </a:spcBef>
            </a:pPr>
            <a:r>
              <a:rPr lang="en-US" b="0" dirty="0" smtClean="0">
                <a:solidFill>
                  <a:srgbClr val="00B050"/>
                </a:solidFill>
              </a:rPr>
              <a:t>Driver </a:t>
            </a:r>
            <a:r>
              <a:rPr lang="en-US" b="0" dirty="0" smtClean="0">
                <a:solidFill>
                  <a:srgbClr val="CC3300"/>
                </a:solidFill>
              </a:rPr>
              <a:t>driver</a:t>
            </a:r>
            <a:r>
              <a:rPr lang="en-US" b="0" dirty="0" smtClean="0">
                <a:solidFill>
                  <a:srgbClr val="00B050"/>
                </a:solidFill>
              </a:rPr>
              <a:t>=new com.mysql.jdbc.driver.Driver(); </a:t>
            </a:r>
          </a:p>
          <a:p>
            <a:pPr>
              <a:spcBef>
                <a:spcPts val="800"/>
              </a:spcBef>
            </a:pPr>
            <a:r>
              <a:rPr lang="en-US" sz="2000" dirty="0" smtClean="0"/>
              <a:t>Step 3: Register the Driver</a:t>
            </a:r>
          </a:p>
          <a:p>
            <a:pPr lvl="1">
              <a:spcBef>
                <a:spcPts val="800"/>
              </a:spcBef>
            </a:pPr>
            <a:r>
              <a:rPr lang="en-US" b="0" dirty="0" err="1" smtClean="0">
                <a:solidFill>
                  <a:srgbClr val="00B050"/>
                </a:solidFill>
              </a:rPr>
              <a:t>DriverManager.registerDriver</a:t>
            </a:r>
            <a:r>
              <a:rPr lang="en-US" b="0" dirty="0" smtClean="0">
                <a:solidFill>
                  <a:srgbClr val="00B050"/>
                </a:solidFill>
              </a:rPr>
              <a:t>(</a:t>
            </a:r>
            <a:r>
              <a:rPr lang="en-US" b="0" dirty="0" smtClean="0">
                <a:solidFill>
                  <a:srgbClr val="CC3300"/>
                </a:solidFill>
              </a:rPr>
              <a:t>driver</a:t>
            </a:r>
            <a:r>
              <a:rPr lang="en-US" b="0" dirty="0" smtClean="0">
                <a:solidFill>
                  <a:srgbClr val="00B050"/>
                </a:solidFill>
              </a:rPr>
              <a:t>); </a:t>
            </a:r>
          </a:p>
          <a:p>
            <a:pPr>
              <a:spcBef>
                <a:spcPts val="800"/>
              </a:spcBef>
            </a:pPr>
            <a:r>
              <a:rPr lang="en-US" sz="2000" dirty="0" smtClean="0"/>
              <a:t>Step 4: Establishing Connection</a:t>
            </a:r>
          </a:p>
          <a:p>
            <a:pPr lvl="1">
              <a:spcBef>
                <a:spcPts val="800"/>
              </a:spcBef>
            </a:pPr>
            <a:r>
              <a:rPr lang="en-US" b="0" dirty="0" smtClean="0">
                <a:solidFill>
                  <a:srgbClr val="00B050"/>
                </a:solidFill>
              </a:rPr>
              <a:t>Connection  </a:t>
            </a:r>
            <a:r>
              <a:rPr lang="en-US" b="0" dirty="0" err="1" smtClean="0">
                <a:solidFill>
                  <a:srgbClr val="00B050"/>
                </a:solidFill>
              </a:rPr>
              <a:t>connection</a:t>
            </a:r>
            <a:r>
              <a:rPr lang="en-US" b="0" dirty="0" smtClean="0">
                <a:solidFill>
                  <a:srgbClr val="00B050"/>
                </a:solidFill>
              </a:rPr>
              <a:t>=</a:t>
            </a:r>
            <a:r>
              <a:rPr lang="en-US" b="0" dirty="0" err="1" smtClean="0">
                <a:solidFill>
                  <a:srgbClr val="00B050"/>
                </a:solidFill>
              </a:rPr>
              <a:t>DriverManager.getConnection</a:t>
            </a:r>
            <a:r>
              <a:rPr lang="en-US" b="0" dirty="0" smtClean="0">
                <a:solidFill>
                  <a:srgbClr val="00B050"/>
                </a:solidFill>
              </a:rPr>
              <a:t>(</a:t>
            </a:r>
            <a:r>
              <a:rPr lang="en-US" b="0" dirty="0" err="1" smtClean="0">
                <a:solidFill>
                  <a:srgbClr val="00B0F0"/>
                </a:solidFill>
              </a:rPr>
              <a:t>url,username,passwd</a:t>
            </a:r>
            <a:r>
              <a:rPr lang="en-US" b="0" dirty="0" smtClean="0">
                <a:solidFill>
                  <a:srgbClr val="00B050"/>
                </a:solidFill>
              </a:rPr>
              <a:t>); </a:t>
            </a:r>
          </a:p>
          <a:p>
            <a:pPr>
              <a:spcBef>
                <a:spcPts val="800"/>
              </a:spcBef>
            </a:pPr>
            <a:r>
              <a:rPr lang="en-US" sz="2000" dirty="0" smtClean="0"/>
              <a:t> Step 5: Creating  A Statement</a:t>
            </a:r>
          </a:p>
          <a:p>
            <a:pPr lvl="1">
              <a:spcBef>
                <a:spcPts val="800"/>
              </a:spcBef>
            </a:pPr>
            <a:r>
              <a:rPr lang="en-US" b="0" dirty="0" smtClean="0">
                <a:solidFill>
                  <a:srgbClr val="00B050"/>
                </a:solidFill>
              </a:rPr>
              <a:t>Statement  </a:t>
            </a:r>
            <a:r>
              <a:rPr lang="en-US" b="0" dirty="0" err="1" smtClean="0">
                <a:solidFill>
                  <a:srgbClr val="00B050"/>
                </a:solidFill>
              </a:rPr>
              <a:t>statement</a:t>
            </a:r>
            <a:r>
              <a:rPr lang="en-US" b="0" dirty="0" smtClean="0">
                <a:solidFill>
                  <a:srgbClr val="00B050"/>
                </a:solidFill>
              </a:rPr>
              <a:t>=</a:t>
            </a:r>
            <a:r>
              <a:rPr lang="en-US" b="0" dirty="0" err="1" smtClean="0">
                <a:solidFill>
                  <a:srgbClr val="00B050"/>
                </a:solidFill>
              </a:rPr>
              <a:t>connection.createStatement</a:t>
            </a:r>
            <a:r>
              <a:rPr lang="en-US" b="0" dirty="0" smtClean="0">
                <a:solidFill>
                  <a:srgbClr val="00B05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checkerboard(across)">
                                      <p:cBhvr>
                                        <p:cTn id="26" dur="500"/>
                                        <p:tgtEl>
                                          <p:spTgt spid="6">
                                            <p:txEl>
                                              <p:pRg st="5" end="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checkerboard(across)">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dissolve">
                                      <p:cBhvr>
                                        <p:cTn id="34" dur="500"/>
                                        <p:tgtEl>
                                          <p:spTgt spid="6">
                                            <p:txEl>
                                              <p:pRg st="7" end="7"/>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dissolve">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box(in)">
                                      <p:cBhvr>
                                        <p:cTn id="42" dur="500"/>
                                        <p:tgtEl>
                                          <p:spTgt spid="6">
                                            <p:txEl>
                                              <p:pRg st="9" end="9"/>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6">
                                            <p:txEl>
                                              <p:pRg st="10" end="10"/>
                                            </p:txEl>
                                          </p:spTgt>
                                        </p:tgtEl>
                                        <p:attrNameLst>
                                          <p:attrName>style.visibility</p:attrName>
                                        </p:attrNameLst>
                                      </p:cBhvr>
                                      <p:to>
                                        <p:strVal val="visible"/>
                                      </p:to>
                                    </p:set>
                                    <p:animEffect transition="in" filter="box(in)">
                                      <p:cBhvr>
                                        <p:cTn id="45"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47800" y="0"/>
            <a:ext cx="7772400" cy="1143000"/>
          </a:xfrm>
        </p:spPr>
        <p:txBody>
          <a:bodyPr/>
          <a:lstStyle/>
          <a:p>
            <a:pPr marL="168275" lvl="1" indent="-46038"/>
            <a:r>
              <a:rPr lang="en-US" sz="3200" dirty="0" smtClean="0">
                <a:latin typeface="Verdana" pitchFamily="34" charset="0"/>
              </a:rPr>
              <a:t>JDBC Access in a Nutshell (Cont)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21</a:t>
            </a:fld>
            <a:endParaRPr lang="en-US" smtClean="0"/>
          </a:p>
        </p:txBody>
      </p:sp>
      <p:sp>
        <p:nvSpPr>
          <p:cNvPr id="6" name="TextBox 5"/>
          <p:cNvSpPr txBox="1"/>
          <p:nvPr/>
        </p:nvSpPr>
        <p:spPr>
          <a:xfrm>
            <a:off x="319548" y="1676400"/>
            <a:ext cx="8610600" cy="4329390"/>
          </a:xfrm>
          <a:prstGeom prst="rect">
            <a:avLst/>
          </a:prstGeom>
          <a:noFill/>
        </p:spPr>
        <p:txBody>
          <a:bodyPr wrap="square" rtlCol="0">
            <a:spAutoFit/>
          </a:bodyPr>
          <a:lstStyle/>
          <a:p>
            <a:pPr>
              <a:spcBef>
                <a:spcPts val="800"/>
              </a:spcBef>
            </a:pPr>
            <a:r>
              <a:rPr lang="en-US" sz="2000" dirty="0" smtClean="0"/>
              <a:t>Step 6: Querying the Database</a:t>
            </a:r>
          </a:p>
          <a:p>
            <a:pPr lvl="1">
              <a:spcBef>
                <a:spcPts val="800"/>
              </a:spcBef>
            </a:pPr>
            <a:r>
              <a:rPr lang="en-US" b="0" dirty="0" smtClean="0">
                <a:solidFill>
                  <a:srgbClr val="00B050"/>
                </a:solidFill>
              </a:rPr>
              <a:t>String query=“</a:t>
            </a:r>
            <a:r>
              <a:rPr lang="en-US" b="0" dirty="0" smtClean="0">
                <a:solidFill>
                  <a:srgbClr val="CC3300"/>
                </a:solidFill>
              </a:rPr>
              <a:t>select  </a:t>
            </a:r>
            <a:r>
              <a:rPr lang="en-US" b="0" dirty="0" err="1" smtClean="0">
                <a:solidFill>
                  <a:srgbClr val="CC3300"/>
                </a:solidFill>
              </a:rPr>
              <a:t>ename</a:t>
            </a:r>
            <a:r>
              <a:rPr lang="en-US" b="0" dirty="0" smtClean="0">
                <a:solidFill>
                  <a:srgbClr val="CC3300"/>
                </a:solidFill>
              </a:rPr>
              <a:t>, </a:t>
            </a:r>
            <a:r>
              <a:rPr lang="en-US" b="0" dirty="0" err="1" smtClean="0">
                <a:solidFill>
                  <a:srgbClr val="CC3300"/>
                </a:solidFill>
              </a:rPr>
              <a:t>esal</a:t>
            </a:r>
            <a:r>
              <a:rPr lang="en-US" b="0" dirty="0" smtClean="0">
                <a:solidFill>
                  <a:srgbClr val="CC3300"/>
                </a:solidFill>
              </a:rPr>
              <a:t> from </a:t>
            </a:r>
            <a:r>
              <a:rPr lang="en-US" b="0" dirty="0" err="1" smtClean="0">
                <a:solidFill>
                  <a:srgbClr val="CC3300"/>
                </a:solidFill>
              </a:rPr>
              <a:t>emp</a:t>
            </a:r>
            <a:r>
              <a:rPr lang="en-US" b="0" dirty="0" smtClean="0">
                <a:solidFill>
                  <a:srgbClr val="00B050"/>
                </a:solidFill>
              </a:rPr>
              <a:t>”; </a:t>
            </a:r>
          </a:p>
          <a:p>
            <a:pPr lvl="1">
              <a:spcBef>
                <a:spcPts val="800"/>
              </a:spcBef>
            </a:pPr>
            <a:r>
              <a:rPr lang="en-US" b="0" dirty="0" smtClean="0">
                <a:solidFill>
                  <a:srgbClr val="00B050"/>
                </a:solidFill>
              </a:rPr>
              <a:t>ResultSet </a:t>
            </a:r>
            <a:r>
              <a:rPr lang="en-US" b="0" dirty="0" err="1" smtClean="0">
                <a:solidFill>
                  <a:srgbClr val="00B050"/>
                </a:solidFill>
              </a:rPr>
              <a:t>rset</a:t>
            </a:r>
            <a:r>
              <a:rPr lang="en-US" b="0" dirty="0" smtClean="0">
                <a:solidFill>
                  <a:srgbClr val="00B050"/>
                </a:solidFill>
              </a:rPr>
              <a:t> = </a:t>
            </a:r>
            <a:r>
              <a:rPr lang="en-US" b="0" dirty="0" err="1" smtClean="0">
                <a:solidFill>
                  <a:srgbClr val="00B050"/>
                </a:solidFill>
              </a:rPr>
              <a:t>stmt.executeQuery</a:t>
            </a:r>
            <a:r>
              <a:rPr lang="en-US" b="0" dirty="0" smtClean="0">
                <a:solidFill>
                  <a:srgbClr val="00B050"/>
                </a:solidFill>
              </a:rPr>
              <a:t>(query); </a:t>
            </a:r>
          </a:p>
          <a:p>
            <a:pPr>
              <a:spcBef>
                <a:spcPts val="800"/>
              </a:spcBef>
            </a:pPr>
            <a:r>
              <a:rPr lang="en-US" sz="2000" dirty="0" smtClean="0"/>
              <a:t>Step 7: Processing the Results of the Query</a:t>
            </a:r>
          </a:p>
          <a:p>
            <a:pPr marL="517525" lvl="1" indent="-60325"/>
            <a:r>
              <a:rPr lang="en-US" b="0" dirty="0" smtClean="0">
                <a:solidFill>
                  <a:srgbClr val="00B050"/>
                </a:solidFill>
              </a:rPr>
              <a:t>while (</a:t>
            </a:r>
            <a:r>
              <a:rPr lang="en-US" b="0" dirty="0" err="1" smtClean="0">
                <a:solidFill>
                  <a:srgbClr val="00B050"/>
                </a:solidFill>
              </a:rPr>
              <a:t>rset.next</a:t>
            </a:r>
            <a:r>
              <a:rPr lang="en-US" b="0" dirty="0" smtClean="0">
                <a:solidFill>
                  <a:srgbClr val="00B050"/>
                </a:solidFill>
              </a:rPr>
              <a:t>()) {</a:t>
            </a:r>
          </a:p>
          <a:p>
            <a:pPr marL="974725" lvl="2" indent="-60325"/>
            <a:r>
              <a:rPr lang="en-US" b="0" dirty="0" err="1" smtClean="0">
                <a:solidFill>
                  <a:srgbClr val="00B050"/>
                </a:solidFill>
              </a:rPr>
              <a:t>int</a:t>
            </a:r>
            <a:r>
              <a:rPr lang="en-US" b="0" dirty="0" smtClean="0">
                <a:solidFill>
                  <a:srgbClr val="00B050"/>
                </a:solidFill>
              </a:rPr>
              <a:t> name= </a:t>
            </a:r>
            <a:r>
              <a:rPr lang="en-US" b="0" dirty="0" err="1" smtClean="0">
                <a:solidFill>
                  <a:srgbClr val="00B050"/>
                </a:solidFill>
              </a:rPr>
              <a:t>rset.getInt</a:t>
            </a:r>
            <a:r>
              <a:rPr lang="en-US" b="0" dirty="0" smtClean="0">
                <a:solidFill>
                  <a:srgbClr val="00B050"/>
                </a:solidFill>
              </a:rPr>
              <a:t>(1);</a:t>
            </a:r>
          </a:p>
          <a:p>
            <a:pPr marL="974725" lvl="2" indent="-60325"/>
            <a:r>
              <a:rPr lang="en-US" b="0" dirty="0" smtClean="0">
                <a:solidFill>
                  <a:srgbClr val="00B050"/>
                </a:solidFill>
              </a:rPr>
              <a:t>long </a:t>
            </a:r>
            <a:r>
              <a:rPr lang="en-US" b="0" dirty="0" err="1" smtClean="0">
                <a:solidFill>
                  <a:srgbClr val="00B050"/>
                </a:solidFill>
              </a:rPr>
              <a:t>sal</a:t>
            </a:r>
            <a:r>
              <a:rPr lang="en-US" b="0" dirty="0" smtClean="0">
                <a:solidFill>
                  <a:srgbClr val="00B050"/>
                </a:solidFill>
              </a:rPr>
              <a:t>=</a:t>
            </a:r>
            <a:r>
              <a:rPr lang="en-US" b="0" dirty="0" err="1" smtClean="0">
                <a:solidFill>
                  <a:srgbClr val="00B050"/>
                </a:solidFill>
              </a:rPr>
              <a:t>rset.getLong</a:t>
            </a:r>
            <a:r>
              <a:rPr lang="en-US" b="0" dirty="0" smtClean="0">
                <a:solidFill>
                  <a:srgbClr val="00B050"/>
                </a:solidFill>
              </a:rPr>
              <a:t>(2)</a:t>
            </a:r>
          </a:p>
          <a:p>
            <a:pPr marL="517525" lvl="1" indent="-60325"/>
            <a:r>
              <a:rPr lang="en-US" b="0" dirty="0" smtClean="0">
                <a:solidFill>
                  <a:srgbClr val="00B050"/>
                </a:solidFill>
              </a:rPr>
              <a:t>} </a:t>
            </a:r>
          </a:p>
          <a:p>
            <a:pPr>
              <a:spcBef>
                <a:spcPts val="800"/>
              </a:spcBef>
            </a:pPr>
            <a:r>
              <a:rPr lang="en-US" sz="2000" dirty="0" smtClean="0"/>
              <a:t>Step 8: Closing the ResultSet and Statement</a:t>
            </a:r>
          </a:p>
          <a:p>
            <a:pPr lvl="1"/>
            <a:r>
              <a:rPr lang="en-US" b="0" dirty="0" err="1" smtClean="0">
                <a:solidFill>
                  <a:srgbClr val="00B050"/>
                </a:solidFill>
              </a:rPr>
              <a:t>rset.close</a:t>
            </a:r>
            <a:r>
              <a:rPr lang="en-US" b="0" dirty="0" smtClean="0">
                <a:solidFill>
                  <a:srgbClr val="00B050"/>
                </a:solidFill>
              </a:rPr>
              <a:t>(); </a:t>
            </a:r>
          </a:p>
          <a:p>
            <a:pPr lvl="1"/>
            <a:r>
              <a:rPr lang="en-US" b="0" dirty="0" err="1" smtClean="0">
                <a:solidFill>
                  <a:srgbClr val="00B050"/>
                </a:solidFill>
              </a:rPr>
              <a:t>stmt.close</a:t>
            </a:r>
            <a:r>
              <a:rPr lang="en-US" b="0" dirty="0" smtClean="0">
                <a:solidFill>
                  <a:srgbClr val="00B050"/>
                </a:solidFill>
              </a:rPr>
              <a:t>();</a:t>
            </a:r>
          </a:p>
          <a:p>
            <a:pPr>
              <a:spcBef>
                <a:spcPts val="800"/>
              </a:spcBef>
            </a:pPr>
            <a:r>
              <a:rPr lang="en-US" sz="2000" dirty="0" smtClean="0"/>
              <a:t> Step 9: Closing the Connection</a:t>
            </a:r>
          </a:p>
          <a:p>
            <a:pPr lvl="1"/>
            <a:r>
              <a:rPr lang="en-US" b="0" dirty="0" err="1" smtClean="0">
                <a:solidFill>
                  <a:srgbClr val="00B050"/>
                </a:solidFill>
              </a:rPr>
              <a:t>conn.close</a:t>
            </a:r>
            <a:r>
              <a:rPr lang="en-US" b="0" dirty="0" smtClean="0">
                <a:solidFill>
                  <a:srgbClr val="00B05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heckerboard(across)">
                                      <p:cBhvr>
                                        <p:cTn id="10" dur="500"/>
                                        <p:tgtEl>
                                          <p:spTgt spid="6">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heckerboard(across)">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checkerboard(across)">
                                      <p:cBhvr>
                                        <p:cTn id="18" dur="500"/>
                                        <p:tgtEl>
                                          <p:spTgt spid="6">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dissolve">
                                      <p:cBhvr>
                                        <p:cTn id="21" dur="500"/>
                                        <p:tgtEl>
                                          <p:spTgt spid="6">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dissolve">
                                      <p:cBhvr>
                                        <p:cTn id="24" dur="500"/>
                                        <p:tgtEl>
                                          <p:spTgt spid="6">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dissolve">
                                      <p:cBhvr>
                                        <p:cTn id="27" dur="500"/>
                                        <p:tgtEl>
                                          <p:spTgt spid="6">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dissolve">
                                      <p:cBhvr>
                                        <p:cTn id="30" dur="500"/>
                                        <p:tgtEl>
                                          <p:spTgt spid="6">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dissolve">
                                      <p:cBhvr>
                                        <p:cTn id="35" dur="500"/>
                                        <p:tgtEl>
                                          <p:spTgt spid="6">
                                            <p:txEl>
                                              <p:pRg st="8" end="8"/>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box(in)">
                                      <p:cBhvr>
                                        <p:cTn id="38" dur="500"/>
                                        <p:tgtEl>
                                          <p:spTgt spid="6">
                                            <p:txEl>
                                              <p:pRg st="9" end="9"/>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animEffect transition="in" filter="box(in)">
                                      <p:cBhvr>
                                        <p:cTn id="41" dur="500"/>
                                        <p:tgtEl>
                                          <p:spTgt spid="6">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box(in)">
                                      <p:cBhvr>
                                        <p:cTn id="46" dur="500"/>
                                        <p:tgtEl>
                                          <p:spTgt spid="6">
                                            <p:txEl>
                                              <p:pRg st="11" end="11"/>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6">
                                            <p:txEl>
                                              <p:pRg st="12" end="12"/>
                                            </p:txEl>
                                          </p:spTgt>
                                        </p:tgtEl>
                                        <p:attrNameLst>
                                          <p:attrName>style.visibility</p:attrName>
                                        </p:attrNameLst>
                                      </p:cBhvr>
                                      <p:to>
                                        <p:strVal val="visible"/>
                                      </p:to>
                                    </p:set>
                                    <p:animEffect transition="in" filter="box(in)">
                                      <p:cBhvr>
                                        <p:cTn id="49"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pic1.jpg"/>
          <p:cNvPicPr>
            <a:picLocks noChangeAspect="1"/>
          </p:cNvPicPr>
          <p:nvPr/>
        </p:nvPicPr>
        <p:blipFill>
          <a:blip r:embed="rId3" cstate="print"/>
          <a:stretch>
            <a:fillRect/>
          </a:stretch>
        </p:blipFill>
        <p:spPr>
          <a:xfrm>
            <a:off x="228600" y="1600200"/>
            <a:ext cx="8696325" cy="4648200"/>
          </a:xfrm>
          <a:prstGeom prst="rect">
            <a:avLst/>
          </a:prstGeom>
        </p:spPr>
      </p:pic>
      <p:sp>
        <p:nvSpPr>
          <p:cNvPr id="7170" name="Title 1"/>
          <p:cNvSpPr>
            <a:spLocks noGrp="1"/>
          </p:cNvSpPr>
          <p:nvPr>
            <p:ph type="title"/>
          </p:nvPr>
        </p:nvSpPr>
        <p:spPr/>
        <p:txBody>
          <a:bodyPr/>
          <a:lstStyle/>
          <a:p>
            <a:pPr lvl="1"/>
            <a:r>
              <a:rPr lang="en-US" dirty="0" smtClean="0">
                <a:latin typeface="Verdana" pitchFamily="34" charset="0"/>
              </a:rPr>
              <a:t>A Code Example</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22</a:t>
            </a:fld>
            <a:endParaRPr lang="en-US" smtClean="0"/>
          </a:p>
        </p:txBody>
      </p:sp>
      <p:sp>
        <p:nvSpPr>
          <p:cNvPr id="6" name="Line Callout 1 5"/>
          <p:cNvSpPr/>
          <p:nvPr/>
        </p:nvSpPr>
        <p:spPr>
          <a:xfrm>
            <a:off x="4648200" y="1676400"/>
            <a:ext cx="1828800" cy="701040"/>
          </a:xfrm>
          <a:prstGeom prst="borderCallout1">
            <a:avLst>
              <a:gd name="adj1" fmla="val 18750"/>
              <a:gd name="adj2" fmla="val -8333"/>
              <a:gd name="adj3" fmla="val 26548"/>
              <a:gd name="adj4" fmla="val -123711"/>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Arial" pitchFamily="34" charset="0"/>
                <a:cs typeface="Arial" pitchFamily="34" charset="0"/>
              </a:rPr>
              <a:t>All the required JDBC API’s are imported.</a:t>
            </a:r>
            <a:endParaRPr lang="en-US" sz="1100" dirty="0">
              <a:latin typeface="Arial" pitchFamily="34" charset="0"/>
              <a:cs typeface="Arial" pitchFamily="34" charset="0"/>
            </a:endParaRPr>
          </a:p>
        </p:txBody>
      </p:sp>
      <p:sp>
        <p:nvSpPr>
          <p:cNvPr id="8" name="Line Callout 1 7"/>
          <p:cNvSpPr/>
          <p:nvPr/>
        </p:nvSpPr>
        <p:spPr>
          <a:xfrm>
            <a:off x="7315200" y="1752600"/>
            <a:ext cx="1752600" cy="548640"/>
          </a:xfrm>
          <a:prstGeom prst="borderCallout1">
            <a:avLst>
              <a:gd name="adj1" fmla="val 34879"/>
              <a:gd name="adj2" fmla="val -2442"/>
              <a:gd name="adj3" fmla="val 224597"/>
              <a:gd name="adj4" fmla="val -92695"/>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Arial" pitchFamily="34" charset="0"/>
                <a:cs typeface="Arial" pitchFamily="34" charset="0"/>
              </a:rPr>
              <a:t>Step 2 &amp; 3: Load and register driver.</a:t>
            </a:r>
            <a:endParaRPr lang="en-US" sz="1100" dirty="0">
              <a:latin typeface="Arial" pitchFamily="34" charset="0"/>
              <a:cs typeface="Arial" pitchFamily="34" charset="0"/>
            </a:endParaRPr>
          </a:p>
        </p:txBody>
      </p:sp>
      <p:sp>
        <p:nvSpPr>
          <p:cNvPr id="10" name="Line Callout 1 9"/>
          <p:cNvSpPr/>
          <p:nvPr/>
        </p:nvSpPr>
        <p:spPr>
          <a:xfrm>
            <a:off x="7162800" y="2514600"/>
            <a:ext cx="1981200" cy="548640"/>
          </a:xfrm>
          <a:prstGeom prst="borderCallout1">
            <a:avLst>
              <a:gd name="adj1" fmla="val 40255"/>
              <a:gd name="adj2" fmla="val -2378"/>
              <a:gd name="adj3" fmla="val 159901"/>
              <a:gd name="adj4" fmla="val -46952"/>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Arial" pitchFamily="34" charset="0"/>
                <a:cs typeface="Arial" pitchFamily="34" charset="0"/>
              </a:rPr>
              <a:t>Step 4 : Establish the database connection.</a:t>
            </a:r>
            <a:endParaRPr lang="en-US" sz="1100" dirty="0">
              <a:latin typeface="Arial" pitchFamily="34" charset="0"/>
              <a:cs typeface="Arial" pitchFamily="34" charset="0"/>
            </a:endParaRPr>
          </a:p>
        </p:txBody>
      </p:sp>
      <p:sp>
        <p:nvSpPr>
          <p:cNvPr id="12" name="Right Brace 11"/>
          <p:cNvSpPr/>
          <p:nvPr/>
        </p:nvSpPr>
        <p:spPr>
          <a:xfrm>
            <a:off x="2133600" y="1752600"/>
            <a:ext cx="152400" cy="2286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638800" y="2819400"/>
            <a:ext cx="76200" cy="3048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ine Callout 1 14"/>
          <p:cNvSpPr/>
          <p:nvPr/>
        </p:nvSpPr>
        <p:spPr>
          <a:xfrm>
            <a:off x="6934200" y="3429000"/>
            <a:ext cx="1981200" cy="533400"/>
          </a:xfrm>
          <a:prstGeom prst="borderCallout1">
            <a:avLst>
              <a:gd name="adj1" fmla="val 52301"/>
              <a:gd name="adj2" fmla="val 749"/>
              <a:gd name="adj3" fmla="val 57214"/>
              <a:gd name="adj4" fmla="val -125663"/>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Arial" pitchFamily="34" charset="0"/>
                <a:cs typeface="Arial" pitchFamily="34" charset="0"/>
              </a:rPr>
              <a:t>Step 5 : Create a statement.</a:t>
            </a:r>
            <a:endParaRPr lang="en-US" sz="1100" dirty="0">
              <a:latin typeface="Arial" pitchFamily="34" charset="0"/>
              <a:cs typeface="Arial" pitchFamily="34" charset="0"/>
            </a:endParaRPr>
          </a:p>
        </p:txBody>
      </p:sp>
      <p:sp>
        <p:nvSpPr>
          <p:cNvPr id="16" name="Line Callout 1 15"/>
          <p:cNvSpPr/>
          <p:nvPr/>
        </p:nvSpPr>
        <p:spPr>
          <a:xfrm>
            <a:off x="7162800" y="4343400"/>
            <a:ext cx="1981200" cy="548640"/>
          </a:xfrm>
          <a:prstGeom prst="borderCallout1">
            <a:avLst>
              <a:gd name="adj1" fmla="val 18750"/>
              <a:gd name="adj2" fmla="val -8333"/>
              <a:gd name="adj3" fmla="val 15278"/>
              <a:gd name="adj4" fmla="val -51643"/>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Arial" pitchFamily="34" charset="0"/>
                <a:cs typeface="Arial" pitchFamily="34" charset="0"/>
              </a:rPr>
              <a:t>Step 6: Execute the statement.</a:t>
            </a:r>
            <a:endParaRPr lang="en-US" sz="1100" dirty="0">
              <a:latin typeface="Arial" pitchFamily="34" charset="0"/>
              <a:cs typeface="Arial" pitchFamily="34" charset="0"/>
            </a:endParaRPr>
          </a:p>
        </p:txBody>
      </p:sp>
      <p:sp>
        <p:nvSpPr>
          <p:cNvPr id="17" name="Rounded Rectangle 16"/>
          <p:cNvSpPr/>
          <p:nvPr/>
        </p:nvSpPr>
        <p:spPr>
          <a:xfrm>
            <a:off x="0" y="3886200"/>
            <a:ext cx="1143000"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Arial" pitchFamily="34" charset="0"/>
                <a:cs typeface="Arial" pitchFamily="34" charset="0"/>
              </a:rPr>
              <a:t>Step 7: Iterate through the result set and display it.</a:t>
            </a:r>
            <a:endParaRPr lang="en-US" sz="1100" dirty="0">
              <a:latin typeface="Arial" pitchFamily="34" charset="0"/>
              <a:cs typeface="Arial" pitchFamily="34" charset="0"/>
            </a:endParaRPr>
          </a:p>
        </p:txBody>
      </p:sp>
      <p:sp>
        <p:nvSpPr>
          <p:cNvPr id="18" name="Right Brace 17"/>
          <p:cNvSpPr/>
          <p:nvPr/>
        </p:nvSpPr>
        <p:spPr>
          <a:xfrm flipH="1">
            <a:off x="1219200" y="4114800"/>
            <a:ext cx="76200" cy="3048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3962400" y="4832132"/>
            <a:ext cx="228600" cy="685800"/>
          </a:xfrm>
          <a:prstGeom prst="rightBrace">
            <a:avLst>
              <a:gd name="adj1" fmla="val 0"/>
              <a:gd name="adj2" fmla="val 42698"/>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ounded Rectangle 19"/>
          <p:cNvSpPr/>
          <p:nvPr/>
        </p:nvSpPr>
        <p:spPr>
          <a:xfrm>
            <a:off x="4343400" y="4754880"/>
            <a:ext cx="1402080" cy="7315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Arial" pitchFamily="34" charset="0"/>
                <a:cs typeface="Arial" pitchFamily="34" charset="0"/>
              </a:rPr>
              <a:t>Step 8 &amp; 9: Close the statement, connection in finally block.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16" presetID="4"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ox(in)">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ox(in)">
                                      <p:cBhvr>
                                        <p:cTn id="28"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ox(in)">
                                      <p:cBhvr>
                                        <p:cTn id="3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ox(in)">
                                      <p:cBhvr>
                                        <p:cTn id="38"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par>
                                <p:cTn id="39" presetID="4" presetClass="entr" presetSubtype="16"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ox(in)">
                                      <p:cBhvr>
                                        <p:cTn id="41"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ox(in)">
                                      <p:cBhvr>
                                        <p:cTn id="46" dur="500"/>
                                        <p:tgtEl>
                                          <p:spTgt spid="20"/>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ox(in)">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3" grpId="0" animBg="1"/>
      <p:bldP spid="15" grpId="0" animBg="1"/>
      <p:bldP spid="16" grpId="0" animBg="1"/>
      <p:bldP spid="17" grpId="0" animBg="1"/>
      <p:bldP spid="18" grpId="0" animBg="1"/>
      <p:bldP spid="19"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2800" dirty="0" smtClean="0">
                <a:latin typeface="Verdana" pitchFamily="34" charset="0"/>
              </a:rPr>
              <a:t>Lend A Hand-Using JDBC Statement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23</a:t>
            </a:fld>
            <a:endParaRPr lang="en-US" smtClean="0"/>
          </a:p>
        </p:txBody>
      </p:sp>
      <p:sp>
        <p:nvSpPr>
          <p:cNvPr id="4" name="TextBox 3"/>
          <p:cNvSpPr txBox="1"/>
          <p:nvPr/>
        </p:nvSpPr>
        <p:spPr>
          <a:xfrm>
            <a:off x="304800" y="1600200"/>
            <a:ext cx="8534400" cy="4985980"/>
          </a:xfrm>
          <a:prstGeom prst="rect">
            <a:avLst/>
          </a:prstGeom>
          <a:noFill/>
        </p:spPr>
        <p:txBody>
          <a:bodyPr wrap="square" rtlCol="0">
            <a:spAutoFit/>
          </a:bodyPr>
          <a:lstStyle/>
          <a:p>
            <a:r>
              <a:rPr lang="en-US" sz="1600" b="0" dirty="0" smtClean="0"/>
              <a:t>Given a table named Student_Info_&lt;Employee Id&gt; with columns namely student_id,First_name.</a:t>
            </a:r>
          </a:p>
          <a:p>
            <a:r>
              <a:rPr lang="en-US" sz="1600" b="0" dirty="0" smtClean="0"/>
              <a:t>Develop a java class named  </a:t>
            </a:r>
            <a:r>
              <a:rPr lang="en-US" sz="1600" dirty="0" smtClean="0"/>
              <a:t>“NameSortDemo”  </a:t>
            </a:r>
            <a:r>
              <a:rPr lang="en-US" sz="1600" b="0" dirty="0" smtClean="0"/>
              <a:t>with a  main method  which will connect to the database and display all the names  in Alphabetical Order.</a:t>
            </a:r>
          </a:p>
          <a:p>
            <a:endParaRPr lang="en-US" sz="1600" b="0" dirty="0" smtClean="0"/>
          </a:p>
          <a:p>
            <a:r>
              <a:rPr lang="en-US" sz="1600" dirty="0" smtClean="0"/>
              <a:t>Step 1: </a:t>
            </a:r>
            <a:r>
              <a:rPr lang="en-US" sz="1600" b="0" dirty="0" smtClean="0"/>
              <a:t>Insert the below  records into the table </a:t>
            </a:r>
          </a:p>
          <a:p>
            <a:endParaRPr lang="en-US" sz="1600" b="0" dirty="0" smtClean="0"/>
          </a:p>
          <a:p>
            <a:endParaRPr lang="en-US" sz="1600" b="0" dirty="0" smtClean="0"/>
          </a:p>
          <a:p>
            <a:pPr fontAlgn="t"/>
            <a:endParaRPr lang="en-US" sz="1600" b="0" dirty="0" smtClean="0"/>
          </a:p>
          <a:p>
            <a:endParaRPr lang="en-US" sz="1600" b="0" dirty="0" smtClean="0"/>
          </a:p>
          <a:p>
            <a:endParaRPr lang="en-US" sz="1600" b="0" dirty="0" smtClean="0"/>
          </a:p>
          <a:p>
            <a:r>
              <a:rPr lang="en-US" sz="1600" b="0" dirty="0" smtClean="0"/>
              <a:t>    </a:t>
            </a:r>
          </a:p>
          <a:p>
            <a:pPr>
              <a:spcBef>
                <a:spcPts val="1200"/>
              </a:spcBef>
            </a:pPr>
            <a:r>
              <a:rPr lang="en-US" sz="1600" dirty="0" smtClean="0"/>
              <a:t>Step 2: </a:t>
            </a:r>
            <a:r>
              <a:rPr lang="en-US" sz="1600" b="0" dirty="0" smtClean="0"/>
              <a:t> Develop a method </a:t>
            </a:r>
            <a:r>
              <a:rPr lang="en-US" sz="1600" dirty="0" smtClean="0"/>
              <a:t>connectDataBase() </a:t>
            </a:r>
            <a:r>
              <a:rPr lang="en-US" sz="1600" b="0" dirty="0" smtClean="0"/>
              <a:t>in </a:t>
            </a:r>
            <a:r>
              <a:rPr lang="en-US" sz="1600" dirty="0" smtClean="0"/>
              <a:t>NameSortDemo </a:t>
            </a:r>
            <a:r>
              <a:rPr lang="en-US" sz="1600" b="0" dirty="0" smtClean="0"/>
              <a:t>which contains the code for establishing  the connection with the database.</a:t>
            </a:r>
          </a:p>
          <a:p>
            <a:pPr>
              <a:spcBef>
                <a:spcPts val="1200"/>
              </a:spcBef>
            </a:pPr>
            <a:r>
              <a:rPr lang="en-US" sz="1600" dirty="0" smtClean="0"/>
              <a:t>Step 3: </a:t>
            </a:r>
            <a:r>
              <a:rPr lang="en-US" sz="1600" b="0" dirty="0" smtClean="0"/>
              <a:t> Develop a method </a:t>
            </a:r>
            <a:r>
              <a:rPr lang="en-US" sz="1600" dirty="0" smtClean="0"/>
              <a:t>sortStudents() </a:t>
            </a:r>
            <a:r>
              <a:rPr lang="en-US" sz="1600" b="0" dirty="0" smtClean="0"/>
              <a:t>in </a:t>
            </a:r>
            <a:r>
              <a:rPr lang="en-US" sz="1600" dirty="0" smtClean="0"/>
              <a:t>NameSortDemo </a:t>
            </a:r>
            <a:r>
              <a:rPr lang="en-US" sz="1600" b="0" dirty="0" smtClean="0"/>
              <a:t>to fire select query to retrieve student data ordered by student name and print the student details in the console as follows. “</a:t>
            </a:r>
            <a:r>
              <a:rPr lang="en-US" sz="1600" dirty="0" smtClean="0"/>
              <a:t>Student Id is</a:t>
            </a:r>
            <a:r>
              <a:rPr lang="en-US" sz="1600" b="0" dirty="0" smtClean="0"/>
              <a:t>”+&lt;Student id&gt;” </a:t>
            </a:r>
            <a:r>
              <a:rPr lang="en-US" sz="1600" dirty="0" smtClean="0"/>
              <a:t>First Name is</a:t>
            </a:r>
            <a:r>
              <a:rPr lang="en-US" sz="1600" b="0" dirty="0" smtClean="0"/>
              <a:t>” &lt;First Name&gt;</a:t>
            </a:r>
            <a:endParaRPr lang="en-US" sz="1600" dirty="0" smtClean="0"/>
          </a:p>
          <a:p>
            <a:pPr>
              <a:spcBef>
                <a:spcPts val="1200"/>
              </a:spcBef>
            </a:pPr>
            <a:endParaRPr lang="en-US" sz="1600" dirty="0" smtClean="0"/>
          </a:p>
        </p:txBody>
      </p:sp>
      <p:graphicFrame>
        <p:nvGraphicFramePr>
          <p:cNvPr id="6" name="Table 5"/>
          <p:cNvGraphicFramePr>
            <a:graphicFrameLocks noGrp="1"/>
          </p:cNvGraphicFramePr>
          <p:nvPr/>
        </p:nvGraphicFramePr>
        <p:xfrm>
          <a:off x="1524000" y="3200401"/>
          <a:ext cx="6096000" cy="1341806"/>
        </p:xfrm>
        <a:graphic>
          <a:graphicData uri="http://schemas.openxmlformats.org/drawingml/2006/table">
            <a:tbl>
              <a:tblPr firstRow="1" bandRow="1">
                <a:tableStyleId>{5C22544A-7EE6-4342-B048-85BDC9FD1C3A}</a:tableStyleId>
              </a:tblPr>
              <a:tblGrid>
                <a:gridCol w="3048000"/>
                <a:gridCol w="3048000"/>
              </a:tblGrid>
              <a:tr h="289331">
                <a:tc>
                  <a:txBody>
                    <a:bodyPr/>
                    <a:lstStyle/>
                    <a:p>
                      <a:r>
                        <a:rPr lang="en-US" sz="1400" dirty="0" smtClean="0">
                          <a:latin typeface="Arial" pitchFamily="34" charset="0"/>
                          <a:cs typeface="Arial" pitchFamily="34" charset="0"/>
                        </a:rPr>
                        <a:t> </a:t>
                      </a:r>
                      <a:r>
                        <a:rPr lang="en-US" sz="1400" dirty="0" err="1" smtClean="0">
                          <a:latin typeface="Arial" pitchFamily="34" charset="0"/>
                          <a:cs typeface="Arial" pitchFamily="34" charset="0"/>
                        </a:rPr>
                        <a:t>Student_ID</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First_Name</a:t>
                      </a:r>
                      <a:endParaRPr lang="en-US" sz="1400" dirty="0">
                        <a:latin typeface="Arial" pitchFamily="34" charset="0"/>
                        <a:cs typeface="Arial" pitchFamily="34" charset="0"/>
                      </a:endParaRPr>
                    </a:p>
                  </a:txBody>
                  <a:tcPr/>
                </a:tc>
              </a:tr>
              <a:tr h="289331">
                <a:tc>
                  <a:txBody>
                    <a:bodyPr/>
                    <a:lstStyle/>
                    <a:p>
                      <a:r>
                        <a:rPr lang="en-US" sz="1400" dirty="0" smtClean="0">
                          <a:latin typeface="Arial" pitchFamily="34" charset="0"/>
                          <a:cs typeface="Arial" pitchFamily="34" charset="0"/>
                        </a:rPr>
                        <a:t>56</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Xavier</a:t>
                      </a:r>
                      <a:endParaRPr lang="en-US" sz="1400" dirty="0">
                        <a:latin typeface="Arial" pitchFamily="34" charset="0"/>
                        <a:cs typeface="Arial" pitchFamily="34" charset="0"/>
                      </a:endParaRPr>
                    </a:p>
                  </a:txBody>
                  <a:tcPr/>
                </a:tc>
              </a:tr>
              <a:tr h="289331">
                <a:tc>
                  <a:txBody>
                    <a:bodyPr/>
                    <a:lstStyle/>
                    <a:p>
                      <a:r>
                        <a:rPr lang="en-US" sz="1400" dirty="0" smtClean="0">
                          <a:latin typeface="Arial" pitchFamily="34" charset="0"/>
                          <a:cs typeface="Arial" pitchFamily="34" charset="0"/>
                        </a:rPr>
                        <a:t>54</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Bino</a:t>
                      </a:r>
                      <a:endParaRPr lang="en-US" sz="1400" dirty="0">
                        <a:latin typeface="Arial" pitchFamily="34" charset="0"/>
                        <a:cs typeface="Arial" pitchFamily="34" charset="0"/>
                      </a:endParaRPr>
                    </a:p>
                  </a:txBody>
                  <a:tcPr/>
                </a:tc>
              </a:tr>
              <a:tr h="427406">
                <a:tc>
                  <a:txBody>
                    <a:bodyPr/>
                    <a:lstStyle/>
                    <a:p>
                      <a:r>
                        <a:rPr lang="en-US" sz="1400" dirty="0" smtClean="0">
                          <a:latin typeface="Arial" pitchFamily="34" charset="0"/>
                          <a:cs typeface="Arial" pitchFamily="34" charset="0"/>
                        </a:rPr>
                        <a:t>12</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Arjun</a:t>
                      </a:r>
                      <a:endParaRPr lang="en-US" sz="1400" dirty="0">
                        <a:latin typeface="Arial" pitchFamily="34" charset="0"/>
                        <a:cs typeface="Arial" pitchFamily="34" charset="0"/>
                      </a:endParaRPr>
                    </a:p>
                  </a:txBody>
                  <a:tcPr/>
                </a:tc>
              </a:tr>
            </a:tbl>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2400" dirty="0" smtClean="0">
                <a:latin typeface="Verdana" pitchFamily="34" charset="0"/>
              </a:rPr>
              <a:t>Lend A Hand-Solution Using JDBC Statement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24</a:t>
            </a:fld>
            <a:endParaRPr lang="en-US" smtClean="0"/>
          </a:p>
        </p:txBody>
      </p:sp>
      <p:sp>
        <p:nvSpPr>
          <p:cNvPr id="8" name="TextBox 7"/>
          <p:cNvSpPr txBox="1"/>
          <p:nvPr/>
        </p:nvSpPr>
        <p:spPr>
          <a:xfrm>
            <a:off x="1447800" y="2286000"/>
            <a:ext cx="6324600" cy="369332"/>
          </a:xfrm>
          <a:prstGeom prst="rect">
            <a:avLst/>
          </a:prstGeom>
          <a:noFill/>
        </p:spPr>
        <p:txBody>
          <a:bodyPr wrap="square" rtlCol="0">
            <a:spAutoFit/>
          </a:bodyPr>
          <a:lstStyle/>
          <a:p>
            <a:r>
              <a:rPr lang="en-US" dirty="0" smtClean="0"/>
              <a:t>  </a:t>
            </a:r>
            <a:endParaRPr lang="en-US" dirty="0"/>
          </a:p>
        </p:txBody>
      </p:sp>
      <p:pic>
        <p:nvPicPr>
          <p:cNvPr id="11" name="Picture 10" descr="pic1.JPG"/>
          <p:cNvPicPr>
            <a:picLocks noChangeAspect="1"/>
          </p:cNvPicPr>
          <p:nvPr/>
        </p:nvPicPr>
        <p:blipFill>
          <a:blip r:embed="rId3" cstate="print"/>
          <a:stretch>
            <a:fillRect/>
          </a:stretch>
        </p:blipFill>
        <p:spPr>
          <a:xfrm>
            <a:off x="1500187" y="1676400"/>
            <a:ext cx="6143625" cy="4572000"/>
          </a:xfrm>
          <a:prstGeom prst="rect">
            <a:avLst/>
          </a:prstGeom>
        </p:spPr>
      </p:pic>
      <p:sp>
        <p:nvSpPr>
          <p:cNvPr id="12" name="Right Brace 11"/>
          <p:cNvSpPr/>
          <p:nvPr/>
        </p:nvSpPr>
        <p:spPr>
          <a:xfrm>
            <a:off x="7162800" y="2514600"/>
            <a:ext cx="762000" cy="14478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ine Callout 1 12"/>
          <p:cNvSpPr/>
          <p:nvPr/>
        </p:nvSpPr>
        <p:spPr>
          <a:xfrm>
            <a:off x="7086600" y="1600200"/>
            <a:ext cx="1752600" cy="762000"/>
          </a:xfrm>
          <a:prstGeom prst="borderCallout1">
            <a:avLst>
              <a:gd name="adj1" fmla="val 104464"/>
              <a:gd name="adj2" fmla="val 48810"/>
              <a:gd name="adj3" fmla="val 220924"/>
              <a:gd name="adj4" fmla="val 48169"/>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t>Loading  and registering the  Driver and establishing Connection </a:t>
            </a:r>
            <a:endParaRPr lang="en-US" sz="1100" dirty="0"/>
          </a:p>
        </p:txBody>
      </p:sp>
      <p:sp>
        <p:nvSpPr>
          <p:cNvPr id="14" name="Right Brace 13"/>
          <p:cNvSpPr/>
          <p:nvPr/>
        </p:nvSpPr>
        <p:spPr>
          <a:xfrm>
            <a:off x="4724400" y="4800600"/>
            <a:ext cx="762000" cy="14478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ine Callout 1 14"/>
          <p:cNvSpPr/>
          <p:nvPr/>
        </p:nvSpPr>
        <p:spPr>
          <a:xfrm>
            <a:off x="5867400" y="4191000"/>
            <a:ext cx="1752600" cy="762000"/>
          </a:xfrm>
          <a:prstGeom prst="borderCallout1">
            <a:avLst>
              <a:gd name="adj1" fmla="val 100654"/>
              <a:gd name="adj2" fmla="val 44669"/>
              <a:gd name="adj3" fmla="val 175209"/>
              <a:gd name="adj4" fmla="val -20568"/>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t>Method for closing The Connection</a:t>
            </a:r>
            <a:endParaRPr lang="en-US" sz="1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childTnLst>
                          </p:cTn>
                        </p:par>
                        <p:par>
                          <p:cTn id="11" fill="hold">
                            <p:stCondLst>
                              <p:cond delay="500"/>
                            </p:stCondLst>
                            <p:childTnLst>
                              <p:par>
                                <p:cTn id="12" presetID="4" presetClass="entr" presetSubtype="16"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ox(in)">
                                      <p:cBhvr>
                                        <p:cTn id="14" dur="500"/>
                                        <p:tgtEl>
                                          <p:spTgt spid="14"/>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2400" dirty="0" smtClean="0">
                <a:latin typeface="Verdana" pitchFamily="34" charset="0"/>
              </a:rPr>
              <a:t>Lend A Hand-Solution Using JDBC Statement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25</a:t>
            </a:fld>
            <a:endParaRPr lang="en-US" smtClean="0"/>
          </a:p>
        </p:txBody>
      </p:sp>
      <p:sp>
        <p:nvSpPr>
          <p:cNvPr id="8" name="TextBox 7"/>
          <p:cNvSpPr txBox="1"/>
          <p:nvPr/>
        </p:nvSpPr>
        <p:spPr>
          <a:xfrm>
            <a:off x="1447800" y="2286000"/>
            <a:ext cx="6324600" cy="369332"/>
          </a:xfrm>
          <a:prstGeom prst="rect">
            <a:avLst/>
          </a:prstGeom>
          <a:noFill/>
        </p:spPr>
        <p:txBody>
          <a:bodyPr wrap="square" rtlCol="0">
            <a:spAutoFit/>
          </a:bodyPr>
          <a:lstStyle/>
          <a:p>
            <a:r>
              <a:rPr lang="en-US" dirty="0" smtClean="0"/>
              <a:t>  </a:t>
            </a:r>
            <a:endParaRPr lang="en-US" dirty="0"/>
          </a:p>
        </p:txBody>
      </p:sp>
      <p:pic>
        <p:nvPicPr>
          <p:cNvPr id="6" name="Picture 5" descr="pic2.JPG"/>
          <p:cNvPicPr>
            <a:picLocks noChangeAspect="1"/>
          </p:cNvPicPr>
          <p:nvPr/>
        </p:nvPicPr>
        <p:blipFill>
          <a:blip r:embed="rId3" cstate="print"/>
          <a:stretch>
            <a:fillRect/>
          </a:stretch>
        </p:blipFill>
        <p:spPr>
          <a:xfrm>
            <a:off x="990600" y="1828800"/>
            <a:ext cx="6981825" cy="4495800"/>
          </a:xfrm>
          <a:prstGeom prst="rect">
            <a:avLst/>
          </a:prstGeom>
        </p:spPr>
      </p:pic>
      <p:sp>
        <p:nvSpPr>
          <p:cNvPr id="7" name="Right Brace 6"/>
          <p:cNvSpPr/>
          <p:nvPr/>
        </p:nvSpPr>
        <p:spPr>
          <a:xfrm>
            <a:off x="6172200" y="2667000"/>
            <a:ext cx="304800" cy="914400"/>
          </a:xfrm>
          <a:prstGeom prst="rightBrace">
            <a:avLst>
              <a:gd name="adj1" fmla="val 44524"/>
              <a:gd name="adj2" fmla="val 55172"/>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      </a:t>
            </a:r>
            <a:endParaRPr lang="en-US" dirty="0"/>
          </a:p>
        </p:txBody>
      </p:sp>
      <p:sp>
        <p:nvSpPr>
          <p:cNvPr id="9" name="Line Callout 1 8"/>
          <p:cNvSpPr/>
          <p:nvPr/>
        </p:nvSpPr>
        <p:spPr>
          <a:xfrm>
            <a:off x="6858000" y="1524000"/>
            <a:ext cx="2133600" cy="914400"/>
          </a:xfrm>
          <a:prstGeom prst="borderCallout1">
            <a:avLst>
              <a:gd name="adj1" fmla="val 104464"/>
              <a:gd name="adj2" fmla="val 48810"/>
              <a:gd name="adj3" fmla="val 176024"/>
              <a:gd name="adj4" fmla="val -189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smtClean="0">
                <a:latin typeface="Arial" pitchFamily="34" charset="0"/>
                <a:cs typeface="Arial" pitchFamily="34" charset="0"/>
              </a:rPr>
              <a:t>Executing the query and storing it in the resultset and traversing through the resultset</a:t>
            </a:r>
            <a:endParaRPr lang="en-US" sz="1200" dirty="0">
              <a:latin typeface="Arial" pitchFamily="34" charset="0"/>
              <a:cs typeface="Arial" pitchFamily="34" charset="0"/>
            </a:endParaRPr>
          </a:p>
        </p:txBody>
      </p:sp>
      <p:sp>
        <p:nvSpPr>
          <p:cNvPr id="10" name="Right Brace 9"/>
          <p:cNvSpPr/>
          <p:nvPr/>
        </p:nvSpPr>
        <p:spPr>
          <a:xfrm>
            <a:off x="4800600" y="4038600"/>
            <a:ext cx="228600" cy="685800"/>
          </a:xfrm>
          <a:prstGeom prst="rightBrace">
            <a:avLst>
              <a:gd name="adj1" fmla="val 44524"/>
              <a:gd name="adj2" fmla="val 45402"/>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      </a:t>
            </a:r>
            <a:endParaRPr lang="en-US" dirty="0"/>
          </a:p>
        </p:txBody>
      </p:sp>
      <p:sp>
        <p:nvSpPr>
          <p:cNvPr id="12" name="Line Callout 1 11"/>
          <p:cNvSpPr/>
          <p:nvPr/>
        </p:nvSpPr>
        <p:spPr>
          <a:xfrm>
            <a:off x="7315200" y="3505200"/>
            <a:ext cx="1676400" cy="914400"/>
          </a:xfrm>
          <a:prstGeom prst="borderCallout1">
            <a:avLst>
              <a:gd name="adj1" fmla="val 90390"/>
              <a:gd name="adj2" fmla="val -137730"/>
              <a:gd name="adj3" fmla="val 51253"/>
              <a:gd name="adj4" fmla="val -4990"/>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smtClean="0">
                <a:latin typeface="Arial" pitchFamily="34" charset="0"/>
                <a:cs typeface="Arial" pitchFamily="34" charset="0"/>
              </a:rPr>
              <a:t>Closing theStatement and ResultSet</a:t>
            </a:r>
            <a:endParaRPr lang="en-US" sz="1400"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ox(in)">
                                      <p:cBhvr>
                                        <p:cTn id="13" dur="500"/>
                                        <p:tgtEl>
                                          <p:spTgt spid="1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ox(in)">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dirty="0" smtClean="0">
                <a:latin typeface="Verdana" pitchFamily="34" charset="0"/>
              </a:rPr>
              <a:t>Statements in JDBC</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26</a:t>
            </a:fld>
            <a:endParaRPr lang="en-US" smtClean="0"/>
          </a:p>
        </p:txBody>
      </p:sp>
      <p:sp>
        <p:nvSpPr>
          <p:cNvPr id="12" name="TextBox 11"/>
          <p:cNvSpPr txBox="1"/>
          <p:nvPr/>
        </p:nvSpPr>
        <p:spPr>
          <a:xfrm>
            <a:off x="152400" y="1600200"/>
            <a:ext cx="8839200" cy="400110"/>
          </a:xfrm>
          <a:prstGeom prst="rect">
            <a:avLst/>
          </a:prstGeom>
          <a:noFill/>
        </p:spPr>
        <p:txBody>
          <a:bodyPr wrap="square" rtlCol="0">
            <a:spAutoFit/>
          </a:bodyPr>
          <a:lstStyle/>
          <a:p>
            <a:pPr>
              <a:spcBef>
                <a:spcPts val="1200"/>
              </a:spcBef>
            </a:pPr>
            <a:r>
              <a:rPr lang="en-US" sz="2000" dirty="0" smtClean="0"/>
              <a:t>We have two other flavors of statements</a:t>
            </a:r>
          </a:p>
        </p:txBody>
      </p:sp>
      <p:graphicFrame>
        <p:nvGraphicFramePr>
          <p:cNvPr id="8" name="Diagram 7"/>
          <p:cNvGraphicFramePr/>
          <p:nvPr/>
        </p:nvGraphicFramePr>
        <p:xfrm>
          <a:off x="990600" y="1965960"/>
          <a:ext cx="6705600" cy="1920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304800" y="3886200"/>
            <a:ext cx="381000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smtClean="0">
                <a:latin typeface="Arial" pitchFamily="34" charset="0"/>
                <a:cs typeface="Arial" pitchFamily="34" charset="0"/>
              </a:rPr>
              <a:t>Prepare Statement </a:t>
            </a:r>
            <a:r>
              <a:rPr lang="en-US" sz="1600" b="0" dirty="0" smtClean="0">
                <a:latin typeface="Arial" pitchFamily="34" charset="0"/>
                <a:cs typeface="Arial" pitchFamily="34" charset="0"/>
              </a:rPr>
              <a:t>are precompiled query used for executing a  same query N number of times in application program by changing the values in the query. This is more efficient than normal Statements.</a:t>
            </a:r>
          </a:p>
        </p:txBody>
      </p:sp>
      <p:sp>
        <p:nvSpPr>
          <p:cNvPr id="10" name="TextBox 9"/>
          <p:cNvSpPr txBox="1"/>
          <p:nvPr/>
        </p:nvSpPr>
        <p:spPr>
          <a:xfrm>
            <a:off x="5638800" y="3886200"/>
            <a:ext cx="2819400"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smtClean="0">
                <a:latin typeface="Arial" pitchFamily="34" charset="0"/>
                <a:cs typeface="Arial" pitchFamily="34" charset="0"/>
              </a:rPr>
              <a:t>Callable Statement </a:t>
            </a:r>
            <a:r>
              <a:rPr lang="en-US" sz="1600" b="0" dirty="0" smtClean="0">
                <a:latin typeface="Arial" pitchFamily="34" charset="0"/>
                <a:cs typeface="Arial" pitchFamily="34" charset="0"/>
              </a:rPr>
              <a:t>are used for executing procedures and functions residing in database server.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dirty="0" smtClean="0">
                <a:latin typeface="Verdana" pitchFamily="34" charset="0"/>
              </a:rPr>
              <a:t>Java.sql.PreparedStatement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27</a:t>
            </a:fld>
            <a:endParaRPr lang="en-US" smtClean="0"/>
          </a:p>
        </p:txBody>
      </p:sp>
      <p:sp>
        <p:nvSpPr>
          <p:cNvPr id="12" name="TextBox 11"/>
          <p:cNvSpPr txBox="1"/>
          <p:nvPr/>
        </p:nvSpPr>
        <p:spPr>
          <a:xfrm>
            <a:off x="152400" y="1600200"/>
            <a:ext cx="8839200" cy="295465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spcBef>
                <a:spcPts val="800"/>
              </a:spcBef>
            </a:pPr>
            <a:r>
              <a:rPr lang="en-IN" dirty="0" err="1" smtClean="0">
                <a:latin typeface="Arial" pitchFamily="34" charset="0"/>
                <a:cs typeface="Arial" pitchFamily="34" charset="0"/>
              </a:rPr>
              <a:t>PreparedStatement</a:t>
            </a:r>
            <a:r>
              <a:rPr lang="en-IN" dirty="0" smtClean="0">
                <a:latin typeface="Arial" pitchFamily="34" charset="0"/>
                <a:cs typeface="Arial" pitchFamily="34" charset="0"/>
              </a:rPr>
              <a:t> Interface:</a:t>
            </a:r>
          </a:p>
          <a:p>
            <a:pPr lvl="1">
              <a:spcBef>
                <a:spcPts val="1800"/>
              </a:spcBef>
              <a:buFont typeface="Arial" pitchFamily="34" charset="0"/>
              <a:buChar char="•"/>
            </a:pPr>
            <a:r>
              <a:rPr lang="en-IN" b="0" dirty="0" smtClean="0">
                <a:latin typeface="Arial" pitchFamily="34" charset="0"/>
                <a:cs typeface="Arial" pitchFamily="34" charset="0"/>
              </a:rPr>
              <a:t> </a:t>
            </a:r>
            <a:r>
              <a:rPr lang="en-IN" dirty="0" smtClean="0">
                <a:latin typeface="Arial" pitchFamily="34" charset="0"/>
                <a:cs typeface="Arial" pitchFamily="34" charset="0"/>
              </a:rPr>
              <a:t>java.sql.PreparedStatement</a:t>
            </a:r>
            <a:r>
              <a:rPr lang="en-IN" b="0" dirty="0" smtClean="0">
                <a:latin typeface="Arial" pitchFamily="34" charset="0"/>
                <a:cs typeface="Arial" pitchFamily="34" charset="0"/>
              </a:rPr>
              <a:t> interface extends </a:t>
            </a:r>
            <a:r>
              <a:rPr lang="en-IN" dirty="0" smtClean="0">
                <a:latin typeface="Arial" pitchFamily="34" charset="0"/>
                <a:cs typeface="Arial" pitchFamily="34" charset="0"/>
              </a:rPr>
              <a:t>java.sql.Statement</a:t>
            </a:r>
            <a:r>
              <a:rPr lang="en-IN" b="0" dirty="0" smtClean="0">
                <a:latin typeface="Arial" pitchFamily="34" charset="0"/>
                <a:cs typeface="Arial" pitchFamily="34" charset="0"/>
              </a:rPr>
              <a:t> interface.</a:t>
            </a:r>
          </a:p>
          <a:p>
            <a:pPr lvl="1">
              <a:spcBef>
                <a:spcPts val="1800"/>
              </a:spcBef>
              <a:buFont typeface="Arial" pitchFamily="34" charset="0"/>
              <a:buChar char="•"/>
            </a:pPr>
            <a:r>
              <a:rPr lang="en-IN" b="0" dirty="0" smtClean="0">
                <a:latin typeface="Arial" pitchFamily="34" charset="0"/>
                <a:cs typeface="Arial" pitchFamily="34" charset="0"/>
              </a:rPr>
              <a:t> </a:t>
            </a:r>
            <a:r>
              <a:rPr lang="en-IN" b="0" dirty="0" smtClean="0">
                <a:latin typeface="Arial" pitchFamily="34" charset="0"/>
                <a:cs typeface="Arial" pitchFamily="34" charset="0"/>
              </a:rPr>
              <a:t>Prepared Statements </a:t>
            </a:r>
            <a:r>
              <a:rPr lang="en-IN" b="0" dirty="0" smtClean="0">
                <a:latin typeface="Arial" pitchFamily="34" charset="0"/>
                <a:cs typeface="Arial" pitchFamily="34" charset="0"/>
              </a:rPr>
              <a:t>are precompiled Statement.</a:t>
            </a:r>
          </a:p>
          <a:p>
            <a:pPr lvl="1">
              <a:spcBef>
                <a:spcPts val="1800"/>
              </a:spcBef>
              <a:buFont typeface="Arial" pitchFamily="34" charset="0"/>
              <a:buChar char="•"/>
            </a:pPr>
            <a:r>
              <a:rPr lang="en-IN" b="0" dirty="0" smtClean="0">
                <a:latin typeface="Arial" pitchFamily="34" charset="0"/>
                <a:cs typeface="Arial" pitchFamily="34" charset="0"/>
              </a:rPr>
              <a:t> Using </a:t>
            </a:r>
            <a:r>
              <a:rPr lang="en-IN" dirty="0" err="1" smtClean="0">
                <a:latin typeface="Arial" pitchFamily="34" charset="0"/>
                <a:cs typeface="Arial" pitchFamily="34" charset="0"/>
              </a:rPr>
              <a:t>PreparedStatement</a:t>
            </a:r>
            <a:r>
              <a:rPr lang="en-IN" b="0" dirty="0" smtClean="0">
                <a:latin typeface="Arial" pitchFamily="34" charset="0"/>
                <a:cs typeface="Arial" pitchFamily="34" charset="0"/>
              </a:rPr>
              <a:t> can fire a same SQL N number of times with multiple values.</a:t>
            </a:r>
          </a:p>
          <a:p>
            <a:pPr lvl="1">
              <a:spcBef>
                <a:spcPts val="1800"/>
              </a:spcBef>
              <a:buFont typeface="Arial" pitchFamily="34" charset="0"/>
              <a:buChar char="•"/>
            </a:pPr>
            <a:r>
              <a:rPr lang="en-IN" b="0" dirty="0" smtClean="0">
                <a:latin typeface="Arial" pitchFamily="34" charset="0"/>
                <a:cs typeface="Arial" pitchFamily="34" charset="0"/>
              </a:rPr>
              <a:t>Since prepared statement are precompiled they execute faster than Statements which gets compiled every time. </a:t>
            </a:r>
            <a:endParaRPr lang="en-US" b="0" dirty="0" smtClean="0">
              <a:latin typeface="Arial" pitchFamily="34" charset="0"/>
              <a:cs typeface="Arial" pitchFamily="34" charset="0"/>
            </a:endParaRPr>
          </a:p>
        </p:txBody>
      </p:sp>
      <p:sp>
        <p:nvSpPr>
          <p:cNvPr id="5" name="TextBox 4"/>
          <p:cNvSpPr txBox="1"/>
          <p:nvPr/>
        </p:nvSpPr>
        <p:spPr>
          <a:xfrm>
            <a:off x="411480" y="4572000"/>
            <a:ext cx="8595360"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latin typeface="Arial" pitchFamily="34" charset="0"/>
                <a:cs typeface="Arial" pitchFamily="34" charset="0"/>
              </a:rPr>
              <a:t>Example:</a:t>
            </a:r>
          </a:p>
          <a:p>
            <a:pPr marL="168275"/>
            <a:r>
              <a:rPr lang="en-US" b="0" dirty="0" smtClean="0">
                <a:latin typeface="Arial" pitchFamily="34" charset="0"/>
                <a:cs typeface="Arial" pitchFamily="34" charset="0"/>
              </a:rPr>
              <a:t>	String query = “</a:t>
            </a:r>
            <a:r>
              <a:rPr lang="en-US" dirty="0" smtClean="0">
                <a:solidFill>
                  <a:srgbClr val="007033"/>
                </a:solidFill>
                <a:latin typeface="Arial" pitchFamily="34" charset="0"/>
                <a:cs typeface="Arial" pitchFamily="34" charset="0"/>
              </a:rPr>
              <a:t>insert into Employee values (?,?,?)</a:t>
            </a:r>
            <a:r>
              <a:rPr lang="en-US" b="0" dirty="0" smtClean="0">
                <a:latin typeface="Arial" pitchFamily="34" charset="0"/>
                <a:cs typeface="Arial" pitchFamily="34" charset="0"/>
              </a:rPr>
              <a:t>”;</a:t>
            </a:r>
          </a:p>
          <a:p>
            <a:pPr marL="168275"/>
            <a:r>
              <a:rPr lang="en-US" dirty="0" smtClean="0">
                <a:solidFill>
                  <a:srgbClr val="0070C0"/>
                </a:solidFill>
                <a:latin typeface="Arial" pitchFamily="34" charset="0"/>
                <a:cs typeface="Arial" pitchFamily="34" charset="0"/>
              </a:rPr>
              <a:t>PreparedStatement</a:t>
            </a:r>
            <a:r>
              <a:rPr lang="en-US" b="0" dirty="0" smtClean="0">
                <a:latin typeface="Arial" pitchFamily="34" charset="0"/>
                <a:cs typeface="Arial" pitchFamily="34" charset="0"/>
              </a:rPr>
              <a:t>  </a:t>
            </a:r>
            <a:r>
              <a:rPr lang="en-US" b="0" dirty="0" err="1" smtClean="0">
                <a:latin typeface="Arial" pitchFamily="34" charset="0"/>
                <a:cs typeface="Arial" pitchFamily="34" charset="0"/>
              </a:rPr>
              <a:t>prepareStatement</a:t>
            </a:r>
            <a:r>
              <a:rPr lang="en-US" b="0" dirty="0" smtClean="0">
                <a:latin typeface="Arial" pitchFamily="34" charset="0"/>
                <a:cs typeface="Arial" pitchFamily="34" charset="0"/>
              </a:rPr>
              <a:t> = </a:t>
            </a:r>
            <a:r>
              <a:rPr lang="en-US" b="0" dirty="0" err="1" smtClean="0">
                <a:latin typeface="Arial" pitchFamily="34" charset="0"/>
                <a:cs typeface="Arial" pitchFamily="34" charset="0"/>
              </a:rPr>
              <a:t>connection.</a:t>
            </a:r>
            <a:r>
              <a:rPr lang="en-US" dirty="0" err="1" smtClean="0">
                <a:solidFill>
                  <a:srgbClr val="0070C0"/>
                </a:solidFill>
                <a:latin typeface="Arial" pitchFamily="34" charset="0"/>
                <a:cs typeface="Arial" pitchFamily="34" charset="0"/>
              </a:rPr>
              <a:t>prepareStatement</a:t>
            </a:r>
            <a:r>
              <a:rPr lang="en-US" b="0" dirty="0" smtClean="0">
                <a:latin typeface="Arial" pitchFamily="34" charset="0"/>
                <a:cs typeface="Arial" pitchFamily="34" charset="0"/>
              </a:rPr>
              <a:t>(query);</a:t>
            </a:r>
          </a:p>
          <a:p>
            <a:pPr marL="168275"/>
            <a:endParaRPr lang="en-US" b="0" dirty="0" smtClean="0">
              <a:latin typeface="Arial" pitchFamily="34" charset="0"/>
              <a:cs typeface="Arial" pitchFamily="34" charset="0"/>
            </a:endParaRPr>
          </a:p>
          <a:p>
            <a:pPr algn="ctr"/>
            <a:r>
              <a:rPr lang="en-US" dirty="0" smtClean="0">
                <a:solidFill>
                  <a:srgbClr val="C00000"/>
                </a:solidFill>
                <a:latin typeface="Arial" pitchFamily="34" charset="0"/>
                <a:cs typeface="Arial" pitchFamily="34" charset="0"/>
              </a:rPr>
              <a:t>Lets analyze the syntax in a few moment.</a:t>
            </a:r>
            <a:endParaRPr lang="en-US" dirty="0">
              <a:solidFill>
                <a:srgbClr val="C00000"/>
              </a:solidFill>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sz="3200" dirty="0" smtClean="0">
                <a:latin typeface="Verdana" pitchFamily="34" charset="0"/>
              </a:rPr>
              <a:t>PreparedStatement Syntax</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28</a:t>
            </a:fld>
            <a:endParaRPr lang="en-US" smtClean="0"/>
          </a:p>
        </p:txBody>
      </p:sp>
      <p:sp>
        <p:nvSpPr>
          <p:cNvPr id="12" name="TextBox 11"/>
          <p:cNvSpPr txBox="1"/>
          <p:nvPr/>
        </p:nvSpPr>
        <p:spPr>
          <a:xfrm>
            <a:off x="152400" y="1600200"/>
            <a:ext cx="8839200" cy="369332"/>
          </a:xfrm>
          <a:prstGeom prst="rect">
            <a:avLst/>
          </a:prstGeom>
          <a:noFill/>
        </p:spPr>
        <p:txBody>
          <a:bodyPr wrap="square" rtlCol="0">
            <a:spAutoFit/>
          </a:bodyPr>
          <a:lstStyle/>
          <a:p>
            <a:pPr>
              <a:spcBef>
                <a:spcPts val="1200"/>
              </a:spcBef>
            </a:pPr>
            <a:r>
              <a:rPr lang="en-US" dirty="0" smtClean="0"/>
              <a:t>Let us analyze a prepared statement now.</a:t>
            </a:r>
            <a:endParaRPr lang="en-US" b="0" dirty="0"/>
          </a:p>
        </p:txBody>
      </p:sp>
      <p:sp>
        <p:nvSpPr>
          <p:cNvPr id="5" name="TextBox 4"/>
          <p:cNvSpPr txBox="1"/>
          <p:nvPr/>
        </p:nvSpPr>
        <p:spPr>
          <a:xfrm>
            <a:off x="287603" y="2133600"/>
            <a:ext cx="8475397" cy="92333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latin typeface="Arial" pitchFamily="34" charset="0"/>
                <a:cs typeface="Arial" pitchFamily="34" charset="0"/>
              </a:rPr>
              <a:t>Example:</a:t>
            </a:r>
          </a:p>
          <a:p>
            <a:r>
              <a:rPr lang="en-US" b="0" dirty="0" smtClean="0">
                <a:latin typeface="Arial" pitchFamily="34" charset="0"/>
                <a:cs typeface="Arial" pitchFamily="34" charset="0"/>
              </a:rPr>
              <a:t>String query = “</a:t>
            </a:r>
            <a:r>
              <a:rPr lang="en-US" b="0" dirty="0" smtClean="0">
                <a:solidFill>
                  <a:srgbClr val="00B050"/>
                </a:solidFill>
                <a:latin typeface="Arial" pitchFamily="34" charset="0"/>
                <a:cs typeface="Arial" pitchFamily="34" charset="0"/>
              </a:rPr>
              <a:t>insert into Employee values (?,?,?)</a:t>
            </a:r>
            <a:r>
              <a:rPr lang="en-US" b="0" dirty="0" smtClean="0">
                <a:latin typeface="Arial" pitchFamily="34" charset="0"/>
                <a:cs typeface="Arial" pitchFamily="34" charset="0"/>
              </a:rPr>
              <a:t>”;</a:t>
            </a:r>
          </a:p>
          <a:p>
            <a:pPr marL="1600200" indent="-1600200"/>
            <a:r>
              <a:rPr lang="en-US" dirty="0" smtClean="0">
                <a:solidFill>
                  <a:srgbClr val="0070C0"/>
                </a:solidFill>
                <a:latin typeface="Arial" pitchFamily="34" charset="0"/>
                <a:cs typeface="Arial" pitchFamily="34" charset="0"/>
              </a:rPr>
              <a:t>PreparedStatement</a:t>
            </a:r>
            <a:r>
              <a:rPr lang="en-US" b="0" dirty="0" smtClean="0">
                <a:latin typeface="Arial" pitchFamily="34" charset="0"/>
                <a:cs typeface="Arial" pitchFamily="34" charset="0"/>
              </a:rPr>
              <a:t>  </a:t>
            </a:r>
            <a:r>
              <a:rPr lang="en-US" b="0" dirty="0" err="1" smtClean="0">
                <a:latin typeface="Arial" pitchFamily="34" charset="0"/>
                <a:cs typeface="Arial" pitchFamily="34" charset="0"/>
              </a:rPr>
              <a:t>prepareStatement</a:t>
            </a:r>
            <a:r>
              <a:rPr lang="en-US" b="0" dirty="0" smtClean="0">
                <a:latin typeface="Arial" pitchFamily="34" charset="0"/>
                <a:cs typeface="Arial" pitchFamily="34" charset="0"/>
              </a:rPr>
              <a:t> = </a:t>
            </a:r>
            <a:r>
              <a:rPr lang="en-US" b="0" dirty="0" err="1" smtClean="0">
                <a:latin typeface="Arial" pitchFamily="34" charset="0"/>
                <a:cs typeface="Arial" pitchFamily="34" charset="0"/>
              </a:rPr>
              <a:t>connection</a:t>
            </a:r>
            <a:r>
              <a:rPr lang="en-US" dirty="0" err="1" smtClean="0">
                <a:solidFill>
                  <a:srgbClr val="0070C0"/>
                </a:solidFill>
                <a:latin typeface="Arial" pitchFamily="34" charset="0"/>
                <a:cs typeface="Arial" pitchFamily="34" charset="0"/>
              </a:rPr>
              <a:t>.prepareStatement</a:t>
            </a:r>
            <a:r>
              <a:rPr lang="en-US" b="0" dirty="0" smtClean="0">
                <a:latin typeface="Arial" pitchFamily="34" charset="0"/>
                <a:cs typeface="Arial" pitchFamily="34" charset="0"/>
              </a:rPr>
              <a:t>(query);</a:t>
            </a:r>
            <a:endParaRPr lang="en-US" sz="1600" b="0" dirty="0">
              <a:latin typeface="Arial" pitchFamily="34" charset="0"/>
              <a:cs typeface="Arial" pitchFamily="34" charset="0"/>
            </a:endParaRPr>
          </a:p>
        </p:txBody>
      </p:sp>
      <p:sp>
        <p:nvSpPr>
          <p:cNvPr id="6" name="TextBox 5"/>
          <p:cNvSpPr txBox="1"/>
          <p:nvPr/>
        </p:nvSpPr>
        <p:spPr>
          <a:xfrm>
            <a:off x="152400" y="3333690"/>
            <a:ext cx="8839200" cy="400110"/>
          </a:xfrm>
          <a:prstGeom prst="rect">
            <a:avLst/>
          </a:prstGeom>
          <a:noFill/>
        </p:spPr>
        <p:txBody>
          <a:bodyPr wrap="square" rtlCol="0">
            <a:spAutoFit/>
          </a:bodyPr>
          <a:lstStyle/>
          <a:p>
            <a:pPr>
              <a:spcBef>
                <a:spcPts val="1200"/>
              </a:spcBef>
            </a:pPr>
            <a:r>
              <a:rPr lang="en-US" sz="2000" dirty="0" smtClean="0"/>
              <a:t>Let us analyze a prepared statement now:</a:t>
            </a:r>
            <a:endParaRPr lang="en-US" sz="2000" b="0" dirty="0"/>
          </a:p>
        </p:txBody>
      </p:sp>
      <p:sp>
        <p:nvSpPr>
          <p:cNvPr id="7" name="TextBox 6"/>
          <p:cNvSpPr txBox="1"/>
          <p:nvPr/>
        </p:nvSpPr>
        <p:spPr>
          <a:xfrm>
            <a:off x="277090" y="3830775"/>
            <a:ext cx="8562110" cy="2492990"/>
          </a:xfrm>
          <a:prstGeom prst="rect">
            <a:avLst/>
          </a:prstGeom>
          <a:noFill/>
        </p:spPr>
        <p:txBody>
          <a:bodyPr wrap="square" rtlCol="0">
            <a:spAutoFit/>
          </a:bodyPr>
          <a:lstStyle/>
          <a:p>
            <a:pPr>
              <a:spcBef>
                <a:spcPts val="1200"/>
              </a:spcBef>
              <a:buFont typeface="Arial" pitchFamily="34" charset="0"/>
              <a:buChar char="•"/>
            </a:pPr>
            <a:r>
              <a:rPr lang="en-US" b="0" dirty="0" smtClean="0"/>
              <a:t> The </a:t>
            </a:r>
            <a:r>
              <a:rPr lang="en-US" dirty="0" smtClean="0">
                <a:solidFill>
                  <a:srgbClr val="00B050"/>
                </a:solidFill>
              </a:rPr>
              <a:t>“?”</a:t>
            </a:r>
            <a:r>
              <a:rPr lang="en-US" b="0" dirty="0" smtClean="0"/>
              <a:t> In the query refers to the </a:t>
            </a:r>
            <a:r>
              <a:rPr lang="en-US" dirty="0" smtClean="0"/>
              <a:t>IN </a:t>
            </a:r>
            <a:r>
              <a:rPr lang="en-US" b="0" dirty="0" smtClean="0"/>
              <a:t>parameter </a:t>
            </a:r>
          </a:p>
          <a:p>
            <a:pPr>
              <a:spcBef>
                <a:spcPts val="1200"/>
              </a:spcBef>
              <a:buFont typeface="Arial" pitchFamily="34" charset="0"/>
              <a:buChar char="•"/>
            </a:pPr>
            <a:r>
              <a:rPr lang="en-US" b="0" dirty="0" smtClean="0"/>
              <a:t>The IN parameter is a parameter whose value is not specified when the SQL statement in created.</a:t>
            </a:r>
          </a:p>
          <a:p>
            <a:pPr>
              <a:spcBef>
                <a:spcPts val="1200"/>
              </a:spcBef>
              <a:buFont typeface="Arial" pitchFamily="34" charset="0"/>
              <a:buChar char="•"/>
            </a:pPr>
            <a:r>
              <a:rPr lang="en-US" b="0" dirty="0" smtClean="0"/>
              <a:t>A value for each IN parameter should be set in the Java program before executing the prepared statement.</a:t>
            </a:r>
          </a:p>
          <a:p>
            <a:pPr>
              <a:spcBef>
                <a:spcPts val="1200"/>
              </a:spcBef>
              <a:buFont typeface="Arial" pitchFamily="34" charset="0"/>
              <a:buChar char="•"/>
            </a:pPr>
            <a:r>
              <a:rPr lang="en-US" b="0" dirty="0" smtClean="0"/>
              <a:t> So the same prepared statement can be executed N number of time with multiple values.</a:t>
            </a:r>
            <a:endParaRPr lang="en-US" b="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sz="3200" dirty="0" smtClean="0">
                <a:latin typeface="Verdana" pitchFamily="34" charset="0"/>
              </a:rPr>
              <a:t>How prepared statement works?</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29</a:t>
            </a:fld>
            <a:endParaRPr lang="en-US" smtClean="0"/>
          </a:p>
        </p:txBody>
      </p:sp>
      <p:sp>
        <p:nvSpPr>
          <p:cNvPr id="5" name="Can 4"/>
          <p:cNvSpPr/>
          <p:nvPr/>
        </p:nvSpPr>
        <p:spPr>
          <a:xfrm>
            <a:off x="5181600" y="1676400"/>
            <a:ext cx="1143000" cy="1371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grpSp>
        <p:nvGrpSpPr>
          <p:cNvPr id="7" name="Group 6"/>
          <p:cNvGrpSpPr/>
          <p:nvPr/>
        </p:nvGrpSpPr>
        <p:grpSpPr>
          <a:xfrm>
            <a:off x="1676400" y="1838980"/>
            <a:ext cx="3200400" cy="523220"/>
            <a:chOff x="1295400" y="4463534"/>
            <a:chExt cx="3200400" cy="523220"/>
          </a:xfrm>
        </p:grpSpPr>
        <p:cxnSp>
          <p:nvCxnSpPr>
            <p:cNvPr id="8" name="Straight Arrow Connector 7"/>
            <p:cNvCxnSpPr/>
            <p:nvPr/>
          </p:nvCxnSpPr>
          <p:spPr>
            <a:xfrm>
              <a:off x="1295400" y="4953000"/>
              <a:ext cx="32004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52600" y="4463534"/>
              <a:ext cx="2743200" cy="523220"/>
            </a:xfrm>
            <a:prstGeom prst="rect">
              <a:avLst/>
            </a:prstGeom>
            <a:noFill/>
          </p:spPr>
          <p:txBody>
            <a:bodyPr wrap="square" rtlCol="0">
              <a:spAutoFit/>
            </a:bodyPr>
            <a:lstStyle/>
            <a:p>
              <a:pPr algn="ctr"/>
              <a:r>
                <a:rPr lang="en-US" sz="1400" dirty="0" smtClean="0"/>
                <a:t>Executes Query</a:t>
              </a:r>
            </a:p>
            <a:p>
              <a:pPr algn="ctr"/>
              <a:r>
                <a:rPr lang="en-US" sz="1400" dirty="0" smtClean="0"/>
                <a:t>Select * from employee</a:t>
              </a:r>
              <a:endParaRPr lang="en-US" sz="1400" dirty="0"/>
            </a:p>
          </p:txBody>
        </p:sp>
      </p:grpSp>
      <p:sp>
        <p:nvSpPr>
          <p:cNvPr id="14" name="TextBox 13"/>
          <p:cNvSpPr txBox="1"/>
          <p:nvPr/>
        </p:nvSpPr>
        <p:spPr>
          <a:xfrm>
            <a:off x="6400800" y="1828800"/>
            <a:ext cx="2590800" cy="523220"/>
          </a:xfrm>
          <a:prstGeom prst="rect">
            <a:avLst/>
          </a:prstGeom>
          <a:noFill/>
        </p:spPr>
        <p:txBody>
          <a:bodyPr wrap="square" rtlCol="0">
            <a:spAutoFit/>
          </a:bodyPr>
          <a:lstStyle/>
          <a:p>
            <a:r>
              <a:rPr lang="en-US" sz="1400" dirty="0" smtClean="0"/>
              <a:t>Step 1: Database engine will pre- compile the query. </a:t>
            </a:r>
            <a:endParaRPr lang="en-US" sz="1400" dirty="0"/>
          </a:p>
        </p:txBody>
      </p:sp>
      <p:sp>
        <p:nvSpPr>
          <p:cNvPr id="15" name="TextBox 14"/>
          <p:cNvSpPr txBox="1"/>
          <p:nvPr/>
        </p:nvSpPr>
        <p:spPr>
          <a:xfrm>
            <a:off x="6400800" y="2372380"/>
            <a:ext cx="2590800" cy="523220"/>
          </a:xfrm>
          <a:prstGeom prst="rect">
            <a:avLst/>
          </a:prstGeom>
          <a:noFill/>
        </p:spPr>
        <p:txBody>
          <a:bodyPr wrap="square" rtlCol="0">
            <a:spAutoFit/>
          </a:bodyPr>
          <a:lstStyle/>
          <a:p>
            <a:r>
              <a:rPr lang="en-US" sz="1400" dirty="0" smtClean="0"/>
              <a:t>Step 2: Database engine will execute the query.</a:t>
            </a:r>
            <a:endParaRPr lang="en-US" sz="1400" dirty="0"/>
          </a:p>
        </p:txBody>
      </p:sp>
      <p:cxnSp>
        <p:nvCxnSpPr>
          <p:cNvPr id="17" name="Straight Arrow Connector 16"/>
          <p:cNvCxnSpPr/>
          <p:nvPr/>
        </p:nvCxnSpPr>
        <p:spPr>
          <a:xfrm flipH="1">
            <a:off x="2133600" y="2667000"/>
            <a:ext cx="2667000" cy="0"/>
          </a:xfrm>
          <a:prstGeom prst="straightConnector1">
            <a:avLst/>
          </a:prstGeom>
          <a:ln w="38100">
            <a:solidFill>
              <a:srgbClr val="0070C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0" y="2743200"/>
            <a:ext cx="2590800" cy="307777"/>
          </a:xfrm>
          <a:prstGeom prst="rect">
            <a:avLst/>
          </a:prstGeom>
          <a:noFill/>
        </p:spPr>
        <p:txBody>
          <a:bodyPr wrap="square" rtlCol="0">
            <a:spAutoFit/>
          </a:bodyPr>
          <a:lstStyle/>
          <a:p>
            <a:r>
              <a:rPr lang="en-US" sz="1400" dirty="0" smtClean="0"/>
              <a:t>Response Sent to client.</a:t>
            </a:r>
            <a:endParaRPr lang="en-US" sz="1400" dirty="0"/>
          </a:p>
        </p:txBody>
      </p:sp>
      <p:grpSp>
        <p:nvGrpSpPr>
          <p:cNvPr id="24" name="Group 23"/>
          <p:cNvGrpSpPr/>
          <p:nvPr/>
        </p:nvGrpSpPr>
        <p:grpSpPr>
          <a:xfrm>
            <a:off x="76200" y="1752600"/>
            <a:ext cx="2019300" cy="1600200"/>
            <a:chOff x="76200" y="1752600"/>
            <a:chExt cx="2019300" cy="1600200"/>
          </a:xfrm>
        </p:grpSpPr>
        <p:sp>
          <p:nvSpPr>
            <p:cNvPr id="13" name="Rounded Rectangle 12"/>
            <p:cNvSpPr/>
            <p:nvPr/>
          </p:nvSpPr>
          <p:spPr>
            <a:xfrm>
              <a:off x="228600" y="2895600"/>
              <a:ext cx="1447800" cy="457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 Program</a:t>
              </a:r>
              <a:endParaRPr lang="en-US" dirty="0">
                <a:solidFill>
                  <a:schemeClr val="tx1"/>
                </a:solidFill>
              </a:endParaRPr>
            </a:p>
          </p:txBody>
        </p:sp>
        <p:pic>
          <p:nvPicPr>
            <p:cNvPr id="1026" name="Picture 2"/>
            <p:cNvPicPr>
              <a:picLocks noChangeAspect="1" noChangeArrowheads="1"/>
            </p:cNvPicPr>
            <p:nvPr/>
          </p:nvPicPr>
          <p:blipFill>
            <a:blip r:embed="rId3" cstate="print"/>
            <a:srcRect/>
            <a:stretch>
              <a:fillRect/>
            </a:stretch>
          </p:blipFill>
          <p:spPr bwMode="auto">
            <a:xfrm>
              <a:off x="76200" y="1752600"/>
              <a:ext cx="2019300" cy="1057275"/>
            </a:xfrm>
            <a:prstGeom prst="rect">
              <a:avLst/>
            </a:prstGeom>
            <a:noFill/>
            <a:ln w="9525">
              <a:noFill/>
              <a:miter lim="800000"/>
              <a:headEnd/>
              <a:tailEnd/>
            </a:ln>
          </p:spPr>
        </p:pic>
      </p:grpSp>
      <p:sp>
        <p:nvSpPr>
          <p:cNvPr id="21" name="TextBox 20"/>
          <p:cNvSpPr txBox="1"/>
          <p:nvPr/>
        </p:nvSpPr>
        <p:spPr>
          <a:xfrm>
            <a:off x="304800" y="3400961"/>
            <a:ext cx="3810000"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latin typeface="Arial" pitchFamily="34" charset="0"/>
                <a:cs typeface="Arial" pitchFamily="34" charset="0"/>
              </a:rPr>
              <a:t>Using statement to execute query: </a:t>
            </a:r>
            <a:r>
              <a:rPr lang="en-US" sz="1600" b="0" dirty="0" smtClean="0">
                <a:latin typeface="Arial" pitchFamily="34" charset="0"/>
                <a:cs typeface="Arial" pitchFamily="34" charset="0"/>
              </a:rPr>
              <a:t>Now if the same query (</a:t>
            </a:r>
            <a:r>
              <a:rPr lang="en-US" sz="1600" dirty="0" smtClean="0"/>
              <a:t>Select * from employee</a:t>
            </a:r>
            <a:r>
              <a:rPr lang="en-US" sz="1600" b="0" dirty="0" smtClean="0">
                <a:latin typeface="Arial" pitchFamily="34" charset="0"/>
                <a:cs typeface="Arial" pitchFamily="34" charset="0"/>
              </a:rPr>
              <a:t>) is executed again the database engine will perform  steps 1 &amp; 2 for the query execution.</a:t>
            </a:r>
          </a:p>
        </p:txBody>
      </p:sp>
      <p:sp>
        <p:nvSpPr>
          <p:cNvPr id="22" name="TextBox 21"/>
          <p:cNvSpPr txBox="1"/>
          <p:nvPr/>
        </p:nvSpPr>
        <p:spPr>
          <a:xfrm>
            <a:off x="4953000" y="3400961"/>
            <a:ext cx="3810000"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latin typeface="Arial" pitchFamily="34" charset="0"/>
                <a:cs typeface="Arial" pitchFamily="34" charset="0"/>
              </a:rPr>
              <a:t>Using prepared statement to execute query: </a:t>
            </a:r>
            <a:r>
              <a:rPr lang="en-US" sz="1600" b="0" dirty="0" smtClean="0">
                <a:latin typeface="Arial" pitchFamily="34" charset="0"/>
                <a:cs typeface="Arial" pitchFamily="34" charset="0"/>
              </a:rPr>
              <a:t>Now if the same query (</a:t>
            </a:r>
            <a:r>
              <a:rPr lang="en-US" sz="1600" dirty="0" smtClean="0"/>
              <a:t>Select * from employee</a:t>
            </a:r>
            <a:r>
              <a:rPr lang="en-US" sz="1600" b="0" dirty="0" smtClean="0">
                <a:latin typeface="Arial" pitchFamily="34" charset="0"/>
                <a:cs typeface="Arial" pitchFamily="34" charset="0"/>
              </a:rPr>
              <a:t>) is executed again the database engine will perform  only step 2. So the query is precompiled once.</a:t>
            </a:r>
          </a:p>
        </p:txBody>
      </p:sp>
      <p:sp>
        <p:nvSpPr>
          <p:cNvPr id="23" name="TextBox 22"/>
          <p:cNvSpPr txBox="1"/>
          <p:nvPr/>
        </p:nvSpPr>
        <p:spPr>
          <a:xfrm>
            <a:off x="457200" y="4876800"/>
            <a:ext cx="845820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solidFill>
                  <a:schemeClr val="tx1"/>
                </a:solidFill>
                <a:latin typeface="Arial" pitchFamily="34" charset="0"/>
                <a:cs typeface="Arial" pitchFamily="34" charset="0"/>
              </a:rPr>
              <a:t>Inference:  </a:t>
            </a:r>
            <a:r>
              <a:rPr lang="en-US" i="1" dirty="0" smtClean="0">
                <a:solidFill>
                  <a:schemeClr val="tx1"/>
                </a:solidFill>
                <a:latin typeface="Arial" pitchFamily="34" charset="0"/>
                <a:cs typeface="Arial" pitchFamily="34" charset="0"/>
              </a:rPr>
              <a:t>Precompilation</a:t>
            </a:r>
            <a:r>
              <a:rPr lang="en-US" b="0" dirty="0" smtClean="0">
                <a:solidFill>
                  <a:schemeClr val="tx1"/>
                </a:solidFill>
                <a:latin typeface="Arial" pitchFamily="34" charset="0"/>
                <a:cs typeface="Arial" pitchFamily="34" charset="0"/>
              </a:rPr>
              <a:t> is a costly process and takes more time. Since prepared statement compiles the code only once and reuses it for subsequent execution it is faster than normal statements which pre-compiles query every time.</a:t>
            </a:r>
          </a:p>
          <a:p>
            <a:r>
              <a:rPr lang="en-US" dirty="0" smtClean="0">
                <a:solidFill>
                  <a:schemeClr val="tx1"/>
                </a:solidFill>
                <a:latin typeface="Arial" pitchFamily="34" charset="0"/>
                <a:cs typeface="Arial" pitchFamily="34" charset="0"/>
              </a:rPr>
              <a:t>NOTE: </a:t>
            </a:r>
            <a:r>
              <a:rPr lang="en-US" b="0" dirty="0" smtClean="0">
                <a:solidFill>
                  <a:schemeClr val="tx1"/>
                </a:solidFill>
                <a:latin typeface="Arial" pitchFamily="34" charset="0"/>
                <a:cs typeface="Arial" pitchFamily="34" charset="0"/>
              </a:rPr>
              <a:t>In prepared statements if the query is changed say “</a:t>
            </a:r>
            <a:r>
              <a:rPr lang="en-US" dirty="0" smtClean="0">
                <a:latin typeface="Arial" pitchFamily="34" charset="0"/>
                <a:cs typeface="Arial" pitchFamily="34" charset="0"/>
              </a:rPr>
              <a:t>Select * from employee where id=101” </a:t>
            </a:r>
            <a:r>
              <a:rPr lang="en-US" b="0" dirty="0" smtClean="0">
                <a:latin typeface="Arial" pitchFamily="34" charset="0"/>
                <a:cs typeface="Arial" pitchFamily="34" charset="0"/>
              </a:rPr>
              <a:t>the </a:t>
            </a:r>
            <a:r>
              <a:rPr lang="en-US" b="0" dirty="0" err="1" smtClean="0">
                <a:latin typeface="Arial" pitchFamily="34" charset="0"/>
                <a:cs typeface="Arial" pitchFamily="34" charset="0"/>
              </a:rPr>
              <a:t>precompilation</a:t>
            </a:r>
            <a:r>
              <a:rPr lang="en-US" b="0" dirty="0" smtClean="0">
                <a:latin typeface="Arial" pitchFamily="34" charset="0"/>
                <a:cs typeface="Arial" pitchFamily="34" charset="0"/>
              </a:rPr>
              <a:t> happens again.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par>
                                <p:cTn id="8" presetID="4"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ox(i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ox(in)">
                                      <p:cBhvr>
                                        <p:cTn id="23" dur="500"/>
                                        <p:tgtEl>
                                          <p:spTgt spid="15"/>
                                        </p:tgtEl>
                                      </p:cBhvr>
                                    </p:animEffect>
                                  </p:childTnLst>
                                </p:cTn>
                              </p:par>
                              <p:par>
                                <p:cTn id="24" presetID="4" presetClass="entr" presetSubtype="16"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ox(in)">
                                      <p:cBhvr>
                                        <p:cTn id="26" dur="500"/>
                                        <p:tgtEl>
                                          <p:spTgt spid="17"/>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ox(i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ox(in)">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ox(in)">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ox(in)">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5" grpId="0"/>
      <p:bldP spid="19" grpId="0"/>
      <p:bldP spid="21"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92075" lvl="1"/>
            <a:r>
              <a:rPr lang="en-US" sz="3500" dirty="0" smtClean="0">
                <a:latin typeface="Verdana" pitchFamily="34" charset="0"/>
              </a:rPr>
              <a:t>Statement vs PreparedStatement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30</a:t>
            </a:fld>
            <a:endParaRPr lang="en-US" dirty="0" smtClean="0"/>
          </a:p>
        </p:txBody>
      </p:sp>
      <p:graphicFrame>
        <p:nvGraphicFramePr>
          <p:cNvPr id="5" name="Table 4"/>
          <p:cNvGraphicFramePr>
            <a:graphicFrameLocks noGrp="1"/>
          </p:cNvGraphicFramePr>
          <p:nvPr/>
        </p:nvGraphicFramePr>
        <p:xfrm>
          <a:off x="228600" y="1981200"/>
          <a:ext cx="8610600" cy="3330341"/>
        </p:xfrm>
        <a:graphic>
          <a:graphicData uri="http://schemas.openxmlformats.org/drawingml/2006/table">
            <a:tbl>
              <a:tblPr firstRow="1" bandRow="1">
                <a:tableStyleId>{5C22544A-7EE6-4342-B048-85BDC9FD1C3A}</a:tableStyleId>
              </a:tblPr>
              <a:tblGrid>
                <a:gridCol w="4343400"/>
                <a:gridCol w="4267200"/>
              </a:tblGrid>
              <a:tr h="381000">
                <a:tc>
                  <a:txBody>
                    <a:bodyPr/>
                    <a:lstStyle/>
                    <a:p>
                      <a:pPr lvl="3"/>
                      <a:r>
                        <a:rPr lang="en-US" dirty="0" smtClean="0"/>
                        <a:t>Statement</a:t>
                      </a:r>
                      <a:endParaRPr lang="en-IN" dirty="0"/>
                    </a:p>
                  </a:txBody>
                  <a:tcPr/>
                </a:tc>
                <a:tc>
                  <a:txBody>
                    <a:bodyPr/>
                    <a:lstStyle/>
                    <a:p>
                      <a:pPr lvl="2"/>
                      <a:r>
                        <a:rPr lang="en-US" dirty="0" smtClean="0"/>
                        <a:t>PreparedStatement</a:t>
                      </a:r>
                      <a:endParaRPr lang="en-IN" dirty="0"/>
                    </a:p>
                  </a:txBody>
                  <a:tcPr/>
                </a:tc>
              </a:tr>
              <a:tr h="677779">
                <a:tc>
                  <a:txBody>
                    <a:bodyPr/>
                    <a:lstStyle/>
                    <a:p>
                      <a:r>
                        <a:rPr lang="en-US" sz="1800" kern="1200" baseline="0" dirty="0" smtClean="0">
                          <a:solidFill>
                            <a:schemeClr val="dk1"/>
                          </a:solidFill>
                          <a:latin typeface="Arial" pitchFamily="34" charset="0"/>
                          <a:ea typeface="+mn-ea"/>
                          <a:cs typeface="Arial" pitchFamily="34" charset="0"/>
                        </a:rPr>
                        <a:t>A Statement is used  for  executing simple SQL queries .</a:t>
                      </a:r>
                      <a:endParaRPr lang="en-IN"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 </a:t>
                      </a:r>
                      <a:r>
                        <a:rPr lang="en-US" sz="1800" kern="1200" baseline="0" dirty="0" smtClean="0">
                          <a:solidFill>
                            <a:schemeClr val="dk1"/>
                          </a:solidFill>
                          <a:latin typeface="Arial" pitchFamily="34" charset="0"/>
                          <a:ea typeface="+mn-ea"/>
                          <a:cs typeface="Arial" pitchFamily="34" charset="0"/>
                        </a:rPr>
                        <a:t>A Statement is used  for  executing  dynamic SQL queries  with  values being changed during run time.</a:t>
                      </a:r>
                      <a:endParaRPr lang="en-IN" dirty="0">
                        <a:latin typeface="Arial" pitchFamily="34" charset="0"/>
                        <a:cs typeface="Arial" pitchFamily="34" charset="0"/>
                      </a:endParaRPr>
                    </a:p>
                  </a:txBody>
                  <a:tcPr/>
                </a:tc>
              </a:tr>
              <a:tr h="790876">
                <a:tc>
                  <a:txBody>
                    <a:bodyPr/>
                    <a:lstStyle/>
                    <a:p>
                      <a:r>
                        <a:rPr lang="en-US" dirty="0" smtClean="0">
                          <a:latin typeface="Arial" pitchFamily="34" charset="0"/>
                          <a:cs typeface="Arial" pitchFamily="34" charset="0"/>
                        </a:rPr>
                        <a:t>When Statement is executed, the SQL query  is passed to the database, where it has to be parsed and compiled before it can be executed.</a:t>
                      </a:r>
                      <a:endParaRPr lang="en-IN"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PreparedStatement  send the sql query to the database, pre-compile it and saved in a cache. For subsequent query execution the same precompiled query will be used.</a:t>
                      </a:r>
                      <a:endParaRPr lang="en-IN" dirty="0">
                        <a:latin typeface="Arial" pitchFamily="34" charset="0"/>
                        <a:cs typeface="Arial" pitchFamily="34" charset="0"/>
                      </a:endParaRPr>
                    </a:p>
                  </a:txBody>
                  <a:tcPr/>
                </a:tc>
              </a:tr>
              <a:tr h="571901">
                <a:tc>
                  <a:txBody>
                    <a:bodyPr/>
                    <a:lstStyle/>
                    <a:p>
                      <a:r>
                        <a:rPr lang="en-US" dirty="0" smtClean="0">
                          <a:latin typeface="Arial" pitchFamily="34" charset="0"/>
                          <a:cs typeface="Arial" pitchFamily="34" charset="0"/>
                        </a:rPr>
                        <a:t>Statement  execution</a:t>
                      </a:r>
                      <a:r>
                        <a:rPr lang="en-US" baseline="0" dirty="0" smtClean="0">
                          <a:latin typeface="Arial" pitchFamily="34" charset="0"/>
                          <a:cs typeface="Arial" pitchFamily="34" charset="0"/>
                        </a:rPr>
                        <a:t> is slow</a:t>
                      </a:r>
                      <a:r>
                        <a:rPr lang="en-US" dirty="0" smtClean="0">
                          <a:latin typeface="Arial" pitchFamily="34" charset="0"/>
                          <a:cs typeface="Arial" pitchFamily="34" charset="0"/>
                        </a:rPr>
                        <a:t>.</a:t>
                      </a:r>
                      <a:endParaRPr lang="en-IN"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PreparedStatement  execution is fast.</a:t>
                      </a:r>
                      <a:endParaRPr lang="en-IN" dirty="0">
                        <a:latin typeface="Arial" pitchFamily="34" charset="0"/>
                        <a:cs typeface="Arial" pitchFamily="34" charset="0"/>
                      </a:endParaRPr>
                    </a:p>
                  </a:txBody>
                  <a:tcPr/>
                </a:tc>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sz="2800" dirty="0" smtClean="0">
                <a:latin typeface="Verdana" pitchFamily="34" charset="0"/>
              </a:rPr>
              <a:t>Steps to execute PreparedStatement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31</a:t>
            </a:fld>
            <a:endParaRPr lang="en-US" smtClean="0"/>
          </a:p>
        </p:txBody>
      </p:sp>
      <p:sp>
        <p:nvSpPr>
          <p:cNvPr id="8" name="TextBox 7"/>
          <p:cNvSpPr txBox="1"/>
          <p:nvPr/>
        </p:nvSpPr>
        <p:spPr>
          <a:xfrm>
            <a:off x="466800" y="1619071"/>
            <a:ext cx="82200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457200" indent="-457200">
              <a:buAutoNum type="arabicPeriod"/>
            </a:pPr>
            <a:r>
              <a:rPr lang="en-US" b="0" dirty="0" smtClean="0">
                <a:latin typeface="Arial" pitchFamily="34" charset="0"/>
                <a:cs typeface="Arial" pitchFamily="34" charset="0"/>
              </a:rPr>
              <a:t>Register the driver and create DB connection.</a:t>
            </a:r>
          </a:p>
          <a:p>
            <a:pPr marL="457200" indent="-457200">
              <a:buAutoNum type="arabicPeriod"/>
            </a:pPr>
            <a:r>
              <a:rPr lang="en-US" b="0" dirty="0" smtClean="0">
                <a:latin typeface="Arial" pitchFamily="34" charset="0"/>
                <a:cs typeface="Arial" pitchFamily="34" charset="0"/>
              </a:rPr>
              <a:t>Create Prepared statement object.</a:t>
            </a:r>
          </a:p>
          <a:p>
            <a:pPr marL="457200" indent="-457200">
              <a:buAutoNum type="arabicPeriod"/>
            </a:pPr>
            <a:r>
              <a:rPr lang="en-US" b="0" dirty="0" smtClean="0">
                <a:latin typeface="Arial" pitchFamily="34" charset="0"/>
                <a:cs typeface="Arial" pitchFamily="34" charset="0"/>
              </a:rPr>
              <a:t>Bind variables for IN parameters.</a:t>
            </a:r>
          </a:p>
          <a:p>
            <a:pPr marL="457200" indent="-457200">
              <a:buAutoNum type="arabicPeriod"/>
            </a:pPr>
            <a:r>
              <a:rPr lang="en-US" b="0" dirty="0" smtClean="0">
                <a:latin typeface="Arial" pitchFamily="34" charset="0"/>
                <a:cs typeface="Arial" pitchFamily="34" charset="0"/>
              </a:rPr>
              <a:t>Execute the Prepared statement.</a:t>
            </a:r>
            <a:endParaRPr lang="en-US" b="0" dirty="0">
              <a:latin typeface="Arial" pitchFamily="34" charset="0"/>
              <a:cs typeface="Arial" pitchFamily="34" charset="0"/>
            </a:endParaRPr>
          </a:p>
        </p:txBody>
      </p:sp>
      <p:grpSp>
        <p:nvGrpSpPr>
          <p:cNvPr id="20" name="Group 19"/>
          <p:cNvGrpSpPr/>
          <p:nvPr/>
        </p:nvGrpSpPr>
        <p:grpSpPr>
          <a:xfrm>
            <a:off x="381000" y="3048000"/>
            <a:ext cx="8243455" cy="3563779"/>
            <a:chOff x="381000" y="3048000"/>
            <a:chExt cx="8243455" cy="3563779"/>
          </a:xfrm>
        </p:grpSpPr>
        <p:sp>
          <p:nvSpPr>
            <p:cNvPr id="9" name="TextBox 8"/>
            <p:cNvSpPr txBox="1"/>
            <p:nvPr/>
          </p:nvSpPr>
          <p:spPr>
            <a:xfrm>
              <a:off x="381000" y="3276600"/>
              <a:ext cx="7822975" cy="2446824"/>
            </a:xfrm>
            <a:prstGeom prst="rect">
              <a:avLst/>
            </a:prstGeom>
            <a:noFill/>
          </p:spPr>
          <p:txBody>
            <a:bodyPr wrap="none" rtlCol="0">
              <a:spAutoFit/>
            </a:bodyPr>
            <a:lstStyle/>
            <a:p>
              <a:r>
                <a:rPr lang="en-US" sz="1700" dirty="0" smtClean="0"/>
                <a:t>Example:</a:t>
              </a:r>
            </a:p>
            <a:p>
              <a:r>
                <a:rPr lang="en-US" sz="1700" b="0" dirty="0" smtClean="0"/>
                <a:t>// Load driver and create connection</a:t>
              </a:r>
            </a:p>
            <a:p>
              <a:r>
                <a:rPr lang="en-US" sz="1700" b="0" dirty="0" smtClean="0">
                  <a:solidFill>
                    <a:srgbClr val="002060"/>
                  </a:solidFill>
                </a:rPr>
                <a:t>String query = “</a:t>
              </a:r>
              <a:r>
                <a:rPr lang="en-US" sz="1700" b="0" dirty="0" smtClean="0">
                  <a:solidFill>
                    <a:srgbClr val="00B050"/>
                  </a:solidFill>
                </a:rPr>
                <a:t>insert into Employee values (?,?,?)</a:t>
              </a:r>
              <a:r>
                <a:rPr lang="en-US" sz="1700" b="0" dirty="0" smtClean="0">
                  <a:solidFill>
                    <a:srgbClr val="002060"/>
                  </a:solidFill>
                </a:rPr>
                <a:t>”;</a:t>
              </a:r>
            </a:p>
            <a:p>
              <a:pPr marL="1600200" indent="-1600200"/>
              <a:r>
                <a:rPr lang="en-US" sz="1700" b="0" dirty="0" smtClean="0">
                  <a:solidFill>
                    <a:srgbClr val="002060"/>
                  </a:solidFill>
                </a:rPr>
                <a:t>PreparedStatement  </a:t>
              </a:r>
              <a:r>
                <a:rPr lang="en-US" sz="1700" b="0" dirty="0" err="1" smtClean="0">
                  <a:solidFill>
                    <a:srgbClr val="002060"/>
                  </a:solidFill>
                </a:rPr>
                <a:t>prepareStatement</a:t>
              </a:r>
              <a:r>
                <a:rPr lang="en-US" sz="1700" b="0" dirty="0" smtClean="0">
                  <a:solidFill>
                    <a:srgbClr val="002060"/>
                  </a:solidFill>
                </a:rPr>
                <a:t> = </a:t>
              </a:r>
              <a:r>
                <a:rPr lang="en-US" sz="1700" b="0" dirty="0" err="1" smtClean="0">
                  <a:solidFill>
                    <a:srgbClr val="002060"/>
                  </a:solidFill>
                </a:rPr>
                <a:t>connection.prepareStatement</a:t>
              </a:r>
              <a:r>
                <a:rPr lang="en-US" sz="1700" b="0" dirty="0" smtClean="0">
                  <a:solidFill>
                    <a:srgbClr val="002060"/>
                  </a:solidFill>
                </a:rPr>
                <a:t>(query);</a:t>
              </a:r>
            </a:p>
            <a:p>
              <a:pPr marL="1600200" indent="-1600200"/>
              <a:r>
                <a:rPr lang="en-US" sz="1700" b="0" dirty="0" err="1" smtClean="0">
                  <a:solidFill>
                    <a:srgbClr val="002060"/>
                  </a:solidFill>
                </a:rPr>
                <a:t>prepareStatement.</a:t>
              </a:r>
              <a:r>
                <a:rPr lang="en-US" sz="1700" b="0" dirty="0" err="1" smtClean="0">
                  <a:solidFill>
                    <a:srgbClr val="C00000"/>
                  </a:solidFill>
                </a:rPr>
                <a:t>setInt</a:t>
              </a:r>
              <a:r>
                <a:rPr lang="en-US" sz="1700" b="0" dirty="0" smtClean="0">
                  <a:solidFill>
                    <a:srgbClr val="002060"/>
                  </a:solidFill>
                </a:rPr>
                <a:t>(1, 75);</a:t>
              </a:r>
            </a:p>
            <a:p>
              <a:pPr marL="1600200" indent="-1600200"/>
              <a:r>
                <a:rPr lang="en-US" sz="1700" b="0" dirty="0" err="1" smtClean="0">
                  <a:solidFill>
                    <a:srgbClr val="002060"/>
                  </a:solidFill>
                </a:rPr>
                <a:t>prepareStatement.</a:t>
              </a:r>
              <a:r>
                <a:rPr lang="en-US" sz="1700" b="0" dirty="0" err="1" smtClean="0">
                  <a:solidFill>
                    <a:srgbClr val="C00000"/>
                  </a:solidFill>
                </a:rPr>
                <a:t>setString</a:t>
              </a:r>
              <a:r>
                <a:rPr lang="en-US" sz="1700" b="0" dirty="0" smtClean="0">
                  <a:solidFill>
                    <a:srgbClr val="002060"/>
                  </a:solidFill>
                </a:rPr>
                <a:t>(2,”John”);</a:t>
              </a:r>
            </a:p>
            <a:p>
              <a:pPr marL="1600200" indent="-1600200"/>
              <a:r>
                <a:rPr lang="en-US" sz="1700" b="0" dirty="0" err="1" smtClean="0">
                  <a:solidFill>
                    <a:srgbClr val="002060"/>
                  </a:solidFill>
                </a:rPr>
                <a:t>prepareStatement.</a:t>
              </a:r>
              <a:r>
                <a:rPr lang="en-US" sz="1700" b="0" dirty="0" err="1" smtClean="0">
                  <a:solidFill>
                    <a:srgbClr val="C00000"/>
                  </a:solidFill>
                </a:rPr>
                <a:t>setInt</a:t>
              </a:r>
              <a:r>
                <a:rPr lang="en-US" sz="1700" b="0" dirty="0" smtClean="0">
                  <a:solidFill>
                    <a:srgbClr val="002060"/>
                  </a:solidFill>
                </a:rPr>
                <a:t>(3,2500);</a:t>
              </a:r>
            </a:p>
            <a:p>
              <a:pPr marL="1600200" indent="-1600200"/>
              <a:r>
                <a:rPr lang="en-US" sz="1700" b="0" dirty="0" err="1" smtClean="0">
                  <a:solidFill>
                    <a:srgbClr val="002060"/>
                  </a:solidFill>
                </a:rPr>
                <a:t>int</a:t>
              </a:r>
              <a:r>
                <a:rPr lang="en-US" sz="1700" b="0" dirty="0" smtClean="0">
                  <a:solidFill>
                    <a:srgbClr val="002060"/>
                  </a:solidFill>
                </a:rPr>
                <a:t> </a:t>
              </a:r>
              <a:r>
                <a:rPr lang="en-US" sz="1700" b="0" dirty="0" err="1" smtClean="0">
                  <a:solidFill>
                    <a:srgbClr val="002060"/>
                  </a:solidFill>
                </a:rPr>
                <a:t>iUpdatedRecords</a:t>
              </a:r>
              <a:r>
                <a:rPr lang="en-US" sz="1700" b="0" dirty="0" smtClean="0">
                  <a:solidFill>
                    <a:srgbClr val="002060"/>
                  </a:solidFill>
                </a:rPr>
                <a:t> = </a:t>
              </a:r>
              <a:r>
                <a:rPr lang="en-US" sz="1700" b="0" dirty="0" err="1" smtClean="0">
                  <a:solidFill>
                    <a:srgbClr val="002060"/>
                  </a:solidFill>
                </a:rPr>
                <a:t>prepareStatement</a:t>
              </a:r>
              <a:endParaRPr lang="en-US" sz="1700" b="0" dirty="0" smtClean="0">
                <a:solidFill>
                  <a:srgbClr val="002060"/>
                </a:solidFill>
              </a:endParaRPr>
            </a:p>
            <a:p>
              <a:pPr marL="1600200" indent="-1600200"/>
              <a:r>
                <a:rPr lang="en-US" sz="1700" b="0" dirty="0" smtClean="0">
                  <a:solidFill>
                    <a:srgbClr val="002060"/>
                  </a:solidFill>
                </a:rPr>
                <a:t>			.</a:t>
              </a:r>
              <a:r>
                <a:rPr lang="en-US" sz="1700" b="0" dirty="0" err="1" smtClean="0">
                  <a:solidFill>
                    <a:srgbClr val="002060"/>
                  </a:solidFill>
                </a:rPr>
                <a:t>executeUpdate</a:t>
              </a:r>
              <a:r>
                <a:rPr lang="en-US" sz="1700" b="0" dirty="0" smtClean="0">
                  <a:solidFill>
                    <a:srgbClr val="002060"/>
                  </a:solidFill>
                </a:rPr>
                <a:t>();</a:t>
              </a:r>
            </a:p>
          </p:txBody>
        </p:sp>
        <p:sp>
          <p:nvSpPr>
            <p:cNvPr id="10" name="Right Brace 9"/>
            <p:cNvSpPr/>
            <p:nvPr/>
          </p:nvSpPr>
          <p:spPr>
            <a:xfrm>
              <a:off x="4495800" y="4398820"/>
              <a:ext cx="304800" cy="7620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939145" y="4419600"/>
              <a:ext cx="3366655" cy="107721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600" b="0" dirty="0" smtClean="0">
                  <a:latin typeface="Arial" pitchFamily="34" charset="0"/>
                  <a:cs typeface="Arial" pitchFamily="34" charset="0"/>
                </a:rPr>
                <a:t>The </a:t>
              </a:r>
              <a:r>
                <a:rPr lang="en-US" sz="1600" dirty="0" smtClean="0">
                  <a:latin typeface="Arial" pitchFamily="34" charset="0"/>
                  <a:cs typeface="Arial" pitchFamily="34" charset="0"/>
                </a:rPr>
                <a:t>IN</a:t>
              </a:r>
              <a:r>
                <a:rPr lang="en-US" sz="1600" b="0" dirty="0" smtClean="0">
                  <a:latin typeface="Arial" pitchFamily="34" charset="0"/>
                  <a:cs typeface="Arial" pitchFamily="34" charset="0"/>
                </a:rPr>
                <a:t> parameters are set for each </a:t>
              </a:r>
              <a:r>
                <a:rPr lang="en-US" sz="1600" dirty="0" smtClean="0">
                  <a:latin typeface="Arial" pitchFamily="34" charset="0"/>
                  <a:cs typeface="Arial" pitchFamily="34" charset="0"/>
                </a:rPr>
                <a:t>“?”. </a:t>
              </a:r>
              <a:r>
                <a:rPr lang="en-US" sz="1600" b="0" dirty="0" smtClean="0">
                  <a:latin typeface="Arial" pitchFamily="34" charset="0"/>
                  <a:cs typeface="Arial" pitchFamily="34" charset="0"/>
                </a:rPr>
                <a:t>The order in the query should match the index number when binding the values.</a:t>
              </a:r>
              <a:endParaRPr lang="en-US" sz="1600" b="0" dirty="0">
                <a:latin typeface="Arial" pitchFamily="34" charset="0"/>
                <a:cs typeface="Arial" pitchFamily="34" charset="0"/>
              </a:endParaRPr>
            </a:p>
          </p:txBody>
        </p:sp>
        <p:sp>
          <p:nvSpPr>
            <p:cNvPr id="14" name="TextBox 13"/>
            <p:cNvSpPr txBox="1"/>
            <p:nvPr/>
          </p:nvSpPr>
          <p:spPr>
            <a:xfrm>
              <a:off x="838200" y="5836182"/>
              <a:ext cx="4343400" cy="775597"/>
            </a:xfrm>
            <a:prstGeom prst="rect">
              <a:avLst/>
            </a:prstGeom>
          </p:spPr>
          <p:style>
            <a:lnRef idx="1">
              <a:schemeClr val="accent4"/>
            </a:lnRef>
            <a:fillRef idx="2">
              <a:schemeClr val="accent4"/>
            </a:fillRef>
            <a:effectRef idx="1">
              <a:schemeClr val="accent4"/>
            </a:effectRef>
            <a:fontRef idx="minor">
              <a:schemeClr val="dk1"/>
            </a:fontRef>
          </p:style>
          <p:txBody>
            <a:bodyPr wrap="square" tIns="18288" rIns="0" bIns="18288" rtlCol="0">
              <a:spAutoFit/>
            </a:bodyPr>
            <a:lstStyle/>
            <a:p>
              <a:r>
                <a:rPr lang="en-US" sz="1600" b="0" dirty="0" smtClean="0">
                  <a:latin typeface="Arial" pitchFamily="34" charset="0"/>
                  <a:cs typeface="Arial" pitchFamily="34" charset="0"/>
                </a:rPr>
                <a:t>This  executes the query and returns the number of rows that have been inserted/updated in the table</a:t>
              </a:r>
              <a:endParaRPr lang="en-US" sz="1600" dirty="0">
                <a:latin typeface="Arial" pitchFamily="34" charset="0"/>
                <a:cs typeface="Arial" pitchFamily="34" charset="0"/>
              </a:endParaRPr>
            </a:p>
          </p:txBody>
        </p:sp>
        <p:cxnSp>
          <p:nvCxnSpPr>
            <p:cNvPr id="16" name="Straight Arrow Connector 15"/>
            <p:cNvCxnSpPr>
              <a:stCxn id="14" idx="0"/>
            </p:cNvCxnSpPr>
            <p:nvPr/>
          </p:nvCxnSpPr>
          <p:spPr>
            <a:xfrm flipV="1">
              <a:off x="3009900" y="5562600"/>
              <a:ext cx="190500" cy="27358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43600" y="3048000"/>
              <a:ext cx="2680855" cy="5847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600" b="0" dirty="0" smtClean="0">
                  <a:latin typeface="Arial" pitchFamily="34" charset="0"/>
                  <a:cs typeface="Arial" pitchFamily="34" charset="0"/>
                </a:rPr>
                <a:t>Create the prepared statement for the query</a:t>
              </a:r>
              <a:endParaRPr lang="en-US" sz="1600" b="0" dirty="0">
                <a:latin typeface="Arial" pitchFamily="34" charset="0"/>
                <a:cs typeface="Arial" pitchFamily="34" charset="0"/>
              </a:endParaRPr>
            </a:p>
          </p:txBody>
        </p:sp>
        <p:cxnSp>
          <p:nvCxnSpPr>
            <p:cNvPr id="19" name="Straight Arrow Connector 18"/>
            <p:cNvCxnSpPr/>
            <p:nvPr/>
          </p:nvCxnSpPr>
          <p:spPr>
            <a:xfrm flipH="1">
              <a:off x="6248400" y="3657600"/>
              <a:ext cx="6096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jdbc3.JPG"/>
          <p:cNvPicPr>
            <a:picLocks noChangeAspect="1"/>
          </p:cNvPicPr>
          <p:nvPr/>
        </p:nvPicPr>
        <p:blipFill>
          <a:blip r:embed="rId3" cstate="print"/>
          <a:stretch>
            <a:fillRect/>
          </a:stretch>
        </p:blipFill>
        <p:spPr>
          <a:xfrm>
            <a:off x="1524000" y="1676400"/>
            <a:ext cx="6029325" cy="4324350"/>
          </a:xfrm>
          <a:prstGeom prst="rect">
            <a:avLst/>
          </a:prstGeom>
        </p:spPr>
      </p:pic>
      <p:sp>
        <p:nvSpPr>
          <p:cNvPr id="7170" name="Title 1"/>
          <p:cNvSpPr>
            <a:spLocks noGrp="1"/>
          </p:cNvSpPr>
          <p:nvPr>
            <p:ph type="title"/>
          </p:nvPr>
        </p:nvSpPr>
        <p:spPr>
          <a:xfrm>
            <a:off x="1371600" y="0"/>
            <a:ext cx="7772400" cy="1143000"/>
          </a:xfrm>
        </p:spPr>
        <p:txBody>
          <a:bodyPr/>
          <a:lstStyle/>
          <a:p>
            <a:pPr marL="396875" lvl="1"/>
            <a:r>
              <a:rPr lang="en-US" dirty="0" smtClean="0">
                <a:latin typeface="Verdana" pitchFamily="34" charset="0"/>
              </a:rPr>
              <a:t>PreparedStatement Example</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32</a:t>
            </a:fld>
            <a:endParaRPr lang="en-US" smtClean="0"/>
          </a:p>
        </p:txBody>
      </p:sp>
      <p:sp>
        <p:nvSpPr>
          <p:cNvPr id="5" name="Line Callout 1 4"/>
          <p:cNvSpPr/>
          <p:nvPr/>
        </p:nvSpPr>
        <p:spPr>
          <a:xfrm>
            <a:off x="7391400" y="1447800"/>
            <a:ext cx="1752600" cy="548640"/>
          </a:xfrm>
          <a:prstGeom prst="borderCallout1">
            <a:avLst>
              <a:gd name="adj1" fmla="val 18750"/>
              <a:gd name="adj2" fmla="val -8333"/>
              <a:gd name="adj3" fmla="val 401389"/>
              <a:gd name="adj4" fmla="val -67898"/>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Arial" pitchFamily="34" charset="0"/>
                <a:cs typeface="Arial" pitchFamily="34" charset="0"/>
              </a:rPr>
              <a:t> Load and register driver.</a:t>
            </a:r>
            <a:endParaRPr lang="en-US" sz="1100" dirty="0">
              <a:latin typeface="Arial" pitchFamily="34" charset="0"/>
              <a:cs typeface="Arial" pitchFamily="34" charset="0"/>
            </a:endParaRPr>
          </a:p>
        </p:txBody>
      </p:sp>
      <p:sp>
        <p:nvSpPr>
          <p:cNvPr id="6" name="Right Brace 5"/>
          <p:cNvSpPr/>
          <p:nvPr/>
        </p:nvSpPr>
        <p:spPr>
          <a:xfrm>
            <a:off x="5867400" y="3505200"/>
            <a:ext cx="381000" cy="3048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ine Callout 1 6"/>
          <p:cNvSpPr/>
          <p:nvPr/>
        </p:nvSpPr>
        <p:spPr>
          <a:xfrm>
            <a:off x="7391400" y="2133600"/>
            <a:ext cx="1752600" cy="320040"/>
          </a:xfrm>
          <a:prstGeom prst="borderCallout1">
            <a:avLst>
              <a:gd name="adj1" fmla="val 18750"/>
              <a:gd name="adj2" fmla="val -8333"/>
              <a:gd name="adj3" fmla="val 571400"/>
              <a:gd name="adj4" fmla="val -45413"/>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Arial" pitchFamily="34" charset="0"/>
                <a:cs typeface="Arial" pitchFamily="34" charset="0"/>
              </a:rPr>
              <a:t>Establish connection</a:t>
            </a:r>
            <a:endParaRPr lang="en-US" sz="1100" dirty="0">
              <a:latin typeface="Arial" pitchFamily="34" charset="0"/>
              <a:cs typeface="Arial" pitchFamily="34" charset="0"/>
            </a:endParaRPr>
          </a:p>
        </p:txBody>
      </p:sp>
      <p:sp>
        <p:nvSpPr>
          <p:cNvPr id="8" name="Rounded Rectangle 7"/>
          <p:cNvSpPr/>
          <p:nvPr/>
        </p:nvSpPr>
        <p:spPr>
          <a:xfrm>
            <a:off x="152400" y="4114800"/>
            <a:ext cx="1447800" cy="685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Arial" pitchFamily="34" charset="0"/>
                <a:cs typeface="Arial" pitchFamily="34" charset="0"/>
              </a:rPr>
              <a:t>Set Parameter values</a:t>
            </a:r>
            <a:endParaRPr lang="en-US" sz="1100" dirty="0">
              <a:latin typeface="Arial" pitchFamily="34" charset="0"/>
              <a:cs typeface="Arial" pitchFamily="34" charset="0"/>
            </a:endParaRPr>
          </a:p>
        </p:txBody>
      </p:sp>
      <p:sp>
        <p:nvSpPr>
          <p:cNvPr id="9" name="Right Brace 8"/>
          <p:cNvSpPr/>
          <p:nvPr/>
        </p:nvSpPr>
        <p:spPr>
          <a:xfrm flipH="1">
            <a:off x="1828800" y="4419600"/>
            <a:ext cx="152400" cy="2286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ine Callout 1 10"/>
          <p:cNvSpPr/>
          <p:nvPr/>
        </p:nvSpPr>
        <p:spPr>
          <a:xfrm>
            <a:off x="7086600" y="4343400"/>
            <a:ext cx="1752600" cy="548640"/>
          </a:xfrm>
          <a:prstGeom prst="borderCallout1">
            <a:avLst>
              <a:gd name="adj1" fmla="val 47851"/>
              <a:gd name="adj2" fmla="val -2536"/>
              <a:gd name="adj3" fmla="val -3241"/>
              <a:gd name="adj4" fmla="val -76842"/>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Arial" pitchFamily="34" charset="0"/>
                <a:cs typeface="Arial" pitchFamily="34" charset="0"/>
              </a:rPr>
              <a:t>Create a prepared statement using the given SQL</a:t>
            </a:r>
            <a:endParaRPr lang="en-US" sz="1100" dirty="0">
              <a:latin typeface="Arial" pitchFamily="34" charset="0"/>
              <a:cs typeface="Arial" pitchFamily="34" charset="0"/>
            </a:endParaRPr>
          </a:p>
        </p:txBody>
      </p:sp>
      <p:sp>
        <p:nvSpPr>
          <p:cNvPr id="12" name="Line Callout 1 11"/>
          <p:cNvSpPr/>
          <p:nvPr/>
        </p:nvSpPr>
        <p:spPr>
          <a:xfrm>
            <a:off x="7239000" y="5257800"/>
            <a:ext cx="1371600" cy="381000"/>
          </a:xfrm>
          <a:prstGeom prst="borderCallout1">
            <a:avLst>
              <a:gd name="adj1" fmla="val 18750"/>
              <a:gd name="adj2" fmla="val -8333"/>
              <a:gd name="adj3" fmla="val -133961"/>
              <a:gd name="adj4" fmla="val -131835"/>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Arial" pitchFamily="34" charset="0"/>
                <a:cs typeface="Arial" pitchFamily="34" charset="0"/>
              </a:rPr>
              <a:t>Execute query</a:t>
            </a:r>
            <a:endParaRPr lang="en-US" sz="1100" dirty="0">
              <a:latin typeface="Arial" pitchFamily="34" charset="0"/>
              <a:cs typeface="Arial" pitchFamily="34" charset="0"/>
            </a:endParaRPr>
          </a:p>
        </p:txBody>
      </p:sp>
      <p:sp>
        <p:nvSpPr>
          <p:cNvPr id="13" name="Rounded Rectangle 12"/>
          <p:cNvSpPr/>
          <p:nvPr/>
        </p:nvSpPr>
        <p:spPr>
          <a:xfrm>
            <a:off x="106680" y="5029200"/>
            <a:ext cx="118872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Arial" pitchFamily="34" charset="0"/>
                <a:cs typeface="Arial" pitchFamily="34" charset="0"/>
              </a:rPr>
              <a:t>Close the statement, connection in finally block.</a:t>
            </a:r>
          </a:p>
        </p:txBody>
      </p:sp>
      <p:sp>
        <p:nvSpPr>
          <p:cNvPr id="14" name="Right Brace 13"/>
          <p:cNvSpPr/>
          <p:nvPr/>
        </p:nvSpPr>
        <p:spPr>
          <a:xfrm flipH="1">
            <a:off x="1600200" y="5334000"/>
            <a:ext cx="152400" cy="2286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ox(in)">
                                      <p:cBhvr>
                                        <p:cTn id="20"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in)">
                                      <p:cBhvr>
                                        <p:cTn id="25"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6" presetID="4" presetClass="entr" presetSubtype="16"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in)">
                                      <p:cBhvr>
                                        <p:cTn id="2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ox(in)">
                                      <p:cBhvr>
                                        <p:cTn id="3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ox(in)">
                                      <p:cBhvr>
                                        <p:cTn id="38" dur="500"/>
                                        <p:tgtEl>
                                          <p:spTgt spid="13"/>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ox(in)">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animBg="1"/>
      <p:bldP spid="12"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228600" y="3048000"/>
            <a:ext cx="8686800" cy="2895600"/>
          </a:xfrm>
        </p:spPr>
        <p:txBody>
          <a:bodyPr/>
          <a:lstStyle/>
          <a:p>
            <a:pPr>
              <a:buNone/>
            </a:pPr>
            <a:r>
              <a:rPr lang="en-US" sz="2400" dirty="0" smtClean="0">
                <a:latin typeface="Arial" pitchFamily="34" charset="0"/>
                <a:cs typeface="Arial" pitchFamily="34" charset="0"/>
              </a:rPr>
              <a:t>Associates to reflect the following before proceeding.</a:t>
            </a:r>
          </a:p>
          <a:p>
            <a:pPr>
              <a:buFont typeface="Wingdings" pitchFamily="2" charset="2"/>
              <a:buChar char="§"/>
            </a:pPr>
            <a:r>
              <a:rPr sz="2400" dirty="0" smtClean="0">
                <a:latin typeface="Arial" pitchFamily="34" charset="0"/>
                <a:cs typeface="Arial" pitchFamily="34" charset="0"/>
              </a:rPr>
              <a:t> What are the two ways of  loading drivers ?</a:t>
            </a:r>
          </a:p>
          <a:p>
            <a:pPr>
              <a:spcBef>
                <a:spcPts val="1800"/>
              </a:spcBef>
              <a:buFont typeface="Wingdings" pitchFamily="2" charset="2"/>
              <a:buChar char="§"/>
            </a:pPr>
            <a:r>
              <a:rPr lang="en-US" sz="2400" dirty="0" smtClean="0">
                <a:latin typeface="Arial" pitchFamily="34" charset="0"/>
                <a:cs typeface="Arial" pitchFamily="34" charset="0"/>
              </a:rPr>
              <a:t>Usage of PreparedStatement increases the performance  Why ?</a:t>
            </a:r>
          </a:p>
          <a:p>
            <a:pPr>
              <a:spcBef>
                <a:spcPts val="1800"/>
              </a:spcBef>
              <a:buFont typeface="Wingdings" pitchFamily="2" charset="2"/>
              <a:buChar char="§"/>
            </a:pPr>
            <a:r>
              <a:rPr lang="en-US" sz="2400" dirty="0" smtClean="0">
                <a:latin typeface="Arial" pitchFamily="34" charset="0"/>
                <a:cs typeface="Arial" pitchFamily="34" charset="0"/>
              </a:rPr>
              <a:t>What is the use of Result Set?</a:t>
            </a:r>
          </a:p>
          <a:p>
            <a:pPr>
              <a:spcBef>
                <a:spcPts val="1800"/>
              </a:spcBef>
              <a:buFont typeface="Wingdings" pitchFamily="2" charset="2"/>
              <a:buChar char="§"/>
            </a:pPr>
            <a:r>
              <a:rPr lang="en-US" sz="2400" dirty="0" smtClean="0">
                <a:latin typeface="Arial" pitchFamily="34" charset="0"/>
                <a:cs typeface="Arial" pitchFamily="34" charset="0"/>
              </a:rPr>
              <a:t>What API I use for executing stored procedures?</a:t>
            </a:r>
          </a:p>
          <a:p>
            <a:pPr>
              <a:buNone/>
            </a:pPr>
            <a:endParaRPr lang="en-US" sz="2400" dirty="0" smtClean="0">
              <a:latin typeface="Arial" pitchFamily="34" charset="0"/>
              <a:cs typeface="Arial" pitchFamily="34" charset="0"/>
            </a:endParaRPr>
          </a:p>
          <a:p>
            <a:pPr>
              <a:buFont typeface="Wingdings" pitchFamily="2" charset="2"/>
              <a:buChar char="§"/>
            </a:pPr>
            <a:endParaRPr lang="en-US" sz="24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dirty="0"/>
          </a:p>
        </p:txBody>
      </p:sp>
      <p:pic>
        <p:nvPicPr>
          <p:cNvPr id="6" name="Picture 5" descr="stop_n_go.JPG"/>
          <p:cNvPicPr>
            <a:picLocks noChangeAspect="1"/>
          </p:cNvPicPr>
          <p:nvPr/>
        </p:nvPicPr>
        <p:blipFill>
          <a:blip r:embed="rId2" cstate="print"/>
          <a:stretch>
            <a:fillRect/>
          </a:stretch>
        </p:blipFill>
        <p:spPr>
          <a:xfrm>
            <a:off x="3156967" y="1709586"/>
            <a:ext cx="2784898" cy="1338414"/>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2800" dirty="0" smtClean="0">
                <a:latin typeface="Verdana" pitchFamily="34" charset="0"/>
              </a:rPr>
              <a:t>Lend A Hand-Using JDBC Prepared Statement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34</a:t>
            </a:fld>
            <a:endParaRPr lang="en-US" smtClean="0"/>
          </a:p>
        </p:txBody>
      </p:sp>
      <p:sp>
        <p:nvSpPr>
          <p:cNvPr id="4" name="TextBox 3"/>
          <p:cNvSpPr txBox="1"/>
          <p:nvPr/>
        </p:nvSpPr>
        <p:spPr>
          <a:xfrm>
            <a:off x="304800" y="1524000"/>
            <a:ext cx="8534400" cy="4770537"/>
          </a:xfrm>
          <a:prstGeom prst="rect">
            <a:avLst/>
          </a:prstGeom>
          <a:noFill/>
        </p:spPr>
        <p:txBody>
          <a:bodyPr wrap="square" rtlCol="0">
            <a:spAutoFit/>
          </a:bodyPr>
          <a:lstStyle/>
          <a:p>
            <a:r>
              <a:rPr lang="en-US" sz="1600" b="0" dirty="0" smtClean="0"/>
              <a:t>Given the table named Student_Info_&lt;Employee_Id&gt;  with columns namely student_id,First_name.</a:t>
            </a:r>
          </a:p>
          <a:p>
            <a:r>
              <a:rPr lang="en-US" sz="1600" b="0" dirty="0" smtClean="0"/>
              <a:t>Develop a java class named  </a:t>
            </a:r>
            <a:r>
              <a:rPr lang="en-US" sz="1600" dirty="0" smtClean="0"/>
              <a:t>“StudentSearchDemo”  </a:t>
            </a:r>
            <a:r>
              <a:rPr lang="en-US" sz="1600" b="0" dirty="0" smtClean="0"/>
              <a:t>with a  main method  which will connect to the database  insert the below records and display all the names  whose student id &lt;50.</a:t>
            </a:r>
          </a:p>
          <a:p>
            <a:endParaRPr lang="en-US" sz="1600" b="0" dirty="0" smtClean="0"/>
          </a:p>
          <a:p>
            <a:endParaRPr lang="en-US" sz="1600" b="0" dirty="0" smtClean="0"/>
          </a:p>
          <a:p>
            <a:endParaRPr lang="en-US" sz="1600" b="0" dirty="0" smtClean="0"/>
          </a:p>
          <a:p>
            <a:endParaRPr lang="en-US" sz="1600" b="0" dirty="0" smtClean="0"/>
          </a:p>
          <a:p>
            <a:endParaRPr lang="en-US" sz="1600" b="0" dirty="0" smtClean="0"/>
          </a:p>
          <a:p>
            <a:pPr>
              <a:spcBef>
                <a:spcPts val="0"/>
              </a:spcBef>
            </a:pPr>
            <a:r>
              <a:rPr lang="en-US" sz="1600" dirty="0" smtClean="0"/>
              <a:t>Step 1:  </a:t>
            </a:r>
            <a:r>
              <a:rPr lang="en-US" sz="1600" b="0" dirty="0" smtClean="0"/>
              <a:t> Develop a method </a:t>
            </a:r>
            <a:r>
              <a:rPr lang="en-US" sz="1600" dirty="0" smtClean="0"/>
              <a:t>connectDataBase() </a:t>
            </a:r>
            <a:r>
              <a:rPr lang="en-US" sz="1600" b="0" dirty="0" smtClean="0"/>
              <a:t>in </a:t>
            </a:r>
            <a:r>
              <a:rPr lang="en-US" sz="1600" dirty="0" smtClean="0"/>
              <a:t>StudentSearchDemo </a:t>
            </a:r>
            <a:r>
              <a:rPr lang="en-US" sz="1600" b="0" dirty="0" smtClean="0"/>
              <a:t>which contains the code for establishing  the connection with the database..</a:t>
            </a:r>
          </a:p>
          <a:p>
            <a:pPr>
              <a:spcBef>
                <a:spcPts val="0"/>
              </a:spcBef>
            </a:pPr>
            <a:r>
              <a:rPr lang="en-US" sz="1600" dirty="0" smtClean="0"/>
              <a:t>Step 2: </a:t>
            </a:r>
            <a:r>
              <a:rPr lang="en-US" sz="1600" b="0" dirty="0" smtClean="0"/>
              <a:t> Develop a method </a:t>
            </a:r>
            <a:r>
              <a:rPr lang="en-US" sz="1600" dirty="0" smtClean="0"/>
              <a:t>storeStudents() </a:t>
            </a:r>
            <a:r>
              <a:rPr lang="en-US" sz="1600" b="0" dirty="0" smtClean="0"/>
              <a:t>in </a:t>
            </a:r>
            <a:r>
              <a:rPr lang="en-US" sz="1600" dirty="0" smtClean="0"/>
              <a:t>StudentSearchDemo </a:t>
            </a:r>
            <a:r>
              <a:rPr lang="en-US" sz="1600" b="0" dirty="0" smtClean="0"/>
              <a:t>which has the insert queries to load the above mentioned data using prepared statement.</a:t>
            </a:r>
          </a:p>
          <a:p>
            <a:pPr>
              <a:spcBef>
                <a:spcPts val="0"/>
              </a:spcBef>
            </a:pPr>
            <a:r>
              <a:rPr lang="en-US" sz="1600" dirty="0" smtClean="0"/>
              <a:t>Step 3: </a:t>
            </a:r>
            <a:r>
              <a:rPr lang="en-US" sz="1600" b="0" dirty="0" smtClean="0"/>
              <a:t> Develop a method </a:t>
            </a:r>
            <a:r>
              <a:rPr lang="en-US" sz="1600" dirty="0" smtClean="0"/>
              <a:t>retrieveStudents() </a:t>
            </a:r>
            <a:r>
              <a:rPr lang="en-US" sz="1600" b="0" dirty="0" smtClean="0"/>
              <a:t>in </a:t>
            </a:r>
            <a:r>
              <a:rPr lang="en-US" sz="1600" dirty="0" smtClean="0"/>
              <a:t>StudentSearchDemo </a:t>
            </a:r>
            <a:r>
              <a:rPr lang="en-US" sz="1600" b="0" dirty="0" smtClean="0"/>
              <a:t>to fire select query using prepared statement  to retrieve student  id &lt; 50. The following message should be displayed “</a:t>
            </a:r>
            <a:r>
              <a:rPr lang="en-US" sz="1600" dirty="0" smtClean="0">
                <a:solidFill>
                  <a:srgbClr val="00B050"/>
                </a:solidFill>
              </a:rPr>
              <a:t>Student Id is</a:t>
            </a:r>
            <a:r>
              <a:rPr lang="en-US" sz="1600" b="0" dirty="0" smtClean="0">
                <a:solidFill>
                  <a:srgbClr val="00B050"/>
                </a:solidFill>
              </a:rPr>
              <a:t>”+&lt;Student id&gt;” </a:t>
            </a:r>
            <a:r>
              <a:rPr lang="en-US" sz="1600" dirty="0" smtClean="0">
                <a:solidFill>
                  <a:srgbClr val="00B050"/>
                </a:solidFill>
              </a:rPr>
              <a:t>Student First Name is</a:t>
            </a:r>
            <a:r>
              <a:rPr lang="en-US" sz="1600" b="0" dirty="0" smtClean="0">
                <a:solidFill>
                  <a:srgbClr val="00B050"/>
                </a:solidFill>
              </a:rPr>
              <a:t>” &lt;First Name&gt;</a:t>
            </a:r>
            <a:r>
              <a:rPr lang="en-US" sz="1600" b="0" dirty="0" smtClean="0"/>
              <a:t>.</a:t>
            </a:r>
          </a:p>
          <a:p>
            <a:pPr>
              <a:spcBef>
                <a:spcPts val="0"/>
              </a:spcBef>
            </a:pPr>
            <a:r>
              <a:rPr lang="en-US" sz="1600" dirty="0" smtClean="0"/>
              <a:t>Step 4: </a:t>
            </a:r>
            <a:r>
              <a:rPr lang="en-US" sz="1600" b="0" dirty="0" smtClean="0"/>
              <a:t> Execute the </a:t>
            </a:r>
            <a:r>
              <a:rPr lang="en-US" sz="1600" dirty="0" smtClean="0"/>
              <a:t>storeStudents() and retrieveStudents()  </a:t>
            </a:r>
            <a:r>
              <a:rPr lang="en-US" sz="1600" b="0" dirty="0" smtClean="0"/>
              <a:t>method from the main method.</a:t>
            </a:r>
            <a:endParaRPr lang="en-US" sz="1600" dirty="0" smtClean="0"/>
          </a:p>
        </p:txBody>
      </p:sp>
      <p:graphicFrame>
        <p:nvGraphicFramePr>
          <p:cNvPr id="5" name="Table 4"/>
          <p:cNvGraphicFramePr>
            <a:graphicFrameLocks noGrp="1"/>
          </p:cNvGraphicFramePr>
          <p:nvPr/>
        </p:nvGraphicFramePr>
        <p:xfrm>
          <a:off x="2057400" y="2667000"/>
          <a:ext cx="3276600" cy="1337153"/>
        </p:xfrm>
        <a:graphic>
          <a:graphicData uri="http://schemas.openxmlformats.org/drawingml/2006/table">
            <a:tbl>
              <a:tblPr firstRow="1" bandRow="1">
                <a:tableStyleId>{5C22544A-7EE6-4342-B048-85BDC9FD1C3A}</a:tableStyleId>
              </a:tblPr>
              <a:tblGrid>
                <a:gridCol w="1661375"/>
                <a:gridCol w="1615225"/>
              </a:tblGrid>
              <a:tr h="283923">
                <a:tc>
                  <a:txBody>
                    <a:bodyPr/>
                    <a:lstStyle/>
                    <a:p>
                      <a:r>
                        <a:rPr lang="en-US" sz="1400" dirty="0" err="1" smtClean="0">
                          <a:latin typeface="Arial" pitchFamily="34" charset="0"/>
                          <a:cs typeface="Arial" pitchFamily="34" charset="0"/>
                        </a:rPr>
                        <a:t>Student_ID</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First_Name</a:t>
                      </a:r>
                      <a:endParaRPr lang="en-US" sz="1400" dirty="0">
                        <a:latin typeface="Arial" pitchFamily="34" charset="0"/>
                        <a:cs typeface="Arial" pitchFamily="34" charset="0"/>
                      </a:endParaRPr>
                    </a:p>
                  </a:txBody>
                  <a:tcPr/>
                </a:tc>
              </a:tr>
              <a:tr h="283923">
                <a:tc>
                  <a:txBody>
                    <a:bodyPr/>
                    <a:lstStyle/>
                    <a:p>
                      <a:r>
                        <a:rPr lang="en-US" sz="1400" dirty="0" smtClean="0">
                          <a:latin typeface="Arial" pitchFamily="34" charset="0"/>
                          <a:cs typeface="Arial" pitchFamily="34" charset="0"/>
                        </a:rPr>
                        <a:t>34</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Rajesh</a:t>
                      </a:r>
                      <a:endParaRPr lang="en-US" sz="1400" dirty="0">
                        <a:latin typeface="Arial" pitchFamily="34" charset="0"/>
                        <a:cs typeface="Arial" pitchFamily="34" charset="0"/>
                      </a:endParaRPr>
                    </a:p>
                  </a:txBody>
                  <a:tcPr/>
                </a:tc>
              </a:tr>
              <a:tr h="354904">
                <a:tc>
                  <a:txBody>
                    <a:bodyPr/>
                    <a:lstStyle/>
                    <a:p>
                      <a:r>
                        <a:rPr lang="en-US" sz="1400" dirty="0" smtClean="0">
                          <a:latin typeface="Arial" pitchFamily="34" charset="0"/>
                          <a:cs typeface="Arial" pitchFamily="34" charset="0"/>
                        </a:rPr>
                        <a:t>47</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Vimal</a:t>
                      </a:r>
                      <a:endParaRPr lang="en-US" sz="1400" dirty="0">
                        <a:latin typeface="Arial" pitchFamily="34" charset="0"/>
                        <a:cs typeface="Arial" pitchFamily="34" charset="0"/>
                      </a:endParaRPr>
                    </a:p>
                  </a:txBody>
                  <a:tcPr/>
                </a:tc>
              </a:tr>
              <a:tr h="372649">
                <a:tc>
                  <a:txBody>
                    <a:bodyPr/>
                    <a:lstStyle/>
                    <a:p>
                      <a:r>
                        <a:rPr lang="en-US" sz="1400" dirty="0" smtClean="0">
                          <a:latin typeface="Arial" pitchFamily="34" charset="0"/>
                          <a:cs typeface="Arial" pitchFamily="34" charset="0"/>
                        </a:rPr>
                        <a:t>98</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Arun</a:t>
                      </a:r>
                      <a:endParaRPr lang="en-US" sz="1400" dirty="0">
                        <a:latin typeface="Arial" pitchFamily="34" charset="0"/>
                        <a:cs typeface="Arial" pitchFamily="34" charset="0"/>
                      </a:endParaRPr>
                    </a:p>
                  </a:txBody>
                  <a:tcPr/>
                </a:tc>
              </a:tr>
            </a:tbl>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sz="2800" dirty="0" smtClean="0">
                <a:latin typeface="Verdana" pitchFamily="34" charset="0"/>
              </a:rPr>
              <a:t>Lend A Hand-Solution Prepared statement.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35</a:t>
            </a:fld>
            <a:endParaRPr lang="en-US" smtClean="0"/>
          </a:p>
        </p:txBody>
      </p:sp>
      <p:pic>
        <p:nvPicPr>
          <p:cNvPr id="4" name="Picture 3" descr="pic1.JPG"/>
          <p:cNvPicPr>
            <a:picLocks noChangeAspect="1"/>
          </p:cNvPicPr>
          <p:nvPr/>
        </p:nvPicPr>
        <p:blipFill>
          <a:blip r:embed="rId3" cstate="print"/>
          <a:stretch>
            <a:fillRect/>
          </a:stretch>
        </p:blipFill>
        <p:spPr>
          <a:xfrm>
            <a:off x="1143000" y="1676400"/>
            <a:ext cx="6515100" cy="4648200"/>
          </a:xfrm>
          <a:prstGeom prst="rect">
            <a:avLst/>
          </a:prstGeom>
        </p:spPr>
      </p:pic>
      <p:sp>
        <p:nvSpPr>
          <p:cNvPr id="7" name="Right Brace 6"/>
          <p:cNvSpPr/>
          <p:nvPr/>
        </p:nvSpPr>
        <p:spPr>
          <a:xfrm>
            <a:off x="7162800" y="2514600"/>
            <a:ext cx="762000" cy="14478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ine Callout 1 8"/>
          <p:cNvSpPr/>
          <p:nvPr/>
        </p:nvSpPr>
        <p:spPr>
          <a:xfrm>
            <a:off x="7086600" y="1524000"/>
            <a:ext cx="1752600" cy="762000"/>
          </a:xfrm>
          <a:prstGeom prst="borderCallout1">
            <a:avLst>
              <a:gd name="adj1" fmla="val 104464"/>
              <a:gd name="adj2" fmla="val 48810"/>
              <a:gd name="adj3" fmla="val 220924"/>
              <a:gd name="adj4" fmla="val 48169"/>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Arial" pitchFamily="34" charset="0"/>
                <a:cs typeface="Arial" pitchFamily="34" charset="0"/>
              </a:rPr>
              <a:t>Loading  and registering the  Driver and establishing Connection </a:t>
            </a:r>
            <a:endParaRPr lang="en-US" sz="1100" dirty="0">
              <a:latin typeface="Arial" pitchFamily="34" charset="0"/>
              <a:cs typeface="Arial" pitchFamily="34" charset="0"/>
            </a:endParaRPr>
          </a:p>
        </p:txBody>
      </p:sp>
      <p:sp>
        <p:nvSpPr>
          <p:cNvPr id="10" name="Right Brace 9"/>
          <p:cNvSpPr/>
          <p:nvPr/>
        </p:nvSpPr>
        <p:spPr>
          <a:xfrm>
            <a:off x="4724400" y="4800600"/>
            <a:ext cx="762000" cy="14478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ine Callout 1 10"/>
          <p:cNvSpPr/>
          <p:nvPr/>
        </p:nvSpPr>
        <p:spPr>
          <a:xfrm>
            <a:off x="5867400" y="4191000"/>
            <a:ext cx="1752600" cy="762000"/>
          </a:xfrm>
          <a:prstGeom prst="borderCallout1">
            <a:avLst>
              <a:gd name="adj1" fmla="val 100654"/>
              <a:gd name="adj2" fmla="val 44669"/>
              <a:gd name="adj3" fmla="val 175209"/>
              <a:gd name="adj4" fmla="val -20568"/>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Arial" pitchFamily="34" charset="0"/>
                <a:cs typeface="Arial" pitchFamily="34" charset="0"/>
              </a:rPr>
              <a:t>Closing The Connection</a:t>
            </a:r>
            <a:endParaRPr lang="en-US" sz="1100"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ox(in)">
                                      <p:cBhvr>
                                        <p:cTn id="13" dur="500"/>
                                        <p:tgtEl>
                                          <p:spTgt spid="1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ox(in)">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sz="2800" dirty="0" smtClean="0">
                <a:latin typeface="Verdana" pitchFamily="34" charset="0"/>
              </a:rPr>
              <a:t>Lend A Hand-Solution Prepared statement.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36</a:t>
            </a:fld>
            <a:endParaRPr lang="en-US" smtClean="0"/>
          </a:p>
        </p:txBody>
      </p:sp>
      <p:pic>
        <p:nvPicPr>
          <p:cNvPr id="5" name="Picture 4" descr="pic2.JPG"/>
          <p:cNvPicPr>
            <a:picLocks noChangeAspect="1"/>
          </p:cNvPicPr>
          <p:nvPr/>
        </p:nvPicPr>
        <p:blipFill>
          <a:blip r:embed="rId3" cstate="print"/>
          <a:stretch>
            <a:fillRect/>
          </a:stretch>
        </p:blipFill>
        <p:spPr>
          <a:xfrm>
            <a:off x="1219200" y="1524000"/>
            <a:ext cx="6696075" cy="4953000"/>
          </a:xfrm>
          <a:prstGeom prst="rect">
            <a:avLst/>
          </a:prstGeom>
        </p:spPr>
      </p:pic>
      <p:sp>
        <p:nvSpPr>
          <p:cNvPr id="6" name="Right Brace 5"/>
          <p:cNvSpPr/>
          <p:nvPr/>
        </p:nvSpPr>
        <p:spPr>
          <a:xfrm>
            <a:off x="4038600" y="2286000"/>
            <a:ext cx="228600" cy="685800"/>
          </a:xfrm>
          <a:prstGeom prst="rightBrace">
            <a:avLst>
              <a:gd name="adj1" fmla="val 44524"/>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      </a:t>
            </a:r>
            <a:endParaRPr lang="en-US" dirty="0"/>
          </a:p>
        </p:txBody>
      </p:sp>
      <p:sp>
        <p:nvSpPr>
          <p:cNvPr id="7" name="Line Callout 1 6"/>
          <p:cNvSpPr/>
          <p:nvPr/>
        </p:nvSpPr>
        <p:spPr>
          <a:xfrm>
            <a:off x="7086600" y="1600200"/>
            <a:ext cx="1752600" cy="762000"/>
          </a:xfrm>
          <a:prstGeom prst="borderCallout1">
            <a:avLst>
              <a:gd name="adj1" fmla="val 104464"/>
              <a:gd name="adj2" fmla="val 48810"/>
              <a:gd name="adj3" fmla="val 146803"/>
              <a:gd name="adj4" fmla="val -150903"/>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t>Loading  the data to be inserted into the table  in a HashMap</a:t>
            </a:r>
            <a:endParaRPr lang="en-US" sz="1100" dirty="0"/>
          </a:p>
        </p:txBody>
      </p:sp>
      <p:sp>
        <p:nvSpPr>
          <p:cNvPr id="8" name="Right Brace 7"/>
          <p:cNvSpPr/>
          <p:nvPr/>
        </p:nvSpPr>
        <p:spPr>
          <a:xfrm>
            <a:off x="6248400" y="3810000"/>
            <a:ext cx="304800" cy="685800"/>
          </a:xfrm>
          <a:prstGeom prst="rightBrace">
            <a:avLst>
              <a:gd name="adj1" fmla="val 44524"/>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      </a:t>
            </a:r>
            <a:endParaRPr lang="en-US" dirty="0"/>
          </a:p>
        </p:txBody>
      </p:sp>
      <p:sp>
        <p:nvSpPr>
          <p:cNvPr id="10" name="Line Callout 1 9"/>
          <p:cNvSpPr/>
          <p:nvPr/>
        </p:nvSpPr>
        <p:spPr>
          <a:xfrm>
            <a:off x="7620000" y="3505200"/>
            <a:ext cx="1371600" cy="990600"/>
          </a:xfrm>
          <a:prstGeom prst="borderCallout1">
            <a:avLst>
              <a:gd name="adj1" fmla="val 64250"/>
              <a:gd name="adj2" fmla="val -75211"/>
              <a:gd name="adj3" fmla="val 50077"/>
              <a:gd name="adj4" fmla="val -1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t>Getting the data from the HashMap and setting the values as parameters</a:t>
            </a:r>
            <a:endParaRPr lang="en-US" sz="1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sz="2800" dirty="0" smtClean="0">
                <a:latin typeface="Verdana" pitchFamily="34" charset="0"/>
              </a:rPr>
              <a:t>Lend A Hand-Solution Prepared statement.</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37</a:t>
            </a:fld>
            <a:endParaRPr lang="en-US" smtClean="0"/>
          </a:p>
        </p:txBody>
      </p:sp>
      <p:pic>
        <p:nvPicPr>
          <p:cNvPr id="6" name="Picture 5" descr="pic3.JPG"/>
          <p:cNvPicPr>
            <a:picLocks noChangeAspect="1"/>
          </p:cNvPicPr>
          <p:nvPr/>
        </p:nvPicPr>
        <p:blipFill>
          <a:blip r:embed="rId3" cstate="print"/>
          <a:stretch>
            <a:fillRect/>
          </a:stretch>
        </p:blipFill>
        <p:spPr>
          <a:xfrm>
            <a:off x="1219200" y="1600200"/>
            <a:ext cx="6915150" cy="4419600"/>
          </a:xfrm>
          <a:prstGeom prst="rect">
            <a:avLst/>
          </a:prstGeom>
        </p:spPr>
      </p:pic>
      <p:sp>
        <p:nvSpPr>
          <p:cNvPr id="7" name="Right Brace 6"/>
          <p:cNvSpPr/>
          <p:nvPr/>
        </p:nvSpPr>
        <p:spPr>
          <a:xfrm>
            <a:off x="6934200" y="2514600"/>
            <a:ext cx="228600" cy="457200"/>
          </a:xfrm>
          <a:prstGeom prst="rightBrace">
            <a:avLst>
              <a:gd name="adj1" fmla="val 44524"/>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      </a:t>
            </a:r>
            <a:endParaRPr lang="en-US" dirty="0"/>
          </a:p>
        </p:txBody>
      </p:sp>
      <p:sp>
        <p:nvSpPr>
          <p:cNvPr id="8" name="Line Callout 1 7"/>
          <p:cNvSpPr/>
          <p:nvPr/>
        </p:nvSpPr>
        <p:spPr>
          <a:xfrm>
            <a:off x="7086600" y="1600200"/>
            <a:ext cx="1752600" cy="533400"/>
          </a:xfrm>
          <a:prstGeom prst="borderCallout1">
            <a:avLst>
              <a:gd name="adj1" fmla="val 106369"/>
              <a:gd name="adj2" fmla="val 67030"/>
              <a:gd name="adj3" fmla="val 220169"/>
              <a:gd name="adj4" fmla="val 8176"/>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t>Executing the Query</a:t>
            </a:r>
            <a:endParaRPr lang="en-US" sz="1100" dirty="0"/>
          </a:p>
        </p:txBody>
      </p:sp>
      <p:sp>
        <p:nvSpPr>
          <p:cNvPr id="9" name="Right Brace 8"/>
          <p:cNvSpPr/>
          <p:nvPr/>
        </p:nvSpPr>
        <p:spPr>
          <a:xfrm>
            <a:off x="6248400" y="2895600"/>
            <a:ext cx="304800" cy="762000"/>
          </a:xfrm>
          <a:prstGeom prst="rightBrace">
            <a:avLst>
              <a:gd name="adj1" fmla="val 44524"/>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      </a:t>
            </a:r>
            <a:endParaRPr lang="en-US" dirty="0"/>
          </a:p>
        </p:txBody>
      </p:sp>
      <p:sp>
        <p:nvSpPr>
          <p:cNvPr id="10" name="Line Callout 1 9"/>
          <p:cNvSpPr/>
          <p:nvPr/>
        </p:nvSpPr>
        <p:spPr>
          <a:xfrm>
            <a:off x="7620000" y="2971800"/>
            <a:ext cx="1371600" cy="990600"/>
          </a:xfrm>
          <a:prstGeom prst="borderCallout1">
            <a:avLst>
              <a:gd name="adj1" fmla="val 38118"/>
              <a:gd name="adj2" fmla="val -76976"/>
              <a:gd name="adj3" fmla="val 53055"/>
              <a:gd name="adj4" fmla="val -5968"/>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t>Traversing through the  resultset and displaying the output</a:t>
            </a:r>
            <a:endParaRPr lang="en-US" sz="1100" dirty="0"/>
          </a:p>
        </p:txBody>
      </p:sp>
      <p:sp>
        <p:nvSpPr>
          <p:cNvPr id="11" name="Right Brace 10"/>
          <p:cNvSpPr/>
          <p:nvPr/>
        </p:nvSpPr>
        <p:spPr>
          <a:xfrm>
            <a:off x="4800600" y="3886200"/>
            <a:ext cx="304800" cy="457200"/>
          </a:xfrm>
          <a:prstGeom prst="rightBrace">
            <a:avLst>
              <a:gd name="adj1" fmla="val 44524"/>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      </a:t>
            </a:r>
            <a:endParaRPr lang="en-US" dirty="0"/>
          </a:p>
        </p:txBody>
      </p:sp>
      <p:sp>
        <p:nvSpPr>
          <p:cNvPr id="12" name="Line Callout 1 11"/>
          <p:cNvSpPr/>
          <p:nvPr/>
        </p:nvSpPr>
        <p:spPr>
          <a:xfrm>
            <a:off x="6096000" y="4114800"/>
            <a:ext cx="2209800" cy="914400"/>
          </a:xfrm>
          <a:prstGeom prst="borderCallout1">
            <a:avLst>
              <a:gd name="adj1" fmla="val 931"/>
              <a:gd name="adj2" fmla="val -48172"/>
              <a:gd name="adj3" fmla="val 49480"/>
              <a:gd name="adj4" fmla="val -2631"/>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t>Closing the PreparedStatement and Connection</a:t>
            </a:r>
            <a:endParaRPr lang="en-US" sz="1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in)">
                                      <p:cBhvr>
                                        <p:cTn id="19" dur="500"/>
                                        <p:tgtEl>
                                          <p:spTgt spid="11"/>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2800" dirty="0" smtClean="0">
                <a:latin typeface="Verdana" pitchFamily="34" charset="0"/>
              </a:rPr>
              <a:t>Lend A Hand-Executing  JOINS</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38</a:t>
            </a:fld>
            <a:endParaRPr lang="en-US" smtClean="0"/>
          </a:p>
        </p:txBody>
      </p:sp>
      <p:sp>
        <p:nvSpPr>
          <p:cNvPr id="4" name="TextBox 3"/>
          <p:cNvSpPr txBox="1"/>
          <p:nvPr/>
        </p:nvSpPr>
        <p:spPr>
          <a:xfrm>
            <a:off x="228600" y="1531203"/>
            <a:ext cx="8534400" cy="830997"/>
          </a:xfrm>
          <a:prstGeom prst="rect">
            <a:avLst/>
          </a:prstGeom>
          <a:noFill/>
        </p:spPr>
        <p:txBody>
          <a:bodyPr wrap="square" rtlCol="0">
            <a:spAutoFit/>
          </a:bodyPr>
          <a:lstStyle/>
          <a:p>
            <a:r>
              <a:rPr lang="en-US" sz="1600" dirty="0" smtClean="0"/>
              <a:t>Prerequisites:</a:t>
            </a:r>
          </a:p>
          <a:p>
            <a:pPr lvl="2"/>
            <a:r>
              <a:rPr lang="en-US" sz="1600" b="0" dirty="0" smtClean="0"/>
              <a:t>Create a table </a:t>
            </a:r>
            <a:r>
              <a:rPr lang="en-US" sz="1600" i="1" dirty="0" err="1" smtClean="0"/>
              <a:t>student_marks</a:t>
            </a:r>
            <a:r>
              <a:rPr lang="en-US" sz="1600" b="0" dirty="0" smtClean="0"/>
              <a:t> as shown below and load the test data as mentioned below.</a:t>
            </a:r>
          </a:p>
        </p:txBody>
      </p:sp>
      <p:graphicFrame>
        <p:nvGraphicFramePr>
          <p:cNvPr id="5" name="Table 4"/>
          <p:cNvGraphicFramePr>
            <a:graphicFrameLocks noGrp="1"/>
          </p:cNvGraphicFramePr>
          <p:nvPr/>
        </p:nvGraphicFramePr>
        <p:xfrm>
          <a:off x="685801" y="3352800"/>
          <a:ext cx="3200399" cy="1981202"/>
        </p:xfrm>
        <a:graphic>
          <a:graphicData uri="http://schemas.openxmlformats.org/drawingml/2006/table">
            <a:tbl>
              <a:tblPr firstRow="1" bandRow="1">
                <a:tableStyleId>{5C22544A-7EE6-4342-B048-85BDC9FD1C3A}</a:tableStyleId>
              </a:tblPr>
              <a:tblGrid>
                <a:gridCol w="1361871"/>
                <a:gridCol w="1838528"/>
              </a:tblGrid>
              <a:tr h="391886">
                <a:tc>
                  <a:txBody>
                    <a:bodyPr/>
                    <a:lstStyle/>
                    <a:p>
                      <a:r>
                        <a:rPr lang="en-US" sz="1400" dirty="0" smtClean="0">
                          <a:latin typeface="Arial" pitchFamily="34" charset="0"/>
                          <a:cs typeface="Arial" pitchFamily="34" charset="0"/>
                        </a:rPr>
                        <a:t>Student_Id</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Student_Name</a:t>
                      </a:r>
                      <a:endParaRPr lang="en-US" sz="1400" dirty="0">
                        <a:latin typeface="Arial" pitchFamily="34" charset="0"/>
                        <a:cs typeface="Arial" pitchFamily="34" charset="0"/>
                      </a:endParaRPr>
                    </a:p>
                  </a:txBody>
                  <a:tcPr/>
                </a:tc>
              </a:tr>
              <a:tr h="397329">
                <a:tc>
                  <a:txBody>
                    <a:bodyPr/>
                    <a:lstStyle/>
                    <a:p>
                      <a:r>
                        <a:rPr lang="en-US" dirty="0" smtClean="0">
                          <a:latin typeface="Arial" pitchFamily="34" charset="0"/>
                          <a:cs typeface="Arial" pitchFamily="34" charset="0"/>
                        </a:rPr>
                        <a:t>1001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Karan</a:t>
                      </a:r>
                      <a:endParaRPr lang="en-US" dirty="0">
                        <a:latin typeface="Arial" pitchFamily="34" charset="0"/>
                        <a:cs typeface="Arial" pitchFamily="34" charset="0"/>
                      </a:endParaRPr>
                    </a:p>
                  </a:txBody>
                  <a:tcPr/>
                </a:tc>
              </a:tr>
              <a:tr h="397329">
                <a:tc>
                  <a:txBody>
                    <a:bodyPr/>
                    <a:lstStyle/>
                    <a:p>
                      <a:r>
                        <a:rPr lang="en-US" dirty="0" smtClean="0">
                          <a:latin typeface="Arial" pitchFamily="34" charset="0"/>
                          <a:cs typeface="Arial" pitchFamily="34" charset="0"/>
                        </a:rPr>
                        <a:t>1564</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Vimal</a:t>
                      </a:r>
                      <a:endParaRPr lang="en-US" dirty="0">
                        <a:latin typeface="Arial" pitchFamily="34" charset="0"/>
                        <a:cs typeface="Arial" pitchFamily="34" charset="0"/>
                      </a:endParaRPr>
                    </a:p>
                  </a:txBody>
                  <a:tcPr/>
                </a:tc>
              </a:tr>
              <a:tr h="397329">
                <a:tc>
                  <a:txBody>
                    <a:bodyPr/>
                    <a:lstStyle/>
                    <a:p>
                      <a:r>
                        <a:rPr lang="en-US" dirty="0" smtClean="0">
                          <a:latin typeface="Arial" pitchFamily="34" charset="0"/>
                          <a:cs typeface="Arial" pitchFamily="34" charset="0"/>
                        </a:rPr>
                        <a:t>1787</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John</a:t>
                      </a:r>
                      <a:endParaRPr lang="en-US" dirty="0">
                        <a:latin typeface="Arial" pitchFamily="34" charset="0"/>
                        <a:cs typeface="Arial" pitchFamily="34" charset="0"/>
                      </a:endParaRPr>
                    </a:p>
                  </a:txBody>
                  <a:tcPr/>
                </a:tc>
              </a:tr>
              <a:tr h="397329">
                <a:tc>
                  <a:txBody>
                    <a:bodyPr/>
                    <a:lstStyle/>
                    <a:p>
                      <a:r>
                        <a:rPr lang="en-US" dirty="0" smtClean="0">
                          <a:latin typeface="Arial" pitchFamily="34" charset="0"/>
                          <a:cs typeface="Arial" pitchFamily="34" charset="0"/>
                        </a:rPr>
                        <a:t>2787</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Jai</a:t>
                      </a:r>
                      <a:endParaRPr lang="en-US" dirty="0">
                        <a:latin typeface="Arial" pitchFamily="34" charset="0"/>
                        <a:cs typeface="Arial" pitchFamily="34" charset="0"/>
                      </a:endParaRPr>
                    </a:p>
                  </a:txBody>
                  <a:tcPr/>
                </a:tc>
              </a:tr>
            </a:tbl>
          </a:graphicData>
        </a:graphic>
      </p:graphicFrame>
      <p:sp>
        <p:nvSpPr>
          <p:cNvPr id="6" name="TextBox 5"/>
          <p:cNvSpPr txBox="1"/>
          <p:nvPr/>
        </p:nvSpPr>
        <p:spPr>
          <a:xfrm>
            <a:off x="533400" y="2895600"/>
            <a:ext cx="3124200"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smtClean="0">
                <a:latin typeface="Arial" pitchFamily="34" charset="0"/>
                <a:cs typeface="Arial" pitchFamily="34" charset="0"/>
              </a:rPr>
              <a:t>Student_Info_&lt;Employee_Id&gt;</a:t>
            </a:r>
            <a:endParaRPr lang="en-US" sz="1600" dirty="0">
              <a:latin typeface="Arial" pitchFamily="34" charset="0"/>
              <a:cs typeface="Arial" pitchFamily="34" charset="0"/>
            </a:endParaRPr>
          </a:p>
        </p:txBody>
      </p:sp>
      <p:graphicFrame>
        <p:nvGraphicFramePr>
          <p:cNvPr id="7" name="Table 6"/>
          <p:cNvGraphicFramePr>
            <a:graphicFrameLocks noGrp="1"/>
          </p:cNvGraphicFramePr>
          <p:nvPr/>
        </p:nvGraphicFramePr>
        <p:xfrm>
          <a:off x="4114800" y="3352800"/>
          <a:ext cx="4876801" cy="2057400"/>
        </p:xfrm>
        <a:graphic>
          <a:graphicData uri="http://schemas.openxmlformats.org/drawingml/2006/table">
            <a:tbl>
              <a:tblPr firstRow="1" bandRow="1">
                <a:tableStyleId>{5C22544A-7EE6-4342-B048-85BDC9FD1C3A}</a:tableStyleId>
              </a:tblPr>
              <a:tblGrid>
                <a:gridCol w="1143000"/>
                <a:gridCol w="1066800"/>
                <a:gridCol w="1219200"/>
                <a:gridCol w="1447801"/>
              </a:tblGrid>
              <a:tr h="411480">
                <a:tc>
                  <a:txBody>
                    <a:bodyPr/>
                    <a:lstStyle/>
                    <a:p>
                      <a:r>
                        <a:rPr lang="en-US" sz="1400" dirty="0" smtClean="0">
                          <a:latin typeface="Arial" pitchFamily="34" charset="0"/>
                          <a:cs typeface="Arial" pitchFamily="34" charset="0"/>
                        </a:rPr>
                        <a:t>Student_Id</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Eng_Mark</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Maths_Mark</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Science_Mark</a:t>
                      </a:r>
                      <a:endParaRPr lang="en-US" sz="1400" dirty="0">
                        <a:latin typeface="Arial" pitchFamily="34" charset="0"/>
                        <a:cs typeface="Arial" pitchFamily="34" charset="0"/>
                      </a:endParaRPr>
                    </a:p>
                  </a:txBody>
                  <a:tcPr/>
                </a:tc>
              </a:tr>
              <a:tr h="411480">
                <a:tc>
                  <a:txBody>
                    <a:bodyPr/>
                    <a:lstStyle/>
                    <a:p>
                      <a:r>
                        <a:rPr lang="en-US" dirty="0" smtClean="0"/>
                        <a:t>1787</a:t>
                      </a:r>
                      <a:endParaRPr lang="en-US" dirty="0"/>
                    </a:p>
                  </a:txBody>
                  <a:tcPr/>
                </a:tc>
                <a:tc>
                  <a:txBody>
                    <a:bodyPr/>
                    <a:lstStyle/>
                    <a:p>
                      <a:r>
                        <a:rPr lang="en-US" dirty="0" smtClean="0"/>
                        <a:t>67</a:t>
                      </a:r>
                      <a:endParaRPr lang="en-US" dirty="0"/>
                    </a:p>
                  </a:txBody>
                  <a:tcPr/>
                </a:tc>
                <a:tc>
                  <a:txBody>
                    <a:bodyPr/>
                    <a:lstStyle/>
                    <a:p>
                      <a:r>
                        <a:rPr lang="en-US" dirty="0" smtClean="0"/>
                        <a:t>43</a:t>
                      </a:r>
                      <a:endParaRPr lang="en-US" dirty="0"/>
                    </a:p>
                  </a:txBody>
                  <a:tcPr/>
                </a:tc>
                <a:tc>
                  <a:txBody>
                    <a:bodyPr/>
                    <a:lstStyle/>
                    <a:p>
                      <a:r>
                        <a:rPr lang="en-US" dirty="0" smtClean="0"/>
                        <a:t>90</a:t>
                      </a:r>
                      <a:endParaRPr lang="en-US" dirty="0"/>
                    </a:p>
                  </a:txBody>
                  <a:tcPr/>
                </a:tc>
              </a:tr>
              <a:tr h="411480">
                <a:tc>
                  <a:txBody>
                    <a:bodyPr/>
                    <a:lstStyle/>
                    <a:p>
                      <a:r>
                        <a:rPr lang="en-US" dirty="0" smtClean="0"/>
                        <a:t>1001</a:t>
                      </a:r>
                      <a:endParaRPr lang="en-US" dirty="0"/>
                    </a:p>
                  </a:txBody>
                  <a:tcPr/>
                </a:tc>
                <a:tc>
                  <a:txBody>
                    <a:bodyPr/>
                    <a:lstStyle/>
                    <a:p>
                      <a:r>
                        <a:rPr lang="en-US" dirty="0" smtClean="0"/>
                        <a:t>67</a:t>
                      </a:r>
                      <a:endParaRPr lang="en-US" dirty="0"/>
                    </a:p>
                  </a:txBody>
                  <a:tcPr/>
                </a:tc>
                <a:tc>
                  <a:txBody>
                    <a:bodyPr/>
                    <a:lstStyle/>
                    <a:p>
                      <a:r>
                        <a:rPr lang="en-US" dirty="0" smtClean="0"/>
                        <a:t>98</a:t>
                      </a:r>
                      <a:endParaRPr lang="en-US" dirty="0"/>
                    </a:p>
                  </a:txBody>
                  <a:tcPr/>
                </a:tc>
                <a:tc>
                  <a:txBody>
                    <a:bodyPr/>
                    <a:lstStyle/>
                    <a:p>
                      <a:r>
                        <a:rPr lang="en-US" dirty="0" smtClean="0"/>
                        <a:t>89</a:t>
                      </a:r>
                      <a:endParaRPr lang="en-US" dirty="0"/>
                    </a:p>
                  </a:txBody>
                  <a:tcPr/>
                </a:tc>
              </a:tr>
              <a:tr h="411480">
                <a:tc>
                  <a:txBody>
                    <a:bodyPr/>
                    <a:lstStyle/>
                    <a:p>
                      <a:r>
                        <a:rPr lang="en-US" dirty="0" smtClean="0"/>
                        <a:t>2787</a:t>
                      </a:r>
                      <a:endParaRPr lang="en-US" dirty="0"/>
                    </a:p>
                  </a:txBody>
                  <a:tcPr/>
                </a:tc>
                <a:tc>
                  <a:txBody>
                    <a:bodyPr/>
                    <a:lstStyle/>
                    <a:p>
                      <a:r>
                        <a:rPr lang="en-US" dirty="0" smtClean="0"/>
                        <a:t>12</a:t>
                      </a:r>
                      <a:endParaRPr lang="en-US" dirty="0"/>
                    </a:p>
                  </a:txBody>
                  <a:tcPr/>
                </a:tc>
                <a:tc>
                  <a:txBody>
                    <a:bodyPr/>
                    <a:lstStyle/>
                    <a:p>
                      <a:r>
                        <a:rPr lang="en-US" dirty="0" smtClean="0"/>
                        <a:t>78</a:t>
                      </a:r>
                      <a:endParaRPr lang="en-US" dirty="0"/>
                    </a:p>
                  </a:txBody>
                  <a:tcPr/>
                </a:tc>
                <a:tc>
                  <a:txBody>
                    <a:bodyPr/>
                    <a:lstStyle/>
                    <a:p>
                      <a:r>
                        <a:rPr lang="en-US" dirty="0" smtClean="0"/>
                        <a:t>66</a:t>
                      </a:r>
                      <a:endParaRPr lang="en-US" dirty="0"/>
                    </a:p>
                  </a:txBody>
                  <a:tcPr/>
                </a:tc>
              </a:tr>
              <a:tr h="411480">
                <a:tc>
                  <a:txBody>
                    <a:bodyPr/>
                    <a:lstStyle/>
                    <a:p>
                      <a:r>
                        <a:rPr lang="en-US" dirty="0" smtClean="0"/>
                        <a:t>1564</a:t>
                      </a:r>
                      <a:endParaRPr lang="en-US" dirty="0"/>
                    </a:p>
                  </a:txBody>
                  <a:tcPr/>
                </a:tc>
                <a:tc>
                  <a:txBody>
                    <a:bodyPr/>
                    <a:lstStyle/>
                    <a:p>
                      <a:r>
                        <a:rPr lang="en-US" dirty="0" smtClean="0"/>
                        <a:t>56</a:t>
                      </a:r>
                      <a:endParaRPr lang="en-US" dirty="0"/>
                    </a:p>
                  </a:txBody>
                  <a:tcPr/>
                </a:tc>
                <a:tc>
                  <a:txBody>
                    <a:bodyPr/>
                    <a:lstStyle/>
                    <a:p>
                      <a:r>
                        <a:rPr lang="en-US" dirty="0" smtClean="0"/>
                        <a:t>78</a:t>
                      </a:r>
                      <a:endParaRPr lang="en-US" dirty="0"/>
                    </a:p>
                  </a:txBody>
                  <a:tcPr/>
                </a:tc>
                <a:tc>
                  <a:txBody>
                    <a:bodyPr/>
                    <a:lstStyle/>
                    <a:p>
                      <a:r>
                        <a:rPr lang="en-US" dirty="0" smtClean="0"/>
                        <a:t>87</a:t>
                      </a:r>
                      <a:endParaRPr lang="en-US" dirty="0"/>
                    </a:p>
                  </a:txBody>
                  <a:tcPr/>
                </a:tc>
              </a:tr>
            </a:tbl>
          </a:graphicData>
        </a:graphic>
      </p:graphicFrame>
      <p:sp>
        <p:nvSpPr>
          <p:cNvPr id="8" name="TextBox 7"/>
          <p:cNvSpPr txBox="1"/>
          <p:nvPr/>
        </p:nvSpPr>
        <p:spPr>
          <a:xfrm>
            <a:off x="4419600" y="2895600"/>
            <a:ext cx="4038600"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smtClean="0">
                <a:latin typeface="Arial" pitchFamily="34" charset="0"/>
                <a:cs typeface="Arial" pitchFamily="34" charset="0"/>
              </a:rPr>
              <a:t>Student_Marks_&lt;Employee_Id&gt;</a:t>
            </a:r>
            <a:endParaRPr lang="en-US" sz="1600"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2800" dirty="0" smtClean="0">
                <a:latin typeface="Verdana" pitchFamily="34" charset="0"/>
              </a:rPr>
              <a:t>Lend A Hand-Executing  JOINS</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39</a:t>
            </a:fld>
            <a:endParaRPr lang="en-US" smtClean="0"/>
          </a:p>
        </p:txBody>
      </p:sp>
      <p:sp>
        <p:nvSpPr>
          <p:cNvPr id="4" name="TextBox 3"/>
          <p:cNvSpPr txBox="1"/>
          <p:nvPr/>
        </p:nvSpPr>
        <p:spPr>
          <a:xfrm>
            <a:off x="228600" y="1695033"/>
            <a:ext cx="8534400" cy="3016210"/>
          </a:xfrm>
          <a:prstGeom prst="rect">
            <a:avLst/>
          </a:prstGeom>
          <a:noFill/>
        </p:spPr>
        <p:txBody>
          <a:bodyPr wrap="square" rtlCol="0">
            <a:spAutoFit/>
          </a:bodyPr>
          <a:lstStyle/>
          <a:p>
            <a:r>
              <a:rPr lang="en-US" sz="1600" dirty="0" smtClean="0"/>
              <a:t>Problem Statement: </a:t>
            </a:r>
            <a:r>
              <a:rPr lang="en-US" sz="1600" b="0" dirty="0" smtClean="0"/>
              <a:t>Develop a program </a:t>
            </a:r>
            <a:r>
              <a:rPr lang="en-US" sz="1600" dirty="0" smtClean="0"/>
              <a:t>“</a:t>
            </a:r>
            <a:r>
              <a:rPr lang="en-US" sz="1600" dirty="0" err="1" smtClean="0"/>
              <a:t>StudentMarksDemo</a:t>
            </a:r>
            <a:r>
              <a:rPr lang="en-US" sz="1600" dirty="0" smtClean="0"/>
              <a:t>” </a:t>
            </a:r>
            <a:r>
              <a:rPr lang="en-US" sz="1600" b="0" dirty="0" smtClean="0"/>
              <a:t>which will retrieve the following data for all the students who has marks. Student id, name , marks of math's, science and English. </a:t>
            </a:r>
          </a:p>
          <a:p>
            <a:endParaRPr lang="en-US" sz="1600" b="0" dirty="0" smtClean="0"/>
          </a:p>
          <a:p>
            <a:pPr>
              <a:spcBef>
                <a:spcPts val="1200"/>
              </a:spcBef>
            </a:pPr>
            <a:r>
              <a:rPr lang="en-US" sz="1600" dirty="0" smtClean="0"/>
              <a:t>Step 1:  </a:t>
            </a:r>
            <a:r>
              <a:rPr lang="en-US" sz="1600" b="0" dirty="0" smtClean="0"/>
              <a:t> Develop a method </a:t>
            </a:r>
            <a:r>
              <a:rPr lang="en-US" sz="1600" dirty="0" smtClean="0"/>
              <a:t>connectDataBase() </a:t>
            </a:r>
            <a:r>
              <a:rPr lang="en-US" sz="1600" b="0" dirty="0" smtClean="0"/>
              <a:t>in </a:t>
            </a:r>
            <a:r>
              <a:rPr lang="en-US" sz="1600" dirty="0" smtClean="0"/>
              <a:t>StudentMarksDemo </a:t>
            </a:r>
            <a:r>
              <a:rPr lang="en-US" sz="1600" b="0" dirty="0" smtClean="0"/>
              <a:t>which contains the code for establishing  the connection with the database.</a:t>
            </a:r>
          </a:p>
          <a:p>
            <a:pPr>
              <a:spcBef>
                <a:spcPts val="1200"/>
              </a:spcBef>
            </a:pPr>
            <a:r>
              <a:rPr lang="en-US" sz="1600" dirty="0" smtClean="0"/>
              <a:t>Step 2: </a:t>
            </a:r>
            <a:r>
              <a:rPr lang="en-US" sz="1600" b="0" dirty="0" smtClean="0"/>
              <a:t> Develop a method </a:t>
            </a:r>
            <a:r>
              <a:rPr lang="en-US" sz="1600" dirty="0" smtClean="0"/>
              <a:t>getStudentMarkDetails() </a:t>
            </a:r>
            <a:r>
              <a:rPr lang="en-US" sz="1600" b="0" dirty="0" smtClean="0"/>
              <a:t>in </a:t>
            </a:r>
            <a:r>
              <a:rPr lang="en-US" sz="1600" dirty="0" smtClean="0"/>
              <a:t>StudentMarksDemo </a:t>
            </a:r>
            <a:r>
              <a:rPr lang="en-US" sz="1600" b="0" dirty="0" smtClean="0"/>
              <a:t>to fire select query using prepared statement  to retrieve  the  columns from both </a:t>
            </a:r>
            <a:r>
              <a:rPr lang="en-US" sz="1600" dirty="0" smtClean="0"/>
              <a:t>Student_Info</a:t>
            </a:r>
            <a:r>
              <a:rPr lang="en-US" sz="1600" b="0" dirty="0" smtClean="0"/>
              <a:t> table and </a:t>
            </a:r>
            <a:r>
              <a:rPr lang="en-US" sz="1600" dirty="0" err="1" smtClean="0"/>
              <a:t>Students_Marks</a:t>
            </a:r>
            <a:r>
              <a:rPr lang="en-US" sz="1600" b="0" dirty="0" smtClean="0"/>
              <a:t>.</a:t>
            </a:r>
          </a:p>
          <a:p>
            <a:pPr>
              <a:spcBef>
                <a:spcPts val="1200"/>
              </a:spcBef>
            </a:pPr>
            <a:r>
              <a:rPr lang="en-US" sz="1600" dirty="0" smtClean="0"/>
              <a:t>Step 3: </a:t>
            </a:r>
            <a:r>
              <a:rPr lang="en-US" sz="1600" b="0" dirty="0" smtClean="0"/>
              <a:t> Invoke the </a:t>
            </a:r>
            <a:r>
              <a:rPr lang="en-US" sz="1600" dirty="0" smtClean="0"/>
              <a:t>getStudentMarkDetails()  </a:t>
            </a:r>
            <a:r>
              <a:rPr lang="en-US" sz="1600" b="0" dirty="0" smtClean="0"/>
              <a:t>method from the main method.</a:t>
            </a:r>
            <a:endParaRPr lang="en-US" sz="1600"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066800"/>
            <a:ext cx="8686800" cy="4943475"/>
          </a:xfrm>
        </p:spPr>
        <p:txBody>
          <a:bodyPr/>
          <a:lstStyle/>
          <a:p>
            <a:pPr lvl="1" eaLnBrk="1" hangingPunct="1">
              <a:spcBef>
                <a:spcPts val="600"/>
              </a:spcBef>
              <a:buNone/>
            </a:pPr>
            <a:endParaRPr lang="en-US" sz="2400" dirty="0" smtClean="0">
              <a:latin typeface="Arial" pitchFamily="34" charset="0"/>
              <a:cs typeface="Arial" pitchFamily="34" charset="0"/>
            </a:endParaRPr>
          </a:p>
          <a:p>
            <a:pPr>
              <a:spcBef>
                <a:spcPts val="600"/>
              </a:spcBef>
              <a:buNone/>
            </a:pPr>
            <a:r>
              <a:rPr lang="en-US" sz="2800" dirty="0" smtClean="0">
                <a:latin typeface="+mj-lt"/>
                <a:cs typeface="Arial" pitchFamily="34" charset="0"/>
              </a:rPr>
              <a:t>After completing this chapter you will be able, </a:t>
            </a:r>
          </a:p>
          <a:p>
            <a:pPr>
              <a:spcBef>
                <a:spcPts val="600"/>
              </a:spcBef>
              <a:buNone/>
            </a:pPr>
            <a:endParaRPr lang="en-US" sz="2400" dirty="0" smtClean="0">
              <a:latin typeface="Arial" pitchFamily="34" charset="0"/>
              <a:cs typeface="Arial" pitchFamily="34" charset="0"/>
            </a:endParaRPr>
          </a:p>
          <a:p>
            <a:pPr marL="579438" lvl="1" indent="-182563">
              <a:spcBef>
                <a:spcPts val="600"/>
              </a:spcBef>
              <a:buFont typeface="Wingdings" pitchFamily="2" charset="2"/>
              <a:buChar char="§"/>
            </a:pPr>
            <a:r>
              <a:rPr lang="en-US" dirty="0" smtClean="0">
                <a:latin typeface="Arial" pitchFamily="34" charset="0"/>
                <a:cs typeface="Arial" pitchFamily="34" charset="0"/>
              </a:rPr>
              <a:t>How to execute a SQL query using JDBC drivers?</a:t>
            </a:r>
          </a:p>
          <a:p>
            <a:pPr marL="579438" lvl="1" indent="-182563">
              <a:spcBef>
                <a:spcPts val="600"/>
              </a:spcBef>
              <a:buFont typeface="Wingdings" pitchFamily="2" charset="2"/>
              <a:buChar char="§"/>
            </a:pPr>
            <a:r>
              <a:rPr lang="en-US" dirty="0" smtClean="0">
                <a:latin typeface="Arial" pitchFamily="34" charset="0"/>
                <a:cs typeface="Arial" pitchFamily="34" charset="0"/>
              </a:rPr>
              <a:t>What is the difference between Statement and Prepared Statement?</a:t>
            </a:r>
          </a:p>
          <a:p>
            <a:pPr marL="579438" lvl="1" indent="-182563">
              <a:spcBef>
                <a:spcPts val="600"/>
              </a:spcBef>
              <a:buFont typeface="Wingdings" pitchFamily="2" charset="2"/>
              <a:buChar char="§"/>
            </a:pPr>
            <a:r>
              <a:rPr lang="en-US" dirty="0" smtClean="0">
                <a:latin typeface="Arial" pitchFamily="34" charset="0"/>
                <a:cs typeface="Arial" pitchFamily="34" charset="0"/>
              </a:rPr>
              <a:t>How to use prepared statement to fire SQL’s?</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sz="2800" dirty="0" smtClean="0">
                <a:latin typeface="Verdana" pitchFamily="34" charset="0"/>
              </a:rPr>
              <a:t>Lend A Hand-Solution Executing JOINS.</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40</a:t>
            </a:fld>
            <a:endParaRPr lang="en-US" dirty="0" smtClean="0"/>
          </a:p>
        </p:txBody>
      </p:sp>
      <p:pic>
        <p:nvPicPr>
          <p:cNvPr id="1026" name="Picture 2"/>
          <p:cNvPicPr>
            <a:picLocks noChangeAspect="1" noChangeArrowheads="1"/>
          </p:cNvPicPr>
          <p:nvPr/>
        </p:nvPicPr>
        <p:blipFill>
          <a:blip r:embed="rId3" cstate="print"/>
          <a:srcRect/>
          <a:stretch>
            <a:fillRect/>
          </a:stretch>
        </p:blipFill>
        <p:spPr bwMode="auto">
          <a:xfrm>
            <a:off x="990601" y="1752600"/>
            <a:ext cx="6700838" cy="4419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sz="2800" dirty="0" smtClean="0">
                <a:latin typeface="Verdana" pitchFamily="34" charset="0"/>
              </a:rPr>
              <a:t>Lend A Hand-Solution Executing JOINS.</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41</a:t>
            </a:fld>
            <a:endParaRPr lang="en-US" dirty="0" smtClean="0"/>
          </a:p>
        </p:txBody>
      </p:sp>
      <p:pic>
        <p:nvPicPr>
          <p:cNvPr id="2051" name="Picture 3"/>
          <p:cNvPicPr>
            <a:picLocks noChangeAspect="1" noChangeArrowheads="1"/>
          </p:cNvPicPr>
          <p:nvPr/>
        </p:nvPicPr>
        <p:blipFill>
          <a:blip r:embed="rId3" cstate="print"/>
          <a:srcRect/>
          <a:stretch>
            <a:fillRect/>
          </a:stretch>
        </p:blipFill>
        <p:spPr bwMode="auto">
          <a:xfrm>
            <a:off x="776288" y="1600200"/>
            <a:ext cx="7591425" cy="4495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sz="2800" dirty="0" smtClean="0">
                <a:latin typeface="Verdana" pitchFamily="34" charset="0"/>
              </a:rPr>
              <a:t>Lend A Hand-Solution Executing JOINS.</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42</a:t>
            </a:fld>
            <a:endParaRPr lang="en-US" dirty="0" smtClean="0"/>
          </a:p>
        </p:txBody>
      </p:sp>
      <p:pic>
        <p:nvPicPr>
          <p:cNvPr id="3074" name="Picture 2"/>
          <p:cNvPicPr>
            <a:picLocks noChangeAspect="1" noChangeArrowheads="1"/>
          </p:cNvPicPr>
          <p:nvPr/>
        </p:nvPicPr>
        <p:blipFill>
          <a:blip r:embed="rId3" cstate="print"/>
          <a:stretch>
            <a:fillRect/>
          </a:stretch>
        </p:blipFill>
        <p:spPr bwMode="auto">
          <a:xfrm>
            <a:off x="762000" y="1752600"/>
            <a:ext cx="8095785" cy="3352800"/>
          </a:xfrm>
          <a:prstGeom prst="rect">
            <a:avLst/>
          </a:prstGeom>
          <a:noFill/>
          <a:ln>
            <a:noFill/>
          </a:ln>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endParaRPr lang="en-US" sz="2200" dirty="0">
              <a:solidFill>
                <a:schemeClr val="tx1">
                  <a:lumMod val="95000"/>
                  <a:lumOff val="5000"/>
                </a:schemeClr>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JDBC Part II</a:t>
            </a:r>
            <a:endParaRPr lang="en-US" sz="2400" dirty="0">
              <a:solidFill>
                <a:schemeClr val="bg1"/>
              </a:solidFill>
              <a:latin typeface="Cambria" pitchFamily="18" charset="0"/>
              <a:ea typeface="+mj-ea"/>
              <a:cs typeface="+mj-cs"/>
            </a:endParaRPr>
          </a:p>
        </p:txBody>
      </p:sp>
      <p:sp>
        <p:nvSpPr>
          <p:cNvPr id="4" name="TextBox 3"/>
          <p:cNvSpPr txBox="1"/>
          <p:nvPr/>
        </p:nvSpPr>
        <p:spPr>
          <a:xfrm>
            <a:off x="2057400" y="2362200"/>
            <a:ext cx="2209800" cy="369332"/>
          </a:xfrm>
          <a:prstGeom prst="rect">
            <a:avLst/>
          </a:prstGeom>
          <a:noFill/>
        </p:spPr>
        <p:txBody>
          <a:bodyPr wrap="square" rtlCol="0">
            <a:spAutoFit/>
          </a:bodyPr>
          <a:lstStyle/>
          <a:p>
            <a:r>
              <a:rPr lang="en-US" dirty="0" smtClean="0"/>
              <a:t>Core  Java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80962"/>
            <a:ext cx="7543800" cy="1143000"/>
          </a:xfrm>
        </p:spPr>
        <p:txBody>
          <a:bodyPr/>
          <a:lstStyle/>
          <a:p>
            <a:r>
              <a:rPr lang="en-US" dirty="0" smtClean="0"/>
              <a:t>A Quick recap on the API’s</a:t>
            </a:r>
            <a:endParaRPr lang="en-US" dirty="0"/>
          </a:p>
        </p:txBody>
      </p:sp>
      <p:sp>
        <p:nvSpPr>
          <p:cNvPr id="4" name="Slide Number Placeholder 3"/>
          <p:cNvSpPr>
            <a:spLocks noGrp="1"/>
          </p:cNvSpPr>
          <p:nvPr>
            <p:ph type="sldNum" sz="quarter" idx="10"/>
          </p:nvPr>
        </p:nvSpPr>
        <p:spPr>
          <a:xfrm>
            <a:off x="8647113" y="6537325"/>
            <a:ext cx="444500" cy="320675"/>
          </a:xfrm>
        </p:spPr>
        <p:txBody>
          <a:bodyPr/>
          <a:lstStyle/>
          <a:p>
            <a:pPr>
              <a:defRPr/>
            </a:pPr>
            <a:fld id="{50EC62AF-8A58-47DB-8277-FFD1CE2A98DE}" type="slidenum">
              <a:rPr lang="en-US" smtClean="0"/>
              <a:pPr>
                <a:defRPr/>
              </a:pPr>
              <a:t>5</a:t>
            </a:fld>
            <a:endParaRPr lang="en-US" dirty="0"/>
          </a:p>
        </p:txBody>
      </p:sp>
      <p:sp>
        <p:nvSpPr>
          <p:cNvPr id="5" name="Rectangle 4"/>
          <p:cNvSpPr/>
          <p:nvPr/>
        </p:nvSpPr>
        <p:spPr bwMode="auto">
          <a:xfrm>
            <a:off x="2163096" y="1676400"/>
            <a:ext cx="3657600" cy="3581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JDBC API</a:t>
            </a:r>
            <a:endParaRPr kumimoji="0" lang="en-IN" sz="1800" b="1" i="0" u="none" strike="noStrike" cap="none" normalizeH="0" baseline="0" dirty="0" smtClean="0">
              <a:ln>
                <a:noFill/>
              </a:ln>
              <a:solidFill>
                <a:schemeClr val="tx1"/>
              </a:solidFill>
              <a:effectLst/>
              <a:latin typeface="Arial" charset="0"/>
            </a:endParaRPr>
          </a:p>
        </p:txBody>
      </p:sp>
      <p:sp>
        <p:nvSpPr>
          <p:cNvPr id="6" name="Flowchart: Magnetic Disk 5"/>
          <p:cNvSpPr/>
          <p:nvPr/>
        </p:nvSpPr>
        <p:spPr bwMode="auto">
          <a:xfrm>
            <a:off x="7573296" y="2486654"/>
            <a:ext cx="1371600" cy="2057400"/>
          </a:xfrm>
          <a:prstGeom prst="flowChartMagneticDisk">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Database</a:t>
            </a:r>
            <a:endParaRPr kumimoji="0" lang="en-IN" sz="1800" b="1"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34296" y="1752600"/>
            <a:ext cx="1295400" cy="3505200"/>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Java</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Program</a:t>
            </a:r>
            <a:endParaRPr kumimoji="0" lang="en-IN" sz="1800" b="1"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6430296" y="1756610"/>
            <a:ext cx="457200" cy="3505200"/>
          </a:xfrm>
          <a:prstGeom prst="rect">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D</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R</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I</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V</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E</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R</a:t>
            </a:r>
            <a:endParaRPr kumimoji="0" lang="en-IN" sz="1800" b="1"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2620296" y="3306010"/>
            <a:ext cx="2819400" cy="381000"/>
          </a:xfrm>
          <a:prstGeom prst="rect">
            <a:avLst/>
          </a:prstGeom>
          <a:solidFill>
            <a:schemeClr val="tx1">
              <a:lumMod val="20000"/>
              <a:lumOff val="80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java.sql.Connection</a:t>
            </a:r>
            <a:endParaRPr kumimoji="0" lang="en-IN" sz="1800" b="1"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2620296" y="2057400"/>
            <a:ext cx="2819400" cy="381000"/>
          </a:xfrm>
          <a:prstGeom prst="rect">
            <a:avLst/>
          </a:prstGeom>
          <a:solidFill>
            <a:schemeClr val="tx1">
              <a:lumMod val="20000"/>
              <a:lumOff val="80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java.sql.DriverManager</a:t>
            </a:r>
            <a:endParaRPr kumimoji="0" lang="en-IN" sz="18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2391696" y="3886200"/>
            <a:ext cx="3200400" cy="609600"/>
          </a:xfrm>
          <a:prstGeom prst="rect">
            <a:avLst/>
          </a:prstGeom>
          <a:solidFill>
            <a:schemeClr val="tx1">
              <a:lumMod val="20000"/>
              <a:lumOff val="80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java.sql.Statement (or)</a:t>
            </a:r>
          </a:p>
          <a:p>
            <a:pPr marL="0" marR="0" indent="0" algn="ctr"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dirty="0" smtClean="0">
                <a:ln>
                  <a:noFill/>
                </a:ln>
                <a:solidFill>
                  <a:schemeClr val="tx1"/>
                </a:solidFill>
                <a:effectLst/>
                <a:latin typeface="Arial" charset="0"/>
              </a:rPr>
              <a:t>java.sql.PreparedStatement</a:t>
            </a:r>
          </a:p>
        </p:txBody>
      </p:sp>
      <p:cxnSp>
        <p:nvCxnSpPr>
          <p:cNvPr id="12" name="Elbow Connector 11"/>
          <p:cNvCxnSpPr>
            <a:stCxn id="7" idx="3"/>
            <a:endCxn id="10" idx="1"/>
          </p:cNvCxnSpPr>
          <p:nvPr/>
        </p:nvCxnSpPr>
        <p:spPr bwMode="auto">
          <a:xfrm flipV="1">
            <a:off x="1629696" y="2247900"/>
            <a:ext cx="990600" cy="1257300"/>
          </a:xfrm>
          <a:prstGeom prst="bentConnector3">
            <a:avLst>
              <a:gd name="adj1" fmla="val 50000"/>
            </a:avLst>
          </a:prstGeom>
          <a:solidFill>
            <a:schemeClr val="accent1"/>
          </a:solidFill>
          <a:ln w="38100" cap="flat" cmpd="sng" algn="ctr">
            <a:solidFill>
              <a:srgbClr val="0070C0"/>
            </a:solidFill>
            <a:prstDash val="solid"/>
            <a:round/>
            <a:headEnd type="none" w="med" len="med"/>
            <a:tailEnd type="arrow"/>
          </a:ln>
          <a:effectLst>
            <a:glow rad="101600">
              <a:schemeClr val="accent4">
                <a:satMod val="175000"/>
                <a:alpha val="40000"/>
              </a:schemeClr>
            </a:glow>
          </a:effectLst>
        </p:spPr>
      </p:cxnSp>
      <p:cxnSp>
        <p:nvCxnSpPr>
          <p:cNvPr id="13" name="Elbow Connector 12"/>
          <p:cNvCxnSpPr>
            <a:stCxn id="7" idx="3"/>
            <a:endCxn id="9" idx="1"/>
          </p:cNvCxnSpPr>
          <p:nvPr/>
        </p:nvCxnSpPr>
        <p:spPr bwMode="auto">
          <a:xfrm flipV="1">
            <a:off x="1629696" y="3496510"/>
            <a:ext cx="990600" cy="8690"/>
          </a:xfrm>
          <a:prstGeom prst="bentConnector3">
            <a:avLst>
              <a:gd name="adj1" fmla="val 50000"/>
            </a:avLst>
          </a:prstGeom>
          <a:solidFill>
            <a:schemeClr val="accent1"/>
          </a:solidFill>
          <a:ln w="38100" cap="flat" cmpd="sng" algn="ctr">
            <a:solidFill>
              <a:srgbClr val="0070C0"/>
            </a:solidFill>
            <a:prstDash val="solid"/>
            <a:round/>
            <a:headEnd type="none" w="med" len="med"/>
            <a:tailEnd type="arrow"/>
          </a:ln>
          <a:effectLst>
            <a:glow rad="101600">
              <a:schemeClr val="accent4">
                <a:satMod val="175000"/>
                <a:alpha val="40000"/>
              </a:schemeClr>
            </a:glow>
          </a:effectLst>
        </p:spPr>
      </p:cxnSp>
      <p:cxnSp>
        <p:nvCxnSpPr>
          <p:cNvPr id="14" name="Elbow Connector 13"/>
          <p:cNvCxnSpPr/>
          <p:nvPr/>
        </p:nvCxnSpPr>
        <p:spPr bwMode="auto">
          <a:xfrm>
            <a:off x="1659192" y="3505200"/>
            <a:ext cx="762000" cy="685800"/>
          </a:xfrm>
          <a:prstGeom prst="bentConnector3">
            <a:avLst>
              <a:gd name="adj1" fmla="val 61613"/>
            </a:avLst>
          </a:prstGeom>
          <a:solidFill>
            <a:schemeClr val="accent1"/>
          </a:solidFill>
          <a:ln w="38100" cap="flat" cmpd="sng" algn="ctr">
            <a:solidFill>
              <a:srgbClr val="0070C0"/>
            </a:solidFill>
            <a:prstDash val="solid"/>
            <a:round/>
            <a:headEnd type="none" w="med" len="med"/>
            <a:tailEnd type="arrow"/>
          </a:ln>
          <a:effectLst>
            <a:glow rad="101600">
              <a:schemeClr val="accent4">
                <a:satMod val="175000"/>
                <a:alpha val="40000"/>
              </a:schemeClr>
            </a:glow>
          </a:effectLst>
        </p:spPr>
      </p:cxnSp>
      <p:cxnSp>
        <p:nvCxnSpPr>
          <p:cNvPr id="15" name="Elbow Connector 14"/>
          <p:cNvCxnSpPr>
            <a:stCxn id="8" idx="3"/>
            <a:endCxn id="6" idx="2"/>
          </p:cNvCxnSpPr>
          <p:nvPr/>
        </p:nvCxnSpPr>
        <p:spPr bwMode="auto">
          <a:xfrm>
            <a:off x="6887496" y="3509210"/>
            <a:ext cx="685800" cy="6144"/>
          </a:xfrm>
          <a:prstGeom prst="bentConnector3">
            <a:avLst>
              <a:gd name="adj1" fmla="val 50000"/>
            </a:avLst>
          </a:prstGeom>
          <a:solidFill>
            <a:schemeClr val="accent1"/>
          </a:solidFill>
          <a:ln w="38100" cap="flat" cmpd="sng" algn="ctr">
            <a:solidFill>
              <a:srgbClr val="0070C0"/>
            </a:solidFill>
            <a:prstDash val="solid"/>
            <a:round/>
            <a:headEnd type="none" w="med" len="med"/>
            <a:tailEnd type="arrow"/>
          </a:ln>
          <a:effectLst>
            <a:glow rad="101600">
              <a:schemeClr val="accent4">
                <a:satMod val="175000"/>
                <a:alpha val="40000"/>
              </a:schemeClr>
            </a:glow>
          </a:effectLst>
        </p:spPr>
      </p:cxnSp>
      <p:cxnSp>
        <p:nvCxnSpPr>
          <p:cNvPr id="16" name="Elbow Connector 15"/>
          <p:cNvCxnSpPr>
            <a:stCxn id="10" idx="3"/>
            <a:endCxn id="8" idx="1"/>
          </p:cNvCxnSpPr>
          <p:nvPr/>
        </p:nvCxnSpPr>
        <p:spPr bwMode="auto">
          <a:xfrm>
            <a:off x="5439696" y="2247900"/>
            <a:ext cx="990600" cy="1261310"/>
          </a:xfrm>
          <a:prstGeom prst="bentConnector3">
            <a:avLst>
              <a:gd name="adj1" fmla="val 50000"/>
            </a:avLst>
          </a:prstGeom>
          <a:solidFill>
            <a:schemeClr val="accent1"/>
          </a:solidFill>
          <a:ln w="38100" cap="flat" cmpd="sng" algn="ctr">
            <a:solidFill>
              <a:srgbClr val="0070C0"/>
            </a:solidFill>
            <a:prstDash val="solid"/>
            <a:round/>
            <a:headEnd type="none" w="med" len="med"/>
            <a:tailEnd type="arrow"/>
          </a:ln>
          <a:effectLst>
            <a:glow rad="101600">
              <a:schemeClr val="accent4">
                <a:satMod val="175000"/>
                <a:alpha val="40000"/>
              </a:schemeClr>
            </a:glow>
          </a:effectLst>
        </p:spPr>
      </p:cxnSp>
      <p:cxnSp>
        <p:nvCxnSpPr>
          <p:cNvPr id="17" name="Elbow Connector 16"/>
          <p:cNvCxnSpPr>
            <a:stCxn id="9" idx="3"/>
            <a:endCxn id="8" idx="1"/>
          </p:cNvCxnSpPr>
          <p:nvPr/>
        </p:nvCxnSpPr>
        <p:spPr bwMode="auto">
          <a:xfrm>
            <a:off x="5439696" y="3496510"/>
            <a:ext cx="990600" cy="12700"/>
          </a:xfrm>
          <a:prstGeom prst="bentConnector3">
            <a:avLst>
              <a:gd name="adj1" fmla="val 50000"/>
            </a:avLst>
          </a:prstGeom>
          <a:solidFill>
            <a:schemeClr val="accent1"/>
          </a:solidFill>
          <a:ln w="38100" cap="flat" cmpd="sng" algn="ctr">
            <a:solidFill>
              <a:srgbClr val="0070C0"/>
            </a:solidFill>
            <a:prstDash val="solid"/>
            <a:round/>
            <a:headEnd type="none" w="med" len="med"/>
            <a:tailEnd type="arrow"/>
          </a:ln>
          <a:effectLst>
            <a:glow rad="101600">
              <a:schemeClr val="accent4">
                <a:satMod val="175000"/>
                <a:alpha val="40000"/>
              </a:schemeClr>
            </a:glow>
          </a:effectLst>
        </p:spPr>
      </p:cxnSp>
      <p:cxnSp>
        <p:nvCxnSpPr>
          <p:cNvPr id="18" name="Elbow Connector 17"/>
          <p:cNvCxnSpPr>
            <a:stCxn id="11" idx="3"/>
            <a:endCxn id="8" idx="1"/>
          </p:cNvCxnSpPr>
          <p:nvPr/>
        </p:nvCxnSpPr>
        <p:spPr bwMode="auto">
          <a:xfrm flipV="1">
            <a:off x="5592096" y="3509210"/>
            <a:ext cx="838200" cy="681790"/>
          </a:xfrm>
          <a:prstGeom prst="bentConnector3">
            <a:avLst>
              <a:gd name="adj1" fmla="val 50000"/>
            </a:avLst>
          </a:prstGeom>
          <a:solidFill>
            <a:schemeClr val="accent1"/>
          </a:solidFill>
          <a:ln w="38100" cap="flat" cmpd="sng" algn="ctr">
            <a:solidFill>
              <a:srgbClr val="0070C0"/>
            </a:solidFill>
            <a:prstDash val="solid"/>
            <a:round/>
            <a:headEnd type="none" w="med" len="med"/>
            <a:tailEnd type="arrow"/>
          </a:ln>
          <a:effectLst>
            <a:glow rad="101600">
              <a:schemeClr val="accent4">
                <a:satMod val="175000"/>
                <a:alpha val="40000"/>
              </a:schemeClr>
            </a:glow>
          </a:effectLst>
        </p:spPr>
      </p:cxnSp>
      <p:sp>
        <p:nvSpPr>
          <p:cNvPr id="21" name="TextBox 20"/>
          <p:cNvSpPr txBox="1"/>
          <p:nvPr/>
        </p:nvSpPr>
        <p:spPr>
          <a:xfrm>
            <a:off x="609600" y="5449669"/>
            <a:ext cx="77724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latin typeface="Arial" pitchFamily="34" charset="0"/>
                <a:cs typeface="Arial" pitchFamily="34" charset="0"/>
              </a:rPr>
              <a:t>In this session we will discuss about the above highlighted API’s on how to use them to access the database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repeatCount="indefinite" fill="hold" nodeType="withEffect">
                                  <p:stCondLst>
                                    <p:cond delay="0"/>
                                  </p:stCondLst>
                                  <p:childTnLst>
                                    <p:animClr clrSpc="rgb" dir="cw">
                                      <p:cBhvr>
                                        <p:cTn id="6" dur="2000" fill="hold"/>
                                        <p:tgtEl>
                                          <p:spTgt spid="10"/>
                                        </p:tgtEl>
                                        <p:attrNameLst>
                                          <p:attrName>fillcolor</p:attrName>
                                        </p:attrNameLst>
                                      </p:cBhvr>
                                      <p:to>
                                        <a:srgbClr val="FFFF00"/>
                                      </p:to>
                                    </p:animClr>
                                    <p:set>
                                      <p:cBhvr>
                                        <p:cTn id="7" dur="2000" fill="hold"/>
                                        <p:tgtEl>
                                          <p:spTgt spid="10"/>
                                        </p:tgtEl>
                                        <p:attrNameLst>
                                          <p:attrName>fill.type</p:attrName>
                                        </p:attrNameLst>
                                      </p:cBhvr>
                                      <p:to>
                                        <p:strVal val="solid"/>
                                      </p:to>
                                    </p:set>
                                    <p:set>
                                      <p:cBhvr>
                                        <p:cTn id="8" dur="2000" fill="hold"/>
                                        <p:tgtEl>
                                          <p:spTgt spid="10"/>
                                        </p:tgtEl>
                                        <p:attrNameLst>
                                          <p:attrName>fill.on</p:attrName>
                                        </p:attrNameLst>
                                      </p:cBhvr>
                                      <p:to>
                                        <p:strVal val="true"/>
                                      </p:to>
                                    </p:set>
                                  </p:childTnLst>
                                </p:cTn>
                              </p:par>
                              <p:par>
                                <p:cTn id="9" presetID="1" presetClass="emph" presetSubtype="2" repeatCount="indefinite" fill="hold" nodeType="withEffect">
                                  <p:stCondLst>
                                    <p:cond delay="0"/>
                                  </p:stCondLst>
                                  <p:childTnLst>
                                    <p:animClr clrSpc="rgb" dir="cw">
                                      <p:cBhvr>
                                        <p:cTn id="10" dur="2000" fill="hold"/>
                                        <p:tgtEl>
                                          <p:spTgt spid="9"/>
                                        </p:tgtEl>
                                        <p:attrNameLst>
                                          <p:attrName>fillcolor</p:attrName>
                                        </p:attrNameLst>
                                      </p:cBhvr>
                                      <p:to>
                                        <a:srgbClr val="FFFF00"/>
                                      </p:to>
                                    </p:animClr>
                                    <p:set>
                                      <p:cBhvr>
                                        <p:cTn id="11" dur="2000" fill="hold"/>
                                        <p:tgtEl>
                                          <p:spTgt spid="9"/>
                                        </p:tgtEl>
                                        <p:attrNameLst>
                                          <p:attrName>fill.type</p:attrName>
                                        </p:attrNameLst>
                                      </p:cBhvr>
                                      <p:to>
                                        <p:strVal val="solid"/>
                                      </p:to>
                                    </p:set>
                                    <p:set>
                                      <p:cBhvr>
                                        <p:cTn id="12" dur="2000" fill="hold"/>
                                        <p:tgtEl>
                                          <p:spTgt spid="9"/>
                                        </p:tgtEl>
                                        <p:attrNameLst>
                                          <p:attrName>fill.on</p:attrName>
                                        </p:attrNameLst>
                                      </p:cBhvr>
                                      <p:to>
                                        <p:strVal val="true"/>
                                      </p:to>
                                    </p:set>
                                  </p:childTnLst>
                                </p:cTn>
                              </p:par>
                              <p:par>
                                <p:cTn id="13" presetID="1" presetClass="emph" presetSubtype="2" repeatCount="indefinite" fill="hold" nodeType="withEffect">
                                  <p:stCondLst>
                                    <p:cond delay="0"/>
                                  </p:stCondLst>
                                  <p:childTnLst>
                                    <p:animClr clrSpc="rgb" dir="cw">
                                      <p:cBhvr>
                                        <p:cTn id="14" dur="2000" fill="hold"/>
                                        <p:tgtEl>
                                          <p:spTgt spid="11"/>
                                        </p:tgtEl>
                                        <p:attrNameLst>
                                          <p:attrName>fillcolor</p:attrName>
                                        </p:attrNameLst>
                                      </p:cBhvr>
                                      <p:to>
                                        <a:srgbClr val="FFFF00"/>
                                      </p:to>
                                    </p:animClr>
                                    <p:set>
                                      <p:cBhvr>
                                        <p:cTn id="15" dur="2000" fill="hold"/>
                                        <p:tgtEl>
                                          <p:spTgt spid="11"/>
                                        </p:tgtEl>
                                        <p:attrNameLst>
                                          <p:attrName>fill.type</p:attrName>
                                        </p:attrNameLst>
                                      </p:cBhvr>
                                      <p:to>
                                        <p:strVal val="solid"/>
                                      </p:to>
                                    </p:set>
                                    <p:set>
                                      <p:cBhvr>
                                        <p:cTn id="16" dur="2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z="2400" dirty="0" smtClean="0"/>
              <a:t>Easy steps to access database using JDBC</a:t>
            </a:r>
            <a:endParaRPr lang="en-US" sz="2400" dirty="0"/>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6</a:t>
            </a:fld>
            <a:endParaRPr lang="en-US" smtClean="0"/>
          </a:p>
        </p:txBody>
      </p:sp>
      <p:sp>
        <p:nvSpPr>
          <p:cNvPr id="8" name="TextBox 7"/>
          <p:cNvSpPr txBox="1"/>
          <p:nvPr/>
        </p:nvSpPr>
        <p:spPr>
          <a:xfrm>
            <a:off x="152400" y="1524000"/>
            <a:ext cx="8458200" cy="5293757"/>
          </a:xfrm>
          <a:prstGeom prst="rect">
            <a:avLst/>
          </a:prstGeom>
          <a:noFill/>
        </p:spPr>
        <p:txBody>
          <a:bodyPr wrap="square" rtlCol="0">
            <a:spAutoFit/>
          </a:bodyPr>
          <a:lstStyle/>
          <a:p>
            <a:pPr>
              <a:spcBef>
                <a:spcPts val="1200"/>
              </a:spcBef>
            </a:pPr>
            <a:r>
              <a:rPr lang="en-US" sz="2000" b="0" dirty="0" smtClean="0"/>
              <a:t>The steps involved in executing a JDBC query in a java program,</a:t>
            </a:r>
          </a:p>
          <a:p>
            <a:pPr marL="1714500" lvl="3" indent="-342900">
              <a:spcBef>
                <a:spcPts val="1200"/>
              </a:spcBef>
              <a:buFont typeface="+mj-lt"/>
              <a:buAutoNum type="arabicPeriod"/>
            </a:pPr>
            <a:r>
              <a:rPr lang="en-US" sz="2000" b="0" dirty="0" smtClean="0"/>
              <a:t>Import JDBC Package &amp; API’s.</a:t>
            </a:r>
          </a:p>
          <a:p>
            <a:pPr marL="1714500" lvl="3" indent="-342900">
              <a:spcBef>
                <a:spcPts val="1200"/>
              </a:spcBef>
              <a:buFont typeface="+mj-lt"/>
              <a:buAutoNum type="arabicPeriod"/>
            </a:pPr>
            <a:r>
              <a:rPr lang="en-US" sz="2000" b="0" dirty="0" smtClean="0"/>
              <a:t>Loading the Driver.</a:t>
            </a:r>
          </a:p>
          <a:p>
            <a:pPr marL="1714500" lvl="3" indent="-342900">
              <a:spcBef>
                <a:spcPts val="1200"/>
              </a:spcBef>
              <a:buFont typeface="+mj-lt"/>
              <a:buAutoNum type="arabicPeriod"/>
            </a:pPr>
            <a:r>
              <a:rPr lang="en-US" sz="2000" b="0" dirty="0" smtClean="0"/>
              <a:t>Registering the JDBC Driver.</a:t>
            </a:r>
          </a:p>
          <a:p>
            <a:pPr marL="1714500" lvl="3" indent="-342900">
              <a:spcBef>
                <a:spcPts val="1200"/>
              </a:spcBef>
              <a:buFont typeface="+mj-lt"/>
              <a:buAutoNum type="arabicPeriod"/>
            </a:pPr>
            <a:r>
              <a:rPr lang="en-US" sz="2000" b="0" dirty="0" smtClean="0"/>
              <a:t>Establishing Connection to the Database.</a:t>
            </a:r>
          </a:p>
          <a:p>
            <a:pPr marL="1714500" lvl="3" indent="-342900">
              <a:spcBef>
                <a:spcPts val="1200"/>
              </a:spcBef>
              <a:buFont typeface="+mj-lt"/>
              <a:buAutoNum type="arabicPeriod"/>
            </a:pPr>
            <a:r>
              <a:rPr lang="en-US" sz="2000" b="0" dirty="0" smtClean="0"/>
              <a:t>Creating a Prepared Statement (or) Statement for the DML or select query.</a:t>
            </a:r>
          </a:p>
          <a:p>
            <a:pPr marL="1714500" lvl="3" indent="-342900">
              <a:spcBef>
                <a:spcPts val="1200"/>
              </a:spcBef>
              <a:buFont typeface="+mj-lt"/>
              <a:buAutoNum type="arabicPeriod"/>
            </a:pPr>
            <a:r>
              <a:rPr lang="en-US" sz="2000" b="0" dirty="0" smtClean="0"/>
              <a:t>Execute the statement (or) prepared statement.</a:t>
            </a:r>
          </a:p>
          <a:p>
            <a:pPr marL="1714500" lvl="3" indent="-342900">
              <a:spcBef>
                <a:spcPts val="1200"/>
              </a:spcBef>
              <a:buFont typeface="+mj-lt"/>
              <a:buAutoNum type="arabicPeriod"/>
            </a:pPr>
            <a:r>
              <a:rPr lang="en-US" sz="2000" b="0" dirty="0" smtClean="0"/>
              <a:t>Processing the Results of a Database query.</a:t>
            </a:r>
          </a:p>
          <a:p>
            <a:pPr marL="1714500" lvl="3" indent="-342900">
              <a:spcBef>
                <a:spcPts val="1200"/>
              </a:spcBef>
              <a:buFont typeface="+mj-lt"/>
              <a:buAutoNum type="arabicPeriod"/>
            </a:pPr>
            <a:r>
              <a:rPr lang="en-US" sz="2000" b="0" dirty="0" smtClean="0"/>
              <a:t>Closing the ResultSet and Statement.</a:t>
            </a:r>
          </a:p>
          <a:p>
            <a:pPr marL="1714500" lvl="3" indent="-342900">
              <a:spcBef>
                <a:spcPts val="1200"/>
              </a:spcBef>
              <a:buFont typeface="+mj-lt"/>
              <a:buAutoNum type="arabicPeriod"/>
            </a:pPr>
            <a:r>
              <a:rPr lang="en-US" sz="2000" b="0" dirty="0" smtClean="0"/>
              <a:t>Closing the Connection.</a:t>
            </a:r>
            <a:endParaRPr lang="en-US" b="0" dirty="0" smtClean="0"/>
          </a:p>
          <a:p>
            <a:pPr>
              <a:spcBef>
                <a:spcPts val="1200"/>
              </a:spcBef>
            </a:pPr>
            <a:endParaRPr lang="en-US" b="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sz="3200" dirty="0" smtClean="0">
                <a:latin typeface="Verdana" pitchFamily="34" charset="0"/>
              </a:rPr>
              <a:t>Step 1 : Importing JDBC Package</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7</a:t>
            </a:fld>
            <a:endParaRPr lang="en-US" smtClean="0"/>
          </a:p>
        </p:txBody>
      </p:sp>
      <p:sp>
        <p:nvSpPr>
          <p:cNvPr id="12" name="TextBox 11"/>
          <p:cNvSpPr txBox="1"/>
          <p:nvPr/>
        </p:nvSpPr>
        <p:spPr>
          <a:xfrm>
            <a:off x="228600" y="1600200"/>
            <a:ext cx="8839200" cy="1169551"/>
          </a:xfrm>
          <a:prstGeom prst="rect">
            <a:avLst/>
          </a:prstGeom>
          <a:noFill/>
        </p:spPr>
        <p:txBody>
          <a:bodyPr wrap="square" rtlCol="0">
            <a:spAutoFit/>
          </a:bodyPr>
          <a:lstStyle/>
          <a:p>
            <a:pPr>
              <a:spcBef>
                <a:spcPts val="1200"/>
              </a:spcBef>
            </a:pPr>
            <a:r>
              <a:rPr lang="en-US" sz="2000" dirty="0" smtClean="0"/>
              <a:t>Step 1: Importing JDBC Package</a:t>
            </a:r>
          </a:p>
          <a:p>
            <a:pPr lvl="2">
              <a:spcBef>
                <a:spcPts val="1200"/>
              </a:spcBef>
            </a:pPr>
            <a:r>
              <a:rPr lang="en-US" sz="2000" b="0" dirty="0" smtClean="0"/>
              <a:t>The first step is to import all the relevant JDBC API’s in the application program which is going to access the database.</a:t>
            </a:r>
          </a:p>
        </p:txBody>
      </p:sp>
      <p:sp>
        <p:nvSpPr>
          <p:cNvPr id="7" name="TextBox 6"/>
          <p:cNvSpPr txBox="1"/>
          <p:nvPr/>
        </p:nvSpPr>
        <p:spPr>
          <a:xfrm>
            <a:off x="2230095" y="2819400"/>
            <a:ext cx="4704105" cy="132343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spcBef>
                <a:spcPts val="1200"/>
              </a:spcBef>
            </a:pPr>
            <a:r>
              <a:rPr lang="en-US" sz="2000" dirty="0" smtClean="0">
                <a:latin typeface="Arial" pitchFamily="34" charset="0"/>
                <a:cs typeface="Arial" pitchFamily="34" charset="0"/>
              </a:rPr>
              <a:t>Example:</a:t>
            </a:r>
          </a:p>
          <a:p>
            <a:pPr indent="350838">
              <a:spcBef>
                <a:spcPts val="1200"/>
              </a:spcBef>
            </a:pPr>
            <a:r>
              <a:rPr lang="en-US" sz="2000" dirty="0" smtClean="0">
                <a:latin typeface="Arial" pitchFamily="34" charset="0"/>
                <a:cs typeface="Arial" pitchFamily="34" charset="0"/>
              </a:rPr>
              <a:t>import </a:t>
            </a:r>
            <a:r>
              <a:rPr lang="en-US" sz="2000" dirty="0" err="1" smtClean="0">
                <a:latin typeface="Arial" pitchFamily="34" charset="0"/>
                <a:cs typeface="Arial" pitchFamily="34" charset="0"/>
              </a:rPr>
              <a:t>java.sql.Driver</a:t>
            </a:r>
            <a:r>
              <a:rPr lang="en-US" sz="2000" dirty="0" smtClean="0">
                <a:latin typeface="Arial" pitchFamily="34" charset="0"/>
                <a:cs typeface="Arial" pitchFamily="34" charset="0"/>
              </a:rPr>
              <a:t>;</a:t>
            </a:r>
          </a:p>
          <a:p>
            <a:pPr indent="350838">
              <a:spcBef>
                <a:spcPts val="1200"/>
              </a:spcBef>
            </a:pPr>
            <a:r>
              <a:rPr lang="en-US" sz="2000" dirty="0" smtClean="0">
                <a:latin typeface="Arial" pitchFamily="34" charset="0"/>
                <a:cs typeface="Arial" pitchFamily="34" charset="0"/>
              </a:rPr>
              <a:t>import </a:t>
            </a:r>
            <a:r>
              <a:rPr lang="en-US" sz="2000" dirty="0" err="1" smtClean="0">
                <a:latin typeface="Arial" pitchFamily="34" charset="0"/>
                <a:cs typeface="Arial" pitchFamily="34" charset="0"/>
              </a:rPr>
              <a:t>java.sql.DriverManager</a:t>
            </a:r>
            <a:r>
              <a:rPr lang="en-US" sz="2000" dirty="0" smtClean="0">
                <a:latin typeface="Arial" pitchFamily="34" charset="0"/>
                <a:cs typeface="Arial" pitchFamily="34" charset="0"/>
              </a:rPr>
              <a:t>;</a:t>
            </a:r>
          </a:p>
        </p:txBody>
      </p:sp>
      <p:sp>
        <p:nvSpPr>
          <p:cNvPr id="8" name="TextBox 7"/>
          <p:cNvSpPr txBox="1"/>
          <p:nvPr/>
        </p:nvSpPr>
        <p:spPr>
          <a:xfrm>
            <a:off x="457200" y="4648200"/>
            <a:ext cx="8458200"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latin typeface="Arial" pitchFamily="34" charset="0"/>
                <a:cs typeface="Arial" pitchFamily="34" charset="0"/>
              </a:rPr>
              <a:t>NOTE:  </a:t>
            </a:r>
            <a:r>
              <a:rPr lang="en-US" b="0" dirty="0" smtClean="0">
                <a:latin typeface="Arial" pitchFamily="34" charset="0"/>
                <a:cs typeface="Arial" pitchFamily="34" charset="0"/>
              </a:rPr>
              <a:t>Import can also be done automatically in SDE using Organize imports, as you use the appropriate API’s in the program.</a:t>
            </a:r>
          </a:p>
          <a:p>
            <a:endParaRPr lang="en-US" dirty="0" smtClean="0">
              <a:latin typeface="Arial" pitchFamily="34" charset="0"/>
              <a:cs typeface="Arial" pitchFamily="34" charset="0"/>
            </a:endParaRPr>
          </a:p>
          <a:p>
            <a:r>
              <a:rPr lang="en-US" dirty="0" smtClean="0">
                <a:latin typeface="Arial" pitchFamily="34" charset="0"/>
                <a:cs typeface="Arial" pitchFamily="34" charset="0"/>
              </a:rPr>
              <a:t>Shortcut: Press </a:t>
            </a:r>
            <a:r>
              <a:rPr lang="en-US" dirty="0" err="1" smtClean="0">
                <a:latin typeface="Arial" pitchFamily="34" charset="0"/>
                <a:cs typeface="Arial" pitchFamily="34" charset="0"/>
              </a:rPr>
              <a:t>CTRL+Shift+O</a:t>
            </a:r>
            <a:r>
              <a:rPr lang="en-US" dirty="0" smtClean="0">
                <a:latin typeface="Arial" pitchFamily="34" charset="0"/>
                <a:cs typeface="Arial" pitchFamily="34" charset="0"/>
              </a:rPr>
              <a:t> (or) </a:t>
            </a:r>
            <a:r>
              <a:rPr lang="en-US" b="0" dirty="0" smtClean="0">
                <a:latin typeface="Arial" pitchFamily="34" charset="0"/>
                <a:cs typeface="Arial" pitchFamily="34" charset="0"/>
              </a:rPr>
              <a:t>Right click, </a:t>
            </a:r>
            <a:r>
              <a:rPr lang="en-US" dirty="0" smtClean="0">
                <a:latin typeface="Arial" pitchFamily="34" charset="0"/>
                <a:cs typeface="Arial" pitchFamily="34" charset="0"/>
              </a:rPr>
              <a:t>Source </a:t>
            </a:r>
            <a:r>
              <a:rPr lang="en-US" dirty="0" smtClean="0">
                <a:latin typeface="Arial" pitchFamily="34" charset="0"/>
                <a:cs typeface="Arial" pitchFamily="34" charset="0"/>
                <a:sym typeface="Wingdings" pitchFamily="2" charset="2"/>
              </a:rPr>
              <a:t> Organize Imports </a:t>
            </a:r>
            <a:r>
              <a:rPr lang="en-US" b="0" dirty="0" smtClean="0">
                <a:latin typeface="Arial" pitchFamily="34" charset="0"/>
                <a:cs typeface="Arial" pitchFamily="34" charset="0"/>
                <a:sym typeface="Wingdings" pitchFamily="2" charset="2"/>
              </a:rPr>
              <a:t>to import the corresponding class.</a:t>
            </a:r>
            <a:endParaRPr lang="en-US" b="0"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219200" y="0"/>
            <a:ext cx="7772400" cy="1143000"/>
          </a:xfrm>
        </p:spPr>
        <p:txBody>
          <a:bodyPr/>
          <a:lstStyle/>
          <a:p>
            <a:pPr marL="396875" lvl="1"/>
            <a:r>
              <a:rPr lang="en-US" dirty="0" smtClean="0">
                <a:latin typeface="Verdana" pitchFamily="34" charset="0"/>
              </a:rPr>
              <a:t>Step 2 </a:t>
            </a:r>
            <a:r>
              <a:rPr lang="en-US" smtClean="0">
                <a:latin typeface="Verdana" pitchFamily="34" charset="0"/>
              </a:rPr>
              <a:t>: Load </a:t>
            </a:r>
            <a:r>
              <a:rPr lang="en-US" dirty="0" err="1" smtClean="0">
                <a:latin typeface="Verdana" pitchFamily="34" charset="0"/>
              </a:rPr>
              <a:t>java.sql.Driver</a:t>
            </a:r>
            <a:endParaRPr lang="en-US" dirty="0" smtClean="0">
              <a:latin typeface="Verdana" pitchFamily="34" charset="0"/>
            </a:endParaRP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8</a:t>
            </a:fld>
            <a:endParaRPr lang="en-US" smtClean="0"/>
          </a:p>
        </p:txBody>
      </p:sp>
      <p:sp>
        <p:nvSpPr>
          <p:cNvPr id="12" name="TextBox 11"/>
          <p:cNvSpPr txBox="1"/>
          <p:nvPr/>
        </p:nvSpPr>
        <p:spPr>
          <a:xfrm>
            <a:off x="228600" y="1600200"/>
            <a:ext cx="8839200" cy="2523768"/>
          </a:xfrm>
          <a:prstGeom prst="rect">
            <a:avLst/>
          </a:prstGeom>
          <a:noFill/>
        </p:spPr>
        <p:txBody>
          <a:bodyPr wrap="square" rtlCol="0">
            <a:spAutoFit/>
          </a:bodyPr>
          <a:lstStyle/>
          <a:p>
            <a:pPr>
              <a:spcBef>
                <a:spcPts val="1200"/>
              </a:spcBef>
            </a:pPr>
            <a:r>
              <a:rPr lang="en-US" sz="2000" dirty="0" smtClean="0"/>
              <a:t>Step 2: Loading the Driver:</a:t>
            </a:r>
          </a:p>
          <a:p>
            <a:pPr>
              <a:spcBef>
                <a:spcPts val="1200"/>
              </a:spcBef>
            </a:pPr>
            <a:r>
              <a:rPr lang="en-US" sz="2000" b="0" dirty="0" smtClean="0"/>
              <a:t>The JDBC driver used for establishing communication between the program and the database should be loaded as below.</a:t>
            </a:r>
          </a:p>
          <a:p>
            <a:pPr>
              <a:spcBef>
                <a:spcPts val="1200"/>
              </a:spcBef>
            </a:pPr>
            <a:r>
              <a:rPr lang="en-US" sz="2000" dirty="0" smtClean="0"/>
              <a:t>Pre-Requisite:</a:t>
            </a:r>
          </a:p>
          <a:p>
            <a:pPr>
              <a:spcBef>
                <a:spcPts val="1200"/>
              </a:spcBef>
            </a:pPr>
            <a:r>
              <a:rPr lang="en-US" sz="2000" b="0" dirty="0" smtClean="0"/>
              <a:t>Place the Oracle driver jar in class path of SDE.</a:t>
            </a:r>
          </a:p>
          <a:p>
            <a:pPr lvl="1">
              <a:spcBef>
                <a:spcPts val="1200"/>
              </a:spcBef>
            </a:pPr>
            <a:endParaRPr lang="en-US" b="0" dirty="0" smtClean="0"/>
          </a:p>
        </p:txBody>
      </p:sp>
      <p:sp>
        <p:nvSpPr>
          <p:cNvPr id="6" name="TextBox 5"/>
          <p:cNvSpPr txBox="1"/>
          <p:nvPr/>
        </p:nvSpPr>
        <p:spPr>
          <a:xfrm>
            <a:off x="685800" y="3733800"/>
            <a:ext cx="7543800" cy="144655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lvl="1"/>
            <a:r>
              <a:rPr lang="en-US" sz="2200" dirty="0" smtClean="0">
                <a:solidFill>
                  <a:schemeClr val="tx1"/>
                </a:solidFill>
                <a:latin typeface="Arial" pitchFamily="34" charset="0"/>
                <a:cs typeface="Arial" pitchFamily="34" charset="0"/>
              </a:rPr>
              <a:t>Syntax:</a:t>
            </a:r>
          </a:p>
          <a:p>
            <a:pPr marL="0" lvl="1" algn="ctr"/>
            <a:r>
              <a:rPr lang="en-US" sz="2200" dirty="0" smtClean="0">
                <a:solidFill>
                  <a:srgbClr val="0070C0"/>
                </a:solidFill>
                <a:latin typeface="Arial" pitchFamily="34" charset="0"/>
                <a:cs typeface="Arial" pitchFamily="34" charset="0"/>
              </a:rPr>
              <a:t>Driver</a:t>
            </a:r>
            <a:r>
              <a:rPr lang="en-US" sz="2200" dirty="0" smtClean="0">
                <a:solidFill>
                  <a:schemeClr val="tx1"/>
                </a:solidFill>
                <a:latin typeface="Arial" pitchFamily="34" charset="0"/>
                <a:cs typeface="Arial" pitchFamily="34" charset="0"/>
              </a:rPr>
              <a:t> </a:t>
            </a:r>
            <a:r>
              <a:rPr lang="en-US" sz="2200" dirty="0" err="1" smtClean="0">
                <a:solidFill>
                  <a:schemeClr val="tx1"/>
                </a:solidFill>
                <a:latin typeface="Arial" pitchFamily="34" charset="0"/>
                <a:cs typeface="Arial" pitchFamily="34" charset="0"/>
              </a:rPr>
              <a:t>driver</a:t>
            </a:r>
            <a:r>
              <a:rPr lang="en-US" sz="2200" dirty="0" smtClean="0">
                <a:solidFill>
                  <a:schemeClr val="tx1"/>
                </a:solidFill>
                <a:latin typeface="Arial" pitchFamily="34" charset="0"/>
                <a:cs typeface="Arial" pitchFamily="34" charset="0"/>
              </a:rPr>
              <a:t> = new </a:t>
            </a:r>
            <a:r>
              <a:rPr lang="en-US" sz="2200" dirty="0" err="1" smtClean="0">
                <a:solidFill>
                  <a:srgbClr val="0070C0"/>
                </a:solidFill>
                <a:latin typeface="Arial" pitchFamily="34" charset="0"/>
                <a:cs typeface="Arial" pitchFamily="34" charset="0"/>
              </a:rPr>
              <a:t>oracle.jdbc.driver.OracleDriver</a:t>
            </a:r>
            <a:r>
              <a:rPr lang="en-US" sz="2200" dirty="0" smtClean="0">
                <a:solidFill>
                  <a:schemeClr val="tx1"/>
                </a:solidFill>
                <a:latin typeface="Arial" pitchFamily="34" charset="0"/>
                <a:cs typeface="Arial" pitchFamily="34" charset="0"/>
              </a:rPr>
              <a:t>();</a:t>
            </a:r>
          </a:p>
          <a:p>
            <a:pPr marL="0" lvl="1" algn="ctr"/>
            <a:r>
              <a:rPr lang="en-US" sz="2200" dirty="0" smtClean="0">
                <a:solidFill>
                  <a:schemeClr val="tx1"/>
                </a:solidFill>
                <a:latin typeface="Arial" pitchFamily="34" charset="0"/>
                <a:cs typeface="Arial" pitchFamily="34" charset="0"/>
              </a:rPr>
              <a:t>(or )</a:t>
            </a:r>
          </a:p>
          <a:p>
            <a:pPr marL="0" lvl="1" algn="ctr"/>
            <a:r>
              <a:rPr lang="en-US" sz="2200" dirty="0" err="1" smtClean="0">
                <a:solidFill>
                  <a:schemeClr val="tx1"/>
                </a:solidFill>
                <a:latin typeface="Arial" pitchFamily="34" charset="0"/>
                <a:cs typeface="Arial" pitchFamily="34" charset="0"/>
              </a:rPr>
              <a:t>Class.forName</a:t>
            </a:r>
            <a:r>
              <a:rPr lang="en-US" sz="2200" dirty="0" smtClean="0">
                <a:solidFill>
                  <a:schemeClr val="tx1"/>
                </a:solidFill>
                <a:latin typeface="Arial" pitchFamily="34" charset="0"/>
                <a:cs typeface="Arial" pitchFamily="34" charset="0"/>
              </a:rPr>
              <a:t>(“</a:t>
            </a:r>
            <a:r>
              <a:rPr lang="en-US" sz="2200" dirty="0" err="1" smtClean="0">
                <a:solidFill>
                  <a:srgbClr val="0070C0"/>
                </a:solidFill>
                <a:latin typeface="Arial" pitchFamily="34" charset="0"/>
                <a:cs typeface="Arial" pitchFamily="34" charset="0"/>
              </a:rPr>
              <a:t>oracle.jdbc.driver.OracleDriver</a:t>
            </a:r>
            <a:r>
              <a:rPr lang="en-US" sz="2200" dirty="0" smtClean="0">
                <a:solidFill>
                  <a:srgbClr val="0070C0"/>
                </a:solidFill>
                <a:latin typeface="Arial" pitchFamily="34" charset="0"/>
                <a:cs typeface="Arial" pitchFamily="34" charset="0"/>
              </a:rPr>
              <a:t>”);</a:t>
            </a:r>
            <a:r>
              <a:rPr lang="en-US" sz="2200" dirty="0" smtClean="0">
                <a:solidFill>
                  <a:schemeClr val="tx1"/>
                </a:solidFill>
                <a:latin typeface="Arial" pitchFamily="34" charset="0"/>
                <a:cs typeface="Arial" pitchFamily="34" charset="0"/>
              </a:rPr>
              <a:t> </a:t>
            </a:r>
            <a:endParaRPr lang="en-US" sz="2200" dirty="0">
              <a:solidFill>
                <a:schemeClr val="tx1"/>
              </a:solidFill>
              <a:latin typeface="Arial" pitchFamily="34" charset="0"/>
              <a:cs typeface="Arial" pitchFamily="34" charset="0"/>
            </a:endParaRPr>
          </a:p>
        </p:txBody>
      </p:sp>
      <p:sp>
        <p:nvSpPr>
          <p:cNvPr id="7" name="TextBox 6"/>
          <p:cNvSpPr txBox="1"/>
          <p:nvPr/>
        </p:nvSpPr>
        <p:spPr>
          <a:xfrm>
            <a:off x="381000" y="5410200"/>
            <a:ext cx="845820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latin typeface="Arial" pitchFamily="34" charset="0"/>
                <a:cs typeface="Arial" pitchFamily="34" charset="0"/>
              </a:rPr>
              <a:t>NOTE:  </a:t>
            </a:r>
            <a:r>
              <a:rPr lang="en-US" sz="2000" b="0" dirty="0" smtClean="0">
                <a:latin typeface="Arial" pitchFamily="34" charset="0"/>
                <a:cs typeface="Arial" pitchFamily="34" charset="0"/>
              </a:rPr>
              <a:t>The drivers will be provided by the appropriate database vendors like Oracle , </a:t>
            </a:r>
            <a:r>
              <a:rPr lang="en-US" sz="2000" b="0" dirty="0" err="1" smtClean="0">
                <a:latin typeface="Arial" pitchFamily="34" charset="0"/>
                <a:cs typeface="Arial" pitchFamily="34" charset="0"/>
              </a:rPr>
              <a:t>MySQL</a:t>
            </a:r>
            <a:r>
              <a:rPr lang="en-US" sz="2000" b="0" dirty="0" smtClean="0">
                <a:latin typeface="Arial" pitchFamily="34" charset="0"/>
                <a:cs typeface="Arial" pitchFamily="34" charset="0"/>
              </a:rPr>
              <a:t>, Informix. </a:t>
            </a:r>
            <a:r>
              <a:rPr lang="en-US" sz="2000" dirty="0" smtClean="0">
                <a:latin typeface="Arial" pitchFamily="34" charset="0"/>
                <a:cs typeface="Arial" pitchFamily="34" charset="0"/>
              </a:rPr>
              <a:t>Example:</a:t>
            </a:r>
            <a:r>
              <a:rPr lang="en-US" sz="2000" b="0" dirty="0" smtClean="0">
                <a:latin typeface="Arial" pitchFamily="34" charset="0"/>
                <a:cs typeface="Arial" pitchFamily="34" charset="0"/>
              </a:rPr>
              <a:t> Oracle use ojdbc14.jar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0"/>
            <a:ext cx="7772400" cy="1143000"/>
          </a:xfrm>
        </p:spPr>
        <p:txBody>
          <a:bodyPr/>
          <a:lstStyle/>
          <a:p>
            <a:pPr marL="396875" lvl="1"/>
            <a:r>
              <a:rPr lang="en-US" sz="3200" dirty="0" smtClean="0">
                <a:latin typeface="Verdana" pitchFamily="34" charset="0"/>
              </a:rPr>
              <a:t>Step 3: Register the driver</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9</a:t>
            </a:fld>
            <a:endParaRPr lang="en-US" smtClean="0"/>
          </a:p>
        </p:txBody>
      </p:sp>
      <p:sp>
        <p:nvSpPr>
          <p:cNvPr id="12" name="TextBox 11"/>
          <p:cNvSpPr txBox="1"/>
          <p:nvPr/>
        </p:nvSpPr>
        <p:spPr>
          <a:xfrm>
            <a:off x="0" y="1600200"/>
            <a:ext cx="9220200" cy="2092881"/>
          </a:xfrm>
          <a:prstGeom prst="rect">
            <a:avLst/>
          </a:prstGeom>
          <a:noFill/>
        </p:spPr>
        <p:txBody>
          <a:bodyPr wrap="square" rtlCol="0">
            <a:spAutoFit/>
          </a:bodyPr>
          <a:lstStyle/>
          <a:p>
            <a:pPr>
              <a:spcBef>
                <a:spcPts val="1200"/>
              </a:spcBef>
            </a:pPr>
            <a:r>
              <a:rPr lang="en-US" sz="2000" dirty="0" smtClean="0"/>
              <a:t>Step 3: Registering the Driver:</a:t>
            </a:r>
          </a:p>
          <a:p>
            <a:pPr marL="350838" lvl="1" indent="-122238">
              <a:spcBef>
                <a:spcPts val="1200"/>
              </a:spcBef>
            </a:pPr>
            <a:r>
              <a:rPr lang="en-US" sz="2000" b="0" dirty="0" smtClean="0"/>
              <a:t>Once the Driver is loaded, it should be registered with the </a:t>
            </a:r>
            <a:r>
              <a:rPr lang="en-US" sz="2000" i="1" dirty="0" err="1" smtClean="0"/>
              <a:t>DriverManager</a:t>
            </a:r>
            <a:r>
              <a:rPr lang="en-US" sz="2000" b="0" dirty="0" smtClean="0"/>
              <a:t>.</a:t>
            </a:r>
          </a:p>
          <a:p>
            <a:pPr marL="350838" lvl="1" indent="-122238">
              <a:spcBef>
                <a:spcPts val="1200"/>
              </a:spcBef>
            </a:pPr>
            <a:r>
              <a:rPr lang="en-US" sz="2000" b="0" dirty="0" smtClean="0"/>
              <a:t>This is done using the static </a:t>
            </a:r>
            <a:r>
              <a:rPr lang="en-US" sz="2000" i="1" dirty="0" err="1" smtClean="0"/>
              <a:t>registerDriver</a:t>
            </a:r>
            <a:r>
              <a:rPr lang="en-US" sz="2000" i="1" dirty="0" smtClean="0"/>
              <a:t>() </a:t>
            </a:r>
            <a:r>
              <a:rPr lang="en-US" sz="2000" b="0" dirty="0" smtClean="0"/>
              <a:t>method of the </a:t>
            </a:r>
            <a:r>
              <a:rPr lang="en-US" sz="2000" i="1" dirty="0" err="1" smtClean="0"/>
              <a:t>DriverManager</a:t>
            </a:r>
            <a:r>
              <a:rPr lang="en-US" sz="2000" b="0" dirty="0" smtClean="0"/>
              <a:t> class.</a:t>
            </a:r>
          </a:p>
          <a:p>
            <a:pPr lvl="1">
              <a:spcBef>
                <a:spcPts val="1200"/>
              </a:spcBef>
            </a:pPr>
            <a:endParaRPr lang="en-US" sz="2000" b="0" dirty="0" smtClean="0"/>
          </a:p>
        </p:txBody>
      </p:sp>
      <p:sp>
        <p:nvSpPr>
          <p:cNvPr id="7" name="TextBox 6"/>
          <p:cNvSpPr txBox="1"/>
          <p:nvPr/>
        </p:nvSpPr>
        <p:spPr>
          <a:xfrm>
            <a:off x="762000" y="3429000"/>
            <a:ext cx="8001000" cy="131318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spcBef>
                <a:spcPts val="800"/>
              </a:spcBef>
            </a:pPr>
            <a:r>
              <a:rPr lang="en-US" sz="2200" dirty="0" smtClean="0">
                <a:solidFill>
                  <a:schemeClr val="tx1"/>
                </a:solidFill>
                <a:latin typeface="Arial" pitchFamily="34" charset="0"/>
                <a:cs typeface="Arial" pitchFamily="34" charset="0"/>
              </a:rPr>
              <a:t>Syntax:</a:t>
            </a:r>
          </a:p>
          <a:p>
            <a:pPr algn="ctr">
              <a:spcBef>
                <a:spcPts val="800"/>
              </a:spcBef>
            </a:pPr>
            <a:r>
              <a:rPr lang="en-US" sz="2200" dirty="0" err="1" smtClean="0">
                <a:solidFill>
                  <a:srgbClr val="002060"/>
                </a:solidFill>
                <a:latin typeface="Arial" pitchFamily="34" charset="0"/>
                <a:cs typeface="Arial" pitchFamily="34" charset="0"/>
              </a:rPr>
              <a:t>DriverManager</a:t>
            </a:r>
            <a:r>
              <a:rPr lang="en-US" sz="2200" dirty="0" err="1" smtClean="0">
                <a:solidFill>
                  <a:srgbClr val="0070C0"/>
                </a:solidFill>
                <a:latin typeface="Arial" pitchFamily="34" charset="0"/>
                <a:cs typeface="Arial" pitchFamily="34" charset="0"/>
              </a:rPr>
              <a:t>.registerDriver</a:t>
            </a:r>
            <a:r>
              <a:rPr lang="en-US" sz="2200" dirty="0" smtClean="0">
                <a:solidFill>
                  <a:schemeClr val="tx1"/>
                </a:solidFill>
                <a:latin typeface="Arial" pitchFamily="34" charset="0"/>
                <a:cs typeface="Arial" pitchFamily="34" charset="0"/>
              </a:rPr>
              <a:t>(driver);</a:t>
            </a:r>
          </a:p>
          <a:p>
            <a:pPr algn="ctr">
              <a:spcBef>
                <a:spcPts val="800"/>
              </a:spcBef>
            </a:pPr>
            <a:r>
              <a:rPr lang="en-US" sz="2200" dirty="0" smtClean="0">
                <a:solidFill>
                  <a:srgbClr val="00B050"/>
                </a:solidFill>
                <a:latin typeface="Arial" pitchFamily="34" charset="0"/>
                <a:cs typeface="Arial" pitchFamily="34" charset="0"/>
              </a:rPr>
              <a:t>// Here driver is the driver object loaded in previous slide.</a:t>
            </a:r>
            <a:r>
              <a:rPr lang="en-US" sz="2200" dirty="0" smtClean="0">
                <a:solidFill>
                  <a:schemeClr val="tx1"/>
                </a:solidFill>
                <a:latin typeface="Arial" pitchFamily="34" charset="0"/>
                <a:cs typeface="Arial"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CAT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1B6D4D3094E747B8B545B5FF6CDFA5" ma:contentTypeVersion="0" ma:contentTypeDescription="Create a new document." ma:contentTypeScope="" ma:versionID="fd8225ad450e0e719d9276b01a56706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7878694-294E-48E1-9AE5-0467E993FA11}"/>
</file>

<file path=customXml/itemProps2.xml><?xml version="1.0" encoding="utf-8"?>
<ds:datastoreItem xmlns:ds="http://schemas.openxmlformats.org/officeDocument/2006/customXml" ds:itemID="{6D2042C2-A9C3-41C8-A778-0CB8ECA6EC09}"/>
</file>

<file path=customXml/itemProps3.xml><?xml version="1.0" encoding="utf-8"?>
<ds:datastoreItem xmlns:ds="http://schemas.openxmlformats.org/officeDocument/2006/customXml" ds:itemID="{D6CE3420-51B5-45D0-AA94-470C87CA3DB9}"/>
</file>

<file path=docProps/app.xml><?xml version="1.0" encoding="utf-8"?>
<Properties xmlns="http://schemas.openxmlformats.org/officeDocument/2006/extended-properties" xmlns:vt="http://schemas.openxmlformats.org/officeDocument/2006/docPropsVTypes">
  <Template>CATP</Template>
  <TotalTime>49780</TotalTime>
  <Words>2993</Words>
  <Application>Microsoft Office PowerPoint</Application>
  <PresentationFormat>On-screen Show (4:3)</PresentationFormat>
  <Paragraphs>492</Paragraphs>
  <Slides>43</Slides>
  <Notes>38</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CATP</vt:lpstr>
      <vt:lpstr>PowerPoint Presentation</vt:lpstr>
      <vt:lpstr>About the Author</vt:lpstr>
      <vt:lpstr>PowerPoint Presentation</vt:lpstr>
      <vt:lpstr>Objectives</vt:lpstr>
      <vt:lpstr>A Quick recap on the API’s</vt:lpstr>
      <vt:lpstr>Easy steps to access database using JDBC</vt:lpstr>
      <vt:lpstr>Step 1 : Importing JDBC Package</vt:lpstr>
      <vt:lpstr>Step 2 : Load java.sql.Driver</vt:lpstr>
      <vt:lpstr>Step 3: Register the driver</vt:lpstr>
      <vt:lpstr>Step 4: Establishing Connection</vt:lpstr>
      <vt:lpstr>Step 4: Establishing Connection (Cont)</vt:lpstr>
      <vt:lpstr>Step 5: Creating the Statement</vt:lpstr>
      <vt:lpstr>Step 6: Executing a query</vt:lpstr>
      <vt:lpstr>Step 6: Executing a query (cont)</vt:lpstr>
      <vt:lpstr>Step 7: Retrieve the data from ResultSet</vt:lpstr>
      <vt:lpstr>Processing the ResultSet</vt:lpstr>
      <vt:lpstr>Alternative for accessing ResultSet?</vt:lpstr>
      <vt:lpstr>Step 8: Closing result set</vt:lpstr>
      <vt:lpstr>Step 9: Closing connection</vt:lpstr>
      <vt:lpstr>JDBC Access in a Nutshell</vt:lpstr>
      <vt:lpstr>JDBC Access in a Nutshell (Cont)</vt:lpstr>
      <vt:lpstr>A Code Example</vt:lpstr>
      <vt:lpstr>Lend A Hand-Using JDBC Statement</vt:lpstr>
      <vt:lpstr>Lend A Hand-Solution Using JDBC Statement</vt:lpstr>
      <vt:lpstr>Lend A Hand-Solution Using JDBC Statement</vt:lpstr>
      <vt:lpstr>Statements in JDBC</vt:lpstr>
      <vt:lpstr>Java.sql.PreparedStatement</vt:lpstr>
      <vt:lpstr>PreparedStatement Syntax</vt:lpstr>
      <vt:lpstr>How prepared statement works?</vt:lpstr>
      <vt:lpstr>Statement vs PreparedStatement</vt:lpstr>
      <vt:lpstr>Steps to execute PreparedStatement</vt:lpstr>
      <vt:lpstr>PreparedStatement Example</vt:lpstr>
      <vt:lpstr>Time To Reflect</vt:lpstr>
      <vt:lpstr>Lend A Hand-Using JDBC Prepared Statement</vt:lpstr>
      <vt:lpstr>Lend A Hand-Solution Prepared statement.</vt:lpstr>
      <vt:lpstr>Lend A Hand-Solution Prepared statement.</vt:lpstr>
      <vt:lpstr>Lend A Hand-Solution Prepared statement.</vt:lpstr>
      <vt:lpstr>Lend A Hand-Executing  JOINS</vt:lpstr>
      <vt:lpstr>Lend A Hand-Executing  JOINS</vt:lpstr>
      <vt:lpstr>Lend A Hand-Solution Executing JOINS.</vt:lpstr>
      <vt:lpstr>Lend A Hand-Solution Executing JOINS.</vt:lpstr>
      <vt:lpstr>Lend A Hand-Solution Executing JOINS.</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124294</cp:lastModifiedBy>
  <cp:revision>3341</cp:revision>
  <dcterms:created xsi:type="dcterms:W3CDTF">2006-08-07T10:58:16Z</dcterms:created>
  <dcterms:modified xsi:type="dcterms:W3CDTF">2012-10-10T09:06:30Z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0x010100851B6D4D3094E747B8B545B5FF6CDFA5</vt:lpwstr>
  </property>
</Properties>
</file>