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2"/>
  </p:notesMasterIdLst>
  <p:sldIdLst>
    <p:sldId id="348" r:id="rId5"/>
    <p:sldId id="267" r:id="rId6"/>
    <p:sldId id="350" r:id="rId7"/>
    <p:sldId id="270" r:id="rId8"/>
    <p:sldId id="463" r:id="rId9"/>
    <p:sldId id="483" r:id="rId10"/>
    <p:sldId id="482" r:id="rId11"/>
    <p:sldId id="477" r:id="rId12"/>
    <p:sldId id="478" r:id="rId13"/>
    <p:sldId id="486" r:id="rId14"/>
    <p:sldId id="487" r:id="rId15"/>
    <p:sldId id="491" r:id="rId16"/>
    <p:sldId id="488" r:id="rId17"/>
    <p:sldId id="489" r:id="rId18"/>
    <p:sldId id="490" r:id="rId19"/>
    <p:sldId id="492" r:id="rId20"/>
    <p:sldId id="472" r:id="rId21"/>
    <p:sldId id="484" r:id="rId22"/>
    <p:sldId id="468" r:id="rId23"/>
    <p:sldId id="473" r:id="rId24"/>
    <p:sldId id="469" r:id="rId25"/>
    <p:sldId id="485" r:id="rId26"/>
    <p:sldId id="470" r:id="rId27"/>
    <p:sldId id="474" r:id="rId28"/>
    <p:sldId id="471" r:id="rId29"/>
    <p:sldId id="480" r:id="rId30"/>
    <p:sldId id="349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okOw24qTb164yPFZLXfXsw" hashData="KD28FM1vvOdk5hT7RPfSbcSusxw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34" clrIdx="1"/>
  <p:cmAuthor id="2" name="SangeeArjun" initials="Sangeetha" lastIdx="29" clrIdx="2"/>
  <p:cmAuthor id="3" name="training" initials="t" lastIdx="21" clrIdx="3"/>
  <p:cmAuthor id="4" name="madhav" initials="m" lastIdx="5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007033"/>
    <a:srgbClr val="FFAD69"/>
    <a:srgbClr val="CDFC88"/>
    <a:srgbClr val="FFCCCC"/>
    <a:srgbClr val="FFD9D9"/>
    <a:srgbClr val="FF7C80"/>
    <a:srgbClr val="66CCFF"/>
    <a:srgbClr val="7D0D50"/>
    <a:srgbClr val="EA38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57" autoAdjust="0"/>
    <p:restoredTop sz="91935" autoAdjust="0"/>
  </p:normalViewPr>
  <p:slideViewPr>
    <p:cSldViewPr>
      <p:cViewPr varScale="1">
        <p:scale>
          <a:sx n="68" d="100"/>
          <a:sy n="68" d="100"/>
        </p:scale>
        <p:origin x="-6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CCAC5-F67B-4FBA-AD44-0D6781C3B095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62794C8-A4BE-43C2-A964-13C105875C39}">
      <dgm:prSet/>
      <dgm:spPr/>
      <dgm:t>
        <a:bodyPr/>
        <a:lstStyle/>
        <a:p>
          <a:pPr rtl="0"/>
          <a:r>
            <a:rPr lang="en-US" b="1" dirty="0" smtClean="0"/>
            <a:t>JDBC metadata </a:t>
          </a:r>
          <a:endParaRPr lang="en-US" b="1" dirty="0"/>
        </a:p>
      </dgm:t>
    </dgm:pt>
    <dgm:pt modelId="{2D3E705B-B45C-4F5C-8097-7078737BA645}" type="parTrans" cxnId="{255A904C-1983-4016-A3D8-4ADA2057BD5F}">
      <dgm:prSet/>
      <dgm:spPr/>
      <dgm:t>
        <a:bodyPr/>
        <a:lstStyle/>
        <a:p>
          <a:endParaRPr lang="en-US"/>
        </a:p>
      </dgm:t>
    </dgm:pt>
    <dgm:pt modelId="{594A94AC-75F5-4FF0-BADF-D8A16B9E3C94}" type="sibTrans" cxnId="{255A904C-1983-4016-A3D8-4ADA2057BD5F}">
      <dgm:prSet/>
      <dgm:spPr/>
      <dgm:t>
        <a:bodyPr/>
        <a:lstStyle/>
        <a:p>
          <a:endParaRPr lang="en-US"/>
        </a:p>
      </dgm:t>
    </dgm:pt>
    <dgm:pt modelId="{8A088908-0360-4401-A1E7-249BC976AA9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b="1" dirty="0" smtClean="0"/>
            <a:t>Database Meta Data</a:t>
          </a:r>
          <a:endParaRPr lang="en-US" b="1" dirty="0"/>
        </a:p>
      </dgm:t>
    </dgm:pt>
    <dgm:pt modelId="{215845F1-B7AA-4BB5-8BD8-94E13A508A2E}" type="parTrans" cxnId="{751693F5-B44F-48DD-952A-5FB0D4CC7B15}">
      <dgm:prSet/>
      <dgm:spPr/>
      <dgm:t>
        <a:bodyPr/>
        <a:lstStyle/>
        <a:p>
          <a:endParaRPr lang="en-US"/>
        </a:p>
      </dgm:t>
    </dgm:pt>
    <dgm:pt modelId="{DD4BD92A-AFB5-4541-AE6F-31F99ECDCDD1}" type="sibTrans" cxnId="{751693F5-B44F-48DD-952A-5FB0D4CC7B15}">
      <dgm:prSet/>
      <dgm:spPr/>
      <dgm:t>
        <a:bodyPr/>
        <a:lstStyle/>
        <a:p>
          <a:endParaRPr lang="en-US"/>
        </a:p>
      </dgm:t>
    </dgm:pt>
    <dgm:pt modelId="{A8D3F0DB-B9D5-4734-AA40-B1F03ED356B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/>
            <a:t>Result Set Meta Data</a:t>
          </a:r>
          <a:endParaRPr lang="en-US" dirty="0"/>
        </a:p>
      </dgm:t>
    </dgm:pt>
    <dgm:pt modelId="{007F7700-85A7-4B12-AAAF-33B74F3A3A44}" type="parTrans" cxnId="{E1CE028B-E013-4724-BBAC-A533A8BB36E5}">
      <dgm:prSet/>
      <dgm:spPr/>
      <dgm:t>
        <a:bodyPr/>
        <a:lstStyle/>
        <a:p>
          <a:endParaRPr lang="en-US"/>
        </a:p>
      </dgm:t>
    </dgm:pt>
    <dgm:pt modelId="{4ECCA5DC-0817-494A-A01F-6047D104C282}" type="sibTrans" cxnId="{E1CE028B-E013-4724-BBAC-A533A8BB36E5}">
      <dgm:prSet/>
      <dgm:spPr/>
      <dgm:t>
        <a:bodyPr/>
        <a:lstStyle/>
        <a:p>
          <a:endParaRPr lang="en-US"/>
        </a:p>
      </dgm:t>
    </dgm:pt>
    <dgm:pt modelId="{54B41C04-2380-47FA-835D-7E8D3845CAEB}" type="pres">
      <dgm:prSet presAssocID="{B28CCAC5-F67B-4FBA-AD44-0D6781C3B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49B557-450A-4075-B050-C0B6E8E6D28B}" type="pres">
      <dgm:prSet presAssocID="{D62794C8-A4BE-43C2-A964-13C105875C3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E447590-253A-461F-94D7-D009B25D9021}" type="pres">
      <dgm:prSet presAssocID="{D62794C8-A4BE-43C2-A964-13C105875C39}" presName="rootComposite1" presStyleCnt="0"/>
      <dgm:spPr/>
      <dgm:t>
        <a:bodyPr/>
        <a:lstStyle/>
        <a:p>
          <a:endParaRPr lang="en-US"/>
        </a:p>
      </dgm:t>
    </dgm:pt>
    <dgm:pt modelId="{E80DAED8-3780-4C51-83F9-0B431E1C7D08}" type="pres">
      <dgm:prSet presAssocID="{D62794C8-A4BE-43C2-A964-13C105875C39}" presName="rootText1" presStyleLbl="node0" presStyleIdx="0" presStyleCnt="1" custScaleX="110125" custScaleY="103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335A1-FD08-4166-A732-603F04EDA498}" type="pres">
      <dgm:prSet presAssocID="{D62794C8-A4BE-43C2-A964-13C105875C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C5CF28-E947-40D0-9D91-F0DD75CE99F8}" type="pres">
      <dgm:prSet presAssocID="{D62794C8-A4BE-43C2-A964-13C105875C39}" presName="hierChild2" presStyleCnt="0"/>
      <dgm:spPr/>
      <dgm:t>
        <a:bodyPr/>
        <a:lstStyle/>
        <a:p>
          <a:endParaRPr lang="en-US"/>
        </a:p>
      </dgm:t>
    </dgm:pt>
    <dgm:pt modelId="{D5198FB9-4A01-4B67-920A-3C05A75E2DBB}" type="pres">
      <dgm:prSet presAssocID="{215845F1-B7AA-4BB5-8BD8-94E13A508A2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35BB024-FE90-4201-B142-4AD403C759FF}" type="pres">
      <dgm:prSet presAssocID="{8A088908-0360-4401-A1E7-249BC976AA9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39FEE9A-B5EA-4C81-9F18-4A5E05F947FE}" type="pres">
      <dgm:prSet presAssocID="{8A088908-0360-4401-A1E7-249BC976AA97}" presName="rootComposite" presStyleCnt="0"/>
      <dgm:spPr/>
      <dgm:t>
        <a:bodyPr/>
        <a:lstStyle/>
        <a:p>
          <a:endParaRPr lang="en-US"/>
        </a:p>
      </dgm:t>
    </dgm:pt>
    <dgm:pt modelId="{EAB80BE3-0FCE-48BE-9034-0B9DDD57FA7C}" type="pres">
      <dgm:prSet presAssocID="{8A088908-0360-4401-A1E7-249BC976AA97}" presName="rootText" presStyleLbl="node2" presStyleIdx="0" presStyleCnt="2" custScaleX="121101" custScaleY="1185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29D6F-AD79-48C3-877A-FC1B73FFC231}" type="pres">
      <dgm:prSet presAssocID="{8A088908-0360-4401-A1E7-249BC976AA97}" presName="rootConnector" presStyleLbl="node2" presStyleIdx="0" presStyleCnt="2"/>
      <dgm:spPr/>
      <dgm:t>
        <a:bodyPr/>
        <a:lstStyle/>
        <a:p>
          <a:endParaRPr lang="en-US"/>
        </a:p>
      </dgm:t>
    </dgm:pt>
    <dgm:pt modelId="{7E911AC5-8E8B-4E4E-8AC9-CAB0CD2D640E}" type="pres">
      <dgm:prSet presAssocID="{8A088908-0360-4401-A1E7-249BC976AA97}" presName="hierChild4" presStyleCnt="0"/>
      <dgm:spPr/>
      <dgm:t>
        <a:bodyPr/>
        <a:lstStyle/>
        <a:p>
          <a:endParaRPr lang="en-US"/>
        </a:p>
      </dgm:t>
    </dgm:pt>
    <dgm:pt modelId="{30B31AFF-D286-466E-A294-586E6E05A93F}" type="pres">
      <dgm:prSet presAssocID="{8A088908-0360-4401-A1E7-249BC976AA97}" presName="hierChild5" presStyleCnt="0"/>
      <dgm:spPr/>
      <dgm:t>
        <a:bodyPr/>
        <a:lstStyle/>
        <a:p>
          <a:endParaRPr lang="en-US"/>
        </a:p>
      </dgm:t>
    </dgm:pt>
    <dgm:pt modelId="{B60D4AD6-A3EA-49DB-9458-072B2A7F8C4E}" type="pres">
      <dgm:prSet presAssocID="{007F7700-85A7-4B12-AAAF-33B74F3A3A4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6FDE7E6-4AAC-4868-AB43-BA1928AABBAE}" type="pres">
      <dgm:prSet presAssocID="{A8D3F0DB-B9D5-4734-AA40-B1F03ED356B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511080-6817-4E14-9198-BA58EBD0547E}" type="pres">
      <dgm:prSet presAssocID="{A8D3F0DB-B9D5-4734-AA40-B1F03ED356B4}" presName="rootComposite" presStyleCnt="0"/>
      <dgm:spPr/>
      <dgm:t>
        <a:bodyPr/>
        <a:lstStyle/>
        <a:p>
          <a:endParaRPr lang="en-US"/>
        </a:p>
      </dgm:t>
    </dgm:pt>
    <dgm:pt modelId="{444DF876-2518-4E7D-B5A5-1504C28DAF1A}" type="pres">
      <dgm:prSet presAssocID="{A8D3F0DB-B9D5-4734-AA40-B1F03ED356B4}" presName="rootText" presStyleLbl="node2" presStyleIdx="1" presStyleCnt="2" custScaleX="135337" custScaleY="1203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B467C-9D95-41D7-BF4A-73FF6815815D}" type="pres">
      <dgm:prSet presAssocID="{A8D3F0DB-B9D5-4734-AA40-B1F03ED356B4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CC4BF3-1A99-4D60-B753-DB70D05480BC}" type="pres">
      <dgm:prSet presAssocID="{A8D3F0DB-B9D5-4734-AA40-B1F03ED356B4}" presName="hierChild4" presStyleCnt="0"/>
      <dgm:spPr/>
      <dgm:t>
        <a:bodyPr/>
        <a:lstStyle/>
        <a:p>
          <a:endParaRPr lang="en-US"/>
        </a:p>
      </dgm:t>
    </dgm:pt>
    <dgm:pt modelId="{9571062F-DE68-40FE-8ACE-7B6B289FCC35}" type="pres">
      <dgm:prSet presAssocID="{A8D3F0DB-B9D5-4734-AA40-B1F03ED356B4}" presName="hierChild5" presStyleCnt="0"/>
      <dgm:spPr/>
      <dgm:t>
        <a:bodyPr/>
        <a:lstStyle/>
        <a:p>
          <a:endParaRPr lang="en-US"/>
        </a:p>
      </dgm:t>
    </dgm:pt>
    <dgm:pt modelId="{4AF2EFA0-5E06-41A2-B2E3-31166FAE1AB1}" type="pres">
      <dgm:prSet presAssocID="{D62794C8-A4BE-43C2-A964-13C105875C39}" presName="hierChild3" presStyleCnt="0"/>
      <dgm:spPr/>
      <dgm:t>
        <a:bodyPr/>
        <a:lstStyle/>
        <a:p>
          <a:endParaRPr lang="en-US"/>
        </a:p>
      </dgm:t>
    </dgm:pt>
  </dgm:ptLst>
  <dgm:cxnLst>
    <dgm:cxn modelId="{97182C21-0F1F-4DE2-A719-A79B3FA500D4}" type="presOf" srcId="{D62794C8-A4BE-43C2-A964-13C105875C39}" destId="{B5B335A1-FD08-4166-A732-603F04EDA498}" srcOrd="1" destOrd="0" presId="urn:microsoft.com/office/officeart/2005/8/layout/orgChart1"/>
    <dgm:cxn modelId="{E1CE028B-E013-4724-BBAC-A533A8BB36E5}" srcId="{D62794C8-A4BE-43C2-A964-13C105875C39}" destId="{A8D3F0DB-B9D5-4734-AA40-B1F03ED356B4}" srcOrd="1" destOrd="0" parTransId="{007F7700-85A7-4B12-AAAF-33B74F3A3A44}" sibTransId="{4ECCA5DC-0817-494A-A01F-6047D104C282}"/>
    <dgm:cxn modelId="{751693F5-B44F-48DD-952A-5FB0D4CC7B15}" srcId="{D62794C8-A4BE-43C2-A964-13C105875C39}" destId="{8A088908-0360-4401-A1E7-249BC976AA97}" srcOrd="0" destOrd="0" parTransId="{215845F1-B7AA-4BB5-8BD8-94E13A508A2E}" sibTransId="{DD4BD92A-AFB5-4541-AE6F-31F99ECDCDD1}"/>
    <dgm:cxn modelId="{B1F6B6C1-7288-4148-9393-D785B7BB7690}" type="presOf" srcId="{215845F1-B7AA-4BB5-8BD8-94E13A508A2E}" destId="{D5198FB9-4A01-4B67-920A-3C05A75E2DBB}" srcOrd="0" destOrd="0" presId="urn:microsoft.com/office/officeart/2005/8/layout/orgChart1"/>
    <dgm:cxn modelId="{5B36483B-D188-46F4-99EA-CA5CE572A35F}" type="presOf" srcId="{8A088908-0360-4401-A1E7-249BC976AA97}" destId="{C3329D6F-AD79-48C3-877A-FC1B73FFC231}" srcOrd="1" destOrd="0" presId="urn:microsoft.com/office/officeart/2005/8/layout/orgChart1"/>
    <dgm:cxn modelId="{D2D6ED1B-C57B-49ED-AAAA-E4CCC9378FBF}" type="presOf" srcId="{A8D3F0DB-B9D5-4734-AA40-B1F03ED356B4}" destId="{444DF876-2518-4E7D-B5A5-1504C28DAF1A}" srcOrd="0" destOrd="0" presId="urn:microsoft.com/office/officeart/2005/8/layout/orgChart1"/>
    <dgm:cxn modelId="{F90EA4D2-3666-4ECD-821F-2C7C889F2A97}" type="presOf" srcId="{A8D3F0DB-B9D5-4734-AA40-B1F03ED356B4}" destId="{AEBB467C-9D95-41D7-BF4A-73FF6815815D}" srcOrd="1" destOrd="0" presId="urn:microsoft.com/office/officeart/2005/8/layout/orgChart1"/>
    <dgm:cxn modelId="{9B9F437E-E1E6-469D-A727-E7E566069117}" type="presOf" srcId="{B28CCAC5-F67B-4FBA-AD44-0D6781C3B095}" destId="{54B41C04-2380-47FA-835D-7E8D3845CAEB}" srcOrd="0" destOrd="0" presId="urn:microsoft.com/office/officeart/2005/8/layout/orgChart1"/>
    <dgm:cxn modelId="{BCF40E9D-5E3E-4F7D-B120-A71DD9FAD371}" type="presOf" srcId="{007F7700-85A7-4B12-AAAF-33B74F3A3A44}" destId="{B60D4AD6-A3EA-49DB-9458-072B2A7F8C4E}" srcOrd="0" destOrd="0" presId="urn:microsoft.com/office/officeart/2005/8/layout/orgChart1"/>
    <dgm:cxn modelId="{6838D707-0C84-441A-9EE2-CDDE1E335AD9}" type="presOf" srcId="{8A088908-0360-4401-A1E7-249BC976AA97}" destId="{EAB80BE3-0FCE-48BE-9034-0B9DDD57FA7C}" srcOrd="0" destOrd="0" presId="urn:microsoft.com/office/officeart/2005/8/layout/orgChart1"/>
    <dgm:cxn modelId="{255A904C-1983-4016-A3D8-4ADA2057BD5F}" srcId="{B28CCAC5-F67B-4FBA-AD44-0D6781C3B095}" destId="{D62794C8-A4BE-43C2-A964-13C105875C39}" srcOrd="0" destOrd="0" parTransId="{2D3E705B-B45C-4F5C-8097-7078737BA645}" sibTransId="{594A94AC-75F5-4FF0-BADF-D8A16B9E3C94}"/>
    <dgm:cxn modelId="{F3E09D14-7232-40B7-B6D6-C2B16F4F6B48}" type="presOf" srcId="{D62794C8-A4BE-43C2-A964-13C105875C39}" destId="{E80DAED8-3780-4C51-83F9-0B431E1C7D08}" srcOrd="0" destOrd="0" presId="urn:microsoft.com/office/officeart/2005/8/layout/orgChart1"/>
    <dgm:cxn modelId="{574D55A4-FAD3-4BCB-99D6-BD1B51AA4C1D}" type="presParOf" srcId="{54B41C04-2380-47FA-835D-7E8D3845CAEB}" destId="{F849B557-450A-4075-B050-C0B6E8E6D28B}" srcOrd="0" destOrd="0" presId="urn:microsoft.com/office/officeart/2005/8/layout/orgChart1"/>
    <dgm:cxn modelId="{9DA299EA-C7E3-40E5-89C5-64CF80339DFE}" type="presParOf" srcId="{F849B557-450A-4075-B050-C0B6E8E6D28B}" destId="{2E447590-253A-461F-94D7-D009B25D9021}" srcOrd="0" destOrd="0" presId="urn:microsoft.com/office/officeart/2005/8/layout/orgChart1"/>
    <dgm:cxn modelId="{C19DDD76-34B0-452D-A96C-F2EE9BF40DF7}" type="presParOf" srcId="{2E447590-253A-461F-94D7-D009B25D9021}" destId="{E80DAED8-3780-4C51-83F9-0B431E1C7D08}" srcOrd="0" destOrd="0" presId="urn:microsoft.com/office/officeart/2005/8/layout/orgChart1"/>
    <dgm:cxn modelId="{310CF8B5-B9B5-45E5-B323-B5DB9B7F3961}" type="presParOf" srcId="{2E447590-253A-461F-94D7-D009B25D9021}" destId="{B5B335A1-FD08-4166-A732-603F04EDA498}" srcOrd="1" destOrd="0" presId="urn:microsoft.com/office/officeart/2005/8/layout/orgChart1"/>
    <dgm:cxn modelId="{2D0EB0FA-B4D5-42BB-8DB5-8F41301FE70E}" type="presParOf" srcId="{F849B557-450A-4075-B050-C0B6E8E6D28B}" destId="{ECC5CF28-E947-40D0-9D91-F0DD75CE99F8}" srcOrd="1" destOrd="0" presId="urn:microsoft.com/office/officeart/2005/8/layout/orgChart1"/>
    <dgm:cxn modelId="{7D3B009B-D987-46E3-8998-074265D8FDF2}" type="presParOf" srcId="{ECC5CF28-E947-40D0-9D91-F0DD75CE99F8}" destId="{D5198FB9-4A01-4B67-920A-3C05A75E2DBB}" srcOrd="0" destOrd="0" presId="urn:microsoft.com/office/officeart/2005/8/layout/orgChart1"/>
    <dgm:cxn modelId="{B4BED70B-511B-4C15-A76D-6CDA3823A864}" type="presParOf" srcId="{ECC5CF28-E947-40D0-9D91-F0DD75CE99F8}" destId="{B35BB024-FE90-4201-B142-4AD403C759FF}" srcOrd="1" destOrd="0" presId="urn:microsoft.com/office/officeart/2005/8/layout/orgChart1"/>
    <dgm:cxn modelId="{27533463-621D-426C-A7EF-B788EA92501C}" type="presParOf" srcId="{B35BB024-FE90-4201-B142-4AD403C759FF}" destId="{C39FEE9A-B5EA-4C81-9F18-4A5E05F947FE}" srcOrd="0" destOrd="0" presId="urn:microsoft.com/office/officeart/2005/8/layout/orgChart1"/>
    <dgm:cxn modelId="{28BD4698-B818-4AB4-AE41-905DB907993E}" type="presParOf" srcId="{C39FEE9A-B5EA-4C81-9F18-4A5E05F947FE}" destId="{EAB80BE3-0FCE-48BE-9034-0B9DDD57FA7C}" srcOrd="0" destOrd="0" presId="urn:microsoft.com/office/officeart/2005/8/layout/orgChart1"/>
    <dgm:cxn modelId="{B13E3BA2-16A8-4CD6-9728-06F008B291ED}" type="presParOf" srcId="{C39FEE9A-B5EA-4C81-9F18-4A5E05F947FE}" destId="{C3329D6F-AD79-48C3-877A-FC1B73FFC231}" srcOrd="1" destOrd="0" presId="urn:microsoft.com/office/officeart/2005/8/layout/orgChart1"/>
    <dgm:cxn modelId="{3EA32D24-8E0D-44BE-A4B8-CA59DD17CF45}" type="presParOf" srcId="{B35BB024-FE90-4201-B142-4AD403C759FF}" destId="{7E911AC5-8E8B-4E4E-8AC9-CAB0CD2D640E}" srcOrd="1" destOrd="0" presId="urn:microsoft.com/office/officeart/2005/8/layout/orgChart1"/>
    <dgm:cxn modelId="{809D6F3A-2FC5-490A-B1FB-4ECA7B4B244E}" type="presParOf" srcId="{B35BB024-FE90-4201-B142-4AD403C759FF}" destId="{30B31AFF-D286-466E-A294-586E6E05A93F}" srcOrd="2" destOrd="0" presId="urn:microsoft.com/office/officeart/2005/8/layout/orgChart1"/>
    <dgm:cxn modelId="{CAFEDF5A-BCBB-4F93-B40A-BBBFE8219304}" type="presParOf" srcId="{ECC5CF28-E947-40D0-9D91-F0DD75CE99F8}" destId="{B60D4AD6-A3EA-49DB-9458-072B2A7F8C4E}" srcOrd="2" destOrd="0" presId="urn:microsoft.com/office/officeart/2005/8/layout/orgChart1"/>
    <dgm:cxn modelId="{6B4C2675-B5CC-4732-A1FA-A16911BB05FD}" type="presParOf" srcId="{ECC5CF28-E947-40D0-9D91-F0DD75CE99F8}" destId="{D6FDE7E6-4AAC-4868-AB43-BA1928AABBAE}" srcOrd="3" destOrd="0" presId="urn:microsoft.com/office/officeart/2005/8/layout/orgChart1"/>
    <dgm:cxn modelId="{347470EA-9169-4EBB-9242-54598CCE6256}" type="presParOf" srcId="{D6FDE7E6-4AAC-4868-AB43-BA1928AABBAE}" destId="{C0511080-6817-4E14-9198-BA58EBD0547E}" srcOrd="0" destOrd="0" presId="urn:microsoft.com/office/officeart/2005/8/layout/orgChart1"/>
    <dgm:cxn modelId="{71B0F000-8B45-4646-B4B7-7FEBCF231AE8}" type="presParOf" srcId="{C0511080-6817-4E14-9198-BA58EBD0547E}" destId="{444DF876-2518-4E7D-B5A5-1504C28DAF1A}" srcOrd="0" destOrd="0" presId="urn:microsoft.com/office/officeart/2005/8/layout/orgChart1"/>
    <dgm:cxn modelId="{4370BB93-F2BD-4D1A-8E54-1A070B7D9F44}" type="presParOf" srcId="{C0511080-6817-4E14-9198-BA58EBD0547E}" destId="{AEBB467C-9D95-41D7-BF4A-73FF6815815D}" srcOrd="1" destOrd="0" presId="urn:microsoft.com/office/officeart/2005/8/layout/orgChart1"/>
    <dgm:cxn modelId="{0F71AE1A-56F3-4DE6-9717-07729087A67B}" type="presParOf" srcId="{D6FDE7E6-4AAC-4868-AB43-BA1928AABBAE}" destId="{DECC4BF3-1A99-4D60-B753-DB70D05480BC}" srcOrd="1" destOrd="0" presId="urn:microsoft.com/office/officeart/2005/8/layout/orgChart1"/>
    <dgm:cxn modelId="{4BB7E89F-BA22-4EDD-B6CB-BE53DE70C651}" type="presParOf" srcId="{D6FDE7E6-4AAC-4868-AB43-BA1928AABBAE}" destId="{9571062F-DE68-40FE-8ACE-7B6B289FCC35}" srcOrd="2" destOrd="0" presId="urn:microsoft.com/office/officeart/2005/8/layout/orgChart1"/>
    <dgm:cxn modelId="{6FA5EA1A-620B-4C2F-B698-2607386E1DB3}" type="presParOf" srcId="{F849B557-450A-4075-B050-C0B6E8E6D28B}" destId="{4AF2EFA0-5E06-41A2-B2E3-31166FAE1AB1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0D4AD6-A3EA-49DB-9458-072B2A7F8C4E}">
      <dsp:nvSpPr>
        <dsp:cNvPr id="0" name=""/>
        <dsp:cNvSpPr/>
      </dsp:nvSpPr>
      <dsp:spPr>
        <a:xfrm>
          <a:off x="3200400" y="917295"/>
          <a:ext cx="1264357" cy="373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49"/>
              </a:lnTo>
              <a:lnTo>
                <a:pt x="1264357" y="186849"/>
              </a:lnTo>
              <a:lnTo>
                <a:pt x="1264357" y="3736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98FB9-4A01-4B67-920A-3C05A75E2DBB}">
      <dsp:nvSpPr>
        <dsp:cNvPr id="0" name=""/>
        <dsp:cNvSpPr/>
      </dsp:nvSpPr>
      <dsp:spPr>
        <a:xfrm>
          <a:off x="1809376" y="917295"/>
          <a:ext cx="1391023" cy="373699"/>
        </a:xfrm>
        <a:custGeom>
          <a:avLst/>
          <a:gdLst/>
          <a:ahLst/>
          <a:cxnLst/>
          <a:rect l="0" t="0" r="0" b="0"/>
          <a:pathLst>
            <a:path>
              <a:moveTo>
                <a:pt x="1391023" y="0"/>
              </a:moveTo>
              <a:lnTo>
                <a:pt x="1391023" y="186849"/>
              </a:lnTo>
              <a:lnTo>
                <a:pt x="0" y="186849"/>
              </a:lnTo>
              <a:lnTo>
                <a:pt x="0" y="3736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AED8-3780-4C51-83F9-0B431E1C7D08}">
      <dsp:nvSpPr>
        <dsp:cNvPr id="0" name=""/>
        <dsp:cNvSpPr/>
      </dsp:nvSpPr>
      <dsp:spPr>
        <a:xfrm>
          <a:off x="2220552" y="104"/>
          <a:ext cx="1959695" cy="9171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JDBC metadata </a:t>
          </a:r>
          <a:endParaRPr lang="en-US" sz="3100" b="1" kern="1200" dirty="0"/>
        </a:p>
      </dsp:txBody>
      <dsp:txXfrm>
        <a:off x="2220552" y="104"/>
        <a:ext cx="1959695" cy="917190"/>
      </dsp:txXfrm>
    </dsp:sp>
    <dsp:sp modelId="{EAB80BE3-0FCE-48BE-9034-0B9DDD57FA7C}">
      <dsp:nvSpPr>
        <dsp:cNvPr id="0" name=""/>
        <dsp:cNvSpPr/>
      </dsp:nvSpPr>
      <dsp:spPr>
        <a:xfrm>
          <a:off x="731868" y="1290994"/>
          <a:ext cx="2155015" cy="1054996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Database Meta Data</a:t>
          </a:r>
          <a:endParaRPr lang="en-US" sz="3100" b="1" kern="1200" dirty="0"/>
        </a:p>
      </dsp:txBody>
      <dsp:txXfrm>
        <a:off x="731868" y="1290994"/>
        <a:ext cx="2155015" cy="1054996"/>
      </dsp:txXfrm>
    </dsp:sp>
    <dsp:sp modelId="{444DF876-2518-4E7D-B5A5-1504C28DAF1A}">
      <dsp:nvSpPr>
        <dsp:cNvPr id="0" name=""/>
        <dsp:cNvSpPr/>
      </dsp:nvSpPr>
      <dsp:spPr>
        <a:xfrm>
          <a:off x="3260583" y="1290994"/>
          <a:ext cx="2408348" cy="1071101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Result Set Meta Data</a:t>
          </a:r>
          <a:endParaRPr lang="en-US" sz="3100" kern="1200" dirty="0"/>
        </a:p>
      </dsp:txBody>
      <dsp:txXfrm>
        <a:off x="3260583" y="1290994"/>
        <a:ext cx="2408348" cy="107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sq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sq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sql/CallableStatem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          Core Java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3228945"/>
            <a:ext cx="3603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tabLst>
                <a:tab pos="233363" algn="l"/>
                <a:tab pos="568325" algn="l"/>
                <a:tab pos="690563" algn="l"/>
                <a:tab pos="741363" algn="l"/>
                <a:tab pos="854075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JDBC</a:t>
            </a:r>
          </a:p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tabLst>
                <a:tab pos="233363" algn="l"/>
                <a:tab pos="568325" algn="l"/>
                <a:tab pos="690563" algn="l"/>
                <a:tab pos="741363" algn="l"/>
                <a:tab pos="854075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Part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114300" lvl="1"/>
            <a:r>
              <a:rPr lang="en-US" sz="2800" dirty="0" smtClean="0">
                <a:latin typeface="Verdana" pitchFamily="34" charset="0"/>
              </a:rPr>
              <a:t>Lend a </a:t>
            </a:r>
            <a:r>
              <a:rPr lang="en-US" sz="2800" smtClean="0">
                <a:latin typeface="Verdana" pitchFamily="34" charset="0"/>
              </a:rPr>
              <a:t>Hand Solution - Develop Stored procedure</a:t>
            </a:r>
            <a:endParaRPr lang="en-US" sz="2800" dirty="0" smtClean="0">
              <a:latin typeface="Verdana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Solution # 1:</a:t>
            </a:r>
          </a:p>
          <a:p>
            <a:pPr marL="520700"/>
            <a:endParaRPr lang="en-IN" sz="2000" dirty="0" smtClean="0"/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CREATE  OR  REPLACE  PROCEDURE </a:t>
            </a:r>
            <a:r>
              <a:rPr lang="en-IN" sz="2000" dirty="0" err="1" smtClean="0">
                <a:solidFill>
                  <a:srgbClr val="00B050"/>
                </a:solidFill>
              </a:rPr>
              <a:t>Get_Course_Duration</a:t>
            </a:r>
            <a:r>
              <a:rPr lang="en-IN" sz="2000" dirty="0" smtClean="0">
                <a:solidFill>
                  <a:srgbClr val="0070C0"/>
                </a:solidFill>
              </a:rPr>
              <a:t>(</a:t>
            </a:r>
            <a:r>
              <a:rPr lang="en-IN" sz="2000" dirty="0" err="1" smtClean="0">
                <a:solidFill>
                  <a:srgbClr val="00B050"/>
                </a:solidFill>
              </a:rPr>
              <a:t>CourseCode</a:t>
            </a:r>
            <a:r>
              <a:rPr lang="en-IN" sz="2000" dirty="0" smtClean="0">
                <a:solidFill>
                  <a:srgbClr val="0070C0"/>
                </a:solidFill>
              </a:rPr>
              <a:t> IN Varchar2,</a:t>
            </a:r>
            <a:r>
              <a:rPr lang="en-IN" sz="2000" dirty="0" smtClean="0">
                <a:solidFill>
                  <a:srgbClr val="00B050"/>
                </a:solidFill>
              </a:rPr>
              <a:t>Duration</a:t>
            </a:r>
            <a:r>
              <a:rPr lang="en-IN" sz="2000" dirty="0" smtClean="0">
                <a:solidFill>
                  <a:srgbClr val="0070C0"/>
                </a:solidFill>
              </a:rPr>
              <a:t> OUT Number,</a:t>
            </a:r>
            <a:r>
              <a:rPr lang="en-IN" sz="2000" dirty="0" smtClean="0">
                <a:solidFill>
                  <a:srgbClr val="00B050"/>
                </a:solidFill>
              </a:rPr>
              <a:t>Message</a:t>
            </a:r>
            <a:r>
              <a:rPr lang="en-IN" sz="2000" dirty="0" smtClean="0">
                <a:solidFill>
                  <a:srgbClr val="0070C0"/>
                </a:solidFill>
              </a:rPr>
              <a:t>  OUT  Varchar2) AS</a:t>
            </a:r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BEGIN</a:t>
            </a:r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SELECT </a:t>
            </a:r>
            <a:r>
              <a:rPr lang="en-IN" sz="2000" dirty="0" smtClean="0">
                <a:solidFill>
                  <a:srgbClr val="00B050"/>
                </a:solidFill>
              </a:rPr>
              <a:t>Course_Duration</a:t>
            </a:r>
            <a:r>
              <a:rPr lang="en-IN" sz="2000" dirty="0" smtClean="0">
                <a:solidFill>
                  <a:srgbClr val="0070C0"/>
                </a:solidFill>
              </a:rPr>
              <a:t> INTO </a:t>
            </a:r>
            <a:r>
              <a:rPr lang="en-IN" sz="2000" dirty="0" smtClean="0">
                <a:solidFill>
                  <a:srgbClr val="00B050"/>
                </a:solidFill>
              </a:rPr>
              <a:t>Duration</a:t>
            </a:r>
            <a:r>
              <a:rPr lang="en-IN" sz="2000" dirty="0" smtClean="0">
                <a:solidFill>
                  <a:srgbClr val="0070C0"/>
                </a:solidFill>
              </a:rPr>
              <a:t> from </a:t>
            </a:r>
            <a:r>
              <a:rPr lang="en-IN" sz="2000" dirty="0" smtClean="0">
                <a:solidFill>
                  <a:srgbClr val="00B050"/>
                </a:solidFill>
              </a:rPr>
              <a:t>Course_Info</a:t>
            </a:r>
            <a:r>
              <a:rPr lang="en-IN" sz="2000" dirty="0" smtClean="0">
                <a:solidFill>
                  <a:srgbClr val="0070C0"/>
                </a:solidFill>
              </a:rPr>
              <a:t> where </a:t>
            </a:r>
            <a:r>
              <a:rPr lang="en-IN" sz="2000" dirty="0" err="1" smtClean="0">
                <a:solidFill>
                  <a:srgbClr val="00B050"/>
                </a:solidFill>
              </a:rPr>
              <a:t>Course_Code</a:t>
            </a:r>
            <a:r>
              <a:rPr lang="en-IN" sz="2000" dirty="0" smtClean="0">
                <a:solidFill>
                  <a:srgbClr val="0070C0"/>
                </a:solidFill>
              </a:rPr>
              <a:t>=</a:t>
            </a:r>
            <a:r>
              <a:rPr lang="en-IN" sz="2000" dirty="0" err="1" smtClean="0">
                <a:solidFill>
                  <a:srgbClr val="00B050"/>
                </a:solidFill>
              </a:rPr>
              <a:t>CourseCode</a:t>
            </a:r>
            <a:r>
              <a:rPr lang="en-IN" sz="2000" dirty="0" smtClean="0">
                <a:solidFill>
                  <a:srgbClr val="0070C0"/>
                </a:solidFill>
              </a:rPr>
              <a:t>;</a:t>
            </a:r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IF Duration&gt;20 THEN</a:t>
            </a:r>
          </a:p>
          <a:p>
            <a:pPr marL="520700"/>
            <a:r>
              <a:rPr lang="en-IN" sz="2000" dirty="0" smtClean="0">
                <a:solidFill>
                  <a:srgbClr val="00B050"/>
                </a:solidFill>
              </a:rPr>
              <a:t>Message</a:t>
            </a:r>
            <a:r>
              <a:rPr lang="en-IN" sz="2000" dirty="0" smtClean="0">
                <a:solidFill>
                  <a:srgbClr val="0070C0"/>
                </a:solidFill>
              </a:rPr>
              <a:t>:='</a:t>
            </a:r>
            <a:r>
              <a:rPr lang="en-IN" sz="2000" dirty="0" smtClean="0">
                <a:solidFill>
                  <a:srgbClr val="00B050"/>
                </a:solidFill>
              </a:rPr>
              <a:t>Long Term Course</a:t>
            </a:r>
            <a:r>
              <a:rPr lang="en-IN" sz="2000" dirty="0" smtClean="0">
                <a:solidFill>
                  <a:srgbClr val="0070C0"/>
                </a:solidFill>
              </a:rPr>
              <a:t>';</a:t>
            </a:r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ELSE</a:t>
            </a:r>
          </a:p>
          <a:p>
            <a:pPr marL="520700"/>
            <a:r>
              <a:rPr lang="en-IN" sz="2000" dirty="0" smtClean="0">
                <a:solidFill>
                  <a:srgbClr val="00B050"/>
                </a:solidFill>
              </a:rPr>
              <a:t>Message</a:t>
            </a:r>
            <a:r>
              <a:rPr lang="en-IN" sz="2000" dirty="0" smtClean="0">
                <a:solidFill>
                  <a:srgbClr val="0070C0"/>
                </a:solidFill>
              </a:rPr>
              <a:t>:='</a:t>
            </a:r>
            <a:r>
              <a:rPr lang="en-IN" sz="2000" dirty="0" smtClean="0">
                <a:solidFill>
                  <a:srgbClr val="00B050"/>
                </a:solidFill>
              </a:rPr>
              <a:t>Short Term Course</a:t>
            </a:r>
            <a:r>
              <a:rPr lang="en-IN" sz="2000" dirty="0" smtClean="0">
                <a:solidFill>
                  <a:srgbClr val="0070C0"/>
                </a:solidFill>
              </a:rPr>
              <a:t>';</a:t>
            </a:r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END IF;</a:t>
            </a:r>
          </a:p>
          <a:p>
            <a:pPr marL="520700"/>
            <a:r>
              <a:rPr lang="en-IN" sz="2000" dirty="0" smtClean="0">
                <a:solidFill>
                  <a:srgbClr val="0070C0"/>
                </a:solidFill>
              </a:rPr>
              <a:t>END;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pPr lvl="1"/>
            <a:r>
              <a:rPr lang="en-US" sz="3200" dirty="0" smtClean="0">
                <a:latin typeface="Verdana" pitchFamily="34" charset="0"/>
              </a:rPr>
              <a:t>Lend a Hand Solution: Java Program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Solution # 2: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76400" y="1600200"/>
            <a:ext cx="5791200" cy="486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– Executing the Program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23579"/>
            <a:ext cx="8915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1079500">
              <a:lnSpc>
                <a:spcPct val="150000"/>
              </a:lnSpc>
            </a:pPr>
            <a:r>
              <a:rPr lang="en-US" dirty="0" smtClean="0"/>
              <a:t>Step 1 :</a:t>
            </a:r>
            <a:r>
              <a:rPr lang="en-US" b="0" dirty="0" smtClean="0"/>
              <a:t> Execute the Stored Procedure from the Oracle * Plus Command Line Window.</a:t>
            </a:r>
          </a:p>
          <a:p>
            <a:pPr marL="793750" indent="-793750"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Run the Java Program and enter a course code.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The below output will be show  in the console</a:t>
            </a:r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62375"/>
            <a:ext cx="5381625" cy="733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66675" lvl="1"/>
            <a:r>
              <a:rPr lang="en-US" sz="2800" dirty="0" smtClean="0">
                <a:latin typeface="Verdana" pitchFamily="34" charset="0"/>
              </a:rPr>
              <a:t>Lend a Hand – Invoking oracle functions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Prerequisites: </a:t>
            </a:r>
            <a:r>
              <a:rPr lang="en-US" b="0" dirty="0" smtClean="0"/>
              <a:t>Use the Course_Info table which had already been created.</a:t>
            </a:r>
          </a:p>
          <a:p>
            <a:endParaRPr lang="en-US" dirty="0" smtClean="0"/>
          </a:p>
          <a:p>
            <a:r>
              <a:rPr lang="en-US" dirty="0" smtClean="0"/>
              <a:t>Objective: </a:t>
            </a:r>
            <a:r>
              <a:rPr lang="en-US" b="0" dirty="0" smtClean="0"/>
              <a:t>Learn to trigger oracle function from java program.</a:t>
            </a:r>
          </a:p>
          <a:p>
            <a:endParaRPr lang="en-US" dirty="0" smtClean="0"/>
          </a:p>
          <a:p>
            <a:r>
              <a:rPr lang="en-US" dirty="0" smtClean="0"/>
              <a:t>Problem Statement # 1:  </a:t>
            </a:r>
            <a:r>
              <a:rPr lang="en-US" b="0" dirty="0" smtClean="0"/>
              <a:t>Develop a Stored Function “</a:t>
            </a:r>
            <a:r>
              <a:rPr lang="en-US" dirty="0" smtClean="0"/>
              <a:t>G</a:t>
            </a:r>
            <a:r>
              <a:rPr lang="en-US" i="1" dirty="0" smtClean="0"/>
              <a:t>et_Course_Message</a:t>
            </a:r>
            <a:r>
              <a:rPr lang="en-US" b="0" dirty="0" smtClean="0"/>
              <a:t>” which will take course code as input parameter, create a message using the course information and return the message as mentioned below.</a:t>
            </a:r>
          </a:p>
          <a:p>
            <a:endParaRPr lang="en-US" b="0" dirty="0" smtClean="0"/>
          </a:p>
          <a:p>
            <a:r>
              <a:rPr lang="en-US" dirty="0" smtClean="0"/>
              <a:t>Message Format:</a:t>
            </a:r>
            <a:r>
              <a:rPr lang="en-US" b="0" dirty="0" smtClean="0"/>
              <a:t>  The Function Should return “</a:t>
            </a:r>
            <a:r>
              <a:rPr lang="en-IN" b="0" dirty="0" smtClean="0">
                <a:solidFill>
                  <a:srgbClr val="00B050"/>
                </a:solidFill>
              </a:rPr>
              <a:t>Duration of ' + &lt;Course_Name&gt; +  '  is  ‘ +  &lt;</a:t>
            </a:r>
            <a:r>
              <a:rPr lang="en-IN" b="0" dirty="0" err="1" smtClean="0">
                <a:solidFill>
                  <a:srgbClr val="00B050"/>
                </a:solidFill>
              </a:rPr>
              <a:t>Course_Duration</a:t>
            </a:r>
            <a:r>
              <a:rPr lang="en-IN" b="0" dirty="0" smtClean="0">
                <a:solidFill>
                  <a:srgbClr val="00B050"/>
                </a:solidFill>
              </a:rPr>
              <a:t>&gt;</a:t>
            </a:r>
            <a:r>
              <a:rPr lang="en-US" b="0" dirty="0" smtClean="0"/>
              <a:t>”.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dirty="0" smtClean="0"/>
              <a:t>Problem Statement # 2: </a:t>
            </a:r>
            <a:r>
              <a:rPr lang="en-US" b="0" dirty="0" smtClean="0"/>
              <a:t>Develop a java class named  </a:t>
            </a:r>
            <a:r>
              <a:rPr lang="en-US" dirty="0" smtClean="0"/>
              <a:t>“</a:t>
            </a:r>
            <a:r>
              <a:rPr lang="en-US" dirty="0" err="1" smtClean="0"/>
              <a:t>CourseMessageDemo</a:t>
            </a:r>
            <a:r>
              <a:rPr lang="en-US" dirty="0" smtClean="0"/>
              <a:t>”  </a:t>
            </a:r>
            <a:r>
              <a:rPr lang="en-US" b="0" dirty="0" smtClean="0"/>
              <a:t>with a  main method  which will invoke the oracle function and print the message returned. </a:t>
            </a:r>
          </a:p>
          <a:p>
            <a:endParaRPr lang="en-IN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Lend a Hand-Creating Function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Solution # 1:</a:t>
            </a:r>
            <a:endParaRPr lang="en-IN" sz="2000" dirty="0" smtClean="0">
              <a:solidFill>
                <a:srgbClr val="0070C0"/>
              </a:solidFill>
            </a:endParaRPr>
          </a:p>
          <a:p>
            <a:pPr marL="568325"/>
            <a:endParaRPr lang="en-IN" sz="2000" dirty="0" smtClean="0">
              <a:solidFill>
                <a:srgbClr val="0070C0"/>
              </a:solidFill>
            </a:endParaRPr>
          </a:p>
          <a:p>
            <a:pPr marL="568325"/>
            <a:r>
              <a:rPr lang="en-IN" sz="2000" dirty="0" smtClean="0">
                <a:solidFill>
                  <a:srgbClr val="0070C0"/>
                </a:solidFill>
              </a:rPr>
              <a:t>CREATE OR REPLACE FUNCTION  </a:t>
            </a:r>
            <a:r>
              <a:rPr lang="en-IN" sz="2000" dirty="0" smtClean="0">
                <a:solidFill>
                  <a:srgbClr val="00B050"/>
                </a:solidFill>
              </a:rPr>
              <a:t>Get_Course_Message</a:t>
            </a:r>
            <a:r>
              <a:rPr lang="en-IN" sz="2000" dirty="0" smtClean="0">
                <a:solidFill>
                  <a:srgbClr val="0070C0"/>
                </a:solidFill>
              </a:rPr>
              <a:t> (</a:t>
            </a:r>
            <a:r>
              <a:rPr lang="en-IN" sz="2000" dirty="0" err="1" smtClean="0">
                <a:solidFill>
                  <a:srgbClr val="00B050"/>
                </a:solidFill>
              </a:rPr>
              <a:t>Course_Id</a:t>
            </a:r>
            <a:r>
              <a:rPr lang="en-IN" sz="2000" dirty="0" smtClean="0">
                <a:solidFill>
                  <a:srgbClr val="0070C0"/>
                </a:solidFill>
              </a:rPr>
              <a:t> IN Varchar2)  RETURN Varchar2 AS</a:t>
            </a:r>
          </a:p>
          <a:p>
            <a:pPr marL="568325"/>
            <a:r>
              <a:rPr lang="en-IN" sz="2000" dirty="0" err="1" smtClean="0">
                <a:solidFill>
                  <a:srgbClr val="00B050"/>
                </a:solidFill>
              </a:rPr>
              <a:t>C_Name</a:t>
            </a:r>
            <a:r>
              <a:rPr lang="en-IN" sz="2000" dirty="0" smtClean="0">
                <a:solidFill>
                  <a:srgbClr val="0070C0"/>
                </a:solidFill>
              </a:rPr>
              <a:t> Varchar2(30);</a:t>
            </a:r>
          </a:p>
          <a:p>
            <a:pPr marL="568325"/>
            <a:r>
              <a:rPr lang="en-IN" sz="2000" dirty="0" err="1" smtClean="0">
                <a:solidFill>
                  <a:srgbClr val="00B050"/>
                </a:solidFill>
              </a:rPr>
              <a:t>C_Duration</a:t>
            </a:r>
            <a:r>
              <a:rPr lang="en-IN" sz="2000" dirty="0" smtClean="0">
                <a:solidFill>
                  <a:srgbClr val="0070C0"/>
                </a:solidFill>
              </a:rPr>
              <a:t> Number(3);</a:t>
            </a:r>
          </a:p>
          <a:p>
            <a:pPr marL="568325"/>
            <a:r>
              <a:rPr lang="en-IN" sz="2000" dirty="0" smtClean="0">
                <a:solidFill>
                  <a:srgbClr val="0070C0"/>
                </a:solidFill>
              </a:rPr>
              <a:t>BEGIN</a:t>
            </a:r>
          </a:p>
          <a:p>
            <a:pPr marL="568325"/>
            <a:r>
              <a:rPr lang="en-IN" sz="2000" dirty="0" smtClean="0">
                <a:solidFill>
                  <a:srgbClr val="0070C0"/>
                </a:solidFill>
              </a:rPr>
              <a:t>Select </a:t>
            </a:r>
            <a:r>
              <a:rPr lang="en-IN" sz="2000" dirty="0" err="1" smtClean="0">
                <a:solidFill>
                  <a:srgbClr val="00B050"/>
                </a:solidFill>
              </a:rPr>
              <a:t>Course_Name,Course_Duration</a:t>
            </a:r>
            <a:r>
              <a:rPr lang="en-IN" sz="2000" dirty="0" smtClean="0">
                <a:solidFill>
                  <a:srgbClr val="0070C0"/>
                </a:solidFill>
              </a:rPr>
              <a:t> into </a:t>
            </a:r>
            <a:r>
              <a:rPr lang="en-IN" sz="2000" dirty="0" err="1" smtClean="0">
                <a:solidFill>
                  <a:srgbClr val="00B050"/>
                </a:solidFill>
              </a:rPr>
              <a:t>C_Name,C_Duration</a:t>
            </a:r>
            <a:r>
              <a:rPr lang="en-IN" sz="2000" dirty="0" smtClean="0">
                <a:solidFill>
                  <a:srgbClr val="0070C0"/>
                </a:solidFill>
              </a:rPr>
              <a:t>  from </a:t>
            </a:r>
            <a:r>
              <a:rPr lang="en-IN" sz="2000" dirty="0" smtClean="0">
                <a:solidFill>
                  <a:srgbClr val="00B050"/>
                </a:solidFill>
              </a:rPr>
              <a:t>Course_Info</a:t>
            </a:r>
            <a:r>
              <a:rPr lang="en-IN" sz="2000" dirty="0" smtClean="0">
                <a:solidFill>
                  <a:srgbClr val="0070C0"/>
                </a:solidFill>
              </a:rPr>
              <a:t> where </a:t>
            </a:r>
            <a:r>
              <a:rPr lang="en-IN" sz="2000" dirty="0" smtClean="0">
                <a:solidFill>
                  <a:srgbClr val="00B050"/>
                </a:solidFill>
              </a:rPr>
              <a:t>Course_Code</a:t>
            </a:r>
            <a:r>
              <a:rPr lang="en-IN" sz="2000" dirty="0" smtClean="0">
                <a:solidFill>
                  <a:srgbClr val="0070C0"/>
                </a:solidFill>
              </a:rPr>
              <a:t>=</a:t>
            </a:r>
            <a:r>
              <a:rPr lang="en-IN" sz="2000" dirty="0" smtClean="0">
                <a:solidFill>
                  <a:srgbClr val="00B050"/>
                </a:solidFill>
              </a:rPr>
              <a:t>Course_Id</a:t>
            </a:r>
            <a:r>
              <a:rPr lang="en-IN" sz="2000" dirty="0" smtClean="0">
                <a:solidFill>
                  <a:srgbClr val="0070C0"/>
                </a:solidFill>
              </a:rPr>
              <a:t>;</a:t>
            </a:r>
          </a:p>
          <a:p>
            <a:pPr marL="568325"/>
            <a:r>
              <a:rPr lang="en-IN" sz="2000" dirty="0" smtClean="0">
                <a:solidFill>
                  <a:srgbClr val="0070C0"/>
                </a:solidFill>
              </a:rPr>
              <a:t>return  ‘</a:t>
            </a:r>
            <a:r>
              <a:rPr lang="en-IN" sz="2000" dirty="0" smtClean="0">
                <a:solidFill>
                  <a:srgbClr val="00B050"/>
                </a:solidFill>
              </a:rPr>
              <a:t>Duration Of  </a:t>
            </a:r>
            <a:r>
              <a:rPr lang="en-IN" sz="2000" dirty="0" smtClean="0">
                <a:solidFill>
                  <a:srgbClr val="0070C0"/>
                </a:solidFill>
              </a:rPr>
              <a:t> ' || </a:t>
            </a:r>
            <a:r>
              <a:rPr lang="en-IN" sz="2000" dirty="0" err="1" smtClean="0">
                <a:solidFill>
                  <a:srgbClr val="00B050"/>
                </a:solidFill>
              </a:rPr>
              <a:t>C_Name</a:t>
            </a:r>
            <a:r>
              <a:rPr lang="en-IN" sz="2000" dirty="0" smtClean="0">
                <a:solidFill>
                  <a:srgbClr val="0070C0"/>
                </a:solidFill>
              </a:rPr>
              <a:t> ||  '  </a:t>
            </a:r>
            <a:r>
              <a:rPr lang="en-IN" sz="2000" dirty="0" smtClean="0">
                <a:solidFill>
                  <a:srgbClr val="00B050"/>
                </a:solidFill>
              </a:rPr>
              <a:t>is</a:t>
            </a:r>
            <a:r>
              <a:rPr lang="en-IN" sz="2000" dirty="0" smtClean="0">
                <a:solidFill>
                  <a:srgbClr val="0070C0"/>
                </a:solidFill>
              </a:rPr>
              <a:t>  '||   </a:t>
            </a:r>
            <a:r>
              <a:rPr lang="en-IN" sz="2000" dirty="0" err="1" smtClean="0">
                <a:solidFill>
                  <a:srgbClr val="00B050"/>
                </a:solidFill>
              </a:rPr>
              <a:t>C_Duration</a:t>
            </a:r>
            <a:r>
              <a:rPr lang="en-IN" sz="2000" dirty="0" smtClean="0">
                <a:solidFill>
                  <a:srgbClr val="00B050"/>
                </a:solidFill>
              </a:rPr>
              <a:t> </a:t>
            </a:r>
            <a:r>
              <a:rPr lang="en-IN" sz="2000" dirty="0" smtClean="0">
                <a:solidFill>
                  <a:srgbClr val="00B0F0"/>
                </a:solidFill>
              </a:rPr>
              <a:t>|| </a:t>
            </a:r>
            <a:r>
              <a:rPr lang="en-IN" sz="2000" dirty="0" smtClean="0">
                <a:solidFill>
                  <a:srgbClr val="0070C0"/>
                </a:solidFill>
              </a:rPr>
              <a:t>‘</a:t>
            </a:r>
            <a:r>
              <a:rPr lang="en-IN" sz="2000" dirty="0" smtClean="0">
                <a:solidFill>
                  <a:srgbClr val="00B050"/>
                </a:solidFill>
              </a:rPr>
              <a:t>  days</a:t>
            </a:r>
            <a:r>
              <a:rPr lang="en-IN" sz="2000" dirty="0" smtClean="0">
                <a:solidFill>
                  <a:srgbClr val="0070C0"/>
                </a:solidFill>
              </a:rPr>
              <a:t>’ ;</a:t>
            </a:r>
          </a:p>
          <a:p>
            <a:pPr marL="568325"/>
            <a:r>
              <a:rPr lang="en-IN" sz="2000" dirty="0" smtClean="0">
                <a:solidFill>
                  <a:srgbClr val="0070C0"/>
                </a:solidFill>
              </a:rPr>
              <a:t> END;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Lend a Hand-Solution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# 2: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52600" y="1738768"/>
            <a:ext cx="5334000" cy="435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– Executing the program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828800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1079500">
              <a:lnSpc>
                <a:spcPct val="150000"/>
              </a:lnSpc>
            </a:pPr>
            <a:r>
              <a:rPr lang="en-US" dirty="0" smtClean="0"/>
              <a:t>Step 1 :</a:t>
            </a:r>
            <a:r>
              <a:rPr lang="en-US" b="0" dirty="0" smtClean="0"/>
              <a:t> Execute the Stored Function from the Oracle * Plus Command Line Window.</a:t>
            </a:r>
          </a:p>
          <a:p>
            <a:pPr marL="793750" indent="-793750"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Run the Java Program and enter the course code.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The below output will be show  in the console</a:t>
            </a:r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 descr="outp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6632812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114300" lvl="1"/>
            <a:r>
              <a:rPr lang="en-US" dirty="0" smtClean="0">
                <a:latin typeface="Verdana" pitchFamily="34" charset="0"/>
              </a:rPr>
              <a:t>Lets wear the thinking cap.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endParaRPr lang="en-US" sz="2000" dirty="0" smtClean="0"/>
          </a:p>
          <a:p>
            <a:pPr marL="914400" lvl="1" indent="-457200"/>
            <a:endParaRPr lang="en-US" sz="2000" b="0" dirty="0" smtClean="0"/>
          </a:p>
          <a:p>
            <a:r>
              <a:rPr lang="en-US" sz="2000" b="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1" y="1752600"/>
            <a:ext cx="84582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There could be some requirement in projects where the application needs to understand the table/column definitions existing in a database.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224773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743200"/>
            <a:ext cx="2514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743200" y="3505200"/>
            <a:ext cx="527900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do we retrieve the table information?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3581400" y="4419600"/>
            <a:ext cx="3505200" cy="1828800"/>
          </a:xfrm>
          <a:prstGeom prst="star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Solution is to use 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Meta Data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information.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What </a:t>
            </a:r>
            <a:r>
              <a:rPr lang="en-US" smtClean="0">
                <a:latin typeface="Verdana" pitchFamily="34" charset="0"/>
              </a:rPr>
              <a:t>is JDBC Metadata?</a:t>
            </a:r>
            <a:endParaRPr lang="en-US" dirty="0" smtClean="0">
              <a:latin typeface="Verdana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lvl="1"/>
            <a:r>
              <a:rPr lang="en-IN" sz="2000" i="1" dirty="0" smtClean="0"/>
              <a:t>JDBC meta data</a:t>
            </a:r>
            <a:r>
              <a:rPr lang="en-IN" sz="2000" b="0" dirty="0" smtClean="0"/>
              <a:t> is a dictionary which holds the information about the tables and columns in a database.</a:t>
            </a:r>
          </a:p>
          <a:p>
            <a:pPr marL="111125" lvl="1"/>
            <a:endParaRPr lang="en-IN" sz="2000" b="0" dirty="0" smtClean="0"/>
          </a:p>
          <a:p>
            <a:pPr marL="111125" lvl="1"/>
            <a:r>
              <a:rPr lang="en-IN" sz="2000" dirty="0" smtClean="0"/>
              <a:t>Example: </a:t>
            </a:r>
            <a:r>
              <a:rPr lang="en-IN" sz="2000" b="0" dirty="0" smtClean="0"/>
              <a:t>The metadata of any table provides the information about the column names, column data type and constraint created on the tables.</a:t>
            </a:r>
          </a:p>
          <a:p>
            <a:r>
              <a:rPr lang="en-US" sz="2000" b="0" dirty="0" smtClean="0"/>
              <a:t> 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32766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java.sql.DatabaseMetaData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19</a:t>
            </a:fld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86800" cy="36317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i="1" dirty="0" err="1" smtClean="0">
                <a:latin typeface="Arial" pitchFamily="34" charset="0"/>
                <a:cs typeface="Arial" pitchFamily="34" charset="0"/>
              </a:rPr>
              <a:t>java.sql.DatabaseMetaData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 interface used for accessing the meta data information about the database.</a:t>
            </a:r>
          </a:p>
          <a:p>
            <a:pPr>
              <a:spcBef>
                <a:spcPts val="1200"/>
              </a:spcBef>
            </a:pPr>
            <a:endParaRPr lang="en-IN" sz="2000" b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i="1" dirty="0" err="1" smtClean="0">
                <a:latin typeface="Arial" pitchFamily="34" charset="0"/>
                <a:cs typeface="Arial" pitchFamily="34" charset="0"/>
              </a:rPr>
              <a:t>DatabaseMetaData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 provides methods used for retrieving information about,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schemas objects namely tables, views and columns.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database objects namely users, drivers, stored procedures and functions.</a:t>
            </a:r>
          </a:p>
          <a:p>
            <a:pPr>
              <a:spcBef>
                <a:spcPts val="1200"/>
              </a:spcBef>
            </a:pPr>
            <a:endParaRPr lang="en-IN" sz="2000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Madhava/Sangeetha(139944)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Trainer/Associate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 13 ,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pPr marL="66675" lvl="1"/>
            <a:r>
              <a:rPr lang="en-US" sz="2800" dirty="0" smtClean="0">
                <a:latin typeface="Verdana" pitchFamily="34" charset="0"/>
              </a:rPr>
              <a:t>How to access database meta data?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-152400" y="1689080"/>
            <a:ext cx="8839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2000" i="1" dirty="0" err="1" smtClean="0">
                <a:latin typeface="Verdana" pitchFamily="34" charset="0"/>
              </a:rPr>
              <a:t>java.sql.DatabaseMetaData</a:t>
            </a:r>
            <a:r>
              <a:rPr lang="en-IN" sz="2000" b="0" dirty="0" smtClean="0"/>
              <a:t> is the interface used for accessing the database meta data information.</a:t>
            </a:r>
          </a:p>
          <a:p>
            <a:pPr lvl="1">
              <a:spcBef>
                <a:spcPts val="1200"/>
              </a:spcBef>
            </a:pPr>
            <a:r>
              <a:rPr lang="en-IN" sz="2000" b="0" dirty="0" smtClean="0"/>
              <a:t>The meta data object is created using the connection object’s </a:t>
            </a:r>
            <a:r>
              <a:rPr lang="en-IN" sz="2000" i="1" dirty="0" err="1" smtClean="0"/>
              <a:t>getMetaData</a:t>
            </a:r>
            <a:r>
              <a:rPr lang="en-IN" sz="2000" i="1" dirty="0" smtClean="0"/>
              <a:t>()</a:t>
            </a:r>
            <a:r>
              <a:rPr lang="en-IN" sz="2000" b="0" dirty="0" smtClean="0"/>
              <a:t>.</a:t>
            </a:r>
          </a:p>
          <a:p>
            <a:pPr lvl="1">
              <a:spcBef>
                <a:spcPts val="1200"/>
              </a:spcBef>
            </a:pPr>
            <a:endParaRPr lang="en-IN" sz="2000" b="0" dirty="0" smtClean="0"/>
          </a:p>
          <a:p>
            <a:pPr marL="393700">
              <a:spcBef>
                <a:spcPts val="1200"/>
              </a:spcBef>
            </a:pPr>
            <a:r>
              <a:rPr lang="en-IN" sz="1900" dirty="0" smtClean="0"/>
              <a:t>How to access database metadata?</a:t>
            </a:r>
          </a:p>
          <a:p>
            <a:pPr marL="693738" lvl="1">
              <a:spcBef>
                <a:spcPts val="1200"/>
              </a:spcBef>
            </a:pPr>
            <a:r>
              <a:rPr lang="en-US" sz="1900" b="0" dirty="0" smtClean="0">
                <a:solidFill>
                  <a:srgbClr val="0070C0"/>
                </a:solidFill>
              </a:rPr>
              <a:t>String  </a:t>
            </a:r>
            <a:r>
              <a:rPr lang="en-US" sz="1900" b="0" dirty="0" err="1" smtClean="0">
                <a:solidFill>
                  <a:srgbClr val="0070C0"/>
                </a:solidFill>
              </a:rPr>
              <a:t>url</a:t>
            </a:r>
            <a:r>
              <a:rPr lang="en-US" sz="1900" b="0" dirty="0" smtClean="0">
                <a:solidFill>
                  <a:srgbClr val="0070C0"/>
                </a:solidFill>
              </a:rPr>
              <a:t>=“</a:t>
            </a:r>
            <a:r>
              <a:rPr lang="en-US" sz="1900" b="0" dirty="0" err="1" smtClean="0">
                <a:solidFill>
                  <a:srgbClr val="00B050"/>
                </a:solidFill>
              </a:rPr>
              <a:t>jdbc:oracle:thin</a:t>
            </a:r>
            <a:r>
              <a:rPr lang="en-US" sz="1900" b="0" dirty="0" smtClean="0">
                <a:solidFill>
                  <a:srgbClr val="00B050"/>
                </a:solidFill>
              </a:rPr>
              <a:t>:@localhost:1521:orcl</a:t>
            </a:r>
            <a:r>
              <a:rPr lang="en-US" sz="1900" b="0" dirty="0" smtClean="0">
                <a:solidFill>
                  <a:srgbClr val="0070C0"/>
                </a:solidFill>
              </a:rPr>
              <a:t>”</a:t>
            </a:r>
          </a:p>
          <a:p>
            <a:pPr marL="693738" lvl="1">
              <a:spcBef>
                <a:spcPts val="1200"/>
              </a:spcBef>
            </a:pPr>
            <a:r>
              <a:rPr lang="en-IN" sz="1900" b="0" dirty="0" smtClean="0">
                <a:solidFill>
                  <a:srgbClr val="0070C0"/>
                </a:solidFill>
              </a:rPr>
              <a:t>Connection con=</a:t>
            </a:r>
            <a:r>
              <a:rPr lang="en-IN" sz="1900" b="0" dirty="0" err="1" smtClean="0">
                <a:solidFill>
                  <a:srgbClr val="0070C0"/>
                </a:solidFill>
              </a:rPr>
              <a:t>DriverManager.getConnection</a:t>
            </a:r>
            <a:r>
              <a:rPr lang="en-IN" sz="1900" b="0" dirty="0" smtClean="0">
                <a:solidFill>
                  <a:srgbClr val="0070C0"/>
                </a:solidFill>
              </a:rPr>
              <a:t>(</a:t>
            </a:r>
            <a:r>
              <a:rPr lang="en-IN" sz="1900" b="0" dirty="0" err="1" smtClean="0">
                <a:solidFill>
                  <a:srgbClr val="0070C0"/>
                </a:solidFill>
              </a:rPr>
              <a:t>url,</a:t>
            </a:r>
            <a:r>
              <a:rPr lang="en-IN" sz="1900" b="0" dirty="0" err="1" smtClean="0">
                <a:solidFill>
                  <a:srgbClr val="00B050"/>
                </a:solidFill>
              </a:rPr>
              <a:t>”scott”,”tiger</a:t>
            </a:r>
            <a:r>
              <a:rPr lang="en-IN" sz="1900" b="0" dirty="0" smtClean="0">
                <a:solidFill>
                  <a:srgbClr val="00B050"/>
                </a:solidFill>
              </a:rPr>
              <a:t>”</a:t>
            </a:r>
            <a:r>
              <a:rPr lang="en-IN" sz="1900" b="0" dirty="0" smtClean="0">
                <a:solidFill>
                  <a:srgbClr val="0070C0"/>
                </a:solidFill>
              </a:rPr>
              <a:t>);   </a:t>
            </a:r>
          </a:p>
          <a:p>
            <a:pPr marL="693738" lvl="1">
              <a:spcBef>
                <a:spcPts val="1200"/>
              </a:spcBef>
            </a:pPr>
            <a:r>
              <a:rPr lang="en-IN" sz="1900" b="0" dirty="0" err="1" smtClean="0">
                <a:solidFill>
                  <a:srgbClr val="0070C0"/>
                </a:solidFill>
              </a:rPr>
              <a:t>DatabaseMetaData</a:t>
            </a:r>
            <a:r>
              <a:rPr lang="en-IN" sz="1900" b="0" dirty="0" smtClean="0">
                <a:solidFill>
                  <a:srgbClr val="0070C0"/>
                </a:solidFill>
              </a:rPr>
              <a:t> </a:t>
            </a:r>
            <a:r>
              <a:rPr lang="en-IN" sz="1900" b="0" dirty="0" err="1" smtClean="0">
                <a:solidFill>
                  <a:srgbClr val="0070C0"/>
                </a:solidFill>
              </a:rPr>
              <a:t>dbmd</a:t>
            </a:r>
            <a:r>
              <a:rPr lang="en-IN" sz="1900" b="0" dirty="0" smtClean="0">
                <a:solidFill>
                  <a:srgbClr val="0070C0"/>
                </a:solidFill>
              </a:rPr>
              <a:t> = </a:t>
            </a:r>
            <a:r>
              <a:rPr lang="en-IN" sz="1900" b="0" dirty="0" err="1" smtClean="0">
                <a:solidFill>
                  <a:srgbClr val="0070C0"/>
                </a:solidFill>
              </a:rPr>
              <a:t>con.</a:t>
            </a:r>
            <a:r>
              <a:rPr lang="en-IN" sz="1900" i="1" dirty="0" err="1" smtClean="0">
                <a:solidFill>
                  <a:srgbClr val="0070C0"/>
                </a:solidFill>
              </a:rPr>
              <a:t>getMetaData</a:t>
            </a:r>
            <a:r>
              <a:rPr lang="en-IN" sz="1900" i="1" dirty="0" smtClean="0">
                <a:solidFill>
                  <a:srgbClr val="0070C0"/>
                </a:solidFill>
              </a:rPr>
              <a:t>();  </a:t>
            </a:r>
            <a:endParaRPr lang="en-US" sz="1900" i="1" dirty="0" smtClean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endParaRPr lang="en-IN" sz="2000" b="0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715000" y="5089634"/>
            <a:ext cx="152400" cy="228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5029200"/>
            <a:ext cx="2362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Creates Meta data object.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92075" lvl="1"/>
            <a:r>
              <a:rPr lang="en-US" sz="2800" dirty="0" smtClean="0">
                <a:latin typeface="Verdana" pitchFamily="34" charset="0"/>
              </a:rPr>
              <a:t>Methods of java.sql.DatabaseMetaData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21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8458200" cy="245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983"/>
                <a:gridCol w="5247217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r>
                        <a:rPr lang="en-IN" sz="2000" baseline="0" dirty="0" smtClean="0">
                          <a:latin typeface="Arial" pitchFamily="34" charset="0"/>
                          <a:cs typeface="Arial" pitchFamily="34" charset="0"/>
                        </a:rPr>
                        <a:t> getDriverName()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Returns  the name of the driver.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934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IN" sz="2000" dirty="0" err="1" smtClean="0">
                          <a:latin typeface="Arial" pitchFamily="34" charset="0"/>
                          <a:cs typeface="Arial" pitchFamily="34" charset="0"/>
                        </a:rPr>
                        <a:t>getURL</a:t>
                      </a:r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Retrieves the URL for the DBMS.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64093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String getSQLKeywords()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Retrieves a comma-separated list of all of the database's SQL keywords.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4343400"/>
            <a:ext cx="8595360" cy="754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Click on the below link for the other APIs of DatabaseMetaData Interface</a:t>
            </a:r>
          </a:p>
          <a:p>
            <a:pPr algn="ctr"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http://docs.oracle.com/javase/6/docs/api/java/sql/DatabaseMetaData.html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DatabaseMetaData Example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66875" y="1447800"/>
            <a:ext cx="5648325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op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5943600"/>
            <a:ext cx="4614863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685800" y="5943600"/>
            <a:ext cx="1066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java.sql.ResultSetMetaData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8686800" cy="39395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i="1" dirty="0" err="1" smtClean="0">
                <a:latin typeface="Arial" pitchFamily="34" charset="0"/>
                <a:cs typeface="Arial" pitchFamily="34" charset="0"/>
              </a:rPr>
              <a:t>java.sql.ResultSetMetaData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interface class provides information about </a:t>
            </a:r>
            <a:r>
              <a:rPr lang="en-IN" sz="2000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 returned from a database query.</a:t>
            </a:r>
          </a:p>
          <a:p>
            <a:pPr>
              <a:spcBef>
                <a:spcPts val="1200"/>
              </a:spcBef>
            </a:pP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b="0" dirty="0" err="1" smtClean="0">
                <a:latin typeface="Arial" pitchFamily="34" charset="0"/>
                <a:cs typeface="Arial" pitchFamily="34" charset="0"/>
              </a:rPr>
              <a:t>ResultSetMetaData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 provides methods that retrieves information about,</a:t>
            </a:r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number of columns and their data types in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tables information of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Names of the columns in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Maximum display size for a given column in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Other information's about the columns of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sz="2800" dirty="0" smtClean="0">
                <a:latin typeface="Verdana" pitchFamily="34" charset="0"/>
              </a:rPr>
              <a:t>How to access result set </a:t>
            </a:r>
            <a:r>
              <a:rPr lang="en-US" sz="2800" smtClean="0">
                <a:latin typeface="Verdana" pitchFamily="34" charset="0"/>
              </a:rPr>
              <a:t>Meta data?</a:t>
            </a:r>
            <a:endParaRPr lang="en-US" sz="2800" dirty="0" smtClean="0">
              <a:latin typeface="Verdana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-304800" y="1752600"/>
            <a:ext cx="9372600" cy="70788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IN" sz="2000" i="1" dirty="0" err="1" smtClean="0">
                <a:latin typeface="Arial" pitchFamily="34" charset="0"/>
                <a:cs typeface="Arial" pitchFamily="34" charset="0"/>
              </a:rPr>
              <a:t>ResultSetMetaData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 is created using the ResultSet interface’s 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getMetaData()</a:t>
            </a:r>
            <a:r>
              <a:rPr lang="en-IN" sz="2000" b="0" dirty="0" smtClean="0">
                <a:latin typeface="Arial" pitchFamily="34" charset="0"/>
                <a:cs typeface="Arial" pitchFamily="34" charset="0"/>
              </a:rPr>
              <a:t> method.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95600"/>
            <a:ext cx="8382000" cy="17851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How to access database metadata?</a:t>
            </a:r>
          </a:p>
          <a:p>
            <a:pPr lvl="1">
              <a:spcBef>
                <a:spcPts val="1200"/>
              </a:spcBef>
            </a:pP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Statement </a:t>
            </a: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statement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con.createStatement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spcBef>
                <a:spcPts val="1200"/>
              </a:spcBef>
            </a:pP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ResultSet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resultSet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statement.executeQuery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“select * from </a:t>
            </a:r>
            <a:r>
              <a:rPr lang="en-US" sz="20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0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  </a:t>
            </a:r>
          </a:p>
          <a:p>
            <a:pPr lvl="1">
              <a:spcBef>
                <a:spcPts val="1200"/>
              </a:spcBef>
            </a:pP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ResultSetMetaData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rsmd</a:t>
            </a:r>
            <a:r>
              <a:rPr lang="en-IN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IN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resultSet.</a:t>
            </a:r>
            <a:r>
              <a:rPr lang="en-IN" sz="2000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getMetaData</a:t>
            </a:r>
            <a:r>
              <a:rPr lang="en-IN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92075" lvl="1"/>
            <a:r>
              <a:rPr lang="en-US" sz="2800" dirty="0" smtClean="0">
                <a:latin typeface="Verdana" pitchFamily="34" charset="0"/>
              </a:rPr>
              <a:t>Methods of java.sql.ResultSetMetaData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1"/>
          <a:ext cx="8534400" cy="3829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723"/>
                <a:gridCol w="5855677"/>
              </a:tblGrid>
              <a:tr h="558337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558337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int getColumnCount() 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Returns the number of columns in the ResultSet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69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getTableName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column)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designated column's table name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69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 getColumnName(int column)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column name 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8337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getColumnType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(int column)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column's SQL data-type index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562601"/>
            <a:ext cx="8595360" cy="754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Click on the below link for the APIs of ResultSetMetaData Interface</a:t>
            </a:r>
          </a:p>
          <a:p>
            <a:pPr algn="ctr"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http://docs.oracle.com/javase/6/docs/api/java/sql/ResultSetMetaData.html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ResultSetMetaData Example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6019800" y="4724400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600200"/>
            <a:ext cx="78628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76800" y="4953000"/>
            <a:ext cx="1066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1" name="Picture 10" descr="OP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5486400"/>
            <a:ext cx="29718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5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JDBC Part III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287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completing this chapter you will be able to, </a:t>
            </a:r>
          </a:p>
          <a:p>
            <a:pPr marL="1308100" lvl="1" indent="-220663" eaLnBrk="1"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dirty="0" smtClean="0">
                <a:latin typeface="Arial" pitchFamily="34" charset="0"/>
                <a:cs typeface="Arial" pitchFamily="34" charset="0"/>
              </a:rPr>
              <a:t>What is a Callable Statement?</a:t>
            </a:r>
          </a:p>
          <a:p>
            <a:pPr marL="1308100" lvl="1" indent="-220663" eaLnBrk="1"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dirty="0" smtClean="0">
                <a:latin typeface="Arial" pitchFamily="34" charset="0"/>
                <a:cs typeface="Arial" pitchFamily="34" charset="0"/>
              </a:rPr>
              <a:t>How to use Callable statement to execute stored procedure?</a:t>
            </a:r>
          </a:p>
          <a:p>
            <a:pPr marL="1308100" lvl="1" indent="-220663" eaLnBrk="1"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dirty="0" smtClean="0">
                <a:latin typeface="Arial" pitchFamily="34" charset="0"/>
                <a:cs typeface="Arial" pitchFamily="34" charset="0"/>
              </a:rPr>
              <a:t>What is Oracle Meta Data?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pPr marL="176213" lvl="1"/>
            <a:r>
              <a:rPr lang="en-US" dirty="0" smtClean="0">
                <a:latin typeface="Verdana" pitchFamily="34" charset="0"/>
              </a:rPr>
              <a:t>Time to Think!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99075" y="2950132"/>
            <a:ext cx="1558325" cy="1762600"/>
            <a:chOff x="533400" y="2950132"/>
            <a:chExt cx="1558325" cy="1762600"/>
          </a:xfrm>
        </p:grpSpPr>
        <p:pic>
          <p:nvPicPr>
            <p:cNvPr id="5" name="Picture 4" descr="sun-java.jpg"/>
            <p:cNvPicPr>
              <a:picLocks noChangeAspect="1"/>
            </p:cNvPicPr>
            <p:nvPr/>
          </p:nvPicPr>
          <p:blipFill>
            <a:blip r:embed="rId3" cstate="print"/>
            <a:srcRect l="4667" t="2000" r="4667" b="2000"/>
            <a:stretch>
              <a:fillRect/>
            </a:stretch>
          </p:blipFill>
          <p:spPr>
            <a:xfrm>
              <a:off x="609600" y="2950132"/>
              <a:ext cx="1295400" cy="1371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3400" y="4343400"/>
              <a:ext cx="155832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Java Program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81600" y="2438400"/>
            <a:ext cx="32766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Queries – Select, Insert, Update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1870675" y="2607677"/>
            <a:ext cx="3310925" cy="102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2514600"/>
            <a:ext cx="3429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Prepared</a:t>
            </a:r>
            <a:r>
              <a:rPr lang="en-US" sz="1400" dirty="0" smtClean="0"/>
              <a:t> statement is used to execute queries.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4495800"/>
            <a:ext cx="23622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Stored Procedures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5" idx="3"/>
            <a:endCxn id="11" idx="1"/>
          </p:cNvCxnSpPr>
          <p:nvPr/>
        </p:nvCxnSpPr>
        <p:spPr>
          <a:xfrm>
            <a:off x="1870675" y="3635932"/>
            <a:ext cx="3615725" cy="102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4419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Callable</a:t>
            </a:r>
            <a:r>
              <a:rPr lang="en-US" sz="1400" dirty="0" smtClean="0"/>
              <a:t> statement is used to </a:t>
            </a:r>
          </a:p>
          <a:p>
            <a:r>
              <a:rPr lang="en-US" sz="1400" dirty="0" smtClean="0"/>
              <a:t>execute stored procedures.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1611868"/>
            <a:ext cx="70104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do you execute SQL’s from java programs?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1600200"/>
            <a:ext cx="70104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How do you execute Stored Procedures from java programs?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5562600"/>
            <a:ext cx="76200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So lets all learn how to use 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callable statement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session.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6" grpId="0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pPr lvl="1" indent="63500"/>
            <a:r>
              <a:rPr lang="en-US" dirty="0" smtClean="0">
                <a:latin typeface="Verdana" pitchFamily="34" charset="0"/>
              </a:rPr>
              <a:t>What is a Callable Statement?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-76200" y="121920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IN" b="0" dirty="0" smtClean="0"/>
          </a:p>
          <a:p>
            <a:pPr marL="284163" lvl="1" indent="173038">
              <a:spcBef>
                <a:spcPts val="1200"/>
              </a:spcBef>
              <a:buFont typeface="Arial" pitchFamily="34" charset="0"/>
              <a:buChar char="•"/>
            </a:pPr>
            <a:r>
              <a:rPr lang="en-IN" b="0" dirty="0" smtClean="0"/>
              <a:t> </a:t>
            </a:r>
            <a:r>
              <a:rPr lang="en-IN" i="1" dirty="0" smtClean="0"/>
              <a:t>Callable statement</a:t>
            </a:r>
            <a:r>
              <a:rPr lang="en-IN" b="0" dirty="0" smtClean="0"/>
              <a:t> is a type of JDBC statement which is used to invoke a database SQL stored procedure or a function from Java applications. </a:t>
            </a:r>
          </a:p>
          <a:p>
            <a:pPr marL="284163" lvl="1" indent="173038">
              <a:spcBef>
                <a:spcPts val="1200"/>
              </a:spcBef>
              <a:buFont typeface="Arial" pitchFamily="34" charset="0"/>
              <a:buChar char="•"/>
            </a:pPr>
            <a:r>
              <a:rPr lang="en-IN" i="1" dirty="0" err="1" smtClean="0"/>
              <a:t>java.sql.CallableStatement</a:t>
            </a:r>
            <a:r>
              <a:rPr lang="en-IN" b="0" dirty="0" smtClean="0"/>
              <a:t> is the interface provided by Java to invoke database stored procedures.</a:t>
            </a:r>
          </a:p>
          <a:p>
            <a:pPr marL="284163" lvl="1" indent="173038">
              <a:spcBef>
                <a:spcPts val="1200"/>
              </a:spcBef>
              <a:buFont typeface="Arial" pitchFamily="34" charset="0"/>
              <a:buChar char="•"/>
            </a:pPr>
            <a:r>
              <a:rPr lang="en-IN" b="0" dirty="0" smtClean="0"/>
              <a:t> </a:t>
            </a:r>
            <a:r>
              <a:rPr lang="en-IN" i="1" dirty="0" smtClean="0"/>
              <a:t>java.sql.CallableStatement</a:t>
            </a:r>
            <a:r>
              <a:rPr lang="en-IN" b="0" dirty="0" smtClean="0"/>
              <a:t> interface extends </a:t>
            </a:r>
            <a:r>
              <a:rPr lang="en-IN" i="1" dirty="0" smtClean="0"/>
              <a:t>java.sql.PreparedStatement </a:t>
            </a:r>
            <a:r>
              <a:rPr lang="en-IN" b="0" dirty="0" smtClean="0"/>
              <a:t> interface.</a:t>
            </a:r>
            <a:endParaRPr lang="en-US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3840" y="4267200"/>
            <a:ext cx="8595360" cy="754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Click on the below link for the APIs of CallabaleStatement Interface</a:t>
            </a:r>
          </a:p>
          <a:p>
            <a:pPr algn="ctr"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http://docs.oracle.com/javase/6/docs/api/java/sql/CallableStatement.html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114300" lvl="1"/>
            <a:r>
              <a:rPr lang="en-US" sz="3200" dirty="0" smtClean="0">
                <a:latin typeface="Verdana" pitchFamily="34" charset="0"/>
              </a:rPr>
              <a:t>How to invoke a stored procedure?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Steps to invoke a stored procedure from a Java program:</a:t>
            </a:r>
          </a:p>
          <a:p>
            <a:pPr marL="520700" lvl="1" indent="-409575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Invoke the </a:t>
            </a:r>
            <a:r>
              <a:rPr lang="en-US" sz="2000" i="1" dirty="0" err="1" smtClean="0"/>
              <a:t>Connection.prepareCall</a:t>
            </a:r>
            <a:r>
              <a:rPr lang="en-US" sz="2000" b="0" dirty="0" smtClean="0"/>
              <a:t> and create a </a:t>
            </a:r>
            <a:r>
              <a:rPr lang="en-US" sz="2000" b="0" dirty="0" err="1" smtClean="0"/>
              <a:t>CallableStatement</a:t>
            </a:r>
            <a:r>
              <a:rPr lang="en-US" sz="2000" b="0" dirty="0" smtClean="0"/>
              <a:t> object for the stored procedure to be executed.</a:t>
            </a:r>
          </a:p>
          <a:p>
            <a:pPr marL="520700" lvl="1" indent="-409575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Invoke the </a:t>
            </a:r>
            <a:r>
              <a:rPr lang="en-US" sz="2000" i="1" dirty="0" smtClean="0"/>
              <a:t>CallableStatement.setXXX</a:t>
            </a:r>
            <a:r>
              <a:rPr lang="en-US" sz="2000" b="0" dirty="0" smtClean="0"/>
              <a:t> methods to pass input (IN) parameters to the stored procedure.</a:t>
            </a:r>
          </a:p>
          <a:p>
            <a:pPr marL="520700" lvl="1" indent="-409575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 Invoke the </a:t>
            </a:r>
            <a:r>
              <a:rPr lang="en-US" sz="2000" i="1" dirty="0" smtClean="0"/>
              <a:t>CallableStatement.registerOutParameter</a:t>
            </a:r>
            <a:r>
              <a:rPr lang="en-US" sz="2000" b="0" dirty="0" smtClean="0"/>
              <a:t> method to register the stored procedures output (OUT) parameters or input and output (INOUT)parameters.</a:t>
            </a:r>
          </a:p>
          <a:p>
            <a:pPr marL="520700" lvl="1" indent="-409575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Invoke the </a:t>
            </a:r>
            <a:r>
              <a:rPr lang="en-US" sz="2000" i="1" dirty="0" smtClean="0"/>
              <a:t>CallableStatement.executeUpdate</a:t>
            </a:r>
            <a:r>
              <a:rPr lang="en-US" sz="2000" b="0" dirty="0" smtClean="0"/>
              <a:t> method to invoke the stored procedure. </a:t>
            </a:r>
          </a:p>
          <a:p>
            <a:pPr marL="520700" lvl="1" indent="-409575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Invoke the </a:t>
            </a:r>
            <a:r>
              <a:rPr lang="en-US" sz="2000" i="1" dirty="0" smtClean="0"/>
              <a:t>CallableStatement.getXXX</a:t>
            </a:r>
            <a:r>
              <a:rPr lang="en-US" sz="2000" b="0" dirty="0" smtClean="0"/>
              <a:t> methods to retrieve values from the OUT parameters or INOUT parameters.</a:t>
            </a:r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endParaRPr lang="en-US" sz="2000" dirty="0" smtClean="0"/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114300" lvl="1"/>
            <a:r>
              <a:rPr lang="en-US" sz="2500" dirty="0" smtClean="0">
                <a:latin typeface="Verdana" pitchFamily="34" charset="0"/>
              </a:rPr>
              <a:t>Example: How to invoke a </a:t>
            </a:r>
            <a:r>
              <a:rPr lang="en-US" sz="2500" smtClean="0">
                <a:latin typeface="Verdana" pitchFamily="34" charset="0"/>
              </a:rPr>
              <a:t>stored procedure?</a:t>
            </a:r>
            <a:endParaRPr lang="en-US" sz="2500" dirty="0" smtClean="0">
              <a:latin typeface="Verdana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pic>
        <p:nvPicPr>
          <p:cNvPr id="4" name="Picture 3" descr="call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1524000"/>
            <a:ext cx="6686550" cy="48768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62000" y="3763754"/>
            <a:ext cx="6096000" cy="64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1981200"/>
            <a:ext cx="4191000" cy="822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executes a stored procedure which accepts a employee id “456” and returns the employee name.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85160" y="4752776"/>
            <a:ext cx="5852160" cy="128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IMPORTANT: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Always close the statement and connection in finally block.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 print stack trace has been used for demo purpose in real world it needs to be logged . You will learn logging in advance Java.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55834" y="0"/>
            <a:ext cx="8077200" cy="1143000"/>
          </a:xfrm>
        </p:spPr>
        <p:txBody>
          <a:bodyPr/>
          <a:lstStyle/>
          <a:p>
            <a:pPr marL="66675" lvl="1"/>
            <a:r>
              <a:rPr lang="en-US" sz="2800" dirty="0" smtClean="0">
                <a:latin typeface="Verdana" pitchFamily="34" charset="0"/>
              </a:rPr>
              <a:t>Lend a Hand – Invoking stored procedure.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Prerequisites: </a:t>
            </a:r>
            <a:r>
              <a:rPr lang="en-US" b="0" dirty="0" smtClean="0"/>
              <a:t>Use the Course_Info table which was created during oracle sessions.</a:t>
            </a:r>
          </a:p>
          <a:p>
            <a:endParaRPr lang="en-US" dirty="0" smtClean="0"/>
          </a:p>
          <a:p>
            <a:r>
              <a:rPr lang="en-US" dirty="0" smtClean="0"/>
              <a:t>Problem Statement # 1: </a:t>
            </a:r>
            <a:r>
              <a:rPr lang="en-US" b="0" dirty="0" smtClean="0"/>
              <a:t>Develop a Stored Procedure “</a:t>
            </a:r>
            <a:r>
              <a:rPr lang="en-US" i="1" dirty="0" err="1" smtClean="0"/>
              <a:t>getCourseDuration</a:t>
            </a:r>
            <a:r>
              <a:rPr lang="en-US" b="0" dirty="0" smtClean="0"/>
              <a:t>” which will take course code as input and returns course duration and a message as output parameters based on the logic mentioned below.</a:t>
            </a:r>
          </a:p>
          <a:p>
            <a:endParaRPr lang="en-US" b="0" dirty="0" smtClean="0"/>
          </a:p>
          <a:p>
            <a:r>
              <a:rPr lang="en-US" dirty="0" smtClean="0"/>
              <a:t>Logic: </a:t>
            </a:r>
            <a:r>
              <a:rPr lang="en-US" b="0" dirty="0" smtClean="0"/>
              <a:t>If the Course_Duration is greater than 30 days return a message </a:t>
            </a:r>
            <a:r>
              <a:rPr lang="en-US" i="1" dirty="0" smtClean="0"/>
              <a:t>‘Long Term Course</a:t>
            </a:r>
            <a:r>
              <a:rPr lang="en-US" b="0" dirty="0" smtClean="0"/>
              <a:t>’  else it should return ‘</a:t>
            </a:r>
            <a:r>
              <a:rPr lang="en-US" i="1" dirty="0" smtClean="0"/>
              <a:t>Short Term Course</a:t>
            </a:r>
            <a:r>
              <a:rPr lang="en-US" b="0" dirty="0" smtClean="0"/>
              <a:t>’.</a:t>
            </a:r>
          </a:p>
          <a:p>
            <a:endParaRPr lang="en-US" b="0" dirty="0" smtClean="0"/>
          </a:p>
          <a:p>
            <a:r>
              <a:rPr lang="en-US" dirty="0" smtClean="0"/>
              <a:t>Problem Statement # 2:  </a:t>
            </a:r>
            <a:r>
              <a:rPr lang="en-US" b="0" dirty="0" smtClean="0"/>
              <a:t>Develop a java class named  </a:t>
            </a:r>
            <a:r>
              <a:rPr lang="en-US" dirty="0" smtClean="0"/>
              <a:t>“CourseDurationDemo”  </a:t>
            </a:r>
            <a:r>
              <a:rPr lang="en-US" b="0" dirty="0" smtClean="0"/>
              <a:t>with a main method which will invoke the stored procedure and display the course duration and the message returned. </a:t>
            </a:r>
          </a:p>
          <a:p>
            <a:r>
              <a:rPr lang="en-US" b="0" dirty="0" smtClean="0"/>
              <a:t> </a:t>
            </a:r>
            <a:endParaRPr lang="en-IN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E3420-51B5-45D0-AA94-470C87CA3DB9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9B20654-1CFC-498E-85AD-FC8073B3A6CE}"/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50004</TotalTime>
  <Words>1370</Words>
  <Application>Microsoft Office PowerPoint</Application>
  <PresentationFormat>On-screen Show (4:3)</PresentationFormat>
  <Paragraphs>240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CATP</vt:lpstr>
      <vt:lpstr>Slide 1</vt:lpstr>
      <vt:lpstr>About the Author</vt:lpstr>
      <vt:lpstr>Slide 3</vt:lpstr>
      <vt:lpstr>Objectives</vt:lpstr>
      <vt:lpstr>Time to Think!</vt:lpstr>
      <vt:lpstr>What is a Callable Statement?</vt:lpstr>
      <vt:lpstr>How to invoke a stored procedure?</vt:lpstr>
      <vt:lpstr>Example: How to invoke a stored procedure?</vt:lpstr>
      <vt:lpstr>Lend a Hand – Invoking stored procedure.</vt:lpstr>
      <vt:lpstr>Lend a Hand Solution - Develop Stored procedure</vt:lpstr>
      <vt:lpstr>Lend a Hand Solution: Java Program</vt:lpstr>
      <vt:lpstr>Lend a Hand – Executing the Program</vt:lpstr>
      <vt:lpstr>Lend a Hand – Invoking oracle functions</vt:lpstr>
      <vt:lpstr>Lend a Hand-Creating Function</vt:lpstr>
      <vt:lpstr>Lend a Hand-Solution</vt:lpstr>
      <vt:lpstr>Lend a Hand – Executing the program</vt:lpstr>
      <vt:lpstr>Lets wear the thinking cap.</vt:lpstr>
      <vt:lpstr>What is JDBC Metadata?</vt:lpstr>
      <vt:lpstr>java.sql.DatabaseMetaData</vt:lpstr>
      <vt:lpstr>How to access database meta data?</vt:lpstr>
      <vt:lpstr>Methods of java.sql.DatabaseMetaData</vt:lpstr>
      <vt:lpstr>DatabaseMetaData Example</vt:lpstr>
      <vt:lpstr>java.sql.ResultSetMetaData</vt:lpstr>
      <vt:lpstr>How to access result set Meta data?</vt:lpstr>
      <vt:lpstr>Methods of java.sql.ResultSetMetaData</vt:lpstr>
      <vt:lpstr>ResultSetMetaData Example</vt:lpstr>
      <vt:lpstr>Slide 27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training</cp:lastModifiedBy>
  <cp:revision>3182</cp:revision>
  <dcterms:created xsi:type="dcterms:W3CDTF">2006-08-07T10:58:16Z</dcterms:created>
  <dcterms:modified xsi:type="dcterms:W3CDTF">2012-03-30T04:38:58Z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