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28"/>
  </p:notesMasterIdLst>
  <p:handoutMasterIdLst>
    <p:handoutMasterId r:id="rId29"/>
  </p:handoutMasterIdLst>
  <p:sldIdLst>
    <p:sldId id="359" r:id="rId5"/>
    <p:sldId id="267" r:id="rId6"/>
    <p:sldId id="360" r:id="rId7"/>
    <p:sldId id="270" r:id="rId8"/>
    <p:sldId id="431" r:id="rId9"/>
    <p:sldId id="432" r:id="rId10"/>
    <p:sldId id="433" r:id="rId11"/>
    <p:sldId id="434" r:id="rId12"/>
    <p:sldId id="435" r:id="rId13"/>
    <p:sldId id="417" r:id="rId14"/>
    <p:sldId id="419" r:id="rId15"/>
    <p:sldId id="420" r:id="rId16"/>
    <p:sldId id="421" r:id="rId17"/>
    <p:sldId id="422" r:id="rId18"/>
    <p:sldId id="423" r:id="rId19"/>
    <p:sldId id="418" r:id="rId20"/>
    <p:sldId id="424" r:id="rId21"/>
    <p:sldId id="425" r:id="rId22"/>
    <p:sldId id="426" r:id="rId23"/>
    <p:sldId id="428" r:id="rId24"/>
    <p:sldId id="430" r:id="rId25"/>
    <p:sldId id="416" r:id="rId26"/>
    <p:sldId id="395" r:id="rId27"/>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dePvupdbCHby02ZWO3EkKA==" hashData="p9HJvO1xC+RjfA13myxJBTBeCR8="/>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25" clrIdx="1"/>
  <p:cmAuthor id="2" name="training" initials="t" lastIdx="8" clrIdx="2"/>
  <p:cmAuthor id="3" name="PADMASREE" initial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CCCC"/>
    <a:srgbClr val="EA3800"/>
    <a:srgbClr val="A3E0FF"/>
    <a:srgbClr val="FFFF99"/>
    <a:srgbClr val="FDFDE3"/>
    <a:srgbClr val="66CCFF"/>
    <a:srgbClr val="CCCC00"/>
    <a:srgbClr val="800000"/>
    <a:srgbClr val="61356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794" autoAdjust="0"/>
  </p:normalViewPr>
  <p:slideViewPr>
    <p:cSldViewPr>
      <p:cViewPr>
        <p:scale>
          <a:sx n="60" d="100"/>
          <a:sy n="60" d="100"/>
        </p:scale>
        <p:origin x="-165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26-Jul-12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u="none" baseline="0" dirty="0" smtClean="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u="none" kern="1200" dirty="0" smtClean="0">
              <a:solidFill>
                <a:srgbClr val="FF0000"/>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smtClean="0">
                <a:solidFill>
                  <a:srgbClr val="FF0000"/>
                </a:solidFill>
                <a:latin typeface="Arial" charset="0"/>
                <a:ea typeface="+mn-ea"/>
                <a:cs typeface="+mn-cs"/>
              </a:rPr>
              <a:t>For</a:t>
            </a:r>
            <a:r>
              <a:rPr lang="en-US" sz="1200" b="1" u="sng" kern="1200" baseline="0" dirty="0" smtClean="0">
                <a:solidFill>
                  <a:srgbClr val="FF0000"/>
                </a:solidFill>
                <a:latin typeface="Arial" charset="0"/>
                <a:ea typeface="+mn-ea"/>
                <a:cs typeface="+mn-cs"/>
              </a:rPr>
              <a:t> the Trainers: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rgbClr val="FF0000"/>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When we write and run a Java program, we are tapping the power of these four technologies.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rgbClr val="FF0000"/>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u="sng" kern="1200" baseline="0" dirty="0" smtClean="0">
              <a:solidFill>
                <a:srgbClr val="FF0000"/>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1" u="sn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Trainer: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u="sng" dirty="0" smtClean="0"/>
          </a:p>
          <a:p>
            <a:r>
              <a:rPr lang="en-US" dirty="0" smtClean="0"/>
              <a:t>The Java virtual machine is an abstract computer. Its specification defines certain features every Java virtual machine must have, but leaves many choices to the designers of each implementation. For example, although all Java virtual machines must be able to execute Java </a:t>
            </a:r>
            <a:r>
              <a:rPr lang="en-US" dirty="0" err="1" smtClean="0"/>
              <a:t>bytecodes</a:t>
            </a:r>
            <a:r>
              <a:rPr lang="en-US" dirty="0" smtClean="0"/>
              <a:t>, they may use any technique to execute them. Also, the specification is flexible enough to allow a Java virtual machine to be implemented either completely in software or to varying degrees in hardware. The flexible nature of the Java virtual machine's specification enables it to be implemented on a wide variety of computers and devices. </a:t>
            </a:r>
          </a:p>
          <a:p>
            <a:r>
              <a:rPr lang="en-US" dirty="0" smtClean="0"/>
              <a:t>A Java virtual machine's main job is to load class files and execute the </a:t>
            </a:r>
            <a:r>
              <a:rPr lang="en-US" dirty="0" err="1" smtClean="0"/>
              <a:t>bytecodes</a:t>
            </a:r>
            <a:r>
              <a:rPr lang="en-US" dirty="0" smtClean="0"/>
              <a:t> they contain. As you can see in Figure 1-3, the Java virtual machine contains a </a:t>
            </a:r>
            <a:r>
              <a:rPr lang="en-US" i="1" dirty="0" smtClean="0"/>
              <a:t>class loader</a:t>
            </a:r>
            <a:r>
              <a:rPr lang="en-US" dirty="0" smtClean="0"/>
              <a:t>, which loads class files from both the program and the Java API. Only those class files from the Java API that are actually needed by a running program are loaded into the virtual machine. The </a:t>
            </a:r>
            <a:r>
              <a:rPr lang="en-US" dirty="0" err="1" smtClean="0"/>
              <a:t>bytecodes</a:t>
            </a:r>
            <a:r>
              <a:rPr lang="en-US" dirty="0" smtClean="0"/>
              <a:t> are executed in an </a:t>
            </a:r>
            <a:r>
              <a:rPr lang="en-US" i="1" dirty="0" smtClean="0"/>
              <a:t>execution engine</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u="none"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Trainer: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u="sng"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1" u="none" dirty="0" smtClean="0"/>
              <a:t>&lt;Explain as below&gt;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u="none" dirty="0" smtClean="0"/>
              <a:t>Java platform is a package of JVM and Java API files. For each platform say </a:t>
            </a:r>
            <a:r>
              <a:rPr lang="en-US" b="0" u="none" dirty="0" err="1" smtClean="0"/>
              <a:t>linux</a:t>
            </a:r>
            <a:r>
              <a:rPr lang="en-US" b="0" u="none" dirty="0" smtClean="0"/>
              <a:t> or </a:t>
            </a:r>
            <a:r>
              <a:rPr lang="en-US" b="0" u="none" dirty="0" err="1" smtClean="0"/>
              <a:t>unix</a:t>
            </a:r>
            <a:r>
              <a:rPr lang="en-US" b="0" u="none" dirty="0" smtClean="0"/>
              <a:t> there would be different packages, each package would have a platform specific JVM and Java API.</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u="none" dirty="0" smtClean="0"/>
              <a:t>The java</a:t>
            </a:r>
            <a:r>
              <a:rPr lang="en-US" b="0" u="none" baseline="0" dirty="0" smtClean="0"/>
              <a:t> file once compiled can be moved to any OS running in any hardware. The execution engine will be specific to the platform which is specific to a hardware and software will take care of interpreting the byte code and transforming it to the platform specific native calls. So execution engine is the one which makes the java class portable to any underlying software and hardware.</a:t>
            </a:r>
            <a:endParaRPr lang="en-US" b="0" u="none" dirty="0" smtClean="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To the trainer : - </a:t>
            </a:r>
          </a:p>
          <a:p>
            <a:r>
              <a:rPr lang="en-US" b="1" baseline="0" dirty="0" smtClean="0"/>
              <a:t>      </a:t>
            </a:r>
            <a:r>
              <a:rPr lang="en-US" b="0" baseline="0" dirty="0" smtClean="0"/>
              <a:t> The java file Myclass.java will be compiled using the </a:t>
            </a:r>
            <a:r>
              <a:rPr lang="en-US" b="0" baseline="0" dirty="0" err="1" smtClean="0"/>
              <a:t>javac</a:t>
            </a:r>
            <a:r>
              <a:rPr lang="en-US" b="0" baseline="0" dirty="0" smtClean="0"/>
              <a:t> compiler which produces the </a:t>
            </a:r>
            <a:r>
              <a:rPr lang="en-US" b="0" baseline="0" dirty="0" err="1" smtClean="0"/>
              <a:t>bytecode</a:t>
            </a:r>
            <a:r>
              <a:rPr lang="en-US" b="0" baseline="0" dirty="0" smtClean="0"/>
              <a:t> </a:t>
            </a:r>
            <a:r>
              <a:rPr lang="en-US" b="0" baseline="0" dirty="0" err="1" smtClean="0"/>
              <a:t>Myclass.class</a:t>
            </a:r>
            <a:r>
              <a:rPr lang="en-US" b="0" baseline="0" dirty="0" smtClean="0"/>
              <a:t> file .This file is then executed using the JVM . The classes and java </a:t>
            </a:r>
            <a:r>
              <a:rPr lang="en-US" b="0" baseline="0" dirty="0" err="1" smtClean="0"/>
              <a:t>api</a:t>
            </a:r>
            <a:r>
              <a:rPr lang="en-US" b="0" baseline="0" dirty="0" smtClean="0"/>
              <a:t> files are loaded by the help of the class loader inside the JVM . After the loading of the classes ,the execution engine executes the byte code and translates it to native specific code. The code would be specific to the OS </a:t>
            </a:r>
            <a:r>
              <a:rPr lang="en-US" b="0" baseline="0" dirty="0" err="1" smtClean="0"/>
              <a:t>udnerneath</a:t>
            </a:r>
            <a:r>
              <a:rPr lang="en-US" b="0" baseline="0" dirty="0" smtClean="0"/>
              <a:t> it. So the execution engine would be specific to each OS/ hardware. This is why we say java is portable. </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u="sng" baseline="0" dirty="0" smtClean="0"/>
              <a:t>To the Trainer:</a:t>
            </a:r>
          </a:p>
          <a:p>
            <a:r>
              <a:rPr lang="en-US" b="0" u="none" baseline="0" dirty="0" smtClean="0"/>
              <a:t>&lt;Explain as below&gt;</a:t>
            </a:r>
          </a:p>
          <a:p>
            <a:r>
              <a:rPr lang="en-US" b="0" baseline="0" dirty="0" err="1" smtClean="0"/>
              <a:t>ClassLoader</a:t>
            </a:r>
            <a:r>
              <a:rPr lang="en-US" b="0" baseline="0" dirty="0" smtClean="0"/>
              <a:t> loads the </a:t>
            </a:r>
            <a:r>
              <a:rPr lang="en-US" b="0" baseline="0" dirty="0" err="1" smtClean="0"/>
              <a:t>classes.The</a:t>
            </a:r>
            <a:r>
              <a:rPr lang="en-US" b="0" baseline="0" dirty="0" smtClean="0"/>
              <a:t> JVM runtime memory area is the area allotted for the execution of an application that is for a single JVM instance.</a:t>
            </a:r>
          </a:p>
          <a:p>
            <a:r>
              <a:rPr lang="en-US" b="1" dirty="0" smtClean="0"/>
              <a:t>Method Area:</a:t>
            </a:r>
            <a:endParaRPr lang="en-US" dirty="0" smtClean="0"/>
          </a:p>
          <a:p>
            <a:r>
              <a:rPr lang="en-US" dirty="0" smtClean="0"/>
              <a:t>The Java virtual machine has a </a:t>
            </a:r>
            <a:r>
              <a:rPr lang="en-US" i="1" dirty="0" smtClean="0"/>
              <a:t>method area</a:t>
            </a:r>
            <a:r>
              <a:rPr lang="en-US" dirty="0" smtClean="0"/>
              <a:t> that is shared among all Java virtual machine threads.. It stores per-class structures such as the runtime constant pool, field and method data, and the code for methods and constructors, including the special methods used in class and instance initialization and interface type initialization.</a:t>
            </a:r>
          </a:p>
          <a:p>
            <a:endParaRPr lang="en-US" dirty="0" smtClean="0"/>
          </a:p>
          <a:p>
            <a:r>
              <a:rPr lang="en-US" b="1" dirty="0" smtClean="0"/>
              <a:t>Heap</a:t>
            </a:r>
            <a:endParaRPr lang="en-US" dirty="0" smtClean="0"/>
          </a:p>
          <a:p>
            <a:r>
              <a:rPr lang="en-US" dirty="0" smtClean="0"/>
              <a:t>The Java virtual machine has a </a:t>
            </a:r>
            <a:r>
              <a:rPr lang="en-US" i="1" dirty="0" smtClean="0"/>
              <a:t>heap</a:t>
            </a:r>
            <a:r>
              <a:rPr lang="en-US" dirty="0" smtClean="0"/>
              <a:t> that is shared among all Java virtual machine threads. The heap is the runtime data area from which memory for all class instances and arrays is </a:t>
            </a:r>
            <a:r>
              <a:rPr lang="en-US" dirty="0" err="1" smtClean="0"/>
              <a:t>allocated.The</a:t>
            </a:r>
            <a:r>
              <a:rPr lang="en-US" dirty="0" smtClean="0"/>
              <a:t> heap is created on virtual machine start-up. Heap storage for objects is reclaimed by an automatic storage management system (known as a </a:t>
            </a:r>
            <a:r>
              <a:rPr lang="en-US" i="1" dirty="0" smtClean="0"/>
              <a:t>garbage collector</a:t>
            </a:r>
            <a:r>
              <a:rPr lang="en-US" dirty="0" smtClean="0"/>
              <a:t>); objects are never explicitly </a:t>
            </a:r>
            <a:r>
              <a:rPr lang="en-US" dirty="0" err="1" smtClean="0"/>
              <a:t>deallocated</a:t>
            </a:r>
            <a:r>
              <a:rPr lang="en-US" dirty="0" smtClean="0"/>
              <a:t>.</a:t>
            </a:r>
          </a:p>
          <a:p>
            <a:r>
              <a:rPr lang="en-US" b="1" dirty="0" smtClean="0"/>
              <a:t>Java Stack</a:t>
            </a:r>
            <a:endParaRPr lang="en-US" dirty="0" smtClean="0"/>
          </a:p>
          <a:p>
            <a:r>
              <a:rPr lang="en-US" dirty="0" smtClean="0"/>
              <a:t>Each Java virtual machine thread has a private </a:t>
            </a:r>
            <a:r>
              <a:rPr lang="en-US" i="1" dirty="0" smtClean="0"/>
              <a:t>Java virtual machine stack</a:t>
            </a:r>
            <a:r>
              <a:rPr lang="en-US" dirty="0" smtClean="0"/>
              <a:t>, created at the same time as the </a:t>
            </a:r>
            <a:r>
              <a:rPr lang="en-US" dirty="0" err="1" smtClean="0"/>
              <a:t>thread.A</a:t>
            </a:r>
            <a:r>
              <a:rPr lang="en-US" dirty="0" smtClean="0"/>
              <a:t> Java virtual machine stack stores frames. A Java virtual machine stack is analogous to the stack of a conventional language such as C: it holds local variables and partial results, and plays a part in method invocation and return. Because the Java virtual machine stack is never manipulated directly except to push and pop frames, frames may be heap allocated. The memory for a Java virtual machine stack does not need to be contiguous.</a:t>
            </a:r>
          </a:p>
          <a:p>
            <a:r>
              <a:rPr lang="en-US" b="1" dirty="0" smtClean="0"/>
              <a:t>Program Counter Register</a:t>
            </a:r>
            <a:endParaRPr lang="en-US" dirty="0" smtClean="0"/>
          </a:p>
          <a:p>
            <a:r>
              <a:rPr lang="en-US" dirty="0" smtClean="0"/>
              <a:t>The Java virtual machine can support many threads of execution at once. Each Java virtual machine thread has its own pc (program counter) register. At any point, each Java virtual machine thread is executing the code of a single method, the current method for that thread. </a:t>
            </a:r>
          </a:p>
          <a:p>
            <a:endParaRPr lang="en-US" dirty="0" smtClean="0"/>
          </a:p>
          <a:p>
            <a:r>
              <a:rPr lang="en-US" b="1" dirty="0" smtClean="0"/>
              <a:t>Native Method Stack</a:t>
            </a:r>
            <a:endParaRPr lang="en-US" dirty="0" smtClean="0"/>
          </a:p>
          <a:p>
            <a:r>
              <a:rPr lang="en-US" dirty="0" smtClean="0"/>
              <a:t>Stores the state of native</a:t>
            </a:r>
            <a:r>
              <a:rPr lang="en-US" baseline="0" dirty="0" smtClean="0"/>
              <a:t> method invocation. Native method here refers to the C or C++ methods which is invoked from Java program using Java Native interface (JNI)</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Garbage Collection</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Runtime memory Areas</a:t>
            </a:r>
            <a:endParaRPr lang="en-US" dirty="0"/>
          </a:p>
        </p:txBody>
      </p:sp>
      <p:sp>
        <p:nvSpPr>
          <p:cNvPr id="4" name="Slide Number Placeholder 3"/>
          <p:cNvSpPr>
            <a:spLocks noGrp="1"/>
          </p:cNvSpPr>
          <p:nvPr>
            <p:ph type="sldNum" sz="quarter" idx="10"/>
          </p:nvPr>
        </p:nvSpPr>
        <p:spPr>
          <a:xfrm>
            <a:off x="8647113" y="6227763"/>
            <a:ext cx="444500" cy="320675"/>
          </a:xfrm>
        </p:spPr>
        <p:txBody>
          <a:bodyPr/>
          <a:lstStyle/>
          <a:p>
            <a:pPr>
              <a:defRPr/>
            </a:pPr>
            <a:fld id="{50EC62AF-8A58-47DB-8277-FFD1CE2A98DE}" type="slidenum">
              <a:rPr lang="en-US" smtClean="0">
                <a:solidFill>
                  <a:schemeClr val="bg1"/>
                </a:solidFill>
              </a:rPr>
              <a:pPr>
                <a:defRPr/>
              </a:pPr>
              <a:t>10</a:t>
            </a:fld>
            <a:endParaRPr lang="en-US">
              <a:solidFill>
                <a:schemeClr val="bg1"/>
              </a:solidFill>
            </a:endParaRPr>
          </a:p>
        </p:txBody>
      </p:sp>
      <p:sp>
        <p:nvSpPr>
          <p:cNvPr id="5" name="Rectangle 4"/>
          <p:cNvSpPr/>
          <p:nvPr/>
        </p:nvSpPr>
        <p:spPr bwMode="auto">
          <a:xfrm>
            <a:off x="152400" y="1463040"/>
            <a:ext cx="8610600" cy="4937760"/>
          </a:xfrm>
          <a:prstGeom prst="rect">
            <a:avLst/>
          </a:prstGeom>
          <a:solidFill>
            <a:srgbClr val="FF9999">
              <a:alpha val="67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Black" pitchFamily="34" charset="0"/>
              </a:rPr>
              <a:t>JAVA RUNTIME ENVIRONMENT</a:t>
            </a:r>
          </a:p>
        </p:txBody>
      </p:sp>
      <p:sp>
        <p:nvSpPr>
          <p:cNvPr id="6" name="Can 5"/>
          <p:cNvSpPr/>
          <p:nvPr/>
        </p:nvSpPr>
        <p:spPr bwMode="auto">
          <a:xfrm>
            <a:off x="2057400" y="1828800"/>
            <a:ext cx="4419600" cy="457200"/>
          </a:xfrm>
          <a:prstGeom prst="can">
            <a:avLst>
              <a:gd name="adj" fmla="val 21825"/>
            </a:avLst>
          </a:prstGeom>
          <a:solidFill>
            <a:schemeClr val="tx1">
              <a:alpha val="3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CLASS LOADER</a:t>
            </a:r>
          </a:p>
        </p:txBody>
      </p:sp>
      <p:sp>
        <p:nvSpPr>
          <p:cNvPr id="7" name="Rounded Rectangle 6"/>
          <p:cNvSpPr/>
          <p:nvPr/>
        </p:nvSpPr>
        <p:spPr bwMode="auto">
          <a:xfrm>
            <a:off x="457200" y="2743200"/>
            <a:ext cx="8153400" cy="1981200"/>
          </a:xfrm>
          <a:prstGeom prst="roundRect">
            <a:avLst/>
          </a:prstGeom>
          <a:solidFill>
            <a:srgbClr val="92D050"/>
          </a:solidFill>
          <a:ln w="101600" cap="flat" cmpd="dbl" algn="ctr">
            <a:solidFill>
              <a:schemeClr val="tx2">
                <a:lumMod val="75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CC3300"/>
                </a:solidFill>
                <a:latin typeface="Verdana" pitchFamily="34" charset="0"/>
                <a:ea typeface="Arial Unicode MS" pitchFamily="34" charset="-128"/>
                <a:cs typeface="Arial Unicode MS" pitchFamily="34" charset="-128"/>
              </a:rPr>
              <a:t>JVM RUNTIME MEMORY AREAS</a:t>
            </a:r>
            <a:endParaRPr kumimoji="0" lang="en-US" sz="2000" b="1" i="0" u="none" strike="noStrike" cap="none" normalizeH="0" baseline="0" dirty="0" smtClean="0">
              <a:ln>
                <a:noFill/>
              </a:ln>
              <a:solidFill>
                <a:srgbClr val="CC3300"/>
              </a:solidFill>
              <a:effectLst/>
              <a:latin typeface="Verdana" pitchFamily="34" charset="0"/>
              <a:ea typeface="Arial Unicode MS" pitchFamily="34" charset="-128"/>
              <a:cs typeface="Arial Unicode MS" pitchFamily="34" charset="-128"/>
            </a:endParaRPr>
          </a:p>
        </p:txBody>
      </p:sp>
      <p:sp>
        <p:nvSpPr>
          <p:cNvPr id="8" name="Can 7"/>
          <p:cNvSpPr/>
          <p:nvPr/>
        </p:nvSpPr>
        <p:spPr bwMode="auto">
          <a:xfrm>
            <a:off x="762000" y="2971800"/>
            <a:ext cx="1066800" cy="1216152"/>
          </a:xfrm>
          <a:prstGeom prst="can">
            <a:avLst/>
          </a:prstGeom>
          <a:solidFill>
            <a:schemeClr val="bg2">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Method Area</a:t>
            </a:r>
          </a:p>
        </p:txBody>
      </p:sp>
      <p:sp>
        <p:nvSpPr>
          <p:cNvPr id="15" name="Can 14"/>
          <p:cNvSpPr/>
          <p:nvPr/>
        </p:nvSpPr>
        <p:spPr bwMode="auto">
          <a:xfrm>
            <a:off x="2286000" y="2971800"/>
            <a:ext cx="914400" cy="1216152"/>
          </a:xfrm>
          <a:prstGeom prst="can">
            <a:avLst/>
          </a:prstGeom>
          <a:solidFill>
            <a:schemeClr val="bg2">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Heap	</a:t>
            </a:r>
          </a:p>
        </p:txBody>
      </p:sp>
      <p:sp>
        <p:nvSpPr>
          <p:cNvPr id="16" name="Can 15"/>
          <p:cNvSpPr/>
          <p:nvPr/>
        </p:nvSpPr>
        <p:spPr bwMode="auto">
          <a:xfrm>
            <a:off x="5486400" y="2971800"/>
            <a:ext cx="914400" cy="1216152"/>
          </a:xfrm>
          <a:prstGeom prst="can">
            <a:avLst/>
          </a:prstGeom>
          <a:solidFill>
            <a:schemeClr val="bg2">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Stack	</a:t>
            </a:r>
          </a:p>
        </p:txBody>
      </p:sp>
      <p:sp>
        <p:nvSpPr>
          <p:cNvPr id="17" name="Can 16"/>
          <p:cNvSpPr/>
          <p:nvPr/>
        </p:nvSpPr>
        <p:spPr bwMode="auto">
          <a:xfrm>
            <a:off x="3733800" y="2971800"/>
            <a:ext cx="1066800" cy="1216152"/>
          </a:xfrm>
          <a:prstGeom prst="can">
            <a:avLst/>
          </a:prstGeom>
          <a:solidFill>
            <a:schemeClr val="bg2">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PC register</a:t>
            </a:r>
          </a:p>
        </p:txBody>
      </p:sp>
      <p:sp>
        <p:nvSpPr>
          <p:cNvPr id="18" name="Can 17"/>
          <p:cNvSpPr/>
          <p:nvPr/>
        </p:nvSpPr>
        <p:spPr bwMode="auto">
          <a:xfrm>
            <a:off x="7010400" y="2971800"/>
            <a:ext cx="914400" cy="1216152"/>
          </a:xfrm>
          <a:prstGeom prst="can">
            <a:avLst/>
          </a:prstGeom>
          <a:solidFill>
            <a:schemeClr val="bg2">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prstMaterial="dkEdge"/>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Native Stack	</a:t>
            </a:r>
          </a:p>
        </p:txBody>
      </p:sp>
      <p:sp>
        <p:nvSpPr>
          <p:cNvPr id="19" name="Rectangle 18"/>
          <p:cNvSpPr/>
          <p:nvPr/>
        </p:nvSpPr>
        <p:spPr bwMode="auto">
          <a:xfrm>
            <a:off x="3048000" y="5257800"/>
            <a:ext cx="2971800" cy="914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rPr>
              <a:t>Execution</a:t>
            </a:r>
            <a:r>
              <a:rPr kumimoji="0" lang="en-US" sz="1800" b="1" i="0" u="none" strike="noStrike" cap="none" normalizeH="0" dirty="0" smtClean="0">
                <a:ln>
                  <a:noFill/>
                </a:ln>
                <a:solidFill>
                  <a:schemeClr val="bg1"/>
                </a:solidFill>
                <a:effectLst/>
                <a:latin typeface="Arial" charset="0"/>
              </a:rPr>
              <a:t> Engine</a:t>
            </a:r>
            <a:endParaRPr kumimoji="0" lang="en-US" sz="1800" b="1" i="0" u="none" strike="noStrike" cap="none" normalizeH="0" baseline="0" dirty="0" smtClean="0">
              <a:ln>
                <a:noFill/>
              </a:ln>
              <a:solidFill>
                <a:schemeClr val="bg1"/>
              </a:solidFill>
              <a:effectLst/>
              <a:latin typeface="Arial" charset="0"/>
            </a:endParaRPr>
          </a:p>
        </p:txBody>
      </p:sp>
      <p:sp>
        <p:nvSpPr>
          <p:cNvPr id="23" name="Down Arrow 22"/>
          <p:cNvSpPr/>
          <p:nvPr/>
        </p:nvSpPr>
        <p:spPr bwMode="auto">
          <a:xfrm>
            <a:off x="4069080" y="2362200"/>
            <a:ext cx="274320" cy="548640"/>
          </a:xfrm>
          <a:prstGeom prst="downArrow">
            <a:avLst>
              <a:gd name="adj1" fmla="val 50000"/>
              <a:gd name="adj2" fmla="val 50000"/>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0" name="Line Callout 1 19"/>
          <p:cNvSpPr/>
          <p:nvPr/>
        </p:nvSpPr>
        <p:spPr bwMode="auto">
          <a:xfrm>
            <a:off x="4343400" y="1295400"/>
            <a:ext cx="2819400" cy="1371600"/>
          </a:xfrm>
          <a:prstGeom prst="borderCallout1">
            <a:avLst>
              <a:gd name="adj1" fmla="val 101090"/>
              <a:gd name="adj2" fmla="val 416"/>
              <a:gd name="adj3" fmla="val 134958"/>
              <a:gd name="adj4" fmla="val -4506"/>
            </a:avLst>
          </a:prstGeom>
          <a:ln w="38100">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1400" dirty="0" smtClean="0">
                <a:latin typeface="Arial" charset="0"/>
              </a:rPr>
              <a:t>PC register:</a:t>
            </a:r>
            <a:r>
              <a:rPr lang="en-US" sz="1400" b="0" dirty="0" smtClean="0">
                <a:latin typeface="Arial" charset="0"/>
              </a:rPr>
              <a:t> </a:t>
            </a:r>
          </a:p>
          <a:p>
            <a:pPr marL="236538" marR="0" indent="-173038" defTabSz="914400" rtl="0" eaLnBrk="1" fontAlgn="base" latinLnBrk="0" hangingPunct="1">
              <a:lnSpc>
                <a:spcPct val="100000"/>
              </a:lnSpc>
              <a:spcBef>
                <a:spcPct val="0"/>
              </a:spcBef>
              <a:spcAft>
                <a:spcPct val="0"/>
              </a:spcAft>
              <a:buClrTx/>
              <a:buSzTx/>
              <a:buFont typeface="Wingdings" pitchFamily="2" charset="2"/>
              <a:buChar char="§"/>
              <a:tabLst/>
            </a:pPr>
            <a:r>
              <a:rPr lang="en-US" sz="1400" b="0" dirty="0" smtClean="0">
                <a:latin typeface="Arial" charset="0"/>
              </a:rPr>
              <a:t>Would be created for each thread.</a:t>
            </a:r>
          </a:p>
          <a:p>
            <a:pPr marL="236538" marR="0" indent="-173038"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400" b="0" i="0" u="none" strike="noStrike" cap="none" normalizeH="0" baseline="0" dirty="0" smtClean="0">
                <a:ln>
                  <a:noFill/>
                </a:ln>
                <a:solidFill>
                  <a:schemeClr val="tx1"/>
                </a:solidFill>
                <a:effectLst/>
                <a:latin typeface="Arial" charset="0"/>
              </a:rPr>
              <a:t>This holds the next</a:t>
            </a:r>
            <a:r>
              <a:rPr kumimoji="0" lang="en-US" sz="1400" b="0" i="0" u="none" strike="noStrike" cap="none" normalizeH="0" dirty="0" smtClean="0">
                <a:ln>
                  <a:noFill/>
                </a:ln>
                <a:solidFill>
                  <a:schemeClr val="tx1"/>
                </a:solidFill>
                <a:effectLst/>
                <a:latin typeface="Arial" charset="0"/>
              </a:rPr>
              <a:t> instruction set </a:t>
            </a:r>
            <a:r>
              <a:rPr lang="en-US" sz="1400" b="0" dirty="0" smtClean="0">
                <a:solidFill>
                  <a:schemeClr val="tx1"/>
                </a:solidFill>
                <a:latin typeface="Arial" charset="0"/>
              </a:rPr>
              <a:t>in the method to be executed.</a:t>
            </a:r>
            <a:endParaRPr kumimoji="0" lang="en-US" sz="1400" b="0" i="0" u="none" strike="noStrike" cap="none" normalizeH="0" baseline="0" dirty="0" smtClean="0">
              <a:ln>
                <a:noFill/>
              </a:ln>
              <a:solidFill>
                <a:schemeClr val="tx1"/>
              </a:solidFill>
              <a:effectLst/>
              <a:latin typeface="Arial" charset="0"/>
            </a:endParaRPr>
          </a:p>
        </p:txBody>
      </p:sp>
      <p:sp>
        <p:nvSpPr>
          <p:cNvPr id="21" name="Line Callout 1 20"/>
          <p:cNvSpPr/>
          <p:nvPr/>
        </p:nvSpPr>
        <p:spPr bwMode="auto">
          <a:xfrm>
            <a:off x="5059680" y="4572000"/>
            <a:ext cx="3474720" cy="1371600"/>
          </a:xfrm>
          <a:prstGeom prst="borderCallout1">
            <a:avLst>
              <a:gd name="adj1" fmla="val 733"/>
              <a:gd name="adj2" fmla="val 43072"/>
              <a:gd name="adj3" fmla="val -39259"/>
              <a:gd name="adj4" fmla="val 32563"/>
            </a:avLst>
          </a:prstGeom>
          <a:ln w="38100">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tabLst/>
            </a:pPr>
            <a:r>
              <a:rPr lang="en-US" sz="1500" dirty="0" smtClean="0">
                <a:solidFill>
                  <a:schemeClr val="dk1"/>
                </a:solidFill>
                <a:latin typeface="Arial" charset="0"/>
                <a:cs typeface="+mn-cs"/>
              </a:rPr>
              <a:t>Stack:</a:t>
            </a:r>
          </a:p>
          <a:p>
            <a:pPr marL="0" marR="0" indent="0" defTabSz="914400" eaLnBrk="1" latinLnBrk="0" hangingPunct="1">
              <a:lnSpc>
                <a:spcPct val="100000"/>
              </a:lnSpc>
              <a:buClrTx/>
              <a:buSzTx/>
              <a:buFont typeface="Arial" pitchFamily="34" charset="0"/>
              <a:buChar char="•"/>
              <a:tabLst/>
            </a:pPr>
            <a:r>
              <a:rPr lang="en-US" sz="1500" b="0" dirty="0" smtClean="0">
                <a:solidFill>
                  <a:schemeClr val="dk1"/>
                </a:solidFill>
                <a:latin typeface="Arial" charset="0"/>
                <a:cs typeface="+mn-cs"/>
              </a:rPr>
              <a:t> This is created for each method invocation of a thread.</a:t>
            </a:r>
          </a:p>
          <a:p>
            <a:pPr marL="0" marR="0" indent="0" defTabSz="914400" eaLnBrk="1" latinLnBrk="0" hangingPunct="1">
              <a:lnSpc>
                <a:spcPct val="100000"/>
              </a:lnSpc>
              <a:buClrTx/>
              <a:buSzTx/>
              <a:buFont typeface="Arial" pitchFamily="34" charset="0"/>
              <a:buChar char="•"/>
              <a:tabLst/>
            </a:pPr>
            <a:r>
              <a:rPr lang="en-US" sz="1500" b="0" dirty="0" smtClean="0">
                <a:solidFill>
                  <a:schemeClr val="dk1"/>
                </a:solidFill>
                <a:latin typeface="Arial" charset="0"/>
                <a:cs typeface="+mn-cs"/>
              </a:rPr>
              <a:t> Stores the state of method execution including  the </a:t>
            </a:r>
            <a:r>
              <a:rPr lang="en-US" sz="1500" b="0" dirty="0" smtClean="0">
                <a:latin typeface="Arial" charset="0"/>
              </a:rPr>
              <a:t>local variable </a:t>
            </a:r>
            <a:r>
              <a:rPr lang="en-US" sz="1500" b="0" dirty="0" smtClean="0">
                <a:solidFill>
                  <a:schemeClr val="dk1"/>
                </a:solidFill>
                <a:latin typeface="Arial" charset="0"/>
                <a:cs typeface="+mn-cs"/>
              </a:rPr>
              <a:t>values.</a:t>
            </a:r>
          </a:p>
          <a:p>
            <a:pPr marL="0" marR="0" indent="0" defTabSz="914400" eaLnBrk="1" latinLnBrk="0" hangingPunct="1">
              <a:lnSpc>
                <a:spcPct val="100000"/>
              </a:lnSpc>
              <a:buClrTx/>
              <a:buSzTx/>
              <a:tabLst/>
            </a:pPr>
            <a:endParaRPr lang="en-US" sz="1500" b="0" dirty="0" smtClean="0">
              <a:solidFill>
                <a:schemeClr val="dk1"/>
              </a:solidFill>
              <a:latin typeface="Arial" charset="0"/>
              <a:cs typeface="+mn-cs"/>
            </a:endParaRPr>
          </a:p>
        </p:txBody>
      </p:sp>
      <p:sp>
        <p:nvSpPr>
          <p:cNvPr id="25" name="Line Callout 1 24"/>
          <p:cNvSpPr/>
          <p:nvPr/>
        </p:nvSpPr>
        <p:spPr bwMode="auto">
          <a:xfrm>
            <a:off x="7315200" y="1676400"/>
            <a:ext cx="1645920" cy="1005840"/>
          </a:xfrm>
          <a:prstGeom prst="borderCallout1">
            <a:avLst>
              <a:gd name="adj1" fmla="val 97906"/>
              <a:gd name="adj2" fmla="val 40856"/>
              <a:gd name="adj3" fmla="val 126887"/>
              <a:gd name="adj4" fmla="val 16444"/>
            </a:avLst>
          </a:prstGeom>
          <a:ln w="38100">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smtClean="0">
                <a:solidFill>
                  <a:schemeClr val="dk1"/>
                </a:solidFill>
                <a:latin typeface="Arial" charset="0"/>
                <a:cs typeface="+mn-cs"/>
              </a:rPr>
              <a:t>Native Stack:</a:t>
            </a:r>
          </a:p>
          <a:p>
            <a:r>
              <a:rPr lang="en-US" sz="1400" b="0" dirty="0" smtClean="0">
                <a:solidFill>
                  <a:schemeClr val="dk1"/>
                </a:solidFill>
                <a:latin typeface="Arial" charset="0"/>
                <a:cs typeface="+mn-cs"/>
              </a:rPr>
              <a:t>Stores the state of native method invocations</a:t>
            </a:r>
          </a:p>
        </p:txBody>
      </p:sp>
      <p:sp>
        <p:nvSpPr>
          <p:cNvPr id="26" name="Line Callout 1 25"/>
          <p:cNvSpPr/>
          <p:nvPr/>
        </p:nvSpPr>
        <p:spPr bwMode="auto">
          <a:xfrm>
            <a:off x="152400" y="4495800"/>
            <a:ext cx="3505200" cy="1828800"/>
          </a:xfrm>
          <a:prstGeom prst="borderCallout1">
            <a:avLst>
              <a:gd name="adj1" fmla="val -4348"/>
              <a:gd name="adj2" fmla="val 36260"/>
              <a:gd name="adj3" fmla="val -24625"/>
              <a:gd name="adj4" fmla="val 35067"/>
            </a:avLst>
          </a:prstGeom>
          <a:ln w="38100">
            <a:solidFill>
              <a:schemeClr val="accent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Tx/>
              <a:buSzTx/>
              <a:tabLst/>
            </a:pPr>
            <a:r>
              <a:rPr lang="en-US" sz="1400" dirty="0" smtClean="0">
                <a:solidFill>
                  <a:schemeClr val="dk1"/>
                </a:solidFill>
                <a:latin typeface="Arial" charset="0"/>
                <a:cs typeface="+mn-cs"/>
              </a:rPr>
              <a:t>Method Area:</a:t>
            </a:r>
          </a:p>
          <a:p>
            <a:pPr marL="0" marR="0" indent="0" defTabSz="914400" eaLnBrk="1" latinLnBrk="0" hangingPunct="1">
              <a:lnSpc>
                <a:spcPct val="100000"/>
              </a:lnSpc>
              <a:buClrTx/>
              <a:buSzTx/>
              <a:buFont typeface="Arial" pitchFamily="34" charset="0"/>
              <a:buChar char="•"/>
              <a:tabLst/>
            </a:pPr>
            <a:r>
              <a:rPr lang="en-US" sz="1400" b="0" dirty="0" smtClean="0">
                <a:solidFill>
                  <a:schemeClr val="dk1"/>
                </a:solidFill>
                <a:latin typeface="Arial" charset="0"/>
                <a:cs typeface="+mn-cs"/>
              </a:rPr>
              <a:t> There is only one method area in a JVM.</a:t>
            </a:r>
          </a:p>
          <a:p>
            <a:pPr marL="0" marR="0" indent="0" defTabSz="914400" eaLnBrk="1" latinLnBrk="0" hangingPunct="1">
              <a:lnSpc>
                <a:spcPct val="100000"/>
              </a:lnSpc>
              <a:buClrTx/>
              <a:buSzTx/>
              <a:buFont typeface="Arial" pitchFamily="34" charset="0"/>
              <a:buChar char="•"/>
              <a:tabLst/>
            </a:pPr>
            <a:r>
              <a:rPr lang="en-US" sz="1400" b="0" dirty="0" smtClean="0">
                <a:solidFill>
                  <a:schemeClr val="dk1"/>
                </a:solidFill>
                <a:latin typeface="Arial" charset="0"/>
                <a:cs typeface="+mn-cs"/>
              </a:rPr>
              <a:t> Shared across threads.</a:t>
            </a:r>
          </a:p>
          <a:p>
            <a:pPr marL="0" marR="0" indent="0" defTabSz="914400" eaLnBrk="1" latinLnBrk="0" hangingPunct="1">
              <a:lnSpc>
                <a:spcPct val="100000"/>
              </a:lnSpc>
              <a:buClrTx/>
              <a:buSzTx/>
              <a:buFont typeface="Arial" pitchFamily="34" charset="0"/>
              <a:buChar char="•"/>
              <a:tabLst/>
            </a:pPr>
            <a:r>
              <a:rPr lang="en-US" sz="1400" b="0" dirty="0" smtClean="0">
                <a:solidFill>
                  <a:schemeClr val="dk1"/>
                </a:solidFill>
                <a:latin typeface="Arial" charset="0"/>
                <a:cs typeface="+mn-cs"/>
              </a:rPr>
              <a:t>This  holds the class template data such as how many methods, member variables,  method description.</a:t>
            </a:r>
          </a:p>
          <a:p>
            <a:pPr marL="0" marR="0" indent="0" defTabSz="914400" eaLnBrk="1" latinLnBrk="0" hangingPunct="1">
              <a:lnSpc>
                <a:spcPct val="100000"/>
              </a:lnSpc>
              <a:buClrTx/>
              <a:buSzTx/>
              <a:buFont typeface="Arial" pitchFamily="34" charset="0"/>
              <a:buChar char="•"/>
              <a:tabLst/>
            </a:pPr>
            <a:r>
              <a:rPr lang="en-US" sz="1400" b="0" dirty="0" smtClean="0">
                <a:solidFill>
                  <a:schemeClr val="dk1"/>
                </a:solidFill>
                <a:latin typeface="Arial" charset="0"/>
                <a:cs typeface="+mn-cs"/>
              </a:rPr>
              <a:t>The static objects are created inside this memory area.</a:t>
            </a:r>
          </a:p>
        </p:txBody>
      </p:sp>
      <p:sp>
        <p:nvSpPr>
          <p:cNvPr id="27" name="Line Callout 1 26"/>
          <p:cNvSpPr/>
          <p:nvPr/>
        </p:nvSpPr>
        <p:spPr bwMode="auto">
          <a:xfrm>
            <a:off x="304800" y="1356360"/>
            <a:ext cx="3733800" cy="1463040"/>
          </a:xfrm>
          <a:prstGeom prst="borderCallout1">
            <a:avLst>
              <a:gd name="adj1" fmla="val 97456"/>
              <a:gd name="adj2" fmla="val 44377"/>
              <a:gd name="adj3" fmla="val 119535"/>
              <a:gd name="adj4" fmla="val 63240"/>
            </a:avLst>
          </a:prstGeom>
          <a:ln w="38100">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smtClean="0">
                <a:latin typeface="Arial" charset="0"/>
              </a:rPr>
              <a:t>Heap:  </a:t>
            </a:r>
          </a:p>
          <a:p>
            <a:pPr indent="173038">
              <a:buFont typeface="Arial" pitchFamily="34" charset="0"/>
              <a:buChar char="•"/>
            </a:pPr>
            <a:r>
              <a:rPr lang="en-US" sz="1400" b="0" dirty="0" smtClean="0">
                <a:latin typeface="Arial" charset="0"/>
              </a:rPr>
              <a:t>Shared across threads.</a:t>
            </a:r>
          </a:p>
          <a:p>
            <a:pPr indent="173038">
              <a:buFont typeface="Arial" pitchFamily="34" charset="0"/>
              <a:buChar char="•"/>
            </a:pPr>
            <a:r>
              <a:rPr lang="en-US" sz="1400" b="0" dirty="0" smtClean="0">
                <a:latin typeface="Arial" charset="0"/>
              </a:rPr>
              <a:t>There is only one heap in JVOM.</a:t>
            </a:r>
          </a:p>
          <a:p>
            <a:pPr marL="173038" marR="0" indent="-173038" defTabSz="914400" rtl="0" eaLnBrk="1" fontAlgn="base" latinLnBrk="0" hangingPunct="1">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chemeClr val="tx1"/>
                </a:solidFill>
                <a:effectLst/>
                <a:latin typeface="Arial" charset="0"/>
              </a:rPr>
              <a:t>All the java objects instantiated are  stored in this memory area.</a:t>
            </a:r>
          </a:p>
          <a:p>
            <a:pPr marL="0" marR="0" indent="0" defTabSz="914400" rtl="0" eaLnBrk="1" fontAlgn="base" latinLnBrk="0" hangingPunct="1">
              <a:lnSpc>
                <a:spcPct val="100000"/>
              </a:lnSpc>
              <a:spcBef>
                <a:spcPct val="0"/>
              </a:spcBef>
              <a:spcAft>
                <a:spcPct val="0"/>
              </a:spcAft>
              <a:buClrTx/>
              <a:buSzTx/>
              <a:buFontTx/>
              <a:buNone/>
              <a:tabLst/>
            </a:pPr>
            <a:r>
              <a:rPr lang="en-US" sz="1400" dirty="0" smtClean="0">
                <a:latin typeface="Arial" charset="0"/>
              </a:rPr>
              <a:t> Example: </a:t>
            </a:r>
            <a:r>
              <a:rPr kumimoji="0" lang="en-US" sz="1400" b="0" i="0" u="none" strike="noStrike" cap="none" normalizeH="0" baseline="0" dirty="0" smtClean="0">
                <a:ln>
                  <a:noFill/>
                </a:ln>
                <a:solidFill>
                  <a:srgbClr val="CC3300"/>
                </a:solidFill>
                <a:effectLst/>
                <a:latin typeface="Arial" charset="0"/>
              </a:rPr>
              <a:t>String name = new String ();</a:t>
            </a:r>
          </a:p>
          <a:p>
            <a:pPr marL="0" marR="0" indent="0"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lang="en-US" sz="1400" b="0" dirty="0" smtClean="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22" name="Down Arrow 21"/>
          <p:cNvSpPr/>
          <p:nvPr/>
        </p:nvSpPr>
        <p:spPr bwMode="auto">
          <a:xfrm>
            <a:off x="4038600" y="4632960"/>
            <a:ext cx="274320" cy="548640"/>
          </a:xfrm>
          <a:prstGeom prst="downArrow">
            <a:avLst>
              <a:gd name="adj1" fmla="val 50000"/>
              <a:gd name="adj2" fmla="val 50000"/>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ox(in)">
                                      <p:cBhvr>
                                        <p:cTn id="13" dur="500"/>
                                        <p:tgtEl>
                                          <p:spTgt spid="23"/>
                                        </p:tgtEl>
                                      </p:cBhvr>
                                    </p:animEffect>
                                  </p:childTnLst>
                                </p:cTn>
                              </p:par>
                            </p:childTnLst>
                          </p:cTn>
                        </p:par>
                        <p:par>
                          <p:cTn id="14" fill="hold">
                            <p:stCondLst>
                              <p:cond delay="500"/>
                            </p:stCondLst>
                            <p:childTnLst>
                              <p:par>
                                <p:cTn id="15" presetID="4"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ox(in)">
                                      <p:cBhvr>
                                        <p:cTn id="17" dur="500"/>
                                        <p:tgtEl>
                                          <p:spTgt spid="19"/>
                                        </p:tgtEl>
                                      </p:cBhvr>
                                    </p:animEffect>
                                  </p:childTnLst>
                                </p:cTn>
                              </p:par>
                            </p:childTnLst>
                          </p:cTn>
                        </p:par>
                        <p:par>
                          <p:cTn id="18" fill="hold">
                            <p:stCondLst>
                              <p:cond delay="1000"/>
                            </p:stCondLst>
                            <p:childTnLst>
                              <p:par>
                                <p:cTn id="19" presetID="4"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ox(in)">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linds(horizontal)">
                                      <p:cBhvr>
                                        <p:cTn id="29"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ox(in)">
                                      <p:cBhvr>
                                        <p:cTn id="50" dur="500"/>
                                        <p:tgtEl>
                                          <p:spTgt spid="1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ox(in)">
                                      <p:cBhvr>
                                        <p:cTn id="58" dur="500"/>
                                        <p:tgtEl>
                                          <p:spTgt spid="1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6" grpId="0" animBg="1"/>
      <p:bldP spid="17" grpId="0" animBg="1"/>
      <p:bldP spid="18" grpId="0" animBg="1"/>
      <p:bldP spid="19" grpId="0" animBg="1"/>
      <p:bldP spid="23" grpId="0" animBg="1"/>
      <p:bldP spid="20" grpId="0" animBg="1"/>
      <p:bldP spid="21" grpId="0" animBg="1"/>
      <p:bldP spid="25" grpId="0" animBg="1"/>
      <p:bldP spid="26" grpId="0" animBg="1"/>
      <p:bldP spid="27"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924800" cy="762000"/>
          </a:xfrm>
        </p:spPr>
        <p:txBody>
          <a:bodyPr/>
          <a:lstStyle/>
          <a:p>
            <a:r>
              <a:rPr lang="en-US" sz="2800" dirty="0" smtClean="0"/>
              <a:t>What happens when an object is created ?</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Rectangle 4"/>
          <p:cNvSpPr/>
          <p:nvPr/>
        </p:nvSpPr>
        <p:spPr bwMode="auto">
          <a:xfrm>
            <a:off x="4343400" y="1600200"/>
            <a:ext cx="4343400" cy="283464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Arial" charset="0"/>
              </a:rPr>
              <a:t>Heap Memory</a:t>
            </a:r>
            <a:endParaRPr kumimoji="0" lang="en-US" sz="1800" b="1"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4800600" y="2057400"/>
            <a:ext cx="1645920" cy="64008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err="1" smtClean="0">
                <a:ln>
                  <a:noFill/>
                </a:ln>
                <a:solidFill>
                  <a:srgbClr val="CC3300"/>
                </a:solidFill>
                <a:effectLst/>
                <a:latin typeface="Arial" charset="0"/>
              </a:rPr>
              <a:t>circleObj</a:t>
            </a:r>
            <a:endParaRPr kumimoji="0" lang="en-US" i="0" u="none" strike="noStrike" cap="none" normalizeH="0" baseline="0" dirty="0" smtClean="0">
              <a:ln>
                <a:noFill/>
              </a:ln>
              <a:solidFill>
                <a:srgbClr val="CC3300"/>
              </a:solidFill>
              <a:effectLst/>
              <a:latin typeface="Arial" charset="0"/>
            </a:endParaRPr>
          </a:p>
        </p:txBody>
      </p:sp>
      <p:sp>
        <p:nvSpPr>
          <p:cNvPr id="9" name="Oval 8"/>
          <p:cNvSpPr/>
          <p:nvPr/>
        </p:nvSpPr>
        <p:spPr bwMode="auto">
          <a:xfrm>
            <a:off x="6781800" y="3505200"/>
            <a:ext cx="1752600" cy="64008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CC3300"/>
                </a:solidFill>
                <a:effectLst/>
                <a:latin typeface="Arial" charset="0"/>
              </a:rPr>
              <a:t>squareObj</a:t>
            </a:r>
            <a:endParaRPr kumimoji="0" lang="en-US" sz="1600" i="0" u="none" strike="noStrike" cap="none" normalizeH="0" baseline="0" dirty="0" smtClean="0">
              <a:ln>
                <a:noFill/>
              </a:ln>
              <a:solidFill>
                <a:srgbClr val="CC3300"/>
              </a:solidFill>
              <a:effectLst/>
              <a:latin typeface="Arial" charset="0"/>
            </a:endParaRPr>
          </a:p>
        </p:txBody>
      </p:sp>
      <p:sp>
        <p:nvSpPr>
          <p:cNvPr id="11" name="Oval 10"/>
          <p:cNvSpPr/>
          <p:nvPr/>
        </p:nvSpPr>
        <p:spPr bwMode="auto">
          <a:xfrm>
            <a:off x="4800600" y="3505200"/>
            <a:ext cx="1676400" cy="64008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err="1" smtClean="0">
                <a:ln>
                  <a:noFill/>
                </a:ln>
                <a:solidFill>
                  <a:srgbClr val="CC3300"/>
                </a:solidFill>
                <a:effectLst/>
                <a:latin typeface="Arial" charset="0"/>
              </a:rPr>
              <a:t>boxObj</a:t>
            </a:r>
            <a:endParaRPr kumimoji="0" lang="en-US" sz="1800" i="0" u="none" strike="noStrike" cap="none" normalizeH="0" baseline="0" dirty="0" smtClean="0">
              <a:ln>
                <a:noFill/>
              </a:ln>
              <a:solidFill>
                <a:srgbClr val="CC3300"/>
              </a:solidFill>
              <a:effectLst/>
              <a:latin typeface="Arial" charset="0"/>
            </a:endParaRPr>
          </a:p>
        </p:txBody>
      </p:sp>
      <p:sp>
        <p:nvSpPr>
          <p:cNvPr id="16" name="TextBox 15"/>
          <p:cNvSpPr txBox="1"/>
          <p:nvPr/>
        </p:nvSpPr>
        <p:spPr>
          <a:xfrm>
            <a:off x="228600" y="3581400"/>
            <a:ext cx="3962400" cy="2585323"/>
          </a:xfrm>
          <a:prstGeom prst="rect">
            <a:avLst/>
          </a:prstGeom>
          <a:solidFill>
            <a:schemeClr val="accent6">
              <a:lumMod val="40000"/>
              <a:lumOff val="60000"/>
            </a:schemeClr>
          </a:solidFill>
        </p:spPr>
        <p:txBody>
          <a:bodyPr wrap="square" rtlCol="0">
            <a:spAutoFit/>
          </a:bodyPr>
          <a:lstStyle/>
          <a:p>
            <a:endParaRPr lang="en-US" dirty="0" smtClean="0"/>
          </a:p>
          <a:p>
            <a:r>
              <a:rPr lang="en-US" dirty="0" smtClean="0"/>
              <a:t>What happens on execution of the below statement?</a:t>
            </a:r>
          </a:p>
          <a:p>
            <a:endParaRPr lang="en-US" dirty="0" smtClean="0"/>
          </a:p>
          <a:p>
            <a:r>
              <a:rPr lang="en-US" b="0" dirty="0" smtClean="0">
                <a:solidFill>
                  <a:srgbClr val="C00000"/>
                </a:solidFill>
              </a:rPr>
              <a:t>Circle </a:t>
            </a:r>
            <a:r>
              <a:rPr lang="en-US" b="0" dirty="0" err="1" smtClean="0">
                <a:solidFill>
                  <a:srgbClr val="C00000"/>
                </a:solidFill>
              </a:rPr>
              <a:t>circleObj</a:t>
            </a:r>
            <a:r>
              <a:rPr lang="en-US" b="0" dirty="0" smtClean="0">
                <a:solidFill>
                  <a:srgbClr val="C00000"/>
                </a:solidFill>
              </a:rPr>
              <a:t>=new Circle();</a:t>
            </a:r>
          </a:p>
          <a:p>
            <a:r>
              <a:rPr lang="en-US" b="0" dirty="0" smtClean="0">
                <a:solidFill>
                  <a:srgbClr val="C00000"/>
                </a:solidFill>
              </a:rPr>
              <a:t>Circle circleObj1=new Circle();</a:t>
            </a:r>
          </a:p>
          <a:p>
            <a:r>
              <a:rPr lang="en-US" b="0" dirty="0" smtClean="0">
                <a:solidFill>
                  <a:srgbClr val="C00000"/>
                </a:solidFill>
              </a:rPr>
              <a:t>Square </a:t>
            </a:r>
            <a:r>
              <a:rPr lang="en-US" b="0" dirty="0" err="1" smtClean="0">
                <a:solidFill>
                  <a:srgbClr val="C00000"/>
                </a:solidFill>
              </a:rPr>
              <a:t>squareObj</a:t>
            </a:r>
            <a:r>
              <a:rPr lang="en-US" b="0" dirty="0" smtClean="0">
                <a:solidFill>
                  <a:srgbClr val="C00000"/>
                </a:solidFill>
              </a:rPr>
              <a:t>=new Square();</a:t>
            </a:r>
          </a:p>
          <a:p>
            <a:r>
              <a:rPr lang="en-US" b="0" dirty="0" smtClean="0">
                <a:solidFill>
                  <a:srgbClr val="C00000"/>
                </a:solidFill>
              </a:rPr>
              <a:t>Box </a:t>
            </a:r>
            <a:r>
              <a:rPr lang="en-US" b="0" dirty="0" err="1" smtClean="0">
                <a:solidFill>
                  <a:srgbClr val="C00000"/>
                </a:solidFill>
              </a:rPr>
              <a:t>box</a:t>
            </a:r>
            <a:r>
              <a:rPr lang="en-US" b="0" dirty="0" smtClean="0">
                <a:solidFill>
                  <a:srgbClr val="C00000"/>
                </a:solidFill>
              </a:rPr>
              <a:t> </a:t>
            </a:r>
            <a:r>
              <a:rPr lang="en-US" b="0" dirty="0" err="1" smtClean="0">
                <a:solidFill>
                  <a:srgbClr val="C00000"/>
                </a:solidFill>
              </a:rPr>
              <a:t>Obj</a:t>
            </a:r>
            <a:r>
              <a:rPr lang="en-US" b="0" dirty="0" smtClean="0">
                <a:solidFill>
                  <a:srgbClr val="C00000"/>
                </a:solidFill>
              </a:rPr>
              <a:t>=new Box();</a:t>
            </a:r>
          </a:p>
          <a:p>
            <a:endParaRPr lang="en-US" dirty="0"/>
          </a:p>
        </p:txBody>
      </p:sp>
      <p:sp>
        <p:nvSpPr>
          <p:cNvPr id="18" name="Oval 17"/>
          <p:cNvSpPr/>
          <p:nvPr/>
        </p:nvSpPr>
        <p:spPr bwMode="auto">
          <a:xfrm>
            <a:off x="6629400" y="2057400"/>
            <a:ext cx="1905000" cy="64008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CC3300"/>
                </a:solidFill>
                <a:effectLst/>
                <a:latin typeface="Arial" charset="0"/>
              </a:rPr>
              <a:t>circleObj1</a:t>
            </a:r>
          </a:p>
        </p:txBody>
      </p:sp>
      <p:sp>
        <p:nvSpPr>
          <p:cNvPr id="20" name="Line Callout 1 19"/>
          <p:cNvSpPr/>
          <p:nvPr/>
        </p:nvSpPr>
        <p:spPr bwMode="auto">
          <a:xfrm>
            <a:off x="365760" y="1828800"/>
            <a:ext cx="2834640" cy="1188720"/>
          </a:xfrm>
          <a:prstGeom prst="borderCallout1">
            <a:avLst>
              <a:gd name="adj1" fmla="val 51625"/>
              <a:gd name="adj2" fmla="val 155724"/>
              <a:gd name="adj3" fmla="val 54629"/>
              <a:gd name="adj4" fmla="val 102091"/>
            </a:avLst>
          </a:prstGeom>
          <a:solidFill>
            <a:schemeClr val="bg1">
              <a:lumMod val="65000"/>
            </a:schemeClr>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As each class is instantiated a object is created in the </a:t>
            </a:r>
            <a:r>
              <a:rPr kumimoji="0" lang="en-US" sz="1800" b="0" i="0" u="none" strike="noStrike" cap="none" normalizeH="0" baseline="0" smtClean="0">
                <a:ln>
                  <a:noFill/>
                </a:ln>
                <a:solidFill>
                  <a:schemeClr val="tx1"/>
                </a:solidFill>
                <a:effectLst/>
                <a:latin typeface="Arial" charset="0"/>
              </a:rPr>
              <a:t>heap memory.</a:t>
            </a:r>
            <a:endParaRPr kumimoji="0" lang="en-US" sz="1800" b="0" i="0" u="none" strike="noStrike" cap="none" normalizeH="0" baseline="0" dirty="0" smtClean="0">
              <a:ln>
                <a:noFill/>
              </a:ln>
              <a:solidFill>
                <a:schemeClr val="tx1"/>
              </a:solidFill>
              <a:effectLst/>
              <a:latin typeface="Arial" charset="0"/>
            </a:endParaRPr>
          </a:p>
        </p:txBody>
      </p:sp>
      <p:sp>
        <p:nvSpPr>
          <p:cNvPr id="12" name="Left Arrow 11"/>
          <p:cNvSpPr/>
          <p:nvPr/>
        </p:nvSpPr>
        <p:spPr bwMode="auto">
          <a:xfrm>
            <a:off x="3581400" y="4724400"/>
            <a:ext cx="609600" cy="228600"/>
          </a:xfrm>
          <a:prstGeom prst="lef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Rounded Rectangle 12"/>
          <p:cNvSpPr/>
          <p:nvPr/>
        </p:nvSpPr>
        <p:spPr>
          <a:xfrm>
            <a:off x="4953000" y="4953000"/>
            <a:ext cx="3886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latin typeface="Arial" pitchFamily="34" charset="0"/>
                <a:cs typeface="Arial" pitchFamily="34" charset="0"/>
              </a:rPr>
              <a:t>NOTE:  Since two circle object are instantiated two objects are created in the heap memory.</a:t>
            </a:r>
            <a:endParaRPr lang="en-US" sz="1400" dirty="0">
              <a:latin typeface="Arial" pitchFamily="34" charset="0"/>
              <a:cs typeface="Arial" pitchFamily="34" charset="0"/>
            </a:endParaRPr>
          </a:p>
        </p:txBody>
      </p:sp>
      <p:sp>
        <p:nvSpPr>
          <p:cNvPr id="14" name="Rectangle 13"/>
          <p:cNvSpPr/>
          <p:nvPr/>
        </p:nvSpPr>
        <p:spPr>
          <a:xfrm>
            <a:off x="228600" y="4572000"/>
            <a:ext cx="3352800" cy="76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112E-17 4.44444E-6 L 5.55112E-17 0.12777 " pathEditMode="relative" rAng="0" ptsTypes="AA">
                                      <p:cBhvr>
                                        <p:cTn id="6" dur="4500" fill="hold"/>
                                        <p:tgtEl>
                                          <p:spTgt spid="12"/>
                                        </p:tgtEl>
                                        <p:attrNameLst>
                                          <p:attrName>ppt_x</p:attrName>
                                          <p:attrName>ppt_y</p:attrName>
                                        </p:attrNameLst>
                                      </p:cBhvr>
                                      <p:rCtr x="0" y="64"/>
                                    </p:animMotion>
                                  </p:childTnLst>
                                </p:cTn>
                              </p:par>
                              <p:par>
                                <p:cTn id="7" presetID="2" presetClass="entr" presetSubtype="4"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600" fill="hold"/>
                                        <p:tgtEl>
                                          <p:spTgt spid="6"/>
                                        </p:tgtEl>
                                        <p:attrNameLst>
                                          <p:attrName>ppt_x</p:attrName>
                                        </p:attrNameLst>
                                      </p:cBhvr>
                                      <p:tavLst>
                                        <p:tav tm="0">
                                          <p:val>
                                            <p:strVal val="#ppt_x"/>
                                          </p:val>
                                        </p:tav>
                                        <p:tav tm="100000">
                                          <p:val>
                                            <p:strVal val="#ppt_x"/>
                                          </p:val>
                                        </p:tav>
                                      </p:tavLst>
                                    </p:anim>
                                    <p:anim calcmode="lin" valueType="num">
                                      <p:cBhvr additive="base">
                                        <p:cTn id="10" dur="600" fill="hold"/>
                                        <p:tgtEl>
                                          <p:spTgt spid="6"/>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700" fill="hold"/>
                                        <p:tgtEl>
                                          <p:spTgt spid="18"/>
                                        </p:tgtEl>
                                        <p:attrNameLst>
                                          <p:attrName>ppt_x</p:attrName>
                                        </p:attrNameLst>
                                      </p:cBhvr>
                                      <p:tavLst>
                                        <p:tav tm="0">
                                          <p:val>
                                            <p:strVal val="#ppt_x"/>
                                          </p:val>
                                        </p:tav>
                                        <p:tav tm="100000">
                                          <p:val>
                                            <p:strVal val="#ppt_x"/>
                                          </p:val>
                                        </p:tav>
                                      </p:tavLst>
                                    </p:anim>
                                    <p:anim calcmode="lin" valueType="num">
                                      <p:cBhvr additive="base">
                                        <p:cTn id="14" dur="7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200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800" fill="hold"/>
                                        <p:tgtEl>
                                          <p:spTgt spid="11"/>
                                        </p:tgtEl>
                                        <p:attrNameLst>
                                          <p:attrName>ppt_x</p:attrName>
                                        </p:attrNameLst>
                                      </p:cBhvr>
                                      <p:tavLst>
                                        <p:tav tm="0">
                                          <p:val>
                                            <p:strVal val="#ppt_x"/>
                                          </p:val>
                                        </p:tav>
                                        <p:tav tm="100000">
                                          <p:val>
                                            <p:strVal val="#ppt_x"/>
                                          </p:val>
                                        </p:tav>
                                      </p:tavLst>
                                    </p:anim>
                                    <p:anim calcmode="lin" valueType="num">
                                      <p:cBhvr additive="base">
                                        <p:cTn id="18" dur="8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300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700" fill="hold"/>
                                        <p:tgtEl>
                                          <p:spTgt spid="9"/>
                                        </p:tgtEl>
                                        <p:attrNameLst>
                                          <p:attrName>ppt_x</p:attrName>
                                        </p:attrNameLst>
                                      </p:cBhvr>
                                      <p:tavLst>
                                        <p:tav tm="0">
                                          <p:val>
                                            <p:strVal val="#ppt_x"/>
                                          </p:val>
                                        </p:tav>
                                        <p:tav tm="100000">
                                          <p:val>
                                            <p:strVal val="#ppt_x"/>
                                          </p:val>
                                        </p:tav>
                                      </p:tavLst>
                                    </p:anim>
                                    <p:anim calcmode="lin" valueType="num">
                                      <p:cBhvr additive="base">
                                        <p:cTn id="22" dur="700" fill="hold"/>
                                        <p:tgtEl>
                                          <p:spTgt spid="9"/>
                                        </p:tgtEl>
                                        <p:attrNameLst>
                                          <p:attrName>ppt_y</p:attrName>
                                        </p:attrNameLst>
                                      </p:cBhvr>
                                      <p:tavLst>
                                        <p:tav tm="0">
                                          <p:val>
                                            <p:strVal val="1+#ppt_h/2"/>
                                          </p:val>
                                        </p:tav>
                                        <p:tav tm="100000">
                                          <p:val>
                                            <p:strVal val="#ppt_y"/>
                                          </p:val>
                                        </p:tav>
                                      </p:tavLst>
                                    </p:anim>
                                  </p:childTnLst>
                                </p:cTn>
                              </p:par>
                            </p:childTnLst>
                          </p:cTn>
                        </p:par>
                        <p:par>
                          <p:cTn id="23" fill="hold">
                            <p:stCondLst>
                              <p:cond delay="4500"/>
                            </p:stCondLst>
                            <p:childTnLst>
                              <p:par>
                                <p:cTn id="24" presetID="4" presetClass="entr" presetSubtype="16"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ox(in)">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500"/>
                                        <p:tgtEl>
                                          <p:spTgt spid="14"/>
                                        </p:tgtEl>
                                      </p:cBhvr>
                                    </p:animEffect>
                                  </p:childTnLst>
                                </p:cTn>
                              </p:par>
                              <p:par>
                                <p:cTn id="35" presetID="26" presetClass="emph" presetSubtype="0" repeatCount="indefinite" fill="hold" grpId="1" nodeType="withEffect">
                                  <p:stCondLst>
                                    <p:cond delay="0"/>
                                  </p:stCondLst>
                                  <p:childTnLst>
                                    <p:animEffect transition="out" filter="fade">
                                      <p:cBhvr>
                                        <p:cTn id="36" dur="1000" tmFilter="0, 0; .2, .5; .8, .5; 1, 0"/>
                                        <p:tgtEl>
                                          <p:spTgt spid="14"/>
                                        </p:tgtEl>
                                      </p:cBhvr>
                                    </p:animEffect>
                                    <p:animScale>
                                      <p:cBhvr>
                                        <p:cTn id="37"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8" grpId="0" animBg="1"/>
      <p:bldP spid="20" grpId="0" animBg="1"/>
      <p:bldP spid="12" grpId="0" animBg="1"/>
      <p:bldP spid="13" grpId="0"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7315200" cy="631826"/>
          </a:xfrm>
        </p:spPr>
        <p:txBody>
          <a:bodyPr/>
          <a:lstStyle/>
          <a:p>
            <a:r>
              <a:rPr lang="en-US" sz="3200" dirty="0" smtClean="0"/>
              <a:t>What happens when values are set to instance variables?</a:t>
            </a:r>
            <a:endParaRPr lang="en-US" sz="3200" dirty="0"/>
          </a:p>
        </p:txBody>
      </p:sp>
      <p:sp>
        <p:nvSpPr>
          <p:cNvPr id="3" name="Content Placeholder 2"/>
          <p:cNvSpPr>
            <a:spLocks noGrp="1"/>
          </p:cNvSpPr>
          <p:nvPr>
            <p:ph idx="1"/>
          </p:nvPr>
        </p:nvSpPr>
        <p:spPr>
          <a:xfrm>
            <a:off x="228600" y="1533525"/>
            <a:ext cx="4648200" cy="4943475"/>
          </a:xfrm>
        </p:spPr>
        <p:txBody>
          <a:bodyPr/>
          <a:lstStyle/>
          <a:p>
            <a:pPr indent="-217488">
              <a:buNone/>
            </a:pPr>
            <a:r>
              <a:rPr lang="en-US" sz="2000" dirty="0" smtClean="0"/>
              <a:t>Class Student</a:t>
            </a:r>
          </a:p>
          <a:p>
            <a:pPr indent="-217488">
              <a:buNone/>
            </a:pPr>
            <a:r>
              <a:rPr lang="en-US" sz="2000" dirty="0" smtClean="0"/>
              <a:t>{</a:t>
            </a:r>
          </a:p>
          <a:p>
            <a:pPr indent="-217488">
              <a:buNone/>
            </a:pPr>
            <a:r>
              <a:rPr lang="en-US" sz="2000" dirty="0" smtClean="0"/>
              <a:t>      int a; int b; </a:t>
            </a:r>
          </a:p>
          <a:p>
            <a:pPr indent="-217488">
              <a:buNone/>
            </a:pPr>
            <a:r>
              <a:rPr lang="en-US" sz="2000" dirty="0" smtClean="0"/>
              <a:t>}</a:t>
            </a:r>
          </a:p>
          <a:p>
            <a:pPr>
              <a:buNone/>
            </a:pPr>
            <a:r>
              <a:rPr lang="en-US" sz="2000" dirty="0" smtClean="0">
                <a:solidFill>
                  <a:srgbClr val="C00000"/>
                </a:solidFill>
              </a:rPr>
              <a:t>  Student s1 = new Student(); </a:t>
            </a:r>
          </a:p>
          <a:p>
            <a:pPr>
              <a:buNone/>
            </a:pPr>
            <a:r>
              <a:rPr lang="en-US" sz="2000" dirty="0" smtClean="0">
                <a:solidFill>
                  <a:srgbClr val="00B050"/>
                </a:solidFill>
              </a:rPr>
              <a:t>  Student s2 = new Student(); </a:t>
            </a:r>
          </a:p>
          <a:p>
            <a:pPr>
              <a:buNone/>
            </a:pPr>
            <a:r>
              <a:rPr lang="en-US" sz="2000" dirty="0" smtClean="0">
                <a:solidFill>
                  <a:srgbClr val="C00000"/>
                </a:solidFill>
              </a:rPr>
              <a:t>  s1.setData(1,2);</a:t>
            </a:r>
          </a:p>
          <a:p>
            <a:pPr>
              <a:buNone/>
            </a:pPr>
            <a:r>
              <a:rPr lang="en-US" sz="2000" dirty="0" smtClean="0">
                <a:solidFill>
                  <a:srgbClr val="00B050"/>
                </a:solidFill>
              </a:rPr>
              <a:t>  s2.setData(3,4); </a:t>
            </a:r>
          </a:p>
          <a:p>
            <a:pPr>
              <a:buNone/>
            </a:pPr>
            <a:r>
              <a:rPr lang="en-US" sz="2000" dirty="0" smtClean="0"/>
              <a:t> </a:t>
            </a:r>
            <a:endParaRPr lang="en-US" sz="2000" dirty="0"/>
          </a:p>
        </p:txBody>
      </p:sp>
      <p:sp>
        <p:nvSpPr>
          <p:cNvPr id="25" name="Cube 24"/>
          <p:cNvSpPr/>
          <p:nvPr/>
        </p:nvSpPr>
        <p:spPr bwMode="auto">
          <a:xfrm>
            <a:off x="6096000" y="2362200"/>
            <a:ext cx="2743200" cy="2895600"/>
          </a:xfrm>
          <a:prstGeom prst="cube">
            <a:avLst/>
          </a:prstGeom>
          <a:solidFill>
            <a:schemeClr val="accent3">
              <a:lumMod val="65000"/>
            </a:schemeClr>
          </a:solidFill>
          <a:ln w="9525" cap="flat" cmpd="sng" algn="ctr">
            <a:solidFill>
              <a:schemeClr val="tx1"/>
            </a:solidFill>
            <a:prstDash val="solid"/>
            <a:round/>
            <a:headEnd type="none" w="med" len="med"/>
            <a:tailEnd type="none" w="med" len="med"/>
          </a:ln>
          <a:effectLst>
            <a:outerShdw blurRad="50800" dist="177800" dir="4920000" algn="ctr" rotWithShape="0">
              <a:srgbClr val="000000">
                <a:alpha val="43137"/>
              </a:srgbClr>
            </a:outerShdw>
          </a:effectLst>
          <a:scene3d>
            <a:camera prst="orthographicFront"/>
            <a:lightRig rig="threePt" dir="t"/>
          </a:scene3d>
          <a:sp3d prstMaterial="dkEdge"/>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HEAP</a:t>
            </a: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cxnSp>
        <p:nvCxnSpPr>
          <p:cNvPr id="27" name="Straight Connector 26"/>
          <p:cNvCxnSpPr/>
          <p:nvPr/>
        </p:nvCxnSpPr>
        <p:spPr bwMode="auto">
          <a:xfrm rot="5400000">
            <a:off x="2179320" y="3840480"/>
            <a:ext cx="448056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9" name="Oval 28"/>
          <p:cNvSpPr/>
          <p:nvPr/>
        </p:nvSpPr>
        <p:spPr bwMode="auto">
          <a:xfrm>
            <a:off x="6096000" y="3505200"/>
            <a:ext cx="914400" cy="9144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a</a:t>
            </a:r>
            <a:r>
              <a:rPr kumimoji="0" lang="en-US" sz="1800" b="1" i="0" u="none" strike="noStrike" cap="none" normalizeH="0" baseline="0" dirty="0" smtClean="0">
                <a:ln>
                  <a:noFill/>
                </a:ln>
                <a:solidFill>
                  <a:schemeClr val="tx1"/>
                </a:solidFill>
                <a:effectLst/>
                <a:latin typeface="Arial" charset="0"/>
              </a:rPr>
              <a:t>=0b=0</a:t>
            </a:r>
          </a:p>
        </p:txBody>
      </p:sp>
      <p:sp>
        <p:nvSpPr>
          <p:cNvPr id="13" name="Flowchart: Connector 12"/>
          <p:cNvSpPr/>
          <p:nvPr/>
        </p:nvSpPr>
        <p:spPr bwMode="auto">
          <a:xfrm>
            <a:off x="4876800" y="28956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S2</a:t>
            </a:r>
            <a:endParaRPr kumimoji="0" lang="en-US" sz="1200" b="1" i="0" u="none" strike="noStrike" cap="none" normalizeH="0" baseline="0" dirty="0" smtClean="0">
              <a:ln>
                <a:noFill/>
              </a:ln>
              <a:solidFill>
                <a:schemeClr val="tx1"/>
              </a:solidFill>
              <a:effectLst/>
              <a:latin typeface="Arial" charset="0"/>
            </a:endParaRPr>
          </a:p>
        </p:txBody>
      </p:sp>
      <p:sp>
        <p:nvSpPr>
          <p:cNvPr id="14" name="Flowchart: Connector 13"/>
          <p:cNvSpPr/>
          <p:nvPr/>
        </p:nvSpPr>
        <p:spPr bwMode="auto">
          <a:xfrm>
            <a:off x="8077200" y="55626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charset="0"/>
              </a:rPr>
              <a:t>S1</a:t>
            </a:r>
          </a:p>
        </p:txBody>
      </p:sp>
      <p:cxnSp>
        <p:nvCxnSpPr>
          <p:cNvPr id="20" name="Straight Arrow Connector 19"/>
          <p:cNvCxnSpPr>
            <a:stCxn id="13" idx="5"/>
          </p:cNvCxnSpPr>
          <p:nvPr/>
        </p:nvCxnSpPr>
        <p:spPr bwMode="auto">
          <a:xfrm rot="16200000" flipH="1">
            <a:off x="5446385" y="3236584"/>
            <a:ext cx="687715" cy="9163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a:stCxn id="14" idx="1"/>
          </p:cNvCxnSpPr>
          <p:nvPr/>
        </p:nvCxnSpPr>
        <p:spPr bwMode="auto">
          <a:xfrm rot="16200000" flipV="1">
            <a:off x="7239001" y="4724400"/>
            <a:ext cx="1297315" cy="5353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Left Arrow 11"/>
          <p:cNvSpPr/>
          <p:nvPr/>
        </p:nvSpPr>
        <p:spPr bwMode="auto">
          <a:xfrm>
            <a:off x="3581400" y="2895600"/>
            <a:ext cx="381000" cy="228600"/>
          </a:xfrm>
          <a:prstGeom prst="lef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Oval 15"/>
          <p:cNvSpPr/>
          <p:nvPr/>
        </p:nvSpPr>
        <p:spPr bwMode="auto">
          <a:xfrm>
            <a:off x="7239000" y="3657600"/>
            <a:ext cx="838200" cy="914400"/>
          </a:xfrm>
          <a:prstGeom prst="ellipse">
            <a:avLst/>
          </a:prstGeom>
          <a:solidFill>
            <a:srgbClr val="CC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a=0</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b=0</a:t>
            </a:r>
            <a:endParaRPr kumimoji="0" lang="en-US" sz="1800" b="1"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6096000" y="3505200"/>
            <a:ext cx="914400" cy="9144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a</a:t>
            </a:r>
            <a:r>
              <a:rPr kumimoji="0" lang="en-US" sz="1800" b="1" i="0" u="none" strike="noStrike" cap="none" normalizeH="0" baseline="0" dirty="0" smtClean="0">
                <a:ln>
                  <a:noFill/>
                </a:ln>
                <a:solidFill>
                  <a:schemeClr val="tx1"/>
                </a:solidFill>
                <a:effectLst/>
                <a:latin typeface="Arial" charset="0"/>
              </a:rPr>
              <a:t>=3b=4</a:t>
            </a:r>
          </a:p>
        </p:txBody>
      </p:sp>
      <p:sp>
        <p:nvSpPr>
          <p:cNvPr id="19" name="Oval 18"/>
          <p:cNvSpPr/>
          <p:nvPr/>
        </p:nvSpPr>
        <p:spPr bwMode="auto">
          <a:xfrm>
            <a:off x="7239000" y="3657600"/>
            <a:ext cx="838200" cy="914400"/>
          </a:xfrm>
          <a:prstGeom prst="ellipse">
            <a:avLst/>
          </a:prstGeom>
          <a:solidFill>
            <a:srgbClr val="CC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a=1</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b=2</a:t>
            </a:r>
            <a:endParaRPr kumimoji="0" lang="en-US" sz="1800" b="1" i="0" u="none" strike="noStrike" cap="none" normalizeH="0" baseline="0" dirty="0" smtClean="0">
              <a:ln>
                <a:noFill/>
              </a:ln>
              <a:solidFill>
                <a:schemeClr val="tx1"/>
              </a:solidFill>
              <a:effectLst/>
              <a:latin typeface="Arial" charset="0"/>
            </a:endParaRPr>
          </a:p>
        </p:txBody>
      </p:sp>
      <p:sp>
        <p:nvSpPr>
          <p:cNvPr id="15" name="Rounded Rectangle 14"/>
          <p:cNvSpPr/>
          <p:nvPr/>
        </p:nvSpPr>
        <p:spPr>
          <a:xfrm>
            <a:off x="2362200" y="1676400"/>
            <a:ext cx="60198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Arial" pitchFamily="34" charset="0"/>
                <a:cs typeface="Arial" pitchFamily="34" charset="0"/>
              </a:rPr>
              <a:t>Lets see what happens when this code execution happens?</a:t>
            </a:r>
            <a:endParaRPr lang="en-US" sz="1600" dirty="0">
              <a:latin typeface="Arial" pitchFamily="34" charset="0"/>
              <a:cs typeface="Arial" pitchFamily="34" charset="0"/>
            </a:endParaRPr>
          </a:p>
        </p:txBody>
      </p:sp>
      <p:sp>
        <p:nvSpPr>
          <p:cNvPr id="17" name="Rounded Rectangle 16"/>
          <p:cNvSpPr/>
          <p:nvPr/>
        </p:nvSpPr>
        <p:spPr>
          <a:xfrm>
            <a:off x="457200" y="4953000"/>
            <a:ext cx="51816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indent="111125">
              <a:buFont typeface="Arial" pitchFamily="34" charset="0"/>
              <a:buChar char="•"/>
            </a:pPr>
            <a:r>
              <a:rPr lang="en-US" sz="1600" dirty="0" smtClean="0">
                <a:latin typeface="Arial" pitchFamily="34" charset="0"/>
                <a:cs typeface="Arial" pitchFamily="34" charset="0"/>
              </a:rPr>
              <a:t>Two student objects are created in heap.</a:t>
            </a:r>
          </a:p>
          <a:p>
            <a:pPr marL="111125" indent="-111125">
              <a:buFont typeface="Arial" pitchFamily="34" charset="0"/>
              <a:buChar char="•"/>
            </a:pPr>
            <a:r>
              <a:rPr lang="en-US" sz="1600" dirty="0" smtClean="0">
                <a:latin typeface="Arial" pitchFamily="34" charset="0"/>
                <a:cs typeface="Arial" pitchFamily="34" charset="0"/>
              </a:rPr>
              <a:t>The variables will be defaulted to zero when the objects are created. </a:t>
            </a:r>
          </a:p>
          <a:p>
            <a:pPr marL="111125" indent="-111125">
              <a:buFont typeface="Arial" pitchFamily="34" charset="0"/>
              <a:buChar char="•"/>
            </a:pPr>
            <a:r>
              <a:rPr lang="en-US" sz="1600" dirty="0" smtClean="0">
                <a:latin typeface="Arial" pitchFamily="34" charset="0"/>
                <a:cs typeface="Arial" pitchFamily="34" charset="0"/>
              </a:rPr>
              <a:t>When the value are set the appropriate values will be set in the relevant objects.</a:t>
            </a:r>
            <a:endParaRPr lang="en-US" sz="16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5.55112E-17 -1.11111E-6 L -0.00417 0.19445 " pathEditMode="relative" rAng="0" ptsTypes="AA">
                                      <p:cBhvr>
                                        <p:cTn id="11" dur="6000" fill="hold"/>
                                        <p:tgtEl>
                                          <p:spTgt spid="12"/>
                                        </p:tgtEl>
                                        <p:attrNameLst>
                                          <p:attrName>ppt_x</p:attrName>
                                          <p:attrName>ppt_y</p:attrName>
                                        </p:attrNameLst>
                                      </p:cBhvr>
                                      <p:rCtr x="-2" y="97"/>
                                    </p:animMotion>
                                  </p:childTnLst>
                                </p:cTn>
                              </p:par>
                              <p:par>
                                <p:cTn id="12" presetID="4" presetClass="entr" presetSubtype="16"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ox(in)">
                                      <p:cBhvr>
                                        <p:cTn id="14" dur="1600"/>
                                        <p:tgtEl>
                                          <p:spTgt spid="22"/>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16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ox(in)">
                                      <p:cBhvr>
                                        <p:cTn id="20" dur="1600"/>
                                        <p:tgtEl>
                                          <p:spTgt spid="14"/>
                                        </p:tgtEl>
                                      </p:cBhvr>
                                    </p:animEffect>
                                  </p:childTnLst>
                                </p:cTn>
                              </p:par>
                              <p:par>
                                <p:cTn id="21" presetID="4" presetClass="entr" presetSubtype="16" fill="hold" nodeType="withEffect">
                                  <p:stCondLst>
                                    <p:cond delay="1600"/>
                                  </p:stCondLst>
                                  <p:childTnLst>
                                    <p:set>
                                      <p:cBhvr>
                                        <p:cTn id="22" dur="1" fill="hold">
                                          <p:stCondLst>
                                            <p:cond delay="0"/>
                                          </p:stCondLst>
                                        </p:cTn>
                                        <p:tgtEl>
                                          <p:spTgt spid="20"/>
                                        </p:tgtEl>
                                        <p:attrNameLst>
                                          <p:attrName>style.visibility</p:attrName>
                                        </p:attrNameLst>
                                      </p:cBhvr>
                                      <p:to>
                                        <p:strVal val="visible"/>
                                      </p:to>
                                    </p:set>
                                    <p:animEffect transition="in" filter="box(in)">
                                      <p:cBhvr>
                                        <p:cTn id="23" dur="1600"/>
                                        <p:tgtEl>
                                          <p:spTgt spid="20"/>
                                        </p:tgtEl>
                                      </p:cBhvr>
                                    </p:animEffect>
                                  </p:childTnLst>
                                </p:cTn>
                              </p:par>
                              <p:par>
                                <p:cTn id="24" presetID="4" presetClass="entr" presetSubtype="16" fill="hold" grpId="0" nodeType="withEffect">
                                  <p:stCondLst>
                                    <p:cond delay="160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1600"/>
                                        <p:tgtEl>
                                          <p:spTgt spid="13"/>
                                        </p:tgtEl>
                                      </p:cBhvr>
                                    </p:animEffect>
                                  </p:childTnLst>
                                </p:cTn>
                              </p:par>
                              <p:par>
                                <p:cTn id="27" presetID="4" presetClass="entr" presetSubtype="16" fill="hold" grpId="0" nodeType="withEffect">
                                  <p:stCondLst>
                                    <p:cond delay="1600"/>
                                  </p:stCondLst>
                                  <p:childTnLst>
                                    <p:set>
                                      <p:cBhvr>
                                        <p:cTn id="28" dur="1" fill="hold">
                                          <p:stCondLst>
                                            <p:cond delay="0"/>
                                          </p:stCondLst>
                                        </p:cTn>
                                        <p:tgtEl>
                                          <p:spTgt spid="29"/>
                                        </p:tgtEl>
                                        <p:attrNameLst>
                                          <p:attrName>style.visibility</p:attrName>
                                        </p:attrNameLst>
                                      </p:cBhvr>
                                      <p:to>
                                        <p:strVal val="visible"/>
                                      </p:to>
                                    </p:set>
                                    <p:animEffect transition="in" filter="box(in)">
                                      <p:cBhvr>
                                        <p:cTn id="29" dur="1600"/>
                                        <p:tgtEl>
                                          <p:spTgt spid="29"/>
                                        </p:tgtEl>
                                      </p:cBhvr>
                                    </p:animEffect>
                                  </p:childTnLst>
                                </p:cTn>
                              </p:par>
                              <p:par>
                                <p:cTn id="30" presetID="4" presetClass="entr" presetSubtype="16" fill="hold" grpId="0" nodeType="withEffect">
                                  <p:stCondLst>
                                    <p:cond delay="330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1500"/>
                                        <p:tgtEl>
                                          <p:spTgt spid="19"/>
                                        </p:tgtEl>
                                      </p:cBhvr>
                                    </p:animEffect>
                                  </p:childTnLst>
                                </p:cTn>
                              </p:par>
                              <p:par>
                                <p:cTn id="33" presetID="4" presetClass="entr" presetSubtype="16" fill="hold" grpId="0" nodeType="withEffect">
                                  <p:stCondLst>
                                    <p:cond delay="480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1600"/>
                                        <p:tgtEl>
                                          <p:spTgt spid="18"/>
                                        </p:tgtEl>
                                      </p:cBhvr>
                                    </p:animEffect>
                                  </p:childTnLst>
                                </p:cTn>
                              </p:par>
                            </p:childTnLst>
                          </p:cTn>
                        </p:par>
                        <p:par>
                          <p:cTn id="36" fill="hold">
                            <p:stCondLst>
                              <p:cond delay="6400"/>
                            </p:stCondLst>
                            <p:childTnLst>
                              <p:par>
                                <p:cTn id="37" presetID="4"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ox(in)">
                                      <p:cBhvr>
                                        <p:cTn id="39"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3" grpId="0" animBg="1"/>
      <p:bldP spid="14" grpId="0" animBg="1"/>
      <p:bldP spid="12" grpId="0" animBg="1"/>
      <p:bldP spid="16" grpId="0" animBg="1"/>
      <p:bldP spid="18" grpId="0" animBg="1"/>
      <p:bldP spid="19"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8" name="Content Placeholder 7"/>
          <p:cNvSpPr>
            <a:spLocks noGrp="1"/>
          </p:cNvSpPr>
          <p:nvPr>
            <p:ph idx="1"/>
          </p:nvPr>
        </p:nvSpPr>
        <p:spPr/>
        <p:txBody>
          <a:bodyPr/>
          <a:lstStyle/>
          <a:p>
            <a:pPr>
              <a:buNone/>
            </a:pPr>
            <a:r>
              <a:rPr lang="en-US" dirty="0" smtClean="0">
                <a:solidFill>
                  <a:srgbClr val="C00000"/>
                </a:solidFill>
              </a:rPr>
              <a:t>	Student s3; </a:t>
            </a:r>
          </a:p>
          <a:p>
            <a:pPr>
              <a:buNone/>
            </a:pPr>
            <a:r>
              <a:rPr lang="en-US" dirty="0" smtClean="0">
                <a:solidFill>
                  <a:srgbClr val="C00000"/>
                </a:solidFill>
              </a:rPr>
              <a:t>	s3=s2; </a:t>
            </a:r>
          </a:p>
          <a:p>
            <a:endParaRPr lang="en-US" dirty="0"/>
          </a:p>
        </p:txBody>
      </p:sp>
      <p:sp>
        <p:nvSpPr>
          <p:cNvPr id="6" name="Cube 5"/>
          <p:cNvSpPr/>
          <p:nvPr/>
        </p:nvSpPr>
        <p:spPr bwMode="auto">
          <a:xfrm>
            <a:off x="6096000" y="2362200"/>
            <a:ext cx="2743200" cy="2895600"/>
          </a:xfrm>
          <a:prstGeom prst="cube">
            <a:avLst/>
          </a:prstGeom>
          <a:solidFill>
            <a:schemeClr val="accent3">
              <a:lumMod val="65000"/>
            </a:schemeClr>
          </a:solidFill>
          <a:ln w="9525" cap="flat" cmpd="sng" algn="ctr">
            <a:solidFill>
              <a:schemeClr val="tx1"/>
            </a:solidFill>
            <a:prstDash val="solid"/>
            <a:round/>
            <a:headEnd type="none" w="med" len="med"/>
            <a:tailEnd type="none" w="med" len="med"/>
          </a:ln>
          <a:effectLst>
            <a:outerShdw blurRad="50800" dist="177800" dir="4920000" algn="ctr" rotWithShape="0">
              <a:srgbClr val="000000">
                <a:alpha val="43137"/>
              </a:srgbClr>
            </a:outerShdw>
          </a:effectLst>
          <a:scene3d>
            <a:camera prst="orthographicFront"/>
            <a:lightRig rig="threePt" dir="t"/>
          </a:scene3d>
          <a:sp3d prstMaterial="dkEdge"/>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HEAP</a:t>
            </a: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086600" y="3505200"/>
            <a:ext cx="838200" cy="914400"/>
          </a:xfrm>
          <a:prstGeom prst="ellipse">
            <a:avLst/>
          </a:prstGeom>
          <a:solidFill>
            <a:srgbClr val="CC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a=1</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b=2</a:t>
            </a:r>
            <a:endParaRPr kumimoji="0" lang="en-US" sz="1800" b="1"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6096000" y="3505200"/>
            <a:ext cx="914400" cy="9144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a</a:t>
            </a:r>
            <a:r>
              <a:rPr kumimoji="0" lang="en-US" sz="1800" b="1" i="0" u="none" strike="noStrike" cap="none" normalizeH="0" baseline="0" dirty="0" smtClean="0">
                <a:ln>
                  <a:noFill/>
                </a:ln>
                <a:solidFill>
                  <a:schemeClr val="tx1"/>
                </a:solidFill>
                <a:effectLst/>
                <a:latin typeface="Arial" charset="0"/>
              </a:rPr>
              <a:t>=3b=4</a:t>
            </a:r>
          </a:p>
        </p:txBody>
      </p:sp>
      <p:sp>
        <p:nvSpPr>
          <p:cNvPr id="14" name="Title 1"/>
          <p:cNvSpPr>
            <a:spLocks noGrp="1"/>
          </p:cNvSpPr>
          <p:nvPr>
            <p:ph type="title"/>
          </p:nvPr>
        </p:nvSpPr>
        <p:spPr/>
        <p:txBody>
          <a:bodyPr/>
          <a:lstStyle/>
          <a:p>
            <a:r>
              <a:rPr lang="en-US" sz="2800" dirty="0" smtClean="0"/>
              <a:t>What happens when two objects are assigned ?</a:t>
            </a:r>
            <a:endParaRPr lang="en-US" sz="2800" dirty="0"/>
          </a:p>
        </p:txBody>
      </p:sp>
      <p:sp>
        <p:nvSpPr>
          <p:cNvPr id="16" name="Flowchart: Connector 15"/>
          <p:cNvSpPr/>
          <p:nvPr/>
        </p:nvSpPr>
        <p:spPr bwMode="auto">
          <a:xfrm>
            <a:off x="4876800" y="28956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S2</a:t>
            </a:r>
            <a:endParaRPr kumimoji="0" lang="en-US" sz="1200" b="1" i="0" u="none" strike="noStrike" cap="none" normalizeH="0" baseline="0" dirty="0" smtClean="0">
              <a:ln>
                <a:noFill/>
              </a:ln>
              <a:solidFill>
                <a:schemeClr val="tx1"/>
              </a:solidFill>
              <a:effectLst/>
              <a:latin typeface="Arial" charset="0"/>
            </a:endParaRPr>
          </a:p>
        </p:txBody>
      </p:sp>
      <p:sp>
        <p:nvSpPr>
          <p:cNvPr id="17" name="Flowchart: Connector 16"/>
          <p:cNvSpPr/>
          <p:nvPr/>
        </p:nvSpPr>
        <p:spPr bwMode="auto">
          <a:xfrm>
            <a:off x="4724400" y="38100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S3</a:t>
            </a:r>
            <a:endParaRPr kumimoji="0" lang="en-US" sz="12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6" idx="5"/>
            <a:endCxn id="10" idx="2"/>
          </p:cNvCxnSpPr>
          <p:nvPr/>
        </p:nvCxnSpPr>
        <p:spPr bwMode="auto">
          <a:xfrm rot="16200000" flipH="1">
            <a:off x="5408285" y="3274684"/>
            <a:ext cx="611515" cy="7639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a:stCxn id="17" idx="6"/>
            <a:endCxn id="10" idx="2"/>
          </p:cNvCxnSpPr>
          <p:nvPr/>
        </p:nvCxnSpPr>
        <p:spPr bwMode="auto">
          <a:xfrm flipV="1">
            <a:off x="5257800" y="3962400"/>
            <a:ext cx="838200" cy="114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Rounded Rectangle 24"/>
          <p:cNvSpPr/>
          <p:nvPr/>
        </p:nvSpPr>
        <p:spPr bwMode="auto">
          <a:xfrm>
            <a:off x="685800" y="3596640"/>
            <a:ext cx="3657600" cy="100584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b="0" dirty="0" smtClean="0">
                <a:latin typeface="Arial" charset="0"/>
              </a:rPr>
              <a:t>Both the objects S2 and S3 are points to the same object instance (address)</a:t>
            </a:r>
            <a:endParaRPr kumimoji="0" lang="en-US" b="0" i="0" u="none" strike="noStrike" cap="none" normalizeH="0" baseline="0" dirty="0" smtClean="0">
              <a:ln>
                <a:noFill/>
              </a:ln>
              <a:solidFill>
                <a:schemeClr val="tx1"/>
              </a:solidFill>
              <a:effectLst/>
              <a:latin typeface="Arial" charset="0"/>
            </a:endParaRPr>
          </a:p>
        </p:txBody>
      </p:sp>
      <p:sp>
        <p:nvSpPr>
          <p:cNvPr id="13" name="Flowchart: Connector 12"/>
          <p:cNvSpPr/>
          <p:nvPr/>
        </p:nvSpPr>
        <p:spPr bwMode="auto">
          <a:xfrm>
            <a:off x="7467600" y="16002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S1</a:t>
            </a:r>
            <a:endParaRPr kumimoji="0" lang="en-US" sz="1200" b="1" i="0" u="none" strike="noStrike" cap="none" normalizeH="0" baseline="0" dirty="0" smtClean="0">
              <a:ln>
                <a:noFill/>
              </a:ln>
              <a:solidFill>
                <a:schemeClr val="tx1"/>
              </a:solidFill>
              <a:effectLst/>
              <a:latin typeface="Arial" charset="0"/>
            </a:endParaRPr>
          </a:p>
        </p:txBody>
      </p:sp>
      <p:cxnSp>
        <p:nvCxnSpPr>
          <p:cNvPr id="15" name="Straight Arrow Connector 14"/>
          <p:cNvCxnSpPr>
            <a:stCxn id="13" idx="4"/>
            <a:endCxn id="9" idx="0"/>
          </p:cNvCxnSpPr>
          <p:nvPr/>
        </p:nvCxnSpPr>
        <p:spPr bwMode="auto">
          <a:xfrm flipH="1">
            <a:off x="7505700" y="2133600"/>
            <a:ext cx="228600" cy="1371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Left Arrow 21"/>
          <p:cNvSpPr/>
          <p:nvPr/>
        </p:nvSpPr>
        <p:spPr bwMode="auto">
          <a:xfrm>
            <a:off x="2362200" y="1676400"/>
            <a:ext cx="457200" cy="228600"/>
          </a:xfrm>
          <a:prstGeom prst="leftArrow">
            <a:avLst/>
          </a:prstGeom>
          <a:solidFill>
            <a:srgbClr val="FF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1666 -0.01667 L -0.01666 0.08889 " pathEditMode="relative" rAng="0" ptsTypes="AA">
                                      <p:cBhvr>
                                        <p:cTn id="6" dur="2000" fill="hold"/>
                                        <p:tgtEl>
                                          <p:spTgt spid="22"/>
                                        </p:tgtEl>
                                        <p:attrNameLst>
                                          <p:attrName>ppt_x</p:attrName>
                                          <p:attrName>ppt_y</p:attrName>
                                        </p:attrNameLst>
                                      </p:cBhvr>
                                      <p:rCtr x="0" y="53"/>
                                    </p:animMotion>
                                  </p:childTnLst>
                                </p:cTn>
                              </p:par>
                              <p:par>
                                <p:cTn id="7" presetID="4" presetClass="entr" presetSubtype="16"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box(in)">
                                      <p:cBhvr>
                                        <p:cTn id="9" dur="1000"/>
                                        <p:tgtEl>
                                          <p:spTgt spid="17"/>
                                        </p:tgtEl>
                                      </p:cBhvr>
                                    </p:animEffect>
                                  </p:childTnLst>
                                </p:cTn>
                              </p:par>
                              <p:par>
                                <p:cTn id="10" presetID="4" presetClass="entr" presetSubtype="16" fill="hold" nodeType="withEffect">
                                  <p:stCondLst>
                                    <p:cond delay="100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800"/>
                                        <p:tgtEl>
                                          <p:spTgt spid="21"/>
                                        </p:tgtEl>
                                      </p:cBhvr>
                                    </p:animEffect>
                                  </p:childTnLst>
                                </p:cTn>
                              </p:par>
                            </p:childTnLst>
                          </p:cTn>
                        </p:par>
                        <p:par>
                          <p:cTn id="13" fill="hold">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ox(in)">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Reference of an Object</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Slide Number Placeholder 3"/>
          <p:cNvSpPr txBox="1">
            <a:spLocks/>
          </p:cNvSpPr>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6" name="Slide Number Placeholder 3"/>
          <p:cNvSpPr txBox="1">
            <a:spLocks/>
          </p:cNvSpPr>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0EC62AF-8A58-47DB-8277-FFD1CE2A98DE}" type="slidenum">
              <a:rPr kumimoji="0" lang="en-US" sz="800" b="0" i="0" u="none" strike="noStrike" kern="1200" cap="none" spc="0" normalizeH="0" baseline="0" noProof="0" smtClean="0">
                <a:ln>
                  <a:noFill/>
                </a:ln>
                <a:solidFill>
                  <a:srgbClr val="000000"/>
                </a:solidFill>
                <a:effectLst/>
                <a:uLnTx/>
                <a:uFillTx/>
                <a:latin typeface="Verdana" pitchFamily="34"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Verdana" pitchFamily="34" charset="0"/>
              <a:ea typeface="+mn-ea"/>
              <a:cs typeface="+mn-cs"/>
            </a:endParaRPr>
          </a:p>
        </p:txBody>
      </p:sp>
      <p:sp>
        <p:nvSpPr>
          <p:cNvPr id="8" name="Cube 7"/>
          <p:cNvSpPr/>
          <p:nvPr/>
        </p:nvSpPr>
        <p:spPr bwMode="auto">
          <a:xfrm>
            <a:off x="6096000" y="2362200"/>
            <a:ext cx="2743200" cy="2895600"/>
          </a:xfrm>
          <a:prstGeom prst="cube">
            <a:avLst/>
          </a:prstGeom>
          <a:solidFill>
            <a:schemeClr val="accent3">
              <a:lumMod val="65000"/>
            </a:schemeClr>
          </a:solidFill>
          <a:ln w="9525" cap="flat" cmpd="sng" algn="ctr">
            <a:solidFill>
              <a:schemeClr val="tx1"/>
            </a:solidFill>
            <a:prstDash val="solid"/>
            <a:round/>
            <a:headEnd type="none" w="med" len="med"/>
            <a:tailEnd type="none" w="med" len="med"/>
          </a:ln>
          <a:effectLst>
            <a:outerShdw blurRad="50800" dist="177800" dir="4920000" algn="ctr" rotWithShape="0">
              <a:srgbClr val="000000">
                <a:alpha val="43137"/>
              </a:srgbClr>
            </a:outerShdw>
          </a:effectLst>
          <a:scene3d>
            <a:camera prst="orthographicFront"/>
            <a:lightRig rig="threePt" dir="t"/>
          </a:scene3d>
          <a:sp3d prstMaterial="dkEdge"/>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HEAP</a:t>
            </a: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086600" y="3505200"/>
            <a:ext cx="838200" cy="914400"/>
          </a:xfrm>
          <a:prstGeom prst="ellipse">
            <a:avLst/>
          </a:prstGeom>
          <a:solidFill>
            <a:srgbClr val="CC33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a=1</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b=2</a:t>
            </a:r>
            <a:endParaRPr kumimoji="0" lang="en-US" sz="1800" b="1"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6096000" y="3505200"/>
            <a:ext cx="914400" cy="914400"/>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a</a:t>
            </a:r>
            <a:r>
              <a:rPr kumimoji="0" lang="en-US" sz="1800" b="1" i="0" u="none" strike="noStrike" cap="none" normalizeH="0" baseline="0" dirty="0" smtClean="0">
                <a:ln>
                  <a:noFill/>
                </a:ln>
                <a:solidFill>
                  <a:schemeClr val="tx1"/>
                </a:solidFill>
                <a:effectLst/>
                <a:latin typeface="Arial" charset="0"/>
              </a:rPr>
              <a:t>=3b=4</a:t>
            </a:r>
          </a:p>
        </p:txBody>
      </p:sp>
      <p:sp>
        <p:nvSpPr>
          <p:cNvPr id="17" name="Flowchart: Connector 16"/>
          <p:cNvSpPr/>
          <p:nvPr/>
        </p:nvSpPr>
        <p:spPr bwMode="auto">
          <a:xfrm>
            <a:off x="4876800" y="28956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S2</a:t>
            </a:r>
            <a:endParaRPr kumimoji="0" lang="en-US" sz="1200" b="1" i="0" u="none" strike="noStrike" cap="none" normalizeH="0" baseline="0" dirty="0" smtClean="0">
              <a:ln>
                <a:noFill/>
              </a:ln>
              <a:solidFill>
                <a:schemeClr val="tx1"/>
              </a:solidFill>
              <a:effectLst/>
              <a:latin typeface="Arial" charset="0"/>
            </a:endParaRPr>
          </a:p>
        </p:txBody>
      </p:sp>
      <p:sp>
        <p:nvSpPr>
          <p:cNvPr id="18" name="Flowchart: Connector 17"/>
          <p:cNvSpPr/>
          <p:nvPr/>
        </p:nvSpPr>
        <p:spPr bwMode="auto">
          <a:xfrm>
            <a:off x="8077200" y="55626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Arial" charset="0"/>
              </a:rPr>
              <a:t>S1</a:t>
            </a:r>
          </a:p>
        </p:txBody>
      </p:sp>
      <p:sp>
        <p:nvSpPr>
          <p:cNvPr id="19" name="Flowchart: Connector 18"/>
          <p:cNvSpPr/>
          <p:nvPr/>
        </p:nvSpPr>
        <p:spPr bwMode="auto">
          <a:xfrm>
            <a:off x="4800600" y="3810000"/>
            <a:ext cx="533400" cy="533400"/>
          </a:xfrm>
          <a:prstGeom prst="flowChartConnector">
            <a:avLst/>
          </a:prstGeom>
          <a:solidFill>
            <a:srgbClr val="FF99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S3</a:t>
            </a:r>
            <a:endParaRPr kumimoji="0" lang="en-US" sz="1200" b="1" i="0" u="none" strike="noStrike" cap="none" normalizeH="0" baseline="0" dirty="0" smtClean="0">
              <a:ln>
                <a:noFill/>
              </a:ln>
              <a:solidFill>
                <a:schemeClr val="tx1"/>
              </a:solidFill>
              <a:effectLst/>
              <a:latin typeface="Arial" charset="0"/>
            </a:endParaRPr>
          </a:p>
        </p:txBody>
      </p:sp>
      <p:cxnSp>
        <p:nvCxnSpPr>
          <p:cNvPr id="21" name="Straight Arrow Connector 20"/>
          <p:cNvCxnSpPr>
            <a:stCxn id="17" idx="5"/>
          </p:cNvCxnSpPr>
          <p:nvPr/>
        </p:nvCxnSpPr>
        <p:spPr bwMode="auto">
          <a:xfrm rot="16200000" flipH="1">
            <a:off x="5484485" y="3198484"/>
            <a:ext cx="535315" cy="8401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Arrow Connector 22"/>
          <p:cNvCxnSpPr>
            <a:stCxn id="19" idx="6"/>
          </p:cNvCxnSpPr>
          <p:nvPr/>
        </p:nvCxnSpPr>
        <p:spPr bwMode="auto">
          <a:xfrm flipV="1">
            <a:off x="5334000" y="3962401"/>
            <a:ext cx="914399" cy="1142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a:stCxn id="18" idx="0"/>
            <a:endCxn id="9" idx="5"/>
          </p:cNvCxnSpPr>
          <p:nvPr/>
        </p:nvCxnSpPr>
        <p:spPr bwMode="auto">
          <a:xfrm rot="16200000" flipV="1">
            <a:off x="7434519" y="4653219"/>
            <a:ext cx="1276911" cy="5418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152400" y="3200400"/>
            <a:ext cx="4495800" cy="461665"/>
          </a:xfrm>
          <a:prstGeom prst="rect">
            <a:avLst/>
          </a:prstGeom>
          <a:solidFill>
            <a:schemeClr val="bg1"/>
          </a:solidFill>
        </p:spPr>
        <p:txBody>
          <a:bodyPr wrap="square" rtlCol="0">
            <a:spAutoFit/>
          </a:bodyPr>
          <a:lstStyle/>
          <a:p>
            <a:r>
              <a:rPr lang="en-US" sz="2400" dirty="0" smtClean="0">
                <a:solidFill>
                  <a:srgbClr val="CC3300"/>
                </a:solidFill>
              </a:rPr>
              <a:t>What happens to S1?</a:t>
            </a:r>
          </a:p>
        </p:txBody>
      </p:sp>
      <p:pic>
        <p:nvPicPr>
          <p:cNvPr id="28" name="Picture 27" descr="question-mark-funny-face.jpg"/>
          <p:cNvPicPr>
            <a:picLocks noChangeAspect="1"/>
          </p:cNvPicPr>
          <p:nvPr/>
        </p:nvPicPr>
        <p:blipFill>
          <a:blip r:embed="rId3" cstate="print"/>
          <a:stretch>
            <a:fillRect/>
          </a:stretch>
        </p:blipFill>
        <p:spPr>
          <a:xfrm>
            <a:off x="2209800" y="3733800"/>
            <a:ext cx="1310300" cy="1478877"/>
          </a:xfrm>
          <a:prstGeom prst="rect">
            <a:avLst/>
          </a:prstGeom>
        </p:spPr>
      </p:pic>
      <p:sp>
        <p:nvSpPr>
          <p:cNvPr id="29" name="TextBox 28"/>
          <p:cNvSpPr txBox="1"/>
          <p:nvPr/>
        </p:nvSpPr>
        <p:spPr>
          <a:xfrm>
            <a:off x="762000" y="5410200"/>
            <a:ext cx="4572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dirty="0" smtClean="0">
                <a:solidFill>
                  <a:srgbClr val="CC3300"/>
                </a:solidFill>
                <a:latin typeface="Arial" pitchFamily="34" charset="0"/>
                <a:cs typeface="Arial" pitchFamily="34" charset="0"/>
              </a:rPr>
              <a:t>S1 will be garbage collected.</a:t>
            </a:r>
            <a:endParaRPr lang="en-US" sz="2400" dirty="0">
              <a:solidFill>
                <a:srgbClr val="CC3300"/>
              </a:solidFill>
              <a:latin typeface="Arial" pitchFamily="34" charset="0"/>
              <a:cs typeface="Arial" pitchFamily="34" charset="0"/>
            </a:endParaRPr>
          </a:p>
        </p:txBody>
      </p:sp>
      <p:sp>
        <p:nvSpPr>
          <p:cNvPr id="20" name="TextBox 19"/>
          <p:cNvSpPr txBox="1"/>
          <p:nvPr/>
        </p:nvSpPr>
        <p:spPr>
          <a:xfrm>
            <a:off x="76200" y="1706880"/>
            <a:ext cx="557784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latin typeface="Arial" pitchFamily="34" charset="0"/>
                <a:cs typeface="Arial" pitchFamily="34" charset="0"/>
              </a:rPr>
              <a:t>What happens when one nullify an object?</a:t>
            </a:r>
          </a:p>
          <a:p>
            <a:pPr algn="ctr"/>
            <a:r>
              <a:rPr lang="en-US" sz="2000" dirty="0" smtClean="0">
                <a:solidFill>
                  <a:srgbClr val="C00000"/>
                </a:solidFill>
                <a:latin typeface="Arial" pitchFamily="34" charset="0"/>
                <a:cs typeface="Arial" pitchFamily="34" charset="0"/>
              </a:rPr>
              <a:t>s1 = null;</a:t>
            </a:r>
          </a:p>
          <a:p>
            <a:endParaRPr lang="en-US" sz="2000" dirty="0">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par>
                                <p:cTn id="8" presetID="4" presetClass="entr" presetSubtype="16"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ox(i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ox(in)">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Illustration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sp>
        <p:nvSpPr>
          <p:cNvPr id="5" name="TextBox 4"/>
          <p:cNvSpPr txBox="1"/>
          <p:nvPr/>
        </p:nvSpPr>
        <p:spPr>
          <a:xfrm>
            <a:off x="685800" y="1981200"/>
            <a:ext cx="7620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Open the below attachment to see what is a Garbage Collector</a:t>
            </a:r>
            <a:endParaRPr lang="en-US" b="0" dirty="0">
              <a:latin typeface="Arial" pitchFamily="34" charset="0"/>
              <a:cs typeface="Arial" pitchFamily="34" charset="0"/>
            </a:endParaRPr>
          </a:p>
        </p:txBody>
      </p:sp>
      <p:sp>
        <p:nvSpPr>
          <p:cNvPr id="7" name="TextBox 6"/>
          <p:cNvSpPr txBox="1"/>
          <p:nvPr/>
        </p:nvSpPr>
        <p:spPr>
          <a:xfrm>
            <a:off x="533400" y="32004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attachment </a:t>
            </a:r>
            <a:r>
              <a:rPr lang="en-US" sz="2800" b="0" dirty="0" smtClean="0"/>
              <a:t>“</a:t>
            </a:r>
            <a:r>
              <a:rPr lang="en-US" sz="2800" b="0" i="1" dirty="0" smtClean="0"/>
              <a:t>How_Garbage_Collector_Works.swf”</a:t>
            </a:r>
            <a:endParaRPr lang="en-US" sz="28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Garbage Collection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Rectangle 4"/>
          <p:cNvSpPr/>
          <p:nvPr/>
        </p:nvSpPr>
        <p:spPr>
          <a:xfrm>
            <a:off x="0" y="1371600"/>
            <a:ext cx="9144000" cy="5324535"/>
          </a:xfrm>
          <a:prstGeom prst="rect">
            <a:avLst/>
          </a:prstGeom>
        </p:spPr>
        <p:txBody>
          <a:bodyPr wrap="square">
            <a:spAutoFit/>
          </a:bodyPr>
          <a:lstStyle/>
          <a:p>
            <a:pPr marL="236538" indent="-236538">
              <a:lnSpc>
                <a:spcPct val="150000"/>
              </a:lnSpc>
              <a:spcBef>
                <a:spcPts val="600"/>
              </a:spcBef>
              <a:buFont typeface="Wingdings" pitchFamily="2" charset="2"/>
              <a:buChar char="§"/>
            </a:pPr>
            <a:r>
              <a:rPr lang="en-US" sz="1750" i="1" dirty="0" smtClean="0">
                <a:latin typeface="Arial" charset="0"/>
              </a:rPr>
              <a:t>Garbage collection </a:t>
            </a:r>
            <a:r>
              <a:rPr lang="en-US" sz="1750" b="0" dirty="0" smtClean="0">
                <a:latin typeface="Arial" charset="0"/>
              </a:rPr>
              <a:t>is the process which reclaims the memory allocated by objects which are unreferenced .</a:t>
            </a:r>
          </a:p>
          <a:p>
            <a:pPr marL="236538" indent="-236538">
              <a:lnSpc>
                <a:spcPct val="150000"/>
              </a:lnSpc>
              <a:spcBef>
                <a:spcPts val="600"/>
              </a:spcBef>
              <a:buFont typeface="Wingdings" pitchFamily="2" charset="2"/>
              <a:buChar char="§"/>
            </a:pPr>
            <a:r>
              <a:rPr lang="en-US" sz="1750" b="0" dirty="0" smtClean="0">
                <a:latin typeface="Arial" charset="0"/>
              </a:rPr>
              <a:t>Since objects are stored in the heap memory it can be considered as a mechanism to reclaim the heap memory</a:t>
            </a:r>
          </a:p>
          <a:p>
            <a:pPr marL="236538" indent="-236538">
              <a:lnSpc>
                <a:spcPct val="150000"/>
              </a:lnSpc>
              <a:spcBef>
                <a:spcPts val="600"/>
              </a:spcBef>
              <a:buFont typeface="Wingdings" pitchFamily="2" charset="2"/>
              <a:buChar char="§"/>
            </a:pPr>
            <a:r>
              <a:rPr lang="en-US" sz="1750" i="1" dirty="0" smtClean="0">
                <a:latin typeface="Arial" charset="0"/>
              </a:rPr>
              <a:t>Garbage collector </a:t>
            </a:r>
            <a:r>
              <a:rPr lang="en-US" sz="1750" b="0" dirty="0" smtClean="0">
                <a:latin typeface="Arial" charset="0"/>
              </a:rPr>
              <a:t>is a JVM daemon thread which perform the task of garbage collection</a:t>
            </a:r>
          </a:p>
          <a:p>
            <a:pPr marL="236538" indent="-236538">
              <a:lnSpc>
                <a:spcPct val="150000"/>
              </a:lnSpc>
              <a:spcBef>
                <a:spcPts val="600"/>
              </a:spcBef>
              <a:buFont typeface="Wingdings" pitchFamily="2" charset="2"/>
              <a:buChar char="§"/>
            </a:pPr>
            <a:r>
              <a:rPr lang="en-US" sz="1750" b="0" dirty="0" smtClean="0">
                <a:latin typeface="Arial" charset="0"/>
              </a:rPr>
              <a:t>An object is a candidate for garbage collection if and only if there is no reference to it.</a:t>
            </a:r>
          </a:p>
          <a:p>
            <a:pPr marL="236538" indent="-236538">
              <a:lnSpc>
                <a:spcPct val="150000"/>
              </a:lnSpc>
              <a:spcBef>
                <a:spcPts val="600"/>
              </a:spcBef>
              <a:buFont typeface="Wingdings" pitchFamily="2" charset="2"/>
              <a:buChar char="§"/>
            </a:pPr>
            <a:r>
              <a:rPr lang="en-US" sz="1750" b="0" dirty="0" smtClean="0">
                <a:latin typeface="Arial" charset="0"/>
              </a:rPr>
              <a:t>Any object becoming unreferenced does not mean that it will be immediately garbage collected , it only means that the object is candidate for getting collected in the next garbage collector cycle.</a:t>
            </a:r>
          </a:p>
          <a:p>
            <a:pPr marL="236538" indent="-236538">
              <a:lnSpc>
                <a:spcPct val="150000"/>
              </a:lnSpc>
              <a:spcBef>
                <a:spcPts val="600"/>
              </a:spcBef>
              <a:buFont typeface="Wingdings" pitchFamily="2" charset="2"/>
              <a:buChar char="§"/>
            </a:pPr>
            <a:r>
              <a:rPr lang="en-US" sz="1750" b="0" dirty="0" smtClean="0">
                <a:latin typeface="Arial" charset="0"/>
              </a:rPr>
              <a:t>JVM runs the garbage collector based on several predefined algorithms mostly when it is in need of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heckerboard(across)">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checkerboard(across)">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When does an object become a Garbage collected?</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5" name="Rectangle 4"/>
          <p:cNvSpPr/>
          <p:nvPr/>
        </p:nvSpPr>
        <p:spPr>
          <a:xfrm>
            <a:off x="0" y="1509385"/>
            <a:ext cx="9144000" cy="5493812"/>
          </a:xfrm>
          <a:prstGeom prst="rect">
            <a:avLst/>
          </a:prstGeom>
        </p:spPr>
        <p:txBody>
          <a:bodyPr wrap="square">
            <a:spAutoFit/>
          </a:bodyPr>
          <a:lstStyle/>
          <a:p>
            <a:pPr marL="236538" indent="-236538">
              <a:lnSpc>
                <a:spcPct val="150000"/>
              </a:lnSpc>
              <a:buFont typeface="Wingdings" pitchFamily="2" charset="2"/>
              <a:buChar char="§"/>
            </a:pPr>
            <a:r>
              <a:rPr lang="en-US" b="0" dirty="0" smtClean="0"/>
              <a:t>An Object becomes eligible for Garbage collection if its not reachable from any live threads or its references is null. </a:t>
            </a:r>
          </a:p>
          <a:p>
            <a:pPr marL="236538" indent="-236538">
              <a:lnSpc>
                <a:spcPct val="150000"/>
              </a:lnSpc>
              <a:buFont typeface="Wingdings" pitchFamily="2" charset="2"/>
              <a:buChar char="§"/>
            </a:pPr>
            <a:r>
              <a:rPr lang="en-US" b="0" dirty="0" smtClean="0"/>
              <a:t>Generally an object becomes </a:t>
            </a:r>
            <a:r>
              <a:rPr lang="en-US" b="0" i="1" dirty="0" smtClean="0"/>
              <a:t>eligible for garbage collection in Java</a:t>
            </a:r>
            <a:r>
              <a:rPr lang="en-US" b="0" dirty="0" smtClean="0"/>
              <a:t> on following cases:</a:t>
            </a:r>
            <a:br>
              <a:rPr lang="en-US" b="0" dirty="0" smtClean="0"/>
            </a:br>
            <a:r>
              <a:rPr lang="en-US" b="0" dirty="0" smtClean="0"/>
              <a:t>1)  Reference of that object is explicitly set to null. </a:t>
            </a:r>
            <a:r>
              <a:rPr lang="en-US" dirty="0" smtClean="0"/>
              <a:t>Example: </a:t>
            </a:r>
            <a:r>
              <a:rPr lang="en-US" b="0" dirty="0" smtClean="0"/>
              <a:t>object = null</a:t>
            </a:r>
            <a:br>
              <a:rPr lang="en-US" b="0" dirty="0" smtClean="0"/>
            </a:br>
            <a:r>
              <a:rPr lang="en-US" b="0" dirty="0" smtClean="0"/>
              <a:t>2) Object is created inside a block (anything put inside </a:t>
            </a:r>
            <a:r>
              <a:rPr lang="en-US" i="1" dirty="0" smtClean="0"/>
              <a:t>curly braces</a:t>
            </a:r>
            <a:r>
              <a:rPr lang="en-US" b="0" dirty="0" smtClean="0"/>
              <a:t>) and reference becomes null  once control exit that block.</a:t>
            </a:r>
          </a:p>
          <a:p>
            <a:pPr marL="236538" indent="-236538">
              <a:lnSpc>
                <a:spcPct val="150000"/>
              </a:lnSpc>
            </a:pPr>
            <a:r>
              <a:rPr lang="en-US" dirty="0" smtClean="0"/>
              <a:t>	Example: </a:t>
            </a:r>
            <a:r>
              <a:rPr lang="en-US" b="0" dirty="0" smtClean="0"/>
              <a:t> </a:t>
            </a:r>
            <a:r>
              <a:rPr lang="en-US" b="0" dirty="0" smtClean="0">
                <a:solidFill>
                  <a:srgbClr val="7030A0"/>
                </a:solidFill>
              </a:rPr>
              <a:t>if(condition)</a:t>
            </a:r>
            <a:r>
              <a:rPr lang="en-US" dirty="0" smtClean="0">
                <a:solidFill>
                  <a:srgbClr val="C00000"/>
                </a:solidFill>
              </a:rPr>
              <a:t>{ </a:t>
            </a:r>
            <a:r>
              <a:rPr lang="en-US" b="0" dirty="0" smtClean="0">
                <a:solidFill>
                  <a:srgbClr val="7030A0"/>
                </a:solidFill>
              </a:rPr>
              <a:t>String </a:t>
            </a:r>
            <a:r>
              <a:rPr lang="en-US" b="0" dirty="0" err="1" smtClean="0">
                <a:solidFill>
                  <a:srgbClr val="7030A0"/>
                </a:solidFill>
              </a:rPr>
              <a:t>str</a:t>
            </a:r>
            <a:r>
              <a:rPr lang="en-US" b="0" dirty="0" smtClean="0">
                <a:solidFill>
                  <a:srgbClr val="7030A0"/>
                </a:solidFill>
              </a:rPr>
              <a:t> = new String()</a:t>
            </a:r>
            <a:r>
              <a:rPr lang="en-US" dirty="0" smtClean="0">
                <a:solidFill>
                  <a:srgbClr val="C00000"/>
                </a:solidFill>
              </a:rPr>
              <a:t>}</a:t>
            </a:r>
            <a:r>
              <a:rPr lang="en-US" b="0" dirty="0" smtClean="0">
                <a:solidFill>
                  <a:srgbClr val="00B050"/>
                </a:solidFill>
              </a:rPr>
              <a:t>// Once the block is executed the object </a:t>
            </a:r>
            <a:r>
              <a:rPr lang="en-US" b="0" dirty="0" err="1" smtClean="0">
                <a:solidFill>
                  <a:srgbClr val="7030A0"/>
                </a:solidFill>
              </a:rPr>
              <a:t>str</a:t>
            </a:r>
            <a:r>
              <a:rPr lang="en-US" b="0" dirty="0" smtClean="0">
                <a:solidFill>
                  <a:srgbClr val="00B050"/>
                </a:solidFill>
              </a:rPr>
              <a:t> will be marked for GC.</a:t>
            </a:r>
            <a:r>
              <a:rPr lang="en-US" b="0" dirty="0" smtClean="0"/>
              <a:t/>
            </a:r>
            <a:br>
              <a:rPr lang="en-US" b="0" dirty="0" smtClean="0"/>
            </a:br>
            <a:r>
              <a:rPr lang="en-US" b="0" dirty="0" smtClean="0"/>
              <a:t>3) Parent object set to null, if an object holds reference of another object and when you set container object's reference to null, child or contained object automatically becomes eligible for garbage collection.</a:t>
            </a:r>
            <a:br>
              <a:rPr lang="en-US" b="0" dirty="0" smtClean="0"/>
            </a:b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System.gc()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sp>
        <p:nvSpPr>
          <p:cNvPr id="5" name="TextBox 4"/>
          <p:cNvSpPr txBox="1"/>
          <p:nvPr/>
        </p:nvSpPr>
        <p:spPr>
          <a:xfrm>
            <a:off x="228600" y="1752600"/>
            <a:ext cx="8686800" cy="5093702"/>
          </a:xfrm>
          <a:prstGeom prst="rect">
            <a:avLst/>
          </a:prstGeom>
          <a:noFill/>
        </p:spPr>
        <p:txBody>
          <a:bodyPr wrap="square" rtlCol="0">
            <a:spAutoFit/>
          </a:bodyPr>
          <a:lstStyle/>
          <a:p>
            <a:pPr marL="236538" indent="-236538">
              <a:lnSpc>
                <a:spcPct val="150000"/>
              </a:lnSpc>
              <a:spcBef>
                <a:spcPts val="2400"/>
              </a:spcBef>
              <a:spcAft>
                <a:spcPts val="1800"/>
              </a:spcAft>
              <a:buFont typeface="Wingdings" pitchFamily="2" charset="2"/>
              <a:buChar char="§"/>
            </a:pPr>
            <a:r>
              <a:rPr lang="en-US" sz="2400" dirty="0" smtClean="0"/>
              <a:t>System.gc</a:t>
            </a:r>
            <a:r>
              <a:rPr lang="en-US" sz="2400" b="0" dirty="0" smtClean="0"/>
              <a:t> or </a:t>
            </a:r>
            <a:r>
              <a:rPr lang="en-US" sz="2400" dirty="0" err="1" smtClean="0"/>
              <a:t>Runtime.getRuntime.gc</a:t>
            </a:r>
            <a:r>
              <a:rPr lang="en-US" sz="2400" dirty="0" smtClean="0"/>
              <a:t>() </a:t>
            </a:r>
            <a:r>
              <a:rPr lang="en-US" sz="2400" b="0" dirty="0" smtClean="0"/>
              <a:t>methods are used to forcefully run the garbage collector to reclaim memory. </a:t>
            </a:r>
          </a:p>
          <a:p>
            <a:pPr marL="236538" indent="-236538">
              <a:lnSpc>
                <a:spcPct val="150000"/>
              </a:lnSpc>
              <a:spcBef>
                <a:spcPts val="2400"/>
              </a:spcBef>
              <a:spcAft>
                <a:spcPts val="1800"/>
              </a:spcAft>
              <a:buFont typeface="Wingdings" pitchFamily="2" charset="2"/>
              <a:buChar char="§"/>
            </a:pPr>
            <a:r>
              <a:rPr lang="en-US" sz="2400" b="0" dirty="0" smtClean="0"/>
              <a:t>Calling these methods does not guarantee that garbage collector will be immediately run but interrupts the JVM to run the GC.</a:t>
            </a:r>
          </a:p>
          <a:p>
            <a:pPr marL="236538" indent="-236538">
              <a:lnSpc>
                <a:spcPct val="150000"/>
              </a:lnSpc>
              <a:spcBef>
                <a:spcPts val="2400"/>
              </a:spcBef>
              <a:spcAft>
                <a:spcPts val="1800"/>
              </a:spcAft>
              <a:buFont typeface="Wingdings" pitchFamily="2" charset="2"/>
              <a:buChar char="§"/>
            </a:pPr>
            <a:endParaRPr lang="en-US" sz="2400" b="0" dirty="0" smtClean="0"/>
          </a:p>
          <a:p>
            <a:pPr marL="236538" indent="-236538">
              <a:buFont typeface="Wingdings" pitchFamily="2" charset="2"/>
              <a:buChar char="§"/>
            </a:pPr>
            <a:endParaRPr lang="en-US" sz="2400" b="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sp>
        <p:nvSpPr>
          <p:cNvPr id="3073" name="Rectangle 1"/>
          <p:cNvSpPr>
            <a:spLocks noChangeArrowheads="1"/>
          </p:cNvSpPr>
          <p:nvPr/>
        </p:nvSpPr>
        <p:spPr bwMode="auto">
          <a:xfrm>
            <a:off x="0" y="1425982"/>
            <a:ext cx="8915400" cy="38318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4163" marR="0" lvl="0" indent="-284163" algn="l" defTabSz="914400" rtl="0" eaLnBrk="1" fontAlgn="base" latinLnBrk="0" hangingPunct="1">
              <a:lnSpc>
                <a:spcPct val="150000"/>
              </a:lnSpc>
              <a:spcBef>
                <a:spcPts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rPr>
              <a:t>Before an object is garbage collected, the runtime system invokes the objects </a:t>
            </a:r>
            <a:r>
              <a:rPr kumimoji="0" lang="en-US" i="1" u="none" strike="noStrike" cap="none" normalizeH="0" baseline="0" dirty="0" smtClean="0">
                <a:ln>
                  <a:noFill/>
                </a:ln>
                <a:solidFill>
                  <a:schemeClr val="tx1"/>
                </a:solidFill>
                <a:effectLst/>
              </a:rPr>
              <a:t>finalize() </a:t>
            </a:r>
            <a:r>
              <a:rPr kumimoji="0" lang="en-US" b="0" i="0" u="none" strike="noStrike" cap="none" normalizeH="0" baseline="0" dirty="0" smtClean="0">
                <a:ln>
                  <a:noFill/>
                </a:ln>
                <a:solidFill>
                  <a:schemeClr val="tx1"/>
                </a:solidFill>
                <a:effectLst/>
              </a:rPr>
              <a:t>method. </a:t>
            </a:r>
          </a:p>
          <a:p>
            <a:pPr marL="284163" marR="0" lvl="0" indent="-284163" algn="l" defTabSz="914400" rtl="0" eaLnBrk="1" fontAlgn="base" latinLnBrk="0" hangingPunct="1">
              <a:lnSpc>
                <a:spcPct val="150000"/>
              </a:lnSpc>
              <a:spcBef>
                <a:spcPts val="0"/>
              </a:spcBef>
              <a:spcAft>
                <a:spcPct val="0"/>
              </a:spcAft>
              <a:buClrTx/>
              <a:buSzTx/>
              <a:buFont typeface="Wingdings" pitchFamily="2" charset="2"/>
              <a:buChar char="§"/>
              <a:tabLst/>
            </a:pPr>
            <a:r>
              <a:rPr kumimoji="0" lang="en-US" b="0" i="0" u="none" strike="noStrike" cap="none" normalizeH="0" baseline="0" dirty="0" smtClean="0">
                <a:ln>
                  <a:noFill/>
                </a:ln>
                <a:solidFill>
                  <a:schemeClr val="tx1"/>
                </a:solidFill>
                <a:effectLst/>
              </a:rPr>
              <a:t>The finalize() can</a:t>
            </a:r>
            <a:r>
              <a:rPr kumimoji="0" lang="en-US" b="0" i="0" u="none" strike="noStrike" cap="none" normalizeH="0" dirty="0" smtClean="0">
                <a:ln>
                  <a:noFill/>
                </a:ln>
                <a:solidFill>
                  <a:schemeClr val="tx1"/>
                </a:solidFill>
                <a:effectLst/>
              </a:rPr>
              <a:t> be used to perform clean up activities such as </a:t>
            </a:r>
            <a:r>
              <a:rPr kumimoji="0" lang="en-US" b="0" i="0" u="none" strike="noStrike" cap="none" normalizeH="0" baseline="0" dirty="0" smtClean="0">
                <a:ln>
                  <a:noFill/>
                </a:ln>
                <a:solidFill>
                  <a:schemeClr val="tx1"/>
                </a:solidFill>
                <a:effectLst/>
              </a:rPr>
              <a:t>release system file resources (or) close sockets (or) close database connections etc. </a:t>
            </a:r>
          </a:p>
          <a:p>
            <a:pPr marL="284163" lvl="0" indent="-284163">
              <a:lnSpc>
                <a:spcPct val="150000"/>
              </a:lnSpc>
              <a:spcBef>
                <a:spcPts val="0"/>
              </a:spcBef>
              <a:buFont typeface="Wingdings" pitchFamily="2" charset="2"/>
              <a:buChar char="§"/>
            </a:pPr>
            <a:r>
              <a:rPr lang="en-US" b="0" dirty="0" smtClean="0"/>
              <a:t>The finalize() method is declared in the </a:t>
            </a:r>
            <a:r>
              <a:rPr lang="en-US" i="1" dirty="0" err="1" smtClean="0"/>
              <a:t>java.lang.Object</a:t>
            </a:r>
            <a:r>
              <a:rPr lang="en-US" i="1" dirty="0" smtClean="0"/>
              <a:t> </a:t>
            </a:r>
            <a:r>
              <a:rPr lang="en-US" b="0" dirty="0" smtClean="0"/>
              <a:t>class,</a:t>
            </a:r>
          </a:p>
          <a:p>
            <a:pPr lvl="0" indent="803275">
              <a:lnSpc>
                <a:spcPct val="150000"/>
              </a:lnSpc>
              <a:spcBef>
                <a:spcPts val="0"/>
              </a:spcBef>
            </a:pPr>
            <a:r>
              <a:rPr kumimoji="0" lang="en-US" i="0" u="none" strike="noStrike" cap="none" normalizeH="0" baseline="0" dirty="0" smtClean="0">
                <a:ln>
                  <a:noFill/>
                </a:ln>
                <a:solidFill>
                  <a:schemeClr val="tx1"/>
                </a:solidFill>
                <a:effectLst/>
              </a:rPr>
              <a:t>Example</a:t>
            </a:r>
            <a:endParaRPr kumimoji="0" lang="en-US" i="0" u="none" strike="noStrike" cap="none" normalizeH="0" baseline="0" dirty="0" smtClean="0">
              <a:ln>
                <a:noFill/>
              </a:ln>
              <a:solidFill>
                <a:srgbClr val="00B0F0"/>
              </a:solidFill>
              <a:effectLst/>
            </a:endParaRPr>
          </a:p>
          <a:p>
            <a:pPr lvl="0" indent="803275">
              <a:lnSpc>
                <a:spcPct val="150000"/>
              </a:lnSpc>
              <a:spcBef>
                <a:spcPts val="0"/>
              </a:spcBef>
            </a:pPr>
            <a:r>
              <a:rPr lang="en-US" dirty="0" smtClean="0">
                <a:solidFill>
                  <a:srgbClr val="00B0F0"/>
                </a:solidFill>
              </a:rPr>
              <a:t>protected void finalize(){</a:t>
            </a:r>
          </a:p>
          <a:p>
            <a:pPr lvl="0" indent="803275">
              <a:lnSpc>
                <a:spcPct val="150000"/>
              </a:lnSpc>
              <a:spcBef>
                <a:spcPts val="0"/>
              </a:spcBef>
            </a:pPr>
            <a:r>
              <a:rPr lang="en-US" dirty="0" smtClean="0">
                <a:solidFill>
                  <a:srgbClr val="00B050"/>
                </a:solidFill>
              </a:rPr>
              <a:t>//close resource </a:t>
            </a:r>
            <a:r>
              <a:rPr lang="en-US" dirty="0" smtClean="0">
                <a:solidFill>
                  <a:srgbClr val="00B0F0"/>
                </a:solidFill>
              </a:rPr>
              <a:t>}</a:t>
            </a:r>
            <a:endParaRPr kumimoji="0" lang="en-US" i="0" u="none" strike="noStrike" cap="none" normalizeH="0" baseline="0" dirty="0" smtClean="0">
              <a:ln>
                <a:noFill/>
              </a:ln>
              <a:solidFill>
                <a:srgbClr val="00B0F0"/>
              </a:solidFill>
              <a:effectLst/>
            </a:endParaRPr>
          </a:p>
          <a:p>
            <a:pPr lvl="0">
              <a:lnSpc>
                <a:spcPct val="150000"/>
              </a:lnSpc>
              <a:spcBef>
                <a:spcPts val="0"/>
              </a:spcBef>
              <a:buFont typeface="Wingdings" pitchFamily="2" charset="2"/>
              <a:buChar char="§"/>
            </a:pPr>
            <a:endParaRPr kumimoji="0" lang="en-US" b="0" i="0" u="none" strike="noStrike" cap="none" normalizeH="0" baseline="0" dirty="0" smtClean="0">
              <a:ln>
                <a:noFill/>
              </a:ln>
              <a:solidFill>
                <a:schemeClr val="tx1"/>
              </a:solidFill>
              <a:effectLst/>
            </a:endParaRPr>
          </a:p>
        </p:txBody>
      </p:sp>
      <p:sp>
        <p:nvSpPr>
          <p:cNvPr id="6" name="TextBox 5"/>
          <p:cNvSpPr txBox="1"/>
          <p:nvPr/>
        </p:nvSpPr>
        <p:spPr>
          <a:xfrm>
            <a:off x="990600" y="4800600"/>
            <a:ext cx="7924800"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latin typeface="Arial" pitchFamily="34" charset="0"/>
                <a:cs typeface="Arial" pitchFamily="34" charset="0"/>
              </a:rPr>
              <a:t>Note :</a:t>
            </a:r>
            <a:r>
              <a:rPr lang="en-US" b="0" dirty="0" smtClean="0">
                <a:latin typeface="Arial" pitchFamily="34" charset="0"/>
                <a:cs typeface="Arial" pitchFamily="34" charset="0"/>
              </a:rPr>
              <a:t>It is important to understand that finalize() is only invoked prior to garbage collection. It is not invoked immediately when an object goes out-of-scope. So programmers should provide other means of releasing system resources used by the object. It must not rely on finalize() for normal program operation.</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31</a:t>
                      </a:r>
                      <a:r>
                        <a:rPr kumimoji="0" lang="en-US" sz="1600" b="0" i="0" u="none" strike="noStrike" cap="none" normalizeH="0" baseline="30000" dirty="0" smtClean="0">
                          <a:ln>
                            <a:noFill/>
                          </a:ln>
                          <a:solidFill>
                            <a:schemeClr val="tx1"/>
                          </a:solidFill>
                          <a:effectLst/>
                          <a:latin typeface="Cambria" pitchFamily="18" charset="0"/>
                        </a:rPr>
                        <a:t>st</a:t>
                      </a:r>
                      <a:r>
                        <a:rPr kumimoji="0" lang="en-US" sz="1600" b="0" i="0" u="none" strike="noStrike" cap="none" normalizeH="0" baseline="0" dirty="0" smtClean="0">
                          <a:ln>
                            <a:noFill/>
                          </a:ln>
                          <a:solidFill>
                            <a:schemeClr val="tx1"/>
                          </a:solidFill>
                          <a:effectLst/>
                          <a:latin typeface="Cambria" pitchFamily="18" charset="0"/>
                        </a:rPr>
                        <a: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Out of memory Error?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sp>
        <p:nvSpPr>
          <p:cNvPr id="7" name="TextBox 6"/>
          <p:cNvSpPr txBox="1"/>
          <p:nvPr/>
        </p:nvSpPr>
        <p:spPr>
          <a:xfrm>
            <a:off x="838200" y="1916668"/>
            <a:ext cx="7620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Open the below attachment </a:t>
            </a:r>
            <a:r>
              <a:rPr lang="en-US" b="0" dirty="0" smtClean="0">
                <a:latin typeface="Arial" pitchFamily="34" charset="0"/>
                <a:cs typeface="Arial" pitchFamily="34" charset="0"/>
              </a:rPr>
              <a:t>to see Why we get Out of Memory Error</a:t>
            </a:r>
            <a:endParaRPr lang="en-US" b="0" dirty="0">
              <a:latin typeface="Arial" pitchFamily="34" charset="0"/>
              <a:cs typeface="Arial" pitchFamily="34" charset="0"/>
            </a:endParaRPr>
          </a:p>
        </p:txBody>
      </p:sp>
      <p:sp>
        <p:nvSpPr>
          <p:cNvPr id="8" name="TextBox 7"/>
          <p:cNvSpPr txBox="1"/>
          <p:nvPr/>
        </p:nvSpPr>
        <p:spPr>
          <a:xfrm>
            <a:off x="457200" y="3429000"/>
            <a:ext cx="80772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0" dirty="0" smtClean="0"/>
              <a:t>Refer to the “</a:t>
            </a:r>
            <a:r>
              <a:rPr lang="en-US" sz="2800" i="1" dirty="0" smtClean="0"/>
              <a:t>Resources</a:t>
            </a:r>
            <a:r>
              <a:rPr lang="en-US" sz="2800" b="0" dirty="0" smtClean="0"/>
              <a:t>” section of this Session for the </a:t>
            </a:r>
            <a:r>
              <a:rPr lang="en-US" sz="2800" b="0" smtClean="0"/>
              <a:t>attachment </a:t>
            </a:r>
            <a:r>
              <a:rPr lang="en-US" sz="2800" b="0" smtClean="0"/>
              <a:t>“</a:t>
            </a:r>
            <a:r>
              <a:rPr lang="en-US" sz="2800" b="0" i="1" smtClean="0"/>
              <a:t>GC_Out_Of_Memory_Error.swf</a:t>
            </a:r>
            <a:r>
              <a:rPr lang="en-US" sz="2800" b="0" smtClean="0"/>
              <a:t>”</a:t>
            </a:r>
            <a:endParaRPr lang="en-US" sz="2800" b="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Memory Leaks?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a:p>
        </p:txBody>
      </p:sp>
      <p:sp>
        <p:nvSpPr>
          <p:cNvPr id="5" name="Content Placeholder 2"/>
          <p:cNvSpPr>
            <a:spLocks noGrp="1"/>
          </p:cNvSpPr>
          <p:nvPr>
            <p:ph idx="1"/>
          </p:nvPr>
        </p:nvSpPr>
        <p:spPr>
          <a:xfrm>
            <a:off x="228600" y="3859928"/>
            <a:ext cx="8686800" cy="2103120"/>
          </a:xfrm>
          <a:solidFill>
            <a:srgbClr val="FF9999"/>
          </a:solidFill>
        </p:spPr>
        <p:txBody>
          <a:bodyPr/>
          <a:lstStyle/>
          <a:p>
            <a:pPr indent="-55563">
              <a:buNone/>
            </a:pPr>
            <a:r>
              <a:rPr lang="en-US" sz="2400" dirty="0" smtClean="0">
                <a:latin typeface="Arial" pitchFamily="34" charset="0"/>
                <a:cs typeface="Arial" pitchFamily="34" charset="0"/>
              </a:rPr>
              <a:t>If an applications continues to eat up heap memory without freeing the unused memory it holds. This  leads to Memory Leaks. </a:t>
            </a:r>
          </a:p>
          <a:p>
            <a:pPr indent="-55563" algn="ctr">
              <a:buNone/>
            </a:pPr>
            <a:r>
              <a:rPr lang="en-US" sz="2400" dirty="0" smtClean="0">
                <a:latin typeface="Arial" pitchFamily="34" charset="0"/>
                <a:cs typeface="Arial" pitchFamily="34" charset="0"/>
              </a:rPr>
              <a:t>Memory Leaks lead to Memory Shortage results in </a:t>
            </a:r>
          </a:p>
          <a:p>
            <a:pPr indent="-55563" algn="ctr">
              <a:buNone/>
            </a:pPr>
            <a:r>
              <a:rPr lang="en-US" sz="2400" dirty="0" smtClean="0">
                <a:latin typeface="Arial" pitchFamily="34" charset="0"/>
                <a:cs typeface="Arial" pitchFamily="34" charset="0"/>
              </a:rPr>
              <a:t>“</a:t>
            </a:r>
            <a:r>
              <a:rPr lang="en-US" sz="2400" dirty="0" smtClean="0">
                <a:solidFill>
                  <a:srgbClr val="CC3300"/>
                </a:solidFill>
                <a:latin typeface="Arial" pitchFamily="34" charset="0"/>
                <a:cs typeface="Arial" pitchFamily="34" charset="0"/>
              </a:rPr>
              <a:t>Out Of Memory Error</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429000" y="1584434"/>
            <a:ext cx="2286000" cy="2189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219200"/>
            <a:ext cx="9144000" cy="4946650"/>
          </a:xfrm>
        </p:spPr>
        <p:txBody>
          <a:bodyPr/>
          <a:lstStyle/>
          <a:p>
            <a:pPr>
              <a:spcBef>
                <a:spcPts val="1200"/>
              </a:spcBef>
              <a:buNone/>
            </a:pPr>
            <a:endParaRPr lang="en-US" sz="2500" dirty="0" smtClean="0">
              <a:latin typeface="Arial" pitchFamily="34" charset="0"/>
              <a:cs typeface="Arial" pitchFamily="34" charset="0"/>
            </a:endParaRPr>
          </a:p>
          <a:p>
            <a:pPr>
              <a:spcBef>
                <a:spcPts val="1200"/>
              </a:spcBef>
              <a:buNone/>
            </a:pPr>
            <a:endParaRPr lang="en-US" sz="2500" dirty="0" smtClean="0">
              <a:latin typeface="Arial" pitchFamily="34" charset="0"/>
              <a:cs typeface="Arial" pitchFamily="34" charset="0"/>
            </a:endParaRPr>
          </a:p>
          <a:p>
            <a:pPr>
              <a:spcBef>
                <a:spcPts val="1200"/>
              </a:spcBef>
              <a:buNone/>
            </a:pPr>
            <a:endParaRPr lang="en-US" sz="2500" dirty="0" smtClean="0">
              <a:latin typeface="Arial" pitchFamily="34" charset="0"/>
              <a:cs typeface="Arial" pitchFamily="34" charset="0"/>
            </a:endParaRPr>
          </a:p>
          <a:p>
            <a:pPr>
              <a:spcBef>
                <a:spcPts val="1200"/>
              </a:spcBef>
              <a:buNone/>
            </a:pPr>
            <a:r>
              <a:rPr lang="en-US" sz="2200" dirty="0" smtClean="0">
                <a:latin typeface="Arial" pitchFamily="34" charset="0"/>
                <a:cs typeface="Arial" pitchFamily="34" charset="0"/>
              </a:rPr>
              <a:t>Associates to quickly summarize the following before ending the session </a:t>
            </a:r>
          </a:p>
          <a:p>
            <a:pPr marL="800100" indent="-279400">
              <a:spcBef>
                <a:spcPts val="1200"/>
              </a:spcBef>
              <a:buFont typeface="Wingdings" pitchFamily="2" charset="2"/>
              <a:buChar char="§"/>
            </a:pPr>
            <a:r>
              <a:rPr lang="en-US" sz="2200" dirty="0" smtClean="0">
                <a:latin typeface="Arial" pitchFamily="34" charset="0"/>
                <a:cs typeface="Arial" pitchFamily="34" charset="0"/>
              </a:rPr>
              <a:t>W</a:t>
            </a:r>
            <a:r>
              <a:rPr sz="2200" dirty="0" smtClean="0">
                <a:latin typeface="Arial" pitchFamily="34" charset="0"/>
                <a:cs typeface="Arial" pitchFamily="34" charset="0"/>
              </a:rPr>
              <a:t>hen </a:t>
            </a:r>
            <a:r>
              <a:rPr lang="en-US" sz="2200" dirty="0" smtClean="0">
                <a:latin typeface="Arial" pitchFamily="34" charset="0"/>
                <a:cs typeface="Arial" pitchFamily="34" charset="0"/>
              </a:rPr>
              <a:t>ca</a:t>
            </a:r>
            <a:r>
              <a:rPr sz="2200" dirty="0" smtClean="0">
                <a:latin typeface="Arial" pitchFamily="34" charset="0"/>
                <a:cs typeface="Arial" pitchFamily="34" charset="0"/>
              </a:rPr>
              <a:t>n we say that any object is eligible for garbage collection?</a:t>
            </a:r>
          </a:p>
          <a:p>
            <a:pPr marL="800100" indent="-279400">
              <a:spcBef>
                <a:spcPts val="1200"/>
              </a:spcBef>
              <a:buFont typeface="Wingdings" pitchFamily="2" charset="2"/>
              <a:buChar char="§"/>
            </a:pPr>
            <a:r>
              <a:rPr sz="2200" dirty="0" smtClean="0">
                <a:latin typeface="Arial" pitchFamily="34" charset="0"/>
                <a:cs typeface="Arial" pitchFamily="34" charset="0"/>
              </a:rPr>
              <a:t>What happens when there is no memory available in heap?</a:t>
            </a:r>
          </a:p>
          <a:p>
            <a:pPr marL="800100" indent="-279400">
              <a:spcBef>
                <a:spcPts val="1200"/>
              </a:spcBef>
              <a:buFont typeface="Wingdings" pitchFamily="2" charset="2"/>
              <a:buChar char="§"/>
            </a:pPr>
            <a:r>
              <a:rPr lang="en-US" sz="2200" dirty="0" smtClean="0">
                <a:latin typeface="Arial" pitchFamily="34" charset="0"/>
                <a:cs typeface="Arial" pitchFamily="34" charset="0"/>
              </a:rPr>
              <a:t>In which memory area the object gets created?</a:t>
            </a:r>
          </a:p>
          <a:p>
            <a:pPr marL="800100" indent="-279400">
              <a:spcBef>
                <a:spcPts val="1200"/>
              </a:spcBef>
              <a:buFont typeface="Wingdings" pitchFamily="2" charset="2"/>
              <a:buChar char="§"/>
            </a:pPr>
            <a:r>
              <a:rPr lang="en-US" sz="2200" dirty="0" smtClean="0">
                <a:latin typeface="Arial" pitchFamily="34" charset="0"/>
                <a:cs typeface="Arial" pitchFamily="34" charset="0"/>
              </a:rPr>
              <a:t>Which loads the classes in memory?</a:t>
            </a:r>
          </a:p>
          <a:p>
            <a:pPr marL="800100" indent="-279400">
              <a:spcBef>
                <a:spcPts val="1200"/>
              </a:spcBef>
              <a:buFont typeface="Wingdings" pitchFamily="2" charset="2"/>
              <a:buChar char="§"/>
            </a:pPr>
            <a:r>
              <a:rPr lang="en-US" sz="2200" dirty="0" smtClean="0">
                <a:latin typeface="Arial" pitchFamily="34" charset="0"/>
                <a:cs typeface="Arial" pitchFamily="34" charset="0"/>
              </a:rPr>
              <a:t>Which memory holds the methods local variables values?</a:t>
            </a:r>
          </a:p>
          <a:p>
            <a:pPr marL="800100" indent="-279400">
              <a:spcBef>
                <a:spcPts val="1200"/>
              </a:spcBef>
              <a:buFont typeface="Wingdings" pitchFamily="2" charset="2"/>
              <a:buChar char="§"/>
            </a:pPr>
            <a:r>
              <a:rPr lang="en-US" sz="2200" dirty="0" smtClean="0">
                <a:latin typeface="Arial" pitchFamily="34" charset="0"/>
                <a:cs typeface="Arial" pitchFamily="34" charset="0"/>
              </a:rPr>
              <a:t>How can you forcefully run GC?</a:t>
            </a:r>
            <a:endParaRPr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r>
              <a:rPr lang="en-US" sz="2400" dirty="0" smtClean="0">
                <a:solidFill>
                  <a:schemeClr val="bg1"/>
                </a:solidFill>
                <a:latin typeface="Cambria" pitchFamily="18" charset="0"/>
                <a:ea typeface="+mj-ea"/>
                <a:cs typeface="+mj-cs"/>
              </a:rPr>
              <a:t>You have successfully completed –</a:t>
            </a:r>
          </a:p>
          <a:p>
            <a:pPr lvl="1" algn="ctr">
              <a:defRPr/>
            </a:pPr>
            <a:r>
              <a:rPr lang="en-US" sz="2400" dirty="0" smtClean="0">
                <a:solidFill>
                  <a:schemeClr val="bg1"/>
                </a:solidFill>
                <a:latin typeface="Cambria" pitchFamily="18" charset="0"/>
                <a:ea typeface="+mj-ea"/>
                <a:cs typeface="+mj-cs"/>
              </a:rPr>
              <a:t>Garbage Collection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344488">
              <a:spcBef>
                <a:spcPts val="1200"/>
              </a:spcBef>
              <a:buFont typeface="Wingdings" pitchFamily="2" charset="2"/>
              <a:buChar char="§"/>
            </a:pPr>
            <a:r>
              <a:rPr dirty="0" smtClean="0">
                <a:cs typeface="Arial" pitchFamily="34" charset="0"/>
              </a:rPr>
              <a:t>JVM runtime memory architecture</a:t>
            </a:r>
          </a:p>
          <a:p>
            <a:pPr lvl="1" indent="344488">
              <a:spcBef>
                <a:spcPts val="1200"/>
              </a:spcBef>
              <a:buFont typeface="Wingdings" pitchFamily="2" charset="2"/>
              <a:buChar char="§"/>
            </a:pPr>
            <a:r>
              <a:rPr lang="en-US" dirty="0" smtClean="0">
                <a:cs typeface="Arial" pitchFamily="34" charset="0"/>
              </a:rPr>
              <a:t>What happens when a object is created?</a:t>
            </a:r>
            <a:endParaRPr dirty="0" smtClean="0">
              <a:cs typeface="Arial" pitchFamily="34" charset="0"/>
            </a:endParaRPr>
          </a:p>
          <a:p>
            <a:pPr lvl="1" indent="344488">
              <a:spcBef>
                <a:spcPts val="1200"/>
              </a:spcBef>
              <a:buFont typeface="Wingdings" pitchFamily="2" charset="2"/>
              <a:buChar char="§"/>
            </a:pPr>
            <a:r>
              <a:rPr dirty="0" smtClean="0">
                <a:cs typeface="Arial" pitchFamily="34" charset="0"/>
              </a:rPr>
              <a:t>What is garbage collection?</a:t>
            </a:r>
          </a:p>
          <a:p>
            <a:pPr lvl="1" indent="344488">
              <a:spcBef>
                <a:spcPts val="1200"/>
              </a:spcBef>
              <a:buFont typeface="Wingdings" pitchFamily="2" charset="2"/>
              <a:buChar char="§"/>
            </a:pPr>
            <a:r>
              <a:rPr lang="en-US" dirty="0" smtClean="0">
                <a:cs typeface="Arial" pitchFamily="34" charset="0"/>
              </a:rPr>
              <a:t>What is memory leaks?</a:t>
            </a:r>
            <a:endParaRPr dirty="0" smtClean="0">
              <a:cs typeface="Arial" pitchFamily="34" charset="0"/>
            </a:endParaRPr>
          </a:p>
          <a:p>
            <a:pPr lvl="1" indent="344488">
              <a:spcBef>
                <a:spcPts val="1200"/>
              </a:spcBef>
              <a:buFont typeface="Wingdings" pitchFamily="2" charset="2"/>
              <a:buChar char="§"/>
            </a:pPr>
            <a:r>
              <a:rPr dirty="0" smtClean="0">
                <a:cs typeface="Arial" pitchFamily="34" charset="0"/>
              </a:rPr>
              <a:t>System.gc() and finalize() methods.</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p:txBody>
          <a:bodyPr/>
          <a:lstStyle/>
          <a:p>
            <a:pPr>
              <a:defRPr/>
            </a:pPr>
            <a:fld id="{CF5A0EF3-319C-4D11-8C52-78186DFBC195}" type="slidenum">
              <a:rPr lang="en-US" smtClean="0"/>
              <a:pPr>
                <a:defRPr/>
              </a:pPr>
              <a:t>5</a:t>
            </a:fld>
            <a:endParaRPr lang="en-US" dirty="0" smtClean="0"/>
          </a:p>
        </p:txBody>
      </p:sp>
      <p:sp>
        <p:nvSpPr>
          <p:cNvPr id="75780" name="Rectangle 3"/>
          <p:cNvSpPr>
            <a:spLocks noGrp="1" noChangeArrowheads="1"/>
          </p:cNvSpPr>
          <p:nvPr>
            <p:ph type="body" idx="1"/>
          </p:nvPr>
        </p:nvSpPr>
        <p:spPr>
          <a:xfrm>
            <a:off x="228600" y="2828925"/>
            <a:ext cx="8686800" cy="2581275"/>
          </a:xfrm>
        </p:spPr>
        <p:txBody>
          <a:bodyPr/>
          <a:lstStyle/>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The components which makes Java program run are,</a:t>
            </a:r>
          </a:p>
          <a:p>
            <a:pPr lvl="1">
              <a:buFont typeface="Wingdings" pitchFamily="2" charset="2"/>
              <a:buChar char="§"/>
            </a:pPr>
            <a:r>
              <a:rPr lang="en-US" dirty="0" smtClean="0">
                <a:latin typeface="Arial" pitchFamily="34" charset="0"/>
                <a:cs typeface="Arial" pitchFamily="34" charset="0"/>
              </a:rPr>
              <a:t>Java API’s</a:t>
            </a:r>
          </a:p>
          <a:p>
            <a:pPr lvl="1">
              <a:buFont typeface="Wingdings" pitchFamily="2" charset="2"/>
              <a:buChar char="§"/>
            </a:pPr>
            <a:r>
              <a:rPr lang="en-US" dirty="0" smtClean="0">
                <a:latin typeface="Arial" pitchFamily="34" charset="0"/>
                <a:cs typeface="Arial" pitchFamily="34" charset="0"/>
              </a:rPr>
              <a:t>Java Class File</a:t>
            </a:r>
          </a:p>
          <a:p>
            <a:pPr lvl="1">
              <a:buFont typeface="Wingdings" pitchFamily="2" charset="2"/>
              <a:buChar char="§"/>
            </a:pPr>
            <a:r>
              <a:rPr lang="en-US" dirty="0" smtClean="0">
                <a:solidFill>
                  <a:srgbClr val="7030A0"/>
                </a:solidFill>
                <a:latin typeface="Arial" pitchFamily="34" charset="0"/>
                <a:cs typeface="Arial" pitchFamily="34" charset="0"/>
              </a:rPr>
              <a:t>J</a:t>
            </a:r>
            <a:r>
              <a:rPr lang="en-US" dirty="0" smtClean="0">
                <a:latin typeface="Arial" pitchFamily="34" charset="0"/>
                <a:cs typeface="Arial" pitchFamily="34" charset="0"/>
              </a:rPr>
              <a:t>ava </a:t>
            </a:r>
            <a:r>
              <a:rPr lang="en-US" dirty="0" smtClean="0">
                <a:solidFill>
                  <a:srgbClr val="7030A0"/>
                </a:solidFill>
                <a:latin typeface="Arial" pitchFamily="34" charset="0"/>
                <a:cs typeface="Arial" pitchFamily="34" charset="0"/>
              </a:rPr>
              <a:t>V</a:t>
            </a:r>
            <a:r>
              <a:rPr lang="en-US" dirty="0" smtClean="0">
                <a:latin typeface="Arial" pitchFamily="34" charset="0"/>
                <a:cs typeface="Arial" pitchFamily="34" charset="0"/>
              </a:rPr>
              <a:t>irtual </a:t>
            </a:r>
            <a:r>
              <a:rPr lang="en-US" dirty="0" smtClean="0">
                <a:solidFill>
                  <a:srgbClr val="7030A0"/>
                </a:solidFill>
                <a:latin typeface="Arial" pitchFamily="34" charset="0"/>
                <a:cs typeface="Arial" pitchFamily="34" charset="0"/>
              </a:rPr>
              <a:t>M</a:t>
            </a:r>
            <a:r>
              <a:rPr lang="en-US" dirty="0" smtClean="0">
                <a:latin typeface="Arial" pitchFamily="34" charset="0"/>
                <a:cs typeface="Arial" pitchFamily="34" charset="0"/>
              </a:rPr>
              <a:t>achine (</a:t>
            </a:r>
            <a:r>
              <a:rPr lang="en-US" dirty="0" smtClean="0">
                <a:solidFill>
                  <a:srgbClr val="7030A0"/>
                </a:solidFill>
                <a:latin typeface="Arial" pitchFamily="34" charset="0"/>
                <a:cs typeface="Arial" pitchFamily="34" charset="0"/>
              </a:rPr>
              <a:t>JVM</a:t>
            </a:r>
            <a:r>
              <a:rPr lang="en-US" dirty="0" smtClean="0">
                <a:latin typeface="Arial" pitchFamily="34" charset="0"/>
                <a:cs typeface="Arial" pitchFamily="34" charset="0"/>
              </a:rPr>
              <a:t>) – Heart of Java technology.</a:t>
            </a:r>
          </a:p>
          <a:p>
            <a:pPr lvl="1">
              <a:buFont typeface="Wingdings" pitchFamily="2" charset="2"/>
              <a:buChar char="§"/>
            </a:pPr>
            <a:endParaRPr lang="en-US"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lvl="0"/>
            <a:endParaRPr lang="en-US" sz="2400" b="1" dirty="0" smtClean="0">
              <a:latin typeface="Arial" pitchFamily="34" charset="0"/>
              <a:cs typeface="Arial" pitchFamily="34" charset="0"/>
            </a:endParaRPr>
          </a:p>
          <a:p>
            <a:pPr eaLnBrk="1" hangingPunct="1">
              <a:buNone/>
            </a:pPr>
            <a:endParaRPr lang="en-US" sz="2400" b="1" dirty="0" smtClean="0">
              <a:latin typeface="Arial" pitchFamily="34" charset="0"/>
              <a:cs typeface="Arial" pitchFamily="34" charset="0"/>
            </a:endParaRPr>
          </a:p>
          <a:p>
            <a:pPr eaLnBrk="1" hangingPunct="1">
              <a:buNone/>
            </a:pPr>
            <a:endParaRPr lang="en-US" sz="2400" dirty="0" smtClean="0">
              <a:latin typeface="Arial" pitchFamily="34" charset="0"/>
              <a:cs typeface="Arial" pitchFamily="34" charset="0"/>
            </a:endParaRPr>
          </a:p>
          <a:p>
            <a:pPr eaLnBrk="1" hangingPunct="1">
              <a:buNone/>
            </a:pPr>
            <a:endParaRPr lang="en-US" sz="2400" dirty="0" smtClean="0">
              <a:latin typeface="Arial" pitchFamily="34" charset="0"/>
              <a:cs typeface="Arial" pitchFamily="34" charset="0"/>
            </a:endParaRPr>
          </a:p>
        </p:txBody>
      </p:sp>
      <p:sp>
        <p:nvSpPr>
          <p:cNvPr id="7" name="Title 6"/>
          <p:cNvSpPr>
            <a:spLocks noGrp="1"/>
          </p:cNvSpPr>
          <p:nvPr>
            <p:ph type="title"/>
          </p:nvPr>
        </p:nvSpPr>
        <p:spPr/>
        <p:txBody>
          <a:bodyPr/>
          <a:lstStyle/>
          <a:p>
            <a:r>
              <a:rPr lang="en-US" dirty="0" smtClean="0"/>
              <a:t> Heart of Java Technology</a:t>
            </a:r>
            <a:endParaRPr lang="en-US" dirty="0"/>
          </a:p>
        </p:txBody>
      </p:sp>
      <p:pic>
        <p:nvPicPr>
          <p:cNvPr id="5" name="Picture 4" descr="Engine.png"/>
          <p:cNvPicPr>
            <a:picLocks noChangeAspect="1"/>
          </p:cNvPicPr>
          <p:nvPr/>
        </p:nvPicPr>
        <p:blipFill>
          <a:blip r:embed="rId3" cstate="print"/>
          <a:stretch>
            <a:fillRect/>
          </a:stretch>
        </p:blipFill>
        <p:spPr>
          <a:xfrm>
            <a:off x="6248400" y="1686306"/>
            <a:ext cx="2133600" cy="2352294"/>
          </a:xfrm>
          <a:prstGeom prst="rect">
            <a:avLst/>
          </a:prstGeom>
        </p:spPr>
      </p:pic>
      <p:sp>
        <p:nvSpPr>
          <p:cNvPr id="6" name="Rectangle 3"/>
          <p:cNvSpPr txBox="1">
            <a:spLocks noChangeArrowheads="1"/>
          </p:cNvSpPr>
          <p:nvPr/>
        </p:nvSpPr>
        <p:spPr bwMode="gray">
          <a:xfrm>
            <a:off x="304800" y="1752600"/>
            <a:ext cx="60198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US" sz="2400" b="0" dirty="0" smtClean="0"/>
              <a:t>Java is generally referred to as a “</a:t>
            </a:r>
            <a:r>
              <a:rPr lang="en-US" sz="2400" dirty="0" smtClean="0">
                <a:solidFill>
                  <a:srgbClr val="7030A0"/>
                </a:solidFill>
              </a:rPr>
              <a:t>Java Programming Language</a:t>
            </a:r>
            <a:r>
              <a:rPr lang="en-US" sz="2400" b="0" dirty="0" smtClean="0"/>
              <a:t>” for developing applications.</a:t>
            </a:r>
          </a:p>
          <a:p>
            <a:pPr marL="342900" marR="0" lvl="0" indent="-342900" algn="l" defTabSz="914400" rtl="0" eaLnBrk="1" fontAlgn="base" latinLnBrk="0" hangingPunct="1">
              <a:lnSpc>
                <a:spcPct val="100000"/>
              </a:lnSpc>
              <a:spcBef>
                <a:spcPct val="20000"/>
              </a:spcBef>
              <a:spcAft>
                <a:spcPct val="0"/>
              </a:spcAft>
              <a:buClrTx/>
              <a:buSzPct val="95000"/>
              <a:buFont typeface="Wingdings"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80">
                                            <p:txEl>
                                              <p:pRg st="3" end="3"/>
                                            </p:txEl>
                                          </p:spTgt>
                                        </p:tgtEl>
                                        <p:attrNameLst>
                                          <p:attrName>style.visibility</p:attrName>
                                        </p:attrNameLst>
                                      </p:cBhvr>
                                      <p:to>
                                        <p:strVal val="visible"/>
                                      </p:to>
                                    </p:set>
                                    <p:animEffect transition="in" filter="box(in)">
                                      <p:cBhvr>
                                        <p:cTn id="7" dur="500"/>
                                        <p:tgtEl>
                                          <p:spTgt spid="75780">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5780">
                                            <p:txEl>
                                              <p:pRg st="4" end="4"/>
                                            </p:txEl>
                                          </p:spTgt>
                                        </p:tgtEl>
                                        <p:attrNameLst>
                                          <p:attrName>style.visibility</p:attrName>
                                        </p:attrNameLst>
                                      </p:cBhvr>
                                      <p:to>
                                        <p:strVal val="visible"/>
                                      </p:to>
                                    </p:set>
                                    <p:animEffect transition="in" filter="box(in)">
                                      <p:cBhvr>
                                        <p:cTn id="10" dur="500"/>
                                        <p:tgtEl>
                                          <p:spTgt spid="75780">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5780">
                                            <p:txEl>
                                              <p:pRg st="5" end="5"/>
                                            </p:txEl>
                                          </p:spTgt>
                                        </p:tgtEl>
                                        <p:attrNameLst>
                                          <p:attrName>style.visibility</p:attrName>
                                        </p:attrNameLst>
                                      </p:cBhvr>
                                      <p:to>
                                        <p:strVal val="visible"/>
                                      </p:to>
                                    </p:set>
                                    <p:animEffect transition="in" filter="box(in)">
                                      <p:cBhvr>
                                        <p:cTn id="13" dur="500"/>
                                        <p:tgtEl>
                                          <p:spTgt spid="75780">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5780">
                                            <p:txEl>
                                              <p:pRg st="6" end="6"/>
                                            </p:txEl>
                                          </p:spTgt>
                                        </p:tgtEl>
                                        <p:attrNameLst>
                                          <p:attrName>style.visibility</p:attrName>
                                        </p:attrNameLst>
                                      </p:cBhvr>
                                      <p:to>
                                        <p:strVal val="visible"/>
                                      </p:to>
                                    </p:set>
                                    <p:animEffect transition="in" filter="box(in)">
                                      <p:cBhvr>
                                        <p:cTn id="16" dur="500"/>
                                        <p:tgtEl>
                                          <p:spTgt spid="757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p:txBody>
          <a:bodyPr/>
          <a:lstStyle/>
          <a:p>
            <a:pPr>
              <a:defRPr/>
            </a:pPr>
            <a:fld id="{CF5A0EF3-319C-4D11-8C52-78186DFBC195}" type="slidenum">
              <a:rPr lang="en-US" smtClean="0"/>
              <a:pPr>
                <a:defRPr/>
              </a:pPr>
              <a:t>6</a:t>
            </a:fld>
            <a:endParaRPr lang="en-US" dirty="0" smtClean="0"/>
          </a:p>
        </p:txBody>
      </p:sp>
      <p:sp>
        <p:nvSpPr>
          <p:cNvPr id="75780" name="Rectangle 3"/>
          <p:cNvSpPr>
            <a:spLocks noGrp="1" noChangeArrowheads="1"/>
          </p:cNvSpPr>
          <p:nvPr>
            <p:ph type="body" idx="1"/>
          </p:nvPr>
        </p:nvSpPr>
        <p:spPr>
          <a:xfrm>
            <a:off x="228600" y="1600200"/>
            <a:ext cx="8686800" cy="1371600"/>
          </a:xfrm>
        </p:spPr>
        <p:txBody>
          <a:bodyPr/>
          <a:lstStyle/>
          <a:p>
            <a:pPr>
              <a:buNone/>
            </a:pPr>
            <a:r>
              <a:rPr lang="en-US" sz="2400" b="1" dirty="0" smtClean="0">
                <a:latin typeface="Arial" pitchFamily="34" charset="0"/>
                <a:cs typeface="Arial" pitchFamily="34" charset="0"/>
              </a:rPr>
              <a:t>Java API’s </a:t>
            </a:r>
            <a:r>
              <a:rPr lang="en-US" sz="2400" dirty="0" smtClean="0">
                <a:latin typeface="Arial" pitchFamily="34" charset="0"/>
                <a:cs typeface="Arial" pitchFamily="34" charset="0"/>
              </a:rPr>
              <a:t>are application interface which the program we develop uses to access system resources.</a:t>
            </a:r>
          </a:p>
          <a:p>
            <a:pPr>
              <a:buNone/>
            </a:pPr>
            <a:endParaRPr lang="en-US" sz="2400" b="1" dirty="0" smtClean="0">
              <a:latin typeface="Arial" pitchFamily="34" charset="0"/>
              <a:cs typeface="Arial" pitchFamily="34" charset="0"/>
            </a:endParaRPr>
          </a:p>
          <a:p>
            <a:pPr>
              <a:buNone/>
            </a:pPr>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I/O operations.</a:t>
            </a:r>
          </a:p>
          <a:p>
            <a:pPr>
              <a:buNone/>
            </a:pPr>
            <a:r>
              <a:rPr lang="en-US" sz="2400" dirty="0" smtClean="0">
                <a:latin typeface="Arial" pitchFamily="34" charset="0"/>
                <a:cs typeface="Arial" pitchFamily="34" charset="0"/>
              </a:rPr>
              <a:t>		</a:t>
            </a:r>
          </a:p>
          <a:p>
            <a:pPr>
              <a:buNone/>
            </a:pPr>
            <a:r>
              <a:rPr lang="en-US" sz="2400" dirty="0" smtClean="0">
                <a:solidFill>
                  <a:srgbClr val="7030A0"/>
                </a:solidFill>
                <a:latin typeface="Arial" pitchFamily="34" charset="0"/>
                <a:cs typeface="Arial" pitchFamily="34" charset="0"/>
              </a:rPr>
              <a:t>	</a:t>
            </a:r>
            <a:r>
              <a:rPr lang="en-US" sz="2400" dirty="0" err="1" smtClean="0">
                <a:solidFill>
                  <a:srgbClr val="7030A0"/>
                </a:solidFill>
                <a:latin typeface="Arial" pitchFamily="34" charset="0"/>
                <a:cs typeface="Arial" pitchFamily="34" charset="0"/>
              </a:rPr>
              <a:t>System.out.println</a:t>
            </a:r>
            <a:r>
              <a:rPr lang="en-US" sz="2400" dirty="0" smtClean="0">
                <a:latin typeface="Arial" pitchFamily="34" charset="0"/>
                <a:cs typeface="Arial" pitchFamily="34" charset="0"/>
              </a:rPr>
              <a:t>(“Hello World”);</a:t>
            </a:r>
          </a:p>
          <a:p>
            <a:pPr>
              <a:buNone/>
            </a:pP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These access the I/O API  to print the hello world message in console.</a:t>
            </a:r>
          </a:p>
          <a:p>
            <a:pPr>
              <a:buNone/>
            </a:pPr>
            <a:endParaRPr lang="en-US" sz="2400" dirty="0" smtClean="0">
              <a:latin typeface="Arial" pitchFamily="34" charset="0"/>
              <a:cs typeface="Arial" pitchFamily="34" charset="0"/>
            </a:endParaRPr>
          </a:p>
          <a:p>
            <a:pPr>
              <a:buNone/>
            </a:pPr>
            <a:endParaRPr lang="en-US" sz="2400" dirty="0" smtClean="0">
              <a:latin typeface="Arial" pitchFamily="34" charset="0"/>
              <a:cs typeface="Arial" pitchFamily="34" charset="0"/>
            </a:endParaRPr>
          </a:p>
          <a:p>
            <a:pPr lvl="0"/>
            <a:endParaRPr lang="en-US" sz="2400" b="1" dirty="0" smtClean="0">
              <a:latin typeface="Arial" pitchFamily="34" charset="0"/>
              <a:cs typeface="Arial" pitchFamily="34" charset="0"/>
            </a:endParaRPr>
          </a:p>
          <a:p>
            <a:pPr eaLnBrk="1" hangingPunct="1">
              <a:buNone/>
            </a:pPr>
            <a:endParaRPr lang="en-US" sz="2400" b="1" dirty="0" smtClean="0">
              <a:latin typeface="Arial" pitchFamily="34" charset="0"/>
              <a:cs typeface="Arial" pitchFamily="34" charset="0"/>
            </a:endParaRPr>
          </a:p>
          <a:p>
            <a:pPr eaLnBrk="1" hangingPunct="1">
              <a:buNone/>
            </a:pPr>
            <a:endParaRPr lang="en-US" sz="2400" dirty="0" smtClean="0">
              <a:latin typeface="Arial" pitchFamily="34" charset="0"/>
              <a:cs typeface="Arial" pitchFamily="34" charset="0"/>
            </a:endParaRPr>
          </a:p>
          <a:p>
            <a:pPr eaLnBrk="1" hangingPunct="1">
              <a:buNone/>
            </a:pPr>
            <a:endParaRPr lang="en-US" sz="2400" dirty="0" smtClean="0">
              <a:latin typeface="Arial" pitchFamily="34" charset="0"/>
              <a:cs typeface="Arial" pitchFamily="34" charset="0"/>
            </a:endParaRPr>
          </a:p>
        </p:txBody>
      </p:sp>
      <p:sp>
        <p:nvSpPr>
          <p:cNvPr id="7" name="Title 6"/>
          <p:cNvSpPr>
            <a:spLocks noGrp="1"/>
          </p:cNvSpPr>
          <p:nvPr>
            <p:ph type="title"/>
          </p:nvPr>
        </p:nvSpPr>
        <p:spPr/>
        <p:txBody>
          <a:bodyPr/>
          <a:lstStyle/>
          <a:p>
            <a:r>
              <a:rPr lang="en-US" dirty="0" smtClean="0"/>
              <a:t>What are  Java API’s?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780">
                                            <p:txEl>
                                              <p:pRg st="2" end="2"/>
                                            </p:txEl>
                                          </p:spTgt>
                                        </p:tgtEl>
                                        <p:attrNameLst>
                                          <p:attrName>style.visibility</p:attrName>
                                        </p:attrNameLst>
                                      </p:cBhvr>
                                      <p:to>
                                        <p:strVal val="visible"/>
                                      </p:to>
                                    </p:set>
                                    <p:animEffect transition="in" filter="box(in)">
                                      <p:cBhvr>
                                        <p:cTn id="7" dur="500"/>
                                        <p:tgtEl>
                                          <p:spTgt spid="75780">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5780">
                                            <p:txEl>
                                              <p:pRg st="3" end="3"/>
                                            </p:txEl>
                                          </p:spTgt>
                                        </p:tgtEl>
                                        <p:attrNameLst>
                                          <p:attrName>style.visibility</p:attrName>
                                        </p:attrNameLst>
                                      </p:cBhvr>
                                      <p:to>
                                        <p:strVal val="visible"/>
                                      </p:to>
                                    </p:set>
                                    <p:animEffect transition="in" filter="box(in)">
                                      <p:cBhvr>
                                        <p:cTn id="10" dur="500"/>
                                        <p:tgtEl>
                                          <p:spTgt spid="75780">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5780">
                                            <p:txEl>
                                              <p:pRg st="4" end="4"/>
                                            </p:txEl>
                                          </p:spTgt>
                                        </p:tgtEl>
                                        <p:attrNameLst>
                                          <p:attrName>style.visibility</p:attrName>
                                        </p:attrNameLst>
                                      </p:cBhvr>
                                      <p:to>
                                        <p:strVal val="visible"/>
                                      </p:to>
                                    </p:set>
                                    <p:animEffect transition="in" filter="box(in)">
                                      <p:cBhvr>
                                        <p:cTn id="13" dur="500"/>
                                        <p:tgtEl>
                                          <p:spTgt spid="75780">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5780">
                                            <p:txEl>
                                              <p:pRg st="6" end="6"/>
                                            </p:txEl>
                                          </p:spTgt>
                                        </p:tgtEl>
                                        <p:attrNameLst>
                                          <p:attrName>style.visibility</p:attrName>
                                        </p:attrNameLst>
                                      </p:cBhvr>
                                      <p:to>
                                        <p:strVal val="visible"/>
                                      </p:to>
                                    </p:set>
                                    <p:animEffect transition="in" filter="box(in)">
                                      <p:cBhvr>
                                        <p:cTn id="16" dur="500"/>
                                        <p:tgtEl>
                                          <p:spTgt spid="757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i="1" dirty="0" smtClean="0"/>
              <a:t>Java Virtual Machines</a:t>
            </a:r>
            <a:r>
              <a:rPr lang="en-US" dirty="0" smtClean="0"/>
              <a:t> is the heart of the java platform. It is a  abstract computer which,</a:t>
            </a:r>
          </a:p>
          <a:p>
            <a:pPr>
              <a:buNone/>
            </a:pPr>
            <a:endParaRPr lang="en-US" dirty="0" smtClean="0"/>
          </a:p>
          <a:p>
            <a:pPr>
              <a:buFont typeface="Wingdings" pitchFamily="2" charset="2"/>
              <a:buChar char="ü"/>
            </a:pPr>
            <a:r>
              <a:rPr lang="en-US" dirty="0" smtClean="0"/>
              <a:t>Loads class files using class loader</a:t>
            </a:r>
          </a:p>
          <a:p>
            <a:pPr>
              <a:buFont typeface="Wingdings" pitchFamily="2" charset="2"/>
              <a:buChar char="ü"/>
            </a:pPr>
            <a:r>
              <a:rPr lang="en-US" dirty="0" smtClean="0"/>
              <a:t> Executes the class file using the execution engine.</a:t>
            </a:r>
          </a:p>
          <a:p>
            <a:pPr>
              <a:buFont typeface="Wingdings" pitchFamily="2" charset="2"/>
              <a:buChar char="ü"/>
            </a:pPr>
            <a:endParaRPr lang="en-US" dirty="0" smtClean="0"/>
          </a:p>
          <a:p>
            <a:pPr>
              <a:buFont typeface="Wingdings" pitchFamily="2" charset="2"/>
              <a:buChar char="ü"/>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dirty="0"/>
          </a:p>
        </p:txBody>
      </p:sp>
      <p:sp>
        <p:nvSpPr>
          <p:cNvPr id="5" name="TextBox 4"/>
          <p:cNvSpPr txBox="1"/>
          <p:nvPr/>
        </p:nvSpPr>
        <p:spPr>
          <a:xfrm>
            <a:off x="1295400" y="370582"/>
            <a:ext cx="7467600" cy="1077218"/>
          </a:xfrm>
          <a:prstGeom prst="rect">
            <a:avLst/>
          </a:prstGeom>
          <a:noFill/>
        </p:spPr>
        <p:txBody>
          <a:bodyPr wrap="square" rtlCol="0">
            <a:spAutoFit/>
          </a:bodyPr>
          <a:lstStyle/>
          <a:p>
            <a:r>
              <a:rPr lang="en-US" sz="3200" b="0" dirty="0" smtClean="0">
                <a:latin typeface="Verdana" pitchFamily="34" charset="0"/>
                <a:ea typeface="Verdana" pitchFamily="34" charset="0"/>
                <a:cs typeface="Verdana" pitchFamily="34" charset="0"/>
              </a:rPr>
              <a:t> </a:t>
            </a:r>
            <a:r>
              <a:rPr lang="en-US" sz="3200" b="0" dirty="0" smtClean="0">
                <a:solidFill>
                  <a:schemeClr val="bg1"/>
                </a:solidFill>
                <a:latin typeface="Verdana" pitchFamily="34" charset="0"/>
                <a:ea typeface="Verdana" pitchFamily="34" charset="0"/>
                <a:cs typeface="Verdana" pitchFamily="34" charset="0"/>
              </a:rPr>
              <a:t>What is  Java Virtual Machine ?</a:t>
            </a:r>
          </a:p>
          <a:p>
            <a:r>
              <a:rPr lang="en-US" sz="3200" b="0" dirty="0" smtClean="0">
                <a:solidFill>
                  <a:schemeClr val="bg1"/>
                </a:solidFill>
                <a:latin typeface="Verdana" pitchFamily="34" charset="0"/>
                <a:ea typeface="Verdana" pitchFamily="34" charset="0"/>
                <a:cs typeface="Verdana" pitchFamily="34" charset="0"/>
              </a:rPr>
              <a:t> </a:t>
            </a:r>
            <a:endParaRPr lang="en-US" sz="3200" b="0" dirty="0">
              <a:solidFill>
                <a:schemeClr val="bg1"/>
              </a:solidFill>
              <a:latin typeface="Verdana" pitchFamily="34" charset="0"/>
              <a:ea typeface="Verdana" pitchFamily="34" charset="0"/>
              <a:cs typeface="Verdana" pitchFamily="34" charset="0"/>
            </a:endParaRPr>
          </a:p>
        </p:txBody>
      </p:sp>
      <p:pic>
        <p:nvPicPr>
          <p:cNvPr id="7" name="Picture 6" descr="JVM.gif"/>
          <p:cNvPicPr>
            <a:picLocks noChangeAspect="1"/>
          </p:cNvPicPr>
          <p:nvPr/>
        </p:nvPicPr>
        <p:blipFill>
          <a:blip r:embed="rId3" cstate="print"/>
          <a:stretch>
            <a:fillRect/>
          </a:stretch>
        </p:blipFill>
        <p:spPr>
          <a:xfrm>
            <a:off x="2133600" y="4124325"/>
            <a:ext cx="4724400" cy="2047875"/>
          </a:xfrm>
          <a:prstGeom prst="rect">
            <a:avLst/>
          </a:prstGeom>
        </p:spPr>
      </p:pic>
      <p:sp>
        <p:nvSpPr>
          <p:cNvPr id="6" name="Double Brace 5"/>
          <p:cNvSpPr/>
          <p:nvPr/>
        </p:nvSpPr>
        <p:spPr>
          <a:xfrm>
            <a:off x="0" y="4038600"/>
            <a:ext cx="2133600" cy="9906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smtClean="0">
                <a:solidFill>
                  <a:srgbClr val="7030A0"/>
                </a:solidFill>
                <a:latin typeface="Arial" pitchFamily="34" charset="0"/>
                <a:cs typeface="Arial" pitchFamily="34" charset="0"/>
              </a:rPr>
              <a:t>HelloWorld.java</a:t>
            </a:r>
            <a:endParaRPr lang="en-US" sz="1400" dirty="0">
              <a:solidFill>
                <a:srgbClr val="7030A0"/>
              </a:solidFill>
              <a:latin typeface="Arial" pitchFamily="34" charset="0"/>
              <a:cs typeface="Arial" pitchFamily="34" charset="0"/>
            </a:endParaRPr>
          </a:p>
        </p:txBody>
      </p:sp>
      <p:sp>
        <p:nvSpPr>
          <p:cNvPr id="8" name="Double Brace 7"/>
          <p:cNvSpPr/>
          <p:nvPr/>
        </p:nvSpPr>
        <p:spPr>
          <a:xfrm>
            <a:off x="6934200" y="4038600"/>
            <a:ext cx="2133600" cy="9906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smtClean="0">
                <a:solidFill>
                  <a:srgbClr val="7030A0"/>
                </a:solidFill>
                <a:latin typeface="Arial" pitchFamily="34" charset="0"/>
                <a:cs typeface="Arial" pitchFamily="34" charset="0"/>
              </a:rPr>
              <a:t>System.out.println</a:t>
            </a:r>
            <a:r>
              <a:rPr lang="en-US" sz="1400" dirty="0" smtClean="0">
                <a:solidFill>
                  <a:srgbClr val="7030A0"/>
                </a:solidFill>
                <a:latin typeface="Arial" pitchFamily="34" charset="0"/>
                <a:cs typeface="Arial" pitchFamily="34" charset="0"/>
              </a:rPr>
              <a:t>()</a:t>
            </a:r>
          </a:p>
          <a:p>
            <a:pPr algn="ctr"/>
            <a:r>
              <a:rPr lang="en-US" sz="1400" dirty="0" smtClean="0">
                <a:solidFill>
                  <a:srgbClr val="7030A0"/>
                </a:solidFill>
                <a:latin typeface="Arial" pitchFamily="34" charset="0"/>
                <a:cs typeface="Arial" pitchFamily="34" charset="0"/>
              </a:rPr>
              <a:t>String()</a:t>
            </a:r>
          </a:p>
          <a:p>
            <a:pPr algn="ctr"/>
            <a:r>
              <a:rPr lang="en-US" sz="1400" dirty="0" smtClean="0">
                <a:solidFill>
                  <a:srgbClr val="7030A0"/>
                </a:solidFill>
                <a:latin typeface="Arial" pitchFamily="34" charset="0"/>
                <a:cs typeface="Arial" pitchFamily="34" charset="0"/>
              </a:rPr>
              <a:t>Integer()</a:t>
            </a:r>
            <a:endParaRPr lang="en-US" sz="1400" dirty="0">
              <a:solidFill>
                <a:srgbClr val="7030A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ox(in)">
                                      <p:cBhvr>
                                        <p:cTn id="11" dur="500"/>
                                        <p:tgtEl>
                                          <p:spTgt spid="3">
                                            <p:txEl>
                                              <p:pRg st="3" end="3"/>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i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86800" cy="685800"/>
          </a:xfrm>
        </p:spPr>
        <p:txBody>
          <a:bodyPr/>
          <a:lstStyle/>
          <a:p>
            <a:pPr>
              <a:spcBef>
                <a:spcPts val="1200"/>
              </a:spcBef>
              <a:buNone/>
            </a:pPr>
            <a:r>
              <a:rPr lang="en-US" sz="1800" dirty="0" smtClean="0">
                <a:solidFill>
                  <a:srgbClr val="7030A0"/>
                </a:solidFill>
                <a:latin typeface="Arial" pitchFamily="34" charset="0"/>
                <a:cs typeface="Arial" pitchFamily="34" charset="0"/>
              </a:rPr>
              <a:t>Java Platform = </a:t>
            </a:r>
            <a:r>
              <a:rPr lang="en-US" sz="1800" dirty="0" smtClean="0">
                <a:solidFill>
                  <a:schemeClr val="accent6">
                    <a:lumMod val="75000"/>
                  </a:schemeClr>
                </a:solidFill>
                <a:latin typeface="Arial" pitchFamily="34" charset="0"/>
                <a:cs typeface="Arial" pitchFamily="34" charset="0"/>
              </a:rPr>
              <a:t>Java virtual Machine </a:t>
            </a:r>
            <a:r>
              <a:rPr lang="en-US" sz="1800" dirty="0" smtClean="0">
                <a:solidFill>
                  <a:srgbClr val="7030A0"/>
                </a:solidFill>
                <a:latin typeface="Arial" pitchFamily="34" charset="0"/>
                <a:cs typeface="Arial" pitchFamily="34" charset="0"/>
              </a:rPr>
              <a:t>+ </a:t>
            </a:r>
            <a:r>
              <a:rPr lang="en-US" sz="1800" dirty="0" smtClean="0">
                <a:solidFill>
                  <a:srgbClr val="00B050"/>
                </a:solidFill>
                <a:latin typeface="Arial" pitchFamily="34" charset="0"/>
                <a:cs typeface="Arial" pitchFamily="34" charset="0"/>
              </a:rPr>
              <a:t>Java API.</a:t>
            </a:r>
          </a:p>
          <a:p>
            <a:pPr>
              <a:spcBef>
                <a:spcPts val="1200"/>
              </a:spcBef>
              <a:buNone/>
            </a:pPr>
            <a:r>
              <a:rPr lang="en-US" sz="1800" b="1" dirty="0" smtClean="0">
                <a:latin typeface="Arial" pitchFamily="34" charset="0"/>
                <a:cs typeface="Arial" pitchFamily="34" charset="0"/>
              </a:rPr>
              <a:t>Example: </a:t>
            </a:r>
            <a:r>
              <a:rPr lang="en-US" sz="1800" dirty="0" smtClean="0">
                <a:latin typeface="Arial" pitchFamily="34" charset="0"/>
                <a:cs typeface="Arial" pitchFamily="34" charset="0"/>
              </a:rPr>
              <a:t>Linux Platform = JVM for Linux + Java API for Linux.</a:t>
            </a:r>
          </a:p>
          <a:p>
            <a:pPr>
              <a:buNone/>
            </a:pPr>
            <a:endParaRPr lang="en-US" sz="1800" dirty="0" smtClean="0">
              <a:latin typeface="Arial" pitchFamily="34" charset="0"/>
              <a:cs typeface="Arial" pitchFamily="34" charset="0"/>
            </a:endParaRPr>
          </a:p>
          <a:p>
            <a:pPr>
              <a:buFont typeface="Wingdings" pitchFamily="2" charset="2"/>
              <a:buChar char="ü"/>
            </a:pPr>
            <a:endParaRPr lang="en-US" sz="1800" dirty="0" smtClean="0">
              <a:latin typeface="Arial" pitchFamily="34" charset="0"/>
              <a:cs typeface="Arial" pitchFamily="34" charset="0"/>
            </a:endParaRPr>
          </a:p>
          <a:p>
            <a:endParaRPr lang="en-US" sz="1800" dirty="0" smtClean="0">
              <a:latin typeface="Arial" pitchFamily="34" charset="0"/>
              <a:cs typeface="Arial" pitchFamily="34" charset="0"/>
            </a:endParaRPr>
          </a:p>
          <a:p>
            <a:endParaRPr lang="en-US" sz="18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dirty="0"/>
          </a:p>
        </p:txBody>
      </p:sp>
      <p:sp>
        <p:nvSpPr>
          <p:cNvPr id="5" name="TextBox 4"/>
          <p:cNvSpPr txBox="1"/>
          <p:nvPr/>
        </p:nvSpPr>
        <p:spPr>
          <a:xfrm>
            <a:off x="1524000" y="171271"/>
            <a:ext cx="7162800" cy="1200329"/>
          </a:xfrm>
          <a:prstGeom prst="rect">
            <a:avLst/>
          </a:prstGeom>
          <a:noFill/>
        </p:spPr>
        <p:txBody>
          <a:bodyPr wrap="square" rtlCol="0">
            <a:spAutoFit/>
          </a:bodyPr>
          <a:lstStyle/>
          <a:p>
            <a:r>
              <a:rPr lang="en-US" sz="3600" b="0" dirty="0" smtClean="0">
                <a:solidFill>
                  <a:schemeClr val="bg1"/>
                </a:solidFill>
                <a:latin typeface="Verdana" pitchFamily="34" charset="0"/>
                <a:ea typeface="Verdana" pitchFamily="34" charset="0"/>
                <a:cs typeface="Verdana" pitchFamily="34" charset="0"/>
              </a:rPr>
              <a:t>How is Java portable?</a:t>
            </a:r>
          </a:p>
          <a:p>
            <a:r>
              <a:rPr lang="en-US" sz="3600" b="0" dirty="0" smtClean="0">
                <a:solidFill>
                  <a:schemeClr val="bg1"/>
                </a:solidFill>
                <a:latin typeface="Verdana" pitchFamily="34" charset="0"/>
                <a:ea typeface="Verdana" pitchFamily="34" charset="0"/>
                <a:cs typeface="Verdana" pitchFamily="34" charset="0"/>
              </a:rPr>
              <a:t> </a:t>
            </a:r>
            <a:endParaRPr lang="en-US" sz="3600" b="0" dirty="0">
              <a:solidFill>
                <a:schemeClr val="bg1"/>
              </a:solidFill>
              <a:latin typeface="Verdana" pitchFamily="34" charset="0"/>
              <a:ea typeface="Verdana" pitchFamily="34" charset="0"/>
              <a:cs typeface="Verdana" pitchFamily="34" charset="0"/>
            </a:endParaRPr>
          </a:p>
        </p:txBody>
      </p:sp>
      <p:grpSp>
        <p:nvGrpSpPr>
          <p:cNvPr id="22" name="Group 21"/>
          <p:cNvGrpSpPr/>
          <p:nvPr/>
        </p:nvGrpSpPr>
        <p:grpSpPr>
          <a:xfrm>
            <a:off x="762000" y="2286000"/>
            <a:ext cx="7772400" cy="2819400"/>
            <a:chOff x="457200" y="2971800"/>
            <a:chExt cx="7620000" cy="3429000"/>
          </a:xfrm>
        </p:grpSpPr>
        <p:sp>
          <p:nvSpPr>
            <p:cNvPr id="18" name="Rectangle 17"/>
            <p:cNvSpPr/>
            <p:nvPr/>
          </p:nvSpPr>
          <p:spPr bwMode="auto">
            <a:xfrm>
              <a:off x="5791200" y="3733800"/>
              <a:ext cx="2286000" cy="25908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Unix</a:t>
              </a:r>
            </a:p>
          </p:txBody>
        </p:sp>
        <p:sp>
          <p:nvSpPr>
            <p:cNvPr id="17" name="Rectangle 16"/>
            <p:cNvSpPr/>
            <p:nvPr/>
          </p:nvSpPr>
          <p:spPr bwMode="auto">
            <a:xfrm>
              <a:off x="2895600" y="3733800"/>
              <a:ext cx="2286000" cy="2590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Windows</a:t>
              </a:r>
            </a:p>
          </p:txBody>
        </p:sp>
        <p:sp>
          <p:nvSpPr>
            <p:cNvPr id="15" name="Rectangle 14"/>
            <p:cNvSpPr/>
            <p:nvPr/>
          </p:nvSpPr>
          <p:spPr bwMode="auto">
            <a:xfrm>
              <a:off x="457200" y="3733800"/>
              <a:ext cx="2286000" cy="2667000"/>
            </a:xfrm>
            <a:prstGeom prst="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smtClean="0">
                  <a:latin typeface="Arial" charset="0"/>
                </a:rPr>
                <a:t>Linux</a:t>
              </a:r>
            </a:p>
          </p:txBody>
        </p:sp>
        <p:sp>
          <p:nvSpPr>
            <p:cNvPr id="9" name="Rounded Rectangle 8"/>
            <p:cNvSpPr/>
            <p:nvPr/>
          </p:nvSpPr>
          <p:spPr bwMode="auto">
            <a:xfrm>
              <a:off x="685800" y="43434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Class Loader</a:t>
              </a:r>
            </a:p>
          </p:txBody>
        </p:sp>
        <p:sp>
          <p:nvSpPr>
            <p:cNvPr id="11" name="Rounded Rectangle 10"/>
            <p:cNvSpPr/>
            <p:nvPr/>
          </p:nvSpPr>
          <p:spPr bwMode="auto">
            <a:xfrm>
              <a:off x="3048000" y="43434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Class Loader</a:t>
              </a:r>
            </a:p>
          </p:txBody>
        </p:sp>
        <p:sp>
          <p:nvSpPr>
            <p:cNvPr id="12" name="Rounded Rectangle 11"/>
            <p:cNvSpPr/>
            <p:nvPr/>
          </p:nvSpPr>
          <p:spPr bwMode="auto">
            <a:xfrm>
              <a:off x="6019800" y="4267200"/>
              <a:ext cx="1828800" cy="533400"/>
            </a:xfrm>
            <a:prstGeom prst="roundRect">
              <a:avLst/>
            </a:prstGeom>
            <a:solidFill>
              <a:srgbClr val="FF7C8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Class Loader</a:t>
              </a:r>
            </a:p>
          </p:txBody>
        </p:sp>
        <p:sp>
          <p:nvSpPr>
            <p:cNvPr id="16" name="Rounded Rectangle 15"/>
            <p:cNvSpPr/>
            <p:nvPr/>
          </p:nvSpPr>
          <p:spPr bwMode="auto">
            <a:xfrm>
              <a:off x="609600" y="5257800"/>
              <a:ext cx="1905000" cy="609600"/>
            </a:xfrm>
            <a:prstGeom prst="roundRect">
              <a:avLst/>
            </a:prstGeom>
            <a:solidFill>
              <a:schemeClr val="bg1">
                <a:lumMod val="75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Execution Engine</a:t>
              </a:r>
            </a:p>
          </p:txBody>
        </p:sp>
        <p:sp>
          <p:nvSpPr>
            <p:cNvPr id="19" name="Rounded Rectangle 18"/>
            <p:cNvSpPr/>
            <p:nvPr/>
          </p:nvSpPr>
          <p:spPr bwMode="auto">
            <a:xfrm>
              <a:off x="3048000" y="5257800"/>
              <a:ext cx="1905000" cy="609600"/>
            </a:xfrm>
            <a:prstGeom prst="roundRect">
              <a:avLst/>
            </a:prstGeom>
            <a:solidFill>
              <a:schemeClr val="bg1">
                <a:lumMod val="75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smtClean="0">
                  <a:latin typeface="Arial" charset="0"/>
                </a:rPr>
                <a:t>Execution Engine</a:t>
              </a:r>
            </a:p>
          </p:txBody>
        </p:sp>
        <p:sp>
          <p:nvSpPr>
            <p:cNvPr id="20" name="Rounded Rectangle 19"/>
            <p:cNvSpPr/>
            <p:nvPr/>
          </p:nvSpPr>
          <p:spPr bwMode="auto">
            <a:xfrm>
              <a:off x="6019800" y="5257800"/>
              <a:ext cx="1905000" cy="609600"/>
            </a:xfrm>
            <a:prstGeom prst="roundRect">
              <a:avLst/>
            </a:prstGeom>
            <a:solidFill>
              <a:schemeClr val="bg1">
                <a:lumMod val="75000"/>
              </a:scheme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400" dirty="0" smtClean="0">
                  <a:latin typeface="Arial" charset="0"/>
                </a:rPr>
                <a:t>Execution Engine</a:t>
              </a:r>
            </a:p>
          </p:txBody>
        </p:sp>
        <p:sp>
          <p:nvSpPr>
            <p:cNvPr id="21" name="Oval 20"/>
            <p:cNvSpPr/>
            <p:nvPr/>
          </p:nvSpPr>
          <p:spPr bwMode="auto">
            <a:xfrm>
              <a:off x="457200" y="2971800"/>
              <a:ext cx="2286000" cy="6096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dirty="0" err="1" smtClean="0">
                  <a:solidFill>
                    <a:schemeClr val="dk1"/>
                  </a:solidFill>
                  <a:latin typeface="Arial" charset="0"/>
                  <a:cs typeface="+mn-cs"/>
                </a:rPr>
                <a:t>HelloWorld.class</a:t>
              </a:r>
              <a:endParaRPr lang="en-US" sz="1400" dirty="0" smtClean="0">
                <a:solidFill>
                  <a:schemeClr val="dk1"/>
                </a:solidFill>
                <a:latin typeface="Arial" charset="0"/>
                <a:cs typeface="+mn-cs"/>
              </a:endParaRPr>
            </a:p>
            <a:p>
              <a:pPr marL="0" marR="0" indent="0" algn="ctr" defTabSz="914400" eaLnBrk="1" latinLnBrk="0" hangingPunct="1">
                <a:lnSpc>
                  <a:spcPct val="100000"/>
                </a:lnSpc>
                <a:buClrTx/>
                <a:buSzTx/>
                <a:buFontTx/>
                <a:buNone/>
                <a:tabLst/>
              </a:pPr>
              <a:endParaRPr lang="en-US" sz="1400" dirty="0" smtClean="0">
                <a:solidFill>
                  <a:schemeClr val="dk1"/>
                </a:solidFill>
                <a:latin typeface="Arial" charset="0"/>
                <a:cs typeface="+mn-cs"/>
              </a:endParaRPr>
            </a:p>
          </p:txBody>
        </p:sp>
        <p:sp>
          <p:nvSpPr>
            <p:cNvPr id="26" name="Oval 25"/>
            <p:cNvSpPr/>
            <p:nvPr/>
          </p:nvSpPr>
          <p:spPr bwMode="auto">
            <a:xfrm>
              <a:off x="2895600" y="2971800"/>
              <a:ext cx="2362200" cy="6096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dirty="0" err="1" smtClean="0">
                  <a:latin typeface="Arial" charset="0"/>
                </a:rPr>
                <a:t>HelloWorld.class</a:t>
              </a:r>
              <a:endParaRPr lang="en-US" sz="1400" dirty="0" smtClean="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5715000" y="2971800"/>
              <a:ext cx="2362200" cy="60960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1400" dirty="0" err="1" smtClean="0">
                  <a:solidFill>
                    <a:schemeClr val="dk1"/>
                  </a:solidFill>
                  <a:latin typeface="Arial" charset="0"/>
                  <a:cs typeface="+mn-cs"/>
                </a:rPr>
                <a:t>HelloWorld.class</a:t>
              </a:r>
              <a:endParaRPr lang="en-US" sz="1400" dirty="0" smtClean="0">
                <a:solidFill>
                  <a:schemeClr val="dk1"/>
                </a:solidFill>
                <a:latin typeface="Arial" charset="0"/>
                <a:cs typeface="+mn-cs"/>
              </a:endParaRPr>
            </a:p>
            <a:p>
              <a:pPr marL="0" marR="0" indent="0" algn="ctr" defTabSz="914400" eaLnBrk="1" latinLnBrk="0" hangingPunct="1">
                <a:lnSpc>
                  <a:spcPct val="100000"/>
                </a:lnSpc>
                <a:buClrTx/>
                <a:buSzTx/>
                <a:buFontTx/>
                <a:buNone/>
                <a:tabLst/>
              </a:pPr>
              <a:endParaRPr lang="en-US" sz="1400" dirty="0" smtClean="0">
                <a:solidFill>
                  <a:schemeClr val="dk1"/>
                </a:solidFill>
                <a:latin typeface="Arial" charset="0"/>
                <a:cs typeface="+mn-cs"/>
              </a:endParaRPr>
            </a:p>
          </p:txBody>
        </p:sp>
      </p:grpSp>
      <p:sp>
        <p:nvSpPr>
          <p:cNvPr id="23" name="TextBox 22"/>
          <p:cNvSpPr txBox="1"/>
          <p:nvPr/>
        </p:nvSpPr>
        <p:spPr>
          <a:xfrm>
            <a:off x="533400" y="5181600"/>
            <a:ext cx="81534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Here the same </a:t>
            </a:r>
            <a:r>
              <a:rPr lang="en-US" i="1" dirty="0" err="1" smtClean="0">
                <a:latin typeface="Arial" pitchFamily="34" charset="0"/>
                <a:cs typeface="Arial" pitchFamily="34" charset="0"/>
              </a:rPr>
              <a:t>helloworld.class</a:t>
            </a:r>
            <a:r>
              <a:rPr lang="en-US" i="1" dirty="0" smtClean="0">
                <a:latin typeface="Arial" pitchFamily="34" charset="0"/>
                <a:cs typeface="Arial" pitchFamily="34" charset="0"/>
              </a:rPr>
              <a:t> </a:t>
            </a:r>
            <a:r>
              <a:rPr lang="en-US" b="0" dirty="0" smtClean="0">
                <a:latin typeface="Arial" pitchFamily="34" charset="0"/>
                <a:cs typeface="Arial" pitchFamily="34" charset="0"/>
              </a:rPr>
              <a:t>is developed once and run in three different operating systems. This is possible because of the Java platform which transforms the class file to OS dependent machine code.</a:t>
            </a:r>
          </a:p>
          <a:p>
            <a:pPr algn="ctr"/>
            <a:r>
              <a:rPr lang="en-US" dirty="0" smtClean="0">
                <a:solidFill>
                  <a:srgbClr val="CC3300"/>
                </a:solidFill>
                <a:latin typeface="Arial" pitchFamily="34" charset="0"/>
                <a:cs typeface="Arial" pitchFamily="34" charset="0"/>
              </a:rPr>
              <a:t>So Java is Portable, that is it can be developed once and run anywhere.</a:t>
            </a:r>
            <a:endParaRPr lang="en-US" dirty="0">
              <a:solidFill>
                <a:srgbClr val="CC3300"/>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ox(in)">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858000" cy="533400"/>
          </a:xfrm>
        </p:spPr>
        <p:txBody>
          <a:bodyPr/>
          <a:lstStyle/>
          <a:p>
            <a:r>
              <a:rPr lang="en-US" dirty="0" smtClean="0"/>
              <a:t>How java program runs?</a:t>
            </a:r>
            <a:endParaRPr lang="en-US" dirty="0"/>
          </a:p>
        </p:txBody>
      </p:sp>
      <p:sp>
        <p:nvSpPr>
          <p:cNvPr id="4" name="Slide Number Placeholder 3"/>
          <p:cNvSpPr>
            <a:spLocks noGrp="1"/>
          </p:cNvSpPr>
          <p:nvPr>
            <p:ph type="sldNum" sz="quarter" idx="10"/>
          </p:nvPr>
        </p:nvSpPr>
        <p:spPr>
          <a:xfrm>
            <a:off x="8418513" y="6227763"/>
            <a:ext cx="444500" cy="320675"/>
          </a:xfrm>
        </p:spPr>
        <p:txBody>
          <a:bodyPr/>
          <a:lstStyle/>
          <a:p>
            <a:pPr>
              <a:defRPr/>
            </a:pPr>
            <a:fld id="{50EC62AF-8A58-47DB-8277-FFD1CE2A98DE}" type="slidenum">
              <a:rPr lang="en-US" smtClean="0">
                <a:solidFill>
                  <a:schemeClr val="bg1"/>
                </a:solidFill>
              </a:rPr>
              <a:pPr>
                <a:defRPr/>
              </a:pPr>
              <a:t>9</a:t>
            </a:fld>
            <a:endParaRPr lang="en-US">
              <a:solidFill>
                <a:schemeClr val="bg1"/>
              </a:solidFill>
            </a:endParaRPr>
          </a:p>
        </p:txBody>
      </p:sp>
      <p:sp>
        <p:nvSpPr>
          <p:cNvPr id="7" name="Rectangle 6"/>
          <p:cNvSpPr/>
          <p:nvPr/>
        </p:nvSpPr>
        <p:spPr bwMode="auto">
          <a:xfrm>
            <a:off x="670560" y="1600200"/>
            <a:ext cx="1463040" cy="36576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chemeClr val="tx1"/>
                </a:solidFill>
                <a:latin typeface="Arial" charset="0"/>
              </a:rPr>
              <a:t>Myclass.java</a:t>
            </a:r>
            <a:endParaRPr kumimoji="0" lang="en-US" sz="1400" i="0" u="none" strike="noStrike" cap="none" normalizeH="0" baseline="0" dirty="0" smtClean="0">
              <a:ln>
                <a:noFill/>
              </a:ln>
              <a:solidFill>
                <a:schemeClr val="tx1"/>
              </a:solidFill>
              <a:effectLst/>
              <a:latin typeface="Arial" charset="0"/>
            </a:endParaRPr>
          </a:p>
        </p:txBody>
      </p:sp>
      <p:sp>
        <p:nvSpPr>
          <p:cNvPr id="8" name="Right Arrow 7"/>
          <p:cNvSpPr/>
          <p:nvPr/>
        </p:nvSpPr>
        <p:spPr bwMode="auto">
          <a:xfrm>
            <a:off x="2286000" y="1524000"/>
            <a:ext cx="1280160" cy="457200"/>
          </a:xfrm>
          <a:prstGeom prst="rightArrow">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C00000"/>
                </a:solidFill>
                <a:effectLst/>
                <a:latin typeface="Arial" charset="0"/>
              </a:rPr>
              <a:t>JAVAC</a:t>
            </a:r>
          </a:p>
        </p:txBody>
      </p:sp>
      <p:sp>
        <p:nvSpPr>
          <p:cNvPr id="10" name="Rectangle 9"/>
          <p:cNvSpPr/>
          <p:nvPr/>
        </p:nvSpPr>
        <p:spPr bwMode="auto">
          <a:xfrm>
            <a:off x="3733800" y="1600200"/>
            <a:ext cx="1463040" cy="36576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err="1" smtClean="0">
                <a:solidFill>
                  <a:schemeClr val="tx1"/>
                </a:solidFill>
                <a:latin typeface="Arial" charset="0"/>
              </a:rPr>
              <a:t>Myclass.class</a:t>
            </a:r>
            <a:endParaRPr kumimoji="0" lang="en-US" sz="1400" b="1" i="0" u="none" strike="noStrike" cap="none" normalizeH="0" baseline="0" dirty="0" smtClean="0">
              <a:ln>
                <a:noFill/>
              </a:ln>
              <a:solidFill>
                <a:schemeClr val="tx1"/>
              </a:solidFill>
              <a:effectLst/>
              <a:latin typeface="Arial" charset="0"/>
            </a:endParaRPr>
          </a:p>
        </p:txBody>
      </p:sp>
      <p:sp>
        <p:nvSpPr>
          <p:cNvPr id="11" name="Down Arrow 10"/>
          <p:cNvSpPr/>
          <p:nvPr/>
        </p:nvSpPr>
        <p:spPr bwMode="auto">
          <a:xfrm>
            <a:off x="4191000" y="2057400"/>
            <a:ext cx="457200" cy="1097280"/>
          </a:xfrm>
          <a:prstGeom prst="downArrow">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dirty="0" smtClean="0">
                <a:solidFill>
                  <a:srgbClr val="C00000"/>
                </a:solidFill>
                <a:latin typeface="Arial" charset="0"/>
              </a:rPr>
              <a:t>J</a:t>
            </a:r>
          </a:p>
          <a:p>
            <a:pPr algn="ctr"/>
            <a:r>
              <a:rPr lang="en-US" sz="1200" dirty="0" err="1" smtClean="0">
                <a:solidFill>
                  <a:srgbClr val="C00000"/>
                </a:solidFill>
                <a:latin typeface="Arial" charset="0"/>
              </a:rPr>
              <a:t>ava</a:t>
            </a:r>
            <a:endParaRPr lang="en-US" sz="1200" dirty="0" smtClean="0">
              <a:solidFill>
                <a:srgbClr val="C00000"/>
              </a:solidFill>
              <a:latin typeface="Arial" charset="0"/>
            </a:endParaRPr>
          </a:p>
        </p:txBody>
      </p:sp>
      <p:sp>
        <p:nvSpPr>
          <p:cNvPr id="12" name="Rounded Rectangle 11"/>
          <p:cNvSpPr/>
          <p:nvPr/>
        </p:nvSpPr>
        <p:spPr bwMode="auto">
          <a:xfrm>
            <a:off x="2362200" y="3200400"/>
            <a:ext cx="4648200" cy="2362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dirty="0" smtClean="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Arial" charset="0"/>
              </a:rPr>
              <a:t>JVM</a:t>
            </a:r>
          </a:p>
        </p:txBody>
      </p:sp>
      <p:sp>
        <p:nvSpPr>
          <p:cNvPr id="13" name="Cube 12"/>
          <p:cNvSpPr/>
          <p:nvPr/>
        </p:nvSpPr>
        <p:spPr bwMode="auto">
          <a:xfrm>
            <a:off x="3048000" y="3352800"/>
            <a:ext cx="3200400" cy="609600"/>
          </a:xfrm>
          <a:prstGeom prst="cube">
            <a:avLst/>
          </a:prstGeom>
          <a:solidFill>
            <a:schemeClr val="bg1">
              <a:lumMod val="65000"/>
            </a:schemeClr>
          </a:solidFill>
          <a:ln w="9525" cap="flat" cmpd="sng" algn="ctr">
            <a:solidFill>
              <a:schemeClr val="tx1"/>
            </a:solidFill>
            <a:prstDash val="solid"/>
            <a:round/>
            <a:headEnd type="none" w="med" len="med"/>
            <a:tailEnd type="none" w="med" len="med"/>
          </a:ln>
          <a:effectLst>
            <a:outerShdw blurRad="50800" dist="50800" dir="3300000" algn="ctr" rotWithShape="0">
              <a:srgbClr val="000000">
                <a:alpha val="65000"/>
              </a:srgbClr>
            </a:outerShdw>
          </a:effectLst>
          <a:scene3d>
            <a:camera prst="orthographicFront"/>
            <a:lightRig rig="threePt" dir="t"/>
          </a:scene3d>
          <a:sp3d/>
        </p:spPr>
        <p:txBody>
          <a:bodyPr vert="horz" wrap="square" lIns="91440" tIns="45720" rIns="91440" bIns="45720" numCol="1" rtlCol="0" anchor="t" anchorCtr="0" compatLnSpc="1">
            <a:prstTxWarp prst="textNoShape">
              <a:avLst/>
            </a:prstTxWarp>
            <a:noAutofit/>
          </a:bodyPr>
          <a:lstStyle/>
          <a:p>
            <a:pPr algn="ctr"/>
            <a:r>
              <a:rPr lang="en-US" sz="2400" dirty="0" smtClean="0">
                <a:solidFill>
                  <a:schemeClr val="bg1"/>
                </a:solidFill>
                <a:latin typeface="Arial" charset="0"/>
              </a:rPr>
              <a:t>Class loader</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charset="0"/>
            </a:endParaRPr>
          </a:p>
        </p:txBody>
      </p:sp>
      <p:sp>
        <p:nvSpPr>
          <p:cNvPr id="16" name="Cube 15"/>
          <p:cNvSpPr/>
          <p:nvPr/>
        </p:nvSpPr>
        <p:spPr bwMode="auto">
          <a:xfrm>
            <a:off x="2971800" y="4419600"/>
            <a:ext cx="3505200" cy="457200"/>
          </a:xfrm>
          <a:prstGeom prst="cub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Execution Engine</a:t>
            </a:r>
          </a:p>
        </p:txBody>
      </p:sp>
      <p:sp>
        <p:nvSpPr>
          <p:cNvPr id="17" name="Rectangle 16"/>
          <p:cNvSpPr/>
          <p:nvPr/>
        </p:nvSpPr>
        <p:spPr bwMode="auto">
          <a:xfrm>
            <a:off x="2209800" y="6400800"/>
            <a:ext cx="4648200" cy="3048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Host Operating System</a:t>
            </a:r>
          </a:p>
        </p:txBody>
      </p:sp>
      <p:sp>
        <p:nvSpPr>
          <p:cNvPr id="18" name="Down Arrow 17"/>
          <p:cNvSpPr/>
          <p:nvPr/>
        </p:nvSpPr>
        <p:spPr bwMode="auto">
          <a:xfrm>
            <a:off x="4419600" y="4038600"/>
            <a:ext cx="274320" cy="381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9" name="Up-Down Arrow 18"/>
          <p:cNvSpPr/>
          <p:nvPr/>
        </p:nvSpPr>
        <p:spPr bwMode="auto">
          <a:xfrm>
            <a:off x="4343400" y="5486400"/>
            <a:ext cx="365760" cy="8382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4686928" y="5791200"/>
            <a:ext cx="2856872" cy="307777"/>
          </a:xfrm>
          <a:prstGeom prst="rect">
            <a:avLst/>
          </a:prstGeom>
          <a:noFill/>
        </p:spPr>
        <p:txBody>
          <a:bodyPr wrap="none" rtlCol="0">
            <a:spAutoFit/>
          </a:bodyPr>
          <a:lstStyle/>
          <a:p>
            <a:r>
              <a:rPr lang="en-US" sz="1400" dirty="0" smtClean="0"/>
              <a:t>Native method invocation calls</a:t>
            </a:r>
            <a:endParaRPr lang="en-US" sz="1400" dirty="0"/>
          </a:p>
        </p:txBody>
      </p:sp>
      <p:sp>
        <p:nvSpPr>
          <p:cNvPr id="21" name="TextBox 20"/>
          <p:cNvSpPr txBox="1"/>
          <p:nvPr/>
        </p:nvSpPr>
        <p:spPr>
          <a:xfrm>
            <a:off x="4648200" y="4038600"/>
            <a:ext cx="1311578" cy="338554"/>
          </a:xfrm>
          <a:prstGeom prst="rect">
            <a:avLst/>
          </a:prstGeom>
          <a:noFill/>
        </p:spPr>
        <p:txBody>
          <a:bodyPr wrap="none" rtlCol="0">
            <a:spAutoFit/>
          </a:bodyPr>
          <a:lstStyle/>
          <a:p>
            <a:r>
              <a:rPr lang="en-US" sz="1600" dirty="0" smtClean="0"/>
              <a:t>Byte Codes</a:t>
            </a:r>
            <a:endParaRPr lang="en-US" sz="1600" dirty="0"/>
          </a:p>
        </p:txBody>
      </p:sp>
      <p:sp>
        <p:nvSpPr>
          <p:cNvPr id="22" name="Cloud 21"/>
          <p:cNvSpPr/>
          <p:nvPr/>
        </p:nvSpPr>
        <p:spPr bwMode="auto">
          <a:xfrm>
            <a:off x="1828800" y="2057400"/>
            <a:ext cx="2362200" cy="838200"/>
          </a:xfrm>
          <a:prstGeom prst="cloud">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Java compiled</a:t>
            </a:r>
            <a:r>
              <a:rPr kumimoji="0" lang="en-US" sz="1200" b="1" i="0" u="none" strike="noStrike" cap="none" normalizeH="0" dirty="0" smtClean="0">
                <a:ln>
                  <a:noFill/>
                </a:ln>
                <a:solidFill>
                  <a:schemeClr val="tx1"/>
                </a:solidFill>
                <a:effectLst/>
                <a:latin typeface="Arial" charset="0"/>
              </a:rPr>
              <a:t> to Byte Code format.</a:t>
            </a:r>
            <a:endParaRPr kumimoji="0" lang="en-US" sz="1200" b="1" i="0" u="none" strike="noStrike" cap="none" normalizeH="0" baseline="0" dirty="0" smtClean="0">
              <a:ln>
                <a:noFill/>
              </a:ln>
              <a:solidFill>
                <a:schemeClr val="tx1"/>
              </a:solidFill>
              <a:effectLst/>
              <a:latin typeface="Arial" charset="0"/>
            </a:endParaRPr>
          </a:p>
        </p:txBody>
      </p:sp>
      <p:sp>
        <p:nvSpPr>
          <p:cNvPr id="23" name="Cloud 22"/>
          <p:cNvSpPr/>
          <p:nvPr/>
        </p:nvSpPr>
        <p:spPr bwMode="auto">
          <a:xfrm>
            <a:off x="4724400" y="2057400"/>
            <a:ext cx="2362200" cy="838200"/>
          </a:xfrm>
          <a:prstGeom prst="cloud">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Java command executes the class.</a:t>
            </a:r>
            <a:endParaRPr kumimoji="0" lang="en-US" sz="1200" b="1" i="0" u="none" strike="noStrike" cap="none" normalizeH="0" baseline="0" dirty="0" smtClean="0">
              <a:ln>
                <a:noFill/>
              </a:ln>
              <a:solidFill>
                <a:schemeClr val="tx1"/>
              </a:solidFill>
              <a:effectLst/>
              <a:latin typeface="Arial" charset="0"/>
            </a:endParaRPr>
          </a:p>
        </p:txBody>
      </p:sp>
      <p:sp>
        <p:nvSpPr>
          <p:cNvPr id="24" name="Cloud 23"/>
          <p:cNvSpPr/>
          <p:nvPr/>
        </p:nvSpPr>
        <p:spPr bwMode="auto">
          <a:xfrm>
            <a:off x="6172200" y="3352800"/>
            <a:ext cx="2971800" cy="1219200"/>
          </a:xfrm>
          <a:prstGeom prst="cloud">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Class loader searches the class from class path and loads the byte code in JVM.</a:t>
            </a:r>
            <a:endParaRPr kumimoji="0" lang="en-US" sz="1200" b="1" i="0" u="none" strike="noStrike" cap="none" normalizeH="0" baseline="0" dirty="0" smtClean="0">
              <a:ln>
                <a:noFill/>
              </a:ln>
              <a:solidFill>
                <a:schemeClr val="tx1"/>
              </a:solidFill>
              <a:effectLst/>
              <a:latin typeface="Arial" charset="0"/>
            </a:endParaRPr>
          </a:p>
        </p:txBody>
      </p:sp>
      <p:sp>
        <p:nvSpPr>
          <p:cNvPr id="25" name="Cloud 24"/>
          <p:cNvSpPr/>
          <p:nvPr/>
        </p:nvSpPr>
        <p:spPr bwMode="auto">
          <a:xfrm>
            <a:off x="609600" y="5029200"/>
            <a:ext cx="2971800" cy="1219200"/>
          </a:xfrm>
          <a:prstGeom prst="cloud">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latin typeface="Arial" charset="0"/>
              </a:rPr>
              <a:t>The byte code would be interpreted by the engine and transformed into native calls for invocation.</a:t>
            </a:r>
            <a:endParaRPr kumimoji="0" lang="en-US" sz="1200" b="1"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ox(in)">
                                      <p:cBhvr>
                                        <p:cTn id="3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ox(in)">
                                      <p:cBhvr>
                                        <p:cTn id="41" dur="500"/>
                                        <p:tgtEl>
                                          <p:spTgt spid="4"/>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ox(in)">
                                      <p:cBhvr>
                                        <p:cTn id="44" dur="500"/>
                                        <p:tgtEl>
                                          <p:spTgt spid="16"/>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ox(i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in)">
                                      <p:cBhvr>
                                        <p:cTn id="55" dur="500"/>
                                        <p:tgtEl>
                                          <p:spTgt spid="17"/>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ox(in)">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P spid="11" grpId="0" animBg="1"/>
      <p:bldP spid="12" grpId="0" animBg="1"/>
      <p:bldP spid="13" grpId="0" animBg="1"/>
      <p:bldP spid="16" grpId="0" animBg="1"/>
      <p:bldP spid="17" grpId="0" animBg="1"/>
      <p:bldP spid="18" grpId="0" animBg="1"/>
      <p:bldP spid="19" grpId="0" animBg="1"/>
      <p:bldP spid="20" grpId="0"/>
      <p:bldP spid="21" grpId="0"/>
      <p:bldP spid="22" grpId="0" animBg="1"/>
      <p:bldP spid="23" grpId="0" animBg="1"/>
      <p:bldP spid="24" grpId="0" animBg="1"/>
      <p:bldP spid="25" grpId="0" animBg="1"/>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D2042C2-A9C3-41C8-A778-0CB8ECA6EC09}">
  <ds:schemaRefs>
    <ds:schemaRef ds:uri="http://schemas.microsoft.com/sharepoint/v3/contenttype/forms"/>
  </ds:schemaRefs>
</ds:datastoreItem>
</file>

<file path=customXml/itemProps2.xml><?xml version="1.0" encoding="utf-8"?>
<ds:datastoreItem xmlns:ds="http://schemas.openxmlformats.org/officeDocument/2006/customXml" ds:itemID="{D6CE3420-51B5-45D0-AA94-470C87CA3DB9}">
  <ds:schemaRefs>
    <ds:schemaRef ds:uri="http://schemas.microsoft.com/office/2006/metadata/properties"/>
  </ds:schemaRefs>
</ds:datastoreItem>
</file>

<file path=customXml/itemProps3.xml><?xml version="1.0" encoding="utf-8"?>
<ds:datastoreItem xmlns:ds="http://schemas.openxmlformats.org/officeDocument/2006/customXml" ds:itemID="{D70FC468-7283-4BD1-85F1-E2D0FAD9D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CATP_2.1</Template>
  <TotalTime>46961</TotalTime>
  <Words>2165</Words>
  <Application>Microsoft Office PowerPoint</Application>
  <PresentationFormat>On-screen Show (4:3)</PresentationFormat>
  <Paragraphs>331</Paragraphs>
  <Slides>23</Slides>
  <Notes>12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CATP_2.1</vt:lpstr>
      <vt:lpstr>Slide 1</vt:lpstr>
      <vt:lpstr>About the Author</vt:lpstr>
      <vt:lpstr>Slide 3</vt:lpstr>
      <vt:lpstr>Objectives</vt:lpstr>
      <vt:lpstr> Heart of Java Technology</vt:lpstr>
      <vt:lpstr>What are  Java API’s?</vt:lpstr>
      <vt:lpstr>Slide 7</vt:lpstr>
      <vt:lpstr>Slide 8</vt:lpstr>
      <vt:lpstr>How java program runs?</vt:lpstr>
      <vt:lpstr>JVM Runtime memory Areas</vt:lpstr>
      <vt:lpstr>What happens when an object is created ?</vt:lpstr>
      <vt:lpstr>What happens when values are set to instance variables?</vt:lpstr>
      <vt:lpstr>What happens when two objects are assigned ?</vt:lpstr>
      <vt:lpstr>Remove Reference of an Object</vt:lpstr>
      <vt:lpstr>Garbage Collector Illustration</vt:lpstr>
      <vt:lpstr>What is Garbage Collection ?</vt:lpstr>
      <vt:lpstr>When does an object become a Garbage collected?</vt:lpstr>
      <vt:lpstr>System.gc() Method</vt:lpstr>
      <vt:lpstr>finalize() method</vt:lpstr>
      <vt:lpstr>What is Out of memory Error?</vt:lpstr>
      <vt:lpstr>What are Memory Leaks?</vt:lpstr>
      <vt:lpstr>Time To Reflect</vt:lpstr>
      <vt:lpstr>Slide 23</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dc:title>
  <dc:creator>121246</dc:creator>
  <cp:lastModifiedBy>SangeeArjun</cp:lastModifiedBy>
  <cp:revision>3004</cp:revision>
  <dcterms:created xsi:type="dcterms:W3CDTF">2006-08-07T10:58:16Z</dcterms:created>
  <dcterms:modified xsi:type="dcterms:W3CDTF">2012-07-26T11:02:37Z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