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5" r:id="rId4"/>
  </p:sldMasterIdLst>
  <p:notesMasterIdLst>
    <p:notesMasterId r:id="rId39"/>
  </p:notesMasterIdLst>
  <p:handoutMasterIdLst>
    <p:handoutMasterId r:id="rId40"/>
  </p:handoutMasterIdLst>
  <p:sldIdLst>
    <p:sldId id="359" r:id="rId5"/>
    <p:sldId id="267" r:id="rId6"/>
    <p:sldId id="360" r:id="rId7"/>
    <p:sldId id="270" r:id="rId8"/>
    <p:sldId id="417" r:id="rId9"/>
    <p:sldId id="418" r:id="rId10"/>
    <p:sldId id="420" r:id="rId11"/>
    <p:sldId id="419" r:id="rId12"/>
    <p:sldId id="421" r:id="rId13"/>
    <p:sldId id="423" r:id="rId14"/>
    <p:sldId id="424" r:id="rId15"/>
    <p:sldId id="428" r:id="rId16"/>
    <p:sldId id="429" r:id="rId17"/>
    <p:sldId id="427" r:id="rId18"/>
    <p:sldId id="425" r:id="rId19"/>
    <p:sldId id="430" r:id="rId20"/>
    <p:sldId id="431" r:id="rId21"/>
    <p:sldId id="432" r:id="rId22"/>
    <p:sldId id="433" r:id="rId23"/>
    <p:sldId id="447" r:id="rId24"/>
    <p:sldId id="434" r:id="rId25"/>
    <p:sldId id="437" r:id="rId26"/>
    <p:sldId id="435" r:id="rId27"/>
    <p:sldId id="438" r:id="rId28"/>
    <p:sldId id="416" r:id="rId29"/>
    <p:sldId id="436" r:id="rId30"/>
    <p:sldId id="441" r:id="rId31"/>
    <p:sldId id="440" r:id="rId32"/>
    <p:sldId id="446" r:id="rId33"/>
    <p:sldId id="442" r:id="rId34"/>
    <p:sldId id="443" r:id="rId35"/>
    <p:sldId id="444" r:id="rId36"/>
    <p:sldId id="445" r:id="rId37"/>
    <p:sldId id="395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100000" saltData="e59XPzhqxeSCmj7e8qTpTg==" hashData="GuvdFfQZX6PMTItIQelPpna5u3k=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44" clrIdx="1"/>
  <p:cmAuthor id="2" name="training" initials="t" lastIdx="16" clrIdx="2"/>
  <p:cmAuthor id="3" name="PADMASREE" initials="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A3800"/>
    <a:srgbClr val="A3E0FF"/>
    <a:srgbClr val="FFFF99"/>
    <a:srgbClr val="FFCCCC"/>
    <a:srgbClr val="FDFDE3"/>
    <a:srgbClr val="66CCFF"/>
    <a:srgbClr val="CCCC00"/>
    <a:srgbClr val="800000"/>
    <a:srgbClr val="61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27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5CA4-27EE-4D69-A452-5DB77B11AC2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DD11D4E-64A8-4EA0-8B04-B0550DF9331E}">
      <dgm:prSet phldrT="[Text]"/>
      <dgm:spPr/>
      <dgm:t>
        <a:bodyPr/>
        <a:lstStyle/>
        <a:p>
          <a:r>
            <a:rPr lang="en-US" dirty="0" smtClean="0"/>
            <a:t>Compiler Warnings</a:t>
          </a:r>
        </a:p>
        <a:p>
          <a:r>
            <a:rPr lang="en-US" dirty="0" smtClean="0"/>
            <a:t>Categories</a:t>
          </a:r>
          <a:endParaRPr lang="en-US" dirty="0"/>
        </a:p>
      </dgm:t>
    </dgm:pt>
    <dgm:pt modelId="{5663859E-9ED0-4D3E-94AF-5CDE4BED03A2}" type="parTrans" cxnId="{35C958C9-5A6E-490A-859C-4C10A1870E10}">
      <dgm:prSet/>
      <dgm:spPr/>
      <dgm:t>
        <a:bodyPr/>
        <a:lstStyle/>
        <a:p>
          <a:endParaRPr lang="en-US"/>
        </a:p>
      </dgm:t>
    </dgm:pt>
    <dgm:pt modelId="{A9279333-2F70-4AA4-ACAA-C33D97772AA8}" type="sibTrans" cxnId="{35C958C9-5A6E-490A-859C-4C10A1870E10}">
      <dgm:prSet/>
      <dgm:spPr/>
      <dgm:t>
        <a:bodyPr/>
        <a:lstStyle/>
        <a:p>
          <a:endParaRPr lang="en-US"/>
        </a:p>
      </dgm:t>
    </dgm:pt>
    <dgm:pt modelId="{68C99D76-7439-4616-B1F5-D16E5512DA5B}">
      <dgm:prSet phldrT="[Text]"/>
      <dgm:spPr/>
      <dgm:t>
        <a:bodyPr/>
        <a:lstStyle/>
        <a:p>
          <a:r>
            <a:rPr lang="en-US" dirty="0" smtClean="0"/>
            <a:t>Deprecation</a:t>
          </a:r>
          <a:endParaRPr lang="en-US" dirty="0"/>
        </a:p>
      </dgm:t>
    </dgm:pt>
    <dgm:pt modelId="{C1AC8555-7290-49DD-B94E-CC85026655BA}" type="parTrans" cxnId="{95F5647C-32FA-4599-8629-0DADDFDC7FA5}">
      <dgm:prSet/>
      <dgm:spPr/>
      <dgm:t>
        <a:bodyPr/>
        <a:lstStyle/>
        <a:p>
          <a:endParaRPr lang="en-US"/>
        </a:p>
      </dgm:t>
    </dgm:pt>
    <dgm:pt modelId="{91E2DD83-55E8-44D3-BED1-C9D16F75C939}" type="sibTrans" cxnId="{95F5647C-32FA-4599-8629-0DADDFDC7FA5}">
      <dgm:prSet/>
      <dgm:spPr/>
      <dgm:t>
        <a:bodyPr/>
        <a:lstStyle/>
        <a:p>
          <a:endParaRPr lang="en-US"/>
        </a:p>
      </dgm:t>
    </dgm:pt>
    <dgm:pt modelId="{0DD3AEC8-5294-4846-BBD5-496DC5C1859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Unchecked</a:t>
          </a:r>
          <a:endParaRPr lang="en-US" dirty="0"/>
        </a:p>
      </dgm:t>
    </dgm:pt>
    <dgm:pt modelId="{E6FE1A97-E6A2-48A5-A73B-7FC8920350E7}" type="parTrans" cxnId="{6D392B65-1F2D-48D5-9685-E4D88F97766E}">
      <dgm:prSet/>
      <dgm:spPr/>
      <dgm:t>
        <a:bodyPr/>
        <a:lstStyle/>
        <a:p>
          <a:endParaRPr lang="en-US"/>
        </a:p>
      </dgm:t>
    </dgm:pt>
    <dgm:pt modelId="{49100D43-0B98-4C77-BD22-300EBD0A39CA}" type="sibTrans" cxnId="{6D392B65-1F2D-48D5-9685-E4D88F97766E}">
      <dgm:prSet/>
      <dgm:spPr/>
      <dgm:t>
        <a:bodyPr/>
        <a:lstStyle/>
        <a:p>
          <a:endParaRPr lang="en-US"/>
        </a:p>
      </dgm:t>
    </dgm:pt>
    <dgm:pt modelId="{2ECD13DC-8C19-41AD-93DC-68D0920727C2}" type="pres">
      <dgm:prSet presAssocID="{29B25CA4-27EE-4D69-A452-5DB77B11AC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661EBC-B2D5-4E12-B681-90EBBF71B064}" type="pres">
      <dgm:prSet presAssocID="{DDD11D4E-64A8-4EA0-8B04-B0550DF9331E}" presName="hierRoot1" presStyleCnt="0">
        <dgm:presLayoutVars>
          <dgm:hierBranch val="init"/>
        </dgm:presLayoutVars>
      </dgm:prSet>
      <dgm:spPr/>
    </dgm:pt>
    <dgm:pt modelId="{5ABA6D30-57EC-4E25-A89B-3736DA81ECED}" type="pres">
      <dgm:prSet presAssocID="{DDD11D4E-64A8-4EA0-8B04-B0550DF9331E}" presName="rootComposite1" presStyleCnt="0"/>
      <dgm:spPr/>
    </dgm:pt>
    <dgm:pt modelId="{49D9EB99-D5AE-4B64-8716-3C3C543437A3}" type="pres">
      <dgm:prSet presAssocID="{DDD11D4E-64A8-4EA0-8B04-B0550DF9331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B909F-21BA-4C2B-99AF-015737AE5F88}" type="pres">
      <dgm:prSet presAssocID="{DDD11D4E-64A8-4EA0-8B04-B0550DF9331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95EA32-7A28-4474-9220-C0C1A6770B89}" type="pres">
      <dgm:prSet presAssocID="{DDD11D4E-64A8-4EA0-8B04-B0550DF9331E}" presName="hierChild2" presStyleCnt="0"/>
      <dgm:spPr/>
    </dgm:pt>
    <dgm:pt modelId="{5065F783-3C1F-4027-A3BD-1CC3CBC15A27}" type="pres">
      <dgm:prSet presAssocID="{C1AC8555-7290-49DD-B94E-CC85026655B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B0D54D7-7BD4-4D59-A234-AB53AE633071}" type="pres">
      <dgm:prSet presAssocID="{68C99D76-7439-4616-B1F5-D16E5512DA5B}" presName="hierRoot2" presStyleCnt="0">
        <dgm:presLayoutVars>
          <dgm:hierBranch val="init"/>
        </dgm:presLayoutVars>
      </dgm:prSet>
      <dgm:spPr/>
    </dgm:pt>
    <dgm:pt modelId="{0AE63C15-D684-45B7-B873-8D195A320899}" type="pres">
      <dgm:prSet presAssocID="{68C99D76-7439-4616-B1F5-D16E5512DA5B}" presName="rootComposite" presStyleCnt="0"/>
      <dgm:spPr/>
    </dgm:pt>
    <dgm:pt modelId="{20E47624-D369-46FE-8138-69193EC11CA5}" type="pres">
      <dgm:prSet presAssocID="{68C99D76-7439-4616-B1F5-D16E5512DA5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29729-476B-4BFA-8B7E-EF64C9CD1784}" type="pres">
      <dgm:prSet presAssocID="{68C99D76-7439-4616-B1F5-D16E5512DA5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AB3CB1E-84A7-419E-8F42-5E3F5E226806}" type="pres">
      <dgm:prSet presAssocID="{68C99D76-7439-4616-B1F5-D16E5512DA5B}" presName="hierChild4" presStyleCnt="0"/>
      <dgm:spPr/>
    </dgm:pt>
    <dgm:pt modelId="{DAAACA8A-3F58-491F-A860-A2C7D7DF0647}" type="pres">
      <dgm:prSet presAssocID="{68C99D76-7439-4616-B1F5-D16E5512DA5B}" presName="hierChild5" presStyleCnt="0"/>
      <dgm:spPr/>
    </dgm:pt>
    <dgm:pt modelId="{67F26B4D-B97A-48F7-B4AC-6EDFCEE174FD}" type="pres">
      <dgm:prSet presAssocID="{E6FE1A97-E6A2-48A5-A73B-7FC8920350E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84BFAD4-44C7-40BD-9C22-0DA491669132}" type="pres">
      <dgm:prSet presAssocID="{0DD3AEC8-5294-4846-BBD5-496DC5C18595}" presName="hierRoot2" presStyleCnt="0">
        <dgm:presLayoutVars>
          <dgm:hierBranch val="init"/>
        </dgm:presLayoutVars>
      </dgm:prSet>
      <dgm:spPr/>
    </dgm:pt>
    <dgm:pt modelId="{CC043CC5-BBED-4018-B2A3-2DB84BFC6D08}" type="pres">
      <dgm:prSet presAssocID="{0DD3AEC8-5294-4846-BBD5-496DC5C18595}" presName="rootComposite" presStyleCnt="0"/>
      <dgm:spPr/>
    </dgm:pt>
    <dgm:pt modelId="{E4B34B04-D319-472A-8EDA-426C7E691248}" type="pres">
      <dgm:prSet presAssocID="{0DD3AEC8-5294-4846-BBD5-496DC5C18595}" presName="rootText" presStyleLbl="node2" presStyleIdx="1" presStyleCnt="2" custLinFactNeighborY="11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5265D5-424E-4362-A552-7106FD462DEF}" type="pres">
      <dgm:prSet presAssocID="{0DD3AEC8-5294-4846-BBD5-496DC5C18595}" presName="rootConnector" presStyleLbl="node2" presStyleIdx="1" presStyleCnt="2"/>
      <dgm:spPr/>
      <dgm:t>
        <a:bodyPr/>
        <a:lstStyle/>
        <a:p>
          <a:endParaRPr lang="en-US"/>
        </a:p>
      </dgm:t>
    </dgm:pt>
    <dgm:pt modelId="{8137DA90-4916-4FE4-AB1B-751A47F338E7}" type="pres">
      <dgm:prSet presAssocID="{0DD3AEC8-5294-4846-BBD5-496DC5C18595}" presName="hierChild4" presStyleCnt="0"/>
      <dgm:spPr/>
    </dgm:pt>
    <dgm:pt modelId="{03497C90-2C1E-41B1-B804-823CD90E2BE2}" type="pres">
      <dgm:prSet presAssocID="{0DD3AEC8-5294-4846-BBD5-496DC5C18595}" presName="hierChild5" presStyleCnt="0"/>
      <dgm:spPr/>
    </dgm:pt>
    <dgm:pt modelId="{77FB9C62-600E-4704-97B6-7F2AF7827B36}" type="pres">
      <dgm:prSet presAssocID="{DDD11D4E-64A8-4EA0-8B04-B0550DF9331E}" presName="hierChild3" presStyleCnt="0"/>
      <dgm:spPr/>
    </dgm:pt>
  </dgm:ptLst>
  <dgm:cxnLst>
    <dgm:cxn modelId="{3DE4E758-E2B5-4965-A19F-A4CC97B9FC2C}" type="presOf" srcId="{68C99D76-7439-4616-B1F5-D16E5512DA5B}" destId="{26929729-476B-4BFA-8B7E-EF64C9CD1784}" srcOrd="1" destOrd="0" presId="urn:microsoft.com/office/officeart/2005/8/layout/orgChart1"/>
    <dgm:cxn modelId="{95F5647C-32FA-4599-8629-0DADDFDC7FA5}" srcId="{DDD11D4E-64A8-4EA0-8B04-B0550DF9331E}" destId="{68C99D76-7439-4616-B1F5-D16E5512DA5B}" srcOrd="0" destOrd="0" parTransId="{C1AC8555-7290-49DD-B94E-CC85026655BA}" sibTransId="{91E2DD83-55E8-44D3-BED1-C9D16F75C939}"/>
    <dgm:cxn modelId="{12004B88-ED76-4EC6-A4E3-B96AC9E7035E}" type="presOf" srcId="{DDD11D4E-64A8-4EA0-8B04-B0550DF9331E}" destId="{49D9EB99-D5AE-4B64-8716-3C3C543437A3}" srcOrd="0" destOrd="0" presId="urn:microsoft.com/office/officeart/2005/8/layout/orgChart1"/>
    <dgm:cxn modelId="{6D392B65-1F2D-48D5-9685-E4D88F97766E}" srcId="{DDD11D4E-64A8-4EA0-8B04-B0550DF9331E}" destId="{0DD3AEC8-5294-4846-BBD5-496DC5C18595}" srcOrd="1" destOrd="0" parTransId="{E6FE1A97-E6A2-48A5-A73B-7FC8920350E7}" sibTransId="{49100D43-0B98-4C77-BD22-300EBD0A39CA}"/>
    <dgm:cxn modelId="{35C958C9-5A6E-490A-859C-4C10A1870E10}" srcId="{29B25CA4-27EE-4D69-A452-5DB77B11AC2F}" destId="{DDD11D4E-64A8-4EA0-8B04-B0550DF9331E}" srcOrd="0" destOrd="0" parTransId="{5663859E-9ED0-4D3E-94AF-5CDE4BED03A2}" sibTransId="{A9279333-2F70-4AA4-ACAA-C33D97772AA8}"/>
    <dgm:cxn modelId="{9B535E29-02E0-4F95-A763-37B9CFA09DD2}" type="presOf" srcId="{C1AC8555-7290-49DD-B94E-CC85026655BA}" destId="{5065F783-3C1F-4027-A3BD-1CC3CBC15A27}" srcOrd="0" destOrd="0" presId="urn:microsoft.com/office/officeart/2005/8/layout/orgChart1"/>
    <dgm:cxn modelId="{293FCFD4-486E-4900-84A3-F058C391E739}" type="presOf" srcId="{0DD3AEC8-5294-4846-BBD5-496DC5C18595}" destId="{EC5265D5-424E-4362-A552-7106FD462DEF}" srcOrd="1" destOrd="0" presId="urn:microsoft.com/office/officeart/2005/8/layout/orgChart1"/>
    <dgm:cxn modelId="{AF0E19D5-4DF4-436B-AD50-672A87452043}" type="presOf" srcId="{29B25CA4-27EE-4D69-A452-5DB77B11AC2F}" destId="{2ECD13DC-8C19-41AD-93DC-68D0920727C2}" srcOrd="0" destOrd="0" presId="urn:microsoft.com/office/officeart/2005/8/layout/orgChart1"/>
    <dgm:cxn modelId="{2CA06A4E-BFAC-466B-ACEC-1F7256980E01}" type="presOf" srcId="{E6FE1A97-E6A2-48A5-A73B-7FC8920350E7}" destId="{67F26B4D-B97A-48F7-B4AC-6EDFCEE174FD}" srcOrd="0" destOrd="0" presId="urn:microsoft.com/office/officeart/2005/8/layout/orgChart1"/>
    <dgm:cxn modelId="{994B988B-8343-402C-AF73-B9FE68ABA81A}" type="presOf" srcId="{68C99D76-7439-4616-B1F5-D16E5512DA5B}" destId="{20E47624-D369-46FE-8138-69193EC11CA5}" srcOrd="0" destOrd="0" presId="urn:microsoft.com/office/officeart/2005/8/layout/orgChart1"/>
    <dgm:cxn modelId="{1B875C71-0A7D-4CE6-95DF-128F2C1D3EC1}" type="presOf" srcId="{DDD11D4E-64A8-4EA0-8B04-B0550DF9331E}" destId="{840B909F-21BA-4C2B-99AF-015737AE5F88}" srcOrd="1" destOrd="0" presId="urn:microsoft.com/office/officeart/2005/8/layout/orgChart1"/>
    <dgm:cxn modelId="{05E3834D-A36B-48F2-990C-A26DCD430B86}" type="presOf" srcId="{0DD3AEC8-5294-4846-BBD5-496DC5C18595}" destId="{E4B34B04-D319-472A-8EDA-426C7E691248}" srcOrd="0" destOrd="0" presId="urn:microsoft.com/office/officeart/2005/8/layout/orgChart1"/>
    <dgm:cxn modelId="{D49A992A-0407-4C48-B841-EB64F3CCE72B}" type="presParOf" srcId="{2ECD13DC-8C19-41AD-93DC-68D0920727C2}" destId="{CD661EBC-B2D5-4E12-B681-90EBBF71B064}" srcOrd="0" destOrd="0" presId="urn:microsoft.com/office/officeart/2005/8/layout/orgChart1"/>
    <dgm:cxn modelId="{4C0D6F2C-D46C-470A-AABF-E9E6C64932F6}" type="presParOf" srcId="{CD661EBC-B2D5-4E12-B681-90EBBF71B064}" destId="{5ABA6D30-57EC-4E25-A89B-3736DA81ECED}" srcOrd="0" destOrd="0" presId="urn:microsoft.com/office/officeart/2005/8/layout/orgChart1"/>
    <dgm:cxn modelId="{01F58114-F2D1-4134-9ABC-6642BC4BA107}" type="presParOf" srcId="{5ABA6D30-57EC-4E25-A89B-3736DA81ECED}" destId="{49D9EB99-D5AE-4B64-8716-3C3C543437A3}" srcOrd="0" destOrd="0" presId="urn:microsoft.com/office/officeart/2005/8/layout/orgChart1"/>
    <dgm:cxn modelId="{B0AF2F0A-07D1-4915-AD2C-4E5330BD0A6A}" type="presParOf" srcId="{5ABA6D30-57EC-4E25-A89B-3736DA81ECED}" destId="{840B909F-21BA-4C2B-99AF-015737AE5F88}" srcOrd="1" destOrd="0" presId="urn:microsoft.com/office/officeart/2005/8/layout/orgChart1"/>
    <dgm:cxn modelId="{7E881EF8-E254-4E15-AF32-1D725CE46BA9}" type="presParOf" srcId="{CD661EBC-B2D5-4E12-B681-90EBBF71B064}" destId="{C995EA32-7A28-4474-9220-C0C1A6770B89}" srcOrd="1" destOrd="0" presId="urn:microsoft.com/office/officeart/2005/8/layout/orgChart1"/>
    <dgm:cxn modelId="{C1A7F248-0373-416C-A670-CE826F71745F}" type="presParOf" srcId="{C995EA32-7A28-4474-9220-C0C1A6770B89}" destId="{5065F783-3C1F-4027-A3BD-1CC3CBC15A27}" srcOrd="0" destOrd="0" presId="urn:microsoft.com/office/officeart/2005/8/layout/orgChart1"/>
    <dgm:cxn modelId="{22A8E3C8-0A6E-4DFE-8F51-C1FDF3FEC874}" type="presParOf" srcId="{C995EA32-7A28-4474-9220-C0C1A6770B89}" destId="{4B0D54D7-7BD4-4D59-A234-AB53AE633071}" srcOrd="1" destOrd="0" presId="urn:microsoft.com/office/officeart/2005/8/layout/orgChart1"/>
    <dgm:cxn modelId="{A3E80CCD-4417-4FAE-99F1-20C823E35166}" type="presParOf" srcId="{4B0D54D7-7BD4-4D59-A234-AB53AE633071}" destId="{0AE63C15-D684-45B7-B873-8D195A320899}" srcOrd="0" destOrd="0" presId="urn:microsoft.com/office/officeart/2005/8/layout/orgChart1"/>
    <dgm:cxn modelId="{238D8D80-84A2-4B2C-A5BC-0C30512091F2}" type="presParOf" srcId="{0AE63C15-D684-45B7-B873-8D195A320899}" destId="{20E47624-D369-46FE-8138-69193EC11CA5}" srcOrd="0" destOrd="0" presId="urn:microsoft.com/office/officeart/2005/8/layout/orgChart1"/>
    <dgm:cxn modelId="{970F89D1-58E3-40F2-BA2B-3D8D06C3B74B}" type="presParOf" srcId="{0AE63C15-D684-45B7-B873-8D195A320899}" destId="{26929729-476B-4BFA-8B7E-EF64C9CD1784}" srcOrd="1" destOrd="0" presId="urn:microsoft.com/office/officeart/2005/8/layout/orgChart1"/>
    <dgm:cxn modelId="{89137975-2019-4A6D-96CA-105E39D5FF03}" type="presParOf" srcId="{4B0D54D7-7BD4-4D59-A234-AB53AE633071}" destId="{CAB3CB1E-84A7-419E-8F42-5E3F5E226806}" srcOrd="1" destOrd="0" presId="urn:microsoft.com/office/officeart/2005/8/layout/orgChart1"/>
    <dgm:cxn modelId="{1DEC8CEB-2A69-42CD-BFBA-C6FDBABCC822}" type="presParOf" srcId="{4B0D54D7-7BD4-4D59-A234-AB53AE633071}" destId="{DAAACA8A-3F58-491F-A860-A2C7D7DF0647}" srcOrd="2" destOrd="0" presId="urn:microsoft.com/office/officeart/2005/8/layout/orgChart1"/>
    <dgm:cxn modelId="{E9E892A7-30DB-4CD0-87B4-698A130EFE5C}" type="presParOf" srcId="{C995EA32-7A28-4474-9220-C0C1A6770B89}" destId="{67F26B4D-B97A-48F7-B4AC-6EDFCEE174FD}" srcOrd="2" destOrd="0" presId="urn:microsoft.com/office/officeart/2005/8/layout/orgChart1"/>
    <dgm:cxn modelId="{2E9430C9-67BC-416F-AEE2-EDAA208911F1}" type="presParOf" srcId="{C995EA32-7A28-4474-9220-C0C1A6770B89}" destId="{B84BFAD4-44C7-40BD-9C22-0DA491669132}" srcOrd="3" destOrd="0" presId="urn:microsoft.com/office/officeart/2005/8/layout/orgChart1"/>
    <dgm:cxn modelId="{4863F4EA-2818-4CC5-80CB-4DD586791268}" type="presParOf" srcId="{B84BFAD4-44C7-40BD-9C22-0DA491669132}" destId="{CC043CC5-BBED-4018-B2A3-2DB84BFC6D08}" srcOrd="0" destOrd="0" presId="urn:microsoft.com/office/officeart/2005/8/layout/orgChart1"/>
    <dgm:cxn modelId="{90E0F99E-B55E-4C39-9CE2-21267BF3D114}" type="presParOf" srcId="{CC043CC5-BBED-4018-B2A3-2DB84BFC6D08}" destId="{E4B34B04-D319-472A-8EDA-426C7E691248}" srcOrd="0" destOrd="0" presId="urn:microsoft.com/office/officeart/2005/8/layout/orgChart1"/>
    <dgm:cxn modelId="{248CB124-497F-4E5A-B96C-E2AA24831807}" type="presParOf" srcId="{CC043CC5-BBED-4018-B2A3-2DB84BFC6D08}" destId="{EC5265D5-424E-4362-A552-7106FD462DEF}" srcOrd="1" destOrd="0" presId="urn:microsoft.com/office/officeart/2005/8/layout/orgChart1"/>
    <dgm:cxn modelId="{68EABDBB-8F8E-451B-ACDC-FE9E607D16E7}" type="presParOf" srcId="{B84BFAD4-44C7-40BD-9C22-0DA491669132}" destId="{8137DA90-4916-4FE4-AB1B-751A47F338E7}" srcOrd="1" destOrd="0" presId="urn:microsoft.com/office/officeart/2005/8/layout/orgChart1"/>
    <dgm:cxn modelId="{3F58341D-F796-448C-84EB-C3F547A08FE1}" type="presParOf" srcId="{B84BFAD4-44C7-40BD-9C22-0DA491669132}" destId="{03497C90-2C1E-41B1-B804-823CD90E2BE2}" srcOrd="2" destOrd="0" presId="urn:microsoft.com/office/officeart/2005/8/layout/orgChart1"/>
    <dgm:cxn modelId="{695DC434-E241-4DD7-B921-8E4DDE0002E9}" type="presParOf" srcId="{CD661EBC-B2D5-4E12-B681-90EBBF71B064}" destId="{77FB9C62-600E-4704-97B6-7F2AF7827B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26B4D-B97A-48F7-B4AC-6EDFCEE174FD}">
      <dsp:nvSpPr>
        <dsp:cNvPr id="0" name=""/>
        <dsp:cNvSpPr/>
      </dsp:nvSpPr>
      <dsp:spPr>
        <a:xfrm>
          <a:off x="4038600" y="1060113"/>
          <a:ext cx="1282521" cy="44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764"/>
              </a:lnTo>
              <a:lnTo>
                <a:pt x="1282521" y="222764"/>
              </a:lnTo>
              <a:lnTo>
                <a:pt x="1282521" y="4453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F783-3C1F-4027-A3BD-1CC3CBC15A27}">
      <dsp:nvSpPr>
        <dsp:cNvPr id="0" name=""/>
        <dsp:cNvSpPr/>
      </dsp:nvSpPr>
      <dsp:spPr>
        <a:xfrm>
          <a:off x="2756078" y="1060113"/>
          <a:ext cx="1282521" cy="445172"/>
        </a:xfrm>
        <a:custGeom>
          <a:avLst/>
          <a:gdLst/>
          <a:ahLst/>
          <a:cxnLst/>
          <a:rect l="0" t="0" r="0" b="0"/>
          <a:pathLst>
            <a:path>
              <a:moveTo>
                <a:pt x="1282521" y="0"/>
              </a:moveTo>
              <a:lnTo>
                <a:pt x="1282521" y="222586"/>
              </a:lnTo>
              <a:lnTo>
                <a:pt x="0" y="222586"/>
              </a:lnTo>
              <a:lnTo>
                <a:pt x="0" y="44517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9EB99-D5AE-4B64-8716-3C3C543437A3}">
      <dsp:nvSpPr>
        <dsp:cNvPr id="0" name=""/>
        <dsp:cNvSpPr/>
      </dsp:nvSpPr>
      <dsp:spPr>
        <a:xfrm>
          <a:off x="2978664" y="178"/>
          <a:ext cx="2119870" cy="10599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Compiler Warnings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Categories</a:t>
          </a:r>
          <a:endParaRPr lang="en-US" sz="2100" kern="1200" dirty="0"/>
        </a:p>
      </dsp:txBody>
      <dsp:txXfrm>
        <a:off x="2978664" y="178"/>
        <a:ext cx="2119870" cy="1059935"/>
      </dsp:txXfrm>
    </dsp:sp>
    <dsp:sp modelId="{20E47624-D369-46FE-8138-69193EC11CA5}">
      <dsp:nvSpPr>
        <dsp:cNvPr id="0" name=""/>
        <dsp:cNvSpPr/>
      </dsp:nvSpPr>
      <dsp:spPr>
        <a:xfrm>
          <a:off x="1696142" y="1505286"/>
          <a:ext cx="2119870" cy="10599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Deprecation</a:t>
          </a:r>
          <a:endParaRPr lang="en-US" sz="2100" kern="1200" dirty="0"/>
        </a:p>
      </dsp:txBody>
      <dsp:txXfrm>
        <a:off x="1696142" y="1505286"/>
        <a:ext cx="2119870" cy="1059935"/>
      </dsp:txXfrm>
    </dsp:sp>
    <dsp:sp modelId="{E4B34B04-D319-472A-8EDA-426C7E691248}">
      <dsp:nvSpPr>
        <dsp:cNvPr id="0" name=""/>
        <dsp:cNvSpPr/>
      </dsp:nvSpPr>
      <dsp:spPr>
        <a:xfrm>
          <a:off x="4261186" y="1505464"/>
          <a:ext cx="2119870" cy="105993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Unchecked</a:t>
          </a:r>
          <a:endParaRPr lang="en-US" sz="2100" kern="1200" dirty="0"/>
        </a:p>
      </dsp:txBody>
      <dsp:txXfrm>
        <a:off x="4261186" y="1505464"/>
        <a:ext cx="2119870" cy="1059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5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9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lang/reflect/AnnotatedElement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Annotations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@Deprecated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524000"/>
            <a:ext cx="8686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Indicates that the marked element is </a:t>
            </a:r>
            <a:r>
              <a:rPr lang="en-US" i="1" dirty="0" smtClean="0"/>
              <a:t>deprecated</a:t>
            </a:r>
            <a:r>
              <a:rPr lang="en-US" b="0" dirty="0" smtClean="0"/>
              <a:t> and should no longer be used. </a:t>
            </a:r>
          </a:p>
          <a:p>
            <a:pPr marL="393700" indent="-393700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The compiler will display a warning message during compilation when you use a deprecated item.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087975"/>
            <a:ext cx="830580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93700" indent="-393700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Example: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Consider the following code</a:t>
            </a:r>
          </a:p>
          <a:p>
            <a:pPr marL="393700" indent="-393700">
              <a:lnSpc>
                <a:spcPct val="150000"/>
              </a:lnSpc>
            </a:pPr>
            <a:r>
              <a:rPr lang="en-US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@Deprecated </a:t>
            </a:r>
          </a:p>
          <a:p>
            <a:pPr marL="393700" indent="-393700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static void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sayHello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 {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implementation goes in here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}</a:t>
            </a:r>
          </a:p>
          <a:p>
            <a:pPr marL="393700" indent="-393700">
              <a:lnSpc>
                <a:spcPct val="150000"/>
              </a:lnSpc>
            </a:pP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If we try to use the method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sayHello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the compiler will show a warning that you are using a deprecated method.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@SuppressWarnings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3716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Informs the compiler to suppress specific warnings that it could generate.</a:t>
            </a:r>
            <a:br>
              <a:rPr lang="en-US" b="0" dirty="0" smtClean="0"/>
            </a:br>
            <a:r>
              <a:rPr lang="en-US" dirty="0" smtClean="0"/>
              <a:t>Example:</a:t>
            </a:r>
            <a:r>
              <a:rPr lang="en-US" b="0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@SuppressWarnings(" unchecked ") </a:t>
            </a:r>
            <a:endParaRPr lang="en-US" b="0" dirty="0" smtClean="0">
              <a:solidFill>
                <a:srgbClr val="0070C0"/>
              </a:solidFill>
            </a:endParaRPr>
          </a:p>
          <a:p>
            <a:pPr marL="803275" lvl="1" indent="-282575">
              <a:lnSpc>
                <a:spcPct val="150000"/>
              </a:lnSpc>
              <a:spcBef>
                <a:spcPts val="0"/>
              </a:spcBef>
            </a:pPr>
            <a:r>
              <a:rPr lang="en-US" b="0" dirty="0" smtClean="0"/>
              <a:t>	Suppresses type safety warnings on field definitions when not using generics.</a:t>
            </a:r>
            <a:r>
              <a:rPr lang="en-US" dirty="0" smtClean="0"/>
              <a:t> </a:t>
            </a: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0" dirty="0" smtClean="0"/>
          </a:p>
          <a:p>
            <a:pPr marL="346075" indent="-2825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To suppress more than one category of warnings, use the following syntax:</a:t>
            </a:r>
          </a:p>
          <a:p>
            <a:pPr marL="1025525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@SuppressWarnings({"unchecked", "deprecation"}) </a:t>
            </a:r>
            <a:endParaRPr lang="en-US" b="0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2921000"/>
          <a:ext cx="80772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ine Callout 1 6"/>
          <p:cNvSpPr/>
          <p:nvPr/>
        </p:nvSpPr>
        <p:spPr>
          <a:xfrm>
            <a:off x="533400" y="2971800"/>
            <a:ext cx="2286000" cy="990600"/>
          </a:xfrm>
          <a:prstGeom prst="borderCallout1">
            <a:avLst>
              <a:gd name="adj1" fmla="val 103578"/>
              <a:gd name="adj2" fmla="val 50553"/>
              <a:gd name="adj3" fmla="val 155948"/>
              <a:gd name="adj4" fmla="val 905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Used to suppress compiler warning related to the usage of deprecated methods.</a:t>
            </a:r>
            <a:endParaRPr lang="en-US" sz="1600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477000" y="2743200"/>
            <a:ext cx="2514600" cy="1295400"/>
          </a:xfrm>
          <a:prstGeom prst="borderCallout1">
            <a:avLst>
              <a:gd name="adj1" fmla="val 103578"/>
              <a:gd name="adj2" fmla="val 50553"/>
              <a:gd name="adj3" fmla="val 145126"/>
              <a:gd name="adj4" fmla="val 104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Used to  suppress compiler warning related to the usage of collections without generics</a:t>
            </a:r>
            <a:endParaRPr lang="en-US" sz="1600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8001000" cy="1143000"/>
          </a:xfrm>
        </p:spPr>
        <p:txBody>
          <a:bodyPr/>
          <a:lstStyle/>
          <a:p>
            <a:r>
              <a:rPr lang="en-US" sz="3500" dirty="0" smtClean="0"/>
              <a:t>How to define Annotation Type?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95606"/>
            <a:ext cx="8686800" cy="48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b="0" dirty="0" smtClean="0"/>
          </a:p>
          <a:p>
            <a:pPr>
              <a:lnSpc>
                <a:spcPct val="150000"/>
              </a:lnSpc>
            </a:pPr>
            <a:r>
              <a:rPr lang="en-US" sz="1600" b="0" dirty="0" smtClean="0"/>
              <a:t>Annotation type definitions are similar to normal Java interface definitions: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An at-sign (@) precedes the interface keyword.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Each method declaration defines an attribute of the annotation type.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Method declarations must not have any parameters or a throws clause.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Return types are restricted to primitives, String, Class, </a:t>
            </a:r>
            <a:r>
              <a:rPr lang="en-US" sz="1600" b="0" dirty="0" err="1" smtClean="0"/>
              <a:t>enums</a:t>
            </a:r>
            <a:r>
              <a:rPr lang="en-US" sz="1600" b="0" dirty="0" smtClean="0"/>
              <a:t>, annotations, and arrays of the preceding types.</a:t>
            </a:r>
          </a:p>
          <a:p>
            <a:pPr marL="457200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Methods can have default values which will be used when no value is explicitly specified. This is done using the </a:t>
            </a:r>
            <a:r>
              <a:rPr lang="en-US" sz="1600" dirty="0" smtClean="0"/>
              <a:t>default</a:t>
            </a:r>
            <a:r>
              <a:rPr lang="en-US" sz="1600" b="0" dirty="0" smtClean="0"/>
              <a:t> keyword.</a:t>
            </a:r>
          </a:p>
          <a:p>
            <a:pPr marL="457200" indent="-284163">
              <a:lnSpc>
                <a:spcPct val="150000"/>
              </a:lnSpc>
            </a:pPr>
            <a:r>
              <a:rPr lang="en-US" sz="1600" b="0" dirty="0" smtClean="0"/>
              <a:t>Assume there is an annotation “</a:t>
            </a:r>
            <a:r>
              <a:rPr lang="en-US" sz="1600" dirty="0" smtClean="0">
                <a:solidFill>
                  <a:srgbClr val="0070C0"/>
                </a:solidFill>
              </a:rPr>
              <a:t>@Author (</a:t>
            </a:r>
            <a:r>
              <a:rPr lang="en-US" sz="1600" dirty="0" err="1" smtClean="0">
                <a:solidFill>
                  <a:srgbClr val="0070C0"/>
                </a:solidFill>
              </a:rPr>
              <a:t>authorName</a:t>
            </a:r>
            <a:r>
              <a:rPr lang="en-US" sz="1600" dirty="0" smtClean="0">
                <a:solidFill>
                  <a:srgbClr val="0070C0"/>
                </a:solidFill>
              </a:rPr>
              <a:t> = “Arun”)</a:t>
            </a:r>
            <a:r>
              <a:rPr lang="en-US" sz="1600" dirty="0" smtClean="0"/>
              <a:t>”</a:t>
            </a:r>
            <a:endParaRPr lang="en-US" sz="1600" b="0" dirty="0" smtClean="0"/>
          </a:p>
          <a:p>
            <a:pPr marL="457200" indent="-284163">
              <a:lnSpc>
                <a:spcPct val="150000"/>
              </a:lnSpc>
            </a:pPr>
            <a:r>
              <a:rPr lang="en-US" sz="1600" b="0" dirty="0" smtClean="0"/>
              <a:t>    </a:t>
            </a:r>
            <a:r>
              <a:rPr lang="en-US" sz="1600" dirty="0" smtClean="0"/>
              <a:t>Example : </a:t>
            </a:r>
            <a:r>
              <a:rPr lang="en-US" sz="1600" b="0" dirty="0" smtClean="0">
                <a:solidFill>
                  <a:srgbClr val="0070C0"/>
                </a:solidFill>
              </a:rPr>
              <a:t>String </a:t>
            </a:r>
            <a:r>
              <a:rPr lang="en-US" sz="1600" b="0" dirty="0" err="1" smtClean="0">
                <a:solidFill>
                  <a:srgbClr val="0070C0"/>
                </a:solidFill>
              </a:rPr>
              <a:t>authorName</a:t>
            </a:r>
            <a:r>
              <a:rPr lang="en-US" sz="1600" b="0" dirty="0" smtClean="0">
                <a:solidFill>
                  <a:srgbClr val="0070C0"/>
                </a:solidFill>
              </a:rPr>
              <a:t>() default “Jack”; </a:t>
            </a:r>
            <a:r>
              <a:rPr lang="en-US" sz="1600" b="0" dirty="0" smtClean="0">
                <a:solidFill>
                  <a:srgbClr val="00B050"/>
                </a:solidFill>
              </a:rPr>
              <a:t>// if the author name is not mentioned in the annotation the value would be defaulted to Jack.</a:t>
            </a:r>
          </a:p>
          <a:p>
            <a:pPr>
              <a:lnSpc>
                <a:spcPct val="150000"/>
              </a:lnSpc>
            </a:pPr>
            <a:endParaRPr lang="en-US" sz="16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5562600"/>
            <a:ext cx="8534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Note 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User defined annotations may be manipulated by tools or using annotation readers using the Reflection API.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Define custom Annotation 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99942"/>
            <a:ext cx="8991600" cy="558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Custom annotations can be created using  </a:t>
            </a:r>
            <a:r>
              <a:rPr lang="en-US" sz="1600" dirty="0" smtClean="0"/>
              <a:t>@interface</a:t>
            </a:r>
            <a:r>
              <a:rPr lang="en-US" sz="1600" b="0" dirty="0" smtClean="0"/>
              <a:t> as given below</a:t>
            </a:r>
          </a:p>
          <a:p>
            <a:pPr marL="914400">
              <a:lnSpc>
                <a:spcPct val="150000"/>
              </a:lnSpc>
            </a:pPr>
            <a:r>
              <a:rPr lang="en-US" sz="1600" dirty="0" smtClean="0"/>
              <a:t>// A simple annotation type.</a:t>
            </a:r>
          </a:p>
          <a:p>
            <a:pPr marL="914400">
              <a:lnSpc>
                <a:spcPct val="150000"/>
              </a:lnSpc>
            </a:pPr>
            <a:r>
              <a:rPr lang="en-US" sz="1600" dirty="0" smtClean="0"/>
              <a:t>@interface  Author{</a:t>
            </a:r>
          </a:p>
          <a:p>
            <a:pPr marL="914400">
              <a:lnSpc>
                <a:spcPct val="150000"/>
              </a:lnSpc>
            </a:pPr>
            <a:r>
              <a:rPr lang="en-US" sz="1600" dirty="0" smtClean="0"/>
              <a:t>String </a:t>
            </a:r>
            <a:r>
              <a:rPr lang="en-US" sz="1600" dirty="0" err="1" smtClean="0"/>
              <a:t>str</a:t>
            </a:r>
            <a:r>
              <a:rPr lang="en-US" sz="1600" dirty="0" smtClean="0"/>
              <a:t>();</a:t>
            </a:r>
          </a:p>
          <a:p>
            <a:pPr marL="914400">
              <a:lnSpc>
                <a:spcPct val="150000"/>
              </a:lnSpc>
            </a:pPr>
            <a:r>
              <a:rPr lang="en-US" sz="1600" dirty="0" smtClean="0"/>
              <a:t>String </a:t>
            </a:r>
            <a:r>
              <a:rPr lang="en-US" sz="1600" dirty="0" err="1" smtClean="0"/>
              <a:t>creationDate</a:t>
            </a:r>
            <a:r>
              <a:rPr lang="en-US" sz="1600" dirty="0" smtClean="0"/>
              <a:t>();</a:t>
            </a:r>
          </a:p>
          <a:p>
            <a:pPr marL="914400">
              <a:lnSpc>
                <a:spcPct val="150000"/>
              </a:lnSpc>
            </a:pPr>
            <a:r>
              <a:rPr lang="en-US" sz="1600" dirty="0" smtClean="0"/>
              <a:t>}</a:t>
            </a:r>
          </a:p>
          <a:p>
            <a:pPr marL="284163" indent="-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How to use the custom annotation ?</a:t>
            </a:r>
          </a:p>
          <a:p>
            <a:pPr marL="850900" indent="63500">
              <a:lnSpc>
                <a:spcPct val="150000"/>
              </a:lnSpc>
            </a:pPr>
            <a:r>
              <a:rPr lang="en-US" sz="1600" dirty="0" smtClean="0"/>
              <a:t>@Author (</a:t>
            </a:r>
            <a:r>
              <a:rPr lang="en-US" sz="1600" dirty="0" err="1" smtClean="0"/>
              <a:t>str</a:t>
            </a:r>
            <a:r>
              <a:rPr lang="en-US" sz="1600" dirty="0" smtClean="0"/>
              <a:t> = “</a:t>
            </a:r>
            <a:r>
              <a:rPr lang="en-US" sz="1600" dirty="0" err="1" smtClean="0"/>
              <a:t>Arun</a:t>
            </a:r>
            <a:r>
              <a:rPr lang="en-US" sz="1600" dirty="0" smtClean="0"/>
              <a:t>”, </a:t>
            </a:r>
            <a:r>
              <a:rPr lang="en-US" sz="1600" dirty="0" err="1" smtClean="0"/>
              <a:t>creationDate</a:t>
            </a:r>
            <a:r>
              <a:rPr lang="en-US" sz="1600" dirty="0" smtClean="0"/>
              <a:t>=“11/11/2011” )</a:t>
            </a:r>
          </a:p>
          <a:p>
            <a:pPr marL="850900" indent="63500">
              <a:lnSpc>
                <a:spcPct val="150000"/>
              </a:lnSpc>
            </a:pPr>
            <a:r>
              <a:rPr lang="en-US" sz="1600" dirty="0" smtClean="0"/>
              <a:t>public static void </a:t>
            </a:r>
            <a:r>
              <a:rPr lang="en-US" sz="1600" dirty="0" err="1" smtClean="0"/>
              <a:t>myMeth</a:t>
            </a:r>
            <a:r>
              <a:rPr lang="en-US" sz="1600" dirty="0" smtClean="0"/>
              <a:t>() { // …}</a:t>
            </a:r>
          </a:p>
          <a:p>
            <a:pPr indent="284163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/>
              <a:t>How to process custom annotations</a:t>
            </a:r>
          </a:p>
          <a:p>
            <a:pPr indent="284163">
              <a:lnSpc>
                <a:spcPct val="150000"/>
              </a:lnSpc>
            </a:pPr>
            <a:r>
              <a:rPr lang="en-US" sz="1600" b="0" dirty="0" smtClean="0"/>
              <a:t> Custom annotations can be processed by user defined tools which uses reflection API’s to read the annotation values.</a:t>
            </a:r>
            <a:r>
              <a:rPr lang="en-US" sz="1600" dirty="0" smtClean="0"/>
              <a:t> </a:t>
            </a:r>
          </a:p>
          <a:p>
            <a:pPr indent="284163">
              <a:lnSpc>
                <a:spcPct val="150000"/>
              </a:lnSpc>
            </a:pPr>
            <a:r>
              <a:rPr lang="en-US" sz="1600" dirty="0" smtClean="0"/>
              <a:t>Example : </a:t>
            </a:r>
            <a:r>
              <a:rPr lang="en-US" sz="1600" b="0" dirty="0" smtClean="0"/>
              <a:t>An application server can process the EJB annotations.</a:t>
            </a:r>
          </a:p>
          <a:p>
            <a:pPr marL="850900" indent="63500">
              <a:lnSpc>
                <a:spcPct val="150000"/>
              </a:lnSpc>
            </a:pPr>
            <a:endParaRPr lang="en-US" sz="1600" dirty="0" smtClean="0"/>
          </a:p>
          <a:p>
            <a:pPr marL="850900" indent="63500"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sz="2800" dirty="0" smtClean="0"/>
              <a:t>Few Custom Annotations In Frameworks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5" name="Rectangle 4"/>
          <p:cNvSpPr/>
          <p:nvPr/>
        </p:nvSpPr>
        <p:spPr>
          <a:xfrm>
            <a:off x="304800" y="1628269"/>
            <a:ext cx="807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 smtClean="0"/>
              <a:t>Object-relational mapping :</a:t>
            </a:r>
            <a:r>
              <a:rPr lang="en-US" b="0" dirty="0" smtClean="0"/>
              <a:t>  @Entity, @Table, @Id, @</a:t>
            </a:r>
            <a:r>
              <a:rPr lang="en-US" b="0" dirty="0" err="1" smtClean="0"/>
              <a:t>OneToMany</a:t>
            </a:r>
            <a:r>
              <a:rPr lang="en-US" b="0" dirty="0" smtClean="0"/>
              <a:t>, etc.</a:t>
            </a:r>
          </a:p>
          <a:p>
            <a:pPr marL="284163" indent="-284163">
              <a:spcBef>
                <a:spcPts val="1800"/>
              </a:spcBef>
              <a:buFont typeface="Wingdings" pitchFamily="2" charset="2"/>
              <a:buChar char="§"/>
            </a:pPr>
            <a:r>
              <a:rPr lang="en-US" i="1" dirty="0" smtClean="0"/>
              <a:t>Web services:</a:t>
            </a:r>
            <a:r>
              <a:rPr lang="en-US" b="0" dirty="0" smtClean="0"/>
              <a:t>  @</a:t>
            </a:r>
            <a:r>
              <a:rPr lang="en-US" b="0" dirty="0" err="1" smtClean="0"/>
              <a:t>WebService</a:t>
            </a:r>
            <a:r>
              <a:rPr lang="en-US" b="0" dirty="0" smtClean="0"/>
              <a:t>, @</a:t>
            </a:r>
            <a:r>
              <a:rPr lang="en-US" b="0" dirty="0" err="1" smtClean="0"/>
              <a:t>WebMethod</a:t>
            </a:r>
            <a:r>
              <a:rPr lang="en-US" b="0" dirty="0" smtClean="0"/>
              <a:t>, etc.</a:t>
            </a:r>
          </a:p>
          <a:p>
            <a:pPr marL="284163" indent="-284163">
              <a:spcBef>
                <a:spcPts val="1800"/>
              </a:spcBef>
              <a:buFont typeface="Wingdings" pitchFamily="2" charset="2"/>
              <a:buChar char="§"/>
            </a:pPr>
            <a:r>
              <a:rPr lang="en-US" dirty="0" smtClean="0"/>
              <a:t>Enterprise Java Beans (EJB):</a:t>
            </a:r>
            <a:r>
              <a:rPr lang="en-US" b="0" dirty="0" smtClean="0"/>
              <a:t> @EJB, @Remote</a:t>
            </a:r>
          </a:p>
          <a:p>
            <a:pPr marL="284163" indent="-284163">
              <a:spcBef>
                <a:spcPts val="1800"/>
              </a:spcBef>
              <a:buFont typeface="Wingdings" pitchFamily="2" charset="2"/>
              <a:buChar char="§"/>
            </a:pPr>
            <a:r>
              <a:rPr lang="en-US" i="1" dirty="0" smtClean="0"/>
              <a:t>Event Handling:</a:t>
            </a:r>
            <a:r>
              <a:rPr lang="en-US" b="0" dirty="0" smtClean="0"/>
              <a:t> @Action, @</a:t>
            </a:r>
            <a:r>
              <a:rPr lang="en-US" b="0" dirty="0" err="1" smtClean="0"/>
              <a:t>ActionListenerFor</a:t>
            </a:r>
            <a:endParaRPr lang="en-US" b="0" dirty="0" smtClean="0"/>
          </a:p>
          <a:p>
            <a:pPr marL="284163" indent="-284163">
              <a:spcBef>
                <a:spcPts val="1800"/>
              </a:spcBef>
              <a:buFont typeface="Wingdings" pitchFamily="2" charset="2"/>
              <a:buChar char="§"/>
            </a:pPr>
            <a:r>
              <a:rPr lang="en-US" i="1" dirty="0" err="1" smtClean="0"/>
              <a:t>Junit</a:t>
            </a:r>
            <a:r>
              <a:rPr lang="en-US" i="1" dirty="0" smtClean="0"/>
              <a:t>  testing:</a:t>
            </a:r>
            <a:r>
              <a:rPr lang="en-US" b="0" dirty="0" smtClean="0"/>
              <a:t>  @Test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419600"/>
            <a:ext cx="838200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respective framework will take care of processing the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custome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annotations.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If annotation @EJB is used with the java class file the EJB container will consider the java class as a EJB and process it.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85585"/>
            <a:ext cx="8915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Marker annotations </a:t>
            </a:r>
            <a:r>
              <a:rPr lang="en-US" b="0" dirty="0" smtClean="0"/>
              <a:t>: Have no attributes</a:t>
            </a:r>
          </a:p>
          <a:p>
            <a:pPr marL="393700" indent="-282575">
              <a:lnSpc>
                <a:spcPct val="150000"/>
              </a:lnSpc>
            </a:pPr>
            <a:r>
              <a:rPr lang="en-US" b="0" dirty="0" smtClean="0"/>
              <a:t>     </a:t>
            </a:r>
            <a:r>
              <a:rPr lang="en-US" dirty="0" smtClean="0"/>
              <a:t>Examples:</a:t>
            </a:r>
          </a:p>
          <a:p>
            <a:pPr marL="5683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@Override</a:t>
            </a:r>
          </a:p>
          <a:p>
            <a:pPr marL="5683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@Deprecated</a:t>
            </a:r>
          </a:p>
          <a:p>
            <a:pPr marL="393700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Single Value annotations: </a:t>
            </a:r>
            <a:r>
              <a:rPr lang="en-US" b="0" dirty="0" smtClean="0"/>
              <a:t>Have only one attribute</a:t>
            </a:r>
          </a:p>
          <a:p>
            <a:pPr marL="393700" indent="-282575">
              <a:lnSpc>
                <a:spcPct val="150000"/>
              </a:lnSpc>
            </a:pPr>
            <a:r>
              <a:rPr lang="en-US" b="0" dirty="0" smtClean="0"/>
              <a:t>     </a:t>
            </a:r>
            <a:r>
              <a:rPr lang="en-US" dirty="0" smtClean="0"/>
              <a:t>Example :</a:t>
            </a:r>
          </a:p>
          <a:p>
            <a:pPr marL="630238" indent="-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@Copyright( </a:t>
            </a:r>
            <a:r>
              <a:rPr lang="en-US" b="0" dirty="0" smtClean="0">
                <a:solidFill>
                  <a:srgbClr val="00B050"/>
                </a:solidFill>
              </a:rPr>
              <a:t>“2004, Dave Landers” 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</a:p>
          <a:p>
            <a:pPr marL="630238" indent="-236538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70C0"/>
                </a:solidFill>
              </a:rPr>
              <a:t>@SuppressWarnings({“unchecked”, “deprecation” })</a:t>
            </a:r>
            <a:endParaRPr lang="en-US" dirty="0" smtClean="0">
              <a:solidFill>
                <a:srgbClr val="0070C0"/>
              </a:solidFill>
            </a:endParaRPr>
          </a:p>
          <a:p>
            <a:pPr marL="393700" indent="-282575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Multi-valued annotations: </a:t>
            </a:r>
            <a:r>
              <a:rPr lang="en-US" b="0" dirty="0" smtClean="0"/>
              <a:t>Have more than one attribute.</a:t>
            </a:r>
          </a:p>
          <a:p>
            <a:pPr marL="393700" indent="-282575">
              <a:lnSpc>
                <a:spcPct val="150000"/>
              </a:lnSpc>
            </a:pPr>
            <a:r>
              <a:rPr lang="en-US" b="0" dirty="0" smtClean="0"/>
              <a:t>     </a:t>
            </a:r>
            <a:r>
              <a:rPr lang="en-US" dirty="0" smtClean="0"/>
              <a:t>Example :</a:t>
            </a:r>
            <a:r>
              <a:rPr lang="en-US" b="0" dirty="0" smtClean="0">
                <a:solidFill>
                  <a:srgbClr val="0070C0"/>
                </a:solidFill>
              </a:rPr>
              <a:t> @Review( </a:t>
            </a:r>
            <a:r>
              <a:rPr lang="en-US" b="0" dirty="0" smtClean="0">
                <a:solidFill>
                  <a:srgbClr val="00B050"/>
                </a:solidFill>
              </a:rPr>
              <a:t>reviewer</a:t>
            </a:r>
            <a:r>
              <a:rPr lang="en-US" b="0" dirty="0" smtClean="0">
                <a:solidFill>
                  <a:srgbClr val="0070C0"/>
                </a:solidFill>
              </a:rPr>
              <a:t>=“</a:t>
            </a:r>
            <a:r>
              <a:rPr lang="en-US" b="0" dirty="0" smtClean="0">
                <a:solidFill>
                  <a:srgbClr val="00B050"/>
                </a:solidFill>
              </a:rPr>
              <a:t>Landers</a:t>
            </a:r>
            <a:r>
              <a:rPr lang="en-US" b="0" dirty="0" smtClean="0">
                <a:solidFill>
                  <a:srgbClr val="0070C0"/>
                </a:solidFill>
              </a:rPr>
              <a:t>”,  </a:t>
            </a:r>
            <a:r>
              <a:rPr lang="en-US" b="0" dirty="0" smtClean="0">
                <a:solidFill>
                  <a:srgbClr val="00B050"/>
                </a:solidFill>
              </a:rPr>
              <a:t>date</a:t>
            </a:r>
            <a:r>
              <a:rPr lang="en-US" b="0" dirty="0" smtClean="0">
                <a:solidFill>
                  <a:srgbClr val="0070C0"/>
                </a:solidFill>
              </a:rPr>
              <a:t>=“</a:t>
            </a:r>
            <a:r>
              <a:rPr lang="en-US" b="0" dirty="0" smtClean="0">
                <a:solidFill>
                  <a:srgbClr val="00B050"/>
                </a:solidFill>
              </a:rPr>
              <a:t>4/1/2004</a:t>
            </a:r>
            <a:r>
              <a:rPr lang="en-US" b="0" dirty="0" smtClean="0">
                <a:solidFill>
                  <a:srgbClr val="0070C0"/>
                </a:solidFill>
              </a:rPr>
              <a:t>”,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</a:rPr>
              <a:t>               </a:t>
            </a:r>
            <a:r>
              <a:rPr lang="en-US" b="0" dirty="0" smtClean="0">
                <a:solidFill>
                  <a:srgbClr val="00B050"/>
                </a:solidFill>
              </a:rPr>
              <a:t>comment</a:t>
            </a:r>
            <a:r>
              <a:rPr lang="en-US" b="0" dirty="0" smtClean="0">
                <a:solidFill>
                  <a:srgbClr val="0070C0"/>
                </a:solidFill>
              </a:rPr>
              <a:t>=“</a:t>
            </a:r>
            <a:r>
              <a:rPr lang="en-US" b="0" dirty="0" smtClean="0">
                <a:solidFill>
                  <a:srgbClr val="00B050"/>
                </a:solidFill>
              </a:rPr>
              <a:t>Close stream in finally block</a:t>
            </a:r>
            <a:r>
              <a:rPr lang="en-US" b="0" dirty="0" smtClean="0">
                <a:solidFill>
                  <a:srgbClr val="0070C0"/>
                </a:solidFill>
              </a:rPr>
              <a:t>”</a:t>
            </a:r>
            <a:r>
              <a:rPr lang="en-US" b="0" dirty="0" smtClean="0">
                <a:solidFill>
                  <a:srgbClr val="00B050"/>
                </a:solidFill>
              </a:rPr>
              <a:t> </a:t>
            </a:r>
            <a:r>
              <a:rPr lang="en-US" b="0" dirty="0" smtClean="0">
                <a:solidFill>
                  <a:srgbClr val="0070C0"/>
                </a:solidFill>
              </a:rPr>
              <a:t>)</a:t>
            </a:r>
            <a:endParaRPr lang="en-US" b="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4648200"/>
            <a:ext cx="3048000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Contains a single value- a String array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meta annotation?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8763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This is </a:t>
            </a:r>
            <a:r>
              <a:rPr lang="en-US" i="1" dirty="0" smtClean="0"/>
              <a:t>annotation for annotation. </a:t>
            </a:r>
            <a:r>
              <a:rPr lang="en-US" b="0" dirty="0" smtClean="0"/>
              <a:t>Defines meta-data that can be applied to custom annotations at the time of definition. </a:t>
            </a:r>
          </a:p>
          <a:p>
            <a:pPr marL="1025525" indent="-3317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@Retention</a:t>
            </a:r>
          </a:p>
          <a:p>
            <a:pPr marL="1025525" indent="-3317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@Documented</a:t>
            </a:r>
          </a:p>
          <a:p>
            <a:pPr marL="1025525" indent="-3317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@Target</a:t>
            </a:r>
          </a:p>
          <a:p>
            <a:pPr marL="1025525" indent="-33178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@Inherited</a:t>
            </a:r>
            <a:endParaRPr lang="en-US" b="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036403"/>
            <a:ext cx="5105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 us look at each annotations one by one.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@retention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915400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841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Specifies the retention policy of the user defined annotation.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A retention policy determines at what point an annotation is discarded.</a:t>
            </a:r>
          </a:p>
          <a:p>
            <a:pPr marL="284163" indent="-2841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Java defines three retention policies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SOURCE :</a:t>
            </a:r>
            <a:r>
              <a:rPr lang="en-US" sz="1600" b="0" dirty="0" smtClean="0"/>
              <a:t> An annotation with a retention policy of SOURCE is retained only in the source file and is discarded during compilation.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/>
              <a:t>CLASS :</a:t>
            </a:r>
            <a:r>
              <a:rPr lang="en-US" sz="1600" b="0" dirty="0" smtClean="0"/>
              <a:t> Retained in the Java class file by the Java compiler and will be not be accessible through reflection API at runtime.</a:t>
            </a:r>
            <a:r>
              <a:rPr lang="en-US" sz="1600" dirty="0" smtClean="0"/>
              <a:t> </a:t>
            </a:r>
            <a:r>
              <a:rPr lang="en-US" sz="1600" b="0" dirty="0" smtClean="0"/>
              <a:t>This is the default retention policy. We need to use a byte code manipulation library to access the Annotations available in byte code. 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3.  RUNTIME: </a:t>
            </a:r>
            <a:r>
              <a:rPr lang="en-US" sz="1600" b="0" dirty="0" smtClean="0"/>
              <a:t>Retained in the Java class file by the Java compiler and will be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0" dirty="0" smtClean="0"/>
              <a:t>accessible through reflection API at runtime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5334000"/>
            <a:ext cx="8839200" cy="630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What is reflection?</a:t>
            </a:r>
          </a:p>
          <a:p>
            <a:r>
              <a:rPr lang="en-US" sz="1700" i="1" dirty="0" smtClean="0">
                <a:latin typeface="Arial" pitchFamily="34" charset="0"/>
                <a:cs typeface="Arial" pitchFamily="34" charset="0"/>
              </a:rPr>
              <a:t>Reflection</a:t>
            </a:r>
            <a:r>
              <a:rPr lang="en-US" sz="1700" b="0" dirty="0" smtClean="0">
                <a:latin typeface="Arial" pitchFamily="34" charset="0"/>
                <a:cs typeface="Arial" pitchFamily="34" charset="0"/>
              </a:rPr>
              <a:t> is a feature that enables information about a class to be obtained at run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@retention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447800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Syntax: </a:t>
            </a:r>
            <a:r>
              <a:rPr lang="en-US" dirty="0" smtClean="0">
                <a:solidFill>
                  <a:srgbClr val="00B050"/>
                </a:solidFill>
              </a:rPr>
              <a:t>@Retention(</a:t>
            </a:r>
            <a:r>
              <a:rPr lang="en-US" dirty="0" smtClean="0">
                <a:solidFill>
                  <a:srgbClr val="CC3300"/>
                </a:solidFill>
              </a:rPr>
              <a:t>retention-policy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Here, </a:t>
            </a:r>
            <a:r>
              <a:rPr lang="en-US" dirty="0" smtClean="0">
                <a:solidFill>
                  <a:srgbClr val="CC3300"/>
                </a:solidFill>
              </a:rPr>
              <a:t>retention-policy</a:t>
            </a:r>
            <a:r>
              <a:rPr lang="en-US" b="0" dirty="0" smtClean="0"/>
              <a:t> must be one of the retention policies discussed earlier. </a:t>
            </a:r>
          </a:p>
          <a:p>
            <a:pPr>
              <a:lnSpc>
                <a:spcPct val="150000"/>
              </a:lnSpc>
            </a:pPr>
            <a:r>
              <a:rPr lang="en-US" b="0" dirty="0" smtClean="0"/>
              <a:t>If no retention policy is specified for an annotation, then the default policy of </a:t>
            </a:r>
            <a:r>
              <a:rPr lang="en-US" i="1" dirty="0" smtClean="0"/>
              <a:t>CLASS </a:t>
            </a:r>
            <a:r>
              <a:rPr lang="en-US" b="0" dirty="0" smtClean="0"/>
              <a:t>is used.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Example: </a:t>
            </a:r>
            <a:r>
              <a:rPr lang="en-US" b="0" dirty="0" smtClean="0"/>
              <a:t>Uses @Retention to specify the </a:t>
            </a:r>
            <a:r>
              <a:rPr lang="en-US" i="1" dirty="0" smtClean="0"/>
              <a:t>RUNTIME </a:t>
            </a:r>
            <a:r>
              <a:rPr lang="en-US" b="0" dirty="0" smtClean="0"/>
              <a:t>retention policy. Thus, the following annotation (</a:t>
            </a:r>
            <a:r>
              <a:rPr lang="en-US" dirty="0" err="1" smtClean="0"/>
              <a:t>MyAnnotation</a:t>
            </a:r>
            <a:r>
              <a:rPr lang="en-US" b="0" dirty="0" smtClean="0"/>
              <a:t>) will be available to the JVM during program execution.</a:t>
            </a:r>
          </a:p>
          <a:p>
            <a:pPr marL="346075" indent="568325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@Retention(</a:t>
            </a:r>
            <a:r>
              <a:rPr lang="en-US" dirty="0" err="1" smtClean="0">
                <a:solidFill>
                  <a:srgbClr val="CC3300"/>
                </a:solidFill>
              </a:rPr>
              <a:t>RetentionPolicy.RUNTIME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346075" indent="568325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@interface </a:t>
            </a:r>
            <a:r>
              <a:rPr lang="en-US" dirty="0" err="1" smtClean="0">
                <a:solidFill>
                  <a:srgbClr val="0070C0"/>
                </a:solidFill>
              </a:rPr>
              <a:t>MyAnnotation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</a:p>
          <a:p>
            <a:pPr marL="346075" indent="568325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String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 marL="346075" indent="568325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val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 marL="346075" indent="568325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@Documented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7403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smtClean="0"/>
              <a:t>The </a:t>
            </a:r>
            <a:r>
              <a:rPr lang="en-US" sz="1600" dirty="0" smtClean="0">
                <a:solidFill>
                  <a:srgbClr val="00B050"/>
                </a:solidFill>
              </a:rPr>
              <a:t>@Documented</a:t>
            </a:r>
            <a:r>
              <a:rPr lang="en-US" sz="1600" b="0" dirty="0" smtClean="0"/>
              <a:t> annotation indicates that the custom annotation should be processed by the “</a:t>
            </a:r>
            <a:r>
              <a:rPr lang="en-US" sz="1600" i="1" dirty="0" err="1" smtClean="0"/>
              <a:t>javadoc</a:t>
            </a:r>
            <a:r>
              <a:rPr lang="en-US" sz="1600" i="1" dirty="0" smtClean="0"/>
              <a:t> tool</a:t>
            </a:r>
            <a:r>
              <a:rPr lang="en-US" sz="1600" b="0" dirty="0" smtClean="0"/>
              <a:t>” and included in the generated HTML documentation.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552379"/>
            <a:ext cx="4114800" cy="3000821"/>
          </a:xfrm>
          <a:prstGeom prst="rect">
            <a:avLst/>
          </a:prstGeom>
          <a:solidFill>
            <a:srgbClr val="FFC000">
              <a:alpha val="39000"/>
            </a:srgb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@Documented</a:t>
            </a:r>
            <a:endParaRPr lang="en-US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@interface </a:t>
            </a:r>
            <a:r>
              <a:rPr lang="en-US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ClassPreamble</a:t>
            </a:r>
            <a:r>
              <a:rPr lang="en-US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author();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date();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currentRevision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 default 1;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b="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3552379"/>
            <a:ext cx="4114800" cy="3000821"/>
          </a:xfrm>
          <a:prstGeom prst="rect">
            <a:avLst/>
          </a:prstGeom>
          <a:solidFill>
            <a:srgbClr val="FFC000">
              <a:alpha val="39000"/>
            </a:srgb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ClassPreamble</a:t>
            </a:r>
            <a:r>
              <a:rPr lang="en-US" b="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author = “Arun”, date =“11/11/2011", </a:t>
            </a:r>
            <a:r>
              <a:rPr lang="en-US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currentRevision</a:t>
            </a:r>
            <a:r>
              <a:rPr lang="en-US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6 )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 class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DocDemo</a:t>
            </a: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{ 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// class code goes here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}</a:t>
            </a:r>
          </a:p>
          <a:p>
            <a:pPr>
              <a:lnSpc>
                <a:spcPct val="150000"/>
              </a:lnSpc>
            </a:pP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35814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Custom annotation </a:t>
            </a:r>
            <a:r>
              <a:rPr lang="en-US" sz="1500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ClassPreamble</a:t>
            </a:r>
            <a:r>
              <a:rPr lang="en-US" sz="15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declared as document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2743200"/>
            <a:ext cx="426720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ClassPreamble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 Annotation used in </a:t>
            </a:r>
            <a:r>
              <a:rPr lang="en-US" sz="15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DocDemo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 class.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 Shanmu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 /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February 20th  2012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Generated Java documentation for Preamble annotation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743200"/>
            <a:ext cx="858546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3400" y="1676400"/>
            <a:ext cx="8305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The java doc generated for the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DocDemo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class.</a:t>
            </a:r>
            <a:endParaRPr 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32" y="3733800"/>
            <a:ext cx="2209800" cy="609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@Target Annotation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4478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smtClean="0"/>
              <a:t>The </a:t>
            </a:r>
            <a:r>
              <a:rPr lang="en-US" sz="1600" i="1" dirty="0" smtClean="0">
                <a:solidFill>
                  <a:srgbClr val="CC3300"/>
                </a:solidFill>
              </a:rPr>
              <a:t>@Target</a:t>
            </a:r>
            <a:r>
              <a:rPr lang="en-US" sz="1600" i="1" dirty="0" smtClean="0"/>
              <a:t> </a:t>
            </a:r>
            <a:r>
              <a:rPr lang="en-US" sz="1600" b="0" dirty="0" smtClean="0"/>
              <a:t>Meta-Annotation specifies to which Java code element(s) the custom annotation can be </a:t>
            </a:r>
            <a:r>
              <a:rPr lang="en-US" sz="1600" b="0" dirty="0" smtClean="0"/>
              <a:t>applied. The </a:t>
            </a:r>
            <a:r>
              <a:rPr lang="en-US" sz="1600" b="0" dirty="0" smtClean="0"/>
              <a:t>element types are defined in the </a:t>
            </a:r>
            <a:r>
              <a:rPr lang="en-US" sz="1600" b="0" dirty="0" err="1" smtClean="0"/>
              <a:t>enum</a:t>
            </a:r>
            <a:r>
              <a:rPr lang="en-US" sz="1600" b="0" dirty="0" smtClean="0"/>
              <a:t> </a:t>
            </a:r>
            <a:r>
              <a:rPr lang="en-US" sz="1600" dirty="0" err="1" smtClean="0"/>
              <a:t>java.lang.annotation.ElementType</a:t>
            </a:r>
            <a:r>
              <a:rPr lang="en-US" sz="1600" b="0" dirty="0" smtClean="0"/>
              <a:t> which are as follows:</a:t>
            </a:r>
          </a:p>
          <a:p>
            <a:pPr>
              <a:lnSpc>
                <a:spcPct val="150000"/>
              </a:lnSpc>
            </a:pPr>
            <a:r>
              <a:rPr lang="en-US" sz="1600" b="0" dirty="0" smtClean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2743200"/>
          <a:ext cx="8839200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96393"/>
                <a:gridCol w="514280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 Type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ElementType.PACKAGE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Specifies that the custom annotation applies to package.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ElementType.TYPE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Applies to class, interface, or </a:t>
                      </a: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enum</a:t>
                      </a: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ElementType.FIELD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Applies to the fields of a class.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ElementType.METHOD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Applies to the methods of a class.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ElementType.PARAMETER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Applies to the parameters of the method. 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ElementType.CONSTRUCTOR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Applies to the constructors of the class.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ElementType.LOCAL_VARIABLE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5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Applies to the local variables.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Annotation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76400"/>
            <a:ext cx="861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0238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B050"/>
                </a:solidFill>
              </a:rPr>
              <a:t>@Target(</a:t>
            </a:r>
            <a:r>
              <a:rPr lang="en-US" dirty="0" err="1" smtClean="0">
                <a:solidFill>
                  <a:srgbClr val="CC3300"/>
                </a:solidFill>
              </a:rPr>
              <a:t>ElementType.TYPE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indent="630238"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@Retention(</a:t>
            </a:r>
            <a:r>
              <a:rPr lang="en-US" dirty="0" err="1" smtClean="0">
                <a:solidFill>
                  <a:srgbClr val="CC3300"/>
                </a:solidFill>
              </a:rPr>
              <a:t>RetentionPolicy.RUNTIME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indent="630238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public @interface Version {</a:t>
            </a:r>
          </a:p>
          <a:p>
            <a:pPr indent="630238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major() default 1;</a:t>
            </a:r>
          </a:p>
          <a:p>
            <a:pPr indent="630238">
              <a:lnSpc>
                <a:spcPct val="150000"/>
              </a:lnSpc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minor() default 0;</a:t>
            </a:r>
          </a:p>
          <a:p>
            <a:pPr indent="630238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String release() default "";</a:t>
            </a:r>
          </a:p>
          <a:p>
            <a:pPr indent="630238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724400"/>
            <a:ext cx="83058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defines an annotation “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Version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” which is processed during </a:t>
            </a:r>
            <a:r>
              <a:rPr lang="en-US" sz="24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runtime (Retention policy) 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can be applied on </a:t>
            </a:r>
            <a:r>
              <a:rPr lang="en-US" sz="24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Class, Interface or </a:t>
            </a:r>
            <a:r>
              <a:rPr lang="en-US" sz="2400" dirty="0" err="1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n-US" sz="24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 (Element type)</a:t>
            </a: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@Inherited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1752600"/>
            <a:ext cx="9067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An annotation annotated with @inherited meta annotation Specifies that this annotation, when applied to a class, is automatically inherited by its subclasses. Applies only to annotations for classes.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685865"/>
            <a:ext cx="8991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i="1" dirty="0" smtClean="0"/>
              <a:t>Reflection</a:t>
            </a:r>
            <a:r>
              <a:rPr lang="en-US" b="0" dirty="0" smtClean="0"/>
              <a:t> is a feature used by developers to gather information (method names, method attributes) about a class during run time.</a:t>
            </a:r>
          </a:p>
          <a:p>
            <a:pPr marL="3460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reflection API is contained in the </a:t>
            </a:r>
            <a:r>
              <a:rPr lang="en-US" i="1" dirty="0" err="1" smtClean="0"/>
              <a:t>java.lang.reflect</a:t>
            </a:r>
            <a:r>
              <a:rPr lang="en-US" i="1" dirty="0" smtClean="0"/>
              <a:t> </a:t>
            </a:r>
            <a:r>
              <a:rPr lang="en-US" b="0" dirty="0" smtClean="0"/>
              <a:t> package.</a:t>
            </a:r>
          </a:p>
          <a:p>
            <a:pPr marL="3460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Can also be used to invoke methods in a class.</a:t>
            </a:r>
          </a:p>
          <a:p>
            <a:pPr marL="346075" indent="-282575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Methods of  </a:t>
            </a:r>
            <a:r>
              <a:rPr lang="en-US" i="1" dirty="0" err="1" smtClean="0"/>
              <a:t>AnnotatedElement</a:t>
            </a:r>
            <a:r>
              <a:rPr lang="en-US" b="0" dirty="0" smtClean="0"/>
              <a:t> Interface are used by the reflection API to obtain the annotations from a Class, Method, Field, Constructor, or Package object.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For more details on </a:t>
            </a:r>
            <a:r>
              <a:rPr lang="en-US" b="0" dirty="0" err="1" smtClean="0"/>
              <a:t>AnnotatedElement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hlinkClick r:id="rId2"/>
              </a:rPr>
              <a:t>http://docs.oracle.com/javase/6/docs/api/java/lang/reflect/AnnotatedElement.html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63750"/>
            <a:ext cx="9144000" cy="4184650"/>
          </a:xfrm>
        </p:spPr>
        <p:txBody>
          <a:bodyPr/>
          <a:lstStyle/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346075" indent="-23495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latin typeface="Arial" pitchFamily="34" charset="0"/>
                <a:cs typeface="Arial" pitchFamily="34" charset="0"/>
              </a:rPr>
              <a:t>What is the annotation used for suppressing the warning related to type checks?</a:t>
            </a:r>
          </a:p>
          <a:p>
            <a:pPr marL="346075" indent="-23495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latin typeface="Arial" pitchFamily="34" charset="0"/>
                <a:cs typeface="Arial" pitchFamily="34" charset="0"/>
              </a:rPr>
              <a:t>What is a marker annotation?</a:t>
            </a:r>
          </a:p>
          <a:p>
            <a:pPr marL="346075" indent="-23495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latin typeface="Arial" pitchFamily="34" charset="0"/>
                <a:cs typeface="Arial" pitchFamily="34" charset="0"/>
              </a:rPr>
              <a:t>What is the annotation used to make an annotation available at runtime alone?</a:t>
            </a:r>
          </a:p>
          <a:p>
            <a:pPr marL="346075" indent="-234950">
              <a:lnSpc>
                <a:spcPct val="150000"/>
              </a:lnSpc>
              <a:buFont typeface="Wingdings" pitchFamily="2" charset="2"/>
              <a:buChar char="§"/>
            </a:pPr>
            <a:r>
              <a:rPr sz="1800" dirty="0" smtClean="0">
                <a:latin typeface="Arial" pitchFamily="34" charset="0"/>
                <a:cs typeface="Arial" pitchFamily="34" charset="0"/>
              </a:rPr>
              <a:t>How can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sz="1800" dirty="0" smtClean="0">
                <a:latin typeface="Arial" pitchFamily="34" charset="0"/>
                <a:cs typeface="Arial" pitchFamily="34" charset="0"/>
              </a:rPr>
              <a:t>ensure that a custom annotation is used only with method attributes?</a:t>
            </a:r>
          </a:p>
          <a:p>
            <a:pPr marL="346075" indent="-234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What annotation one can use to mark a method as obsolete?</a:t>
            </a:r>
            <a:endParaRPr sz="18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None/>
            </a:pPr>
            <a:endParaRPr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1"/>
            <a:ext cx="2784898" cy="133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 – Using Annotations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52600"/>
            <a:ext cx="8763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Objective: </a:t>
            </a:r>
            <a:r>
              <a:rPr lang="en-US" b="0" dirty="0" smtClean="0"/>
              <a:t>We are going to practice on how to use the java in built annotations in the </a:t>
            </a:r>
            <a:r>
              <a:rPr lang="en-US" i="1" dirty="0" err="1" smtClean="0"/>
              <a:t>java.lang</a:t>
            </a:r>
            <a:r>
              <a:rPr lang="en-US" b="0" dirty="0" smtClean="0"/>
              <a:t> package.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/>
              <a:t>@Override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/>
              <a:t>@Deprecated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/>
              <a:t>@</a:t>
            </a:r>
            <a:r>
              <a:rPr lang="en-US" i="1" dirty="0" err="1" smtClean="0"/>
              <a:t>SuppressWarning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: @Override Annotation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52806"/>
            <a:ext cx="906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Problem Scenario : </a:t>
            </a:r>
            <a:r>
              <a:rPr lang="en-US" sz="1600" b="0" dirty="0" smtClean="0"/>
              <a:t>In an IT company HR management has introduced a new policy that for few designations the HR will pay a common basic salary. But for the higher designations the salary is calculated based on their respective designation level.</a:t>
            </a:r>
          </a:p>
          <a:p>
            <a:pPr>
              <a:lnSpc>
                <a:spcPct val="150000"/>
              </a:lnSpc>
            </a:pPr>
            <a:r>
              <a:rPr lang="en-US" sz="1600" b="0" dirty="0" smtClean="0"/>
              <a:t>Assume that there are two designations “</a:t>
            </a:r>
            <a:r>
              <a:rPr lang="en-US" sz="1600" i="1" dirty="0" smtClean="0"/>
              <a:t>Programmer</a:t>
            </a:r>
            <a:r>
              <a:rPr lang="en-US" sz="1600" b="0" dirty="0" smtClean="0"/>
              <a:t>” and “</a:t>
            </a:r>
            <a:r>
              <a:rPr lang="en-US" sz="1600" i="1" dirty="0" smtClean="0"/>
              <a:t>Manager</a:t>
            </a:r>
            <a:r>
              <a:rPr lang="en-US" sz="1600" b="0" dirty="0" smtClean="0"/>
              <a:t>” the HR defines that all programmers should get only the basic salary. For Manager it will be 4 times as of the basic salary.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Steps to develop: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Step 1: </a:t>
            </a:r>
            <a:r>
              <a:rPr lang="en-US" sz="1600" b="0" dirty="0" smtClean="0"/>
              <a:t>Create a </a:t>
            </a:r>
            <a:r>
              <a:rPr lang="en-US" sz="1600" i="1" dirty="0" smtClean="0"/>
              <a:t>Employee</a:t>
            </a:r>
            <a:r>
              <a:rPr lang="en-US" sz="1600" b="0" dirty="0" smtClean="0"/>
              <a:t> class, the base class with a method </a:t>
            </a:r>
            <a:r>
              <a:rPr lang="en-US" sz="1600" i="1" dirty="0" err="1" smtClean="0"/>
              <a:t>calculateSalary</a:t>
            </a:r>
            <a:r>
              <a:rPr lang="en-US" sz="1600" i="1" dirty="0" smtClean="0"/>
              <a:t>() </a:t>
            </a:r>
            <a:r>
              <a:rPr lang="en-US" sz="1600" b="0" dirty="0" smtClean="0"/>
              <a:t>which returns the default salary which is 10000.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Step 2:  </a:t>
            </a:r>
            <a:r>
              <a:rPr lang="en-US" sz="1600" b="0" dirty="0" smtClean="0"/>
              <a:t>Create two classes “</a:t>
            </a:r>
            <a:r>
              <a:rPr lang="en-US" sz="1600" dirty="0" smtClean="0"/>
              <a:t>Manager</a:t>
            </a:r>
            <a:r>
              <a:rPr lang="en-US" sz="1600" b="0" dirty="0" smtClean="0"/>
              <a:t>” and “</a:t>
            </a:r>
            <a:r>
              <a:rPr lang="en-US" sz="1600" dirty="0" smtClean="0"/>
              <a:t>Programmer</a:t>
            </a:r>
            <a:r>
              <a:rPr lang="en-US" sz="1600" b="0" dirty="0" smtClean="0"/>
              <a:t>” both extending the base class.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Step 3: </a:t>
            </a:r>
            <a:r>
              <a:rPr lang="en-US" sz="1600" b="0" dirty="0" smtClean="0"/>
              <a:t> Since the Manager designation has a different salary, the </a:t>
            </a:r>
            <a:r>
              <a:rPr lang="en-US" sz="1600" b="0" dirty="0" err="1" smtClean="0"/>
              <a:t>calculateSalary</a:t>
            </a:r>
            <a:r>
              <a:rPr lang="en-US" sz="1600" b="0" dirty="0" smtClean="0"/>
              <a:t>() </a:t>
            </a:r>
            <a:r>
              <a:rPr lang="en-US" sz="1600" b="0" dirty="0" err="1" smtClean="0"/>
              <a:t>methosd</a:t>
            </a:r>
            <a:r>
              <a:rPr lang="en-US" sz="1600" b="0" dirty="0" smtClean="0"/>
              <a:t> should be overridden.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9200" y="5678269"/>
            <a:ext cx="64008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Let us use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@override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annotation to enforce the method to be overridden in the child class.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Hand-@Override annotation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41685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4953000"/>
            <a:ext cx="8839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Did you get any compilation error once you write the above code ?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Lend a Hand-@Override annotation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986677"/>
            <a:ext cx="845820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compilation error occurs because 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CalculateSalary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method in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Manager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class is annotated as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@override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but it is not actually overriding 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calculateSalary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method in Employee class.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@override annotation benefit: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This will ensure that the child class method must override the parent class method. Changing the method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CalculateSalary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in Manager class to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calculateSalary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removes the compilation error.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 - @Deprecated and @SuppressWarnings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8763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Problem Statement:  </a:t>
            </a:r>
            <a:r>
              <a:rPr lang="en-US" b="0" dirty="0" smtClean="0"/>
              <a:t>Consider an application has a utility named </a:t>
            </a:r>
            <a:r>
              <a:rPr lang="en-US" i="1" dirty="0" smtClean="0"/>
              <a:t>Printer</a:t>
            </a:r>
            <a:r>
              <a:rPr lang="en-US" b="0" dirty="0" smtClean="0"/>
              <a:t> containing a method </a:t>
            </a:r>
            <a:r>
              <a:rPr lang="en-US" i="1" dirty="0" smtClean="0"/>
              <a:t>printString() </a:t>
            </a:r>
            <a:r>
              <a:rPr lang="en-US" b="0" dirty="0" smtClean="0"/>
              <a:t>which can accept a String and print it. When upgrading the application  you have planned to create a new method </a:t>
            </a:r>
            <a:r>
              <a:rPr lang="en-US" i="1" dirty="0" err="1" smtClean="0"/>
              <a:t>printManyStrings</a:t>
            </a:r>
            <a:r>
              <a:rPr lang="en-US" i="1" dirty="0" smtClean="0"/>
              <a:t>() </a:t>
            </a:r>
            <a:r>
              <a:rPr lang="en-US" b="0" dirty="0" smtClean="0"/>
              <a:t> , since this can handle the printing of one or more string you plan to make the </a:t>
            </a:r>
            <a:r>
              <a:rPr lang="en-US" i="1" dirty="0" smtClean="0"/>
              <a:t>printString() </a:t>
            </a:r>
            <a:r>
              <a:rPr lang="en-US" b="0" dirty="0" smtClean="0"/>
              <a:t> obsolete.</a:t>
            </a:r>
            <a:endParaRPr lang="en-US" i="1" dirty="0" smtClean="0"/>
          </a:p>
          <a:p>
            <a:pPr>
              <a:lnSpc>
                <a:spcPct val="150000"/>
              </a:lnSpc>
            </a:pPr>
            <a:endParaRPr lang="en-US" b="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Solution: </a:t>
            </a:r>
            <a:r>
              <a:rPr lang="en-US" b="0" dirty="0" smtClean="0"/>
              <a:t>Mark the </a:t>
            </a:r>
            <a:r>
              <a:rPr lang="en-US" i="1" dirty="0" smtClean="0"/>
              <a:t>printString() </a:t>
            </a:r>
            <a:r>
              <a:rPr lang="en-US" b="0" dirty="0" smtClean="0"/>
              <a:t>method as deprecated using the </a:t>
            </a:r>
            <a:r>
              <a:rPr lang="en-US" i="1" dirty="0" smtClean="0"/>
              <a:t>@Deprecated </a:t>
            </a:r>
            <a:r>
              <a:rPr lang="en-US" b="0" dirty="0" smtClean="0"/>
              <a:t>annotation.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Components to be Developed: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/>
              <a:t>Printer </a:t>
            </a:r>
            <a:r>
              <a:rPr lang="en-US" b="0" dirty="0" smtClean="0"/>
              <a:t>class.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err="1" smtClean="0"/>
              <a:t>PrinterManager</a:t>
            </a:r>
            <a:r>
              <a:rPr lang="en-US" i="1" dirty="0" smtClean="0"/>
              <a:t> class :</a:t>
            </a:r>
            <a:r>
              <a:rPr lang="en-US" b="0" dirty="0" smtClean="0"/>
              <a:t> Uses the Printer class to print the String.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: Printer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608427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4590871"/>
            <a:ext cx="8229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@Deprecated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annotation used to mark the method as deprecated.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DID YOU NOTICE: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When using deprecated annotation the method name will be displayed as a strike  (</a:t>
            </a:r>
            <a:r>
              <a:rPr lang="en-US" strike="sngStrike" dirty="0" smtClean="0">
                <a:latin typeface="Arial" pitchFamily="34" charset="0"/>
                <a:cs typeface="Arial" pitchFamily="34" charset="0"/>
              </a:rPr>
              <a:t>printString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) in eclipse.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595735"/>
            <a:ext cx="7924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0" dirty="0" smtClean="0"/>
              <a:t>Develop the Printer class as mentioned below.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543800" cy="1143000"/>
          </a:xfrm>
        </p:spPr>
        <p:txBody>
          <a:bodyPr/>
          <a:lstStyle/>
          <a:p>
            <a:r>
              <a:rPr lang="en-US" sz="3200" dirty="0" smtClean="0"/>
              <a:t>Lend a Hand – Print Manager class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575879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00400"/>
            <a:ext cx="484094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28600" y="4876800"/>
            <a:ext cx="8610600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Keep the mouse over the warning to get the warning details .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 </a:t>
            </a:r>
            <a:r>
              <a:rPr lang="en-US" sz="16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“The method printString(String) from the type Printer is deprecated”. </a:t>
            </a:r>
          </a:p>
          <a:p>
            <a:pPr algn="ctr"/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Let us see how we can suppress this warning.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609600" y="4191000"/>
            <a:ext cx="21336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734270"/>
            <a:ext cx="4648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DID YOU NOTICE: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You will get a warning for using deprecated methods as shown below ?</a:t>
            </a:r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Lend a hand- Add @SuppressWarnings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413441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" y="3505200"/>
            <a:ext cx="89154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Click the warning icon and select the option 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Add @SuppressWarnings deprecation to …”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1295400" y="2362201"/>
            <a:ext cx="13716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76800"/>
            <a:ext cx="372808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4800" y="4477435"/>
            <a:ext cx="2133600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Final Solution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5391835"/>
            <a:ext cx="3581400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@SuppressWarnings annotation added.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Core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–</a:t>
            </a:r>
          </a:p>
          <a:p>
            <a:pPr lvl="1"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Annotation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2525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an annotation?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Types of annotation.</a:t>
            </a:r>
          </a:p>
          <a:p>
            <a:pPr lvl="1" indent="344488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How to create custom annotation?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Annotation?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524000"/>
            <a:ext cx="906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b="0" dirty="0" smtClean="0"/>
              <a:t>Annotations are </a:t>
            </a:r>
            <a:r>
              <a:rPr lang="en-US" sz="1700" i="1" dirty="0" smtClean="0"/>
              <a:t>metadata</a:t>
            </a:r>
            <a:r>
              <a:rPr lang="en-US" sz="1700" b="0" dirty="0" smtClean="0"/>
              <a:t> or </a:t>
            </a:r>
            <a:r>
              <a:rPr lang="en-US" sz="1700" i="1" dirty="0" smtClean="0"/>
              <a:t>data about data</a:t>
            </a:r>
            <a:r>
              <a:rPr lang="en-US" sz="1700" b="0" dirty="0" smtClean="0"/>
              <a:t>.</a:t>
            </a:r>
          </a:p>
          <a:p>
            <a:pPr indent="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b="0" dirty="0" smtClean="0"/>
              <a:t>An annotation indicates that the declared element should be processed in some special way by a compiler, development tool, deployment tool or during runtime interpreters.</a:t>
            </a:r>
          </a:p>
          <a:p>
            <a:pPr indent="34607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b="0" dirty="0" smtClean="0"/>
              <a:t>Starts with a “</a:t>
            </a:r>
            <a:r>
              <a:rPr lang="en-US" sz="1700" i="1" dirty="0" smtClean="0"/>
              <a:t>@</a:t>
            </a:r>
            <a:r>
              <a:rPr lang="en-US" sz="1700" b="0" dirty="0" smtClean="0"/>
              <a:t>” symbol</a:t>
            </a:r>
            <a:endParaRPr lang="en-US" sz="17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3352800"/>
            <a:ext cx="7924800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 : @Override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is an annotation that can be used with methods to inform the compiler that the method declared with this annotation should override the method in the parent class. </a:t>
            </a:r>
          </a:p>
          <a:p>
            <a:pPr indent="3460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If the method fails to override (or) there is no similar method in the parent class , the compiler shows error.</a:t>
            </a:r>
          </a:p>
          <a:p>
            <a:pPr indent="346075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Since the annotation provides some data about the method to the compiler it is referred to as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metadata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(or)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data about data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4478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3700" indent="-3937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Introduced as a part of Java 1.5</a:t>
            </a:r>
          </a:p>
          <a:p>
            <a:pPr marL="393700" indent="-3937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Annotations can be either </a:t>
            </a:r>
            <a:r>
              <a:rPr lang="en-US" sz="1600" i="1" dirty="0" smtClean="0"/>
              <a:t>java built-in</a:t>
            </a:r>
            <a:r>
              <a:rPr lang="en-US" sz="1600" b="0" dirty="0" smtClean="0"/>
              <a:t> or </a:t>
            </a:r>
            <a:r>
              <a:rPr lang="en-US" sz="1600" i="1" dirty="0" smtClean="0"/>
              <a:t>user defined</a:t>
            </a:r>
            <a:r>
              <a:rPr lang="en-US" sz="1600" b="0" dirty="0" smtClean="0"/>
              <a:t>.</a:t>
            </a:r>
          </a:p>
          <a:p>
            <a:pPr marL="393700" indent="-3937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Built-in annotations are processed by the java compiler.</a:t>
            </a:r>
          </a:p>
          <a:p>
            <a:pPr marL="393700" indent="-3937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/>
              <a:t>User defined annotations are processed by specific tools for example the annotations used in hibernate framework is processed by the framework.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352800"/>
            <a:ext cx="8763000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6075" indent="-34607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Annotations have a number of uses, among them,</a:t>
            </a:r>
          </a:p>
          <a:p>
            <a:pPr marL="693738" indent="-300038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Information for the compiler -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Annotations can be used by the java compiler to detect errors or suppress warnings. </a:t>
            </a:r>
          </a:p>
          <a:p>
            <a:pPr marL="693738" indent="-300038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Compile-time and deployment-time processing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Custom developed tools/software can use annotations to perform logic like  generating code, generating XML files during compile time.</a:t>
            </a:r>
          </a:p>
          <a:p>
            <a:pPr marL="693738" indent="-300038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Runtime processing -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Some annotations are used by interpreters to perform some logic such as intercept a HTTP request etc.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400"/>
              </a:spcBef>
              <a:buFont typeface="Wingdings" pitchFamily="2" charset="2"/>
              <a:buChar char="§"/>
            </a:pPr>
            <a:r>
              <a:rPr lang="en-US" b="0" dirty="0" smtClean="0"/>
              <a:t>Annotation enables “</a:t>
            </a:r>
            <a:r>
              <a:rPr lang="en-US" i="1" dirty="0" smtClean="0"/>
              <a:t>declarative programming</a:t>
            </a:r>
            <a:r>
              <a:rPr lang="en-US" b="0" dirty="0" smtClean="0"/>
              <a:t>” style:</a:t>
            </a:r>
          </a:p>
          <a:p>
            <a:pPr marL="914400" indent="-220663">
              <a:spcBef>
                <a:spcPts val="2400"/>
              </a:spcBef>
              <a:buFont typeface="Arial" pitchFamily="34" charset="0"/>
              <a:buChar char="•"/>
              <a:tabLst>
                <a:tab pos="803275" algn="l"/>
              </a:tabLst>
            </a:pPr>
            <a:r>
              <a:rPr lang="en-US" b="0" dirty="0" smtClean="0"/>
              <a:t>Less coding because tool will generate the boiler plate code from annotations in the source code</a:t>
            </a:r>
          </a:p>
          <a:p>
            <a:pPr marL="914400" indent="-220663">
              <a:spcBef>
                <a:spcPts val="2400"/>
              </a:spcBef>
              <a:buFont typeface="Arial" pitchFamily="34" charset="0"/>
              <a:buChar char="•"/>
              <a:tabLst>
                <a:tab pos="803275" algn="l"/>
              </a:tabLst>
            </a:pPr>
            <a:r>
              <a:rPr lang="en-US" b="0" dirty="0" smtClean="0"/>
              <a:t>Easier to change and maintain.</a:t>
            </a:r>
          </a:p>
          <a:p>
            <a:pPr marL="457200" indent="-457200">
              <a:spcBef>
                <a:spcPts val="2400"/>
              </a:spcBef>
              <a:buFont typeface="Wingdings" pitchFamily="2" charset="2"/>
              <a:buChar char="§"/>
            </a:pPr>
            <a:r>
              <a:rPr lang="en-US" b="0" dirty="0" smtClean="0"/>
              <a:t>Annotation eliminates the need for maintaining “</a:t>
            </a:r>
            <a:r>
              <a:rPr lang="en-US" i="1" dirty="0" smtClean="0"/>
              <a:t>supporting files</a:t>
            </a:r>
            <a:r>
              <a:rPr lang="en-US" b="0" dirty="0" smtClean="0"/>
              <a:t>" that must be maintained along with the source files:</a:t>
            </a:r>
          </a:p>
          <a:p>
            <a:pPr marL="457200" indent="-457200">
              <a:spcBef>
                <a:spcPts val="2400"/>
              </a:spcBef>
            </a:pPr>
            <a:r>
              <a:rPr lang="en-US" b="0" dirty="0" smtClean="0"/>
              <a:t>	</a:t>
            </a:r>
            <a:r>
              <a:rPr lang="en-US" dirty="0" smtClean="0"/>
              <a:t>Example : </a:t>
            </a:r>
            <a:r>
              <a:rPr lang="en-US" b="0" dirty="0" smtClean="0"/>
              <a:t>Application configuration can be replaced with annotations in source files.  Frameworks like Struts, Hibernate use this technique.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Built-In Annotations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8</a:t>
            </a:fld>
            <a:endParaRPr lang="en-US" b="0"/>
          </a:p>
        </p:txBody>
      </p:sp>
      <p:sp>
        <p:nvSpPr>
          <p:cNvPr id="5" name="Rectangle 4"/>
          <p:cNvSpPr/>
          <p:nvPr/>
        </p:nvSpPr>
        <p:spPr>
          <a:xfrm>
            <a:off x="76200" y="1474887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Java defines seven built-in annotations.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Three are included in </a:t>
            </a:r>
            <a:r>
              <a:rPr lang="en-US" b="0" dirty="0" err="1" smtClean="0"/>
              <a:t>java.lang</a:t>
            </a:r>
            <a:r>
              <a:rPr lang="en-US" b="0" dirty="0" smtClean="0"/>
              <a:t>. </a:t>
            </a:r>
          </a:p>
          <a:p>
            <a:pPr marL="914400" lvl="1" indent="-3937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@Override,</a:t>
            </a:r>
          </a:p>
          <a:p>
            <a:pPr marL="914400" lvl="1" indent="-3937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@Deprecated, </a:t>
            </a:r>
          </a:p>
          <a:p>
            <a:pPr marL="914400" lvl="1" indent="-3937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@SuppressWarnings.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0" dirty="0" smtClean="0"/>
              <a:t>Four are imported from </a:t>
            </a:r>
            <a:r>
              <a:rPr lang="en-US" b="0" dirty="0" err="1" smtClean="0"/>
              <a:t>java.lang.annotation</a:t>
            </a:r>
            <a:r>
              <a:rPr lang="en-US" b="0" dirty="0" smtClean="0"/>
              <a:t> . These are used to annotate other annotations and hence are known as </a:t>
            </a:r>
            <a:r>
              <a:rPr lang="en-US" i="1" dirty="0" smtClean="0"/>
              <a:t>meta annotations</a:t>
            </a:r>
            <a:r>
              <a:rPr lang="en-US" b="0" dirty="0" smtClean="0"/>
              <a:t>.</a:t>
            </a:r>
          </a:p>
          <a:p>
            <a:pPr marL="9779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@Retention,</a:t>
            </a:r>
          </a:p>
          <a:p>
            <a:pPr marL="9779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@Documented,</a:t>
            </a:r>
          </a:p>
          <a:p>
            <a:pPr marL="9779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@Target, </a:t>
            </a:r>
          </a:p>
          <a:p>
            <a:pPr marL="977900" lvl="2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 smtClean="0"/>
              <a:t>@Inherited.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4953000"/>
            <a:ext cx="51054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 us look at each annotations one by one.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@Override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96705"/>
            <a:ext cx="8991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This is a method level annotation.</a:t>
            </a: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Used to specify that a method should override a method in a super class.</a:t>
            </a:r>
          </a:p>
          <a:p>
            <a:pPr marL="236538" indent="-2365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b="0" dirty="0" smtClean="0"/>
              <a:t>Compiler will throw an error if there is no equivalent method in the base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2590800"/>
            <a:ext cx="9067800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 Parent {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public void sing(Type2 a, Type1 b) {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//method implementation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 Child extends Parent {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  @Override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 void sing(Type1 a, Type2 b) {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//Overridden method implementation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The compiler throws an error since the method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sing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annotated as </a:t>
            </a:r>
            <a:r>
              <a:rPr lang="en-US" sz="1600" b="0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@Override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 in Sub class is not actually overriding any parent class method cause of data type mismatch.</a:t>
            </a:r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B6D4D3094E747B8B545B5FF6CDFA5" ma:contentTypeVersion="0" ma:contentTypeDescription="Create a new document." ma:contentTypeScope="" ma:versionID="fd8225ad450e0e719d9276b01a56706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CE3420-51B5-45D0-AA94-470C87CA3DB9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03EEF856-27EA-4C8D-992D-59B6DECE086B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48485</TotalTime>
  <Words>2464</Words>
  <Application>Microsoft Office PowerPoint</Application>
  <PresentationFormat>On-screen Show (4:3)</PresentationFormat>
  <Paragraphs>317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CATP_2.1</vt:lpstr>
      <vt:lpstr>PowerPoint Presentation</vt:lpstr>
      <vt:lpstr>About the Author</vt:lpstr>
      <vt:lpstr>PowerPoint Presentation</vt:lpstr>
      <vt:lpstr>Objectives</vt:lpstr>
      <vt:lpstr>What is an Annotation?</vt:lpstr>
      <vt:lpstr>More on annotations</vt:lpstr>
      <vt:lpstr>Need for annotation</vt:lpstr>
      <vt:lpstr>Java Built-In Annotations </vt:lpstr>
      <vt:lpstr>@Override Annotation</vt:lpstr>
      <vt:lpstr>@Deprecated annotation</vt:lpstr>
      <vt:lpstr>@SuppressWarnings</vt:lpstr>
      <vt:lpstr>How to define Annotation Type?</vt:lpstr>
      <vt:lpstr>How to Define custom Annotation ?</vt:lpstr>
      <vt:lpstr>Few Custom Annotations In Frameworks</vt:lpstr>
      <vt:lpstr>Types of Annotations</vt:lpstr>
      <vt:lpstr>What is meta annotation?</vt:lpstr>
      <vt:lpstr>@retention annotation</vt:lpstr>
      <vt:lpstr>@retention annotation</vt:lpstr>
      <vt:lpstr>@Documented annotation</vt:lpstr>
      <vt:lpstr>Generated Java documentation for Preamble annotation</vt:lpstr>
      <vt:lpstr> @Target Annotation </vt:lpstr>
      <vt:lpstr>Custom Annotation Declaration</vt:lpstr>
      <vt:lpstr>@Inherited</vt:lpstr>
      <vt:lpstr>Reflection</vt:lpstr>
      <vt:lpstr>Time To Reflect</vt:lpstr>
      <vt:lpstr>Lend a Hand – Using Annotations</vt:lpstr>
      <vt:lpstr>Lend a Hand : @Override Annotation</vt:lpstr>
      <vt:lpstr>Lend a Hand-@Override annotation</vt:lpstr>
      <vt:lpstr>Lend a Hand-@Override annotation</vt:lpstr>
      <vt:lpstr>Lend a Hand - @Deprecated and @SuppressWarnings</vt:lpstr>
      <vt:lpstr>Lend a Hand : Printer class</vt:lpstr>
      <vt:lpstr>Lend a Hand – Print Manager class</vt:lpstr>
      <vt:lpstr>Lend a hand- Add @SuppressWarnings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tables and frames</dc:title>
  <dc:creator>121246</dc:creator>
  <cp:lastModifiedBy>124294</cp:lastModifiedBy>
  <cp:revision>3096</cp:revision>
  <dcterms:created xsi:type="dcterms:W3CDTF">2006-08-07T10:58:16Z</dcterms:created>
  <dcterms:modified xsi:type="dcterms:W3CDTF">2012-10-10T09:09:44Z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0x010100851B6D4D3094E747B8B545B5FF6CDFA5</vt:lpwstr>
  </property>
</Properties>
</file>