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 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 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 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 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 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 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 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9" strike="noStrike" sz="30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9" strike="noStrike" sz="30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9" strike="noStrike" sz="30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9" strike="noStrike" sz="30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9" strike="noStrike" sz="30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9" strike="noStrike" sz="30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9" strike="noStrike" sz="30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9" strike="noStrike" sz="30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59" strike="noStrike" sz="30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ichard Madden    30.03.202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Richard Madden    30.03.2022</a:t>
            </a:r>
          </a:p>
        </p:txBody>
      </p:sp>
      <p:sp>
        <p:nvSpPr>
          <p:cNvPr id="152" name="Cloud Comput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Cloud Computing</a:t>
            </a:r>
          </a:p>
        </p:txBody>
      </p:sp>
      <p:sp>
        <p:nvSpPr>
          <p:cNvPr id="153" name="Overview, Models &amp; Providers"/>
          <p:cNvSpPr txBox="1"/>
          <p:nvPr>
            <p:ph type="subTitle" sz="quarter" idx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/>
          <a:p>
            <a:pPr/>
            <a:r>
              <a:t>Overview, Models &amp; Providers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cloud_computing-pros_and_cons_cc-f.png" descr="cloud_computing-pros_and_cons_cc-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5557" y="329689"/>
            <a:ext cx="20892886" cy="13005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troduction"/>
          <p:cNvSpPr txBox="1"/>
          <p:nvPr>
            <p:ph type="title" idx="4294967295"/>
          </p:nvPr>
        </p:nvSpPr>
        <p:spPr>
          <a:xfrm>
            <a:off x="10174266" y="815929"/>
            <a:ext cx="5177085" cy="1502983"/>
          </a:xfrm>
          <a:prstGeom prst="rect">
            <a:avLst/>
          </a:prstGeom>
        </p:spPr>
        <p:txBody>
          <a:bodyPr/>
          <a:lstStyle>
            <a:lvl1pPr>
              <a:defRPr spc="-159" sz="8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</a:t>
            </a:r>
          </a:p>
        </p:txBody>
      </p:sp>
      <p:pic>
        <p:nvPicPr>
          <p:cNvPr id="156" name="cloud_computing-what_is_cloud_computing.jpeg" descr="cloud_computing-what_is_cloud_computin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37792" y="4017532"/>
            <a:ext cx="10825427" cy="6688568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The Cloud: This term originally referred to a network of computers. Was then used as a metaphor for the internet. Nowadays describes anything present at a remote location.…"/>
          <p:cNvSpPr txBox="1"/>
          <p:nvPr>
            <p:ph type="body" sz="half" idx="4294967295"/>
          </p:nvPr>
        </p:nvSpPr>
        <p:spPr>
          <a:xfrm>
            <a:off x="1089592" y="3308547"/>
            <a:ext cx="9053587" cy="9526817"/>
          </a:xfrm>
          <a:prstGeom prst="rect">
            <a:avLst/>
          </a:prstGeom>
        </p:spPr>
        <p:txBody>
          <a:bodyPr/>
          <a:lstStyle/>
          <a:p>
            <a:pPr lvl="2" marL="0" indent="850391" defTabSz="2267655">
              <a:spcBef>
                <a:spcPts val="4100"/>
              </a:spcBef>
              <a:buSzTx/>
              <a:buNone/>
              <a:defRPr sz="3720"/>
            </a:pPr>
            <a:r>
              <a:rPr b="1" i="1"/>
              <a:t>The Cloud:</a:t>
            </a:r>
            <a:r>
              <a:t> This term originally referred to a network of computers. Was then used as a metaphor for the internet. Nowadays describes anything present at a remote location.</a:t>
            </a:r>
          </a:p>
          <a:p>
            <a:pPr lvl="2" marL="0" indent="850391" defTabSz="2267655">
              <a:spcBef>
                <a:spcPts val="4100"/>
              </a:spcBef>
              <a:buSzTx/>
              <a:buNone/>
              <a:defRPr sz="3720"/>
            </a:pPr>
            <a:r>
              <a:rPr b="1" i="1"/>
              <a:t>Cloud Computing:</a:t>
            </a:r>
            <a:r>
              <a:rPr b="1"/>
              <a:t> </a:t>
            </a:r>
            <a:r>
              <a:t>Manipulating, configuring and accessing hardware and software resources remotely.</a:t>
            </a:r>
          </a:p>
          <a:p>
            <a:pPr lvl="2" marL="0" indent="850391" defTabSz="2267655">
              <a:spcBef>
                <a:spcPts val="4100"/>
              </a:spcBef>
              <a:buSzTx/>
              <a:buNone/>
              <a:defRPr sz="3720"/>
            </a:pPr>
            <a:r>
              <a:rPr b="1" i="1"/>
              <a:t>Platform Independency</a:t>
            </a:r>
            <a:r>
              <a:rPr b="1"/>
              <a:t>: </a:t>
            </a:r>
            <a:r>
              <a:t>Organisations can operate without local data centres. Applications, infrastructure and storage can all be hosted on the cloud.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History"/>
          <p:cNvSpPr txBox="1"/>
          <p:nvPr>
            <p:ph type="title" idx="4294967295"/>
          </p:nvPr>
        </p:nvSpPr>
        <p:spPr>
          <a:xfrm>
            <a:off x="10661696" y="765129"/>
            <a:ext cx="3060608" cy="1502983"/>
          </a:xfrm>
          <a:prstGeom prst="rect">
            <a:avLst/>
          </a:prstGeom>
        </p:spPr>
        <p:txBody>
          <a:bodyPr/>
          <a:lstStyle>
            <a:lvl1pPr>
              <a:defRPr spc="-159" sz="8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History</a:t>
            </a:r>
          </a:p>
        </p:txBody>
      </p:sp>
      <p:pic>
        <p:nvPicPr>
          <p:cNvPr id="160" name="cloud_computing-history.jpeg" descr="cloud_computing-history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0422" y="3116996"/>
            <a:ext cx="14430114" cy="816847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Huge growth in cloud computing within the last decade.…"/>
          <p:cNvSpPr txBox="1"/>
          <p:nvPr>
            <p:ph type="body" sz="half" idx="4294967295"/>
          </p:nvPr>
        </p:nvSpPr>
        <p:spPr>
          <a:xfrm>
            <a:off x="13618094" y="3026495"/>
            <a:ext cx="9658579" cy="8970786"/>
          </a:xfrm>
          <a:prstGeom prst="rect">
            <a:avLst/>
          </a:prstGeom>
        </p:spPr>
        <p:txBody>
          <a:bodyPr/>
          <a:lstStyle/>
          <a:p>
            <a:pPr lvl="2" marL="1554479" indent="-457200" defTabSz="2194505">
              <a:spcBef>
                <a:spcPts val="4000"/>
              </a:spcBef>
              <a:defRPr sz="3600"/>
            </a:pPr>
            <a:r>
              <a:t>Huge growth in cloud computing within the last decade.</a:t>
            </a:r>
          </a:p>
          <a:p>
            <a:pPr lvl="2" marL="1554479" indent="-457200" defTabSz="2194505">
              <a:spcBef>
                <a:spcPts val="4000"/>
              </a:spcBef>
              <a:defRPr sz="3600"/>
            </a:pPr>
            <a:r>
              <a:t>Industry giants such as Google, Amazon, Microsoft &amp; IBM are among the biggest providers.</a:t>
            </a:r>
          </a:p>
          <a:p>
            <a:pPr lvl="2" marL="1554479" indent="-457200" defTabSz="2194505">
              <a:spcBef>
                <a:spcPts val="4000"/>
              </a:spcBef>
              <a:defRPr sz="3600"/>
            </a:pPr>
            <a:r>
              <a:t>Latest trends in cloud computing include containers, serverless computing, cloud security, edge computing and high performance computing.</a:t>
            </a:r>
          </a:p>
          <a:p>
            <a:pPr lvl="2" marL="1554479" indent="-457200" defTabSz="2194505">
              <a:spcBef>
                <a:spcPts val="4000"/>
              </a:spcBef>
              <a:defRPr sz="3600"/>
            </a:pPr>
            <a:r>
              <a:t>By 2020, the combined end-user spending on cloud services totalled $270 billion and 83% of organisations’ workload was stored on the cloud.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business-intelligence-vnext-or-how-cloud-computing-is-not-changing-the-way-we-do-bi-6-638.jpeg" descr="business-intelligence-vnext-or-how-cloud-computing-is-not-changing-the-way-we-do-bi-6-63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1956" y="1210460"/>
            <a:ext cx="13800088" cy="6770263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Essential Characteristics"/>
          <p:cNvSpPr txBox="1"/>
          <p:nvPr>
            <p:ph type="title" idx="4294967295"/>
          </p:nvPr>
        </p:nvSpPr>
        <p:spPr>
          <a:xfrm>
            <a:off x="7345559" y="841329"/>
            <a:ext cx="9692882" cy="1502983"/>
          </a:xfrm>
          <a:prstGeom prst="rect">
            <a:avLst/>
          </a:prstGeom>
        </p:spPr>
        <p:txBody>
          <a:bodyPr/>
          <a:lstStyle>
            <a:lvl1pPr>
              <a:defRPr spc="-159" sz="8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Essential Characteristics</a:t>
            </a:r>
          </a:p>
        </p:txBody>
      </p:sp>
      <p:sp>
        <p:nvSpPr>
          <p:cNvPr id="165" name="On-demand Self Service: Users can unilaterally provision web services and resources when needed without requiring staff support from the cloud provider.…"/>
          <p:cNvSpPr txBox="1"/>
          <p:nvPr>
            <p:ph type="body" sz="half" idx="4294967295"/>
          </p:nvPr>
        </p:nvSpPr>
        <p:spPr>
          <a:xfrm>
            <a:off x="1523187" y="7350540"/>
            <a:ext cx="21670052" cy="5724998"/>
          </a:xfrm>
          <a:prstGeom prst="rect">
            <a:avLst/>
          </a:prstGeom>
        </p:spPr>
        <p:txBody>
          <a:bodyPr/>
          <a:lstStyle/>
          <a:p>
            <a:pPr marL="457200" indent="-457200" defTabSz="2194505">
              <a:spcBef>
                <a:spcPts val="4000"/>
              </a:spcBef>
              <a:defRPr sz="3600"/>
            </a:pPr>
            <a:r>
              <a:rPr b="1" i="1"/>
              <a:t>On-demand Self Service</a:t>
            </a:r>
            <a:r>
              <a:rPr b="1"/>
              <a:t>:</a:t>
            </a:r>
            <a:r>
              <a:t> Users can unilaterally provision web services and resources when needed without requiring staff support from the cloud provider.</a:t>
            </a:r>
          </a:p>
          <a:p>
            <a:pPr marL="457200" indent="-457200" defTabSz="2194505">
              <a:spcBef>
                <a:spcPts val="4000"/>
              </a:spcBef>
              <a:defRPr b="1" sz="3600"/>
            </a:pPr>
            <a:r>
              <a:rPr i="1"/>
              <a:t>Broad Network Access</a:t>
            </a:r>
            <a:r>
              <a:t>: </a:t>
            </a:r>
            <a:r>
              <a:rPr b="0"/>
              <a:t>The cloud can be accessed over the web from anywhere and at any time.</a:t>
            </a:r>
          </a:p>
          <a:p>
            <a:pPr marL="457200" indent="-457200" defTabSz="2194505">
              <a:spcBef>
                <a:spcPts val="4000"/>
              </a:spcBef>
              <a:defRPr b="1" sz="3600"/>
            </a:pPr>
            <a:r>
              <a:rPr i="1"/>
              <a:t>Rapid Elasticity</a:t>
            </a:r>
            <a:r>
              <a:t>:</a:t>
            </a:r>
            <a:r>
              <a:rPr b="0"/>
              <a:t> Resources can be scaled horizontally and vertically to handle increased workload, providing the consumer with the illusion of unlimited provisioning capabilities.</a:t>
            </a:r>
          </a:p>
          <a:p>
            <a:pPr marL="457200" indent="-457200" defTabSz="2194505">
              <a:spcBef>
                <a:spcPts val="4000"/>
              </a:spcBef>
              <a:defRPr b="1" sz="3600"/>
            </a:pPr>
            <a:r>
              <a:rPr i="1"/>
              <a:t>Resource Pooling</a:t>
            </a:r>
            <a:r>
              <a:t>:</a:t>
            </a:r>
            <a:r>
              <a:rPr b="0"/>
              <a:t> Multiple tenants can share a pool of resources, providing location independence.</a:t>
            </a:r>
          </a:p>
          <a:p>
            <a:pPr marL="457200" indent="-457200" defTabSz="2194505">
              <a:spcBef>
                <a:spcPts val="4000"/>
              </a:spcBef>
              <a:defRPr b="1" sz="3600"/>
            </a:pPr>
            <a:r>
              <a:rPr i="1"/>
              <a:t>Measured Services</a:t>
            </a:r>
            <a:r>
              <a:t>:</a:t>
            </a:r>
            <a:r>
              <a:rPr b="0"/>
              <a:t> Users only pay for what they use in terms of storage, processing, bandwidth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ervice Models"/>
          <p:cNvSpPr txBox="1"/>
          <p:nvPr>
            <p:ph type="title" idx="4294967295"/>
          </p:nvPr>
        </p:nvSpPr>
        <p:spPr>
          <a:xfrm>
            <a:off x="9062169" y="714329"/>
            <a:ext cx="6259662" cy="1502983"/>
          </a:xfrm>
          <a:prstGeom prst="rect">
            <a:avLst/>
          </a:prstGeom>
        </p:spPr>
        <p:txBody>
          <a:bodyPr/>
          <a:lstStyle>
            <a:lvl1pPr>
              <a:defRPr spc="-159" sz="8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Service Models</a:t>
            </a:r>
          </a:p>
        </p:txBody>
      </p:sp>
      <p:pic>
        <p:nvPicPr>
          <p:cNvPr id="168" name="IaaS-PaaS-SaaS-slanted-control.png" descr="IaaS-PaaS-SaaS-slanted-contro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36058" y="3129123"/>
            <a:ext cx="13277801" cy="8981754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oftware-as-a-Service (SaaS): Provides end user with the capability to run applications on a cloud infrastructure.…"/>
          <p:cNvSpPr txBox="1"/>
          <p:nvPr>
            <p:ph type="body" sz="half" idx="4294967295"/>
          </p:nvPr>
        </p:nvSpPr>
        <p:spPr>
          <a:xfrm>
            <a:off x="1146694" y="3558299"/>
            <a:ext cx="8898726" cy="8123402"/>
          </a:xfrm>
          <a:prstGeom prst="rect">
            <a:avLst/>
          </a:prstGeom>
        </p:spPr>
        <p:txBody>
          <a:bodyPr/>
          <a:lstStyle/>
          <a:p>
            <a:pPr marL="508000" indent="-508000">
              <a:defRPr b="1" sz="4000"/>
            </a:pPr>
            <a:r>
              <a:rPr i="1"/>
              <a:t>Software-as-a-Service (SaaS)</a:t>
            </a:r>
            <a:r>
              <a:t>:</a:t>
            </a:r>
            <a:r>
              <a:rPr b="0"/>
              <a:t> Provides end user with the capability to run applications on a cloud infrastructure. </a:t>
            </a:r>
          </a:p>
          <a:p>
            <a:pPr marL="508000" indent="-508000">
              <a:defRPr b="1" sz="4000"/>
            </a:pPr>
            <a:r>
              <a:rPr i="1"/>
              <a:t>Platform-as-a-Service (PaaS)</a:t>
            </a:r>
            <a:r>
              <a:t>: </a:t>
            </a:r>
            <a:r>
              <a:rPr b="0"/>
              <a:t>Provides a framework that makes it easier and more efficient to build, customise and deploy applications.</a:t>
            </a:r>
          </a:p>
          <a:p>
            <a:pPr marL="508000" indent="-508000">
              <a:defRPr b="1" sz="4000"/>
            </a:pPr>
            <a:r>
              <a:rPr i="1"/>
              <a:t>Infrastructure-as-a-Service (IaaS)</a:t>
            </a:r>
            <a:r>
              <a:t>: </a:t>
            </a:r>
            <a:r>
              <a:rPr b="0"/>
              <a:t>Provides access to storage, networking, servers and other computing resources via the cloud.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eployment Models"/>
          <p:cNvSpPr txBox="1"/>
          <p:nvPr>
            <p:ph type="title" idx="4294967295"/>
          </p:nvPr>
        </p:nvSpPr>
        <p:spPr>
          <a:xfrm>
            <a:off x="7952821" y="790529"/>
            <a:ext cx="8478358" cy="1502983"/>
          </a:xfrm>
          <a:prstGeom prst="rect">
            <a:avLst/>
          </a:prstGeom>
        </p:spPr>
        <p:txBody>
          <a:bodyPr/>
          <a:lstStyle>
            <a:lvl1pPr>
              <a:defRPr spc="-159" sz="8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Deployment Models</a:t>
            </a:r>
          </a:p>
        </p:txBody>
      </p:sp>
      <p:pic>
        <p:nvPicPr>
          <p:cNvPr id="172" name="cloud-deployment-models.png" descr="cloud-deployment-model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34290" y="4073066"/>
            <a:ext cx="10493303" cy="7297068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Private Cloud: Provisioned for exclusive use by a single organisation comprising multiple consumers. Enhanced customisation and security.…"/>
          <p:cNvSpPr txBox="1"/>
          <p:nvPr>
            <p:ph type="body" sz="half" idx="4294967295"/>
          </p:nvPr>
        </p:nvSpPr>
        <p:spPr>
          <a:xfrm>
            <a:off x="1146694" y="3075699"/>
            <a:ext cx="9807599" cy="10000405"/>
          </a:xfrm>
          <a:prstGeom prst="rect">
            <a:avLst/>
          </a:prstGeom>
        </p:spPr>
        <p:txBody>
          <a:bodyPr/>
          <a:lstStyle/>
          <a:p>
            <a:pPr marL="508000" indent="-508000">
              <a:defRPr b="1" sz="4000"/>
            </a:pPr>
            <a:r>
              <a:rPr i="1"/>
              <a:t>Private Cloud</a:t>
            </a:r>
            <a:r>
              <a:t>:</a:t>
            </a:r>
            <a:r>
              <a:rPr b="0"/>
              <a:t> Provisioned for exclusive use by a single organisation comprising multiple consumers. Enhanced customisation and security.</a:t>
            </a:r>
          </a:p>
          <a:p>
            <a:pPr marL="508000" indent="-508000">
              <a:defRPr b="1" sz="4000"/>
            </a:pPr>
            <a:r>
              <a:rPr i="1"/>
              <a:t>Community Cloud</a:t>
            </a:r>
            <a:r>
              <a:t>:</a:t>
            </a:r>
            <a:r>
              <a:rPr b="0"/>
              <a:t> Provisioned for a group of organisations that have shared concerns.</a:t>
            </a:r>
          </a:p>
          <a:p>
            <a:pPr marL="508000" indent="-508000">
              <a:defRPr b="1" sz="4000"/>
            </a:pPr>
            <a:r>
              <a:rPr i="1"/>
              <a:t>Public Cloud</a:t>
            </a:r>
            <a:r>
              <a:t>:</a:t>
            </a:r>
            <a:r>
              <a:rPr b="0"/>
              <a:t> Provisioned for open use by the general public. Greater efficiency and cheaper costs.</a:t>
            </a:r>
          </a:p>
          <a:p>
            <a:pPr marL="508000" indent="-508000">
              <a:defRPr b="1" sz="4000"/>
            </a:pPr>
            <a:r>
              <a:rPr i="1"/>
              <a:t>Hybrid Cloud</a:t>
            </a:r>
            <a:r>
              <a:t>:</a:t>
            </a:r>
            <a:r>
              <a:rPr b="0"/>
              <a:t> Composition of two or more cloud infrastructures (private, community or public). Greater flexibility.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Virtualisation"/>
          <p:cNvSpPr txBox="1"/>
          <p:nvPr>
            <p:ph type="title" idx="4294967295"/>
          </p:nvPr>
        </p:nvSpPr>
        <p:spPr>
          <a:xfrm>
            <a:off x="9431856" y="790529"/>
            <a:ext cx="5520288" cy="1502983"/>
          </a:xfrm>
          <a:prstGeom prst="rect">
            <a:avLst/>
          </a:prstGeom>
        </p:spPr>
        <p:txBody>
          <a:bodyPr/>
          <a:lstStyle>
            <a:lvl1pPr defTabSz="2413955">
              <a:defRPr spc="-158" sz="7919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Virtualisation</a:t>
            </a:r>
          </a:p>
        </p:txBody>
      </p:sp>
      <p:sp>
        <p:nvSpPr>
          <p:cNvPr id="176" name="Virtualisation: Splitting out operating systems (e.g. Windows, Linux) from the underlying hardware.…"/>
          <p:cNvSpPr txBox="1"/>
          <p:nvPr>
            <p:ph type="body" sz="half" idx="4294967295"/>
          </p:nvPr>
        </p:nvSpPr>
        <p:spPr>
          <a:xfrm>
            <a:off x="1222894" y="2847099"/>
            <a:ext cx="10100710" cy="9844704"/>
          </a:xfrm>
          <a:prstGeom prst="rect">
            <a:avLst/>
          </a:prstGeom>
        </p:spPr>
        <p:txBody>
          <a:bodyPr/>
          <a:lstStyle/>
          <a:p>
            <a:pPr marL="462280" indent="-462280" defTabSz="2218888">
              <a:spcBef>
                <a:spcPts val="4000"/>
              </a:spcBef>
              <a:defRPr b="1" sz="3640"/>
            </a:pPr>
            <a:r>
              <a:rPr i="1"/>
              <a:t>Virtualisation</a:t>
            </a:r>
            <a:r>
              <a:t>:</a:t>
            </a:r>
            <a:r>
              <a:rPr b="0"/>
              <a:t> Splitting out operating systems (e.g. Windows, Linux) from the underlying hardware.</a:t>
            </a:r>
          </a:p>
          <a:p>
            <a:pPr marL="462280" indent="-462280" defTabSz="2218888">
              <a:spcBef>
                <a:spcPts val="4000"/>
              </a:spcBef>
              <a:defRPr b="1" sz="3640"/>
            </a:pPr>
            <a:r>
              <a:rPr i="1"/>
              <a:t>Cloud Virtualisation</a:t>
            </a:r>
            <a:r>
              <a:t>:</a:t>
            </a:r>
            <a:r>
              <a:rPr b="0"/>
              <a:t> Resources can be shared amongst multiple tenants. Customers are provided with a virtual environment in the cloud which can be software, hardware or any other resource and don’t need to consider the physical infrastructure themselves.</a:t>
            </a:r>
            <a:endParaRPr b="0"/>
          </a:p>
          <a:p>
            <a:pPr marL="462280" indent="-462280" defTabSz="2218888">
              <a:spcBef>
                <a:spcPts val="4000"/>
              </a:spcBef>
              <a:defRPr b="1" sz="3640"/>
            </a:pPr>
            <a:r>
              <a:rPr i="1"/>
              <a:t>Hypervisor</a:t>
            </a:r>
            <a:r>
              <a:t>:</a:t>
            </a:r>
            <a:r>
              <a:rPr b="0"/>
              <a:t> Software that creates and runs virtual machines (VMs). It controls and monitors the process, memory and other hardware resources. </a:t>
            </a:r>
            <a:endParaRPr b="0"/>
          </a:p>
          <a:p>
            <a:pPr marL="462280" indent="-462280" defTabSz="2218888">
              <a:spcBef>
                <a:spcPts val="4000"/>
              </a:spcBef>
              <a:defRPr b="1" sz="3640"/>
            </a:pPr>
            <a:r>
              <a:rPr i="1"/>
              <a:t>Benefits</a:t>
            </a:r>
            <a:r>
              <a:t>:</a:t>
            </a:r>
            <a:r>
              <a:rPr b="0"/>
              <a:t> Security, flexible operations and data transfer, economic savings and reduced risk of system failures.</a:t>
            </a:r>
          </a:p>
        </p:txBody>
      </p:sp>
      <p:pic>
        <p:nvPicPr>
          <p:cNvPr id="177" name="vmware_infrastructure.jpeg" descr="vmware_infrastructur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45147" y="3118125"/>
            <a:ext cx="9169486" cy="9302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ntainers"/>
          <p:cNvSpPr txBox="1"/>
          <p:nvPr>
            <p:ph type="title" idx="4294967295"/>
          </p:nvPr>
        </p:nvSpPr>
        <p:spPr>
          <a:xfrm>
            <a:off x="9953225" y="752429"/>
            <a:ext cx="4477550" cy="1502983"/>
          </a:xfrm>
          <a:prstGeom prst="rect">
            <a:avLst/>
          </a:prstGeom>
        </p:spPr>
        <p:txBody>
          <a:bodyPr/>
          <a:lstStyle>
            <a:lvl1pPr>
              <a:defRPr spc="-159" sz="8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Containers</a:t>
            </a:r>
          </a:p>
        </p:txBody>
      </p:sp>
      <p:sp>
        <p:nvSpPr>
          <p:cNvPr id="180" name="Containers: Packages of software that contain all of the necessary elements (i.e. specific programming language runtimes and libraries) to run in any environment.…"/>
          <p:cNvSpPr txBox="1"/>
          <p:nvPr>
            <p:ph type="body" sz="half" idx="4294967295"/>
          </p:nvPr>
        </p:nvSpPr>
        <p:spPr>
          <a:xfrm>
            <a:off x="1019694" y="2911755"/>
            <a:ext cx="9510785" cy="9336104"/>
          </a:xfrm>
          <a:prstGeom prst="rect">
            <a:avLst/>
          </a:prstGeom>
        </p:spPr>
        <p:txBody>
          <a:bodyPr/>
          <a:lstStyle/>
          <a:p>
            <a:pPr marL="441959" indent="-441959" defTabSz="2121354">
              <a:spcBef>
                <a:spcPts val="3900"/>
              </a:spcBef>
              <a:defRPr b="1" sz="3480"/>
            </a:pPr>
            <a:r>
              <a:rPr i="1"/>
              <a:t>Containers</a:t>
            </a:r>
            <a:r>
              <a:t>: </a:t>
            </a:r>
            <a:r>
              <a:rPr b="0"/>
              <a:t>Packages of software that contain all of the necessary elements (i.e. specific programming language runtimes and libraries) to run in any environment.</a:t>
            </a:r>
          </a:p>
          <a:p>
            <a:pPr marL="441959" indent="-441959" defTabSz="2121354">
              <a:spcBef>
                <a:spcPts val="3900"/>
              </a:spcBef>
              <a:defRPr b="1" sz="3480"/>
            </a:pPr>
            <a:r>
              <a:rPr i="1"/>
              <a:t>VM Comparison</a:t>
            </a:r>
            <a:r>
              <a:t>:</a:t>
            </a:r>
            <a:r>
              <a:rPr b="0"/>
              <a:t> Containers are more lightweight than VMs, they virtualise at the OS level as opposed to the hardware level and use only a fraction of the memory VMs require. Useful analogy - VMs are like houses in that they’re fully self-contained whereas containers can be thought of as apartments that are built around shared infrastructure. </a:t>
            </a:r>
            <a:endParaRPr b="0"/>
          </a:p>
          <a:p>
            <a:pPr marL="441959" indent="-441959" defTabSz="2121354">
              <a:spcBef>
                <a:spcPts val="3900"/>
              </a:spcBef>
              <a:defRPr b="1" sz="3480"/>
            </a:pPr>
            <a:r>
              <a:t>Benefits: </a:t>
            </a:r>
            <a:r>
              <a:rPr b="0"/>
              <a:t>Agile development, efficient operations and can run anywhere.</a:t>
            </a:r>
            <a:endParaRPr b="0"/>
          </a:p>
          <a:p>
            <a:pPr marL="441959" indent="-441959" defTabSz="2121354">
              <a:spcBef>
                <a:spcPts val="3900"/>
              </a:spcBef>
              <a:defRPr b="1" sz="3480"/>
            </a:pPr>
            <a:r>
              <a:t>Open-source Platforms:</a:t>
            </a:r>
            <a:r>
              <a:rPr b="0"/>
              <a:t> Docker, Kubernetes.</a:t>
            </a:r>
          </a:p>
        </p:txBody>
      </p:sp>
      <p:pic>
        <p:nvPicPr>
          <p:cNvPr id="181" name="Screenshot 2022-04-02 at 13.49.32.png" descr="Screenshot 2022-04-02 at 13.49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68216" y="4261126"/>
            <a:ext cx="12398444" cy="6637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ervice Providers"/>
          <p:cNvSpPr txBox="1"/>
          <p:nvPr>
            <p:ph type="title" idx="4294967295"/>
          </p:nvPr>
        </p:nvSpPr>
        <p:spPr>
          <a:xfrm>
            <a:off x="8648671" y="841329"/>
            <a:ext cx="7086658" cy="1502983"/>
          </a:xfrm>
          <a:prstGeom prst="rect">
            <a:avLst/>
          </a:prstGeom>
        </p:spPr>
        <p:txBody>
          <a:bodyPr/>
          <a:lstStyle>
            <a:lvl1pPr>
              <a:defRPr spc="-159" sz="8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Service Providers</a:t>
            </a:r>
          </a:p>
        </p:txBody>
      </p:sp>
      <p:pic>
        <p:nvPicPr>
          <p:cNvPr id="184" name="cloud providers.png" descr="cloud provide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32562" y="3935427"/>
            <a:ext cx="13393740" cy="7659544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Amazon Web Services:  Launched 2006 - 33% market share. 200+ services: Compute (EC2), Database (RDS), Storage (S3), Troubleshooting (CloudTrail), Monitoring (CloudWatch).…"/>
          <p:cNvSpPr txBox="1"/>
          <p:nvPr>
            <p:ph type="body" sz="half" idx="4294967295"/>
          </p:nvPr>
        </p:nvSpPr>
        <p:spPr>
          <a:xfrm>
            <a:off x="1121294" y="2863578"/>
            <a:ext cx="8770741" cy="9803242"/>
          </a:xfrm>
          <a:prstGeom prst="rect">
            <a:avLst/>
          </a:prstGeom>
        </p:spPr>
        <p:txBody>
          <a:bodyPr/>
          <a:lstStyle/>
          <a:p>
            <a:pPr marL="396239" indent="-396239" defTabSz="1901904">
              <a:spcBef>
                <a:spcPts val="3500"/>
              </a:spcBef>
              <a:defRPr b="1" sz="3120"/>
            </a:pPr>
            <a:r>
              <a:rPr i="1"/>
              <a:t>Amazon Web Services:  </a:t>
            </a:r>
            <a:r>
              <a:rPr b="0"/>
              <a:t>Launched 2006 - 33% market share. 200+ services: Compute (</a:t>
            </a:r>
            <a:r>
              <a:rPr b="0" i="1"/>
              <a:t>EC2</a:t>
            </a:r>
            <a:r>
              <a:rPr b="0"/>
              <a:t>), Database (</a:t>
            </a:r>
            <a:r>
              <a:rPr b="0" i="1"/>
              <a:t>RDS</a:t>
            </a:r>
            <a:r>
              <a:rPr b="0"/>
              <a:t>), Storage (</a:t>
            </a:r>
            <a:r>
              <a:rPr b="0" i="1"/>
              <a:t>S3</a:t>
            </a:r>
            <a:r>
              <a:rPr b="0"/>
              <a:t>), Troubleshooting (</a:t>
            </a:r>
            <a:r>
              <a:rPr b="0" i="1"/>
              <a:t>CloudTrail</a:t>
            </a:r>
            <a:r>
              <a:rPr b="0"/>
              <a:t>), Monitoring (</a:t>
            </a:r>
            <a:r>
              <a:rPr b="0" i="1"/>
              <a:t>CloudWatch</a:t>
            </a:r>
            <a:r>
              <a:rPr b="0"/>
              <a:t>).</a:t>
            </a:r>
            <a:endParaRPr i="1"/>
          </a:p>
          <a:p>
            <a:pPr marL="396239" indent="-396239" defTabSz="1901904">
              <a:spcBef>
                <a:spcPts val="3500"/>
              </a:spcBef>
              <a:defRPr b="1" sz="3120"/>
            </a:pPr>
            <a:r>
              <a:rPr i="1"/>
              <a:t>Microsoft Azure:</a:t>
            </a:r>
            <a:r>
              <a:rPr b="0"/>
              <a:t> Launched 2010 - 21% market share - 100+ services: Compute (</a:t>
            </a:r>
            <a:r>
              <a:rPr b="0" i="1"/>
              <a:t>Virtual Machines</a:t>
            </a:r>
            <a:r>
              <a:rPr b="0"/>
              <a:t>), Database (Azure </a:t>
            </a:r>
            <a:r>
              <a:rPr b="0" i="1"/>
              <a:t>SQL Database</a:t>
            </a:r>
            <a:r>
              <a:rPr b="0"/>
              <a:t>), Storage (</a:t>
            </a:r>
            <a:r>
              <a:rPr b="0" i="1"/>
              <a:t>Azure Blob Storage</a:t>
            </a:r>
            <a:r>
              <a:rPr b="0"/>
              <a:t>), Troubleshooting (</a:t>
            </a:r>
            <a:r>
              <a:rPr b="0" i="1"/>
              <a:t>Azure Operational Insights</a:t>
            </a:r>
            <a:r>
              <a:rPr b="0"/>
              <a:t>), Monitoring (</a:t>
            </a:r>
            <a:r>
              <a:rPr b="0" i="1"/>
              <a:t>Azure Application Insights</a:t>
            </a:r>
            <a:r>
              <a:rPr b="0"/>
              <a:t>).</a:t>
            </a:r>
            <a:endParaRPr i="1"/>
          </a:p>
          <a:p>
            <a:pPr marL="396239" indent="-396239" defTabSz="1901904">
              <a:spcBef>
                <a:spcPts val="3500"/>
              </a:spcBef>
              <a:defRPr b="1" sz="3120"/>
            </a:pPr>
            <a:r>
              <a:rPr i="1"/>
              <a:t>Google Cloud Platform:</a:t>
            </a:r>
            <a:r>
              <a:rPr b="0"/>
              <a:t> Launched 2011 - 10% market share - 60+ services: Compute (</a:t>
            </a:r>
            <a:r>
              <a:rPr b="0" i="1"/>
              <a:t>Compute Engine</a:t>
            </a:r>
            <a:r>
              <a:rPr b="0"/>
              <a:t>), Database (</a:t>
            </a:r>
            <a:r>
              <a:rPr b="0" i="1"/>
              <a:t>SQL Database</a:t>
            </a:r>
            <a:r>
              <a:rPr b="0"/>
              <a:t>) Storage (</a:t>
            </a:r>
            <a:r>
              <a:rPr b="0" i="1"/>
              <a:t>Cloud Storage</a:t>
            </a:r>
            <a:r>
              <a:rPr b="0"/>
              <a:t>) Troubleshooting (</a:t>
            </a:r>
            <a:r>
              <a:rPr b="0" i="1"/>
              <a:t>Stackdriver Logging</a:t>
            </a:r>
            <a:r>
              <a:rPr b="0"/>
              <a:t>) Monitoring (</a:t>
            </a:r>
            <a:r>
              <a:rPr b="0" i="1"/>
              <a:t>Stackdriver Monitoring</a:t>
            </a:r>
            <a:r>
              <a:rPr b="0"/>
              <a:t>).</a:t>
            </a:r>
            <a:endParaRPr b="0"/>
          </a:p>
          <a:p>
            <a:pPr marL="396239" indent="-396239" defTabSz="1901904">
              <a:spcBef>
                <a:spcPts val="3500"/>
              </a:spcBef>
              <a:defRPr b="1" sz="3120"/>
            </a:pPr>
            <a:r>
              <a:t>Other Big Players:</a:t>
            </a:r>
            <a:r>
              <a:rPr b="0"/>
              <a:t> Alibaba Cloud, IBM Cloud, Saleforce, Tencent Cloud, Oracle Cloud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