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ABFCF23-3B69-468F-B69F-88F6DE6A72F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 autoAdjust="0"/>
  </p:normalViewPr>
  <p:slideViewPr>
    <p:cSldViewPr showGuides="1">
      <p:cViewPr>
        <p:scale>
          <a:sx n="84" d="100"/>
          <a:sy n="84" d="100"/>
        </p:scale>
        <p:origin x="-978" y="-828"/>
      </p:cViewPr>
      <p:guideLst>
        <p:guide orient="horz" pos="2160"/>
        <p:guide orient="horz" pos="1008"/>
        <p:guide orient="horz" pos="3888"/>
        <p:guide orient="horz" pos="864"/>
        <p:guide pos="3839"/>
        <p:guide pos="1007"/>
        <p:guide pos="71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6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60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2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BBE6BF-C811-45BB-8BA9-22EFF2B83FFA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5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/>
          <p:cNvSpPr/>
          <p:nvPr userDrawn="1"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114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41C5-B5F2-469F-BA25-292CFCDAF6E0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85FE-5443-4629-8A1C-6F6EA57CBD60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486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9362CC-4597-4E8E-AFE5-237B3DA1FF07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54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454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F63988-78D4-46C4-B808-1786C6A42859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287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35496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24328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82C1EE-CCC0-4F27-8918-BF938AC1419F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6615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36615" y="2514706"/>
            <a:ext cx="4572000" cy="365749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4328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824328" y="2514600"/>
            <a:ext cx="4572000" cy="365556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A0C48B-9D86-4C33-9BD3-2929B1D74E3D}" type="datetime1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7B711C-F9D6-42CE-B848-D107B7756573}" type="datetime1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</p:spPr>
        <p:txBody>
          <a:bodyPr/>
          <a:lstStyle/>
          <a:p>
            <a:fld id="{4C1EAC44-87EE-4E25-9BCB-D1B8F4FDD9D1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8E44B9-3FFE-4574-9630-3E5A6F960186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4763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F492-7803-4716-B969-A5873965FF8A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2564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FD004168-AADC-4457-9784-543656FEE4FC}" type="datetime1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pic>
        <p:nvPicPr>
          <p:cNvPr id="46" name="Picture 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199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268760"/>
            <a:ext cx="8418271" cy="3011567"/>
          </a:xfrm>
        </p:spPr>
        <p:txBody>
          <a:bodyPr/>
          <a:lstStyle/>
          <a:p>
            <a:r>
              <a:rPr lang="en-US" dirty="0"/>
              <a:t>Selection of important features and predicting wine quality using machine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66759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Preservatives in wines  - necessary ingredient but how much is too much?</a:t>
            </a:r>
          </a:p>
          <a:p>
            <a:r>
              <a:rPr lang="en-IE" dirty="0"/>
              <a:t>Does it influence other attributes of wine? </a:t>
            </a:r>
          </a:p>
          <a:p>
            <a:r>
              <a:rPr lang="en-IE" dirty="0"/>
              <a:t> Alcohol content</a:t>
            </a:r>
          </a:p>
          <a:p>
            <a:r>
              <a:rPr lang="en-IE" dirty="0"/>
              <a:t>Understand dependencies between different wine attributes </a:t>
            </a:r>
          </a:p>
          <a:p>
            <a:r>
              <a:rPr lang="en-IE" dirty="0"/>
              <a:t>Can we answer these questions by using the data about already made wines? </a:t>
            </a:r>
          </a:p>
          <a:p>
            <a:pPr lvl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073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548681"/>
            <a:ext cx="8562287" cy="1584176"/>
          </a:xfrm>
        </p:spPr>
        <p:txBody>
          <a:bodyPr/>
          <a:lstStyle/>
          <a:p>
            <a:pPr algn="ctr"/>
            <a:r>
              <a:rPr lang="en-IE" dirty="0" smtClean="0"/>
              <a:t>Production process impact the attributes of wines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2340238"/>
            <a:ext cx="4183112" cy="45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dirty="0"/>
              <a:t>fixed acidity		measure of tartaric acid [g/dm3]</a:t>
            </a:r>
          </a:p>
          <a:p>
            <a:r>
              <a:rPr lang="en-IE" dirty="0"/>
              <a:t>volatile acidity		amount of acetic acid [g/dm3]</a:t>
            </a:r>
          </a:p>
          <a:p>
            <a:r>
              <a:rPr lang="en-IE" dirty="0"/>
              <a:t>citric acid	-	amount of citric acid [g/dm3]</a:t>
            </a:r>
          </a:p>
          <a:p>
            <a:r>
              <a:rPr lang="en-IE" dirty="0"/>
              <a:t>residual sugar	-	amount of residual sugar [g/dm3]</a:t>
            </a:r>
          </a:p>
          <a:p>
            <a:r>
              <a:rPr lang="en-IE" dirty="0"/>
              <a:t>Chlorides		amount of sodium chloride [g/dm3]</a:t>
            </a:r>
          </a:p>
          <a:p>
            <a:r>
              <a:rPr lang="en-IE" dirty="0"/>
              <a:t>free </a:t>
            </a:r>
            <a:r>
              <a:rPr lang="en-IE" dirty="0" err="1"/>
              <a:t>sulfur</a:t>
            </a:r>
            <a:r>
              <a:rPr lang="en-IE" dirty="0"/>
              <a:t> dioxide	measure of </a:t>
            </a:r>
            <a:r>
              <a:rPr lang="en-IE" dirty="0" err="1"/>
              <a:t>sulfur</a:t>
            </a:r>
            <a:r>
              <a:rPr lang="en-IE" dirty="0"/>
              <a:t> dioxide [mg/dm3]</a:t>
            </a:r>
          </a:p>
          <a:p>
            <a:r>
              <a:rPr lang="en-IE" dirty="0"/>
              <a:t>total </a:t>
            </a:r>
            <a:r>
              <a:rPr lang="en-IE" dirty="0" err="1"/>
              <a:t>sulfur</a:t>
            </a:r>
            <a:r>
              <a:rPr lang="en-IE" dirty="0"/>
              <a:t> dioxide	measure of </a:t>
            </a:r>
            <a:r>
              <a:rPr lang="en-IE" dirty="0" err="1"/>
              <a:t>sulfur</a:t>
            </a:r>
            <a:r>
              <a:rPr lang="en-IE" dirty="0"/>
              <a:t> dioxide [mg/dm3]</a:t>
            </a:r>
          </a:p>
          <a:p>
            <a:r>
              <a:rPr lang="en-IE" dirty="0"/>
              <a:t>Density	 	amount of undissolved sugar [g/cm3]</a:t>
            </a:r>
          </a:p>
          <a:p>
            <a:r>
              <a:rPr lang="en-IE" dirty="0"/>
              <a:t>pH			potential of hydrogen of wine [mole] </a:t>
            </a:r>
          </a:p>
          <a:p>
            <a:r>
              <a:rPr lang="en-IE" dirty="0"/>
              <a:t>sulphates		amount of potassium sulphate [g/dm3]</a:t>
            </a:r>
          </a:p>
          <a:p>
            <a:r>
              <a:rPr lang="en-IE" dirty="0"/>
              <a:t>Alcohol	 	[vol.%]</a:t>
            </a:r>
          </a:p>
          <a:p>
            <a:r>
              <a:rPr lang="en-IE" dirty="0"/>
              <a:t>Quality		number from range 0 -10</a:t>
            </a:r>
          </a:p>
          <a:p>
            <a:pPr lvl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066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Classification techniques – clustering – unsupervised learning</a:t>
            </a:r>
          </a:p>
          <a:p>
            <a:pPr lvl="0"/>
            <a:r>
              <a:rPr lang="en-US" b="1" dirty="0" smtClean="0"/>
              <a:t>Machine Learning technique:</a:t>
            </a:r>
          </a:p>
          <a:p>
            <a:pPr lvl="0">
              <a:buFontTx/>
              <a:buChar char="-"/>
            </a:pPr>
            <a:r>
              <a:rPr lang="en-US" b="1" dirty="0" smtClean="0"/>
              <a:t>Naïve Bayes</a:t>
            </a:r>
          </a:p>
          <a:p>
            <a:pPr lvl="0">
              <a:buFontTx/>
              <a:buChar char="-"/>
            </a:pPr>
            <a:r>
              <a:rPr lang="en-US" b="1" dirty="0" smtClean="0"/>
              <a:t>Decision Tree</a:t>
            </a:r>
          </a:p>
          <a:p>
            <a:pPr lvl="0">
              <a:buFontTx/>
              <a:buChar char="-"/>
            </a:pPr>
            <a:r>
              <a:rPr lang="en-US" b="1" dirty="0" smtClean="0"/>
              <a:t>Random Forest</a:t>
            </a:r>
          </a:p>
          <a:p>
            <a:pPr lvl="0">
              <a:buFontTx/>
              <a:buChar char="-"/>
            </a:pPr>
            <a:r>
              <a:rPr lang="en-US" b="1" dirty="0" smtClean="0"/>
              <a:t>Gradient Boosted Trees</a:t>
            </a:r>
          </a:p>
          <a:p>
            <a:pPr lvl="0">
              <a:buFontTx/>
              <a:buChar char="-"/>
            </a:pPr>
            <a:r>
              <a:rPr lang="en-US" b="1" dirty="0" smtClean="0"/>
              <a:t>Generalized Linear Model</a:t>
            </a:r>
          </a:p>
          <a:p>
            <a:pPr lvl="0">
              <a:buFontTx/>
              <a:buChar char="-"/>
            </a:pPr>
            <a:r>
              <a:rPr lang="en-US" b="1" dirty="0" smtClean="0"/>
              <a:t>Support Vector Machine</a:t>
            </a:r>
            <a:endParaRPr lang="en-US" b="1" dirty="0" smtClean="0"/>
          </a:p>
          <a:p>
            <a:pPr lvl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202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b="1" dirty="0" smtClean="0"/>
              <a:t>Gradient Boosted Technique – the highest accuracy to predict: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      level of alcohol without given alcohol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      balanced wine without given preservative – total sulfur            dioxide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Generalized Linear model – the highest accuracy to predict sugar/</a:t>
            </a:r>
            <a:r>
              <a:rPr lang="en-US" b="1" dirty="0" err="1" smtClean="0"/>
              <a:t>ph</a:t>
            </a:r>
            <a:r>
              <a:rPr lang="en-US" b="1" dirty="0" smtClean="0"/>
              <a:t> level, without </a:t>
            </a:r>
            <a:r>
              <a:rPr lang="en-US" b="1" dirty="0" err="1" smtClean="0"/>
              <a:t>Ph</a:t>
            </a:r>
            <a:r>
              <a:rPr lang="en-US" b="1" dirty="0" smtClean="0"/>
              <a:t>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Random Forest to predict quality rank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564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- Patterns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03413" y="1600200"/>
            <a:ext cx="9472824" cy="492514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/>
              <a:t>4 clusters among more than 4000 wines.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/>
              <a:t> Correlation between 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 err="1" smtClean="0"/>
              <a:t>Ph</a:t>
            </a:r>
            <a:r>
              <a:rPr lang="en-US" sz="1600" b="1" dirty="0" smtClean="0"/>
              <a:t> ratio and chlorides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 smtClean="0"/>
              <a:t> </a:t>
            </a:r>
            <a:r>
              <a:rPr lang="en-US" sz="1600" b="1" dirty="0" err="1" smtClean="0"/>
              <a:t>Ph</a:t>
            </a:r>
            <a:r>
              <a:rPr lang="en-US" sz="1600" b="1" dirty="0" smtClean="0"/>
              <a:t> ratio and Fixed acid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 smtClean="0"/>
              <a:t> Residual sugar and density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 err="1" smtClean="0"/>
              <a:t>Ph</a:t>
            </a:r>
            <a:r>
              <a:rPr lang="en-US" sz="1600" b="1" dirty="0" smtClean="0"/>
              <a:t> ratio and residual sugar</a:t>
            </a:r>
          </a:p>
          <a:p>
            <a:pPr marL="0" indent="0">
              <a:buNone/>
            </a:pPr>
            <a:endParaRPr lang="en-US" sz="1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/>
              <a:t>It is hard to predict Quality rank </a:t>
            </a:r>
            <a:endParaRPr lang="en-US" sz="2000" b="1" dirty="0"/>
          </a:p>
        </p:txBody>
      </p:sp>
      <p:pic>
        <p:nvPicPr>
          <p:cNvPr id="4" name="Picture 3" descr="\\BOBSRV01\Folder Redirection\magda\Desktop\New folder\DA\DM\CA2\clust\cluster k - mean scatterplot cluster 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2204865"/>
            <a:ext cx="2160240" cy="129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\\BOBSRV01\Folder Redirection\magda\Desktop\New folder\DA\DM\CA2\clust\cluster k - mean scatterplot cluster 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216" y="2209056"/>
            <a:ext cx="2232248" cy="129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\\BOBSRV01\Folder Redirection\magda\Desktop\New folder\DA\DM\CA2\clust\cluster k - mean scatterplot cluster 0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2209056"/>
            <a:ext cx="2232248" cy="129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\\BOBSRV01\Folder Redirection\magda\Desktop\New folder\DA\DM\CA2\clust\cluster k - mean scatterplot cluster 1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740" y="2209056"/>
            <a:ext cx="2476490" cy="1368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5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armacy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harmacy design slides.potx" id="{BDD4D5A3-0C20-4887-95F2-BFAB47634035}" vid="{397845B7-7EB0-4CC3-ABEB-6754AD0875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170</Words>
  <Application>Microsoft Office PowerPoint</Application>
  <PresentationFormat>Custom</PresentationFormat>
  <Paragraphs>54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Pharmacy design template</vt:lpstr>
      <vt:lpstr>Selection of important features and predicting wine quality using machine learning techniques</vt:lpstr>
      <vt:lpstr>Problem statement</vt:lpstr>
      <vt:lpstr>Production process impact the attributes of wines</vt:lpstr>
      <vt:lpstr>Data</vt:lpstr>
      <vt:lpstr>Models</vt:lpstr>
      <vt:lpstr>Conclusions</vt:lpstr>
      <vt:lpstr>Conclusions - Patterns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Anna Skowron</dc:creator>
  <cp:lastModifiedBy>Magda</cp:lastModifiedBy>
  <cp:revision>10</cp:revision>
  <dcterms:created xsi:type="dcterms:W3CDTF">2018-04-25T20:49:32Z</dcterms:created>
  <dcterms:modified xsi:type="dcterms:W3CDTF">2018-04-27T14:58:01Z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