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3" r:id="rId8"/>
    <p:sldId id="262" r:id="rId9"/>
    <p:sldId id="264" r:id="rId10"/>
    <p:sldId id="265" r:id="rId11"/>
    <p:sldId id="267" r:id="rId12"/>
    <p:sldId id="273" r:id="rId13"/>
    <p:sldId id="274" r:id="rId14"/>
    <p:sldId id="275" r:id="rId15"/>
    <p:sldId id="276" r:id="rId16"/>
    <p:sldId id="281" r:id="rId17"/>
    <p:sldId id="282" r:id="rId18"/>
    <p:sldId id="283" r:id="rId19"/>
    <p:sldId id="284" r:id="rId20"/>
    <p:sldId id="285" r:id="rId21"/>
    <p:sldId id="286" r:id="rId22"/>
    <p:sldId id="287" r:id="rId23"/>
    <p:sldId id="279" r:id="rId24"/>
    <p:sldId id="27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EDA6E2-C6F3-4D88-B79C-9E40F4046B3F}" type="datetimeFigureOut">
              <a:rPr lang="en-US" smtClean="0"/>
              <a:t>3/26/2020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C45C29-B3F0-4533-B653-2BC95C1954C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DFDC50C-4DE6-4B54-9A50-B5007D774915}" type="datetimeFigureOut">
              <a:rPr lang="en-US" smtClean="0"/>
              <a:t>3/26/2020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2D18561-C95F-4EE5-9D89-FE575EC5BD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DC50C-4DE6-4B54-9A50-B5007D77491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DC50C-4DE6-4B54-9A50-B5007D77491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DFDC50C-4DE6-4B54-9A50-B5007D77491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DFDC50C-4DE6-4B54-9A50-B5007D774915}" type="datetimeFigureOut">
              <a:rPr lang="en-US" smtClean="0"/>
              <a:t>3/26/2020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D18561-C95F-4EE5-9D89-FE575EC5BDB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FDC50C-4DE6-4B54-9A50-B5007D77491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DFDC50C-4DE6-4B54-9A50-B5007D774915}" type="datetimeFigureOut">
              <a:rPr lang="en-US" smtClean="0"/>
              <a:t>3/26/2020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DFDC50C-4DE6-4B54-9A50-B5007D774915}" type="datetimeFigureOut">
              <a:rPr lang="en-US" smtClean="0"/>
              <a:t>3/26/2020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DC50C-4DE6-4B54-9A50-B5007D774915}" type="datetimeFigureOut">
              <a:rPr lang="en-US" smtClean="0"/>
              <a:t>3/26/2020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DFDC50C-4DE6-4B54-9A50-B5007D77491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D18561-C95F-4EE5-9D89-FE575EC5BDB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DFDC50C-4DE6-4B54-9A50-B5007D774915}" type="datetimeFigureOut">
              <a:rPr lang="en-US" smtClean="0"/>
              <a:t>3/26/2020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2D18561-C95F-4EE5-9D89-FE575EC5BDB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DFDC50C-4DE6-4B54-9A50-B5007D774915}" type="datetimeFigureOut">
              <a:rPr lang="en-US" smtClean="0"/>
              <a:t>3/26/2020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2D18561-C95F-4EE5-9D89-FE575EC5BDB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ata-flair.training/blogs/javascript-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ANGULAR  7</a:t>
            </a:r>
            <a:br>
              <a:rPr lang="en-US" dirty="0" smtClean="0"/>
            </a:br>
            <a:r>
              <a:rPr lang="en-US" dirty="0" smtClean="0"/>
              <a:t>FEATURES</a:t>
            </a:r>
            <a:endParaRPr lang="en-US" dirty="0"/>
          </a:p>
        </p:txBody>
      </p:sp>
      <p:sp>
        <p:nvSpPr>
          <p:cNvPr id="3" name="Subtitle 2"/>
          <p:cNvSpPr>
            <a:spLocks noGrp="1"/>
          </p:cNvSpPr>
          <p:nvPr>
            <p:ph type="subTitle" idx="1"/>
          </p:nvPr>
        </p:nvSpPr>
        <p:spPr/>
        <p:txBody>
          <a:bodyPr>
            <a:normAutofit fontScale="85000" lnSpcReduction="20000"/>
          </a:bodyPr>
          <a:lstStyle/>
          <a:p>
            <a:endParaRPr lang="en-US" dirty="0" smtClean="0"/>
          </a:p>
          <a:p>
            <a:endParaRPr lang="en-US" dirty="0" smtClean="0"/>
          </a:p>
          <a:p>
            <a:endParaRPr lang="en-US" dirty="0" smtClean="0"/>
          </a:p>
          <a:p>
            <a:r>
              <a:rPr lang="en-US" dirty="0" smtClean="0"/>
              <a:t>MADDIKARA SAI TRIVENI</a:t>
            </a:r>
          </a:p>
          <a:p>
            <a:r>
              <a:rPr lang="en-US" dirty="0" smtClean="0"/>
              <a:t>ID:-5067623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latin typeface="+mj-lt"/>
              </a:rPr>
              <a:t>The </a:t>
            </a:r>
            <a:r>
              <a:rPr lang="en-IN" b="1" dirty="0" err="1" smtClean="0">
                <a:latin typeface="+mj-lt"/>
              </a:rPr>
              <a:t>BrowserAnimationsModule</a:t>
            </a:r>
            <a:r>
              <a:rPr lang="en-IN" dirty="0" smtClean="0">
                <a:latin typeface="+mj-lt"/>
              </a:rPr>
              <a:t> needs to be added to the import array in </a:t>
            </a:r>
            <a:r>
              <a:rPr lang="en-IN" b="1" dirty="0" err="1" smtClean="0">
                <a:latin typeface="+mj-lt"/>
              </a:rPr>
              <a:t>app.module.ts</a:t>
            </a:r>
            <a:r>
              <a:rPr lang="en-IN" dirty="0" smtClean="0">
                <a:latin typeface="+mj-lt"/>
              </a:rPr>
              <a:t> as shown below −</a:t>
            </a:r>
          </a:p>
          <a:p>
            <a:endParaRPr lang="en-IN" dirty="0" smtClean="0">
              <a:latin typeface="+mj-lt"/>
            </a:endParaRPr>
          </a:p>
          <a:p>
            <a:endParaRPr lang="en-US" dirty="0">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66800" y="3048000"/>
            <a:ext cx="6257925" cy="325792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mj-lt"/>
              </a:rPr>
              <a:t>In </a:t>
            </a:r>
            <a:r>
              <a:rPr lang="en-IN" b="1" dirty="0">
                <a:latin typeface="+mj-lt"/>
              </a:rPr>
              <a:t>app.component.html</a:t>
            </a:r>
            <a:r>
              <a:rPr lang="en-IN" dirty="0">
                <a:latin typeface="+mj-lt"/>
              </a:rPr>
              <a:t>, we have added the html elements, which are to be animated</a:t>
            </a:r>
            <a:r>
              <a:rPr lang="en-IN" dirty="0" smtClean="0">
                <a:latin typeface="+mj-lt"/>
              </a:rPr>
              <a:t>.</a:t>
            </a:r>
          </a:p>
          <a:p>
            <a:endParaRPr lang="en-IN" dirty="0" smtClean="0">
              <a:latin typeface="+mj-lt"/>
            </a:endParaRPr>
          </a:p>
          <a:p>
            <a:endParaRPr lang="en-IN" dirty="0">
              <a:latin typeface="+mj-lt"/>
            </a:endParaRPr>
          </a:p>
          <a:p>
            <a:endParaRPr lang="en-IN" dirty="0" smtClean="0">
              <a:latin typeface="+mj-lt"/>
            </a:endParaRPr>
          </a:p>
          <a:p>
            <a:endParaRPr lang="en-IN" dirty="0">
              <a:latin typeface="+mj-lt"/>
            </a:endParaRPr>
          </a:p>
          <a:p>
            <a:r>
              <a:rPr lang="en-IN" dirty="0">
                <a:latin typeface="+mj-lt"/>
              </a:rPr>
              <a:t>Let us now see the </a:t>
            </a:r>
            <a:r>
              <a:rPr lang="en-IN" b="1" dirty="0" err="1">
                <a:latin typeface="+mj-lt"/>
              </a:rPr>
              <a:t>app.component.ts</a:t>
            </a:r>
            <a:r>
              <a:rPr lang="en-IN" dirty="0">
                <a:latin typeface="+mj-lt"/>
              </a:rPr>
              <a:t> where the animation is defined.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3124200"/>
            <a:ext cx="5705475" cy="12096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154445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043608" y="1556792"/>
            <a:ext cx="5904656" cy="46535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638467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mj-lt"/>
              </a:rPr>
              <a:t>We have to import the animation function that is to be used in the .</a:t>
            </a:r>
            <a:r>
              <a:rPr lang="en-IN" dirty="0" err="1">
                <a:latin typeface="+mj-lt"/>
              </a:rPr>
              <a:t>ts</a:t>
            </a:r>
            <a:r>
              <a:rPr lang="en-IN" dirty="0">
                <a:latin typeface="+mj-lt"/>
              </a:rPr>
              <a:t> </a:t>
            </a:r>
            <a:r>
              <a:rPr lang="en-IN" dirty="0" smtClean="0">
                <a:latin typeface="+mj-lt"/>
              </a:rPr>
              <a:t>file </a:t>
            </a:r>
            <a:r>
              <a:rPr lang="en-IN" dirty="0">
                <a:latin typeface="+mj-lt"/>
              </a:rPr>
              <a:t>as shown above</a:t>
            </a:r>
            <a:r>
              <a:rPr lang="en-IN" dirty="0" smtClean="0">
                <a:latin typeface="+mj-lt"/>
              </a:rPr>
              <a:t>.</a:t>
            </a:r>
          </a:p>
          <a:p>
            <a:endParaRPr lang="en-IN" dirty="0">
              <a:latin typeface="+mj-lt"/>
            </a:endParaRPr>
          </a:p>
          <a:p>
            <a:pPr marL="114300" indent="0">
              <a:buNone/>
            </a:pPr>
            <a:r>
              <a:rPr lang="en-IN" dirty="0" smtClean="0">
                <a:latin typeface="+mj-lt"/>
              </a:rPr>
              <a:t>Here </a:t>
            </a:r>
            <a:r>
              <a:rPr lang="en-IN" dirty="0">
                <a:latin typeface="+mj-lt"/>
              </a:rPr>
              <a:t>we have imported trigger, state, style, transition, and animate from @angular/animations.</a:t>
            </a:r>
          </a:p>
          <a:p>
            <a:pPr marL="114300" indent="0">
              <a:buNone/>
            </a:pPr>
            <a:r>
              <a:rPr lang="en-IN" dirty="0" smtClean="0">
                <a:latin typeface="+mj-lt"/>
              </a:rPr>
              <a:t>    Now</a:t>
            </a:r>
            <a:r>
              <a:rPr lang="en-IN" dirty="0">
                <a:latin typeface="+mj-lt"/>
              </a:rPr>
              <a:t>, we will add the animations property to the @Component () decorator −</a:t>
            </a:r>
          </a:p>
          <a:p>
            <a:endParaRPr lang="en-IN" dirty="0">
              <a:latin typeface="+mj-lt"/>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43000" y="2819400"/>
            <a:ext cx="6128113" cy="514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71600" y="4953000"/>
            <a:ext cx="6120680" cy="16676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128318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80467" y="1625922"/>
            <a:ext cx="7620000" cy="4800600"/>
          </a:xfrm>
        </p:spPr>
        <p:txBody>
          <a:bodyPr>
            <a:normAutofit/>
          </a:bodyPr>
          <a:lstStyle/>
          <a:p>
            <a:r>
              <a:rPr lang="en-IN" sz="2000" dirty="0">
                <a:latin typeface="+mj-lt"/>
              </a:rPr>
              <a:t>Let us now see the .html file to see how the transition function works </a:t>
            </a:r>
            <a:r>
              <a:rPr lang="en-IN" sz="2000" dirty="0" smtClean="0">
                <a:latin typeface="+mj-lt"/>
              </a:rPr>
              <a:t>−</a:t>
            </a:r>
          </a:p>
          <a:p>
            <a:endParaRPr lang="en-IN" sz="2000" dirty="0">
              <a:latin typeface="+mj-lt"/>
            </a:endParaRPr>
          </a:p>
          <a:p>
            <a:endParaRPr lang="en-IN" sz="2000" dirty="0" smtClean="0">
              <a:latin typeface="+mj-lt"/>
            </a:endParaRPr>
          </a:p>
          <a:p>
            <a:endParaRPr lang="en-IN" sz="2000" dirty="0">
              <a:latin typeface="+mj-lt"/>
            </a:endParaRPr>
          </a:p>
          <a:p>
            <a:r>
              <a:rPr lang="en-IN" sz="2000" dirty="0">
                <a:latin typeface="+mj-lt"/>
              </a:rPr>
              <a:t>There is a style property added in the @component directive, which centrally aligns the div. Let us consider the following example to understand the same </a:t>
            </a:r>
            <a:r>
              <a:rPr lang="en-IN" sz="2000" dirty="0" smtClean="0">
                <a:latin typeface="+mj-lt"/>
              </a:rPr>
              <a:t>−</a:t>
            </a:r>
          </a:p>
          <a:p>
            <a:endParaRPr lang="en-IN" sz="2000" dirty="0" smtClean="0">
              <a:latin typeface="+mj-lt"/>
            </a:endParaRPr>
          </a:p>
          <a:p>
            <a:endParaRPr lang="en-IN" sz="2000" dirty="0">
              <a:latin typeface="+mj-lt"/>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688" y="2683197"/>
            <a:ext cx="3790950" cy="771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03648" y="4725144"/>
            <a:ext cx="5688632" cy="14382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492566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latin typeface="+mj-lt"/>
              </a:rPr>
              <a:t>Here, a special character [``] is used to add styles to the html element, if any. For the div, we have given the animation name defined in the </a:t>
            </a:r>
            <a:r>
              <a:rPr lang="en-IN" sz="2000" b="1" dirty="0" err="1">
                <a:latin typeface="+mj-lt"/>
              </a:rPr>
              <a:t>app.component.ts</a:t>
            </a:r>
            <a:r>
              <a:rPr lang="en-IN" sz="2000" dirty="0">
                <a:latin typeface="+mj-lt"/>
              </a:rPr>
              <a:t> file.</a:t>
            </a:r>
          </a:p>
          <a:p>
            <a:r>
              <a:rPr lang="en-IN" sz="2000" dirty="0">
                <a:latin typeface="+mj-lt"/>
              </a:rPr>
              <a:t>On the click of a button it calls the animate function, which is defined in the </a:t>
            </a:r>
            <a:r>
              <a:rPr lang="en-IN" sz="2000" b="1" dirty="0" err="1">
                <a:latin typeface="+mj-lt"/>
              </a:rPr>
              <a:t>app.component.ts</a:t>
            </a:r>
            <a:r>
              <a:rPr lang="en-IN" sz="2000" dirty="0">
                <a:latin typeface="+mj-lt"/>
              </a:rPr>
              <a:t> file as follows −</a:t>
            </a:r>
          </a:p>
          <a:p>
            <a:endParaRPr lang="en-IN" sz="2000" dirty="0">
              <a:latin typeface="+mj-lt"/>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19200" y="4267200"/>
            <a:ext cx="6048672" cy="23042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330893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latin typeface="+mj-lt"/>
              </a:rPr>
              <a:t>This is how the output in the browser </a:t>
            </a:r>
            <a:r>
              <a:rPr lang="en-IN" b="1" dirty="0">
                <a:latin typeface="+mj-lt"/>
              </a:rPr>
              <a:t>(http://localhost:4200/)</a:t>
            </a:r>
            <a:r>
              <a:rPr lang="en-IN" dirty="0">
                <a:latin typeface="+mj-lt"/>
              </a:rPr>
              <a:t> will look like </a:t>
            </a:r>
            <a:r>
              <a:rPr lang="en-IN" dirty="0" smtClean="0">
                <a:latin typeface="+mj-lt"/>
              </a:rPr>
              <a:t>−</a:t>
            </a:r>
          </a:p>
          <a:p>
            <a:endParaRPr lang="en-IN" dirty="0">
              <a:latin typeface="+mj-l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19672" y="2924944"/>
            <a:ext cx="1076325" cy="2095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932040" y="2953518"/>
            <a:ext cx="1656184" cy="2066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66058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Materials</a:t>
            </a:r>
            <a:endParaRPr lang="en-IN" dirty="0"/>
          </a:p>
        </p:txBody>
      </p:sp>
      <p:sp>
        <p:nvSpPr>
          <p:cNvPr id="3" name="Content Placeholder 2"/>
          <p:cNvSpPr>
            <a:spLocks noGrp="1"/>
          </p:cNvSpPr>
          <p:nvPr>
            <p:ph idx="1"/>
          </p:nvPr>
        </p:nvSpPr>
        <p:spPr/>
        <p:txBody>
          <a:bodyPr>
            <a:normAutofit/>
          </a:bodyPr>
          <a:lstStyle/>
          <a:p>
            <a:r>
              <a:rPr lang="en-IN" sz="2000" dirty="0">
                <a:latin typeface="+mj-lt"/>
              </a:rPr>
              <a:t>Materials offer a lot of built-in modules for your project. Features such as autocomplete, </a:t>
            </a:r>
            <a:r>
              <a:rPr lang="en-IN" sz="2000" dirty="0" err="1">
                <a:latin typeface="+mj-lt"/>
              </a:rPr>
              <a:t>datepicker</a:t>
            </a:r>
            <a:r>
              <a:rPr lang="en-IN" sz="2000" dirty="0">
                <a:latin typeface="+mj-lt"/>
              </a:rPr>
              <a:t>, slider, menus, grids, and toolbar are available for use with materials in Angular 7</a:t>
            </a:r>
            <a:r>
              <a:rPr lang="en-IN" sz="2000" dirty="0" smtClean="0">
                <a:latin typeface="+mj-lt"/>
              </a:rPr>
              <a:t>.</a:t>
            </a:r>
          </a:p>
          <a:p>
            <a:r>
              <a:rPr lang="en-IN" sz="2000" dirty="0">
                <a:latin typeface="+mj-lt"/>
              </a:rPr>
              <a:t>To use materials, we need to import the package. Angular 2 also has all the above features but they are available as part of the </a:t>
            </a:r>
            <a:r>
              <a:rPr lang="en-IN" sz="2000" b="1" dirty="0">
                <a:latin typeface="+mj-lt"/>
              </a:rPr>
              <a:t>@angular/core module</a:t>
            </a:r>
            <a:r>
              <a:rPr lang="en-IN" sz="2000" dirty="0">
                <a:latin typeface="+mj-lt"/>
              </a:rPr>
              <a:t>. From Angular 4, Materials module has been made available with a separate module @angular/materials. This helps the user to import only the required materials in their project</a:t>
            </a:r>
            <a:r>
              <a:rPr lang="en-IN" sz="2000" dirty="0" smtClean="0">
                <a:latin typeface="+mj-lt"/>
              </a:rPr>
              <a:t>.</a:t>
            </a:r>
          </a:p>
          <a:p>
            <a:r>
              <a:rPr lang="en-IN" sz="2000" dirty="0">
                <a:latin typeface="+mj-lt"/>
              </a:rPr>
              <a:t>Following is the command to add materials to your project </a:t>
            </a:r>
            <a:r>
              <a:rPr lang="en-IN" sz="2000" dirty="0" smtClean="0">
                <a:latin typeface="+mj-lt"/>
              </a:rPr>
              <a:t>−</a:t>
            </a:r>
          </a:p>
          <a:p>
            <a:endParaRPr lang="en-IN" sz="2000" dirty="0">
              <a:latin typeface="+mj-lt"/>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47800" y="4953000"/>
            <a:ext cx="5400600"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02967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1800" dirty="0">
                <a:latin typeface="+mj-lt"/>
              </a:rPr>
              <a:t>We will now import the modules in the parent module - </a:t>
            </a:r>
            <a:r>
              <a:rPr lang="en-IN" sz="1800" b="1" dirty="0" err="1">
                <a:latin typeface="+mj-lt"/>
              </a:rPr>
              <a:t>app.module.ts</a:t>
            </a:r>
            <a:r>
              <a:rPr lang="en-IN" sz="1800" dirty="0">
                <a:latin typeface="+mj-lt"/>
              </a:rPr>
              <a:t> as shown below</a:t>
            </a:r>
            <a:r>
              <a:rPr lang="en-IN" sz="1800" dirty="0" smtClean="0">
                <a:latin typeface="+mj-lt"/>
              </a:rPr>
              <a:t>.</a:t>
            </a:r>
          </a:p>
          <a:p>
            <a:endParaRPr lang="en-IN" sz="1800" dirty="0">
              <a:latin typeface="+mj-lt"/>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3568" y="2636912"/>
            <a:ext cx="6696744" cy="40324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69479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199" y="1457325"/>
            <a:ext cx="7620000" cy="4800600"/>
          </a:xfrm>
        </p:spPr>
        <p:txBody>
          <a:bodyPr>
            <a:normAutofit/>
          </a:bodyPr>
          <a:lstStyle/>
          <a:p>
            <a:r>
              <a:rPr lang="en-IN" sz="2000" dirty="0">
                <a:latin typeface="+mj-lt"/>
              </a:rPr>
              <a:t>In the above file, we have imported the following modules from </a:t>
            </a:r>
            <a:r>
              <a:rPr lang="en-IN" sz="2000" b="1" dirty="0">
                <a:latin typeface="+mj-lt"/>
              </a:rPr>
              <a:t>@angular/materials</a:t>
            </a:r>
            <a:r>
              <a:rPr lang="en-IN" sz="2000" dirty="0" smtClean="0">
                <a:latin typeface="+mj-lt"/>
              </a:rPr>
              <a:t>.</a:t>
            </a:r>
          </a:p>
          <a:p>
            <a:endParaRPr lang="en-IN" sz="2000" dirty="0">
              <a:latin typeface="+mj-lt"/>
            </a:endParaRPr>
          </a:p>
          <a:p>
            <a:endParaRPr lang="en-IN" sz="2000" dirty="0" smtClean="0">
              <a:latin typeface="+mj-lt"/>
            </a:endParaRPr>
          </a:p>
          <a:p>
            <a:pPr marL="114300" indent="0">
              <a:buNone/>
            </a:pPr>
            <a:endParaRPr lang="en-IN" sz="2000" dirty="0" smtClean="0">
              <a:latin typeface="+mj-lt"/>
            </a:endParaRPr>
          </a:p>
          <a:p>
            <a:r>
              <a:rPr lang="en-IN" sz="2000" dirty="0">
                <a:latin typeface="+mj-lt"/>
              </a:rPr>
              <a:t>And the same is used in the imports array as shown below </a:t>
            </a:r>
            <a:r>
              <a:rPr lang="en-IN" sz="2000" dirty="0" smtClean="0">
                <a:latin typeface="+mj-lt"/>
              </a:rPr>
              <a:t>−</a:t>
            </a:r>
          </a:p>
          <a:p>
            <a:endParaRPr lang="en-IN" sz="2000" dirty="0" smtClean="0">
              <a:latin typeface="+mj-lt"/>
            </a:endParaRPr>
          </a:p>
          <a:p>
            <a:endParaRPr lang="en-IN" sz="2000" dirty="0">
              <a:latin typeface="+mj-lt"/>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55576" y="2409465"/>
            <a:ext cx="6552728" cy="64807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331640" y="3789040"/>
            <a:ext cx="5832648" cy="25202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078603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latin typeface="+mj-lt"/>
              </a:rPr>
              <a:t>Features of angular 7</a:t>
            </a:r>
          </a:p>
          <a:p>
            <a:r>
              <a:rPr lang="en-US" dirty="0" smtClean="0">
                <a:latin typeface="+mj-lt"/>
              </a:rPr>
              <a:t>Animations</a:t>
            </a:r>
          </a:p>
          <a:p>
            <a:r>
              <a:rPr lang="en-US" dirty="0" smtClean="0">
                <a:latin typeface="+mj-lt"/>
              </a:rPr>
              <a:t>Material</a:t>
            </a:r>
          </a:p>
          <a:p>
            <a:r>
              <a:rPr lang="en-US" dirty="0" smtClean="0">
                <a:latin typeface="+mj-lt"/>
              </a:rPr>
              <a:t>Guards</a:t>
            </a:r>
            <a:endParaRPr lang="en-US" dirty="0">
              <a:latin typeface="+mj-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latin typeface="+mj-lt"/>
              </a:rPr>
              <a:t>The </a:t>
            </a:r>
            <a:r>
              <a:rPr lang="en-IN" sz="2000" dirty="0" err="1">
                <a:latin typeface="+mj-lt"/>
              </a:rPr>
              <a:t>app.component.ts</a:t>
            </a:r>
            <a:r>
              <a:rPr lang="en-IN" sz="2000" dirty="0">
                <a:latin typeface="+mj-lt"/>
              </a:rPr>
              <a:t> is as shown below </a:t>
            </a:r>
            <a:r>
              <a:rPr lang="en-IN" sz="2000" dirty="0" smtClean="0">
                <a:latin typeface="+mj-lt"/>
              </a:rPr>
              <a:t>−</a:t>
            </a:r>
          </a:p>
          <a:p>
            <a:endParaRPr lang="en-IN" sz="2000" dirty="0">
              <a:latin typeface="+mj-lt"/>
            </a:endParaRPr>
          </a:p>
          <a:p>
            <a:endParaRPr lang="en-IN" sz="2000" dirty="0" smtClean="0">
              <a:latin typeface="+mj-lt"/>
            </a:endParaRPr>
          </a:p>
          <a:p>
            <a:endParaRPr lang="en-IN" sz="2000" dirty="0">
              <a:latin typeface="+mj-lt"/>
            </a:endParaRPr>
          </a:p>
          <a:p>
            <a:endParaRPr lang="en-IN" sz="2000" dirty="0" smtClean="0">
              <a:latin typeface="+mj-lt"/>
            </a:endParaRPr>
          </a:p>
          <a:p>
            <a:endParaRPr lang="en-IN" sz="2000" dirty="0">
              <a:latin typeface="+mj-lt"/>
            </a:endParaRPr>
          </a:p>
          <a:p>
            <a:endParaRPr lang="en-IN" sz="2000" dirty="0" smtClean="0">
              <a:latin typeface="+mj-lt"/>
            </a:endParaRPr>
          </a:p>
          <a:p>
            <a:r>
              <a:rPr lang="en-IN" sz="2000" dirty="0">
                <a:latin typeface="+mj-lt"/>
              </a:rPr>
              <a:t>Let us now add the material-</a:t>
            </a:r>
            <a:r>
              <a:rPr lang="en-IN" sz="2000" dirty="0" err="1">
                <a:latin typeface="+mj-lt"/>
              </a:rPr>
              <a:t>css</a:t>
            </a:r>
            <a:r>
              <a:rPr lang="en-IN" sz="2000" dirty="0">
                <a:latin typeface="+mj-lt"/>
              </a:rPr>
              <a:t> support in </a:t>
            </a:r>
            <a:r>
              <a:rPr lang="en-IN" sz="2000" b="1" dirty="0">
                <a:latin typeface="+mj-lt"/>
              </a:rPr>
              <a:t>styles.css</a:t>
            </a:r>
            <a:r>
              <a:rPr lang="en-IN" sz="2000" dirty="0" smtClean="0">
                <a:latin typeface="+mj-lt"/>
              </a:rPr>
              <a:t>.</a:t>
            </a:r>
          </a:p>
          <a:p>
            <a:endParaRPr lang="en-IN" sz="2000" dirty="0" smtClean="0">
              <a:latin typeface="+mj-lt"/>
            </a:endParaRPr>
          </a:p>
          <a:p>
            <a:endParaRPr lang="en-IN" sz="2000" dirty="0">
              <a:latin typeface="+mj-lt"/>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3648" y="2276872"/>
            <a:ext cx="4752527" cy="205335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99592" y="5161731"/>
            <a:ext cx="6552728" cy="7875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504098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dirty="0">
                <a:latin typeface="+mj-lt"/>
              </a:rPr>
              <a:t>To add menu, </a:t>
            </a:r>
            <a:r>
              <a:rPr lang="en-IN" sz="2000" b="1" dirty="0">
                <a:latin typeface="+mj-lt"/>
              </a:rPr>
              <a:t>&lt;mat-menu&gt;&lt;/mat-menu&gt;</a:t>
            </a:r>
            <a:r>
              <a:rPr lang="en-IN" sz="2000" dirty="0">
                <a:latin typeface="+mj-lt"/>
              </a:rPr>
              <a:t> is used. The </a:t>
            </a:r>
            <a:r>
              <a:rPr lang="en-IN" sz="2000" b="1" dirty="0">
                <a:latin typeface="+mj-lt"/>
              </a:rPr>
              <a:t>file</a:t>
            </a:r>
            <a:r>
              <a:rPr lang="en-IN" sz="2000" dirty="0">
                <a:latin typeface="+mj-lt"/>
              </a:rPr>
              <a:t> and </a:t>
            </a:r>
            <a:r>
              <a:rPr lang="en-IN" sz="2000" b="1" dirty="0">
                <a:latin typeface="+mj-lt"/>
              </a:rPr>
              <a:t>Save As</a:t>
            </a:r>
            <a:r>
              <a:rPr lang="en-IN" sz="2000" dirty="0">
                <a:latin typeface="+mj-lt"/>
              </a:rPr>
              <a:t> items are added to the button under mat-menu. There is a main button added </a:t>
            </a:r>
            <a:r>
              <a:rPr lang="en-IN" sz="2000" b="1" dirty="0">
                <a:latin typeface="+mj-lt"/>
              </a:rPr>
              <a:t>Menu</a:t>
            </a:r>
            <a:r>
              <a:rPr lang="en-IN" sz="2000" dirty="0">
                <a:latin typeface="+mj-lt"/>
              </a:rPr>
              <a:t>. The reference of the same is given the </a:t>
            </a:r>
            <a:r>
              <a:rPr lang="en-IN" sz="2000" b="1" dirty="0">
                <a:latin typeface="+mj-lt"/>
              </a:rPr>
              <a:t>&lt;mat-menu&gt;</a:t>
            </a:r>
            <a:r>
              <a:rPr lang="en-IN" sz="2000" dirty="0">
                <a:latin typeface="+mj-lt"/>
              </a:rPr>
              <a:t> by using </a:t>
            </a:r>
            <a:r>
              <a:rPr lang="en-IN" sz="2000" b="1" dirty="0">
                <a:latin typeface="+mj-lt"/>
              </a:rPr>
              <a:t>[</a:t>
            </a:r>
            <a:r>
              <a:rPr lang="en-IN" sz="2000" b="1" dirty="0" err="1">
                <a:latin typeface="+mj-lt"/>
              </a:rPr>
              <a:t>matMenuTriggerFor</a:t>
            </a:r>
            <a:r>
              <a:rPr lang="en-IN" sz="2000" b="1" dirty="0">
                <a:latin typeface="+mj-lt"/>
              </a:rPr>
              <a:t>]="menu"</a:t>
            </a:r>
            <a:r>
              <a:rPr lang="en-IN" sz="2000" dirty="0">
                <a:latin typeface="+mj-lt"/>
              </a:rPr>
              <a:t> and using the menu with </a:t>
            </a:r>
            <a:r>
              <a:rPr lang="en-IN" sz="2000" b="1" dirty="0">
                <a:latin typeface="+mj-lt"/>
              </a:rPr>
              <a:t># in&lt;mat-menu</a:t>
            </a:r>
            <a:r>
              <a:rPr lang="en-IN" sz="2000" b="1" dirty="0" smtClean="0">
                <a:latin typeface="+mj-lt"/>
              </a:rPr>
              <a:t>&gt;</a:t>
            </a:r>
            <a:r>
              <a:rPr lang="en-IN" sz="2000" dirty="0" smtClean="0">
                <a:latin typeface="+mj-lt"/>
              </a:rPr>
              <a:t>.</a:t>
            </a:r>
          </a:p>
          <a:p>
            <a:r>
              <a:rPr lang="en-IN" sz="2000" dirty="0">
                <a:latin typeface="+mj-lt"/>
              </a:rPr>
              <a:t>The below image is displayed in the browser −</a:t>
            </a:r>
            <a:endParaRPr lang="en-IN" sz="2000" dirty="0" smtClean="0">
              <a:latin typeface="+mj-lt"/>
            </a:endParaRPr>
          </a:p>
          <a:p>
            <a:endParaRPr lang="en-IN" sz="2000" dirty="0">
              <a:latin typeface="+mj-lt"/>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83768" y="4437112"/>
            <a:ext cx="2813298" cy="18722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792115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91680" y="2420888"/>
            <a:ext cx="5040560" cy="32403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3941885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jpg"/>
          <p:cNvPicPr>
            <a:picLocks noGrp="1" noChangeAspect="1"/>
          </p:cNvPicPr>
          <p:nvPr>
            <p:ph idx="1"/>
          </p:nvPr>
        </p:nvPicPr>
        <p:blipFill>
          <a:blip r:embed="rId2"/>
          <a:stretch>
            <a:fillRect/>
          </a:stretch>
        </p:blipFill>
        <p:spPr>
          <a:xfrm>
            <a:off x="1296476" y="1676399"/>
            <a:ext cx="5798664" cy="4343401"/>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1).jpg"/>
          <p:cNvPicPr>
            <a:picLocks noGrp="1" noChangeAspect="1"/>
          </p:cNvPicPr>
          <p:nvPr>
            <p:ph idx="1"/>
          </p:nvPr>
        </p:nvPicPr>
        <p:blipFill>
          <a:blip r:embed="rId2"/>
          <a:stretch>
            <a:fillRect/>
          </a:stretch>
        </p:blipFill>
        <p:spPr>
          <a:xfrm>
            <a:off x="1213618" y="1752600"/>
            <a:ext cx="5949182" cy="4211219"/>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Introdction</a:t>
            </a:r>
            <a:endParaRPr lang="en-US" dirty="0"/>
          </a:p>
        </p:txBody>
      </p:sp>
      <p:sp>
        <p:nvSpPr>
          <p:cNvPr id="3" name="Content Placeholder 2"/>
          <p:cNvSpPr>
            <a:spLocks noGrp="1"/>
          </p:cNvSpPr>
          <p:nvPr>
            <p:ph idx="1"/>
          </p:nvPr>
        </p:nvSpPr>
        <p:spPr/>
        <p:txBody>
          <a:bodyPr>
            <a:normAutofit/>
          </a:bodyPr>
          <a:lstStyle/>
          <a:p>
            <a:r>
              <a:rPr lang="en-US" sz="2800" dirty="0" smtClean="0">
                <a:latin typeface="+mj-lt"/>
              </a:rPr>
              <a:t>One of the </a:t>
            </a:r>
            <a:r>
              <a:rPr lang="en-US" sz="2800" b="1" dirty="0" smtClean="0">
                <a:latin typeface="+mj-lt"/>
                <a:hlinkClick r:id="rId2"/>
              </a:rPr>
              <a:t>most popular </a:t>
            </a:r>
            <a:r>
              <a:rPr lang="en-US" sz="2800" b="1" dirty="0" err="1" smtClean="0">
                <a:latin typeface="+mj-lt"/>
                <a:hlinkClick r:id="rId2"/>
              </a:rPr>
              <a:t>Javascript</a:t>
            </a:r>
            <a:r>
              <a:rPr lang="en-US" sz="2800" dirty="0" smtClean="0">
                <a:latin typeface="+mj-lt"/>
              </a:rPr>
              <a:t> framework ANGULAR has released its SEVENTH VERSION (Angular 7). This new release of the web application development framework has bought certain attractive features that made this framework unique as compared to its previous versions. In this Angular 7 tutorial, we will discuss the top 10 Angular 7 features.</a:t>
            </a:r>
            <a:endParaRPr lang="en-US" sz="2800" dirty="0">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Angular-7-Features.jpg"/>
          <p:cNvPicPr>
            <a:picLocks noGrp="1" noChangeAspect="1"/>
          </p:cNvPicPr>
          <p:nvPr>
            <p:ph idx="1"/>
          </p:nvPr>
        </p:nvPicPr>
        <p:blipFill>
          <a:blip r:embed="rId2"/>
          <a:stretch>
            <a:fillRect/>
          </a:stretch>
        </p:blipFill>
        <p:spPr>
          <a:xfrm>
            <a:off x="457200" y="1976469"/>
            <a:ext cx="8229600" cy="4306824"/>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fontAlgn="base"/>
            <a:r>
              <a:rPr lang="en-US" sz="1400" b="1" dirty="0" smtClean="0">
                <a:latin typeface="+mj-lt"/>
              </a:rPr>
              <a:t>Features of Angular 7 are:</a:t>
            </a:r>
            <a:endParaRPr lang="en-US" sz="1400" dirty="0" smtClean="0">
              <a:latin typeface="+mj-lt"/>
            </a:endParaRPr>
          </a:p>
          <a:p>
            <a:pPr fontAlgn="base"/>
            <a:r>
              <a:rPr lang="en-US" sz="1400" dirty="0" smtClean="0">
                <a:latin typeface="+mj-lt"/>
              </a:rPr>
              <a:t>1. CLI Prompts</a:t>
            </a:r>
          </a:p>
          <a:p>
            <a:pPr fontAlgn="base"/>
            <a:r>
              <a:rPr lang="en-US" sz="1400" dirty="0" smtClean="0">
                <a:latin typeface="+mj-lt"/>
              </a:rPr>
              <a:t>In angular 7, the command line interface (CLI) prompts has been modernized to version 7.0.2. With the new and updated version of angular CLI comes new features. When the user executes common commands like </a:t>
            </a:r>
            <a:r>
              <a:rPr lang="en-US" sz="1400" dirty="0" err="1" smtClean="0">
                <a:latin typeface="+mj-lt"/>
              </a:rPr>
              <a:t>ng</a:t>
            </a:r>
            <a:r>
              <a:rPr lang="en-US" sz="1400" dirty="0" smtClean="0">
                <a:latin typeface="+mj-lt"/>
              </a:rPr>
              <a:t> add @angular/material or </a:t>
            </a:r>
            <a:r>
              <a:rPr lang="en-US" sz="1400" dirty="0" err="1" smtClean="0">
                <a:latin typeface="+mj-lt"/>
              </a:rPr>
              <a:t>ng</a:t>
            </a:r>
            <a:r>
              <a:rPr lang="en-US" sz="1400" dirty="0" smtClean="0">
                <a:latin typeface="+mj-lt"/>
              </a:rPr>
              <a:t> new, it will prompt users. It helps users to explore the in-built SCSS support, routing, etc. To benefit all packages that publish schematics, CLI prompts have been added to schematics too.</a:t>
            </a:r>
          </a:p>
          <a:p>
            <a:pPr fontAlgn="base"/>
            <a:r>
              <a:rPr lang="en-US" sz="1400" dirty="0" smtClean="0">
                <a:latin typeface="+mj-lt"/>
              </a:rPr>
              <a:t>2. Application Performance</a:t>
            </a:r>
          </a:p>
          <a:p>
            <a:pPr fontAlgn="base"/>
            <a:r>
              <a:rPr lang="en-US" sz="1400" dirty="0" smtClean="0">
                <a:latin typeface="+mj-lt"/>
              </a:rPr>
              <a:t>Angular 7 is faster as compared to the previous versions of angular. Certain new features introduced as discussed above makes the app run faster and perform better. It does not only focus on making framework small but makes the app small too as much as possible. In version 7 the reflect-metadata </a:t>
            </a:r>
            <a:r>
              <a:rPr lang="en-US" sz="1400" dirty="0" err="1" smtClean="0">
                <a:latin typeface="+mj-lt"/>
              </a:rPr>
              <a:t>polyfill</a:t>
            </a:r>
            <a:r>
              <a:rPr lang="en-US" sz="1400" dirty="0" smtClean="0">
                <a:latin typeface="+mj-lt"/>
              </a:rPr>
              <a:t> (includes in production) remove automatically.</a:t>
            </a:r>
          </a:p>
          <a:p>
            <a:pPr fontAlgn="base"/>
            <a:r>
              <a:rPr lang="en-US" sz="1400" dirty="0" smtClean="0">
                <a:latin typeface="+mj-lt"/>
              </a:rPr>
              <a:t>3. Virtual Scrolling</a:t>
            </a:r>
          </a:p>
          <a:p>
            <a:pPr fontAlgn="base"/>
            <a:r>
              <a:rPr lang="en-US" sz="1400" dirty="0" smtClean="0">
                <a:latin typeface="+mj-lt"/>
              </a:rPr>
              <a:t>Scrolling feature was present in the previous version of angular (angular 6). Angular 7 comes with virtual scrolling. Virtual scrolling allows users to bind a list of elements even its too long in small packets. As per the scroll movements, data will be supplied into packets at the user end. This is one of the Angular 7 features, which is beneficial for mobile apps where scrolling can affect performance. But useful for web applications too as even in web applications if we scroll a long list of data, performance gets affected.</a:t>
            </a:r>
          </a:p>
          <a:p>
            <a:pPr fontAlgn="base"/>
            <a:endParaRPr lang="en-US" sz="1400" dirty="0" smtClean="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sz="1400" dirty="0" smtClean="0">
                <a:latin typeface="+mj-lt"/>
              </a:rPr>
              <a:t>4. Drag and Drop</a:t>
            </a:r>
          </a:p>
          <a:p>
            <a:pPr fontAlgn="base"/>
            <a:r>
              <a:rPr lang="en-US" sz="1400" dirty="0" smtClean="0">
                <a:latin typeface="+mj-lt"/>
              </a:rPr>
              <a:t>Now even by dragging and dropping items in the list user can re-order the list. It also allows the transfer of elements between the lists. Using CDK drag handle, a user can customize the drag area as per requirement. Multiple handles apply on a single item if requires. As per the user’s command, the item may move along the X-axis or the Y-axis because the movement of drag and drop restricts along an axis</a:t>
            </a:r>
            <a:r>
              <a:rPr lang="en-US" sz="1400" dirty="0" smtClean="0">
                <a:latin typeface="+mj-lt"/>
              </a:rPr>
              <a:t>.</a:t>
            </a:r>
          </a:p>
          <a:p>
            <a:pPr fontAlgn="base"/>
            <a:r>
              <a:rPr lang="en-US" sz="1400" dirty="0" smtClean="0">
                <a:latin typeface="+mj-lt"/>
              </a:rPr>
              <a:t>5. Bundle Budget</a:t>
            </a:r>
          </a:p>
          <a:p>
            <a:pPr fontAlgn="base"/>
            <a:r>
              <a:rPr lang="en-US" sz="1400" dirty="0" smtClean="0">
                <a:latin typeface="+mj-lt"/>
              </a:rPr>
              <a:t>While developing </a:t>
            </a:r>
            <a:r>
              <a:rPr lang="en-US" sz="1400" b="1" dirty="0" smtClean="0">
                <a:latin typeface="+mj-lt"/>
              </a:rPr>
              <a:t>applications on Angular 7</a:t>
            </a:r>
            <a:r>
              <a:rPr lang="en-US" sz="1400" dirty="0" smtClean="0">
                <a:latin typeface="+mj-lt"/>
              </a:rPr>
              <a:t>, now the developers can set up a budget limit of their bundle size. a default setting of the bundled budget has 2 MB as the lower limit and 5 MB as the higher limit. When the initial bundle is more than 2MB, a new application will warn and will error at 5 MB. The developer can also change these settings as per need. Reduction in bundle size improves the performance of the application.</a:t>
            </a:r>
          </a:p>
          <a:p>
            <a:pPr fontAlgn="base"/>
            <a:r>
              <a:rPr lang="en-US" sz="1400" dirty="0" smtClean="0">
                <a:latin typeface="+mj-lt"/>
              </a:rPr>
              <a:t>6. Angular Compiler</a:t>
            </a:r>
          </a:p>
          <a:p>
            <a:pPr fontAlgn="base"/>
            <a:r>
              <a:rPr lang="en-US" sz="1400" dirty="0" smtClean="0">
                <a:latin typeface="+mj-lt"/>
              </a:rPr>
              <a:t>The new angular compiler offers an 8-phase rotating ahead-of-time compilation. The NGCC (Angular Compatibility Compiler) will convert </a:t>
            </a:r>
            <a:r>
              <a:rPr lang="en-US" sz="1400" dirty="0" err="1" smtClean="0">
                <a:latin typeface="+mj-lt"/>
              </a:rPr>
              <a:t>node_modules</a:t>
            </a:r>
            <a:r>
              <a:rPr lang="en-US" sz="1400" dirty="0" smtClean="0">
                <a:latin typeface="+mj-lt"/>
              </a:rPr>
              <a:t> compiled with Angular Compatibility Compiler (NGCC), into </a:t>
            </a:r>
            <a:r>
              <a:rPr lang="en-US" sz="1400" dirty="0" err="1" smtClean="0">
                <a:latin typeface="+mj-lt"/>
              </a:rPr>
              <a:t>node_modules</a:t>
            </a:r>
            <a:r>
              <a:rPr lang="en-US" sz="1400" dirty="0" smtClean="0">
                <a:latin typeface="+mj-lt"/>
              </a:rPr>
              <a:t> which appear to have been composed with TSC compiler transformer (NTSC). Also, Ivy rendering engine can use such “legacy” package due to this compiler change</a:t>
            </a:r>
          </a:p>
          <a:p>
            <a:pPr fontAlgn="base"/>
            <a:r>
              <a:rPr lang="en-US" sz="1400" dirty="0" smtClean="0">
                <a:latin typeface="+mj-lt"/>
              </a:rPr>
              <a:t>7. Angular Elements</a:t>
            </a:r>
          </a:p>
          <a:p>
            <a:pPr fontAlgn="base"/>
            <a:r>
              <a:rPr lang="en-US" sz="1400" dirty="0" smtClean="0">
                <a:latin typeface="+mj-lt"/>
              </a:rPr>
              <a:t>It was introduced in the Angular 6. Since a part of the Angular framework, the angular 7 comes with its new updates. Angular now supports content projection using web standard for custom elements.</a:t>
            </a:r>
          </a:p>
          <a:p>
            <a:pPr fontAlgn="base"/>
            <a:endParaRPr lang="en-US" sz="1400" dirty="0" smtClean="0">
              <a:latin typeface="+mj-lt"/>
            </a:endParaRPr>
          </a:p>
          <a:p>
            <a:endParaRPr lang="en-US" sz="1400" dirty="0">
              <a:latin typeface="+mj-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sz="1400" dirty="0" smtClean="0">
                <a:latin typeface="+mj-lt"/>
              </a:rPr>
              <a:t>8. Angular Do-Bootstrap</a:t>
            </a:r>
          </a:p>
          <a:p>
            <a:pPr fontAlgn="base"/>
            <a:r>
              <a:rPr lang="en-US" sz="1400" dirty="0" smtClean="0">
                <a:latin typeface="+mj-lt"/>
              </a:rPr>
              <a:t>It uses to bootstrap those modules which require bootstrap of components. Angular 7 offers interface (</a:t>
            </a:r>
            <a:r>
              <a:rPr lang="en-US" sz="1400" dirty="0" err="1" smtClean="0">
                <a:latin typeface="+mj-lt"/>
              </a:rPr>
              <a:t>DoBootstrap</a:t>
            </a:r>
            <a:r>
              <a:rPr lang="en-US" sz="1400" dirty="0" smtClean="0">
                <a:latin typeface="+mj-lt"/>
              </a:rPr>
              <a:t>) and new life-cycle hoop (</a:t>
            </a:r>
            <a:r>
              <a:rPr lang="en-US" sz="1400" dirty="0" err="1" smtClean="0">
                <a:latin typeface="+mj-lt"/>
              </a:rPr>
              <a:t>ngDoBootstrap</a:t>
            </a:r>
            <a:r>
              <a:rPr lang="en-US" sz="1400" dirty="0" smtClean="0">
                <a:latin typeface="+mj-lt"/>
              </a:rPr>
              <a:t>).</a:t>
            </a:r>
          </a:p>
          <a:p>
            <a:pPr fontAlgn="base"/>
            <a:r>
              <a:rPr lang="en-US" sz="1400" dirty="0" smtClean="0">
                <a:latin typeface="+mj-lt"/>
              </a:rPr>
              <a:t>9. Better Error Handling</a:t>
            </a:r>
          </a:p>
          <a:p>
            <a:pPr fontAlgn="base"/>
            <a:r>
              <a:rPr lang="en-US" sz="1400" dirty="0" smtClean="0">
                <a:latin typeface="+mj-lt"/>
              </a:rPr>
              <a:t>Angular 7 improves error handling in an angular application. @Output in angular7.0 has an improved error handling feature.</a:t>
            </a:r>
          </a:p>
          <a:p>
            <a:pPr fontAlgn="base"/>
            <a:r>
              <a:rPr lang="en-US" sz="1400" dirty="0" smtClean="0">
                <a:latin typeface="+mj-lt"/>
              </a:rPr>
              <a:t>10. Native Script</a:t>
            </a:r>
          </a:p>
          <a:p>
            <a:pPr fontAlgn="base"/>
            <a:r>
              <a:rPr lang="en-US" sz="1400" dirty="0" smtClean="0">
                <a:latin typeface="+mj-lt"/>
              </a:rPr>
              <a:t>Before Angular 7 developers have to create separate projects for mobile and web version of the application but Now through a single project, users can build a web and mobile app too. A native script schematics collection provide this functionality. The codes for the web and mobile apps will maintain in such a way that the shareable part keep at one place and non-shareable ones can create separately but in a single project.</a:t>
            </a:r>
          </a:p>
          <a:p>
            <a:pPr>
              <a:buNone/>
            </a:pPr>
            <a:r>
              <a:rPr lang="en-US" sz="1400" dirty="0" smtClean="0">
                <a:latin typeface="+mj-lt"/>
              </a:rPr>
              <a:t/>
            </a:r>
            <a:br>
              <a:rPr lang="en-US" sz="1400" dirty="0" smtClean="0">
                <a:latin typeface="+mj-lt"/>
              </a:rPr>
            </a:br>
            <a:endParaRPr lang="en-US" sz="14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a:t>
            </a:r>
            <a:endParaRPr lang="en-US" dirty="0"/>
          </a:p>
        </p:txBody>
      </p:sp>
      <p:sp>
        <p:nvSpPr>
          <p:cNvPr id="3" name="Content Placeholder 2"/>
          <p:cNvSpPr>
            <a:spLocks noGrp="1"/>
          </p:cNvSpPr>
          <p:nvPr>
            <p:ph idx="1"/>
          </p:nvPr>
        </p:nvSpPr>
        <p:spPr/>
        <p:txBody>
          <a:bodyPr/>
          <a:lstStyle/>
          <a:p>
            <a:r>
              <a:rPr lang="en-IN" dirty="0" smtClean="0">
                <a:latin typeface="+mj-lt"/>
                <a:cs typeface="Times New Roman" pitchFamily="18" charset="0"/>
              </a:rPr>
              <a:t>Animations add a lot of interaction between the html elements. Animation was available with Angular 2, from Angular 4 onwards animation is no more a part of the @angular/core library, but is a separate package that needs to be imported in </a:t>
            </a:r>
            <a:r>
              <a:rPr lang="en-IN" dirty="0" err="1" smtClean="0">
                <a:latin typeface="+mj-lt"/>
                <a:cs typeface="Times New Roman" pitchFamily="18" charset="0"/>
              </a:rPr>
              <a:t>app.module.ts</a:t>
            </a:r>
            <a:r>
              <a:rPr lang="en-IN" dirty="0" smtClean="0">
                <a:latin typeface="+mj-lt"/>
              </a:rPr>
              <a:t>.</a:t>
            </a:r>
          </a:p>
          <a:p>
            <a:pPr>
              <a:buNone/>
            </a:pPr>
            <a:endParaRPr lang="en-US"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latin typeface="+mj-lt"/>
              </a:rPr>
              <a:t>To start with, we need to import the library with the below line of code </a:t>
            </a:r>
          </a:p>
          <a:p>
            <a:pPr lvl="8"/>
            <a:endParaRPr lang="en-IN" dirty="0" smtClean="0">
              <a:latin typeface="+mj-lt"/>
            </a:endParaRPr>
          </a:p>
          <a:p>
            <a:pPr lvl="8"/>
            <a:endParaRPr lang="en-IN" dirty="0" smtClean="0">
              <a:latin typeface="+mj-lt"/>
            </a:endParaRPr>
          </a:p>
          <a:p>
            <a:pPr marL="2103120" lvl="8" indent="0">
              <a:buNone/>
            </a:pPr>
            <a:endParaRPr lang="en-IN" dirty="0" smtClean="0">
              <a:latin typeface="+mj-lt"/>
            </a:endParaRPr>
          </a:p>
          <a:p>
            <a:endParaRPr lang="en-US" dirty="0">
              <a:latin typeface="+mj-lt"/>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19014" y="2456892"/>
            <a:ext cx="6909339" cy="4680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30</TotalTime>
  <Words>826</Words>
  <Application>Microsoft Office PowerPoint</Application>
  <PresentationFormat>On-screen Show (4:3)</PresentationFormat>
  <Paragraphs>79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Flow</vt:lpstr>
      <vt:lpstr>ANGULAR  7 FEATURES</vt:lpstr>
      <vt:lpstr>OBJECTIVES</vt:lpstr>
      <vt:lpstr>Introdction</vt:lpstr>
      <vt:lpstr>Slide 4</vt:lpstr>
      <vt:lpstr>Slide 5</vt:lpstr>
      <vt:lpstr>Slide 6</vt:lpstr>
      <vt:lpstr>Slide 7</vt:lpstr>
      <vt:lpstr>Animation</vt:lpstr>
      <vt:lpstr>Slide 9</vt:lpstr>
      <vt:lpstr>Slide 10</vt:lpstr>
      <vt:lpstr>Slide 11</vt:lpstr>
      <vt:lpstr>Slide 12</vt:lpstr>
      <vt:lpstr>Slide 13</vt:lpstr>
      <vt:lpstr>Slide 14</vt:lpstr>
      <vt:lpstr>Slide 15</vt:lpstr>
      <vt:lpstr>Slide 16</vt:lpstr>
      <vt:lpstr>Materials</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 FEATURES</dc:title>
  <dc:creator>MYPC</dc:creator>
  <cp:lastModifiedBy>MYPC</cp:lastModifiedBy>
  <cp:revision>13</cp:revision>
  <dcterms:created xsi:type="dcterms:W3CDTF">2020-03-26T05:51:56Z</dcterms:created>
  <dcterms:modified xsi:type="dcterms:W3CDTF">2020-03-26T06:22:54Z</dcterms:modified>
</cp:coreProperties>
</file>