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image/vnd.ms-photo" Extension="wdp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drawingml.chart+xml" PartName="/ppt/charts/chart2.xml"/>
  <Override ContentType="application/vnd.openxmlformats-officedocument.drawingml.chart+xml" PartName="/ppt/charts/chart3.xml"/>
  <Override ContentType="application/vnd.openxmlformats-officedocument.drawingml.chart+xml" PartName="/ppt/charts/chart4.xml"/>
  <Override ContentType="application/vnd.openxmlformats-officedocument.drawingml.chart+xml" PartName="/ppt/charts/chart5.xml"/>
  <Override ContentType="application/vnd.openxmlformats-officedocument.drawingml.chart+xml" PartName="/ppt/charts/chart6.xml"/>
  <Override ContentType="application/vnd.openxmlformats-officedocument.drawingml.diagramColors+xml" PartName="/ppt/diagrams/colors1.xml"/>
  <Override ContentType="application/vnd.openxmlformats-officedocument.drawingml.diagramColors+xml" PartName="/ppt/diagrams/colors2.xml"/>
  <Override ContentType="application/vnd.openxmlformats-officedocument.drawingml.diagramColors+xml" PartName="/ppt/diagrams/colors3.xml"/>
  <Override ContentType="application/vnd.openxmlformats-officedocument.drawingml.diagramColors+xml" PartName="/ppt/diagrams/colors4.xml"/>
  <Override ContentType="application/vnd.openxmlformats-officedocument.drawingml.diagramData+xml" PartName="/ppt/diagrams/data1.xml"/>
  <Override ContentType="application/vnd.openxmlformats-officedocument.drawingml.diagramData+xml" PartName="/ppt/diagrams/data2.xml"/>
  <Override ContentType="application/vnd.openxmlformats-officedocument.drawingml.diagramData+xml" PartName="/ppt/diagrams/data3.xml"/>
  <Override ContentType="application/vnd.openxmlformats-officedocument.drawingml.diagramData+xml" PartName="/ppt/diagrams/data4.xml"/>
  <Override ContentType="application/vnd.ms-office.drawingml.diagramDrawing+xml" PartName="/ppt/diagrams/drawing1.xml"/>
  <Override ContentType="application/vnd.ms-office.drawingml.diagramDrawing+xml" PartName="/ppt/diagrams/drawing2.xml"/>
  <Override ContentType="application/vnd.ms-office.drawingml.diagramDrawing+xml" PartName="/ppt/diagrams/drawing3.xml"/>
  <Override ContentType="application/vnd.ms-office.drawingml.diagramDrawing+xml" PartName="/ppt/diagrams/drawing4.xml"/>
  <Override ContentType="application/vnd.openxmlformats-officedocument.drawingml.diagramLayout+xml" PartName="/ppt/diagrams/layout1.xml"/>
  <Override ContentType="application/vnd.openxmlformats-officedocument.drawingml.diagramLayout+xml" PartName="/ppt/diagrams/layout2.xml"/>
  <Override ContentType="application/vnd.openxmlformats-officedocument.drawingml.diagramLayout+xml" PartName="/ppt/diagrams/layout3.xml"/>
  <Override ContentType="application/vnd.openxmlformats-officedocument.drawingml.diagramLayout+xml" PartName="/ppt/diagrams/layout4.xml"/>
  <Override ContentType="application/vnd.openxmlformats-officedocument.drawingml.diagramStyle+xml" PartName="/ppt/diagrams/quickStyle1.xml"/>
  <Override ContentType="application/vnd.openxmlformats-officedocument.drawingml.diagramStyle+xml" PartName="/ppt/diagrams/quickStyle2.xml"/>
  <Override ContentType="application/vnd.openxmlformats-officedocument.drawingml.diagramStyle+xml" PartName="/ppt/diagrams/quickStyle3.xml"/>
  <Override ContentType="application/vnd.openxmlformats-officedocument.drawingml.diagramStyle+xml" PartName="/ppt/diagrams/quickStyle4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Override+xml" PartName="/ppt/theme/themeOverride1.xml"/>
  <Override ContentType="application/vnd.openxmlformats-officedocument.themeOverride+xml" PartName="/ppt/theme/themeOverrid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 saveSubsetFonts="1">
  <p:sldMasterIdLst>
    <p:sldMasterId r:id="rId4" id="2147483648"/>
    <p:sldMasterId r:id="rId5" id="2147483663"/>
  </p:sldMasterIdLst>
  <p:notesMasterIdLst>
    <p:notesMasterId r:id="rId6"/>
  </p:notesMasterIdLst>
  <p:handoutMasterIdLst>
    <p:handoutMasterId r:id="rId7"/>
  </p:handoutMasterIdLst>
  <p:sldIdLst>
    <p:sldId r:id="rId8" id="256"/>
    <p:sldId r:id="rId9" id="257"/>
    <p:sldId r:id="rId10" id="258"/>
    <p:sldId r:id="rId11" id="259"/>
    <p:sldId r:id="rId12" id="260"/>
    <p:sldId r:id="rId13" id="261"/>
    <p:sldId r:id="rId14" id="262"/>
    <p:sldId r:id="rId15" id="263"/>
    <p:sldId r:id="rId16" id="264"/>
    <p:sldId r:id="rId17" id="265"/>
    <p:sldId r:id="rId18" id="266"/>
    <p:sldId r:id="rId19" id="267"/>
    <p:sldId r:id="rId20" id="268"/>
    <p:sldId r:id="rId21" id="269"/>
    <p:sldId r:id="rId22" id="270"/>
    <p:sldId r:id="rId23" id="271"/>
    <p:sldId r:id="rId24" id="272"/>
    <p:sldId r:id="rId25" id="273"/>
    <p:sldId r:id="rId26" id="274"/>
    <p:sldId r:id="rId27" id="275"/>
    <p:sldId r:id="rId28" id="276"/>
    <p:sldId r:id="rId29" id="277"/>
    <p:sldId r:id="rId30" id="278"/>
    <p:sldId r:id="rId31" id="279"/>
    <p:sldId r:id="rId32" id="280"/>
    <p:sldId r:id="rId33" id="281"/>
    <p:sldId r:id="rId34" id="282"/>
    <p:sldId r:id="rId35" id="283"/>
    <p:sldId r:id="rId36" id="284"/>
    <p:sldId r:id="rId37" id="285"/>
    <p:sldId r:id="rId38" id="286"/>
    <p:sldId r:id="rId39" id="287"/>
    <p:sldId r:id="rId40" id="288"/>
    <p:sldId r:id="rId41" id="289"/>
    <p:sldId r:id="rId42" id="290"/>
    <p:sldId r:id="rId43" id="291"/>
    <p:sldId r:id="rId44" id="292"/>
    <p:sldId r:id="rId45" id="293"/>
    <p:sldId r:id="rId46" id="294"/>
    <p:sldId r:id="rId47" id="295"/>
    <p:sldId r:id="rId48" id="296"/>
    <p:sldId r:id="rId49" id="297"/>
    <p:sldId r:id="rId50" id="298"/>
    <p:sldId r:id="rId51" id="299"/>
    <p:sldId r:id="rId52" id="300"/>
    <p:sldId r:id="rId53" id="301"/>
    <p:sldId r:id="rId54" id="302"/>
    <p:sldId r:id="rId55" id="303"/>
    <p:sldId r:id="rId56" id="304"/>
    <p:sldId r:id="rId57" id="305"/>
    <p:sldId r:id="rId58" id="306"/>
    <p:sldId r:id="rId59" id="307"/>
    <p:sldId r:id="rId60" id="308"/>
    <p:sldId r:id="rId61" id="309"/>
    <p:sldId r:id="rId62" id="310"/>
    <p:sldId r:id="rId63" id="311"/>
    <p:sldId r:id="rId64" id="312"/>
    <p:sldId r:id="rId65" id="313"/>
    <p:sldId r:id="rId66" id="314"/>
    <p:sldId r:id="rId67" id="315"/>
    <p:sldId r:id="rId68" id="316"/>
    <p:sldId r:id="rId69" id="317"/>
    <p:sldId r:id="rId70" id="318"/>
  </p:sldIdLst>
  <p:sldSz cx="9144000" cy="6858000" type="screen4x3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defTabSz="457200" fontAlgn="base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typeface="Arial"/>
        <a:ea charset="-128" typeface="ＭＳ Ｐゴシック"/>
        <a:cs charset="-128" typeface="ＭＳ Ｐゴシック"/>
      </a:defRPr>
    </a:lvl1pPr>
    <a:lvl2pPr algn="l" defTabSz="457200" fontAlgn="base" marL="457200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typeface="Arial"/>
        <a:ea charset="-128" typeface="ＭＳ Ｐゴシック"/>
        <a:cs charset="-128" typeface="ＭＳ Ｐゴシック"/>
      </a:defRPr>
    </a:lvl2pPr>
    <a:lvl3pPr algn="l" defTabSz="457200" fontAlgn="base" marL="914400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typeface="Arial"/>
        <a:ea charset="-128" typeface="ＭＳ Ｐゴシック"/>
        <a:cs charset="-128" typeface="ＭＳ Ｐゴシック"/>
      </a:defRPr>
    </a:lvl3pPr>
    <a:lvl4pPr algn="l" defTabSz="457200" fontAlgn="base" marL="1371600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typeface="Arial"/>
        <a:ea charset="-128" typeface="ＭＳ Ｐゴシック"/>
        <a:cs charset="-128" typeface="ＭＳ Ｐゴシック"/>
      </a:defRPr>
    </a:lvl4pPr>
    <a:lvl5pPr algn="l" defTabSz="457200" fontAlgn="base" marL="1828800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typeface="Arial"/>
        <a:ea charset="-128" typeface="ＭＳ Ｐゴシック"/>
        <a:cs charset="-128" typeface="ＭＳ Ｐゴシック"/>
      </a:defRPr>
    </a:lvl5pPr>
    <a:lvl6pPr algn="l" defTabSz="457200" eaLnBrk="1" hangingPunct="1" latinLnBrk="0" marL="2286000" rtl="0">
      <a:defRPr kern="1200" sz="2400">
        <a:solidFill>
          <a:schemeClr val="tx1"/>
        </a:solidFill>
        <a:uFillTx/>
        <a:latin charset="0" typeface="Arial"/>
        <a:ea charset="-128" typeface="ＭＳ Ｐゴシック"/>
        <a:cs charset="-128" typeface="ＭＳ Ｐゴシック"/>
      </a:defRPr>
    </a:lvl6pPr>
    <a:lvl7pPr algn="l" defTabSz="457200" eaLnBrk="1" hangingPunct="1" latinLnBrk="0" marL="2743200" rtl="0">
      <a:defRPr kern="1200" sz="2400">
        <a:solidFill>
          <a:schemeClr val="tx1"/>
        </a:solidFill>
        <a:uFillTx/>
        <a:latin charset="0" typeface="Arial"/>
        <a:ea charset="-128" typeface="ＭＳ Ｐゴシック"/>
        <a:cs charset="-128" typeface="ＭＳ Ｐゴシック"/>
      </a:defRPr>
    </a:lvl7pPr>
    <a:lvl8pPr algn="l" defTabSz="457200" eaLnBrk="1" hangingPunct="1" latinLnBrk="0" marL="3200400" rtl="0">
      <a:defRPr kern="1200" sz="2400">
        <a:solidFill>
          <a:schemeClr val="tx1"/>
        </a:solidFill>
        <a:uFillTx/>
        <a:latin charset="0" typeface="Arial"/>
        <a:ea charset="-128" typeface="ＭＳ Ｐゴシック"/>
        <a:cs charset="-128" typeface="ＭＳ Ｐゴシック"/>
      </a:defRPr>
    </a:lvl8pPr>
    <a:lvl9pPr algn="l" defTabSz="457200" eaLnBrk="1" hangingPunct="1" latinLnBrk="0" marL="3657600" rtl="0">
      <a:defRPr kern="1200" sz="2400">
        <a:solidFill>
          <a:schemeClr val="tx1"/>
        </a:solidFill>
        <a:uFillTx/>
        <a:latin charset="0" typeface="Arial"/>
        <a:ea charset="-128" typeface="ＭＳ Ｐゴシック"/>
        <a:cs charset="-128" typeface="ＭＳ Ｐゴシック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showPr showNarration="1">
    <p:present/>
    <p:sldAll/>
    <p:penClr xmlns:c="http://schemas.openxmlformats.org/drawingml/2006/chart" xmlns:pic="http://schemas.openxmlformats.org/drawingml/2006/picture" xmlns:dgm="http://schemas.openxmlformats.org/drawingml/2006/diagram">
      <a:srgbClr val="FF0000"/>
    </p:penClr>
  </p:showPr>
</p:presentationPr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12700">
              <a:solidFill>
                <a:schemeClr val="tx1"/>
              </a:solidFill>
            </a:ln>
          </a:top>
          <a:bottom>
            <a:ln cmpd="sng" w="12700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sng" w="12700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cmpd="sng" w="12700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25400">
              <a:solidFill>
                <a:schemeClr val="dk1"/>
              </a:solidFill>
            </a:ln>
          </a:top>
          <a:bottom>
            <a:ln cmpd="sng" w="254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cmpd="sng" w="25400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25400">
              <a:solidFill>
                <a:schemeClr val="dk1"/>
              </a:solidFill>
            </a:ln>
          </a:top>
          <a:bottom>
            <a:ln cmpd="sng" w="254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cmpd="sng" w="25400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cmpd="sng" w="25400">
              <a:solidFill>
                <a:schemeClr val="dk1"/>
              </a:solidFill>
            </a:ln>
          </a:top>
          <a:bottom>
            <a:ln cmpd="sng" w="25400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cmpd="dbl" w="508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cmpd="sng" w="25400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accent1"/>
              </a:solidFill>
            </a:ln>
          </a:left>
          <a:right>
            <a:ln cmpd="sng" w="12700">
              <a:solidFill>
                <a:schemeClr val="accent1"/>
              </a:solidFill>
            </a:ln>
          </a:right>
          <a:top>
            <a:ln cmpd="sng" w="12700">
              <a:solidFill>
                <a:schemeClr val="accent1"/>
              </a:solidFill>
            </a:ln>
          </a:top>
          <a:bottom>
            <a:ln cmpd="sng" w="12700">
              <a:solidFill>
                <a:schemeClr val="accent1"/>
              </a:solidFill>
            </a:ln>
          </a:bottom>
          <a:insideH>
            <a:ln cmpd="sng" w="12700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ThumbnailView">
  <p:normalViewPr>
    <p:restoredLeft autoAdjust="0" sz="14995"/>
    <p:restoredTop autoAdjust="0" sz="90595"/>
  </p:normalViewPr>
  <p:slideViewPr>
    <p:cSldViewPr snapToObjects="1"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107"/>
          <a:sy d="100" n="107"/>
        </p:scale>
        <p:origin xmlns:c="http://schemas.openxmlformats.org/drawingml/2006/chart" xmlns:pic="http://schemas.openxmlformats.org/drawingml/2006/picture" xmlns:dgm="http://schemas.openxmlformats.org/drawingml/2006/diagram" x="-1746" y="-96"/>
      </p:cViewPr>
      <p:guideLst>
        <p:guide orient="horz" pos="2160"/>
        <p:guide pos="15"/>
      </p:guideLst>
    </p:cSldViewPr>
  </p:slid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00" n="100"/>
        <a:sy d="100" n="100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sorterViewPr>
    <p:cViewPr>
      <p:scale xmlns:c="http://schemas.openxmlformats.org/drawingml/2006/chart" xmlns:pic="http://schemas.openxmlformats.org/drawingml/2006/picture" xmlns:dgm="http://schemas.openxmlformats.org/drawingml/2006/diagram">
        <a:sx d="100" n="66"/>
        <a:sy d="100" n="66"/>
      </p:scale>
      <p:origin xmlns:c="http://schemas.openxmlformats.org/drawingml/2006/chart" xmlns:pic="http://schemas.openxmlformats.org/drawingml/2006/picture" xmlns:dgm="http://schemas.openxmlformats.org/drawingml/2006/diagram" x="0" y="768"/>
    </p:cViewPr>
  </p:sorterViewPr>
  <p:gridSpacing xmlns:c="http://schemas.openxmlformats.org/drawingml/2006/chart" xmlns:pic="http://schemas.openxmlformats.org/drawingml/2006/picture" xmlns:dgm="http://schemas.openxmlformats.org/drawingml/2006/diagram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Masters/slideMaster2.xml" Type="http://schemas.openxmlformats.org/officeDocument/2006/relationships/slideMaster"></Relationship><Relationship Id="rId6" Target="notesMasters/notesMaster1.xml" Type="http://schemas.openxmlformats.org/officeDocument/2006/relationships/notesMaster"></Relationship><Relationship Id="rId7" Target="handoutMasters/handoutMaster1.xml" Type="http://schemas.openxmlformats.org/officeDocument/2006/relationships/handoutMaster"></Relationship><Relationship Id="rId8" Target="slides/slide1.xml" Type="http://schemas.openxmlformats.org/officeDocument/2006/relationships/slide"></Relationship><Relationship Id="rId9" Target="slides/slide2.xml" Type="http://schemas.openxmlformats.org/officeDocument/2006/relationships/slide"></Relationship><Relationship Id="rId10" Target="slides/slide3.xml" Type="http://schemas.openxmlformats.org/officeDocument/2006/relationships/slide"></Relationship><Relationship Id="rId11" Target="slides/slide4.xml" Type="http://schemas.openxmlformats.org/officeDocument/2006/relationships/slide"></Relationship><Relationship Id="rId12" Target="slides/slide5.xml" Type="http://schemas.openxmlformats.org/officeDocument/2006/relationships/slide"></Relationship><Relationship Id="rId13" Target="slides/slide6.xml" Type="http://schemas.openxmlformats.org/officeDocument/2006/relationships/slide"></Relationship><Relationship Id="rId14" Target="slides/slide7.xml" Type="http://schemas.openxmlformats.org/officeDocument/2006/relationships/slide"></Relationship><Relationship Id="rId15" Target="slides/slide8.xml" Type="http://schemas.openxmlformats.org/officeDocument/2006/relationships/slide"></Relationship><Relationship Id="rId16" Target="slides/slide9.xml" Type="http://schemas.openxmlformats.org/officeDocument/2006/relationships/slide"></Relationship><Relationship Id="rId17" Target="slides/slide10.xml" Type="http://schemas.openxmlformats.org/officeDocument/2006/relationships/slide"></Relationship><Relationship Id="rId18" Target="slides/slide11.xml" Type="http://schemas.openxmlformats.org/officeDocument/2006/relationships/slide"></Relationship><Relationship Id="rId19" Target="slides/slide12.xml" Type="http://schemas.openxmlformats.org/officeDocument/2006/relationships/slide"></Relationship><Relationship Id="rId20" Target="slides/slide13.xml" Type="http://schemas.openxmlformats.org/officeDocument/2006/relationships/slide"></Relationship><Relationship Id="rId21" Target="slides/slide14.xml" Type="http://schemas.openxmlformats.org/officeDocument/2006/relationships/slide"></Relationship><Relationship Id="rId22" Target="slides/slide15.xml" Type="http://schemas.openxmlformats.org/officeDocument/2006/relationships/slide"></Relationship><Relationship Id="rId23" Target="slides/slide16.xml" Type="http://schemas.openxmlformats.org/officeDocument/2006/relationships/slide"></Relationship><Relationship Id="rId24" Target="slides/slide17.xml" Type="http://schemas.openxmlformats.org/officeDocument/2006/relationships/slide"></Relationship><Relationship Id="rId25" Target="slides/slide18.xml" Type="http://schemas.openxmlformats.org/officeDocument/2006/relationships/slide"></Relationship><Relationship Id="rId26" Target="slides/slide19.xml" Type="http://schemas.openxmlformats.org/officeDocument/2006/relationships/slide"></Relationship><Relationship Id="rId27" Target="slides/slide20.xml" Type="http://schemas.openxmlformats.org/officeDocument/2006/relationships/slide"></Relationship><Relationship Id="rId28" Target="slides/slide21.xml" Type="http://schemas.openxmlformats.org/officeDocument/2006/relationships/slide"></Relationship><Relationship Id="rId29" Target="slides/slide22.xml" Type="http://schemas.openxmlformats.org/officeDocument/2006/relationships/slide"></Relationship><Relationship Id="rId30" Target="slides/slide23.xml" Type="http://schemas.openxmlformats.org/officeDocument/2006/relationships/slide"></Relationship><Relationship Id="rId31" Target="slides/slide24.xml" Type="http://schemas.openxmlformats.org/officeDocument/2006/relationships/slide"></Relationship><Relationship Id="rId32" Target="slides/slide25.xml" Type="http://schemas.openxmlformats.org/officeDocument/2006/relationships/slide"></Relationship><Relationship Id="rId33" Target="slides/slide26.xml" Type="http://schemas.openxmlformats.org/officeDocument/2006/relationships/slide"></Relationship><Relationship Id="rId34" Target="slides/slide27.xml" Type="http://schemas.openxmlformats.org/officeDocument/2006/relationships/slide"></Relationship><Relationship Id="rId35" Target="slides/slide28.xml" Type="http://schemas.openxmlformats.org/officeDocument/2006/relationships/slide"></Relationship><Relationship Id="rId36" Target="slides/slide29.xml" Type="http://schemas.openxmlformats.org/officeDocument/2006/relationships/slide"></Relationship><Relationship Id="rId37" Target="slides/slide30.xml" Type="http://schemas.openxmlformats.org/officeDocument/2006/relationships/slide"></Relationship><Relationship Id="rId38" Target="slides/slide31.xml" Type="http://schemas.openxmlformats.org/officeDocument/2006/relationships/slide"></Relationship><Relationship Id="rId39" Target="slides/slide32.xml" Type="http://schemas.openxmlformats.org/officeDocument/2006/relationships/slide"></Relationship><Relationship Id="rId40" Target="slides/slide33.xml" Type="http://schemas.openxmlformats.org/officeDocument/2006/relationships/slide"></Relationship><Relationship Id="rId41" Target="slides/slide34.xml" Type="http://schemas.openxmlformats.org/officeDocument/2006/relationships/slide"></Relationship><Relationship Id="rId42" Target="slides/slide35.xml" Type="http://schemas.openxmlformats.org/officeDocument/2006/relationships/slide"></Relationship><Relationship Id="rId43" Target="slides/slide36.xml" Type="http://schemas.openxmlformats.org/officeDocument/2006/relationships/slide"></Relationship><Relationship Id="rId44" Target="slides/slide37.xml" Type="http://schemas.openxmlformats.org/officeDocument/2006/relationships/slide"></Relationship><Relationship Id="rId45" Target="slides/slide38.xml" Type="http://schemas.openxmlformats.org/officeDocument/2006/relationships/slide"></Relationship><Relationship Id="rId46" Target="slides/slide39.xml" Type="http://schemas.openxmlformats.org/officeDocument/2006/relationships/slide"></Relationship><Relationship Id="rId47" Target="slides/slide40.xml" Type="http://schemas.openxmlformats.org/officeDocument/2006/relationships/slide"></Relationship><Relationship Id="rId48" Target="slides/slide41.xml" Type="http://schemas.openxmlformats.org/officeDocument/2006/relationships/slide"></Relationship><Relationship Id="rId49" Target="slides/slide42.xml" Type="http://schemas.openxmlformats.org/officeDocument/2006/relationships/slide"></Relationship><Relationship Id="rId50" Target="slides/slide43.xml" Type="http://schemas.openxmlformats.org/officeDocument/2006/relationships/slide"></Relationship><Relationship Id="rId51" Target="slides/slide44.xml" Type="http://schemas.openxmlformats.org/officeDocument/2006/relationships/slide"></Relationship><Relationship Id="rId52" Target="slides/slide45.xml" Type="http://schemas.openxmlformats.org/officeDocument/2006/relationships/slide"></Relationship><Relationship Id="rId53" Target="slides/slide46.xml" Type="http://schemas.openxmlformats.org/officeDocument/2006/relationships/slide"></Relationship><Relationship Id="rId54" Target="slides/slide47.xml" Type="http://schemas.openxmlformats.org/officeDocument/2006/relationships/slide"></Relationship><Relationship Id="rId55" Target="slides/slide48.xml" Type="http://schemas.openxmlformats.org/officeDocument/2006/relationships/slide"></Relationship><Relationship Id="rId56" Target="slides/slide49.xml" Type="http://schemas.openxmlformats.org/officeDocument/2006/relationships/slide"></Relationship><Relationship Id="rId57" Target="slides/slide50.xml" Type="http://schemas.openxmlformats.org/officeDocument/2006/relationships/slide"></Relationship><Relationship Id="rId58" Target="slides/slide51.xml" Type="http://schemas.openxmlformats.org/officeDocument/2006/relationships/slide"></Relationship><Relationship Id="rId59" Target="slides/slide52.xml" Type="http://schemas.openxmlformats.org/officeDocument/2006/relationships/slide"></Relationship><Relationship Id="rId60" Target="slides/slide53.xml" Type="http://schemas.openxmlformats.org/officeDocument/2006/relationships/slide"></Relationship><Relationship Id="rId61" Target="slides/slide54.xml" Type="http://schemas.openxmlformats.org/officeDocument/2006/relationships/slide"></Relationship><Relationship Id="rId62" Target="slides/slide55.xml" Type="http://schemas.openxmlformats.org/officeDocument/2006/relationships/slide"></Relationship><Relationship Id="rId63" Target="slides/slide56.xml" Type="http://schemas.openxmlformats.org/officeDocument/2006/relationships/slide"></Relationship><Relationship Id="rId64" Target="slides/slide57.xml" Type="http://schemas.openxmlformats.org/officeDocument/2006/relationships/slide"></Relationship><Relationship Id="rId65" Target="slides/slide58.xml" Type="http://schemas.openxmlformats.org/officeDocument/2006/relationships/slide"></Relationship><Relationship Id="rId66" Target="slides/slide59.xml" Type="http://schemas.openxmlformats.org/officeDocument/2006/relationships/slide"></Relationship><Relationship Id="rId67" Target="slides/slide60.xml" Type="http://schemas.openxmlformats.org/officeDocument/2006/relationships/slide"></Relationship><Relationship Id="rId68" Target="slides/slide61.xml" Type="http://schemas.openxmlformats.org/officeDocument/2006/relationships/slide"></Relationship><Relationship Id="rId69" Target="slides/slide62.xml" Type="http://schemas.openxmlformats.org/officeDocument/2006/relationships/slide"></Relationship><Relationship Id="rId70" Target="slides/slide63.xml" Type="http://schemas.openxmlformats.org/officeDocument/2006/relationships/slide"></Relationship><Relationship Id="rId71" Target="theme/theme1.xml" Type="http://schemas.openxmlformats.org/officeDocument/2006/relationships/theme"></Relationship></Relationships>
</file>

<file path=ppt/charts/_rels/chart1.xml.rels><?xml version="1.0" standalone="yes" ?><Relationships xmlns="http://schemas.openxmlformats.org/package/2006/relationships"><Relationship Id="rId1" Target="Macintosh%20HD:Users:matei:workspace:spark_paper:sosp_2011:analysis:low-mem-results.xlsx" TargetMode="External" Type="http://schemas.openxmlformats.org/officeDocument/2006/relationships/oleObject"></Relationship></Relationships>
</file>

<file path=ppt/charts/_rels/chart2.xml.rels><?xml version="1.0" standalone="yes" ?><Relationships xmlns="http://schemas.openxmlformats.org/package/2006/relationships"><Relationship Id="rId1" Target="Macintosh%20HD:Users:matei:workspace:spark_paper:nsdi_2012:analysis:PregelResults.xlsx" TargetMode="External" Type="http://schemas.openxmlformats.org/officeDocument/2006/relationships/oleObject"></Relationship></Relationships>
</file>

<file path=ppt/charts/_rels/chart3.xml.rels><?xml version="1.0" standalone="yes" ?><Relationships xmlns="http://schemas.openxmlformats.org/package/2006/relationships"><Relationship Id="rId1" Target="../embeddings/Microsoft_Excel_Worksheet1.xlsx" Type="http://schemas.openxmlformats.org/officeDocument/2006/relationships/package"></Relationship></Relationships>
</file>

<file path=ppt/charts/_rels/chart4.xml.rels><?xml version="1.0" standalone="yes" ?><Relationships xmlns="http://schemas.openxmlformats.org/package/2006/relationships"><Relationship Id="rId1" Target="../embeddings/Microsoft_Excel_Worksheet2.xlsx" Type="http://schemas.openxmlformats.org/officeDocument/2006/relationships/package"></Relationship></Relationships>
</file>

<file path=ppt/charts/_rels/chart5.xml.rels><?xml version="1.0" standalone="yes" ?><Relationships xmlns="http://schemas.openxmlformats.org/package/2006/relationships"><Relationship Id="rId1" Target="Macintosh%20HD:Users:tdas:Projects:SparkStreaming:streaming_paper:nsdi_2013:experiments:scalability2.xlsx" TargetMode="External" Type="http://schemas.openxmlformats.org/officeDocument/2006/relationships/oleObject"></Relationship></Relationships>
</file>

<file path=ppt/charts/_rels/chart6.xml.rels><?xml version="1.0" standalone="yes" ?><Relationships xmlns="http://schemas.openxmlformats.org/package/2006/relationships"><Relationship Id="rId1" Target="Macintosh%20HD:Users:tdas:Projects:SparkStreaming:streaming_paper:nsdi_2013:experiments:scalability2.xlsx" TargetMode="External" Type="http://schemas.openxmlformats.org/officeDocument/2006/relationships/oleObject"></Relationship></Relationships>
</file>

<file path=ppt/charts/chart1.xml><?xml version="1.0" encoding="utf-8"?>
<c:chartSpace xmlns:a="http://schemas.openxmlformats.org/drawingml/2006/main" xmlns:c="http://schemas.openxmlformats.org/drawingml/2006/chart" xmlns:cdr="http://schemas.openxmlformats.org/drawingml/2006/chartDrawing" xmlns:s="http://schemas.openxmlformats.org/officeDocument/2006/sharedTypes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 xmlns:pic="http://schemas.openxmlformats.org/drawingml/2006/picture" xmlns:dgm="http://schemas.openxmlformats.org/drawingml/2006/diagram" xmlns:p="http://schemas.openxmlformats.org/presentationml/2006/main"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algn="ctr" cap="flat" cmpd="sng" w="9525">
              <a:noFill/>
              <a:prstDash val="soli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0.0263157894736842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  <c:dLblPos val="outEnd"/>
            </c:dLbl>
            <c:dLbl>
              <c:idx val="1"/>
              <c:layout>
                <c:manualLayout>
                  <c:x val="-0.00277777777777778"/>
                  <c:y val="-0.037037037037037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  <c:dLblPos val="outEnd"/>
            </c:dLbl>
            <c:dLbl>
              <c:idx val="2"/>
              <c:layout>
                <c:manualLayout>
                  <c:x val="0"/>
                  <c:y val="-0.0324074074074074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  <c:dLblPos val="outEnd"/>
            </c:dLbl>
            <c:dLbl>
              <c:idx val="3"/>
              <c:layout>
                <c:manualLayout>
                  <c:x val="0"/>
                  <c:y val="-0.0185185185185186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  <c:dLblPos val="outEnd"/>
            </c:dLbl>
            <c:dLbl>
              <c:idx val="4"/>
              <c:layout>
                <c:manualLayout>
                  <c:x val="-1.0185067526416e-16"/>
                  <c:y val="-0.0185185185185185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  <c:dLblPos val="outEnd"/>
            </c:dLbl>
            <c:showLeaderLines val="0"/>
            <c:showBubbleSize val="0"/>
            <c:showPercent val="0"/>
            <c:showSerName val="0"/>
            <c:showCatName val="0"/>
            <c:showVal val="1"/>
            <c:showLegendKey val="0"/>
            <c:dLblPos val="outEnd"/>
            <c:txPr xmlns:pic="http://schemas.openxmlformats.org/drawingml/2006/picture" xmlns:dgm="http://schemas.openxmlformats.org/drawingml/2006/diagram" xmlns:p="http://schemas.openxmlformats.org/presentationml/2006/main">
              <a:bodyPr rot="-5400000" vert="horz"/>
              <a:lstStyle/>
              <a:p>
                <a:pPr>
                  <a:defRPr>
                    <a:uFillTx/>
                  </a:defRPr>
                </a:pPr>
                <a:endParaRPr lang="fr-FR">
                  <a:uFillTx/>
                </a:endParaRPr>
              </a:p>
            </c:txPr>
            <c:numFmt formatCode="#,##0" sourceLinked="0"/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5.1945332998512717</c:v>
                  </c:pt>
                  <c:pt idx="2">
                    <c:v>2.8121085073747021</c:v>
                  </c:pt>
                  <c:pt idx="3">
                    <c:v>2.0895510250169469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5.1945332998512717</c:v>
                  </c:pt>
                  <c:pt idx="2">
                    <c:v>2.8121085073747021</c:v>
                  </c:pt>
                  <c:pt idx="3">
                    <c:v>2.0895510250169469</c:v>
                  </c:pt>
                  <c:pt idx="4">
                    <c:v>1.350000722661556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strRef>
              <c:f>Sheet1!$B$6:$F$6</c:f>
              <c:strCache>
                <c:ptCount val="5"/>
                <c:pt idx="0">
                  <c:v>Cache disabled</c:v>
                </c:pt>
                <c:pt idx="1">
                  <c:v>25%</c:v>
                </c:pt>
                <c:pt idx="2">
                  <c:v>50%</c:v>
                </c:pt>
                <c:pt idx="3">
                  <c:v>75%</c:v>
                </c:pt>
                <c:pt idx="4">
                  <c:v>Fully cached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68.841405988333406</c:v>
                </c:pt>
                <c:pt idx="1">
                  <c:v>58.061375029777771</c:v>
                </c:pt>
                <c:pt idx="2">
                  <c:v>40.740740243555543</c:v>
                </c:pt>
                <c:pt idx="3">
                  <c:v>29.747077791333329</c:v>
                </c:pt>
                <c:pt idx="4">
                  <c:v>11.530431902111109</c:v>
                </c:pt>
              </c:numCache>
            </c:numRef>
          </c:val>
        </c:ser>
        <c:dLbls>
          <c:showBubbleSize val="0"/>
          <c:showPercent val="0"/>
          <c:showSerName val="0"/>
          <c:showCatName val="0"/>
          <c:showVal val="0"/>
          <c:showLegendKey val="0"/>
        </c:dLbls>
        <c:gapWidth val="100"/>
        <c:axId val="1"/>
        <c:axId val="2"/>
      </c:barChart>
      <c:catAx>
        <c:axId val="1"/>
        <c:scaling>
          <c:orientation val="minMax"/>
        </c:scaling>
        <c:delete val="0"/>
        <c:axPos val="b"/>
        <c:title>
          <c:tx>
            <c:rich xmlns:pic="http://schemas.openxmlformats.org/drawingml/2006/picture" xmlns:dgm="http://schemas.openxmlformats.org/drawingml/2006/diagram" xmlns:p="http://schemas.openxmlformats.org/presentationml/2006/main">
              <a:bodyPr/>
              <a:lstStyle/>
              <a:p>
                <a:pPr>
                  <a:defRPr>
                    <a:uFillTx/>
                  </a:defRPr>
                </a:pPr>
                <a:r>
                  <a:rPr lang="en-US">
                    <a:uFillTx/>
                  </a:rPr>
                  <a:t>% of working set in cache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  <c:max val="100"/>
        </c:scaling>
        <c:delete val="0"/>
        <c:axPos val="l"/>
        <c:title>
          <c:tx>
            <c:rich xmlns:pic="http://schemas.openxmlformats.org/drawingml/2006/picture" xmlns:dgm="http://schemas.openxmlformats.org/drawingml/2006/diagram" xmlns:p="http://schemas.openxmlformats.org/presentationml/2006/main">
              <a:bodyPr rot="-5400000" vert="horz"/>
              <a:lstStyle/>
              <a:p>
                <a:pPr>
                  <a:defRPr>
                    <a:uFillTx/>
                  </a:defRPr>
                </a:pPr>
                <a:r>
                  <a:rPr dirty="0" lang="en-US" smtClean="0">
                    <a:uFillTx/>
                  </a:rPr>
                  <a:t>Execution </a:t>
                </a:r>
                <a:r>
                  <a:rPr dirty="0" lang="en-US">
                    <a:uFillTx/>
                  </a:rPr>
                  <a:t>time (s)</a:t>
                </a:r>
              </a:p>
            </c:rich>
          </c:tx>
          <c:layout>
            <c:manualLayout>
              <c:xMode val="edge"/>
              <c:yMode val="edge"/>
              <c:x val="0.00927498015677637"/>
              <c:y val="0.13516047336188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"/>
        <c:crosses val="autoZero"/>
        <c:crossBetween val="between"/>
      </c:valAx>
    </c:plotArea>
    <c:plotVisOnly val="1"/>
    <c:dispBlanksAs val="gap"/>
    <c:showDLblsOverMax val="0"/>
  </c:chart>
  <c:spPr xmlns:pic="http://schemas.openxmlformats.org/drawingml/2006/picture" xmlns:dgm="http://schemas.openxmlformats.org/drawingml/2006/diagram" xmlns:p="http://schemas.openxmlformats.org/presentationml/2006/main">
    <a:ln>
      <a:noFill/>
    </a:ln>
  </c:spPr>
  <c:txPr xmlns:pic="http://schemas.openxmlformats.org/drawingml/2006/picture" xmlns:dgm="http://schemas.openxmlformats.org/drawingml/2006/diagram" xmlns:p="http://schemas.openxmlformats.org/presentationml/2006/main">
    <a:bodyPr/>
    <a:lstStyle/>
    <a:p>
      <a:pPr>
        <a:defRPr sz="2200">
          <a:uFillTx/>
          <a:latin typeface="Corbel"/>
          <a:cs typeface="Corbel"/>
        </a:defRPr>
      </a:pPr>
      <a:endParaRPr lang="fr-FR">
        <a:uFillTx/>
      </a:endParaRPr>
    </a:p>
  </c:txPr>
  <c:externalData r:id="rId1">
    <c:autoUpdate val="0"/>
  </c:externalData>
</c:chartSpace>
</file>

<file path=ppt/charts/chart2.xml><?xml version="1.0" encoding="utf-8"?>
<c:chartSpace xmlns:a="http://schemas.openxmlformats.org/drawingml/2006/main" xmlns:c="http://schemas.openxmlformats.org/drawingml/2006/chart" xmlns:cdr="http://schemas.openxmlformats.org/drawingml/2006/chartDrawing" xmlns:s="http://schemas.openxmlformats.org/officeDocument/2006/sharedTypes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060898125439"/>
          <c:y val="0.0907985150504835"/>
          <c:w val="0.535204738751918"/>
          <c:h val="0.639429902343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results'!$A$12</c:f>
              <c:strCache>
                <c:ptCount val="1"/>
                <c:pt idx="0">
                  <c:v>Hadoop</c:v>
                </c:pt>
              </c:strCache>
            </c:strRef>
          </c:tx>
          <c:spPr xmlns:pic="http://schemas.openxmlformats.org/drawingml/2006/picture" xmlns:dgm="http://schemas.openxmlformats.org/drawingml/2006/diagram" xmlns:p="http://schemas.openxmlformats.org/presentationml/2006/main"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algn="ctr" cap="flat" cmpd="sng" w="9525">
              <a:noFill/>
              <a:prstDash val="soli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0910746812386156"/>
                  <c:y val="-0.021021021021021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</c:dLbl>
            <c:dLbl>
              <c:idx val="1"/>
              <c:layout>
                <c:manualLayout>
                  <c:x val="-0.00455373406193078"/>
                  <c:y val="-0.054054054054054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</c:dLbl>
            <c:showLeaderLines val="0"/>
            <c:showBubbleSize val="0"/>
            <c:showPercent val="0"/>
            <c:showSerName val="0"/>
            <c:showCatName val="0"/>
            <c:showVal val="1"/>
            <c:showLegendKey val="0"/>
            <c:txPr xmlns:pic="http://schemas.openxmlformats.org/drawingml/2006/picture" xmlns:dgm="http://schemas.openxmlformats.org/drawingml/2006/diagram" xmlns:p="http://schemas.openxmlformats.org/presentationml/2006/main">
              <a:bodyPr rot="-5400000" vert="horz"/>
              <a:lstStyle/>
              <a:p>
                <a:pPr>
                  <a:defRPr>
                    <a:uFillTx/>
                  </a:defRPr>
                </a:pPr>
                <a:endParaRPr lang="fr-FR">
                  <a:uFillTx/>
                </a:endParaRPr>
              </a:p>
            </c:txPr>
            <c:numFmt formatCode="#,##0" sourceLinked="0"/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results'!$B$12:$C$12</c:f>
              <c:numCache>
                <c:formatCode>General</c:formatCode>
                <c:ptCount val="2"/>
                <c:pt idx="0">
                  <c:v>170.75</c:v>
                </c:pt>
                <c:pt idx="1">
                  <c:v>80.349999999999994</c:v>
                </c:pt>
              </c:numCache>
            </c:numRef>
          </c:val>
        </c:ser>
        <c:ser>
          <c:idx val="1"/>
          <c:order val="1"/>
          <c:tx>
            <c:strRef>
              <c:f>'New results'!$A$13</c:f>
              <c:strCache>
                <c:ptCount val="1"/>
                <c:pt idx="0">
                  <c:v>Spark</c:v>
                </c:pt>
              </c:strCache>
            </c:strRef>
          </c:tx>
          <c:spPr xmlns:pic="http://schemas.openxmlformats.org/drawingml/2006/picture" xmlns:dgm="http://schemas.openxmlformats.org/drawingml/2006/diagram" xmlns:p="http://schemas.openxmlformats.org/presentationml/2006/main"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algn="ctr" cap="flat" cmpd="sng" w="9525">
              <a:noFill/>
              <a:prstDash val="solid"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0910746812386156"/>
                  <c:y val="-0.054054054054054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</c:dLbl>
            <c:dLbl>
              <c:idx val="1"/>
              <c:layout>
                <c:manualLayout>
                  <c:x val="-0.000910746812386156"/>
                  <c:y val="-0.0345345345345345"/>
                </c:manualLayout>
              </c:layout>
              <c:showBubbleSize val="0"/>
              <c:showPercent val="0"/>
              <c:showSerName val="0"/>
              <c:showCatName val="0"/>
              <c:showVal val="1"/>
              <c:showLegendKey val="0"/>
            </c:dLbl>
            <c:showLeaderLines val="0"/>
            <c:showBubbleSize val="0"/>
            <c:showPercent val="0"/>
            <c:showSerName val="0"/>
            <c:showCatName val="0"/>
            <c:showVal val="1"/>
            <c:showLegendKey val="0"/>
            <c:txPr xmlns:pic="http://schemas.openxmlformats.org/drawingml/2006/picture" xmlns:dgm="http://schemas.openxmlformats.org/drawingml/2006/diagram" xmlns:p="http://schemas.openxmlformats.org/presentationml/2006/main">
              <a:bodyPr rot="-5400000" vert="horz"/>
              <a:lstStyle/>
              <a:p>
                <a:pPr>
                  <a:defRPr>
                    <a:uFillTx/>
                  </a:defRPr>
                </a:pPr>
                <a:endParaRPr lang="fr-FR">
                  <a:uFillTx/>
                </a:endParaRPr>
              </a:p>
            </c:txPr>
            <c:numFmt formatCode="#,##0" sourceLinked="0"/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results'!$B$14:$C$14</c:f>
              <c:numCache>
                <c:formatCode>General</c:formatCode>
                <c:ptCount val="2"/>
                <c:pt idx="0">
                  <c:v>23.01</c:v>
                </c:pt>
                <c:pt idx="1">
                  <c:v>13.74</c:v>
                </c:pt>
              </c:numCache>
            </c:numRef>
          </c:val>
        </c:ser>
        <c:dLbls>
          <c:showBubbleSize val="0"/>
          <c:showPercent val="0"/>
          <c:showSerName val="0"/>
          <c:showCatName val="0"/>
          <c:showVal val="0"/>
          <c:showLegendKey val="0"/>
        </c:dLbls>
        <c:gapWidth val="150"/>
        <c:axId val="1"/>
        <c:axId val="2"/>
      </c:barChart>
      <c:catAx>
        <c:axId val="1"/>
        <c:scaling>
          <c:orientation val="minMax"/>
        </c:scaling>
        <c:delete val="0"/>
        <c:axPos val="b"/>
        <c:title>
          <c:tx>
            <c:rich xmlns:pic="http://schemas.openxmlformats.org/drawingml/2006/picture" xmlns:dgm="http://schemas.openxmlformats.org/drawingml/2006/diagram" xmlns:p="http://schemas.openxmlformats.org/presentationml/2006/main">
              <a:bodyPr/>
              <a:lstStyle/>
              <a:p>
                <a:pPr>
                  <a:defRPr>
                    <a:uFillTx/>
                  </a:defRPr>
                </a:pPr>
                <a:r>
                  <a:rPr lang="en-US">
                    <a:uFillTx/>
                  </a:rPr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72756550922938"/>
              <c:y val="0.86427407722683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</c:scaling>
        <c:delete val="0"/>
        <c:axPos val="l"/>
        <c:title>
          <c:tx>
            <c:rich xmlns:pic="http://schemas.openxmlformats.org/drawingml/2006/picture" xmlns:dgm="http://schemas.openxmlformats.org/drawingml/2006/diagram" xmlns:p="http://schemas.openxmlformats.org/presentationml/2006/main">
              <a:bodyPr rot="-5400000" vert="horz"/>
              <a:lstStyle/>
              <a:p>
                <a:pPr>
                  <a:defRPr>
                    <a:uFillTx/>
                  </a:defRPr>
                </a:pPr>
                <a:r>
                  <a:rPr lang="en-US">
                    <a:uFillTx/>
                  </a:rPr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689413823272091"/>
              <c:y val="0.1864221702016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704774608092"/>
          <c:y val="0.166957216012334"/>
          <c:w val="0.236551209787301"/>
          <c:h val="0.229999172400747"/>
        </c:manualLayout>
      </c:layout>
      <c:overlay val="0"/>
    </c:legend>
    <c:plotVisOnly val="1"/>
    <c:dispBlanksAs val="gap"/>
    <c:showDLblsOverMax val="0"/>
  </c:chart>
  <c:txPr xmlns:pic="http://schemas.openxmlformats.org/drawingml/2006/picture" xmlns:dgm="http://schemas.openxmlformats.org/drawingml/2006/diagram" xmlns:p="http://schemas.openxmlformats.org/presentationml/2006/main">
    <a:bodyPr/>
    <a:lstStyle/>
    <a:p>
      <a:pPr>
        <a:defRPr sz="2200">
          <a:uFillTx/>
        </a:defRPr>
      </a:pPr>
      <a:endParaRPr lang="fr-FR">
        <a:uFillTx/>
      </a:endParaRPr>
    </a:p>
  </c:txPr>
  <c:externalData r:id="rId1">
    <c:autoUpdate val="0"/>
  </c:externalData>
</c:chartSpace>
</file>

<file path=ppt/charts/chart3.xml><?xml version="1.0" encoding="utf-8"?>
<c:chartSpace xmlns:a="http://schemas.openxmlformats.org/drawingml/2006/main" xmlns:c="http://schemas.openxmlformats.org/drawingml/2006/chart" xmlns:cdr="http://schemas.openxmlformats.org/drawingml/2006/chartDrawing" xmlns:s="http://schemas.openxmlformats.org/officeDocument/2006/sharedTypes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7521135708914"/>
          <c:y val="0.109570385865619"/>
          <c:w val="0.608746027985763"/>
          <c:h val="0.5585727046961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howLeaderLines val="0"/>
            <c:showBubbleSize val="0"/>
            <c:showPercent val="0"/>
            <c:showSerName val="0"/>
            <c:showCatName val="0"/>
            <c:showVal val="1"/>
            <c:showLegendKey val="0"/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howLeaderLines val="0"/>
            <c:showBubbleSize val="0"/>
            <c:showPercent val="0"/>
            <c:showSerName val="0"/>
            <c:showCatName val="0"/>
            <c:showVal val="1"/>
            <c:showLegendKey val="0"/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</c:ser>
        <c:dLbls>
          <c:showBubbleSize val="0"/>
          <c:showPercent val="0"/>
          <c:showSerName val="0"/>
          <c:showCatName val="0"/>
          <c:showVal val="0"/>
          <c:showLegendKey val="0"/>
        </c:dLbls>
        <c:gapWidth val="20"/>
        <c:axId val="3"/>
        <c:axId val="4"/>
      </c:barChart>
      <c:catAx>
        <c:axId val="3"/>
        <c:scaling>
          <c:orientation val="minMax"/>
        </c:scaling>
        <c:delete val="0"/>
        <c:axPos val="l"/>
        <c:majorTickMark val="out"/>
        <c:minorTickMark val="none"/>
        <c:tickLblPos val="nextTo"/>
        <c:crossAx val="4"/>
        <c:crosses val="autoZero"/>
        <c:auto val="1"/>
        <c:lblAlgn val="ctr"/>
        <c:lblOffset val="100"/>
        <c:noMultiLvlLbl val="0"/>
      </c:catAx>
      <c:valAx>
        <c:axId val="4"/>
        <c:scaling>
          <c:orientation val="minMax"/>
        </c:scaling>
        <c:delete val="0"/>
        <c:axPos val="b"/>
        <c:majorGridlines>
          <c:spPr xmlns:pic="http://schemas.openxmlformats.org/drawingml/2006/picture" xmlns:dgm="http://schemas.openxmlformats.org/drawingml/2006/diagram" xmlns:p="http://schemas.openxmlformats.org/presentationml/2006/main"/>
        </c:majorGridlines>
        <c:numFmt formatCode="General" sourceLinked="1"/>
        <c:majorTickMark val="out"/>
        <c:minorTickMark val="none"/>
        <c:tickLblPos val="nextTo"/>
        <c:crossAx val="3"/>
        <c:crosses val="autoZero"/>
        <c:crossBetween val="between"/>
        <c:majorUnit val="25"/>
      </c:valAx>
    </c:plotArea>
    <c:plotVisOnly val="1"/>
    <c:dispBlanksAs val="gap"/>
    <c:showDLblsOverMax val="0"/>
  </c:chart>
  <c:txPr xmlns:pic="http://schemas.openxmlformats.org/drawingml/2006/picture" xmlns:dgm="http://schemas.openxmlformats.org/drawingml/2006/diagram" xmlns:p="http://schemas.openxmlformats.org/presentationml/2006/main">
    <a:bodyPr/>
    <a:lstStyle/>
    <a:p>
      <a:pPr>
        <a:defRPr sz="2000">
          <a:uFillTx/>
          <a:latin typeface="+mn-lt"/>
          <a:cs typeface="Arial"/>
        </a:defRPr>
      </a:pPr>
      <a:endParaRPr lang="fr-FR">
        <a:uFillTx/>
      </a:endParaRPr>
    </a:p>
  </c:txPr>
  <c:externalData r:id="rId1">
    <c:autoUpdate val="0"/>
  </c:externalData>
</c:chartSpace>
</file>

<file path=ppt/charts/chart4.xml><?xml version="1.0" encoding="utf-8"?>
<c:chartSpace xmlns:a="http://schemas.openxmlformats.org/drawingml/2006/main" xmlns:c="http://schemas.openxmlformats.org/drawingml/2006/chart" xmlns:cdr="http://schemas.openxmlformats.org/drawingml/2006/chartDrawing" xmlns:s="http://schemas.openxmlformats.org/officeDocument/2006/sharedTypes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1774934383202"/>
          <c:y val="0.109570385865619"/>
          <c:w val="0.526093339895013"/>
          <c:h val="0.5585727046961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howLeaderLines val="0"/>
            <c:showBubbleSize val="0"/>
            <c:showPercent val="0"/>
            <c:showSerName val="0"/>
            <c:showCatName val="0"/>
            <c:showVal val="1"/>
            <c:showLegendKey val="0"/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4.0999999999999996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howLeaderLines val="0"/>
            <c:showBubbleSize val="0"/>
            <c:showPercent val="0"/>
            <c:showSerName val="0"/>
            <c:showCatName val="0"/>
            <c:showVal val="1"/>
            <c:showLegendKey val="0"/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155</c:v>
                </c:pt>
              </c:numCache>
            </c:numRef>
          </c:val>
        </c:ser>
        <c:dLbls>
          <c:showBubbleSize val="0"/>
          <c:showPercent val="0"/>
          <c:showSerName val="0"/>
          <c:showCatName val="0"/>
          <c:showVal val="0"/>
          <c:showLegendKey val="0"/>
        </c:dLbls>
        <c:gapWidth val="20"/>
        <c:axId val="1"/>
        <c:axId val="2"/>
      </c:barChart>
      <c:catAx>
        <c:axId val="1"/>
        <c:scaling>
          <c:orientation val="minMax"/>
        </c:scaling>
        <c:delete val="0"/>
        <c:axPos val="l"/>
        <c:majorTickMark val="out"/>
        <c:minorTickMark val="none"/>
        <c:tickLblPos val="nextTo"/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  <c:min val="0"/>
        </c:scaling>
        <c:delete val="0"/>
        <c:axPos val="b"/>
        <c:majorGridlines>
          <c:spPr xmlns:pic="http://schemas.openxmlformats.org/drawingml/2006/picture" xmlns:dgm="http://schemas.openxmlformats.org/drawingml/2006/diagram" xmlns:p="http://schemas.openxmlformats.org/presentationml/2006/main"/>
        </c:majorGridlines>
        <c:numFmt formatCode="General" sourceLinked="1"/>
        <c:majorTickMark val="out"/>
        <c:minorTickMark val="none"/>
        <c:tickLblPos val="nextTo"/>
        <c:crossAx val="1"/>
        <c:crosses val="autoZero"/>
        <c:crossBetween val="between"/>
        <c:majorUnit val="30"/>
      </c:valAx>
    </c:plotArea>
    <c:legend>
      <c:legendPos val="r"/>
      <c:layout>
        <c:manualLayout>
          <c:xMode val="edge"/>
          <c:yMode val="edge"/>
          <c:x val="0.811173134608174"/>
          <c:y val="0.0688041182840597"/>
          <c:w val="0.135255436820397"/>
          <c:h val="0.657677068980743"/>
        </c:manualLayout>
      </c:layout>
      <c:overlay val="0"/>
    </c:legend>
    <c:plotVisOnly val="1"/>
    <c:dispBlanksAs val="gap"/>
    <c:showDLblsOverMax val="0"/>
  </c:chart>
  <c:txPr xmlns:pic="http://schemas.openxmlformats.org/drawingml/2006/picture" xmlns:dgm="http://schemas.openxmlformats.org/drawingml/2006/diagram" xmlns:p="http://schemas.openxmlformats.org/presentationml/2006/main">
    <a:bodyPr/>
    <a:lstStyle/>
    <a:p>
      <a:pPr>
        <a:defRPr sz="2000">
          <a:uFillTx/>
          <a:latin typeface="+mn-lt"/>
          <a:cs typeface="Arial"/>
        </a:defRPr>
      </a:pPr>
      <a:endParaRPr lang="fr-FR">
        <a:uFillTx/>
      </a:endParaRPr>
    </a:p>
  </c:txPr>
  <c:externalData r:id="rId1">
    <c:autoUpdate val="0"/>
  </c:externalData>
</c:chartSpace>
</file>

<file path=ppt/charts/chart5.xml><?xml version="1.0" encoding="utf-8"?>
<c:chartSpace xmlns:a="http://schemas.openxmlformats.org/drawingml/2006/main" xmlns:c="http://schemas.openxmlformats.org/drawingml/2006/chart" xmlns:cdr="http://schemas.openxmlformats.org/drawingml/2006/chartDrawing" xmlns:s="http://schemas.openxmlformats.org/officeDocument/2006/sharedTypes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xmlns:pic="http://schemas.openxmlformats.org/drawingml/2006/picture" xmlns:dgm="http://schemas.openxmlformats.org/drawingml/2006/diagram" xmlns:p="http://schemas.openxmlformats.org/presentationml/2006/main" accent1="accent1" accent2="accent2" accent3="accent3" accent4="accent4" accent5="accent5" accent6="accent6" bg1="lt1" bg2="lt2" folHlink="folHlink" hlink="hlink" tx1="dk1" tx2="dk2"/>
  <c:chart>
    <c:title>
      <c:tx>
        <c:rich xmlns:pic="http://schemas.openxmlformats.org/drawingml/2006/picture" xmlns:dgm="http://schemas.openxmlformats.org/drawingml/2006/diagram" xmlns:p="http://schemas.openxmlformats.org/presentationml/2006/main"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WordCount</a:t>
            </a:r>
          </a:p>
        </c:rich>
      </c:tx>
      <c:layout>
        <c:manualLayout>
          <c:xMode val="edge"/>
          <c:yMode val="edge"/>
          <c:x val="0.302029746281715"/>
          <c:y val="0.0020487158255484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65786473660489"/>
          <c:y val="0.159442220560419"/>
          <c:w val="0.514516556642541"/>
          <c:h val="0.560158877783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'Better Summary'!$Z$23</c:f>
              <c:strCache>
                <c:ptCount val="1"/>
                <c:pt idx="0">
                  <c:v>Spark</c:v>
                </c:pt>
              </c:strCache>
            </c:strRef>
          </c:tx>
          <c:spPr xmlns:pic="http://schemas.openxmlformats.org/drawingml/2006/picture" xmlns:dgm="http://schemas.openxmlformats.org/drawingml/2006/diagram" xmlns:p="http://schemas.openxmlformats.org/presentationml/2006/main">
            <a:solidFill>
              <a:srgbClr val="55992B"/>
            </a:solidFill>
          </c:spPr>
          <c:invertIfNegative val="0"/>
          <c:cat>
            <c:numRef>
              <c:f>'Better Summary'!$AA$16:$AB$16</c:f>
              <c:numCache>
                <c:formatCode>General</c:formatCode>
                <c:ptCount val="2"/>
                <c:pt idx="0">
                  <c:v>100</c:v>
                </c:pt>
                <c:pt idx="1">
                  <c:v>1000</c:v>
                </c:pt>
              </c:numCache>
            </c:numRef>
          </c:cat>
          <c:val>
            <c:numRef>
              <c:f>'Better Summary'!$AA$23:$AB$23</c:f>
              <c:numCache>
                <c:formatCode>General</c:formatCode>
                <c:ptCount val="2"/>
                <c:pt idx="0">
                  <c:v>26.6</c:v>
                </c:pt>
                <c:pt idx="1">
                  <c:v>26.6</c:v>
                </c:pt>
              </c:numCache>
            </c:numRef>
          </c:val>
        </c:ser>
        <c:ser>
          <c:idx val="1"/>
          <c:order val="1"/>
          <c:tx>
            <c:strRef>
              <c:f>'Better Summary'!$Z$24</c:f>
              <c:strCache>
                <c:ptCount val="1"/>
                <c:pt idx="0">
                  <c:v>Storm</c:v>
                </c:pt>
              </c:strCache>
            </c:strRef>
          </c:tx>
          <c:spPr xmlns:pic="http://schemas.openxmlformats.org/drawingml/2006/picture" xmlns:dgm="http://schemas.openxmlformats.org/drawingml/2006/diagram" xmlns:p="http://schemas.openxmlformats.org/presentationml/2006/main">
            <a:solidFill>
              <a:schemeClr val="accent3"/>
            </a:solidFill>
          </c:spPr>
          <c:invertIfNegative val="0"/>
          <c:cat>
            <c:numRef>
              <c:f>'Better Summary'!$AA$16:$AB$16</c:f>
              <c:numCache>
                <c:formatCode>General</c:formatCode>
                <c:ptCount val="2"/>
                <c:pt idx="0">
                  <c:v>100</c:v>
                </c:pt>
                <c:pt idx="1">
                  <c:v>1000</c:v>
                </c:pt>
              </c:numCache>
            </c:numRef>
          </c:cat>
          <c:val>
            <c:numRef>
              <c:f>'Better Summary'!$AA$24:$AB$24</c:f>
              <c:numCache>
                <c:formatCode>General</c:formatCode>
                <c:ptCount val="2"/>
                <c:pt idx="0">
                  <c:v>6</c:v>
                </c:pt>
                <c:pt idx="1">
                  <c:v>12</c:v>
                </c:pt>
              </c:numCache>
            </c:numRef>
          </c:val>
        </c:ser>
        <c:dLbls>
          <c:showBubbleSize val="0"/>
          <c:showPercent val="0"/>
          <c:showSerName val="0"/>
          <c:showCatName val="0"/>
          <c:showVal val="0"/>
          <c:showLegendKey val="0"/>
        </c:dLbls>
        <c:gapWidth val="150"/>
        <c:axId val="3"/>
        <c:axId val="4"/>
      </c:barChart>
      <c:catAx>
        <c:axId val="3"/>
        <c:scaling>
          <c:orientation val="minMax"/>
        </c:scaling>
        <c:delete val="0"/>
        <c:axPos val="b"/>
        <c:title>
          <c:tx>
            <c:rich xmlns:pic="http://schemas.openxmlformats.org/drawingml/2006/picture" xmlns:dgm="http://schemas.openxmlformats.org/drawingml/2006/diagram" xmlns:p="http://schemas.openxmlformats.org/presentationml/2006/main">
              <a:bodyPr/>
              <a:lstStyle/>
              <a:p>
                <a:pPr>
                  <a:defRPr>
                    <a:uFillTx/>
                  </a:defRPr>
                </a:pPr>
                <a:r>
                  <a:rPr lang="en-US">
                    <a:uFillTx/>
                  </a:rPr>
                  <a:t>Record Size (bytes)</a:t>
                </a:r>
              </a:p>
            </c:rich>
          </c:tx>
          <c:layout>
            <c:manualLayout>
              <c:xMode val="edge"/>
              <c:yMode val="edge"/>
              <c:x val="0.340775371828521"/>
              <c:y val="0.8823990510795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"/>
        <c:crosses val="autoZero"/>
        <c:auto val="1"/>
        <c:lblAlgn val="ctr"/>
        <c:lblOffset val="100"/>
        <c:noMultiLvlLbl val="0"/>
      </c:catAx>
      <c:valAx>
        <c:axId val="4"/>
        <c:scaling>
          <c:orientation val="minMax"/>
        </c:scaling>
        <c:delete val="0"/>
        <c:axPos val="l"/>
        <c:majorGridlines>
          <c:spPr xmlns:pic="http://schemas.openxmlformats.org/drawingml/2006/picture" xmlns:dgm="http://schemas.openxmlformats.org/drawingml/2006/diagram" xmlns:p="http://schemas.openxmlformats.org/presentationml/2006/main"/>
        </c:majorGridlines>
        <c:title>
          <c:tx>
            <c:rich xmlns:pic="http://schemas.openxmlformats.org/drawingml/2006/picture" xmlns:dgm="http://schemas.openxmlformats.org/drawingml/2006/diagram" xmlns:p="http://schemas.openxmlformats.org/presentationml/2006/main">
              <a:bodyPr rot="-5400000" vert="horz"/>
              <a:lstStyle/>
              <a:p>
                <a:pPr>
                  <a:defRPr>
                    <a:uFillTx/>
                  </a:defRPr>
                </a:pPr>
                <a:r>
                  <a:rPr lang="en-US">
                    <a:uFillTx/>
                  </a:rPr>
                  <a:t>Throughput per node (MB/s)</a:t>
                </a:r>
              </a:p>
            </c:rich>
          </c:tx>
          <c:layout>
            <c:manualLayout>
              <c:xMode val="edge"/>
              <c:yMode val="edge"/>
              <c:x val="0.0153429585128133"/>
              <c:y val="0.05746674732951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767621623054694"/>
          <c:y val="0.180284546798622"/>
          <c:w val="0.210490734112781"/>
          <c:h val="0.493901305886731"/>
        </c:manualLayout>
      </c:layout>
      <c:overlay val="0"/>
    </c:legend>
    <c:plotVisOnly val="1"/>
    <c:dispBlanksAs val="gap"/>
    <c:showDLblsOverMax val="0"/>
  </c:chart>
  <c:spPr xmlns:pic="http://schemas.openxmlformats.org/drawingml/2006/picture" xmlns:dgm="http://schemas.openxmlformats.org/drawingml/2006/diagram" xmlns:p="http://schemas.openxmlformats.org/presentationml/2006/main">
    <a:ln>
      <a:solidFill>
        <a:srgbClr val="7F7F7F"/>
      </a:solidFill>
    </a:ln>
  </c:spPr>
  <c:txPr xmlns:pic="http://schemas.openxmlformats.org/drawingml/2006/picture" xmlns:dgm="http://schemas.openxmlformats.org/drawingml/2006/diagram" xmlns:p="http://schemas.openxmlformats.org/presentationml/2006/main">
    <a:bodyPr/>
    <a:lstStyle/>
    <a:p>
      <a:pPr>
        <a:defRPr sz="1600">
          <a:uFillTx/>
          <a:latin typeface="Calibri"/>
          <a:cs typeface="Calibri"/>
        </a:defRPr>
      </a:pPr>
      <a:endParaRPr lang="fr-FR">
        <a:uFillTx/>
      </a:endParaRPr>
    </a:p>
  </c:txPr>
  <c:externalData r:id="rId1">
    <c:autoUpdate val="0"/>
  </c:externalData>
</c:chartSpace>
</file>

<file path=ppt/charts/chart6.xml><?xml version="1.0" encoding="utf-8"?>
<c:chartSpace xmlns:a="http://schemas.openxmlformats.org/drawingml/2006/main" xmlns:c="http://schemas.openxmlformats.org/drawingml/2006/chart" xmlns:cdr="http://schemas.openxmlformats.org/drawingml/2006/chartDrawing" xmlns:s="http://schemas.openxmlformats.org/officeDocument/2006/sharedTypes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xmlns:pic="http://schemas.openxmlformats.org/drawingml/2006/picture" xmlns:dgm="http://schemas.openxmlformats.org/drawingml/2006/diagram" xmlns:p="http://schemas.openxmlformats.org/presentationml/2006/main" accent1="accent1" accent2="accent2" accent3="accent3" accent4="accent4" accent5="accent5" accent6="accent6" bg1="lt1" bg2="lt2" folHlink="folHlink" hlink="hlink" tx1="dk1" tx2="dk2"/>
  <c:chart>
    <c:title>
      <c:tx>
        <c:rich xmlns:pic="http://schemas.openxmlformats.org/drawingml/2006/picture" xmlns:dgm="http://schemas.openxmlformats.org/drawingml/2006/diagram" xmlns:p="http://schemas.openxmlformats.org/presentationml/2006/main">
          <a:bodyPr/>
          <a:lstStyle/>
          <a:p>
            <a:pPr>
              <a:defRPr>
                <a:uFillTx/>
              </a:defRPr>
            </a:pPr>
            <a:r>
              <a:rPr lang="en-US">
                <a:uFillTx/>
              </a:rPr>
              <a:t>Grep</a:t>
            </a:r>
          </a:p>
        </c:rich>
      </c:tx>
      <c:layout>
        <c:manualLayout>
          <c:xMode val="edge"/>
          <c:yMode val="edge"/>
          <c:x val="0.359428069802085"/>
          <c:y val="0.0111731843575419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62419470293486"/>
          <c:y val="0.159442220560419"/>
          <c:w val="0.540610832736817"/>
          <c:h val="0.529939116217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'Better Summary'!$Z$17</c:f>
              <c:strCache>
                <c:ptCount val="1"/>
                <c:pt idx="0">
                  <c:v>Spark</c:v>
                </c:pt>
              </c:strCache>
            </c:strRef>
          </c:tx>
          <c:spPr xmlns:pic="http://schemas.openxmlformats.org/drawingml/2006/picture" xmlns:dgm="http://schemas.openxmlformats.org/drawingml/2006/diagram" xmlns:p="http://schemas.openxmlformats.org/presentationml/2006/main">
            <a:solidFill>
              <a:schemeClr val="accent5"/>
            </a:solidFill>
          </c:spPr>
          <c:invertIfNegative val="0"/>
          <c:cat>
            <c:numRef>
              <c:f>'Better Summary'!$AA$16:$AB$16</c:f>
              <c:numCache>
                <c:formatCode>General</c:formatCode>
                <c:ptCount val="2"/>
                <c:pt idx="0">
                  <c:v>100</c:v>
                </c:pt>
                <c:pt idx="1">
                  <c:v>1000</c:v>
                </c:pt>
              </c:numCache>
            </c:numRef>
          </c:cat>
          <c:val>
            <c:numRef>
              <c:f>'Better Summary'!$AA$17:$AB$17</c:f>
              <c:numCache>
                <c:formatCode>General</c:formatCode>
                <c:ptCount val="2"/>
                <c:pt idx="0">
                  <c:v>64.5</c:v>
                </c:pt>
                <c:pt idx="1">
                  <c:v>64.5</c:v>
                </c:pt>
              </c:numCache>
            </c:numRef>
          </c:val>
        </c:ser>
        <c:ser>
          <c:idx val="1"/>
          <c:order val="1"/>
          <c:tx>
            <c:strRef>
              <c:f>'Better Summary'!$Z$18</c:f>
              <c:strCache>
                <c:ptCount val="1"/>
                <c:pt idx="0">
                  <c:v>Storm</c:v>
                </c:pt>
              </c:strCache>
            </c:strRef>
          </c:tx>
          <c:spPr xmlns:pic="http://schemas.openxmlformats.org/drawingml/2006/picture" xmlns:dgm="http://schemas.openxmlformats.org/drawingml/2006/diagram" xmlns:p="http://schemas.openxmlformats.org/presentationml/2006/main">
            <a:solidFill>
              <a:schemeClr val="accent3"/>
            </a:solidFill>
          </c:spPr>
          <c:invertIfNegative val="0"/>
          <c:cat>
            <c:numRef>
              <c:f>'Better Summary'!$AA$16:$AB$16</c:f>
              <c:numCache>
                <c:formatCode>General</c:formatCode>
                <c:ptCount val="2"/>
                <c:pt idx="0">
                  <c:v>100</c:v>
                </c:pt>
                <c:pt idx="1">
                  <c:v>1000</c:v>
                </c:pt>
              </c:numCache>
            </c:numRef>
          </c:cat>
          <c:val>
            <c:numRef>
              <c:f>'Better Summary'!$AA$18:$AB$18</c:f>
              <c:numCache>
                <c:formatCode>General</c:formatCode>
                <c:ptCount val="2"/>
                <c:pt idx="0">
                  <c:v>11</c:v>
                </c:pt>
                <c:pt idx="1">
                  <c:v>23</c:v>
                </c:pt>
              </c:numCache>
            </c:numRef>
          </c:val>
        </c:ser>
        <c:dLbls>
          <c:showBubbleSize val="0"/>
          <c:showPercent val="0"/>
          <c:showSerName val="0"/>
          <c:showCatName val="0"/>
          <c:showVal val="0"/>
          <c:showLegendKey val="0"/>
        </c:dLbls>
        <c:gapWidth val="150"/>
        <c:axId val="1"/>
        <c:axId val="2"/>
      </c:barChart>
      <c:catAx>
        <c:axId val="1"/>
        <c:scaling>
          <c:orientation val="minMax"/>
        </c:scaling>
        <c:delete val="0"/>
        <c:axPos val="b"/>
        <c:title>
          <c:tx>
            <c:rich xmlns:pic="http://schemas.openxmlformats.org/drawingml/2006/picture" xmlns:dgm="http://schemas.openxmlformats.org/drawingml/2006/diagram" xmlns:p="http://schemas.openxmlformats.org/presentationml/2006/main">
              <a:bodyPr/>
              <a:lstStyle/>
              <a:p>
                <a:pPr>
                  <a:defRPr>
                    <a:uFillTx/>
                  </a:defRPr>
                </a:pPr>
                <a:r>
                  <a:rPr lang="en-US">
                    <a:uFillTx/>
                  </a:rPr>
                  <a:t>Record Size (bytes)</a:t>
                </a:r>
              </a:p>
            </c:rich>
          </c:tx>
          <c:layout>
            <c:manualLayout>
              <c:xMode val="edge"/>
              <c:yMode val="edge"/>
              <c:x val="0.348351129404279"/>
              <c:y val="0.8685045824190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"/>
        <c:crosses val="autoZero"/>
        <c:auto val="1"/>
        <c:lblAlgn val="ctr"/>
        <c:lblOffset val="100"/>
        <c:noMultiLvlLbl val="0"/>
      </c:catAx>
      <c:valAx>
        <c:axId val="2"/>
        <c:scaling>
          <c:orientation val="minMax"/>
          <c:max val="120"/>
          <c:min val="0"/>
        </c:scaling>
        <c:delete val="0"/>
        <c:axPos val="l"/>
        <c:majorGridlines>
          <c:spPr xmlns:pic="http://schemas.openxmlformats.org/drawingml/2006/picture" xmlns:dgm="http://schemas.openxmlformats.org/drawingml/2006/diagram" xmlns:p="http://schemas.openxmlformats.org/presentationml/2006/main"/>
        </c:majorGridlines>
        <c:title>
          <c:tx>
            <c:rich xmlns:pic="http://schemas.openxmlformats.org/drawingml/2006/picture" xmlns:dgm="http://schemas.openxmlformats.org/drawingml/2006/diagram" xmlns:p="http://schemas.openxmlformats.org/presentationml/2006/main">
              <a:bodyPr rot="-5400000" vert="horz"/>
              <a:lstStyle/>
              <a:p>
                <a:pPr>
                  <a:defRPr>
                    <a:uFillTx/>
                  </a:defRPr>
                </a:pPr>
                <a:r>
                  <a:rPr lang="en-US">
                    <a:uFillTx/>
                  </a:rPr>
                  <a:t>Throughput per node (MB/s)</a:t>
                </a:r>
              </a:p>
            </c:rich>
          </c:tx>
          <c:layout>
            <c:manualLayout>
              <c:xMode val="edge"/>
              <c:yMode val="edge"/>
              <c:x val="0.00649318597611947"/>
              <c:y val="0.068142804139011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"/>
        <c:crosses val="autoZero"/>
        <c:crossBetween val="between"/>
        <c:majorUnit val="40"/>
      </c:valAx>
    </c:plotArea>
    <c:legend>
      <c:legendPos val="b"/>
      <c:layout>
        <c:manualLayout>
          <c:xMode val="edge"/>
          <c:yMode val="edge"/>
          <c:x val="0.783193881067897"/>
          <c:y val="0.18174196463147"/>
          <c:w val="0.201231474853522"/>
          <c:h val="0.558695193838475"/>
        </c:manualLayout>
      </c:layout>
      <c:overlay val="0"/>
    </c:legend>
    <c:plotVisOnly val="1"/>
    <c:dispBlanksAs val="gap"/>
    <c:showDLblsOverMax val="0"/>
  </c:chart>
  <c:spPr xmlns:pic="http://schemas.openxmlformats.org/drawingml/2006/picture" xmlns:dgm="http://schemas.openxmlformats.org/drawingml/2006/diagram" xmlns:p="http://schemas.openxmlformats.org/presentationml/2006/main">
    <a:ln>
      <a:solidFill>
        <a:schemeClr val="tx1">
          <a:lumMod val="50000"/>
          <a:lumOff val="50000"/>
        </a:schemeClr>
      </a:solidFill>
    </a:ln>
  </c:spPr>
  <c:txPr xmlns:pic="http://schemas.openxmlformats.org/drawingml/2006/picture" xmlns:dgm="http://schemas.openxmlformats.org/drawingml/2006/diagram" xmlns:p="http://schemas.openxmlformats.org/presentationml/2006/main">
    <a:bodyPr/>
    <a:lstStyle/>
    <a:p>
      <a:pPr>
        <a:defRPr sz="1600">
          <a:uFillTx/>
          <a:latin typeface="Calibri"/>
          <a:cs typeface="Calibri"/>
        </a:defRPr>
      </a:pPr>
      <a:endParaRPr lang="fr-FR">
        <a:uFillTx/>
      </a:endParaRPr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dgm="http://schemas.openxmlformats.org/drawingml/2006/diagram" xmlns:s="http://schemas.openxmlformats.org/officeDocument/2006/sharedTypes" xmlns:r="http://schemas.openxmlformats.org/officeDocument/2006/relationships">
  <dgm:ptLst>
    <dgm:pt modelId="{290C6032-501D-234B-B610-FA924BA4D46C}" type="doc">
      <dgm:prSet loTypeId="urn:microsoft.com/office/officeart/2005/8/layout/cycle1" loCatId="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3C23472-EB8F-0543-8F0E-8A87096826AF}">
      <dgm:prSet phldrT="[Text]" custT="1"/>
      <dgm:spPr/>
      <dgm:t>
        <a:bodyPr anchor="t"/>
        <a:lstStyle/>
        <a:p>
          <a:pPr algn="ctr"/>
          <a:r>
            <a:rPr lang="en-US" sz="2400" b="1" dirty="0" smtClean="0">
              <a:latin typeface="Calibri"/>
              <a:cs typeface="Calibri"/>
            </a:rPr>
            <a:t>Ad-hoc Queries</a:t>
          </a:r>
          <a:endParaRPr lang="en-US" sz="2400" b="1" dirty="0">
            <a:latin typeface="Calibri"/>
            <a:cs typeface="Calibri"/>
          </a:endParaRPr>
        </a:p>
      </dgm:t>
    </dgm:pt>
    <dgm:pt modelId="{7A67E51F-5386-544E-8403-6C6C6430E773}" type="parTrans" cxnId="{BB8014DD-AF08-A44F-98C3-948C9128DB51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69CF102A-7097-CE4B-AB79-782A24597856}" type="sibTrans" cxnId="{BB8014DD-AF08-A44F-98C3-948C9128DB51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49CE2307-5E9D-5E45-9C78-6492BFFFDA43}">
      <dgm:prSet phldrT="[Text]" custT="1"/>
      <dgm:spPr/>
      <dgm:t>
        <a:bodyPr/>
        <a:lstStyle/>
        <a:p>
          <a:pPr algn="ctr"/>
          <a:r>
            <a:rPr lang="en-US" sz="2400" b="1" dirty="0" smtClean="0">
              <a:latin typeface="Calibri"/>
              <a:cs typeface="Calibri"/>
            </a:rPr>
            <a:t>Batch Processing</a:t>
          </a:r>
          <a:endParaRPr lang="en-US" sz="2400" b="1" dirty="0">
            <a:latin typeface="Calibri"/>
            <a:cs typeface="Calibri"/>
          </a:endParaRPr>
        </a:p>
      </dgm:t>
    </dgm:pt>
    <dgm:pt modelId="{98450B31-21D8-A641-BCD1-2692F5AC9A15}" type="parTrans" cxnId="{64886A3F-BF46-B849-973B-63447841BEB2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B344FCB3-2A71-0245-B8EC-DF6E848210E0}" type="sibTrans" cxnId="{64886A3F-BF46-B849-973B-63447841BEB2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9C6AC948-29A8-C24F-9E32-B8ED87607EDB}">
      <dgm:prSet phldrT="[Text]" custT="1"/>
      <dgm:spPr/>
      <dgm:t>
        <a:bodyPr/>
        <a:lstStyle/>
        <a:p>
          <a:pPr algn="ctr"/>
          <a:r>
            <a:rPr lang="en-US" sz="2400" b="1" dirty="0" smtClean="0">
              <a:latin typeface="Calibri"/>
              <a:cs typeface="Calibri"/>
            </a:rPr>
            <a:t>Stream Processing</a:t>
          </a:r>
          <a:endParaRPr lang="en-US" sz="2400" b="1" dirty="0">
            <a:latin typeface="Calibri"/>
            <a:cs typeface="Calibri"/>
          </a:endParaRPr>
        </a:p>
      </dgm:t>
    </dgm:pt>
    <dgm:pt modelId="{AECDA361-36C4-2644-99DE-BCF1B67ADB62}" type="sibTrans" cxnId="{5B38A6D6-4FB1-A842-B6B1-23E3A59847C2}">
      <dgm:prSet/>
      <dgm:spPr/>
      <dgm:t>
        <a:bodyPr/>
        <a:lstStyle/>
        <a:p>
          <a:pPr algn="ctr"/>
          <a:endParaRPr lang="en-US" sz="2400" b="1">
            <a:latin typeface="Calibri"/>
            <a:cs typeface="Calibri"/>
          </a:endParaRPr>
        </a:p>
      </dgm:t>
    </dgm:pt>
    <dgm:pt modelId="{B2F988DF-CF57-6B4A-93F7-8DB87050D277}" type="parTrans" cxnId="{5B38A6D6-4FB1-A842-B6B1-23E3A59847C2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D50E563E-54A0-C243-96DB-9BAC1F843B4B}" type="pres">
      <dgm:prSet presAssocID="{290C6032-501D-234B-B610-FA924BA4D46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7C04C4-DDF4-B04E-997F-66F0DCC1FBDF}" type="pres">
      <dgm:prSet presAssocID="{63C23472-EB8F-0543-8F0E-8A87096826AF}" presName="dummy" presStyleCnt="0"/>
      <dgm:spPr/>
    </dgm:pt>
    <dgm:pt modelId="{93B1CE0B-7463-C24E-8793-07598C351394}" type="pres">
      <dgm:prSet presAssocID="{63C23472-EB8F-0543-8F0E-8A87096826AF}" presName="node" presStyleLbl="revTx" presStyleIdx="0" presStyleCnt="3" custScaleX="88281" custScaleY="46424" custRadScaleRad="104177" custRadScaleInc="-10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F0B38-25DE-5946-8DDD-42824F228D63}" type="pres">
      <dgm:prSet presAssocID="{69CF102A-7097-CE4B-AB79-782A24597856}" presName="sibTrans" presStyleLbl="node1" presStyleIdx="0" presStyleCnt="3" custAng="21408752"/>
      <dgm:spPr/>
      <dgm:t>
        <a:bodyPr/>
        <a:lstStyle/>
        <a:p>
          <a:endParaRPr lang="en-US"/>
        </a:p>
      </dgm:t>
    </dgm:pt>
    <dgm:pt modelId="{7BD22D33-9926-374D-AADD-ECBFAA7B4FD7}" type="pres">
      <dgm:prSet presAssocID="{49CE2307-5E9D-5E45-9C78-6492BFFFDA43}" presName="dummy" presStyleCnt="0"/>
      <dgm:spPr/>
    </dgm:pt>
    <dgm:pt modelId="{C9AFCB8D-1E34-6C4D-A1AD-79CC4832F817}" type="pres">
      <dgm:prSet presAssocID="{49CE2307-5E9D-5E45-9C78-6492BFFFDA43}" presName="node" presStyleLbl="revTx" presStyleIdx="1" presStyleCnt="3" custScaleX="81540" custScaleY="64126" custRadScaleRad="106084" custRadScaleInc="107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56860-C77D-4E46-BBDF-C0A8ACA430B5}" type="pres">
      <dgm:prSet presAssocID="{B344FCB3-2A71-0245-B8EC-DF6E848210E0}" presName="sibTrans" presStyleLbl="node1" presStyleIdx="1" presStyleCnt="3" custAng="0" custLinFactNeighborX="-3654" custLinFactNeighborY="783"/>
      <dgm:spPr/>
      <dgm:t>
        <a:bodyPr/>
        <a:lstStyle/>
        <a:p>
          <a:endParaRPr lang="en-US"/>
        </a:p>
      </dgm:t>
    </dgm:pt>
    <dgm:pt modelId="{374E6ED8-1BF0-5942-B6C8-96CF4EC5BD15}" type="pres">
      <dgm:prSet presAssocID="{9C6AC948-29A8-C24F-9E32-B8ED87607EDB}" presName="dummy" presStyleCnt="0"/>
      <dgm:spPr/>
    </dgm:pt>
    <dgm:pt modelId="{03EBA2BF-C3A9-1440-B8EC-BD1B5C090D91}" type="pres">
      <dgm:prSet presAssocID="{9C6AC948-29A8-C24F-9E32-B8ED87607EDB}" presName="node" presStyleLbl="revTx" presStyleIdx="2" presStyleCnt="3" custScaleX="94123" custScaleY="43265" custRadScaleRad="114362" custRadScaleInc="4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1E89F-1297-CC46-87B7-D429445F3FE7}" type="pres">
      <dgm:prSet presAssocID="{AECDA361-36C4-2644-99DE-BCF1B67ADB62}" presName="sibTrans" presStyleLbl="node1" presStyleIdx="2" presStyleCnt="3" custAng="0" custScaleX="109263" custLinFactNeighborX="-885" custLinFactNeighborY="-2342"/>
      <dgm:spPr/>
      <dgm:t>
        <a:bodyPr/>
        <a:lstStyle/>
        <a:p>
          <a:endParaRPr lang="en-US"/>
        </a:p>
      </dgm:t>
    </dgm:pt>
  </dgm:ptLst>
  <dgm:cxnLst>
    <dgm:cxn modelId="{F54EAEE2-6292-47F4-8C6E-5315DF9E1E0D}" type="presOf" srcId="{69CF102A-7097-CE4B-AB79-782A24597856}" destId="{F48F0B38-25DE-5946-8DDD-42824F228D63}" srcOrd="0" destOrd="0" presId="urn:microsoft.com/office/officeart/2005/8/layout/cycle1"/>
    <dgm:cxn modelId="{64886A3F-BF46-B849-973B-63447841BEB2}" srcId="{290C6032-501D-234B-B610-FA924BA4D46C}" destId="{49CE2307-5E9D-5E45-9C78-6492BFFFDA43}" srcOrd="1" destOrd="0" parTransId="{98450B31-21D8-A641-BCD1-2692F5AC9A15}" sibTransId="{B344FCB3-2A71-0245-B8EC-DF6E848210E0}"/>
    <dgm:cxn modelId="{388CB36A-3EA7-47B7-9002-23A3FF174735}" type="presOf" srcId="{9C6AC948-29A8-C24F-9E32-B8ED87607EDB}" destId="{03EBA2BF-C3A9-1440-B8EC-BD1B5C090D91}" srcOrd="0" destOrd="0" presId="urn:microsoft.com/office/officeart/2005/8/layout/cycle1"/>
    <dgm:cxn modelId="{D2D2BCAB-51DA-4971-9FCE-57D6DEEA686E}" type="presOf" srcId="{290C6032-501D-234B-B610-FA924BA4D46C}" destId="{D50E563E-54A0-C243-96DB-9BAC1F843B4B}" srcOrd="0" destOrd="0" presId="urn:microsoft.com/office/officeart/2005/8/layout/cycle1"/>
    <dgm:cxn modelId="{C2544E4D-8428-4D73-9973-E11AFFCEA83D}" type="presOf" srcId="{63C23472-EB8F-0543-8F0E-8A87096826AF}" destId="{93B1CE0B-7463-C24E-8793-07598C351394}" srcOrd="0" destOrd="0" presId="urn:microsoft.com/office/officeart/2005/8/layout/cycle1"/>
    <dgm:cxn modelId="{191A531F-51B3-49FE-B6E9-8F4CDBB944C1}" type="presOf" srcId="{B344FCB3-2A71-0245-B8EC-DF6E848210E0}" destId="{35856860-C77D-4E46-BBDF-C0A8ACA430B5}" srcOrd="0" destOrd="0" presId="urn:microsoft.com/office/officeart/2005/8/layout/cycle1"/>
    <dgm:cxn modelId="{BB8014DD-AF08-A44F-98C3-948C9128DB51}" srcId="{290C6032-501D-234B-B610-FA924BA4D46C}" destId="{63C23472-EB8F-0543-8F0E-8A87096826AF}" srcOrd="0" destOrd="0" parTransId="{7A67E51F-5386-544E-8403-6C6C6430E773}" sibTransId="{69CF102A-7097-CE4B-AB79-782A24597856}"/>
    <dgm:cxn modelId="{E968C2C3-4C99-43E5-9CF3-EE99D683E140}" type="presOf" srcId="{AECDA361-36C4-2644-99DE-BCF1B67ADB62}" destId="{1A91E89F-1297-CC46-87B7-D429445F3FE7}" srcOrd="0" destOrd="0" presId="urn:microsoft.com/office/officeart/2005/8/layout/cycle1"/>
    <dgm:cxn modelId="{5B38A6D6-4FB1-A842-B6B1-23E3A59847C2}" srcId="{290C6032-501D-234B-B610-FA924BA4D46C}" destId="{9C6AC948-29A8-C24F-9E32-B8ED87607EDB}" srcOrd="2" destOrd="0" parTransId="{B2F988DF-CF57-6B4A-93F7-8DB87050D277}" sibTransId="{AECDA361-36C4-2644-99DE-BCF1B67ADB62}"/>
    <dgm:cxn modelId="{2464CD04-90F2-4D24-931B-1297CE2BE973}" type="presOf" srcId="{49CE2307-5E9D-5E45-9C78-6492BFFFDA43}" destId="{C9AFCB8D-1E34-6C4D-A1AD-79CC4832F817}" srcOrd="0" destOrd="0" presId="urn:microsoft.com/office/officeart/2005/8/layout/cycle1"/>
    <dgm:cxn modelId="{2362F323-4425-490D-9AC2-A0EC24580A4B}" type="presParOf" srcId="{D50E563E-54A0-C243-96DB-9BAC1F843B4B}" destId="{E17C04C4-DDF4-B04E-997F-66F0DCC1FBDF}" srcOrd="0" destOrd="0" presId="urn:microsoft.com/office/officeart/2005/8/layout/cycle1"/>
    <dgm:cxn modelId="{E8360EE4-7E6C-4C88-B7A8-7547E971B9DA}" type="presParOf" srcId="{D50E563E-54A0-C243-96DB-9BAC1F843B4B}" destId="{93B1CE0B-7463-C24E-8793-07598C351394}" srcOrd="1" destOrd="0" presId="urn:microsoft.com/office/officeart/2005/8/layout/cycle1"/>
    <dgm:cxn modelId="{CD4391A8-C434-4F11-90D0-382F3006C021}" type="presParOf" srcId="{D50E563E-54A0-C243-96DB-9BAC1F843B4B}" destId="{F48F0B38-25DE-5946-8DDD-42824F228D63}" srcOrd="2" destOrd="0" presId="urn:microsoft.com/office/officeart/2005/8/layout/cycle1"/>
    <dgm:cxn modelId="{57E543B0-3AE2-4653-8BBE-0C3F903CA9C0}" type="presParOf" srcId="{D50E563E-54A0-C243-96DB-9BAC1F843B4B}" destId="{7BD22D33-9926-374D-AADD-ECBFAA7B4FD7}" srcOrd="3" destOrd="0" presId="urn:microsoft.com/office/officeart/2005/8/layout/cycle1"/>
    <dgm:cxn modelId="{8E0C0F1D-06B9-486A-AD9C-5DA67162E40E}" type="presParOf" srcId="{D50E563E-54A0-C243-96DB-9BAC1F843B4B}" destId="{C9AFCB8D-1E34-6C4D-A1AD-79CC4832F817}" srcOrd="4" destOrd="0" presId="urn:microsoft.com/office/officeart/2005/8/layout/cycle1"/>
    <dgm:cxn modelId="{CCAE1A2D-5F12-4D80-99BB-E09B2BB9831C}" type="presParOf" srcId="{D50E563E-54A0-C243-96DB-9BAC1F843B4B}" destId="{35856860-C77D-4E46-BBDF-C0A8ACA430B5}" srcOrd="5" destOrd="0" presId="urn:microsoft.com/office/officeart/2005/8/layout/cycle1"/>
    <dgm:cxn modelId="{F85FB625-A61A-4142-8782-26C0C0828588}" type="presParOf" srcId="{D50E563E-54A0-C243-96DB-9BAC1F843B4B}" destId="{374E6ED8-1BF0-5942-B6C8-96CF4EC5BD15}" srcOrd="6" destOrd="0" presId="urn:microsoft.com/office/officeart/2005/8/layout/cycle1"/>
    <dgm:cxn modelId="{CCB381C3-096A-4975-8808-5ED69AC5BE6B}" type="presParOf" srcId="{D50E563E-54A0-C243-96DB-9BAC1F843B4B}" destId="{03EBA2BF-C3A9-1440-B8EC-BD1B5C090D91}" srcOrd="7" destOrd="0" presId="urn:microsoft.com/office/officeart/2005/8/layout/cycle1"/>
    <dgm:cxn modelId="{ED26EDB7-C272-4A0F-9B9F-E007E0E965D6}" type="presParOf" srcId="{D50E563E-54A0-C243-96DB-9BAC1F843B4B}" destId="{1A91E89F-1297-CC46-87B7-D429445F3FE7}" srcOrd="8" destOrd="0" presId="urn:microsoft.com/office/officeart/2005/8/layout/cycle1"/>
  </dgm:cxnLst>
  <dgm:bg/>
  <dgm:whole/>
  <dgm:extLst>
    <a:ext xmlns:dsp="http://schemas.microsoft.com/office/drawing/2008/diagram" uri="http://schemas.microsoft.com/office/drawing/2008/diagram">
      <dsp:dataModelExt minVer="http://schemas.openxmlformats.org/drawingml/2006/diagram" relId="rId6"/>
    </a:ext>
  </dgm:extLst>
</dgm:dataModel>
</file>

<file path=ppt/diagrams/data2.xml><?xml version="1.0" encoding="utf-8"?>
<dgm:dataModel xmlns:a="http://schemas.openxmlformats.org/drawingml/2006/main" xmlns:dgm="http://schemas.openxmlformats.org/drawingml/2006/diagram" xmlns:s="http://schemas.openxmlformats.org/officeDocument/2006/sharedTypes" xmlns:r="http://schemas.openxmlformats.org/officeDocument/2006/relationships">
  <dgm:ptLst>
    <dgm:pt modelId="{290C6032-501D-234B-B610-FA924BA4D46C}" type="doc">
      <dgm:prSet loTypeId="urn:microsoft.com/office/officeart/2005/8/layout/cycle1" loCatId="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3C23472-EB8F-0543-8F0E-8A87096826AF}">
      <dgm:prSet phldrT="[Text]" custT="1"/>
      <dgm:spPr/>
      <dgm:t>
        <a:bodyPr anchor="t"/>
        <a:lstStyle/>
        <a:p>
          <a:pPr algn="ctr"/>
          <a:r>
            <a:rPr lang="en-US" sz="2400" b="1" dirty="0" smtClean="0">
              <a:latin typeface="Calibri"/>
              <a:cs typeface="Calibri"/>
            </a:rPr>
            <a:t>Ad-hoc Queries</a:t>
          </a:r>
          <a:endParaRPr lang="en-US" sz="2400" b="1" dirty="0">
            <a:latin typeface="Calibri"/>
            <a:cs typeface="Calibri"/>
          </a:endParaRPr>
        </a:p>
      </dgm:t>
    </dgm:pt>
    <dgm:pt modelId="{7A67E51F-5386-544E-8403-6C6C6430E773}" type="parTrans" cxnId="{BB8014DD-AF08-A44F-98C3-948C9128DB51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69CF102A-7097-CE4B-AB79-782A24597856}" type="sibTrans" cxnId="{BB8014DD-AF08-A44F-98C3-948C9128DB51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49CE2307-5E9D-5E45-9C78-6492BFFFDA43}">
      <dgm:prSet phldrT="[Text]" custT="1"/>
      <dgm:spPr/>
      <dgm:t>
        <a:bodyPr/>
        <a:lstStyle/>
        <a:p>
          <a:pPr algn="ctr"/>
          <a:r>
            <a:rPr lang="en-US" sz="2400" b="1" dirty="0" smtClean="0">
              <a:latin typeface="Calibri"/>
              <a:cs typeface="Calibri"/>
            </a:rPr>
            <a:t>Batch Processing</a:t>
          </a:r>
          <a:endParaRPr lang="en-US" sz="2400" b="1" dirty="0">
            <a:latin typeface="Calibri"/>
            <a:cs typeface="Calibri"/>
          </a:endParaRPr>
        </a:p>
      </dgm:t>
    </dgm:pt>
    <dgm:pt modelId="{98450B31-21D8-A641-BCD1-2692F5AC9A15}" type="parTrans" cxnId="{64886A3F-BF46-B849-973B-63447841BEB2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B344FCB3-2A71-0245-B8EC-DF6E848210E0}" type="sibTrans" cxnId="{64886A3F-BF46-B849-973B-63447841BEB2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9C6AC948-29A8-C24F-9E32-B8ED87607EDB}">
      <dgm:prSet phldrT="[Text]" custT="1"/>
      <dgm:spPr/>
      <dgm:t>
        <a:bodyPr/>
        <a:lstStyle/>
        <a:p>
          <a:pPr algn="ctr"/>
          <a:r>
            <a:rPr lang="en-US" sz="2400" b="1" dirty="0" smtClean="0">
              <a:latin typeface="Calibri"/>
              <a:cs typeface="Calibri"/>
            </a:rPr>
            <a:t>Stream Processing</a:t>
          </a:r>
          <a:endParaRPr lang="en-US" sz="2400" b="1" dirty="0">
            <a:latin typeface="Calibri"/>
            <a:cs typeface="Calibri"/>
          </a:endParaRPr>
        </a:p>
      </dgm:t>
    </dgm:pt>
    <dgm:pt modelId="{AECDA361-36C4-2644-99DE-BCF1B67ADB62}" type="sibTrans" cxnId="{5B38A6D6-4FB1-A842-B6B1-23E3A59847C2}">
      <dgm:prSet/>
      <dgm:spPr/>
      <dgm:t>
        <a:bodyPr/>
        <a:lstStyle/>
        <a:p>
          <a:pPr algn="ctr"/>
          <a:endParaRPr lang="en-US" sz="2400" b="1">
            <a:latin typeface="Calibri"/>
            <a:cs typeface="Calibri"/>
          </a:endParaRPr>
        </a:p>
      </dgm:t>
    </dgm:pt>
    <dgm:pt modelId="{B2F988DF-CF57-6B4A-93F7-8DB87050D277}" type="parTrans" cxnId="{5B38A6D6-4FB1-A842-B6B1-23E3A59847C2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D50E563E-54A0-C243-96DB-9BAC1F843B4B}" type="pres">
      <dgm:prSet presAssocID="{290C6032-501D-234B-B610-FA924BA4D46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7C04C4-DDF4-B04E-997F-66F0DCC1FBDF}" type="pres">
      <dgm:prSet presAssocID="{63C23472-EB8F-0543-8F0E-8A87096826AF}" presName="dummy" presStyleCnt="0"/>
      <dgm:spPr/>
    </dgm:pt>
    <dgm:pt modelId="{93B1CE0B-7463-C24E-8793-07598C351394}" type="pres">
      <dgm:prSet presAssocID="{63C23472-EB8F-0543-8F0E-8A87096826AF}" presName="node" presStyleLbl="revTx" presStyleIdx="0" presStyleCnt="3" custScaleX="88281" custScaleY="46424" custRadScaleRad="104177" custRadScaleInc="-10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F0B38-25DE-5946-8DDD-42824F228D63}" type="pres">
      <dgm:prSet presAssocID="{69CF102A-7097-CE4B-AB79-782A24597856}" presName="sibTrans" presStyleLbl="node1" presStyleIdx="0" presStyleCnt="3" custAng="21408752"/>
      <dgm:spPr/>
      <dgm:t>
        <a:bodyPr/>
        <a:lstStyle/>
        <a:p>
          <a:endParaRPr lang="en-US"/>
        </a:p>
      </dgm:t>
    </dgm:pt>
    <dgm:pt modelId="{7BD22D33-9926-374D-AADD-ECBFAA7B4FD7}" type="pres">
      <dgm:prSet presAssocID="{49CE2307-5E9D-5E45-9C78-6492BFFFDA43}" presName="dummy" presStyleCnt="0"/>
      <dgm:spPr/>
    </dgm:pt>
    <dgm:pt modelId="{C9AFCB8D-1E34-6C4D-A1AD-79CC4832F817}" type="pres">
      <dgm:prSet presAssocID="{49CE2307-5E9D-5E45-9C78-6492BFFFDA43}" presName="node" presStyleLbl="revTx" presStyleIdx="1" presStyleCnt="3" custScaleX="81540" custScaleY="64126" custRadScaleRad="106084" custRadScaleInc="107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56860-C77D-4E46-BBDF-C0A8ACA430B5}" type="pres">
      <dgm:prSet presAssocID="{B344FCB3-2A71-0245-B8EC-DF6E848210E0}" presName="sibTrans" presStyleLbl="node1" presStyleIdx="1" presStyleCnt="3" custAng="0" custLinFactNeighborX="-3654" custLinFactNeighborY="783"/>
      <dgm:spPr/>
      <dgm:t>
        <a:bodyPr/>
        <a:lstStyle/>
        <a:p>
          <a:endParaRPr lang="en-US"/>
        </a:p>
      </dgm:t>
    </dgm:pt>
    <dgm:pt modelId="{374E6ED8-1BF0-5942-B6C8-96CF4EC5BD15}" type="pres">
      <dgm:prSet presAssocID="{9C6AC948-29A8-C24F-9E32-B8ED87607EDB}" presName="dummy" presStyleCnt="0"/>
      <dgm:spPr/>
    </dgm:pt>
    <dgm:pt modelId="{03EBA2BF-C3A9-1440-B8EC-BD1B5C090D91}" type="pres">
      <dgm:prSet presAssocID="{9C6AC948-29A8-C24F-9E32-B8ED87607EDB}" presName="node" presStyleLbl="revTx" presStyleIdx="2" presStyleCnt="3" custScaleX="94123" custScaleY="43265" custRadScaleRad="114362" custRadScaleInc="4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1E89F-1297-CC46-87B7-D429445F3FE7}" type="pres">
      <dgm:prSet presAssocID="{AECDA361-36C4-2644-99DE-BCF1B67ADB62}" presName="sibTrans" presStyleLbl="node1" presStyleIdx="2" presStyleCnt="3" custAng="0" custScaleX="109263" custLinFactNeighborX="-885" custLinFactNeighborY="-2342"/>
      <dgm:spPr/>
      <dgm:t>
        <a:bodyPr/>
        <a:lstStyle/>
        <a:p>
          <a:endParaRPr lang="en-US"/>
        </a:p>
      </dgm:t>
    </dgm:pt>
  </dgm:ptLst>
  <dgm:cxnLst>
    <dgm:cxn modelId="{0F6D2E2A-16E0-483A-9A36-8CDFB6BB6B54}" type="presOf" srcId="{69CF102A-7097-CE4B-AB79-782A24597856}" destId="{F48F0B38-25DE-5946-8DDD-42824F228D63}" srcOrd="0" destOrd="0" presId="urn:microsoft.com/office/officeart/2005/8/layout/cycle1"/>
    <dgm:cxn modelId="{F7930574-2F30-4325-AF0A-2D39ADB53642}" type="presOf" srcId="{63C23472-EB8F-0543-8F0E-8A87096826AF}" destId="{93B1CE0B-7463-C24E-8793-07598C351394}" srcOrd="0" destOrd="0" presId="urn:microsoft.com/office/officeart/2005/8/layout/cycle1"/>
    <dgm:cxn modelId="{B3928C15-A4D2-42DB-8917-8F0CA2B336A2}" type="presOf" srcId="{290C6032-501D-234B-B610-FA924BA4D46C}" destId="{D50E563E-54A0-C243-96DB-9BAC1F843B4B}" srcOrd="0" destOrd="0" presId="urn:microsoft.com/office/officeart/2005/8/layout/cycle1"/>
    <dgm:cxn modelId="{BB8014DD-AF08-A44F-98C3-948C9128DB51}" srcId="{290C6032-501D-234B-B610-FA924BA4D46C}" destId="{63C23472-EB8F-0543-8F0E-8A87096826AF}" srcOrd="0" destOrd="0" parTransId="{7A67E51F-5386-544E-8403-6C6C6430E773}" sibTransId="{69CF102A-7097-CE4B-AB79-782A24597856}"/>
    <dgm:cxn modelId="{58FB894E-2610-4E47-8786-D149D9AC326D}" type="presOf" srcId="{49CE2307-5E9D-5E45-9C78-6492BFFFDA43}" destId="{C9AFCB8D-1E34-6C4D-A1AD-79CC4832F817}" srcOrd="0" destOrd="0" presId="urn:microsoft.com/office/officeart/2005/8/layout/cycle1"/>
    <dgm:cxn modelId="{5B38A6D6-4FB1-A842-B6B1-23E3A59847C2}" srcId="{290C6032-501D-234B-B610-FA924BA4D46C}" destId="{9C6AC948-29A8-C24F-9E32-B8ED87607EDB}" srcOrd="2" destOrd="0" parTransId="{B2F988DF-CF57-6B4A-93F7-8DB87050D277}" sibTransId="{AECDA361-36C4-2644-99DE-BCF1B67ADB62}"/>
    <dgm:cxn modelId="{64886A3F-BF46-B849-973B-63447841BEB2}" srcId="{290C6032-501D-234B-B610-FA924BA4D46C}" destId="{49CE2307-5E9D-5E45-9C78-6492BFFFDA43}" srcOrd="1" destOrd="0" parTransId="{98450B31-21D8-A641-BCD1-2692F5AC9A15}" sibTransId="{B344FCB3-2A71-0245-B8EC-DF6E848210E0}"/>
    <dgm:cxn modelId="{22EC5EE6-2332-4691-B992-A448A2907253}" type="presOf" srcId="{9C6AC948-29A8-C24F-9E32-B8ED87607EDB}" destId="{03EBA2BF-C3A9-1440-B8EC-BD1B5C090D91}" srcOrd="0" destOrd="0" presId="urn:microsoft.com/office/officeart/2005/8/layout/cycle1"/>
    <dgm:cxn modelId="{CA1A9852-1EAC-43E0-9AD9-45E7A0F2B7D6}" type="presOf" srcId="{AECDA361-36C4-2644-99DE-BCF1B67ADB62}" destId="{1A91E89F-1297-CC46-87B7-D429445F3FE7}" srcOrd="0" destOrd="0" presId="urn:microsoft.com/office/officeart/2005/8/layout/cycle1"/>
    <dgm:cxn modelId="{6D854D36-2ADF-46B6-870D-D799A4638BF8}" type="presOf" srcId="{B344FCB3-2A71-0245-B8EC-DF6E848210E0}" destId="{35856860-C77D-4E46-BBDF-C0A8ACA430B5}" srcOrd="0" destOrd="0" presId="urn:microsoft.com/office/officeart/2005/8/layout/cycle1"/>
    <dgm:cxn modelId="{932D660F-D151-4FA2-98B2-19DB3980D179}" type="presParOf" srcId="{D50E563E-54A0-C243-96DB-9BAC1F843B4B}" destId="{E17C04C4-DDF4-B04E-997F-66F0DCC1FBDF}" srcOrd="0" destOrd="0" presId="urn:microsoft.com/office/officeart/2005/8/layout/cycle1"/>
    <dgm:cxn modelId="{BCBA5938-8CF1-477B-8BB7-4036E3276BB4}" type="presParOf" srcId="{D50E563E-54A0-C243-96DB-9BAC1F843B4B}" destId="{93B1CE0B-7463-C24E-8793-07598C351394}" srcOrd="1" destOrd="0" presId="urn:microsoft.com/office/officeart/2005/8/layout/cycle1"/>
    <dgm:cxn modelId="{20CC1964-7C5C-47D1-95BC-205FB2223617}" type="presParOf" srcId="{D50E563E-54A0-C243-96DB-9BAC1F843B4B}" destId="{F48F0B38-25DE-5946-8DDD-42824F228D63}" srcOrd="2" destOrd="0" presId="urn:microsoft.com/office/officeart/2005/8/layout/cycle1"/>
    <dgm:cxn modelId="{309B2267-032E-4ABE-B874-F02BC67AC5E0}" type="presParOf" srcId="{D50E563E-54A0-C243-96DB-9BAC1F843B4B}" destId="{7BD22D33-9926-374D-AADD-ECBFAA7B4FD7}" srcOrd="3" destOrd="0" presId="urn:microsoft.com/office/officeart/2005/8/layout/cycle1"/>
    <dgm:cxn modelId="{22A7109C-0D97-4451-B5E5-7565AE35D9A2}" type="presParOf" srcId="{D50E563E-54A0-C243-96DB-9BAC1F843B4B}" destId="{C9AFCB8D-1E34-6C4D-A1AD-79CC4832F817}" srcOrd="4" destOrd="0" presId="urn:microsoft.com/office/officeart/2005/8/layout/cycle1"/>
    <dgm:cxn modelId="{02A67298-4070-4DBB-9121-0A1D1E3D7D56}" type="presParOf" srcId="{D50E563E-54A0-C243-96DB-9BAC1F843B4B}" destId="{35856860-C77D-4E46-BBDF-C0A8ACA430B5}" srcOrd="5" destOrd="0" presId="urn:microsoft.com/office/officeart/2005/8/layout/cycle1"/>
    <dgm:cxn modelId="{5FD76AAE-F1A8-4871-895B-B14E82992EAB}" type="presParOf" srcId="{D50E563E-54A0-C243-96DB-9BAC1F843B4B}" destId="{374E6ED8-1BF0-5942-B6C8-96CF4EC5BD15}" srcOrd="6" destOrd="0" presId="urn:microsoft.com/office/officeart/2005/8/layout/cycle1"/>
    <dgm:cxn modelId="{12F09262-3543-4064-ADA8-9BB2AB2C350B}" type="presParOf" srcId="{D50E563E-54A0-C243-96DB-9BAC1F843B4B}" destId="{03EBA2BF-C3A9-1440-B8EC-BD1B5C090D91}" srcOrd="7" destOrd="0" presId="urn:microsoft.com/office/officeart/2005/8/layout/cycle1"/>
    <dgm:cxn modelId="{7EE921FB-B4B7-4819-9812-ED01A577609C}" type="presParOf" srcId="{D50E563E-54A0-C243-96DB-9BAC1F843B4B}" destId="{1A91E89F-1297-CC46-87B7-D429445F3FE7}" srcOrd="8" destOrd="0" presId="urn:microsoft.com/office/officeart/2005/8/layout/cycle1"/>
  </dgm:cxnLst>
  <dgm:bg/>
  <dgm:whole/>
  <dgm:extLst>
    <a:ext xmlns:dsp="http://schemas.microsoft.com/office/drawing/2008/diagram" uri="http://schemas.microsoft.com/office/drawing/2008/diagram">
      <dsp:dataModelExt minVer="http://schemas.openxmlformats.org/drawingml/2006/diagram" relId="rId6"/>
    </a:ext>
  </dgm:extLst>
</dgm:dataModel>
</file>

<file path=ppt/diagrams/data3.xml><?xml version="1.0" encoding="utf-8"?>
<dgm:dataModel xmlns:a="http://schemas.openxmlformats.org/drawingml/2006/main" xmlns:dgm="http://schemas.openxmlformats.org/drawingml/2006/diagram" xmlns:s="http://schemas.openxmlformats.org/officeDocument/2006/sharedTypes" xmlns:r="http://schemas.openxmlformats.org/officeDocument/2006/relationships">
  <dgm:ptLst>
    <dgm:pt modelId="{290C6032-501D-234B-B610-FA924BA4D46C}" type="doc">
      <dgm:prSet loTypeId="urn:microsoft.com/office/officeart/2005/8/layout/cycle1" loCatId="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3C23472-EB8F-0543-8F0E-8A87096826AF}">
      <dgm:prSet phldrT="[Text]" custT="1"/>
      <dgm:spPr/>
      <dgm:t>
        <a:bodyPr anchor="t"/>
        <a:lstStyle/>
        <a:p>
          <a:pPr algn="ctr"/>
          <a:r>
            <a:rPr lang="en-US" sz="2400" b="1" dirty="0" smtClean="0">
              <a:latin typeface="Calibri"/>
              <a:cs typeface="Calibri"/>
            </a:rPr>
            <a:t>Ad-hoc Queries</a:t>
          </a:r>
          <a:endParaRPr lang="en-US" sz="2400" b="1" dirty="0">
            <a:latin typeface="Calibri"/>
            <a:cs typeface="Calibri"/>
          </a:endParaRPr>
        </a:p>
      </dgm:t>
    </dgm:pt>
    <dgm:pt modelId="{7A67E51F-5386-544E-8403-6C6C6430E773}" type="parTrans" cxnId="{BB8014DD-AF08-A44F-98C3-948C9128DB51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69CF102A-7097-CE4B-AB79-782A24597856}" type="sibTrans" cxnId="{BB8014DD-AF08-A44F-98C3-948C9128DB51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49CE2307-5E9D-5E45-9C78-6492BFFFDA43}">
      <dgm:prSet phldrT="[Text]" custT="1"/>
      <dgm:spPr/>
      <dgm:t>
        <a:bodyPr/>
        <a:lstStyle/>
        <a:p>
          <a:pPr algn="ctr"/>
          <a:r>
            <a:rPr lang="en-US" sz="2400" b="1" dirty="0" smtClean="0">
              <a:latin typeface="Calibri"/>
              <a:cs typeface="Calibri"/>
            </a:rPr>
            <a:t>Batch Processing</a:t>
          </a:r>
          <a:endParaRPr lang="en-US" sz="2400" b="1" dirty="0">
            <a:latin typeface="Calibri"/>
            <a:cs typeface="Calibri"/>
          </a:endParaRPr>
        </a:p>
      </dgm:t>
    </dgm:pt>
    <dgm:pt modelId="{98450B31-21D8-A641-BCD1-2692F5AC9A15}" type="parTrans" cxnId="{64886A3F-BF46-B849-973B-63447841BEB2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B344FCB3-2A71-0245-B8EC-DF6E848210E0}" type="sibTrans" cxnId="{64886A3F-BF46-B849-973B-63447841BEB2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9C6AC948-29A8-C24F-9E32-B8ED87607EDB}">
      <dgm:prSet phldrT="[Text]" custT="1"/>
      <dgm:spPr/>
      <dgm:t>
        <a:bodyPr/>
        <a:lstStyle/>
        <a:p>
          <a:pPr algn="ctr"/>
          <a:r>
            <a:rPr lang="en-US" sz="2400" b="1" dirty="0" smtClean="0">
              <a:latin typeface="Calibri"/>
              <a:cs typeface="Calibri"/>
            </a:rPr>
            <a:t>Stream Processing</a:t>
          </a:r>
          <a:endParaRPr lang="en-US" sz="2400" b="1" dirty="0">
            <a:latin typeface="Calibri"/>
            <a:cs typeface="Calibri"/>
          </a:endParaRPr>
        </a:p>
      </dgm:t>
    </dgm:pt>
    <dgm:pt modelId="{AECDA361-36C4-2644-99DE-BCF1B67ADB62}" type="sibTrans" cxnId="{5B38A6D6-4FB1-A842-B6B1-23E3A59847C2}">
      <dgm:prSet/>
      <dgm:spPr/>
      <dgm:t>
        <a:bodyPr/>
        <a:lstStyle/>
        <a:p>
          <a:pPr algn="ctr"/>
          <a:endParaRPr lang="en-US" sz="2400" b="1">
            <a:latin typeface="Calibri"/>
            <a:cs typeface="Calibri"/>
          </a:endParaRPr>
        </a:p>
      </dgm:t>
    </dgm:pt>
    <dgm:pt modelId="{B2F988DF-CF57-6B4A-93F7-8DB87050D277}" type="parTrans" cxnId="{5B38A6D6-4FB1-A842-B6B1-23E3A59847C2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D50E563E-54A0-C243-96DB-9BAC1F843B4B}" type="pres">
      <dgm:prSet presAssocID="{290C6032-501D-234B-B610-FA924BA4D46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7C04C4-DDF4-B04E-997F-66F0DCC1FBDF}" type="pres">
      <dgm:prSet presAssocID="{63C23472-EB8F-0543-8F0E-8A87096826AF}" presName="dummy" presStyleCnt="0"/>
      <dgm:spPr/>
    </dgm:pt>
    <dgm:pt modelId="{93B1CE0B-7463-C24E-8793-07598C351394}" type="pres">
      <dgm:prSet presAssocID="{63C23472-EB8F-0543-8F0E-8A87096826AF}" presName="node" presStyleLbl="revTx" presStyleIdx="0" presStyleCnt="3" custScaleX="88281" custScaleY="46424" custRadScaleRad="104177" custRadScaleInc="-10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F0B38-25DE-5946-8DDD-42824F228D63}" type="pres">
      <dgm:prSet presAssocID="{69CF102A-7097-CE4B-AB79-782A24597856}" presName="sibTrans" presStyleLbl="node1" presStyleIdx="0" presStyleCnt="3" custAng="21408752"/>
      <dgm:spPr/>
      <dgm:t>
        <a:bodyPr/>
        <a:lstStyle/>
        <a:p>
          <a:endParaRPr lang="en-US"/>
        </a:p>
      </dgm:t>
    </dgm:pt>
    <dgm:pt modelId="{7BD22D33-9926-374D-AADD-ECBFAA7B4FD7}" type="pres">
      <dgm:prSet presAssocID="{49CE2307-5E9D-5E45-9C78-6492BFFFDA43}" presName="dummy" presStyleCnt="0"/>
      <dgm:spPr/>
    </dgm:pt>
    <dgm:pt modelId="{C9AFCB8D-1E34-6C4D-A1AD-79CC4832F817}" type="pres">
      <dgm:prSet presAssocID="{49CE2307-5E9D-5E45-9C78-6492BFFFDA43}" presName="node" presStyleLbl="revTx" presStyleIdx="1" presStyleCnt="3" custScaleX="81540" custScaleY="64126" custRadScaleRad="106084" custRadScaleInc="107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56860-C77D-4E46-BBDF-C0A8ACA430B5}" type="pres">
      <dgm:prSet presAssocID="{B344FCB3-2A71-0245-B8EC-DF6E848210E0}" presName="sibTrans" presStyleLbl="node1" presStyleIdx="1" presStyleCnt="3" custAng="0" custLinFactNeighborX="-3654" custLinFactNeighborY="783"/>
      <dgm:spPr/>
      <dgm:t>
        <a:bodyPr/>
        <a:lstStyle/>
        <a:p>
          <a:endParaRPr lang="en-US"/>
        </a:p>
      </dgm:t>
    </dgm:pt>
    <dgm:pt modelId="{374E6ED8-1BF0-5942-B6C8-96CF4EC5BD15}" type="pres">
      <dgm:prSet presAssocID="{9C6AC948-29A8-C24F-9E32-B8ED87607EDB}" presName="dummy" presStyleCnt="0"/>
      <dgm:spPr/>
    </dgm:pt>
    <dgm:pt modelId="{03EBA2BF-C3A9-1440-B8EC-BD1B5C090D91}" type="pres">
      <dgm:prSet presAssocID="{9C6AC948-29A8-C24F-9E32-B8ED87607EDB}" presName="node" presStyleLbl="revTx" presStyleIdx="2" presStyleCnt="3" custScaleX="94123" custScaleY="43265" custRadScaleRad="114362" custRadScaleInc="4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1E89F-1297-CC46-87B7-D429445F3FE7}" type="pres">
      <dgm:prSet presAssocID="{AECDA361-36C4-2644-99DE-BCF1B67ADB62}" presName="sibTrans" presStyleLbl="node1" presStyleIdx="2" presStyleCnt="3" custAng="0" custScaleX="109263" custLinFactNeighborX="-885" custLinFactNeighborY="-2342"/>
      <dgm:spPr/>
      <dgm:t>
        <a:bodyPr/>
        <a:lstStyle/>
        <a:p>
          <a:endParaRPr lang="en-US"/>
        </a:p>
      </dgm:t>
    </dgm:pt>
  </dgm:ptLst>
  <dgm:cxnLst>
    <dgm:cxn modelId="{A1229173-D20D-4727-B825-87AB67A3A73A}" type="presOf" srcId="{B344FCB3-2A71-0245-B8EC-DF6E848210E0}" destId="{35856860-C77D-4E46-BBDF-C0A8ACA430B5}" srcOrd="0" destOrd="0" presId="urn:microsoft.com/office/officeart/2005/8/layout/cycle1"/>
    <dgm:cxn modelId="{C97C2D31-80F6-4D12-A24A-D478B154BB19}" type="presOf" srcId="{9C6AC948-29A8-C24F-9E32-B8ED87607EDB}" destId="{03EBA2BF-C3A9-1440-B8EC-BD1B5C090D91}" srcOrd="0" destOrd="0" presId="urn:microsoft.com/office/officeart/2005/8/layout/cycle1"/>
    <dgm:cxn modelId="{CC926CC5-CBAF-4F62-887D-E380773C4EF2}" type="presOf" srcId="{290C6032-501D-234B-B610-FA924BA4D46C}" destId="{D50E563E-54A0-C243-96DB-9BAC1F843B4B}" srcOrd="0" destOrd="0" presId="urn:microsoft.com/office/officeart/2005/8/layout/cycle1"/>
    <dgm:cxn modelId="{4FCD9A86-F613-4313-A566-23AD828DC943}" type="presOf" srcId="{49CE2307-5E9D-5E45-9C78-6492BFFFDA43}" destId="{C9AFCB8D-1E34-6C4D-A1AD-79CC4832F817}" srcOrd="0" destOrd="0" presId="urn:microsoft.com/office/officeart/2005/8/layout/cycle1"/>
    <dgm:cxn modelId="{BB8014DD-AF08-A44F-98C3-948C9128DB51}" srcId="{290C6032-501D-234B-B610-FA924BA4D46C}" destId="{63C23472-EB8F-0543-8F0E-8A87096826AF}" srcOrd="0" destOrd="0" parTransId="{7A67E51F-5386-544E-8403-6C6C6430E773}" sibTransId="{69CF102A-7097-CE4B-AB79-782A24597856}"/>
    <dgm:cxn modelId="{30750145-D4AC-4731-8337-D9007496E760}" type="presOf" srcId="{AECDA361-36C4-2644-99DE-BCF1B67ADB62}" destId="{1A91E89F-1297-CC46-87B7-D429445F3FE7}" srcOrd="0" destOrd="0" presId="urn:microsoft.com/office/officeart/2005/8/layout/cycle1"/>
    <dgm:cxn modelId="{5B38A6D6-4FB1-A842-B6B1-23E3A59847C2}" srcId="{290C6032-501D-234B-B610-FA924BA4D46C}" destId="{9C6AC948-29A8-C24F-9E32-B8ED87607EDB}" srcOrd="2" destOrd="0" parTransId="{B2F988DF-CF57-6B4A-93F7-8DB87050D277}" sibTransId="{AECDA361-36C4-2644-99DE-BCF1B67ADB62}"/>
    <dgm:cxn modelId="{64886A3F-BF46-B849-973B-63447841BEB2}" srcId="{290C6032-501D-234B-B610-FA924BA4D46C}" destId="{49CE2307-5E9D-5E45-9C78-6492BFFFDA43}" srcOrd="1" destOrd="0" parTransId="{98450B31-21D8-A641-BCD1-2692F5AC9A15}" sibTransId="{B344FCB3-2A71-0245-B8EC-DF6E848210E0}"/>
    <dgm:cxn modelId="{EF0D9E3A-6473-420B-9B28-239AEE6172FF}" type="presOf" srcId="{63C23472-EB8F-0543-8F0E-8A87096826AF}" destId="{93B1CE0B-7463-C24E-8793-07598C351394}" srcOrd="0" destOrd="0" presId="urn:microsoft.com/office/officeart/2005/8/layout/cycle1"/>
    <dgm:cxn modelId="{09530585-7834-400D-A42F-2F515534693A}" type="presOf" srcId="{69CF102A-7097-CE4B-AB79-782A24597856}" destId="{F48F0B38-25DE-5946-8DDD-42824F228D63}" srcOrd="0" destOrd="0" presId="urn:microsoft.com/office/officeart/2005/8/layout/cycle1"/>
    <dgm:cxn modelId="{F7E47020-2FFC-4D17-9C88-59DE2339605C}" type="presParOf" srcId="{D50E563E-54A0-C243-96DB-9BAC1F843B4B}" destId="{E17C04C4-DDF4-B04E-997F-66F0DCC1FBDF}" srcOrd="0" destOrd="0" presId="urn:microsoft.com/office/officeart/2005/8/layout/cycle1"/>
    <dgm:cxn modelId="{1BD90E55-8A09-41FD-8C3C-81DE662CBBB8}" type="presParOf" srcId="{D50E563E-54A0-C243-96DB-9BAC1F843B4B}" destId="{93B1CE0B-7463-C24E-8793-07598C351394}" srcOrd="1" destOrd="0" presId="urn:microsoft.com/office/officeart/2005/8/layout/cycle1"/>
    <dgm:cxn modelId="{86B386EB-4B24-48E1-8831-66FE61A6E71F}" type="presParOf" srcId="{D50E563E-54A0-C243-96DB-9BAC1F843B4B}" destId="{F48F0B38-25DE-5946-8DDD-42824F228D63}" srcOrd="2" destOrd="0" presId="urn:microsoft.com/office/officeart/2005/8/layout/cycle1"/>
    <dgm:cxn modelId="{86209A1B-29B0-41AE-92A9-ADE486EA17E5}" type="presParOf" srcId="{D50E563E-54A0-C243-96DB-9BAC1F843B4B}" destId="{7BD22D33-9926-374D-AADD-ECBFAA7B4FD7}" srcOrd="3" destOrd="0" presId="urn:microsoft.com/office/officeart/2005/8/layout/cycle1"/>
    <dgm:cxn modelId="{04B2CA90-3BF8-4FAD-AA1F-4103E0C588E8}" type="presParOf" srcId="{D50E563E-54A0-C243-96DB-9BAC1F843B4B}" destId="{C9AFCB8D-1E34-6C4D-A1AD-79CC4832F817}" srcOrd="4" destOrd="0" presId="urn:microsoft.com/office/officeart/2005/8/layout/cycle1"/>
    <dgm:cxn modelId="{B462E752-15AC-48AD-A5AD-A5F4A0860CC6}" type="presParOf" srcId="{D50E563E-54A0-C243-96DB-9BAC1F843B4B}" destId="{35856860-C77D-4E46-BBDF-C0A8ACA430B5}" srcOrd="5" destOrd="0" presId="urn:microsoft.com/office/officeart/2005/8/layout/cycle1"/>
    <dgm:cxn modelId="{632BB409-8E5B-4735-8163-D9FE1E5C1390}" type="presParOf" srcId="{D50E563E-54A0-C243-96DB-9BAC1F843B4B}" destId="{374E6ED8-1BF0-5942-B6C8-96CF4EC5BD15}" srcOrd="6" destOrd="0" presId="urn:microsoft.com/office/officeart/2005/8/layout/cycle1"/>
    <dgm:cxn modelId="{7361DD67-2FE5-4E4B-BD4B-F816B4897FDB}" type="presParOf" srcId="{D50E563E-54A0-C243-96DB-9BAC1F843B4B}" destId="{03EBA2BF-C3A9-1440-B8EC-BD1B5C090D91}" srcOrd="7" destOrd="0" presId="urn:microsoft.com/office/officeart/2005/8/layout/cycle1"/>
    <dgm:cxn modelId="{32DEEC82-25DF-4754-AC2F-42682119AA15}" type="presParOf" srcId="{D50E563E-54A0-C243-96DB-9BAC1F843B4B}" destId="{1A91E89F-1297-CC46-87B7-D429445F3FE7}" srcOrd="8" destOrd="0" presId="urn:microsoft.com/office/officeart/2005/8/layout/cycle1"/>
  </dgm:cxnLst>
  <dgm:bg/>
  <dgm:whole/>
  <dgm:extLst>
    <a:ext xmlns:dsp="http://schemas.microsoft.com/office/drawing/2008/diagram" uri="http://schemas.microsoft.com/office/drawing/2008/diagram">
      <dsp:dataModelExt minVer="http://schemas.openxmlformats.org/drawingml/2006/diagram" relId="rId6"/>
    </a:ext>
  </dgm:extLst>
</dgm:dataModel>
</file>

<file path=ppt/diagrams/data4.xml><?xml version="1.0" encoding="utf-8"?>
<dgm:dataModel xmlns:a="http://schemas.openxmlformats.org/drawingml/2006/main" xmlns:dgm="http://schemas.openxmlformats.org/drawingml/2006/diagram" xmlns:s="http://schemas.openxmlformats.org/officeDocument/2006/sharedTypes" xmlns:r="http://schemas.openxmlformats.org/officeDocument/2006/relationships">
  <dgm:ptLst>
    <dgm:pt modelId="{290C6032-501D-234B-B610-FA924BA4D46C}" type="doc">
      <dgm:prSet loTypeId="urn:microsoft.com/office/officeart/2005/8/layout/cycle1" loCatId="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3C23472-EB8F-0543-8F0E-8A87096826AF}">
      <dgm:prSet phldrT="[Text]" custT="1"/>
      <dgm:spPr/>
      <dgm:t>
        <a:bodyPr anchor="t"/>
        <a:lstStyle/>
        <a:p>
          <a:pPr algn="ctr"/>
          <a:r>
            <a:rPr lang="en-US" sz="2400" b="1" dirty="0" smtClean="0">
              <a:latin typeface="Calibri"/>
              <a:cs typeface="Calibri"/>
            </a:rPr>
            <a:t>Ad-hoc Queries</a:t>
          </a:r>
          <a:endParaRPr lang="en-US" sz="2400" b="1" dirty="0">
            <a:latin typeface="Calibri"/>
            <a:cs typeface="Calibri"/>
          </a:endParaRPr>
        </a:p>
      </dgm:t>
    </dgm:pt>
    <dgm:pt modelId="{7A67E51F-5386-544E-8403-6C6C6430E773}" type="parTrans" cxnId="{BB8014DD-AF08-A44F-98C3-948C9128DB51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69CF102A-7097-CE4B-AB79-782A24597856}" type="sibTrans" cxnId="{BB8014DD-AF08-A44F-98C3-948C9128DB51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49CE2307-5E9D-5E45-9C78-6492BFFFDA43}">
      <dgm:prSet phldrT="[Text]" custT="1"/>
      <dgm:spPr/>
      <dgm:t>
        <a:bodyPr/>
        <a:lstStyle/>
        <a:p>
          <a:pPr algn="ctr"/>
          <a:r>
            <a:rPr lang="en-US" sz="2400" b="1" dirty="0" smtClean="0">
              <a:latin typeface="Calibri"/>
              <a:cs typeface="Calibri"/>
            </a:rPr>
            <a:t>Batch Processing</a:t>
          </a:r>
          <a:endParaRPr lang="en-US" sz="2400" b="1" dirty="0">
            <a:latin typeface="Calibri"/>
            <a:cs typeface="Calibri"/>
          </a:endParaRPr>
        </a:p>
      </dgm:t>
    </dgm:pt>
    <dgm:pt modelId="{98450B31-21D8-A641-BCD1-2692F5AC9A15}" type="parTrans" cxnId="{64886A3F-BF46-B849-973B-63447841BEB2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B344FCB3-2A71-0245-B8EC-DF6E848210E0}" type="sibTrans" cxnId="{64886A3F-BF46-B849-973B-63447841BEB2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9C6AC948-29A8-C24F-9E32-B8ED87607EDB}">
      <dgm:prSet phldrT="[Text]" custT="1"/>
      <dgm:spPr/>
      <dgm:t>
        <a:bodyPr/>
        <a:lstStyle/>
        <a:p>
          <a:pPr algn="ctr"/>
          <a:r>
            <a:rPr lang="en-US" sz="2400" b="1" dirty="0" smtClean="0">
              <a:latin typeface="Calibri"/>
              <a:cs typeface="Calibri"/>
            </a:rPr>
            <a:t>Stream Processing</a:t>
          </a:r>
          <a:endParaRPr lang="en-US" sz="2400" b="1" dirty="0">
            <a:latin typeface="Calibri"/>
            <a:cs typeface="Calibri"/>
          </a:endParaRPr>
        </a:p>
      </dgm:t>
    </dgm:pt>
    <dgm:pt modelId="{AECDA361-36C4-2644-99DE-BCF1B67ADB62}" type="sibTrans" cxnId="{5B38A6D6-4FB1-A842-B6B1-23E3A59847C2}">
      <dgm:prSet/>
      <dgm:spPr/>
      <dgm:t>
        <a:bodyPr/>
        <a:lstStyle/>
        <a:p>
          <a:pPr algn="ctr"/>
          <a:endParaRPr lang="en-US" sz="2400" b="1">
            <a:latin typeface="Calibri"/>
            <a:cs typeface="Calibri"/>
          </a:endParaRPr>
        </a:p>
      </dgm:t>
    </dgm:pt>
    <dgm:pt modelId="{B2F988DF-CF57-6B4A-93F7-8DB87050D277}" type="parTrans" cxnId="{5B38A6D6-4FB1-A842-B6B1-23E3A59847C2}">
      <dgm:prSet/>
      <dgm:spPr/>
      <dgm:t>
        <a:bodyPr/>
        <a:lstStyle/>
        <a:p>
          <a:pPr algn="ctr"/>
          <a:endParaRPr lang="en-US" sz="1400" b="1">
            <a:latin typeface="Calibri"/>
            <a:cs typeface="Calibri"/>
          </a:endParaRPr>
        </a:p>
      </dgm:t>
    </dgm:pt>
    <dgm:pt modelId="{D50E563E-54A0-C243-96DB-9BAC1F843B4B}" type="pres">
      <dgm:prSet presAssocID="{290C6032-501D-234B-B610-FA924BA4D46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7C04C4-DDF4-B04E-997F-66F0DCC1FBDF}" type="pres">
      <dgm:prSet presAssocID="{63C23472-EB8F-0543-8F0E-8A87096826AF}" presName="dummy" presStyleCnt="0"/>
      <dgm:spPr/>
    </dgm:pt>
    <dgm:pt modelId="{93B1CE0B-7463-C24E-8793-07598C351394}" type="pres">
      <dgm:prSet presAssocID="{63C23472-EB8F-0543-8F0E-8A87096826AF}" presName="node" presStyleLbl="revTx" presStyleIdx="0" presStyleCnt="3" custScaleX="88281" custScaleY="46424" custRadScaleRad="104177" custRadScaleInc="-10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F0B38-25DE-5946-8DDD-42824F228D63}" type="pres">
      <dgm:prSet presAssocID="{69CF102A-7097-CE4B-AB79-782A24597856}" presName="sibTrans" presStyleLbl="node1" presStyleIdx="0" presStyleCnt="3" custAng="21408752"/>
      <dgm:spPr/>
      <dgm:t>
        <a:bodyPr/>
        <a:lstStyle/>
        <a:p>
          <a:endParaRPr lang="en-US"/>
        </a:p>
      </dgm:t>
    </dgm:pt>
    <dgm:pt modelId="{7BD22D33-9926-374D-AADD-ECBFAA7B4FD7}" type="pres">
      <dgm:prSet presAssocID="{49CE2307-5E9D-5E45-9C78-6492BFFFDA43}" presName="dummy" presStyleCnt="0"/>
      <dgm:spPr/>
    </dgm:pt>
    <dgm:pt modelId="{C9AFCB8D-1E34-6C4D-A1AD-79CC4832F817}" type="pres">
      <dgm:prSet presAssocID="{49CE2307-5E9D-5E45-9C78-6492BFFFDA43}" presName="node" presStyleLbl="revTx" presStyleIdx="1" presStyleCnt="3" custScaleX="81540" custScaleY="64126" custRadScaleRad="106084" custRadScaleInc="107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56860-C77D-4E46-BBDF-C0A8ACA430B5}" type="pres">
      <dgm:prSet presAssocID="{B344FCB3-2A71-0245-B8EC-DF6E848210E0}" presName="sibTrans" presStyleLbl="node1" presStyleIdx="1" presStyleCnt="3" custAng="0" custLinFactNeighborX="-3654" custLinFactNeighborY="783"/>
      <dgm:spPr/>
      <dgm:t>
        <a:bodyPr/>
        <a:lstStyle/>
        <a:p>
          <a:endParaRPr lang="en-US"/>
        </a:p>
      </dgm:t>
    </dgm:pt>
    <dgm:pt modelId="{374E6ED8-1BF0-5942-B6C8-96CF4EC5BD15}" type="pres">
      <dgm:prSet presAssocID="{9C6AC948-29A8-C24F-9E32-B8ED87607EDB}" presName="dummy" presStyleCnt="0"/>
      <dgm:spPr/>
    </dgm:pt>
    <dgm:pt modelId="{03EBA2BF-C3A9-1440-B8EC-BD1B5C090D91}" type="pres">
      <dgm:prSet presAssocID="{9C6AC948-29A8-C24F-9E32-B8ED87607EDB}" presName="node" presStyleLbl="revTx" presStyleIdx="2" presStyleCnt="3" custScaleX="94123" custScaleY="43265" custRadScaleRad="114362" custRadScaleInc="4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1E89F-1297-CC46-87B7-D429445F3FE7}" type="pres">
      <dgm:prSet presAssocID="{AECDA361-36C4-2644-99DE-BCF1B67ADB62}" presName="sibTrans" presStyleLbl="node1" presStyleIdx="2" presStyleCnt="3" custAng="0" custScaleX="109263" custLinFactNeighborX="-885" custLinFactNeighborY="-2342"/>
      <dgm:spPr/>
      <dgm:t>
        <a:bodyPr/>
        <a:lstStyle/>
        <a:p>
          <a:endParaRPr lang="en-US"/>
        </a:p>
      </dgm:t>
    </dgm:pt>
  </dgm:ptLst>
  <dgm:cxnLst>
    <dgm:cxn modelId="{24DFD378-5ADF-4ABD-928B-13D4B7860C80}" type="presOf" srcId="{290C6032-501D-234B-B610-FA924BA4D46C}" destId="{D50E563E-54A0-C243-96DB-9BAC1F843B4B}" srcOrd="0" destOrd="0" presId="urn:microsoft.com/office/officeart/2005/8/layout/cycle1"/>
    <dgm:cxn modelId="{BB8014DD-AF08-A44F-98C3-948C9128DB51}" srcId="{290C6032-501D-234B-B610-FA924BA4D46C}" destId="{63C23472-EB8F-0543-8F0E-8A87096826AF}" srcOrd="0" destOrd="0" parTransId="{7A67E51F-5386-544E-8403-6C6C6430E773}" sibTransId="{69CF102A-7097-CE4B-AB79-782A24597856}"/>
    <dgm:cxn modelId="{B9980983-E0C2-4830-86D0-2FE32A66DD06}" type="presOf" srcId="{B344FCB3-2A71-0245-B8EC-DF6E848210E0}" destId="{35856860-C77D-4E46-BBDF-C0A8ACA430B5}" srcOrd="0" destOrd="0" presId="urn:microsoft.com/office/officeart/2005/8/layout/cycle1"/>
    <dgm:cxn modelId="{807CA3E1-0C92-409B-92CE-81F20A155B81}" type="presOf" srcId="{69CF102A-7097-CE4B-AB79-782A24597856}" destId="{F48F0B38-25DE-5946-8DDD-42824F228D63}" srcOrd="0" destOrd="0" presId="urn:microsoft.com/office/officeart/2005/8/layout/cycle1"/>
    <dgm:cxn modelId="{44B356E8-D0F1-40C4-8931-174829675207}" type="presOf" srcId="{AECDA361-36C4-2644-99DE-BCF1B67ADB62}" destId="{1A91E89F-1297-CC46-87B7-D429445F3FE7}" srcOrd="0" destOrd="0" presId="urn:microsoft.com/office/officeart/2005/8/layout/cycle1"/>
    <dgm:cxn modelId="{16151415-05F9-4A02-A20D-17BC9A957CD8}" type="presOf" srcId="{9C6AC948-29A8-C24F-9E32-B8ED87607EDB}" destId="{03EBA2BF-C3A9-1440-B8EC-BD1B5C090D91}" srcOrd="0" destOrd="0" presId="urn:microsoft.com/office/officeart/2005/8/layout/cycle1"/>
    <dgm:cxn modelId="{5B38A6D6-4FB1-A842-B6B1-23E3A59847C2}" srcId="{290C6032-501D-234B-B610-FA924BA4D46C}" destId="{9C6AC948-29A8-C24F-9E32-B8ED87607EDB}" srcOrd="2" destOrd="0" parTransId="{B2F988DF-CF57-6B4A-93F7-8DB87050D277}" sibTransId="{AECDA361-36C4-2644-99DE-BCF1B67ADB62}"/>
    <dgm:cxn modelId="{64886A3F-BF46-B849-973B-63447841BEB2}" srcId="{290C6032-501D-234B-B610-FA924BA4D46C}" destId="{49CE2307-5E9D-5E45-9C78-6492BFFFDA43}" srcOrd="1" destOrd="0" parTransId="{98450B31-21D8-A641-BCD1-2692F5AC9A15}" sibTransId="{B344FCB3-2A71-0245-B8EC-DF6E848210E0}"/>
    <dgm:cxn modelId="{37C256D1-9366-4A8A-8A66-98CA59F33632}" type="presOf" srcId="{49CE2307-5E9D-5E45-9C78-6492BFFFDA43}" destId="{C9AFCB8D-1E34-6C4D-A1AD-79CC4832F817}" srcOrd="0" destOrd="0" presId="urn:microsoft.com/office/officeart/2005/8/layout/cycle1"/>
    <dgm:cxn modelId="{F717F17C-E0E6-4E92-BFB1-4D1D5825AA45}" type="presOf" srcId="{63C23472-EB8F-0543-8F0E-8A87096826AF}" destId="{93B1CE0B-7463-C24E-8793-07598C351394}" srcOrd="0" destOrd="0" presId="urn:microsoft.com/office/officeart/2005/8/layout/cycle1"/>
    <dgm:cxn modelId="{E4D8B630-FF36-4176-8802-90832CE5CD7B}" type="presParOf" srcId="{D50E563E-54A0-C243-96DB-9BAC1F843B4B}" destId="{E17C04C4-DDF4-B04E-997F-66F0DCC1FBDF}" srcOrd="0" destOrd="0" presId="urn:microsoft.com/office/officeart/2005/8/layout/cycle1"/>
    <dgm:cxn modelId="{A895F1BE-69FE-47D8-8C95-9237B8862984}" type="presParOf" srcId="{D50E563E-54A0-C243-96DB-9BAC1F843B4B}" destId="{93B1CE0B-7463-C24E-8793-07598C351394}" srcOrd="1" destOrd="0" presId="urn:microsoft.com/office/officeart/2005/8/layout/cycle1"/>
    <dgm:cxn modelId="{927D989B-ED7E-4B73-853B-82D1909C3707}" type="presParOf" srcId="{D50E563E-54A0-C243-96DB-9BAC1F843B4B}" destId="{F48F0B38-25DE-5946-8DDD-42824F228D63}" srcOrd="2" destOrd="0" presId="urn:microsoft.com/office/officeart/2005/8/layout/cycle1"/>
    <dgm:cxn modelId="{6892A93E-6BE7-459A-8A0D-CB0AF2823AFC}" type="presParOf" srcId="{D50E563E-54A0-C243-96DB-9BAC1F843B4B}" destId="{7BD22D33-9926-374D-AADD-ECBFAA7B4FD7}" srcOrd="3" destOrd="0" presId="urn:microsoft.com/office/officeart/2005/8/layout/cycle1"/>
    <dgm:cxn modelId="{DBAFD678-C306-41BE-9D53-25E5F644BE3E}" type="presParOf" srcId="{D50E563E-54A0-C243-96DB-9BAC1F843B4B}" destId="{C9AFCB8D-1E34-6C4D-A1AD-79CC4832F817}" srcOrd="4" destOrd="0" presId="urn:microsoft.com/office/officeart/2005/8/layout/cycle1"/>
    <dgm:cxn modelId="{CD7F6487-F6CD-4586-BD5E-9F7C523A2914}" type="presParOf" srcId="{D50E563E-54A0-C243-96DB-9BAC1F843B4B}" destId="{35856860-C77D-4E46-BBDF-C0A8ACA430B5}" srcOrd="5" destOrd="0" presId="urn:microsoft.com/office/officeart/2005/8/layout/cycle1"/>
    <dgm:cxn modelId="{30F37C66-F207-4783-B9C0-5CB3F074B5C8}" type="presParOf" srcId="{D50E563E-54A0-C243-96DB-9BAC1F843B4B}" destId="{374E6ED8-1BF0-5942-B6C8-96CF4EC5BD15}" srcOrd="6" destOrd="0" presId="urn:microsoft.com/office/officeart/2005/8/layout/cycle1"/>
    <dgm:cxn modelId="{04552564-9253-4498-85D0-93F3147ADF1F}" type="presParOf" srcId="{D50E563E-54A0-C243-96DB-9BAC1F843B4B}" destId="{03EBA2BF-C3A9-1440-B8EC-BD1B5C090D91}" srcOrd="7" destOrd="0" presId="urn:microsoft.com/office/officeart/2005/8/layout/cycle1"/>
    <dgm:cxn modelId="{71631EAC-D1F8-4F13-9B1D-A75B75A52574}" type="presParOf" srcId="{D50E563E-54A0-C243-96DB-9BAC1F843B4B}" destId="{1A91E89F-1297-CC46-87B7-D429445F3FE7}" srcOrd="8" destOrd="0" presId="urn:microsoft.com/office/officeart/2005/8/layout/cycle1"/>
  </dgm:cxnLst>
  <dgm:bg/>
  <dgm:whole/>
  <dgm:extLst>
    <a:ext xmlns:dsp="http://schemas.microsoft.com/office/drawing/2008/diagram" uri="http://schemas.microsoft.com/office/drawing/2008/diagram">
      <dsp:dataModelExt minVer="http://schemas.openxmlformats.org/drawingml/2006/diagram" relId="rId6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1CE0B-7463-C24E-8793-07598C351394}">
      <dsp:nvSpPr>
        <dsp:cNvPr id="0" name=""/>
        <dsp:cNvSpPr/>
      </dsp:nvSpPr>
      <dsp:spPr>
        <a:xfrm>
          <a:off x="3129742" y="1684876"/>
          <a:ext cx="1533847" cy="80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/>
              <a:cs typeface="Calibri"/>
            </a:rPr>
            <a:t>Ad-hoc Queries</a:t>
          </a:r>
          <a:endParaRPr lang="en-US" sz="2400" b="1" kern="1200" dirty="0">
            <a:latin typeface="Calibri"/>
            <a:cs typeface="Calibri"/>
          </a:endParaRPr>
        </a:p>
      </dsp:txBody>
      <dsp:txXfrm>
        <a:off x="3129742" y="1684876"/>
        <a:ext cx="1533847" cy="806598"/>
      </dsp:txXfrm>
    </dsp:sp>
    <dsp:sp modelId="{F48F0B38-25DE-5946-8DDD-42824F228D63}">
      <dsp:nvSpPr>
        <dsp:cNvPr id="0" name=""/>
        <dsp:cNvSpPr/>
      </dsp:nvSpPr>
      <dsp:spPr>
        <a:xfrm rot="21408752">
          <a:off x="422847" y="1000083"/>
          <a:ext cx="4111435" cy="4111435"/>
        </a:xfrm>
        <a:prstGeom prst="circularArrow">
          <a:avLst>
            <a:gd name="adj1" fmla="val 8241"/>
            <a:gd name="adj2" fmla="val 575443"/>
            <a:gd name="adj3" fmla="val 3836621"/>
            <a:gd name="adj4" fmla="val 20428632"/>
            <a:gd name="adj5" fmla="val 9614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AFCB8D-1E34-6C4D-A1AD-79CC4832F817}">
      <dsp:nvSpPr>
        <dsp:cNvPr id="0" name=""/>
        <dsp:cNvSpPr/>
      </dsp:nvSpPr>
      <dsp:spPr>
        <a:xfrm>
          <a:off x="1540478" y="4207757"/>
          <a:ext cx="1416725" cy="1114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/>
              <a:cs typeface="Calibri"/>
            </a:rPr>
            <a:t>Batch Processing</a:t>
          </a:r>
          <a:endParaRPr lang="en-US" sz="2400" b="1" kern="1200" dirty="0">
            <a:latin typeface="Calibri"/>
            <a:cs typeface="Calibri"/>
          </a:endParaRPr>
        </a:p>
      </dsp:txBody>
      <dsp:txXfrm>
        <a:off x="1540478" y="4207757"/>
        <a:ext cx="1416725" cy="1114163"/>
      </dsp:txXfrm>
    </dsp:sp>
    <dsp:sp modelId="{35856860-C77D-4E46-BBDF-C0A8ACA430B5}">
      <dsp:nvSpPr>
        <dsp:cNvPr id="0" name=""/>
        <dsp:cNvSpPr/>
      </dsp:nvSpPr>
      <dsp:spPr>
        <a:xfrm>
          <a:off x="-22800" y="974388"/>
          <a:ext cx="4111435" cy="4111435"/>
        </a:xfrm>
        <a:prstGeom prst="circularArrow">
          <a:avLst>
            <a:gd name="adj1" fmla="val 8241"/>
            <a:gd name="adj2" fmla="val 575443"/>
            <a:gd name="adj3" fmla="val 11609050"/>
            <a:gd name="adj4" fmla="val 6742161"/>
            <a:gd name="adj5" fmla="val 9614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EBA2BF-C3A9-1440-B8EC-BD1B5C090D91}">
      <dsp:nvSpPr>
        <dsp:cNvPr id="0" name=""/>
        <dsp:cNvSpPr/>
      </dsp:nvSpPr>
      <dsp:spPr>
        <a:xfrm>
          <a:off x="0" y="1584351"/>
          <a:ext cx="1635349" cy="75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/>
              <a:cs typeface="Calibri"/>
            </a:rPr>
            <a:t>Stream Processing</a:t>
          </a:r>
          <a:endParaRPr lang="en-US" sz="2400" b="1" kern="1200" dirty="0">
            <a:latin typeface="Calibri"/>
            <a:cs typeface="Calibri"/>
          </a:endParaRPr>
        </a:p>
      </dsp:txBody>
      <dsp:txXfrm>
        <a:off x="0" y="1584351"/>
        <a:ext cx="1635349" cy="751712"/>
      </dsp:txXfrm>
    </dsp:sp>
    <dsp:sp modelId="{1A91E89F-1297-CC46-87B7-D429445F3FE7}">
      <dsp:nvSpPr>
        <dsp:cNvPr id="0" name=""/>
        <dsp:cNvSpPr/>
      </dsp:nvSpPr>
      <dsp:spPr>
        <a:xfrm>
          <a:off x="24739" y="653289"/>
          <a:ext cx="4492277" cy="4111435"/>
        </a:xfrm>
        <a:prstGeom prst="circularArrow">
          <a:avLst>
            <a:gd name="adj1" fmla="val 8241"/>
            <a:gd name="adj2" fmla="val 575443"/>
            <a:gd name="adj3" fmla="val 18530565"/>
            <a:gd name="adj4" fmla="val 13578254"/>
            <a:gd name="adj5" fmla="val 9614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1CE0B-7463-C24E-8793-07598C351394}">
      <dsp:nvSpPr>
        <dsp:cNvPr id="0" name=""/>
        <dsp:cNvSpPr/>
      </dsp:nvSpPr>
      <dsp:spPr>
        <a:xfrm>
          <a:off x="3129742" y="1684876"/>
          <a:ext cx="1533847" cy="80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/>
              <a:cs typeface="Calibri"/>
            </a:rPr>
            <a:t>Ad-hoc Queries</a:t>
          </a:r>
          <a:endParaRPr lang="en-US" sz="2400" b="1" kern="1200" dirty="0">
            <a:latin typeface="Calibri"/>
            <a:cs typeface="Calibri"/>
          </a:endParaRPr>
        </a:p>
      </dsp:txBody>
      <dsp:txXfrm>
        <a:off x="3129742" y="1684876"/>
        <a:ext cx="1533847" cy="806598"/>
      </dsp:txXfrm>
    </dsp:sp>
    <dsp:sp modelId="{F48F0B38-25DE-5946-8DDD-42824F228D63}">
      <dsp:nvSpPr>
        <dsp:cNvPr id="0" name=""/>
        <dsp:cNvSpPr/>
      </dsp:nvSpPr>
      <dsp:spPr>
        <a:xfrm rot="21408752">
          <a:off x="422847" y="1000083"/>
          <a:ext cx="4111435" cy="4111435"/>
        </a:xfrm>
        <a:prstGeom prst="circularArrow">
          <a:avLst>
            <a:gd name="adj1" fmla="val 8241"/>
            <a:gd name="adj2" fmla="val 575443"/>
            <a:gd name="adj3" fmla="val 3836621"/>
            <a:gd name="adj4" fmla="val 20428632"/>
            <a:gd name="adj5" fmla="val 9614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AFCB8D-1E34-6C4D-A1AD-79CC4832F817}">
      <dsp:nvSpPr>
        <dsp:cNvPr id="0" name=""/>
        <dsp:cNvSpPr/>
      </dsp:nvSpPr>
      <dsp:spPr>
        <a:xfrm>
          <a:off x="1540478" y="4207757"/>
          <a:ext cx="1416725" cy="1114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/>
              <a:cs typeface="Calibri"/>
            </a:rPr>
            <a:t>Batch Processing</a:t>
          </a:r>
          <a:endParaRPr lang="en-US" sz="2400" b="1" kern="1200" dirty="0">
            <a:latin typeface="Calibri"/>
            <a:cs typeface="Calibri"/>
          </a:endParaRPr>
        </a:p>
      </dsp:txBody>
      <dsp:txXfrm>
        <a:off x="1540478" y="4207757"/>
        <a:ext cx="1416725" cy="1114163"/>
      </dsp:txXfrm>
    </dsp:sp>
    <dsp:sp modelId="{35856860-C77D-4E46-BBDF-C0A8ACA430B5}">
      <dsp:nvSpPr>
        <dsp:cNvPr id="0" name=""/>
        <dsp:cNvSpPr/>
      </dsp:nvSpPr>
      <dsp:spPr>
        <a:xfrm>
          <a:off x="-22800" y="974388"/>
          <a:ext cx="4111435" cy="4111435"/>
        </a:xfrm>
        <a:prstGeom prst="circularArrow">
          <a:avLst>
            <a:gd name="adj1" fmla="val 8241"/>
            <a:gd name="adj2" fmla="val 575443"/>
            <a:gd name="adj3" fmla="val 11609050"/>
            <a:gd name="adj4" fmla="val 6742161"/>
            <a:gd name="adj5" fmla="val 9614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EBA2BF-C3A9-1440-B8EC-BD1B5C090D91}">
      <dsp:nvSpPr>
        <dsp:cNvPr id="0" name=""/>
        <dsp:cNvSpPr/>
      </dsp:nvSpPr>
      <dsp:spPr>
        <a:xfrm>
          <a:off x="0" y="1584351"/>
          <a:ext cx="1635349" cy="75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/>
              <a:cs typeface="Calibri"/>
            </a:rPr>
            <a:t>Stream Processing</a:t>
          </a:r>
          <a:endParaRPr lang="en-US" sz="2400" b="1" kern="1200" dirty="0">
            <a:latin typeface="Calibri"/>
            <a:cs typeface="Calibri"/>
          </a:endParaRPr>
        </a:p>
      </dsp:txBody>
      <dsp:txXfrm>
        <a:off x="0" y="1584351"/>
        <a:ext cx="1635349" cy="751712"/>
      </dsp:txXfrm>
    </dsp:sp>
    <dsp:sp modelId="{1A91E89F-1297-CC46-87B7-D429445F3FE7}">
      <dsp:nvSpPr>
        <dsp:cNvPr id="0" name=""/>
        <dsp:cNvSpPr/>
      </dsp:nvSpPr>
      <dsp:spPr>
        <a:xfrm>
          <a:off x="24739" y="653289"/>
          <a:ext cx="4492277" cy="4111435"/>
        </a:xfrm>
        <a:prstGeom prst="circularArrow">
          <a:avLst>
            <a:gd name="adj1" fmla="val 8241"/>
            <a:gd name="adj2" fmla="val 575443"/>
            <a:gd name="adj3" fmla="val 18530565"/>
            <a:gd name="adj4" fmla="val 13578254"/>
            <a:gd name="adj5" fmla="val 9614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1CE0B-7463-C24E-8793-07598C351394}">
      <dsp:nvSpPr>
        <dsp:cNvPr id="0" name=""/>
        <dsp:cNvSpPr/>
      </dsp:nvSpPr>
      <dsp:spPr>
        <a:xfrm>
          <a:off x="3129742" y="1684876"/>
          <a:ext cx="1533847" cy="80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/>
              <a:cs typeface="Calibri"/>
            </a:rPr>
            <a:t>Ad-hoc Queries</a:t>
          </a:r>
          <a:endParaRPr lang="en-US" sz="2400" b="1" kern="1200" dirty="0">
            <a:latin typeface="Calibri"/>
            <a:cs typeface="Calibri"/>
          </a:endParaRPr>
        </a:p>
      </dsp:txBody>
      <dsp:txXfrm>
        <a:off x="3129742" y="1684876"/>
        <a:ext cx="1533847" cy="806598"/>
      </dsp:txXfrm>
    </dsp:sp>
    <dsp:sp modelId="{F48F0B38-25DE-5946-8DDD-42824F228D63}">
      <dsp:nvSpPr>
        <dsp:cNvPr id="0" name=""/>
        <dsp:cNvSpPr/>
      </dsp:nvSpPr>
      <dsp:spPr>
        <a:xfrm rot="21408752">
          <a:off x="422847" y="1000083"/>
          <a:ext cx="4111435" cy="4111435"/>
        </a:xfrm>
        <a:prstGeom prst="circularArrow">
          <a:avLst>
            <a:gd name="adj1" fmla="val 8241"/>
            <a:gd name="adj2" fmla="val 575443"/>
            <a:gd name="adj3" fmla="val 3836621"/>
            <a:gd name="adj4" fmla="val 20428632"/>
            <a:gd name="adj5" fmla="val 9614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AFCB8D-1E34-6C4D-A1AD-79CC4832F817}">
      <dsp:nvSpPr>
        <dsp:cNvPr id="0" name=""/>
        <dsp:cNvSpPr/>
      </dsp:nvSpPr>
      <dsp:spPr>
        <a:xfrm>
          <a:off x="1540478" y="4207757"/>
          <a:ext cx="1416725" cy="1114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/>
              <a:cs typeface="Calibri"/>
            </a:rPr>
            <a:t>Batch Processing</a:t>
          </a:r>
          <a:endParaRPr lang="en-US" sz="2400" b="1" kern="1200" dirty="0">
            <a:latin typeface="Calibri"/>
            <a:cs typeface="Calibri"/>
          </a:endParaRPr>
        </a:p>
      </dsp:txBody>
      <dsp:txXfrm>
        <a:off x="1540478" y="4207757"/>
        <a:ext cx="1416725" cy="1114163"/>
      </dsp:txXfrm>
    </dsp:sp>
    <dsp:sp modelId="{35856860-C77D-4E46-BBDF-C0A8ACA430B5}">
      <dsp:nvSpPr>
        <dsp:cNvPr id="0" name=""/>
        <dsp:cNvSpPr/>
      </dsp:nvSpPr>
      <dsp:spPr>
        <a:xfrm>
          <a:off x="-22800" y="974388"/>
          <a:ext cx="4111435" cy="4111435"/>
        </a:xfrm>
        <a:prstGeom prst="circularArrow">
          <a:avLst>
            <a:gd name="adj1" fmla="val 8241"/>
            <a:gd name="adj2" fmla="val 575443"/>
            <a:gd name="adj3" fmla="val 11609050"/>
            <a:gd name="adj4" fmla="val 6742161"/>
            <a:gd name="adj5" fmla="val 9614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EBA2BF-C3A9-1440-B8EC-BD1B5C090D91}">
      <dsp:nvSpPr>
        <dsp:cNvPr id="0" name=""/>
        <dsp:cNvSpPr/>
      </dsp:nvSpPr>
      <dsp:spPr>
        <a:xfrm>
          <a:off x="0" y="1584351"/>
          <a:ext cx="1635349" cy="75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/>
              <a:cs typeface="Calibri"/>
            </a:rPr>
            <a:t>Stream Processing</a:t>
          </a:r>
          <a:endParaRPr lang="en-US" sz="2400" b="1" kern="1200" dirty="0">
            <a:latin typeface="Calibri"/>
            <a:cs typeface="Calibri"/>
          </a:endParaRPr>
        </a:p>
      </dsp:txBody>
      <dsp:txXfrm>
        <a:off x="0" y="1584351"/>
        <a:ext cx="1635349" cy="751712"/>
      </dsp:txXfrm>
    </dsp:sp>
    <dsp:sp modelId="{1A91E89F-1297-CC46-87B7-D429445F3FE7}">
      <dsp:nvSpPr>
        <dsp:cNvPr id="0" name=""/>
        <dsp:cNvSpPr/>
      </dsp:nvSpPr>
      <dsp:spPr>
        <a:xfrm>
          <a:off x="24739" y="653289"/>
          <a:ext cx="4492277" cy="4111435"/>
        </a:xfrm>
        <a:prstGeom prst="circularArrow">
          <a:avLst>
            <a:gd name="adj1" fmla="val 8241"/>
            <a:gd name="adj2" fmla="val 575443"/>
            <a:gd name="adj3" fmla="val 18530565"/>
            <a:gd name="adj4" fmla="val 13578254"/>
            <a:gd name="adj5" fmla="val 9614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1CE0B-7463-C24E-8793-07598C351394}">
      <dsp:nvSpPr>
        <dsp:cNvPr id="0" name=""/>
        <dsp:cNvSpPr/>
      </dsp:nvSpPr>
      <dsp:spPr>
        <a:xfrm>
          <a:off x="3129742" y="1684876"/>
          <a:ext cx="1533847" cy="80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/>
              <a:cs typeface="Calibri"/>
            </a:rPr>
            <a:t>Ad-hoc Queries</a:t>
          </a:r>
          <a:endParaRPr lang="en-US" sz="2400" b="1" kern="1200" dirty="0">
            <a:latin typeface="Calibri"/>
            <a:cs typeface="Calibri"/>
          </a:endParaRPr>
        </a:p>
      </dsp:txBody>
      <dsp:txXfrm>
        <a:off x="3129742" y="1684876"/>
        <a:ext cx="1533847" cy="806598"/>
      </dsp:txXfrm>
    </dsp:sp>
    <dsp:sp modelId="{F48F0B38-25DE-5946-8DDD-42824F228D63}">
      <dsp:nvSpPr>
        <dsp:cNvPr id="0" name=""/>
        <dsp:cNvSpPr/>
      </dsp:nvSpPr>
      <dsp:spPr>
        <a:xfrm rot="21408752">
          <a:off x="422847" y="1000083"/>
          <a:ext cx="4111435" cy="4111435"/>
        </a:xfrm>
        <a:prstGeom prst="circularArrow">
          <a:avLst>
            <a:gd name="adj1" fmla="val 8241"/>
            <a:gd name="adj2" fmla="val 575443"/>
            <a:gd name="adj3" fmla="val 3836621"/>
            <a:gd name="adj4" fmla="val 20428632"/>
            <a:gd name="adj5" fmla="val 9614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AFCB8D-1E34-6C4D-A1AD-79CC4832F817}">
      <dsp:nvSpPr>
        <dsp:cNvPr id="0" name=""/>
        <dsp:cNvSpPr/>
      </dsp:nvSpPr>
      <dsp:spPr>
        <a:xfrm>
          <a:off x="1540478" y="4207757"/>
          <a:ext cx="1416725" cy="1114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/>
              <a:cs typeface="Calibri"/>
            </a:rPr>
            <a:t>Batch Processing</a:t>
          </a:r>
          <a:endParaRPr lang="en-US" sz="2400" b="1" kern="1200" dirty="0">
            <a:latin typeface="Calibri"/>
            <a:cs typeface="Calibri"/>
          </a:endParaRPr>
        </a:p>
      </dsp:txBody>
      <dsp:txXfrm>
        <a:off x="1540478" y="4207757"/>
        <a:ext cx="1416725" cy="1114163"/>
      </dsp:txXfrm>
    </dsp:sp>
    <dsp:sp modelId="{35856860-C77D-4E46-BBDF-C0A8ACA430B5}">
      <dsp:nvSpPr>
        <dsp:cNvPr id="0" name=""/>
        <dsp:cNvSpPr/>
      </dsp:nvSpPr>
      <dsp:spPr>
        <a:xfrm>
          <a:off x="-22800" y="974388"/>
          <a:ext cx="4111435" cy="4111435"/>
        </a:xfrm>
        <a:prstGeom prst="circularArrow">
          <a:avLst>
            <a:gd name="adj1" fmla="val 8241"/>
            <a:gd name="adj2" fmla="val 575443"/>
            <a:gd name="adj3" fmla="val 11609050"/>
            <a:gd name="adj4" fmla="val 6742161"/>
            <a:gd name="adj5" fmla="val 9614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EBA2BF-C3A9-1440-B8EC-BD1B5C090D91}">
      <dsp:nvSpPr>
        <dsp:cNvPr id="0" name=""/>
        <dsp:cNvSpPr/>
      </dsp:nvSpPr>
      <dsp:spPr>
        <a:xfrm>
          <a:off x="0" y="1584351"/>
          <a:ext cx="1635349" cy="75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/>
              <a:cs typeface="Calibri"/>
            </a:rPr>
            <a:t>Stream Processing</a:t>
          </a:r>
          <a:endParaRPr lang="en-US" sz="2400" b="1" kern="1200" dirty="0">
            <a:latin typeface="Calibri"/>
            <a:cs typeface="Calibri"/>
          </a:endParaRPr>
        </a:p>
      </dsp:txBody>
      <dsp:txXfrm>
        <a:off x="0" y="1584351"/>
        <a:ext cx="1635349" cy="751712"/>
      </dsp:txXfrm>
    </dsp:sp>
    <dsp:sp modelId="{1A91E89F-1297-CC46-87B7-D429445F3FE7}">
      <dsp:nvSpPr>
        <dsp:cNvPr id="0" name=""/>
        <dsp:cNvSpPr/>
      </dsp:nvSpPr>
      <dsp:spPr>
        <a:xfrm>
          <a:off x="24739" y="653289"/>
          <a:ext cx="4492277" cy="4111435"/>
        </a:xfrm>
        <a:prstGeom prst="circularArrow">
          <a:avLst>
            <a:gd name="adj1" fmla="val 8241"/>
            <a:gd name="adj2" fmla="val 575443"/>
            <a:gd name="adj3" fmla="val 18530565"/>
            <a:gd name="adj4" fmla="val 13578254"/>
            <a:gd name="adj5" fmla="val 9614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standalone="yes" ?><Relationships xmlns="http://schemas.openxmlformats.org/package/2006/relationships"><Relationship Id="rId1" Target="../theme/theme4.xml" Type="http://schemas.openxmlformats.org/officeDocument/2006/relationships/theme"></Relationship></Relationships>
</file>

<file path=ppt/handoutMasters/handoutMaster1.xml><?xml version="1.0" encoding="utf-8"?>
<p:handout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Head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dirty="0" lang="en-US">
              <a:uFillTx/>
              <a:latin typeface="Corbe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quarter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10610DBB-FA3E-BA4C-AFAB-ED4147FA32B1}" type="datetimeFigureOut">
              <a:rPr lang="en-US" smtClean="0">
                <a:uFillTx/>
                <a:latin typeface="Corbel"/>
              </a:rPr>
              <a:t>10/3/2013</a:t>
            </a:fld>
            <a:endParaRPr dirty="0" lang="en-US">
              <a:uFillTx/>
              <a:latin typeface="Corbe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dirty="0" lang="en-US">
              <a:uFillTx/>
              <a:latin typeface="Corbe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BB7FF5B2-048D-0344-B140-24CAAF7F047B}" type="slidenum">
              <a:rPr lang="en-US" smtClean="0">
                <a:uFillTx/>
                <a:latin typeface="Corbel"/>
              </a:rPr>
              <a:t>‹N°›</a:t>
            </a:fld>
            <a:endParaRPr dirty="0" lang="en-US">
              <a:uFillTx/>
              <a:latin typeface="Corbel"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hf dt="0" ftr="0" hdr="0"/>
</p:handoutMaster>
</file>

<file path=ppt/notesMasters/_rels/notesMaster1.xml.rels><?xml version="1.0" standalone="yes" ?><Relationships xmlns="http://schemas.openxmlformats.org/package/2006/relationships"><Relationship Id="rId1" Target="../theme/theme3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Header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sz="1200">
                <a:uFillTx/>
                <a:latin typeface="Corbel"/>
              </a:defRPr>
            </a:lvl1pPr>
          </a:lstStyle>
          <a:p>
            <a:pPr>
              <a:defRPr>
                <a:uFillTx/>
              </a:defRPr>
            </a:pP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0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>
              <a:defRPr sz="1200">
                <a:uFillTx/>
                <a:latin typeface="Corbel"/>
              </a:defRPr>
            </a:lvl1pPr>
          </a:lstStyle>
          <a:p>
            <a:pPr>
              <a:defRPr>
                <a:uFillTx/>
              </a:defRPr>
            </a:pPr>
            <a:fld id="{9B1EAA98-0FDA-CD43-AE85-312F9266063F}" type="datetime1">
              <a:rPr lang="en-US" smtClean="0">
                <a:uFillTx/>
              </a:rPr>
              <a:pPr>
                <a:defRPr>
                  <a:uFillTx/>
                </a:defRPr>
              </a:pPr>
              <a:t>10/3/2013</a:t>
            </a:fld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Image Placeholder 3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endParaRPr lang="en-US" noProof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Notes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>
                <a:uFillTx/>
              </a:rPr>
              <a:t>Click to edit Master text styles</a:t>
            </a:r>
          </a:p>
          <a:p>
            <a:pPr lvl="1"/>
            <a:r>
              <a:rPr lang="en-US" noProof="0">
                <a:uFillTx/>
              </a:rPr>
              <a:t>Second level</a:t>
            </a:r>
          </a:p>
          <a:p>
            <a:pPr lvl="2"/>
            <a:r>
              <a:rPr lang="en-US" noProof="0">
                <a:uFillTx/>
              </a:rPr>
              <a:t>Third level</a:t>
            </a:r>
          </a:p>
          <a:p>
            <a:pPr lvl="3"/>
            <a:r>
              <a:rPr lang="en-US" noProof="0">
                <a:uFillTx/>
              </a:rPr>
              <a:t>Fourth level</a:t>
            </a:r>
          </a:p>
          <a:p>
            <a:pPr lvl="4"/>
            <a:r>
              <a:rPr lang="en-US" noProof="0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sz="1200">
                <a:uFillTx/>
                <a:latin typeface="Corbel"/>
              </a:defRPr>
            </a:lvl1pPr>
          </a:lstStyle>
          <a:p>
            <a:pPr>
              <a:defRPr>
                <a:uFillTx/>
              </a:defRPr>
            </a:pP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8685213"/>
            <a:ext cx="2971800" cy="45720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>
              <a:defRPr sz="1200">
                <a:uFillTx/>
                <a:latin typeface="Corbel"/>
              </a:defRPr>
            </a:lvl1pPr>
          </a:lstStyle>
          <a:p>
            <a:pPr>
              <a:defRPr>
                <a:uFillTx/>
              </a:defRPr>
            </a:pPr>
            <a:fld id="{1519AE34-0624-8F4B-9FB8-27D0EFDF760C}" type="slidenum">
              <a:rPr lang="en-US" smtClean="0">
                <a:uFillTx/>
              </a:rPr>
              <a:pPr>
                <a:defRPr>
                  <a:uFillTx/>
                </a:defRPr>
              </a:pPr>
              <a:t>‹N°›</a:t>
            </a:fld>
            <a:endParaRPr dirty="0"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hf dt="0" ftr="0" hdr="0"/>
  <p:notesStyle xmlns:c="http://schemas.openxmlformats.org/drawingml/2006/chart" xmlns:pic="http://schemas.openxmlformats.org/drawingml/2006/picture" xmlns:dgm="http://schemas.openxmlformats.org/drawingml/2006/diagram">
    <a:lvl1pPr algn="l" defTabSz="457200" eaLnBrk="0" fontAlgn="base" hangingPunct="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typeface="+mn-lt"/>
        <a:ea charset="-128" pitchFamily="-65" typeface="ＭＳ Ｐゴシック"/>
        <a:cs charset="-128" pitchFamily="-65" typeface="ＭＳ Ｐゴシック"/>
      </a:defRPr>
    </a:lvl1pPr>
    <a:lvl2pPr algn="l" defTabSz="457200" eaLnBrk="0" fontAlgn="base" hangingPunct="0" marL="4572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typeface="+mn-lt"/>
        <a:ea charset="-128" pitchFamily="-65" typeface="ＭＳ Ｐゴシック"/>
        <a:cs typeface="+mn-cs"/>
      </a:defRPr>
    </a:lvl2pPr>
    <a:lvl3pPr algn="l" defTabSz="457200" eaLnBrk="0" fontAlgn="base" hangingPunct="0" marL="9144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typeface="+mn-lt"/>
        <a:ea charset="-128" pitchFamily="-65" typeface="ＭＳ Ｐゴシック"/>
        <a:cs typeface="+mn-cs"/>
      </a:defRPr>
    </a:lvl3pPr>
    <a:lvl4pPr algn="l" defTabSz="457200" eaLnBrk="0" fontAlgn="base" hangingPunct="0" marL="13716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typeface="+mn-lt"/>
        <a:ea charset="-128" pitchFamily="-65" typeface="ＭＳ Ｐゴシック"/>
        <a:cs typeface="+mn-cs"/>
      </a:defRPr>
    </a:lvl4pPr>
    <a:lvl5pPr algn="l" defTabSz="457200" eaLnBrk="0" fontAlgn="base" hangingPunct="0" marL="18288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typeface="+mn-lt"/>
        <a:ea charset="-128" pitchFamily="-65" typeface="ＭＳ Ｐゴシック"/>
        <a:cs typeface="+mn-cs"/>
      </a:defRPr>
    </a:lvl5pPr>
    <a:lvl6pPr algn="l" defTabSz="4572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0.xml.rels><?xml version="1.0" standalone="yes" ?><Relationships xmlns="http://schemas.openxmlformats.org/package/2006/relationships"><Relationship Id="rId1" Target="../slides/slide2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1.xml.rels><?xml version="1.0" standalone="yes" ?><Relationships xmlns="http://schemas.openxmlformats.org/package/2006/relationships"><Relationship Id="rId1" Target="../slides/slide4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2.xml.rels><?xml version="1.0" standalone="yes" ?><Relationships xmlns="http://schemas.openxmlformats.org/package/2006/relationships"><Relationship Id="rId1" Target="../slides/slide5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.xml.rels><?xml version="1.0" standalone="yes" ?><Relationships xmlns="http://schemas.openxmlformats.org/package/2006/relationships"><Relationship Id="rId1" Target="../slides/slide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.xml.rels><?xml version="1.0" standalone="yes" ?><Relationships xmlns="http://schemas.openxmlformats.org/package/2006/relationships"><Relationship Id="rId1" Target="../slides/slide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.xml.rels><?xml version="1.0" standalone="yes" ?><Relationships xmlns="http://schemas.openxmlformats.org/package/2006/relationships"><Relationship Id="rId1" Target="../slides/slide1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7.xml.rels><?xml version="1.0" standalone="yes" ?><Relationships xmlns="http://schemas.openxmlformats.org/package/2006/relationships"><Relationship Id="rId1" Target="../slides/slide1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8.xml.rels><?xml version="1.0" standalone="yes" ?><Relationships xmlns="http://schemas.openxmlformats.org/package/2006/relationships"><Relationship Id="rId1" Target="../slides/slide1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9.xml.rels><?xml version="1.0" standalone="yes" ?><Relationships xmlns="http://schemas.openxmlformats.org/package/2006/relationships"><Relationship Id="rId1" Target="../slides/slide2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7410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17411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US">
              <a:uFillTx/>
              <a:ea charset="-128" typeface="ＭＳ Ｐゴシック"/>
              <a:cs charset="-128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412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noFill/>
          <a:ln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F2DC69FE-82EB-ED4A-895C-6DF3FE534FB7}" type="slidenum">
              <a:rPr lang="en-US" smtClean="0">
                <a:uFillTx/>
              </a:rPr>
              <a:pPr/>
              <a:t>1</a:t>
            </a:fld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100 GB datasets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1519AE34-0624-8F4B-9FB8-27D0EFDF760C}" type="slidenum">
              <a:rPr lang="en-US" smtClean="0">
                <a:solidFill>
                  <a:srgbClr val="000000"/>
                </a:solidFill>
                <a:uFillTx/>
              </a:rPr>
              <a:pPr>
                <a:defRPr>
                  <a:uFillTx/>
                </a:defRPr>
              </a:pPr>
              <a:t>28</a:t>
            </a:fld>
            <a:endParaRPr lang="en-US">
              <a:solidFill>
                <a:srgbClr val="00000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3313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13314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uFillTx/>
                <a:latin charset="0" typeface="Calibri"/>
              </a:rPr>
              <a:t>Traditional streaming systems have what we call a “record-at-a-time” processing model. Each node in the cluster processing a stream has a mutable state. As records arrive one at a time, the mutable state is updated, and a new generated record is pushed to downstream nodes. Now making this mutable state fault-tolerant is hard.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315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anchorCtr="0" compatLnSpc="1" numCol="1" wrap="square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1pPr>
            <a:lvl2pPr eaLnBrk="0" hangingPunct="0" indent="-285750" marL="742950">
              <a:defRPr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2pPr>
            <a:lvl3pPr eaLnBrk="0" hangingPunct="0" indent="-228600" marL="1143000">
              <a:defRPr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3pPr>
            <a:lvl4pPr eaLnBrk="0" hangingPunct="0" indent="-228600" marL="1600200">
              <a:defRPr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4pPr>
            <a:lvl5pPr eaLnBrk="0" hangingPunct="0" indent="-228600" marL="2057400">
              <a:defRPr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9pPr>
          </a:lstStyle>
          <a:p>
            <a:pPr eaLnBrk="1" hangingPunct="1"/>
            <a:fld id="{10446AA9-EE9A-E34E-83D5-F7F7EA45EFF7}" type="slidenum">
              <a:rPr lang="en-US">
                <a:uFillTx/>
              </a:rPr>
              <a:pPr eaLnBrk="1" hangingPunct="1"/>
              <a:t>52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4817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34818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compatLnSpc="1" numCol="1" wrap="square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uFillTx/>
                <a:latin charset="0" typeface="Calibri"/>
              </a:rPr>
              <a:t>Streaming Spark offers similar speed while providing FT and consistency guarantees that these systems lack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819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anchorCtr="0" compatLnSpc="1" numCol="1" wrap="square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1pPr>
            <a:lvl2pPr eaLnBrk="0" hangingPunct="0" indent="-285750" marL="742950">
              <a:defRPr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2pPr>
            <a:lvl3pPr eaLnBrk="0" hangingPunct="0" indent="-228600" marL="1143000">
              <a:defRPr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3pPr>
            <a:lvl4pPr eaLnBrk="0" hangingPunct="0" indent="-228600" marL="1600200">
              <a:defRPr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4pPr>
            <a:lvl5pPr eaLnBrk="0" hangingPunct="0" indent="-228600" marL="2057400">
              <a:defRPr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9pPr>
          </a:lstStyle>
          <a:p>
            <a:pPr eaLnBrk="1" hangingPunct="1"/>
            <a:fld id="{B01CD543-1CD9-F94D-B397-2DB3E1097E8C}" type="slidenum">
              <a:rPr lang="en-US">
                <a:uFillTx/>
                <a:latin charset="0" typeface="Calibri"/>
              </a:rPr>
              <a:pPr eaLnBrk="1" hangingPunct="1"/>
              <a:t>61</a:t>
            </a:fld>
            <a:endParaRPr lang="en-US">
              <a:uFillTx/>
              <a:latin charset="0" typeface="Calibri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Put</a:t>
            </a:r>
            <a:r>
              <a:rPr baseline="0" dirty="0" lang="en-US" smtClean="0">
                <a:uFillTx/>
              </a:rPr>
              <a:t> high-level distributed collection stuff here?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1519AE34-0624-8F4B-9FB8-27D0EFDF760C}" type="slidenum">
              <a:rPr lang="en-US" smtClean="0">
                <a:uFillTx/>
              </a:rPr>
              <a:pPr>
                <a:defRPr>
                  <a:uFillTx/>
                </a:defRPr>
              </a:pPr>
              <a:t>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1506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21507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  <a:ea charset="-128" typeface="ＭＳ Ｐゴシック"/>
                <a:cs charset="-128" typeface="ＭＳ Ｐゴシック"/>
              </a:rPr>
              <a:t>You write a single program </a:t>
            </a:r>
            <a:r>
              <a:rPr lang="en-US" smtClean="0">
                <a:uFillTx/>
                <a:ea charset="-128" typeface="ＭＳ Ｐゴシック"/>
                <a:cs charset="-128" typeface="ＭＳ Ｐゴシック"/>
                <a:sym charset="2" typeface="Wingdings"/>
              </a:rPr>
              <a:t> similar to DryadLINQ</a:t>
            </a:r>
            <a:endParaRPr lang="en-US" smtClean="0">
              <a:uFillTx/>
              <a:ea charset="-128" typeface="ＭＳ Ｐゴシック"/>
              <a:cs charset="-128" typeface="ＭＳ Ｐゴシック"/>
            </a:endParaRPr>
          </a:p>
          <a:p>
            <a:r>
              <a:rPr lang="en-US" smtClean="0">
                <a:uFillTx/>
                <a:ea charset="-128" typeface="ＭＳ Ｐゴシック"/>
                <a:cs charset="-128" typeface="ＭＳ Ｐゴシック"/>
              </a:rPr>
              <a:t>Distributed data sets with parallel operations on them are pretty standard; the new thing is that they can be reused across ops</a:t>
            </a:r>
          </a:p>
          <a:p>
            <a:r>
              <a:rPr lang="en-US" smtClean="0">
                <a:uFillTx/>
                <a:ea charset="-128" typeface="ＭＳ Ｐゴシック"/>
                <a:cs charset="-128" typeface="ＭＳ Ｐゴシック"/>
              </a:rPr>
              <a:t>Variables in the driver program can be used in parallel ops; accumulators useful for sending information back, cached vars are an optimization</a:t>
            </a:r>
          </a:p>
          <a:p>
            <a:r>
              <a:rPr lang="en-US" smtClean="0">
                <a:uFillTx/>
                <a:ea charset="-128" typeface="ＭＳ Ｐゴシック"/>
                <a:cs charset="-128" typeface="ＭＳ Ｐゴシック"/>
              </a:rPr>
              <a:t>Mention cached vars useful for some workloads that won’t be shown here</a:t>
            </a:r>
          </a:p>
          <a:p>
            <a:r>
              <a:rPr lang="en-US" smtClean="0">
                <a:uFillTx/>
                <a:ea charset="-128" typeface="ＭＳ Ｐゴシック"/>
                <a:cs charset="-128" typeface="ＭＳ Ｐゴシック"/>
              </a:rPr>
              <a:t>Mention it’s all designed to be easy to distribute in a fault-tolerant fashion</a:t>
            </a:r>
          </a:p>
          <a:p>
            <a:endParaRPr lang="en-US" smtClean="0">
              <a:uFillTx/>
              <a:ea charset="-128" typeface="ＭＳ Ｐゴシック"/>
              <a:cs charset="-128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508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noFill/>
          <a:ln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05D737DA-5696-A54F-AE95-BBE5C9416BB7}" type="slidenum">
              <a:rPr lang="en-US" smtClean="0">
                <a:uFillTx/>
              </a:rPr>
              <a:pPr/>
              <a:t>4</a:t>
            </a:fld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algn="l" defTabSz="457200" eaLnBrk="0" fontAlgn="base" hangingPunct="0" indent="0" latinLnBrk="0" marL="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  <a:defRPr>
                <a:uFillTx/>
              </a:defRPr>
            </a:pPr>
            <a:r>
              <a:rPr dirty="0" lang="en-US" smtClean="0">
                <a:uFillTx/>
              </a:rPr>
              <a:t>Add</a:t>
            </a:r>
            <a:r>
              <a:rPr baseline="0" dirty="0" lang="en-US" smtClean="0">
                <a:uFillTx/>
              </a:rPr>
              <a:t> “variables” to the “functions” in functional programming</a:t>
            </a:r>
            <a:endParaRPr dirty="0" lang="en-US" smtClean="0">
              <a:uFillTx/>
            </a:endParaRP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1519AE34-0624-8F4B-9FB8-27D0EFDF760C}" type="slidenum">
              <a:rPr lang="en-US" smtClean="0">
                <a:uFillTx/>
              </a:rPr>
              <a:pPr>
                <a:defRPr>
                  <a:uFillTx/>
                </a:defRPr>
              </a:pPr>
              <a:t>5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1519AE34-0624-8F4B-9FB8-27D0EFDF760C}" type="slidenum">
              <a:rPr lang="en-US" smtClean="0">
                <a:uFillTx/>
              </a:rPr>
              <a:pPr>
                <a:defRPr>
                  <a:uFillTx/>
                </a:defRPr>
              </a:pPr>
              <a:t>6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All lazy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1519AE34-0624-8F4B-9FB8-27D0EFDF760C}" type="slidenum">
              <a:rPr lang="en-US" smtClean="0">
                <a:uFillTx/>
              </a:rPr>
              <a:pPr>
                <a:defRPr>
                  <a:uFillTx/>
                </a:defRPr>
              </a:pPr>
              <a:t>12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Launch</a:t>
            </a:r>
            <a:r>
              <a:rPr baseline="0" dirty="0" lang="en-US" smtClean="0">
                <a:uFillTx/>
              </a:rPr>
              <a:t> computations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1519AE34-0624-8F4B-9FB8-27D0EFDF760C}" type="slidenum">
              <a:rPr lang="en-US" smtClean="0">
                <a:uFillTx/>
              </a:rPr>
              <a:pPr>
                <a:defRPr>
                  <a:uFillTx/>
                </a:defRPr>
              </a:pPr>
              <a:t>13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096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xmlns:c="http://schemas.openxmlformats.org/drawingml/2006/chart" xmlns:pic="http://schemas.openxmlformats.org/drawingml/2006/picture" xmlns:dgm="http://schemas.openxmlformats.org/drawingml/2006/diagram" id="4096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ea charset="-128" typeface="ＭＳ Ｐゴシック"/>
                <a:cs charset="-128" typeface="ＭＳ Ｐゴシック"/>
              </a:rPr>
              <a:t>NOT a modified version</a:t>
            </a:r>
            <a:r>
              <a:rPr baseline="0" dirty="0" lang="en-US" smtClean="0">
                <a:uFillTx/>
                <a:ea charset="-128" typeface="ＭＳ Ｐゴシック"/>
                <a:cs charset="-128" typeface="ＭＳ Ｐゴシック"/>
              </a:rPr>
              <a:t> </a:t>
            </a:r>
            <a:r>
              <a:rPr dirty="0" lang="en-US" smtClean="0">
                <a:uFillTx/>
                <a:ea charset="-128" typeface="ＭＳ Ｐゴシック"/>
                <a:cs charset="-128" typeface="ＭＳ Ｐゴシック"/>
              </a:rPr>
              <a:t>of Hadoop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96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noFill/>
          <a:ln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818931A2-CD2E-0F4D-8CC5-BC0B3844A363}" type="slidenum">
              <a:rPr lang="en-US" smtClean="0">
                <a:uFillTx/>
              </a:rPr>
              <a:pPr/>
              <a:t>20</a:t>
            </a:fld>
            <a:endParaRPr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Slide Image Placeholder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Notes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54 GB Wikipedia</a:t>
            </a:r>
            <a:r>
              <a:rPr baseline="0" dirty="0" lang="en-US" smtClean="0">
                <a:uFillTx/>
              </a:rPr>
              <a:t> dataset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fld id="{1519AE34-0624-8F4B-9FB8-27D0EFDF760C}" type="slidenum">
              <a:rPr lang="en-US" smtClean="0">
                <a:solidFill>
                  <a:srgbClr val="000000"/>
                </a:solidFill>
                <a:uFillTx/>
              </a:rPr>
              <a:pPr>
                <a:defRPr>
                  <a:uFillTx/>
                </a:defRPr>
              </a:pPr>
              <a:t>27</a:t>
            </a:fld>
            <a:endParaRPr lang="en-US">
              <a:solidFill>
                <a:srgbClr val="000000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5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16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17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18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19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0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21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22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23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24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25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26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27.xml.rels><?xml version="1.0" standalone="yes" ?><Relationships xmlns="http://schemas.openxmlformats.org/package/2006/relationships"><Relationship Id="rId1" Target="../slideMasters/slideMaster2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" name="Rectangle 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 userDrawn="1"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r="5400000" dist="23000" rotWithShape="0">
              <a:srgbClr val="000000">
                <a:alpha val="17000"/>
              </a:srgbClr>
            </a:outerShdw>
          </a:effectLst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>
            <a:prstTxWarp prst="textNoShape">
              <a:avLst/>
            </a:prstTxWarp>
          </a:bodyPr>
          <a:lstStyle/>
          <a:p>
            <a:pPr algn="ctr">
              <a:defRPr>
                <a:uFillTx/>
              </a:defRPr>
            </a:pPr>
            <a:endParaRPr lang="en-US" sz="1800">
              <a:solidFill>
                <a:srgbClr val="FFFFFF"/>
              </a:solidFill>
              <a:uFillTx/>
              <a:ea charset="-128" typeface="ＭＳ Ｐゴシック"/>
              <a:cs charset="-128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2057400"/>
            <a:ext cx="7772400" cy="1066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>
              <a:defRPr sz="9500">
                <a:uFillTx/>
              </a:defRPr>
            </a:lvl1pPr>
          </a:lstStyle>
          <a:p>
            <a:r>
              <a:rPr dirty="0"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" y="3736975"/>
            <a:ext cx="6400800" cy="6826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 indent="0" marL="0">
              <a:buNone/>
              <a:defRPr sz="2800">
                <a:solidFill>
                  <a:schemeClr val="tx1"/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dirty="0" lang="en-US" smtClean="0">
                <a:uFillTx/>
              </a:rPr>
              <a:t>Click to edit Master subtitle style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3050"/>
            <a:ext cx="3008313" cy="11620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75050" y="273050"/>
            <a:ext cx="5111750" cy="585311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435100"/>
            <a:ext cx="3008313" cy="46910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A2E9F4B6-8681-E04D-9255-0297A3D32380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4800600"/>
            <a:ext cx="5486400" cy="5667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612775"/>
            <a:ext cx="5486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rtlCol="0">
            <a:normAutofit/>
          </a:bodyPr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pPr lvl="0"/>
            <a:endParaRPr lang="en-US" noProof="0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5367338"/>
            <a:ext cx="5486400" cy="8048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69A3C13E-E4C7-D24A-8B56-ECE664E03A45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dirty="0" lang="en-US" smtClean="0">
                <a:uFillTx/>
              </a:rPr>
              <a:t>Click to edit Master text styles</a:t>
            </a:r>
          </a:p>
          <a:p>
            <a:pPr lvl="1"/>
            <a:r>
              <a:rPr dirty="0" lang="en-US" smtClean="0">
                <a:uFillTx/>
              </a:rPr>
              <a:t>Second level</a:t>
            </a:r>
          </a:p>
          <a:p>
            <a:pPr lvl="2"/>
            <a:r>
              <a:rPr dirty="0" lang="en-US" smtClean="0">
                <a:uFillTx/>
              </a:rPr>
              <a:t>Third level</a:t>
            </a:r>
          </a:p>
          <a:p>
            <a:pPr lvl="3"/>
            <a:r>
              <a:rPr dirty="0" lang="en-US" smtClean="0">
                <a:uFillTx/>
              </a:rPr>
              <a:t>Fourth level</a:t>
            </a:r>
          </a:p>
          <a:p>
            <a:pPr lvl="4"/>
            <a:r>
              <a:rPr dirty="0"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BE32440E-5BFE-874C-9227-F4E32884346A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29400" y="274638"/>
            <a:ext cx="2057400" cy="5851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6019800" cy="5851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A15463FC-7912-AC48-B1D7-F0AD74BF434B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Title and Wide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Rectangle 1"/>
          <p:cNvSpPr xmlns:c="http://schemas.openxmlformats.org/drawingml/2006/chart" xmlns:pic="http://schemas.openxmlformats.org/drawingml/2006/picture" xmlns:dgm="http://schemas.openxmlformats.org/drawingml/2006/diagram">
            <a:spLocks noChangeArrowheads="1"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57200" y="463550"/>
            <a:ext cx="8305800" cy="793750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21336" compatLnSpc="1" lIns="21336" numCol="1" rIns="21336" tIns="21336" vert="horz" wrap="square">
            <a:prstTxWarp prst="textNoShape">
              <a:avLst/>
            </a:prstTxWarp>
          </a:bodyPr>
          <a:lstStyle/>
          <a:p>
            <a:pPr lvl="0"/>
            <a:r>
              <a:rPr dirty="0" lang="en-US">
                <a:uFillTx/>
                <a:sym charset="0" typeface="Arial"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Text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7700" y="1447800"/>
            <a:ext cx="8305800" cy="4876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4pPr>
              <a:defRPr sz="1600">
                <a:uFillTx/>
              </a:defRPr>
            </a:lvl4pPr>
          </a:lstStyle>
          <a:p>
            <a:pPr lvl="0"/>
            <a:r>
              <a:rPr dirty="0" lang="en-US" smtClean="0">
                <a:uFillTx/>
              </a:rPr>
              <a:t>Click to edit Master text styles</a:t>
            </a:r>
          </a:p>
          <a:p>
            <a:pPr lvl="1"/>
            <a:r>
              <a:rPr dirty="0" lang="en-US" smtClean="0">
                <a:uFillTx/>
              </a:rPr>
              <a:t>Second level</a:t>
            </a:r>
          </a:p>
          <a:p>
            <a:pPr lvl="2"/>
            <a:r>
              <a:rPr dirty="0" lang="en-US" smtClean="0">
                <a:uFillTx/>
              </a:rPr>
              <a:t>Third level</a:t>
            </a:r>
          </a:p>
          <a:p>
            <a:pPr lvl="3"/>
            <a:r>
              <a:rPr dirty="0" lang="en-US" smtClean="0">
                <a:uFillTx/>
              </a:rPr>
              <a:t>Fourth level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/>
</p:sldLayout>
</file>

<file path=ppt/slideLayouts/slideLayout1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" name="Rectangle 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 userDrawn="1"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r="5400000" dist="23000" rotWithShape="0">
              <a:srgbClr val="000000">
                <a:alpha val="17000"/>
              </a:srgbClr>
            </a:outerShdw>
          </a:effectLst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>
            <a:prstTxWarp prst="textNoShape">
              <a:avLst/>
            </a:prstTxWarp>
          </a:bodyPr>
          <a:lstStyle/>
          <a:p>
            <a:pPr algn="ctr">
              <a:defRPr>
                <a:uFillTx/>
              </a:defRPr>
            </a:pPr>
            <a:endParaRPr lang="en-US" sz="1800">
              <a:solidFill>
                <a:srgbClr val="FFFFFF"/>
              </a:solidFill>
              <a:uFillTx/>
              <a:ea charset="-128" typeface="ＭＳ Ｐゴシック"/>
              <a:cs charset="-128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2057400"/>
            <a:ext cx="7772400" cy="1066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>
              <a:defRPr sz="9500">
                <a:uFillTx/>
              </a:defRPr>
            </a:lvl1pPr>
          </a:lstStyle>
          <a:p>
            <a:r>
              <a:rPr dirty="0"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" y="3736975"/>
            <a:ext cx="6400800" cy="6826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 indent="0" marL="0">
              <a:buNone/>
              <a:defRPr sz="2800">
                <a:solidFill>
                  <a:schemeClr val="tx1"/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dirty="0" lang="en-US" smtClean="0">
                <a:uFillTx/>
              </a:rPr>
              <a:t>Click to edit Master subtitle style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1_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838200"/>
            <a:ext cx="7772400" cy="1066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>
              <a:defRPr sz="9500">
                <a:uFillTx/>
              </a:defRPr>
            </a:lvl1pPr>
          </a:lstStyle>
          <a:p>
            <a:r>
              <a:rPr dirty="0"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" y="2517775"/>
            <a:ext cx="6400800" cy="6826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 indent="0" marL="0">
              <a:buNone/>
              <a:defRPr sz="2800">
                <a:solidFill>
                  <a:schemeClr val="tx1"/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dirty="0" lang="en-US" smtClean="0">
                <a:uFillTx/>
              </a:rPr>
              <a:t>Click to edit Master subtitle style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Custom Layou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905000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74F38D69-7854-5743-8814-6FD6FB500DDC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598055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8DE1F212-E36A-6C44-B33E-31147482829D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4406900"/>
            <a:ext cx="7772400" cy="136207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algn="l">
              <a:defRPr b="1" cap="all" sz="4000">
                <a:uFillTx/>
              </a:defRPr>
            </a:lvl1pPr>
          </a:lstStyle>
          <a:p>
            <a:r>
              <a:rPr dirty="0"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2906713"/>
            <a:ext cx="77724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dirty="0"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326E3AE0-77FC-6A46-AAD7-7484B6419EDB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1_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838200"/>
            <a:ext cx="7772400" cy="1066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>
              <a:defRPr sz="9500">
                <a:uFillTx/>
              </a:defRPr>
            </a:lvl1pPr>
          </a:lstStyle>
          <a:p>
            <a:r>
              <a:rPr dirty="0"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2000" y="2517775"/>
            <a:ext cx="6400800" cy="6826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l" indent="0" marL="0">
              <a:buNone/>
              <a:defRPr sz="2800">
                <a:solidFill>
                  <a:schemeClr val="tx1"/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dirty="0" lang="en-US" smtClean="0">
                <a:uFillTx/>
              </a:rPr>
              <a:t>Click to edit Master subtitle style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4038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8200" y="1600200"/>
            <a:ext cx="4038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325E49AE-0C71-C547-B6A5-EC281CCEEEFD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535113"/>
            <a:ext cx="4040188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174875"/>
            <a:ext cx="4040188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1535113"/>
            <a:ext cx="4041775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2174875"/>
            <a:ext cx="4041775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02FC58E1-AD50-B54D-AB38-8CD397ACEDB9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3400" y="152400"/>
            <a:ext cx="8229600" cy="838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5500">
                <a:uFillTx/>
              </a:defRPr>
            </a:lvl1pPr>
          </a:lstStyle>
          <a:p>
            <a:r>
              <a:rPr dirty="0"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39464161-BD14-6B44-8A5D-DA5F390B3FBC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47683E74-89E2-C64C-9005-6CEB91907F00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3050"/>
            <a:ext cx="3008313" cy="11620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75050" y="273050"/>
            <a:ext cx="5111750" cy="585311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435100"/>
            <a:ext cx="3008313" cy="46910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A2E9F4B6-8681-E04D-9255-0297A3D32380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4800600"/>
            <a:ext cx="5486400" cy="5667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612775"/>
            <a:ext cx="5486400" cy="4114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rtlCol="0">
            <a:normAutofit/>
          </a:bodyPr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pPr lvl="0"/>
            <a:endParaRPr lang="en-US" noProof="0" smtClean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92288" y="5367338"/>
            <a:ext cx="5486400" cy="8048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69A3C13E-E4C7-D24A-8B56-ECE664E03A45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dirty="0" lang="en-US" smtClean="0">
                <a:uFillTx/>
              </a:rPr>
              <a:t>Click to edit Master text styles</a:t>
            </a:r>
          </a:p>
          <a:p>
            <a:pPr lvl="1"/>
            <a:r>
              <a:rPr dirty="0" lang="en-US" smtClean="0">
                <a:uFillTx/>
              </a:rPr>
              <a:t>Second level</a:t>
            </a:r>
          </a:p>
          <a:p>
            <a:pPr lvl="2"/>
            <a:r>
              <a:rPr dirty="0" lang="en-US" smtClean="0">
                <a:uFillTx/>
              </a:rPr>
              <a:t>Third level</a:t>
            </a:r>
          </a:p>
          <a:p>
            <a:pPr lvl="3"/>
            <a:r>
              <a:rPr dirty="0" lang="en-US" smtClean="0">
                <a:uFillTx/>
              </a:rPr>
              <a:t>Fourth level</a:t>
            </a:r>
          </a:p>
          <a:p>
            <a:pPr lvl="4"/>
            <a:r>
              <a:rPr dirty="0"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BE32440E-5BFE-874C-9227-F4E32884346A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29400" y="274638"/>
            <a:ext cx="2057400" cy="5851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74638"/>
            <a:ext cx="6019800" cy="58515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A15463FC-7912-AC48-B1D7-F0AD74BF434B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Custom Layou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905000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74F38D69-7854-5743-8814-6FD6FB500DDC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598055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8DE1F212-E36A-6C44-B33E-31147482829D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4406900"/>
            <a:ext cx="7772400" cy="136207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algn="l">
              <a:defRPr b="1" cap="all" sz="4000">
                <a:uFillTx/>
              </a:defRPr>
            </a:lvl1pPr>
          </a:lstStyle>
          <a:p>
            <a:r>
              <a:rPr dirty="0"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2313" y="2906713"/>
            <a:ext cx="77724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dirty="0"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326E3AE0-77FC-6A46-AAD7-7484B6419EDB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00200"/>
            <a:ext cx="4038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8200" y="1600200"/>
            <a:ext cx="4038600" cy="45259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325E49AE-0C71-C547-B6A5-EC281CCEEEFD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535113"/>
            <a:ext cx="4040188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174875"/>
            <a:ext cx="4040188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1535113"/>
            <a:ext cx="4041775" cy="639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45025" y="2174875"/>
            <a:ext cx="4041775" cy="39512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02FC58E1-AD50-B54D-AB38-8CD397ACEDB9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3400" y="152400"/>
            <a:ext cx="8229600" cy="838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5500">
                <a:uFillTx/>
              </a:defRPr>
            </a:lvl1pPr>
          </a:lstStyle>
          <a:p>
            <a:r>
              <a:rPr dirty="0"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39464161-BD14-6B44-8A5D-DA5F390B3FBC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47683E74-89E2-C64C-9005-6CEB91907F00}" type="slidenum">
              <a:rPr lang="en-US">
                <a:uFillTx/>
              </a:rPr>
              <a:pPr>
                <a:defRPr>
                  <a:uFillTx/>
                </a:defRPr>
              </a:pPr>
              <a:t>‹N°›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slideLayouts/slideLayout12.xml" Type="http://schemas.openxmlformats.org/officeDocument/2006/relationships/slideLayout"></Relationship><Relationship Id="rId13" Target="../slideLayouts/slideLayout13.xml" Type="http://schemas.openxmlformats.org/officeDocument/2006/relationships/slideLayout"></Relationship><Relationship Id="rId14" Target="../slideLayouts/slideLayout14.xml" Type="http://schemas.openxmlformats.org/officeDocument/2006/relationships/slideLayout"></Relationship><Relationship Id="rId15" Target="../theme/theme1.xml" Type="http://schemas.openxmlformats.org/officeDocument/2006/relationships/theme"></Relationship></Relationships>
</file>

<file path=ppt/slideMasters/_rels/slideMaster2.xml.rels><?xml version="1.0" standalone="yes" ?><Relationships xmlns="http://schemas.openxmlformats.org/package/2006/relationships"><Relationship Id="rId1" Target="../slideLayouts/slideLayout15.xml" Type="http://schemas.openxmlformats.org/officeDocument/2006/relationships/slideLayout"></Relationship><Relationship Id="rId2" Target="../slideLayouts/slideLayout16.xml" Type="http://schemas.openxmlformats.org/officeDocument/2006/relationships/slideLayout"></Relationship><Relationship Id="rId3" Target="../slideLayouts/slideLayout17.xml" Type="http://schemas.openxmlformats.org/officeDocument/2006/relationships/slideLayout"></Relationship><Relationship Id="rId4" Target="../slideLayouts/slideLayout18.xml" Type="http://schemas.openxmlformats.org/officeDocument/2006/relationships/slideLayout"></Relationship><Relationship Id="rId5" Target="../slideLayouts/slideLayout19.xml" Type="http://schemas.openxmlformats.org/officeDocument/2006/relationships/slideLayout"></Relationship><Relationship Id="rId6" Target="../slideLayouts/slideLayout20.xml" Type="http://schemas.openxmlformats.org/officeDocument/2006/relationships/slideLayout"></Relationship><Relationship Id="rId7" Target="../slideLayouts/slideLayout21.xml" Type="http://schemas.openxmlformats.org/officeDocument/2006/relationships/slideLayout"></Relationship><Relationship Id="rId8" Target="../slideLayouts/slideLayout22.xml" Type="http://schemas.openxmlformats.org/officeDocument/2006/relationships/slideLayout"></Relationship><Relationship Id="rId9" Target="../slideLayouts/slideLayout23.xml" Type="http://schemas.openxmlformats.org/officeDocument/2006/relationships/slideLayout"></Relationship><Relationship Id="rId10" Target="../slideLayouts/slideLayout24.xml" Type="http://schemas.openxmlformats.org/officeDocument/2006/relationships/slideLayout"></Relationship><Relationship Id="rId11" Target="../slideLayouts/slideLayout25.xml" Type="http://schemas.openxmlformats.org/officeDocument/2006/relationships/slideLayout"></Relationship><Relationship Id="rId12" Target="../slideLayouts/slideLayout26.xml" Type="http://schemas.openxmlformats.org/officeDocument/2006/relationships/slideLayout"></Relationship><Relationship Id="rId13" Target="../slideLayouts/slideLayout27.xml" Type="http://schemas.openxmlformats.org/officeDocument/2006/relationships/slideLayout"></Relationship><Relationship Id="rId14" Target="../theme/theme2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026" name="Titl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27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dirty="0" lang="en-US">
                <a:uFillTx/>
              </a:rPr>
              <a:t>Click to edit Master text styles</a:t>
            </a:r>
          </a:p>
          <a:p>
            <a:pPr lvl="1"/>
            <a:r>
              <a:rPr dirty="0" lang="en-US">
                <a:uFillTx/>
              </a:rPr>
              <a:t>Second level</a:t>
            </a:r>
          </a:p>
          <a:p>
            <a:pPr lvl="2"/>
            <a:r>
              <a:rPr dirty="0" lang="en-US">
                <a:uFillTx/>
              </a:rPr>
              <a:t>Third level</a:t>
            </a:r>
          </a:p>
          <a:p>
            <a:pPr lvl="3"/>
            <a:r>
              <a:rPr dirty="0" lang="en-US">
                <a:uFillTx/>
              </a:rPr>
              <a:t>Fourth level</a:t>
            </a:r>
          </a:p>
          <a:p>
            <a:pPr lvl="4"/>
            <a:r>
              <a:rPr dirty="0"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6356350"/>
            <a:ext cx="2133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uFillTx/>
                <a:latin charset="0" typeface="Corbel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24200" y="6356350"/>
            <a:ext cx="2895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uFillTx/>
                <a:latin charset="0" typeface="Corbel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53200" y="6356350"/>
            <a:ext cx="2133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uFillTx/>
                <a:latin charset="0" typeface="Corbel"/>
              </a:defRPr>
            </a:lvl1pPr>
          </a:lstStyle>
          <a:p>
            <a:pPr>
              <a:defRPr>
                <a:uFillTx/>
              </a:defRPr>
            </a:pPr>
            <a:fld id="{D75B63CF-0D48-9F49-9393-0BF34BF743B4}" type="slidenum">
              <a:rPr lang="en-US" smtClean="0">
                <a:uFillTx/>
              </a:rPr>
              <a:t>‹N°›</a:t>
            </a:fld>
            <a:endParaRPr dirty="0"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  <p:sldLayoutId r:id="rId12" id="2147483672"/>
    <p:sldLayoutId r:id="rId13" id="2147483673"/>
    <p:sldLayoutId r:id="rId14" id="2147483674"/>
  </p:sldLayoutIdLst>
  <p:timing>
    <p:tnLst>
      <p:par>
        <p:cTn dur="indefinite" id="1" nodeType="tmRoot" restart="never"/>
      </p:par>
    </p:tnLst>
  </p:timing>
  <p:hf dt="0" ftr="0" hdr="0" sldNum="0"/>
  <p:txStyles>
    <p:titleStyle xmlns:c="http://schemas.openxmlformats.org/drawingml/2006/chart" xmlns:pic="http://schemas.openxmlformats.org/drawingml/2006/picture" xmlns:dgm="http://schemas.openxmlformats.org/drawingml/2006/diagram">
      <a:lvl1pPr algn="l" defTabSz="457200" eaLnBrk="0" fontAlgn="base" hangingPunct="0" rtl="0">
        <a:spcBef>
          <a:spcPct val="0"/>
        </a:spcBef>
        <a:spcAft>
          <a:spcPct val="0"/>
        </a:spcAft>
        <a:defRPr b="1" kern="1200" sz="6000">
          <a:solidFill>
            <a:schemeClr val="tx1"/>
          </a:solidFill>
          <a:uFillTx/>
          <a:latin typeface="+mj-lt"/>
          <a:ea charset="-128" pitchFamily="-65" typeface="ＭＳ Ｐゴシック"/>
          <a:cs charset="-128" pitchFamily="-65" typeface="ＭＳ Ｐゴシック"/>
        </a:defRPr>
      </a:lvl1pPr>
      <a:lvl2pPr algn="l" defTabSz="457200" eaLnBrk="0" fontAlgn="base" hangingPunct="0" rtl="0">
        <a:spcBef>
          <a:spcPct val="0"/>
        </a:spcBef>
        <a:spcAft>
          <a:spcPct val="0"/>
        </a:spcAft>
        <a:defRPr b="1" sz="6000">
          <a:solidFill>
            <a:schemeClr val="tx1"/>
          </a:solidFill>
          <a:uFillTx/>
          <a:latin charset="0" pitchFamily="-65" typeface="Corbel"/>
          <a:ea charset="-128" pitchFamily="-65" typeface="ＭＳ Ｐゴシック"/>
          <a:cs charset="-128" pitchFamily="-65" typeface="ＭＳ Ｐゴシック"/>
        </a:defRPr>
      </a:lvl2pPr>
      <a:lvl3pPr algn="l" defTabSz="457200" eaLnBrk="0" fontAlgn="base" hangingPunct="0" rtl="0">
        <a:spcBef>
          <a:spcPct val="0"/>
        </a:spcBef>
        <a:spcAft>
          <a:spcPct val="0"/>
        </a:spcAft>
        <a:defRPr b="1" sz="6000">
          <a:solidFill>
            <a:schemeClr val="tx1"/>
          </a:solidFill>
          <a:uFillTx/>
          <a:latin charset="0" pitchFamily="-65" typeface="Corbel"/>
          <a:ea charset="-128" pitchFamily="-65" typeface="ＭＳ Ｐゴシック"/>
          <a:cs charset="-128" pitchFamily="-65" typeface="ＭＳ Ｐゴシック"/>
        </a:defRPr>
      </a:lvl3pPr>
      <a:lvl4pPr algn="l" defTabSz="457200" eaLnBrk="0" fontAlgn="base" hangingPunct="0" rtl="0">
        <a:spcBef>
          <a:spcPct val="0"/>
        </a:spcBef>
        <a:spcAft>
          <a:spcPct val="0"/>
        </a:spcAft>
        <a:defRPr b="1" sz="6000">
          <a:solidFill>
            <a:schemeClr val="tx1"/>
          </a:solidFill>
          <a:uFillTx/>
          <a:latin charset="0" pitchFamily="-65" typeface="Corbel"/>
          <a:ea charset="-128" pitchFamily="-65" typeface="ＭＳ Ｐゴシック"/>
          <a:cs charset="-128" pitchFamily="-65" typeface="ＭＳ Ｐゴシック"/>
        </a:defRPr>
      </a:lvl4pPr>
      <a:lvl5pPr algn="l" defTabSz="457200" eaLnBrk="0" fontAlgn="base" hangingPunct="0" rtl="0">
        <a:spcBef>
          <a:spcPct val="0"/>
        </a:spcBef>
        <a:spcAft>
          <a:spcPct val="0"/>
        </a:spcAft>
        <a:defRPr b="1" sz="6000">
          <a:solidFill>
            <a:schemeClr val="tx1"/>
          </a:solidFill>
          <a:uFillTx/>
          <a:latin charset="0" pitchFamily="-65" typeface="Corbel"/>
          <a:ea charset="-128" pitchFamily="-65" typeface="ＭＳ Ｐゴシック"/>
          <a:cs charset="-128" pitchFamily="-65" typeface="ＭＳ Ｐゴシック"/>
        </a:defRPr>
      </a:lvl5pPr>
      <a:lvl6pPr algn="ctr" defTabSz="457200" fontAlgn="base" marL="457200" rtl="0"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charset="0" pitchFamily="-65" typeface="Calibri"/>
          <a:ea charset="-128" pitchFamily="-65" typeface="ＭＳ Ｐゴシック"/>
          <a:cs charset="-128" pitchFamily="-65" typeface="ＭＳ Ｐゴシック"/>
        </a:defRPr>
      </a:lvl6pPr>
      <a:lvl7pPr algn="ctr" defTabSz="457200" fontAlgn="base" marL="914400" rtl="0"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charset="0" pitchFamily="-65" typeface="Calibri"/>
          <a:ea charset="-128" pitchFamily="-65" typeface="ＭＳ Ｐゴシック"/>
          <a:cs charset="-128" pitchFamily="-65" typeface="ＭＳ Ｐゴシック"/>
        </a:defRPr>
      </a:lvl7pPr>
      <a:lvl8pPr algn="ctr" defTabSz="457200" fontAlgn="base" marL="1371600" rtl="0"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charset="0" pitchFamily="-65" typeface="Calibri"/>
          <a:ea charset="-128" pitchFamily="-65" typeface="ＭＳ Ｐゴシック"/>
          <a:cs charset="-128" pitchFamily="-65" typeface="ＭＳ Ｐゴシック"/>
        </a:defRPr>
      </a:lvl8pPr>
      <a:lvl9pPr algn="ctr" defTabSz="457200" fontAlgn="base" marL="1828800" rtl="0"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charset="0" pitchFamily="-65" typeface="Calibri"/>
          <a:ea charset="-128" pitchFamily="-65" typeface="ＭＳ Ｐゴシック"/>
          <a:cs charset="-128" pitchFamily="-65" typeface="ＭＳ Ｐゴシック"/>
        </a:defRPr>
      </a:lvl9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457200" eaLnBrk="0" fontAlgn="base" hangingPunct="0" indent="0" marL="0" rtl="0">
        <a:spcBef>
          <a:spcPts val="2000"/>
        </a:spcBef>
        <a:spcAft>
          <a:spcPct val="0"/>
        </a:spcAft>
        <a:buNone/>
        <a:defRPr kern="1200" sz="3200">
          <a:solidFill>
            <a:schemeClr val="tx1"/>
          </a:solidFill>
          <a:uFillTx/>
          <a:latin typeface="+mn-lt"/>
          <a:ea charset="-128" pitchFamily="-65" typeface="ＭＳ Ｐゴシック"/>
          <a:cs charset="-128" pitchFamily="-65" typeface="ＭＳ Ｐゴシック"/>
        </a:defRPr>
      </a:lvl1pPr>
      <a:lvl2pPr algn="l" defTabSz="457200" eaLnBrk="0" fontAlgn="base" hangingPunct="0" indent="-228600" marL="457200" rtl="0">
        <a:spcBef>
          <a:spcPct val="0"/>
        </a:spcBef>
        <a:spcAft>
          <a:spcPct val="0"/>
        </a:spcAft>
        <a:buSzPct val="100000"/>
        <a:buFont charset="0" typeface="Lucida Grande"/>
        <a:buChar char="»"/>
        <a:defRPr kern="1200" sz="2700">
          <a:solidFill>
            <a:schemeClr val="tx1"/>
          </a:solidFill>
          <a:uFillTx/>
          <a:latin typeface="+mn-lt"/>
          <a:ea charset="-128" pitchFamily="-65" typeface="ＭＳ Ｐゴシック"/>
          <a:cs typeface="+mn-cs"/>
        </a:defRPr>
      </a:lvl2pPr>
      <a:lvl3pPr algn="l" defTabSz="457200" eaLnBrk="0" fontAlgn="base" hangingPunct="0" indent="-228600" marL="777240" rtl="0">
        <a:spcBef>
          <a:spcPct val="20000"/>
        </a:spcBef>
        <a:spcAft>
          <a:spcPct val="0"/>
        </a:spcAft>
        <a:buFont charset="0" typeface="Arial"/>
        <a:buChar char="•"/>
        <a:defRPr kern="1200" sz="2400">
          <a:solidFill>
            <a:schemeClr val="tx1"/>
          </a:solidFill>
          <a:uFillTx/>
          <a:latin typeface="+mn-lt"/>
          <a:ea charset="-128" pitchFamily="-65" typeface="ＭＳ Ｐゴシック"/>
          <a:cs typeface="+mn-cs"/>
        </a:defRPr>
      </a:lvl3pPr>
      <a:lvl4pPr algn="l" defTabSz="457200" eaLnBrk="0" fontAlgn="base" hangingPunct="0" indent="-228600" marL="1600200" rtl="0">
        <a:spcBef>
          <a:spcPct val="20000"/>
        </a:spcBef>
        <a:spcAft>
          <a:spcPct val="0"/>
        </a:spcAft>
        <a:buFont charset="0" typeface="Arial"/>
        <a:buChar char="–"/>
        <a:defRPr kern="1200" sz="2000">
          <a:solidFill>
            <a:schemeClr val="tx1"/>
          </a:solidFill>
          <a:uFillTx/>
          <a:latin typeface="+mn-lt"/>
          <a:ea charset="-128" pitchFamily="-65" typeface="ＭＳ Ｐゴシック"/>
          <a:cs typeface="+mn-cs"/>
        </a:defRPr>
      </a:lvl4pPr>
      <a:lvl5pPr algn="l" defTabSz="457200" eaLnBrk="0" fontAlgn="base" hangingPunct="0" indent="-228600" marL="2057400" rtl="0">
        <a:spcBef>
          <a:spcPct val="20000"/>
        </a:spcBef>
        <a:spcAft>
          <a:spcPct val="0"/>
        </a:spcAft>
        <a:buFont charset="0" typeface="Arial"/>
        <a:buChar char="»"/>
        <a:defRPr kern="1200" sz="2000">
          <a:solidFill>
            <a:schemeClr val="tx1"/>
          </a:solidFill>
          <a:uFillTx/>
          <a:latin typeface="+mn-lt"/>
          <a:ea charset="-128" pitchFamily="-65" typeface="ＭＳ Ｐゴシック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4572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026" name="Titl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27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dirty="0" lang="en-US">
                <a:uFillTx/>
              </a:rPr>
              <a:t>Click to edit Master text styles</a:t>
            </a:r>
          </a:p>
          <a:p>
            <a:pPr lvl="1"/>
            <a:r>
              <a:rPr dirty="0" lang="en-US">
                <a:uFillTx/>
              </a:rPr>
              <a:t>Second level</a:t>
            </a:r>
          </a:p>
          <a:p>
            <a:pPr lvl="2"/>
            <a:r>
              <a:rPr dirty="0" lang="en-US">
                <a:uFillTx/>
              </a:rPr>
              <a:t>Third level</a:t>
            </a:r>
          </a:p>
          <a:p>
            <a:pPr lvl="3"/>
            <a:r>
              <a:rPr dirty="0" lang="en-US">
                <a:uFillTx/>
              </a:rPr>
              <a:t>Fourth level</a:t>
            </a:r>
          </a:p>
          <a:p>
            <a:pPr lvl="4"/>
            <a:r>
              <a:rPr dirty="0"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6356350"/>
            <a:ext cx="2133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uFillTx/>
                <a:latin charset="0" typeface="Corbel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24200" y="6356350"/>
            <a:ext cx="2895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uFillTx/>
                <a:latin charset="0" typeface="Corbel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53200" y="6356350"/>
            <a:ext cx="21336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uFillTx/>
                <a:latin charset="0" typeface="Corbel"/>
              </a:defRPr>
            </a:lvl1pPr>
          </a:lstStyle>
          <a:p>
            <a:pPr>
              <a:defRPr>
                <a:uFillTx/>
              </a:defRPr>
            </a:pPr>
            <a:fld id="{D75B63CF-0D48-9F49-9393-0BF34BF743B4}" type="slidenum">
              <a:rPr lang="en-US" smtClean="0">
                <a:uFillTx/>
              </a:rPr>
              <a:pPr>
                <a:defRPr>
                  <a:uFillTx/>
                </a:defRPr>
              </a:pPr>
              <a:t>‹N°›</a:t>
            </a:fld>
            <a:endParaRPr dirty="0"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76"/>
    <p:sldLayoutId r:id="rId2" id="2147483677"/>
    <p:sldLayoutId r:id="rId3" id="2147483678"/>
    <p:sldLayoutId r:id="rId4" id="2147483679"/>
    <p:sldLayoutId r:id="rId5" id="2147483680"/>
    <p:sldLayoutId r:id="rId6" id="2147483681"/>
    <p:sldLayoutId r:id="rId7" id="2147483682"/>
    <p:sldLayoutId r:id="rId8" id="2147483683"/>
    <p:sldLayoutId r:id="rId9" id="2147483684"/>
    <p:sldLayoutId r:id="rId10" id="2147483685"/>
    <p:sldLayoutId r:id="rId11" id="2147483686"/>
    <p:sldLayoutId r:id="rId12" id="2147483687"/>
    <p:sldLayoutId r:id="rId13" id="2147483688"/>
  </p:sldLayoutIdLst>
  <p:timing>
    <p:tnLst>
      <p:par>
        <p:cTn dur="indefinite" id="1" nodeType="tmRoot" restart="never"/>
      </p:par>
    </p:tnLst>
  </p:timing>
  <p:hf dt="0" ftr="0" hdr="0" sldNum="0"/>
  <p:txStyles>
    <p:titleStyle xmlns:c="http://schemas.openxmlformats.org/drawingml/2006/chart" xmlns:pic="http://schemas.openxmlformats.org/drawingml/2006/picture" xmlns:dgm="http://schemas.openxmlformats.org/drawingml/2006/diagram">
      <a:lvl1pPr algn="l" defTabSz="457200" eaLnBrk="0" fontAlgn="base" hangingPunct="0" rtl="0">
        <a:spcBef>
          <a:spcPct val="0"/>
        </a:spcBef>
        <a:spcAft>
          <a:spcPct val="0"/>
        </a:spcAft>
        <a:defRPr b="1" kern="1200" sz="6000">
          <a:solidFill>
            <a:schemeClr val="tx1"/>
          </a:solidFill>
          <a:uFillTx/>
          <a:latin typeface="+mj-lt"/>
          <a:ea charset="-128" pitchFamily="-65" typeface="ＭＳ Ｐゴシック"/>
          <a:cs charset="-128" pitchFamily="-65" typeface="ＭＳ Ｐゴシック"/>
        </a:defRPr>
      </a:lvl1pPr>
      <a:lvl2pPr algn="l" defTabSz="457200" eaLnBrk="0" fontAlgn="base" hangingPunct="0" rtl="0">
        <a:spcBef>
          <a:spcPct val="0"/>
        </a:spcBef>
        <a:spcAft>
          <a:spcPct val="0"/>
        </a:spcAft>
        <a:defRPr b="1" sz="6000">
          <a:solidFill>
            <a:schemeClr val="tx1"/>
          </a:solidFill>
          <a:uFillTx/>
          <a:latin charset="0" pitchFamily="-65" typeface="Corbel"/>
          <a:ea charset="-128" pitchFamily="-65" typeface="ＭＳ Ｐゴシック"/>
          <a:cs charset="-128" pitchFamily="-65" typeface="ＭＳ Ｐゴシック"/>
        </a:defRPr>
      </a:lvl2pPr>
      <a:lvl3pPr algn="l" defTabSz="457200" eaLnBrk="0" fontAlgn="base" hangingPunct="0" rtl="0">
        <a:spcBef>
          <a:spcPct val="0"/>
        </a:spcBef>
        <a:spcAft>
          <a:spcPct val="0"/>
        </a:spcAft>
        <a:defRPr b="1" sz="6000">
          <a:solidFill>
            <a:schemeClr val="tx1"/>
          </a:solidFill>
          <a:uFillTx/>
          <a:latin charset="0" pitchFamily="-65" typeface="Corbel"/>
          <a:ea charset="-128" pitchFamily="-65" typeface="ＭＳ Ｐゴシック"/>
          <a:cs charset="-128" pitchFamily="-65" typeface="ＭＳ Ｐゴシック"/>
        </a:defRPr>
      </a:lvl3pPr>
      <a:lvl4pPr algn="l" defTabSz="457200" eaLnBrk="0" fontAlgn="base" hangingPunct="0" rtl="0">
        <a:spcBef>
          <a:spcPct val="0"/>
        </a:spcBef>
        <a:spcAft>
          <a:spcPct val="0"/>
        </a:spcAft>
        <a:defRPr b="1" sz="6000">
          <a:solidFill>
            <a:schemeClr val="tx1"/>
          </a:solidFill>
          <a:uFillTx/>
          <a:latin charset="0" pitchFamily="-65" typeface="Corbel"/>
          <a:ea charset="-128" pitchFamily="-65" typeface="ＭＳ Ｐゴシック"/>
          <a:cs charset="-128" pitchFamily="-65" typeface="ＭＳ Ｐゴシック"/>
        </a:defRPr>
      </a:lvl4pPr>
      <a:lvl5pPr algn="l" defTabSz="457200" eaLnBrk="0" fontAlgn="base" hangingPunct="0" rtl="0">
        <a:spcBef>
          <a:spcPct val="0"/>
        </a:spcBef>
        <a:spcAft>
          <a:spcPct val="0"/>
        </a:spcAft>
        <a:defRPr b="1" sz="6000">
          <a:solidFill>
            <a:schemeClr val="tx1"/>
          </a:solidFill>
          <a:uFillTx/>
          <a:latin charset="0" pitchFamily="-65" typeface="Corbel"/>
          <a:ea charset="-128" pitchFamily="-65" typeface="ＭＳ Ｐゴシック"/>
          <a:cs charset="-128" pitchFamily="-65" typeface="ＭＳ Ｐゴシック"/>
        </a:defRPr>
      </a:lvl5pPr>
      <a:lvl6pPr algn="ctr" defTabSz="457200" fontAlgn="base" marL="457200" rtl="0"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charset="0" pitchFamily="-65" typeface="Calibri"/>
          <a:ea charset="-128" pitchFamily="-65" typeface="ＭＳ Ｐゴシック"/>
          <a:cs charset="-128" pitchFamily="-65" typeface="ＭＳ Ｐゴシック"/>
        </a:defRPr>
      </a:lvl6pPr>
      <a:lvl7pPr algn="ctr" defTabSz="457200" fontAlgn="base" marL="914400" rtl="0"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charset="0" pitchFamily="-65" typeface="Calibri"/>
          <a:ea charset="-128" pitchFamily="-65" typeface="ＭＳ Ｐゴシック"/>
          <a:cs charset="-128" pitchFamily="-65" typeface="ＭＳ Ｐゴシック"/>
        </a:defRPr>
      </a:lvl7pPr>
      <a:lvl8pPr algn="ctr" defTabSz="457200" fontAlgn="base" marL="1371600" rtl="0"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charset="0" pitchFamily="-65" typeface="Calibri"/>
          <a:ea charset="-128" pitchFamily="-65" typeface="ＭＳ Ｐゴシック"/>
          <a:cs charset="-128" pitchFamily="-65" typeface="ＭＳ Ｐゴシック"/>
        </a:defRPr>
      </a:lvl8pPr>
      <a:lvl9pPr algn="ctr" defTabSz="457200" fontAlgn="base" marL="1828800" rtl="0">
        <a:spcBef>
          <a:spcPct val="0"/>
        </a:spcBef>
        <a:spcAft>
          <a:spcPct val="0"/>
        </a:spcAft>
        <a:defRPr sz="4400">
          <a:solidFill>
            <a:schemeClr val="tx1"/>
          </a:solidFill>
          <a:uFillTx/>
          <a:latin charset="0" pitchFamily="-65" typeface="Calibri"/>
          <a:ea charset="-128" pitchFamily="-65" typeface="ＭＳ Ｐゴシック"/>
          <a:cs charset="-128" pitchFamily="-65" typeface="ＭＳ Ｐゴシック"/>
        </a:defRPr>
      </a:lvl9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457200" eaLnBrk="0" fontAlgn="base" hangingPunct="0" indent="0" marL="0" rtl="0">
        <a:spcBef>
          <a:spcPts val="2000"/>
        </a:spcBef>
        <a:spcAft>
          <a:spcPct val="0"/>
        </a:spcAft>
        <a:buNone/>
        <a:defRPr kern="1200" sz="3200">
          <a:solidFill>
            <a:schemeClr val="tx1"/>
          </a:solidFill>
          <a:uFillTx/>
          <a:latin typeface="+mn-lt"/>
          <a:ea charset="-128" pitchFamily="-65" typeface="ＭＳ Ｐゴシック"/>
          <a:cs charset="-128" pitchFamily="-65" typeface="ＭＳ Ｐゴシック"/>
        </a:defRPr>
      </a:lvl1pPr>
      <a:lvl2pPr algn="l" defTabSz="457200" eaLnBrk="0" fontAlgn="base" hangingPunct="0" indent="-228600" marL="457200" rtl="0">
        <a:spcBef>
          <a:spcPct val="0"/>
        </a:spcBef>
        <a:spcAft>
          <a:spcPct val="0"/>
        </a:spcAft>
        <a:buSzPct val="100000"/>
        <a:buFont charset="0" typeface="Lucida Grande"/>
        <a:buChar char="»"/>
        <a:defRPr kern="1200" sz="2700">
          <a:solidFill>
            <a:schemeClr val="tx1"/>
          </a:solidFill>
          <a:uFillTx/>
          <a:latin typeface="+mn-lt"/>
          <a:ea charset="-128" pitchFamily="-65" typeface="ＭＳ Ｐゴシック"/>
          <a:cs typeface="+mn-cs"/>
        </a:defRPr>
      </a:lvl2pPr>
      <a:lvl3pPr algn="l" defTabSz="457200" eaLnBrk="0" fontAlgn="base" hangingPunct="0" indent="-228600" marL="777240" rtl="0">
        <a:spcBef>
          <a:spcPct val="20000"/>
        </a:spcBef>
        <a:spcAft>
          <a:spcPct val="0"/>
        </a:spcAft>
        <a:buFont charset="0" typeface="Arial"/>
        <a:buChar char="•"/>
        <a:defRPr kern="1200" sz="2400">
          <a:solidFill>
            <a:schemeClr val="tx1"/>
          </a:solidFill>
          <a:uFillTx/>
          <a:latin typeface="+mn-lt"/>
          <a:ea charset="-128" pitchFamily="-65" typeface="ＭＳ Ｐゴシック"/>
          <a:cs typeface="+mn-cs"/>
        </a:defRPr>
      </a:lvl3pPr>
      <a:lvl4pPr algn="l" defTabSz="457200" eaLnBrk="0" fontAlgn="base" hangingPunct="0" indent="-228600" marL="1600200" rtl="0">
        <a:spcBef>
          <a:spcPct val="20000"/>
        </a:spcBef>
        <a:spcAft>
          <a:spcPct val="0"/>
        </a:spcAft>
        <a:buFont charset="0" typeface="Arial"/>
        <a:buChar char="–"/>
        <a:defRPr kern="1200" sz="2000">
          <a:solidFill>
            <a:schemeClr val="tx1"/>
          </a:solidFill>
          <a:uFillTx/>
          <a:latin typeface="+mn-lt"/>
          <a:ea charset="-128" pitchFamily="-65" typeface="ＭＳ Ｐゴシック"/>
          <a:cs typeface="+mn-cs"/>
        </a:defRPr>
      </a:lvl4pPr>
      <a:lvl5pPr algn="l" defTabSz="457200" eaLnBrk="0" fontAlgn="base" hangingPunct="0" indent="-228600" marL="2057400" rtl="0">
        <a:spcBef>
          <a:spcPct val="20000"/>
        </a:spcBef>
        <a:spcAft>
          <a:spcPct val="0"/>
        </a:spcAft>
        <a:buFont charset="0" typeface="Arial"/>
        <a:buChar char="»"/>
        <a:defRPr kern="1200" sz="2000">
          <a:solidFill>
            <a:schemeClr val="tx1"/>
          </a:solidFill>
          <a:uFillTx/>
          <a:latin typeface="+mn-lt"/>
          <a:ea charset="-128" pitchFamily="-65" typeface="ＭＳ Ｐゴシック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4572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.xml" Type="http://schemas.openxmlformats.org/officeDocument/2006/relationships/notesSlide"></Relationship><Relationship Id="rId3" Target="../media/image1.jpeg" Type="http://schemas.openxmlformats.org/officeDocument/2006/relationships/image"></Relationship></Relationships>
</file>

<file path=ppt/slides/_rels/slide10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11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12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6.xml" Type="http://schemas.openxmlformats.org/officeDocument/2006/relationships/notesSlide"></Relationship></Relationships>
</file>

<file path=ppt/slides/_rels/slide13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7.xml" Type="http://schemas.openxmlformats.org/officeDocument/2006/relationships/notesSlide"></Relationship></Relationships>
</file>

<file path=ppt/slides/_rels/slide14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15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16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17.xml.rels><?xml version="1.0" standalone="yes" ?><Relationships xmlns="http://schemas.openxmlformats.org/package/2006/relationships"><Relationship Id="rId1" Target="../slideLayouts/slideLayout6.xml" Type="http://schemas.openxmlformats.org/officeDocument/2006/relationships/slideLayout"></Relationship><Relationship Id="rId2" Target="http://spark-project.org/docs/latest/" TargetMode="External" Type="http://schemas.openxmlformats.org/officeDocument/2006/relationships/hyperlink"></Relationship></Relationships>
</file>

<file path=ppt/slides/_rels/slide18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19.xml.rels><?xml version="1.0" standalone="yes" ?><Relationships xmlns="http://schemas.openxmlformats.org/package/2006/relationships"><Relationship Id="rId1" Target="../slideLayouts/slideLayout6.xml" Type="http://schemas.openxmlformats.org/officeDocument/2006/relationships/slideLayout"></Relationship><Relationship Id="rId2" Target="../notesSlides/notesSlide8.xml" Type="http://schemas.openxmlformats.org/officeDocument/2006/relationships/notesSlide"></Relationship></Relationships>
</file>

<file path=ppt/slides/_rels/slide2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2.xml" Type="http://schemas.openxmlformats.org/officeDocument/2006/relationships/notesSlide"></Relationship></Relationships>
</file>

<file path=ppt/slides/_rels/slide20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21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http://www.spark-project.org/downloads" TargetMode="External" Type="http://schemas.openxmlformats.org/officeDocument/2006/relationships/hyperlink"></Relationship><Relationship Id="rId3" Target="http://www.spark-project.org/documentation" TargetMode="External" Type="http://schemas.openxmlformats.org/officeDocument/2006/relationships/hyperlink"></Relationship></Relationships>
</file>

<file path=ppt/slides/_rels/slide22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http://www.tinyurl.com/spark-emr" TargetMode="External" Type="http://schemas.openxmlformats.org/officeDocument/2006/relationships/hyperlink"></Relationship></Relationships>
</file>

<file path=ppt/slides/_rels/slide23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24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media/image3.png" Type="http://schemas.openxmlformats.org/officeDocument/2006/relationships/image"></Relationship></Relationships>
</file>

<file path=ppt/slides/_rels/slide25.xml.rels><?xml version="1.0" standalone="yes" ?><Relationships xmlns="http://schemas.openxmlformats.org/package/2006/relationships"><Relationship Id="rId1" Target="../slideLayouts/slideLayout18.xml" Type="http://schemas.openxmlformats.org/officeDocument/2006/relationships/slideLayout"></Relationship></Relationships>
</file>

<file path=ppt/slides/_rels/slide26.xml.rels><?xml version="1.0" standalone="yes" ?><Relationships xmlns="http://schemas.openxmlformats.org/package/2006/relationships"><Relationship Id="rId1" Target="../slideLayouts/slideLayout18.xml" Type="http://schemas.openxmlformats.org/officeDocument/2006/relationships/slideLayout"></Relationship><Relationship Id="rId2" Target="../notesSlides/notesSlide9.xml" Type="http://schemas.openxmlformats.org/officeDocument/2006/relationships/notesSlide"></Relationship><Relationship Id="rId3" Target="../charts/chart2.xml" Type="http://schemas.openxmlformats.org/officeDocument/2006/relationships/chart"></Relationship></Relationships>
</file>

<file path=ppt/slides/_rels/slide27.xml.rels><?xml version="1.0" standalone="yes" ?><Relationships xmlns="http://schemas.openxmlformats.org/package/2006/relationships"><Relationship Id="rId1" Target="../slideLayouts/slideLayout18.xml" Type="http://schemas.openxmlformats.org/officeDocument/2006/relationships/slideLayout"></Relationship><Relationship Id="rId2" Target="../notesSlides/notesSlide10.xml" Type="http://schemas.openxmlformats.org/officeDocument/2006/relationships/notesSlide"></Relationship><Relationship Id="rId3" Target="../charts/chart3.xml" Type="http://schemas.openxmlformats.org/officeDocument/2006/relationships/chart"></Relationship><Relationship Id="rId4" Target="../charts/chart4.xml" Type="http://schemas.openxmlformats.org/officeDocument/2006/relationships/chart"></Relationship></Relationships>
</file>

<file path=ppt/slides/_rels/slide28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29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30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31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32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33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media/image4.jpg" Type="http://schemas.openxmlformats.org/officeDocument/2006/relationships/image"></Relationship></Relationships>
</file>

<file path=ppt/slides/_rels/slide34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media/image5.jpg" Type="http://schemas.openxmlformats.org/officeDocument/2006/relationships/image"></Relationship></Relationships>
</file>

<file path=ppt/slides/_rels/slide35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media/image6.jpg" Type="http://schemas.openxmlformats.org/officeDocument/2006/relationships/image"></Relationship></Relationships>
</file>

<file path=ppt/slides/_rels/slide36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37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38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39.xml.rels><?xml version="1.0" standalone="yes" ?><Relationships xmlns="http://schemas.openxmlformats.org/package/2006/relationships"><Relationship Id="rId1" Target="../slideLayouts/slideLayout9.xml" Type="http://schemas.openxmlformats.org/officeDocument/2006/relationships/slideLayout"></Relationship><Relationship Id="rId2" Target="../media/image8.emf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3.xml" Type="http://schemas.openxmlformats.org/officeDocument/2006/relationships/notesSlide"></Relationship></Relationships>
</file>

<file path=ppt/slides/_rels/slide40.xml.rels><?xml version="1.0" standalone="yes" ?><Relationships xmlns="http://schemas.openxmlformats.org/package/2006/relationships"><Relationship Id="rId1" Target="../slideLayouts/slideLayout9.xml" Type="http://schemas.openxmlformats.org/officeDocument/2006/relationships/slideLayout"></Relationship><Relationship Id="rId2" Target="../media/image9.emf" Type="http://schemas.openxmlformats.org/officeDocument/2006/relationships/image"></Relationship></Relationships>
</file>

<file path=ppt/slides/_rels/slide41.xml.rels><?xml version="1.0" standalone="yes" ?><Relationships xmlns="http://schemas.openxmlformats.org/package/2006/relationships"><Relationship Id="rId1" Target="../slideLayouts/slideLayout9.xml" Type="http://schemas.openxmlformats.org/officeDocument/2006/relationships/slideLayout"></Relationship></Relationships>
</file>

<file path=ppt/slides/_rels/slide42.xml.rels><?xml version="1.0" standalone="yes" ?><Relationships xmlns="http://schemas.openxmlformats.org/package/2006/relationships"><Relationship Id="rId1" Target="../slideLayouts/slideLayout9.xml" Type="http://schemas.openxmlformats.org/officeDocument/2006/relationships/slideLayout"></Relationship><Relationship Id="rId2" Target="../media/image11.png" Type="http://schemas.openxmlformats.org/officeDocument/2006/relationships/image"></Relationship><Relationship Id="rId3" Target="../media/image12.png" Type="http://schemas.openxmlformats.org/officeDocument/2006/relationships/image"></Relationship></Relationships>
</file>

<file path=ppt/slides/_rels/slide43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44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45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GettingStarted" TargetMode="External" Type="http://schemas.openxmlformats.org/officeDocument/2006/relationships/hyperlink"></Relationship><Relationship Id="rId3" Target="http://hive.apache.org/docs/" TargetMode="External" Type="http://schemas.openxmlformats.org/officeDocument/2006/relationships/hyperlink"></Relationship><Relationship Id="rId4" Target="http://shark.cs.berkeley.edu" TargetMode="External" Type="http://schemas.openxmlformats.org/officeDocument/2006/relationships/hyperlink"></Relationship><Relationship Id="rId5" Target="shark" TargetMode="External" Type="http://schemas.openxmlformats.org/officeDocument/2006/relationships/hyperlink"></Relationship></Relationships>
</file>

<file path=ppt/slides/_rels/slide46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47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11.xml" Type="http://schemas.openxmlformats.org/officeDocument/2006/relationships/notesSlide"></Relationship></Relationships>
</file>

<file path=ppt/slides/_rels/slide48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49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4.xml" Type="http://schemas.openxmlformats.org/officeDocument/2006/relationships/notesSlide"></Relationship><Relationship Id="rId3" Target="../media/image2.png" Type="http://schemas.openxmlformats.org/officeDocument/2006/relationships/image"></Relationship></Relationships>
</file>

<file path=ppt/slides/_rels/slide50.xml.rels><?xml version="1.0" standalone="yes" ?><Relationships xmlns="http://schemas.openxmlformats.org/package/2006/relationships"><Relationship Id="rId1" Target="../slideLayouts/slideLayout14.xml" Type="http://schemas.openxmlformats.org/officeDocument/2006/relationships/slideLayout"></Relationship><Relationship Id="rId2" Target="../media/image2.png" Type="http://schemas.openxmlformats.org/officeDocument/2006/relationships/image"></Relationship></Relationships>
</file>

<file path=ppt/slides/_rels/slide51.xml.rels><?xml version="1.0" standalone="yes" ?><Relationships xmlns="http://schemas.openxmlformats.org/package/2006/relationships"><Relationship Id="rId1" Target="../slideLayouts/slideLayout14.xml" Type="http://schemas.openxmlformats.org/officeDocument/2006/relationships/slideLayout"></Relationship><Relationship Id="rId2" Target="../media/image2.png" Type="http://schemas.openxmlformats.org/officeDocument/2006/relationships/image"></Relationship></Relationships>
</file>

<file path=ppt/slides/_rels/slide52.xml.rels><?xml version="1.0" standalone="yes" ?><Relationships xmlns="http://schemas.openxmlformats.org/package/2006/relationships"><Relationship Id="rId1" Target="../slideLayouts/slideLayout14.xml" Type="http://schemas.openxmlformats.org/officeDocument/2006/relationships/slideLayout"></Relationship></Relationships>
</file>

<file path=ppt/slides/_rels/slide53.xml.rels><?xml version="1.0" standalone="yes" ?><Relationships xmlns="http://schemas.openxmlformats.org/package/2006/relationships"><Relationship Id="rId1" Target="../slideLayouts/slideLayout14.xml" Type="http://schemas.openxmlformats.org/officeDocument/2006/relationships/slideLayout"></Relationship><Relationship Id="rId2" Target="../media/image14.png" Type="http://schemas.openxmlformats.org/officeDocument/2006/relationships/image"></Relationship></Relationships>
</file>

<file path=ppt/slides/_rels/slide54.xml.rels><?xml version="1.0" standalone="yes" ?><Relationships xmlns="http://schemas.openxmlformats.org/package/2006/relationships"><Relationship Id="rId1" Target="../slideLayouts/slideLayout14.xml" Type="http://schemas.openxmlformats.org/officeDocument/2006/relationships/slideLayout"></Relationship></Relationships>
</file>

<file path=ppt/slides/_rels/slide55.xml.rels><?xml version="1.0" standalone="yes" ?><Relationships xmlns="http://schemas.openxmlformats.org/package/2006/relationships"><Relationship Id="rId1" Target="../slideLayouts/slideLayout14.xml" Type="http://schemas.openxmlformats.org/officeDocument/2006/relationships/slideLayout"></Relationship></Relationships>
</file>

<file path=ppt/slides/_rels/slide56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12.xml" Type="http://schemas.openxmlformats.org/officeDocument/2006/relationships/notesSlide"></Relationship><Relationship Id="rId3" Target="../charts/chart5.xml" Type="http://schemas.openxmlformats.org/officeDocument/2006/relationships/chart"></Relationship><Relationship Id="rId4" Target="../charts/chart6.xml" Type="http://schemas.openxmlformats.org/officeDocument/2006/relationships/chart"></Relationship></Relationships>
</file>

<file path=ppt/slides/_rels/slide57.xml.rels><?xml version="1.0" standalone="yes" ?><Relationships xmlns="http://schemas.openxmlformats.org/package/2006/relationships"><Relationship Id="rId1" Target="../slideLayouts/slideLayout14.xml" Type="http://schemas.openxmlformats.org/officeDocument/2006/relationships/slideLayout"></Relationship><Relationship Id="rId2" Target="../diagrams/data1.xml" Type="http://schemas.openxmlformats.org/officeDocument/2006/relationships/diagramData"></Relationship><Relationship Id="rId3" Target="../diagrams/layout1.xml" Type="http://schemas.openxmlformats.org/officeDocument/2006/relationships/diagramLayout"></Relationship><Relationship Id="rId4" Target="../diagrams/quickStyle1.xml" Type="http://schemas.openxmlformats.org/officeDocument/2006/relationships/diagramQuickStyle"></Relationship><Relationship Id="rId5" Target="../diagrams/colors1.xml" Type="http://schemas.openxmlformats.org/officeDocument/2006/relationships/diagramColors"></Relationship><Relationship Id="rId6" Target="../diagrams/drawing1.xml" Type="http://schemas.microsoft.com/office/2007/relationships/diagramDrawing"></Relationship></Relationships>
</file>

<file path=ppt/slides/_rels/slide58.xml.rels><?xml version="1.0" standalone="yes" ?><Relationships xmlns="http://schemas.openxmlformats.org/package/2006/relationships"><Relationship Id="rId1" Target="../slideLayouts/slideLayout14.xml" Type="http://schemas.openxmlformats.org/officeDocument/2006/relationships/slideLayout"></Relationship><Relationship Id="rId2" Target="../diagrams/data2.xml" Type="http://schemas.openxmlformats.org/officeDocument/2006/relationships/diagramData"></Relationship><Relationship Id="rId3" Target="../diagrams/layout2.xml" Type="http://schemas.openxmlformats.org/officeDocument/2006/relationships/diagramLayout"></Relationship><Relationship Id="rId4" Target="../diagrams/quickStyle2.xml" Type="http://schemas.openxmlformats.org/officeDocument/2006/relationships/diagramQuickStyle"></Relationship><Relationship Id="rId5" Target="../diagrams/colors2.xml" Type="http://schemas.openxmlformats.org/officeDocument/2006/relationships/diagramColors"></Relationship><Relationship Id="rId6" Target="../diagrams/drawing2.xml" Type="http://schemas.microsoft.com/office/2007/relationships/diagramDrawing"></Relationship></Relationships>
</file>

<file path=ppt/slides/_rels/slide59.xml.rels><?xml version="1.0" standalone="yes" ?><Relationships xmlns="http://schemas.openxmlformats.org/package/2006/relationships"><Relationship Id="rId1" Target="../slideLayouts/slideLayout14.xml" Type="http://schemas.openxmlformats.org/officeDocument/2006/relationships/slideLayout"></Relationship><Relationship Id="rId2" Target="../diagrams/data3.xml" Type="http://schemas.openxmlformats.org/officeDocument/2006/relationships/diagramData"></Relationship><Relationship Id="rId3" Target="../diagrams/layout3.xml" Type="http://schemas.openxmlformats.org/officeDocument/2006/relationships/diagramLayout"></Relationship><Relationship Id="rId4" Target="../diagrams/quickStyle3.xml" Type="http://schemas.openxmlformats.org/officeDocument/2006/relationships/diagramQuickStyle"></Relationship><Relationship Id="rId5" Target="../diagrams/colors3.xml" Type="http://schemas.openxmlformats.org/officeDocument/2006/relationships/diagramColors"></Relationship><Relationship Id="rId6" Target="../diagrams/drawing3.xml" Type="http://schemas.microsoft.com/office/2007/relationships/diagramDrawing"></Relationship></Relationships>
</file>

<file path=ppt/slides/_rels/slide6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../notesSlides/notesSlide5.xml" Type="http://schemas.openxmlformats.org/officeDocument/2006/relationships/notesSlide"></Relationship></Relationships>
</file>

<file path=ppt/slides/_rels/slide60.xml.rels><?xml version="1.0" standalone="yes" ?><Relationships xmlns="http://schemas.openxmlformats.org/package/2006/relationships"><Relationship Id="rId1" Target="../slideLayouts/slideLayout14.xml" Type="http://schemas.openxmlformats.org/officeDocument/2006/relationships/slideLayout"></Relationship><Relationship Id="rId2" Target="../diagrams/data4.xml" Type="http://schemas.openxmlformats.org/officeDocument/2006/relationships/diagramData"></Relationship><Relationship Id="rId3" Target="../diagrams/layout4.xml" Type="http://schemas.openxmlformats.org/officeDocument/2006/relationships/diagramLayout"></Relationship><Relationship Id="rId4" Target="../diagrams/quickStyle4.xml" Type="http://schemas.openxmlformats.org/officeDocument/2006/relationships/diagramQuickStyle"></Relationship><Relationship Id="rId5" Target="../diagrams/colors4.xml" Type="http://schemas.openxmlformats.org/officeDocument/2006/relationships/diagramColors"></Relationship><Relationship Id="rId6" Target="../diagrams/drawing4.xml" Type="http://schemas.microsoft.com/office/2007/relationships/diagramDrawing"></Relationship></Relationships>
</file>

<file path=ppt/slides/_rels/slide61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Relationship Id="rId2" Target="http://spark.incubator.apache.org/" TargetMode="External" Type="http://schemas.openxmlformats.org/officeDocument/2006/relationships/hyperlink"></Relationship></Relationships>
</file>

<file path=ppt/slides/_rels/slide62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63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media/image1.jpeg" Type="http://schemas.openxmlformats.org/officeDocument/2006/relationships/image"></Relationship><Relationship Id="rId3" Target="http://www.spark-project.org" TargetMode="External" Type="http://schemas.openxmlformats.org/officeDocument/2006/relationships/hyperlink"></Relationship></Relationships>
</file>

<file path=ppt/slides/_rels/slide7.xml.rels><?xml version="1.0" standalone="yes" ?><Relationships xmlns="http://schemas.openxmlformats.org/package/2006/relationships"><Relationship Id="rId1" Target="../slideLayouts/slideLayout12.xml" Type="http://schemas.openxmlformats.org/officeDocument/2006/relationships/slideLayout"></Relationship><Relationship Id="rId2" Target="../charts/chart1.xml" Type="http://schemas.openxmlformats.org/officeDocument/2006/relationships/chart"></Relationship></Relationships>
</file>

<file path=ppt/slides/_rels/slide8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_rels/slide9.xml.rels><?xml version="1.0" standalone="yes" ?><Relationships xmlns="http://schemas.openxmlformats.org/package/2006/relationships"><Relationship Id="rId1" Target="../slideLayouts/slideLayout4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16388" name="Rectangle 30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21335" y="2204822"/>
            <a:ext cx="8498279" cy="2185214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prstTxWarp prst="textNoShape">
              <a:avLst/>
            </a:prstTxWarp>
            <a:spAutoFit/>
          </a:bodyPr>
          <a:lstStyle/>
          <a:p>
            <a:endParaRPr>
              <a:uFillTx/>
            </a:endParaRPr>
          </a:p>
          <a:p>
            <a:endParaRPr dirty="0" lang="en-US" sz="2000">
              <a:solidFill>
                <a:srgbClr val="404040"/>
              </a:solidFill>
              <a:uFillTx/>
              <a:latin charset="0" typeface="Corbel"/>
              <a:ea charset="0" typeface="Corbel"/>
              <a:cs charset="0" typeface="Corbel"/>
            </a:endParaRPr>
          </a:p>
          <a:p>
            <a:endParaRPr dirty="0" lang="en-US" sz="2000">
              <a:solidFill>
                <a:srgbClr val="404040"/>
              </a:solidFill>
              <a:uFillTx/>
              <a:latin charset="0" typeface="Corbel"/>
              <a:ea charset="0" typeface="Corbel"/>
              <a:cs charset="0" typeface="Corbe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Title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90546" y="129347"/>
            <a:ext cx="8420539" cy="20574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5500">
                <a:uFillTx/>
                <a:ea charset="-128" typeface="ＭＳ Ｐゴシック"/>
                <a:cs charset="-128" typeface="ＭＳ Ｐゴシック"/>
              </a:rPr>
              <a:t>In </a:t>
            </a:r>
            <a:r>
              <a:rPr dirty="0" lang="en-US" smtClean="0" sz="5500">
                <a:uFillTx/>
                <a:ea charset="-128" typeface="ＭＳ Ｐゴシック"/>
                <a:cs charset="-128" typeface="ＭＳ Ｐゴシック"/>
              </a:rPr>
              <a:t>Memory </a:t>
            </a:r>
            <a:r>
              <a:rPr dirty="0" lang="en-US" smtClean="0" sz="5500">
                <a:uFillTx/>
                <a:ea charset="-128" typeface="ＭＳ Ｐゴシック"/>
                <a:cs charset="-128" typeface="ＭＳ Ｐゴシック"/>
              </a:rPr>
              <a:t>Cluster </a:t>
            </a:r>
            <a:br>
              <a:rPr dirty="0" lang="en-US" smtClean="0" sz="5500">
                <a:uFillTx/>
                <a:ea charset="-128" typeface="ＭＳ Ｐゴシック"/>
                <a:cs charset="-128" typeface="ＭＳ Ｐゴシック"/>
              </a:rPr>
            </a:br>
            <a:r>
              <a:rPr dirty="0" lang="en-US" smtClean="0" sz="5500">
                <a:uFillTx/>
                <a:ea charset="-128" typeface="ＭＳ Ｐゴシック"/>
                <a:cs charset="-128" typeface="ＭＳ Ｐゴシック"/>
              </a:rPr>
              <a:t>Computing </a:t>
            </a:r>
            <a:r>
              <a:rPr dirty="0" lang="en-US" smtClean="0" sz="5500">
                <a:uFillTx/>
                <a:ea charset="-128" typeface="ＭＳ Ｐゴシック"/>
                <a:cs charset="-128" typeface="ＭＳ Ｐゴシック"/>
              </a:rPr>
              <a:t>with </a:t>
            </a:r>
            <a:br>
              <a:rPr dirty="0" lang="en-US" smtClean="0" sz="5500">
                <a:uFillTx/>
                <a:ea charset="-128" typeface="ＭＳ Ｐゴシック"/>
                <a:cs charset="-128" typeface="ＭＳ Ｐゴシック"/>
              </a:rPr>
            </a:br>
            <a:r>
              <a:rPr dirty="0" lang="en-US" smtClean="0" sz="5500">
                <a:uFillTx/>
                <a:ea charset="-128" typeface="ＭＳ Ｐゴシック"/>
                <a:cs charset="-128" typeface="ＭＳ Ｐゴシック"/>
              </a:rPr>
              <a:t>Apache  Spark</a:t>
            </a:r>
            <a:r>
              <a:rPr dirty="0" lang="en-US" smtClean="0" sz="6000">
                <a:uFillTx/>
                <a:ea charset="-128" typeface="ＭＳ Ｐゴシック"/>
                <a:cs charset="-128" typeface="ＭＳ Ｐゴシック"/>
              </a:rPr>
              <a:t/>
            </a:r>
            <a:br>
              <a:rPr dirty="0" lang="en-US" smtClean="0" sz="6000">
                <a:uFillTx/>
                <a:ea charset="-128" typeface="ＭＳ Ｐゴシック"/>
                <a:cs charset="-128" typeface="ＭＳ Ｐゴシック"/>
              </a:rPr>
            </a:br>
            <a:r>
              <a:rPr dirty="0" lang="en-US" sz="6000">
                <a:uFillTx/>
                <a:ea charset="-128" typeface="ＭＳ Ｐゴシック"/>
                <a:cs charset="-128" typeface="ＭＳ Ｐゴシック"/>
              </a:rPr>
              <a:t/>
            </a:r>
            <a:br>
              <a:rPr dirty="0" lang="en-US" sz="6000">
                <a:uFillTx/>
                <a:ea charset="-128" typeface="ＭＳ Ｐゴシック"/>
                <a:cs charset="-128" typeface="ＭＳ Ｐゴシック"/>
              </a:rPr>
            </a:br>
            <a:r>
              <a:rPr dirty="0" lang="en-US" smtClean="0" sz="2600">
                <a:uFillTx/>
                <a:ea charset="-128" typeface="ＭＳ Ｐゴシック"/>
                <a:cs charset="-128" typeface="ＭＳ Ｐゴシック"/>
              </a:rPr>
              <a:t/>
            </a:r>
            <a:br>
              <a:rPr dirty="0" lang="en-US" smtClean="0" sz="2600">
                <a:uFillTx/>
                <a:ea charset="-128" typeface="ＭＳ Ｐゴシック"/>
                <a:cs charset="-128" typeface="ＭＳ Ｐゴシック"/>
              </a:rPr>
            </a:br>
            <a:r>
              <a:rPr dirty="0" lang="en-US" smtClean="0" sz="2800">
                <a:uFillTx/>
                <a:ea charset="-128" typeface="ＭＳ Ｐゴシック"/>
                <a:cs charset="-128" typeface="ＭＳ Ｐゴシック"/>
              </a:rPr>
              <a:t>			</a:t>
            </a:r>
            <a:br>
              <a:rPr dirty="0" lang="en-US" smtClean="0" sz="2800">
                <a:uFillTx/>
                <a:ea charset="-128" typeface="ＭＳ Ｐゴシック"/>
                <a:cs charset="-128" typeface="ＭＳ Ｐゴシック"/>
              </a:rPr>
            </a:br>
            <a:r>
              <a:rPr dirty="0" lang="en-US" sz="2800">
                <a:uFillTx/>
                <a:ea charset="-128" typeface="ＭＳ Ｐゴシック"/>
                <a:cs charset="-128" typeface="ＭＳ Ｐゴシック"/>
              </a:rPr>
              <a:t> </a:t>
            </a:r>
            <a:r>
              <a:rPr dirty="0" lang="en-US" smtClean="0" sz="2800">
                <a:uFillTx/>
                <a:ea charset="-128" typeface="ＭＳ Ｐゴシック"/>
                <a:cs charset="-128" typeface="ＭＳ Ｐゴシック"/>
              </a:rPr>
              <a:t> 				</a:t>
            </a:r>
            <a:br>
              <a:rPr dirty="0" lang="en-US" smtClean="0" sz="2800">
                <a:uFillTx/>
                <a:ea charset="-128" typeface="ＭＳ Ｐゴシック"/>
                <a:cs charset="-128" typeface="ＭＳ Ｐゴシック"/>
              </a:rPr>
            </a:br>
            <a:r>
              <a:rPr dirty="0" lang="en-US" sz="2800">
                <a:uFillTx/>
                <a:ea charset="-128" typeface="ＭＳ Ｐゴシック"/>
                <a:cs charset="-128" typeface="ＭＳ Ｐゴシック"/>
              </a:rPr>
              <a:t>	</a:t>
            </a:r>
            <a:r>
              <a:rPr dirty="0" lang="en-US" smtClean="0" sz="2800">
                <a:uFillTx/>
                <a:ea charset="-128" typeface="ＭＳ Ｐゴシック"/>
                <a:cs charset="-128" typeface="ＭＳ Ｐゴシック"/>
              </a:rPr>
              <a:t>				Open World Forum - OSDC</a:t>
            </a:r>
            <a:br>
              <a:rPr dirty="0" lang="en-US" smtClean="0" sz="2800">
                <a:uFillTx/>
                <a:ea charset="-128" typeface="ＭＳ Ｐゴシック"/>
                <a:cs charset="-128" typeface="ＭＳ Ｐゴシック"/>
              </a:rPr>
            </a:br>
            <a:r>
              <a:rPr b="0" dirty="0" i="1" lang="en-US" smtClean="0" sz="2400">
                <a:uFillTx/>
                <a:ea charset="-128" typeface="ＭＳ Ｐゴシック"/>
                <a:cs charset="-128" typeface="ＭＳ Ｐゴシック"/>
              </a:rPr>
              <a:t>					     </a:t>
            </a:r>
            <a:r>
              <a:rPr dirty="0" lang="en-US" smtClean="0" sz="2400">
                <a:uFillTx/>
                <a:ea charset="-128" typeface="ＭＳ Ｐゴシック"/>
                <a:cs charset="-128" typeface="ＭＳ Ｐゴシック"/>
              </a:rPr>
              <a:t>Sam </a:t>
            </a:r>
            <a:r>
              <a:rPr dirty="0" err="1" lang="en-US" smtClean="0" sz="2400">
                <a:uFillTx/>
                <a:ea charset="-128" typeface="ＭＳ Ｐゴシック"/>
                <a:cs charset="-128" typeface="ＭＳ Ｐゴシック"/>
              </a:rPr>
              <a:t>Bessalah</a:t>
            </a:r>
            <a:r>
              <a:rPr dirty="0" lang="en-US" smtClean="0" sz="2400">
                <a:uFillTx/>
                <a:ea charset="-128" typeface="ＭＳ Ｐゴシック"/>
                <a:cs charset="-128" typeface="ＭＳ Ｐゴシック"/>
              </a:rPr>
              <a:t> </a:t>
            </a:r>
            <a:r>
              <a:rPr dirty="0" i="1" lang="en-US" smtClean="0" sz="2400">
                <a:uFillTx/>
                <a:ea charset="-128" typeface="ＭＳ Ｐゴシック"/>
                <a:cs charset="-128" typeface="ＭＳ Ｐゴシック"/>
              </a:rPr>
              <a:t>-  </a:t>
            </a:r>
            <a:r>
              <a:rPr b="0" dirty="0" i="1" lang="en-US" smtClean="0" sz="2400">
                <a:uFillTx/>
                <a:ea charset="-128" typeface="ＭＳ Ｐゴシック"/>
                <a:cs charset="-128" typeface="ＭＳ Ｐゴシック"/>
              </a:rPr>
              <a:t>@</a:t>
            </a:r>
            <a:r>
              <a:rPr b="0" dirty="0" err="1" i="1" lang="en-US" smtClean="0" sz="2400">
                <a:uFillTx/>
                <a:ea charset="-128" typeface="ＭＳ Ｐゴシック"/>
                <a:cs charset="-128" typeface="ＭＳ Ｐゴシック"/>
              </a:rPr>
              <a:t>samklr</a:t>
            </a:r>
            <a:endParaRPr b="0" dirty="0" i="1" lang="en-US" smtClean="0" sz="6000">
              <a:uFillTx/>
              <a:ea charset="-128" typeface="ＭＳ Ｐゴシック"/>
              <a:cs charset="-128" typeface="ＭＳ Ｐゴシック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Spark Logo #112.jpg" id="11" name="Picture 10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681188" y="2667000"/>
            <a:ext cx="3029897" cy="1524699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5500">
                <a:uFillTx/>
              </a:rPr>
              <a:t>First Stop: </a:t>
            </a:r>
            <a:r>
              <a:rPr dirty="0" err="1" lang="en-US" smtClean="0" sz="5500">
                <a:uFillTx/>
              </a:rPr>
              <a:t>SparkContext</a:t>
            </a:r>
            <a:endParaRPr dirty="0" lang="en-US" sz="55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solidFill>
            <a:srgbClr val="FF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Main entry point to Spark functionality</a:t>
            </a:r>
          </a:p>
          <a:p>
            <a:r>
              <a:rPr dirty="0" lang="en-US" smtClean="0">
                <a:uFillTx/>
              </a:rPr>
              <a:t>Available in shell as variable </a:t>
            </a:r>
            <a:endParaRPr dirty="0" lang="en-US" smtClean="0" sz="2300">
              <a:uFillTx/>
              <a:latin typeface="Lucida Console"/>
              <a:cs typeface="Lucida Console"/>
            </a:endParaRPr>
          </a:p>
          <a:p>
            <a:r>
              <a:rPr dirty="0" lang="en-US" smtClean="0">
                <a:uFillTx/>
              </a:rPr>
              <a:t>     </a:t>
            </a:r>
            <a:r>
              <a:rPr dirty="0" lang="en-US" smtClean="0">
                <a:solidFill>
                  <a:srgbClr val="00CCFF"/>
                </a:solidFill>
                <a:uFillTx/>
              </a:rPr>
              <a:t>val sc = new SparkContext("hdfs://...")</a:t>
            </a:r>
            <a:endParaRPr dirty="0" lang="en-US" smtClean="0">
              <a:solidFill>
                <a:srgbClr val="00CCFF"/>
              </a:solidFill>
              <a:uFillTx/>
            </a:endParaRPr>
          </a:p>
          <a:p>
            <a:r>
              <a:rPr dirty="0" lang="en-US" smtClean="0">
                <a:uFillTx/>
                <a:cs typeface="Lucida Console"/>
              </a:rPr>
              <a:t>In standalone programs, you’d make your own (see later for details)</a:t>
            </a:r>
            <a:endParaRPr dirty="0" lang="en-US">
              <a:uFillTx/>
              <a:cs typeface="Lucida Console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Creating RDDs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951038"/>
            <a:ext cx="8382000" cy="42211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spcBef>
                <a:spcPts val="0"/>
              </a:spcBef>
            </a:pP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Turn a Python collection into an RDD</a:t>
            </a:r>
          </a:p>
          <a:p>
            <a:pPr>
              <a:spcBef>
                <a:spcPts val="0"/>
              </a:spcBef>
            </a:pPr>
            <a:r>
              <a:rPr dirty="0" err="1" lang="en-US" smtClean="0" sz="2100">
                <a:uFillTx/>
                <a:latin typeface="Lucida Console"/>
                <a:cs typeface="Lucida Console"/>
              </a:rPr>
              <a:t>sc.parallelize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([1, 2, 3])</a:t>
            </a:r>
          </a:p>
          <a:p>
            <a:pPr>
              <a:spcBef>
                <a:spcPts val="0"/>
              </a:spcBef>
            </a:pPr>
            <a:endParaRPr dirty="0" lang="en-US" sz="2100">
              <a:uFillTx/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Load text file from local FS, HDFS, or S3</a:t>
            </a:r>
          </a:p>
          <a:p>
            <a:pPr>
              <a:spcBef>
                <a:spcPts val="0"/>
              </a:spcBef>
            </a:pPr>
            <a:r>
              <a:rPr dirty="0" err="1" lang="en-US" smtClean="0" sz="2100">
                <a:uFillTx/>
                <a:latin typeface="Lucida Console"/>
                <a:cs typeface="Lucida Console"/>
              </a:rPr>
              <a:t>sc.textFile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(</a:t>
            </a:r>
            <a:r>
              <a:rPr dirty="0" lang="en-US" smtClean="0" sz="21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“</a:t>
            </a:r>
            <a:r>
              <a:rPr dirty="0" err="1" lang="en-US" smtClean="0" sz="21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file.txt</a:t>
            </a:r>
            <a:r>
              <a:rPr dirty="0" lang="en-US" smtClean="0" sz="21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”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dirty="0" err="1" lang="en-US" sz="2100">
                <a:uFillTx/>
                <a:latin typeface="Lucida Console"/>
                <a:cs typeface="Lucida Console"/>
              </a:rPr>
              <a:t>sc.textFile</a:t>
            </a:r>
            <a:r>
              <a:rPr dirty="0" lang="en-US" sz="2100">
                <a:uFillTx/>
                <a:latin typeface="Lucida Console"/>
                <a:cs typeface="Lucida Console"/>
              </a:rPr>
              <a:t>(</a:t>
            </a:r>
            <a:r>
              <a:rPr dirty="0" lang="en-US" smtClean="0" sz="21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“directory/*.txt”</a:t>
            </a:r>
            <a:r>
              <a:rPr dirty="0" lang="en-US" sz="2100">
                <a:uFillTx/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dirty="0" err="1" lang="en-US" sz="2100">
                <a:uFillTx/>
                <a:latin typeface="Lucida Console"/>
                <a:cs typeface="Lucida Console"/>
              </a:rPr>
              <a:t>sc.textFile</a:t>
            </a:r>
            <a:r>
              <a:rPr dirty="0" lang="en-US" sz="2100">
                <a:uFillTx/>
                <a:latin typeface="Lucida Console"/>
                <a:cs typeface="Lucida Console"/>
              </a:rPr>
              <a:t>(</a:t>
            </a:r>
            <a:r>
              <a:rPr dirty="0" lang="en-US" smtClean="0" sz="21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“</a:t>
            </a:r>
            <a:r>
              <a:rPr dirty="0" err="1" lang="en-US" smtClean="0" sz="21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hdfs</a:t>
            </a:r>
            <a:r>
              <a:rPr dirty="0" lang="en-US" smtClean="0" sz="21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://namenode:9000/path/file”</a:t>
            </a:r>
            <a:r>
              <a:rPr dirty="0" lang="en-US" sz="2100">
                <a:uFillTx/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</a:pPr>
            <a:endParaRPr dirty="0" lang="en-US" sz="2100">
              <a:uFillTx/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Use existing </a:t>
            </a:r>
            <a:r>
              <a:rPr dirty="0" err="1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Hadoop</a:t>
            </a: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 </a:t>
            </a:r>
            <a:r>
              <a:rPr dirty="0" err="1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InputFormat</a:t>
            </a: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 (Java/</a:t>
            </a:r>
            <a:r>
              <a:rPr dirty="0" err="1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Scala</a:t>
            </a: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 only)</a:t>
            </a:r>
          </a:p>
          <a:p>
            <a:pPr>
              <a:spcBef>
                <a:spcPts val="0"/>
              </a:spcBef>
            </a:pPr>
            <a:r>
              <a:rPr dirty="0" err="1" lang="en-US" smtClean="0" sz="2100">
                <a:uFillTx/>
                <a:latin typeface="Lucida Console"/>
                <a:cs typeface="Lucida Console"/>
              </a:rPr>
              <a:t>sc.hadoopFile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(</a:t>
            </a:r>
            <a:r>
              <a:rPr dirty="0" err="1" lang="en-US" smtClean="0" sz="2100">
                <a:uFillTx/>
                <a:latin typeface="Lucida Console"/>
                <a:cs typeface="Lucida Console"/>
              </a:rPr>
              <a:t>keyClass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, </a:t>
            </a:r>
            <a:r>
              <a:rPr dirty="0" err="1" lang="en-US" smtClean="0" sz="2100">
                <a:uFillTx/>
                <a:latin typeface="Lucida Console"/>
                <a:cs typeface="Lucida Console"/>
              </a:rPr>
              <a:t>valClass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, </a:t>
            </a:r>
            <a:r>
              <a:rPr dirty="0" err="1" lang="en-US" smtClean="0" sz="2100">
                <a:uFillTx/>
                <a:latin typeface="Lucida Console"/>
                <a:cs typeface="Lucida Console"/>
              </a:rPr>
              <a:t>inputFmt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, </a:t>
            </a:r>
            <a:r>
              <a:rPr dirty="0" err="1" lang="en-US" smtClean="0" sz="2100">
                <a:uFillTx/>
                <a:latin typeface="Lucida Console"/>
                <a:cs typeface="Lucida Console"/>
              </a:rPr>
              <a:t>conf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)</a:t>
            </a:r>
            <a:endParaRPr dirty="0" lang="en-US" sz="2100">
              <a:uFillTx/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endParaRPr dirty="0" lang="en-US" sz="2100">
              <a:uFillTx/>
              <a:latin typeface="Lucida Console"/>
              <a:cs typeface="Lucida Console"/>
            </a:endParaRPr>
          </a:p>
          <a:p>
            <a:endParaRPr dirty="0" lang="en-US" sz="21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Basic Transformations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951038"/>
            <a:ext cx="8382000" cy="42211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spcBef>
                <a:spcPts val="0"/>
              </a:spcBef>
            </a:pPr>
            <a:r>
              <a:rPr dirty="0" err="1" lang="en-US" smtClean="0" sz="2100">
                <a:uFillTx/>
                <a:latin typeface="Lucida Console"/>
                <a:cs typeface="Lucida Console"/>
              </a:rPr>
              <a:t>nums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 = </a:t>
            </a:r>
            <a:r>
              <a:rPr dirty="0" err="1" lang="en-US" smtClean="0" sz="2100">
                <a:uFillTx/>
                <a:latin typeface="Lucida Console"/>
                <a:cs typeface="Lucida Console"/>
              </a:rPr>
              <a:t>sc.parallelize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([1, 2, 3])</a:t>
            </a:r>
            <a:br>
              <a:rPr dirty="0" lang="en-US" smtClean="0" sz="2100">
                <a:uFillTx/>
                <a:latin typeface="Lucida Console"/>
                <a:cs typeface="Lucida Console"/>
              </a:rPr>
            </a:br>
            <a:endParaRPr dirty="0" lang="en-US" sz="2100">
              <a:uFillTx/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Pass each element through a function</a:t>
            </a:r>
          </a:p>
          <a:p>
            <a:pPr>
              <a:spcBef>
                <a:spcPts val="0"/>
              </a:spcBef>
            </a:pPr>
            <a:r>
              <a:rPr dirty="0" lang="en-US" smtClean="0" sz="2100">
                <a:uFillTx/>
                <a:latin typeface="Lucida Console"/>
                <a:cs typeface="Lucida Console"/>
              </a:rPr>
              <a:t>squares = </a:t>
            </a:r>
            <a:r>
              <a:rPr dirty="0" err="1" lang="en-US" smtClean="0" sz="2100">
                <a:uFillTx/>
                <a:latin typeface="Lucida Console"/>
                <a:cs typeface="Lucida Console"/>
              </a:rPr>
              <a:t>nums.</a:t>
            </a:r>
            <a:r>
              <a:rPr dirty="0" err="1" lang="en-US" smtClean="0" sz="21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map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(</a:t>
            </a:r>
            <a:r>
              <a:rPr dirty="0" lang="en-US" smtClean="0" sz="21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lambda x: x*x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)   </a:t>
            </a: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// {1, 4, 9}</a:t>
            </a:r>
          </a:p>
          <a:p>
            <a:pPr>
              <a:spcBef>
                <a:spcPts val="0"/>
              </a:spcBef>
            </a:pPr>
            <a:endParaRPr dirty="0" lang="en-US" smtClean="0" sz="2100">
              <a:uFillTx/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Keep elements passing a predicate</a:t>
            </a:r>
            <a:endParaRPr dirty="0" lang="en-US" sz="2100">
              <a:uFillTx/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dirty="0" lang="en-US" smtClean="0" sz="2100">
                <a:uFillTx/>
                <a:latin typeface="Lucida Console"/>
                <a:cs typeface="Lucida Console"/>
              </a:rPr>
              <a:t>even = </a:t>
            </a:r>
            <a:r>
              <a:rPr dirty="0" err="1" lang="en-US" smtClean="0" sz="2100">
                <a:uFillTx/>
                <a:latin typeface="Lucida Console"/>
                <a:cs typeface="Lucida Console"/>
              </a:rPr>
              <a:t>squares.</a:t>
            </a:r>
            <a:r>
              <a:rPr dirty="0" err="1" lang="en-US" smtClean="0" sz="21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filter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(</a:t>
            </a:r>
            <a:r>
              <a:rPr dirty="0" lang="en-US" smtClean="0" sz="21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lambda x: x % 2 == 0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) </a:t>
            </a: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// {4}</a:t>
            </a:r>
          </a:p>
          <a:p>
            <a:pPr>
              <a:spcBef>
                <a:spcPts val="0"/>
              </a:spcBef>
            </a:pPr>
            <a:endParaRPr dirty="0" lang="en-US" sz="2100">
              <a:solidFill>
                <a:srgbClr val="008040"/>
              </a:solidFill>
              <a:uFillTx/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Map each element to zero or more others</a:t>
            </a:r>
            <a:endParaRPr dirty="0" lang="en-US" sz="2100">
              <a:solidFill>
                <a:srgbClr val="008040"/>
              </a:solidFill>
              <a:uFillTx/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dirty="0" err="1" lang="en-US" smtClean="0" sz="2100">
                <a:uFillTx/>
                <a:latin typeface="Lucida Console"/>
                <a:cs typeface="Lucida Console"/>
              </a:rPr>
              <a:t>nums.</a:t>
            </a:r>
            <a:r>
              <a:rPr dirty="0" err="1" lang="en-US" smtClean="0" sz="21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flatMap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(</a:t>
            </a:r>
            <a:r>
              <a:rPr dirty="0" lang="en-US" smtClean="0" sz="21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lambda x: </a:t>
            </a:r>
            <a:r>
              <a:rPr dirty="0" lang="en-US" sz="21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=&gt; </a:t>
            </a:r>
            <a:r>
              <a:rPr dirty="0" lang="en-US" smtClean="0" sz="21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range(x)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) </a:t>
            </a:r>
            <a:br>
              <a:rPr dirty="0" lang="en-US" smtClean="0" sz="2100">
                <a:uFillTx/>
                <a:latin typeface="Lucida Console"/>
                <a:cs typeface="Lucida Console"/>
              </a:rPr>
            </a:br>
            <a:r>
              <a:rPr dirty="0" lang="en-US" smtClean="0" sz="2100">
                <a:uFillTx/>
                <a:latin typeface="Lucida Console"/>
                <a:cs typeface="Lucida Console"/>
              </a:rPr>
              <a:t>   </a:t>
            </a: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=&gt; {0, 0, 1, 0, 1, 2}</a:t>
            </a:r>
            <a:endParaRPr dirty="0" lang="en-US" sz="2100">
              <a:solidFill>
                <a:srgbClr val="008040"/>
              </a:solidFill>
              <a:uFillTx/>
              <a:latin typeface="Lucida Console"/>
              <a:cs typeface="Lucida Console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ular Callout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09215" y="5615060"/>
            <a:ext cx="2963857" cy="735489"/>
          </a:xfrm>
          <a:prstGeom prst="wedgeRectCallout">
            <a:avLst>
              <a:gd fmla="val -36256" name="adj1"/>
              <a:gd fmla="val -97064" name="adj2"/>
            </a:avLst>
          </a:prstGeom>
          <a:ln>
            <a:headEnd len="med" type="none" w="med"/>
            <a:tailEnd type="non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2100">
                <a:uFillTx/>
              </a:rPr>
              <a:t>Range object (sequence of numbers 0, 1, …, x-1)</a:t>
            </a:r>
            <a:endParaRPr dirty="0" lang="en-US" sz="21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9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131641592" animBg="1" grpId="0" spid="4"/>
      <p:bldP advAuto="131641592" animBg="1" grpId="1" spid="4"/>
    </p:bldLst>
  </p:timing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381000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Basic Actions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829576"/>
            <a:ext cx="8382000" cy="448335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spcBef>
                <a:spcPts val="0"/>
              </a:spcBef>
            </a:pPr>
            <a:r>
              <a:rPr dirty="0" err="1" lang="en-US" smtClean="0" sz="2100">
                <a:uFillTx/>
                <a:latin typeface="Lucida Console"/>
                <a:cs typeface="Lucida Console"/>
              </a:rPr>
              <a:t>nums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 </a:t>
            </a:r>
            <a:r>
              <a:rPr dirty="0" lang="en-US" sz="2100">
                <a:uFillTx/>
                <a:latin typeface="Lucida Console"/>
                <a:cs typeface="Lucida Console"/>
              </a:rPr>
              <a:t>= </a:t>
            </a:r>
            <a:r>
              <a:rPr dirty="0" err="1" lang="en-US" sz="2100">
                <a:uFillTx/>
                <a:latin typeface="Lucida Console"/>
                <a:cs typeface="Lucida Console"/>
              </a:rPr>
              <a:t>sc.parallelize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([1, 2, 3])</a:t>
            </a:r>
            <a:r>
              <a:rPr dirty="0" lang="en-US" sz="2100">
                <a:uFillTx/>
                <a:latin typeface="Lucida Console"/>
                <a:cs typeface="Lucida Console"/>
              </a:rPr>
              <a:t/>
            </a:r>
            <a:br>
              <a:rPr dirty="0" lang="en-US" sz="2100">
                <a:uFillTx/>
                <a:latin typeface="Lucida Console"/>
                <a:cs typeface="Lucida Console"/>
              </a:rPr>
            </a:br>
            <a:endParaRPr dirty="0" lang="en-US" smtClean="0" sz="1200">
              <a:uFillTx/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Retrieve RDD contents as a local collection</a:t>
            </a:r>
          </a:p>
          <a:p>
            <a:pPr>
              <a:spcBef>
                <a:spcPts val="0"/>
              </a:spcBef>
            </a:pPr>
            <a:r>
              <a:rPr dirty="0" err="1" lang="en-US" smtClean="0" sz="2100">
                <a:uFillTx/>
                <a:latin typeface="Lucida Console"/>
                <a:cs typeface="Lucida Console"/>
              </a:rPr>
              <a:t>nums.</a:t>
            </a:r>
            <a:r>
              <a:rPr dirty="0" err="1" lang="en-US" smtClean="0" sz="21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collect</a:t>
            </a:r>
            <a:r>
              <a:rPr dirty="0" lang="en-US" sz="2100">
                <a:uFillTx/>
                <a:latin typeface="Lucida Console"/>
                <a:cs typeface="Lucida Console"/>
              </a:rPr>
              <a:t>(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) </a:t>
            </a: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=&gt; [1, 2, 3]</a:t>
            </a:r>
            <a:endParaRPr dirty="0" lang="en-US" sz="2100">
              <a:solidFill>
                <a:srgbClr val="008040"/>
              </a:solidFill>
              <a:uFillTx/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endParaRPr dirty="0" lang="en-US" smtClean="0" sz="1200">
              <a:solidFill>
                <a:srgbClr val="008040"/>
              </a:solidFill>
              <a:uFillTx/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Return first K elements</a:t>
            </a:r>
            <a:endParaRPr dirty="0" lang="en-US" sz="2100">
              <a:solidFill>
                <a:srgbClr val="008040"/>
              </a:solidFill>
              <a:uFillTx/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dirty="0" err="1" lang="en-US" smtClean="0" sz="2100">
                <a:uFillTx/>
                <a:latin typeface="Lucida Console"/>
                <a:cs typeface="Lucida Console"/>
              </a:rPr>
              <a:t>nums.</a:t>
            </a:r>
            <a:r>
              <a:rPr dirty="0" err="1" lang="en-US" smtClean="0" sz="21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take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(2)   </a:t>
            </a: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=&gt; [1, 2]</a:t>
            </a:r>
          </a:p>
          <a:p>
            <a:pPr>
              <a:spcBef>
                <a:spcPts val="0"/>
              </a:spcBef>
            </a:pPr>
            <a:endParaRPr dirty="0" lang="en-US" sz="1200">
              <a:uFillTx/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</a:t>
            </a:r>
            <a:r>
              <a:rPr dirty="0" lang="en-US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Count number of </a:t>
            </a: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elements</a:t>
            </a:r>
            <a:endParaRPr dirty="0" lang="en-US" sz="2100">
              <a:solidFill>
                <a:srgbClr val="008040"/>
              </a:solidFill>
              <a:uFillTx/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dirty="0" err="1" lang="en-US" sz="2100">
                <a:uFillTx/>
                <a:latin typeface="Lucida Console"/>
                <a:cs typeface="Lucida Console"/>
              </a:rPr>
              <a:t>nums.</a:t>
            </a:r>
            <a:r>
              <a:rPr dirty="0" err="1" lang="en-US" sz="21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count</a:t>
            </a:r>
            <a:r>
              <a:rPr dirty="0" lang="en-US" sz="2100">
                <a:uFillTx/>
                <a:latin typeface="Lucida Console"/>
                <a:cs typeface="Lucida Console"/>
              </a:rPr>
              <a:t>()  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 </a:t>
            </a: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</a:t>
            </a:r>
            <a:r>
              <a:rPr dirty="0" lang="en-US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=&gt; 3</a:t>
            </a:r>
          </a:p>
          <a:p>
            <a:pPr>
              <a:spcBef>
                <a:spcPts val="0"/>
              </a:spcBef>
            </a:pPr>
            <a:endParaRPr dirty="0" lang="en-US" smtClean="0" sz="1200">
              <a:solidFill>
                <a:srgbClr val="008040"/>
              </a:solidFill>
              <a:uFillTx/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Merge elements with an associative function</a:t>
            </a:r>
            <a:b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</a:br>
            <a:r>
              <a:rPr dirty="0" err="1" lang="en-US" smtClean="0" sz="2100">
                <a:uFillTx/>
                <a:latin typeface="Lucida Console"/>
                <a:cs typeface="Lucida Console"/>
              </a:rPr>
              <a:t>nums.</a:t>
            </a:r>
            <a:r>
              <a:rPr dirty="0" err="1" lang="en-US" smtClean="0" sz="21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reduce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(</a:t>
            </a:r>
            <a:r>
              <a:rPr dirty="0" lang="en-US" smtClean="0" sz="21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lambda x, y: x + y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)  </a:t>
            </a: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=&gt; 6</a:t>
            </a:r>
            <a:endParaRPr dirty="0" lang="en-US" smtClean="0" sz="1200">
              <a:solidFill>
                <a:srgbClr val="008040"/>
              </a:solidFill>
              <a:uFillTx/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endParaRPr dirty="0" lang="en-US" sz="1200">
              <a:solidFill>
                <a:srgbClr val="008040"/>
              </a:solidFill>
              <a:uFillTx/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r>
              <a:rPr dirty="0" lang="en-US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</a:t>
            </a: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 Write elements to a text file</a:t>
            </a:r>
            <a:r>
              <a:rPr dirty="0" lang="en-US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/>
            </a:r>
            <a:br>
              <a:rPr dirty="0" lang="en-US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</a:br>
            <a:r>
              <a:rPr dirty="0" err="1" lang="en-US" smtClean="0" sz="2100">
                <a:uFillTx/>
                <a:latin typeface="Lucida Console"/>
                <a:cs typeface="Lucida Console"/>
              </a:rPr>
              <a:t>nums.</a:t>
            </a:r>
            <a:r>
              <a:rPr dirty="0" err="1" lang="en-US" smtClean="0" sz="21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saveAsTextFile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(</a:t>
            </a:r>
            <a:r>
              <a:rPr dirty="0" lang="en-US" smtClean="0" sz="21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“</a:t>
            </a:r>
            <a:r>
              <a:rPr dirty="0" err="1" lang="en-US" smtClean="0" sz="21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hdfs</a:t>
            </a:r>
            <a:r>
              <a:rPr dirty="0" lang="en-US" smtClean="0" sz="21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://</a:t>
            </a:r>
            <a:r>
              <a:rPr dirty="0" err="1" lang="en-US" smtClean="0" sz="21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file.txt</a:t>
            </a:r>
            <a:r>
              <a:rPr dirty="0" lang="en-US" smtClean="0" sz="21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”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)</a:t>
            </a:r>
            <a:endParaRPr dirty="0" lang="en-US" sz="2100">
              <a:solidFill>
                <a:srgbClr val="008040"/>
              </a:solidFill>
              <a:uFillTx/>
              <a:latin typeface="Lucida Console"/>
              <a:cs typeface="Lucida Console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5000">
                <a:uFillTx/>
              </a:rPr>
              <a:t>Some Key-Value Operations</a:t>
            </a:r>
            <a:endParaRPr dirty="0" lang="en-US" sz="5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199" y="1951038"/>
            <a:ext cx="8318975" cy="42211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1900">
                <a:uFillTx/>
                <a:latin typeface="Lucida Console"/>
                <a:cs typeface="Lucida Console"/>
              </a:rPr>
              <a:t>pets = </a:t>
            </a:r>
            <a:r>
              <a:rPr dirty="0" err="1" lang="en-US" smtClean="0" sz="1900">
                <a:uFillTx/>
                <a:latin typeface="Lucida Console"/>
                <a:cs typeface="Lucida Console"/>
              </a:rPr>
              <a:t>sc.parallelize</a:t>
            </a:r>
            <a:r>
              <a:rPr dirty="0" lang="en-US" smtClean="0" sz="1900">
                <a:uFillTx/>
                <a:latin typeface="Lucida Console"/>
                <a:cs typeface="Lucida Console"/>
              </a:rPr>
              <a:t>(</a:t>
            </a:r>
            <a:br>
              <a:rPr dirty="0" lang="en-US" smtClean="0" sz="1900">
                <a:uFillTx/>
                <a:latin typeface="Lucida Console"/>
                <a:cs typeface="Lucida Console"/>
              </a:rPr>
            </a:br>
            <a:r>
              <a:rPr dirty="0" lang="en-US" smtClean="0" sz="1900">
                <a:uFillTx/>
                <a:latin typeface="Lucida Console"/>
                <a:cs typeface="Lucida Console"/>
              </a:rPr>
              <a:t>  [(</a:t>
            </a:r>
            <a:r>
              <a:rPr dirty="0" lang="en-US" smtClean="0" sz="19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“cat”</a:t>
            </a:r>
            <a:r>
              <a:rPr dirty="0" lang="en-US" smtClean="0" sz="1900">
                <a:uFillTx/>
                <a:latin typeface="Lucida Console"/>
                <a:cs typeface="Lucida Console"/>
              </a:rPr>
              <a:t>, 1), (</a:t>
            </a:r>
            <a:r>
              <a:rPr dirty="0" lang="en-US" smtClean="0" sz="19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“dog”</a:t>
            </a:r>
            <a:r>
              <a:rPr dirty="0" lang="en-US" smtClean="0" sz="1900">
                <a:uFillTx/>
                <a:latin typeface="Lucida Console"/>
                <a:cs typeface="Lucida Console"/>
              </a:rPr>
              <a:t>, 1), (</a:t>
            </a:r>
            <a:r>
              <a:rPr dirty="0" lang="en-US" smtClean="0" sz="19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“cat”</a:t>
            </a:r>
            <a:r>
              <a:rPr dirty="0" lang="en-US" smtClean="0" sz="1900">
                <a:uFillTx/>
                <a:latin typeface="Lucida Console"/>
                <a:cs typeface="Lucida Console"/>
              </a:rPr>
              <a:t>, 2)])</a:t>
            </a:r>
          </a:p>
          <a:p>
            <a:r>
              <a:rPr dirty="0" err="1" lang="en-US" smtClean="0" sz="1900">
                <a:uFillTx/>
                <a:latin typeface="Lucida Console"/>
                <a:cs typeface="Lucida Console"/>
              </a:rPr>
              <a:t>pets.</a:t>
            </a:r>
            <a:r>
              <a:rPr dirty="0" err="1" lang="en-US" smtClean="0" sz="19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reduceByKey</a:t>
            </a:r>
            <a:r>
              <a:rPr dirty="0" lang="en-US" smtClean="0" sz="1900">
                <a:uFillTx/>
                <a:latin typeface="Lucida Console"/>
                <a:cs typeface="Lucida Console"/>
              </a:rPr>
              <a:t>(</a:t>
            </a:r>
            <a:r>
              <a:rPr dirty="0" lang="en-US" smtClean="0" sz="19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lambda x, y: x + y</a:t>
            </a:r>
            <a:r>
              <a:rPr dirty="0" lang="en-US" smtClean="0" sz="1900">
                <a:uFillTx/>
                <a:latin typeface="Lucida Console"/>
                <a:cs typeface="Lucida Console"/>
              </a:rPr>
              <a:t>)</a:t>
            </a:r>
            <a:br>
              <a:rPr dirty="0" lang="en-US" smtClean="0" sz="1900">
                <a:uFillTx/>
                <a:latin typeface="Lucida Console"/>
                <a:cs typeface="Lucida Console"/>
              </a:rPr>
            </a:br>
            <a:r>
              <a:rPr dirty="0" lang="en-US" smtClean="0" sz="1900">
                <a:uFillTx/>
                <a:latin typeface="Lucida Console"/>
                <a:cs typeface="Lucida Console"/>
              </a:rPr>
              <a:t>                  </a:t>
            </a:r>
            <a:r>
              <a:rPr dirty="0" lang="en-US" smtClean="0" sz="19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=&gt; {(cat, 3), (dog, 1)}</a:t>
            </a:r>
          </a:p>
          <a:p>
            <a:r>
              <a:rPr dirty="0" err="1" lang="en-US" smtClean="0" sz="1900">
                <a:uFillTx/>
                <a:latin typeface="Lucida Console"/>
                <a:cs typeface="Lucida Console"/>
              </a:rPr>
              <a:t>pets.</a:t>
            </a:r>
            <a:r>
              <a:rPr dirty="0" err="1" lang="en-US" smtClean="0" sz="19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groupByKey</a:t>
            </a:r>
            <a:r>
              <a:rPr dirty="0" lang="en-US" smtClean="0" sz="1900">
                <a:uFillTx/>
                <a:latin typeface="Lucida Console"/>
                <a:cs typeface="Lucida Console"/>
              </a:rPr>
              <a:t>() </a:t>
            </a:r>
            <a:r>
              <a:rPr dirty="0" lang="en-US" smtClean="0" sz="19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=&gt; {(cat, </a:t>
            </a:r>
            <a:r>
              <a:rPr dirty="0" lang="en-US" sz="19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[</a:t>
            </a:r>
            <a:r>
              <a:rPr dirty="0" lang="en-US" smtClean="0" sz="19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1, 2]), (dog, [1])}</a:t>
            </a:r>
          </a:p>
          <a:p>
            <a:r>
              <a:rPr dirty="0" err="1" lang="en-US" smtClean="0" sz="1900">
                <a:uFillTx/>
                <a:latin typeface="Lucida Console"/>
                <a:cs typeface="Lucida Console"/>
              </a:rPr>
              <a:t>pets.</a:t>
            </a:r>
            <a:r>
              <a:rPr dirty="0" err="1" lang="en-US" smtClean="0" sz="19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sortByKey</a:t>
            </a:r>
            <a:r>
              <a:rPr dirty="0" lang="en-US" smtClean="0" sz="1900">
                <a:uFillTx/>
                <a:latin typeface="Lucida Console"/>
                <a:cs typeface="Lucida Console"/>
              </a:rPr>
              <a:t>()  </a:t>
            </a:r>
            <a:r>
              <a:rPr dirty="0" lang="en-US" smtClean="0" sz="19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=&gt; {(cat, 1), (cat, 2), (dog, 1)}</a:t>
            </a:r>
          </a:p>
          <a:p>
            <a:endParaRPr dirty="0" lang="en-US" sz="1700">
              <a:solidFill>
                <a:srgbClr val="008040"/>
              </a:solidFill>
              <a:uFillTx/>
              <a:latin typeface="Lucida Console"/>
              <a:cs typeface="Lucida Console"/>
            </a:endParaRPr>
          </a:p>
          <a:p>
            <a:r>
              <a:rPr dirty="0" err="1" lang="en-US" smtClean="0" sz="2300">
                <a:uFillTx/>
                <a:latin typeface="Lucida Console"/>
                <a:cs typeface="Lucida Console"/>
              </a:rPr>
              <a:t>reduceByKey</a:t>
            </a:r>
            <a:r>
              <a:rPr dirty="0" lang="en-US" smtClean="0" sz="3000">
                <a:uFillTx/>
                <a:cs typeface="Lucida Console"/>
              </a:rPr>
              <a:t> also automatically implements combiners on the map side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981200"/>
            <a:ext cx="8229600" cy="2590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2000">
                <a:uFillTx/>
                <a:latin typeface="Lucida Console"/>
                <a:cs typeface="Lucida Console"/>
              </a:rPr>
              <a:t>lines = </a:t>
            </a:r>
            <a:r>
              <a:rPr dirty="0" err="1" lang="en-US" smtClean="0" sz="2000">
                <a:uFillTx/>
                <a:latin typeface="Lucida Console"/>
                <a:cs typeface="Lucida Console"/>
              </a:rPr>
              <a:t>sc.textFile</a:t>
            </a:r>
            <a:r>
              <a:rPr dirty="0" lang="en-US" smtClean="0" sz="2000">
                <a:uFillTx/>
                <a:latin typeface="Lucida Console"/>
                <a:cs typeface="Lucida Console"/>
              </a:rPr>
              <a:t>(</a:t>
            </a:r>
            <a:r>
              <a:rPr dirty="0" lang="en-US" smtClean="0" sz="20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“</a:t>
            </a:r>
            <a:r>
              <a:rPr dirty="0" err="1" lang="en-US" smtClean="0" sz="20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hamlet.txt</a:t>
            </a:r>
            <a:r>
              <a:rPr dirty="0" lang="en-US" smtClean="0" sz="20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”</a:t>
            </a:r>
            <a:r>
              <a:rPr dirty="0" lang="en-US" smtClean="0" sz="2000">
                <a:uFillTx/>
                <a:latin typeface="Lucida Console"/>
                <a:cs typeface="Lucida Console"/>
              </a:rPr>
              <a:t>)</a:t>
            </a:r>
          </a:p>
          <a:p>
            <a:r>
              <a:rPr dirty="0" lang="en-US" smtClean="0" sz="2000">
                <a:uFillTx/>
                <a:latin typeface="Lucida Console"/>
                <a:cs typeface="Lucida Console"/>
              </a:rPr>
              <a:t>counts = </a:t>
            </a:r>
            <a:r>
              <a:rPr dirty="0" err="1" lang="en-US" smtClean="0" sz="2000">
                <a:uFillTx/>
                <a:latin typeface="Lucida Console"/>
                <a:cs typeface="Lucida Console"/>
              </a:rPr>
              <a:t>lines.</a:t>
            </a:r>
            <a:r>
              <a:rPr dirty="0" err="1" lang="en-US" smtClean="0" sz="20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flatMap</a:t>
            </a:r>
            <a:r>
              <a:rPr dirty="0" lang="en-US" smtClean="0" sz="2000">
                <a:uFillTx/>
                <a:latin typeface="Lucida Console"/>
                <a:cs typeface="Lucida Console"/>
              </a:rPr>
              <a:t>(</a:t>
            </a:r>
            <a:r>
              <a:rPr dirty="0" lang="en-US" smtClean="0" sz="20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line =&gt; </a:t>
            </a:r>
            <a:r>
              <a:rPr dirty="0" err="1" lang="en-US" smtClean="0" sz="20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line.split</a:t>
            </a:r>
            <a:r>
              <a:rPr dirty="0" lang="en-US" smtClean="0" sz="20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(“ ”)</a:t>
            </a:r>
            <a:r>
              <a:rPr dirty="0" lang="en-US" smtClean="0" sz="2000">
                <a:uFillTx/>
                <a:latin typeface="Lucida Console"/>
                <a:cs typeface="Lucida Console"/>
              </a:rPr>
              <a:t>)</a:t>
            </a:r>
            <a:br>
              <a:rPr dirty="0" lang="en-US" smtClean="0" sz="2000">
                <a:uFillTx/>
                <a:latin typeface="Lucida Console"/>
                <a:cs typeface="Lucida Console"/>
              </a:rPr>
            </a:br>
            <a:r>
              <a:rPr dirty="0" lang="en-US" smtClean="0" sz="2000">
                <a:uFillTx/>
                <a:latin typeface="Lucida Console"/>
                <a:cs typeface="Lucida Console"/>
              </a:rPr>
              <a:t>              .</a:t>
            </a:r>
            <a:r>
              <a:rPr dirty="0" lang="en-US" smtClean="0" sz="20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map</a:t>
            </a:r>
            <a:r>
              <a:rPr dirty="0" lang="en-US" smtClean="0" sz="2000">
                <a:uFillTx/>
                <a:latin typeface="Lucida Console"/>
                <a:cs typeface="Lucida Console"/>
              </a:rPr>
              <a:t>(</a:t>
            </a:r>
            <a:r>
              <a:rPr dirty="0" lang="en-US" smtClean="0" sz="20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word </a:t>
            </a:r>
            <a:r>
              <a:rPr dirty="0" lang="en-US" smtClean="0" sz="20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=&gt; (word, 1)</a:t>
            </a:r>
            <a:r>
              <a:rPr dirty="0" lang="en-US" smtClean="0" sz="2000">
                <a:uFillTx/>
                <a:latin typeface="Lucida Console"/>
                <a:cs typeface="Lucida Console"/>
              </a:rPr>
              <a:t>)</a:t>
            </a:r>
            <a:br>
              <a:rPr dirty="0" lang="en-US" smtClean="0" sz="2000">
                <a:uFillTx/>
                <a:latin typeface="Lucida Console"/>
                <a:cs typeface="Lucida Console"/>
              </a:rPr>
            </a:br>
            <a:r>
              <a:rPr dirty="0" lang="en-US" smtClean="0" sz="2000">
                <a:uFillTx/>
                <a:latin typeface="Lucida Console"/>
                <a:cs typeface="Lucida Console"/>
              </a:rPr>
              <a:t>              .</a:t>
            </a:r>
            <a:r>
              <a:rPr dirty="0" err="1" lang="en-US" smtClean="0" sz="20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reduceByKey</a:t>
            </a:r>
            <a:r>
              <a:rPr dirty="0" lang="en-US" smtClean="0" sz="2000">
                <a:uFillTx/>
                <a:latin typeface="Lucida Console"/>
                <a:cs typeface="Lucida Console"/>
              </a:rPr>
              <a:t>(_ + _)</a:t>
            </a:r>
            <a:endParaRPr dirty="0" lang="en-US" sz="2000">
              <a:uFillTx/>
              <a:latin typeface="Lucida Console"/>
              <a:cs typeface="Lucida Console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Title 10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545140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5500">
                <a:uFillTx/>
              </a:rPr>
              <a:t>Example: Word Count</a:t>
            </a:r>
            <a:endParaRPr dirty="0" lang="en-US" sz="5500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64" name="Group 6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007894" y="4041192"/>
            <a:ext cx="6688306" cy="2341465"/>
            <a:chOff x="1364823" y="4724400"/>
            <a:chExt cx="5967019" cy="221631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5" name="TextBox 4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64823" y="5080000"/>
              <a:ext cx="1145143" cy="432695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r>
                <a:rPr dirty="0" lang="en-US" smtClean="0" sz="2000">
                  <a:uFillTx/>
                  <a:latin typeface="Corbel"/>
                  <a:cs typeface="Corbel"/>
                </a:rPr>
                <a:t>“to be or”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6" name="TextBox 5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64823" y="6146741"/>
              <a:ext cx="1255989" cy="432695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r>
                <a:rPr dirty="0" lang="en-US" smtClean="0" sz="2000">
                  <a:uFillTx/>
                  <a:latin typeface="Corbel"/>
                  <a:cs typeface="Corbel"/>
                </a:rPr>
                <a:t>“not to be”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" name="TextBox 6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256599" y="4724400"/>
              <a:ext cx="616985" cy="1098378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r>
                <a:rPr dirty="0" lang="en-US" smtClean="0" sz="2000">
                  <a:uFillTx/>
                  <a:latin typeface="Corbel"/>
                  <a:cs typeface="Corbel"/>
                </a:rPr>
                <a:t>“to”</a:t>
              </a:r>
              <a:br>
                <a:rPr dirty="0" lang="en-US" smtClean="0" sz="2000">
                  <a:uFillTx/>
                  <a:latin typeface="Corbel"/>
                  <a:cs typeface="Corbel"/>
                </a:rPr>
              </a:br>
              <a:r>
                <a:rPr dirty="0" lang="en-US" smtClean="0" sz="2000">
                  <a:uFillTx/>
                  <a:latin typeface="Corbel"/>
                  <a:cs typeface="Corbel"/>
                </a:rPr>
                <a:t>“be”</a:t>
              </a:r>
              <a:br>
                <a:rPr dirty="0" lang="en-US" smtClean="0" sz="2000">
                  <a:uFillTx/>
                  <a:latin typeface="Corbel"/>
                  <a:cs typeface="Corbel"/>
                </a:rPr>
              </a:br>
              <a:r>
                <a:rPr dirty="0" lang="en-US" smtClean="0" sz="2000">
                  <a:uFillTx/>
                  <a:latin typeface="Corbel"/>
                  <a:cs typeface="Corbel"/>
                </a:rPr>
                <a:t>“or”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" name="TextBox 7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256599" y="5842337"/>
              <a:ext cx="701010" cy="1098378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r>
                <a:rPr dirty="0" lang="en-US" smtClean="0" sz="2000">
                  <a:uFillTx/>
                  <a:latin typeface="Corbel"/>
                  <a:cs typeface="Corbel"/>
                </a:rPr>
                <a:t>“not”</a:t>
              </a:r>
              <a:br>
                <a:rPr dirty="0" lang="en-US" smtClean="0" sz="2000">
                  <a:uFillTx/>
                  <a:latin typeface="Corbel"/>
                  <a:cs typeface="Corbel"/>
                </a:rPr>
              </a:br>
              <a:r>
                <a:rPr dirty="0" lang="en-US" smtClean="0" sz="2000">
                  <a:uFillTx/>
                  <a:latin typeface="Corbel"/>
                  <a:cs typeface="Corbel"/>
                </a:rPr>
                <a:t>“to”</a:t>
              </a:r>
              <a:br>
                <a:rPr dirty="0" lang="en-US" smtClean="0" sz="2000">
                  <a:uFillTx/>
                  <a:latin typeface="Corbel"/>
                  <a:cs typeface="Corbel"/>
                </a:rPr>
              </a:br>
              <a:r>
                <a:rPr dirty="0" lang="en-US" smtClean="0" sz="2000">
                  <a:uFillTx/>
                  <a:latin typeface="Corbel"/>
                  <a:cs typeface="Corbel"/>
                </a:rPr>
                <a:t>“be”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" name="TextBox 8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761126" y="4724400"/>
              <a:ext cx="783816" cy="1098378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r>
                <a:rPr dirty="0" lang="en-US" smtClean="0" sz="2000">
                  <a:uFillTx/>
                  <a:latin typeface="Corbel"/>
                  <a:cs typeface="Corbel"/>
                </a:rPr>
                <a:t>(to, 1)</a:t>
              </a:r>
              <a:br>
                <a:rPr dirty="0" lang="en-US" smtClean="0" sz="2000">
                  <a:uFillTx/>
                  <a:latin typeface="Corbel"/>
                  <a:cs typeface="Corbel"/>
                </a:rPr>
              </a:br>
              <a:r>
                <a:rPr dirty="0" lang="en-US" smtClean="0" sz="2000">
                  <a:uFillTx/>
                  <a:latin typeface="Corbel"/>
                  <a:cs typeface="Corbel"/>
                </a:rPr>
                <a:t>(be, 1)</a:t>
              </a:r>
              <a:br>
                <a:rPr dirty="0" lang="en-US" smtClean="0" sz="2000">
                  <a:uFillTx/>
                  <a:latin typeface="Corbel"/>
                  <a:cs typeface="Corbel"/>
                </a:rPr>
              </a:br>
              <a:r>
                <a:rPr dirty="0" lang="en-US" smtClean="0" sz="2000">
                  <a:uFillTx/>
                  <a:latin typeface="Corbel"/>
                  <a:cs typeface="Corbel"/>
                </a:rPr>
                <a:t>(or, 1)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" name="TextBox 9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761126" y="5842337"/>
              <a:ext cx="871381" cy="1098378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r>
                <a:rPr dirty="0" lang="en-US" smtClean="0" sz="2000">
                  <a:uFillTx/>
                  <a:latin typeface="Corbel"/>
                  <a:cs typeface="Corbel"/>
                </a:rPr>
                <a:t>(not, </a:t>
              </a:r>
              <a:r>
                <a:rPr dirty="0" lang="en-US" sz="2000">
                  <a:uFillTx/>
                  <a:latin typeface="Corbel"/>
                  <a:cs typeface="Corbel"/>
                </a:rPr>
                <a:t>1</a:t>
              </a:r>
              <a:r>
                <a:rPr dirty="0" lang="en-US" smtClean="0" sz="2000">
                  <a:uFillTx/>
                  <a:latin typeface="Corbel"/>
                  <a:cs typeface="Corbel"/>
                </a:rPr>
                <a:t>)</a:t>
              </a:r>
              <a:r>
                <a:rPr dirty="0" lang="en-US" sz="2000">
                  <a:uFillTx/>
                  <a:latin typeface="Corbel"/>
                  <a:cs typeface="Corbel"/>
                </a:rPr>
                <a:t/>
              </a:r>
              <a:br>
                <a:rPr dirty="0" lang="en-US" sz="2000">
                  <a:uFillTx/>
                  <a:latin typeface="Corbel"/>
                  <a:cs typeface="Corbel"/>
                </a:rPr>
              </a:br>
              <a:r>
                <a:rPr dirty="0" lang="en-US" smtClean="0" sz="2000">
                  <a:uFillTx/>
                  <a:latin typeface="Corbel"/>
                  <a:cs typeface="Corbel"/>
                </a:rPr>
                <a:t>(to, </a:t>
              </a:r>
              <a:r>
                <a:rPr dirty="0" lang="en-US" sz="2000">
                  <a:uFillTx/>
                  <a:latin typeface="Corbel"/>
                  <a:cs typeface="Corbel"/>
                </a:rPr>
                <a:t>1</a:t>
              </a:r>
              <a:r>
                <a:rPr dirty="0" lang="en-US" smtClean="0" sz="2000">
                  <a:uFillTx/>
                  <a:latin typeface="Corbel"/>
                  <a:cs typeface="Corbel"/>
                </a:rPr>
                <a:t>)</a:t>
              </a:r>
              <a:r>
                <a:rPr dirty="0" lang="en-US" sz="2000">
                  <a:uFillTx/>
                  <a:latin typeface="Corbel"/>
                  <a:cs typeface="Corbel"/>
                </a:rPr>
                <a:t/>
              </a:r>
              <a:br>
                <a:rPr dirty="0" lang="en-US" sz="2000">
                  <a:uFillTx/>
                  <a:latin typeface="Corbel"/>
                  <a:cs typeface="Corbel"/>
                </a:rPr>
              </a:br>
              <a:r>
                <a:rPr dirty="0" lang="en-US" smtClean="0" sz="2000">
                  <a:uFillTx/>
                  <a:latin typeface="Corbel"/>
                  <a:cs typeface="Corbel"/>
                </a:rPr>
                <a:t>(be, </a:t>
              </a:r>
              <a:r>
                <a:rPr dirty="0" lang="en-US" sz="2000">
                  <a:uFillTx/>
                  <a:latin typeface="Corbel"/>
                  <a:cs typeface="Corbel"/>
                </a:rPr>
                <a:t>1)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4" name="TextBox 13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460461" y="4885074"/>
              <a:ext cx="871381" cy="765536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r>
                <a:rPr dirty="0" lang="en-US" smtClean="0" sz="2000">
                  <a:uFillTx/>
                  <a:latin typeface="Corbel"/>
                  <a:cs typeface="Corbel"/>
                </a:rPr>
                <a:t>(be, 2)</a:t>
              </a:r>
              <a:br>
                <a:rPr dirty="0" lang="en-US" smtClean="0" sz="2000">
                  <a:uFillTx/>
                  <a:latin typeface="Corbel"/>
                  <a:cs typeface="Corbel"/>
                </a:rPr>
              </a:br>
              <a:r>
                <a:rPr dirty="0" lang="en-US" smtClean="0" sz="2000">
                  <a:uFillTx/>
                  <a:latin typeface="Corbel"/>
                  <a:cs typeface="Corbel"/>
                </a:rPr>
                <a:t>(not, 1)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5" name="TextBox 14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460461" y="6001851"/>
              <a:ext cx="762129" cy="765536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r>
                <a:rPr dirty="0" lang="en-US" smtClean="0" sz="2000">
                  <a:uFillTx/>
                  <a:latin typeface="Corbel"/>
                  <a:cs typeface="Corbel"/>
                </a:rPr>
                <a:t>(or, 1)</a:t>
              </a:r>
            </a:p>
            <a:p>
              <a:r>
                <a:rPr dirty="0" lang="en-US" sz="2000">
                  <a:uFillTx/>
                  <a:latin typeface="Corbel"/>
                  <a:cs typeface="Corbel"/>
                </a:rPr>
                <a:t>(to, 2</a:t>
              </a:r>
              <a:r>
                <a:rPr dirty="0" lang="en-US" smtClean="0" sz="2000">
                  <a:uFillTx/>
                  <a:latin typeface="Corbel"/>
                  <a:cs typeface="Corbel"/>
                </a:rPr>
                <a:t>)</a:t>
              </a: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23" name="Straight Connector 22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2518918" y="5287749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len="med" type="none" w="med"/>
              <a:tailEnd len="lg" type="triangle" w="lg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8" name="Straight Connector 27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2518918" y="6357863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len="med" type="none" w="med"/>
              <a:tailEnd len="lg" type="triangle" w="lg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9" name="Straight Connector 28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3973353" y="526415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len="med" type="none" w="med"/>
              <a:tailEnd len="lg" type="triangle" w="lg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30" name="Straight Connector 29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3973353" y="640080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len="med" type="none" w="med"/>
              <a:tailEnd len="lg" type="triangle" w="lg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55" name="Straight Connector 54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5640793" y="5219821"/>
              <a:ext cx="764090" cy="1125631"/>
            </a:xfrm>
            <a:prstGeom prst="line">
              <a:avLst/>
            </a:prstGeom>
            <a:ln>
              <a:solidFill>
                <a:schemeClr val="tx1"/>
              </a:solidFill>
              <a:headEnd len="med" type="none" w="med"/>
              <a:tailEnd len="lg" type="triangle" w="lg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56" name="Straight Connector 55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5640793" y="5215684"/>
              <a:ext cx="764090" cy="101768"/>
            </a:xfrm>
            <a:prstGeom prst="line">
              <a:avLst/>
            </a:prstGeom>
            <a:ln>
              <a:solidFill>
                <a:schemeClr val="tx1"/>
              </a:solidFill>
              <a:headEnd len="med" type="none" w="med"/>
              <a:tailEnd len="lg" type="triangle" w="lg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61" name="Straight Connector 60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5640793" y="5311916"/>
              <a:ext cx="764090" cy="1117432"/>
            </a:xfrm>
            <a:prstGeom prst="line">
              <a:avLst/>
            </a:prstGeom>
            <a:ln>
              <a:solidFill>
                <a:schemeClr val="tx1"/>
              </a:solidFill>
              <a:headEnd len="med" type="none" w="med"/>
              <a:tailEnd len="lg" type="triangle" w="lg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62" name="Straight Connector 61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5640793" y="6340732"/>
              <a:ext cx="764090" cy="101027"/>
            </a:xfrm>
            <a:prstGeom prst="line">
              <a:avLst/>
            </a:prstGeom>
            <a:ln>
              <a:solidFill>
                <a:schemeClr val="tx1"/>
              </a:solidFill>
              <a:headEnd len="med" type="none" w="med"/>
              <a:tailEnd len="lg" type="triangle" w="lg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457200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5000">
                <a:uFillTx/>
              </a:rPr>
              <a:t>Other Key-Value Operations</a:t>
            </a:r>
            <a:endParaRPr dirty="0" lang="en-US" sz="5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199" y="1855594"/>
            <a:ext cx="8318975" cy="42211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1800">
                <a:uFillTx/>
                <a:latin typeface="Lucida Console"/>
                <a:cs typeface="Lucida Console"/>
              </a:rPr>
              <a:t>visits = </a:t>
            </a:r>
            <a:r>
              <a:rPr dirty="0" err="1" lang="en-US" smtClean="0" sz="1800">
                <a:uFillTx/>
                <a:latin typeface="Lucida Console"/>
                <a:cs typeface="Lucida Console"/>
              </a:rPr>
              <a:t>sc.parallelize</a:t>
            </a:r>
            <a:r>
              <a:rPr dirty="0" lang="en-US" smtClean="0" sz="1800">
                <a:uFillTx/>
                <a:latin typeface="Lucida Console"/>
                <a:cs typeface="Lucida Console"/>
              </a:rPr>
              <a:t>([ (</a:t>
            </a:r>
            <a:r>
              <a:rPr dirty="0" lang="en-US" smtClean="0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“</a:t>
            </a:r>
            <a:r>
              <a:rPr dirty="0" err="1" lang="en-US" smtClean="0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index.html</a:t>
            </a:r>
            <a:r>
              <a:rPr dirty="0" lang="en-US" smtClean="0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”</a:t>
            </a:r>
            <a:r>
              <a:rPr dirty="0" lang="en-US" smtClean="0" sz="1800">
                <a:uFillTx/>
                <a:latin typeface="Lucida Console"/>
                <a:cs typeface="Lucida Console"/>
              </a:rPr>
              <a:t>,</a:t>
            </a:r>
            <a:r>
              <a:rPr dirty="0" lang="en-US" smtClean="0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 “1.2.3.4”</a:t>
            </a:r>
            <a:r>
              <a:rPr dirty="0" lang="en-US" smtClean="0" sz="1800">
                <a:uFillTx/>
                <a:latin typeface="Lucida Console"/>
                <a:cs typeface="Lucida Console"/>
              </a:rPr>
              <a:t>),</a:t>
            </a:r>
            <a:br>
              <a:rPr dirty="0" lang="en-US" smtClean="0" sz="1800">
                <a:uFillTx/>
                <a:latin typeface="Lucida Console"/>
                <a:cs typeface="Lucida Console"/>
              </a:rPr>
            </a:br>
            <a:r>
              <a:rPr dirty="0" lang="en-US" smtClean="0" sz="1800">
                <a:uFillTx/>
                <a:latin typeface="Lucida Console"/>
                <a:cs typeface="Lucida Console"/>
              </a:rPr>
              <a:t>                          (</a:t>
            </a:r>
            <a:r>
              <a:rPr dirty="0" lang="en-US" smtClean="0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“</a:t>
            </a:r>
            <a:r>
              <a:rPr dirty="0" err="1" lang="en-US" smtClean="0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about.html</a:t>
            </a:r>
            <a:r>
              <a:rPr dirty="0" lang="en-US" smtClean="0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”</a:t>
            </a:r>
            <a:r>
              <a:rPr dirty="0" lang="en-US" sz="1800">
                <a:solidFill>
                  <a:srgbClr val="000000"/>
                </a:solidFill>
                <a:uFillTx/>
                <a:latin typeface="Lucida Console"/>
                <a:cs typeface="Lucida Console"/>
              </a:rPr>
              <a:t>,</a:t>
            </a:r>
            <a:r>
              <a:rPr dirty="0" lang="en-US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 </a:t>
            </a:r>
            <a:r>
              <a:rPr dirty="0" lang="en-US" smtClean="0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“3.4.5.6”</a:t>
            </a:r>
            <a:r>
              <a:rPr dirty="0" lang="en-US" sz="1800">
                <a:uFillTx/>
                <a:latin typeface="Lucida Console"/>
                <a:cs typeface="Lucida Console"/>
              </a:rPr>
              <a:t>)</a:t>
            </a:r>
            <a:r>
              <a:rPr dirty="0" lang="en-US" smtClean="0" sz="1800">
                <a:uFillTx/>
                <a:latin typeface="Lucida Console"/>
                <a:cs typeface="Lucida Console"/>
              </a:rPr>
              <a:t>,</a:t>
            </a:r>
            <a:br>
              <a:rPr dirty="0" lang="en-US" smtClean="0" sz="1800">
                <a:uFillTx/>
                <a:latin typeface="Lucida Console"/>
                <a:cs typeface="Lucida Console"/>
              </a:rPr>
            </a:br>
            <a:r>
              <a:rPr dirty="0" lang="en-US" smtClean="0" sz="1800">
                <a:uFillTx/>
                <a:latin typeface="Lucida Console"/>
                <a:cs typeface="Lucida Console"/>
              </a:rPr>
              <a:t>                          (</a:t>
            </a:r>
            <a:r>
              <a:rPr dirty="0" lang="en-US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“</a:t>
            </a:r>
            <a:r>
              <a:rPr dirty="0" err="1" lang="en-US" smtClean="0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index.html</a:t>
            </a:r>
            <a:r>
              <a:rPr dirty="0" lang="en-US" smtClean="0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”</a:t>
            </a:r>
            <a:r>
              <a:rPr dirty="0" lang="en-US" sz="1800">
                <a:solidFill>
                  <a:srgbClr val="000000"/>
                </a:solidFill>
                <a:uFillTx/>
                <a:latin typeface="Lucida Console"/>
                <a:cs typeface="Lucida Console"/>
              </a:rPr>
              <a:t>,</a:t>
            </a:r>
            <a:r>
              <a:rPr dirty="0" lang="en-US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 “</a:t>
            </a:r>
            <a:r>
              <a:rPr dirty="0" lang="en-US" smtClean="0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1.3.3.1”</a:t>
            </a:r>
            <a:r>
              <a:rPr dirty="0" lang="en-US" smtClean="0" sz="1800">
                <a:uFillTx/>
                <a:latin typeface="Lucida Console"/>
                <a:cs typeface="Lucida Console"/>
              </a:rPr>
              <a:t>) ])</a:t>
            </a:r>
          </a:p>
          <a:p>
            <a:r>
              <a:rPr dirty="0" err="1" lang="en-US" smtClean="0" sz="1800">
                <a:uFillTx/>
                <a:latin typeface="Lucida Console"/>
                <a:cs typeface="Lucida Console"/>
              </a:rPr>
              <a:t>pageNames</a:t>
            </a:r>
            <a:r>
              <a:rPr dirty="0" lang="en-US" smtClean="0" sz="1800">
                <a:uFillTx/>
                <a:latin typeface="Lucida Console"/>
                <a:cs typeface="Lucida Console"/>
              </a:rPr>
              <a:t> </a:t>
            </a:r>
            <a:r>
              <a:rPr dirty="0" lang="en-US" sz="1800">
                <a:uFillTx/>
                <a:latin typeface="Lucida Console"/>
                <a:cs typeface="Lucida Console"/>
              </a:rPr>
              <a:t>= </a:t>
            </a:r>
            <a:r>
              <a:rPr dirty="0" err="1" lang="en-US" sz="1800">
                <a:uFillTx/>
                <a:latin typeface="Lucida Console"/>
                <a:cs typeface="Lucida Console"/>
              </a:rPr>
              <a:t>sc.parallelize</a:t>
            </a:r>
            <a:r>
              <a:rPr dirty="0" lang="en-US" smtClean="0" sz="1800">
                <a:uFillTx/>
                <a:latin typeface="Lucida Console"/>
                <a:cs typeface="Lucida Console"/>
              </a:rPr>
              <a:t>([ (</a:t>
            </a:r>
            <a:r>
              <a:rPr dirty="0" lang="en-US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“</a:t>
            </a:r>
            <a:r>
              <a:rPr dirty="0" err="1" lang="en-US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index.html</a:t>
            </a:r>
            <a:r>
              <a:rPr dirty="0" lang="en-US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”</a:t>
            </a:r>
            <a:r>
              <a:rPr dirty="0" lang="en-US" sz="1800">
                <a:uFillTx/>
                <a:latin typeface="Lucida Console"/>
                <a:cs typeface="Lucida Console"/>
              </a:rPr>
              <a:t>, </a:t>
            </a:r>
            <a:r>
              <a:rPr dirty="0" lang="en-US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“Home”</a:t>
            </a:r>
            <a:r>
              <a:rPr dirty="0" lang="en-US" sz="1800">
                <a:uFillTx/>
                <a:latin typeface="Lucida Console"/>
                <a:cs typeface="Lucida Console"/>
              </a:rPr>
              <a:t>)</a:t>
            </a:r>
            <a:r>
              <a:rPr dirty="0" lang="en-US" smtClean="0" sz="1800">
                <a:uFillTx/>
                <a:latin typeface="Lucida Console"/>
                <a:cs typeface="Lucida Console"/>
              </a:rPr>
              <a:t>,</a:t>
            </a:r>
            <a:br>
              <a:rPr dirty="0" lang="en-US" smtClean="0" sz="1800">
                <a:uFillTx/>
                <a:latin typeface="Lucida Console"/>
                <a:cs typeface="Lucida Console"/>
              </a:rPr>
            </a:br>
            <a:r>
              <a:rPr dirty="0" lang="en-US" smtClean="0" sz="1800">
                <a:uFillTx/>
                <a:latin typeface="Lucida Console"/>
                <a:cs typeface="Lucida Console"/>
              </a:rPr>
              <a:t>                             (</a:t>
            </a:r>
            <a:r>
              <a:rPr dirty="0" lang="en-US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“</a:t>
            </a:r>
            <a:r>
              <a:rPr dirty="0" err="1" lang="en-US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about.html</a:t>
            </a:r>
            <a:r>
              <a:rPr dirty="0" lang="en-US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”</a:t>
            </a:r>
            <a:r>
              <a:rPr dirty="0" lang="en-US" sz="1800">
                <a:uFillTx/>
                <a:latin typeface="Lucida Console"/>
                <a:cs typeface="Lucida Console"/>
              </a:rPr>
              <a:t>, </a:t>
            </a:r>
            <a:r>
              <a:rPr dirty="0" lang="en-US" sz="18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“About”</a:t>
            </a:r>
            <a:r>
              <a:rPr dirty="0" lang="en-US" smtClean="0" sz="1800">
                <a:uFillTx/>
                <a:latin typeface="Lucida Console"/>
                <a:cs typeface="Lucida Console"/>
              </a:rPr>
              <a:t>) ])</a:t>
            </a:r>
            <a:endParaRPr dirty="0" lang="en-US" sz="1800">
              <a:uFillTx/>
              <a:latin typeface="Lucida Console"/>
              <a:cs typeface="Lucida Console"/>
            </a:endParaRPr>
          </a:p>
          <a:p>
            <a:r>
              <a:rPr dirty="0" err="1" lang="en-US" smtClean="0" sz="1800">
                <a:uFillTx/>
                <a:latin typeface="Lucida Console"/>
                <a:cs typeface="Lucida Console"/>
              </a:rPr>
              <a:t>visits.</a:t>
            </a:r>
            <a:r>
              <a:rPr dirty="0" err="1" lang="en-US" smtClean="0" sz="18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join</a:t>
            </a:r>
            <a:r>
              <a:rPr dirty="0" lang="en-US" smtClean="0" sz="1800">
                <a:uFillTx/>
                <a:latin typeface="Lucida Console"/>
                <a:cs typeface="Lucida Console"/>
              </a:rPr>
              <a:t>(</a:t>
            </a:r>
            <a:r>
              <a:rPr dirty="0" err="1" lang="en-US" smtClean="0" sz="1800">
                <a:uFillTx/>
                <a:latin typeface="Lucida Console"/>
                <a:cs typeface="Lucida Console"/>
              </a:rPr>
              <a:t>pageNames</a:t>
            </a:r>
            <a:r>
              <a:rPr dirty="0" lang="en-US" smtClean="0" sz="1800">
                <a:uFillTx/>
                <a:latin typeface="Lucida Console"/>
                <a:cs typeface="Lucida Console"/>
              </a:rPr>
              <a:t>) </a:t>
            </a: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/>
            </a:r>
            <a:b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</a:b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(“</a:t>
            </a:r>
            <a:r>
              <a:rPr dirty="0" err="1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index.html</a:t>
            </a: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”, (“1.2.3.4”, “Home”))</a:t>
            </a:r>
            <a:b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</a:b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(“</a:t>
            </a:r>
            <a:r>
              <a:rPr dirty="0" err="1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index.html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”, (</a:t>
            </a: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“1.3.3.1”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, </a:t>
            </a: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“Home”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)</a:t>
            </a: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)</a:t>
            </a:r>
            <a:b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</a:b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(</a:t>
            </a: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“</a:t>
            </a:r>
            <a:r>
              <a:rPr dirty="0" err="1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about.html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”, (</a:t>
            </a: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“3.4.5.6”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, </a:t>
            </a: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“About”))</a:t>
            </a:r>
          </a:p>
          <a:p>
            <a:r>
              <a:rPr dirty="0" err="1" lang="en-US" smtClean="0" sz="1800">
                <a:uFillTx/>
                <a:latin typeface="Lucida Console"/>
                <a:cs typeface="Lucida Console"/>
              </a:rPr>
              <a:t>visits.</a:t>
            </a:r>
            <a:r>
              <a:rPr dirty="0" err="1" lang="en-US" smtClean="0" sz="18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cogroup</a:t>
            </a:r>
            <a:r>
              <a:rPr dirty="0" lang="en-US" smtClean="0" sz="1800">
                <a:uFillTx/>
                <a:latin typeface="Lucida Console"/>
                <a:cs typeface="Lucida Console"/>
              </a:rPr>
              <a:t>(</a:t>
            </a:r>
            <a:r>
              <a:rPr dirty="0" err="1" lang="en-US" smtClean="0" sz="1800">
                <a:uFillTx/>
                <a:latin typeface="Lucida Console"/>
                <a:cs typeface="Lucida Console"/>
              </a:rPr>
              <a:t>pageNames</a:t>
            </a:r>
            <a:r>
              <a:rPr dirty="0" lang="en-US" smtClean="0" sz="1800">
                <a:uFillTx/>
                <a:latin typeface="Lucida Console"/>
                <a:cs typeface="Lucida Console"/>
              </a:rPr>
              <a:t>) 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/>
            </a:r>
            <a:br>
              <a:rPr dirty="0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</a:b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(“</a:t>
            </a:r>
            <a:r>
              <a:rPr dirty="0" err="1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index.html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”, </a:t>
            </a: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([“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1.2.3.4”, “1.3.3.1</a:t>
            </a: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”], [“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Home</a:t>
            </a: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”])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)</a:t>
            </a:r>
            <a:br>
              <a:rPr dirty="0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</a:b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(“</a:t>
            </a:r>
            <a:r>
              <a:rPr dirty="0" err="1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about.html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”, </a:t>
            </a: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([“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3.4.5.6</a:t>
            </a: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”], [“About”]))</a:t>
            </a:r>
            <a:endParaRPr dirty="0" lang="en-US" sz="1800">
              <a:solidFill>
                <a:srgbClr val="008040"/>
              </a:solidFill>
              <a:uFillTx/>
              <a:latin typeface="Lucida Console"/>
              <a:cs typeface="Lucida Console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Other RDD Operators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3400" y="2079697"/>
            <a:ext cx="4038600" cy="42211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spcBef>
                <a:spcPts val="1400"/>
              </a:spcBef>
            </a:pPr>
            <a:r>
              <a:rPr dirty="0" lang="en-US" smtClean="0" sz="2200">
                <a:uFillTx/>
                <a:latin typeface="Lucida Console"/>
                <a:cs typeface="Lucida Console"/>
              </a:rPr>
              <a:t>map</a:t>
            </a:r>
          </a:p>
          <a:p>
            <a:pPr>
              <a:spcBef>
                <a:spcPts val="1400"/>
              </a:spcBef>
            </a:pPr>
            <a:r>
              <a:rPr dirty="0" lang="en-US" smtClean="0" sz="2200">
                <a:uFillTx/>
                <a:latin typeface="Lucida Console"/>
                <a:cs typeface="Lucida Console"/>
              </a:rPr>
              <a:t>filter</a:t>
            </a:r>
          </a:p>
          <a:p>
            <a:pPr>
              <a:spcBef>
                <a:spcPts val="1400"/>
              </a:spcBef>
            </a:pPr>
            <a:r>
              <a:rPr dirty="0" err="1" lang="en-US" smtClean="0" sz="2200">
                <a:uFillTx/>
                <a:latin typeface="Lucida Console"/>
                <a:cs typeface="Lucida Console"/>
              </a:rPr>
              <a:t>groupBy</a:t>
            </a:r>
            <a:endParaRPr dirty="0" lang="en-US" smtClean="0" sz="2200">
              <a:uFillTx/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dirty="0" lang="en-US" smtClean="0" sz="2200">
                <a:uFillTx/>
                <a:latin typeface="Lucida Console"/>
                <a:cs typeface="Lucida Console"/>
              </a:rPr>
              <a:t>sort</a:t>
            </a:r>
            <a:endParaRPr dirty="0" lang="en-US" sz="2200">
              <a:uFillTx/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dirty="0" lang="en-US" smtClean="0" sz="2200">
                <a:uFillTx/>
                <a:latin typeface="Lucida Console"/>
                <a:cs typeface="Lucida Console"/>
              </a:rPr>
              <a:t>union</a:t>
            </a:r>
          </a:p>
          <a:p>
            <a:pPr>
              <a:spcBef>
                <a:spcPts val="1400"/>
              </a:spcBef>
            </a:pPr>
            <a:r>
              <a:rPr dirty="0" lang="en-US" smtClean="0" sz="2200">
                <a:uFillTx/>
                <a:latin typeface="Lucida Console"/>
                <a:cs typeface="Lucida Console"/>
              </a:rPr>
              <a:t>join</a:t>
            </a:r>
          </a:p>
          <a:p>
            <a:pPr>
              <a:spcBef>
                <a:spcPts val="1400"/>
              </a:spcBef>
            </a:pPr>
            <a:r>
              <a:rPr dirty="0" err="1" lang="en-US" smtClean="0" sz="2200">
                <a:uFillTx/>
                <a:latin typeface="Lucida Console"/>
                <a:cs typeface="Lucida Console"/>
              </a:rPr>
              <a:t>leftOuterJoin</a:t>
            </a:r>
            <a:endParaRPr dirty="0" lang="en-US" smtClean="0" sz="2200">
              <a:uFillTx/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dirty="0" err="1" lang="en-US" smtClean="0" sz="2200">
                <a:uFillTx/>
                <a:latin typeface="Lucida Console"/>
                <a:cs typeface="Lucida Console"/>
              </a:rPr>
              <a:t>rightOuterJoin</a:t>
            </a:r>
            <a:endParaRPr dirty="0" lang="en-US" sz="2200">
              <a:uFillTx/>
              <a:latin typeface="Lucida Console"/>
              <a:cs typeface="Lucida Console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Conten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81400" y="2079697"/>
            <a:ext cx="4038600" cy="42211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spcBef>
                <a:spcPts val="1400"/>
              </a:spcBef>
            </a:pPr>
            <a:r>
              <a:rPr dirty="0" lang="en-US" smtClean="0" sz="2200">
                <a:uFillTx/>
                <a:latin typeface="Lucida Console"/>
                <a:cs typeface="Lucida Console"/>
              </a:rPr>
              <a:t>reduce</a:t>
            </a:r>
          </a:p>
          <a:p>
            <a:pPr>
              <a:spcBef>
                <a:spcPts val="1400"/>
              </a:spcBef>
            </a:pPr>
            <a:r>
              <a:rPr dirty="0" lang="en-US" smtClean="0" sz="2200">
                <a:uFillTx/>
                <a:latin typeface="Lucida Console"/>
                <a:cs typeface="Lucida Console"/>
              </a:rPr>
              <a:t>count</a:t>
            </a:r>
          </a:p>
          <a:p>
            <a:pPr>
              <a:spcBef>
                <a:spcPts val="1400"/>
              </a:spcBef>
            </a:pPr>
            <a:r>
              <a:rPr dirty="0" lang="en-US" smtClean="0" sz="2200">
                <a:uFillTx/>
                <a:latin typeface="Lucida Console"/>
                <a:cs typeface="Lucida Console"/>
              </a:rPr>
              <a:t>fold</a:t>
            </a:r>
          </a:p>
          <a:p>
            <a:pPr>
              <a:spcBef>
                <a:spcPts val="1400"/>
              </a:spcBef>
            </a:pPr>
            <a:r>
              <a:rPr dirty="0" err="1" lang="en-US" smtClean="0" sz="2200">
                <a:uFillTx/>
                <a:latin typeface="Lucida Console"/>
                <a:cs typeface="Lucida Console"/>
              </a:rPr>
              <a:t>reduceByKey</a:t>
            </a:r>
            <a:endParaRPr dirty="0" lang="en-US" smtClean="0" sz="2200">
              <a:uFillTx/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dirty="0" err="1" lang="en-US" smtClean="0" sz="2200">
                <a:uFillTx/>
                <a:latin typeface="Lucida Console"/>
                <a:cs typeface="Lucida Console"/>
              </a:rPr>
              <a:t>groupByKey</a:t>
            </a:r>
            <a:endParaRPr dirty="0" lang="en-US" smtClean="0" sz="2200">
              <a:uFillTx/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dirty="0" err="1" lang="en-US" smtClean="0" sz="2200">
                <a:uFillTx/>
                <a:latin typeface="Lucida Console"/>
                <a:cs typeface="Lucida Console"/>
              </a:rPr>
              <a:t>cogroup</a:t>
            </a:r>
            <a:endParaRPr dirty="0" lang="en-US" smtClean="0" sz="2200">
              <a:uFillTx/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dirty="0" lang="en-US" smtClean="0" sz="2200">
                <a:uFillTx/>
                <a:latin typeface="Lucida Console"/>
                <a:cs typeface="Lucida Console"/>
              </a:rPr>
              <a:t>cross</a:t>
            </a:r>
          </a:p>
          <a:p>
            <a:pPr>
              <a:spcBef>
                <a:spcPts val="1400"/>
              </a:spcBef>
            </a:pPr>
            <a:r>
              <a:rPr dirty="0" lang="en-US" smtClean="0" sz="2200">
                <a:uFillTx/>
                <a:latin typeface="Lucida Console"/>
                <a:cs typeface="Lucida Console"/>
              </a:rPr>
              <a:t>zip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324600" y="2049534"/>
            <a:ext cx="2743200" cy="4221163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defTabSz="457200" eaLnBrk="0" fontAlgn="base" hangingPunct="0" indent="0" marL="0" rtl="0">
              <a:spcBef>
                <a:spcPts val="2000"/>
              </a:spcBef>
              <a:spcAft>
                <a:spcPct val="0"/>
              </a:spcAft>
              <a:buNone/>
              <a:defRPr kern="1200" sz="2800">
                <a:solidFill>
                  <a:schemeClr val="tx1"/>
                </a:solidFill>
                <a:uFillTx/>
                <a:latin typeface="+mn-lt"/>
                <a:ea charset="-128" pitchFamily="-65" typeface="ＭＳ Ｐゴシック"/>
                <a:cs charset="-128" pitchFamily="-65" typeface="ＭＳ Ｐゴシック"/>
              </a:defRPr>
            </a:lvl1pPr>
            <a:lvl2pPr algn="l" defTabSz="457200" eaLnBrk="0" fontAlgn="base" hangingPunct="0" indent="-228600" marL="457200" rtl="0">
              <a:spcBef>
                <a:spcPct val="0"/>
              </a:spcBef>
              <a:spcAft>
                <a:spcPct val="0"/>
              </a:spcAft>
              <a:buSzPct val="100000"/>
              <a:buFont charset="0" typeface="Lucida Grande"/>
              <a:buChar char="»"/>
              <a:defRPr kern="1200" sz="2400">
                <a:solidFill>
                  <a:schemeClr val="tx1"/>
                </a:solidFill>
                <a:uFillTx/>
                <a:latin typeface="+mn-lt"/>
                <a:ea charset="-128" pitchFamily="-65" typeface="ＭＳ Ｐゴシック"/>
                <a:cs typeface="+mn-cs"/>
              </a:defRPr>
            </a:lvl2pPr>
            <a:lvl3pPr algn="l" defTabSz="457200" eaLnBrk="0" fontAlgn="base" hangingPunct="0" indent="-228600" marL="777240" rtl="0">
              <a:spcBef>
                <a:spcPct val="20000"/>
              </a:spcBef>
              <a:spcAft>
                <a:spcPct val="0"/>
              </a:spcAft>
              <a:buFont charset="0" typeface="Arial"/>
              <a:buChar char="•"/>
              <a:defRPr kern="1200" sz="2000">
                <a:solidFill>
                  <a:schemeClr val="tx1"/>
                </a:solidFill>
                <a:uFillTx/>
                <a:latin typeface="+mn-lt"/>
                <a:ea charset="-128" pitchFamily="-65" typeface="ＭＳ Ｐゴシック"/>
                <a:cs typeface="+mn-cs"/>
              </a:defRPr>
            </a:lvl3pPr>
            <a:lvl4pPr algn="l" defTabSz="457200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charset="0" typeface="Arial"/>
              <a:buChar char="–"/>
              <a:defRPr kern="1200" sz="1800">
                <a:solidFill>
                  <a:schemeClr val="tx1"/>
                </a:solidFill>
                <a:uFillTx/>
                <a:latin typeface="+mn-lt"/>
                <a:ea charset="-128" pitchFamily="-65" typeface="ＭＳ Ｐゴシック"/>
                <a:cs typeface="+mn-cs"/>
              </a:defRPr>
            </a:lvl4pPr>
            <a:lvl5pPr algn="l" defTabSz="457200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charset="0" typeface="Arial"/>
              <a:buChar char="»"/>
              <a:defRPr kern="1200" sz="1800">
                <a:solidFill>
                  <a:schemeClr val="tx1"/>
                </a:solidFill>
                <a:uFillTx/>
                <a:latin typeface="+mn-lt"/>
                <a:ea charset="-128" pitchFamily="-65" typeface="ＭＳ Ｐゴシック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ct val="20000"/>
              </a:spcBef>
              <a:buFont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ct val="20000"/>
              </a:spcBef>
              <a:buFont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ct val="20000"/>
              </a:spcBef>
              <a:buFont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ct val="20000"/>
              </a:spcBef>
              <a:buFont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dirty="0" lang="en-US" smtClean="0" sz="2200">
                <a:uFillTx/>
                <a:latin typeface="Lucida Console"/>
                <a:cs typeface="Lucida Console"/>
              </a:rPr>
              <a:t>sample</a:t>
            </a:r>
          </a:p>
          <a:p>
            <a:pPr>
              <a:spcBef>
                <a:spcPts val="1400"/>
              </a:spcBef>
            </a:pPr>
            <a:r>
              <a:rPr dirty="0" lang="en-US" smtClean="0" sz="2200">
                <a:uFillTx/>
                <a:latin typeface="Lucida Console"/>
                <a:cs typeface="Lucida Console"/>
              </a:rPr>
              <a:t>take</a:t>
            </a:r>
          </a:p>
          <a:p>
            <a:pPr>
              <a:spcBef>
                <a:spcPts val="1400"/>
              </a:spcBef>
            </a:pPr>
            <a:r>
              <a:rPr dirty="0" lang="en-US" smtClean="0" sz="2200">
                <a:uFillTx/>
                <a:latin typeface="Lucida Console"/>
                <a:cs typeface="Lucida Console"/>
              </a:rPr>
              <a:t>first</a:t>
            </a:r>
            <a:endParaRPr dirty="0" lang="en-US" sz="2200">
              <a:uFillTx/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dirty="0" err="1" lang="en-US" smtClean="0" sz="2200">
                <a:uFillTx/>
                <a:latin typeface="Lucida Console"/>
                <a:cs typeface="Lucida Console"/>
              </a:rPr>
              <a:t>partitionBy</a:t>
            </a:r>
            <a:endParaRPr dirty="0" lang="en-US" smtClean="0" sz="2200">
              <a:uFillTx/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dirty="0" err="1" lang="en-US" smtClean="0" sz="2200">
                <a:uFillTx/>
                <a:latin typeface="Lucida Console"/>
                <a:cs typeface="Lucida Console"/>
              </a:rPr>
              <a:t>mapWith</a:t>
            </a:r>
            <a:endParaRPr dirty="0" lang="en-US" smtClean="0" sz="2200">
              <a:uFillTx/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dirty="0" lang="en-US" smtClean="0" sz="2200">
                <a:uFillTx/>
                <a:latin typeface="Lucida Console"/>
                <a:cs typeface="Lucida Console"/>
              </a:rPr>
              <a:t>pipe</a:t>
            </a:r>
          </a:p>
          <a:p>
            <a:pPr>
              <a:spcBef>
                <a:spcPts val="1400"/>
              </a:spcBef>
            </a:pPr>
            <a:r>
              <a:rPr dirty="0" lang="en-US" smtClean="0" sz="2200">
                <a:uFillTx/>
                <a:latin typeface="Lucida Console"/>
                <a:cs typeface="Lucida Console"/>
              </a:rPr>
              <a:t>save</a:t>
            </a:r>
          </a:p>
          <a:p>
            <a:pPr>
              <a:spcBef>
                <a:spcPts val="1400"/>
              </a:spcBef>
            </a:pPr>
            <a:r>
              <a:rPr b="1" dirty="0" lang="en-US" smtClean="0" sz="2200">
                <a:uFillTx/>
                <a:latin typeface="Lucida Console"/>
                <a:cs typeface="Lucida Console"/>
              </a:rPr>
              <a:t>...</a:t>
            </a:r>
            <a:endParaRPr b="1" dirty="0" lang="en-US" sz="2200">
              <a:uFillTx/>
              <a:latin typeface="Lucida Console"/>
              <a:cs typeface="Lucida Console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ounded Rectangle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13362" y="6125016"/>
            <a:ext cx="7117276" cy="601022"/>
          </a:xfrm>
          <a:prstGeom prst="roundRect">
            <a:avLst>
              <a:gd fmla="val 10339" name="adj"/>
            </a:avLst>
          </a:prstGeom>
          <a:solidFill>
            <a:srgbClr val="DCE6F2"/>
          </a:solidFill>
          <a:ln cmpd="sng" w="19050">
            <a:solidFill>
              <a:srgbClr val="4F81BD"/>
            </a:solidFill>
            <a:headEnd len="med" type="none" w="med"/>
            <a:tailEnd type="non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>
                <a:uFillTx/>
                <a:cs typeface="Corbel"/>
              </a:rPr>
              <a:t>More </a:t>
            </a:r>
            <a:r>
              <a:rPr dirty="0" lang="en-US" smtClean="0">
                <a:uFillTx/>
                <a:cs typeface="Corbel"/>
              </a:rPr>
              <a:t>details</a:t>
            </a:r>
            <a:r>
              <a:rPr dirty="0" lang="en-US">
                <a:uFillTx/>
                <a:cs typeface="Corbel"/>
              </a:rPr>
              <a:t>: </a:t>
            </a:r>
            <a:r>
              <a:rPr dirty="0" lang="en-US" sz="2000">
                <a:uFillTx/>
                <a:cs typeface="Corbel"/>
                <a:hlinkClick r:id="rId2"/>
              </a:rPr>
              <a:t>http://spark.incubator.apache.org/docs/latest</a:t>
            </a:r>
            <a:r>
              <a:rPr dirty="0" lang="en-US" smtClean="0">
                <a:uFillTx/>
                <a:cs typeface="Corbel"/>
                <a:hlinkClick r:id="rId2"/>
              </a:rPr>
              <a:t>/</a:t>
            </a:r>
            <a:r>
              <a:rPr dirty="0" lang="en-US" smtClean="0" sz="2800">
                <a:uFillTx/>
                <a:cs typeface="Corbel"/>
              </a:rPr>
              <a:t> </a:t>
            </a:r>
            <a:endParaRPr dirty="0" lang="en-US" sz="2800">
              <a:uFillTx/>
              <a:latin typeface="Corbel"/>
              <a:cs typeface="Corbel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131641592" animBg="1" grpId="0" spid="7"/>
    </p:bldLst>
  </p:timing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Software Components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951038"/>
            <a:ext cx="5170038" cy="42973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/>
          </a:bodyPr>
          <a:lstStyle/>
          <a:p>
            <a:r>
              <a:rPr dirty="0" lang="en-US" smtClean="0">
                <a:uFillTx/>
              </a:rPr>
              <a:t>Spark runs as a library in your program (1 instance per app)</a:t>
            </a:r>
          </a:p>
          <a:p>
            <a:r>
              <a:rPr dirty="0" lang="en-US" smtClean="0">
                <a:uFillTx/>
              </a:rPr>
              <a:t>Runs tasks locally or on cluster</a:t>
            </a:r>
          </a:p>
          <a:p>
            <a:pPr lvl="1"/>
            <a:r>
              <a:rPr dirty="0" err="1" lang="en-US" smtClean="0">
                <a:uFillTx/>
              </a:rPr>
              <a:t>Mesos</a:t>
            </a:r>
            <a:r>
              <a:rPr dirty="0" lang="en-US" smtClean="0">
                <a:uFillTx/>
              </a:rPr>
              <a:t>, YARN or standalone mode</a:t>
            </a:r>
          </a:p>
          <a:p>
            <a:r>
              <a:rPr dirty="0" lang="en-US" smtClean="0">
                <a:uFillTx/>
              </a:rPr>
              <a:t>Accesses storage systems via Hadoop </a:t>
            </a:r>
            <a:r>
              <a:rPr dirty="0" err="1" lang="en-US" smtClean="0">
                <a:uFillTx/>
              </a:rPr>
              <a:t>InputFormat</a:t>
            </a:r>
            <a:r>
              <a:rPr dirty="0" lang="en-US" smtClean="0">
                <a:uFillTx/>
              </a:rPr>
              <a:t> API</a:t>
            </a:r>
          </a:p>
          <a:p>
            <a:pPr lvl="1"/>
            <a:r>
              <a:rPr dirty="0" lang="en-US" smtClean="0">
                <a:uFillTx/>
              </a:rPr>
              <a:t>Can use </a:t>
            </a:r>
            <a:r>
              <a:rPr dirty="0" err="1" lang="en-US" smtClean="0">
                <a:uFillTx/>
              </a:rPr>
              <a:t>HBase</a:t>
            </a:r>
            <a:r>
              <a:rPr dirty="0" lang="en-US" smtClean="0">
                <a:uFillTx/>
              </a:rPr>
              <a:t>, HDFS, S3, …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85633" y="2103825"/>
            <a:ext cx="2315962" cy="946360"/>
          </a:xfrm>
          <a:prstGeom prst="rect">
            <a:avLst/>
          </a:prstGeom>
          <a:ln>
            <a:headEnd len="med" type="none" w="med"/>
            <a:tailEnd type="non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t" rtlCol="0"/>
          <a:lstStyle/>
          <a:p>
            <a:pPr algn="ctr"/>
            <a:r>
              <a:rPr dirty="0" lang="en-US" smtClean="0" sz="1900">
                <a:uFillTx/>
              </a:rPr>
              <a:t>Your application</a:t>
            </a:r>
            <a:endParaRPr dirty="0" lang="en-US" sz="19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Rectangle 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88683" y="2540231"/>
            <a:ext cx="1803175" cy="448276"/>
          </a:xfrm>
          <a:prstGeom prst="rect">
            <a:avLst/>
          </a:prstGeom>
          <a:ln>
            <a:headEnd len="med" type="none" w="med"/>
            <a:tailEnd type="none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err="1" lang="en-US" smtClean="0" sz="1900">
                <a:uFillTx/>
              </a:rPr>
              <a:t>SparkContext</a:t>
            </a:r>
            <a:endParaRPr dirty="0" lang="en-US" sz="19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96200" y="3388335"/>
            <a:ext cx="1143000" cy="735300"/>
          </a:xfrm>
          <a:prstGeom prst="rect">
            <a:avLst/>
          </a:prstGeom>
          <a:ln>
            <a:headEnd len="med" type="none" w="med"/>
            <a:tailEnd type="none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1900">
                <a:uFillTx/>
              </a:rPr>
              <a:t>Local threads</a:t>
            </a:r>
            <a:endParaRPr dirty="0" lang="en-US" sz="19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Rectangle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58725" y="3384148"/>
            <a:ext cx="1143000" cy="735300"/>
          </a:xfrm>
          <a:prstGeom prst="rect">
            <a:avLst/>
          </a:prstGeom>
          <a:ln>
            <a:headEnd len="med" type="none" w="med"/>
            <a:tailEnd type="non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1900">
                <a:uFillTx/>
              </a:rPr>
              <a:t>Cluster manager</a:t>
            </a:r>
            <a:endParaRPr dirty="0" lang="en-US" sz="19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631908" y="4460896"/>
            <a:ext cx="1101866" cy="1029546"/>
          </a:xfrm>
          <a:prstGeom prst="rect">
            <a:avLst/>
          </a:prstGeom>
          <a:ln>
            <a:headEnd len="med" type="none" w="med"/>
            <a:tailEnd type="non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t" lIns="0" rIns="0" rtlCol="0"/>
          <a:lstStyle/>
          <a:p>
            <a:pPr algn="ctr"/>
            <a:r>
              <a:rPr dirty="0" lang="en-US" smtClean="0" sz="1900">
                <a:uFillTx/>
              </a:rPr>
              <a:t>Worker</a:t>
            </a:r>
            <a:endParaRPr dirty="0" lang="en-US" sz="19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Rectangle 1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678647" y="4838497"/>
            <a:ext cx="1010036" cy="575651"/>
          </a:xfrm>
          <a:prstGeom prst="rect">
            <a:avLst/>
          </a:prstGeom>
          <a:ln>
            <a:headEnd len="med" type="none" w="med"/>
            <a:tailEnd type="none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1800">
                <a:uFillTx/>
              </a:rPr>
              <a:t>Spark executor</a:t>
            </a:r>
            <a:endParaRPr dirty="0" lang="en-US" sz="1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Rectangle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921454" y="4460896"/>
            <a:ext cx="1113573" cy="1029546"/>
          </a:xfrm>
          <a:prstGeom prst="rect">
            <a:avLst/>
          </a:prstGeom>
          <a:ln>
            <a:headEnd len="med" type="none" w="med"/>
            <a:tailEnd type="non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t" lIns="0" rIns="0" rtlCol="0"/>
          <a:lstStyle/>
          <a:p>
            <a:pPr algn="ctr"/>
            <a:r>
              <a:rPr dirty="0" lang="en-US" smtClean="0" sz="1900">
                <a:uFillTx/>
              </a:rPr>
              <a:t>Worker</a:t>
            </a:r>
            <a:endParaRPr dirty="0" lang="en-US" sz="19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Rectangle 1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985608" y="4838497"/>
            <a:ext cx="1010036" cy="575651"/>
          </a:xfrm>
          <a:prstGeom prst="rect">
            <a:avLst/>
          </a:prstGeom>
          <a:ln>
            <a:headEnd len="med" type="none" w="med"/>
            <a:tailEnd type="none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1800">
                <a:uFillTx/>
              </a:rPr>
              <a:t>Spark executor</a:t>
            </a:r>
            <a:endParaRPr dirty="0" lang="en-US" sz="1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" name="Rectangle 1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627238" y="5785381"/>
            <a:ext cx="3211961" cy="491871"/>
          </a:xfrm>
          <a:prstGeom prst="rect">
            <a:avLst/>
          </a:prstGeom>
          <a:ln>
            <a:headEnd len="med" type="none" w="med"/>
            <a:tailEnd type="non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1900">
                <a:uFillTx/>
              </a:rPr>
              <a:t>HDFS or other storage</a:t>
            </a:r>
            <a:endParaRPr dirty="0" lang="en-US" sz="1900">
              <a:uFillTx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8" name="Straight Arrow Connector 17"/>
          <p:cNvCxnSpPr xmlns:c="http://schemas.openxmlformats.org/drawingml/2006/chart" xmlns:pic="http://schemas.openxmlformats.org/drawingml/2006/picture" xmlns:dgm="http://schemas.openxmlformats.org/drawingml/2006/diagram">
            <a:stCxn id="5" idx="2"/>
            <a:endCxn id="7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6830225" y="2988507"/>
            <a:ext cx="760046" cy="395641"/>
          </a:xfrm>
          <a:prstGeom prst="straightConnector1">
            <a:avLst/>
          </a:prstGeom>
          <a:ln cmpd="sng" w="19050">
            <a:solidFill>
              <a:schemeClr val="tx1"/>
            </a:solidFill>
            <a:headEnd len="lg" type="none" w="med"/>
            <a:tailEnd len="lg" type="triangle" w="me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9" name="Straight Arrow Connector 18"/>
          <p:cNvCxnSpPr xmlns:c="http://schemas.openxmlformats.org/drawingml/2006/chart" xmlns:pic="http://schemas.openxmlformats.org/drawingml/2006/picture" xmlns:dgm="http://schemas.openxmlformats.org/drawingml/2006/diagram">
            <a:stCxn id="5" idx="2"/>
            <a:endCxn id="6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7590271" y="2988507"/>
            <a:ext cx="677429" cy="399828"/>
          </a:xfrm>
          <a:prstGeom prst="straightConnector1">
            <a:avLst/>
          </a:prstGeom>
          <a:ln cmpd="sng" w="19050">
            <a:solidFill>
              <a:schemeClr val="tx1"/>
            </a:solidFill>
            <a:headEnd len="lg" type="none" w="med"/>
            <a:tailEnd len="lg" type="triangle" w="me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4" name="Straight Arrow Connector 23"/>
          <p:cNvCxnSpPr xmlns:c="http://schemas.openxmlformats.org/drawingml/2006/chart" xmlns:pic="http://schemas.openxmlformats.org/drawingml/2006/picture" xmlns:dgm="http://schemas.openxmlformats.org/drawingml/2006/diagram">
            <a:stCxn id="7" idx="2"/>
            <a:endCxn id="8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6182841" y="4119448"/>
            <a:ext cx="647384" cy="341448"/>
          </a:xfrm>
          <a:prstGeom prst="straightConnector1">
            <a:avLst/>
          </a:prstGeom>
          <a:ln cmpd="sng" w="19050">
            <a:solidFill>
              <a:schemeClr val="tx1"/>
            </a:solidFill>
            <a:prstDash val="sysDash"/>
            <a:headEnd len="lg" type="triangle" w="med"/>
            <a:tailEnd len="lg" type="triangle" w="me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5" name="Straight Arrow Connector 24"/>
          <p:cNvCxnSpPr xmlns:c="http://schemas.openxmlformats.org/drawingml/2006/chart" xmlns:pic="http://schemas.openxmlformats.org/drawingml/2006/picture" xmlns:dgm="http://schemas.openxmlformats.org/drawingml/2006/diagram">
            <a:stCxn id="7" idx="2"/>
            <a:endCxn id="12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6830225" y="4119448"/>
            <a:ext cx="648016" cy="341448"/>
          </a:xfrm>
          <a:prstGeom prst="straightConnector1">
            <a:avLst/>
          </a:prstGeom>
          <a:ln cmpd="sng" w="19050">
            <a:solidFill>
              <a:schemeClr val="tx1"/>
            </a:solidFill>
            <a:prstDash val="sysDash"/>
            <a:headEnd len="lg" type="triangle" w="med"/>
            <a:tailEnd len="lg" type="triangle" w="me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0" name="Straight Arrow Connector 29"/>
          <p:cNvCxnSpPr xmlns:c="http://schemas.openxmlformats.org/drawingml/2006/chart" xmlns:pic="http://schemas.openxmlformats.org/drawingml/2006/picture" xmlns:dgm="http://schemas.openxmlformats.org/drawingml/2006/diagram">
            <a:stCxn id="11" idx="2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6183665" y="5414148"/>
            <a:ext cx="0" cy="377250"/>
          </a:xfrm>
          <a:prstGeom prst="straightConnector1">
            <a:avLst/>
          </a:prstGeom>
          <a:ln cmpd="sng" w="19050">
            <a:solidFill>
              <a:schemeClr val="tx1"/>
            </a:solidFill>
            <a:headEnd len="lg" type="none" w="med"/>
            <a:tailEnd len="lg" type="triangle" w="me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3" name="Straight Arrow Connector 32"/>
          <p:cNvCxnSpPr xmlns:c="http://schemas.openxmlformats.org/drawingml/2006/chart" xmlns:pic="http://schemas.openxmlformats.org/drawingml/2006/picture" xmlns:dgm="http://schemas.openxmlformats.org/drawingml/2006/diagram">
            <a:stCxn id="13" idx="2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7490626" y="5414148"/>
            <a:ext cx="2842" cy="377250"/>
          </a:xfrm>
          <a:prstGeom prst="straightConnector1">
            <a:avLst/>
          </a:prstGeom>
          <a:ln cmpd="sng" w="19050">
            <a:solidFill>
              <a:schemeClr val="tx1"/>
            </a:solidFill>
            <a:headEnd len="lg" type="none" w="med"/>
            <a:tailEnd len="lg" type="triangle" w="me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9" name="Straight Arrow Connector 3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8458200" y="4123635"/>
            <a:ext cx="0" cy="1661747"/>
          </a:xfrm>
          <a:prstGeom prst="straightConnector1">
            <a:avLst/>
          </a:prstGeom>
          <a:ln cmpd="sng" w="19050">
            <a:solidFill>
              <a:schemeClr val="tx1"/>
            </a:solidFill>
            <a:headEnd len="lg" type="none" w="med"/>
            <a:tailEnd len="lg" type="triangle" w="me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9939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581988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ea charset="-128" typeface="ＭＳ Ｐゴシック"/>
                <a:cs charset="-128" typeface="ＭＳ Ｐゴシック"/>
              </a:rPr>
              <a:t>Task Scheduler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70891" y="1967394"/>
            <a:ext cx="3158109" cy="4304764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indent="0" marL="0">
              <a:buFontTx/>
              <a:buNone/>
            </a:pPr>
            <a:r>
              <a:rPr dirty="0" lang="en-US" smtClean="0" sz="2700">
                <a:uFillTx/>
                <a:ea charset="-128" typeface="ＭＳ Ｐゴシック"/>
                <a:cs charset="-128" typeface="ＭＳ Ｐゴシック"/>
              </a:rPr>
              <a:t>General task graphs</a:t>
            </a:r>
          </a:p>
          <a:p>
            <a:pPr indent="0" marL="0">
              <a:buFontTx/>
              <a:buNone/>
            </a:pPr>
            <a:r>
              <a:rPr dirty="0" lang="en-US" smtClean="0" sz="2700">
                <a:uFillTx/>
                <a:ea charset="-128" typeface="ＭＳ Ｐゴシック"/>
                <a:cs charset="-128" typeface="ＭＳ Ｐゴシック"/>
              </a:rPr>
              <a:t>Automatically pipelines functions</a:t>
            </a:r>
          </a:p>
          <a:p>
            <a:pPr indent="0" marL="0">
              <a:buFontTx/>
              <a:buNone/>
            </a:pPr>
            <a:r>
              <a:rPr dirty="0" lang="en-US" smtClean="0" sz="2700">
                <a:uFillTx/>
                <a:ea charset="-128" typeface="ＭＳ Ｐゴシック"/>
                <a:cs charset="-128" typeface="ＭＳ Ｐゴシック"/>
              </a:rPr>
              <a:t>Data locality aware</a:t>
            </a:r>
          </a:p>
          <a:p>
            <a:pPr indent="0" marL="0">
              <a:buFontTx/>
              <a:buNone/>
            </a:pPr>
            <a:r>
              <a:rPr dirty="0" lang="en-US" smtClean="0" sz="2700">
                <a:uFillTx/>
                <a:ea charset="-128" typeface="ＭＳ Ｐゴシック"/>
                <a:cs charset="-128" typeface="ＭＳ Ｐゴシック"/>
              </a:rPr>
              <a:t>Partitioning aware</a:t>
            </a:r>
            <a:br>
              <a:rPr dirty="0" lang="en-US" smtClean="0" sz="2700">
                <a:uFillTx/>
                <a:ea charset="-128" typeface="ＭＳ Ｐゴシック"/>
                <a:cs charset="-128" typeface="ＭＳ Ｐゴシック"/>
              </a:rPr>
            </a:br>
            <a:r>
              <a:rPr dirty="0" lang="en-US" smtClean="0" sz="2700">
                <a:uFillTx/>
                <a:ea charset="-128" typeface="ＭＳ Ｐゴシック"/>
                <a:cs charset="-128" typeface="ＭＳ Ｐゴシック"/>
              </a:rPr>
              <a:t>to avoid shuffles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8" name="Rounded Rectangle 7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941913" y="6258563"/>
            <a:ext cx="393158" cy="257080"/>
          </a:xfrm>
          <a:prstGeom prst="roundRect">
            <a:avLst/>
          </a:prstGeom>
          <a:gradFill rotWithShape="1">
            <a:gsLst>
              <a:gs pos="0">
                <a:srgbClr val="000000">
                  <a:tint val="100000"/>
                  <a:shade val="100000"/>
                  <a:satMod val="130000"/>
                </a:srgbClr>
              </a:gs>
              <a:gs pos="100000">
                <a:srgbClr val="0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algn="ctr" cap="flat" cmpd="sng" w="9525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b="0" baseline="0" cap="none" i="0" kern="0" kumimoji="0" lang="en-US" noProof="0" normalizeH="0" spc="0" strike="noStrike" sz="1800" u="none">
              <a:ln>
                <a:noFill/>
              </a:ln>
              <a:solidFill>
                <a:srgbClr val="FFFFFF"/>
              </a:solidFill>
              <a:effectLst/>
              <a:uFillTx/>
              <a:latin typeface="Corbel"/>
              <a:ea typeface="+mn-ea"/>
              <a:cs typeface="Corbe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9" name="TextBox 7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332288" y="6190342"/>
            <a:ext cx="1897312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b="0" baseline="0" cap="none" dirty="0" i="0" kern="0" kumimoji="0" lang="en-US" noProof="0" normalizeH="0" smtClean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rbel"/>
                <a:cs typeface="Corbel"/>
              </a:rPr>
              <a:t>= cached </a:t>
            </a:r>
            <a:r>
              <a:rPr b="0" cap="none" dirty="0" i="0" kern="0" kumimoji="0" lang="en-US" noProof="0" normalizeH="0" smtClean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rbel"/>
                <a:cs typeface="Corbel"/>
              </a:rPr>
              <a:t>partition</a:t>
            </a:r>
            <a:endParaRPr b="0" baseline="0" cap="none" dirty="0" i="0" kern="0" kumimoji="0" lang="en-US" noProof="0" normalizeH="0" spc="0" strike="noStrike" sz="1800" u="none">
              <a:ln>
                <a:noFill/>
              </a:ln>
              <a:solidFill>
                <a:srgbClr val="000000"/>
              </a:solidFill>
              <a:effectLst/>
              <a:uFillTx/>
              <a:latin typeface="Corbel"/>
              <a:cs typeface="Corbel"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4" name="Group 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454458" y="6107603"/>
            <a:ext cx="450658" cy="597997"/>
            <a:chOff x="4181818" y="5897146"/>
            <a:chExt cx="571867" cy="77763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81" name="Rounded Rectangle 8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181818" y="5897146"/>
              <a:ext cx="571867" cy="777635"/>
            </a:xfrm>
            <a:prstGeom prst="roundRect">
              <a:avLst/>
            </a:prstGeom>
            <a:solidFill>
              <a:srgbClr val="FFFFFF"/>
            </a:solidFill>
            <a:ln algn="ctr" cap="flat" cmpd="sng" w="25400">
              <a:solidFill>
                <a:srgbClr val="4F81BD"/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2" name="Rounded Rectangle 8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272291" y="5975435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3" name="Rounded Rectangle 8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272291" y="632727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85" name="TextBox 8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919440" y="6190342"/>
            <a:ext cx="795560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b="0" baseline="0" cap="none" dirty="0" i="0" kern="0" kumimoji="0" lang="en-US" noProof="0" normalizeH="0" smtClean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rbel"/>
                <a:cs typeface="Corbel"/>
              </a:rPr>
              <a:t>= RDD</a:t>
            </a:r>
            <a:endParaRPr b="0" baseline="0" cap="none" dirty="0" i="0" kern="0" kumimoji="0" lang="en-US" noProof="0" normalizeH="0" spc="0" strike="noStrike" sz="1800" u="none">
              <a:ln>
                <a:noFill/>
              </a:ln>
              <a:solidFill>
                <a:srgbClr val="000000"/>
              </a:solidFill>
              <a:effectLst/>
              <a:uFillTx/>
              <a:latin typeface="Corbel"/>
              <a:cs typeface="Corbel"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2" name="Group 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429000" y="2014709"/>
            <a:ext cx="5376333" cy="3777438"/>
            <a:chOff x="3392904" y="2014709"/>
            <a:chExt cx="5412429" cy="3777438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71" name="Rounded Rectangle 17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392904" y="2014709"/>
              <a:ext cx="5412429" cy="3777438"/>
            </a:xfrm>
            <a:prstGeom prst="roundRect">
              <a:avLst>
                <a:gd fmla="val 11363" name="adj"/>
              </a:avLst>
            </a:prstGeom>
            <a:noFill/>
            <a:ln algn="ctr" cap="flat" cmpd="sng" w="2540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72" name="Rounded Rectangle 17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550531" y="2156004"/>
              <a:ext cx="1749946" cy="1319457"/>
            </a:xfrm>
            <a:prstGeom prst="roundRect">
              <a:avLst/>
            </a:prstGeom>
            <a:noFill/>
            <a:ln algn="ctr" cap="flat" cmpd="sng" w="2540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73" name="Rounded Rectangle 17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550531" y="3646093"/>
              <a:ext cx="3732854" cy="2003628"/>
            </a:xfrm>
            <a:prstGeom prst="roundRect">
              <a:avLst/>
            </a:prstGeom>
            <a:noFill/>
            <a:ln algn="ctr" cap="flat" cmpd="sng" w="25400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80" name="Rounded Rectangle 17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386193" y="3856333"/>
              <a:ext cx="566307" cy="1460609"/>
            </a:xfrm>
            <a:prstGeom prst="roundRect">
              <a:avLst/>
            </a:prstGeom>
            <a:solidFill>
              <a:srgbClr val="FFFFFF"/>
            </a:solidFill>
            <a:ln algn="ctr" cap="flat" cmpd="sng" w="25400">
              <a:solidFill>
                <a:srgbClr val="4F81BD"/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81" name="Rounded Rectangle 18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475785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82" name="Rounded Rectangle 18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475785" y="428811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83" name="Rounded Rectangle 18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475785" y="4624894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84" name="Rounded Rectangle 18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475785" y="4972249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85" name="Rounded Rectangle 18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560969" y="2257404"/>
              <a:ext cx="566307" cy="1098578"/>
            </a:xfrm>
            <a:prstGeom prst="roundRect">
              <a:avLst/>
            </a:prstGeom>
            <a:solidFill>
              <a:srgbClr val="FFFFFF"/>
            </a:solidFill>
            <a:ln algn="ctr" cap="flat" cmpd="sng" w="25400">
              <a:solidFill>
                <a:srgbClr val="4F81BD"/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86" name="Rounded Rectangle 18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650561" y="2334695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87" name="Rounded Rectangle 18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650561" y="2682050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88" name="Rounded Rectangle 18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650561" y="301229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89" name="Rounded Rectangle 18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386193" y="2263217"/>
              <a:ext cx="566307" cy="1098578"/>
            </a:xfrm>
            <a:prstGeom prst="roundRect">
              <a:avLst/>
            </a:prstGeom>
            <a:solidFill>
              <a:srgbClr val="FFFFFF"/>
            </a:solidFill>
            <a:ln algn="ctr" cap="flat" cmpd="sng" w="25400">
              <a:solidFill>
                <a:srgbClr val="4F81BD"/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90" name="Rounded Rectangle 18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475785" y="2340508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tint val="100000"/>
                    <a:shade val="100000"/>
                    <a:satMod val="130000"/>
                  </a:srgbClr>
                </a:gs>
                <a:gs pos="100000">
                  <a:srgbClr val="000000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91" name="Rounded Rectangle 19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475785" y="2687863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tint val="100000"/>
                    <a:shade val="100000"/>
                    <a:satMod val="130000"/>
                  </a:srgbClr>
                </a:gs>
                <a:gs pos="100000">
                  <a:srgbClr val="000000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92" name="Rounded Rectangle 19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475785" y="3018110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000000">
                    <a:tint val="100000"/>
                    <a:shade val="100000"/>
                    <a:satMod val="130000"/>
                  </a:srgbClr>
                </a:gs>
                <a:gs pos="100000">
                  <a:srgbClr val="000000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93" name="Rounded Rectangle 19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8078706" y="3167209"/>
              <a:ext cx="566307" cy="1098578"/>
            </a:xfrm>
            <a:prstGeom prst="roundRect">
              <a:avLst/>
            </a:prstGeom>
            <a:solidFill>
              <a:srgbClr val="FFFFFF"/>
            </a:solidFill>
            <a:ln algn="ctr" cap="flat" cmpd="sng" w="25400">
              <a:solidFill>
                <a:srgbClr val="4F81BD"/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94" name="Rounded Rectangle 19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8168299" y="3244501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95" name="Rounded Rectangle 19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8168299" y="3591856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96" name="Rounded Rectangle 19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8168299" y="392210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197" name="Straight Arrow Connector 196"/>
            <p:cNvCxnSpPr xmlns:c="http://schemas.openxmlformats.org/drawingml/2006/chart" xmlns:pic="http://schemas.openxmlformats.org/drawingml/2006/picture" xmlns:dgm="http://schemas.openxmlformats.org/drawingml/2006/diagram">
              <a:stCxn id="190" idx="3"/>
              <a:endCxn id="194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6865120" y="2466987"/>
              <a:ext cx="1303177" cy="903992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98" name="Straight Arrow Connector 197"/>
            <p:cNvCxnSpPr xmlns:c="http://schemas.openxmlformats.org/drawingml/2006/chart" xmlns:pic="http://schemas.openxmlformats.org/drawingml/2006/picture" xmlns:dgm="http://schemas.openxmlformats.org/drawingml/2006/diagram">
              <a:stCxn id="191" idx="3"/>
              <a:endCxn id="195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6865120" y="2814342"/>
              <a:ext cx="1303177" cy="903992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99" name="Straight Arrow Connector 198"/>
            <p:cNvCxnSpPr xmlns:c="http://schemas.openxmlformats.org/drawingml/2006/chart" xmlns:pic="http://schemas.openxmlformats.org/drawingml/2006/picture" xmlns:dgm="http://schemas.openxmlformats.org/drawingml/2006/diagram">
              <a:stCxn id="192" idx="3"/>
              <a:endCxn id="196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6865120" y="3144589"/>
              <a:ext cx="1303177" cy="903992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00" name="Straight Arrow Connector 199"/>
            <p:cNvCxnSpPr xmlns:c="http://schemas.openxmlformats.org/drawingml/2006/chart" xmlns:pic="http://schemas.openxmlformats.org/drawingml/2006/picture" xmlns:dgm="http://schemas.openxmlformats.org/drawingml/2006/diagram">
              <a:stCxn id="187" idx="3"/>
              <a:endCxn id="191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5039897" y="2808529"/>
              <a:ext cx="1435888" cy="5813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01" name="Straight Arrow Connector 200"/>
            <p:cNvCxnSpPr xmlns:c="http://schemas.openxmlformats.org/drawingml/2006/chart" xmlns:pic="http://schemas.openxmlformats.org/drawingml/2006/picture" xmlns:dgm="http://schemas.openxmlformats.org/drawingml/2006/diagram">
              <a:stCxn id="186" idx="3"/>
              <a:endCxn id="190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5039897" y="2461173"/>
              <a:ext cx="1435888" cy="5813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03" name="Straight Arrow Connector 202"/>
            <p:cNvCxnSpPr xmlns:c="http://schemas.openxmlformats.org/drawingml/2006/chart" xmlns:pic="http://schemas.openxmlformats.org/drawingml/2006/picture" xmlns:dgm="http://schemas.openxmlformats.org/drawingml/2006/diagram">
              <a:stCxn id="181" idx="3"/>
              <a:endCxn id="194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6865120" y="3370979"/>
              <a:ext cx="1303179" cy="696256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04" name="Straight Arrow Connector 203"/>
            <p:cNvCxnSpPr xmlns:c="http://schemas.openxmlformats.org/drawingml/2006/chart" xmlns:pic="http://schemas.openxmlformats.org/drawingml/2006/picture" xmlns:dgm="http://schemas.openxmlformats.org/drawingml/2006/diagram">
              <a:stCxn id="188" idx="3"/>
              <a:endCxn id="192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5039897" y="3138775"/>
              <a:ext cx="1435888" cy="5813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05" name="Straight Arrow Connector 204"/>
            <p:cNvCxnSpPr xmlns:c="http://schemas.openxmlformats.org/drawingml/2006/chart" xmlns:pic="http://schemas.openxmlformats.org/drawingml/2006/picture" xmlns:dgm="http://schemas.openxmlformats.org/drawingml/2006/diagram">
              <a:stCxn id="183" idx="3"/>
              <a:endCxn id="194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6865120" y="3370979"/>
              <a:ext cx="1303179" cy="1380393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09" name="Straight Arrow Connector 208"/>
            <p:cNvCxnSpPr xmlns:c="http://schemas.openxmlformats.org/drawingml/2006/chart" xmlns:pic="http://schemas.openxmlformats.org/drawingml/2006/picture" xmlns:dgm="http://schemas.openxmlformats.org/drawingml/2006/diagram">
              <a:stCxn id="181" idx="3"/>
              <a:endCxn id="195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6865120" y="3718334"/>
              <a:ext cx="1303179" cy="348901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10" name="Straight Arrow Connector 209"/>
            <p:cNvCxnSpPr xmlns:c="http://schemas.openxmlformats.org/drawingml/2006/chart" xmlns:pic="http://schemas.openxmlformats.org/drawingml/2006/picture" xmlns:dgm="http://schemas.openxmlformats.org/drawingml/2006/diagram">
              <a:stCxn id="182" idx="3"/>
              <a:endCxn id="195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6865120" y="3718334"/>
              <a:ext cx="1303179" cy="696256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11" name="Straight Arrow Connector 210"/>
            <p:cNvCxnSpPr xmlns:c="http://schemas.openxmlformats.org/drawingml/2006/chart" xmlns:pic="http://schemas.openxmlformats.org/drawingml/2006/picture" xmlns:dgm="http://schemas.openxmlformats.org/drawingml/2006/diagram">
              <a:stCxn id="183" idx="3"/>
              <a:endCxn id="195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6865120" y="3718334"/>
              <a:ext cx="1303179" cy="1033038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12" name="Straight Arrow Connector 211"/>
            <p:cNvCxnSpPr xmlns:c="http://schemas.openxmlformats.org/drawingml/2006/chart" xmlns:pic="http://schemas.openxmlformats.org/drawingml/2006/picture" xmlns:dgm="http://schemas.openxmlformats.org/drawingml/2006/diagram">
              <a:stCxn id="184" idx="3"/>
              <a:endCxn id="195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6865120" y="3718334"/>
              <a:ext cx="1303179" cy="1380393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13" name="Straight Arrow Connector 212"/>
            <p:cNvCxnSpPr xmlns:c="http://schemas.openxmlformats.org/drawingml/2006/chart" xmlns:pic="http://schemas.openxmlformats.org/drawingml/2006/picture" xmlns:dgm="http://schemas.openxmlformats.org/drawingml/2006/diagram">
              <a:stCxn id="182" idx="3"/>
              <a:endCxn id="194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6865120" y="3370979"/>
              <a:ext cx="1303179" cy="1043611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14" name="Straight Arrow Connector 213"/>
            <p:cNvCxnSpPr xmlns:c="http://schemas.openxmlformats.org/drawingml/2006/chart" xmlns:pic="http://schemas.openxmlformats.org/drawingml/2006/picture" xmlns:dgm="http://schemas.openxmlformats.org/drawingml/2006/diagram">
              <a:stCxn id="187" idx="3"/>
              <a:endCxn id="192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5039897" y="2808529"/>
              <a:ext cx="1435888" cy="336060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15" name="Straight Arrow Connector 214"/>
            <p:cNvCxnSpPr xmlns:c="http://schemas.openxmlformats.org/drawingml/2006/chart" xmlns:pic="http://schemas.openxmlformats.org/drawingml/2006/picture" xmlns:dgm="http://schemas.openxmlformats.org/drawingml/2006/diagram">
              <a:stCxn id="187" idx="3"/>
              <a:endCxn id="190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5039897" y="2466987"/>
              <a:ext cx="1435888" cy="341542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16" name="Straight Arrow Connector 215"/>
            <p:cNvCxnSpPr xmlns:c="http://schemas.openxmlformats.org/drawingml/2006/chart" xmlns:pic="http://schemas.openxmlformats.org/drawingml/2006/picture" xmlns:dgm="http://schemas.openxmlformats.org/drawingml/2006/diagram">
              <a:stCxn id="188" idx="3"/>
              <a:endCxn id="191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5039897" y="2814342"/>
              <a:ext cx="1435888" cy="324433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17" name="Straight Arrow Connector 216"/>
            <p:cNvCxnSpPr xmlns:c="http://schemas.openxmlformats.org/drawingml/2006/chart" xmlns:pic="http://schemas.openxmlformats.org/drawingml/2006/picture" xmlns:dgm="http://schemas.openxmlformats.org/drawingml/2006/diagram">
              <a:stCxn id="186" idx="3"/>
              <a:endCxn id="192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5039897" y="2461173"/>
              <a:ext cx="1435888" cy="683416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18" name="Straight Arrow Connector 217"/>
            <p:cNvCxnSpPr xmlns:c="http://schemas.openxmlformats.org/drawingml/2006/chart" xmlns:pic="http://schemas.openxmlformats.org/drawingml/2006/picture" xmlns:dgm="http://schemas.openxmlformats.org/drawingml/2006/diagram">
              <a:stCxn id="184" idx="3"/>
              <a:endCxn id="194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6865120" y="3370979"/>
              <a:ext cx="1303179" cy="1727748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19" name="Straight Arrow Connector 218"/>
            <p:cNvCxnSpPr xmlns:c="http://schemas.openxmlformats.org/drawingml/2006/chart" xmlns:pic="http://schemas.openxmlformats.org/drawingml/2006/picture" xmlns:dgm="http://schemas.openxmlformats.org/drawingml/2006/diagram">
              <a:stCxn id="181" idx="3"/>
              <a:endCxn id="196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6865120" y="4048580"/>
              <a:ext cx="1303179" cy="18655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20" name="Straight Arrow Connector 219"/>
            <p:cNvCxnSpPr xmlns:c="http://schemas.openxmlformats.org/drawingml/2006/chart" xmlns:pic="http://schemas.openxmlformats.org/drawingml/2006/picture" xmlns:dgm="http://schemas.openxmlformats.org/drawingml/2006/diagram">
              <a:stCxn id="182" idx="3"/>
              <a:endCxn id="196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6865120" y="4048580"/>
              <a:ext cx="1303179" cy="366010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21" name="Straight Arrow Connector 220"/>
            <p:cNvCxnSpPr xmlns:c="http://schemas.openxmlformats.org/drawingml/2006/chart" xmlns:pic="http://schemas.openxmlformats.org/drawingml/2006/picture" xmlns:dgm="http://schemas.openxmlformats.org/drawingml/2006/diagram">
              <a:stCxn id="183" idx="3"/>
              <a:endCxn id="196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6865120" y="4048580"/>
              <a:ext cx="1303179" cy="702792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22" name="Straight Arrow Connector 221"/>
            <p:cNvCxnSpPr xmlns:c="http://schemas.openxmlformats.org/drawingml/2006/chart" xmlns:pic="http://schemas.openxmlformats.org/drawingml/2006/picture" xmlns:dgm="http://schemas.openxmlformats.org/drawingml/2006/diagram">
              <a:stCxn id="184" idx="3"/>
              <a:endCxn id="196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6865120" y="4048580"/>
              <a:ext cx="1303179" cy="1050147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xmlns:c="http://schemas.openxmlformats.org/drawingml/2006/chart" xmlns:pic="http://schemas.openxmlformats.org/drawingml/2006/picture" xmlns:dgm="http://schemas.openxmlformats.org/drawingml/2006/diagram" id="223" name="TextBox 222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424962" y="4619577"/>
              <a:ext cx="546153" cy="352285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r>
                <a:rPr b="0" baseline="0" cap="none" dirty="0" i="0" kern="0" kumimoji="0" lang="en-US" noProof="0" normalizeH="0" smtClean="0" spc="0" strike="noStrike" sz="1800" u="none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rbel"/>
                  <a:cs typeface="Corbel"/>
                </a:rPr>
                <a:t>join</a:t>
              </a:r>
              <a:endParaRPr b="0" baseline="0" cap="none" dirty="0" i="0" kern="0" kumimoji="0" lang="en-US" noProof="0" normalizeH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rbel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24" name="TextBox 223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738265" y="5212419"/>
              <a:ext cx="634271" cy="369332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r>
                <a:rPr b="0" baseline="0" cap="none" dirty="0" i="0" kern="0" kumimoji="0" lang="en-US" noProof="0" normalizeH="0" smtClean="0" spc="0" strike="noStrike" sz="1800" u="none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rbel"/>
                  <a:cs typeface="Corbel"/>
                </a:rPr>
                <a:t>filter</a:t>
              </a:r>
              <a:endParaRPr b="0" baseline="0" cap="none" dirty="0" i="0" kern="0" kumimoji="0" lang="en-US" noProof="0" normalizeH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rbel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25" name="TextBox 224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320829" y="3152411"/>
              <a:ext cx="987505" cy="352285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r>
                <a:rPr b="0" baseline="0" cap="none" dirty="0" err="1" i="0" kern="0" kumimoji="0" lang="en-US" noProof="0" normalizeH="0" smtClean="0" spc="0" strike="noStrike" sz="1800" u="none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rbel"/>
                  <a:cs typeface="Corbel"/>
                </a:rPr>
                <a:t>groupBy</a:t>
              </a:r>
              <a:endParaRPr b="0" baseline="0" cap="none" dirty="0" i="0" kern="0" kumimoji="0" lang="en-US" noProof="0" normalizeH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rbel"/>
                <a:cs typeface="Corbel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226" name="Straight Arrow Connector 225"/>
            <p:cNvCxnSpPr xmlns:c="http://schemas.openxmlformats.org/drawingml/2006/chart" xmlns:pic="http://schemas.openxmlformats.org/drawingml/2006/picture" xmlns:dgm="http://schemas.openxmlformats.org/drawingml/2006/diagram">
              <a:stCxn id="188" idx="3"/>
              <a:endCxn id="190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5039897" y="2466987"/>
              <a:ext cx="1435888" cy="671789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27" name="Straight Arrow Connector 226"/>
            <p:cNvCxnSpPr xmlns:c="http://schemas.openxmlformats.org/drawingml/2006/chart" xmlns:pic="http://schemas.openxmlformats.org/drawingml/2006/picture" xmlns:dgm="http://schemas.openxmlformats.org/drawingml/2006/diagram">
              <a:stCxn id="186" idx="3"/>
              <a:endCxn id="191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5039897" y="2461173"/>
              <a:ext cx="1435888" cy="353169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xmlns:c="http://schemas.openxmlformats.org/drawingml/2006/chart" xmlns:pic="http://schemas.openxmlformats.org/drawingml/2006/picture" xmlns:dgm="http://schemas.openxmlformats.org/drawingml/2006/diagram" id="234" name="TextBox 233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742274" y="5292287"/>
              <a:ext cx="884707" cy="352285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r>
                <a:rPr b="0" baseline="0" cap="none" dirty="0" i="0" kern="0" kumimoji="0" lang="en-US" noProof="0" normalizeH="0" smtClean="0" spc="0" strike="noStrike" sz="1800" u="none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FillTx/>
                  <a:latin typeface="Corbel"/>
                  <a:cs typeface="Corbel"/>
                </a:rPr>
                <a:t>Stage 3</a:t>
              </a:r>
              <a:endParaRPr b="0" baseline="0" cap="none" dirty="0" i="0" kern="0" kumimoji="0" lang="en-US" noProof="0" normalizeH="0" spc="0" strike="noStrike" sz="1800" u="none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FillTx/>
                <a:latin typeface="Corbel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35" name="TextBox 234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637773" y="3085507"/>
              <a:ext cx="883591" cy="352285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r>
                <a:rPr b="0" baseline="0" cap="none" dirty="0" i="0" kern="0" kumimoji="0" lang="en-US" noProof="0" normalizeH="0" smtClean="0" spc="0" strike="noStrike" sz="1800" u="none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FillTx/>
                  <a:latin typeface="Corbel"/>
                  <a:cs typeface="Corbel"/>
                </a:rPr>
                <a:t>Stage 1</a:t>
              </a:r>
              <a:endParaRPr b="0" baseline="0" cap="none" dirty="0" i="0" kern="0" kumimoji="0" lang="en-US" noProof="0" normalizeH="0" spc="0" strike="noStrike" sz="1800" u="none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FillTx/>
                <a:latin typeface="Corbel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36" name="TextBox 235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662736" y="5265555"/>
              <a:ext cx="897878" cy="352285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r>
                <a:rPr b="0" baseline="0" cap="none" dirty="0" i="0" kern="0" kumimoji="0" lang="en-US" noProof="0" normalizeH="0" smtClean="0" spc="0" strike="noStrike" sz="1800" u="none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FillTx/>
                  <a:latin typeface="Corbel"/>
                  <a:cs typeface="Corbel"/>
                </a:rPr>
                <a:t>Stage 2</a:t>
              </a:r>
              <a:endParaRPr b="0" baseline="0" cap="none" dirty="0" i="0" kern="0" kumimoji="0" lang="en-US" noProof="0" normalizeH="0" spc="0" strike="noStrike" sz="1800" u="none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FillTx/>
                <a:latin typeface="Corbel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37" name="TextBox 236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209961" y="2147424"/>
              <a:ext cx="388466" cy="352285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r>
                <a:rPr b="0" baseline="0" cap="none" dirty="0" i="0" kern="0" kumimoji="0" lang="en-US" noProof="0" normalizeH="0" smtClean="0" spc="0" strike="noStrike" sz="1800" u="none">
                  <a:ln>
                    <a:noFill/>
                  </a:ln>
                  <a:solidFill>
                    <a:srgbClr val="4F81BD"/>
                  </a:solidFill>
                  <a:effectLst/>
                  <a:uFillTx/>
                  <a:latin typeface="Corbel"/>
                  <a:cs typeface="Corbel"/>
                </a:rPr>
                <a:t>A:</a:t>
              </a:r>
              <a:endParaRPr b="0" baseline="0" cap="none" dirty="0" i="0" kern="0" kumimoji="0" lang="en-US" noProof="0" normalizeH="0" spc="0" strike="noStrike" sz="1800" u="none">
                <a:ln>
                  <a:noFill/>
                </a:ln>
                <a:solidFill>
                  <a:srgbClr val="4F81BD"/>
                </a:solidFill>
                <a:effectLst/>
                <a:uFillTx/>
                <a:latin typeface="Corbel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38" name="TextBox 237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012123" y="2098486"/>
              <a:ext cx="378867" cy="352285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r>
                <a:rPr b="0" baseline="0" cap="none" dirty="0" i="0" kern="0" kumimoji="0" lang="en-US" noProof="0" normalizeH="0" smtClean="0" spc="0" strike="noStrike" sz="1800" u="none">
                  <a:ln>
                    <a:noFill/>
                  </a:ln>
                  <a:solidFill>
                    <a:srgbClr val="4F81BD"/>
                  </a:solidFill>
                  <a:effectLst/>
                  <a:uFillTx/>
                  <a:latin typeface="Corbel"/>
                  <a:cs typeface="Corbel"/>
                </a:rPr>
                <a:t>B:</a:t>
              </a:r>
              <a:endParaRPr b="0" baseline="0" cap="none" dirty="0" i="0" kern="0" kumimoji="0" lang="en-US" noProof="0" normalizeH="0" spc="0" strike="noStrike" sz="1800" u="none">
                <a:ln>
                  <a:noFill/>
                </a:ln>
                <a:solidFill>
                  <a:srgbClr val="4F81BD"/>
                </a:solidFill>
                <a:effectLst/>
                <a:uFillTx/>
                <a:latin typeface="Corbel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39" name="TextBox 238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601081" y="3674323"/>
              <a:ext cx="377974" cy="352285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r>
                <a:rPr b="0" baseline="0" cap="none" dirty="0" i="0" kern="0" kumimoji="0" lang="en-US" noProof="0" normalizeH="0" smtClean="0" spc="0" strike="noStrike" sz="1800" u="none">
                  <a:ln>
                    <a:noFill/>
                  </a:ln>
                  <a:solidFill>
                    <a:srgbClr val="4F81BD"/>
                  </a:solidFill>
                  <a:effectLst/>
                  <a:uFillTx/>
                  <a:latin typeface="Corbel"/>
                  <a:cs typeface="Corbel"/>
                </a:rPr>
                <a:t>C:</a:t>
              </a:r>
              <a:endParaRPr b="0" baseline="0" cap="none" dirty="0" i="0" kern="0" kumimoji="0" lang="en-US" noProof="0" normalizeH="0" spc="0" strike="noStrike" sz="1800" u="none">
                <a:ln>
                  <a:noFill/>
                </a:ln>
                <a:solidFill>
                  <a:srgbClr val="4F81BD"/>
                </a:solidFill>
                <a:effectLst/>
                <a:uFillTx/>
                <a:latin typeface="Corbel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40" name="TextBox 239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780722" y="3674323"/>
              <a:ext cx="396614" cy="352285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pPr algn="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r>
                <a:rPr b="0" baseline="0" cap="none" dirty="0" i="0" kern="0" kumimoji="0" lang="en-US" noProof="0" normalizeH="0" smtClean="0" spc="0" strike="noStrike" sz="1800" u="none">
                  <a:ln>
                    <a:noFill/>
                  </a:ln>
                  <a:solidFill>
                    <a:srgbClr val="4F81BD"/>
                  </a:solidFill>
                  <a:effectLst/>
                  <a:uFillTx/>
                  <a:latin typeface="Corbel"/>
                  <a:cs typeface="Corbel"/>
                </a:rPr>
                <a:t>D:</a:t>
              </a:r>
              <a:endParaRPr b="0" baseline="0" cap="none" dirty="0" i="0" kern="0" kumimoji="0" lang="en-US" noProof="0" normalizeH="0" spc="0" strike="noStrike" sz="1800" u="none">
                <a:ln>
                  <a:noFill/>
                </a:ln>
                <a:solidFill>
                  <a:srgbClr val="4F81BD"/>
                </a:solidFill>
                <a:effectLst/>
                <a:uFillTx/>
                <a:latin typeface="Corbel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42" name="TextBox 241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041541" y="3665799"/>
              <a:ext cx="372894" cy="369332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r>
                <a:rPr b="0" baseline="0" cap="none" dirty="0" i="0" kern="0" kumimoji="0" lang="en-US" noProof="0" normalizeH="0" smtClean="0" spc="0" strike="noStrike" sz="1800" u="none">
                  <a:ln>
                    <a:noFill/>
                  </a:ln>
                  <a:solidFill>
                    <a:srgbClr val="4F81BD"/>
                  </a:solidFill>
                  <a:effectLst/>
                  <a:uFillTx/>
                  <a:latin typeface="Corbel"/>
                  <a:cs typeface="Corbel"/>
                </a:rPr>
                <a:t>E:</a:t>
              </a:r>
              <a:endParaRPr b="0" baseline="0" cap="none" dirty="0" i="0" kern="0" kumimoji="0" lang="en-US" noProof="0" normalizeH="0" spc="0" strike="noStrike" sz="1800" u="none">
                <a:ln>
                  <a:noFill/>
                </a:ln>
                <a:solidFill>
                  <a:srgbClr val="4F81BD"/>
                </a:solidFill>
                <a:effectLst/>
                <a:uFillTx/>
                <a:latin typeface="Corbel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243" name="TextBox 242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754072" y="2822948"/>
              <a:ext cx="362073" cy="369332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r>
                <a:rPr b="0" baseline="0" cap="none" dirty="0" i="0" kern="0" kumimoji="0" lang="en-US" noProof="0" normalizeH="0" smtClean="0" spc="0" strike="noStrike" sz="1800" u="none">
                  <a:ln>
                    <a:noFill/>
                  </a:ln>
                  <a:solidFill>
                    <a:srgbClr val="4F81BD"/>
                  </a:solidFill>
                  <a:effectLst/>
                  <a:uFillTx/>
                  <a:latin typeface="Corbel"/>
                  <a:cs typeface="Corbel"/>
                </a:rPr>
                <a:t>F:</a:t>
              </a:r>
              <a:endParaRPr b="0" baseline="0" cap="none" dirty="0" i="0" kern="0" kumimoji="0" lang="en-US" noProof="0" normalizeH="0" spc="0" strike="noStrike" sz="1800" u="none">
                <a:ln>
                  <a:noFill/>
                </a:ln>
                <a:solidFill>
                  <a:srgbClr val="4F81BD"/>
                </a:solidFill>
                <a:effectLst/>
                <a:uFillTx/>
                <a:latin typeface="Corbel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8" name="Rounded Rectangle 8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157627" y="3856333"/>
              <a:ext cx="566307" cy="1460609"/>
            </a:xfrm>
            <a:prstGeom prst="roundRect">
              <a:avLst/>
            </a:prstGeom>
            <a:solidFill>
              <a:srgbClr val="FFFFFF"/>
            </a:solidFill>
            <a:ln algn="ctr" cap="flat" cmpd="sng" w="25400">
              <a:solidFill>
                <a:srgbClr val="4F81BD"/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9" name="Rounded Rectangle 8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247219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0" name="Rounded Rectangle 8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247219" y="4288112"/>
              <a:ext cx="389335" cy="252956"/>
            </a:xfrm>
            <a:prstGeom prst="roundRect">
              <a:avLst/>
            </a:prstGeom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1" name="Rounded Rectangle 9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247219" y="4624894"/>
              <a:ext cx="389335" cy="252956"/>
            </a:xfrm>
            <a:prstGeom prst="roundRect">
              <a:avLst/>
            </a:prstGeom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2" name="Rounded Rectangle 9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247219" y="4972249"/>
              <a:ext cx="389335" cy="252956"/>
            </a:xfrm>
            <a:prstGeom prst="roundRect">
              <a:avLst/>
            </a:prstGeom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202" name="Straight Arrow Connector 201"/>
            <p:cNvCxnSpPr xmlns:c="http://schemas.openxmlformats.org/drawingml/2006/chart" xmlns:pic="http://schemas.openxmlformats.org/drawingml/2006/picture" xmlns:dgm="http://schemas.openxmlformats.org/drawingml/2006/diagram">
              <a:stCxn id="90" idx="3"/>
              <a:endCxn id="182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5636554" y="4414590"/>
              <a:ext cx="839231" cy="0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06" name="Straight Arrow Connector 205"/>
            <p:cNvCxnSpPr xmlns:c="http://schemas.openxmlformats.org/drawingml/2006/chart" xmlns:pic="http://schemas.openxmlformats.org/drawingml/2006/picture" xmlns:dgm="http://schemas.openxmlformats.org/drawingml/2006/diagram">
              <a:stCxn id="89" idx="3"/>
              <a:endCxn id="181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5636554" y="4067235"/>
              <a:ext cx="839231" cy="0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07" name="Straight Arrow Connector 206"/>
            <p:cNvCxnSpPr xmlns:c="http://schemas.openxmlformats.org/drawingml/2006/chart" xmlns:pic="http://schemas.openxmlformats.org/drawingml/2006/picture" xmlns:dgm="http://schemas.openxmlformats.org/drawingml/2006/diagram">
              <a:stCxn id="91" idx="3"/>
              <a:endCxn id="183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5636554" y="4751372"/>
              <a:ext cx="839231" cy="0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08" name="Straight Arrow Connector 207"/>
            <p:cNvCxnSpPr xmlns:c="http://schemas.openxmlformats.org/drawingml/2006/chart" xmlns:pic="http://schemas.openxmlformats.org/drawingml/2006/picture" xmlns:dgm="http://schemas.openxmlformats.org/drawingml/2006/diagram">
              <a:stCxn id="92" idx="3"/>
              <a:endCxn id="184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5636554" y="5098727"/>
              <a:ext cx="839231" cy="0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xmlns:c="http://schemas.openxmlformats.org/drawingml/2006/chart" xmlns:pic="http://schemas.openxmlformats.org/drawingml/2006/picture" xmlns:dgm="http://schemas.openxmlformats.org/drawingml/2006/diagram" id="97" name="Rounded Rectangle 9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946736" y="3856333"/>
              <a:ext cx="566307" cy="1460609"/>
            </a:xfrm>
            <a:prstGeom prst="roundRect">
              <a:avLst/>
            </a:prstGeom>
            <a:solidFill>
              <a:srgbClr val="FFFFFF"/>
            </a:solidFill>
            <a:ln algn="ctr" cap="flat" cmpd="sng" w="25400">
              <a:solidFill>
                <a:srgbClr val="4F81BD"/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8" name="Rounded Rectangle 9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036328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9" name="Rounded Rectangle 9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036328" y="428811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0" name="Rounded Rectangle 9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036328" y="4624894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1" name="Rounded Rectangle 10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036328" y="4972249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algn="ctr" cap="flat" cmpd="sng" w="9525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endParaRPr b="0" baseline="0" cap="none" i="0" kern="0" kumimoji="0" lang="en-US" noProof="0" normalizeH="0" spc="0" strike="noStrike" sz="1800" u="none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102" name="Straight Arrow Connector 101"/>
            <p:cNvCxnSpPr xmlns:c="http://schemas.openxmlformats.org/drawingml/2006/chart" xmlns:pic="http://schemas.openxmlformats.org/drawingml/2006/picture" xmlns:dgm="http://schemas.openxmlformats.org/drawingml/2006/diagram">
              <a:stCxn id="99" idx="3"/>
              <a:endCxn id="90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4425663" y="4414590"/>
              <a:ext cx="821556" cy="0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03" name="Straight Arrow Connector 102"/>
            <p:cNvCxnSpPr xmlns:c="http://schemas.openxmlformats.org/drawingml/2006/chart" xmlns:pic="http://schemas.openxmlformats.org/drawingml/2006/picture" xmlns:dgm="http://schemas.openxmlformats.org/drawingml/2006/diagram">
              <a:stCxn id="98" idx="3"/>
              <a:endCxn id="89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4425663" y="4067235"/>
              <a:ext cx="821556" cy="0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04" name="Straight Arrow Connector 103"/>
            <p:cNvCxnSpPr xmlns:c="http://schemas.openxmlformats.org/drawingml/2006/chart" xmlns:pic="http://schemas.openxmlformats.org/drawingml/2006/picture" xmlns:dgm="http://schemas.openxmlformats.org/drawingml/2006/diagram">
              <a:stCxn id="100" idx="3"/>
              <a:endCxn id="91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4425663" y="4751372"/>
              <a:ext cx="821556" cy="0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05" name="Straight Arrow Connector 104"/>
            <p:cNvCxnSpPr xmlns:c="http://schemas.openxmlformats.org/drawingml/2006/chart" xmlns:pic="http://schemas.openxmlformats.org/drawingml/2006/picture" xmlns:dgm="http://schemas.openxmlformats.org/drawingml/2006/diagram">
              <a:stCxn id="101" idx="3"/>
              <a:endCxn id="92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4425663" y="5098727"/>
              <a:ext cx="821556" cy="0"/>
            </a:xfrm>
            <a:prstGeom prst="straightConnector1">
              <a:avLst/>
            </a:prstGeom>
            <a:noFill/>
            <a:ln algn="ctr" cap="flat" cmpd="sng" w="19050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xmlns:c="http://schemas.openxmlformats.org/drawingml/2006/chart" xmlns:pic="http://schemas.openxmlformats.org/drawingml/2006/picture" xmlns:dgm="http://schemas.openxmlformats.org/drawingml/2006/diagram" id="110" name="TextBox 109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558939" y="5209465"/>
              <a:ext cx="611503" cy="369332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pPr defTabSz="914400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>
                  <a:uFillTx/>
                </a:defRPr>
              </a:pPr>
              <a:r>
                <a:rPr dirty="0" kern="0" lang="en-US" smtClean="0" sz="1800">
                  <a:solidFill>
                    <a:srgbClr val="000000"/>
                  </a:solidFill>
                  <a:uFillTx/>
                  <a:latin typeface="Corbel"/>
                  <a:cs typeface="Corbel"/>
                </a:rPr>
                <a:t>map</a:t>
              </a:r>
              <a:endParaRPr b="0" baseline="0" cap="none" dirty="0" i="0" kern="0" kumimoji="0" lang="en-US" noProof="0" normalizeH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rbel"/>
                <a:cs typeface="Corbel"/>
              </a:endParaRPr>
            </a:p>
          </p:txBody>
        </p: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533400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What is Spark?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199" y="2027238"/>
            <a:ext cx="8354733" cy="46021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Fast and expressive cluster computing system compatible with Apache Hadoop</a:t>
            </a:r>
          </a:p>
          <a:p>
            <a:r>
              <a:rPr dirty="0" lang="en-US" smtClean="0">
                <a:uFillTx/>
              </a:rPr>
              <a:t>Improves efficiency through:</a:t>
            </a:r>
          </a:p>
          <a:p>
            <a:pPr lvl="1"/>
            <a:r>
              <a:rPr dirty="0" lang="en-US" smtClean="0">
                <a:uFillTx/>
              </a:rPr>
              <a:t>General execution graphs</a:t>
            </a:r>
          </a:p>
          <a:p>
            <a:pPr lvl="1"/>
            <a:r>
              <a:rPr dirty="0" lang="en-US" smtClean="0">
                <a:uFillTx/>
              </a:rPr>
              <a:t>In-memory storage</a:t>
            </a:r>
          </a:p>
          <a:p>
            <a:r>
              <a:rPr dirty="0" lang="en-US" smtClean="0">
                <a:uFillTx/>
              </a:rPr>
              <a:t>Improves usability through:</a:t>
            </a:r>
          </a:p>
          <a:p>
            <a:pPr lvl="1"/>
            <a:r>
              <a:rPr dirty="0" lang="en-US" smtClean="0">
                <a:uFillTx/>
              </a:rPr>
              <a:t>Rich APIs in Java, </a:t>
            </a:r>
            <a:r>
              <a:rPr dirty="0" err="1" lang="en-US" smtClean="0">
                <a:uFillTx/>
              </a:rPr>
              <a:t>Scala</a:t>
            </a:r>
            <a:r>
              <a:rPr dirty="0" lang="en-US" smtClean="0">
                <a:uFillTx/>
              </a:rPr>
              <a:t>, Python</a:t>
            </a:r>
          </a:p>
          <a:p>
            <a:pPr lvl="1"/>
            <a:r>
              <a:rPr dirty="0" lang="en-US" smtClean="0">
                <a:uFillTx/>
              </a:rPr>
              <a:t>Interactive shell</a:t>
            </a:r>
            <a:endParaRPr dirty="0" lang="en-US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7" name="Group 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763440" y="3792278"/>
            <a:ext cx="4378766" cy="984885"/>
            <a:chOff x="6233894" y="4177822"/>
            <a:chExt cx="4378766" cy="984885"/>
          </a:xfrm>
        </p:grpSpPr>
        <p:cxnSp>
          <p:nvCxnSpPr>
            <p:cNvPr xmlns:c="http://schemas.openxmlformats.org/drawingml/2006/chart" xmlns:pic="http://schemas.openxmlformats.org/drawingml/2006/picture" xmlns:dgm="http://schemas.openxmlformats.org/drawingml/2006/diagram" id="5" name="Straight Arrow Connector 4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6233894" y="4686116"/>
              <a:ext cx="547768" cy="0"/>
            </a:xfrm>
            <a:prstGeom prst="straightConnector1">
              <a:avLst/>
            </a:prstGeom>
            <a:ln cmpd="sng" w="76200">
              <a:solidFill>
                <a:srgbClr val="FF6600"/>
              </a:solidFill>
              <a:headEnd len="med" type="none" w="med"/>
              <a:tailEnd type="triangle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xmlns:c="http://schemas.openxmlformats.org/drawingml/2006/chart" xmlns:pic="http://schemas.openxmlformats.org/drawingml/2006/picture" xmlns:dgm="http://schemas.openxmlformats.org/drawingml/2006/diagram" id="6" name="TextBox 5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34268" y="4177822"/>
              <a:ext cx="3878392" cy="984885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pPr algn="ctr"/>
              <a:r>
                <a:rPr dirty="0" lang="en-US" smtClean="0" sz="2900">
                  <a:solidFill>
                    <a:srgbClr val="FF6600"/>
                  </a:solidFill>
                  <a:uFillTx/>
                  <a:latin typeface="Corbel"/>
                  <a:cs typeface="Corbel"/>
                </a:rPr>
                <a:t>Up </a:t>
              </a:r>
              <a:r>
                <a:rPr dirty="0" lang="en-US" sz="2900">
                  <a:solidFill>
                    <a:srgbClr val="FF6600"/>
                  </a:solidFill>
                  <a:uFillTx/>
                  <a:latin typeface="Corbel"/>
                  <a:cs typeface="Corbel"/>
                </a:rPr>
                <a:t>to 10× </a:t>
              </a:r>
              <a:r>
                <a:rPr dirty="0" lang="en-US" smtClean="0" sz="2900">
                  <a:solidFill>
                    <a:srgbClr val="FF6600"/>
                  </a:solidFill>
                  <a:uFillTx/>
                  <a:latin typeface="Corbel"/>
                  <a:cs typeface="Corbel"/>
                </a:rPr>
                <a:t>faster on disk,</a:t>
              </a:r>
              <a:r>
                <a:rPr dirty="0" lang="en-US" sz="2900">
                  <a:solidFill>
                    <a:srgbClr val="FF6600"/>
                  </a:solidFill>
                  <a:uFillTx/>
                  <a:latin typeface="Corbel"/>
                  <a:cs typeface="Corbel"/>
                </a:rPr>
                <a:t/>
              </a:r>
              <a:br>
                <a:rPr dirty="0" lang="en-US" sz="2900">
                  <a:solidFill>
                    <a:srgbClr val="FF6600"/>
                  </a:solidFill>
                  <a:uFillTx/>
                  <a:latin typeface="Corbel"/>
                  <a:cs typeface="Corbel"/>
                </a:rPr>
              </a:br>
              <a:r>
                <a:rPr dirty="0" lang="en-US" sz="2900">
                  <a:solidFill>
                    <a:srgbClr val="FF6600"/>
                  </a:solidFill>
                  <a:uFillTx/>
                  <a:latin typeface="Corbel"/>
                  <a:cs typeface="Corbel"/>
                </a:rPr>
                <a:t>100× </a:t>
              </a:r>
              <a:r>
                <a:rPr dirty="0" lang="en-US" smtClean="0" sz="2900">
                  <a:solidFill>
                    <a:srgbClr val="FF6600"/>
                  </a:solidFill>
                  <a:uFillTx/>
                  <a:latin typeface="Corbel"/>
                  <a:cs typeface="Corbel"/>
                </a:rPr>
                <a:t>in memory</a:t>
              </a: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8" name="Group 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703257" y="5502244"/>
            <a:ext cx="2902993" cy="538609"/>
            <a:chOff x="6440576" y="4336153"/>
            <a:chExt cx="2902993" cy="538609"/>
          </a:xfrm>
        </p:grpSpPr>
        <p:cxnSp>
          <p:nvCxnSpPr>
            <p:cNvPr xmlns:c="http://schemas.openxmlformats.org/drawingml/2006/chart" xmlns:pic="http://schemas.openxmlformats.org/drawingml/2006/picture" xmlns:dgm="http://schemas.openxmlformats.org/drawingml/2006/diagram" id="9" name="Straight Arrow Connector 8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6440576" y="4648200"/>
              <a:ext cx="545812" cy="0"/>
            </a:xfrm>
            <a:prstGeom prst="straightConnector1">
              <a:avLst/>
            </a:prstGeom>
            <a:ln cmpd="sng" w="76200">
              <a:solidFill>
                <a:srgbClr val="FF6600"/>
              </a:solidFill>
              <a:headEnd len="med" type="none" w="med"/>
              <a:tailEnd type="triangle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xmlns:c="http://schemas.openxmlformats.org/drawingml/2006/chart" xmlns:pic="http://schemas.openxmlformats.org/drawingml/2006/picture" xmlns:dgm="http://schemas.openxmlformats.org/drawingml/2006/diagram" id="10" name="TextBox 9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009602" y="4336153"/>
              <a:ext cx="2333967" cy="538609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pPr algn="ctr"/>
              <a:r>
                <a:rPr dirty="0" lang="en-US" smtClean="0" sz="2900">
                  <a:solidFill>
                    <a:srgbClr val="FF6600"/>
                  </a:solidFill>
                  <a:uFillTx/>
                  <a:latin typeface="Corbel"/>
                  <a:cs typeface="Corbel"/>
                </a:rPr>
                <a:t>2-5× less code</a:t>
              </a:r>
            </a:p>
          </p:txBody>
        </p: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Advanced Features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Controllable partitioning</a:t>
            </a:r>
            <a:endParaRPr dirty="0" lang="en-US">
              <a:uFillTx/>
            </a:endParaRPr>
          </a:p>
          <a:p>
            <a:pPr lvl="1"/>
            <a:r>
              <a:rPr dirty="0" lang="en-US">
                <a:uFillTx/>
              </a:rPr>
              <a:t>Speed up joins against </a:t>
            </a:r>
            <a:r>
              <a:rPr dirty="0" lang="en-US" smtClean="0">
                <a:uFillTx/>
              </a:rPr>
              <a:t>a </a:t>
            </a:r>
            <a:r>
              <a:rPr dirty="0" lang="en-US">
                <a:uFillTx/>
              </a:rPr>
              <a:t>dataset</a:t>
            </a:r>
          </a:p>
          <a:p>
            <a:r>
              <a:rPr dirty="0" lang="en-US" smtClean="0">
                <a:uFillTx/>
              </a:rPr>
              <a:t>Controllable storage formats</a:t>
            </a:r>
          </a:p>
          <a:p>
            <a:pPr lvl="1"/>
            <a:r>
              <a:rPr dirty="0" lang="en-US" smtClean="0">
                <a:uFillTx/>
              </a:rPr>
              <a:t>Keep data serialized for efficiency, replicate to multiple nodes, cache on disk</a:t>
            </a:r>
          </a:p>
          <a:p>
            <a:r>
              <a:rPr dirty="0" lang="en-US" smtClean="0">
                <a:uFillTx/>
              </a:rPr>
              <a:t>Shared variables: broadcasts, accumulators</a:t>
            </a:r>
          </a:p>
          <a:p>
            <a:r>
              <a:rPr dirty="0" lang="en-US" smtClean="0">
                <a:uFillTx/>
              </a:rPr>
              <a:t>See online docs for details!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Getting Started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951038"/>
            <a:ext cx="8382000" cy="42211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Download Spark: </a:t>
            </a:r>
            <a:r>
              <a:rPr dirty="0" lang="en-US" smtClean="0">
                <a:uFillTx/>
                <a:hlinkClick r:id="rId2"/>
              </a:rPr>
              <a:t>spark-project.org/downloads</a:t>
            </a:r>
            <a:r>
              <a:rPr dirty="0" lang="en-US" smtClean="0">
                <a:uFillTx/>
              </a:rPr>
              <a:t> </a:t>
            </a:r>
          </a:p>
          <a:p>
            <a:r>
              <a:rPr dirty="0" lang="en-US" smtClean="0">
                <a:uFillTx/>
              </a:rPr>
              <a:t>Documentation and video tutorials: </a:t>
            </a:r>
            <a:r>
              <a:rPr dirty="0" lang="en-US" smtClean="0">
                <a:uFillTx/>
                <a:hlinkClick r:id="rId3"/>
              </a:rPr>
              <a:t>www.spark</a:t>
            </a:r>
            <a:r>
              <a:rPr dirty="0" lang="en-US">
                <a:uFillTx/>
                <a:hlinkClick r:id="rId3"/>
              </a:rPr>
              <a:t>-project.org/</a:t>
            </a:r>
            <a:r>
              <a:rPr dirty="0" lang="en-US" smtClean="0">
                <a:uFillTx/>
                <a:hlinkClick r:id="rId3"/>
              </a:rPr>
              <a:t>documentation</a:t>
            </a:r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Several ways to run:</a:t>
            </a:r>
          </a:p>
          <a:p>
            <a:pPr lvl="1"/>
            <a:r>
              <a:rPr dirty="0" lang="en-US" smtClean="0">
                <a:uFillTx/>
              </a:rPr>
              <a:t>Local mode (just need Java), EC2, private clusters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Cluster Execution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42900" y="1874838"/>
            <a:ext cx="8382000" cy="42211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  <a:cs typeface="Arial"/>
              </a:rPr>
              <a:t>Easiest way to </a:t>
            </a:r>
            <a:r>
              <a:rPr dirty="0" lang="en-US" smtClean="0">
                <a:uFillTx/>
                <a:cs typeface="Arial"/>
              </a:rPr>
              <a:t>start </a:t>
            </a:r>
            <a:r>
              <a:rPr dirty="0" lang="en-US" smtClean="0">
                <a:uFillTx/>
                <a:cs typeface="Arial"/>
              </a:rPr>
              <a:t>is </a:t>
            </a:r>
            <a:r>
              <a:rPr dirty="0" lang="en-US" smtClean="0">
                <a:uFillTx/>
                <a:cs typeface="Arial"/>
              </a:rPr>
              <a:t>EC2:</a:t>
            </a:r>
            <a:r>
              <a:rPr dirty="0" lang="en-US" smtClean="0" sz="1000">
                <a:uFillTx/>
                <a:cs typeface="Arial"/>
              </a:rPr>
              <a:t/>
            </a:r>
            <a:br>
              <a:rPr dirty="0" lang="en-US" smtClean="0" sz="1000">
                <a:uFillTx/>
                <a:cs typeface="Arial"/>
              </a:rPr>
            </a:br>
            <a:endParaRPr dirty="0" lang="en-US" smtClean="0" sz="1000">
              <a:uFillTx/>
              <a:cs typeface="Arial"/>
            </a:endParaRPr>
          </a:p>
          <a:p>
            <a:r>
              <a:rPr dirty="0" lang="en-US" smtClean="0" sz="2800">
                <a:uFillTx/>
                <a:cs typeface="Arial"/>
              </a:rPr>
              <a:t>Local Mode </a:t>
            </a:r>
          </a:p>
          <a:p>
            <a:r>
              <a:rPr dirty="0" lang="en-US" smtClean="0" sz="2800">
                <a:uFillTx/>
                <a:cs typeface="Arial"/>
              </a:rPr>
              <a:t>Several </a:t>
            </a:r>
            <a:r>
              <a:rPr dirty="0" lang="en-US" smtClean="0" sz="2800">
                <a:uFillTx/>
                <a:cs typeface="Arial"/>
              </a:rPr>
              <a:t>options for private clusters:</a:t>
            </a:r>
          </a:p>
          <a:p>
            <a:pPr lvl="1"/>
            <a:r>
              <a:rPr dirty="0" lang="en-US" smtClean="0" sz="2400">
                <a:uFillTx/>
                <a:cs typeface="Arial"/>
              </a:rPr>
              <a:t>Standalone mode (similar to </a:t>
            </a:r>
            <a:r>
              <a:rPr dirty="0" err="1" lang="en-US" smtClean="0" sz="2400">
                <a:uFillTx/>
                <a:cs typeface="Arial"/>
              </a:rPr>
              <a:t>Hadoop’s</a:t>
            </a:r>
            <a:r>
              <a:rPr dirty="0" lang="en-US" smtClean="0" sz="2400">
                <a:uFillTx/>
                <a:cs typeface="Arial"/>
              </a:rPr>
              <a:t> deploy scripts)</a:t>
            </a:r>
          </a:p>
          <a:p>
            <a:pPr lvl="1"/>
            <a:r>
              <a:rPr dirty="0" err="1" lang="en-US" smtClean="0" sz="2400">
                <a:uFillTx/>
                <a:cs typeface="Arial"/>
              </a:rPr>
              <a:t>Mesos</a:t>
            </a:r>
            <a:endParaRPr dirty="0" lang="en-US" smtClean="0" sz="2400">
              <a:uFillTx/>
              <a:cs typeface="Arial"/>
            </a:endParaRPr>
          </a:p>
          <a:p>
            <a:pPr lvl="1"/>
            <a:r>
              <a:rPr dirty="0" err="1" lang="en-US" smtClean="0" sz="2400">
                <a:uFillTx/>
                <a:cs typeface="Arial"/>
              </a:rPr>
              <a:t>Hadoop</a:t>
            </a:r>
            <a:r>
              <a:rPr dirty="0" lang="en-US" smtClean="0" sz="2400">
                <a:uFillTx/>
                <a:cs typeface="Arial"/>
              </a:rPr>
              <a:t> </a:t>
            </a:r>
            <a:r>
              <a:rPr dirty="0" lang="en-US" smtClean="0" sz="2400">
                <a:uFillTx/>
                <a:cs typeface="Arial"/>
              </a:rPr>
              <a:t>YARN  </a:t>
            </a:r>
          </a:p>
          <a:p>
            <a:r>
              <a:rPr dirty="0" lang="en-US" smtClean="0">
                <a:uFillTx/>
                <a:cs typeface="Arial"/>
              </a:rPr>
              <a:t>   </a:t>
            </a:r>
            <a:r>
              <a:rPr dirty="0" lang="en-US" smtClean="0" sz="2600">
                <a:uFillTx/>
                <a:cs typeface="Arial"/>
              </a:rPr>
              <a:t>Amazon </a:t>
            </a:r>
            <a:r>
              <a:rPr dirty="0" lang="en-US" smtClean="0" sz="2600">
                <a:uFillTx/>
                <a:cs typeface="Arial"/>
              </a:rPr>
              <a:t>EMR: </a:t>
            </a:r>
            <a:r>
              <a:rPr dirty="0" lang="en-US" smtClean="0" sz="2600">
                <a:uFillTx/>
                <a:cs typeface="Arial"/>
                <a:hlinkClick r:id="rId2"/>
              </a:rPr>
              <a:t>tinyurl.com/spark-emr</a:t>
            </a:r>
            <a:r>
              <a:rPr dirty="0" lang="en-US" smtClean="0" sz="2600">
                <a:uFillTx/>
                <a:cs typeface="Arial"/>
              </a:rPr>
              <a:t> 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/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Example: PageRank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Good example of a more complex algorithm</a:t>
            </a:r>
          </a:p>
          <a:p>
            <a:pPr lvl="1"/>
            <a:r>
              <a:rPr dirty="0" lang="en-US" smtClean="0">
                <a:uFillTx/>
              </a:rPr>
              <a:t>Multiple stages of map &amp; reduce</a:t>
            </a:r>
          </a:p>
          <a:p>
            <a:r>
              <a:rPr dirty="0" lang="en-US" smtClean="0">
                <a:uFillTx/>
              </a:rPr>
              <a:t>Benefits from Spark’s in-memory caching</a:t>
            </a:r>
          </a:p>
          <a:p>
            <a:pPr lvl="1"/>
            <a:r>
              <a:rPr dirty="0" lang="en-US" smtClean="0">
                <a:uFillTx/>
              </a:rPr>
              <a:t>Multiple iterations over the same data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125530360" build="p" grpId="0" spid="3"/>
    </p:bldLst>
  </p:timing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304800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Basic Idea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71474" y="1488390"/>
            <a:ext cx="8391525" cy="42211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Give pages ranks (scores) based on links to them</a:t>
            </a:r>
          </a:p>
          <a:p>
            <a:pPr lvl="1"/>
            <a:r>
              <a:rPr dirty="0" lang="en-US">
                <a:uFillTx/>
              </a:rPr>
              <a:t>Links from many pages 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dirty="0" lang="en-US">
                <a:uFillTx/>
              </a:rPr>
              <a:t> high rank</a:t>
            </a:r>
          </a:p>
          <a:p>
            <a:pPr lvl="1"/>
            <a:r>
              <a:rPr dirty="0" lang="en-US">
                <a:uFillTx/>
              </a:rPr>
              <a:t>Link from a high-rank page </a:t>
            </a:r>
            <a:r>
              <a:rPr dirty="0" lang="en-US">
                <a:uFillTx/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dirty="0" lang="en-US">
                <a:uFillTx/>
              </a:rPr>
              <a:t> high rank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Box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-29166" y="6553201"/>
            <a:ext cx="4379132" cy="30777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bIns="45719" lIns="91438" rIns="91438" rtlCol="0" tIns="45719" wrap="none">
            <a:spAutoFit/>
          </a:bodyPr>
          <a:lstStyle/>
          <a:p>
            <a:r>
              <a:rPr dirty="0" lang="en-US" sz="14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rbel"/>
                <a:cs typeface="Corbel"/>
              </a:rPr>
              <a:t>Image: en.wikipedia.org/wiki/File:PageRank-hi-res-2.png 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800px-PageRank-hi-res-2.png" id="7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517070" y="3131734"/>
            <a:ext cx="5211294" cy="3785616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/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err="1" lang="en-US" smtClean="0">
                <a:uFillTx/>
              </a:rPr>
              <a:t>Scala</a:t>
            </a:r>
            <a:r>
              <a:rPr dirty="0" lang="en-US" smtClean="0">
                <a:uFillTx/>
              </a:rPr>
              <a:t> Implementation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027238"/>
            <a:ext cx="8229600" cy="42211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marL="19202">
              <a:spcBef>
                <a:spcPct val="0"/>
              </a:spcBef>
            </a:pPr>
            <a:r>
              <a:rPr b="1" dirty="0" err="1" lang="en-US" smtClean="0" sz="1800">
                <a:uFillTx/>
                <a:latin typeface="Lucida Console"/>
                <a:ea charset="0" typeface="Consolas"/>
                <a:cs typeface="Lucida Console"/>
              </a:rPr>
              <a:t>val</a:t>
            </a:r>
            <a:r>
              <a:rPr dirty="0" lang="en-US" smtClean="0" sz="1800">
                <a:uFillTx/>
                <a:latin typeface="Lucida Console"/>
                <a:ea charset="0" typeface="Consolas"/>
                <a:cs typeface="Lucida Console"/>
              </a:rPr>
              <a:t> </a:t>
            </a:r>
            <a:r>
              <a:rPr dirty="0" err="1" lang="en-US" smtClean="0" sz="1800">
                <a:uFillTx/>
                <a:latin typeface="Lucida Console"/>
                <a:ea charset="0" typeface="Consolas"/>
                <a:cs typeface="Lucida Console"/>
              </a:rPr>
              <a:t>sc</a:t>
            </a:r>
            <a:r>
              <a:rPr dirty="0" lang="en-US" smtClean="0" sz="1800">
                <a:uFillTx/>
                <a:latin typeface="Lucida Console"/>
                <a:ea charset="0" typeface="Consolas"/>
                <a:cs typeface="Lucida Console"/>
              </a:rPr>
              <a:t> = </a:t>
            </a:r>
            <a:r>
              <a:rPr b="1" dirty="0" lang="en-US" smtClean="0" sz="1800">
                <a:uFillTx/>
                <a:latin typeface="Lucida Console"/>
                <a:ea charset="0" typeface="Consolas"/>
                <a:cs typeface="Lucida Console"/>
              </a:rPr>
              <a:t>new</a:t>
            </a:r>
            <a:r>
              <a:rPr dirty="0" lang="en-US" smtClean="0" sz="1800">
                <a:uFillTx/>
                <a:latin typeface="Lucida Console"/>
                <a:ea charset="0" typeface="Consolas"/>
                <a:cs typeface="Lucida Console"/>
              </a:rPr>
              <a:t> </a:t>
            </a:r>
            <a:r>
              <a:rPr dirty="0" err="1" lang="en-US" smtClean="0" sz="1800">
                <a:uFillTx/>
                <a:latin typeface="Lucida Console"/>
                <a:ea charset="0" typeface="Consolas"/>
                <a:cs typeface="Lucida Console"/>
              </a:rPr>
              <a:t>SparkContext</a:t>
            </a:r>
            <a:r>
              <a:rPr dirty="0" lang="en-US" smtClean="0" sz="1800">
                <a:uFillTx/>
                <a:latin typeface="Lucida Console"/>
                <a:ea charset="0" typeface="Consolas"/>
                <a:cs typeface="Lucida Console"/>
              </a:rPr>
              <a:t>(</a:t>
            </a:r>
            <a:r>
              <a:rPr dirty="0" lang="en-US" smtClean="0" sz="1800">
                <a:solidFill>
                  <a:srgbClr val="000090"/>
                </a:solidFill>
                <a:uFillTx/>
                <a:latin typeface="Lucida Console"/>
                <a:ea charset="0" typeface="Consolas"/>
                <a:cs typeface="Lucida Console"/>
              </a:rPr>
              <a:t>“local”</a:t>
            </a:r>
            <a:r>
              <a:rPr dirty="0" lang="en-US" smtClean="0" sz="1800">
                <a:uFillTx/>
                <a:latin typeface="Lucida Console"/>
                <a:ea charset="0" typeface="Consolas"/>
                <a:cs typeface="Lucida Console"/>
              </a:rPr>
              <a:t>, </a:t>
            </a:r>
            <a:r>
              <a:rPr dirty="0" lang="en-US" smtClean="0" sz="1800">
                <a:solidFill>
                  <a:srgbClr val="000090"/>
                </a:solidFill>
                <a:uFillTx/>
                <a:latin typeface="Lucida Console"/>
                <a:ea charset="0" typeface="Consolas"/>
                <a:cs typeface="Lucida Console"/>
              </a:rPr>
              <a:t>“PageRank”</a:t>
            </a:r>
            <a:r>
              <a:rPr dirty="0" lang="en-US" smtClean="0" sz="1800">
                <a:uFillTx/>
                <a:latin typeface="Lucida Console"/>
                <a:ea charset="0" typeface="Consolas"/>
                <a:cs typeface="Lucida Console"/>
              </a:rPr>
              <a:t>, </a:t>
            </a:r>
            <a:r>
              <a:rPr dirty="0" err="1" lang="en-US" smtClean="0" sz="1800">
                <a:uFillTx/>
                <a:latin typeface="Lucida Console"/>
                <a:ea charset="0" typeface="Consolas"/>
                <a:cs typeface="Lucida Console"/>
              </a:rPr>
              <a:t>sparkHome</a:t>
            </a:r>
            <a:r>
              <a:rPr dirty="0" lang="en-US" smtClean="0" sz="1800">
                <a:uFillTx/>
                <a:latin typeface="Lucida Console"/>
                <a:ea charset="0" typeface="Consolas"/>
                <a:cs typeface="Lucida Console"/>
              </a:rPr>
              <a:t>,</a:t>
            </a:r>
            <a:br>
              <a:rPr dirty="0" lang="en-US" smtClean="0" sz="1800">
                <a:uFillTx/>
                <a:latin typeface="Lucida Console"/>
                <a:ea charset="0" typeface="Consolas"/>
                <a:cs typeface="Lucida Console"/>
              </a:rPr>
            </a:br>
            <a:r>
              <a:rPr dirty="0" lang="en-US" smtClean="0" sz="1800">
                <a:uFillTx/>
                <a:latin typeface="Lucida Console"/>
                <a:ea charset="0" typeface="Consolas"/>
                <a:cs typeface="Lucida Console"/>
              </a:rPr>
              <a:t>                          </a:t>
            </a:r>
            <a:r>
              <a:rPr dirty="0" err="1" lang="en-US" smtClean="0" sz="1800">
                <a:uFillTx/>
                <a:latin typeface="Lucida Console"/>
                <a:ea charset="0" typeface="Consolas"/>
                <a:cs typeface="Lucida Console"/>
              </a:rPr>
              <a:t>Seq</a:t>
            </a:r>
            <a:r>
              <a:rPr dirty="0" lang="en-US" smtClean="0" sz="1800">
                <a:uFillTx/>
                <a:latin typeface="Lucida Console"/>
                <a:ea charset="0" typeface="Consolas"/>
                <a:cs typeface="Lucida Console"/>
              </a:rPr>
              <a:t>(</a:t>
            </a:r>
            <a:r>
              <a:rPr dirty="0" lang="en-US" smtClean="0" sz="1800">
                <a:solidFill>
                  <a:srgbClr val="000090"/>
                </a:solidFill>
                <a:uFillTx/>
                <a:latin typeface="Lucida Console"/>
                <a:ea charset="0" typeface="Consolas"/>
                <a:cs typeface="Lucida Console"/>
              </a:rPr>
              <a:t>“</a:t>
            </a:r>
            <a:r>
              <a:rPr dirty="0" err="1" lang="en-US" smtClean="0" sz="1800">
                <a:solidFill>
                  <a:srgbClr val="000090"/>
                </a:solidFill>
                <a:uFillTx/>
                <a:latin typeface="Lucida Console"/>
                <a:ea charset="0" typeface="Consolas"/>
                <a:cs typeface="Lucida Console"/>
              </a:rPr>
              <a:t>pagerank.jar</a:t>
            </a:r>
            <a:r>
              <a:rPr dirty="0" lang="en-US" smtClean="0" sz="1800">
                <a:solidFill>
                  <a:srgbClr val="000090"/>
                </a:solidFill>
                <a:uFillTx/>
                <a:latin typeface="Lucida Console"/>
                <a:ea charset="0" typeface="Consolas"/>
                <a:cs typeface="Lucida Console"/>
              </a:rPr>
              <a:t>”</a:t>
            </a:r>
            <a:r>
              <a:rPr dirty="0" lang="en-US" smtClean="0" sz="1800">
                <a:uFillTx/>
                <a:latin typeface="Lucida Console"/>
                <a:ea charset="0" typeface="Consolas"/>
                <a:cs typeface="Lucida Console"/>
              </a:rPr>
              <a:t>))</a:t>
            </a:r>
            <a:br>
              <a:rPr dirty="0" lang="en-US" smtClean="0" sz="1800">
                <a:uFillTx/>
                <a:latin typeface="Lucida Console"/>
                <a:ea charset="0" typeface="Consolas"/>
                <a:cs typeface="Lucida Console"/>
              </a:rPr>
            </a:br>
            <a:r>
              <a:rPr b="1" dirty="0" lang="en-US" smtClean="0" sz="1800">
                <a:uFillTx/>
                <a:latin typeface="Lucida Console"/>
                <a:ea charset="0" typeface="Consolas"/>
                <a:cs typeface="Lucida Console"/>
              </a:rPr>
              <a:t/>
            </a:r>
            <a:br>
              <a:rPr b="1" dirty="0" lang="en-US" smtClean="0" sz="1800">
                <a:uFillTx/>
                <a:latin typeface="Lucida Console"/>
                <a:ea charset="0" typeface="Consolas"/>
                <a:cs typeface="Lucida Console"/>
              </a:rPr>
            </a:br>
            <a:r>
              <a:rPr b="1" dirty="0" err="1" lang="en-US" smtClean="0" sz="1800">
                <a:uFillTx/>
                <a:latin typeface="Lucida Console"/>
                <a:ea charset="0" typeface="Consolas"/>
                <a:cs typeface="Lucida Console"/>
              </a:rPr>
              <a:t>val</a:t>
            </a:r>
            <a:r>
              <a:rPr b="1" dirty="0" lang="en-US" smtClean="0" sz="1800">
                <a:uFillTx/>
                <a:latin typeface="Lucida Console"/>
                <a:ea charset="0" typeface="Consolas"/>
                <a:cs typeface="Lucida Console"/>
              </a:rPr>
              <a:t> </a:t>
            </a:r>
            <a: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  <a:t>links = 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ea charset="0" typeface="Consolas"/>
                <a:cs typeface="Lucida Console"/>
              </a:rPr>
              <a:t>// </a:t>
            </a: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ea charset="0" typeface="Consolas"/>
                <a:cs typeface="Lucida Console"/>
              </a:rPr>
              <a:t>load RDD 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ea charset="0" typeface="Consolas"/>
                <a:cs typeface="Lucida Console"/>
              </a:rPr>
              <a:t>of (</a:t>
            </a:r>
            <a:r>
              <a:rPr dirty="0" err="1" lang="en-US" sz="1800">
                <a:solidFill>
                  <a:srgbClr val="008040"/>
                </a:solidFill>
                <a:uFillTx/>
                <a:latin typeface="Lucida Console"/>
                <a:ea charset="0" typeface="Consolas"/>
                <a:cs typeface="Lucida Console"/>
              </a:rPr>
              <a:t>url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ea charset="0" typeface="Consolas"/>
                <a:cs typeface="Lucida Console"/>
              </a:rPr>
              <a:t>, neighbors) pairs</a:t>
            </a:r>
          </a:p>
          <a:p>
            <a:pPr marL="19202">
              <a:spcBef>
                <a:spcPct val="0"/>
              </a:spcBef>
            </a:pPr>
            <a:r>
              <a:rPr b="1" dirty="0" err="1" lang="en-US" sz="1800">
                <a:uFillTx/>
                <a:latin typeface="Lucida Console"/>
                <a:ea charset="0" typeface="Consolas"/>
                <a:cs typeface="Lucida Console"/>
              </a:rPr>
              <a:t>var</a:t>
            </a:r>
            <a:r>
              <a:rPr b="1" dirty="0" lang="en-US" sz="1800">
                <a:uFillTx/>
                <a:latin typeface="Lucida Console"/>
                <a:ea charset="0" typeface="Consolas"/>
                <a:cs typeface="Lucida Console"/>
              </a:rPr>
              <a:t> </a:t>
            </a:r>
            <a: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  <a:t>ranks = 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ea charset="0" typeface="Consolas"/>
                <a:cs typeface="Lucida Console"/>
              </a:rPr>
              <a:t>// </a:t>
            </a:r>
            <a:r>
              <a:rPr dirty="0" lang="en-US" smtClean="0" sz="1800">
                <a:solidFill>
                  <a:srgbClr val="008040"/>
                </a:solidFill>
                <a:uFillTx/>
                <a:latin typeface="Lucida Console"/>
                <a:ea charset="0" typeface="Consolas"/>
                <a:cs typeface="Lucida Console"/>
              </a:rPr>
              <a:t>load RDD 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ea charset="0" typeface="Consolas"/>
                <a:cs typeface="Lucida Console"/>
              </a:rPr>
              <a:t>of (</a:t>
            </a:r>
            <a:r>
              <a:rPr dirty="0" err="1" lang="en-US" sz="1800">
                <a:solidFill>
                  <a:srgbClr val="008040"/>
                </a:solidFill>
                <a:uFillTx/>
                <a:latin typeface="Lucida Console"/>
                <a:ea charset="0" typeface="Consolas"/>
                <a:cs typeface="Lucida Console"/>
              </a:rPr>
              <a:t>url</a:t>
            </a:r>
            <a:r>
              <a:rPr dirty="0" lang="en-US" sz="1800">
                <a:solidFill>
                  <a:srgbClr val="008040"/>
                </a:solidFill>
                <a:uFillTx/>
                <a:latin typeface="Lucida Console"/>
                <a:ea charset="0" typeface="Consolas"/>
                <a:cs typeface="Lucida Console"/>
              </a:rPr>
              <a:t>, rank) pairs</a:t>
            </a:r>
          </a:p>
          <a:p>
            <a:pPr marL="19202">
              <a:spcBef>
                <a:spcPct val="0"/>
              </a:spcBef>
            </a:pPr>
            <a:endParaRPr dirty="0" lang="en-US" sz="1800">
              <a:solidFill>
                <a:srgbClr val="008000"/>
              </a:solidFill>
              <a:uFillTx/>
              <a:latin typeface="Lucida Console"/>
              <a:ea charset="0" typeface="Consolas"/>
              <a:cs typeface="Lucida Console"/>
            </a:endParaRPr>
          </a:p>
          <a:p>
            <a:pPr marL="19202">
              <a:spcBef>
                <a:spcPct val="0"/>
              </a:spcBef>
            </a:pPr>
            <a:r>
              <a:rPr b="1" dirty="0" lang="en-US" sz="1800">
                <a:uFillTx/>
                <a:latin typeface="Lucida Console"/>
                <a:ea charset="0" typeface="Consolas"/>
                <a:cs typeface="Lucida Console"/>
              </a:rPr>
              <a:t>for</a:t>
            </a:r>
            <a: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  <a:t> (</a:t>
            </a:r>
            <a:r>
              <a:rPr dirty="0" err="1" lang="en-US" sz="1800">
                <a:uFillTx/>
                <a:latin typeface="Lucida Console"/>
                <a:ea charset="0" typeface="Consolas"/>
                <a:cs typeface="Lucida Console"/>
              </a:rPr>
              <a:t>i</a:t>
            </a:r>
            <a: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  <a:t> &lt;- 1 to ITERATIONS) {</a:t>
            </a:r>
          </a:p>
          <a:p>
            <a:pPr marL="19202">
              <a:spcBef>
                <a:spcPct val="0"/>
              </a:spcBef>
            </a:pPr>
            <a: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  <a:t>  </a:t>
            </a:r>
            <a:r>
              <a:rPr b="1" dirty="0" err="1" lang="en-US" sz="1800">
                <a:uFillTx/>
                <a:latin typeface="Lucida Console"/>
                <a:ea charset="0" typeface="Consolas"/>
                <a:cs typeface="Lucida Console"/>
              </a:rPr>
              <a:t>val</a:t>
            </a:r>
            <a: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  <a:t> </a:t>
            </a:r>
            <a:r>
              <a:rPr dirty="0" err="1" lang="en-US" sz="1800">
                <a:uFillTx/>
                <a:latin typeface="Lucida Console"/>
                <a:ea charset="0" typeface="Consolas"/>
                <a:cs typeface="Lucida Console"/>
              </a:rPr>
              <a:t>contribs</a:t>
            </a:r>
            <a: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  <a:t> = </a:t>
            </a:r>
            <a:r>
              <a:rPr dirty="0" err="1" lang="en-US" sz="1800">
                <a:uFillTx/>
                <a:latin typeface="Lucida Console"/>
                <a:ea charset="0" typeface="Consolas"/>
                <a:cs typeface="Lucida Console"/>
              </a:rPr>
              <a:t>links.</a:t>
            </a:r>
            <a:r>
              <a:rPr dirty="0" err="1" lang="en-US" sz="1800">
                <a:solidFill>
                  <a:srgbClr val="3366FF"/>
                </a:solidFill>
                <a:uFillTx/>
                <a:latin typeface="Lucida Console"/>
                <a:ea charset="0" typeface="Consolas"/>
                <a:cs typeface="Lucida Console"/>
              </a:rPr>
              <a:t>join</a:t>
            </a:r>
            <a: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  <a:t>(ranks).</a:t>
            </a:r>
            <a:r>
              <a:rPr dirty="0" err="1" lang="en-US" sz="1800">
                <a:solidFill>
                  <a:srgbClr val="3366FF"/>
                </a:solidFill>
                <a:uFillTx/>
                <a:latin typeface="Lucida Console"/>
                <a:ea charset="0" typeface="Consolas"/>
                <a:cs typeface="Lucida Console"/>
              </a:rPr>
              <a:t>flatMap</a:t>
            </a:r>
            <a: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  <a:t> {</a:t>
            </a:r>
          </a:p>
          <a:p>
            <a:pPr marL="19202">
              <a:spcBef>
                <a:spcPct val="0"/>
              </a:spcBef>
            </a:pPr>
            <a:r>
              <a:rPr dirty="0" lang="en-US" sz="1800">
                <a:solidFill>
                  <a:srgbClr val="FF0080"/>
                </a:solidFill>
                <a:uFillTx/>
                <a:latin typeface="Lucida Console"/>
                <a:ea charset="0" typeface="Consolas"/>
                <a:cs typeface="Lucida Console"/>
              </a:rPr>
              <a:t>    case (</a:t>
            </a:r>
            <a:r>
              <a:rPr dirty="0" err="1" lang="en-US" sz="1800">
                <a:solidFill>
                  <a:srgbClr val="FF0080"/>
                </a:solidFill>
                <a:uFillTx/>
                <a:latin typeface="Lucida Console"/>
                <a:ea charset="0" typeface="Consolas"/>
                <a:cs typeface="Lucida Console"/>
              </a:rPr>
              <a:t>url</a:t>
            </a:r>
            <a:r>
              <a:rPr dirty="0" lang="en-US" sz="1800">
                <a:solidFill>
                  <a:srgbClr val="FF0080"/>
                </a:solidFill>
                <a:uFillTx/>
                <a:latin typeface="Lucida Console"/>
                <a:ea charset="0" typeface="Consolas"/>
                <a:cs typeface="Lucida Console"/>
              </a:rPr>
              <a:t>, (links, rank)) =&gt;</a:t>
            </a:r>
          </a:p>
          <a:p>
            <a:pPr marL="19202">
              <a:spcBef>
                <a:spcPct val="0"/>
              </a:spcBef>
            </a:pPr>
            <a:r>
              <a:rPr dirty="0" lang="en-US" sz="1800">
                <a:solidFill>
                  <a:srgbClr val="FF0080"/>
                </a:solidFill>
                <a:uFillTx/>
                <a:latin typeface="Lucida Console"/>
                <a:ea charset="0" typeface="Consolas"/>
                <a:cs typeface="Lucida Console"/>
              </a:rPr>
              <a:t>      </a:t>
            </a:r>
            <a:r>
              <a:rPr dirty="0" err="1" lang="en-US" sz="1800">
                <a:solidFill>
                  <a:srgbClr val="FF0080"/>
                </a:solidFill>
                <a:uFillTx/>
                <a:latin typeface="Lucida Console"/>
                <a:ea charset="0" typeface="Consolas"/>
                <a:cs typeface="Lucida Console"/>
              </a:rPr>
              <a:t>links.map</a:t>
            </a:r>
            <a:r>
              <a:rPr dirty="0" lang="en-US" sz="1800">
                <a:solidFill>
                  <a:srgbClr val="FF0080"/>
                </a:solidFill>
                <a:uFillTx/>
                <a:latin typeface="Lucida Console"/>
                <a:ea charset="0" typeface="Consolas"/>
                <a:cs typeface="Lucida Console"/>
              </a:rPr>
              <a:t>(</a:t>
            </a:r>
            <a:r>
              <a:rPr dirty="0" err="1" lang="en-US" sz="1800">
                <a:solidFill>
                  <a:srgbClr val="FF0080"/>
                </a:solidFill>
                <a:uFillTx/>
                <a:latin typeface="Lucida Console"/>
                <a:ea charset="0" typeface="Consolas"/>
                <a:cs typeface="Lucida Console"/>
              </a:rPr>
              <a:t>dest</a:t>
            </a:r>
            <a:r>
              <a:rPr dirty="0" lang="en-US" sz="1800">
                <a:solidFill>
                  <a:srgbClr val="FF0080"/>
                </a:solidFill>
                <a:uFillTx/>
                <a:latin typeface="Lucida Console"/>
                <a:ea charset="0" typeface="Consolas"/>
                <a:cs typeface="Lucida Console"/>
              </a:rPr>
              <a:t> =&gt; (</a:t>
            </a:r>
            <a:r>
              <a:rPr dirty="0" err="1" lang="en-US" sz="1800">
                <a:solidFill>
                  <a:srgbClr val="FF0080"/>
                </a:solidFill>
                <a:uFillTx/>
                <a:latin typeface="Lucida Console"/>
                <a:ea charset="0" typeface="Consolas"/>
                <a:cs typeface="Lucida Console"/>
              </a:rPr>
              <a:t>dest</a:t>
            </a:r>
            <a:r>
              <a:rPr dirty="0" lang="en-US" sz="1800">
                <a:solidFill>
                  <a:srgbClr val="FF0080"/>
                </a:solidFill>
                <a:uFillTx/>
                <a:latin typeface="Lucida Console"/>
                <a:ea charset="0" typeface="Consolas"/>
                <a:cs typeface="Lucida Console"/>
              </a:rPr>
              <a:t>, rank/</a:t>
            </a:r>
            <a:r>
              <a:rPr dirty="0" err="1" lang="en-US" sz="1800">
                <a:solidFill>
                  <a:srgbClr val="FF0080"/>
                </a:solidFill>
                <a:uFillTx/>
                <a:latin typeface="Lucida Console"/>
                <a:ea charset="0" typeface="Consolas"/>
                <a:cs typeface="Lucida Console"/>
              </a:rPr>
              <a:t>links.size</a:t>
            </a:r>
            <a:r>
              <a:rPr dirty="0" lang="en-US" sz="1800">
                <a:solidFill>
                  <a:srgbClr val="FF0080"/>
                </a:solidFill>
                <a:uFillTx/>
                <a:latin typeface="Lucida Console"/>
                <a:ea charset="0" typeface="Consolas"/>
                <a:cs typeface="Lucida Console"/>
              </a:rPr>
              <a:t>))</a:t>
            </a:r>
          </a:p>
          <a:p>
            <a:pPr marL="19202">
              <a:spcBef>
                <a:spcPct val="0"/>
              </a:spcBef>
            </a:pPr>
            <a:r>
              <a:rPr dirty="0" lang="en-US" sz="1800">
                <a:solidFill>
                  <a:srgbClr val="FF0080"/>
                </a:solidFill>
                <a:uFillTx/>
                <a:latin typeface="Lucida Console"/>
                <a:ea charset="0" typeface="Consolas"/>
                <a:cs typeface="Lucida Console"/>
              </a:rPr>
              <a:t>  </a:t>
            </a:r>
            <a: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  <a:t>}</a:t>
            </a:r>
            <a:b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</a:br>
            <a: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  <a:t>  ranks = </a:t>
            </a:r>
            <a:r>
              <a:rPr dirty="0" err="1" lang="en-US" sz="1800">
                <a:uFillTx/>
                <a:latin typeface="Lucida Console"/>
                <a:ea charset="0" typeface="Consolas"/>
                <a:cs typeface="Lucida Console"/>
              </a:rPr>
              <a:t>contribs.</a:t>
            </a:r>
            <a:r>
              <a:rPr dirty="0" err="1" lang="en-US" sz="1800">
                <a:solidFill>
                  <a:srgbClr val="3366FF"/>
                </a:solidFill>
                <a:uFillTx/>
                <a:latin typeface="Lucida Console"/>
                <a:ea charset="0" typeface="Consolas"/>
                <a:cs typeface="Lucida Console"/>
              </a:rPr>
              <a:t>reduceByKey</a:t>
            </a:r>
            <a: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  <a:t>(</a:t>
            </a:r>
            <a:r>
              <a:rPr dirty="0" lang="en-US" sz="1800">
                <a:solidFill>
                  <a:srgbClr val="FF0080"/>
                </a:solidFill>
                <a:uFillTx/>
                <a:latin typeface="Lucida Console"/>
                <a:ea charset="0" typeface="Consolas"/>
                <a:cs typeface="Lucida Console"/>
              </a:rPr>
              <a:t>_ + _</a:t>
            </a:r>
            <a: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  <a:t>)</a:t>
            </a:r>
            <a:b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</a:br>
            <a: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  <a:t>                  .</a:t>
            </a:r>
            <a:r>
              <a:rPr dirty="0" err="1" lang="en-US" sz="1800">
                <a:solidFill>
                  <a:srgbClr val="3366FF"/>
                </a:solidFill>
                <a:uFillTx/>
                <a:latin typeface="Lucida Console"/>
                <a:ea charset="0" typeface="Consolas"/>
                <a:cs typeface="Lucida Console"/>
              </a:rPr>
              <a:t>mapValues</a:t>
            </a:r>
            <a: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  <a:t>(</a:t>
            </a:r>
            <a:r>
              <a:rPr dirty="0" lang="en-US" sz="1800">
                <a:solidFill>
                  <a:srgbClr val="FF0080"/>
                </a:solidFill>
                <a:uFillTx/>
                <a:latin typeface="Lucida Console"/>
                <a:ea charset="0" typeface="Consolas"/>
                <a:cs typeface="Lucida Console"/>
              </a:rPr>
              <a:t>0.15 + 0.85 * _</a:t>
            </a:r>
            <a: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  <a:t>)</a:t>
            </a:r>
          </a:p>
          <a:p>
            <a:pPr marL="19202">
              <a:spcBef>
                <a:spcPct val="0"/>
              </a:spcBef>
            </a:pPr>
            <a: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  <a:t>}</a:t>
            </a:r>
            <a:b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</a:br>
            <a:r>
              <a:rPr dirty="0" err="1" lang="en-US" smtClean="0" sz="1800">
                <a:uFillTx/>
                <a:latin typeface="Lucida Console"/>
                <a:ea charset="0" typeface="Consolas"/>
                <a:cs typeface="Lucida Console"/>
              </a:rPr>
              <a:t>ranks.</a:t>
            </a:r>
            <a:r>
              <a:rPr dirty="0" err="1" lang="en-US" smtClean="0" sz="1800">
                <a:solidFill>
                  <a:srgbClr val="3366FF"/>
                </a:solidFill>
                <a:uFillTx/>
                <a:latin typeface="Lucida Console"/>
                <a:ea charset="0" typeface="Consolas"/>
                <a:cs typeface="Lucida Console"/>
              </a:rPr>
              <a:t>saveAsTextFile</a:t>
            </a:r>
            <a:r>
              <a:rPr dirty="0" lang="en-US" sz="1800">
                <a:uFillTx/>
                <a:latin typeface="Lucida Console"/>
                <a:ea charset="0" typeface="Consolas"/>
                <a:cs typeface="Lucida Console"/>
              </a:rPr>
              <a:t>(...)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/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533400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PageRank Performance</a:t>
            </a:r>
            <a:endParaRPr dirty="0" lang="en-US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" name="Chart 3"/>
          <p:cNvGraphicFramePr xmlns:c="http://schemas.openxmlformats.org/drawingml/2006/chart" xmlns:pic="http://schemas.openxmlformats.org/drawingml/2006/picture" xmlns:dgm="http://schemas.openxmlformats.org/drawingml/2006/diagram">
            <a:graphicFrameLocks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1600200" y="2209800"/>
          <a:ext cx="5953125" cy="422910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chart">
            <c:chart xmlns:cdr="http://schemas.openxmlformats.org/drawingml/2006/chartDrawing" r:id="rId3"/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/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5500">
                <a:uFillTx/>
              </a:rPr>
              <a:t>Other Iterative Algorithms</a:t>
            </a:r>
            <a:endParaRPr dirty="0" lang="en-US" sz="5500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4" name="Group 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6200" y="2590800"/>
            <a:ext cx="8839200" cy="3906411"/>
            <a:chOff x="381000" y="2183436"/>
            <a:chExt cx="8534400" cy="2983138"/>
          </a:xfrm>
        </p:grpSpPr>
        <p:graphicFrame>
          <p:nvGraphicFramePr>
            <p:cNvPr xmlns:c="http://schemas.openxmlformats.org/drawingml/2006/chart" xmlns:pic="http://schemas.openxmlformats.org/drawingml/2006/picture" xmlns:dgm="http://schemas.openxmlformats.org/drawingml/2006/diagram" id="10" name="Chart 9"/>
            <p:cNvGraphicFramePr xmlns:c="http://schemas.openxmlformats.org/drawingml/2006/chart" xmlns:pic="http://schemas.openxmlformats.org/drawingml/2006/picture" xmlns:dgm="http://schemas.openxmlformats.org/drawingml/2006/diagram"/>
            <p:nvPr/>
          </p:nvGraphicFramePr>
          <p:xfrm xmlns:c="http://schemas.openxmlformats.org/drawingml/2006/chart" xmlns:pic="http://schemas.openxmlformats.org/drawingml/2006/picture" xmlns:dgm="http://schemas.openxmlformats.org/drawingml/2006/diagram">
            <a:off x="381000" y="3505200"/>
            <a:ext cx="7391401" cy="1166311"/>
          </p:xfrm>
          <a:graphic xmlns:c="http://schemas.openxmlformats.org/drawingml/2006/chart" xmlns:pic="http://schemas.openxmlformats.org/drawingml/2006/picture" xmlns:dgm="http://schemas.openxmlformats.org/drawingml/2006/diagram">
            <a:graphicData uri="http://schemas.openxmlformats.org/drawingml/2006/chart">
              <c:chart xmlns:cdr="http://schemas.openxmlformats.org/drawingml/2006/chartDrawing" r:id="rId3"/>
            </a:graphicData>
          </a:graphic>
        </p:graphicFrame>
        <p:graphicFrame>
          <p:nvGraphicFramePr>
            <p:cNvPr xmlns:c="http://schemas.openxmlformats.org/drawingml/2006/chart" xmlns:pic="http://schemas.openxmlformats.org/drawingml/2006/picture" xmlns:dgm="http://schemas.openxmlformats.org/drawingml/2006/diagram" id="11" name="Chart 10"/>
            <p:cNvGraphicFramePr xmlns:c="http://schemas.openxmlformats.org/drawingml/2006/chart" xmlns:pic="http://schemas.openxmlformats.org/drawingml/2006/picture" xmlns:dgm="http://schemas.openxmlformats.org/drawingml/2006/diagram"/>
            <p:nvPr/>
          </p:nvGraphicFramePr>
          <p:xfrm xmlns:c="http://schemas.openxmlformats.org/drawingml/2006/chart" xmlns:pic="http://schemas.openxmlformats.org/drawingml/2006/picture" xmlns:dgm="http://schemas.openxmlformats.org/drawingml/2006/diagram">
            <a:off x="381000" y="2183436"/>
            <a:ext cx="8534400" cy="1166311"/>
          </p:xfrm>
          <a:graphic xmlns:c="http://schemas.openxmlformats.org/drawingml/2006/chart" xmlns:pic="http://schemas.openxmlformats.org/drawingml/2006/picture" xmlns:dgm="http://schemas.openxmlformats.org/drawingml/2006/diagram">
            <a:graphicData uri="http://schemas.openxmlformats.org/drawingml/2006/chart">
              <c:chart xmlns:cdr="http://schemas.openxmlformats.org/drawingml/2006/chartDrawing" r:id="rId4"/>
            </a:graphicData>
          </a:graphic>
        </p:graphicFrame>
        <p:sp>
          <p:nvSpPr>
            <p:cNvPr xmlns:c="http://schemas.openxmlformats.org/drawingml/2006/chart" xmlns:pic="http://schemas.openxmlformats.org/drawingml/2006/picture" xmlns:dgm="http://schemas.openxmlformats.org/drawingml/2006/diagram" id="12" name="TextBox 11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612630" y="4837526"/>
              <a:ext cx="2530674" cy="329048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rtlCol="0" wrap="none">
              <a:spAutoFit/>
            </a:bodyPr>
            <a:lstStyle/>
            <a:p>
              <a:r>
                <a:rPr dirty="0" lang="en-US" sz="2200">
                  <a:solidFill>
                    <a:srgbClr val="000000"/>
                  </a:solidFill>
                  <a:uFillTx/>
                  <a:latin typeface="Corbel"/>
                  <a:cs typeface="Corbel"/>
                </a:rPr>
                <a:t>Time per Iteration (s)</a:t>
              </a:r>
            </a:p>
          </p:txBody>
        </p: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/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Espace réservé du contenu 429496729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3408" y="1696180"/>
            <a:ext cx="7683704" cy="106718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>
                <a:uFillTx/>
              </a:rPr>
              <a:t>          </a:t>
            </a:r>
            <a:r>
              <a:rPr dirty="0" lang="fr-FR" smtClean="0">
                <a:uFillTx/>
              </a:rPr>
              <a:t> </a:t>
            </a:r>
            <a:r>
              <a:rPr dirty="0" smtClean="0">
                <a:uFillTx/>
              </a:rPr>
              <a:t>SHARK </a:t>
            </a:r>
            <a:endParaRPr dirty="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4772" y="3123075"/>
            <a:ext cx="6726013" cy="133013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smtClean="0">
                <a:uFillTx/>
              </a:rPr>
              <a:t>     </a:t>
            </a:r>
            <a:r>
              <a:rPr dirty="0" lang="fr-FR" smtClean="0">
                <a:uFillTx/>
              </a:rPr>
              <a:t>  </a:t>
            </a:r>
            <a:r>
              <a:rPr dirty="0" smtClean="0">
                <a:uFillTx/>
              </a:rPr>
              <a:t>Hive (SQL) queries on SPARK</a:t>
            </a:r>
            <a:endParaRPr dirty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5000">
                <a:uFillTx/>
              </a:rPr>
              <a:t>Apache Hive</a:t>
            </a:r>
            <a:endParaRPr dirty="0" lang="en-US" sz="5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951038"/>
            <a:ext cx="8458200" cy="42211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Puts structure/schema onto HDFS data</a:t>
            </a:r>
          </a:p>
          <a:p>
            <a:r>
              <a:rPr dirty="0" lang="en-US" smtClean="0">
                <a:uFillTx/>
              </a:rPr>
              <a:t>Compiles </a:t>
            </a:r>
            <a:r>
              <a:rPr dirty="0" err="1" lang="en-US" smtClean="0">
                <a:uFillTx/>
              </a:rPr>
              <a:t>HiveQL</a:t>
            </a:r>
            <a:r>
              <a:rPr dirty="0" lang="en-US" smtClean="0">
                <a:uFillTx/>
              </a:rPr>
              <a:t> queries into </a:t>
            </a:r>
            <a:r>
              <a:rPr dirty="0" err="1" lang="en-US" smtClean="0">
                <a:uFillTx/>
              </a:rPr>
              <a:t>MapReduce</a:t>
            </a:r>
            <a:r>
              <a:rPr dirty="0" lang="en-US" smtClean="0">
                <a:uFillTx/>
              </a:rPr>
              <a:t> jobs</a:t>
            </a:r>
          </a:p>
          <a:p>
            <a:r>
              <a:rPr dirty="0" lang="en-US">
                <a:uFillTx/>
              </a:rPr>
              <a:t>Initially developed by Facebook</a:t>
            </a:r>
          </a:p>
          <a:p>
            <a:r>
              <a:rPr dirty="0" lang="en-US" smtClean="0">
                <a:uFillTx/>
              </a:rPr>
              <a:t>Very </a:t>
            </a:r>
            <a:r>
              <a:rPr dirty="0" lang="en-US" smtClean="0">
                <a:uFillTx/>
              </a:rPr>
              <a:t>popular: 90+% of Facebook </a:t>
            </a:r>
            <a:r>
              <a:rPr dirty="0" err="1" lang="en-US" smtClean="0">
                <a:uFillTx/>
              </a:rPr>
              <a:t>Hadoop</a:t>
            </a:r>
            <a:r>
              <a:rPr dirty="0" lang="en-US" smtClean="0">
                <a:uFillTx/>
              </a:rPr>
              <a:t> jobs generated by </a:t>
            </a:r>
            <a:r>
              <a:rPr dirty="0" lang="en-US" smtClean="0">
                <a:uFillTx/>
              </a:rPr>
              <a:t>Hive</a:t>
            </a:r>
            <a:endParaRPr dirty="0"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Key Idea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dirty="0" lang="en-US" smtClean="0">
                <a:uFillTx/>
              </a:rPr>
              <a:t>Write programs in terms of transformations on distributed datasets</a:t>
            </a:r>
          </a:p>
          <a:p>
            <a:r>
              <a:rPr dirty="0" lang="en-US" smtClean="0">
                <a:uFillTx/>
              </a:rPr>
              <a:t>Concept: resilient distributed datasets (RDDs)</a:t>
            </a:r>
          </a:p>
          <a:p>
            <a:pPr lvl="1"/>
            <a:r>
              <a:rPr dirty="0" lang="en-US" smtClean="0" sz="2600">
                <a:uFillTx/>
              </a:rPr>
              <a:t>Collections of objects spread across a cluster</a:t>
            </a:r>
            <a:endParaRPr dirty="0" lang="en-US" sz="2600">
              <a:uFillTx/>
            </a:endParaRPr>
          </a:p>
          <a:p>
            <a:pPr lvl="1"/>
            <a:r>
              <a:rPr dirty="0" lang="en-US" sz="2600">
                <a:uFillTx/>
              </a:rPr>
              <a:t>Built through parallel transformations (map, filter, </a:t>
            </a:r>
            <a:r>
              <a:rPr dirty="0" err="1" lang="en-US" sz="2600">
                <a:uFillTx/>
              </a:rPr>
              <a:t>etc</a:t>
            </a:r>
            <a:r>
              <a:rPr dirty="0" lang="en-US" smtClean="0" sz="2600">
                <a:uFillTx/>
              </a:rPr>
              <a:t>)</a:t>
            </a:r>
          </a:p>
          <a:p>
            <a:pPr lvl="1"/>
            <a:r>
              <a:rPr dirty="0" lang="en-US" smtClean="0" sz="2600">
                <a:uFillTx/>
                <a:ea charset="-128" typeface="ＭＳ Ｐゴシック"/>
                <a:cs charset="-128" typeface="ＭＳ Ｐゴシック"/>
              </a:rPr>
              <a:t>Automatically rebuilt on failure</a:t>
            </a:r>
            <a:endParaRPr dirty="0" lang="en-US" sz="2600">
              <a:uFillTx/>
              <a:ea charset="-128" typeface="ＭＳ Ｐゴシック"/>
              <a:cs charset="-128" typeface="ＭＳ Ｐゴシック"/>
            </a:endParaRPr>
          </a:p>
          <a:p>
            <a:pPr lvl="1"/>
            <a:r>
              <a:rPr dirty="0" lang="en-US" smtClean="0" sz="2600">
                <a:uFillTx/>
              </a:rPr>
              <a:t>Controllable persistence (e.g. caching in RAM)</a:t>
            </a:r>
            <a:endParaRPr dirty="0" lang="en-US" sz="2600">
              <a:uFillTx/>
              <a:ea charset="-128" typeface="ＭＳ Ｐゴシック"/>
              <a:cs charset="-128" typeface="ＭＳ Ｐゴシック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5000">
                <a:uFillTx/>
              </a:rPr>
              <a:t>Scalability</a:t>
            </a:r>
            <a:endParaRPr dirty="0" lang="en-US" sz="5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Massive scale out and fault tolerance </a:t>
            </a:r>
            <a:r>
              <a:rPr dirty="0" lang="en-US" smtClean="0">
                <a:uFillTx/>
              </a:rPr>
              <a:t>capabilities </a:t>
            </a:r>
            <a:r>
              <a:rPr dirty="0" lang="en-US">
                <a:uFillTx/>
              </a:rPr>
              <a:t>on commodity </a:t>
            </a:r>
            <a:r>
              <a:rPr dirty="0" lang="en-US" smtClean="0">
                <a:uFillTx/>
              </a:rPr>
              <a:t>hardware</a:t>
            </a:r>
          </a:p>
          <a:p>
            <a:r>
              <a:rPr dirty="0" lang="en-US" smtClean="0">
                <a:uFillTx/>
              </a:rPr>
              <a:t>Can handle petabytes of data</a:t>
            </a:r>
          </a:p>
          <a:p>
            <a:r>
              <a:rPr dirty="0" lang="en-US" smtClean="0">
                <a:uFillTx/>
              </a:rPr>
              <a:t>Easy to provision (because of scale-out)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But slow…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Takes 20+ seconds even for simple queries</a:t>
            </a:r>
          </a:p>
          <a:p>
            <a:endParaRPr dirty="0" lang="en-US">
              <a:uFillTx/>
            </a:endParaRPr>
          </a:p>
          <a:p>
            <a:r>
              <a:rPr dirty="0" lang="en-US">
                <a:uFillTx/>
              </a:rPr>
              <a:t>"A good day is when I can run 6 Hive </a:t>
            </a:r>
            <a:r>
              <a:rPr dirty="0" lang="en-US" smtClean="0">
                <a:uFillTx/>
              </a:rPr>
              <a:t>queries” - @</a:t>
            </a:r>
            <a:r>
              <a:rPr dirty="0" err="1" lang="en-US" smtClean="0">
                <a:uFillTx/>
              </a:rPr>
              <a:t>mtraverso</a:t>
            </a:r>
            <a:endParaRPr dirty="0" lang="en-US" smtClean="0">
              <a:uFillTx/>
            </a:endParaRP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5000">
                <a:uFillTx/>
              </a:rPr>
              <a:t>Shark</a:t>
            </a:r>
            <a:endParaRPr dirty="0" lang="en-US" sz="5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Analytic query engine compatible with Hive</a:t>
            </a:r>
          </a:p>
          <a:p>
            <a:pPr lvl="1"/>
            <a:r>
              <a:rPr dirty="0" lang="en-US" smtClean="0">
                <a:uFillTx/>
              </a:rPr>
              <a:t>Supports </a:t>
            </a:r>
            <a:r>
              <a:rPr dirty="0" lang="en-US" smtClean="0">
                <a:solidFill>
                  <a:schemeClr val="accent1"/>
                </a:solidFill>
                <a:uFillTx/>
              </a:rPr>
              <a:t>Hive QL, UDFs, </a:t>
            </a:r>
            <a:r>
              <a:rPr dirty="0" err="1" lang="en-US" smtClean="0">
                <a:solidFill>
                  <a:schemeClr val="accent1"/>
                </a:solidFill>
                <a:uFillTx/>
              </a:rPr>
              <a:t>SerDes</a:t>
            </a:r>
            <a:r>
              <a:rPr dirty="0" lang="en-US" smtClean="0">
                <a:solidFill>
                  <a:schemeClr val="accent1"/>
                </a:solidFill>
                <a:uFillTx/>
              </a:rPr>
              <a:t>, scripts, types</a:t>
            </a:r>
          </a:p>
          <a:p>
            <a:pPr lvl="1"/>
            <a:r>
              <a:rPr dirty="0" lang="en-US" smtClean="0">
                <a:uFillTx/>
              </a:rPr>
              <a:t>A few esoteric features not yet supported</a:t>
            </a:r>
          </a:p>
          <a:p>
            <a:r>
              <a:rPr dirty="0" lang="en-US" smtClean="0">
                <a:uFillTx/>
              </a:rPr>
              <a:t>Makes Hive queries run much faster</a:t>
            </a:r>
          </a:p>
          <a:p>
            <a:pPr lvl="1"/>
            <a:r>
              <a:rPr dirty="0" lang="en-US" smtClean="0">
                <a:uFillTx/>
              </a:rPr>
              <a:t>Builds on top of Spark, a fast compute engine</a:t>
            </a:r>
          </a:p>
          <a:p>
            <a:pPr lvl="1"/>
            <a:r>
              <a:rPr dirty="0" lang="en-US" smtClean="0">
                <a:uFillTx/>
              </a:rPr>
              <a:t>Allows (optionally) caching data in a cluster’s memory</a:t>
            </a:r>
          </a:p>
          <a:p>
            <a:pPr lvl="1"/>
            <a:r>
              <a:rPr dirty="0" lang="en-US" smtClean="0">
                <a:uFillTx/>
              </a:rPr>
              <a:t>Various other performance optimizations</a:t>
            </a:r>
          </a:p>
          <a:p>
            <a:r>
              <a:rPr dirty="0" lang="en-US" smtClean="0">
                <a:uFillTx/>
              </a:rPr>
              <a:t>Integrates with Spark for machine learning ops</a:t>
            </a: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r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598055"/>
            <a:ext cx="8229600" cy="62114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fr-FR" smtClean="0" sz="5000">
                <a:uFillTx/>
              </a:rPr>
              <a:t> How </a:t>
            </a:r>
            <a:r>
              <a:rPr dirty="0" err="1" lang="fr-FR" smtClean="0" sz="5000">
                <a:uFillTx/>
              </a:rPr>
              <a:t>Fast</a:t>
            </a:r>
            <a:endParaRPr dirty="0" lang="fr-FR" sz="5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Espace réservé du contenu 3"/>
          <p:cNvPicPr xmlns:c="http://schemas.openxmlformats.org/drawingml/2006/chart" xmlns:pic="http://schemas.openxmlformats.org/drawingml/2006/picture" xmlns:dgm="http://schemas.openxmlformats.org/drawingml/2006/diagram">
            <a:picLocks noChangeAspect="1" noGrp="1"/>
          </p:cNvPicPr>
          <p:nvPr>
            <p:ph idx="1"/>
          </p:nvPr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457200" y="1892951"/>
            <a:ext cx="8229600" cy="3986498"/>
          </a:xfr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5" name="ZoneTexte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14400" y="1447800"/>
            <a:ext cx="16002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err="1" lang="fr-FR" smtClean="0">
                <a:uFillTx/>
                <a:latin typeface="Corbel"/>
                <a:cs typeface="Corbel"/>
              </a:rPr>
              <a:t>Query</a:t>
            </a:r>
            <a:r>
              <a:rPr dirty="0" lang="fr-FR" smtClean="0">
                <a:uFillTx/>
                <a:latin typeface="Corbel"/>
                <a:cs typeface="Corbel"/>
              </a:rPr>
              <a:t> on </a:t>
            </a:r>
            <a:endParaRPr dirty="0" lang="fr-FR" smtClean="0">
              <a:uFillTx/>
              <a:latin typeface="Corbel"/>
              <a:cs typeface="Corbel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4" name="Espace réservé du contenu 3"/>
          <p:cNvPicPr xmlns:c="http://schemas.openxmlformats.org/drawingml/2006/chart" xmlns:pic="http://schemas.openxmlformats.org/drawingml/2006/picture" xmlns:dgm="http://schemas.openxmlformats.org/drawingml/2006/diagram">
            <a:picLocks noChangeAspect="1" noGrp="1"/>
          </p:cNvPicPr>
          <p:nvPr>
            <p:ph idx="1"/>
          </p:nvPr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28600" y="1219200"/>
            <a:ext cx="8612550" cy="4038600"/>
          </a:xfr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5" name="ZoneTexte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" y="762000"/>
            <a:ext cx="19812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err="1" lang="fr-FR" smtClean="0">
                <a:uFillTx/>
                <a:latin typeface="Corbel"/>
                <a:cs typeface="Corbel"/>
              </a:rPr>
              <a:t>Aggregation</a:t>
            </a:r>
            <a:endParaRPr dirty="0" lang="fr-FR" smtClean="0">
              <a:uFillTx/>
              <a:latin typeface="Corbel"/>
              <a:cs typeface="Corbel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4" name="Espace réservé du contenu 3"/>
          <p:cNvPicPr xmlns:c="http://schemas.openxmlformats.org/drawingml/2006/chart" xmlns:pic="http://schemas.openxmlformats.org/drawingml/2006/picture" xmlns:dgm="http://schemas.openxmlformats.org/drawingml/2006/diagram">
            <a:picLocks noChangeAspect="1" noGrp="1"/>
          </p:cNvPicPr>
          <p:nvPr>
            <p:ph idx="1"/>
          </p:nvPr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28600" y="1600200"/>
            <a:ext cx="8229600" cy="3594537"/>
          </a:xfr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5" name="ZoneTexte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1143000"/>
            <a:ext cx="13716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fr-FR" smtClean="0">
                <a:uFillTx/>
                <a:latin typeface="Corbel"/>
                <a:cs typeface="Corbel"/>
              </a:rPr>
              <a:t>Joins</a:t>
            </a:r>
            <a:endParaRPr dirty="0" lang="fr-FR" smtClean="0">
              <a:uFillTx/>
              <a:latin typeface="Corbel"/>
              <a:cs typeface="Corbel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5000">
                <a:uFillTx/>
              </a:rPr>
              <a:t>Data Types</a:t>
            </a:r>
            <a:endParaRPr dirty="0" lang="en-US" sz="5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Primitive types</a:t>
            </a:r>
            <a:endParaRPr dirty="0" lang="en-US">
              <a:uFillTx/>
            </a:endParaRPr>
          </a:p>
          <a:p>
            <a:pPr lvl="1"/>
            <a:r>
              <a:rPr dirty="0" lang="en-US" smtClean="0">
                <a:uFillTx/>
              </a:rPr>
              <a:t>TINYINT, SMALLINT, INT, BIGINT</a:t>
            </a:r>
            <a:endParaRPr dirty="0" lang="en-US">
              <a:uFillTx/>
            </a:endParaRPr>
          </a:p>
          <a:p>
            <a:pPr lvl="1"/>
            <a:r>
              <a:rPr dirty="0" lang="en-US" smtClean="0">
                <a:uFillTx/>
              </a:rPr>
              <a:t>BOOLEAN</a:t>
            </a:r>
            <a:endParaRPr dirty="0" lang="en-US">
              <a:uFillTx/>
            </a:endParaRPr>
          </a:p>
          <a:p>
            <a:pPr lvl="1"/>
            <a:r>
              <a:rPr dirty="0" lang="en-US" smtClean="0">
                <a:uFillTx/>
              </a:rPr>
              <a:t>FLOAT, DOUBLE</a:t>
            </a:r>
            <a:endParaRPr dirty="0" lang="en-US">
              <a:uFillTx/>
            </a:endParaRPr>
          </a:p>
          <a:p>
            <a:pPr lvl="1"/>
            <a:r>
              <a:rPr dirty="0" lang="en-US" smtClean="0">
                <a:uFillTx/>
              </a:rPr>
              <a:t>STRING</a:t>
            </a:r>
          </a:p>
          <a:p>
            <a:pPr lvl="1"/>
            <a:r>
              <a:rPr dirty="0" lang="en-US" smtClean="0">
                <a:uFillTx/>
              </a:rPr>
              <a:t>TIMESTAMP</a:t>
            </a:r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Complex types</a:t>
            </a:r>
          </a:p>
          <a:p>
            <a:pPr lvl="1"/>
            <a:r>
              <a:rPr dirty="0" err="1" lang="en-US" smtClean="0">
                <a:uFillTx/>
              </a:rPr>
              <a:t>Structs</a:t>
            </a:r>
            <a:r>
              <a:rPr dirty="0" lang="en-US" smtClean="0">
                <a:uFillTx/>
              </a:rPr>
              <a:t>: STRUCT {</a:t>
            </a:r>
            <a:r>
              <a:rPr dirty="0" lang="en-US">
                <a:uFillTx/>
              </a:rPr>
              <a:t>a INT; b </a:t>
            </a:r>
            <a:r>
              <a:rPr dirty="0" lang="en-US" smtClean="0">
                <a:uFillTx/>
              </a:rPr>
              <a:t>INT</a:t>
            </a:r>
            <a:r>
              <a:rPr dirty="0" lang="en-US">
                <a:uFillTx/>
              </a:rPr>
              <a:t>}</a:t>
            </a:r>
            <a:endParaRPr dirty="0" lang="en-US" smtClean="0">
              <a:uFillTx/>
            </a:endParaRPr>
          </a:p>
          <a:p>
            <a:pPr lvl="1"/>
            <a:r>
              <a:rPr dirty="0" lang="en-US" smtClean="0">
                <a:uFillTx/>
              </a:rPr>
              <a:t>Arrays: </a:t>
            </a:r>
            <a:r>
              <a:rPr dirty="0" lang="tr-TR">
                <a:uFillTx/>
              </a:rPr>
              <a:t>['a', 'b', '</a:t>
            </a:r>
            <a:r>
              <a:rPr dirty="0" lang="tr-TR" smtClean="0">
                <a:uFillTx/>
              </a:rPr>
              <a:t>c’]</a:t>
            </a:r>
          </a:p>
          <a:p>
            <a:pPr lvl="1"/>
            <a:r>
              <a:rPr dirty="0" lang="tr-TR" smtClean="0">
                <a:uFillTx/>
              </a:rPr>
              <a:t>Maps (key-value pairs): M['key’]</a:t>
            </a:r>
            <a:endParaRPr dirty="0" lang="en-US">
              <a:uFillTx/>
            </a:endParaRPr>
          </a:p>
          <a:p>
            <a:endParaRPr dirty="0" lang="en-US" smtClean="0">
              <a:uFillTx/>
            </a:endParaRP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5000">
                <a:uFillTx/>
              </a:rPr>
              <a:t>Hive QL</a:t>
            </a:r>
            <a:endParaRPr dirty="0" lang="en-US" sz="5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Subset of SQL</a:t>
            </a:r>
          </a:p>
          <a:p>
            <a:pPr lvl="1"/>
            <a:r>
              <a:rPr dirty="0" lang="en-US" smtClean="0">
                <a:uFillTx/>
              </a:rPr>
              <a:t>Projection, selection</a:t>
            </a:r>
            <a:endParaRPr dirty="0" lang="en-US">
              <a:uFillTx/>
            </a:endParaRPr>
          </a:p>
          <a:p>
            <a:pPr lvl="1"/>
            <a:r>
              <a:rPr dirty="0" lang="en-US" smtClean="0">
                <a:uFillTx/>
              </a:rPr>
              <a:t>Group-by and aggregations</a:t>
            </a:r>
            <a:endParaRPr dirty="0" lang="en-US">
              <a:uFillTx/>
            </a:endParaRPr>
          </a:p>
          <a:p>
            <a:pPr lvl="1"/>
            <a:r>
              <a:rPr dirty="0" lang="en-US" smtClean="0">
                <a:uFillTx/>
              </a:rPr>
              <a:t>Sort by and order by</a:t>
            </a:r>
            <a:endParaRPr dirty="0" lang="en-US">
              <a:uFillTx/>
            </a:endParaRPr>
          </a:p>
          <a:p>
            <a:pPr lvl="1"/>
            <a:r>
              <a:rPr dirty="0" lang="en-US" smtClean="0">
                <a:uFillTx/>
              </a:rPr>
              <a:t>Joins</a:t>
            </a:r>
          </a:p>
          <a:p>
            <a:pPr lvl="1"/>
            <a:r>
              <a:rPr dirty="0" lang="en-US" smtClean="0">
                <a:uFillTx/>
              </a:rPr>
              <a:t>Sub-queries, unions</a:t>
            </a:r>
          </a:p>
          <a:p>
            <a:r>
              <a:rPr dirty="0" lang="en-US" smtClean="0">
                <a:uFillTx/>
              </a:rPr>
              <a:t>Hive-specific</a:t>
            </a:r>
          </a:p>
          <a:p>
            <a:pPr lvl="1"/>
            <a:r>
              <a:rPr dirty="0" lang="en-US" smtClean="0">
                <a:uFillTx/>
              </a:rPr>
              <a:t>Supports custom map/reduce scripts (TRANSFORM)</a:t>
            </a:r>
          </a:p>
          <a:p>
            <a:pPr lvl="1"/>
            <a:r>
              <a:rPr dirty="0" lang="en-US" smtClean="0">
                <a:uFillTx/>
              </a:rPr>
              <a:t>Hints for performance optimizations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Under the hood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A better execution engine</a:t>
            </a:r>
            <a:endParaRPr dirty="0" lang="en-US" smtClean="0" sz="2500">
              <a:uFillTx/>
            </a:endParaRPr>
          </a:p>
          <a:p>
            <a:pPr lvl="1"/>
            <a:r>
              <a:rPr dirty="0" err="1" lang="en-US" smtClean="0" sz="2500">
                <a:uFillTx/>
              </a:rPr>
              <a:t>Hadoop</a:t>
            </a:r>
            <a:r>
              <a:rPr dirty="0" lang="en-US" smtClean="0" sz="2500">
                <a:uFillTx/>
              </a:rPr>
              <a:t> MR is ill-suited for </a:t>
            </a:r>
            <a:r>
              <a:rPr dirty="0" lang="en-US" smtClean="0" sz="2500">
                <a:uFillTx/>
              </a:rPr>
              <a:t>SQL (Look at Impala, </a:t>
            </a:r>
            <a:r>
              <a:rPr dirty="0" err="1" lang="en-US" smtClean="0" sz="2500">
                <a:uFillTx/>
              </a:rPr>
              <a:t>Tez</a:t>
            </a:r>
            <a:r>
              <a:rPr dirty="0" lang="en-US" smtClean="0" sz="2500">
                <a:uFillTx/>
              </a:rPr>
              <a:t> …)</a:t>
            </a:r>
            <a:endParaRPr dirty="0" lang="en-US" smtClean="0" sz="2500">
              <a:uFillTx/>
            </a:endParaRPr>
          </a:p>
          <a:p>
            <a:r>
              <a:rPr dirty="0" lang="en-US" smtClean="0">
                <a:uFillTx/>
              </a:rPr>
              <a:t>Optimized storage format</a:t>
            </a:r>
          </a:p>
          <a:p>
            <a:pPr lvl="1"/>
            <a:r>
              <a:rPr dirty="0" lang="en-US" smtClean="0" sz="2500">
                <a:uFillTx/>
              </a:rPr>
              <a:t>Columnar memory store</a:t>
            </a:r>
          </a:p>
          <a:p>
            <a:r>
              <a:rPr dirty="0" lang="en-US" smtClean="0">
                <a:uFillTx/>
              </a:rPr>
              <a:t>Various other optimizations</a:t>
            </a:r>
          </a:p>
          <a:p>
            <a:pPr lvl="1"/>
            <a:r>
              <a:rPr dirty="0" lang="en-US" smtClean="0">
                <a:uFillTx/>
              </a:rPr>
              <a:t>Fully distributed sort, data co-partitioning, partition pruning, </a:t>
            </a:r>
            <a:r>
              <a:rPr dirty="0" err="1" lang="en-US" smtClean="0">
                <a:uFillTx/>
              </a:rPr>
              <a:t>etc</a:t>
            </a:r>
            <a:endParaRPr dirty="0" lang="en-US" smtClean="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4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460500" y="685800"/>
            <a:ext cx="6223000" cy="54864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5" name="TextBox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00200" y="912167"/>
            <a:ext cx="2390949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mtClean="0">
                <a:uFillTx/>
                <a:latin typeface="Corbel"/>
                <a:cs typeface="Corbel"/>
              </a:rPr>
              <a:t>Hive Architecture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048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381000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ea charset="-128" typeface="ＭＳ Ｐゴシック"/>
                <a:cs charset="-128" typeface="ＭＳ Ｐゴシック"/>
              </a:rPr>
              <a:t>Operations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48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828800"/>
            <a:ext cx="8229600" cy="42211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en-US" smtClean="0">
                <a:uFillTx/>
              </a:rPr>
              <a:t>Transformations (e.g. </a:t>
            </a:r>
            <a:r>
              <a:rPr b="1" dirty="0" lang="en-US" smtClean="0">
                <a:solidFill>
                  <a:schemeClr val="accent1"/>
                </a:solidFill>
                <a:uFillTx/>
              </a:rPr>
              <a:t>map</a:t>
            </a:r>
            <a:r>
              <a:rPr b="1" dirty="0" lang="en-US" smtClean="0">
                <a:uFillTx/>
              </a:rPr>
              <a:t>, </a:t>
            </a:r>
            <a:r>
              <a:rPr b="1" dirty="0" lang="en-US" smtClean="0">
                <a:solidFill>
                  <a:schemeClr val="accent1"/>
                </a:solidFill>
                <a:uFillTx/>
              </a:rPr>
              <a:t>filter</a:t>
            </a:r>
            <a:r>
              <a:rPr b="1" dirty="0" lang="en-US" smtClean="0">
                <a:uFillTx/>
              </a:rPr>
              <a:t>, </a:t>
            </a:r>
            <a:r>
              <a:rPr b="1" dirty="0" err="1" lang="en-US" smtClean="0">
                <a:solidFill>
                  <a:schemeClr val="accent1"/>
                </a:solidFill>
                <a:uFillTx/>
              </a:rPr>
              <a:t>groupBy</a:t>
            </a:r>
            <a:r>
              <a:rPr dirty="0" lang="en-US" smtClean="0">
                <a:uFillTx/>
              </a:rPr>
              <a:t>)</a:t>
            </a:r>
            <a:endParaRPr dirty="0" lang="en-US">
              <a:uFillTx/>
            </a:endParaRPr>
          </a:p>
          <a:p>
            <a:pPr lvl="1"/>
            <a:r>
              <a:rPr dirty="0" lang="en-US" smtClean="0">
                <a:uFillTx/>
              </a:rPr>
              <a:t>Lazy operations to build RDDs from other RDDs</a:t>
            </a:r>
          </a:p>
          <a:p>
            <a:pPr indent="0" marL="0">
              <a:buFontTx/>
              <a:buNone/>
            </a:pPr>
            <a:r>
              <a:rPr dirty="0" lang="en-US" smtClean="0">
                <a:uFillTx/>
                <a:ea charset="-128" typeface="ＭＳ Ｐゴシック"/>
                <a:cs charset="-128" typeface="ＭＳ Ｐゴシック"/>
              </a:rPr>
              <a:t>Actions (e.g. </a:t>
            </a:r>
            <a:r>
              <a:rPr b="1" dirty="0" lang="en-US" smtClean="0">
                <a:solidFill>
                  <a:schemeClr val="accent1"/>
                </a:solidFill>
                <a:uFillTx/>
                <a:ea charset="-128" typeface="ＭＳ Ｐゴシック"/>
                <a:cs charset="-128" typeface="ＭＳ Ｐゴシック"/>
              </a:rPr>
              <a:t>count, collect, save</a:t>
            </a:r>
            <a:r>
              <a:rPr dirty="0" lang="en-US" smtClean="0">
                <a:uFillTx/>
                <a:ea charset="-128" typeface="ＭＳ Ｐゴシック"/>
                <a:cs charset="-128" typeface="ＭＳ Ｐゴシック"/>
              </a:rPr>
              <a:t>)</a:t>
            </a:r>
          </a:p>
          <a:p>
            <a:pPr lvl="1"/>
            <a:r>
              <a:rPr dirty="0" lang="en-US" smtClean="0">
                <a:uFillTx/>
              </a:rPr>
              <a:t>Return a result or write it to storage</a:t>
            </a:r>
          </a:p>
          <a:p>
            <a:pPr lvl="1"/>
            <a:endParaRPr dirty="0" lang="en-US">
              <a:uFillTx/>
            </a:endParaRPr>
          </a:p>
          <a:p>
            <a:pPr indent="0" lvl="1" marL="228600">
              <a:buNone/>
            </a:pP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2" name="Picture 1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460500" y="685800"/>
            <a:ext cx="6223000" cy="54864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" name="TextBox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00200" y="912167"/>
            <a:ext cx="2556108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mtClean="0">
                <a:uFillTx/>
                <a:latin typeface="Corbel"/>
                <a:cs typeface="Corbel"/>
              </a:rPr>
              <a:t>Shark Architecture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Rectangle 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1447800"/>
            <a:ext cx="7696200" cy="403187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en-US" smtClean="0" sz="3200">
                <a:solidFill>
                  <a:srgbClr val="99CCFF"/>
                </a:solidFill>
                <a:uFillTx/>
                <a:latin typeface="Monaco"/>
                <a:cs typeface="Monaco"/>
              </a:rPr>
              <a:t>SELECT</a:t>
            </a:r>
            <a:endParaRPr dirty="0" lang="en-US" smtClean="0" sz="3200">
              <a:solidFill>
                <a:srgbClr val="99CCFF"/>
              </a:solidFill>
              <a:uFillTx/>
              <a:latin typeface="Monaco"/>
              <a:cs typeface="Monaco"/>
            </a:endParaRPr>
          </a:p>
          <a:p>
            <a:r>
              <a:rPr dirty="0" lang="en-US" sz="3200">
                <a:uFillTx/>
                <a:latin typeface="Monaco"/>
                <a:cs typeface="Monaco"/>
              </a:rPr>
              <a:t> </a:t>
            </a:r>
            <a:r>
              <a:rPr dirty="0" lang="en-US" smtClean="0" sz="3200">
                <a:uFillTx/>
                <a:latin typeface="Monaco"/>
                <a:cs typeface="Monaco"/>
              </a:rPr>
              <a:t> </a:t>
            </a:r>
            <a:r>
              <a:rPr dirty="0" err="1" lang="en-US" smtClean="0" sz="3200">
                <a:uFillTx/>
                <a:latin typeface="Monaco"/>
                <a:cs typeface="Monaco"/>
              </a:rPr>
              <a:t>page_name</a:t>
            </a:r>
            <a:r>
              <a:rPr dirty="0" lang="en-US" smtClean="0" sz="3200">
                <a:uFillTx/>
                <a:latin typeface="Monaco"/>
                <a:cs typeface="Monaco"/>
              </a:rPr>
              <a:t>,</a:t>
            </a:r>
          </a:p>
          <a:p>
            <a:r>
              <a:rPr dirty="0" lang="en-US" sz="3200">
                <a:uFillTx/>
                <a:latin typeface="Monaco"/>
                <a:cs typeface="Monaco"/>
              </a:rPr>
              <a:t> </a:t>
            </a:r>
            <a:r>
              <a:rPr dirty="0" lang="en-US" smtClean="0" sz="3200">
                <a:uFillTx/>
                <a:latin typeface="Monaco"/>
                <a:cs typeface="Monaco"/>
              </a:rPr>
              <a:t> sum</a:t>
            </a:r>
            <a:r>
              <a:rPr dirty="0" lang="en-US" sz="3200">
                <a:uFillTx/>
                <a:latin typeface="Monaco"/>
                <a:cs typeface="Monaco"/>
              </a:rPr>
              <a:t>(</a:t>
            </a:r>
            <a:r>
              <a:rPr dirty="0" err="1" lang="en-US" sz="3200">
                <a:uFillTx/>
                <a:latin typeface="Monaco"/>
                <a:cs typeface="Monaco"/>
              </a:rPr>
              <a:t>page_views</a:t>
            </a:r>
            <a:r>
              <a:rPr dirty="0" lang="en-US" sz="3200">
                <a:uFillTx/>
                <a:latin typeface="Monaco"/>
                <a:cs typeface="Monaco"/>
              </a:rPr>
              <a:t>) </a:t>
            </a:r>
            <a:r>
              <a:rPr dirty="0" lang="en-US" smtClean="0" sz="3200">
                <a:uFillTx/>
                <a:latin typeface="Monaco"/>
                <a:cs typeface="Monaco"/>
              </a:rPr>
              <a:t>hits</a:t>
            </a:r>
          </a:p>
          <a:p>
            <a:r>
              <a:rPr dirty="0" lang="en-US" smtClean="0" sz="3200">
                <a:solidFill>
                  <a:srgbClr val="99CCFF"/>
                </a:solidFill>
                <a:uFillTx/>
                <a:latin typeface="Monaco"/>
                <a:cs typeface="Monaco"/>
              </a:rPr>
              <a:t>FROM</a:t>
            </a:r>
            <a:r>
              <a:rPr dirty="0" lang="en-US" smtClean="0" sz="3200">
                <a:uFillTx/>
                <a:latin typeface="Monaco"/>
                <a:cs typeface="Monaco"/>
              </a:rPr>
              <a:t> </a:t>
            </a:r>
            <a:r>
              <a:rPr dirty="0" err="1" lang="en-US" smtClean="0" sz="3200">
                <a:uFillTx/>
                <a:latin typeface="Monaco"/>
                <a:cs typeface="Monaco"/>
              </a:rPr>
              <a:t>wikistats_cached</a:t>
            </a:r>
            <a:endParaRPr dirty="0" lang="en-US" smtClean="0" sz="3200">
              <a:uFillTx/>
              <a:latin typeface="Monaco"/>
              <a:cs typeface="Monaco"/>
            </a:endParaRPr>
          </a:p>
          <a:p>
            <a:r>
              <a:rPr dirty="0" lang="en-US" smtClean="0" sz="3200">
                <a:solidFill>
                  <a:srgbClr val="99CCFF"/>
                </a:solidFill>
                <a:uFillTx/>
                <a:latin typeface="Monaco"/>
                <a:cs typeface="Monaco"/>
              </a:rPr>
              <a:t>WHERE</a:t>
            </a:r>
            <a:endParaRPr dirty="0" lang="en-US" smtClean="0" sz="3200">
              <a:solidFill>
                <a:srgbClr val="99CCFF"/>
              </a:solidFill>
              <a:uFillTx/>
              <a:latin typeface="Monaco"/>
              <a:cs typeface="Monaco"/>
            </a:endParaRPr>
          </a:p>
          <a:p>
            <a:r>
              <a:rPr dirty="0" lang="en-US" sz="3200">
                <a:uFillTx/>
                <a:latin typeface="Monaco"/>
                <a:cs typeface="Monaco"/>
              </a:rPr>
              <a:t> </a:t>
            </a:r>
            <a:r>
              <a:rPr dirty="0" lang="en-US" smtClean="0" sz="3200">
                <a:uFillTx/>
                <a:latin typeface="Monaco"/>
                <a:cs typeface="Monaco"/>
              </a:rPr>
              <a:t> </a:t>
            </a:r>
            <a:r>
              <a:rPr dirty="0" err="1" lang="en-US" smtClean="0" sz="3200">
                <a:uFillTx/>
                <a:latin typeface="Monaco"/>
                <a:cs typeface="Monaco"/>
              </a:rPr>
              <a:t>page_name</a:t>
            </a:r>
            <a:r>
              <a:rPr dirty="0" lang="en-US" smtClean="0" sz="3200">
                <a:uFillTx/>
                <a:latin typeface="Monaco"/>
                <a:cs typeface="Monaco"/>
              </a:rPr>
              <a:t> </a:t>
            </a:r>
            <a:r>
              <a:rPr dirty="0" lang="en-US" sz="3200">
                <a:uFillTx/>
                <a:latin typeface="Monaco"/>
                <a:cs typeface="Monaco"/>
              </a:rPr>
              <a:t>like "%</a:t>
            </a:r>
            <a:r>
              <a:rPr dirty="0" err="1" lang="en-US" sz="3200">
                <a:uFillTx/>
                <a:latin typeface="Monaco"/>
                <a:cs typeface="Monaco"/>
              </a:rPr>
              <a:t>berkeley</a:t>
            </a:r>
            <a:r>
              <a:rPr dirty="0" lang="en-US" smtClean="0" sz="3200">
                <a:uFillTx/>
                <a:latin typeface="Monaco"/>
                <a:cs typeface="Monaco"/>
              </a:rPr>
              <a:t>%”</a:t>
            </a:r>
          </a:p>
          <a:p>
            <a:r>
              <a:rPr dirty="0" lang="en-US" smtClean="0" sz="3200">
                <a:solidFill>
                  <a:srgbClr val="99CCFF"/>
                </a:solidFill>
                <a:uFillTx/>
                <a:latin typeface="Monaco"/>
                <a:cs typeface="Monaco"/>
              </a:rPr>
              <a:t>GROUP BY</a:t>
            </a:r>
            <a:r>
              <a:rPr dirty="0" lang="en-US" sz="3200">
                <a:uFillTx/>
                <a:latin typeface="Monaco"/>
                <a:cs typeface="Monaco"/>
              </a:rPr>
              <a:t> </a:t>
            </a:r>
            <a:r>
              <a:rPr dirty="0" err="1" lang="en-US" smtClean="0" sz="3200">
                <a:uFillTx/>
                <a:latin typeface="Monaco"/>
                <a:cs typeface="Monaco"/>
              </a:rPr>
              <a:t>page_name</a:t>
            </a:r>
            <a:endParaRPr dirty="0" lang="en-US" smtClean="0" sz="3200">
              <a:uFillTx/>
              <a:latin typeface="Monaco"/>
              <a:cs typeface="Monaco"/>
            </a:endParaRPr>
          </a:p>
          <a:p>
            <a:r>
              <a:rPr dirty="0" lang="en-US" smtClean="0" sz="3200">
                <a:solidFill>
                  <a:srgbClr val="99CCFF"/>
                </a:solidFill>
                <a:uFillTx/>
                <a:latin typeface="Monaco"/>
                <a:cs typeface="Monaco"/>
              </a:rPr>
              <a:t>ORDER BY</a:t>
            </a:r>
            <a:r>
              <a:rPr dirty="0" lang="en-US" sz="3200">
                <a:uFillTx/>
                <a:latin typeface="Monaco"/>
                <a:cs typeface="Monaco"/>
              </a:rPr>
              <a:t> </a:t>
            </a:r>
            <a:r>
              <a:rPr dirty="0" lang="en-US" smtClean="0" sz="3200">
                <a:uFillTx/>
                <a:latin typeface="Monaco"/>
                <a:cs typeface="Monaco"/>
              </a:rPr>
              <a:t>hits;</a:t>
            </a:r>
            <a:endParaRPr dirty="0" lang="en-US" sz="3200">
              <a:uFillTx/>
              <a:latin typeface="Monaco"/>
              <a:cs typeface="Monaco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2" name="Group 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958981" y="1828800"/>
            <a:ext cx="4945337" cy="1319857"/>
            <a:chOff x="1757178" y="3826327"/>
            <a:chExt cx="3860853" cy="1030420"/>
          </a:xfrm>
        </p:grpSpPr>
        <p:grpSp>
          <p:nvGrpSpPr>
            <p:cNvPr xmlns:c="http://schemas.openxmlformats.org/drawingml/2006/chart" xmlns:pic="http://schemas.openxmlformats.org/drawingml/2006/picture" xmlns:dgm="http://schemas.openxmlformats.org/drawingml/2006/diagram" id="3" name="Group 2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757178" y="3826327"/>
              <a:ext cx="305815" cy="1030420"/>
              <a:chOff x="2220854" y="906560"/>
              <a:chExt cx="305815" cy="1030420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30" name="Rounded Rectangle 29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2220854" y="906560"/>
                <a:ext cx="305815" cy="1030420"/>
              </a:xfrm>
              <a:prstGeom prst="roundRect">
                <a:avLst>
                  <a:gd fmla="val 0" name="adj"/>
                </a:avLst>
              </a:prstGeom>
              <a:ln cmpd="sng" w="19050"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31" name="Rectangle 30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2276009" y="961763"/>
                <a:ext cx="184678" cy="174811"/>
              </a:xfrm>
              <a:prstGeom prst="rect">
                <a:avLst/>
              </a:prstGeom>
              <a:ln cmpd="sng" w="9525"/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32" name="Rectangle 31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2276009" y="1339815"/>
                <a:ext cx="184678" cy="174811"/>
              </a:xfrm>
              <a:prstGeom prst="rect">
                <a:avLst/>
              </a:prstGeom>
              <a:ln cmpd="sng" w="9525"/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33" name="Rectangle 32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2276009" y="1717866"/>
                <a:ext cx="184678" cy="174811"/>
              </a:xfrm>
              <a:prstGeom prst="rect">
                <a:avLst/>
              </a:prstGeom>
              <a:ln cmpd="sng" w="9525"/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4" name="Group 3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2875438" y="3826327"/>
              <a:ext cx="305815" cy="1030420"/>
              <a:chOff x="2220854" y="906560"/>
              <a:chExt cx="305815" cy="1030420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26" name="Rounded Rectangle 25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2220854" y="906560"/>
                <a:ext cx="305815" cy="1030420"/>
              </a:xfrm>
              <a:prstGeom prst="roundRect">
                <a:avLst>
                  <a:gd fmla="val 0" name="adj"/>
                </a:avLst>
              </a:prstGeom>
              <a:ln cmpd="sng" w="19050"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27" name="Rectangle 26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2276009" y="961763"/>
                <a:ext cx="184678" cy="174811"/>
              </a:xfrm>
              <a:prstGeom prst="rect">
                <a:avLst/>
              </a:prstGeom>
              <a:ln cmpd="sng" w="9525"/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28" name="Rectangle 27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2276009" y="1339815"/>
                <a:ext cx="184678" cy="174811"/>
              </a:xfrm>
              <a:prstGeom prst="rect">
                <a:avLst/>
              </a:prstGeom>
              <a:ln cmpd="sng" w="9525"/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29" name="Rectangle 28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2276009" y="1717866"/>
                <a:ext cx="184678" cy="174811"/>
              </a:xfrm>
              <a:prstGeom prst="rect">
                <a:avLst/>
              </a:prstGeom>
              <a:ln cmpd="sng" w="9525"/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5" name="Group 4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4115306" y="3966065"/>
              <a:ext cx="305815" cy="731990"/>
              <a:chOff x="2220854" y="1046298"/>
              <a:chExt cx="305815" cy="731990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23" name="Rounded Rectangle 22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2220854" y="1046298"/>
                <a:ext cx="305815" cy="731990"/>
              </a:xfrm>
              <a:prstGeom prst="roundRect">
                <a:avLst>
                  <a:gd fmla="val 0" name="adj"/>
                </a:avLst>
              </a:prstGeom>
              <a:ln cmpd="sng" w="19050"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24" name="Rectangle 23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2276009" y="1136574"/>
                <a:ext cx="184678" cy="174811"/>
              </a:xfrm>
              <a:prstGeom prst="rect">
                <a:avLst/>
              </a:prstGeom>
              <a:ln cmpd="sng" w="9525"/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25" name="Rectangle 24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2276009" y="1514626"/>
                <a:ext cx="184678" cy="174811"/>
              </a:xfrm>
              <a:prstGeom prst="rect">
                <a:avLst/>
              </a:prstGeom>
              <a:ln cmpd="sng" w="9525"/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6" name="Group 5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5312216" y="3988754"/>
              <a:ext cx="305815" cy="699824"/>
              <a:chOff x="2230332" y="1062381"/>
              <a:chExt cx="305815" cy="699824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20" name="Rounded Rectangle 19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2230332" y="1062381"/>
                <a:ext cx="305815" cy="699824"/>
              </a:xfrm>
              <a:prstGeom prst="roundRect">
                <a:avLst>
                  <a:gd fmla="val 0" name="adj"/>
                </a:avLst>
              </a:prstGeom>
              <a:ln cmpd="sng" w="19050"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21" name="Rectangle 20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2294965" y="1129968"/>
                <a:ext cx="184678" cy="174811"/>
              </a:xfrm>
              <a:prstGeom prst="rect">
                <a:avLst/>
              </a:prstGeom>
              <a:ln cmpd="sng" w="9525"/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22" name="Rectangle 21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2294965" y="1508019"/>
                <a:ext cx="184678" cy="174811"/>
              </a:xfrm>
              <a:prstGeom prst="rect">
                <a:avLst/>
              </a:prstGeom>
              <a:ln cmpd="sng" w="9525"/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</p:grpSp>
        <p:cxnSp>
          <p:nvCxnSpPr>
            <p:cNvPr xmlns:c="http://schemas.openxmlformats.org/drawingml/2006/chart" xmlns:pic="http://schemas.openxmlformats.org/drawingml/2006/picture" xmlns:dgm="http://schemas.openxmlformats.org/drawingml/2006/diagram" id="7" name="Straight Arrow Connector 6"/>
            <p:cNvCxnSpPr xmlns:c="http://schemas.openxmlformats.org/drawingml/2006/chart" xmlns:pic="http://schemas.openxmlformats.org/drawingml/2006/picture" xmlns:dgm="http://schemas.openxmlformats.org/drawingml/2006/diagram">
              <a:stCxn id="31" idx="3"/>
              <a:endCxn id="27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1997011" y="3968936"/>
              <a:ext cx="933582" cy="0"/>
            </a:xfrm>
            <a:prstGeom prst="straightConnector1">
              <a:avLst/>
            </a:prstGeom>
            <a:ln cmpd="sng" w="19050">
              <a:solidFill>
                <a:schemeClr val="tx1"/>
              </a:solidFill>
              <a:tailEnd type="arrow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8" name="Straight Arrow Connector 7"/>
            <p:cNvCxnSpPr xmlns:c="http://schemas.openxmlformats.org/drawingml/2006/chart" xmlns:pic="http://schemas.openxmlformats.org/drawingml/2006/picture" xmlns:dgm="http://schemas.openxmlformats.org/drawingml/2006/diagram">
              <a:stCxn id="32" idx="3"/>
              <a:endCxn id="28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1997011" y="4346988"/>
              <a:ext cx="933582" cy="0"/>
            </a:xfrm>
            <a:prstGeom prst="straightConnector1">
              <a:avLst/>
            </a:prstGeom>
            <a:ln cmpd="sng" w="19050">
              <a:solidFill>
                <a:schemeClr val="tx1"/>
              </a:solidFill>
              <a:tailEnd type="arrow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9" name="Straight Arrow Connector 8"/>
            <p:cNvCxnSpPr xmlns:c="http://schemas.openxmlformats.org/drawingml/2006/chart" xmlns:pic="http://schemas.openxmlformats.org/drawingml/2006/picture" xmlns:dgm="http://schemas.openxmlformats.org/drawingml/2006/diagram">
              <a:stCxn id="33" idx="3"/>
              <a:endCxn id="29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1997011" y="4725039"/>
              <a:ext cx="933582" cy="0"/>
            </a:xfrm>
            <a:prstGeom prst="straightConnector1">
              <a:avLst/>
            </a:prstGeom>
            <a:ln cmpd="sng" w="19050">
              <a:solidFill>
                <a:schemeClr val="tx1"/>
              </a:solidFill>
              <a:tailEnd type="arrow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0" name="Straight Arrow Connector 9"/>
            <p:cNvCxnSpPr xmlns:c="http://schemas.openxmlformats.org/drawingml/2006/chart" xmlns:pic="http://schemas.openxmlformats.org/drawingml/2006/picture" xmlns:dgm="http://schemas.openxmlformats.org/drawingml/2006/diagram">
              <a:stCxn id="29" idx="3"/>
              <a:endCxn id="25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3115271" y="4521799"/>
              <a:ext cx="1055190" cy="203240"/>
            </a:xfrm>
            <a:prstGeom prst="straightConnector1">
              <a:avLst/>
            </a:prstGeom>
            <a:ln cmpd="sng" w="19050">
              <a:solidFill>
                <a:schemeClr val="tx1"/>
              </a:solidFill>
              <a:tailEnd type="arrow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1" name="Straight Arrow Connector 10"/>
            <p:cNvCxnSpPr xmlns:c="http://schemas.openxmlformats.org/drawingml/2006/chart" xmlns:pic="http://schemas.openxmlformats.org/drawingml/2006/picture" xmlns:dgm="http://schemas.openxmlformats.org/drawingml/2006/diagram">
              <a:stCxn id="28" idx="3"/>
              <a:endCxn id="24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3115271" y="4143747"/>
              <a:ext cx="1055190" cy="203241"/>
            </a:xfrm>
            <a:prstGeom prst="straightConnector1">
              <a:avLst/>
            </a:prstGeom>
            <a:ln cmpd="sng" w="19050">
              <a:solidFill>
                <a:schemeClr val="tx1"/>
              </a:solidFill>
              <a:tailEnd type="arrow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2" name="Straight Arrow Connector 11"/>
            <p:cNvCxnSpPr xmlns:c="http://schemas.openxmlformats.org/drawingml/2006/chart" xmlns:pic="http://schemas.openxmlformats.org/drawingml/2006/picture" xmlns:dgm="http://schemas.openxmlformats.org/drawingml/2006/diagram">
              <a:stCxn id="27" idx="3"/>
              <a:endCxn id="24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3115271" y="3968936"/>
              <a:ext cx="1055190" cy="174811"/>
            </a:xfrm>
            <a:prstGeom prst="straightConnector1">
              <a:avLst/>
            </a:prstGeom>
            <a:ln cmpd="sng" w="19050">
              <a:solidFill>
                <a:schemeClr val="tx1"/>
              </a:solidFill>
              <a:tailEnd type="arrow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3" name="Straight Arrow Connector 12"/>
            <p:cNvCxnSpPr xmlns:c="http://schemas.openxmlformats.org/drawingml/2006/chart" xmlns:pic="http://schemas.openxmlformats.org/drawingml/2006/picture" xmlns:dgm="http://schemas.openxmlformats.org/drawingml/2006/diagram">
              <a:stCxn id="28" idx="3"/>
              <a:endCxn id="25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3115271" y="4346988"/>
              <a:ext cx="1055190" cy="174811"/>
            </a:xfrm>
            <a:prstGeom prst="straightConnector1">
              <a:avLst/>
            </a:prstGeom>
            <a:ln cmpd="sng" w="19050">
              <a:solidFill>
                <a:schemeClr val="tx1"/>
              </a:solidFill>
              <a:tailEnd type="arrow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4" name="Straight Arrow Connector 13"/>
            <p:cNvCxnSpPr xmlns:c="http://schemas.openxmlformats.org/drawingml/2006/chart" xmlns:pic="http://schemas.openxmlformats.org/drawingml/2006/picture" xmlns:dgm="http://schemas.openxmlformats.org/drawingml/2006/diagram">
              <a:stCxn id="29" idx="3"/>
              <a:endCxn id="24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3115271" y="4143747"/>
              <a:ext cx="1055190" cy="581292"/>
            </a:xfrm>
            <a:prstGeom prst="straightConnector1">
              <a:avLst/>
            </a:prstGeom>
            <a:ln cmpd="sng" w="19050">
              <a:solidFill>
                <a:schemeClr val="tx1"/>
              </a:solidFill>
              <a:tailEnd type="arrow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5" name="Straight Arrow Connector 14"/>
            <p:cNvCxnSpPr xmlns:c="http://schemas.openxmlformats.org/drawingml/2006/chart" xmlns:pic="http://schemas.openxmlformats.org/drawingml/2006/picture" xmlns:dgm="http://schemas.openxmlformats.org/drawingml/2006/diagram">
              <a:stCxn id="27" idx="3"/>
              <a:endCxn id="25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3115271" y="3968936"/>
              <a:ext cx="1055190" cy="552863"/>
            </a:xfrm>
            <a:prstGeom prst="straightConnector1">
              <a:avLst/>
            </a:prstGeom>
            <a:ln cmpd="sng" w="19050">
              <a:solidFill>
                <a:schemeClr val="tx1"/>
              </a:solidFill>
              <a:tailEnd type="arrow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6" name="Straight Arrow Connector 15"/>
            <p:cNvCxnSpPr xmlns:c="http://schemas.openxmlformats.org/drawingml/2006/chart" xmlns:pic="http://schemas.openxmlformats.org/drawingml/2006/picture" xmlns:dgm="http://schemas.openxmlformats.org/drawingml/2006/diagram">
              <a:stCxn id="25" idx="3"/>
              <a:endCxn id="22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4355139" y="4521798"/>
              <a:ext cx="1021710" cy="1"/>
            </a:xfrm>
            <a:prstGeom prst="straightConnector1">
              <a:avLst/>
            </a:prstGeom>
            <a:ln cmpd="sng" w="19050">
              <a:solidFill>
                <a:schemeClr val="tx1"/>
              </a:solidFill>
              <a:tailEnd type="arrow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7" name="Straight Arrow Connector 16"/>
            <p:cNvCxnSpPr xmlns:c="http://schemas.openxmlformats.org/drawingml/2006/chart" xmlns:pic="http://schemas.openxmlformats.org/drawingml/2006/picture" xmlns:dgm="http://schemas.openxmlformats.org/drawingml/2006/diagram">
              <a:stCxn id="24" idx="3"/>
              <a:endCxn id="21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4355139" y="4143747"/>
              <a:ext cx="1021710" cy="0"/>
            </a:xfrm>
            <a:prstGeom prst="straightConnector1">
              <a:avLst/>
            </a:prstGeom>
            <a:ln cmpd="sng" w="19050">
              <a:solidFill>
                <a:schemeClr val="tx1"/>
              </a:solidFill>
              <a:tailEnd type="arrow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8" name="Straight Arrow Connector 17"/>
            <p:cNvCxnSpPr xmlns:c="http://schemas.openxmlformats.org/drawingml/2006/chart" xmlns:pic="http://schemas.openxmlformats.org/drawingml/2006/picture" xmlns:dgm="http://schemas.openxmlformats.org/drawingml/2006/diagram">
              <a:stCxn id="24" idx="3"/>
              <a:endCxn id="22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4355139" y="4143747"/>
              <a:ext cx="1021710" cy="378051"/>
            </a:xfrm>
            <a:prstGeom prst="straightConnector1">
              <a:avLst/>
            </a:prstGeom>
            <a:ln cmpd="sng" w="19050">
              <a:solidFill>
                <a:schemeClr val="tx1"/>
              </a:solidFill>
              <a:tailEnd type="arrow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9" name="Straight Arrow Connector 18"/>
            <p:cNvCxnSpPr xmlns:c="http://schemas.openxmlformats.org/drawingml/2006/chart" xmlns:pic="http://schemas.openxmlformats.org/drawingml/2006/picture" xmlns:dgm="http://schemas.openxmlformats.org/drawingml/2006/diagram">
              <a:stCxn id="25" idx="3"/>
              <a:endCxn id="21" idx="1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4355139" y="4143747"/>
              <a:ext cx="1021710" cy="378052"/>
            </a:xfrm>
            <a:prstGeom prst="straightConnector1">
              <a:avLst/>
            </a:prstGeom>
            <a:ln cmpd="sng" w="19050">
              <a:solidFill>
                <a:schemeClr val="tx1"/>
              </a:solidFill>
              <a:tailEnd type="arrow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34" name="Rectangle 3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52600" y="304800"/>
            <a:ext cx="5482562" cy="120032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r>
              <a:rPr dirty="0" lang="en-US" smtClean="0" sz="1800">
                <a:uFillTx/>
                <a:latin typeface="Monaco"/>
                <a:cs typeface="Monaco"/>
              </a:rPr>
              <a:t>select </a:t>
            </a:r>
            <a:r>
              <a:rPr dirty="0" err="1" lang="en-US" smtClean="0" sz="1800">
                <a:uFillTx/>
                <a:latin typeface="Monaco"/>
                <a:cs typeface="Monaco"/>
              </a:rPr>
              <a:t>page_name</a:t>
            </a:r>
            <a:r>
              <a:rPr dirty="0" lang="en-US" smtClean="0" sz="1800">
                <a:uFillTx/>
                <a:latin typeface="Monaco"/>
                <a:cs typeface="Monaco"/>
              </a:rPr>
              <a:t>, sum</a:t>
            </a:r>
            <a:r>
              <a:rPr dirty="0" lang="en-US" sz="1800">
                <a:uFillTx/>
                <a:latin typeface="Monaco"/>
                <a:cs typeface="Monaco"/>
              </a:rPr>
              <a:t>(</a:t>
            </a:r>
            <a:r>
              <a:rPr dirty="0" err="1" lang="en-US" sz="1800">
                <a:uFillTx/>
                <a:latin typeface="Monaco"/>
                <a:cs typeface="Monaco"/>
              </a:rPr>
              <a:t>page_views</a:t>
            </a:r>
            <a:r>
              <a:rPr dirty="0" lang="en-US" sz="1800">
                <a:uFillTx/>
                <a:latin typeface="Monaco"/>
                <a:cs typeface="Monaco"/>
              </a:rPr>
              <a:t>) hits</a:t>
            </a:r>
          </a:p>
          <a:p>
            <a:r>
              <a:rPr dirty="0" lang="en-US" sz="1800">
                <a:uFillTx/>
                <a:latin typeface="Monaco"/>
                <a:cs typeface="Monaco"/>
              </a:rPr>
              <a:t>from </a:t>
            </a:r>
            <a:r>
              <a:rPr dirty="0" err="1" lang="en-US" sz="1800">
                <a:uFillTx/>
                <a:latin typeface="Monaco"/>
                <a:cs typeface="Monaco"/>
              </a:rPr>
              <a:t>wikistats_cached</a:t>
            </a:r>
            <a:endParaRPr dirty="0" lang="en-US" sz="1800">
              <a:uFillTx/>
              <a:latin typeface="Monaco"/>
              <a:cs typeface="Monaco"/>
            </a:endParaRPr>
          </a:p>
          <a:p>
            <a:r>
              <a:rPr dirty="0" lang="en-US" smtClean="0" sz="1800">
                <a:uFillTx/>
                <a:latin typeface="Monaco"/>
                <a:cs typeface="Monaco"/>
              </a:rPr>
              <a:t>where </a:t>
            </a:r>
            <a:r>
              <a:rPr dirty="0" err="1" lang="en-US" sz="1800">
                <a:uFillTx/>
                <a:latin typeface="Monaco"/>
                <a:cs typeface="Monaco"/>
              </a:rPr>
              <a:t>page_name</a:t>
            </a:r>
            <a:r>
              <a:rPr dirty="0" lang="en-US" sz="1800">
                <a:uFillTx/>
                <a:latin typeface="Monaco"/>
                <a:cs typeface="Monaco"/>
              </a:rPr>
              <a:t> like "%</a:t>
            </a:r>
            <a:r>
              <a:rPr dirty="0" err="1" lang="en-US" sz="1800">
                <a:uFillTx/>
                <a:latin typeface="Monaco"/>
                <a:cs typeface="Monaco"/>
              </a:rPr>
              <a:t>berkeley</a:t>
            </a:r>
            <a:r>
              <a:rPr dirty="0" lang="en-US" sz="1800">
                <a:uFillTx/>
                <a:latin typeface="Monaco"/>
                <a:cs typeface="Monaco"/>
              </a:rPr>
              <a:t>%”</a:t>
            </a:r>
          </a:p>
          <a:p>
            <a:r>
              <a:rPr dirty="0" lang="en-US" sz="1800">
                <a:uFillTx/>
                <a:latin typeface="Monaco"/>
                <a:cs typeface="Monaco"/>
              </a:rPr>
              <a:t>group by </a:t>
            </a:r>
            <a:r>
              <a:rPr dirty="0" err="1" lang="en-US" smtClean="0" sz="1800">
                <a:uFillTx/>
                <a:latin typeface="Monaco"/>
                <a:cs typeface="Monaco"/>
              </a:rPr>
              <a:t>page_name</a:t>
            </a:r>
            <a:r>
              <a:rPr dirty="0" lang="en-US" smtClean="0" sz="1800">
                <a:uFillTx/>
                <a:latin typeface="Monaco"/>
                <a:cs typeface="Monaco"/>
              </a:rPr>
              <a:t> order </a:t>
            </a:r>
            <a:r>
              <a:rPr dirty="0" lang="en-US" sz="1800">
                <a:uFillTx/>
                <a:latin typeface="Monaco"/>
                <a:cs typeface="Monaco"/>
              </a:rPr>
              <a:t>by hits;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5" name="TextBox 3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102032" y="3148657"/>
            <a:ext cx="1591902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mtClean="0">
                <a:uFillTx/>
                <a:latin typeface="Corbel"/>
                <a:cs typeface="Corbel"/>
              </a:rPr>
              <a:t>filter (map)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6" name="TextBox 3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11370" y="3124200"/>
            <a:ext cx="1250312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err="1" lang="en-US" smtClean="0">
                <a:uFillTx/>
                <a:latin typeface="Corbel"/>
                <a:cs typeface="Corbel"/>
              </a:rPr>
              <a:t>groupby</a:t>
            </a:r>
            <a:r>
              <a:rPr dirty="0" lang="en-US" smtClean="0">
                <a:uFillTx/>
                <a:latin typeface="Corbel"/>
                <a:cs typeface="Corbel"/>
              </a:rPr>
              <a:t>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7" name="TextBox 3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86400" y="3148657"/>
            <a:ext cx="684803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mtClean="0">
                <a:uFillTx/>
                <a:latin typeface="Corbel"/>
                <a:cs typeface="Corbel"/>
              </a:rPr>
              <a:t>sort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83" name="Group 8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185150" y="3886200"/>
            <a:ext cx="6281541" cy="1049374"/>
            <a:chOff x="634086" y="3289270"/>
            <a:chExt cx="6281541" cy="1049374"/>
          </a:xfrm>
        </p:grpSpPr>
        <p:pic>
          <p:nvPicPr>
            <p:cNvPr xmlns:c="http://schemas.openxmlformats.org/drawingml/2006/chart" xmlns:pic="http://schemas.openxmlformats.org/drawingml/2006/picture" xmlns:dgm="http://schemas.openxmlformats.org/drawingml/2006/diagram" id="84" name="Picture 83"/>
            <p:cNvPicPr xmlns:c="http://schemas.openxmlformats.org/drawingml/2006/chart" xmlns:pic="http://schemas.openxmlformats.org/drawingml/2006/picture" xmlns:dgm="http://schemas.openxmlformats.org/drawingml/2006/diagram">
              <a:picLocks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 rotWithShape="1">
            <a:blip r:embed="rId2"/>
            <a:srcRect b="6463" l="11475" r="9728" t="12613"/>
            <a:stretch/>
          </p:blipFill>
          <p:spPr xmlns:c="http://schemas.openxmlformats.org/drawingml/2006/chart" xmlns:pic="http://schemas.openxmlformats.org/drawingml/2006/picture" xmlns:dgm="http://schemas.openxmlformats.org/drawingml/2006/diagram">
            <a:xfrm>
              <a:off x="3166949" y="3431879"/>
              <a:ext cx="1254172" cy="809617"/>
            </a:xfrm>
            <a:prstGeom prst="rect">
              <a:avLst/>
            </a:prstGeom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85" name="Picture 84"/>
            <p:cNvPicPr xmlns:c="http://schemas.openxmlformats.org/drawingml/2006/chart" xmlns:pic="http://schemas.openxmlformats.org/drawingml/2006/picture" xmlns:dgm="http://schemas.openxmlformats.org/drawingml/2006/diagram">
              <a:picLocks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 rotWithShape="1">
            <a:blip r:embed="rId2"/>
            <a:srcRect b="6463" l="11475" r="9728" t="12613"/>
            <a:stretch/>
          </p:blipFill>
          <p:spPr xmlns:c="http://schemas.openxmlformats.org/drawingml/2006/chart" xmlns:pic="http://schemas.openxmlformats.org/drawingml/2006/picture" xmlns:dgm="http://schemas.openxmlformats.org/drawingml/2006/diagram">
            <a:xfrm>
              <a:off x="5661455" y="3431879"/>
              <a:ext cx="1254172" cy="809617"/>
            </a:xfrm>
            <a:prstGeom prst="rect">
              <a:avLst/>
            </a:prstGeom>
          </p:spPr>
        </p:pic>
        <p:grpSp>
          <p:nvGrpSpPr>
            <p:cNvPr xmlns:c="http://schemas.openxmlformats.org/drawingml/2006/chart" xmlns:pic="http://schemas.openxmlformats.org/drawingml/2006/picture" xmlns:dgm="http://schemas.openxmlformats.org/drawingml/2006/diagram" id="86" name="Group 85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4331023" y="3289270"/>
              <a:ext cx="1526119" cy="1049374"/>
              <a:chOff x="7548244" y="4753889"/>
              <a:chExt cx="1526119" cy="1049374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104" name="Oval 103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548244" y="4753889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05" name="Oval 104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548244" y="5131469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06" name="Oval 105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8788112" y="4753889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07" name="Oval 106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8788112" y="5131469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08" name="Straight Arrow Connector 107"/>
              <p:cNvCxnSpPr xmlns:c="http://schemas.openxmlformats.org/drawingml/2006/chart" xmlns:pic="http://schemas.openxmlformats.org/drawingml/2006/picture" xmlns:dgm="http://schemas.openxmlformats.org/drawingml/2006/diagram">
                <a:stCxn id="104" idx="6"/>
                <a:endCxn id="106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4896498"/>
                <a:ext cx="953617" cy="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09" name="Straight Arrow Connector 108"/>
              <p:cNvCxnSpPr xmlns:c="http://schemas.openxmlformats.org/drawingml/2006/chart" xmlns:pic="http://schemas.openxmlformats.org/drawingml/2006/picture" xmlns:dgm="http://schemas.openxmlformats.org/drawingml/2006/diagram">
                <a:stCxn id="105" idx="6"/>
                <a:endCxn id="107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5274078"/>
                <a:ext cx="953617" cy="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10" name="Straight Arrow Connector 109"/>
              <p:cNvCxnSpPr xmlns:c="http://schemas.openxmlformats.org/drawingml/2006/chart" xmlns:pic="http://schemas.openxmlformats.org/drawingml/2006/picture" xmlns:dgm="http://schemas.openxmlformats.org/drawingml/2006/diagram">
                <a:stCxn id="104" idx="6"/>
                <a:endCxn id="107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4896498"/>
                <a:ext cx="953617" cy="37758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11" name="Straight Arrow Connector 110"/>
              <p:cNvCxnSpPr xmlns:c="http://schemas.openxmlformats.org/drawingml/2006/chart" xmlns:pic="http://schemas.openxmlformats.org/drawingml/2006/picture" xmlns:dgm="http://schemas.openxmlformats.org/drawingml/2006/diagram">
                <a:stCxn id="105" idx="6"/>
                <a:endCxn id="106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 flipV="1">
                <a:off x="7834495" y="4896498"/>
                <a:ext cx="953617" cy="37758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xmlns:c="http://schemas.openxmlformats.org/drawingml/2006/chart" xmlns:pic="http://schemas.openxmlformats.org/drawingml/2006/picture" xmlns:dgm="http://schemas.openxmlformats.org/drawingml/2006/diagram" id="112" name="Oval 111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8788112" y="5518046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13" name="Oval 112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548244" y="5518046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14" name="Straight Arrow Connector 113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5672887"/>
                <a:ext cx="953617" cy="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15" name="Straight Arrow Connector 114"/>
              <p:cNvCxnSpPr xmlns:c="http://schemas.openxmlformats.org/drawingml/2006/chart" xmlns:pic="http://schemas.openxmlformats.org/drawingml/2006/picture" xmlns:dgm="http://schemas.openxmlformats.org/drawingml/2006/diagram">
                <a:stCxn id="113" idx="6"/>
                <a:endCxn id="107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 flipV="1">
                <a:off x="7834495" y="5274078"/>
                <a:ext cx="953617" cy="386577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16" name="Straight Arrow Connector 115"/>
              <p:cNvCxnSpPr xmlns:c="http://schemas.openxmlformats.org/drawingml/2006/chart" xmlns:pic="http://schemas.openxmlformats.org/drawingml/2006/picture" xmlns:dgm="http://schemas.openxmlformats.org/drawingml/2006/diagram">
                <a:stCxn id="105" idx="6"/>
                <a:endCxn id="112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5274078"/>
                <a:ext cx="953617" cy="386577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17" name="Straight Arrow Connector 116"/>
              <p:cNvCxnSpPr xmlns:c="http://schemas.openxmlformats.org/drawingml/2006/chart" xmlns:pic="http://schemas.openxmlformats.org/drawingml/2006/picture" xmlns:dgm="http://schemas.openxmlformats.org/drawingml/2006/diagram">
                <a:stCxn id="104" idx="6"/>
                <a:endCxn id="112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4896498"/>
                <a:ext cx="953617" cy="764157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18" name="Straight Arrow Connector 117"/>
              <p:cNvCxnSpPr xmlns:c="http://schemas.openxmlformats.org/drawingml/2006/chart" xmlns:pic="http://schemas.openxmlformats.org/drawingml/2006/picture" xmlns:dgm="http://schemas.openxmlformats.org/drawingml/2006/diagram">
                <a:stCxn id="113" idx="6"/>
                <a:endCxn id="106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 flipV="1">
                <a:off x="7834495" y="4896498"/>
                <a:ext cx="953617" cy="764157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xmlns:c="http://schemas.openxmlformats.org/drawingml/2006/chart" xmlns:pic="http://schemas.openxmlformats.org/drawingml/2006/picture" xmlns:dgm="http://schemas.openxmlformats.org/drawingml/2006/diagram" id="87" name="Picture 86"/>
            <p:cNvPicPr xmlns:c="http://schemas.openxmlformats.org/drawingml/2006/chart" xmlns:pic="http://schemas.openxmlformats.org/drawingml/2006/picture" xmlns:dgm="http://schemas.openxmlformats.org/drawingml/2006/diagram">
              <a:picLocks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 rotWithShape="1">
            <a:blip r:embed="rId2"/>
            <a:srcRect b="6463" l="11475" r="9728" t="12613"/>
            <a:stretch/>
          </p:blipFill>
          <p:spPr xmlns:c="http://schemas.openxmlformats.org/drawingml/2006/chart" xmlns:pic="http://schemas.openxmlformats.org/drawingml/2006/picture" xmlns:dgm="http://schemas.openxmlformats.org/drawingml/2006/diagram">
            <a:xfrm>
              <a:off x="634086" y="3398651"/>
              <a:ext cx="1254172" cy="809617"/>
            </a:xfrm>
            <a:prstGeom prst="rect">
              <a:avLst/>
            </a:prstGeom>
          </p:spPr>
        </p:pic>
        <p:grpSp>
          <p:nvGrpSpPr>
            <p:cNvPr xmlns:c="http://schemas.openxmlformats.org/drawingml/2006/chart" xmlns:pic="http://schemas.openxmlformats.org/drawingml/2006/picture" xmlns:dgm="http://schemas.openxmlformats.org/drawingml/2006/diagram" id="88" name="Group 87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760663" y="3289270"/>
              <a:ext cx="1526119" cy="1049374"/>
              <a:chOff x="7548244" y="4753889"/>
              <a:chExt cx="1526119" cy="1049374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89" name="Oval 88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548244" y="4753889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90" name="Oval 89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548244" y="5131469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91" name="Oval 90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8788112" y="4753889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92" name="Oval 91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8788112" y="5131469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93" name="Straight Arrow Connector 92"/>
              <p:cNvCxnSpPr xmlns:c="http://schemas.openxmlformats.org/drawingml/2006/chart" xmlns:pic="http://schemas.openxmlformats.org/drawingml/2006/picture" xmlns:dgm="http://schemas.openxmlformats.org/drawingml/2006/diagram">
                <a:stCxn id="89" idx="6"/>
                <a:endCxn id="91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4896498"/>
                <a:ext cx="953617" cy="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94" name="Straight Arrow Connector 93"/>
              <p:cNvCxnSpPr xmlns:c="http://schemas.openxmlformats.org/drawingml/2006/chart" xmlns:pic="http://schemas.openxmlformats.org/drawingml/2006/picture" xmlns:dgm="http://schemas.openxmlformats.org/drawingml/2006/diagram">
                <a:stCxn id="90" idx="6"/>
                <a:endCxn id="92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5274078"/>
                <a:ext cx="953617" cy="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95" name="Straight Arrow Connector 94"/>
              <p:cNvCxnSpPr xmlns:c="http://schemas.openxmlformats.org/drawingml/2006/chart" xmlns:pic="http://schemas.openxmlformats.org/drawingml/2006/picture" xmlns:dgm="http://schemas.openxmlformats.org/drawingml/2006/diagram">
                <a:stCxn id="89" idx="6"/>
                <a:endCxn id="92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4896498"/>
                <a:ext cx="953617" cy="37758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96" name="Straight Arrow Connector 95"/>
              <p:cNvCxnSpPr xmlns:c="http://schemas.openxmlformats.org/drawingml/2006/chart" xmlns:pic="http://schemas.openxmlformats.org/drawingml/2006/picture" xmlns:dgm="http://schemas.openxmlformats.org/drawingml/2006/diagram">
                <a:stCxn id="90" idx="6"/>
                <a:endCxn id="91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 flipV="1">
                <a:off x="7834495" y="4896498"/>
                <a:ext cx="953617" cy="37758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xmlns:c="http://schemas.openxmlformats.org/drawingml/2006/chart" xmlns:pic="http://schemas.openxmlformats.org/drawingml/2006/picture" xmlns:dgm="http://schemas.openxmlformats.org/drawingml/2006/diagram" id="97" name="Oval 96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8788112" y="5518046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98" name="Oval 97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548244" y="5518046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99" name="Straight Arrow Connector 98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5672887"/>
                <a:ext cx="953617" cy="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00" name="Straight Arrow Connector 99"/>
              <p:cNvCxnSpPr xmlns:c="http://schemas.openxmlformats.org/drawingml/2006/chart" xmlns:pic="http://schemas.openxmlformats.org/drawingml/2006/picture" xmlns:dgm="http://schemas.openxmlformats.org/drawingml/2006/diagram">
                <a:stCxn id="98" idx="6"/>
                <a:endCxn id="92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 flipV="1">
                <a:off x="7834495" y="5274078"/>
                <a:ext cx="953617" cy="386577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01" name="Straight Arrow Connector 100"/>
              <p:cNvCxnSpPr xmlns:c="http://schemas.openxmlformats.org/drawingml/2006/chart" xmlns:pic="http://schemas.openxmlformats.org/drawingml/2006/picture" xmlns:dgm="http://schemas.openxmlformats.org/drawingml/2006/diagram">
                <a:stCxn id="90" idx="6"/>
                <a:endCxn id="97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5274078"/>
                <a:ext cx="953617" cy="386577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02" name="Straight Arrow Connector 101"/>
              <p:cNvCxnSpPr xmlns:c="http://schemas.openxmlformats.org/drawingml/2006/chart" xmlns:pic="http://schemas.openxmlformats.org/drawingml/2006/picture" xmlns:dgm="http://schemas.openxmlformats.org/drawingml/2006/diagram">
                <a:stCxn id="89" idx="6"/>
                <a:endCxn id="97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4896498"/>
                <a:ext cx="953617" cy="764157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03" name="Straight Arrow Connector 102"/>
              <p:cNvCxnSpPr xmlns:c="http://schemas.openxmlformats.org/drawingml/2006/chart" xmlns:pic="http://schemas.openxmlformats.org/drawingml/2006/picture" xmlns:dgm="http://schemas.openxmlformats.org/drawingml/2006/diagram">
                <a:stCxn id="98" idx="6"/>
                <a:endCxn id="91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 flipV="1">
                <a:off x="7834495" y="4896498"/>
                <a:ext cx="953617" cy="764157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119" name="Group 11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199005" y="5087354"/>
            <a:ext cx="6413289" cy="1568112"/>
            <a:chOff x="618615" y="1457291"/>
            <a:chExt cx="6413289" cy="1568112"/>
          </a:xfrm>
        </p:grpSpPr>
        <p:grpSp>
          <p:nvGrpSpPr>
            <p:cNvPr xmlns:c="http://schemas.openxmlformats.org/drawingml/2006/chart" xmlns:pic="http://schemas.openxmlformats.org/drawingml/2006/picture" xmlns:dgm="http://schemas.openxmlformats.org/drawingml/2006/diagram" id="120" name="Group 119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757178" y="1721158"/>
              <a:ext cx="1526119" cy="1049374"/>
              <a:chOff x="7548244" y="4753889"/>
              <a:chExt cx="1526119" cy="1049374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149" name="Oval 148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548244" y="4753889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50" name="Oval 149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548244" y="5131469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51" name="Oval 150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8788112" y="4753889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52" name="Oval 151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8788112" y="5131469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53" name="Straight Arrow Connector 152"/>
              <p:cNvCxnSpPr xmlns:c="http://schemas.openxmlformats.org/drawingml/2006/chart" xmlns:pic="http://schemas.openxmlformats.org/drawingml/2006/picture" xmlns:dgm="http://schemas.openxmlformats.org/drawingml/2006/diagram">
                <a:stCxn id="149" idx="6"/>
                <a:endCxn id="151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4896498"/>
                <a:ext cx="953617" cy="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54" name="Straight Arrow Connector 153"/>
              <p:cNvCxnSpPr xmlns:c="http://schemas.openxmlformats.org/drawingml/2006/chart" xmlns:pic="http://schemas.openxmlformats.org/drawingml/2006/picture" xmlns:dgm="http://schemas.openxmlformats.org/drawingml/2006/diagram">
                <a:stCxn id="150" idx="6"/>
                <a:endCxn id="152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5274078"/>
                <a:ext cx="953617" cy="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55" name="Straight Arrow Connector 154"/>
              <p:cNvCxnSpPr xmlns:c="http://schemas.openxmlformats.org/drawingml/2006/chart" xmlns:pic="http://schemas.openxmlformats.org/drawingml/2006/picture" xmlns:dgm="http://schemas.openxmlformats.org/drawingml/2006/diagram">
                <a:stCxn id="149" idx="6"/>
                <a:endCxn id="152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4896498"/>
                <a:ext cx="953617" cy="37758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56" name="Straight Arrow Connector 155"/>
              <p:cNvCxnSpPr xmlns:c="http://schemas.openxmlformats.org/drawingml/2006/chart" xmlns:pic="http://schemas.openxmlformats.org/drawingml/2006/picture" xmlns:dgm="http://schemas.openxmlformats.org/drawingml/2006/diagram">
                <a:stCxn id="150" idx="6"/>
                <a:endCxn id="151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 flipV="1">
                <a:off x="7834495" y="4896498"/>
                <a:ext cx="953617" cy="37758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xmlns:c="http://schemas.openxmlformats.org/drawingml/2006/chart" xmlns:pic="http://schemas.openxmlformats.org/drawingml/2006/picture" xmlns:dgm="http://schemas.openxmlformats.org/drawingml/2006/diagram" id="157" name="Oval 156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8788112" y="5518046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58" name="Oval 157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548244" y="5518046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59" name="Straight Arrow Connector 158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5672887"/>
                <a:ext cx="953617" cy="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60" name="Straight Arrow Connector 159"/>
              <p:cNvCxnSpPr xmlns:c="http://schemas.openxmlformats.org/drawingml/2006/chart" xmlns:pic="http://schemas.openxmlformats.org/drawingml/2006/picture" xmlns:dgm="http://schemas.openxmlformats.org/drawingml/2006/diagram">
                <a:stCxn id="158" idx="6"/>
                <a:endCxn id="152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 flipV="1">
                <a:off x="7834495" y="5274078"/>
                <a:ext cx="953617" cy="386577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61" name="Straight Arrow Connector 160"/>
              <p:cNvCxnSpPr xmlns:c="http://schemas.openxmlformats.org/drawingml/2006/chart" xmlns:pic="http://schemas.openxmlformats.org/drawingml/2006/picture" xmlns:dgm="http://schemas.openxmlformats.org/drawingml/2006/diagram">
                <a:stCxn id="150" idx="6"/>
                <a:endCxn id="157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5274078"/>
                <a:ext cx="953617" cy="386577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62" name="Straight Arrow Connector 161"/>
              <p:cNvCxnSpPr xmlns:c="http://schemas.openxmlformats.org/drawingml/2006/chart" xmlns:pic="http://schemas.openxmlformats.org/drawingml/2006/picture" xmlns:dgm="http://schemas.openxmlformats.org/drawingml/2006/diagram">
                <a:stCxn id="149" idx="6"/>
                <a:endCxn id="157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4896498"/>
                <a:ext cx="953617" cy="764157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63" name="Straight Arrow Connector 162"/>
              <p:cNvCxnSpPr xmlns:c="http://schemas.openxmlformats.org/drawingml/2006/chart" xmlns:pic="http://schemas.openxmlformats.org/drawingml/2006/picture" xmlns:dgm="http://schemas.openxmlformats.org/drawingml/2006/diagram">
                <a:stCxn id="158" idx="6"/>
                <a:endCxn id="151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 flipV="1">
                <a:off x="7834495" y="4896498"/>
                <a:ext cx="953617" cy="764157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121" name="Group 120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4327538" y="1721158"/>
              <a:ext cx="1526119" cy="1049374"/>
              <a:chOff x="7548244" y="4753889"/>
              <a:chExt cx="1526119" cy="1049374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134" name="Oval 133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548244" y="4753889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35" name="Oval 134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548244" y="5131469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36" name="Oval 135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8788112" y="4753889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37" name="Oval 136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8788112" y="5131469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38" name="Straight Arrow Connector 137"/>
              <p:cNvCxnSpPr xmlns:c="http://schemas.openxmlformats.org/drawingml/2006/chart" xmlns:pic="http://schemas.openxmlformats.org/drawingml/2006/picture" xmlns:dgm="http://schemas.openxmlformats.org/drawingml/2006/diagram">
                <a:stCxn id="134" idx="6"/>
                <a:endCxn id="136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4896498"/>
                <a:ext cx="953617" cy="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39" name="Straight Arrow Connector 138"/>
              <p:cNvCxnSpPr xmlns:c="http://schemas.openxmlformats.org/drawingml/2006/chart" xmlns:pic="http://schemas.openxmlformats.org/drawingml/2006/picture" xmlns:dgm="http://schemas.openxmlformats.org/drawingml/2006/diagram">
                <a:stCxn id="135" idx="6"/>
                <a:endCxn id="137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5274078"/>
                <a:ext cx="953617" cy="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40" name="Straight Arrow Connector 139"/>
              <p:cNvCxnSpPr xmlns:c="http://schemas.openxmlformats.org/drawingml/2006/chart" xmlns:pic="http://schemas.openxmlformats.org/drawingml/2006/picture" xmlns:dgm="http://schemas.openxmlformats.org/drawingml/2006/diagram">
                <a:stCxn id="134" idx="6"/>
                <a:endCxn id="137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4896498"/>
                <a:ext cx="953617" cy="37758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41" name="Straight Arrow Connector 140"/>
              <p:cNvCxnSpPr xmlns:c="http://schemas.openxmlformats.org/drawingml/2006/chart" xmlns:pic="http://schemas.openxmlformats.org/drawingml/2006/picture" xmlns:dgm="http://schemas.openxmlformats.org/drawingml/2006/diagram">
                <a:stCxn id="135" idx="6"/>
                <a:endCxn id="136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 flipV="1">
                <a:off x="7834495" y="4896498"/>
                <a:ext cx="953617" cy="37758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xmlns:c="http://schemas.openxmlformats.org/drawingml/2006/chart" xmlns:pic="http://schemas.openxmlformats.org/drawingml/2006/picture" xmlns:dgm="http://schemas.openxmlformats.org/drawingml/2006/diagram" id="142" name="Oval 141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8788112" y="5518046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43" name="Oval 142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548244" y="5518046"/>
                <a:ext cx="286251" cy="285217"/>
              </a:xfrm>
              <a:prstGeom prst="ellipse">
                <a:avLst/>
              </a:prstGeom>
              <a:ln cmpd="sng" w="9525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 rtlCol="0"/>
              <a:lstStyle/>
              <a:p>
                <a:pPr algn="ctr"/>
                <a:endParaRPr lang="en-US" sz="1700">
                  <a:uFillTx/>
                  <a:latin typeface="Corbel"/>
                  <a:cs typeface="Corbel"/>
                </a:endParaRPr>
              </a:p>
            </p:txBody>
          </p: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44" name="Straight Arrow Connector 143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5672887"/>
                <a:ext cx="953617" cy="0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45" name="Straight Arrow Connector 144"/>
              <p:cNvCxnSpPr xmlns:c="http://schemas.openxmlformats.org/drawingml/2006/chart" xmlns:pic="http://schemas.openxmlformats.org/drawingml/2006/picture" xmlns:dgm="http://schemas.openxmlformats.org/drawingml/2006/diagram">
                <a:stCxn id="143" idx="6"/>
                <a:endCxn id="137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 flipV="1">
                <a:off x="7834495" y="5274078"/>
                <a:ext cx="953617" cy="386577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46" name="Straight Arrow Connector 145"/>
              <p:cNvCxnSpPr xmlns:c="http://schemas.openxmlformats.org/drawingml/2006/chart" xmlns:pic="http://schemas.openxmlformats.org/drawingml/2006/picture" xmlns:dgm="http://schemas.openxmlformats.org/drawingml/2006/diagram">
                <a:stCxn id="135" idx="6"/>
                <a:endCxn id="142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5274078"/>
                <a:ext cx="953617" cy="386577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47" name="Straight Arrow Connector 146"/>
              <p:cNvCxnSpPr xmlns:c="http://schemas.openxmlformats.org/drawingml/2006/chart" xmlns:pic="http://schemas.openxmlformats.org/drawingml/2006/picture" xmlns:dgm="http://schemas.openxmlformats.org/drawingml/2006/diagram">
                <a:stCxn id="134" idx="6"/>
                <a:endCxn id="142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834495" y="4896498"/>
                <a:ext cx="953617" cy="764157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48" name="Straight Arrow Connector 147"/>
              <p:cNvCxnSpPr xmlns:c="http://schemas.openxmlformats.org/drawingml/2006/chart" xmlns:pic="http://schemas.openxmlformats.org/drawingml/2006/picture" xmlns:dgm="http://schemas.openxmlformats.org/drawingml/2006/diagram">
                <a:stCxn id="143" idx="6"/>
                <a:endCxn id="136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 flipV="1">
                <a:off x="7834495" y="4896498"/>
                <a:ext cx="953617" cy="764157"/>
              </a:xfrm>
              <a:prstGeom prst="straightConnector1">
                <a:avLst/>
              </a:prstGeom>
              <a:ln cmpd="sng" w="19050">
                <a:solidFill>
                  <a:schemeClr val="tx1"/>
                </a:solidFill>
                <a:tailEnd type="arrow"/>
              </a:ln>
              <a:effectLst/>
            </p:spPr>
            <p:style xmlns:c="http://schemas.openxmlformats.org/drawingml/2006/chart" xmlns:pic="http://schemas.openxmlformats.org/drawingml/2006/picture" xmlns:dgm="http://schemas.openxmlformats.org/drawingml/2006/diagram"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122" name="Group 121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3227403" y="1457291"/>
              <a:ext cx="1193718" cy="1568112"/>
              <a:chOff x="2784930" y="2345019"/>
              <a:chExt cx="1312636" cy="1724328"/>
            </a:xfrm>
          </p:grpSpPr>
          <p:pic>
            <p:nvPicPr>
              <p:cNvPr xmlns:c="http://schemas.openxmlformats.org/drawingml/2006/chart" xmlns:pic="http://schemas.openxmlformats.org/drawingml/2006/picture" xmlns:dgm="http://schemas.openxmlformats.org/drawingml/2006/diagram" descr="to_ddr333memory_350.gif" id="131" name="Picture 130"/>
              <p:cNvPicPr xmlns:c="http://schemas.openxmlformats.org/drawingml/2006/chart" xmlns:pic="http://schemas.openxmlformats.org/drawingml/2006/picture" xmlns:dgm="http://schemas.openxmlformats.org/drawingml/2006/diagram">
                <a:picLocks noChangeAspect="1"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3"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xmlns:c="http://schemas.openxmlformats.org/drawingml/2006/chart" xmlns:pic="http://schemas.openxmlformats.org/drawingml/2006/picture" xmlns:dgm="http://schemas.openxmlformats.org/drawingml/2006/diagram" descr="to_ddr333memory_350.gif" id="132" name="Picture 131"/>
              <p:cNvPicPr xmlns:c="http://schemas.openxmlformats.org/drawingml/2006/chart" xmlns:pic="http://schemas.openxmlformats.org/drawingml/2006/picture" xmlns:dgm="http://schemas.openxmlformats.org/drawingml/2006/diagram">
                <a:picLocks noChangeAspect="1"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3"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xmlns:c="http://schemas.openxmlformats.org/drawingml/2006/chart" xmlns:pic="http://schemas.openxmlformats.org/drawingml/2006/picture" xmlns:dgm="http://schemas.openxmlformats.org/drawingml/2006/diagram" descr="to_ddr333memory_350.gif" id="133" name="Picture 132"/>
              <p:cNvPicPr xmlns:c="http://schemas.openxmlformats.org/drawingml/2006/chart" xmlns:pic="http://schemas.openxmlformats.org/drawingml/2006/picture" xmlns:dgm="http://schemas.openxmlformats.org/drawingml/2006/diagram">
                <a:picLocks noChangeAspect="1"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3"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123" name="Group 122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5838186" y="1457291"/>
              <a:ext cx="1193718" cy="1568112"/>
              <a:chOff x="2784930" y="2345019"/>
              <a:chExt cx="1312636" cy="1724328"/>
            </a:xfrm>
          </p:grpSpPr>
          <p:pic>
            <p:nvPicPr>
              <p:cNvPr xmlns:c="http://schemas.openxmlformats.org/drawingml/2006/chart" xmlns:pic="http://schemas.openxmlformats.org/drawingml/2006/picture" xmlns:dgm="http://schemas.openxmlformats.org/drawingml/2006/diagram" descr="to_ddr333memory_350.gif" id="128" name="Picture 127"/>
              <p:cNvPicPr xmlns:c="http://schemas.openxmlformats.org/drawingml/2006/chart" xmlns:pic="http://schemas.openxmlformats.org/drawingml/2006/picture" xmlns:dgm="http://schemas.openxmlformats.org/drawingml/2006/diagram">
                <a:picLocks noChangeAspect="1"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3"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xmlns:c="http://schemas.openxmlformats.org/drawingml/2006/chart" xmlns:pic="http://schemas.openxmlformats.org/drawingml/2006/picture" xmlns:dgm="http://schemas.openxmlformats.org/drawingml/2006/diagram" descr="to_ddr333memory_350.gif" id="129" name="Picture 128"/>
              <p:cNvPicPr xmlns:c="http://schemas.openxmlformats.org/drawingml/2006/chart" xmlns:pic="http://schemas.openxmlformats.org/drawingml/2006/picture" xmlns:dgm="http://schemas.openxmlformats.org/drawingml/2006/diagram">
                <a:picLocks noChangeAspect="1"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3"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xmlns:c="http://schemas.openxmlformats.org/drawingml/2006/chart" xmlns:pic="http://schemas.openxmlformats.org/drawingml/2006/picture" xmlns:dgm="http://schemas.openxmlformats.org/drawingml/2006/diagram" descr="to_ddr333memory_350.gif" id="130" name="Picture 129"/>
              <p:cNvPicPr xmlns:c="http://schemas.openxmlformats.org/drawingml/2006/chart" xmlns:pic="http://schemas.openxmlformats.org/drawingml/2006/picture" xmlns:dgm="http://schemas.openxmlformats.org/drawingml/2006/diagram">
                <a:picLocks noChangeAspect="1"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3"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124" name="Group 123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618615" y="1457291"/>
              <a:ext cx="1193718" cy="1568112"/>
              <a:chOff x="2784930" y="2345019"/>
              <a:chExt cx="1312636" cy="1724328"/>
            </a:xfrm>
          </p:grpSpPr>
          <p:pic>
            <p:nvPicPr>
              <p:cNvPr xmlns:c="http://schemas.openxmlformats.org/drawingml/2006/chart" xmlns:pic="http://schemas.openxmlformats.org/drawingml/2006/picture" xmlns:dgm="http://schemas.openxmlformats.org/drawingml/2006/diagram" descr="to_ddr333memory_350.gif" id="125" name="Picture 124"/>
              <p:cNvPicPr xmlns:c="http://schemas.openxmlformats.org/drawingml/2006/chart" xmlns:pic="http://schemas.openxmlformats.org/drawingml/2006/picture" xmlns:dgm="http://schemas.openxmlformats.org/drawingml/2006/diagram">
                <a:picLocks noChangeAspect="1"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3"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>
              <a:xfrm>
                <a:off x="2784930" y="2790207"/>
                <a:ext cx="1295624" cy="1279140"/>
              </a:xfrm>
              <a:prstGeom prst="rect">
                <a:avLst/>
              </a:prstGeom>
            </p:spPr>
          </p:pic>
          <p:pic>
            <p:nvPicPr>
              <p:cNvPr xmlns:c="http://schemas.openxmlformats.org/drawingml/2006/chart" xmlns:pic="http://schemas.openxmlformats.org/drawingml/2006/picture" xmlns:dgm="http://schemas.openxmlformats.org/drawingml/2006/diagram" descr="to_ddr333memory_350.gif" id="126" name="Picture 125"/>
              <p:cNvPicPr xmlns:c="http://schemas.openxmlformats.org/drawingml/2006/chart" xmlns:pic="http://schemas.openxmlformats.org/drawingml/2006/picture" xmlns:dgm="http://schemas.openxmlformats.org/drawingml/2006/diagram">
                <a:picLocks noChangeAspect="1"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3"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>
              <a:xfrm>
                <a:off x="2793436" y="2554275"/>
                <a:ext cx="1295624" cy="1279140"/>
              </a:xfrm>
              <a:prstGeom prst="rect">
                <a:avLst/>
              </a:prstGeom>
            </p:spPr>
          </p:pic>
          <p:pic>
            <p:nvPicPr>
              <p:cNvPr xmlns:c="http://schemas.openxmlformats.org/drawingml/2006/chart" xmlns:pic="http://schemas.openxmlformats.org/drawingml/2006/picture" xmlns:dgm="http://schemas.openxmlformats.org/drawingml/2006/diagram" descr="to_ddr333memory_350.gif" id="127" name="Picture 126"/>
              <p:cNvPicPr xmlns:c="http://schemas.openxmlformats.org/drawingml/2006/chart" xmlns:pic="http://schemas.openxmlformats.org/drawingml/2006/picture" xmlns:dgm="http://schemas.openxmlformats.org/drawingml/2006/diagram">
                <a:picLocks noChangeAspect="1"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3"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>
              <a:xfrm>
                <a:off x="2801942" y="2345019"/>
                <a:ext cx="1295624" cy="1279140"/>
              </a:xfrm>
              <a:prstGeom prst="rect">
                <a:avLst/>
              </a:prstGeom>
            </p:spPr>
          </p:pic>
        </p:grp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125530360" grpId="0" spid="35"/>
      <p:bldP advAuto="125530360" grpId="0" spid="36"/>
      <p:bldP advAuto="125530360" grpId="0" spid="37"/>
    </p:bldLst>
  </p:timing>
</p:sld>
</file>

<file path=ppt/slides/slide4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4800">
                <a:uFillTx/>
              </a:rPr>
              <a:t>Columnar Memory Store</a:t>
            </a:r>
            <a:endParaRPr dirty="0" lang="en-US" sz="4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Column-oriented storage for in-memory tables</a:t>
            </a:r>
          </a:p>
          <a:p>
            <a:r>
              <a:rPr dirty="0" lang="en-US" smtClean="0">
                <a:uFillTx/>
              </a:rPr>
              <a:t>Yahoo! contributed CPU-efficient compression (e.g. dictionary encoding, run-length encoding)</a:t>
            </a:r>
          </a:p>
          <a:p>
            <a:r>
              <a:rPr dirty="0" lang="en-US" smtClean="0">
                <a:uFillTx/>
              </a:rPr>
              <a:t>3 – 20X reduction in data size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Ongoing Work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Code generation for query plan (Intel)</a:t>
            </a:r>
          </a:p>
          <a:p>
            <a:r>
              <a:rPr dirty="0" err="1" lang="en-US" smtClean="0">
                <a:uFillTx/>
              </a:rPr>
              <a:t>BlinkDB</a:t>
            </a:r>
            <a:r>
              <a:rPr dirty="0" lang="en-US" smtClean="0">
                <a:uFillTx/>
              </a:rPr>
              <a:t> integration (UCB)</a:t>
            </a:r>
          </a:p>
          <a:p>
            <a:r>
              <a:rPr dirty="0" lang="en-US" smtClean="0">
                <a:uFillTx/>
              </a:rPr>
              <a:t>Bloom-filter based pruning (Yahoo!)</a:t>
            </a:r>
          </a:p>
          <a:p>
            <a:r>
              <a:rPr dirty="0" lang="en-US" smtClean="0">
                <a:uFillTx/>
              </a:rPr>
              <a:t>More intelligent optimizer (UCB &amp; Yahoo! &amp; </a:t>
            </a:r>
            <a:r>
              <a:rPr dirty="0" err="1" lang="en-US" smtClean="0">
                <a:uFillTx/>
              </a:rPr>
              <a:t>ClearStory</a:t>
            </a:r>
            <a:r>
              <a:rPr dirty="0" lang="en-US" smtClean="0">
                <a:uFillTx/>
              </a:rPr>
              <a:t> &amp; OSU)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5000">
                <a:uFillTx/>
              </a:rPr>
              <a:t>More Information</a:t>
            </a:r>
            <a:endParaRPr dirty="0" lang="en-US" sz="5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951038"/>
            <a:ext cx="8382000" cy="42211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Hive resources:</a:t>
            </a:r>
          </a:p>
          <a:p>
            <a:pPr lvl="1"/>
            <a:r>
              <a:rPr dirty="0" lang="en-US" u="sng">
                <a:uFillTx/>
                <a:hlinkClick r:id="rId2"/>
              </a:rPr>
              <a:t>https://cwiki.apache.org/confluence/display/Hive/</a:t>
            </a:r>
            <a:r>
              <a:rPr dirty="0" lang="en-US" smtClean="0" u="sng">
                <a:uFillTx/>
                <a:hlinkClick r:id="rId2"/>
              </a:rPr>
              <a:t>GettingStarted</a:t>
            </a:r>
            <a:endParaRPr dirty="0" lang="en-US" smtClean="0" u="sng">
              <a:uFillTx/>
            </a:endParaRPr>
          </a:p>
          <a:p>
            <a:pPr lvl="1"/>
            <a:r>
              <a:rPr dirty="0" lang="en-US" u="sng">
                <a:uFillTx/>
                <a:hlinkClick r:id="rId3"/>
              </a:rPr>
              <a:t>http://hive.apache.org/docs/</a:t>
            </a:r>
            <a:endParaRPr dirty="0" lang="en-US" u="sng">
              <a:uFillTx/>
            </a:endParaRPr>
          </a:p>
          <a:p>
            <a:r>
              <a:rPr dirty="0" lang="en-US" smtClean="0">
                <a:uFillTx/>
              </a:rPr>
              <a:t>Shark resources: </a:t>
            </a:r>
          </a:p>
          <a:p>
            <a:pPr lvl="1"/>
            <a:r>
              <a:rPr dirty="0" lang="en-US" u="sng">
                <a:uFillTx/>
                <a:hlinkClick r:id="rId4"/>
              </a:rPr>
              <a:t>http://</a:t>
            </a:r>
            <a:r>
              <a:rPr dirty="0" lang="en-US" smtClean="0" u="sng">
                <a:uFillTx/>
                <a:hlinkClick r:id="rId4"/>
              </a:rPr>
              <a:t>shark.cs.berkeley.edu</a:t>
            </a:r>
            <a:endParaRPr dirty="0" lang="en-US" smtClean="0" u="sng">
              <a:uFillTx/>
            </a:endParaRPr>
          </a:p>
          <a:p>
            <a:pPr lvl="1"/>
            <a:r>
              <a:rPr dirty="0" lang="en-US" u="sng">
                <a:uFillTx/>
                <a:hlinkClick r:id="rId5"/>
              </a:rPr>
              <a:t>https://github.com/amplab/shark</a:t>
            </a:r>
            <a:endParaRPr dirty="0" lang="en-US" smtClean="0" sz="33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Titre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fr-FR" smtClean="0">
                <a:uFillTx/>
              </a:rPr>
              <a:t>         </a:t>
            </a:r>
            <a:r>
              <a:rPr dirty="0" err="1" lang="fr-FR" smtClean="0">
                <a:uFillTx/>
              </a:rPr>
              <a:t>Spark</a:t>
            </a:r>
            <a:r>
              <a:rPr dirty="0" lang="fr-FR" smtClean="0">
                <a:uFillTx/>
              </a:rPr>
              <a:t> Streaming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Espace réservé du contenu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fr-FR" smtClean="0">
                <a:uFillTx/>
              </a:rPr>
              <a:t>  </a:t>
            </a:r>
            <a:r>
              <a:rPr dirty="0" lang="fr-FR" smtClean="0" sz="2600">
                <a:uFillTx/>
              </a:rPr>
              <a:t>- </a:t>
            </a:r>
            <a:r>
              <a:rPr dirty="0" err="1" lang="fr-FR" smtClean="0" sz="2600">
                <a:uFillTx/>
              </a:rPr>
              <a:t>Extends</a:t>
            </a:r>
            <a:r>
              <a:rPr dirty="0" lang="fr-FR" smtClean="0" sz="2600">
                <a:uFillTx/>
              </a:rPr>
              <a:t> </a:t>
            </a:r>
            <a:r>
              <a:rPr dirty="0" err="1" lang="fr-FR" smtClean="0" sz="2600">
                <a:uFillTx/>
              </a:rPr>
              <a:t>Spark</a:t>
            </a:r>
            <a:r>
              <a:rPr dirty="0" lang="fr-FR" smtClean="0" sz="2600">
                <a:uFillTx/>
              </a:rPr>
              <a:t> </a:t>
            </a:r>
            <a:r>
              <a:rPr dirty="0" err="1" lang="fr-FR" smtClean="0" sz="2600">
                <a:uFillTx/>
              </a:rPr>
              <a:t>capabilities</a:t>
            </a:r>
            <a:r>
              <a:rPr dirty="0" lang="fr-FR" smtClean="0" sz="2600">
                <a:uFillTx/>
              </a:rPr>
              <a:t> to large </a:t>
            </a:r>
            <a:r>
              <a:rPr dirty="0" err="1" lang="fr-FR" smtClean="0" sz="2600">
                <a:uFillTx/>
              </a:rPr>
              <a:t>scale</a:t>
            </a:r>
            <a:r>
              <a:rPr dirty="0" lang="fr-FR" smtClean="0" sz="2600">
                <a:uFillTx/>
              </a:rPr>
              <a:t> </a:t>
            </a:r>
            <a:r>
              <a:rPr dirty="0" err="1" lang="fr-FR" smtClean="0" sz="2600">
                <a:uFillTx/>
              </a:rPr>
              <a:t>stream</a:t>
            </a:r>
            <a:r>
              <a:rPr dirty="0" lang="fr-FR" smtClean="0" sz="2600">
                <a:uFillTx/>
              </a:rPr>
              <a:t> </a:t>
            </a:r>
            <a:r>
              <a:rPr dirty="0" err="1" lang="fr-FR" smtClean="0" sz="2600">
                <a:uFillTx/>
              </a:rPr>
              <a:t>processing</a:t>
            </a:r>
            <a:r>
              <a:rPr dirty="0" lang="fr-FR" smtClean="0" sz="2600">
                <a:uFillTx/>
              </a:rPr>
              <a:t>.</a:t>
            </a:r>
          </a:p>
          <a:p>
            <a:r>
              <a:rPr dirty="0" lang="fr-FR" sz="2600">
                <a:uFillTx/>
              </a:rPr>
              <a:t> </a:t>
            </a:r>
            <a:r>
              <a:rPr dirty="0" lang="fr-FR" smtClean="0" sz="2600">
                <a:uFillTx/>
              </a:rPr>
              <a:t> - </a:t>
            </a:r>
            <a:r>
              <a:rPr dirty="0" lang="en-US" sz="2600">
                <a:uFillTx/>
              </a:rPr>
              <a:t>Scales to 100s of nodes and achieves second scale latencies</a:t>
            </a:r>
          </a:p>
          <a:p>
            <a:r>
              <a:rPr dirty="0" lang="fr-FR" smtClean="0" sz="2600">
                <a:uFillTx/>
              </a:rPr>
              <a:t>  -</a:t>
            </a:r>
            <a:r>
              <a:rPr dirty="0" lang="en-US" sz="2600">
                <a:uFillTx/>
              </a:rPr>
              <a:t>Efficient and fault-tolerant </a:t>
            </a:r>
            <a:r>
              <a:rPr dirty="0" err="1" lang="en-US" sz="2600">
                <a:uFillTx/>
              </a:rPr>
              <a:t>stateful</a:t>
            </a:r>
            <a:r>
              <a:rPr dirty="0" lang="en-US" sz="2600">
                <a:uFillTx/>
              </a:rPr>
              <a:t> stream processing</a:t>
            </a:r>
          </a:p>
          <a:p>
            <a:r>
              <a:rPr dirty="0" lang="fr-FR" smtClean="0" sz="2600">
                <a:uFillTx/>
              </a:rPr>
              <a:t>   - </a:t>
            </a:r>
            <a:r>
              <a:rPr dirty="0" lang="en-US" sz="2600">
                <a:uFillTx/>
              </a:rPr>
              <a:t>Simple batch-like API for implementing complex algorithms</a:t>
            </a:r>
          </a:p>
          <a:p>
            <a:endParaRPr dirty="0" lang="fr-FR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>
              <a:defRPr>
                <a:uFillTx/>
              </a:defRPr>
            </a:pPr>
            <a:r>
              <a:rPr dirty="0" err="1" lang="en-US" smtClean="0" sz="5000">
                <a:uFillTx/>
              </a:rPr>
              <a:t>Stateful</a:t>
            </a:r>
            <a:r>
              <a:rPr dirty="0" lang="en-US" sz="5000">
                <a:uFillTx/>
              </a:rPr>
              <a:t> </a:t>
            </a:r>
            <a:r>
              <a:rPr dirty="0" lang="en-US" smtClean="0" sz="5000">
                <a:uFillTx/>
              </a:rPr>
              <a:t>Stream Processing</a:t>
            </a:r>
            <a:endParaRPr dirty="0" lang="en-US" sz="5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Espace réservé du contenu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fr-FR" smtClean="0">
                <a:uFillTx/>
              </a:rPr>
              <a:t> - </a:t>
            </a:r>
            <a:r>
              <a:rPr dirty="0" lang="en-US" sz="2400">
                <a:uFillTx/>
              </a:rPr>
              <a:t>Traditional streaming systems have a </a:t>
            </a:r>
            <a:r>
              <a:rPr dirty="0" lang="en-US" sz="2400">
                <a:solidFill>
                  <a:srgbClr val="1D86CD"/>
                </a:solidFill>
                <a:uFillTx/>
              </a:rPr>
              <a:t>record-at-a-time</a:t>
            </a:r>
            <a:r>
              <a:rPr dirty="0" lang="en-US" sz="2400">
                <a:uFillTx/>
              </a:rPr>
              <a:t> processing </a:t>
            </a:r>
            <a:r>
              <a:rPr dirty="0" lang="en-US" smtClean="0" sz="2400">
                <a:uFillTx/>
              </a:rPr>
              <a:t>model</a:t>
            </a:r>
          </a:p>
          <a:p>
            <a:pPr indent="0" lvl="1" marL="0">
              <a:spcBef>
                <a:spcPts val="2000"/>
              </a:spcBef>
              <a:buNone/>
            </a:pPr>
            <a:r>
              <a:rPr dirty="0" lang="en-US" sz="2400">
                <a:uFillTx/>
              </a:rPr>
              <a:t> </a:t>
            </a:r>
            <a:r>
              <a:rPr dirty="0" lang="en-US" smtClean="0" sz="2400">
                <a:uFillTx/>
              </a:rPr>
              <a:t>      - </a:t>
            </a:r>
            <a:r>
              <a:rPr dirty="0" lang="en-US" sz="1800">
                <a:uFillTx/>
              </a:rPr>
              <a:t>Each node has mutable state</a:t>
            </a:r>
          </a:p>
          <a:p>
            <a:pPr indent="0" lvl="1" marL="0">
              <a:spcBef>
                <a:spcPts val="2000"/>
              </a:spcBef>
              <a:buNone/>
            </a:pPr>
            <a:r>
              <a:rPr dirty="0" lang="en-US" smtClean="0" sz="1800">
                <a:uFillTx/>
              </a:rPr>
              <a:t>         - </a:t>
            </a:r>
            <a:r>
              <a:rPr dirty="0" lang="en-US" sz="1800">
                <a:uFillTx/>
              </a:rPr>
              <a:t>For each record, update state and send new </a:t>
            </a:r>
            <a:r>
              <a:rPr dirty="0" lang="en-US" smtClean="0" sz="1800">
                <a:uFillTx/>
              </a:rPr>
              <a:t>records</a:t>
            </a:r>
          </a:p>
          <a:p>
            <a:pPr indent="0" lvl="1" marL="0">
              <a:spcBef>
                <a:spcPts val="2000"/>
              </a:spcBef>
              <a:buNone/>
            </a:pPr>
            <a:r>
              <a:rPr dirty="0" lang="en-US" smtClean="0" sz="1800">
                <a:uFillTx/>
              </a:rPr>
              <a:t>  </a:t>
            </a:r>
            <a:r>
              <a:rPr dirty="0" lang="en-US" smtClean="0" sz="2400">
                <a:uFillTx/>
              </a:rPr>
              <a:t>- </a:t>
            </a:r>
            <a:r>
              <a:rPr dirty="0" lang="en-US" sz="2400">
                <a:uFillTx/>
              </a:rPr>
              <a:t>State is lost if node dies!</a:t>
            </a:r>
          </a:p>
          <a:p>
            <a:pPr indent="0" lvl="1" marL="0">
              <a:spcBef>
                <a:spcPts val="2000"/>
              </a:spcBef>
              <a:buNone/>
            </a:pPr>
            <a:r>
              <a:rPr dirty="0" lang="en-US" smtClean="0" sz="2400">
                <a:uFillTx/>
              </a:rPr>
              <a:t>  - </a:t>
            </a:r>
            <a:r>
              <a:rPr dirty="0" lang="en-US" sz="2400">
                <a:uFillTx/>
              </a:rPr>
              <a:t>Making </a:t>
            </a:r>
            <a:r>
              <a:rPr dirty="0" err="1" lang="en-US" sz="2400">
                <a:uFillTx/>
              </a:rPr>
              <a:t>stateful</a:t>
            </a:r>
            <a:r>
              <a:rPr dirty="0" lang="en-US" sz="2400">
                <a:uFillTx/>
              </a:rPr>
              <a:t> stream processing be fault-tolerant is </a:t>
            </a:r>
            <a:r>
              <a:rPr dirty="0" lang="en-US" smtClean="0" sz="2400">
                <a:uFillTx/>
              </a:rPr>
              <a:t>challenging</a:t>
            </a:r>
            <a:endParaRPr dirty="0" lang="en-US" sz="2400">
              <a:uFillTx/>
            </a:endParaRPr>
          </a:p>
          <a:p>
            <a:endParaRPr dirty="0" lang="en-US" sz="2400">
              <a:uFillTx/>
            </a:endParaRPr>
          </a:p>
          <a:p>
            <a:r>
              <a:rPr dirty="0" lang="fr-FR" smtClean="0">
                <a:uFillTx/>
              </a:rPr>
              <a:t>  </a:t>
            </a:r>
            <a:endParaRPr dirty="0" lang="fr-FR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292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bIns="45719" lIns="91438" rIns="91438" tIns="45719"/>
          <a:lstStyle>
            <a:lvl1pPr eaLnBrk="0" hangingPunct="0"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1pPr>
            <a:lvl2pPr eaLnBrk="0" hangingPunct="0" indent="-120015" marL="312039"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2pPr>
            <a:lvl3pPr eaLnBrk="0" hangingPunct="0" indent="-96012" marL="480060"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3pPr>
            <a:lvl4pPr eaLnBrk="0" hangingPunct="0" indent="-96012" marL="672084"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4pPr>
            <a:lvl5pPr eaLnBrk="0" hangingPunct="0" indent="-96012" marL="864108"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5pPr>
            <a:lvl6pPr eaLnBrk="0" fontAlgn="base" hangingPunct="0" indent="-96012" marL="1056132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6pPr>
            <a:lvl7pPr eaLnBrk="0" fontAlgn="base" hangingPunct="0" indent="-96012" marL="1248156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7pPr>
            <a:lvl8pPr eaLnBrk="0" fontAlgn="base" hangingPunct="0" indent="-96012" marL="1440180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8pPr>
            <a:lvl9pPr eaLnBrk="0" fontAlgn="base" hangingPunct="0" indent="-96012" marL="1632204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9pPr>
          </a:lstStyle>
          <a:p>
            <a:pPr eaLnBrk="1" hangingPunct="1"/>
            <a:fld id="{19785054-2D5C-EA46-84B9-22F0A59151F5}" type="slidenum">
              <a:rPr lang="en-US">
                <a:uFillTx/>
              </a:rPr>
              <a:pPr eaLnBrk="1" hangingPunct="1"/>
              <a:t>52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/>
  <p:timing>
    <p:tnLst>
      <p:par>
        <p:cTn dur="indefinite" id="1" nodeType="tmRoot" restart="never"/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r>
              <a:rPr dirty="0" lang="en-US" smtClean="0" sz="5000">
                <a:uFillTx/>
              </a:rPr>
              <a:t>Discretized Stream Processing</a:t>
            </a:r>
            <a:endParaRPr dirty="0" lang="en-US" sz="5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411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010400" y="6356350"/>
            <a:ext cx="2133600" cy="36512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bIns="45719" lIns="91438" rIns="91438" tIns="45719"/>
          <a:lstStyle>
            <a:lvl1pPr eaLnBrk="0" hangingPunct="0"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1pPr>
            <a:lvl2pPr eaLnBrk="0" hangingPunct="0" indent="-120015" marL="312039"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2pPr>
            <a:lvl3pPr eaLnBrk="0" hangingPunct="0" indent="-96012" marL="480060"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3pPr>
            <a:lvl4pPr eaLnBrk="0" hangingPunct="0" indent="-96012" marL="672084"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4pPr>
            <a:lvl5pPr eaLnBrk="0" hangingPunct="0" indent="-96012" marL="864108"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5pPr>
            <a:lvl6pPr eaLnBrk="0" fontAlgn="base" hangingPunct="0" indent="-96012" marL="1056132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6pPr>
            <a:lvl7pPr eaLnBrk="0" fontAlgn="base" hangingPunct="0" indent="-96012" marL="1248156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7pPr>
            <a:lvl8pPr eaLnBrk="0" fontAlgn="base" hangingPunct="0" indent="-96012" marL="1440180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8pPr>
            <a:lvl9pPr eaLnBrk="0" fontAlgn="base" hangingPunct="0" indent="-96012" marL="1632204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9pPr>
          </a:lstStyle>
          <a:p>
            <a:pPr eaLnBrk="1" hangingPunct="1"/>
            <a:fld id="{D75595AB-65C7-5142-9668-FCCFF1DF220E}" type="slidenum">
              <a:rPr lang="en-US">
                <a:uFillTx/>
              </a:rPr>
              <a:pPr eaLnBrk="1" hangingPunct="1"/>
              <a:t>53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1" name="Right Arrow 6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572125" y="2767013"/>
            <a:ext cx="1561505" cy="280494"/>
          </a:xfrm>
          <a:prstGeom prst="rightArrow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38405" rIns="38405" tIns="19202"/>
          <a:lstStyle/>
          <a:p>
            <a:pPr algn="ctr">
              <a:defRPr>
                <a:uFillTx/>
              </a:defRPr>
            </a:pPr>
            <a:endParaRPr kern="0" lang="en-US">
              <a:solidFill>
                <a:srgbClr val="FFFFFF"/>
              </a:solidFill>
              <a:uFillTx/>
              <a:latin typeface="Calibri"/>
              <a:ea typeface="ヒラギノ角ゴ ProN W3"/>
              <a:cs typeface="ヒラギノ角ゴ ProN W3"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62" name="Group 6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575697" y="2755900"/>
            <a:ext cx="1557338" cy="280494"/>
            <a:chOff x="3510080" y="4511951"/>
            <a:chExt cx="1875743" cy="322227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83" name="Right Arrow 8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123391" y="4511951"/>
              <a:ext cx="262432" cy="322227"/>
            </a:xfrm>
            <a:prstGeom prst="rightArrow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kern="0" lang="en-US">
                <a:solidFill>
                  <a:srgbClr val="FFFFFF"/>
                </a:solidFill>
                <a:uFillTx/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4" name="Rectangle 8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042831" y="4599904"/>
              <a:ext cx="397950" cy="155916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kern="0" lang="en-US">
                <a:solidFill>
                  <a:srgbClr val="FFFFFF"/>
                </a:solidFill>
                <a:uFillTx/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5" name="Rectangle 8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510080" y="4603102"/>
              <a:ext cx="397950" cy="155916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kern="0" lang="en-US">
                <a:solidFill>
                  <a:srgbClr val="FFFFFF"/>
                </a:solidFill>
                <a:uFillTx/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7" name="Rectangle 8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574148" y="4603102"/>
              <a:ext cx="397950" cy="155916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kern="0" lang="en-US">
                <a:solidFill>
                  <a:srgbClr val="FFFFFF"/>
                </a:solidFill>
                <a:uFillTx/>
                <a:latin typeface="Calibri"/>
                <a:ea typeface="ヒラギノ角ゴ ProN W3"/>
                <a:cs typeface="ヒラギノ角ゴ ProN W3"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63" name="Rectangle 6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58050" y="4435475"/>
            <a:ext cx="1259086" cy="746125"/>
          </a:xfrm>
          <a:prstGeom prst="rect">
            <a:avLst/>
          </a:prstGeom>
          <a:ln cmpd="sng" w="38100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38405" rIns="38405" tIns="19202"/>
          <a:lstStyle/>
          <a:p>
            <a:pPr algn="ctr">
              <a:defRPr>
                <a:uFillTx/>
              </a:defRPr>
            </a:pPr>
            <a:r>
              <a:rPr b="1" dirty="0" kern="0" lang="en-US" sz="2000">
                <a:solidFill>
                  <a:srgbClr val="B50B1B"/>
                </a:solidFill>
                <a:uFillTx/>
                <a:latin typeface="Calibri"/>
                <a:ea typeface="ヒラギノ角ゴ ProN W3"/>
                <a:cs typeface="Calibri"/>
              </a:rPr>
              <a:t>Spark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" name="Rectangle 6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58050" y="2505869"/>
            <a:ext cx="1259086" cy="746125"/>
          </a:xfrm>
          <a:prstGeom prst="rect">
            <a:avLst/>
          </a:prstGeom>
          <a:ln cmpd="sng" w="38100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38405" rIns="38405" tIns="19202"/>
          <a:lstStyle/>
          <a:p>
            <a:pPr algn="ctr">
              <a:defRPr>
                <a:uFillTx/>
              </a:defRPr>
            </a:pPr>
            <a:r>
              <a:rPr b="1" dirty="0" kern="0" lang="en-US" sz="2000">
                <a:solidFill>
                  <a:srgbClr val="B50B1B"/>
                </a:solidFill>
                <a:uFillTx/>
                <a:latin typeface="Calibri"/>
                <a:ea typeface="ヒラギノ角ゴ ProN W3"/>
                <a:cs typeface="Calibri"/>
              </a:rPr>
              <a:t>Spark</a:t>
            </a:r>
          </a:p>
          <a:p>
            <a:pPr algn="ctr">
              <a:defRPr>
                <a:uFillTx/>
              </a:defRPr>
            </a:pPr>
            <a:r>
              <a:rPr b="1" dirty="0" kern="0" lang="en-US" sz="2000">
                <a:solidFill>
                  <a:srgbClr val="B50B1B"/>
                </a:solidFill>
                <a:uFillTx/>
                <a:latin typeface="Calibri"/>
                <a:ea typeface="ヒラギノ角ゴ ProN W3"/>
                <a:cs typeface="Calibri"/>
              </a:rPr>
              <a:t>Streaming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65" name="Group 6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718822" y="3513139"/>
            <a:ext cx="330399" cy="671652"/>
            <a:chOff x="4377769" y="4618254"/>
            <a:chExt cx="398080" cy="771144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80" name="Rectangle 7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377769" y="4618254"/>
              <a:ext cx="398080" cy="155827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kern="0" lang="en-US">
                <a:solidFill>
                  <a:srgbClr val="FFFFFF"/>
                </a:solidFill>
                <a:uFillTx/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1" name="Rectangle 8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377769" y="4925913"/>
              <a:ext cx="398080" cy="155827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kern="0" lang="en-US">
                <a:solidFill>
                  <a:srgbClr val="FFFFFF"/>
                </a:solidFill>
                <a:uFillTx/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2" name="Rectangle 8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377769" y="5233571"/>
              <a:ext cx="398080" cy="155827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kern="0" lang="en-US">
                <a:solidFill>
                  <a:srgbClr val="FFFFFF"/>
                </a:solidFill>
                <a:uFillTx/>
                <a:latin typeface="Calibri"/>
                <a:ea typeface="ヒラギノ角ゴ ProN W3"/>
                <a:cs typeface="Calibri"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67" name="Group 6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740896" y="2968185"/>
            <a:ext cx="883444" cy="1288185"/>
            <a:chOff x="1823089" y="3996167"/>
            <a:chExt cx="1064230" cy="1426018"/>
          </a:xfrm>
        </p:grpSpPr>
        <p:cxnSp>
          <p:nvCxnSpPr>
            <p:cNvPr xmlns:c="http://schemas.openxmlformats.org/drawingml/2006/chart" xmlns:pic="http://schemas.openxmlformats.org/drawingml/2006/picture" xmlns:dgm="http://schemas.openxmlformats.org/drawingml/2006/diagram" id="72" name="Straight Arrow Connector 71"/>
            <p:cNvCxnSpPr xmlns:c="http://schemas.openxmlformats.org/drawingml/2006/chart" xmlns:pic="http://schemas.openxmlformats.org/drawingml/2006/picture" xmlns:dgm="http://schemas.openxmlformats.org/drawingml/2006/diagram">
              <a:stCxn id="68" idx="2"/>
              <a:endCxn id="85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 flipV="1">
              <a:off x="1823089" y="3999250"/>
              <a:ext cx="865225" cy="1422935"/>
            </a:xfrm>
            <a:prstGeom prst="straightConnector1">
              <a:avLst/>
            </a:prstGeom>
            <a:ln cmpd="sng" w="28575">
              <a:solidFill>
                <a:schemeClr val="accent6"/>
              </a:solidFill>
              <a:tailEnd type="arrow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73" name="Straight Arrow Connector 72"/>
            <p:cNvCxnSpPr xmlns:c="http://schemas.openxmlformats.org/drawingml/2006/chart" xmlns:pic="http://schemas.openxmlformats.org/drawingml/2006/picture" xmlns:dgm="http://schemas.openxmlformats.org/drawingml/2006/diagram">
              <a:stCxn id="68" idx="2"/>
              <a:endCxn id="84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 flipV="1">
              <a:off x="2355921" y="3996167"/>
              <a:ext cx="332393" cy="1426017"/>
            </a:xfrm>
            <a:prstGeom prst="straightConnector1">
              <a:avLst/>
            </a:prstGeom>
            <a:ln cmpd="sng" w="28575">
              <a:solidFill>
                <a:schemeClr val="accent6"/>
              </a:solidFill>
              <a:tailEnd type="arrow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74" name="Straight Arrow Connector 73"/>
            <p:cNvCxnSpPr xmlns:c="http://schemas.openxmlformats.org/drawingml/2006/chart" xmlns:pic="http://schemas.openxmlformats.org/drawingml/2006/picture" xmlns:dgm="http://schemas.openxmlformats.org/drawingml/2006/diagram">
              <a:stCxn id="68" idx="2"/>
              <a:endCxn id="87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2688314" y="3999249"/>
              <a:ext cx="199005" cy="1422935"/>
            </a:xfrm>
            <a:prstGeom prst="straightConnector1">
              <a:avLst/>
            </a:prstGeom>
            <a:ln cmpd="sng" w="28575">
              <a:solidFill>
                <a:schemeClr val="accent6"/>
              </a:solidFill>
              <a:tailEnd type="arrow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68" name="TextBox 6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88186" y="3602037"/>
            <a:ext cx="1941909" cy="654332"/>
          </a:xfrm>
          <a:prstGeom prst="rect">
            <a:avLst/>
          </a:prstGeom>
          <a:solidFill>
            <a:srgbClr val="FF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bIns="19202" lIns="38405" rIns="38405" tIns="19202">
            <a:spAutoFit/>
          </a:bodyPr>
          <a:lstStyle/>
          <a:p>
            <a:pPr algn="ctr">
              <a:defRPr>
                <a:uFillTx/>
              </a:defRPr>
            </a:pPr>
            <a:r>
              <a:rPr dirty="0" kern="0" lang="en-US" sz="20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batches of X seconds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9" name="TextBox 6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43525" y="2400300"/>
            <a:ext cx="1752600" cy="285000"/>
          </a:xfrm>
          <a:prstGeom prst="rect">
            <a:avLst/>
          </a:prstGeom>
          <a:solidFill>
            <a:srgbClr val="FF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bIns="19202" lIns="38405" rIns="38405" tIns="19202">
            <a:spAutoFit/>
          </a:bodyPr>
          <a:lstStyle/>
          <a:p>
            <a:pPr algn="ctr">
              <a:defRPr>
                <a:uFillTx/>
              </a:defRPr>
            </a:pPr>
            <a:r>
              <a:rPr dirty="0" kern="0" lang="en-US" sz="16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l</a:t>
            </a:r>
            <a:r>
              <a:rPr dirty="0" err="1" kern="0" lang="en-US" sz="16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ive</a:t>
            </a:r>
            <a:r>
              <a:rPr dirty="0" kern="0" lang="en-US" sz="16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 data stream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90" name="Group 8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572125" y="4715668"/>
            <a:ext cx="1571625" cy="897201"/>
            <a:chOff x="15712706" y="10151158"/>
            <a:chExt cx="4191000" cy="2046799"/>
          </a:xfrm>
        </p:grpSpPr>
        <p:grpSp>
          <p:nvGrpSpPr>
            <p:cNvPr xmlns:c="http://schemas.openxmlformats.org/drawingml/2006/chart" xmlns:pic="http://schemas.openxmlformats.org/drawingml/2006/picture" xmlns:dgm="http://schemas.openxmlformats.org/drawingml/2006/diagram" id="17422" name="Group 65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75" name="Right Arrow 74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 rot="10800000">
                <a:off x="3519264" y="4541124"/>
                <a:ext cx="262477" cy="322128"/>
              </a:xfrm>
              <a:prstGeom prst="rightArrow">
                <a:avLst/>
              </a:prstGeom>
              <a:gradFill>
                <a:lin ang="5400000" scaled="0"/>
              </a:gradFill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>
                  <a:defRPr>
                    <a:uFillTx/>
                  </a:defRPr>
                </a:pPr>
                <a:endParaRPr kern="0" lang="en-US">
                  <a:solidFill>
                    <a:srgbClr val="FFFFFF"/>
                  </a:solidFill>
                  <a:uFillTx/>
                  <a:latin typeface="Calibri"/>
                  <a:ea typeface="ヒラギノ角ゴ ProN W3"/>
                  <a:cs typeface="Calibri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76" name="Rectangle 75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4430044" y="4624254"/>
                <a:ext cx="398018" cy="155868"/>
              </a:xfrm>
              <a:prstGeom prst="rect">
                <a:avLst/>
              </a:prstGeom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>
                  <a:defRPr>
                    <a:uFillTx/>
                  </a:defRPr>
                </a:pPr>
                <a:endParaRPr kern="0" lang="en-US">
                  <a:solidFill>
                    <a:srgbClr val="FFFFFF"/>
                  </a:solidFill>
                  <a:uFillTx/>
                  <a:latin typeface="Calibri"/>
                  <a:ea typeface="ヒラギノ角ゴ ProN W3"/>
                  <a:cs typeface="Calibri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77" name="Rectangle 76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3897919" y="4624254"/>
                <a:ext cx="398018" cy="155868"/>
              </a:xfrm>
              <a:prstGeom prst="rect">
                <a:avLst/>
              </a:prstGeom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>
                  <a:defRPr>
                    <a:uFillTx/>
                  </a:defRPr>
                </a:pPr>
                <a:endParaRPr kern="0" lang="en-US">
                  <a:solidFill>
                    <a:srgbClr val="FFFFFF"/>
                  </a:solidFill>
                  <a:uFillTx/>
                  <a:latin typeface="Calibri"/>
                  <a:ea typeface="ヒラギノ角ゴ ProN W3"/>
                  <a:cs typeface="Calibri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79" name="Rectangle 78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4965038" y="4624254"/>
                <a:ext cx="398018" cy="155868"/>
              </a:xfrm>
              <a:prstGeom prst="rect">
                <a:avLst/>
              </a:prstGeom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>
                  <a:defRPr>
                    <a:uFillTx/>
                  </a:defRPr>
                </a:pPr>
                <a:endParaRPr kern="0" lang="en-US">
                  <a:solidFill>
                    <a:srgbClr val="FFFFFF"/>
                  </a:solidFill>
                  <a:uFillTx/>
                  <a:latin typeface="Calibri"/>
                  <a:ea typeface="ヒラギノ角ゴ ProN W3"/>
                  <a:cs typeface="Calibri"/>
                </a:endParaRPr>
              </a:p>
            </p:txBody>
          </p:sp>
        </p:grpSp>
        <p:sp>
          <p:nvSpPr>
            <p:cNvPr xmlns:c="http://schemas.openxmlformats.org/drawingml/2006/chart" xmlns:pic="http://schemas.openxmlformats.org/drawingml/2006/picture" xmlns:dgm="http://schemas.openxmlformats.org/drawingml/2006/diagram" id="70" name="TextBox 69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5738106" y="10583045"/>
              <a:ext cx="4165600" cy="1614912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>
                <a:defRPr>
                  <a:uFillTx/>
                </a:defRPr>
              </a:pPr>
              <a:r>
                <a:rPr dirty="0" kern="0" lang="en-US" sz="2000">
                  <a:solidFill>
                    <a:srgbClr val="000000"/>
                  </a:solidFill>
                  <a:uFillTx/>
                  <a:latin typeface="Calibri"/>
                  <a:ea typeface="ヒラギノ角ゴ ProN W3"/>
                  <a:cs typeface="Calibri"/>
                </a:rPr>
                <a:t>processed results</a:t>
              </a: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32" name="Content Placeholder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14416" y="2895600"/>
            <a:ext cx="4829175" cy="2743200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0" lIns="0" rIns="0" tIns="0"/>
          <a:lstStyle>
            <a:lvl1pPr algn="l" eaLnBrk="0" fontAlgn="base" hangingPunct="0" indent="-457200" marL="774700" rtl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charset="0" typeface="Wingdings"/>
              <a:buChar char="§"/>
              <a:defRPr sz="4300">
                <a:solidFill>
                  <a:srgbClr val="0C0F20"/>
                </a:solidFill>
                <a:uFillTx/>
                <a:latin typeface="+mn-lt"/>
                <a:ea typeface="+mn-ea"/>
                <a:cs typeface="+mn-cs"/>
                <a:sym charset="0" typeface="Arial"/>
              </a:defRPr>
            </a:lvl1pPr>
            <a:lvl2pPr algn="l" eaLnBrk="0" fontAlgn="base" hangingPunct="0" indent="-457200" marL="1219200" rtl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charset="0" typeface="Arial"/>
              <a:buChar char="-"/>
              <a:defRPr sz="4300">
                <a:solidFill>
                  <a:srgbClr val="0C0F20"/>
                </a:solidFill>
                <a:uFillTx/>
                <a:latin typeface="+mn-lt"/>
                <a:ea typeface="+mn-ea"/>
                <a:cs typeface="+mn-cs"/>
                <a:sym charset="0" typeface="Arial"/>
              </a:defRPr>
            </a:lvl2pPr>
            <a:lvl3pPr algn="l" eaLnBrk="0" fontAlgn="base" hangingPunct="0" indent="-457200" marL="1663700" rtl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charset="0" typeface="Arial"/>
              <a:buChar char="-"/>
              <a:defRPr sz="4300">
                <a:solidFill>
                  <a:srgbClr val="0C0F20"/>
                </a:solidFill>
                <a:uFillTx/>
                <a:latin typeface="+mn-lt"/>
                <a:ea typeface="+mn-ea"/>
                <a:cs typeface="+mn-cs"/>
                <a:sym charset="0" typeface="Arial"/>
              </a:defRPr>
            </a:lvl3pPr>
            <a:lvl4pPr algn="l" eaLnBrk="0" fontAlgn="base" hangingPunct="0" indent="-457200" marL="2108200" rtl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charset="0" typeface="Arial"/>
              <a:buChar char="-"/>
              <a:defRPr sz="4300">
                <a:solidFill>
                  <a:srgbClr val="0C0F20"/>
                </a:solidFill>
                <a:uFillTx/>
                <a:latin typeface="+mn-lt"/>
                <a:ea typeface="+mn-ea"/>
                <a:cs typeface="+mn-cs"/>
                <a:sym charset="0" typeface="Arial"/>
              </a:defRPr>
            </a:lvl4pPr>
            <a:lvl5pPr algn="l" eaLnBrk="0" fontAlgn="base" hangingPunct="0" indent="-457200" marL="2552700" rtl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charset="0" typeface="Arial"/>
              <a:buChar char="-"/>
              <a:defRPr sz="4300">
                <a:solidFill>
                  <a:srgbClr val="0C0F20"/>
                </a:solidFill>
                <a:uFillTx/>
                <a:latin typeface="+mn-lt"/>
                <a:ea typeface="+mn-ea"/>
                <a:cs typeface="+mn-cs"/>
                <a:sym charset="0" typeface="Arial"/>
              </a:defRPr>
            </a:lvl5pPr>
            <a:lvl6pPr algn="l" fontAlgn="base" indent="-457200" marL="3009900" rtl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charset="0" typeface="Arial"/>
              <a:buChar char="-"/>
              <a:defRPr sz="4300">
                <a:solidFill>
                  <a:srgbClr val="0C0F20"/>
                </a:solidFill>
                <a:uFillTx/>
                <a:latin typeface="+mn-lt"/>
                <a:ea typeface="+mn-ea"/>
                <a:cs typeface="+mn-cs"/>
                <a:sym charset="0" typeface="Arial"/>
              </a:defRPr>
            </a:lvl6pPr>
            <a:lvl7pPr algn="l" fontAlgn="base" indent="-457200" marL="3467100" rtl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charset="0" typeface="Arial"/>
              <a:buChar char="-"/>
              <a:defRPr sz="4300">
                <a:solidFill>
                  <a:srgbClr val="0C0F20"/>
                </a:solidFill>
                <a:uFillTx/>
                <a:latin typeface="+mn-lt"/>
                <a:ea typeface="+mn-ea"/>
                <a:cs typeface="+mn-cs"/>
                <a:sym charset="0" typeface="Arial"/>
              </a:defRPr>
            </a:lvl7pPr>
            <a:lvl8pPr algn="l" fontAlgn="base" indent="-457200" marL="3924300" rtl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charset="0" typeface="Arial"/>
              <a:buChar char="-"/>
              <a:defRPr sz="4300">
                <a:solidFill>
                  <a:srgbClr val="0C0F20"/>
                </a:solidFill>
                <a:uFillTx/>
                <a:latin typeface="+mn-lt"/>
                <a:ea typeface="+mn-ea"/>
                <a:cs typeface="+mn-cs"/>
                <a:sym charset="0" typeface="Arial"/>
              </a:defRPr>
            </a:lvl8pPr>
            <a:lvl9pPr algn="l" fontAlgn="base" indent="-457200" marL="4381500" rtl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charset="0" typeface="Arial"/>
              <a:buChar char="-"/>
              <a:defRPr sz="4300">
                <a:solidFill>
                  <a:srgbClr val="0C0F20"/>
                </a:solidFill>
                <a:uFillTx/>
                <a:latin typeface="+mn-lt"/>
                <a:ea typeface="+mn-ea"/>
                <a:cs typeface="+mn-cs"/>
                <a:sym charset="0" typeface="Arial"/>
              </a:defRPr>
            </a:lvl9pPr>
          </a:lstStyle>
          <a:p>
            <a:pPr indent="-230188" marL="230188">
              <a:spcBef>
                <a:spcPts val="1512"/>
              </a:spcBef>
              <a:defRPr>
                <a:uFillTx/>
              </a:defRPr>
            </a:pPr>
            <a:r>
              <a:rPr dirty="0" lang="en-US" sz="2000">
                <a:uFillTx/>
                <a:latin typeface="Calibri"/>
                <a:ea typeface="ヒラギノ角ゴ ProN W3"/>
                <a:cs typeface="Calibri"/>
              </a:rPr>
              <a:t>Chop up the live stream into batches of X seconds </a:t>
            </a:r>
          </a:p>
          <a:p>
            <a:pPr indent="-230188" marL="230188">
              <a:spcBef>
                <a:spcPts val="1512"/>
              </a:spcBef>
              <a:defRPr>
                <a:uFillTx/>
              </a:defRPr>
            </a:pPr>
            <a:r>
              <a:rPr dirty="0" lang="en-US" sz="2000">
                <a:uFillTx/>
                <a:latin typeface="Calibri"/>
                <a:ea typeface="ヒラギノ角ゴ ProN W3"/>
                <a:cs typeface="Calibri"/>
              </a:rPr>
              <a:t>Spark treats each batch of data as RDDs and processes them using RDD operations</a:t>
            </a:r>
          </a:p>
          <a:p>
            <a:pPr indent="-230188" marL="230188">
              <a:spcBef>
                <a:spcPts val="1512"/>
              </a:spcBef>
              <a:defRPr>
                <a:uFillTx/>
              </a:defRPr>
            </a:pPr>
            <a:r>
              <a:rPr dirty="0" lang="en-US" sz="2000">
                <a:uFillTx/>
                <a:latin typeface="Calibri"/>
                <a:ea typeface="ヒラギノ角ゴ ProN W3"/>
                <a:cs typeface="Calibri"/>
              </a:rPr>
              <a:t>Finally, the processed results of the RDD operations are returned in batches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3" nodeType="clickEffect" presetClass="exit" presetID="9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>
                                        <p:cTn dur="500" id="14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6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18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20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2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4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 nodeType="clickPar">
                      <p:stCondLst>
                        <p:cond delay="indefinite"/>
                      </p:stCondLst>
                      <p:childTnLst>
                        <p:par>
                          <p:cTn fill="hold" id="2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500" id="33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4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35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 nodeType="clickPar">
                      <p:stCondLst>
                        <p:cond delay="indefinite"/>
                      </p:stCondLst>
                      <p:childTnLst>
                        <p:par>
                          <p:cTn fill="hold" id="3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dur="500" id="4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2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125530360" animBg="1" grpId="0" spid="61"/>
      <p:bldP advAuto="125530360" animBg="1" grpId="1" spid="61"/>
      <p:bldP advAuto="125530360" animBg="1" grpId="0" spid="63"/>
      <p:bldP advAuto="125530360" animBg="1" grpId="0" spid="64"/>
      <p:bldP advAuto="125530360" animBg="1" grpId="0" spid="68"/>
      <p:bldP advAuto="125530360" animBg="1" grpId="0" spid="69"/>
    </p:bldLst>
  </p:timing>
</p:sld>
</file>

<file path=ppt/slides/slide4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r>
              <a:rPr dirty="0" lang="en-US" sz="5000">
                <a:uFillTx/>
              </a:rPr>
              <a:t>Discretized Stream Processing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435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29496729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010400" y="6356350"/>
            <a:ext cx="2133600" cy="36512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bIns="45719" lIns="91438" rIns="91438" tIns="45719"/>
          <a:lstStyle>
            <a:lvl1pPr eaLnBrk="0" hangingPunct="0"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1pPr>
            <a:lvl2pPr eaLnBrk="0" hangingPunct="0" indent="-120015" marL="312039"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2pPr>
            <a:lvl3pPr eaLnBrk="0" hangingPunct="0" indent="-96012" marL="480060"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3pPr>
            <a:lvl4pPr eaLnBrk="0" hangingPunct="0" indent="-96012" marL="672084"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4pPr>
            <a:lvl5pPr eaLnBrk="0" hangingPunct="0" indent="-96012" marL="864108"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5pPr>
            <a:lvl6pPr eaLnBrk="0" fontAlgn="base" hangingPunct="0" indent="-96012" marL="1056132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6pPr>
            <a:lvl7pPr eaLnBrk="0" fontAlgn="base" hangingPunct="0" indent="-96012" marL="1248156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7pPr>
            <a:lvl8pPr eaLnBrk="0" fontAlgn="base" hangingPunct="0" indent="-96012" marL="1440180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8pPr>
            <a:lvl9pPr eaLnBrk="0" fontAlgn="base" hangingPunct="0" indent="-96012" marL="1632204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defRPr>
            </a:lvl9pPr>
          </a:lstStyle>
          <a:p>
            <a:pPr eaLnBrk="1" hangingPunct="1"/>
            <a:fld id="{4DD8CE11-607D-8248-BFF5-660A85B7672B}" type="slidenum">
              <a:rPr lang="en-US">
                <a:uFillTx/>
              </a:rPr>
              <a:pPr eaLnBrk="1" hangingPunct="1"/>
              <a:t>54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2" name="Content Placeholder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31836" y="2959549"/>
            <a:ext cx="4259637" cy="2743200"/>
          </a:xfrm>
          <a:prstGeom prst="rect">
            <a:avLst/>
          </a:prstGeom>
          <a:noFill/>
          <a:ln>
            <a:noFill/>
          </a:ln>
          <a:effectLst/>
        </p:spPr>
        <p:txBody xmlns:c="http://schemas.openxmlformats.org/drawingml/2006/chart" xmlns:pic="http://schemas.openxmlformats.org/drawingml/2006/picture" xmlns:dgm="http://schemas.openxmlformats.org/drawingml/2006/diagram">
          <a:bodyPr bIns="0" lIns="0" rIns="0" tIns="0"/>
          <a:lstStyle>
            <a:lvl1pPr algn="l" eaLnBrk="0" fontAlgn="base" hangingPunct="0" indent="-457200" marL="774700" rtl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charset="0" typeface="Wingdings"/>
              <a:buChar char="§"/>
              <a:defRPr sz="4300">
                <a:solidFill>
                  <a:srgbClr val="0C0F20"/>
                </a:solidFill>
                <a:uFillTx/>
                <a:latin typeface="+mn-lt"/>
                <a:ea typeface="+mn-ea"/>
                <a:cs typeface="+mn-cs"/>
                <a:sym charset="0" typeface="Arial"/>
              </a:defRPr>
            </a:lvl1pPr>
            <a:lvl2pPr algn="l" eaLnBrk="0" fontAlgn="base" hangingPunct="0" indent="-457200" marL="1219200" rtl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charset="0" typeface="Arial"/>
              <a:buChar char="-"/>
              <a:defRPr sz="4300">
                <a:solidFill>
                  <a:srgbClr val="0C0F20"/>
                </a:solidFill>
                <a:uFillTx/>
                <a:latin typeface="+mn-lt"/>
                <a:ea typeface="+mn-ea"/>
                <a:cs typeface="+mn-cs"/>
                <a:sym charset="0" typeface="Arial"/>
              </a:defRPr>
            </a:lvl2pPr>
            <a:lvl3pPr algn="l" eaLnBrk="0" fontAlgn="base" hangingPunct="0" indent="-457200" marL="1663700" rtl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charset="0" typeface="Arial"/>
              <a:buChar char="-"/>
              <a:defRPr sz="4300">
                <a:solidFill>
                  <a:srgbClr val="0C0F20"/>
                </a:solidFill>
                <a:uFillTx/>
                <a:latin typeface="+mn-lt"/>
                <a:ea typeface="+mn-ea"/>
                <a:cs typeface="+mn-cs"/>
                <a:sym charset="0" typeface="Arial"/>
              </a:defRPr>
            </a:lvl3pPr>
            <a:lvl4pPr algn="l" eaLnBrk="0" fontAlgn="base" hangingPunct="0" indent="-457200" marL="2108200" rtl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charset="0" typeface="Arial"/>
              <a:buChar char="-"/>
              <a:defRPr sz="4300">
                <a:solidFill>
                  <a:srgbClr val="0C0F20"/>
                </a:solidFill>
                <a:uFillTx/>
                <a:latin typeface="+mn-lt"/>
                <a:ea typeface="+mn-ea"/>
                <a:cs typeface="+mn-cs"/>
                <a:sym charset="0" typeface="Arial"/>
              </a:defRPr>
            </a:lvl4pPr>
            <a:lvl5pPr algn="l" eaLnBrk="0" fontAlgn="base" hangingPunct="0" indent="-457200" marL="2552700" rtl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charset="0" typeface="Arial"/>
              <a:buChar char="-"/>
              <a:defRPr sz="4300">
                <a:solidFill>
                  <a:srgbClr val="0C0F20"/>
                </a:solidFill>
                <a:uFillTx/>
                <a:latin typeface="+mn-lt"/>
                <a:ea typeface="+mn-ea"/>
                <a:cs typeface="+mn-cs"/>
                <a:sym charset="0" typeface="Arial"/>
              </a:defRPr>
            </a:lvl5pPr>
            <a:lvl6pPr algn="l" fontAlgn="base" indent="-457200" marL="3009900" rtl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charset="0" typeface="Arial"/>
              <a:buChar char="-"/>
              <a:defRPr sz="4300">
                <a:solidFill>
                  <a:srgbClr val="0C0F20"/>
                </a:solidFill>
                <a:uFillTx/>
                <a:latin typeface="+mn-lt"/>
                <a:ea typeface="+mn-ea"/>
                <a:cs typeface="+mn-cs"/>
                <a:sym charset="0" typeface="Arial"/>
              </a:defRPr>
            </a:lvl6pPr>
            <a:lvl7pPr algn="l" fontAlgn="base" indent="-457200" marL="3467100" rtl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charset="0" typeface="Arial"/>
              <a:buChar char="-"/>
              <a:defRPr sz="4300">
                <a:solidFill>
                  <a:srgbClr val="0C0F20"/>
                </a:solidFill>
                <a:uFillTx/>
                <a:latin typeface="+mn-lt"/>
                <a:ea typeface="+mn-ea"/>
                <a:cs typeface="+mn-cs"/>
                <a:sym charset="0" typeface="Arial"/>
              </a:defRPr>
            </a:lvl7pPr>
            <a:lvl8pPr algn="l" fontAlgn="base" indent="-457200" marL="3924300" rtl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charset="0" typeface="Arial"/>
              <a:buChar char="-"/>
              <a:defRPr sz="4300">
                <a:solidFill>
                  <a:srgbClr val="0C0F20"/>
                </a:solidFill>
                <a:uFillTx/>
                <a:latin typeface="+mn-lt"/>
                <a:ea typeface="+mn-ea"/>
                <a:cs typeface="+mn-cs"/>
                <a:sym charset="0" typeface="Arial"/>
              </a:defRPr>
            </a:lvl8pPr>
            <a:lvl9pPr algn="l" fontAlgn="base" indent="-457200" marL="4381500" rtl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charset="0" typeface="Arial"/>
              <a:buChar char="-"/>
              <a:defRPr sz="4300">
                <a:solidFill>
                  <a:srgbClr val="0C0F20"/>
                </a:solidFill>
                <a:uFillTx/>
                <a:latin typeface="+mn-lt"/>
                <a:ea typeface="+mn-ea"/>
                <a:cs typeface="+mn-cs"/>
                <a:sym charset="0" typeface="Arial"/>
              </a:defRPr>
            </a:lvl9pPr>
          </a:lstStyle>
          <a:p>
            <a:pPr indent="-230188" marL="230188">
              <a:spcBef>
                <a:spcPts val="1512"/>
              </a:spcBef>
              <a:defRPr>
                <a:uFillTx/>
              </a:defRPr>
            </a:pPr>
            <a:r>
              <a:rPr dirty="0" lang="en-US" sz="2000">
                <a:uFillTx/>
                <a:latin typeface="Calibri"/>
                <a:ea typeface="ヒラギノ角ゴ ProN W3"/>
                <a:cs typeface="Calibri"/>
              </a:rPr>
              <a:t>Batch sizes as low as ½ second, </a:t>
            </a:r>
            <a:r>
              <a:rPr dirty="0" lang="en-US" smtClean="0" sz="2000">
                <a:uFillTx/>
                <a:latin typeface="Calibri"/>
                <a:ea typeface="ヒラギノ角ゴ ProN W3"/>
                <a:cs typeface="Calibri"/>
              </a:rPr>
              <a:t>latency of about </a:t>
            </a:r>
            <a:r>
              <a:rPr dirty="0" lang="en-US" sz="2000">
                <a:uFillTx/>
                <a:latin typeface="Calibri"/>
                <a:ea typeface="ヒラギノ角ゴ ProN W3"/>
                <a:cs typeface="Calibri"/>
              </a:rPr>
              <a:t>1 second</a:t>
            </a:r>
          </a:p>
          <a:p>
            <a:pPr indent="-230188" marL="230188">
              <a:spcBef>
                <a:spcPts val="1512"/>
              </a:spcBef>
              <a:defRPr>
                <a:uFillTx/>
              </a:defRPr>
            </a:pPr>
            <a:r>
              <a:rPr dirty="0" lang="en-US" sz="2000">
                <a:uFillTx/>
                <a:latin typeface="Calibri"/>
                <a:ea typeface="ヒラギノ角ゴ ProN W3"/>
                <a:cs typeface="Calibri"/>
              </a:rPr>
              <a:t>Potential for combining batch processing and streaming processing in the same system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31" name="Group 3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575697" y="2755900"/>
            <a:ext cx="1557338" cy="280494"/>
            <a:chOff x="3510080" y="4511951"/>
            <a:chExt cx="1875743" cy="322227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32" name="Right Arrow 3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123391" y="4511951"/>
              <a:ext cx="262432" cy="322227"/>
            </a:xfrm>
            <a:prstGeom prst="rightArrow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kern="0" lang="en-US">
                <a:solidFill>
                  <a:srgbClr val="FFFFFF"/>
                </a:solidFill>
                <a:uFillTx/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3" name="Rectangle 3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042831" y="4599904"/>
              <a:ext cx="397950" cy="155916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kern="0" lang="en-US">
                <a:solidFill>
                  <a:srgbClr val="FFFFFF"/>
                </a:solidFill>
                <a:uFillTx/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4" name="Rectangle 3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510080" y="4603102"/>
              <a:ext cx="397950" cy="155916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kern="0" lang="en-US">
                <a:solidFill>
                  <a:srgbClr val="FFFFFF"/>
                </a:solidFill>
                <a:uFillTx/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5" name="Rectangle 3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574148" y="4603102"/>
              <a:ext cx="397950" cy="155916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kern="0" lang="en-US">
                <a:solidFill>
                  <a:srgbClr val="FFFFFF"/>
                </a:solidFill>
                <a:uFillTx/>
                <a:latin typeface="Calibri"/>
                <a:ea typeface="ヒラギノ角ゴ ProN W3"/>
                <a:cs typeface="ヒラギノ角ゴ ProN W3"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36" name="Rectangle 3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58050" y="4435475"/>
            <a:ext cx="1259086" cy="746125"/>
          </a:xfrm>
          <a:prstGeom prst="rect">
            <a:avLst/>
          </a:prstGeom>
          <a:ln cmpd="sng" w="38100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38405" rIns="38405" tIns="19202"/>
          <a:lstStyle/>
          <a:p>
            <a:pPr algn="ctr">
              <a:defRPr>
                <a:uFillTx/>
              </a:defRPr>
            </a:pPr>
            <a:r>
              <a:rPr b="1" dirty="0" kern="0" lang="en-US" sz="2000">
                <a:solidFill>
                  <a:srgbClr val="B50B1B"/>
                </a:solidFill>
                <a:uFillTx/>
                <a:latin typeface="Calibri"/>
                <a:ea typeface="ヒラギノ角ゴ ProN W3"/>
                <a:cs typeface="Calibri"/>
              </a:rPr>
              <a:t>Spark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7" name="Rectangle 3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58050" y="2505869"/>
            <a:ext cx="1259086" cy="746125"/>
          </a:xfrm>
          <a:prstGeom prst="rect">
            <a:avLst/>
          </a:prstGeom>
          <a:ln cmpd="sng" w="38100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38405" rIns="38405" tIns="19202"/>
          <a:lstStyle/>
          <a:p>
            <a:pPr algn="ctr">
              <a:defRPr>
                <a:uFillTx/>
              </a:defRPr>
            </a:pPr>
            <a:r>
              <a:rPr b="1" dirty="0" kern="0" lang="en-US" sz="2000">
                <a:solidFill>
                  <a:srgbClr val="B50B1B"/>
                </a:solidFill>
                <a:uFillTx/>
                <a:latin typeface="Calibri"/>
                <a:ea typeface="ヒラギノ角ゴ ProN W3"/>
                <a:cs typeface="Calibri"/>
              </a:rPr>
              <a:t>Spark</a:t>
            </a:r>
          </a:p>
          <a:p>
            <a:pPr algn="ctr">
              <a:defRPr>
                <a:uFillTx/>
              </a:defRPr>
            </a:pPr>
            <a:r>
              <a:rPr b="1" dirty="0" kern="0" lang="en-US" sz="2000">
                <a:solidFill>
                  <a:srgbClr val="B50B1B"/>
                </a:solidFill>
                <a:uFillTx/>
                <a:latin typeface="Calibri"/>
                <a:ea typeface="ヒラギノ角ゴ ProN W3"/>
                <a:cs typeface="Calibri"/>
              </a:rPr>
              <a:t>Streaming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38" name="Group 3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7718822" y="3513139"/>
            <a:ext cx="330399" cy="671652"/>
            <a:chOff x="4377769" y="4618254"/>
            <a:chExt cx="398080" cy="771144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39" name="Rectangle 3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377769" y="4618254"/>
              <a:ext cx="398080" cy="155827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kern="0" lang="en-US">
                <a:solidFill>
                  <a:srgbClr val="FFFFFF"/>
                </a:solidFill>
                <a:uFillTx/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0" name="Rectangle 3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377769" y="4925913"/>
              <a:ext cx="398080" cy="155827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kern="0" lang="en-US">
                <a:solidFill>
                  <a:srgbClr val="FFFFFF"/>
                </a:solidFill>
                <a:uFillTx/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1" name="Rectangle 4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377769" y="5233571"/>
              <a:ext cx="398080" cy="155827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kern="0" lang="en-US">
                <a:solidFill>
                  <a:srgbClr val="FFFFFF"/>
                </a:solidFill>
                <a:uFillTx/>
                <a:latin typeface="Calibri"/>
                <a:ea typeface="ヒラギノ角ゴ ProN W3"/>
                <a:cs typeface="Calibri"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2" name="Group 4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740896" y="2968186"/>
            <a:ext cx="883444" cy="1148745"/>
            <a:chOff x="1823089" y="3996165"/>
            <a:chExt cx="1064230" cy="1271658"/>
          </a:xfrm>
        </p:grpSpPr>
        <p:cxnSp>
          <p:nvCxnSpPr>
            <p:cNvPr xmlns:c="http://schemas.openxmlformats.org/drawingml/2006/chart" xmlns:pic="http://schemas.openxmlformats.org/drawingml/2006/picture" xmlns:dgm="http://schemas.openxmlformats.org/drawingml/2006/diagram" id="43" name="Straight Arrow Connector 42"/>
            <p:cNvCxnSpPr xmlns:c="http://schemas.openxmlformats.org/drawingml/2006/chart" xmlns:pic="http://schemas.openxmlformats.org/drawingml/2006/picture" xmlns:dgm="http://schemas.openxmlformats.org/drawingml/2006/diagram">
              <a:stCxn id="46" idx="2"/>
              <a:endCxn id="34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 flipV="1">
              <a:off x="1823089" y="3999247"/>
              <a:ext cx="749049" cy="1268576"/>
            </a:xfrm>
            <a:prstGeom prst="straightConnector1">
              <a:avLst/>
            </a:prstGeom>
            <a:ln cmpd="sng" w="28575">
              <a:solidFill>
                <a:schemeClr val="accent6"/>
              </a:solidFill>
              <a:tailEnd type="arrow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44" name="Straight Arrow Connector 43"/>
            <p:cNvCxnSpPr xmlns:c="http://schemas.openxmlformats.org/drawingml/2006/chart" xmlns:pic="http://schemas.openxmlformats.org/drawingml/2006/picture" xmlns:dgm="http://schemas.openxmlformats.org/drawingml/2006/diagram">
              <a:stCxn id="46" idx="2"/>
              <a:endCxn id="33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H="1" flipV="1">
              <a:off x="2355921" y="3996165"/>
              <a:ext cx="216217" cy="1271658"/>
            </a:xfrm>
            <a:prstGeom prst="straightConnector1">
              <a:avLst/>
            </a:prstGeom>
            <a:ln cmpd="sng" w="28575">
              <a:solidFill>
                <a:schemeClr val="accent6"/>
              </a:solidFill>
              <a:tailEnd type="arrow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45" name="Straight Arrow Connector 44"/>
            <p:cNvCxnSpPr xmlns:c="http://schemas.openxmlformats.org/drawingml/2006/chart" xmlns:pic="http://schemas.openxmlformats.org/drawingml/2006/picture" xmlns:dgm="http://schemas.openxmlformats.org/drawingml/2006/diagram">
              <a:stCxn id="46" idx="2"/>
              <a:endCxn id="35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2572138" y="3999246"/>
              <a:ext cx="315181" cy="1268576"/>
            </a:xfrm>
            <a:prstGeom prst="straightConnector1">
              <a:avLst/>
            </a:prstGeom>
            <a:ln cmpd="sng" w="28575">
              <a:solidFill>
                <a:schemeClr val="accent6"/>
              </a:solidFill>
              <a:tailEnd type="arrow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46" name="TextBox 4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91745" y="3831930"/>
            <a:ext cx="1941909" cy="285000"/>
          </a:xfrm>
          <a:prstGeom prst="rect">
            <a:avLst/>
          </a:prstGeom>
          <a:solidFill>
            <a:srgbClr val="FF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bIns="19202" lIns="38405" rIns="38405" tIns="19202">
            <a:spAutoFit/>
          </a:bodyPr>
          <a:lstStyle/>
          <a:p>
            <a:pPr algn="ctr">
              <a:defRPr>
                <a:uFillTx/>
              </a:defRPr>
            </a:pPr>
            <a:r>
              <a:rPr dirty="0" kern="0" lang="en-US" sz="16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batches of X seconds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" name="TextBox 4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43525" y="2400300"/>
            <a:ext cx="1752600" cy="285000"/>
          </a:xfrm>
          <a:prstGeom prst="rect">
            <a:avLst/>
          </a:prstGeom>
          <a:solidFill>
            <a:srgbClr val="FF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bIns="19202" lIns="38405" rIns="38405" tIns="19202">
            <a:spAutoFit/>
          </a:bodyPr>
          <a:lstStyle/>
          <a:p>
            <a:pPr algn="ctr">
              <a:defRPr>
                <a:uFillTx/>
              </a:defRPr>
            </a:pPr>
            <a:r>
              <a:rPr dirty="0" kern="0" lang="en-US" sz="16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l</a:t>
            </a:r>
            <a:r>
              <a:rPr dirty="0" err="1" kern="0" lang="en-US" sz="16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ive</a:t>
            </a:r>
            <a:r>
              <a:rPr dirty="0" kern="0" lang="en-US" sz="16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 data stream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48" name="Group 4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572125" y="4715668"/>
            <a:ext cx="1571625" cy="774090"/>
            <a:chOff x="15712706" y="10151158"/>
            <a:chExt cx="4191000" cy="1765944"/>
          </a:xfrm>
        </p:grpSpPr>
        <p:grpSp>
          <p:nvGrpSpPr>
            <p:cNvPr xmlns:c="http://schemas.openxmlformats.org/drawingml/2006/chart" xmlns:pic="http://schemas.openxmlformats.org/drawingml/2006/picture" xmlns:dgm="http://schemas.openxmlformats.org/drawingml/2006/diagram" id="49" name="Group 65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51" name="Right Arrow 50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 rot="10800000">
                <a:off x="3519264" y="4541124"/>
                <a:ext cx="262477" cy="322128"/>
              </a:xfrm>
              <a:prstGeom prst="rightArrow">
                <a:avLst/>
              </a:prstGeom>
              <a:gradFill>
                <a:lin ang="5400000" scaled="0"/>
              </a:gradFill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>
                  <a:defRPr>
                    <a:uFillTx/>
                  </a:defRPr>
                </a:pPr>
                <a:endParaRPr kern="0" lang="en-US">
                  <a:solidFill>
                    <a:srgbClr val="FFFFFF"/>
                  </a:solidFill>
                  <a:uFillTx/>
                  <a:latin typeface="Calibri"/>
                  <a:ea typeface="ヒラギノ角ゴ ProN W3"/>
                  <a:cs typeface="Calibri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52" name="Rectangle 51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4430044" y="4624254"/>
                <a:ext cx="398018" cy="155868"/>
              </a:xfrm>
              <a:prstGeom prst="rect">
                <a:avLst/>
              </a:prstGeom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>
                  <a:defRPr>
                    <a:uFillTx/>
                  </a:defRPr>
                </a:pPr>
                <a:endParaRPr kern="0" lang="en-US">
                  <a:solidFill>
                    <a:srgbClr val="FFFFFF"/>
                  </a:solidFill>
                  <a:uFillTx/>
                  <a:latin typeface="Calibri"/>
                  <a:ea typeface="ヒラギノ角ゴ ProN W3"/>
                  <a:cs typeface="Calibri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53" name="Rectangle 52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3897919" y="4624254"/>
                <a:ext cx="398018" cy="155868"/>
              </a:xfrm>
              <a:prstGeom prst="rect">
                <a:avLst/>
              </a:prstGeom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>
                  <a:defRPr>
                    <a:uFillTx/>
                  </a:defRPr>
                </a:pPr>
                <a:endParaRPr kern="0" lang="en-US">
                  <a:solidFill>
                    <a:srgbClr val="FFFFFF"/>
                  </a:solidFill>
                  <a:uFillTx/>
                  <a:latin typeface="Calibri"/>
                  <a:ea typeface="ヒラギノ角ゴ ProN W3"/>
                  <a:cs typeface="Calibri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54" name="Rectangle 53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4965038" y="4624254"/>
                <a:ext cx="398018" cy="155868"/>
              </a:xfrm>
              <a:prstGeom prst="rect">
                <a:avLst/>
              </a:prstGeom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>
                  <a:defRPr>
                    <a:uFillTx/>
                  </a:defRPr>
                </a:pPr>
                <a:endParaRPr kern="0" lang="en-US">
                  <a:solidFill>
                    <a:srgbClr val="FFFFFF"/>
                  </a:solidFill>
                  <a:uFillTx/>
                  <a:latin typeface="Calibri"/>
                  <a:ea typeface="ヒラギノ角ゴ ProN W3"/>
                  <a:cs typeface="Calibri"/>
                </a:endParaRPr>
              </a:p>
            </p:txBody>
          </p:sp>
        </p:grpSp>
        <p:sp>
          <p:nvSpPr>
            <p:cNvPr xmlns:c="http://schemas.openxmlformats.org/drawingml/2006/chart" xmlns:pic="http://schemas.openxmlformats.org/drawingml/2006/picture" xmlns:dgm="http://schemas.openxmlformats.org/drawingml/2006/diagram" id="50" name="TextBox 49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5738106" y="10583045"/>
              <a:ext cx="4165600" cy="1334057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>
                <a:defRPr>
                  <a:uFillTx/>
                </a:defRPr>
              </a:pPr>
              <a:r>
                <a:rPr dirty="0" kern="0" lang="en-US" sz="1600">
                  <a:solidFill>
                    <a:srgbClr val="000000"/>
                  </a:solidFill>
                  <a:uFillTx/>
                  <a:latin typeface="Calibri"/>
                  <a:ea typeface="ヒラギノ角ゴ ProN W3"/>
                  <a:cs typeface="Calibri"/>
                </a:rPr>
                <a:t>processed results</a:t>
              </a:r>
            </a:p>
          </p:txBody>
        </p:sp>
      </p:grp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77304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5700">
                <a:uFillTx/>
              </a:rPr>
              <a:t>Example: Log Mining</a:t>
            </a:r>
            <a:endParaRPr dirty="0" lang="en-US" sz="57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447800"/>
            <a:ext cx="8229600" cy="1371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marL="0">
              <a:buNone/>
            </a:pPr>
            <a:r>
              <a:rPr dirty="0" lang="en-US" smtClean="0" sz="3000">
                <a:uFillTx/>
              </a:rPr>
              <a:t>Load error messages from a log into memory, then interactively search for various patterns</a:t>
            </a:r>
            <a:endParaRPr dirty="0" lang="en-US" sz="3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9742" y="2667000"/>
            <a:ext cx="6994818" cy="124649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>
              <a:spcBef>
                <a:spcPts val="600"/>
              </a:spcBef>
            </a:pPr>
            <a:r>
              <a:rPr dirty="0" lang="en-US" smtClean="0" sz="1500">
                <a:uFillTx/>
                <a:latin typeface="Lucida Console"/>
                <a:cs typeface="Lucida Console"/>
              </a:rPr>
              <a:t>lines = </a:t>
            </a:r>
            <a:r>
              <a:rPr dirty="0" err="1" lang="en-US" smtClean="0" sz="1500">
                <a:uFillTx/>
                <a:latin typeface="Lucida Console"/>
                <a:cs typeface="Lucida Console"/>
              </a:rPr>
              <a:t>spark.textFile(</a:t>
            </a:r>
            <a:r>
              <a:rPr dirty="0" err="1" lang="en-US" smtClean="0" sz="15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“hdfs</a:t>
            </a:r>
            <a:r>
              <a:rPr dirty="0" lang="en-US" smtClean="0" sz="1500">
                <a:solidFill>
                  <a:srgbClr val="000090"/>
                </a:solidFill>
                <a:uFillTx/>
                <a:latin typeface="Lucida Console"/>
                <a:cs typeface="Lucida Console"/>
              </a:rPr>
              <a:t>://...”</a:t>
            </a:r>
            <a:r>
              <a:rPr dirty="0" lang="en-US" smtClean="0" sz="1500">
                <a:uFillTx/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dirty="0" lang="en-US" smtClean="0" sz="1500">
                <a:uFillTx/>
                <a:latin typeface="Lucida Console"/>
                <a:cs typeface="Lucida Console"/>
              </a:rPr>
              <a:t>errors = </a:t>
            </a:r>
            <a:r>
              <a:rPr dirty="0" err="1" lang="en-US" smtClean="0" sz="1500">
                <a:uFillTx/>
                <a:latin typeface="Lucida Console"/>
                <a:cs typeface="Lucida Console"/>
              </a:rPr>
              <a:t>lines.</a:t>
            </a:r>
            <a:r>
              <a:rPr dirty="0" err="1" lang="en-US" smtClean="0" sz="15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filter</a:t>
            </a:r>
            <a:r>
              <a:rPr dirty="0" lang="en-US" smtClean="0" sz="1500">
                <a:uFillTx/>
                <a:latin typeface="Lucida Console"/>
                <a:cs typeface="Lucida Console"/>
              </a:rPr>
              <a:t>(</a:t>
            </a:r>
            <a:r>
              <a:rPr dirty="0" lang="en-US" smtClean="0" sz="15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lambda s: </a:t>
            </a:r>
            <a:r>
              <a:rPr dirty="0" err="1" lang="en-US" smtClean="0" sz="15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s.startswith</a:t>
            </a:r>
            <a:r>
              <a:rPr dirty="0" lang="en-US" smtClean="0" sz="15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(“ERROR”)</a:t>
            </a:r>
            <a:r>
              <a:rPr dirty="0" lang="en-US" smtClean="0" sz="1500">
                <a:uFillTx/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dirty="0" lang="en-US" smtClean="0" sz="1500">
                <a:uFillTx/>
                <a:latin typeface="Lucida Console"/>
                <a:cs typeface="Lucida Console"/>
              </a:rPr>
              <a:t>messages = </a:t>
            </a:r>
            <a:r>
              <a:rPr dirty="0" err="1" lang="en-US" smtClean="0" sz="1500">
                <a:uFillTx/>
                <a:latin typeface="Lucida Console"/>
                <a:cs typeface="Lucida Console"/>
              </a:rPr>
              <a:t>errors.</a:t>
            </a:r>
            <a:r>
              <a:rPr dirty="0" err="1" lang="en-US" smtClean="0" sz="15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map</a:t>
            </a:r>
            <a:r>
              <a:rPr dirty="0" lang="en-US" smtClean="0" sz="1500">
                <a:uFillTx/>
                <a:latin typeface="Lucida Console"/>
                <a:cs typeface="Lucida Console"/>
              </a:rPr>
              <a:t>(</a:t>
            </a:r>
            <a:r>
              <a:rPr dirty="0" lang="en-US" smtClean="0" sz="15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lambda s: </a:t>
            </a:r>
            <a:r>
              <a:rPr dirty="0" err="1" lang="en-US" smtClean="0" sz="15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s.split</a:t>
            </a:r>
            <a:r>
              <a:rPr dirty="0" lang="en-US" smtClean="0" sz="15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(“\t”)[2]</a:t>
            </a:r>
            <a:r>
              <a:rPr dirty="0" lang="en-US" smtClean="0" sz="1500">
                <a:uFillTx/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dirty="0" err="1" lang="en-US" smtClean="0" sz="1500">
                <a:uFillTx/>
                <a:latin typeface="Lucida Console"/>
                <a:cs typeface="Lucida Console"/>
              </a:rPr>
              <a:t>messages.</a:t>
            </a:r>
            <a:r>
              <a:rPr dirty="0" err="1" lang="en-US" smtClean="0" sz="15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cache</a:t>
            </a:r>
            <a:r>
              <a:rPr dirty="0" lang="en-US" smtClean="0" sz="1500">
                <a:uFillTx/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68" name="Group 6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836330" y="2775891"/>
            <a:ext cx="3071090" cy="3851442"/>
            <a:chOff x="5615710" y="2743323"/>
            <a:chExt cx="3071090" cy="3851442"/>
          </a:xfrm>
        </p:grpSpPr>
        <p:pic>
          <p:nvPicPr>
            <p:cNvPr xmlns:c="http://schemas.openxmlformats.org/drawingml/2006/chart" xmlns:pic="http://schemas.openxmlformats.org/drawingml/2006/picture" xmlns:dgm="http://schemas.openxmlformats.org/drawingml/2006/diagram" id="6" name="Picture 5"/>
            <p:cNvPicPr xmlns:c="http://schemas.openxmlformats.org/drawingml/2006/chart" xmlns:pic="http://schemas.openxmlformats.org/drawingml/2006/picture" xmlns:dgm="http://schemas.openxmlformats.org/drawingml/2006/diagram">
              <a:picLocks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3"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7" name="Picture 6"/>
            <p:cNvPicPr xmlns:c="http://schemas.openxmlformats.org/drawingml/2006/chart" xmlns:pic="http://schemas.openxmlformats.org/drawingml/2006/picture" xmlns:dgm="http://schemas.openxmlformats.org/drawingml/2006/diagram">
              <a:picLocks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3"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8" name="Picture 7"/>
            <p:cNvPicPr xmlns:c="http://schemas.openxmlformats.org/drawingml/2006/chart" xmlns:pic="http://schemas.openxmlformats.org/drawingml/2006/picture" xmlns:dgm="http://schemas.openxmlformats.org/drawingml/2006/diagram">
              <a:picLocks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3"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9" name="Picture 8"/>
            <p:cNvPicPr xmlns:c="http://schemas.openxmlformats.org/drawingml/2006/chart" xmlns:pic="http://schemas.openxmlformats.org/drawingml/2006/picture" xmlns:dgm="http://schemas.openxmlformats.org/drawingml/2006/diagram">
              <a:picLocks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3"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xmlns:c="http://schemas.openxmlformats.org/drawingml/2006/chart" xmlns:pic="http://schemas.openxmlformats.org/drawingml/2006/picture" xmlns:dgm="http://schemas.openxmlformats.org/drawingml/2006/diagram" id="19" name="Rectangle 1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864669" y="3377593"/>
            <a:ext cx="791061" cy="320596"/>
          </a:xfrm>
          <a:prstGeom prst="rect">
            <a:avLst/>
          </a:prstGeom>
          <a:ln>
            <a:headEnd len="med" type="none" w="med"/>
            <a:tailEnd type="non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lIns="0" rIns="0" rtlCol="0"/>
          <a:lstStyle/>
          <a:p>
            <a:pPr algn="ctr"/>
            <a:r>
              <a:rPr dirty="0" lang="en-US" smtClean="0" sz="1500">
                <a:uFillTx/>
              </a:rPr>
              <a:t>Block 1</a:t>
            </a:r>
            <a:endParaRPr dirty="0" lang="en-US" sz="15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2" name="Rectangle 2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746906" y="5427576"/>
            <a:ext cx="819727" cy="320596"/>
          </a:xfrm>
          <a:prstGeom prst="rect">
            <a:avLst/>
          </a:prstGeom>
          <a:ln>
            <a:headEnd len="med" type="none" w="med"/>
            <a:tailEnd type="non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lIns="0" rIns="0" rtlCol="0"/>
          <a:lstStyle/>
          <a:p>
            <a:pPr algn="ctr"/>
            <a:r>
              <a:rPr dirty="0" lang="en-US" smtClean="0" sz="1500">
                <a:uFillTx/>
              </a:rPr>
              <a:t>Block 2</a:t>
            </a:r>
            <a:endParaRPr dirty="0" lang="en-US" sz="15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" name="Rectangle 2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900985" y="6089254"/>
            <a:ext cx="806782" cy="320596"/>
          </a:xfrm>
          <a:prstGeom prst="rect">
            <a:avLst/>
          </a:prstGeom>
          <a:ln>
            <a:headEnd len="med" type="none" w="med"/>
            <a:tailEnd type="non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lIns="0" rIns="0" rtlCol="0"/>
          <a:lstStyle/>
          <a:p>
            <a:pPr algn="ctr"/>
            <a:r>
              <a:rPr dirty="0" lang="en-US" smtClean="0" sz="1500">
                <a:uFillTx/>
              </a:rPr>
              <a:t>Block 3</a:t>
            </a:r>
            <a:endParaRPr dirty="0" lang="en-US" sz="1500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44" name="Group 4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240421" y="3074920"/>
            <a:ext cx="1577109" cy="2375746"/>
            <a:chOff x="6019801" y="3042352"/>
            <a:chExt cx="1577109" cy="2375746"/>
          </a:xfrm>
        </p:grpSpPr>
        <p:cxnSp>
          <p:nvCxnSpPr>
            <p:cNvPr xmlns:c="http://schemas.openxmlformats.org/drawingml/2006/chart" xmlns:pic="http://schemas.openxmlformats.org/drawingml/2006/picture" xmlns:dgm="http://schemas.openxmlformats.org/drawingml/2006/diagram" id="28" name="Straight Arrow Connector 27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flipV="1">
              <a:off x="6518519" y="3042352"/>
              <a:ext cx="1078391" cy="600181"/>
            </a:xfrm>
            <a:prstGeom prst="straightConnector1">
              <a:avLst/>
            </a:prstGeom>
            <a:ln algn="ctr" cap="flat" cmpd="sng" w="25400">
              <a:solidFill>
                <a:schemeClr val="tx1"/>
              </a:solidFill>
              <a:prstDash val="solid"/>
              <a:round/>
              <a:headEnd len="med" type="none" w="med"/>
              <a:tailEnd len="med" type="arrow" w="med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30" name="Straight Arrow Connector 29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6415567" y="3665623"/>
              <a:ext cx="1142135" cy="1097665"/>
            </a:xfrm>
            <a:prstGeom prst="straightConnector1">
              <a:avLst/>
            </a:prstGeom>
            <a:ln algn="ctr" cap="flat" cmpd="sng" w="25400">
              <a:solidFill>
                <a:schemeClr val="tx1"/>
              </a:solidFill>
              <a:prstDash val="solid"/>
              <a:round/>
              <a:headEnd len="med" type="none" w="med"/>
              <a:tailEnd len="med" type="arrow" w="med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32" name="Straight Arrow Connector 31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 rot="5400000">
              <a:off x="5341447" y="4343977"/>
              <a:ext cx="1752475" cy="395767"/>
            </a:xfrm>
            <a:prstGeom prst="straightConnector1">
              <a:avLst/>
            </a:prstGeom>
            <a:ln algn="ctr" cap="flat" cmpd="sng" w="25400">
              <a:solidFill>
                <a:schemeClr val="tx1"/>
              </a:solidFill>
              <a:prstDash val="solid"/>
              <a:round/>
              <a:headEnd len="med" type="none" w="med"/>
              <a:tailEnd len="med" type="arrow" w="med"/>
            </a:ln>
            <a:effectLst/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69" name="Group 6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859420" y="2740101"/>
            <a:ext cx="2860965" cy="3075342"/>
            <a:chOff x="5638800" y="2707533"/>
            <a:chExt cx="2860965" cy="3075342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5" name="Rounded Rectangle 1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585365" y="2707533"/>
              <a:ext cx="914400" cy="357908"/>
            </a:xfrm>
            <a:prstGeom prst="roundRect">
              <a:avLst/>
            </a:prstGeom>
            <a:ln>
              <a:headEnd len="med" type="none" w="med"/>
              <a:tailEnd type="none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lIns="0" rIns="0" rtlCol="0"/>
            <a:lstStyle/>
            <a:p>
              <a:pPr algn="ctr"/>
              <a:r>
                <a:rPr dirty="0" lang="en-US" smtClean="0" sz="1800">
                  <a:uFillTx/>
                </a:rPr>
                <a:t>Worker</a:t>
              </a:r>
              <a:endParaRPr dirty="0" lang="en-US" sz="18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6" name="Rounded Rectangle 1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638800" y="5424967"/>
              <a:ext cx="914400" cy="357908"/>
            </a:xfrm>
            <a:prstGeom prst="roundRect">
              <a:avLst/>
            </a:prstGeom>
            <a:ln>
              <a:headEnd len="med" type="none" w="med"/>
              <a:tailEnd type="none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lIns="0" rIns="0" rtlCol="0"/>
            <a:lstStyle/>
            <a:p>
              <a:pPr algn="ctr"/>
              <a:r>
                <a:rPr dirty="0" lang="en-US" smtClean="0" sz="1800">
                  <a:uFillTx/>
                </a:rPr>
                <a:t>Worker</a:t>
              </a:r>
              <a:endParaRPr dirty="0" lang="en-US" sz="18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7" name="Rounded Rectangle 1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493956" y="4763289"/>
              <a:ext cx="914400" cy="357908"/>
            </a:xfrm>
            <a:prstGeom prst="roundRect">
              <a:avLst/>
            </a:prstGeom>
            <a:ln>
              <a:headEnd len="med" type="none" w="med"/>
              <a:tailEnd type="none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lIns="0" rIns="0" rtlCol="0"/>
            <a:lstStyle/>
            <a:p>
              <a:pPr algn="ctr"/>
              <a:r>
                <a:rPr dirty="0" lang="en-US" smtClean="0" sz="1800">
                  <a:uFillTx/>
                </a:rPr>
                <a:t>Worker</a:t>
              </a:r>
              <a:endParaRPr dirty="0" lang="en-US" sz="1800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4" name="Rounded Rectangle 1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946819" y="3452092"/>
              <a:ext cx="914400" cy="357908"/>
            </a:xfrm>
            <a:prstGeom prst="roundRect">
              <a:avLst/>
            </a:prstGeom>
            <a:ln>
              <a:headEnd len="med" type="none" w="med"/>
              <a:tailEnd type="none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r>
                <a:rPr dirty="0" lang="en-US" smtClean="0" sz="1800">
                  <a:uFillTx/>
                </a:rPr>
                <a:t>Driver</a:t>
              </a:r>
              <a:endParaRPr dirty="0" lang="en-US" sz="1800"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43" name="TextBox 4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9743" y="4248011"/>
            <a:ext cx="5791200" cy="3231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>
              <a:spcBef>
                <a:spcPts val="400"/>
              </a:spcBef>
            </a:pPr>
            <a:r>
              <a:rPr dirty="0" err="1" lang="en-US" sz="1500">
                <a:uFillTx/>
                <a:latin typeface="Lucida Console"/>
                <a:cs typeface="Lucida Console"/>
              </a:rPr>
              <a:t>messages.</a:t>
            </a:r>
            <a:r>
              <a:rPr dirty="0" err="1" lang="en-US" smtClean="0" sz="15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filter</a:t>
            </a:r>
            <a:r>
              <a:rPr dirty="0" lang="en-US" smtClean="0" sz="1500">
                <a:uFillTx/>
                <a:latin typeface="Lucida Console"/>
                <a:cs typeface="Lucida Console"/>
              </a:rPr>
              <a:t>(</a:t>
            </a:r>
            <a:r>
              <a:rPr dirty="0" lang="en-US" smtClean="0" sz="15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lambda s: “foo” in s</a:t>
            </a:r>
            <a:r>
              <a:rPr dirty="0" lang="en-US" smtClean="0" sz="1500">
                <a:uFillTx/>
                <a:latin typeface="Lucida Console"/>
                <a:cs typeface="Lucida Console"/>
              </a:rPr>
              <a:t>).</a:t>
            </a:r>
            <a:r>
              <a:rPr dirty="0" lang="en-US" smtClean="0" sz="15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count</a:t>
            </a:r>
            <a:r>
              <a:rPr dirty="0" lang="en-US" smtClean="0" sz="1500">
                <a:uFillTx/>
                <a:latin typeface="Lucida Console"/>
                <a:cs typeface="Lucida Console"/>
              </a:rPr>
              <a:t>()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49" name="Straight Arrow Connector 4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 flipV="1" rot="5400000">
            <a:off x="5526911" y="4489113"/>
            <a:ext cx="1570182" cy="337128"/>
          </a:xfrm>
          <a:prstGeom prst="straightConnector1">
            <a:avLst/>
          </a:prstGeom>
          <a:ln algn="ctr" cap="flat" cmpd="sng" w="25400">
            <a:solidFill>
              <a:schemeClr val="tx1"/>
            </a:solidFill>
            <a:prstDash val="solid"/>
            <a:round/>
            <a:headEnd len="med" type="none" w="med"/>
            <a:tailEnd len="med" type="arrow" w="me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53" name="Straight Arrow Connector 52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rot="10800000">
            <a:off x="6963170" y="3872588"/>
            <a:ext cx="958269" cy="905162"/>
          </a:xfrm>
          <a:prstGeom prst="straightConnector1">
            <a:avLst/>
          </a:prstGeom>
          <a:ln algn="ctr" cap="flat" cmpd="sng" w="25400">
            <a:solidFill>
              <a:schemeClr val="tx1"/>
            </a:solidFill>
            <a:prstDash val="solid"/>
            <a:round/>
            <a:headEnd len="med" type="none" w="med"/>
            <a:tailEnd len="med" type="arrow" w="me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58" name="Straight Arrow Connector 5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 rot="10800000">
            <a:off x="6884656" y="2974345"/>
            <a:ext cx="909784" cy="494145"/>
          </a:xfrm>
          <a:prstGeom prst="straightConnector1">
            <a:avLst/>
          </a:prstGeom>
          <a:ln algn="ctr" cap="flat" cmpd="sng" w="25400">
            <a:solidFill>
              <a:schemeClr val="tx1"/>
            </a:solidFill>
            <a:prstDash val="solid"/>
            <a:round/>
            <a:headEnd len="med" type="none" w="med"/>
            <a:tailEnd len="med" type="arrow" w="med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61" name="TextBox 6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9742" y="4572000"/>
            <a:ext cx="5791200" cy="3231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>
              <a:spcBef>
                <a:spcPts val="400"/>
              </a:spcBef>
            </a:pPr>
            <a:r>
              <a:rPr dirty="0" err="1" lang="en-US" sz="1500">
                <a:uFillTx/>
                <a:latin typeface="Lucida Console"/>
                <a:cs typeface="Lucida Console"/>
              </a:rPr>
              <a:t>messages.</a:t>
            </a:r>
            <a:r>
              <a:rPr dirty="0" err="1" lang="en-US" smtClean="0" sz="15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filter</a:t>
            </a:r>
            <a:r>
              <a:rPr dirty="0" lang="en-US" smtClean="0" sz="1500">
                <a:uFillTx/>
                <a:latin typeface="Lucida Console"/>
                <a:cs typeface="Lucida Console"/>
              </a:rPr>
              <a:t>(</a:t>
            </a:r>
            <a:r>
              <a:rPr dirty="0" lang="en-US" sz="15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lambda s: </a:t>
            </a:r>
            <a:r>
              <a:rPr dirty="0" lang="en-US" smtClean="0" sz="15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“bar” </a:t>
            </a:r>
            <a:r>
              <a:rPr dirty="0" lang="en-US" sz="15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in s</a:t>
            </a:r>
            <a:r>
              <a:rPr dirty="0" lang="en-US" smtClean="0" sz="1500">
                <a:uFillTx/>
                <a:latin typeface="Lucida Console"/>
                <a:cs typeface="Lucida Console"/>
              </a:rPr>
              <a:t>).</a:t>
            </a:r>
            <a:r>
              <a:rPr dirty="0" lang="en-US" smtClean="0" sz="15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count</a:t>
            </a:r>
            <a:r>
              <a:rPr dirty="0" lang="en-US" sz="1500">
                <a:uFillTx/>
                <a:latin typeface="Lucida Console"/>
                <a:cs typeface="Lucida Console"/>
              </a:rPr>
              <a:t>()</a:t>
            </a:r>
            <a:endParaRPr dirty="0" lang="en-US" smtClean="0" sz="1500">
              <a:solidFill>
                <a:srgbClr val="3366FF"/>
              </a:solidFill>
              <a:uFillTx/>
              <a:latin typeface="Lucida Console"/>
              <a:cs typeface="Lucida Console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2" name="TextBox 6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9742" y="4919246"/>
            <a:ext cx="5791200" cy="3231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>
              <a:spcBef>
                <a:spcPts val="400"/>
              </a:spcBef>
            </a:pPr>
            <a:r>
              <a:rPr dirty="0" lang="en-US" smtClean="0" sz="1500">
                <a:uFillTx/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3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18434" y="3275414"/>
            <a:ext cx="632987" cy="33855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mtClean="0" sz="1600">
                <a:uFillTx/>
                <a:latin typeface="+mn-lt"/>
                <a:cs typeface="Avenir Light"/>
              </a:rPr>
              <a:t>tasks</a:t>
            </a:r>
            <a:endParaRPr dirty="0" lang="en-US" sz="1600">
              <a:uFillTx/>
              <a:latin typeface="+mn-lt"/>
              <a:cs typeface="Avenir Ligh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" name="TextBox 6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65602" y="2775768"/>
            <a:ext cx="746418" cy="33855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mtClean="0" sz="1600">
                <a:uFillTx/>
                <a:latin typeface="+mn-lt"/>
                <a:cs typeface="Avenir Light"/>
              </a:rPr>
              <a:t>results</a:t>
            </a:r>
            <a:endParaRPr dirty="0" lang="en-US" sz="1600">
              <a:uFillTx/>
              <a:latin typeface="+mn-lt"/>
              <a:cs typeface="Avenir Ligh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" name="Rectangle 2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248895" y="2482513"/>
            <a:ext cx="777240" cy="320596"/>
          </a:xfrm>
          <a:prstGeom prst="rect">
            <a:avLst/>
          </a:prstGeom>
          <a:ln>
            <a:headEnd len="med" type="none" w="med"/>
            <a:tailEnd type="non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lIns="0" rIns="0" rtlCol="0"/>
          <a:lstStyle/>
          <a:p>
            <a:pPr algn="ctr"/>
            <a:r>
              <a:rPr dirty="0" lang="en-US" smtClean="0" sz="1500">
                <a:uFillTx/>
              </a:rPr>
              <a:t>Cache 1</a:t>
            </a:r>
            <a:endParaRPr dirty="0" lang="en-US" sz="15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Rectangle 2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184240" y="4555832"/>
            <a:ext cx="777240" cy="320596"/>
          </a:xfrm>
          <a:prstGeom prst="rect">
            <a:avLst/>
          </a:prstGeom>
          <a:ln>
            <a:headEnd len="med" type="none" w="med"/>
            <a:tailEnd type="non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lIns="0" rIns="0" rtlCol="0"/>
          <a:lstStyle/>
          <a:p>
            <a:pPr algn="ctr"/>
            <a:r>
              <a:rPr dirty="0" lang="en-US" smtClean="0" sz="1500">
                <a:uFillTx/>
              </a:rPr>
              <a:t>Cache 2</a:t>
            </a:r>
            <a:endParaRPr dirty="0" lang="en-US" sz="15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" name="Rectangle 2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332350" y="5194297"/>
            <a:ext cx="777240" cy="320596"/>
          </a:xfrm>
          <a:prstGeom prst="rect">
            <a:avLst/>
          </a:prstGeom>
          <a:ln>
            <a:headEnd len="med" type="none" w="med"/>
            <a:tailEnd type="non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lIns="0" rIns="0" rtlCol="0"/>
          <a:lstStyle/>
          <a:p>
            <a:pPr algn="ctr"/>
            <a:r>
              <a:rPr dirty="0" lang="en-US" smtClean="0" sz="1500">
                <a:uFillTx/>
              </a:rPr>
              <a:t>Cache 3</a:t>
            </a:r>
            <a:endParaRPr dirty="0" lang="en-US" sz="15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0" name="Rectangular Callout 6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991831" y="2468829"/>
            <a:ext cx="1256784" cy="311727"/>
          </a:xfrm>
          <a:prstGeom prst="wedgeRectCallout">
            <a:avLst>
              <a:gd fmla="val -83494" name="adj1"/>
              <a:gd fmla="val 52713" name="adj2"/>
            </a:avLst>
          </a:prstGeom>
          <a:ln>
            <a:headEnd len="med" type="none" w="med"/>
            <a:tailEnd type="non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1800">
                <a:uFillTx/>
              </a:rPr>
              <a:t>Base RDD</a:t>
            </a:r>
            <a:endParaRPr dirty="0" lang="en-US" sz="1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1" name="Rectangular Callout 7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604823" y="2477502"/>
            <a:ext cx="1977632" cy="311727"/>
          </a:xfrm>
          <a:prstGeom prst="wedgeRectCallout">
            <a:avLst>
              <a:gd fmla="val -45320" name="adj1"/>
              <a:gd fmla="val 102820" name="adj2"/>
            </a:avLst>
          </a:prstGeom>
          <a:ln>
            <a:headEnd len="med" type="none" w="med"/>
            <a:tailEnd type="non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1800">
                <a:uFillTx/>
              </a:rPr>
              <a:t>Transformed RDD</a:t>
            </a:r>
            <a:endParaRPr dirty="0" lang="en-US" sz="1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3" name="Rectangular Callout 7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98439" y="4038600"/>
            <a:ext cx="1085944" cy="311727"/>
          </a:xfrm>
          <a:prstGeom prst="wedgeRectCallout">
            <a:avLst>
              <a:gd fmla="val -77556" name="adj1"/>
              <a:gd fmla="val 52132" name="adj2"/>
            </a:avLst>
          </a:prstGeom>
          <a:ln>
            <a:headEnd len="med" type="none" w="med"/>
            <a:tailEnd type="non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mtClean="0" sz="1800">
                <a:uFillTx/>
              </a:rPr>
              <a:t>Action</a:t>
            </a:r>
            <a:endParaRPr dirty="0" lang="en-US" sz="18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8" name="Rounded Rectangle 3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67898" y="5562600"/>
            <a:ext cx="5168164" cy="870508"/>
          </a:xfrm>
          <a:prstGeom prst="roundRect">
            <a:avLst>
              <a:gd fmla="val 10339" name="adj"/>
            </a:avLst>
          </a:prstGeom>
          <a:solidFill>
            <a:srgbClr val="DCE6F2"/>
          </a:solidFill>
          <a:ln cmpd="sng" w="19050">
            <a:solidFill>
              <a:srgbClr val="4F81BD"/>
            </a:solidFill>
            <a:headEnd len="med" type="none" w="med"/>
            <a:tailEnd type="non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US" smtClean="0">
                <a:uFillTx/>
                <a:latin typeface="Corbel"/>
                <a:cs typeface="Corbel"/>
              </a:rPr>
              <a:t>Result:</a:t>
            </a:r>
            <a:r>
              <a:rPr dirty="0" lang="en-US" smtClean="0">
                <a:uFillTx/>
                <a:latin typeface="Corbel"/>
                <a:cs typeface="Corbel"/>
              </a:rPr>
              <a:t> full-text search of Wikipedia in 0.5 sec (</a:t>
            </a:r>
            <a:r>
              <a:rPr dirty="0" err="1" lang="en-US" smtClean="0">
                <a:uFillTx/>
                <a:latin typeface="Corbel"/>
                <a:cs typeface="Corbel"/>
              </a:rPr>
              <a:t>vs</a:t>
            </a:r>
            <a:r>
              <a:rPr dirty="0" lang="en-US" smtClean="0">
                <a:uFillTx/>
                <a:latin typeface="Corbel"/>
                <a:cs typeface="Corbel"/>
              </a:rPr>
              <a:t> 20 s for on-disk data)</a:t>
            </a:r>
            <a:endParaRPr dirty="0" lang="en-US">
              <a:uFillTx/>
              <a:latin typeface="Corbel"/>
              <a:cs typeface="Corbe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" name="Rounded Rectangle 3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67898" y="5562600"/>
            <a:ext cx="5168164" cy="870508"/>
          </a:xfrm>
          <a:prstGeom prst="roundRect">
            <a:avLst>
              <a:gd fmla="val 10339" name="adj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len="med" type="none" w="med"/>
            <a:tailEnd type="non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US" smtClean="0">
                <a:uFillTx/>
                <a:latin typeface="Corbel"/>
                <a:cs typeface="Corbel"/>
              </a:rPr>
              <a:t>Result:</a:t>
            </a:r>
            <a:r>
              <a:rPr dirty="0" lang="en-US" smtClean="0">
                <a:uFillTx/>
                <a:latin typeface="Corbel"/>
                <a:cs typeface="Corbel"/>
              </a:rPr>
              <a:t> scaled to 1 TB data in 5 sec</a:t>
            </a:r>
            <a:br>
              <a:rPr dirty="0" lang="en-US" smtClean="0">
                <a:uFillTx/>
                <a:latin typeface="Corbel"/>
                <a:cs typeface="Corbel"/>
              </a:rPr>
            </a:br>
            <a:r>
              <a:rPr dirty="0" lang="en-US" smtClean="0">
                <a:uFillTx/>
                <a:latin typeface="Corbel"/>
                <a:cs typeface="Corbel"/>
              </a:rPr>
              <a:t>(</a:t>
            </a:r>
            <a:r>
              <a:rPr dirty="0" err="1" lang="en-US" smtClean="0">
                <a:uFillTx/>
                <a:latin typeface="Corbel"/>
                <a:cs typeface="Corbel"/>
              </a:rPr>
              <a:t>vs</a:t>
            </a:r>
            <a:r>
              <a:rPr dirty="0" lang="en-US" smtClean="0">
                <a:uFillTx/>
                <a:latin typeface="Corbel"/>
                <a:cs typeface="Corbel"/>
              </a:rPr>
              <a:t> 180 sec for on-disk data)</a:t>
            </a:r>
            <a:endParaRPr dirty="0" lang="en-US">
              <a:uFillTx/>
              <a:latin typeface="Corbel"/>
              <a:cs typeface="Corbel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9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31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">
                      <p:stCondLst>
                        <p:cond delay="indefinite"/>
                      </p:stCondLst>
                      <p:childTnLst>
                        <p:par>
                          <p:cTn fill="hold" id="50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51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5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5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>
                      <p:stCondLst>
                        <p:cond delay="indefinite"/>
                      </p:stCondLst>
                      <p:childTnLst>
                        <p:par>
                          <p:cTn fill="hold" id="62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6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>
                      <p:stCondLst>
                        <p:cond delay="indefinite"/>
                      </p:stCondLst>
                      <p:childTnLst>
                        <p:par>
                          <p:cTn fill="hold" id="68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69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 id="7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71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1" id="72" nodeType="with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 id="73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74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1" id="75" nodeType="with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 id="76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77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8">
                      <p:stCondLst>
                        <p:cond delay="indefinite"/>
                      </p:stCondLst>
                      <p:childTnLst>
                        <p:par>
                          <p:cTn fill="hold" id="79">
                            <p:stCondLst>
                              <p:cond delay="0"/>
                            </p:stCondLst>
                            <p:childTnLst>
                              <p:par>
                                <p:cTn fill="hold" id="8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2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4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8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8">
                      <p:stCondLst>
                        <p:cond delay="indefinite"/>
                      </p:stCondLst>
                      <p:childTnLst>
                        <p:par>
                          <p:cTn fill="hold" id="8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92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93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9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96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dur="500" id="98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>
                      <p:stCondLst>
                        <p:cond delay="indefinite"/>
                      </p:stCondLst>
                      <p:childTnLst>
                        <p:par>
                          <p:cTn fill="hold" id="100">
                            <p:stCondLst>
                              <p:cond delay="0"/>
                            </p:stCondLst>
                            <p:childTnLst>
                              <p:par>
                                <p:cTn fill="hold" id="101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2" id="103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5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7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09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2" id="111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3">
                      <p:stCondLst>
                        <p:cond delay="indefinite"/>
                      </p:stCondLst>
                      <p:childTnLst>
                        <p:par>
                          <p:cTn fill="hold" id="1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7">
                      <p:stCondLst>
                        <p:cond delay="indefinite"/>
                      </p:stCondLst>
                      <p:childTnLst>
                        <p:par>
                          <p:cTn fill="hold" id="118">
                            <p:stCondLst>
                              <p:cond delay="0"/>
                            </p:stCondLst>
                            <p:childTnLst>
                              <p:par>
                                <p:cTn fill="hold" id="1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>
                      <p:stCondLst>
                        <p:cond delay="indefinite"/>
                      </p:stCondLst>
                      <p:childTnLst>
                        <p:par>
                          <p:cTn fill="hold" id="124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25" nodeType="click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 id="126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127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1" id="128" nodeType="with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 id="129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130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1" id="131" nodeType="withEffect" presetClass="emph" presetID="26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 id="132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133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4">
                      <p:stCondLst>
                        <p:cond delay="indefinite"/>
                      </p:stCondLst>
                      <p:childTnLst>
                        <p:par>
                          <p:cTn fill="hold" id="135">
                            <p:stCondLst>
                              <p:cond delay="0"/>
                            </p:stCondLst>
                            <p:childTnLst>
                              <p:par>
                                <p:cTn fill="hold" id="13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0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142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4">
                      <p:stCondLst>
                        <p:cond delay="indefinite"/>
                      </p:stCondLst>
                      <p:childTnLst>
                        <p:par>
                          <p:cTn fill="hold" id="14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4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8">
                      <p:stCondLst>
                        <p:cond delay="indefinite"/>
                      </p:stCondLst>
                      <p:childTnLst>
                        <p:par>
                          <p:cTn fill="hold" id="14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2">
                      <p:stCondLst>
                        <p:cond delay="indefinite"/>
                      </p:stCondLst>
                      <p:childTnLst>
                        <p:par>
                          <p:cTn fill="hold" id="15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131641592" build="allAtOnce" grpId="0" spid="4"/>
      <p:bldP advAuto="131641592" animBg="1" grpId="0" spid="19"/>
      <p:bldP advAuto="131641592" animBg="1" grpId="1" spid="19"/>
      <p:bldP advAuto="131641592" animBg="1" grpId="0" spid="22"/>
      <p:bldP advAuto="131641592" animBg="1" grpId="1" spid="22"/>
      <p:bldP advAuto="131641592" animBg="1" grpId="0" spid="23"/>
      <p:bldP advAuto="131641592" animBg="1" grpId="1" spid="23"/>
      <p:bldP advAuto="131641592" build="allAtOnce" grpId="0" spid="43"/>
      <p:bldP advAuto="131641592" build="allAtOnce" grpId="0" spid="61"/>
      <p:bldP advAuto="131641592" build="allAtOnce" grpId="0" spid="62"/>
      <p:bldP advAuto="131641592" grpId="0" spid="63"/>
      <p:bldP advAuto="131641592" grpId="1" spid="63"/>
      <p:bldP advAuto="131641592" grpId="2" spid="63"/>
      <p:bldP advAuto="131641592" grpId="0" spid="64"/>
      <p:bldP advAuto="131641592" grpId="1" spid="64"/>
      <p:bldP advAuto="131641592" grpId="2" spid="64"/>
      <p:bldP advAuto="131641592" animBg="1" grpId="0" spid="21"/>
      <p:bldP advAuto="131641592" animBg="1" grpId="1" spid="21"/>
      <p:bldP advAuto="131641592" animBg="1" grpId="0" spid="24"/>
      <p:bldP advAuto="131641592" animBg="1" grpId="1" spid="24"/>
      <p:bldP advAuto="131641592" animBg="1" grpId="0" spid="25"/>
      <p:bldP advAuto="131641592" animBg="1" grpId="1" spid="25"/>
      <p:bldP advAuto="131641592" animBg="1" grpId="0" spid="70"/>
      <p:bldP advAuto="131641592" animBg="1" grpId="1" spid="70"/>
      <p:bldP advAuto="131641592" animBg="1" grpId="0" spid="71"/>
      <p:bldP advAuto="131641592" animBg="1" grpId="1" spid="71"/>
      <p:bldP advAuto="131641592" animBg="1" grpId="0" spid="73"/>
      <p:bldP advAuto="131641592" animBg="1" grpId="1" spid="73"/>
      <p:bldP advAuto="131641592" animBg="1" grpId="0" spid="38"/>
      <p:bldP advAuto="131641592" animBg="1" grpId="0" spid="40"/>
    </p:bldLst>
  </p:timing>
</p:sld>
</file>

<file path=ppt/slides/slide5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Title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3753" y="457200"/>
            <a:ext cx="8305800" cy="79375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r>
              <a:rPr dirty="0" lang="en-US" smtClean="0" sz="4500">
                <a:uFillTx/>
              </a:rPr>
              <a:t>Example </a:t>
            </a:r>
            <a:r>
              <a:rPr dirty="0" lang="en-US" sz="4500">
                <a:uFillTx/>
              </a:rPr>
              <a:t>– Get </a:t>
            </a:r>
            <a:r>
              <a:rPr dirty="0" err="1" lang="en-US" sz="4500">
                <a:uFillTx/>
              </a:rPr>
              <a:t>hashtags</a:t>
            </a:r>
            <a:r>
              <a:rPr dirty="0" lang="en-US" sz="4500">
                <a:uFillTx/>
              </a:rPr>
              <a:t> from Twitter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Conten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7700" y="1676400"/>
            <a:ext cx="8305800" cy="4648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indent="0" marL="0">
              <a:buNone/>
              <a:defRPr>
                <a:uFillTx/>
              </a:defRPr>
            </a:pPr>
            <a:r>
              <a:rPr dirty="0" err="1" lang="en-US" smtClean="0" sz="1700">
                <a:uFillTx/>
                <a:latin typeface="Consolas"/>
                <a:cs typeface="Consolas"/>
              </a:rPr>
              <a:t>val</a:t>
            </a:r>
            <a:r>
              <a:rPr dirty="0" lang="en-US" smtClean="0" sz="1700">
                <a:uFillTx/>
                <a:latin typeface="Consolas"/>
                <a:cs typeface="Consolas"/>
              </a:rPr>
              <a:t> </a:t>
            </a:r>
            <a:r>
              <a:rPr dirty="0" lang="en-US" sz="1700">
                <a:solidFill>
                  <a:srgbClr val="B50B1B"/>
                </a:solidFill>
                <a:uFillTx/>
                <a:latin typeface="Consolas"/>
                <a:cs typeface="Consolas"/>
              </a:rPr>
              <a:t>tweets</a:t>
            </a:r>
            <a:r>
              <a:rPr dirty="0" lang="en-US" sz="1700">
                <a:solidFill>
                  <a:schemeClr val="accent4"/>
                </a:solidFill>
                <a:uFillTx/>
                <a:latin typeface="Consolas"/>
                <a:cs typeface="Consolas"/>
              </a:rPr>
              <a:t> </a:t>
            </a:r>
            <a:r>
              <a:rPr dirty="0" lang="en-US" sz="1700">
                <a:uFillTx/>
                <a:latin typeface="Consolas"/>
                <a:cs typeface="Consolas"/>
              </a:rPr>
              <a:t>= </a:t>
            </a:r>
            <a:r>
              <a:rPr dirty="0" err="1" lang="en-US" sz="1700">
                <a:uFillTx/>
                <a:latin typeface="Consolas"/>
                <a:cs typeface="Consolas"/>
              </a:rPr>
              <a:t>ssc.</a:t>
            </a:r>
            <a:r>
              <a:rPr dirty="0" err="1" lang="en-US" sz="1700">
                <a:solidFill>
                  <a:srgbClr val="0D8BE6"/>
                </a:solidFill>
                <a:uFillTx/>
                <a:latin typeface="Consolas"/>
                <a:cs typeface="Consolas"/>
              </a:rPr>
              <a:t>twitterStream</a:t>
            </a:r>
            <a:r>
              <a:rPr dirty="0" lang="en-US" smtClean="0" sz="1700">
                <a:uFillTx/>
                <a:latin typeface="Consolas"/>
                <a:cs typeface="Consolas"/>
              </a:rPr>
              <a:t>()</a:t>
            </a:r>
            <a:endParaRPr dirty="0" lang="en-US" sz="1700">
              <a:uFillTx/>
              <a:latin typeface="Consolas"/>
              <a:cs typeface="Consolas"/>
            </a:endParaRPr>
          </a:p>
          <a:p>
            <a:pPr indent="0" marL="0">
              <a:buNone/>
              <a:defRPr>
                <a:uFillTx/>
              </a:defRPr>
            </a:pPr>
            <a:endParaRPr dirty="0" lang="en-US" sz="2500">
              <a:uFillTx/>
            </a:endParaRPr>
          </a:p>
          <a:p>
            <a:pPr>
              <a:defRPr>
                <a:uFillTx/>
              </a:defRPr>
            </a:pPr>
            <a:endParaRPr dirty="0" lang="en-US" sz="2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1" name="Rounded Rectangular Callout 8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0417" y="2362200"/>
            <a:ext cx="5715000" cy="685800"/>
          </a:xfrm>
          <a:prstGeom prst="wedgeRoundRectCallout">
            <a:avLst>
              <a:gd fmla="val -32316" name="adj1"/>
              <a:gd fmla="val -91974" name="adj2"/>
              <a:gd fmla="val 16667" name="adj3"/>
            </a:avLst>
          </a:prstGeom>
          <a:ln cmpd="sng" w="28575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0" rIns="0" tIns="19202"/>
          <a:lstStyle/>
          <a:p>
            <a:pPr algn="ctr">
              <a:defRPr>
                <a:uFillTx/>
              </a:defRPr>
            </a:pPr>
            <a:r>
              <a:rPr b="1" dirty="0" err="1" lang="en-US" sz="20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DStream</a:t>
            </a:r>
            <a:r>
              <a:rPr dirty="0" lang="en-US" sz="20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: a sequence of </a:t>
            </a:r>
            <a:r>
              <a:rPr dirty="0" lang="en-US" smtClean="0" sz="20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RDDs </a:t>
            </a:r>
            <a:r>
              <a:rPr dirty="0" lang="en-US" sz="20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representing a stream of data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18436" name="Group 8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920603" y="4019550"/>
            <a:ext cx="834628" cy="296069"/>
            <a:chOff x="7918600" y="4832650"/>
            <a:chExt cx="2458447" cy="65385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86" name="Alternate Process 8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918600" y="4846674"/>
              <a:ext cx="2458447" cy="629314"/>
            </a:xfrm>
            <a:prstGeom prst="flowChartAlternateProcess">
              <a:avLst/>
            </a:prstGeom>
            <a:ln cmpd="sng" w="19050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lang="en-US">
                <a:solidFill>
                  <a:srgbClr val="000000"/>
                </a:solidFill>
                <a:uFillTx/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87" name="Straight Connector 86"/>
            <p:cNvCxnSpPr xmlns:c="http://schemas.openxmlformats.org/drawingml/2006/chart" xmlns:pic="http://schemas.openxmlformats.org/drawingml/2006/picture" xmlns:dgm="http://schemas.openxmlformats.org/drawingml/2006/diagram">
              <a:stCxn id="86" idx="0"/>
              <a:endCxn id="86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147824" y="4846674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88" name="Straight Connector 87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784354" y="4832650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89" name="Straight Connector 88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8548117" y="4857191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18437" name="Group 8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867620" y="4371182"/>
            <a:ext cx="980480" cy="380206"/>
            <a:chOff x="7762239" y="5609988"/>
            <a:chExt cx="2889827" cy="840669"/>
          </a:xfrm>
        </p:grpSpPr>
        <p:pic>
          <p:nvPicPr>
            <p:cNvPr xmlns:c="http://schemas.openxmlformats.org/drawingml/2006/chart" xmlns:pic="http://schemas.openxmlformats.org/drawingml/2006/picture" xmlns:dgm="http://schemas.openxmlformats.org/drawingml/2006/diagram" id="19490" name="Picture 90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19491" name="Picture 91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19492" name="Picture 92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19493" name="Picture 93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95" name="Group 9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857500" y="3269456"/>
            <a:ext cx="4572000" cy="516731"/>
            <a:chOff x="3523416" y="4511948"/>
            <a:chExt cx="1861716" cy="322227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96" name="Right Arrow 9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122601" y="4511948"/>
              <a:ext cx="262531" cy="322227"/>
            </a:xfrm>
            <a:prstGeom prst="rightArrow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lIns="0" rIns="0"/>
            <a:lstStyle/>
            <a:p>
              <a:pPr algn="ctr">
                <a:defRPr>
                  <a:uFillTx/>
                </a:defRPr>
              </a:pPr>
              <a:endParaRPr kern="0" lang="en-US" sz="1500">
                <a:solidFill>
                  <a:srgbClr val="000000"/>
                </a:solidFill>
                <a:uFillTx/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7" name="Rectangle 9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055750" y="4600053"/>
              <a:ext cx="408705" cy="155421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lIns="0" rIns="0"/>
            <a:lstStyle/>
            <a:p>
              <a:pPr algn="ctr">
                <a:defRPr>
                  <a:uFillTx/>
                </a:defRPr>
              </a:pPr>
              <a:r>
                <a:rPr dirty="0" kern="0" lang="en-US" sz="1500">
                  <a:solidFill>
                    <a:srgbClr val="000000"/>
                  </a:solidFill>
                  <a:uFillTx/>
                  <a:latin typeface="Calibri"/>
                  <a:ea typeface="ヒラギノ角ゴ ProN W3"/>
                  <a:cs typeface="ヒラギノ角ゴ ProN W3"/>
                </a:rPr>
                <a:t>batch @ t+1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8" name="Rectangle 9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523416" y="4603518"/>
              <a:ext cx="408705" cy="155421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lIns="0" rIns="0"/>
            <a:lstStyle/>
            <a:p>
              <a:pPr algn="ctr">
                <a:defRPr>
                  <a:uFillTx/>
                </a:defRPr>
              </a:pPr>
              <a:r>
                <a:rPr dirty="0" kern="0" lang="en-US" sz="1500">
                  <a:solidFill>
                    <a:srgbClr val="000000"/>
                  </a:solidFill>
                  <a:uFillTx/>
                  <a:latin typeface="Calibri"/>
                  <a:ea typeface="ヒラギノ角ゴ ProN W3"/>
                  <a:cs typeface="ヒラギノ角ゴ ProN W3"/>
                </a:rPr>
                <a:t>b</a:t>
              </a:r>
              <a:r>
                <a:rPr dirty="0" err="1" kern="0" lang="en-US" sz="1500">
                  <a:solidFill>
                    <a:srgbClr val="000000"/>
                  </a:solidFill>
                  <a:uFillTx/>
                  <a:latin typeface="Calibri"/>
                  <a:ea typeface="ヒラギノ角ゴ ProN W3"/>
                  <a:cs typeface="ヒラギノ角ゴ ProN W3"/>
                </a:rPr>
                <a:t>atch</a:t>
              </a:r>
              <a:r>
                <a:rPr dirty="0" kern="0" lang="en-US" sz="1500">
                  <a:solidFill>
                    <a:srgbClr val="000000"/>
                  </a:solidFill>
                  <a:uFillTx/>
                  <a:latin typeface="Calibri"/>
                  <a:ea typeface="ヒラギノ角ゴ ProN W3"/>
                  <a:cs typeface="ヒラギノ角ゴ ProN W3"/>
                </a:rPr>
                <a:t> @ t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9" name="Rectangle 9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587600" y="4603518"/>
              <a:ext cx="408705" cy="155421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lIns="0" rIns="0"/>
            <a:lstStyle/>
            <a:p>
              <a:pPr algn="ctr">
                <a:defRPr>
                  <a:uFillTx/>
                </a:defRPr>
              </a:pPr>
              <a:r>
                <a:rPr dirty="0" kern="0" lang="en-US" sz="1500">
                  <a:solidFill>
                    <a:srgbClr val="000000"/>
                  </a:solidFill>
                  <a:uFillTx/>
                  <a:latin typeface="Calibri"/>
                  <a:ea typeface="ヒラギノ角ゴ ProN W3"/>
                  <a:cs typeface="ヒラギノ角ゴ ProN W3"/>
                </a:rPr>
                <a:t>batch @ t+2</a:t>
              </a: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18440" name="Group 11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186238" y="4371182"/>
            <a:ext cx="980480" cy="380206"/>
            <a:chOff x="7762239" y="5609988"/>
            <a:chExt cx="2889827" cy="840669"/>
          </a:xfrm>
        </p:grpSpPr>
        <p:pic>
          <p:nvPicPr>
            <p:cNvPr xmlns:c="http://schemas.openxmlformats.org/drawingml/2006/chart" xmlns:pic="http://schemas.openxmlformats.org/drawingml/2006/picture" xmlns:dgm="http://schemas.openxmlformats.org/drawingml/2006/diagram" id="19482" name="Picture 158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19483" name="Picture 161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19484" name="Picture 162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19485" name="Picture 163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18442" name="Group 16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479256" y="4371182"/>
            <a:ext cx="980480" cy="380206"/>
            <a:chOff x="7762239" y="5609988"/>
            <a:chExt cx="2889827" cy="840669"/>
          </a:xfrm>
        </p:grpSpPr>
        <p:pic>
          <p:nvPicPr>
            <p:cNvPr xmlns:c="http://schemas.openxmlformats.org/drawingml/2006/chart" xmlns:pic="http://schemas.openxmlformats.org/drawingml/2006/picture" xmlns:dgm="http://schemas.openxmlformats.org/drawingml/2006/diagram" id="19478" name="Picture 170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19479" name="Picture 171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19480" name="Picture 172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19481" name="Picture 173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xmlns:c="http://schemas.openxmlformats.org/drawingml/2006/chart" xmlns:pic="http://schemas.openxmlformats.org/drawingml/2006/picture" xmlns:dgm="http://schemas.openxmlformats.org/drawingml/2006/diagram" id="175" name="Rectangle 174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86105" y="3974112"/>
            <a:ext cx="1857375" cy="285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bIns="19202" lIns="38405" rIns="38405" tIns="19202">
            <a:spAutoFit/>
          </a:bodyPr>
          <a:lstStyle/>
          <a:p>
            <a:r>
              <a:rPr dirty="0" lang="en-US" sz="1600">
                <a:solidFill>
                  <a:srgbClr val="000000"/>
                </a:solidFill>
                <a:uFillTx/>
                <a:latin charset="0" typeface="Calibri"/>
                <a:ea typeface="ヒラギノ角ゴ ProN W3"/>
                <a:cs charset="0" typeface="Calibri"/>
              </a:rPr>
              <a:t>tweets </a:t>
            </a:r>
            <a:r>
              <a:rPr dirty="0" err="1" lang="en-US" sz="1600">
                <a:solidFill>
                  <a:srgbClr val="000000"/>
                </a:solidFill>
                <a:uFillTx/>
                <a:latin charset="0" typeface="Calibri"/>
                <a:ea typeface="ヒラギノ角ゴ ProN W3"/>
                <a:cs charset="0" typeface="Calibri"/>
              </a:rPr>
              <a:t>DStream</a:t>
            </a:r>
            <a:endParaRPr dirty="0" lang="en-US" sz="1600">
              <a:solidFill>
                <a:srgbClr val="000000"/>
              </a:solidFill>
              <a:uFillTx/>
              <a:latin charset="0" typeface="Calibri"/>
              <a:ea typeface="ヒラギノ角ゴ ProN W3"/>
              <a:cs charset="0" typeface="Calibri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6" name="Rounded Rectangular Callout 17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12704" y="5029200"/>
            <a:ext cx="2819400" cy="762000"/>
          </a:xfrm>
          <a:prstGeom prst="wedgeRoundRectCallout">
            <a:avLst>
              <a:gd fmla="val -33826" name="adj1"/>
              <a:gd fmla="val -124938" name="adj2"/>
              <a:gd fmla="val 16667" name="adj3"/>
            </a:avLst>
          </a:prstGeom>
          <a:ln cmpd="sng" w="28575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0" rIns="0" tIns="19202"/>
          <a:lstStyle/>
          <a:p>
            <a:pPr algn="ctr">
              <a:defRPr>
                <a:uFillTx/>
              </a:defRPr>
            </a:pPr>
            <a:r>
              <a:rPr dirty="0" lang="en-US" sz="18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stored in memory as an RDD (immutable, distributed)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42" name="Group 8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236244" y="4024313"/>
            <a:ext cx="834628" cy="296069"/>
            <a:chOff x="7918600" y="4832650"/>
            <a:chExt cx="2458447" cy="65385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43" name="Alternate Process 4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918600" y="4846674"/>
              <a:ext cx="2458447" cy="629314"/>
            </a:xfrm>
            <a:prstGeom prst="flowChartAlternateProcess">
              <a:avLst/>
            </a:prstGeom>
            <a:ln cmpd="sng" w="19050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lang="en-US">
                <a:solidFill>
                  <a:srgbClr val="000000"/>
                </a:solidFill>
                <a:uFillTx/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44" name="Straight Connector 43"/>
            <p:cNvCxnSpPr xmlns:c="http://schemas.openxmlformats.org/drawingml/2006/chart" xmlns:pic="http://schemas.openxmlformats.org/drawingml/2006/picture" xmlns:dgm="http://schemas.openxmlformats.org/drawingml/2006/diagram">
              <a:stCxn id="43" idx="0"/>
              <a:endCxn id="43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147824" y="4846674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45" name="Straight Connector 44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784354" y="4832650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46" name="Straight Connector 45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8548117" y="4857191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7" name="Group 84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522119" y="4024313"/>
            <a:ext cx="834628" cy="296069"/>
            <a:chOff x="7918600" y="4832650"/>
            <a:chExt cx="2458447" cy="65385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48" name="Alternate Process 4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918600" y="4846674"/>
              <a:ext cx="2458447" cy="629314"/>
            </a:xfrm>
            <a:prstGeom prst="flowChartAlternateProcess">
              <a:avLst/>
            </a:prstGeom>
            <a:ln cmpd="sng" w="19050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lang="en-US">
                <a:solidFill>
                  <a:srgbClr val="000000"/>
                </a:solidFill>
                <a:uFillTx/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49" name="Straight Connector 48"/>
            <p:cNvCxnSpPr xmlns:c="http://schemas.openxmlformats.org/drawingml/2006/chart" xmlns:pic="http://schemas.openxmlformats.org/drawingml/2006/picture" xmlns:dgm="http://schemas.openxmlformats.org/drawingml/2006/diagram">
              <a:stCxn id="48" idx="0"/>
              <a:endCxn id="48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147824" y="4846674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50" name="Straight Connector 49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784354" y="4832650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51" name="Straight Connector 50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8548117" y="4857191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52" name="Rectangle 51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646600" y="3389132"/>
            <a:ext cx="3143250" cy="285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bIns="19202" lIns="38405" rIns="38405" tIns="19202">
            <a:spAutoFit/>
          </a:bodyPr>
          <a:lstStyle/>
          <a:p>
            <a:r>
              <a:rPr dirty="0" lang="en-US" sz="1600">
                <a:solidFill>
                  <a:srgbClr val="000000"/>
                </a:solidFill>
                <a:uFillTx/>
                <a:latin charset="0" typeface="Calibri"/>
                <a:ea typeface="ヒラギノ角ゴ ProN W3"/>
                <a:cs charset="0" typeface="Calibri"/>
              </a:rPr>
              <a:t>Twitter Streaming API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dur="500" id="14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9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21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50000" decel="50000" fill="hold" id="22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ptsTypes="AA" rAng="0">
                                      <p:cBhvr>
                                        <p:cTn dur="500" fill="hold" id="23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25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28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32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50000" decel="50000" fill="hold" id="33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ptsTypes="AA" rAng="0">
                                      <p:cBhvr>
                                        <p:cTn dur="500" fill="hold" id="34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5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id="36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8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id="39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2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43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50000" decel="50000" fill="hold" id="44" nodeType="with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ptsTypes="AA" rAng="0">
                                      <p:cBhvr>
                                        <p:cTn dur="500" fill="hold" id="45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6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fill="hold" id="47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9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50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52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125530360" animBg="1" grpId="0" spid="81"/>
      <p:bldP advAuto="125530360" grpId="0" spid="175"/>
      <p:bldP advAuto="125530360" animBg="1" grpId="0" spid="176"/>
      <p:bldP advAuto="125530360" grpId="0" spid="52"/>
    </p:bldLst>
  </p:timing>
</p:sld>
</file>

<file path=ppt/slides/slide5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Title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r>
              <a:rPr dirty="0" lang="en-US" smtClean="0" sz="4500">
                <a:uFillTx/>
              </a:rPr>
              <a:t>Example – Get </a:t>
            </a:r>
            <a:r>
              <a:rPr dirty="0" err="1" lang="en-US" smtClean="0" sz="4500">
                <a:uFillTx/>
              </a:rPr>
              <a:t>hashtags</a:t>
            </a:r>
            <a:r>
              <a:rPr dirty="0" lang="en-US" smtClean="0" sz="4500">
                <a:uFillTx/>
              </a:rPr>
              <a:t> from Twitter </a:t>
            </a:r>
            <a:endParaRPr dirty="0" lang="en-US" sz="45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Conten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indent="0" marL="0">
              <a:buNone/>
              <a:defRPr>
                <a:uFillTx/>
              </a:defRPr>
            </a:pPr>
            <a:r>
              <a:rPr dirty="0" err="1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val</a:t>
            </a:r>
            <a:r>
              <a:rPr dirty="0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 tweets = </a:t>
            </a:r>
            <a:r>
              <a:rPr dirty="0" err="1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ssc.twitterStream</a:t>
            </a:r>
            <a:r>
              <a:rPr dirty="0" lang="en-US" smtClean="0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()</a:t>
            </a:r>
            <a:endParaRPr dirty="0" lang="en-US" sz="1700">
              <a:solidFill>
                <a:schemeClr val="tx1">
                  <a:lumMod val="50000"/>
                  <a:lumOff val="50000"/>
                </a:schemeClr>
              </a:solidFill>
              <a:uFillTx/>
              <a:latin typeface="Consolas"/>
              <a:cs typeface="Consolas"/>
            </a:endParaRPr>
          </a:p>
          <a:p>
            <a:pPr indent="0" marL="0">
              <a:buNone/>
              <a:defRPr>
                <a:uFillTx/>
              </a:defRPr>
            </a:pPr>
            <a:r>
              <a:rPr dirty="0" err="1" lang="en-US" sz="1700">
                <a:uFillTx/>
                <a:latin typeface="Consolas"/>
                <a:cs typeface="Consolas"/>
              </a:rPr>
              <a:t>val</a:t>
            </a:r>
            <a:r>
              <a:rPr dirty="0" lang="en-US" sz="1700">
                <a:uFillTx/>
                <a:latin typeface="Consolas"/>
                <a:cs typeface="Consolas"/>
              </a:rPr>
              <a:t> </a:t>
            </a:r>
            <a:r>
              <a:rPr dirty="0" err="1" lang="en-US" sz="1700">
                <a:solidFill>
                  <a:srgbClr val="C61B1B"/>
                </a:solidFill>
                <a:uFillTx/>
                <a:latin typeface="Consolas"/>
                <a:cs typeface="Consolas"/>
              </a:rPr>
              <a:t>hashTags</a:t>
            </a:r>
            <a:r>
              <a:rPr dirty="0" lang="en-US" sz="1700">
                <a:solidFill>
                  <a:srgbClr val="C61B1B"/>
                </a:solidFill>
                <a:uFillTx/>
                <a:latin typeface="Consolas"/>
                <a:cs typeface="Consolas"/>
              </a:rPr>
              <a:t> </a:t>
            </a:r>
            <a:r>
              <a:rPr dirty="0" lang="en-US" sz="1700">
                <a:uFillTx/>
                <a:latin typeface="Consolas"/>
                <a:cs typeface="Consolas"/>
              </a:rPr>
              <a:t>= </a:t>
            </a:r>
            <a:r>
              <a:rPr dirty="0" err="1" lang="en-US" sz="1700">
                <a:solidFill>
                  <a:srgbClr val="C61B1B"/>
                </a:solidFill>
                <a:uFillTx/>
                <a:latin typeface="Consolas"/>
                <a:cs typeface="Consolas"/>
              </a:rPr>
              <a:t>tweets</a:t>
            </a:r>
            <a:r>
              <a:rPr dirty="0" err="1" lang="en-US" sz="1700">
                <a:uFillTx/>
                <a:latin typeface="Consolas"/>
                <a:cs typeface="Consolas"/>
              </a:rPr>
              <a:t>.</a:t>
            </a:r>
            <a:r>
              <a:rPr dirty="0" err="1" lang="en-US" sz="1700">
                <a:solidFill>
                  <a:srgbClr val="0D8BE6"/>
                </a:solidFill>
                <a:uFillTx/>
                <a:latin typeface="Consolas"/>
                <a:cs typeface="Consolas"/>
              </a:rPr>
              <a:t>flatMap</a:t>
            </a:r>
            <a:r>
              <a:rPr dirty="0" lang="en-US" sz="1700">
                <a:solidFill>
                  <a:srgbClr val="0D8BE6"/>
                </a:solidFill>
                <a:uFillTx/>
                <a:latin typeface="Consolas"/>
                <a:cs typeface="Consolas"/>
              </a:rPr>
              <a:t> </a:t>
            </a:r>
            <a:r>
              <a:rPr dirty="0" lang="en-US" sz="1700">
                <a:uFillTx/>
                <a:latin typeface="Consolas"/>
                <a:cs typeface="Consolas"/>
              </a:rPr>
              <a:t>(status =&gt; </a:t>
            </a:r>
            <a:r>
              <a:rPr dirty="0" err="1" lang="en-US" sz="1700">
                <a:uFillTx/>
                <a:latin typeface="Consolas"/>
                <a:cs typeface="Consolas"/>
              </a:rPr>
              <a:t>getTags</a:t>
            </a:r>
            <a:r>
              <a:rPr dirty="0" lang="en-US" sz="1700">
                <a:uFillTx/>
                <a:latin typeface="Consolas"/>
                <a:cs typeface="Consolas"/>
              </a:rPr>
              <a:t>(status))</a:t>
            </a:r>
          </a:p>
          <a:p>
            <a:pPr indent="0" marL="0">
              <a:buNone/>
              <a:defRPr>
                <a:uFillTx/>
              </a:defRPr>
            </a:pPr>
            <a:endParaRPr dirty="0" lang="en-US" sz="2500">
              <a:uFillTx/>
            </a:endParaRPr>
          </a:p>
          <a:p>
            <a:pPr>
              <a:defRPr>
                <a:uFillTx/>
              </a:defRPr>
            </a:pPr>
            <a:endParaRPr dirty="0" lang="en-US" sz="2000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6" name="Group 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869406" y="4310857"/>
            <a:ext cx="1321594" cy="1594644"/>
            <a:chOff x="7651750" y="8621713"/>
            <a:chExt cx="3524022" cy="3189287"/>
          </a:xfrm>
        </p:grpSpPr>
        <p:grpSp>
          <p:nvGrpSpPr>
            <p:cNvPr xmlns:c="http://schemas.openxmlformats.org/drawingml/2006/chart" xmlns:pic="http://schemas.openxmlformats.org/drawingml/2006/picture" xmlns:dgm="http://schemas.openxmlformats.org/drawingml/2006/diagram" id="20553" name="Group 18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7651750" y="11050588"/>
              <a:ext cx="2614613" cy="760412"/>
              <a:chOff x="13968431" y="5604337"/>
              <a:chExt cx="2889827" cy="840669"/>
            </a:xfrm>
          </p:grpSpPr>
          <p:pic>
            <p:nvPicPr>
              <p:cNvPr xmlns:c="http://schemas.openxmlformats.org/drawingml/2006/chart" xmlns:pic="http://schemas.openxmlformats.org/drawingml/2006/picture" xmlns:dgm="http://schemas.openxmlformats.org/drawingml/2006/diagram" id="20561" name="Picture 19"/>
              <p:cNvPicPr xmlns:c="http://schemas.openxmlformats.org/drawingml/2006/chart" xmlns:pic="http://schemas.openxmlformats.org/drawingml/2006/picture" xmlns:dgm="http://schemas.openxmlformats.org/drawingml/2006/diagram">
                <a:picLocks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2"/>
              <a:srcRect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xmlns:c="http://schemas.openxmlformats.org/drawingml/2006/chart" xmlns:pic="http://schemas.openxmlformats.org/drawingml/2006/picture" xmlns:dgm="http://schemas.openxmlformats.org/drawingml/2006/diagram" id="20562" name="Picture 20"/>
              <p:cNvPicPr xmlns:c="http://schemas.openxmlformats.org/drawingml/2006/chart" xmlns:pic="http://schemas.openxmlformats.org/drawingml/2006/picture" xmlns:dgm="http://schemas.openxmlformats.org/drawingml/2006/diagram">
                <a:picLocks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2"/>
              <a:srcRect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xmlns:c="http://schemas.openxmlformats.org/drawingml/2006/chart" xmlns:pic="http://schemas.openxmlformats.org/drawingml/2006/picture" xmlns:dgm="http://schemas.openxmlformats.org/drawingml/2006/diagram" id="20563" name="Picture 21"/>
              <p:cNvPicPr xmlns:c="http://schemas.openxmlformats.org/drawingml/2006/chart" xmlns:pic="http://schemas.openxmlformats.org/drawingml/2006/picture" xmlns:dgm="http://schemas.openxmlformats.org/drawingml/2006/diagram">
                <a:picLocks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2"/>
              <a:srcRect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xmlns:c="http://schemas.openxmlformats.org/drawingml/2006/chart" xmlns:pic="http://schemas.openxmlformats.org/drawingml/2006/picture" xmlns:dgm="http://schemas.openxmlformats.org/drawingml/2006/diagram" id="20564" name="Picture 22"/>
              <p:cNvPicPr xmlns:c="http://schemas.openxmlformats.org/drawingml/2006/chart" xmlns:pic="http://schemas.openxmlformats.org/drawingml/2006/picture" xmlns:dgm="http://schemas.openxmlformats.org/drawingml/2006/diagram">
                <a:picLocks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2"/>
              <a:srcRect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20554" name="Group 23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7767638" y="10323513"/>
              <a:ext cx="2224087" cy="590550"/>
              <a:chOff x="7918600" y="4832650"/>
              <a:chExt cx="2458447" cy="653855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25" name="Alternate Process 24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918592" y="4846711"/>
                <a:ext cx="2458288" cy="629248"/>
              </a:xfrm>
              <a:prstGeom prst="flowChartAlternateProcess">
                <a:avLst/>
              </a:prstGeom>
              <a:ln cmpd="sng" w="19050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>
                  <a:defRPr>
                    <a:uFillTx/>
                  </a:defRPr>
                </a:pPr>
                <a:endParaRPr lang="en-US">
                  <a:solidFill>
                    <a:srgbClr val="000000"/>
                  </a:solidFill>
                  <a:uFillTx/>
                  <a:latin typeface="Arial"/>
                  <a:ea typeface="ヒラギノ角ゴ ProN W3"/>
                  <a:cs typeface="ヒラギノ角ゴ ProN W3"/>
                </a:endParaRPr>
              </a:p>
            </p:txBody>
          </p: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26" name="Straight Connector 25"/>
              <p:cNvCxnSpPr xmlns:c="http://schemas.openxmlformats.org/drawingml/2006/chart" xmlns:pic="http://schemas.openxmlformats.org/drawingml/2006/picture" xmlns:dgm="http://schemas.openxmlformats.org/drawingml/2006/diagram">
                <a:stCxn id="25" idx="0"/>
                <a:endCxn id="25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9148613" y="4846711"/>
                <a:ext cx="0" cy="629248"/>
              </a:xfrm>
              <a:prstGeom prst="line">
                <a:avLst/>
              </a:prstGeom>
              <a:ln cmpd="sng" w="19050">
                <a:headEnd type="none"/>
                <a:tailEnd len="med" type="none" w="sm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27" name="Straight Connector 26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9785558" y="4832650"/>
                <a:ext cx="0" cy="629248"/>
              </a:xfrm>
              <a:prstGeom prst="line">
                <a:avLst/>
              </a:prstGeom>
              <a:ln cmpd="sng" w="19050">
                <a:headEnd type="none"/>
                <a:tailEnd len="med" type="none" w="sm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28" name="Straight Connector 27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8548517" y="4857257"/>
                <a:ext cx="0" cy="629248"/>
              </a:xfrm>
              <a:prstGeom prst="line">
                <a:avLst/>
              </a:prstGeom>
              <a:ln cmpd="sng" w="19050">
                <a:headEnd type="none"/>
                <a:tailEnd len="med" type="none" w="sm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xmlns:c="http://schemas.openxmlformats.org/drawingml/2006/chart" xmlns:pic="http://schemas.openxmlformats.org/drawingml/2006/picture" xmlns:dgm="http://schemas.openxmlformats.org/drawingml/2006/diagram" id="20555" name="TextBox 62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778874" y="9457615"/>
              <a:ext cx="2396898" cy="461664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bIns="0" tIns="0" wrap="squar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1pPr>
              <a:lvl2pPr eaLnBrk="0" hangingPunct="0" indent="-285750" marL="742950"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2pPr>
              <a:lvl3pPr eaLnBrk="0" hangingPunct="0" indent="-228600" marL="1143000"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3pPr>
              <a:lvl4pPr eaLnBrk="0" hangingPunct="0" indent="-228600" marL="1600200"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4pPr>
              <a:lvl5pPr eaLnBrk="0" hangingPunct="0" indent="-228600" marL="2057400"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9pPr>
            </a:lstStyle>
            <a:p>
              <a:pPr algn="ctr" eaLnBrk="1" hangingPunct="1"/>
              <a:r>
                <a:rPr dirty="0" err="1" lang="en-US" sz="1500">
                  <a:uFillTx/>
                  <a:latin charset="0" typeface="Calibri"/>
                  <a:cs charset="0" typeface="Calibri"/>
                </a:rPr>
                <a:t>flatMap</a:t>
              </a:r>
              <a:endParaRPr dirty="0" lang="en-US" sz="1500">
                <a:uFillTx/>
                <a:latin charset="0" typeface="Calibri"/>
                <a:cs charset="0" typeface="Calibri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109" name="Straight Arrow Connector 108"/>
            <p:cNvCxnSpPr xmlns:c="http://schemas.openxmlformats.org/drawingml/2006/chart" xmlns:pic="http://schemas.openxmlformats.org/drawingml/2006/picture" xmlns:dgm="http://schemas.openxmlformats.org/drawingml/2006/diagram">
              <a:stCxn id="9" idx="2"/>
              <a:endCxn id="25" idx="0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8878809" y="8621713"/>
              <a:ext cx="22224" cy="1714500"/>
            </a:xfrm>
            <a:prstGeom prst="straightConnector1">
              <a:avLst/>
            </a:prstGeom>
            <a:solidFill>
              <a:srgbClr val="000000"/>
            </a:solidFill>
            <a:ln algn="ctr" cap="flat" cmpd="sng" w="28575">
              <a:solidFill>
                <a:srgbClr val="000000"/>
              </a:solidFill>
              <a:prstDash val="solid"/>
              <a:round/>
              <a:headEnd len="med" type="none" w="med"/>
              <a:tailEnd type="arrow"/>
            </a:ln>
            <a:effectLst/>
          </p:spPr>
        </p:cxn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13" name="Group 1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188023" y="4310857"/>
            <a:ext cx="1298376" cy="1594644"/>
            <a:chOff x="11168063" y="8621713"/>
            <a:chExt cx="3461725" cy="3189287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0541" name="TextBox 131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294835" y="9457615"/>
              <a:ext cx="2334953" cy="461664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bIns="0" tIns="0" wrap="squar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1pPr>
              <a:lvl2pPr eaLnBrk="0" hangingPunct="0" indent="-285750" marL="742950"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2pPr>
              <a:lvl3pPr eaLnBrk="0" hangingPunct="0" indent="-228600" marL="1143000"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3pPr>
              <a:lvl4pPr eaLnBrk="0" hangingPunct="0" indent="-228600" marL="1600200"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4pPr>
              <a:lvl5pPr eaLnBrk="0" hangingPunct="0" indent="-228600" marL="2057400"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9pPr>
            </a:lstStyle>
            <a:p>
              <a:pPr algn="ctr" eaLnBrk="1" hangingPunct="1"/>
              <a:r>
                <a:rPr dirty="0" err="1" lang="en-US" sz="1500">
                  <a:uFillTx/>
                  <a:latin charset="0" typeface="Calibri"/>
                  <a:cs charset="0" typeface="Calibri"/>
                </a:rPr>
                <a:t>flatMap</a:t>
              </a:r>
              <a:endParaRPr dirty="0" lang="en-US" sz="1500">
                <a:uFillTx/>
                <a:latin charset="0" typeface="Calibri"/>
                <a:cs charset="0" typeface="Calibri"/>
              </a:endParaRPr>
            </a:p>
          </p:txBody>
        </p:sp>
        <p:grpSp>
          <p:nvGrpSpPr>
            <p:cNvPr xmlns:c="http://schemas.openxmlformats.org/drawingml/2006/chart" xmlns:pic="http://schemas.openxmlformats.org/drawingml/2006/picture" xmlns:dgm="http://schemas.openxmlformats.org/drawingml/2006/diagram" id="20542" name="Group 121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1168063" y="11050588"/>
              <a:ext cx="2614612" cy="760412"/>
              <a:chOff x="13968431" y="5604337"/>
              <a:chExt cx="2889827" cy="840669"/>
            </a:xfrm>
          </p:grpSpPr>
          <p:pic>
            <p:nvPicPr>
              <p:cNvPr xmlns:c="http://schemas.openxmlformats.org/drawingml/2006/chart" xmlns:pic="http://schemas.openxmlformats.org/drawingml/2006/picture" xmlns:dgm="http://schemas.openxmlformats.org/drawingml/2006/diagram" id="20549" name="Picture 122"/>
              <p:cNvPicPr xmlns:c="http://schemas.openxmlformats.org/drawingml/2006/chart" xmlns:pic="http://schemas.openxmlformats.org/drawingml/2006/picture" xmlns:dgm="http://schemas.openxmlformats.org/drawingml/2006/diagram">
                <a:picLocks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2"/>
              <a:srcRect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xmlns:c="http://schemas.openxmlformats.org/drawingml/2006/chart" xmlns:pic="http://schemas.openxmlformats.org/drawingml/2006/picture" xmlns:dgm="http://schemas.openxmlformats.org/drawingml/2006/diagram" id="20550" name="Picture 123"/>
              <p:cNvPicPr xmlns:c="http://schemas.openxmlformats.org/drawingml/2006/chart" xmlns:pic="http://schemas.openxmlformats.org/drawingml/2006/picture" xmlns:dgm="http://schemas.openxmlformats.org/drawingml/2006/diagram">
                <a:picLocks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2"/>
              <a:srcRect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xmlns:c="http://schemas.openxmlformats.org/drawingml/2006/chart" xmlns:pic="http://schemas.openxmlformats.org/drawingml/2006/picture" xmlns:dgm="http://schemas.openxmlformats.org/drawingml/2006/diagram" id="20551" name="Picture 124"/>
              <p:cNvPicPr xmlns:c="http://schemas.openxmlformats.org/drawingml/2006/chart" xmlns:pic="http://schemas.openxmlformats.org/drawingml/2006/picture" xmlns:dgm="http://schemas.openxmlformats.org/drawingml/2006/diagram">
                <a:picLocks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2"/>
              <a:srcRect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xmlns:c="http://schemas.openxmlformats.org/drawingml/2006/chart" xmlns:pic="http://schemas.openxmlformats.org/drawingml/2006/picture" xmlns:dgm="http://schemas.openxmlformats.org/drawingml/2006/diagram" id="20552" name="Picture 125"/>
              <p:cNvPicPr xmlns:c="http://schemas.openxmlformats.org/drawingml/2006/chart" xmlns:pic="http://schemas.openxmlformats.org/drawingml/2006/picture" xmlns:dgm="http://schemas.openxmlformats.org/drawingml/2006/diagram">
                <a:picLocks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2"/>
              <a:srcRect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20543" name="Group 126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1283950" y="10323513"/>
              <a:ext cx="2224088" cy="590550"/>
              <a:chOff x="7918600" y="4832650"/>
              <a:chExt cx="2458447" cy="653855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128" name="Alternate Process 127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918578" y="4846711"/>
                <a:ext cx="2458014" cy="629248"/>
              </a:xfrm>
              <a:prstGeom prst="flowChartAlternateProcess">
                <a:avLst/>
              </a:prstGeom>
              <a:ln cmpd="sng" w="19050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>
                  <a:defRPr>
                    <a:uFillTx/>
                  </a:defRPr>
                </a:pPr>
                <a:endParaRPr lang="en-US">
                  <a:solidFill>
                    <a:srgbClr val="000000"/>
                  </a:solidFill>
                  <a:uFillTx/>
                  <a:latin typeface="Arial"/>
                  <a:ea typeface="ヒラギノ角ゴ ProN W3"/>
                  <a:cs typeface="ヒラギノ角ゴ ProN W3"/>
                </a:endParaRPr>
              </a:p>
            </p:txBody>
          </p: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29" name="Straight Connector 128"/>
              <p:cNvCxnSpPr xmlns:c="http://schemas.openxmlformats.org/drawingml/2006/chart" xmlns:pic="http://schemas.openxmlformats.org/drawingml/2006/picture" xmlns:dgm="http://schemas.openxmlformats.org/drawingml/2006/diagram">
                <a:stCxn id="128" idx="0"/>
                <a:endCxn id="128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9148462" y="4846711"/>
                <a:ext cx="0" cy="629248"/>
              </a:xfrm>
              <a:prstGeom prst="line">
                <a:avLst/>
              </a:prstGeom>
              <a:ln cmpd="sng" w="19050">
                <a:headEnd type="none"/>
                <a:tailEnd len="med" type="none" w="sm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30" name="Straight Connector 129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9785335" y="4832650"/>
                <a:ext cx="0" cy="629248"/>
              </a:xfrm>
              <a:prstGeom prst="line">
                <a:avLst/>
              </a:prstGeom>
              <a:ln cmpd="sng" w="19050">
                <a:headEnd type="none"/>
                <a:tailEnd len="med" type="none" w="sm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31" name="Straight Connector 130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8548433" y="4857257"/>
                <a:ext cx="0" cy="629248"/>
              </a:xfrm>
              <a:prstGeom prst="line">
                <a:avLst/>
              </a:prstGeom>
              <a:ln cmpd="sng" w="19050">
                <a:headEnd type="none"/>
                <a:tailEnd len="med" type="none" w="sm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xmlns:c="http://schemas.openxmlformats.org/drawingml/2006/chart" xmlns:pic="http://schemas.openxmlformats.org/drawingml/2006/picture" xmlns:dgm="http://schemas.openxmlformats.org/drawingml/2006/diagram" id="133" name="Straight Arrow Connector 132"/>
            <p:cNvCxnSpPr xmlns:c="http://schemas.openxmlformats.org/drawingml/2006/chart" xmlns:pic="http://schemas.openxmlformats.org/drawingml/2006/picture" xmlns:dgm="http://schemas.openxmlformats.org/drawingml/2006/diagram">
              <a:stCxn id="113" idx="2"/>
              <a:endCxn id="128" idx="0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12394984" y="8621713"/>
              <a:ext cx="22221" cy="1714500"/>
            </a:xfrm>
            <a:prstGeom prst="straightConnector1">
              <a:avLst/>
            </a:prstGeom>
            <a:solidFill>
              <a:srgbClr val="000000"/>
            </a:solidFill>
            <a:ln algn="ctr" cap="flat" cmpd="sng" w="28575">
              <a:solidFill>
                <a:srgbClr val="000000"/>
              </a:solidFill>
              <a:prstDash val="solid"/>
              <a:round/>
              <a:headEnd len="med" type="none" w="med"/>
              <a:tailEnd type="arrow"/>
            </a:ln>
            <a:effectLst/>
          </p:spPr>
        </p:cxn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14" name="Group 1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480447" y="4310857"/>
            <a:ext cx="1301354" cy="1594644"/>
            <a:chOff x="14614525" y="8621713"/>
            <a:chExt cx="3470275" cy="3189287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0528" name="TextBox 153"/>
            <p:cNvSpPr xmlns:c="http://schemas.openxmlformats.org/drawingml/2006/chart" xmlns:pic="http://schemas.openxmlformats.org/drawingml/2006/picture" xmlns:dgm="http://schemas.openxmlformats.org/drawingml/2006/diagram" txBox="1">
              <a:spLocks noChangeArrowheads="1"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5741852" y="9457615"/>
              <a:ext cx="2342948" cy="461664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pic="http://schemas.openxmlformats.org/drawingml/2006/picture" xmlns:dgm="http://schemas.openxmlformats.org/drawingml/2006/diagram">
            <a:bodyPr bIns="0" tIns="0" wrap="squar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1pPr>
              <a:lvl2pPr eaLnBrk="0" hangingPunct="0" indent="-285750" marL="742950"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2pPr>
              <a:lvl3pPr eaLnBrk="0" hangingPunct="0" indent="-228600" marL="1143000"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3pPr>
              <a:lvl4pPr eaLnBrk="0" hangingPunct="0" indent="-228600" marL="1600200"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4pPr>
              <a:lvl5pPr eaLnBrk="0" hangingPunct="0" indent="-228600" marL="2057400"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defRPr>
              </a:lvl9pPr>
            </a:lstStyle>
            <a:p>
              <a:pPr algn="ctr" eaLnBrk="1" hangingPunct="1"/>
              <a:r>
                <a:rPr dirty="0" err="1" lang="en-US" sz="1500">
                  <a:uFillTx/>
                  <a:latin charset="0" typeface="Calibri"/>
                  <a:cs charset="0" typeface="Calibri"/>
                </a:rPr>
                <a:t>flatMap</a:t>
              </a:r>
              <a:endParaRPr dirty="0" lang="en-US" sz="1500">
                <a:uFillTx/>
                <a:latin charset="0" typeface="Calibri"/>
                <a:cs charset="0" typeface="Calibri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8" name="TextBox 17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 rot="16200000">
              <a:off x="14507367" y="10444679"/>
              <a:ext cx="773114" cy="451405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>
              <a:spAutoFit/>
            </a:bodyPr>
            <a:lstStyle/>
            <a:p>
              <a:pPr algn="ctr">
                <a:defRPr>
                  <a:uFillTx/>
                </a:defRPr>
              </a:pPr>
              <a:r>
                <a:rPr dirty="0" lang="en-US">
                  <a:solidFill>
                    <a:srgbClr val="000000"/>
                  </a:solidFill>
                  <a:uFillTx/>
                  <a:latin typeface="Arial"/>
                  <a:ea typeface="ヒラギノ角ゴ ProN W3"/>
                  <a:cs typeface="Tw Cen MT"/>
                </a:rPr>
                <a:t>…</a:t>
              </a:r>
            </a:p>
          </p:txBody>
        </p:sp>
        <p:grpSp>
          <p:nvGrpSpPr>
            <p:cNvPr xmlns:c="http://schemas.openxmlformats.org/drawingml/2006/chart" xmlns:pic="http://schemas.openxmlformats.org/drawingml/2006/picture" xmlns:dgm="http://schemas.openxmlformats.org/drawingml/2006/diagram" id="20530" name="Group 143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4614525" y="11050588"/>
              <a:ext cx="2614613" cy="760412"/>
              <a:chOff x="13968431" y="5604337"/>
              <a:chExt cx="2889827" cy="840669"/>
            </a:xfrm>
          </p:grpSpPr>
          <p:pic>
            <p:nvPicPr>
              <p:cNvPr xmlns:c="http://schemas.openxmlformats.org/drawingml/2006/chart" xmlns:pic="http://schemas.openxmlformats.org/drawingml/2006/picture" xmlns:dgm="http://schemas.openxmlformats.org/drawingml/2006/diagram" id="20537" name="Picture 144"/>
              <p:cNvPicPr xmlns:c="http://schemas.openxmlformats.org/drawingml/2006/chart" xmlns:pic="http://schemas.openxmlformats.org/drawingml/2006/picture" xmlns:dgm="http://schemas.openxmlformats.org/drawingml/2006/diagram">
                <a:picLocks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2"/>
              <a:srcRect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xmlns:c="http://schemas.openxmlformats.org/drawingml/2006/chart" xmlns:pic="http://schemas.openxmlformats.org/drawingml/2006/picture" xmlns:dgm="http://schemas.openxmlformats.org/drawingml/2006/diagram" id="20538" name="Picture 145"/>
              <p:cNvPicPr xmlns:c="http://schemas.openxmlformats.org/drawingml/2006/chart" xmlns:pic="http://schemas.openxmlformats.org/drawingml/2006/picture" xmlns:dgm="http://schemas.openxmlformats.org/drawingml/2006/diagram">
                <a:picLocks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2"/>
              <a:srcRect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xmlns:c="http://schemas.openxmlformats.org/drawingml/2006/chart" xmlns:pic="http://schemas.openxmlformats.org/drawingml/2006/picture" xmlns:dgm="http://schemas.openxmlformats.org/drawingml/2006/diagram" id="20539" name="Picture 146"/>
              <p:cNvPicPr xmlns:c="http://schemas.openxmlformats.org/drawingml/2006/chart" xmlns:pic="http://schemas.openxmlformats.org/drawingml/2006/picture" xmlns:dgm="http://schemas.openxmlformats.org/drawingml/2006/diagram">
                <a:picLocks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2"/>
              <a:srcRect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xmlns:c="http://schemas.openxmlformats.org/drawingml/2006/chart" xmlns:pic="http://schemas.openxmlformats.org/drawingml/2006/picture" xmlns:dgm="http://schemas.openxmlformats.org/drawingml/2006/diagram" id="20540" name="Picture 147"/>
              <p:cNvPicPr xmlns:c="http://schemas.openxmlformats.org/drawingml/2006/chart" xmlns:pic="http://schemas.openxmlformats.org/drawingml/2006/picture" xmlns:dgm="http://schemas.openxmlformats.org/drawingml/2006/diagram">
                <a:picLocks/>
              </p:cNvPicPr>
              <p:nvPr/>
            </p:nvPicPr>
            <p:blipFill xmlns:c="http://schemas.openxmlformats.org/drawingml/2006/chart" xmlns:pic="http://schemas.openxmlformats.org/drawingml/2006/picture" xmlns:dgm="http://schemas.openxmlformats.org/drawingml/2006/diagram">
              <a:blip r:embed="rId2"/>
              <a:srcRect/>
              <a:stretch>
                <a:fillRect/>
              </a:stretch>
            </p:blipFill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xmlns:c="http://schemas.openxmlformats.org/drawingml/2006/chart" xmlns:pic="http://schemas.openxmlformats.org/drawingml/2006/picture" xmlns:dgm="http://schemas.openxmlformats.org/drawingml/2006/diagram" id="20531" name="Group 148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4730413" y="10323513"/>
              <a:ext cx="2224087" cy="590550"/>
              <a:chOff x="7918600" y="4832650"/>
              <a:chExt cx="2458447" cy="653855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150" name="Alternate Process 149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>
              <a:xfrm>
                <a:off x="7918600" y="4846711"/>
                <a:ext cx="2458446" cy="629248"/>
              </a:xfrm>
              <a:prstGeom prst="flowChartAlternateProcess">
                <a:avLst/>
              </a:prstGeom>
              <a:ln cmpd="sng" w="19050"/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ctr"/>
              <a:lstStyle/>
              <a:p>
                <a:pPr algn="ctr">
                  <a:defRPr>
                    <a:uFillTx/>
                  </a:defRPr>
                </a:pPr>
                <a:endParaRPr lang="en-US">
                  <a:solidFill>
                    <a:srgbClr val="000000"/>
                  </a:solidFill>
                  <a:uFillTx/>
                  <a:latin typeface="Arial"/>
                  <a:ea typeface="ヒラギノ角ゴ ProN W3"/>
                  <a:cs typeface="ヒラギノ角ゴ ProN W3"/>
                </a:endParaRPr>
              </a:p>
            </p:txBody>
          </p: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51" name="Straight Connector 150"/>
              <p:cNvCxnSpPr xmlns:c="http://schemas.openxmlformats.org/drawingml/2006/chart" xmlns:pic="http://schemas.openxmlformats.org/drawingml/2006/picture" xmlns:dgm="http://schemas.openxmlformats.org/drawingml/2006/diagram">
                <a:stCxn id="150" idx="0"/>
                <a:endCxn id="150" idx="2"/>
              </p:cNvCxnSpPr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9148700" y="4846711"/>
                <a:ext cx="0" cy="629248"/>
              </a:xfrm>
              <a:prstGeom prst="line">
                <a:avLst/>
              </a:prstGeom>
              <a:ln cmpd="sng" w="19050">
                <a:headEnd type="none"/>
                <a:tailEnd len="med" type="none" w="sm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52" name="Straight Connector 151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9785686" y="4832650"/>
                <a:ext cx="0" cy="629248"/>
              </a:xfrm>
              <a:prstGeom prst="line">
                <a:avLst/>
              </a:prstGeom>
              <a:ln cmpd="sng" w="19050">
                <a:headEnd type="none"/>
                <a:tailEnd len="med" type="none" w="sm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xmlns:c="http://schemas.openxmlformats.org/drawingml/2006/chart" xmlns:pic="http://schemas.openxmlformats.org/drawingml/2006/picture" xmlns:dgm="http://schemas.openxmlformats.org/drawingml/2006/diagram" id="153" name="Straight Connector 152"/>
              <p:cNvCxnSpPr xmlns:c="http://schemas.openxmlformats.org/drawingml/2006/chart" xmlns:pic="http://schemas.openxmlformats.org/drawingml/2006/picture" xmlns:dgm="http://schemas.openxmlformats.org/drawingml/2006/diagram"/>
              <p:nvPr/>
            </p:nvCxnSpPr>
            <p:spPr xmlns:c="http://schemas.openxmlformats.org/drawingml/2006/chart" xmlns:pic="http://schemas.openxmlformats.org/drawingml/2006/picture" xmlns:dgm="http://schemas.openxmlformats.org/drawingml/2006/diagram">
              <a:xfrm>
                <a:off x="8548565" y="4857257"/>
                <a:ext cx="0" cy="629248"/>
              </a:xfrm>
              <a:prstGeom prst="line">
                <a:avLst/>
              </a:prstGeom>
              <a:ln cmpd="sng" w="19050">
                <a:headEnd type="none"/>
                <a:tailEnd len="med" type="none" w="sm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xmlns:c="http://schemas.openxmlformats.org/drawingml/2006/chart" xmlns:pic="http://schemas.openxmlformats.org/drawingml/2006/picture" xmlns:dgm="http://schemas.openxmlformats.org/drawingml/2006/diagram" id="155" name="Straight Arrow Connector 154"/>
            <p:cNvCxnSpPr xmlns:c="http://schemas.openxmlformats.org/drawingml/2006/chart" xmlns:pic="http://schemas.openxmlformats.org/drawingml/2006/picture" xmlns:dgm="http://schemas.openxmlformats.org/drawingml/2006/diagram">
              <a:stCxn id="135" idx="2"/>
              <a:endCxn id="150" idx="0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15843250" y="8621713"/>
              <a:ext cx="20638" cy="1714500"/>
            </a:xfrm>
            <a:prstGeom prst="straightConnector1">
              <a:avLst/>
            </a:prstGeom>
            <a:solidFill>
              <a:srgbClr val="000000"/>
            </a:solidFill>
            <a:ln algn="ctr" cap="flat" cmpd="sng" w="28575">
              <a:solidFill>
                <a:srgbClr val="000000"/>
              </a:solidFill>
              <a:prstDash val="solid"/>
              <a:round/>
              <a:headEnd len="med" type="none" w="med"/>
              <a:tailEnd type="arrow"/>
            </a:ln>
            <a:effectLst/>
          </p:spPr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63" name="Rounded Rectangular Callout 16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00275" y="2590800"/>
            <a:ext cx="5648325" cy="533400"/>
          </a:xfrm>
          <a:prstGeom prst="wedgeRoundRectCallout">
            <a:avLst>
              <a:gd fmla="val -26503" name="adj1"/>
              <a:gd fmla="val -108217" name="adj2"/>
              <a:gd fmla="val 16667" name="adj3"/>
            </a:avLst>
          </a:prstGeom>
          <a:ln cmpd="sng" w="28575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0" rIns="0" tIns="19202"/>
          <a:lstStyle/>
          <a:p>
            <a:pPr algn="ctr">
              <a:defRPr>
                <a:uFillTx/>
              </a:defRPr>
            </a:pPr>
            <a:r>
              <a:rPr b="1" dirty="0" lang="en-US" sz="16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transformation</a:t>
            </a:r>
            <a:r>
              <a:rPr dirty="0" lang="en-US" sz="16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: modify data in one </a:t>
            </a:r>
            <a:r>
              <a:rPr dirty="0" err="1" lang="en-US" smtClean="0" sz="16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DStream</a:t>
            </a:r>
            <a:r>
              <a:rPr dirty="0" lang="en-US" smtClean="0" sz="16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 </a:t>
            </a:r>
            <a:r>
              <a:rPr dirty="0" lang="en-US" sz="16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to create another </a:t>
            </a:r>
            <a:r>
              <a:rPr dirty="0" err="1" lang="en-US" sz="16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DStream</a:t>
            </a:r>
            <a:r>
              <a:rPr dirty="0" lang="en-US" sz="16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5" name="Rounded Rectangular Callout 16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" y="2590800"/>
            <a:ext cx="1457325" cy="533400"/>
          </a:xfrm>
          <a:prstGeom prst="wedgeRoundRectCallout">
            <a:avLst>
              <a:gd fmla="val -14849" name="adj1"/>
              <a:gd fmla="val -98253" name="adj2"/>
              <a:gd fmla="val 16667" name="adj3"/>
            </a:avLst>
          </a:prstGeom>
          <a:ln cmpd="sng" w="28575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0" rIns="0" tIns="19202"/>
          <a:lstStyle/>
          <a:p>
            <a:pPr algn="ctr">
              <a:defRPr>
                <a:uFillTx/>
              </a:defRPr>
            </a:pPr>
            <a:r>
              <a:rPr dirty="0" lang="en-US" sz="16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new </a:t>
            </a:r>
            <a:r>
              <a:rPr dirty="0" err="1" lang="en-US" sz="16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DStream</a:t>
            </a:r>
            <a:endParaRPr dirty="0" lang="en-US" sz="1600">
              <a:solidFill>
                <a:srgbClr val="000000"/>
              </a:solidFill>
              <a:uFillTx/>
              <a:latin typeface="Calibri"/>
              <a:ea typeface="ヒラギノ角ゴ ProN W3"/>
              <a:cs typeface="Calibri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7" name="Rounded Rectangular Callout 16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72250" y="5143500"/>
            <a:ext cx="1943100" cy="685800"/>
          </a:xfrm>
          <a:prstGeom prst="wedgeRoundRectCallout">
            <a:avLst>
              <a:gd fmla="val -59817" name="adj1"/>
              <a:gd fmla="val -22499" name="adj2"/>
              <a:gd fmla="val 16667" name="adj3"/>
            </a:avLst>
          </a:prstGeom>
          <a:ln cmpd="sng" w="28575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0" rIns="0" tIns="19202"/>
          <a:lstStyle/>
          <a:p>
            <a:pPr algn="ctr">
              <a:defRPr>
                <a:uFillTx/>
              </a:defRPr>
            </a:pPr>
            <a:r>
              <a:rPr dirty="0" lang="en-US" sz="17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new RDDs created for every batch 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20492" name="Group 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920603" y="4019550"/>
            <a:ext cx="834628" cy="296069"/>
            <a:chOff x="7918600" y="4832650"/>
            <a:chExt cx="2458447" cy="65385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9" name="Alternate Process 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918600" y="4846674"/>
              <a:ext cx="2458447" cy="629314"/>
            </a:xfrm>
            <a:prstGeom prst="flowChartAlternateProcess">
              <a:avLst/>
            </a:prstGeom>
            <a:ln cmpd="sng" w="19050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lang="en-US">
                <a:solidFill>
                  <a:srgbClr val="000000"/>
                </a:solidFill>
                <a:uFillTx/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10" name="Straight Connector 9"/>
            <p:cNvCxnSpPr xmlns:c="http://schemas.openxmlformats.org/drawingml/2006/chart" xmlns:pic="http://schemas.openxmlformats.org/drawingml/2006/picture" xmlns:dgm="http://schemas.openxmlformats.org/drawingml/2006/diagram">
              <a:stCxn id="9" idx="0"/>
              <a:endCxn id="9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147824" y="4846674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1" name="Straight Connector 10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784354" y="4832650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2" name="Straight Connector 11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8548117" y="4857191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20493" name="Group 1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867621" y="4371181"/>
            <a:ext cx="980480" cy="380206"/>
            <a:chOff x="7762239" y="5609988"/>
            <a:chExt cx="2889827" cy="840669"/>
          </a:xfrm>
        </p:grpSpPr>
        <p:pic>
          <p:nvPicPr>
            <p:cNvPr xmlns:c="http://schemas.openxmlformats.org/drawingml/2006/chart" xmlns:pic="http://schemas.openxmlformats.org/drawingml/2006/picture" xmlns:dgm="http://schemas.openxmlformats.org/drawingml/2006/diagram" id="20520" name="Picture 13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20521" name="Picture 14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20522" name="Picture 15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20523" name="Picture 16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20494" name="Group 10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857500" y="3269456"/>
            <a:ext cx="4572000" cy="516731"/>
            <a:chOff x="3523416" y="4511948"/>
            <a:chExt cx="1861716" cy="322227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05" name="Right Arrow 10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122601" y="4511948"/>
              <a:ext cx="262531" cy="322227"/>
            </a:xfrm>
            <a:prstGeom prst="rightArrow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kern="0" lang="en-US" sz="1500">
                <a:solidFill>
                  <a:srgbClr val="000000"/>
                </a:solidFill>
                <a:uFillTx/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6" name="Rectangle 10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055750" y="4600053"/>
              <a:ext cx="408705" cy="155421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lIns="0" rIns="0"/>
            <a:lstStyle/>
            <a:p>
              <a:pPr algn="ctr">
                <a:defRPr>
                  <a:uFillTx/>
                </a:defRPr>
              </a:pPr>
              <a:r>
                <a:rPr dirty="0" kern="0" lang="en-US" sz="1500">
                  <a:solidFill>
                    <a:srgbClr val="000000"/>
                  </a:solidFill>
                  <a:uFillTx/>
                  <a:latin typeface="Calibri"/>
                  <a:ea typeface="ヒラギノ角ゴ ProN W3"/>
                  <a:cs typeface="ヒラギノ角ゴ ProN W3"/>
                </a:rPr>
                <a:t>batch @ t+1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7" name="Rectangle 10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3523416" y="4603518"/>
              <a:ext cx="408705" cy="155421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lIns="0" rIns="0"/>
            <a:lstStyle/>
            <a:p>
              <a:pPr algn="ctr">
                <a:defRPr>
                  <a:uFillTx/>
                </a:defRPr>
              </a:pPr>
              <a:r>
                <a:rPr dirty="0" kern="0" lang="en-US" sz="1500">
                  <a:solidFill>
                    <a:srgbClr val="000000"/>
                  </a:solidFill>
                  <a:uFillTx/>
                  <a:latin typeface="Calibri"/>
                  <a:ea typeface="ヒラギノ角ゴ ProN W3"/>
                  <a:cs typeface="ヒラギノ角ゴ ProN W3"/>
                </a:rPr>
                <a:t>b</a:t>
              </a:r>
              <a:r>
                <a:rPr dirty="0" err="1" kern="0" lang="en-US" sz="1500">
                  <a:solidFill>
                    <a:srgbClr val="000000"/>
                  </a:solidFill>
                  <a:uFillTx/>
                  <a:latin typeface="Calibri"/>
                  <a:ea typeface="ヒラギノ角ゴ ProN W3"/>
                  <a:cs typeface="ヒラギノ角ゴ ProN W3"/>
                </a:rPr>
                <a:t>atch</a:t>
              </a:r>
              <a:r>
                <a:rPr dirty="0" kern="0" lang="en-US" sz="1500">
                  <a:solidFill>
                    <a:srgbClr val="000000"/>
                  </a:solidFill>
                  <a:uFillTx/>
                  <a:latin typeface="Calibri"/>
                  <a:ea typeface="ヒラギノ角ゴ ProN W3"/>
                  <a:cs typeface="ヒラギノ角ゴ ProN W3"/>
                </a:rPr>
                <a:t> @ t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8" name="Rectangle 10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587600" y="4603518"/>
              <a:ext cx="408705" cy="155421"/>
            </a:xfrm>
            <a:prstGeom prst="rect">
              <a:avLst/>
            </a:prstGeom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lIns="0" rIns="0"/>
            <a:lstStyle/>
            <a:p>
              <a:pPr algn="ctr">
                <a:defRPr>
                  <a:uFillTx/>
                </a:defRPr>
              </a:pPr>
              <a:r>
                <a:rPr dirty="0" kern="0" lang="en-US" sz="1500">
                  <a:solidFill>
                    <a:srgbClr val="000000"/>
                  </a:solidFill>
                  <a:uFillTx/>
                  <a:latin typeface="Calibri"/>
                  <a:ea typeface="ヒラギノ角ゴ ProN W3"/>
                  <a:cs typeface="ヒラギノ角ゴ ProN W3"/>
                </a:rPr>
                <a:t>batch @ t+2</a:t>
              </a: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20495" name="Group 11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239221" y="4019550"/>
            <a:ext cx="834628" cy="296069"/>
            <a:chOff x="7918600" y="4832650"/>
            <a:chExt cx="2458447" cy="65385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13" name="Alternate Process 11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918600" y="4846674"/>
              <a:ext cx="2458447" cy="629314"/>
            </a:xfrm>
            <a:prstGeom prst="flowChartAlternateProcess">
              <a:avLst/>
            </a:prstGeom>
            <a:ln cmpd="sng" w="19050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lang="en-US">
                <a:solidFill>
                  <a:srgbClr val="000000"/>
                </a:solidFill>
                <a:uFillTx/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114" name="Straight Connector 113"/>
            <p:cNvCxnSpPr xmlns:c="http://schemas.openxmlformats.org/drawingml/2006/chart" xmlns:pic="http://schemas.openxmlformats.org/drawingml/2006/picture" xmlns:dgm="http://schemas.openxmlformats.org/drawingml/2006/diagram">
              <a:stCxn id="113" idx="0"/>
              <a:endCxn id="113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147823" y="4846674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15" name="Straight Connector 114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784354" y="4832650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16" name="Straight Connector 115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8548116" y="4857191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20496" name="Group 11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186238" y="4371181"/>
            <a:ext cx="980480" cy="380206"/>
            <a:chOff x="7762239" y="5609988"/>
            <a:chExt cx="2889827" cy="840669"/>
          </a:xfrm>
        </p:grpSpPr>
        <p:pic>
          <p:nvPicPr>
            <p:cNvPr xmlns:c="http://schemas.openxmlformats.org/drawingml/2006/chart" xmlns:pic="http://schemas.openxmlformats.org/drawingml/2006/picture" xmlns:dgm="http://schemas.openxmlformats.org/drawingml/2006/diagram" id="20508" name="Picture 117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20509" name="Picture 118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20510" name="Picture 119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20511" name="Picture 120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20497" name="Group 13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532239" y="4019550"/>
            <a:ext cx="834033" cy="296069"/>
            <a:chOff x="7918600" y="4832650"/>
            <a:chExt cx="2458447" cy="65385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35" name="Alternate Process 13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918600" y="4846674"/>
              <a:ext cx="2458447" cy="629314"/>
            </a:xfrm>
            <a:prstGeom prst="flowChartAlternateProcess">
              <a:avLst/>
            </a:prstGeom>
            <a:ln cmpd="sng" w="19050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lang="en-US">
                <a:solidFill>
                  <a:srgbClr val="000000"/>
                </a:solidFill>
                <a:uFillTx/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136" name="Straight Connector 135"/>
            <p:cNvCxnSpPr xmlns:c="http://schemas.openxmlformats.org/drawingml/2006/chart" xmlns:pic="http://schemas.openxmlformats.org/drawingml/2006/picture" xmlns:dgm="http://schemas.openxmlformats.org/drawingml/2006/diagram">
              <a:stCxn id="135" idx="0"/>
              <a:endCxn id="135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148701" y="4846674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37" name="Straight Connector 136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785687" y="4832650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38" name="Straight Connector 137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8548566" y="4857191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20498" name="Group 13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479256" y="4371181"/>
            <a:ext cx="980480" cy="380206"/>
            <a:chOff x="7762239" y="5609988"/>
            <a:chExt cx="2889827" cy="840669"/>
          </a:xfrm>
        </p:grpSpPr>
        <p:pic>
          <p:nvPicPr>
            <p:cNvPr xmlns:c="http://schemas.openxmlformats.org/drawingml/2006/chart" xmlns:pic="http://schemas.openxmlformats.org/drawingml/2006/picture" xmlns:dgm="http://schemas.openxmlformats.org/drawingml/2006/diagram" id="20500" name="Picture 139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20501" name="Picture 140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20502" name="Picture 141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20503" name="Picture 142"/>
            <p:cNvPicPr xmlns:c="http://schemas.openxmlformats.org/drawingml/2006/chart" xmlns:pic="http://schemas.openxmlformats.org/drawingml/2006/picture" xmlns:dgm="http://schemas.openxmlformats.org/drawingml/2006/diagram">
              <a:picLocks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xmlns:c="http://schemas.openxmlformats.org/drawingml/2006/chart" xmlns:pic="http://schemas.openxmlformats.org/drawingml/2006/picture" xmlns:dgm="http://schemas.openxmlformats.org/drawingml/2006/diagram" id="20499" name="Rectangle 15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28370" y="3950839"/>
            <a:ext cx="1885950" cy="338554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/>
          <a:p>
            <a:r>
              <a:rPr dirty="0" lang="en-US" sz="1600">
                <a:solidFill>
                  <a:srgbClr val="000000"/>
                </a:solidFill>
                <a:uFillTx/>
                <a:latin charset="0" typeface="Calibri"/>
                <a:ea typeface="ヒラギノ角ゴ ProN W3"/>
                <a:cs charset="0" typeface="Calibri"/>
              </a:rPr>
              <a:t>tweets </a:t>
            </a:r>
            <a:r>
              <a:rPr dirty="0" err="1" lang="en-US" sz="1600">
                <a:solidFill>
                  <a:srgbClr val="000000"/>
                </a:solidFill>
                <a:uFillTx/>
                <a:latin charset="0" typeface="Calibri"/>
                <a:ea typeface="ヒラギノ角ゴ ProN W3"/>
                <a:cs charset="0" typeface="Calibri"/>
              </a:rPr>
              <a:t>DStream</a:t>
            </a:r>
            <a:endParaRPr dirty="0" lang="en-US" sz="1600">
              <a:solidFill>
                <a:srgbClr val="000000"/>
              </a:solidFill>
              <a:uFillTx/>
              <a:latin charset="0" typeface="Calibri"/>
              <a:ea typeface="ヒラギノ角ゴ ProN W3"/>
              <a:cs charset="0" typeface="Calibri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6" name="Rectangle 15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28370" y="5061886"/>
            <a:ext cx="1885950" cy="46966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bIns="19202" lIns="38405" rIns="38405" tIns="19202">
            <a:spAutoFit/>
          </a:bodyPr>
          <a:lstStyle/>
          <a:p>
            <a:r>
              <a:rPr dirty="0" err="1" lang="en-US" sz="1400">
                <a:solidFill>
                  <a:srgbClr val="000000"/>
                </a:solidFill>
                <a:uFillTx/>
                <a:latin charset="0" typeface="Calibri"/>
                <a:ea typeface="ヒラギノ角ゴ ProN W3"/>
                <a:cs charset="0" typeface="Calibri"/>
              </a:rPr>
              <a:t>hashTags</a:t>
            </a:r>
            <a:r>
              <a:rPr dirty="0" lang="en-US" sz="1400">
                <a:solidFill>
                  <a:srgbClr val="000000"/>
                </a:solidFill>
                <a:uFillTx/>
                <a:latin charset="0" typeface="Calibri"/>
                <a:ea typeface="ヒラギノ角ゴ ProN W3"/>
                <a:cs charset="0" typeface="Calibri"/>
              </a:rPr>
              <a:t> </a:t>
            </a:r>
            <a:r>
              <a:rPr dirty="0" err="1" lang="en-US" sz="1400">
                <a:solidFill>
                  <a:srgbClr val="000000"/>
                </a:solidFill>
                <a:uFillTx/>
                <a:latin charset="0" typeface="Calibri"/>
                <a:ea typeface="ヒラギノ角ゴ ProN W3"/>
                <a:cs charset="0" typeface="Calibri"/>
              </a:rPr>
              <a:t>Dstream</a:t>
            </a:r>
            <a:endParaRPr dirty="0" lang="en-US" sz="1400">
              <a:solidFill>
                <a:srgbClr val="000000"/>
              </a:solidFill>
              <a:uFillTx/>
              <a:latin charset="0" typeface="Calibri"/>
              <a:ea typeface="ヒラギノ角ゴ ProN W3"/>
              <a:cs charset="0" typeface="Calibri"/>
            </a:endParaRPr>
          </a:p>
          <a:p>
            <a:r>
              <a:rPr dirty="0" lang="en-US" sz="1400">
                <a:solidFill>
                  <a:srgbClr val="000000"/>
                </a:solidFill>
                <a:uFillTx/>
                <a:latin charset="0" typeface="Calibri"/>
                <a:ea typeface="ヒラギノ角ゴ ProN W3"/>
                <a:cs charset="0" typeface="Calibri"/>
              </a:rPr>
              <a:t>[#cat, #dog, … ]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500" id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500" id="18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20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500" id="22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3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id="24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500" id="26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28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125530360" animBg="1" grpId="0" spid="163"/>
      <p:bldP advAuto="125530360" animBg="1" grpId="0" spid="165"/>
      <p:bldP advAuto="125530360" animBg="1" grpId="0" spid="167"/>
      <p:bldP advAuto="125530360" grpId="0" spid="86"/>
    </p:bldLst>
  </p:timing>
</p:sld>
</file>

<file path=ppt/slides/slide5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Title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r>
              <a:rPr dirty="0" lang="en-US" smtClean="0" sz="4400">
                <a:uFillTx/>
              </a:rPr>
              <a:t>Example – Get </a:t>
            </a:r>
            <a:r>
              <a:rPr dirty="0" err="1" lang="en-US" smtClean="0" sz="4400">
                <a:uFillTx/>
              </a:rPr>
              <a:t>hashtags</a:t>
            </a:r>
            <a:r>
              <a:rPr dirty="0" lang="en-US" smtClean="0" sz="4400">
                <a:uFillTx/>
              </a:rPr>
              <a:t> from Twitter  </a:t>
            </a:r>
            <a:endParaRPr dirty="0" lang="en-US" sz="4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Conten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indent="0" marL="0">
              <a:buNone/>
              <a:defRPr>
                <a:uFillTx/>
              </a:defRPr>
            </a:pPr>
            <a:r>
              <a:rPr dirty="0" err="1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val</a:t>
            </a:r>
            <a:r>
              <a:rPr dirty="0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 tweets = </a:t>
            </a:r>
            <a:r>
              <a:rPr dirty="0" err="1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ssc.twitterStream</a:t>
            </a:r>
            <a:r>
              <a:rPr dirty="0" lang="en-US" smtClean="0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()</a:t>
            </a:r>
            <a:endParaRPr dirty="0" lang="en-US" sz="1700">
              <a:solidFill>
                <a:schemeClr val="tx1">
                  <a:lumMod val="50000"/>
                  <a:lumOff val="50000"/>
                </a:schemeClr>
              </a:solidFill>
              <a:uFillTx/>
              <a:latin typeface="Consolas"/>
              <a:cs typeface="Consolas"/>
            </a:endParaRPr>
          </a:p>
          <a:p>
            <a:pPr indent="0" marL="0">
              <a:buNone/>
              <a:defRPr>
                <a:uFillTx/>
              </a:defRPr>
            </a:pPr>
            <a:r>
              <a:rPr dirty="0" err="1" lang="en-US" sz="1700">
                <a:solidFill>
                  <a:srgbClr val="7F7F7F"/>
                </a:solidFill>
                <a:uFillTx/>
                <a:latin typeface="Consolas"/>
                <a:cs typeface="Consolas"/>
              </a:rPr>
              <a:t>val</a:t>
            </a:r>
            <a:r>
              <a:rPr dirty="0" lang="en-US" sz="1700">
                <a:solidFill>
                  <a:srgbClr val="7F7F7F"/>
                </a:solidFill>
                <a:uFillTx/>
                <a:latin typeface="Consolas"/>
                <a:cs typeface="Consolas"/>
              </a:rPr>
              <a:t> </a:t>
            </a:r>
            <a:r>
              <a:rPr dirty="0" err="1" lang="en-US" sz="1700">
                <a:solidFill>
                  <a:srgbClr val="7F7F7F"/>
                </a:solidFill>
                <a:uFillTx/>
                <a:latin typeface="Consolas"/>
                <a:cs typeface="Consolas"/>
              </a:rPr>
              <a:t>hashTags</a:t>
            </a:r>
            <a:r>
              <a:rPr dirty="0" lang="en-US" sz="1700">
                <a:solidFill>
                  <a:srgbClr val="7F7F7F"/>
                </a:solidFill>
                <a:uFillTx/>
                <a:latin typeface="Consolas"/>
                <a:cs typeface="Consolas"/>
              </a:rPr>
              <a:t> = </a:t>
            </a:r>
            <a:r>
              <a:rPr dirty="0" err="1" lang="en-US" sz="1700">
                <a:solidFill>
                  <a:srgbClr val="7F7F7F"/>
                </a:solidFill>
                <a:uFillTx/>
                <a:latin typeface="Consolas"/>
                <a:cs typeface="Consolas"/>
              </a:rPr>
              <a:t>tweets.flatMap</a:t>
            </a:r>
            <a:r>
              <a:rPr dirty="0" lang="en-US" sz="1700">
                <a:solidFill>
                  <a:srgbClr val="7F7F7F"/>
                </a:solidFill>
                <a:uFillTx/>
                <a:latin typeface="Consolas"/>
                <a:cs typeface="Consolas"/>
              </a:rPr>
              <a:t> (status =&gt; </a:t>
            </a:r>
            <a:r>
              <a:rPr dirty="0" err="1" lang="en-US" sz="1700">
                <a:solidFill>
                  <a:srgbClr val="7F7F7F"/>
                </a:solidFill>
                <a:uFillTx/>
                <a:latin typeface="Consolas"/>
                <a:cs typeface="Consolas"/>
              </a:rPr>
              <a:t>getTags</a:t>
            </a:r>
            <a:r>
              <a:rPr dirty="0" lang="en-US" sz="1700">
                <a:solidFill>
                  <a:srgbClr val="7F7F7F"/>
                </a:solidFill>
                <a:uFillTx/>
                <a:latin typeface="Consolas"/>
                <a:cs typeface="Consolas"/>
              </a:rPr>
              <a:t>(status))</a:t>
            </a:r>
          </a:p>
          <a:p>
            <a:pPr indent="0" marL="0">
              <a:buNone/>
              <a:defRPr>
                <a:uFillTx/>
              </a:defRPr>
            </a:pPr>
            <a:r>
              <a:rPr dirty="0" err="1" lang="en-US" smtClean="0" sz="1700">
                <a:solidFill>
                  <a:schemeClr val="accent3"/>
                </a:solidFill>
                <a:uFillTx/>
                <a:latin typeface="Consolas"/>
                <a:cs typeface="Consolas"/>
              </a:rPr>
              <a:t>hashTags</a:t>
            </a:r>
            <a:r>
              <a:rPr dirty="0" err="1" lang="en-US" smtClean="0" sz="1700">
                <a:uFillTx/>
                <a:latin typeface="Consolas"/>
                <a:cs typeface="Consolas"/>
              </a:rPr>
              <a:t>.</a:t>
            </a:r>
            <a:r>
              <a:rPr dirty="0" err="1" lang="en-US" smtClean="0" sz="1700">
                <a:solidFill>
                  <a:schemeClr val="accent1"/>
                </a:solidFill>
                <a:uFillTx/>
                <a:latin typeface="Consolas"/>
                <a:cs typeface="Consolas"/>
              </a:rPr>
              <a:t>foreach</a:t>
            </a:r>
            <a:r>
              <a:rPr dirty="0" lang="en-US" smtClean="0" sz="1700">
                <a:uFillTx/>
                <a:latin typeface="Consolas"/>
                <a:cs typeface="Consolas"/>
              </a:rPr>
              <a:t>(</a:t>
            </a:r>
            <a:r>
              <a:rPr dirty="0" err="1" lang="en-US" smtClean="0" sz="1700">
                <a:uFillTx/>
                <a:latin typeface="Consolas"/>
                <a:cs typeface="Consolas"/>
              </a:rPr>
              <a:t>hashTagRDD</a:t>
            </a:r>
            <a:r>
              <a:rPr dirty="0" lang="en-US" smtClean="0" sz="1700">
                <a:uFillTx/>
                <a:latin typeface="Consolas"/>
                <a:cs typeface="Consolas"/>
              </a:rPr>
              <a:t> =&gt; { ... })</a:t>
            </a:r>
            <a:endParaRPr dirty="0" lang="en-US" sz="1700">
              <a:uFillTx/>
              <a:latin typeface="Consolas"/>
              <a:cs typeface="Consolas"/>
            </a:endParaRPr>
          </a:p>
          <a:p>
            <a:pPr indent="0" marL="0">
              <a:buNone/>
              <a:defRPr>
                <a:uFillTx/>
              </a:defRPr>
            </a:pPr>
            <a:endParaRPr dirty="0" lang="en-US" sz="2500">
              <a:uFillTx/>
            </a:endParaRPr>
          </a:p>
          <a:p>
            <a:pPr>
              <a:defRPr>
                <a:uFillTx/>
              </a:defRPr>
            </a:pPr>
            <a:endParaRPr dirty="0" lang="en-US" sz="2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4" name="Rounded Rectangular Callout 16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51754" y="2876550"/>
            <a:ext cx="5767023" cy="571500"/>
          </a:xfrm>
          <a:prstGeom prst="wedgeRoundRectCallout">
            <a:avLst>
              <a:gd fmla="val -56824" name="adj1"/>
              <a:gd fmla="val -52520" name="adj2"/>
              <a:gd fmla="val 16667" name="adj3"/>
            </a:avLst>
          </a:prstGeom>
          <a:ln cmpd="sng" w="28575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0" rIns="0" tIns="19202"/>
          <a:lstStyle/>
          <a:p>
            <a:pPr algn="ctr">
              <a:defRPr>
                <a:uFillTx/>
              </a:defRPr>
            </a:pPr>
            <a:r>
              <a:rPr b="1" dirty="0" err="1" lang="en-US" smtClean="0" sz="20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foreach</a:t>
            </a:r>
            <a:r>
              <a:rPr dirty="0" lang="en-US" sz="2000">
                <a:solidFill>
                  <a:srgbClr val="000000"/>
                </a:solidFill>
                <a:uFillTx/>
                <a:latin typeface="Calibri"/>
                <a:cs typeface="Calibri"/>
              </a:rPr>
              <a:t>: do whatever you want with the processed data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21508" name="Group 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920603" y="3810000"/>
            <a:ext cx="834628" cy="296069"/>
            <a:chOff x="7918600" y="4832650"/>
            <a:chExt cx="2458447" cy="65385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9" name="Alternate Process 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918600" y="4846674"/>
              <a:ext cx="2458447" cy="629314"/>
            </a:xfrm>
            <a:prstGeom prst="flowChartAlternateProcess">
              <a:avLst/>
            </a:prstGeom>
            <a:ln cmpd="sng" w="19050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lang="en-US">
                <a:solidFill>
                  <a:srgbClr val="000000"/>
                </a:solidFill>
                <a:uFillTx/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10" name="Straight Connector 9"/>
            <p:cNvCxnSpPr xmlns:c="http://schemas.openxmlformats.org/drawingml/2006/chart" xmlns:pic="http://schemas.openxmlformats.org/drawingml/2006/picture" xmlns:dgm="http://schemas.openxmlformats.org/drawingml/2006/diagram">
              <a:stCxn id="9" idx="0"/>
              <a:endCxn id="9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147824" y="4846674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1" name="Straight Connector 10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784354" y="4832650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2" name="Straight Connector 11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8548117" y="4857191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21509" name="Group 2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912864" y="4599782"/>
            <a:ext cx="834033" cy="296069"/>
            <a:chOff x="7918600" y="4832650"/>
            <a:chExt cx="2458447" cy="65385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5" name="Alternate Process 2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918600" y="4846674"/>
              <a:ext cx="2458447" cy="629314"/>
            </a:xfrm>
            <a:prstGeom prst="flowChartAlternateProcess">
              <a:avLst/>
            </a:prstGeom>
            <a:ln cmpd="sng" w="19050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lang="en-US">
                <a:solidFill>
                  <a:srgbClr val="000000"/>
                </a:solidFill>
                <a:uFillTx/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26" name="Straight Connector 25"/>
            <p:cNvCxnSpPr xmlns:c="http://schemas.openxmlformats.org/drawingml/2006/chart" xmlns:pic="http://schemas.openxmlformats.org/drawingml/2006/picture" xmlns:dgm="http://schemas.openxmlformats.org/drawingml/2006/diagram">
              <a:stCxn id="25" idx="0"/>
              <a:endCxn id="25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148701" y="4846674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7" name="Straight Connector 26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785687" y="4832650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8" name="Straight Connector 27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8548566" y="4857191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63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375082" y="4248150"/>
            <a:ext cx="935832" cy="20005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bIns="0" lIns="38405" rIns="38405" tIns="0" wrap="square">
            <a:spAutoFit/>
          </a:bodyPr>
          <a:lstStyle/>
          <a:p>
            <a:pPr>
              <a:defRPr>
                <a:uFillTx/>
              </a:defRPr>
            </a:pPr>
            <a:r>
              <a:rPr dirty="0" err="1" lang="en-US" sz="1300">
                <a:solidFill>
                  <a:srgbClr val="000000"/>
                </a:solidFill>
                <a:uFillTx/>
                <a:latin typeface="Arial"/>
                <a:ea typeface="ヒラギノ角ゴ ProN W3"/>
                <a:cs typeface="Tw Cen MT"/>
              </a:rPr>
              <a:t>flatMap</a:t>
            </a:r>
            <a:endParaRPr dirty="0" lang="en-US" sz="1300">
              <a:solidFill>
                <a:srgbClr val="000000"/>
              </a:solidFill>
              <a:uFillTx/>
              <a:latin typeface="Arial"/>
              <a:ea typeface="ヒラギノ角ゴ ProN W3"/>
              <a:cs typeface="Tw Cen MT"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09" name="Straight Arrow Connector 108"/>
          <p:cNvCxnSpPr xmlns:c="http://schemas.openxmlformats.org/drawingml/2006/chart" xmlns:pic="http://schemas.openxmlformats.org/drawingml/2006/picture" xmlns:dgm="http://schemas.openxmlformats.org/drawingml/2006/diagram">
            <a:stCxn id="9" idx="2"/>
            <a:endCxn id="25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3329583" y="4101307"/>
            <a:ext cx="8334" cy="505619"/>
          </a:xfrm>
          <a:prstGeom prst="straightConnector1">
            <a:avLst/>
          </a:prstGeom>
          <a:solidFill>
            <a:srgbClr val="000000"/>
          </a:solidFill>
          <a:ln algn="ctr" cap="flat" cmpd="sng" w="28575">
            <a:solidFill>
              <a:srgbClr val="000000"/>
            </a:solidFill>
            <a:prstDash val="solid"/>
            <a:round/>
            <a:headEnd len="med" type="none" w="med"/>
            <a:tailEnd type="arrow"/>
          </a:ln>
          <a:effectLst/>
        </p:spPr>
      </p:cxnSp>
      <p:grpSp>
        <p:nvGrpSpPr>
          <p:cNvPr xmlns:c="http://schemas.openxmlformats.org/drawingml/2006/chart" xmlns:pic="http://schemas.openxmlformats.org/drawingml/2006/picture" xmlns:dgm="http://schemas.openxmlformats.org/drawingml/2006/diagram" id="21512" name="Group 11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239221" y="3810000"/>
            <a:ext cx="834628" cy="296069"/>
            <a:chOff x="7918600" y="4832650"/>
            <a:chExt cx="2458447" cy="65385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13" name="Alternate Process 11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918600" y="4846674"/>
              <a:ext cx="2458447" cy="629314"/>
            </a:xfrm>
            <a:prstGeom prst="flowChartAlternateProcess">
              <a:avLst/>
            </a:prstGeom>
            <a:ln cmpd="sng" w="19050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lang="en-US">
                <a:solidFill>
                  <a:srgbClr val="000000"/>
                </a:solidFill>
                <a:uFillTx/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114" name="Straight Connector 113"/>
            <p:cNvCxnSpPr xmlns:c="http://schemas.openxmlformats.org/drawingml/2006/chart" xmlns:pic="http://schemas.openxmlformats.org/drawingml/2006/picture" xmlns:dgm="http://schemas.openxmlformats.org/drawingml/2006/diagram">
              <a:stCxn id="113" idx="0"/>
              <a:endCxn id="113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147823" y="4846674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15" name="Straight Connector 114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784354" y="4832650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16" name="Straight Connector 115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8548116" y="4857191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21513" name="Group 12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231481" y="4599782"/>
            <a:ext cx="834033" cy="296069"/>
            <a:chOff x="7918600" y="4832650"/>
            <a:chExt cx="2458447" cy="65385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28" name="Alternate Process 12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918600" y="4846674"/>
              <a:ext cx="2458447" cy="629314"/>
            </a:xfrm>
            <a:prstGeom prst="flowChartAlternateProcess">
              <a:avLst/>
            </a:prstGeom>
            <a:ln cmpd="sng" w="19050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lang="en-US">
                <a:solidFill>
                  <a:srgbClr val="000000"/>
                </a:solidFill>
                <a:uFillTx/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129" name="Straight Connector 128"/>
            <p:cNvCxnSpPr xmlns:c="http://schemas.openxmlformats.org/drawingml/2006/chart" xmlns:pic="http://schemas.openxmlformats.org/drawingml/2006/picture" xmlns:dgm="http://schemas.openxmlformats.org/drawingml/2006/diagram">
              <a:stCxn id="128" idx="0"/>
              <a:endCxn id="128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148701" y="4846674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30" name="Straight Connector 129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785686" y="4832650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31" name="Straight Connector 130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8548566" y="4857191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32" name="TextBox 13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693700" y="4248150"/>
            <a:ext cx="935832" cy="20005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bIns="0" lIns="38405" rIns="38405" tIns="0" wrap="square">
            <a:spAutoFit/>
          </a:bodyPr>
          <a:lstStyle/>
          <a:p>
            <a:pPr>
              <a:defRPr>
                <a:uFillTx/>
              </a:defRPr>
            </a:pPr>
            <a:r>
              <a:rPr dirty="0" err="1" lang="en-US" sz="1300">
                <a:solidFill>
                  <a:srgbClr val="000000"/>
                </a:solidFill>
                <a:uFillTx/>
                <a:latin typeface="Arial"/>
                <a:ea typeface="ヒラギノ角ゴ ProN W3"/>
                <a:cs typeface="Tw Cen MT"/>
              </a:rPr>
              <a:t>flatMap</a:t>
            </a:r>
            <a:endParaRPr dirty="0" lang="en-US" sz="1300">
              <a:solidFill>
                <a:srgbClr val="000000"/>
              </a:solidFill>
              <a:uFillTx/>
              <a:latin typeface="Arial"/>
              <a:ea typeface="ヒラギノ角ゴ ProN W3"/>
              <a:cs typeface="Tw Cen MT"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33" name="Straight Arrow Connector 132"/>
          <p:cNvCxnSpPr xmlns:c="http://schemas.openxmlformats.org/drawingml/2006/chart" xmlns:pic="http://schemas.openxmlformats.org/drawingml/2006/picture" xmlns:dgm="http://schemas.openxmlformats.org/drawingml/2006/diagram">
            <a:stCxn id="113" idx="2"/>
            <a:endCxn id="128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4648200" y="4101307"/>
            <a:ext cx="8334" cy="505619"/>
          </a:xfrm>
          <a:prstGeom prst="straightConnector1">
            <a:avLst/>
          </a:prstGeom>
          <a:solidFill>
            <a:srgbClr val="000000"/>
          </a:solidFill>
          <a:ln algn="ctr" cap="flat" cmpd="sng" w="28575">
            <a:solidFill>
              <a:srgbClr val="000000"/>
            </a:solidFill>
            <a:prstDash val="solid"/>
            <a:round/>
            <a:headEnd len="med" type="none" w="med"/>
            <a:tailEnd type="arrow"/>
          </a:ln>
          <a:effectLst/>
        </p:spPr>
      </p:cxnSp>
      <p:grpSp>
        <p:nvGrpSpPr>
          <p:cNvPr xmlns:c="http://schemas.openxmlformats.org/drawingml/2006/chart" xmlns:pic="http://schemas.openxmlformats.org/drawingml/2006/picture" xmlns:dgm="http://schemas.openxmlformats.org/drawingml/2006/diagram" id="21516" name="Group 13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532239" y="3810000"/>
            <a:ext cx="834033" cy="296069"/>
            <a:chOff x="7918600" y="4832650"/>
            <a:chExt cx="2458447" cy="65385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35" name="Alternate Process 13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918600" y="4846674"/>
              <a:ext cx="2458447" cy="629314"/>
            </a:xfrm>
            <a:prstGeom prst="flowChartAlternateProcess">
              <a:avLst/>
            </a:prstGeom>
            <a:ln cmpd="sng" w="19050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lang="en-US">
                <a:solidFill>
                  <a:srgbClr val="000000"/>
                </a:solidFill>
                <a:uFillTx/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136" name="Straight Connector 135"/>
            <p:cNvCxnSpPr xmlns:c="http://schemas.openxmlformats.org/drawingml/2006/chart" xmlns:pic="http://schemas.openxmlformats.org/drawingml/2006/picture" xmlns:dgm="http://schemas.openxmlformats.org/drawingml/2006/diagram">
              <a:stCxn id="135" idx="0"/>
              <a:endCxn id="135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148701" y="4846674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37" name="Straight Connector 136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785687" y="4832650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38" name="Straight Connector 137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8548566" y="4857191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21517" name="Group 14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523905" y="4599782"/>
            <a:ext cx="834033" cy="296069"/>
            <a:chOff x="7918600" y="4832650"/>
            <a:chExt cx="2458447" cy="65385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50" name="Alternate Process 14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918600" y="4846674"/>
              <a:ext cx="2458447" cy="629314"/>
            </a:xfrm>
            <a:prstGeom prst="flowChartAlternateProcess">
              <a:avLst/>
            </a:prstGeom>
            <a:ln cmpd="sng" w="19050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lang="en-US">
                <a:solidFill>
                  <a:srgbClr val="000000"/>
                </a:solidFill>
                <a:uFillTx/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151" name="Straight Connector 150"/>
            <p:cNvCxnSpPr xmlns:c="http://schemas.openxmlformats.org/drawingml/2006/chart" xmlns:pic="http://schemas.openxmlformats.org/drawingml/2006/picture" xmlns:dgm="http://schemas.openxmlformats.org/drawingml/2006/diagram">
              <a:stCxn id="150" idx="0"/>
              <a:endCxn id="150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148701" y="4846674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52" name="Straight Connector 151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785687" y="4832650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53" name="Straight Connector 152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8548566" y="4857191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54" name="TextBox 15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86123" y="4248150"/>
            <a:ext cx="935832" cy="20005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bIns="0" lIns="38405" rIns="38405" tIns="0" wrap="square">
            <a:spAutoFit/>
          </a:bodyPr>
          <a:lstStyle/>
          <a:p>
            <a:pPr>
              <a:defRPr>
                <a:uFillTx/>
              </a:defRPr>
            </a:pPr>
            <a:r>
              <a:rPr dirty="0" err="1" lang="en-US" sz="1300">
                <a:solidFill>
                  <a:srgbClr val="000000"/>
                </a:solidFill>
                <a:uFillTx/>
                <a:latin typeface="Arial"/>
                <a:ea typeface="ヒラギノ角ゴ ProN W3"/>
                <a:cs typeface="Tw Cen MT"/>
              </a:rPr>
              <a:t>flatMap</a:t>
            </a:r>
            <a:endParaRPr dirty="0" lang="en-US" sz="1300">
              <a:solidFill>
                <a:srgbClr val="000000"/>
              </a:solidFill>
              <a:uFillTx/>
              <a:latin typeface="Arial"/>
              <a:ea typeface="ヒラギノ角ゴ ProN W3"/>
              <a:cs typeface="Tw Cen MT"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55" name="Straight Arrow Connector 154"/>
          <p:cNvCxnSpPr xmlns:c="http://schemas.openxmlformats.org/drawingml/2006/chart" xmlns:pic="http://schemas.openxmlformats.org/drawingml/2006/picture" xmlns:dgm="http://schemas.openxmlformats.org/drawingml/2006/diagram">
            <a:stCxn id="135" idx="2"/>
            <a:endCxn id="150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941219" y="4101307"/>
            <a:ext cx="7739" cy="505619"/>
          </a:xfrm>
          <a:prstGeom prst="straightConnector1">
            <a:avLst/>
          </a:prstGeom>
          <a:solidFill>
            <a:srgbClr val="000000"/>
          </a:solidFill>
          <a:ln algn="ctr" cap="flat" cmpd="sng" w="28575">
            <a:solidFill>
              <a:srgbClr val="000000"/>
            </a:solidFill>
            <a:prstDash val="solid"/>
            <a:round/>
            <a:headEnd len="med" type="none" w="med"/>
            <a:tailEnd type="arrow"/>
          </a:ln>
          <a:effectLst/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85" name="Straight Arrow Connector 84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3323630" y="4901407"/>
            <a:ext cx="8334" cy="505619"/>
          </a:xfrm>
          <a:prstGeom prst="straightConnector1">
            <a:avLst/>
          </a:prstGeom>
          <a:solidFill>
            <a:srgbClr val="000000"/>
          </a:solidFill>
          <a:ln algn="ctr" cap="flat" cmpd="sng" w="28575">
            <a:solidFill>
              <a:srgbClr val="000000"/>
            </a:solidFill>
            <a:prstDash val="solid"/>
            <a:round/>
            <a:headEnd len="med" type="none" w="med"/>
            <a:tailEnd type="arrow"/>
          </a:ln>
          <a:effectLst/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87" name="Straight Arrow Connector 8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4642247" y="4901407"/>
            <a:ext cx="8334" cy="505619"/>
          </a:xfrm>
          <a:prstGeom prst="straightConnector1">
            <a:avLst/>
          </a:prstGeom>
          <a:solidFill>
            <a:srgbClr val="000000"/>
          </a:solidFill>
          <a:ln algn="ctr" cap="flat" cmpd="sng" w="28575">
            <a:solidFill>
              <a:srgbClr val="000000"/>
            </a:solidFill>
            <a:prstDash val="solid"/>
            <a:round/>
            <a:headEnd len="med" type="none" w="med"/>
            <a:tailEnd type="arrow"/>
          </a:ln>
          <a:effectLst/>
        </p:spPr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89" name="Straight Arrow Connector 8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935266" y="4901407"/>
            <a:ext cx="7739" cy="505619"/>
          </a:xfrm>
          <a:prstGeom prst="straightConnector1">
            <a:avLst/>
          </a:prstGeom>
          <a:solidFill>
            <a:srgbClr val="000000"/>
          </a:solidFill>
          <a:ln algn="ctr" cap="flat" cmpd="sng" w="28575">
            <a:solidFill>
              <a:srgbClr val="000000"/>
            </a:solidFill>
            <a:prstDash val="solid"/>
            <a:round/>
            <a:headEnd len="med" type="none" w="med"/>
            <a:tailEnd type="arrow"/>
          </a:ln>
          <a:effectLst/>
        </p:spPr>
      </p:cxnSp>
      <p:sp>
        <p:nvSpPr>
          <p:cNvPr xmlns:c="http://schemas.openxmlformats.org/drawingml/2006/chart" xmlns:pic="http://schemas.openxmlformats.org/drawingml/2006/picture" xmlns:dgm="http://schemas.openxmlformats.org/drawingml/2006/diagram" id="84" name="TextBox 8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330178" y="4973638"/>
            <a:ext cx="858758" cy="20005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bIns="0" tIns="0" wrap="square">
            <a:spAutoFit/>
          </a:bodyPr>
          <a:lstStyle/>
          <a:p>
            <a:pPr>
              <a:defRPr>
                <a:uFillTx/>
              </a:defRPr>
            </a:pPr>
            <a:r>
              <a:rPr dirty="0" err="1" lang="en-US" smtClean="0" sz="1300">
                <a:solidFill>
                  <a:srgbClr val="000000"/>
                </a:solidFill>
                <a:uFillTx/>
                <a:latin typeface="Arial"/>
                <a:ea typeface="ヒラギノ角ゴ ProN W3"/>
                <a:cs typeface="Tw Cen MT"/>
              </a:rPr>
              <a:t>foreach</a:t>
            </a:r>
            <a:endParaRPr dirty="0" lang="en-US" sz="1300">
              <a:solidFill>
                <a:srgbClr val="000000"/>
              </a:solidFill>
              <a:uFillTx/>
              <a:latin typeface="Arial"/>
              <a:ea typeface="ヒラギノ角ゴ ProN W3"/>
              <a:cs typeface="Tw Cen M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6" name="TextBox 8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648794" y="4973638"/>
            <a:ext cx="857923" cy="20005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bIns="0" tIns="0" wrap="square">
            <a:spAutoFit/>
          </a:bodyPr>
          <a:lstStyle/>
          <a:p>
            <a:pPr>
              <a:defRPr>
                <a:uFillTx/>
              </a:defRPr>
            </a:pPr>
            <a:r>
              <a:rPr dirty="0" err="1" lang="en-US" smtClean="0" sz="1300">
                <a:solidFill>
                  <a:srgbClr val="000000"/>
                </a:solidFill>
                <a:uFillTx/>
                <a:latin typeface="Arial"/>
                <a:ea typeface="ヒラギノ角ゴ ProN W3"/>
                <a:cs typeface="Tw Cen MT"/>
              </a:rPr>
              <a:t>foreach</a:t>
            </a:r>
            <a:endParaRPr dirty="0" lang="en-US" sz="1300">
              <a:solidFill>
                <a:srgbClr val="000000"/>
              </a:solidFill>
              <a:uFillTx/>
              <a:latin typeface="Arial"/>
              <a:ea typeface="ヒラギノ角ゴ ProN W3"/>
              <a:cs typeface="Tw Cen M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8" name="TextBox 8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41219" y="4973638"/>
            <a:ext cx="858758" cy="20005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bIns="0" tIns="0" wrap="square">
            <a:spAutoFit/>
          </a:bodyPr>
          <a:lstStyle/>
          <a:p>
            <a:pPr>
              <a:defRPr>
                <a:uFillTx/>
              </a:defRPr>
            </a:pPr>
            <a:r>
              <a:rPr dirty="0" err="1" lang="en-US" smtClean="0" sz="1300">
                <a:solidFill>
                  <a:srgbClr val="000000"/>
                </a:solidFill>
                <a:uFillTx/>
                <a:latin typeface="Arial"/>
                <a:ea typeface="ヒラギノ角ゴ ProN W3"/>
                <a:cs typeface="Tw Cen MT"/>
              </a:rPr>
              <a:t>foreach</a:t>
            </a:r>
            <a:endParaRPr dirty="0" lang="en-US" sz="1300">
              <a:solidFill>
                <a:srgbClr val="000000"/>
              </a:solidFill>
              <a:uFillTx/>
              <a:latin typeface="Arial"/>
              <a:ea typeface="ヒラギノ角ゴ ProN W3"/>
              <a:cs typeface="Tw Cen MT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" name="Rectangle 5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36231" y="3517107"/>
            <a:ext cx="1003697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0" rIns="0" tIns="19202"/>
          <a:lstStyle/>
          <a:p>
            <a:pPr algn="ctr">
              <a:defRPr>
                <a:uFillTx/>
              </a:defRPr>
            </a:pPr>
            <a:r>
              <a:rPr dirty="0" kern="0" lang="en-US" sz="1500">
                <a:solidFill>
                  <a:srgbClr val="000000"/>
                </a:solidFill>
                <a:uFillTx/>
                <a:latin typeface="Calibri"/>
                <a:ea typeface="ヒラギノ角ゴ ProN W3"/>
                <a:cs typeface="ヒラギノ角ゴ ProN W3"/>
              </a:rPr>
              <a:t>batch @ t+1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" name="Rectangle 5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828925" y="3522662"/>
            <a:ext cx="1003697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0" rIns="0" tIns="19202"/>
          <a:lstStyle/>
          <a:p>
            <a:pPr algn="ctr">
              <a:defRPr>
                <a:uFillTx/>
              </a:defRPr>
            </a:pPr>
            <a:r>
              <a:rPr dirty="0" kern="0" lang="en-US" sz="1500">
                <a:solidFill>
                  <a:srgbClr val="000000"/>
                </a:solidFill>
                <a:uFillTx/>
                <a:latin typeface="Calibri"/>
                <a:ea typeface="ヒラギノ角ゴ ProN W3"/>
                <a:cs typeface="ヒラギノ角ゴ ProN W3"/>
              </a:rPr>
              <a:t>b</a:t>
            </a:r>
            <a:r>
              <a:rPr dirty="0" err="1" kern="0" lang="en-US" sz="1500">
                <a:solidFill>
                  <a:srgbClr val="000000"/>
                </a:solidFill>
                <a:uFillTx/>
                <a:latin typeface="Calibri"/>
                <a:ea typeface="ヒラギノ角ゴ ProN W3"/>
                <a:cs typeface="ヒラギノ角ゴ ProN W3"/>
              </a:rPr>
              <a:t>atch</a:t>
            </a:r>
            <a:r>
              <a:rPr dirty="0" kern="0" lang="en-US" sz="1500">
                <a:solidFill>
                  <a:srgbClr val="000000"/>
                </a:solidFill>
                <a:uFillTx/>
                <a:latin typeface="Calibri"/>
                <a:ea typeface="ヒラギノ角ゴ ProN W3"/>
                <a:cs typeface="ヒラギノ角ゴ ProN W3"/>
              </a:rPr>
              <a:t> @ t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7" name="Rectangle 5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442347" y="3522662"/>
            <a:ext cx="1003697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0" rIns="0" tIns="19202"/>
          <a:lstStyle/>
          <a:p>
            <a:pPr algn="ctr">
              <a:defRPr>
                <a:uFillTx/>
              </a:defRPr>
            </a:pPr>
            <a:r>
              <a:rPr dirty="0" kern="0" lang="en-US" sz="1500">
                <a:solidFill>
                  <a:srgbClr val="000000"/>
                </a:solidFill>
                <a:uFillTx/>
                <a:latin typeface="Calibri"/>
                <a:ea typeface="ヒラギノ角ゴ ProN W3"/>
                <a:cs typeface="ヒラギノ角ゴ ProN W3"/>
              </a:rPr>
              <a:t>batch @ t+2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524" name="Rectangle 15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81050" y="3733800"/>
            <a:ext cx="1885950" cy="34655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bIns="19202" lIns="38405" rIns="38405" tIns="19202">
            <a:spAutoFit/>
          </a:bodyPr>
          <a:lstStyle/>
          <a:p>
            <a:r>
              <a:rPr dirty="0" lang="en-US" sz="2000">
                <a:solidFill>
                  <a:srgbClr val="000000"/>
                </a:solidFill>
                <a:uFillTx/>
                <a:latin charset="0" typeface="Calibri"/>
                <a:ea typeface="ヒラギノ角ゴ ProN W3"/>
                <a:cs charset="0" typeface="Calibri"/>
              </a:rPr>
              <a:t>tweets </a:t>
            </a:r>
            <a:r>
              <a:rPr dirty="0" err="1" lang="en-US" sz="2000">
                <a:solidFill>
                  <a:srgbClr val="000000"/>
                </a:solidFill>
                <a:uFillTx/>
                <a:latin charset="0" typeface="Calibri"/>
                <a:ea typeface="ヒラギノ角ゴ ProN W3"/>
                <a:cs charset="0" typeface="Calibri"/>
              </a:rPr>
              <a:t>DStream</a:t>
            </a:r>
            <a:endParaRPr dirty="0" lang="en-US" sz="2000">
              <a:solidFill>
                <a:srgbClr val="000000"/>
              </a:solidFill>
              <a:uFillTx/>
              <a:latin charset="0" typeface="Calibri"/>
              <a:ea typeface="ヒラギノ角ゴ ProN W3"/>
              <a:cs charset="0" typeface="Calibri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525" name="Rectangle 15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81050" y="4533900"/>
            <a:ext cx="1885950" cy="65433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bIns="19202" lIns="38405" rIns="38405" tIns="19202">
            <a:spAutoFit/>
          </a:bodyPr>
          <a:lstStyle/>
          <a:p>
            <a:r>
              <a:rPr dirty="0" err="1" lang="en-US" sz="2000">
                <a:solidFill>
                  <a:srgbClr val="000000"/>
                </a:solidFill>
                <a:uFillTx/>
                <a:latin charset="0" typeface="Calibri"/>
                <a:ea typeface="ヒラギノ角ゴ ProN W3"/>
                <a:cs charset="0" typeface="Calibri"/>
              </a:rPr>
              <a:t>hashTags</a:t>
            </a:r>
            <a:r>
              <a:rPr dirty="0" lang="en-US" sz="2000">
                <a:solidFill>
                  <a:srgbClr val="000000"/>
                </a:solidFill>
                <a:uFillTx/>
                <a:latin charset="0" typeface="Calibri"/>
                <a:ea typeface="ヒラギノ角ゴ ProN W3"/>
                <a:cs charset="0" typeface="Calibri"/>
              </a:rPr>
              <a:t> </a:t>
            </a:r>
            <a:r>
              <a:rPr dirty="0" err="1" lang="en-US" sz="2000">
                <a:solidFill>
                  <a:srgbClr val="000000"/>
                </a:solidFill>
                <a:uFillTx/>
                <a:latin charset="0" typeface="Calibri"/>
                <a:ea typeface="ヒラギノ角ゴ ProN W3"/>
                <a:cs charset="0" typeface="Calibri"/>
              </a:rPr>
              <a:t>DStream</a:t>
            </a:r>
            <a:endParaRPr dirty="0" lang="en-US" sz="2000">
              <a:solidFill>
                <a:srgbClr val="000000"/>
              </a:solidFill>
              <a:uFillTx/>
              <a:latin charset="0" typeface="Calibri"/>
              <a:ea typeface="ヒラギノ角ゴ ProN W3"/>
              <a:cs charset="0" typeface="Calibri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" name="Rounded Rectangular Callout 5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931912" y="5481287"/>
            <a:ext cx="3433764" cy="685800"/>
          </a:xfrm>
          <a:prstGeom prst="wedgeRoundRectCallout">
            <a:avLst>
              <a:gd fmla="val -66225" name="adj1"/>
              <a:gd fmla="val 22361" name="adj2"/>
              <a:gd fmla="val 16667" name="adj3"/>
            </a:avLst>
          </a:prstGeom>
          <a:noFill/>
          <a:ln cmpd="sng" w="28575">
            <a:noFill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0" rIns="0" tIns="19202"/>
          <a:lstStyle/>
          <a:p>
            <a:pPr algn="ctr">
              <a:defRPr>
                <a:uFillTx/>
              </a:defRPr>
            </a:pPr>
            <a:r>
              <a:rPr dirty="0" lang="en-US" smtClean="0" sz="1700">
                <a:solidFill>
                  <a:srgbClr val="000000"/>
                </a:solidFill>
                <a:uFillTx/>
                <a:latin typeface="Calibri"/>
                <a:cs typeface="Calibri"/>
              </a:rPr>
              <a:t>Write to database, update analytics UI, do whatever you want</a:t>
            </a:r>
            <a:endParaRPr dirty="0" lang="en-US" sz="170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125530360" animBg="1" grpId="0" spid="164"/>
    </p:bldLst>
  </p:timing>
</p:sld>
</file>

<file path=ppt/slides/slide5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" name="Title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r>
              <a:rPr dirty="0" lang="en-US" smtClean="0" sz="4500">
                <a:uFillTx/>
              </a:rPr>
              <a:t>Example – Get </a:t>
            </a:r>
            <a:r>
              <a:rPr dirty="0" err="1" lang="en-US" smtClean="0" sz="4500">
                <a:uFillTx/>
              </a:rPr>
              <a:t>hashtags</a:t>
            </a:r>
            <a:r>
              <a:rPr dirty="0" lang="en-US" smtClean="0" sz="4500">
                <a:uFillTx/>
              </a:rPr>
              <a:t> from Twitter  </a:t>
            </a:r>
            <a:endParaRPr dirty="0" lang="en-US" sz="45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Conten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indent="0" marL="0">
              <a:buNone/>
              <a:defRPr>
                <a:uFillTx/>
              </a:defRPr>
            </a:pPr>
            <a:r>
              <a:rPr dirty="0" err="1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val</a:t>
            </a:r>
            <a:r>
              <a:rPr dirty="0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 tweets = </a:t>
            </a:r>
            <a:r>
              <a:rPr dirty="0" err="1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ssc.twitterStream</a:t>
            </a:r>
            <a:r>
              <a:rPr dirty="0" lang="en-US" smtClean="0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()</a:t>
            </a:r>
            <a:endParaRPr dirty="0" lang="en-US" sz="1700">
              <a:solidFill>
                <a:schemeClr val="tx1">
                  <a:lumMod val="50000"/>
                  <a:lumOff val="50000"/>
                </a:schemeClr>
              </a:solidFill>
              <a:uFillTx/>
              <a:latin typeface="Consolas"/>
              <a:cs typeface="Consolas"/>
            </a:endParaRPr>
          </a:p>
          <a:p>
            <a:pPr indent="0" marL="0">
              <a:buNone/>
              <a:defRPr>
                <a:uFillTx/>
              </a:defRPr>
            </a:pPr>
            <a:r>
              <a:rPr dirty="0" err="1" lang="en-US" sz="1700">
                <a:solidFill>
                  <a:srgbClr val="7F7F7F"/>
                </a:solidFill>
                <a:uFillTx/>
                <a:latin typeface="Consolas"/>
                <a:cs typeface="Consolas"/>
              </a:rPr>
              <a:t>val</a:t>
            </a:r>
            <a:r>
              <a:rPr dirty="0" lang="en-US" sz="1700">
                <a:solidFill>
                  <a:srgbClr val="7F7F7F"/>
                </a:solidFill>
                <a:uFillTx/>
                <a:latin typeface="Consolas"/>
                <a:cs typeface="Consolas"/>
              </a:rPr>
              <a:t> </a:t>
            </a:r>
            <a:r>
              <a:rPr dirty="0" err="1" lang="en-US" sz="1700">
                <a:solidFill>
                  <a:srgbClr val="7F7F7F"/>
                </a:solidFill>
                <a:uFillTx/>
                <a:latin typeface="Consolas"/>
                <a:cs typeface="Consolas"/>
              </a:rPr>
              <a:t>hashTags</a:t>
            </a:r>
            <a:r>
              <a:rPr dirty="0" lang="en-US" sz="1700">
                <a:solidFill>
                  <a:srgbClr val="7F7F7F"/>
                </a:solidFill>
                <a:uFillTx/>
                <a:latin typeface="Consolas"/>
                <a:cs typeface="Consolas"/>
              </a:rPr>
              <a:t> = </a:t>
            </a:r>
            <a:r>
              <a:rPr dirty="0" err="1" lang="en-US" sz="1700">
                <a:solidFill>
                  <a:srgbClr val="7F7F7F"/>
                </a:solidFill>
                <a:uFillTx/>
                <a:latin typeface="Consolas"/>
                <a:cs typeface="Consolas"/>
              </a:rPr>
              <a:t>tweets.flatMap</a:t>
            </a:r>
            <a:r>
              <a:rPr dirty="0" lang="en-US" sz="1700">
                <a:solidFill>
                  <a:srgbClr val="7F7F7F"/>
                </a:solidFill>
                <a:uFillTx/>
                <a:latin typeface="Consolas"/>
                <a:cs typeface="Consolas"/>
              </a:rPr>
              <a:t> (status =&gt; </a:t>
            </a:r>
            <a:r>
              <a:rPr dirty="0" err="1" lang="en-US" sz="1700">
                <a:solidFill>
                  <a:srgbClr val="7F7F7F"/>
                </a:solidFill>
                <a:uFillTx/>
                <a:latin typeface="Consolas"/>
                <a:cs typeface="Consolas"/>
              </a:rPr>
              <a:t>getTags</a:t>
            </a:r>
            <a:r>
              <a:rPr dirty="0" lang="en-US" sz="1700">
                <a:solidFill>
                  <a:srgbClr val="7F7F7F"/>
                </a:solidFill>
                <a:uFillTx/>
                <a:latin typeface="Consolas"/>
                <a:cs typeface="Consolas"/>
              </a:rPr>
              <a:t>(status))</a:t>
            </a:r>
          </a:p>
          <a:p>
            <a:pPr indent="0" marL="0">
              <a:buNone/>
              <a:defRPr>
                <a:uFillTx/>
              </a:defRPr>
            </a:pPr>
            <a:r>
              <a:rPr dirty="0" err="1" lang="en-US" sz="1700">
                <a:solidFill>
                  <a:schemeClr val="accent3"/>
                </a:solidFill>
                <a:uFillTx/>
                <a:latin typeface="Consolas"/>
                <a:cs typeface="Consolas"/>
              </a:rPr>
              <a:t>hashTags</a:t>
            </a:r>
            <a:r>
              <a:rPr dirty="0" err="1" lang="en-US" sz="1700">
                <a:uFillTx/>
                <a:latin typeface="Consolas"/>
                <a:cs typeface="Consolas"/>
              </a:rPr>
              <a:t>.</a:t>
            </a:r>
            <a:r>
              <a:rPr dirty="0" err="1" lang="en-US" sz="1700">
                <a:solidFill>
                  <a:schemeClr val="accent1"/>
                </a:solidFill>
                <a:uFillTx/>
                <a:latin typeface="Consolas"/>
                <a:cs typeface="Consolas"/>
              </a:rPr>
              <a:t>saveAsHadoopFiles</a:t>
            </a:r>
            <a:r>
              <a:rPr dirty="0" lang="en-US" sz="1700">
                <a:uFillTx/>
                <a:latin typeface="Consolas"/>
                <a:cs typeface="Consolas"/>
              </a:rPr>
              <a:t>("</a:t>
            </a:r>
            <a:r>
              <a:rPr dirty="0" err="1" lang="en-US" sz="1700">
                <a:uFillTx/>
                <a:latin typeface="Consolas"/>
                <a:cs typeface="Consolas"/>
              </a:rPr>
              <a:t>hdfs</a:t>
            </a:r>
            <a:r>
              <a:rPr dirty="0" lang="en-US" sz="1700">
                <a:uFillTx/>
                <a:latin typeface="Consolas"/>
                <a:cs typeface="Consolas"/>
              </a:rPr>
              <a:t>://...")</a:t>
            </a:r>
          </a:p>
          <a:p>
            <a:pPr indent="0" marL="0">
              <a:buNone/>
              <a:defRPr>
                <a:uFillTx/>
              </a:defRPr>
            </a:pPr>
            <a:endParaRPr dirty="0" lang="en-US" sz="2500">
              <a:uFillTx/>
            </a:endParaRPr>
          </a:p>
          <a:p>
            <a:pPr>
              <a:defRPr>
                <a:uFillTx/>
              </a:defRPr>
            </a:pPr>
            <a:endParaRPr dirty="0" lang="en-US" sz="20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4" name="Rounded Rectangular Callout 16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868035" y="2849985"/>
            <a:ext cx="5066876" cy="571500"/>
          </a:xfrm>
          <a:prstGeom prst="wedgeRoundRectCallout">
            <a:avLst>
              <a:gd fmla="val -56824" name="adj1"/>
              <a:gd fmla="val -52520" name="adj2"/>
              <a:gd fmla="val 16667" name="adj3"/>
            </a:avLst>
          </a:prstGeom>
          <a:ln cmpd="sng" w="28575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0" rIns="0" tIns="19202"/>
          <a:lstStyle/>
          <a:p>
            <a:pPr algn="ctr">
              <a:defRPr>
                <a:uFillTx/>
              </a:defRPr>
            </a:pPr>
            <a:r>
              <a:rPr b="1" dirty="0" lang="en-US" sz="14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output operation</a:t>
            </a:r>
            <a:r>
              <a:rPr dirty="0" lang="en-US" sz="14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: to push data to external storage</a:t>
            </a: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21508" name="Group 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920603" y="3810000"/>
            <a:ext cx="834628" cy="296069"/>
            <a:chOff x="7918600" y="4832650"/>
            <a:chExt cx="2458447" cy="65385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9" name="Alternate Process 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918600" y="4846674"/>
              <a:ext cx="2458447" cy="629314"/>
            </a:xfrm>
            <a:prstGeom prst="flowChartAlternateProcess">
              <a:avLst/>
            </a:prstGeom>
            <a:ln cmpd="sng" w="19050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lang="en-US">
                <a:solidFill>
                  <a:srgbClr val="000000"/>
                </a:solidFill>
                <a:uFillTx/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10" name="Straight Connector 9"/>
            <p:cNvCxnSpPr xmlns:c="http://schemas.openxmlformats.org/drawingml/2006/chart" xmlns:pic="http://schemas.openxmlformats.org/drawingml/2006/picture" xmlns:dgm="http://schemas.openxmlformats.org/drawingml/2006/diagram">
              <a:stCxn id="9" idx="0"/>
              <a:endCxn id="9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147824" y="4846674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1" name="Straight Connector 10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784354" y="4832650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2" name="Straight Connector 11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8548117" y="4857191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21509" name="Group 2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912864" y="4599782"/>
            <a:ext cx="834033" cy="296069"/>
            <a:chOff x="7918600" y="4832650"/>
            <a:chExt cx="2458447" cy="65385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25" name="Alternate Process 2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918600" y="4846674"/>
              <a:ext cx="2458447" cy="629314"/>
            </a:xfrm>
            <a:prstGeom prst="flowChartAlternateProcess">
              <a:avLst/>
            </a:prstGeom>
            <a:ln cmpd="sng" w="19050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lang="en-US">
                <a:solidFill>
                  <a:srgbClr val="000000"/>
                </a:solidFill>
                <a:uFillTx/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26" name="Straight Connector 25"/>
            <p:cNvCxnSpPr xmlns:c="http://schemas.openxmlformats.org/drawingml/2006/chart" xmlns:pic="http://schemas.openxmlformats.org/drawingml/2006/picture" xmlns:dgm="http://schemas.openxmlformats.org/drawingml/2006/diagram">
              <a:stCxn id="25" idx="0"/>
              <a:endCxn id="25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148701" y="4846674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7" name="Straight Connector 26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785687" y="4832650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28" name="Straight Connector 27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8548566" y="4857191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63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3375082" y="4248150"/>
            <a:ext cx="935832" cy="20005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bIns="0" lIns="38405" rIns="38405" tIns="0" wrap="square">
            <a:spAutoFit/>
          </a:bodyPr>
          <a:lstStyle/>
          <a:p>
            <a:pPr>
              <a:defRPr>
                <a:uFillTx/>
              </a:defRPr>
            </a:pPr>
            <a:r>
              <a:rPr dirty="0" err="1" lang="en-US" sz="1300">
                <a:solidFill>
                  <a:srgbClr val="000000"/>
                </a:solidFill>
                <a:uFillTx/>
                <a:latin typeface="Arial"/>
                <a:ea typeface="ヒラギノ角ゴ ProN W3"/>
                <a:cs typeface="Tw Cen MT"/>
              </a:rPr>
              <a:t>flatMap</a:t>
            </a:r>
            <a:endParaRPr dirty="0" lang="en-US" sz="1300">
              <a:solidFill>
                <a:srgbClr val="000000"/>
              </a:solidFill>
              <a:uFillTx/>
              <a:latin typeface="Arial"/>
              <a:ea typeface="ヒラギノ角ゴ ProN W3"/>
              <a:cs typeface="Tw Cen MT"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09" name="Straight Arrow Connector 108"/>
          <p:cNvCxnSpPr xmlns:c="http://schemas.openxmlformats.org/drawingml/2006/chart" xmlns:pic="http://schemas.openxmlformats.org/drawingml/2006/picture" xmlns:dgm="http://schemas.openxmlformats.org/drawingml/2006/diagram">
            <a:stCxn id="9" idx="2"/>
            <a:endCxn id="25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3329583" y="4101307"/>
            <a:ext cx="8334" cy="505619"/>
          </a:xfrm>
          <a:prstGeom prst="straightConnector1">
            <a:avLst/>
          </a:prstGeom>
          <a:solidFill>
            <a:srgbClr val="000000"/>
          </a:solidFill>
          <a:ln algn="ctr" cap="flat" cmpd="sng" w="28575">
            <a:solidFill>
              <a:srgbClr val="000000"/>
            </a:solidFill>
            <a:prstDash val="solid"/>
            <a:round/>
            <a:headEnd len="med" type="none" w="med"/>
            <a:tailEnd type="arrow"/>
          </a:ln>
          <a:effectLst/>
        </p:spPr>
      </p:cxnSp>
      <p:grpSp>
        <p:nvGrpSpPr>
          <p:cNvPr xmlns:c="http://schemas.openxmlformats.org/drawingml/2006/chart" xmlns:pic="http://schemas.openxmlformats.org/drawingml/2006/picture" xmlns:dgm="http://schemas.openxmlformats.org/drawingml/2006/diagram" id="21512" name="Group 11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239221" y="3810000"/>
            <a:ext cx="834628" cy="296069"/>
            <a:chOff x="7918600" y="4832650"/>
            <a:chExt cx="2458447" cy="65385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13" name="Alternate Process 11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918600" y="4846674"/>
              <a:ext cx="2458447" cy="629314"/>
            </a:xfrm>
            <a:prstGeom prst="flowChartAlternateProcess">
              <a:avLst/>
            </a:prstGeom>
            <a:ln cmpd="sng" w="19050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lang="en-US">
                <a:solidFill>
                  <a:srgbClr val="000000"/>
                </a:solidFill>
                <a:uFillTx/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114" name="Straight Connector 113"/>
            <p:cNvCxnSpPr xmlns:c="http://schemas.openxmlformats.org/drawingml/2006/chart" xmlns:pic="http://schemas.openxmlformats.org/drawingml/2006/picture" xmlns:dgm="http://schemas.openxmlformats.org/drawingml/2006/diagram">
              <a:stCxn id="113" idx="0"/>
              <a:endCxn id="113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147823" y="4846674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15" name="Straight Connector 114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784354" y="4832650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16" name="Straight Connector 115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8548116" y="4857191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21513" name="Group 12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231481" y="4599782"/>
            <a:ext cx="834033" cy="296069"/>
            <a:chOff x="7918600" y="4832650"/>
            <a:chExt cx="2458447" cy="65385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28" name="Alternate Process 12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918600" y="4846674"/>
              <a:ext cx="2458447" cy="629314"/>
            </a:xfrm>
            <a:prstGeom prst="flowChartAlternateProcess">
              <a:avLst/>
            </a:prstGeom>
            <a:ln cmpd="sng" w="19050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lang="en-US">
                <a:solidFill>
                  <a:srgbClr val="000000"/>
                </a:solidFill>
                <a:uFillTx/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129" name="Straight Connector 128"/>
            <p:cNvCxnSpPr xmlns:c="http://schemas.openxmlformats.org/drawingml/2006/chart" xmlns:pic="http://schemas.openxmlformats.org/drawingml/2006/picture" xmlns:dgm="http://schemas.openxmlformats.org/drawingml/2006/diagram">
              <a:stCxn id="128" idx="0"/>
              <a:endCxn id="128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148701" y="4846674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30" name="Straight Connector 129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785686" y="4832650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31" name="Straight Connector 130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8548566" y="4857191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32" name="TextBox 13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693700" y="4248150"/>
            <a:ext cx="935832" cy="20005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bIns="0" lIns="38405" rIns="38405" tIns="0" wrap="square">
            <a:spAutoFit/>
          </a:bodyPr>
          <a:lstStyle/>
          <a:p>
            <a:pPr>
              <a:defRPr>
                <a:uFillTx/>
              </a:defRPr>
            </a:pPr>
            <a:r>
              <a:rPr dirty="0" err="1" lang="en-US" sz="1300">
                <a:solidFill>
                  <a:srgbClr val="000000"/>
                </a:solidFill>
                <a:uFillTx/>
                <a:latin typeface="Arial"/>
                <a:ea typeface="ヒラギノ角ゴ ProN W3"/>
                <a:cs typeface="Tw Cen MT"/>
              </a:rPr>
              <a:t>flatMap</a:t>
            </a:r>
            <a:endParaRPr dirty="0" lang="en-US" sz="1300">
              <a:solidFill>
                <a:srgbClr val="000000"/>
              </a:solidFill>
              <a:uFillTx/>
              <a:latin typeface="Arial"/>
              <a:ea typeface="ヒラギノ角ゴ ProN W3"/>
              <a:cs typeface="Tw Cen MT"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33" name="Straight Arrow Connector 132"/>
          <p:cNvCxnSpPr xmlns:c="http://schemas.openxmlformats.org/drawingml/2006/chart" xmlns:pic="http://schemas.openxmlformats.org/drawingml/2006/picture" xmlns:dgm="http://schemas.openxmlformats.org/drawingml/2006/diagram">
            <a:stCxn id="113" idx="2"/>
            <a:endCxn id="128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4648200" y="4101307"/>
            <a:ext cx="8334" cy="505619"/>
          </a:xfrm>
          <a:prstGeom prst="straightConnector1">
            <a:avLst/>
          </a:prstGeom>
          <a:solidFill>
            <a:srgbClr val="000000"/>
          </a:solidFill>
          <a:ln algn="ctr" cap="flat" cmpd="sng" w="28575">
            <a:solidFill>
              <a:srgbClr val="000000"/>
            </a:solidFill>
            <a:prstDash val="solid"/>
            <a:round/>
            <a:headEnd len="med" type="none" w="med"/>
            <a:tailEnd type="arrow"/>
          </a:ln>
          <a:effectLst/>
        </p:spPr>
      </p:cxnSp>
      <p:grpSp>
        <p:nvGrpSpPr>
          <p:cNvPr xmlns:c="http://schemas.openxmlformats.org/drawingml/2006/chart" xmlns:pic="http://schemas.openxmlformats.org/drawingml/2006/picture" xmlns:dgm="http://schemas.openxmlformats.org/drawingml/2006/diagram" id="21516" name="Group 13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532239" y="3810000"/>
            <a:ext cx="834033" cy="296069"/>
            <a:chOff x="7918600" y="4832650"/>
            <a:chExt cx="2458447" cy="65385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35" name="Alternate Process 13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918600" y="4846674"/>
              <a:ext cx="2458447" cy="629314"/>
            </a:xfrm>
            <a:prstGeom prst="flowChartAlternateProcess">
              <a:avLst/>
            </a:prstGeom>
            <a:ln cmpd="sng" w="19050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lang="en-US">
                <a:solidFill>
                  <a:srgbClr val="000000"/>
                </a:solidFill>
                <a:uFillTx/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136" name="Straight Connector 135"/>
            <p:cNvCxnSpPr xmlns:c="http://schemas.openxmlformats.org/drawingml/2006/chart" xmlns:pic="http://schemas.openxmlformats.org/drawingml/2006/picture" xmlns:dgm="http://schemas.openxmlformats.org/drawingml/2006/diagram">
              <a:stCxn id="135" idx="0"/>
              <a:endCxn id="135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148701" y="4846674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37" name="Straight Connector 136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785687" y="4832650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38" name="Straight Connector 137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8548566" y="4857191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21517" name="Group 14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5523905" y="4599782"/>
            <a:ext cx="834033" cy="296069"/>
            <a:chOff x="7918600" y="4832650"/>
            <a:chExt cx="2458447" cy="653855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50" name="Alternate Process 14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7918600" y="4846674"/>
              <a:ext cx="2458447" cy="629314"/>
            </a:xfrm>
            <a:prstGeom prst="flowChartAlternateProcess">
              <a:avLst/>
            </a:prstGeom>
            <a:ln cmpd="sng" w="19050"/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/>
            <a:lstStyle/>
            <a:p>
              <a:pPr algn="ctr">
                <a:defRPr>
                  <a:uFillTx/>
                </a:defRPr>
              </a:pPr>
              <a:endParaRPr lang="en-US">
                <a:solidFill>
                  <a:srgbClr val="000000"/>
                </a:solidFill>
                <a:uFillTx/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xmlns:c="http://schemas.openxmlformats.org/drawingml/2006/chart" xmlns:pic="http://schemas.openxmlformats.org/drawingml/2006/picture" xmlns:dgm="http://schemas.openxmlformats.org/drawingml/2006/diagram" id="151" name="Straight Connector 150"/>
            <p:cNvCxnSpPr xmlns:c="http://schemas.openxmlformats.org/drawingml/2006/chart" xmlns:pic="http://schemas.openxmlformats.org/drawingml/2006/picture" xmlns:dgm="http://schemas.openxmlformats.org/drawingml/2006/diagram">
              <a:stCxn id="150" idx="0"/>
              <a:endCxn id="150" idx="2"/>
            </p:cNvCxnSpPr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148701" y="4846674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52" name="Straight Connector 151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9785687" y="4832650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153" name="Straight Connector 152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>
            <a:xfrm>
              <a:off x="8548566" y="4857191"/>
              <a:ext cx="0" cy="629314"/>
            </a:xfrm>
            <a:prstGeom prst="line">
              <a:avLst/>
            </a:prstGeom>
            <a:ln cmpd="sng" w="19050">
              <a:headEnd type="none"/>
              <a:tailEnd len="med" type="none" w="sm"/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54" name="TextBox 15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986123" y="4248150"/>
            <a:ext cx="935832" cy="20005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bIns="0" lIns="38405" rIns="38405" tIns="0" wrap="square">
            <a:spAutoFit/>
          </a:bodyPr>
          <a:lstStyle/>
          <a:p>
            <a:pPr>
              <a:defRPr>
                <a:uFillTx/>
              </a:defRPr>
            </a:pPr>
            <a:r>
              <a:rPr dirty="0" err="1" lang="en-US" sz="1300">
                <a:solidFill>
                  <a:srgbClr val="000000"/>
                </a:solidFill>
                <a:uFillTx/>
                <a:latin typeface="Arial"/>
                <a:ea typeface="ヒラギノ角ゴ ProN W3"/>
                <a:cs typeface="Tw Cen MT"/>
              </a:rPr>
              <a:t>flatMap</a:t>
            </a:r>
            <a:endParaRPr dirty="0" lang="en-US" sz="1300">
              <a:solidFill>
                <a:srgbClr val="000000"/>
              </a:solidFill>
              <a:uFillTx/>
              <a:latin typeface="Arial"/>
              <a:ea typeface="ヒラギノ角ゴ ProN W3"/>
              <a:cs typeface="Tw Cen MT"/>
            </a:endParaRP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55" name="Straight Arrow Connector 154"/>
          <p:cNvCxnSpPr xmlns:c="http://schemas.openxmlformats.org/drawingml/2006/chart" xmlns:pic="http://schemas.openxmlformats.org/drawingml/2006/picture" xmlns:dgm="http://schemas.openxmlformats.org/drawingml/2006/diagram">
            <a:stCxn id="135" idx="2"/>
            <a:endCxn id="150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5941219" y="4101307"/>
            <a:ext cx="7739" cy="505619"/>
          </a:xfrm>
          <a:prstGeom prst="straightConnector1">
            <a:avLst/>
          </a:prstGeom>
          <a:solidFill>
            <a:srgbClr val="000000"/>
          </a:solidFill>
          <a:ln algn="ctr" cap="flat" cmpd="sng" w="28575">
            <a:solidFill>
              <a:srgbClr val="000000"/>
            </a:solidFill>
            <a:prstDash val="solid"/>
            <a:round/>
            <a:headEnd len="med" type="none" w="med"/>
            <a:tailEnd type="arrow"/>
          </a:ln>
          <a:effectLst/>
        </p:spPr>
      </p:cxnSp>
      <p:grpSp>
        <p:nvGrpSpPr>
          <p:cNvPr xmlns:c="http://schemas.openxmlformats.org/drawingml/2006/chart" xmlns:pic="http://schemas.openxmlformats.org/drawingml/2006/picture" xmlns:dgm="http://schemas.openxmlformats.org/drawingml/2006/diagram" id="6" name="Group 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000375" y="4901407"/>
            <a:ext cx="3552825" cy="1042193"/>
            <a:chOff x="8001000" y="9802813"/>
            <a:chExt cx="9474199" cy="2084386"/>
          </a:xfrm>
        </p:grpSpPr>
        <p:cxnSp>
          <p:nvCxnSpPr>
            <p:cNvPr xmlns:c="http://schemas.openxmlformats.org/drawingml/2006/chart" xmlns:pic="http://schemas.openxmlformats.org/drawingml/2006/picture" xmlns:dgm="http://schemas.openxmlformats.org/drawingml/2006/diagram" id="85" name="Straight Arrow Connector 84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8863013" y="9802813"/>
              <a:ext cx="22225" cy="1011237"/>
            </a:xfrm>
            <a:prstGeom prst="straightConnector1">
              <a:avLst/>
            </a:prstGeom>
            <a:solidFill>
              <a:srgbClr val="000000"/>
            </a:solidFill>
            <a:ln algn="ctr" cap="flat" cmpd="sng" w="28575">
              <a:solidFill>
                <a:srgbClr val="000000"/>
              </a:solidFill>
              <a:prstDash val="solid"/>
              <a:round/>
              <a:headEnd len="med" type="none" w="med"/>
              <a:tailEnd type="arrow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87" name="Straight Arrow Connector 86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12379325" y="9802813"/>
              <a:ext cx="22225" cy="1011237"/>
            </a:xfrm>
            <a:prstGeom prst="straightConnector1">
              <a:avLst/>
            </a:prstGeom>
            <a:solidFill>
              <a:srgbClr val="000000"/>
            </a:solidFill>
            <a:ln algn="ctr" cap="flat" cmpd="sng" w="28575">
              <a:solidFill>
                <a:srgbClr val="000000"/>
              </a:solidFill>
              <a:prstDash val="solid"/>
              <a:round/>
              <a:headEnd len="med" type="none" w="med"/>
              <a:tailEnd type="arrow"/>
            </a:ln>
            <a:effectLst/>
          </p:spPr>
        </p:cxnSp>
        <p:cxnSp>
          <p:nvCxnSpPr>
            <p:cNvPr xmlns:c="http://schemas.openxmlformats.org/drawingml/2006/chart" xmlns:pic="http://schemas.openxmlformats.org/drawingml/2006/picture" xmlns:dgm="http://schemas.openxmlformats.org/drawingml/2006/diagram" id="89" name="Straight Arrow Connector 88"/>
            <p:cNvCxnSpPr xmlns:c="http://schemas.openxmlformats.org/drawingml/2006/chart" xmlns:pic="http://schemas.openxmlformats.org/drawingml/2006/picture" xmlns:dgm="http://schemas.openxmlformats.org/drawingml/2006/diagram"/>
            <p:nvPr/>
          </p:nvCxnSpPr>
          <p:spPr xmlns:c="http://schemas.openxmlformats.org/drawingml/2006/chart" xmlns:pic="http://schemas.openxmlformats.org/drawingml/2006/picture" xmlns:dgm="http://schemas.openxmlformats.org/drawingml/2006/diagram" bwMode="auto">
            <a:xfrm flipH="1">
              <a:off x="15827375" y="9802813"/>
              <a:ext cx="20638" cy="1011237"/>
            </a:xfrm>
            <a:prstGeom prst="straightConnector1">
              <a:avLst/>
            </a:prstGeom>
            <a:solidFill>
              <a:srgbClr val="000000"/>
            </a:solidFill>
            <a:ln algn="ctr" cap="flat" cmpd="sng" w="28575">
              <a:solidFill>
                <a:srgbClr val="000000"/>
              </a:solidFill>
              <a:prstDash val="solid"/>
              <a:round/>
              <a:headEnd len="med" type="none" w="med"/>
              <a:tailEnd type="arrow"/>
            </a:ln>
            <a:effectLst/>
          </p:spPr>
        </p:cxnSp>
        <p:pic>
          <p:nvPicPr>
            <p:cNvPr xmlns:c="http://schemas.openxmlformats.org/drawingml/2006/chart" xmlns:pic="http://schemas.openxmlformats.org/drawingml/2006/picture" xmlns:dgm="http://schemas.openxmlformats.org/drawingml/2006/diagram" id="21530" name="Picture 2"/>
            <p:cNvPicPr xmlns:c="http://schemas.openxmlformats.org/drawingml/2006/chart" xmlns:pic="http://schemas.openxmlformats.org/drawingml/2006/picture" xmlns:dgm="http://schemas.openxmlformats.org/drawingml/2006/diagram">
              <a:picLocks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001000" y="10820401"/>
              <a:ext cx="1752600" cy="1066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21531" name="Picture 91"/>
            <p:cNvPicPr xmlns:c="http://schemas.openxmlformats.org/drawingml/2006/chart" xmlns:pic="http://schemas.openxmlformats.org/drawingml/2006/picture" xmlns:dgm="http://schemas.openxmlformats.org/drawingml/2006/diagram">
              <a:picLocks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1506200" y="10820401"/>
              <a:ext cx="1752600" cy="1066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xmlns:c="http://schemas.openxmlformats.org/drawingml/2006/chart" xmlns:pic="http://schemas.openxmlformats.org/drawingml/2006/picture" xmlns:dgm="http://schemas.openxmlformats.org/drawingml/2006/diagram" id="21532" name="Picture 92"/>
            <p:cNvPicPr xmlns:c="http://schemas.openxmlformats.org/drawingml/2006/chart" xmlns:pic="http://schemas.openxmlformats.org/drawingml/2006/picture" xmlns:dgm="http://schemas.openxmlformats.org/drawingml/2006/diagram">
              <a:picLocks noChangeAspect="1"/>
            </p:cNvPicPr>
            <p:nvPr/>
          </p:nvPicPr>
          <p:blipFill xmlns:c="http://schemas.openxmlformats.org/drawingml/2006/chart" xmlns:pic="http://schemas.openxmlformats.org/drawingml/2006/picture" xmlns:dgm="http://schemas.openxmlformats.org/drawingml/2006/diagram">
            <a:blip r:embed="rId2"/>
            <a:srcRect/>
            <a:stretch>
              <a:fillRect/>
            </a:stretch>
          </p:blipFill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5011399" y="10820401"/>
              <a:ext cx="1752600" cy="10667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xmlns:c="http://schemas.openxmlformats.org/drawingml/2006/chart" xmlns:pic="http://schemas.openxmlformats.org/drawingml/2006/picture" xmlns:dgm="http://schemas.openxmlformats.org/drawingml/2006/diagram" id="84" name="TextBox 83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8880475" y="9947275"/>
              <a:ext cx="1631949" cy="400110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bIns="0" tIns="0">
              <a:spAutoFit/>
            </a:bodyPr>
            <a:lstStyle/>
            <a:p>
              <a:pPr>
                <a:defRPr>
                  <a:uFillTx/>
                </a:defRPr>
              </a:pPr>
              <a:r>
                <a:rPr dirty="0" lang="en-US" sz="1300">
                  <a:solidFill>
                    <a:srgbClr val="000000"/>
                  </a:solidFill>
                  <a:uFillTx/>
                  <a:latin typeface="Arial"/>
                  <a:ea typeface="ヒラギノ角ゴ ProN W3"/>
                  <a:cs typeface="Tw Cen MT"/>
                </a:rPr>
                <a:t>save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6" name="TextBox 85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2396786" y="9947275"/>
              <a:ext cx="1630362" cy="400110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bIns="0" tIns="0">
              <a:spAutoFit/>
            </a:bodyPr>
            <a:lstStyle/>
            <a:p>
              <a:pPr>
                <a:defRPr>
                  <a:uFillTx/>
                </a:defRPr>
              </a:pPr>
              <a:r>
                <a:rPr dirty="0" lang="en-US" sz="1300">
                  <a:solidFill>
                    <a:srgbClr val="000000"/>
                  </a:solidFill>
                  <a:uFillTx/>
                  <a:latin typeface="Arial"/>
                  <a:ea typeface="ヒラギノ角ゴ ProN W3"/>
                  <a:cs typeface="Tw Cen MT"/>
                </a:rPr>
                <a:t>save</a:t>
              </a: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8" name="TextBox 87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>
              <a:off x="15843250" y="9947275"/>
              <a:ext cx="1631949" cy="400110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bIns="0" tIns="0">
              <a:spAutoFit/>
            </a:bodyPr>
            <a:lstStyle/>
            <a:p>
              <a:pPr>
                <a:defRPr>
                  <a:uFillTx/>
                </a:defRPr>
              </a:pPr>
              <a:r>
                <a:rPr dirty="0" lang="en-US" sz="1300">
                  <a:solidFill>
                    <a:srgbClr val="000000"/>
                  </a:solidFill>
                  <a:uFillTx/>
                  <a:latin typeface="Arial"/>
                  <a:ea typeface="ヒラギノ角ゴ ProN W3"/>
                  <a:cs typeface="Tw Cen MT"/>
                </a:rPr>
                <a:t>save</a:t>
              </a: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55" name="Rectangle 5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4136231" y="3517107"/>
            <a:ext cx="1003697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0" rIns="0" tIns="19202"/>
          <a:lstStyle/>
          <a:p>
            <a:pPr algn="ctr">
              <a:defRPr>
                <a:uFillTx/>
              </a:defRPr>
            </a:pPr>
            <a:r>
              <a:rPr dirty="0" kern="0" lang="en-US" sz="1500">
                <a:solidFill>
                  <a:srgbClr val="000000"/>
                </a:solidFill>
                <a:uFillTx/>
                <a:latin typeface="Calibri"/>
                <a:ea typeface="ヒラギノ角ゴ ProN W3"/>
                <a:cs typeface="ヒラギノ角ゴ ProN W3"/>
              </a:rPr>
              <a:t>batch @ t+1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" name="Rectangle 5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2828925" y="3522662"/>
            <a:ext cx="1003697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0" rIns="0" tIns="19202"/>
          <a:lstStyle/>
          <a:p>
            <a:pPr algn="ctr">
              <a:defRPr>
                <a:uFillTx/>
              </a:defRPr>
            </a:pPr>
            <a:r>
              <a:rPr dirty="0" kern="0" lang="en-US" sz="1500">
                <a:solidFill>
                  <a:srgbClr val="000000"/>
                </a:solidFill>
                <a:uFillTx/>
                <a:latin typeface="Calibri"/>
                <a:ea typeface="ヒラギノ角ゴ ProN W3"/>
                <a:cs typeface="ヒラギノ角ゴ ProN W3"/>
              </a:rPr>
              <a:t>b</a:t>
            </a:r>
            <a:r>
              <a:rPr dirty="0" err="1" kern="0" lang="en-US" sz="1500">
                <a:solidFill>
                  <a:srgbClr val="000000"/>
                </a:solidFill>
                <a:uFillTx/>
                <a:latin typeface="Calibri"/>
                <a:ea typeface="ヒラギノ角ゴ ProN W3"/>
                <a:cs typeface="ヒラギノ角ゴ ProN W3"/>
              </a:rPr>
              <a:t>atch</a:t>
            </a:r>
            <a:r>
              <a:rPr dirty="0" kern="0" lang="en-US" sz="1500">
                <a:solidFill>
                  <a:srgbClr val="000000"/>
                </a:solidFill>
                <a:uFillTx/>
                <a:latin typeface="Calibri"/>
                <a:ea typeface="ヒラギノ角ゴ ProN W3"/>
                <a:cs typeface="ヒラギノ角ゴ ProN W3"/>
              </a:rPr>
              <a:t> @ t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7" name="Rectangle 5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5442347" y="3522662"/>
            <a:ext cx="1003697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0" rIns="0" tIns="19202"/>
          <a:lstStyle/>
          <a:p>
            <a:pPr algn="ctr">
              <a:defRPr>
                <a:uFillTx/>
              </a:defRPr>
            </a:pPr>
            <a:r>
              <a:rPr dirty="0" kern="0" lang="en-US" sz="1500">
                <a:solidFill>
                  <a:srgbClr val="000000"/>
                </a:solidFill>
                <a:uFillTx/>
                <a:latin typeface="Calibri"/>
                <a:ea typeface="ヒラギノ角ゴ ProN W3"/>
                <a:cs typeface="ヒラギノ角ゴ ProN W3"/>
              </a:rPr>
              <a:t>batch @ t+2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524" name="Rectangle 15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81050" y="3733800"/>
            <a:ext cx="1885950" cy="285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bIns="19202" lIns="38405" rIns="38405" tIns="19202">
            <a:spAutoFit/>
          </a:bodyPr>
          <a:lstStyle/>
          <a:p>
            <a:r>
              <a:rPr dirty="0" lang="en-US" sz="1600">
                <a:solidFill>
                  <a:srgbClr val="000000"/>
                </a:solidFill>
                <a:uFillTx/>
                <a:latin charset="0" typeface="Calibri"/>
                <a:ea typeface="ヒラギノ角ゴ ProN W3"/>
                <a:cs charset="0" typeface="Calibri"/>
              </a:rPr>
              <a:t>tweets </a:t>
            </a:r>
            <a:r>
              <a:rPr dirty="0" err="1" lang="en-US" sz="1600">
                <a:solidFill>
                  <a:srgbClr val="000000"/>
                </a:solidFill>
                <a:uFillTx/>
                <a:latin charset="0" typeface="Calibri"/>
                <a:ea typeface="ヒラギノ角ゴ ProN W3"/>
                <a:cs charset="0" typeface="Calibri"/>
              </a:rPr>
              <a:t>DStream</a:t>
            </a:r>
            <a:endParaRPr dirty="0" lang="en-US" sz="1600">
              <a:solidFill>
                <a:srgbClr val="000000"/>
              </a:solidFill>
              <a:uFillTx/>
              <a:latin charset="0" typeface="Calibri"/>
              <a:ea typeface="ヒラギノ角ゴ ProN W3"/>
              <a:cs charset="0" typeface="Calibri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525" name="Rectangle 155"/>
          <p:cNvSpPr xmlns:c="http://schemas.openxmlformats.org/drawingml/2006/chart" xmlns:pic="http://schemas.openxmlformats.org/drawingml/2006/picture" xmlns:dgm="http://schemas.openxmlformats.org/drawingml/2006/diagram">
            <a:spLocks noChangeArrowheads="1"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 bwMode="auto">
          <a:xfrm>
            <a:off x="781050" y="4533900"/>
            <a:ext cx="1885950" cy="285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bIns="19202" lIns="38405" rIns="38405" tIns="19202">
            <a:spAutoFit/>
          </a:bodyPr>
          <a:lstStyle/>
          <a:p>
            <a:r>
              <a:rPr dirty="0" err="1" lang="en-US" sz="1600">
                <a:solidFill>
                  <a:srgbClr val="000000"/>
                </a:solidFill>
                <a:uFillTx/>
                <a:latin charset="0" typeface="Calibri"/>
                <a:ea typeface="ヒラギノ角ゴ ProN W3"/>
                <a:cs charset="0" typeface="Calibri"/>
              </a:rPr>
              <a:t>hashTags</a:t>
            </a:r>
            <a:r>
              <a:rPr dirty="0" lang="en-US" sz="1600">
                <a:solidFill>
                  <a:srgbClr val="000000"/>
                </a:solidFill>
                <a:uFillTx/>
                <a:latin charset="0" typeface="Calibri"/>
                <a:ea typeface="ヒラギノ角ゴ ProN W3"/>
                <a:cs charset="0" typeface="Calibri"/>
              </a:rPr>
              <a:t> </a:t>
            </a:r>
            <a:r>
              <a:rPr dirty="0" err="1" lang="en-US" sz="1600">
                <a:solidFill>
                  <a:srgbClr val="000000"/>
                </a:solidFill>
                <a:uFillTx/>
                <a:latin charset="0" typeface="Calibri"/>
                <a:ea typeface="ヒラギノ角ゴ ProN W3"/>
                <a:cs charset="0" typeface="Calibri"/>
              </a:rPr>
              <a:t>DStream</a:t>
            </a:r>
            <a:endParaRPr dirty="0" lang="en-US" sz="1600">
              <a:solidFill>
                <a:srgbClr val="000000"/>
              </a:solidFill>
              <a:uFillTx/>
              <a:latin charset="0" typeface="Calibri"/>
              <a:ea typeface="ヒラギノ角ゴ ProN W3"/>
              <a:cs charset="0" typeface="Calibri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2" name="Rounded Rectangular Callout 6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53200" y="5410200"/>
            <a:ext cx="1600200" cy="685800"/>
          </a:xfrm>
          <a:prstGeom prst="wedgeRoundRectCallout">
            <a:avLst>
              <a:gd fmla="val -59817" name="adj1"/>
              <a:gd fmla="val -22499" name="adj2"/>
              <a:gd fmla="val 16667" name="adj3"/>
            </a:avLst>
          </a:prstGeom>
          <a:ln cmpd="sng" w="28575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0" rIns="0" tIns="19202"/>
          <a:lstStyle/>
          <a:p>
            <a:pPr algn="ctr">
              <a:defRPr>
                <a:uFillTx/>
              </a:defRPr>
            </a:pPr>
            <a:r>
              <a:rPr dirty="0" lang="en-US" sz="17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every batch saved to HDFS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dur="500" id="1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3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125530360" animBg="1" grpId="0" spid="164"/>
      <p:bldP advAuto="125530360" animBg="1" grpId="0" spid="62"/>
    </p:bldLst>
  </p:timing>
</p:sld>
</file>

<file path=ppt/slides/slide5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pic="http://schemas.openxmlformats.org/drawingml/2006/picture" xmlns:dgm="http://schemas.openxmlformats.org/drawingml/2006/diagram" id="10" name="Group 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371600" y="4953000"/>
            <a:ext cx="6172200" cy="849178"/>
            <a:chOff x="1371600" y="4953000"/>
            <a:chExt cx="6172200" cy="849178"/>
          </a:xfrm>
        </p:grpSpPr>
        <p:grpSp>
          <p:nvGrpSpPr>
            <p:cNvPr xmlns:c="http://schemas.openxmlformats.org/drawingml/2006/chart" xmlns:pic="http://schemas.openxmlformats.org/drawingml/2006/picture" xmlns:dgm="http://schemas.openxmlformats.org/drawingml/2006/diagram" id="8" name="Group 7"/>
            <p:cNvGrpSpPr xmlns:c="http://schemas.openxmlformats.org/drawingml/2006/chart" xmlns:pic="http://schemas.openxmlformats.org/drawingml/2006/picture" xmlns:dgm="http://schemas.openxmlformats.org/drawingml/2006/diagram"/>
            <p:nvPr/>
          </p:nvGrpSpPr>
          <p:grpSpPr xmlns:c="http://schemas.openxmlformats.org/drawingml/2006/chart" xmlns:pic="http://schemas.openxmlformats.org/drawingml/2006/picture" xmlns:dgm="http://schemas.openxmlformats.org/drawingml/2006/diagram">
            <a:xfrm>
              <a:off x="1371600" y="4953000"/>
              <a:ext cx="6172200" cy="609600"/>
              <a:chOff x="1219200" y="4876800"/>
              <a:chExt cx="6172200" cy="609600"/>
            </a:xfrm>
          </p:grpSpPr>
          <p:sp>
            <p:nvSpPr>
              <p:cNvPr xmlns:c="http://schemas.openxmlformats.org/drawingml/2006/chart" xmlns:pic="http://schemas.openxmlformats.org/drawingml/2006/picture" xmlns:dgm="http://schemas.openxmlformats.org/drawingml/2006/diagram" id="2" name="Right Arrow 1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6934200" y="4876800"/>
                <a:ext cx="457200" cy="609600"/>
              </a:xfrm>
              <a:prstGeom prst="rightArrow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7" name="Rectangle 6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21920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2" name="Rectangle 11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50495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3" name="Rectangle 12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179070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4" name="Rectangle 13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207645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5" name="Rectangle 14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236220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6" name="Rectangle 15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264795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7" name="Rectangle 16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293370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8" name="Rectangle 17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321945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19" name="Rectangle 18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350520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20" name="Rectangle 19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379095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21" name="Rectangle 20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407670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22" name="Rectangle 21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436245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23" name="Rectangle 22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464820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24" name="Rectangle 23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493395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25" name="Rectangle 24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521970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26" name="Rectangle 25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550545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27" name="Rectangle 26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579120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28" name="Rectangle 27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607695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29" name="Rectangle 28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636270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  <p:sp>
            <p:nvSpPr>
              <p:cNvPr xmlns:c="http://schemas.openxmlformats.org/drawingml/2006/chart" xmlns:pic="http://schemas.openxmlformats.org/drawingml/2006/picture" xmlns:dgm="http://schemas.openxmlformats.org/drawingml/2006/diagram" id="30" name="Rectangle 29"/>
              <p:cNvSpPr xmlns:c="http://schemas.openxmlformats.org/drawingml/2006/chart" xmlns:pic="http://schemas.openxmlformats.org/drawingml/2006/picture" xmlns:dgm="http://schemas.openxmlformats.org/drawingml/2006/diagram">
                <a:spLocks/>
              </p:cNvSpPr>
              <p:nvPr/>
            </p:nvSpPr>
            <p:spPr xmlns:c="http://schemas.openxmlformats.org/drawingml/2006/chart" xmlns:pic="http://schemas.openxmlformats.org/drawingml/2006/picture" xmlns:dgm="http://schemas.openxmlformats.org/drawingml/2006/diagram" bwMode="auto">
              <a:xfrm>
                <a:off x="6648450" y="5029200"/>
                <a:ext cx="228600" cy="304800"/>
              </a:xfrm>
              <a:prstGeom prst="rect">
                <a:avLst/>
              </a:prstGeom>
              <a:ln>
                <a:headEnd len="med" type="none" w="med"/>
                <a:tailEnd len="med" type="none" w="med"/>
              </a:ln>
            </p:spPr>
            <p:style xmlns:c="http://schemas.openxmlformats.org/drawingml/2006/chart" xmlns:pic="http://schemas.openxmlformats.org/drawingml/2006/picture" xmlns:dgm="http://schemas.openxmlformats.org/drawingml/2006/diagram"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 xmlns:c="http://schemas.openxmlformats.org/drawingml/2006/chart" xmlns:pic="http://schemas.openxmlformats.org/drawingml/2006/picture" xmlns:dgm="http://schemas.openxmlformats.org/drawingml/2006/diagram">
              <a:bodyPr anchor="t" anchorCtr="0" bIns="45720" compatLnSpc="1" lIns="91440" numCol="1" rIns="91440" rtlCol="0" tIns="45720" vert="horz" wrap="square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uFillTx/>
                  <a:latin charset="0" typeface="Gill Sans"/>
                  <a:ea charset="0" typeface="ヒラギノ角ゴ ProN W3"/>
                  <a:cs charset="0" typeface="ヒラギノ角ゴ ProN W3"/>
                  <a:sym charset="0" typeface="Gill Sans"/>
                </a:endParaRPr>
              </a:p>
            </p:txBody>
          </p:sp>
        </p:grpSp>
        <p:sp>
          <p:nvSpPr>
            <p:cNvPr xmlns:c="http://schemas.openxmlformats.org/drawingml/2006/chart" xmlns:pic="http://schemas.openxmlformats.org/drawingml/2006/picture" xmlns:dgm="http://schemas.openxmlformats.org/drawingml/2006/diagram" id="35" name="TextBox 34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71600" y="5486400"/>
              <a:ext cx="1609530" cy="315778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bIns="19202" lIns="38405" rIns="38405" tIns="19202" wrap="none">
              <a:spAutoFit/>
            </a:bodyPr>
            <a:lstStyle/>
            <a:p>
              <a:pPr>
                <a:defRPr>
                  <a:uFillTx/>
                </a:defRPr>
              </a:pPr>
              <a:r>
                <a:rPr dirty="0" err="1" lang="en-US" smtClean="0">
                  <a:solidFill>
                    <a:srgbClr val="55992B"/>
                  </a:solidFill>
                  <a:uFillTx/>
                  <a:latin typeface="Calibri"/>
                  <a:ea typeface="ヒラギノ角ゴ ProN W3"/>
                  <a:cs typeface="Calibri"/>
                </a:rPr>
                <a:t>DStream</a:t>
              </a:r>
              <a:r>
                <a:rPr dirty="0" lang="en-US" smtClean="0">
                  <a:solidFill>
                    <a:srgbClr val="55992B"/>
                  </a:solidFill>
                  <a:uFillTx/>
                  <a:latin typeface="Calibri"/>
                  <a:ea typeface="ヒラギノ角ゴ ProN W3"/>
                  <a:cs typeface="Calibri"/>
                </a:rPr>
                <a:t> of data</a:t>
              </a:r>
              <a:endParaRPr dirty="0" lang="en-US">
                <a:solidFill>
                  <a:srgbClr val="55992B"/>
                </a:solidFill>
                <a:uFillTx/>
                <a:latin typeface="Calibri"/>
                <a:ea typeface="ヒラギノ角ゴ ProN W3"/>
                <a:cs typeface="Calibri"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3" name="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>
              <a:defRPr>
                <a:uFillTx/>
              </a:defRPr>
            </a:pPr>
            <a:r>
              <a:rPr dirty="0" lang="en-US" smtClean="0" sz="4500">
                <a:uFillTx/>
              </a:rPr>
              <a:t>Window-based Transformations</a:t>
            </a:r>
            <a:endParaRPr dirty="0" lang="en-US" sz="45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7700" y="1447800"/>
            <a:ext cx="8553900" cy="48768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indent="0" marL="0">
              <a:buNone/>
              <a:defRPr>
                <a:uFillTx/>
              </a:defRPr>
            </a:pPr>
            <a:r>
              <a:rPr dirty="0" err="1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val</a:t>
            </a:r>
            <a:r>
              <a:rPr dirty="0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 tweets = </a:t>
            </a:r>
            <a:r>
              <a:rPr dirty="0" err="1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ssc.twitterStream</a:t>
            </a:r>
            <a:r>
              <a:rPr dirty="0" lang="en-US" smtClean="0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()</a:t>
            </a:r>
            <a:endParaRPr dirty="0" lang="en-US" sz="1700">
              <a:solidFill>
                <a:schemeClr val="tx1">
                  <a:lumMod val="50000"/>
                  <a:lumOff val="50000"/>
                </a:schemeClr>
              </a:solidFill>
              <a:uFillTx/>
              <a:latin typeface="Consolas"/>
              <a:cs typeface="Consolas"/>
            </a:endParaRPr>
          </a:p>
          <a:p>
            <a:pPr indent="0" marL="0">
              <a:buNone/>
              <a:defRPr>
                <a:uFillTx/>
              </a:defRPr>
            </a:pPr>
            <a:r>
              <a:rPr dirty="0" err="1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val</a:t>
            </a:r>
            <a:r>
              <a:rPr dirty="0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 </a:t>
            </a:r>
            <a:r>
              <a:rPr dirty="0" err="1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hashTags</a:t>
            </a:r>
            <a:r>
              <a:rPr dirty="0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 = </a:t>
            </a:r>
            <a:r>
              <a:rPr dirty="0" err="1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tweets.flatMap</a:t>
            </a:r>
            <a:r>
              <a:rPr dirty="0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 (status =&gt; </a:t>
            </a:r>
            <a:r>
              <a:rPr dirty="0" err="1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getTags</a:t>
            </a:r>
            <a:r>
              <a:rPr dirty="0" lang="en-US" sz="17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onsolas"/>
                <a:cs typeface="Consolas"/>
              </a:rPr>
              <a:t>(status))</a:t>
            </a:r>
          </a:p>
          <a:p>
            <a:pPr indent="0" marL="0">
              <a:buNone/>
              <a:defRPr>
                <a:uFillTx/>
              </a:defRPr>
            </a:pPr>
            <a:r>
              <a:rPr dirty="0" err="1" lang="en-US" sz="1700">
                <a:uFillTx/>
                <a:latin typeface="Consolas"/>
                <a:cs typeface="Consolas"/>
              </a:rPr>
              <a:t>val</a:t>
            </a:r>
            <a:r>
              <a:rPr dirty="0" lang="en-US" sz="1700">
                <a:uFillTx/>
                <a:latin typeface="Consolas"/>
                <a:cs typeface="Consolas"/>
              </a:rPr>
              <a:t> </a:t>
            </a:r>
            <a:r>
              <a:rPr dirty="0" err="1" lang="en-US" sz="1700">
                <a:solidFill>
                  <a:schemeClr val="accent3"/>
                </a:solidFill>
                <a:uFillTx/>
                <a:latin typeface="Consolas"/>
                <a:cs typeface="Consolas"/>
              </a:rPr>
              <a:t>tagCounts</a:t>
            </a:r>
            <a:r>
              <a:rPr dirty="0" lang="en-US" sz="1700">
                <a:uFillTx/>
                <a:latin typeface="Consolas"/>
                <a:cs typeface="Consolas"/>
              </a:rPr>
              <a:t> = </a:t>
            </a:r>
            <a:r>
              <a:rPr dirty="0" err="1" lang="en-US" sz="1700">
                <a:solidFill>
                  <a:srgbClr val="B50B1B"/>
                </a:solidFill>
                <a:uFillTx/>
                <a:latin typeface="Consolas"/>
                <a:cs typeface="Consolas"/>
              </a:rPr>
              <a:t>hashTags</a:t>
            </a:r>
            <a:r>
              <a:rPr dirty="0" err="1" lang="en-US" sz="1700">
                <a:uFillTx/>
                <a:latin typeface="Consolas"/>
                <a:cs typeface="Consolas"/>
              </a:rPr>
              <a:t>.</a:t>
            </a:r>
            <a:r>
              <a:rPr dirty="0" err="1" lang="en-US" sz="1700">
                <a:solidFill>
                  <a:schemeClr val="accent1"/>
                </a:solidFill>
                <a:uFillTx/>
                <a:latin typeface="Consolas"/>
                <a:cs typeface="Consolas"/>
              </a:rPr>
              <a:t>window</a:t>
            </a:r>
            <a:r>
              <a:rPr dirty="0" lang="en-US" sz="1700">
                <a:uFillTx/>
                <a:latin typeface="Consolas"/>
                <a:cs typeface="Consolas"/>
              </a:rPr>
              <a:t>(Minutes</a:t>
            </a:r>
            <a:r>
              <a:rPr dirty="0" lang="en-US" smtClean="0" sz="1700">
                <a:uFillTx/>
                <a:latin typeface="Consolas"/>
                <a:cs typeface="Consolas"/>
              </a:rPr>
              <a:t>(1)</a:t>
            </a:r>
            <a:r>
              <a:rPr dirty="0" lang="en-US" sz="1700">
                <a:uFillTx/>
                <a:latin typeface="Consolas"/>
                <a:cs typeface="Consolas"/>
              </a:rPr>
              <a:t>, Seconds</a:t>
            </a:r>
            <a:r>
              <a:rPr dirty="0" lang="en-US" smtClean="0" sz="1700">
                <a:uFillTx/>
                <a:latin typeface="Consolas"/>
                <a:cs typeface="Consolas"/>
              </a:rPr>
              <a:t>(</a:t>
            </a:r>
            <a:r>
              <a:rPr dirty="0" lang="en-US" sz="1700">
                <a:uFillTx/>
                <a:latin typeface="Consolas"/>
                <a:cs typeface="Consolas"/>
              </a:rPr>
              <a:t>5</a:t>
            </a:r>
            <a:r>
              <a:rPr dirty="0" lang="en-US" smtClean="0" sz="1700">
                <a:uFillTx/>
                <a:latin typeface="Consolas"/>
                <a:cs typeface="Consolas"/>
              </a:rPr>
              <a:t>)</a:t>
            </a:r>
            <a:r>
              <a:rPr dirty="0" lang="en-US" sz="1700">
                <a:uFillTx/>
                <a:latin typeface="Consolas"/>
                <a:cs typeface="Consolas"/>
              </a:rPr>
              <a:t>).</a:t>
            </a:r>
            <a:r>
              <a:rPr dirty="0" err="1" lang="en-US" sz="1700">
                <a:solidFill>
                  <a:srgbClr val="1D86CD"/>
                </a:solidFill>
                <a:uFillTx/>
                <a:latin typeface="Consolas"/>
                <a:cs typeface="Consolas"/>
              </a:rPr>
              <a:t>countByValue</a:t>
            </a:r>
            <a:r>
              <a:rPr dirty="0" lang="en-US" sz="1700">
                <a:uFillTx/>
                <a:latin typeface="Consolas"/>
                <a:cs typeface="Consolas"/>
              </a:rPr>
              <a:t>()</a:t>
            </a:r>
          </a:p>
          <a:p>
            <a:pPr>
              <a:defRPr>
                <a:uFillTx/>
              </a:defRPr>
            </a:pP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3" name="Rounded Rectangular Callout 9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85962" y="3200400"/>
            <a:ext cx="1857375" cy="800100"/>
          </a:xfrm>
          <a:prstGeom prst="wedgeRoundRectCallout">
            <a:avLst>
              <a:gd fmla="val 30265" name="adj1"/>
              <a:gd fmla="val -106914" name="adj2"/>
              <a:gd fmla="val 16667" name="adj3"/>
            </a:avLst>
          </a:prstGeom>
          <a:ln cmpd="sng" w="28575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0" rIns="0" tIns="19202"/>
          <a:lstStyle/>
          <a:p>
            <a:pPr algn="ctr">
              <a:defRPr>
                <a:uFillTx/>
              </a:defRPr>
            </a:pPr>
            <a:r>
              <a:rPr dirty="0" lang="en-US" sz="16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sliding window operation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4" name="Rounded Rectangular Callout 9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97236" y="3200400"/>
            <a:ext cx="1514475" cy="800100"/>
          </a:xfrm>
          <a:prstGeom prst="wedgeRoundRectCallout">
            <a:avLst>
              <a:gd fmla="val -18492" name="adj1"/>
              <a:gd fmla="val -107376" name="adj2"/>
              <a:gd fmla="val 16667" name="adj3"/>
            </a:avLst>
          </a:prstGeom>
          <a:ln cmpd="sng" w="28575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0" rIns="0" tIns="19202"/>
          <a:lstStyle/>
          <a:p>
            <a:pPr algn="ctr">
              <a:defRPr>
                <a:uFillTx/>
              </a:defRPr>
            </a:pPr>
            <a:r>
              <a:rPr dirty="0" lang="en-US" sz="16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window length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8" name="Rounded Rectangular Callout 9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97737" y="3199237"/>
            <a:ext cx="1514475" cy="800100"/>
          </a:xfrm>
          <a:prstGeom prst="wedgeRoundRectCallout">
            <a:avLst>
              <a:gd fmla="val -21351" name="adj1"/>
              <a:gd fmla="val -105755" name="adj2"/>
              <a:gd fmla="val 16667" name="adj3"/>
            </a:avLst>
          </a:prstGeom>
          <a:ln cmpd="sng" w="28575"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19202" lIns="0" rIns="0" tIns="19202"/>
          <a:lstStyle/>
          <a:p>
            <a:pPr algn="ctr">
              <a:defRPr>
                <a:uFillTx/>
              </a:defRPr>
            </a:pPr>
            <a:r>
              <a:rPr dirty="0" lang="en-US" sz="1600">
                <a:solidFill>
                  <a:srgbClr val="000000"/>
                </a:solidFill>
                <a:uFillTx/>
                <a:latin typeface="Calibri"/>
                <a:ea typeface="ヒラギノ角ゴ ProN W3"/>
                <a:cs typeface="Calibri"/>
              </a:rPr>
              <a:t>sliding interval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6" name="Rounded Rectangle 3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191000" y="5029200"/>
            <a:ext cx="2286000" cy="457200"/>
          </a:xfrm>
          <a:prstGeom prst="roundRect">
            <a:avLst/>
          </a:prstGeom>
          <a:noFill/>
          <a:ln cmpd="sng" w="381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45719" lIns="91438" rIns="91438" tIns="45719"/>
          <a:lstStyle/>
          <a:p>
            <a:pPr algn="ctr">
              <a:defRPr>
                <a:uFillTx/>
              </a:defRPr>
            </a:pPr>
            <a:endParaRPr lang="en-US">
              <a:solidFill>
                <a:srgbClr val="FFFFFF"/>
              </a:solidFill>
              <a:uFillTx/>
              <a:latin typeface="Arial"/>
              <a:ea typeface="ヒラギノ角ゴ ProN W3"/>
              <a:cs typeface="ヒラギノ角ゴ ProN W3"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34" name="Group 3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4724400" y="4267200"/>
            <a:ext cx="2286000" cy="685800"/>
            <a:chOff x="4724400" y="4267200"/>
            <a:chExt cx="2286000" cy="685800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39" name="TextBox 38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5181600" y="4267200"/>
              <a:ext cx="1473375" cy="315778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bIns="19202" lIns="38405" rIns="38405" tIns="19202" wrap="none">
              <a:spAutoFit/>
            </a:bodyPr>
            <a:lstStyle/>
            <a:p>
              <a:pPr>
                <a:defRPr>
                  <a:uFillTx/>
                </a:defRPr>
              </a:pPr>
              <a:r>
                <a:rPr dirty="0" lang="en-US" smtClean="0">
                  <a:solidFill>
                    <a:srgbClr val="B50B1B"/>
                  </a:solidFill>
                  <a:uFillTx/>
                  <a:latin typeface="Calibri"/>
                  <a:ea typeface="ヒラギノ角ゴ ProN W3"/>
                  <a:cs typeface="Calibri"/>
                </a:rPr>
                <a:t>window length</a:t>
              </a:r>
              <a:endParaRPr dirty="0" lang="en-US">
                <a:solidFill>
                  <a:srgbClr val="B50B1B"/>
                </a:solidFill>
                <a:uFillTx/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31" name="Right Brace 3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 rot="16200000">
              <a:off x="5715000" y="3657600"/>
              <a:ext cx="304800" cy="2286000"/>
            </a:xfrm>
            <a:prstGeom prst="rightBrace">
              <a:avLst>
                <a:gd fmla="val 36825" name="adj1"/>
                <a:gd fmla="val 49540" name="adj2"/>
              </a:avLst>
            </a:prstGeom>
            <a:noFill/>
            <a:ln algn="ctr" cap="flat" cmpd="sng" w="25400">
              <a:solidFill>
                <a:schemeClr val="accent3"/>
              </a:solidFill>
              <a:prstDash val="solid"/>
              <a:round/>
              <a:headEnd len="med" type="none" w="med"/>
              <a:tailEnd len="med" type="none" w="me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t" anchorCtr="0" bIns="45720" compatLnSpc="1" lIns="91440" numCol="1" rIns="91440" rtlCol="0" tIns="45720" vert="horz" wrap="square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42" name="Group 4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810000" y="5562600"/>
            <a:ext cx="1444859" cy="620578"/>
            <a:chOff x="4267200" y="4191000"/>
            <a:chExt cx="1444859" cy="620578"/>
          </a:xfrm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43" name="TextBox 42"/>
            <p:cNvSpPr xmlns:c="http://schemas.openxmlformats.org/drawingml/2006/chart" xmlns:pic="http://schemas.openxmlformats.org/drawingml/2006/picture" xmlns:dgm="http://schemas.openxmlformats.org/drawingml/2006/diagram" txBox="1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4267200" y="4495800"/>
              <a:ext cx="1444859" cy="315778"/>
            </a:xfrm>
            <a:prstGeom prst="rect">
              <a:avLst/>
            </a:prstGeom>
            <a:noFill/>
          </p:spPr>
          <p:txBody xmlns:c="http://schemas.openxmlformats.org/drawingml/2006/chart" xmlns:pic="http://schemas.openxmlformats.org/drawingml/2006/picture" xmlns:dgm="http://schemas.openxmlformats.org/drawingml/2006/diagram">
            <a:bodyPr bIns="19202" lIns="38405" rIns="38405" tIns="19202" wrap="none">
              <a:spAutoFit/>
            </a:bodyPr>
            <a:lstStyle/>
            <a:p>
              <a:pPr>
                <a:defRPr>
                  <a:uFillTx/>
                </a:defRPr>
              </a:pPr>
              <a:r>
                <a:rPr dirty="0" lang="en-US" smtClean="0">
                  <a:solidFill>
                    <a:srgbClr val="B50B1B"/>
                  </a:solidFill>
                  <a:uFillTx/>
                  <a:latin typeface="Calibri"/>
                  <a:ea typeface="ヒラギノ角ゴ ProN W3"/>
                  <a:cs typeface="Calibri"/>
                </a:rPr>
                <a:t>sliding interval</a:t>
              </a:r>
              <a:endParaRPr dirty="0" lang="en-US">
                <a:solidFill>
                  <a:srgbClr val="B50B1B"/>
                </a:solidFill>
                <a:uFillTx/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44" name="Right Brace 4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 bwMode="auto">
            <a:xfrm rot="5400000">
              <a:off x="4800600" y="4038600"/>
              <a:ext cx="304800" cy="609600"/>
            </a:xfrm>
            <a:prstGeom prst="rightBrace">
              <a:avLst>
                <a:gd fmla="val 36825" name="adj1"/>
                <a:gd fmla="val 49540" name="adj2"/>
              </a:avLst>
            </a:prstGeom>
            <a:noFill/>
            <a:ln algn="ctr" cap="flat" cmpd="sng" w="25400">
              <a:solidFill>
                <a:schemeClr val="accent3"/>
              </a:solidFill>
              <a:prstDash val="solid"/>
              <a:round/>
              <a:headEnd len="med" type="none" w="med"/>
              <a:tailEnd len="med" type="none" w="med"/>
            </a:ln>
            <a:effectLst/>
          </p:spPr>
          <p:txBody xmlns:c="http://schemas.openxmlformats.org/drawingml/2006/chart" xmlns:pic="http://schemas.openxmlformats.org/drawingml/2006/picture" xmlns:dgm="http://schemas.openxmlformats.org/drawingml/2006/diagram">
            <a:bodyPr anchor="t" anchorCtr="0" bIns="45720" compatLnSpc="1" lIns="91440" numCol="1" rIns="91440" rtlCol="0" tIns="45720" vert="horz" wrap="square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uFillTx/>
                <a:latin charset="0" typeface="Gill Sans"/>
                <a:ea charset="0" typeface="ヒラギノ角ゴ ProN W3"/>
                <a:cs charset="0" typeface="ヒラギノ角ゴ ProN W3"/>
                <a:sym charset="0" typeface="Gill Sans"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32" name="Rounded Rectangle 3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632981" y="5029200"/>
            <a:ext cx="2286000" cy="457200"/>
          </a:xfrm>
          <a:prstGeom prst="roundRect">
            <a:avLst/>
          </a:prstGeom>
          <a:noFill/>
          <a:ln cmpd="sng" w="38100">
            <a:solidFill>
              <a:schemeClr val="accent3"/>
            </a:solidFill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bIns="45719" lIns="91438" rIns="91438" tIns="45719"/>
          <a:lstStyle/>
          <a:p>
            <a:pPr algn="ctr">
              <a:defRPr>
                <a:uFillTx/>
              </a:defRPr>
            </a:pPr>
            <a:endParaRPr lang="en-US">
              <a:solidFill>
                <a:srgbClr val="FFFFFF"/>
              </a:solidFill>
              <a:uFillTx/>
              <a:latin typeface="Arial"/>
              <a:ea typeface="ヒラギノ角ゴ ProN W3"/>
              <a:cs typeface="ヒラギノ角ゴ ProN W3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1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14" nodeType="after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7.61398E-7 L 0.34178 7.61398E-7 " pathEditMode="relative" ptsTypes="AA" rAng="0">
                                      <p:cBhvr>
                                        <p:cTn dur="2000" fill="hold" id="15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8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125530360" animBg="1" grpId="0" spid="93"/>
      <p:bldP advAuto="125530360" animBg="1" grpId="0" spid="94"/>
      <p:bldP advAuto="125530360" animBg="1" grpId="0" spid="98"/>
      <p:bldP advAuto="125530360" animBg="1" grpId="0" spid="36"/>
      <p:bldP advAuto="125530360" animBg="1" grpId="0" spid="32"/>
      <p:bldP advAuto="125530360" animBg="1" grpId="1" spid="32"/>
    </p:bldLst>
  </p:timing>
</p:sld>
</file>

<file path=ppt/slides/slide5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4400">
                <a:uFillTx/>
              </a:rPr>
              <a:t>DStream Input Sources</a:t>
            </a:r>
            <a:endParaRPr dirty="0" lang="en-US" sz="44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Out of the box we provide</a:t>
            </a:r>
          </a:p>
          <a:p>
            <a:pPr lvl="1"/>
            <a:r>
              <a:rPr dirty="0" lang="en-US" smtClean="0">
                <a:uFillTx/>
              </a:rPr>
              <a:t>Kafka</a:t>
            </a:r>
          </a:p>
          <a:p>
            <a:pPr lvl="1"/>
            <a:r>
              <a:rPr dirty="0" lang="en-US" smtClean="0">
                <a:uFillTx/>
              </a:rPr>
              <a:t>HDFS</a:t>
            </a:r>
          </a:p>
          <a:p>
            <a:pPr lvl="1"/>
            <a:r>
              <a:rPr dirty="0" lang="en-US" smtClean="0">
                <a:uFillTx/>
              </a:rPr>
              <a:t>Flume</a:t>
            </a:r>
          </a:p>
          <a:p>
            <a:pPr lvl="1"/>
            <a:r>
              <a:rPr dirty="0" err="1" lang="en-US" smtClean="0">
                <a:uFillTx/>
              </a:rPr>
              <a:t>Akka</a:t>
            </a:r>
            <a:r>
              <a:rPr dirty="0" lang="en-US" smtClean="0">
                <a:uFillTx/>
              </a:rPr>
              <a:t> Actors</a:t>
            </a:r>
          </a:p>
          <a:p>
            <a:pPr lvl="1"/>
            <a:r>
              <a:rPr dirty="0" lang="en-US" smtClean="0">
                <a:uFillTx/>
              </a:rPr>
              <a:t>Raw TCP sockets</a:t>
            </a:r>
          </a:p>
          <a:p>
            <a:pPr lvl="1"/>
            <a:endParaRPr dirty="0" lang="en-US" smtClean="0">
              <a:uFillTx/>
            </a:endParaRPr>
          </a:p>
          <a:p>
            <a:r>
              <a:rPr dirty="0" lang="en-US" smtClean="0">
                <a:uFillTx/>
              </a:rPr>
              <a:t>Very easy to write a </a:t>
            </a:r>
            <a:r>
              <a:rPr dirty="0" i="1" lang="en-US" smtClean="0">
                <a:uFillTx/>
              </a:rPr>
              <a:t>receiver</a:t>
            </a:r>
            <a:r>
              <a:rPr dirty="0" lang="en-US" smtClean="0">
                <a:uFillTx/>
              </a:rPr>
              <a:t> for your own data source</a:t>
            </a:r>
            <a:endParaRPr dirty="0" i="1" lang="en-US" smtClean="0">
              <a:uFillTx/>
            </a:endParaRPr>
          </a:p>
          <a:p>
            <a:pPr indent="0" lvl="1" marL="320040">
              <a:buNone/>
            </a:pP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/>
  <p:timing>
    <p:tnLst>
      <p:par>
        <p:cTn dur="indefinite" id="1" nodeType="tmRoot" restart="never"/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0950" y="381000"/>
            <a:ext cx="8229600" cy="838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>
              <a:defRPr>
                <a:uFillTx/>
              </a:defRPr>
            </a:pPr>
            <a:r>
              <a:rPr dirty="0" lang="en-US" smtClean="0" sz="3600">
                <a:uFillTx/>
              </a:rPr>
              <a:t>Comparison with Storm and S4</a:t>
            </a:r>
            <a:endParaRPr dirty="0" lang="en-US" sz="3600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9" name="Chart 8"/>
          <p:cNvGraphicFramePr xmlns:c="http://schemas.openxmlformats.org/drawingml/2006/chart" xmlns:pic="http://schemas.openxmlformats.org/drawingml/2006/picture" xmlns:dgm="http://schemas.openxmlformats.org/drawingml/2006/diagram">
            <a:graphicFrameLocks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4648200" y="3124200"/>
          <a:ext cx="3771900" cy="2783695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chart">
            <c:chart xmlns:cdr="http://schemas.openxmlformats.org/drawingml/2006/chartDrawing" r:id="rId3"/>
          </a:graphicData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0" name="Chart 9"/>
          <p:cNvGraphicFramePr xmlns:c="http://schemas.openxmlformats.org/drawingml/2006/chart" xmlns:pic="http://schemas.openxmlformats.org/drawingml/2006/picture" xmlns:dgm="http://schemas.openxmlformats.org/drawingml/2006/diagram">
            <a:graphicFrameLocks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88524" y="3124200"/>
          <a:ext cx="3771900" cy="2789496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chart">
            <c:chart xmlns:cdr="http://schemas.openxmlformats.org/drawingml/2006/chartDrawing" r:id="rId4"/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4" name="ZoneTexte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1371600"/>
            <a:ext cx="7924800" cy="1311128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indent="0" marL="133350">
              <a:lnSpc>
                <a:spcPct val="80000"/>
              </a:lnSpc>
              <a:spcBef>
                <a:spcPts val="1200"/>
              </a:spcBef>
              <a:buNone/>
              <a:defRPr>
                <a:uFillTx/>
              </a:defRPr>
            </a:pPr>
            <a:r>
              <a:rPr dirty="0" lang="en-US" smtClean="0" sz="1400">
                <a:uFillTx/>
              </a:rPr>
              <a:t>- Spark </a:t>
            </a:r>
            <a:r>
              <a:rPr dirty="0" lang="en-US" sz="1400">
                <a:uFillTx/>
              </a:rPr>
              <a:t>Streaming: </a:t>
            </a:r>
            <a:r>
              <a:rPr b="1" dirty="0" lang="en-US" sz="1400">
                <a:uFillTx/>
              </a:rPr>
              <a:t>670k</a:t>
            </a:r>
            <a:r>
              <a:rPr dirty="0" lang="en-US" sz="1400">
                <a:uFillTx/>
              </a:rPr>
              <a:t> </a:t>
            </a:r>
            <a:r>
              <a:rPr dirty="0" lang="en-US" smtClean="0" sz="1400">
                <a:uFillTx/>
              </a:rPr>
              <a:t>records/second/node</a:t>
            </a:r>
          </a:p>
          <a:p>
            <a:pPr indent="0" marL="133350">
              <a:lnSpc>
                <a:spcPct val="80000"/>
              </a:lnSpc>
              <a:spcBef>
                <a:spcPts val="1200"/>
              </a:spcBef>
              <a:buNone/>
              <a:defRPr>
                <a:uFillTx/>
              </a:defRPr>
            </a:pPr>
            <a:r>
              <a:rPr dirty="0" lang="en-US" smtClean="0" sz="1500">
                <a:uFillTx/>
              </a:rPr>
              <a:t>- Storm</a:t>
            </a:r>
            <a:r>
              <a:rPr dirty="0" lang="en-US" sz="1500">
                <a:uFillTx/>
              </a:rPr>
              <a:t>: </a:t>
            </a:r>
            <a:r>
              <a:rPr b="1" dirty="0" lang="en-US" sz="1500">
                <a:uFillTx/>
              </a:rPr>
              <a:t>115k</a:t>
            </a:r>
            <a:r>
              <a:rPr dirty="0" lang="en-US" sz="1500">
                <a:uFillTx/>
              </a:rPr>
              <a:t> </a:t>
            </a:r>
            <a:r>
              <a:rPr dirty="0" lang="en-US" smtClean="0" sz="1500">
                <a:uFillTx/>
              </a:rPr>
              <a:t>records/second/node</a:t>
            </a:r>
          </a:p>
          <a:p>
            <a:pPr indent="0" marL="133350">
              <a:lnSpc>
                <a:spcPct val="80000"/>
              </a:lnSpc>
              <a:spcBef>
                <a:spcPts val="1200"/>
              </a:spcBef>
              <a:buNone/>
              <a:defRPr>
                <a:uFillTx/>
              </a:defRPr>
            </a:pPr>
            <a:r>
              <a:rPr dirty="0" lang="en-US" smtClean="0" sz="1500">
                <a:uFillTx/>
              </a:rPr>
              <a:t>- Apache </a:t>
            </a:r>
            <a:r>
              <a:rPr dirty="0" lang="en-US" sz="1500">
                <a:uFillTx/>
              </a:rPr>
              <a:t>S4: 7.5k records/second/node</a:t>
            </a:r>
          </a:p>
          <a:p>
            <a:endParaRPr dirty="0" lang="fr-FR" smtClean="0">
              <a:uFillTx/>
              <a:latin typeface="Corbel"/>
              <a:cs typeface="Corbel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 spd="slow"/>
  <p:timing>
    <p:tnLst>
      <p:par>
        <p:cTn dur="indefinite" id="1" nodeType="tmRoot" restart="never"/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>
              <a:defRPr>
                <a:uFillTx/>
              </a:defRPr>
            </a:pPr>
            <a:r>
              <a:rPr dirty="0" lang="en-US" sz="3800">
                <a:uFillTx/>
              </a:rPr>
              <a:t>O</a:t>
            </a:r>
            <a:r>
              <a:rPr dirty="0" i="1" lang="en-US" smtClean="0" sz="3800">
                <a:uFillTx/>
              </a:rPr>
              <a:t>ne </a:t>
            </a:r>
            <a:r>
              <a:rPr dirty="0" i="1" lang="en-US" sz="3800">
                <a:uFillTx/>
              </a:rPr>
              <a:t>stack </a:t>
            </a:r>
            <a:r>
              <a:rPr dirty="0" i="1" lang="en-US" smtClean="0" sz="3800">
                <a:uFillTx/>
              </a:rPr>
              <a:t>for different type of analysis</a:t>
            </a:r>
            <a:endParaRPr dirty="0" i="1" lang="en-US" sz="3800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0" name="Content Placeholder 3"/>
          <p:cNvGraphicFramePr xmlns:c="http://schemas.openxmlformats.org/drawingml/2006/chart" xmlns:pic="http://schemas.openxmlformats.org/drawingml/2006/picture" xmlns:dgm="http://schemas.openxmlformats.org/drawingml/2006/diagram">
            <a:graphicFrameLocks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240205" y="1013726"/>
          <a:ext cx="4663590" cy="6149074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diagram">
            <dgm:relIds r:dm="rId2" r:lo="rId3" r:qs="rId4" r:cs="rId5"/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82947" y="2792398"/>
            <a:ext cx="1928729" cy="247247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bIns="45719" lIns="91438" rIns="91438" tIns="45719" wrap="none">
            <a:spAutoFit/>
          </a:bodyPr>
          <a:lstStyle/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Spark</a:t>
            </a: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mtClean="0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+</a:t>
            </a: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mtClean="0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Shark</a:t>
            </a: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+</a:t>
            </a: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mtClean="0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Spark </a:t>
            </a:r>
            <a:endParaRPr b="1" dirty="0" lang="en-US" sz="3200">
              <a:solidFill>
                <a:srgbClr val="3366FF"/>
              </a:solidFill>
              <a:uFillTx/>
              <a:latin typeface="Calibri"/>
              <a:ea typeface="ヒラギノ角ゴ ProN W3"/>
              <a:cs typeface="Calibri"/>
            </a:endParaRP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Streaming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/>
  <p:timing>
    <p:tnLst>
      <p:par>
        <p:cTn dur="indefinite" id="1" nodeType="tmRoot" restart="never"/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>
              <a:defRPr>
                <a:uFillTx/>
              </a:defRPr>
            </a:pPr>
            <a:r>
              <a:rPr dirty="0" lang="en-US" sz="3800">
                <a:uFillTx/>
              </a:rPr>
              <a:t>O</a:t>
            </a:r>
            <a:r>
              <a:rPr dirty="0" i="1" lang="en-US" smtClean="0" sz="3800">
                <a:uFillTx/>
              </a:rPr>
              <a:t>ne </a:t>
            </a:r>
            <a:r>
              <a:rPr dirty="0" i="1" lang="en-US" sz="3800">
                <a:uFillTx/>
              </a:rPr>
              <a:t>stack </a:t>
            </a:r>
            <a:r>
              <a:rPr dirty="0" i="1" lang="en-US" smtClean="0" sz="3800">
                <a:uFillTx/>
              </a:rPr>
              <a:t>for different type of analysis</a:t>
            </a:r>
            <a:endParaRPr dirty="0" i="1" lang="en-US" sz="3800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0" name="Content Placeholder 3"/>
          <p:cNvGraphicFramePr xmlns:c="http://schemas.openxmlformats.org/drawingml/2006/chart" xmlns:pic="http://schemas.openxmlformats.org/drawingml/2006/picture" xmlns:dgm="http://schemas.openxmlformats.org/drawingml/2006/diagram">
            <a:graphicFrameLocks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240205" y="1013726"/>
          <a:ext cx="4663590" cy="6149074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diagram">
            <dgm:relIds r:dm="rId2" r:lo="rId3" r:qs="rId4" r:cs="rId5"/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82947" y="2792398"/>
            <a:ext cx="1928729" cy="247247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bIns="45719" lIns="91438" rIns="91438" tIns="45719" wrap="none">
            <a:spAutoFit/>
          </a:bodyPr>
          <a:lstStyle/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Spark</a:t>
            </a: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mtClean="0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+</a:t>
            </a: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mtClean="0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Shark</a:t>
            </a: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+</a:t>
            </a: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mtClean="0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Spark </a:t>
            </a:r>
            <a:endParaRPr b="1" dirty="0" lang="en-US" sz="3200">
              <a:solidFill>
                <a:srgbClr val="3366FF"/>
              </a:solidFill>
              <a:uFillTx/>
              <a:latin typeface="Calibri"/>
              <a:ea typeface="ヒラギノ角ゴ ProN W3"/>
              <a:cs typeface="Calibri"/>
            </a:endParaRP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Streaming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ZoneTexte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" y="3505200"/>
            <a:ext cx="2040681" cy="46166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fr-FR" smtClean="0">
                <a:solidFill>
                  <a:schemeClr val="accent1"/>
                </a:solidFill>
                <a:uFillTx/>
                <a:latin typeface="Corbel"/>
                <a:cs typeface="Corbel"/>
              </a:rPr>
              <a:t>MLBASE</a:t>
            </a:r>
            <a:endParaRPr b="1" dirty="0" lang="fr-FR" smtClean="0">
              <a:solidFill>
                <a:schemeClr val="accent1"/>
              </a:solidFill>
              <a:uFillTx/>
              <a:latin typeface="Corbel"/>
              <a:cs typeface="Corbel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/>
  <p:timing>
    <p:tnLst>
      <p:par>
        <p:cTn dur="indefinite" id="1" nodeType="tmRoot" restart="never"/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>
              <a:defRPr>
                <a:uFillTx/>
              </a:defRPr>
            </a:pPr>
            <a:r>
              <a:rPr dirty="0" lang="en-US" sz="3800">
                <a:uFillTx/>
              </a:rPr>
              <a:t>O</a:t>
            </a:r>
            <a:r>
              <a:rPr dirty="0" i="1" lang="en-US" smtClean="0" sz="3800">
                <a:uFillTx/>
              </a:rPr>
              <a:t>ne </a:t>
            </a:r>
            <a:r>
              <a:rPr dirty="0" i="1" lang="en-US" sz="3800">
                <a:uFillTx/>
              </a:rPr>
              <a:t>stack </a:t>
            </a:r>
            <a:r>
              <a:rPr dirty="0" i="1" lang="en-US" smtClean="0" sz="3800">
                <a:uFillTx/>
              </a:rPr>
              <a:t>for different type of analysis</a:t>
            </a:r>
            <a:endParaRPr dirty="0" i="1" lang="en-US" sz="3800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0" name="Content Placeholder 3"/>
          <p:cNvGraphicFramePr xmlns:c="http://schemas.openxmlformats.org/drawingml/2006/chart" xmlns:pic="http://schemas.openxmlformats.org/drawingml/2006/picture" xmlns:dgm="http://schemas.openxmlformats.org/drawingml/2006/diagram">
            <a:graphicFrameLocks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240205" y="1013726"/>
          <a:ext cx="4663590" cy="6149074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diagram">
            <dgm:relIds r:dm="rId2" r:lo="rId3" r:qs="rId4" r:cs="rId5"/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82947" y="2792398"/>
            <a:ext cx="1928729" cy="247247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bIns="45719" lIns="91438" rIns="91438" tIns="45719" wrap="none">
            <a:spAutoFit/>
          </a:bodyPr>
          <a:lstStyle/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Spark</a:t>
            </a: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mtClean="0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+</a:t>
            </a: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mtClean="0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Shark</a:t>
            </a: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+</a:t>
            </a: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mtClean="0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Spark </a:t>
            </a:r>
            <a:endParaRPr b="1" dirty="0" lang="en-US" sz="3200">
              <a:solidFill>
                <a:srgbClr val="3366FF"/>
              </a:solidFill>
              <a:uFillTx/>
              <a:latin typeface="Calibri"/>
              <a:ea typeface="ヒラギノ角ゴ ProN W3"/>
              <a:cs typeface="Calibri"/>
            </a:endParaRP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Streaming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ZoneTexte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9600" y="3505200"/>
            <a:ext cx="1945651" cy="46166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fr-FR" smtClean="0">
                <a:uFillTx/>
                <a:latin typeface="Corbel"/>
                <a:cs typeface="Corbel"/>
              </a:rPr>
              <a:t>MLBASE</a:t>
            </a:r>
            <a:endParaRPr b="1" dirty="0" lang="fr-FR" smtClean="0">
              <a:uFillTx/>
              <a:latin typeface="Corbel"/>
              <a:cs typeface="Corbe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ZoneTexte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162800" y="2792398"/>
            <a:ext cx="16002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err="1" lang="fr-FR" smtClean="0">
                <a:solidFill>
                  <a:schemeClr val="accent1"/>
                </a:solidFill>
                <a:uFillTx/>
                <a:latin typeface="Corbel"/>
                <a:cs typeface="Corbel"/>
              </a:rPr>
              <a:t>GraphX</a:t>
            </a:r>
            <a:endParaRPr b="1" dirty="0" lang="fr-FR" smtClean="0">
              <a:solidFill>
                <a:schemeClr val="accent1"/>
              </a:solidFill>
              <a:uFillTx/>
              <a:latin typeface="Corbel"/>
              <a:cs typeface="Corbel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/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41986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304800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  <a:ea charset="-128" typeface="ＭＳ Ｐゴシック"/>
                <a:cs charset="-128" typeface="ＭＳ Ｐゴシック"/>
              </a:rPr>
              <a:t>Fault Recovery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699490"/>
            <a:ext cx="8305800" cy="416791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spcBef>
                <a:spcPts val="1800"/>
              </a:spcBef>
              <a:buFontTx/>
              <a:buNone/>
              <a:defRPr>
                <a:uFillTx/>
              </a:defRPr>
            </a:pPr>
            <a:r>
              <a:rPr dirty="0" lang="en-US" smtClean="0">
                <a:uFillTx/>
                <a:ea charset="-128" typeface="ＭＳ Ｐゴシック"/>
                <a:cs charset="-128" typeface="ＭＳ Ｐゴシック"/>
              </a:rPr>
              <a:t>RDDs track </a:t>
            </a:r>
            <a:r>
              <a:rPr dirty="0" i="1" lang="en-US" smtClean="0">
                <a:uFillTx/>
                <a:ea charset="-128" typeface="ＭＳ Ｐゴシック"/>
                <a:cs charset="-128" typeface="ＭＳ Ｐゴシック"/>
              </a:rPr>
              <a:t>lineage</a:t>
            </a:r>
            <a:r>
              <a:rPr dirty="0" lang="en-US" smtClean="0">
                <a:uFillTx/>
                <a:ea charset="-128" typeface="ＭＳ Ｐゴシック"/>
                <a:cs charset="-128" typeface="ＭＳ Ｐゴシック"/>
              </a:rPr>
              <a:t> information that can be used to efficiently </a:t>
            </a:r>
            <a:r>
              <a:rPr dirty="0" err="1" lang="en-US" smtClean="0">
                <a:uFillTx/>
                <a:ea charset="-128" typeface="ＭＳ Ｐゴシック"/>
                <a:cs charset="-128" typeface="ＭＳ Ｐゴシック"/>
              </a:rPr>
              <a:t>recompute</a:t>
            </a:r>
            <a:r>
              <a:rPr dirty="0" lang="en-US" smtClean="0">
                <a:uFillTx/>
                <a:ea charset="-128" typeface="ＭＳ Ｐゴシック"/>
                <a:cs charset="-128" typeface="ＭＳ Ｐゴシック"/>
              </a:rPr>
              <a:t> lost data</a:t>
            </a:r>
          </a:p>
          <a:p>
            <a:pPr indent="0" marL="0">
              <a:spcBef>
                <a:spcPts val="1800"/>
              </a:spcBef>
              <a:buFontTx/>
              <a:buNone/>
              <a:defRPr>
                <a:uFillTx/>
              </a:defRPr>
            </a:pPr>
            <a:r>
              <a:rPr dirty="0" lang="en-US" smtClean="0">
                <a:uFillTx/>
                <a:ea charset="-128" typeface="ＭＳ Ｐゴシック"/>
                <a:cs charset="-128" typeface="ＭＳ Ｐゴシック"/>
              </a:rPr>
              <a:t>Ex:</a:t>
            </a:r>
          </a:p>
          <a:p>
            <a:pPr indent="0" marL="0">
              <a:spcBef>
                <a:spcPts val="1400"/>
              </a:spcBef>
              <a:buFontTx/>
              <a:buNone/>
              <a:defRPr>
                <a:uFillTx/>
              </a:defRPr>
            </a:pPr>
            <a:endParaRPr dirty="0" lang="en-US" smtClean="0">
              <a:uFillTx/>
              <a:ea charset="-128" typeface="ＭＳ Ｐゴシック"/>
              <a:cs charset="-128" typeface="ＭＳ Ｐゴシック"/>
            </a:endParaRPr>
          </a:p>
          <a:p>
            <a:pPr indent="0" marL="0">
              <a:spcBef>
                <a:spcPts val="1400"/>
              </a:spcBef>
              <a:buFontTx/>
              <a:buNone/>
              <a:defRPr>
                <a:uFillTx/>
              </a:defRPr>
            </a:pPr>
            <a:endParaRPr dirty="0" lang="en-US" smtClean="0">
              <a:uFillTx/>
              <a:ea charset="-128" typeface="ＭＳ Ｐゴシック"/>
              <a:cs charset="-128" typeface="ＭＳ Ｐゴシック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Box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55958" y="3053200"/>
            <a:ext cx="7746742" cy="615553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err="1" lang="en-US" smtClean="0" sz="1700">
                <a:uFillTx/>
                <a:latin typeface="Lucida Console"/>
                <a:cs typeface="Lucida Console"/>
              </a:rPr>
              <a:t>msgs</a:t>
            </a:r>
            <a:r>
              <a:rPr dirty="0" lang="en-US" smtClean="0" sz="1700">
                <a:uFillTx/>
                <a:latin typeface="Lucida Console"/>
                <a:cs typeface="Lucida Console"/>
              </a:rPr>
              <a:t> = </a:t>
            </a:r>
            <a:r>
              <a:rPr dirty="0" err="1" lang="en-US" smtClean="0" sz="1700">
                <a:uFillTx/>
                <a:latin typeface="Lucida Console"/>
                <a:cs typeface="Lucida Console"/>
              </a:rPr>
              <a:t>textFile.</a:t>
            </a:r>
            <a:r>
              <a:rPr dirty="0" err="1" lang="en-US" smtClean="0" sz="17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filter</a:t>
            </a:r>
            <a:r>
              <a:rPr dirty="0" lang="en-US" smtClean="0" sz="1700">
                <a:uFillTx/>
                <a:latin typeface="Lucida Console"/>
                <a:cs typeface="Lucida Console"/>
              </a:rPr>
              <a:t>(</a:t>
            </a:r>
            <a:r>
              <a:rPr dirty="0" lang="en-US" smtClean="0" sz="17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lambda s: </a:t>
            </a:r>
            <a:r>
              <a:rPr dirty="0" err="1" lang="en-US" smtClean="0" sz="17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s.startsWith</a:t>
            </a:r>
            <a:r>
              <a:rPr dirty="0" lang="en-US" smtClean="0" sz="17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(“ERROR”)</a:t>
            </a:r>
            <a:r>
              <a:rPr dirty="0" lang="en-US" smtClean="0" sz="1700">
                <a:uFillTx/>
                <a:latin typeface="Lucida Console"/>
                <a:cs typeface="Lucida Console"/>
              </a:rPr>
              <a:t>)</a:t>
            </a:r>
          </a:p>
          <a:p>
            <a:r>
              <a:rPr dirty="0" lang="en-US" smtClean="0" sz="1700">
                <a:uFillTx/>
                <a:latin typeface="Lucida Console"/>
                <a:cs typeface="Lucida Console"/>
              </a:rPr>
              <a:t>               .</a:t>
            </a:r>
            <a:r>
              <a:rPr dirty="0" lang="en-US" smtClean="0" sz="1700">
                <a:solidFill>
                  <a:srgbClr val="3366FF"/>
                </a:solidFill>
                <a:uFillTx/>
                <a:latin typeface="Lucida Console"/>
                <a:cs typeface="Lucida Console"/>
              </a:rPr>
              <a:t>map</a:t>
            </a:r>
            <a:r>
              <a:rPr dirty="0" lang="en-US" smtClean="0" sz="1700">
                <a:uFillTx/>
                <a:latin typeface="Lucida Console"/>
                <a:cs typeface="Lucida Console"/>
              </a:rPr>
              <a:t>(</a:t>
            </a:r>
            <a:r>
              <a:rPr dirty="0" lang="en-US" smtClean="0" sz="17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lambda s: </a:t>
            </a:r>
            <a:r>
              <a:rPr dirty="0" err="1" lang="en-US" smtClean="0" sz="17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s.split</a:t>
            </a:r>
            <a:r>
              <a:rPr dirty="0" lang="en-US" smtClean="0" sz="1700">
                <a:solidFill>
                  <a:srgbClr val="FF0080"/>
                </a:solidFill>
                <a:uFillTx/>
                <a:latin typeface="Lucida Console"/>
                <a:cs typeface="Lucida Console"/>
              </a:rPr>
              <a:t>(“\t”)[2]</a:t>
            </a:r>
            <a:r>
              <a:rPr dirty="0" lang="en-US" smtClean="0" sz="1700">
                <a:uFillTx/>
                <a:latin typeface="Lucida Console"/>
                <a:cs typeface="Lucida Console"/>
              </a:rPr>
              <a:t>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Rounded Rectangle 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43738" y="4704955"/>
            <a:ext cx="1679868" cy="622312"/>
          </a:xfrm>
          <a:prstGeom prst="round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lIns="0" rIns="0" rtlCol="0"/>
          <a:lstStyle/>
          <a:p>
            <a:pPr algn="ctr"/>
            <a:r>
              <a:rPr dirty="0" lang="en-US" smtClean="0" sz="2100">
                <a:uFillTx/>
              </a:rPr>
              <a:t>HDFS File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Rounded Rectangle 1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664636" y="4704955"/>
            <a:ext cx="1679868" cy="622312"/>
          </a:xfrm>
          <a:prstGeom prst="round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lIns="0" rIns="0" rtlCol="0"/>
          <a:lstStyle/>
          <a:p>
            <a:pPr algn="ctr"/>
            <a:r>
              <a:rPr dirty="0" lang="en-US" smtClean="0" sz="2100">
                <a:uFillTx/>
              </a:rPr>
              <a:t>Filtered RDD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Rounded Rectangle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485533" y="4704955"/>
            <a:ext cx="1679868" cy="622312"/>
          </a:xfrm>
          <a:prstGeom prst="roundRect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lIns="0" rIns="0" rtlCol="0"/>
          <a:lstStyle/>
          <a:p>
            <a:pPr algn="ctr"/>
            <a:r>
              <a:rPr dirty="0" lang="en-US" smtClean="0" sz="2100">
                <a:uFillTx/>
              </a:rPr>
              <a:t>Mapped RDD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21" name="Straight Arrow Connector 20"/>
          <p:cNvCxnSpPr xmlns:c="http://schemas.openxmlformats.org/drawingml/2006/chart" xmlns:pic="http://schemas.openxmlformats.org/drawingml/2006/picture" xmlns:dgm="http://schemas.openxmlformats.org/drawingml/2006/diagram">
            <a:stCxn id="10" idx="3"/>
            <a:endCxn id="11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2523606" y="5016111"/>
            <a:ext cx="1141030" cy="0"/>
          </a:xfrm>
          <a:prstGeom prst="straightConnector1">
            <a:avLst/>
          </a:prstGeom>
          <a:ln>
            <a:solidFill>
              <a:schemeClr val="tx1"/>
            </a:solidFill>
            <a:headEnd len="med" type="none" w="med"/>
            <a:tailEnd type="arrow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5" name="Straight Arrow Connector 24"/>
          <p:cNvCxnSpPr xmlns:c="http://schemas.openxmlformats.org/drawingml/2006/chart" xmlns:pic="http://schemas.openxmlformats.org/drawingml/2006/picture" xmlns:dgm="http://schemas.openxmlformats.org/drawingml/2006/diagram">
            <a:stCxn id="11" idx="3"/>
            <a:endCxn id="12" idx="1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5344504" y="5016111"/>
            <a:ext cx="1141029" cy="0"/>
          </a:xfrm>
          <a:prstGeom prst="straightConnector1">
            <a:avLst/>
          </a:prstGeom>
          <a:ln>
            <a:solidFill>
              <a:schemeClr val="tx1"/>
            </a:solidFill>
            <a:headEnd len="med" type="none" w="med"/>
            <a:tailEnd type="arrow"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40" name="Down Arrow 3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21093" y="3866146"/>
            <a:ext cx="2063402" cy="63824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" name="TextBox 1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87975" y="5127845"/>
            <a:ext cx="2482220" cy="72327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pPr algn="ctr"/>
            <a:r>
              <a:rPr dirty="0" i="1" lang="en-US" smtClean="0" sz="2100">
                <a:uFillTx/>
                <a:latin typeface="Corbel"/>
                <a:cs typeface="Corbel"/>
              </a:rPr>
              <a:t>filter</a:t>
            </a:r>
            <a:r>
              <a:rPr dirty="0" lang="en-US" smtClean="0" sz="2000">
                <a:uFillTx/>
                <a:latin typeface="Corbel"/>
                <a:cs typeface="Corbel"/>
              </a:rPr>
              <a:t/>
            </a:r>
            <a:br>
              <a:rPr dirty="0" lang="en-US" smtClean="0" sz="2000">
                <a:uFillTx/>
                <a:latin typeface="Corbel"/>
                <a:cs typeface="Corbel"/>
              </a:rPr>
            </a:br>
            <a:r>
              <a:rPr dirty="0" lang="en-US" smtClean="0" sz="2000">
                <a:uFillTx/>
                <a:latin typeface="Corbel"/>
                <a:cs typeface="Corbel"/>
              </a:rPr>
              <a:t>(</a:t>
            </a:r>
            <a:r>
              <a:rPr dirty="0" err="1" lang="en-US" smtClean="0" sz="2000">
                <a:uFillTx/>
                <a:latin typeface="Corbel"/>
                <a:cs typeface="Corbel"/>
              </a:rPr>
              <a:t>func</a:t>
            </a:r>
            <a:r>
              <a:rPr dirty="0" lang="en-US" smtClean="0" sz="2000">
                <a:uFillTx/>
                <a:latin typeface="Corbel"/>
                <a:cs typeface="Corbel"/>
              </a:rPr>
              <a:t> = _.contains(...))</a:t>
            </a:r>
            <a:endParaRPr dirty="0" lang="en-US" sz="2000">
              <a:uFillTx/>
              <a:latin typeface="Corbel"/>
              <a:cs typeface="Corbe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6" name="TextBox 2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24681" y="5127845"/>
            <a:ext cx="2032503" cy="72327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pPr algn="ctr"/>
            <a:r>
              <a:rPr dirty="0" i="1" lang="en-US" smtClean="0" sz="2100">
                <a:uFillTx/>
                <a:latin typeface="Corbel"/>
                <a:cs typeface="Corbel"/>
              </a:rPr>
              <a:t>map</a:t>
            </a:r>
            <a:r>
              <a:rPr dirty="0" lang="en-US" smtClean="0" sz="2000">
                <a:uFillTx/>
                <a:latin typeface="Corbel"/>
                <a:cs typeface="Corbel"/>
              </a:rPr>
              <a:t/>
            </a:r>
            <a:br>
              <a:rPr dirty="0" lang="en-US" smtClean="0" sz="2000">
                <a:uFillTx/>
                <a:latin typeface="Corbel"/>
                <a:cs typeface="Corbel"/>
              </a:rPr>
            </a:br>
            <a:r>
              <a:rPr dirty="0" lang="en-US" smtClean="0" sz="2000">
                <a:uFillTx/>
                <a:latin typeface="Corbel"/>
                <a:cs typeface="Corbel"/>
              </a:rPr>
              <a:t>(</a:t>
            </a:r>
            <a:r>
              <a:rPr dirty="0" err="1" lang="en-US" smtClean="0" sz="2000">
                <a:uFillTx/>
                <a:latin typeface="Corbel"/>
                <a:cs typeface="Corbel"/>
              </a:rPr>
              <a:t>func</a:t>
            </a:r>
            <a:r>
              <a:rPr dirty="0" lang="en-US" smtClean="0" sz="2000">
                <a:uFillTx/>
                <a:latin typeface="Corbel"/>
                <a:cs typeface="Corbel"/>
              </a:rPr>
              <a:t> = _.split(...))</a:t>
            </a:r>
            <a:endParaRPr dirty="0" lang="en-US" sz="2000">
              <a:uFillTx/>
              <a:latin typeface="Corbel"/>
              <a:cs typeface="Corbel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Autofit/>
          </a:bodyPr>
          <a:lstStyle/>
          <a:p>
            <a:pPr>
              <a:defRPr>
                <a:uFillTx/>
              </a:defRPr>
            </a:pPr>
            <a:r>
              <a:rPr dirty="0" lang="en-US" sz="3800">
                <a:uFillTx/>
              </a:rPr>
              <a:t>O</a:t>
            </a:r>
            <a:r>
              <a:rPr dirty="0" i="1" lang="en-US" smtClean="0" sz="3800">
                <a:uFillTx/>
              </a:rPr>
              <a:t>ne </a:t>
            </a:r>
            <a:r>
              <a:rPr dirty="0" i="1" lang="en-US" sz="3800">
                <a:uFillTx/>
              </a:rPr>
              <a:t>stack </a:t>
            </a:r>
            <a:r>
              <a:rPr dirty="0" i="1" lang="en-US" smtClean="0" sz="3800">
                <a:uFillTx/>
              </a:rPr>
              <a:t>for different type of analysis</a:t>
            </a:r>
            <a:endParaRPr dirty="0" i="1" lang="en-US" sz="3800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0" name="Content Placeholder 3"/>
          <p:cNvGraphicFramePr xmlns:c="http://schemas.openxmlformats.org/drawingml/2006/chart" xmlns:pic="http://schemas.openxmlformats.org/drawingml/2006/picture" xmlns:dgm="http://schemas.openxmlformats.org/drawingml/2006/diagram">
            <a:graphicFrameLocks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240205" y="1013726"/>
          <a:ext cx="4663590" cy="6149074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diagram">
            <dgm:relIds r:dm="rId2" r:lo="rId3" r:qs="rId4" r:cs="rId5"/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82947" y="2792398"/>
            <a:ext cx="1928729" cy="247247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bIns="45719" lIns="91438" rIns="91438" tIns="45719" wrap="none">
            <a:spAutoFit/>
          </a:bodyPr>
          <a:lstStyle/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Spark</a:t>
            </a: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mtClean="0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+</a:t>
            </a: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mtClean="0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Shark</a:t>
            </a: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+</a:t>
            </a: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mtClean="0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Spark </a:t>
            </a:r>
            <a:endParaRPr b="1" dirty="0" lang="en-US" sz="3200">
              <a:solidFill>
                <a:srgbClr val="3366FF"/>
              </a:solidFill>
              <a:uFillTx/>
              <a:latin typeface="Calibri"/>
              <a:ea typeface="ヒラギノ角ゴ ProN W3"/>
              <a:cs typeface="Calibri"/>
            </a:endParaRPr>
          </a:p>
          <a:p>
            <a:pPr algn="ctr">
              <a:lnSpc>
                <a:spcPct val="80000"/>
              </a:lnSpc>
              <a:defRPr>
                <a:uFillTx/>
              </a:defRPr>
            </a:pPr>
            <a:r>
              <a:rPr b="1" dirty="0" lang="en-US" sz="3200">
                <a:solidFill>
                  <a:srgbClr val="3366FF"/>
                </a:solidFill>
                <a:uFillTx/>
                <a:latin typeface="Calibri"/>
                <a:ea typeface="ヒラギノ角ゴ ProN W3"/>
                <a:cs typeface="Calibri"/>
              </a:rPr>
              <a:t>Streaming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ZoneTexte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28600" y="3023230"/>
            <a:ext cx="1967649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fr-FR" smtClean="0">
                <a:uFillTx/>
                <a:latin typeface="Corbel"/>
                <a:cs typeface="Corbel"/>
              </a:rPr>
              <a:t>MLBASE</a:t>
            </a:r>
            <a:endParaRPr b="1" dirty="0" lang="fr-FR" smtClean="0">
              <a:uFillTx/>
              <a:latin typeface="Corbel"/>
              <a:cs typeface="Corbe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ZoneTexte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162800" y="2792398"/>
            <a:ext cx="160020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err="1" lang="fr-FR" smtClean="0">
                <a:uFillTx/>
                <a:latin typeface="Corbel"/>
                <a:cs typeface="Corbel"/>
              </a:rPr>
              <a:t>GraphX</a:t>
            </a:r>
            <a:endParaRPr b="1" dirty="0" lang="fr-FR" smtClean="0">
              <a:uFillTx/>
              <a:latin typeface="Corbel"/>
              <a:cs typeface="Corbe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ZoneTexte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462042" y="4648200"/>
            <a:ext cx="2148558" cy="461664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fr-FR" smtClean="0">
                <a:solidFill>
                  <a:schemeClr val="accent1"/>
                </a:solidFill>
                <a:uFillTx/>
                <a:latin typeface="Corbel"/>
                <a:cs typeface="Corbel"/>
              </a:rPr>
              <a:t>BLINK DB</a:t>
            </a:r>
            <a:endParaRPr b="1" dirty="0" lang="fr-FR" smtClean="0">
              <a:solidFill>
                <a:schemeClr val="accent1"/>
              </a:solidFill>
              <a:uFillTx/>
              <a:latin typeface="Corbel"/>
              <a:cs typeface="Corbel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ZoneTexte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76435" y="4495800"/>
            <a:ext cx="1763770" cy="46166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fr-FR" smtClean="0">
                <a:solidFill>
                  <a:schemeClr val="accent1"/>
                </a:solidFill>
                <a:uFillTx/>
                <a:latin typeface="Corbel"/>
                <a:cs typeface="Corbel"/>
              </a:rPr>
              <a:t>TACHYON</a:t>
            </a:r>
            <a:endParaRPr b="1" dirty="0" lang="fr-FR" smtClean="0">
              <a:solidFill>
                <a:schemeClr val="accent1"/>
              </a:solidFill>
              <a:uFillTx/>
              <a:latin typeface="Corbel"/>
              <a:cs typeface="Corbel"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ransition/>
  <p:timing>
    <p:tnLst>
      <p:par>
        <p:cTn dur="indefinite" id="1" nodeType="tmRoot" restart="never"/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r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fr-FR" smtClean="0" sz="4500">
                <a:uFillTx/>
              </a:rPr>
              <a:t>  </a:t>
            </a:r>
            <a:r>
              <a:rPr dirty="0" err="1" lang="fr-FR" smtClean="0" sz="4500">
                <a:uFillTx/>
              </a:rPr>
              <a:t>Current</a:t>
            </a:r>
            <a:r>
              <a:rPr dirty="0" lang="fr-FR" smtClean="0" sz="4500">
                <a:uFillTx/>
              </a:rPr>
              <a:t> </a:t>
            </a:r>
            <a:r>
              <a:rPr dirty="0" err="1" lang="fr-FR" smtClean="0" sz="4500">
                <a:uFillTx/>
              </a:rPr>
              <a:t>Status</a:t>
            </a:r>
            <a:endParaRPr dirty="0" lang="fr-FR" sz="45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Espace réservé du contenu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fr-FR" smtClean="0" sz="2800">
                <a:uFillTx/>
              </a:rPr>
              <a:t> </a:t>
            </a:r>
            <a:r>
              <a:rPr dirty="0" err="1" lang="fr-FR" smtClean="0" sz="2800">
                <a:uFillTx/>
              </a:rPr>
              <a:t>Currently</a:t>
            </a:r>
            <a:r>
              <a:rPr dirty="0" lang="fr-FR" smtClean="0" sz="2800">
                <a:uFillTx/>
              </a:rPr>
              <a:t> in the apache </a:t>
            </a:r>
            <a:r>
              <a:rPr dirty="0" err="1" lang="fr-FR" smtClean="0" sz="2800">
                <a:uFillTx/>
              </a:rPr>
              <a:t>incubator</a:t>
            </a:r>
            <a:endParaRPr dirty="0" lang="fr-FR" smtClean="0" sz="2800">
              <a:uFillTx/>
            </a:endParaRPr>
          </a:p>
          <a:p>
            <a:r>
              <a:rPr dirty="0" lang="fr-FR" sz="2800">
                <a:uFillTx/>
              </a:rPr>
              <a:t> </a:t>
            </a:r>
            <a:r>
              <a:rPr dirty="0" err="1" lang="fr-FR" smtClean="0" sz="2800">
                <a:uFillTx/>
              </a:rPr>
              <a:t>Recently</a:t>
            </a:r>
            <a:r>
              <a:rPr dirty="0" lang="fr-FR" smtClean="0" sz="2800">
                <a:uFillTx/>
              </a:rPr>
              <a:t> </a:t>
            </a:r>
            <a:r>
              <a:rPr dirty="0" err="1" lang="fr-FR" smtClean="0" sz="2800">
                <a:uFillTx/>
              </a:rPr>
              <a:t>shipped</a:t>
            </a:r>
            <a:r>
              <a:rPr dirty="0" lang="fr-FR" smtClean="0" sz="2800">
                <a:uFillTx/>
              </a:rPr>
              <a:t> version 0.8 </a:t>
            </a:r>
            <a:r>
              <a:rPr dirty="0" err="1" lang="fr-FR" smtClean="0" sz="2800">
                <a:uFillTx/>
              </a:rPr>
              <a:t>with</a:t>
            </a:r>
            <a:r>
              <a:rPr dirty="0" lang="fr-FR" smtClean="0" sz="2800">
                <a:uFillTx/>
              </a:rPr>
              <a:t> contributions </a:t>
            </a:r>
            <a:r>
              <a:rPr dirty="0" err="1" lang="fr-FR" smtClean="0" sz="2800">
                <a:uFillTx/>
              </a:rPr>
              <a:t>from</a:t>
            </a:r>
            <a:r>
              <a:rPr dirty="0" lang="fr-FR" smtClean="0" sz="2800">
                <a:uFillTx/>
              </a:rPr>
              <a:t> 40+ </a:t>
            </a:r>
            <a:r>
              <a:rPr dirty="0" err="1" lang="fr-FR" smtClean="0" sz="2800">
                <a:uFillTx/>
              </a:rPr>
              <a:t>contributors</a:t>
            </a:r>
            <a:r>
              <a:rPr dirty="0" lang="fr-FR" smtClean="0" sz="2800">
                <a:uFillTx/>
              </a:rPr>
              <a:t>.</a:t>
            </a:r>
          </a:p>
          <a:p>
            <a:r>
              <a:rPr dirty="0" lang="fr-FR" sz="2800">
                <a:uFillTx/>
              </a:rPr>
              <a:t> </a:t>
            </a:r>
            <a:r>
              <a:rPr dirty="0" lang="fr-FR" smtClean="0" sz="2800">
                <a:uFillTx/>
              </a:rPr>
              <a:t>Focus on </a:t>
            </a:r>
            <a:r>
              <a:rPr dirty="0" err="1" lang="fr-FR" smtClean="0" sz="2800">
                <a:uFillTx/>
              </a:rPr>
              <a:t>tools</a:t>
            </a:r>
            <a:r>
              <a:rPr dirty="0" lang="fr-FR" smtClean="0" sz="2800">
                <a:uFillTx/>
              </a:rPr>
              <a:t> and performance.</a:t>
            </a:r>
          </a:p>
          <a:p>
            <a:r>
              <a:rPr dirty="0" lang="fr-FR" smtClean="0" sz="2800">
                <a:uFillTx/>
              </a:rPr>
              <a:t>Key contributions </a:t>
            </a:r>
            <a:r>
              <a:rPr dirty="0" err="1" lang="fr-FR" smtClean="0" sz="2800">
                <a:uFillTx/>
              </a:rPr>
              <a:t>from</a:t>
            </a:r>
            <a:r>
              <a:rPr dirty="0" lang="fr-FR" smtClean="0" sz="2800">
                <a:uFillTx/>
              </a:rPr>
              <a:t> Yahoo, Intel, </a:t>
            </a:r>
            <a:r>
              <a:rPr dirty="0" err="1" lang="fr-FR" smtClean="0" sz="2800">
                <a:uFillTx/>
              </a:rPr>
              <a:t>ClearStory</a:t>
            </a:r>
            <a:r>
              <a:rPr dirty="0" lang="fr-FR" smtClean="0" sz="2800">
                <a:uFillTx/>
              </a:rPr>
              <a:t> ….</a:t>
            </a:r>
          </a:p>
          <a:p>
            <a:r>
              <a:rPr dirty="0" lang="fr-FR" smtClean="0" sz="2800">
                <a:uFillTx/>
                <a:hlinkClick r:id="rId2"/>
              </a:rPr>
              <a:t>http://spark.incubator.apache.org</a:t>
            </a:r>
            <a:r>
              <a:rPr dirty="0" lang="fr-FR" smtClean="0" sz="2800">
                <a:uFillTx/>
              </a:rPr>
              <a:t> </a:t>
            </a:r>
          </a:p>
          <a:p>
            <a:endParaRPr dirty="0" lang="fr-FR" smtClean="0" sz="28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r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fr-FR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Espace réservé du contenu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fr-FR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descr="Spark Logo #112.jpg" id="22" name="Picture 21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381480" y="4367140"/>
            <a:ext cx="3429000" cy="2177677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6" name="Vertical Tex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Spark offers a rich API to make data analytics </a:t>
            </a:r>
            <a:r>
              <a:rPr dirty="0" i="1" lang="en-US" smtClean="0">
                <a:uFillTx/>
              </a:rPr>
              <a:t>fast</a:t>
            </a:r>
            <a:r>
              <a:rPr dirty="0" lang="en-US" smtClean="0">
                <a:uFillTx/>
              </a:rPr>
              <a:t>: both fast to write and fast to run</a:t>
            </a:r>
            <a:endParaRPr dirty="0" lang="en-US">
              <a:uFillTx/>
            </a:endParaRPr>
          </a:p>
          <a:p>
            <a:r>
              <a:rPr dirty="0" lang="en-US" smtClean="0">
                <a:uFillTx/>
              </a:rPr>
              <a:t>Achieves 100x speedups in real applications</a:t>
            </a:r>
          </a:p>
          <a:p>
            <a:r>
              <a:rPr dirty="0" lang="en-US" smtClean="0">
                <a:uFillTx/>
              </a:rPr>
              <a:t>Growing community with 20+ companies contributing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itle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Conclusion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553037" y="6167735"/>
            <a:ext cx="3103133" cy="46166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none">
            <a:spAutoFit/>
          </a:bodyPr>
          <a:lstStyle/>
          <a:p>
            <a:r>
              <a:rPr dirty="0" lang="en-US" smtClean="0">
                <a:uFillTx/>
                <a:latin typeface="Corbel"/>
                <a:cs typeface="Corbel"/>
                <a:hlinkClick r:id="rId3"/>
              </a:rPr>
              <a:t>www.spark</a:t>
            </a:r>
            <a:r>
              <a:rPr dirty="0" lang="en-US">
                <a:uFillTx/>
                <a:latin typeface="Corbel"/>
                <a:cs typeface="Corbel"/>
                <a:hlinkClick r:id="rId3"/>
              </a:rPr>
              <a:t>-project.org</a:t>
            </a:r>
            <a:r>
              <a:rPr dirty="0" lang="en-US">
                <a:uFillTx/>
                <a:latin typeface="Corbel"/>
                <a:cs typeface="Corbel"/>
              </a:rPr>
              <a:t> 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609600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5500">
                <a:uFillTx/>
              </a:rPr>
              <a:t>Behavior with Less RAM</a:t>
            </a:r>
            <a:endParaRPr dirty="0" lang="en-US" sz="5500">
              <a:uFillTx/>
            </a:endParaRP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" name="Chart 3"/>
          <p:cNvGraphicFramePr xmlns:c="http://schemas.openxmlformats.org/drawingml/2006/chart" xmlns:pic="http://schemas.openxmlformats.org/drawingml/2006/picture" xmlns:dgm="http://schemas.openxmlformats.org/drawingml/2006/diagram">
            <a:graphicFrameLocks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508877" y="2048391"/>
          <a:ext cx="8177170" cy="434340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chart">
            <c:chart xmlns:cdr="http://schemas.openxmlformats.org/drawingml/2006/chartDrawing" r:id="rId2"/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5" name="Title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457200"/>
            <a:ext cx="8229600" cy="11430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 sz="4500">
                <a:uFillTx/>
              </a:rPr>
              <a:t>Supported languages</a:t>
            </a:r>
            <a:endParaRPr dirty="0" lang="en-US" sz="45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2027238"/>
            <a:ext cx="8229600" cy="42211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Standalone programs can be written in </a:t>
            </a:r>
            <a:r>
              <a:rPr dirty="0" err="1" lang="en-US" smtClean="0">
                <a:uFillTx/>
              </a:rPr>
              <a:t>Scala</a:t>
            </a:r>
            <a:r>
              <a:rPr dirty="0" lang="en-US" smtClean="0">
                <a:uFillTx/>
              </a:rPr>
              <a:t> , Java or Python, </a:t>
            </a:r>
            <a:r>
              <a:rPr dirty="0" lang="en-US" smtClean="0">
                <a:uFillTx/>
              </a:rPr>
              <a:t>but interactive shell is only </a:t>
            </a:r>
            <a:r>
              <a:rPr dirty="0" lang="en-US" smtClean="0">
                <a:uFillTx/>
              </a:rPr>
              <a:t>Python(</a:t>
            </a:r>
            <a:r>
              <a:rPr dirty="0" err="1" lang="en-US" smtClean="0">
                <a:uFillTx/>
              </a:rPr>
              <a:t>Ipython</a:t>
            </a:r>
            <a:r>
              <a:rPr dirty="0" lang="en-US" smtClean="0">
                <a:uFillTx/>
              </a:rPr>
              <a:t>) </a:t>
            </a:r>
            <a:r>
              <a:rPr dirty="0" lang="en-US" smtClean="0">
                <a:uFillTx/>
              </a:rPr>
              <a:t>&amp; </a:t>
            </a:r>
            <a:r>
              <a:rPr dirty="0" err="1" lang="en-US" smtClean="0">
                <a:uFillTx/>
              </a:rPr>
              <a:t>Scala</a:t>
            </a:r>
            <a:r>
              <a:rPr dirty="0" lang="en-US" smtClean="0">
                <a:uFillTx/>
              </a:rPr>
              <a:t> (</a:t>
            </a:r>
            <a:r>
              <a:rPr dirty="0" err="1" lang="en-US" smtClean="0">
                <a:uFillTx/>
              </a:rPr>
              <a:t>scala</a:t>
            </a:r>
            <a:r>
              <a:rPr dirty="0" lang="en-US" smtClean="0">
                <a:uFillTx/>
              </a:rPr>
              <a:t> REPL/Shell)</a:t>
            </a:r>
            <a:endParaRPr dirty="0" lang="en-US" smtClean="0">
              <a:uFillTx/>
            </a:endParaRPr>
          </a:p>
          <a:p>
            <a:r>
              <a:rPr dirty="0" lang="en-US" smtClean="0" sz="2000">
                <a:uFillTx/>
              </a:rPr>
              <a:t/>
            </a:r>
            <a:br>
              <a:rPr dirty="0" lang="en-US" smtClean="0" sz="2000">
                <a:uFillTx/>
              </a:rPr>
            </a:br>
            <a:r>
              <a:rPr dirty="0" lang="en-US" smtClean="0">
                <a:uFillTx/>
              </a:rPr>
              <a:t>Performance: Java &amp; </a:t>
            </a:r>
            <a:r>
              <a:rPr dirty="0" err="1" lang="en-US" smtClean="0">
                <a:uFillTx/>
              </a:rPr>
              <a:t>Scala</a:t>
            </a:r>
            <a:r>
              <a:rPr dirty="0" lang="en-US" smtClean="0">
                <a:uFillTx/>
              </a:rPr>
              <a:t> are faster due to static typing, but Python is often fine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Learning Spark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200" y="1951038"/>
            <a:ext cx="8305800" cy="42211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 smtClean="0">
                <a:uFillTx/>
              </a:rPr>
              <a:t>Easiest way: the shell (</a:t>
            </a:r>
            <a:r>
              <a:rPr dirty="0" lang="en-US" smtClean="0" sz="2300">
                <a:uFillTx/>
                <a:latin typeface="Lucida Console"/>
                <a:cs typeface="Lucida Console"/>
              </a:rPr>
              <a:t>spark-shell</a:t>
            </a:r>
            <a:r>
              <a:rPr dirty="0" lang="en-US" smtClean="0">
                <a:uFillTx/>
              </a:rPr>
              <a:t> or </a:t>
            </a:r>
            <a:r>
              <a:rPr dirty="0" err="1" lang="en-US" smtClean="0" sz="2300">
                <a:solidFill>
                  <a:srgbClr val="000000"/>
                </a:solidFill>
                <a:uFillTx/>
                <a:latin typeface="Lucida Console"/>
                <a:cs typeface="Lucida Console"/>
              </a:rPr>
              <a:t>pyspark</a:t>
            </a:r>
            <a:r>
              <a:rPr dirty="0" lang="en-US" smtClean="0">
                <a:uFillTx/>
              </a:rPr>
              <a:t>)</a:t>
            </a:r>
          </a:p>
          <a:p>
            <a:pPr lvl="1"/>
            <a:r>
              <a:rPr dirty="0" lang="en-US" smtClean="0">
                <a:uFillTx/>
              </a:rPr>
              <a:t>Special </a:t>
            </a:r>
            <a:r>
              <a:rPr dirty="0" err="1" lang="en-US" smtClean="0">
                <a:uFillTx/>
              </a:rPr>
              <a:t>Scala</a:t>
            </a:r>
            <a:r>
              <a:rPr dirty="0" lang="en-US" smtClean="0">
                <a:uFillTx/>
              </a:rPr>
              <a:t> / Python interpreters for cluster use</a:t>
            </a:r>
          </a:p>
          <a:p>
            <a:r>
              <a:rPr dirty="0" lang="en-US" smtClean="0">
                <a:uFillTx/>
              </a:rPr>
              <a:t>Runs in local mode on 1 core by default, but can control with </a:t>
            </a:r>
            <a:r>
              <a:rPr dirty="0" lang="en-US" smtClean="0" sz="2300">
                <a:uFillTx/>
                <a:latin typeface="Lucida Console"/>
                <a:cs typeface="Lucida Console"/>
              </a:rPr>
              <a:t>MASTER</a:t>
            </a:r>
            <a:r>
              <a:rPr dirty="0" lang="en-US" smtClean="0">
                <a:uFillTx/>
              </a:rPr>
              <a:t> environment </a:t>
            </a:r>
            <a:r>
              <a:rPr dirty="0" err="1" lang="en-US" smtClean="0">
                <a:uFillTx/>
              </a:rPr>
              <a:t>var</a:t>
            </a:r>
            <a:r>
              <a:rPr dirty="0" lang="en-US" smtClean="0">
                <a:uFillTx/>
              </a:rPr>
              <a:t>:</a:t>
            </a:r>
          </a:p>
          <a:p>
            <a:r>
              <a:rPr dirty="0" lang="en-US" smtClean="0" sz="2100">
                <a:uFillTx/>
                <a:latin typeface="Lucida Console"/>
                <a:cs typeface="Lucida Console"/>
              </a:rPr>
              <a:t>MASTER=local    ./spark-shell   </a:t>
            </a: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local, 1 thread</a:t>
            </a:r>
            <a:b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</a:br>
            <a:r>
              <a:rPr dirty="0" lang="en-US" sz="2100">
                <a:uFillTx/>
                <a:latin typeface="Lucida Console"/>
                <a:cs typeface="Lucida Console"/>
              </a:rPr>
              <a:t>MASTER=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local[2] .</a:t>
            </a:r>
            <a:r>
              <a:rPr dirty="0" lang="en-US" sz="2100">
                <a:uFillTx/>
                <a:latin typeface="Lucida Console"/>
                <a:cs typeface="Lucida Console"/>
              </a:rPr>
              <a:t>/spark-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shell   </a:t>
            </a: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</a:t>
            </a:r>
            <a:r>
              <a:rPr dirty="0" lang="en-US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local, </a:t>
            </a: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2 threads</a:t>
            </a:r>
            <a:b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</a:br>
            <a:r>
              <a:rPr dirty="0" lang="en-US" sz="2100">
                <a:uFillTx/>
                <a:latin typeface="Lucida Console"/>
                <a:cs typeface="Lucida Console"/>
              </a:rPr>
              <a:t>MASTER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=spark://</a:t>
            </a:r>
            <a:r>
              <a:rPr dirty="0" err="1" lang="en-US" smtClean="0" sz="2100">
                <a:uFillTx/>
                <a:latin typeface="Lucida Console"/>
                <a:cs typeface="Lucida Console"/>
              </a:rPr>
              <a:t>host:port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 </a:t>
            </a:r>
            <a:r>
              <a:rPr dirty="0" lang="en-US" sz="2100">
                <a:uFillTx/>
                <a:latin typeface="Lucida Console"/>
                <a:cs typeface="Lucida Console"/>
              </a:rPr>
              <a:t>./spark-shell </a:t>
            </a:r>
            <a:r>
              <a:rPr dirty="0" lang="en-US" smtClean="0" sz="2100">
                <a:uFillTx/>
                <a:latin typeface="Lucida Console"/>
                <a:cs typeface="Lucida Console"/>
              </a:rPr>
              <a:t> </a:t>
            </a:r>
            <a:r>
              <a:rPr dirty="0" lang="en-US" smtClean="0" sz="2100">
                <a:solidFill>
                  <a:srgbClr val="008040"/>
                </a:solidFill>
                <a:uFillTx/>
                <a:latin typeface="Lucida Console"/>
                <a:cs typeface="Lucida Console"/>
              </a:rPr>
              <a:t># cluster</a:t>
            </a:r>
            <a:endParaRPr dirty="0" lang="en-US" sz="2100">
              <a:solidFill>
                <a:srgbClr val="008040"/>
              </a:solidFill>
              <a:uFillTx/>
              <a:latin typeface="Lucida Console"/>
              <a:cs typeface="Lucida Console"/>
            </a:endParaRPr>
          </a:p>
          <a:p>
            <a:endParaRPr dirty="0"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Custom 1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len="med" type="none" w="med"/>
          <a:tailEnd type="none"/>
        </a:ln>
        <a:effectLst/>
      </a:spPr>
      <a:bodyPr anchor="ctr" rtlCol="0"/>
      <a:lstStyle>
        <a:defPPr algn="ctr">
          <a:defRPr>
            <a:uFillTx/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len="med" type="none" w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rtlCol="0" wrap="none">
        <a:spAutoFit/>
      </a:bodyPr>
      <a:lstStyle>
        <a:defPPr>
          <a:defRPr dirty="0" smtClean="0">
            <a:uFillTx/>
            <a:latin typeface="Corbel"/>
            <a:cs typeface="Corb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1_Office Theme">
  <a:themeElements>
    <a:clrScheme name="Custom 1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len="med" type="none" w="med"/>
          <a:tailEnd type="none"/>
        </a:ln>
        <a:effectLst/>
      </a:spPr>
      <a:bodyPr anchor="ctr" rtlCol="0"/>
      <a:lstStyle>
        <a:defPPr algn="ctr">
          <a:defRPr>
            <a:uFillTx/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len="med" type="none" w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rtlCol="0" wrap="none">
        <a:spAutoFit/>
      </a:bodyPr>
      <a:lstStyle>
        <a:defPPr>
          <a:defRPr dirty="0" smtClean="0">
            <a:uFillTx/>
            <a:latin typeface="Corbel"/>
            <a:cs typeface="Corbe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60761</TotalTime>
  <Words>2346</Words>
  <Application>Microsoft Office PowerPoint</Application>
  <PresentationFormat>Affichage à l'écran (4:3)</PresentationFormat>
  <Paragraphs>564</Paragraphs>
  <Slides>70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70</vt:i4>
      </vt:variant>
    </vt:vector>
  </HeadingPairs>
  <TitlesOfParts>
    <vt:vector size="72" baseType="lpstr">
      <vt:lpstr>Office Theme</vt:lpstr>
      <vt:lpstr>1_Office Theme</vt:lpstr>
      <vt:lpstr>In Memory Cluster  Computing with  Apache  Spark                   Open World Forum - OSDC           Sam Bessalah -  @samklr</vt:lpstr>
      <vt:lpstr>What is Spark?</vt:lpstr>
      <vt:lpstr>Key Idea</vt:lpstr>
      <vt:lpstr>Operations</vt:lpstr>
      <vt:lpstr>Example: Log Mining</vt:lpstr>
      <vt:lpstr>Fault Recovery</vt:lpstr>
      <vt:lpstr>Behavior with Less RAM</vt:lpstr>
      <vt:lpstr>Supported languages</vt:lpstr>
      <vt:lpstr>Learning Spark</vt:lpstr>
      <vt:lpstr>First Stop: SparkContext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Other Key-Value Operations</vt:lpstr>
      <vt:lpstr>Other RDD Operators</vt:lpstr>
      <vt:lpstr>Software Components</vt:lpstr>
      <vt:lpstr>Task Scheduler</vt:lpstr>
      <vt:lpstr>Advanced Features</vt:lpstr>
      <vt:lpstr>Getting Started</vt:lpstr>
      <vt:lpstr>Cluster Execution</vt:lpstr>
      <vt:lpstr>Example: PageRank</vt:lpstr>
      <vt:lpstr>Basic Idea</vt:lpstr>
      <vt:lpstr>Scala Implementation</vt:lpstr>
      <vt:lpstr>PageRank Performance</vt:lpstr>
      <vt:lpstr>Other Iterative Algorithms</vt:lpstr>
      <vt:lpstr>                SHARK </vt:lpstr>
      <vt:lpstr>Apache Hive</vt:lpstr>
      <vt:lpstr>Scalability</vt:lpstr>
      <vt:lpstr>But slow…</vt:lpstr>
      <vt:lpstr>Shark</vt:lpstr>
      <vt:lpstr> How Fast</vt:lpstr>
      <vt:lpstr>Présentation PowerPoint</vt:lpstr>
      <vt:lpstr>Présentation PowerPoint</vt:lpstr>
      <vt:lpstr>Data Types</vt:lpstr>
      <vt:lpstr>Hive QL</vt:lpstr>
      <vt:lpstr>Caching Data in Shark</vt:lpstr>
      <vt:lpstr>Spark Integration</vt:lpstr>
      <vt:lpstr>Tuning Degree of Parallelism</vt:lpstr>
      <vt:lpstr>Under the hood</vt:lpstr>
      <vt:lpstr>Présentation PowerPoint</vt:lpstr>
      <vt:lpstr>Présentation PowerPoint</vt:lpstr>
      <vt:lpstr>Integration with Tachyon</vt:lpstr>
      <vt:lpstr>Présentation PowerPoint</vt:lpstr>
      <vt:lpstr>Présentation PowerPoint</vt:lpstr>
      <vt:lpstr>Columnar Memory Store</vt:lpstr>
      <vt:lpstr>Ongoing Work</vt:lpstr>
      <vt:lpstr>More Information</vt:lpstr>
      <vt:lpstr>         Spark Streaming</vt:lpstr>
      <vt:lpstr>Stateful Stream Processing</vt:lpstr>
      <vt:lpstr>Discretized Stream Processing</vt:lpstr>
      <vt:lpstr>Discretized Stream Processing </vt:lpstr>
      <vt:lpstr>Example – Get hashtags from Twitter </vt:lpstr>
      <vt:lpstr>Example – Get hashtags from Twitter </vt:lpstr>
      <vt:lpstr>Example – Get hashtags from Twitter  </vt:lpstr>
      <vt:lpstr>Example – Get hashtags from Twitter  </vt:lpstr>
      <vt:lpstr>Window-based Transformations</vt:lpstr>
      <vt:lpstr>DStream Input Sources</vt:lpstr>
      <vt:lpstr>Comparison with Storm and S4</vt:lpstr>
      <vt:lpstr>One stack for different type of analysis</vt:lpstr>
      <vt:lpstr>One stack for different type of analysis</vt:lpstr>
      <vt:lpstr>One stack for different type of analysis</vt:lpstr>
      <vt:lpstr>One stack for different type of analysis</vt:lpstr>
      <vt:lpstr>  Current Status</vt:lpstr>
      <vt:lpstr>Présentation PowerPoint</vt:lpstr>
      <vt:lpstr>Présentation PowerPoint</vt:lpstr>
      <vt:lpstr>Présentation PowerPoint</vt:lpstr>
      <vt:lpstr>Conclusion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2765800</cp:lastModifiedBy>
  <cp:revision>2851</cp:revision>
  <dcterms:created xsi:type="dcterms:W3CDTF">2010-06-28T20:28:41Z</dcterms:created>
  <dcterms:modified xsi:type="dcterms:W3CDTF">2013-10-03T14:42:27Z</dcterms:modified>
</cp:coreProperties>
</file>