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22" r:id="rId157"/>
    <p:sldId id="423" r:id="rId158"/>
    <p:sldId id="412" r:id="rId159"/>
    <p:sldId id="413" r:id="rId160"/>
    <p:sldId id="414" r:id="rId161"/>
    <p:sldId id="415" r:id="rId162"/>
    <p:sldId id="416" r:id="rId163"/>
    <p:sldId id="417" r:id="rId164"/>
    <p:sldId id="418" r:id="rId165"/>
    <p:sldId id="419" r:id="rId166"/>
    <p:sldId id="420" r:id="rId167"/>
    <p:sldId id="421" r:id="rId168"/>
    <p:sldId id="424" r:id="rId169"/>
    <p:sldId id="425" r:id="rId170"/>
    <p:sldId id="426" r:id="rId171"/>
    <p:sldId id="427" r:id="rId172"/>
    <p:sldId id="428" r:id="rId173"/>
    <p:sldId id="429" r:id="rId174"/>
    <p:sldId id="430" r:id="rId175"/>
    <p:sldId id="437" r:id="rId176"/>
    <p:sldId id="431" r:id="rId177"/>
    <p:sldId id="432" r:id="rId178"/>
    <p:sldId id="433" r:id="rId179"/>
    <p:sldId id="434" r:id="rId180"/>
    <p:sldId id="435" r:id="rId181"/>
    <p:sldId id="436"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33"/>
  </p:normalViewPr>
  <p:slideViewPr>
    <p:cSldViewPr snapToGrid="0">
      <p:cViewPr varScale="1">
        <p:scale>
          <a:sx n="107" d="100"/>
          <a:sy n="10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 Id="rId5" Type="http://schemas.openxmlformats.org/officeDocument/2006/relationships/hyperlink" Target="https://docs.oracle.com/en/java/javase/17/docs/api/java.base/java/io/Writer.html" TargetMode="External"/><Relationship Id="rId4" Type="http://schemas.openxmlformats.org/officeDocument/2006/relationships/hyperlink" Target="https://docs.oracle.com/en/java/javase/17/docs/api/java.base/java/io/Reader.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oracle.com/en/java/javase/17/docs/api/java.base/java/io/Writer.html" TargetMode="External"/><Relationship Id="rId2" Type="http://schemas.openxmlformats.org/officeDocument/2006/relationships/hyperlink" Target="https://docs.oracle.com/en/java/javase/17/docs/api/java.base/java/io/Reader.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1F0-261C-2D39-21C9-B91DBE31230B}"/>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C993E39D-21AE-8C12-177E-5F0BBE8A97CD}"/>
              </a:ext>
            </a:extLst>
          </p:cNvPr>
          <p:cNvSpPr>
            <a:spLocks noGrp="1"/>
          </p:cNvSpPr>
          <p:nvPr>
            <p:ph idx="1"/>
          </p:nvPr>
        </p:nvSpPr>
        <p:spPr/>
        <p:txBody>
          <a:bodyPr/>
          <a:lstStyle/>
          <a:p>
            <a:r>
              <a:rPr lang="en-US" dirty="0"/>
              <a:t>&lt;&lt;Check for Notes in </a:t>
            </a:r>
            <a:r>
              <a:rPr lang="en-US" dirty="0" err="1"/>
              <a:t>Github</a:t>
            </a:r>
            <a:r>
              <a:rPr lang="en-US" dirty="0"/>
              <a:t>&gt;</a:t>
            </a:r>
          </a:p>
        </p:txBody>
      </p:sp>
    </p:spTree>
    <p:extLst>
      <p:ext uri="{BB962C8B-B14F-4D97-AF65-F5344CB8AC3E}">
        <p14:creationId xmlns:p14="http://schemas.microsoft.com/office/powerpoint/2010/main" val="1911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77F-DBE3-9E0A-8EAC-63968F3AC77A}"/>
              </a:ext>
            </a:extLst>
          </p:cNvPr>
          <p:cNvSpPr>
            <a:spLocks noGrp="1"/>
          </p:cNvSpPr>
          <p:nvPr>
            <p:ph type="title"/>
          </p:nvPr>
        </p:nvSpPr>
        <p:spPr/>
        <p:txBody>
          <a:bodyPr/>
          <a:lstStyle/>
          <a:p>
            <a:r>
              <a:rPr lang="en-US" dirty="0" err="1"/>
              <a:t>Java.io</a:t>
            </a:r>
            <a:endParaRPr lang="en-US" dirty="0"/>
          </a:p>
        </p:txBody>
      </p:sp>
      <p:sp>
        <p:nvSpPr>
          <p:cNvPr id="3" name="Content Placeholder 2">
            <a:extLst>
              <a:ext uri="{FF2B5EF4-FFF2-40B4-BE49-F238E27FC236}">
                <a16:creationId xmlns:a16="http://schemas.microsoft.com/office/drawing/2014/main" id="{F55CA4A2-0203-50E3-D294-AACBD8AE686C}"/>
              </a:ext>
            </a:extLst>
          </p:cNvPr>
          <p:cNvSpPr>
            <a:spLocks noGrp="1"/>
          </p:cNvSpPr>
          <p:nvPr>
            <p:ph idx="1"/>
          </p:nvPr>
        </p:nvSpPr>
        <p:spPr/>
        <p:txBody>
          <a:bodyPr>
            <a:normAutofit fontScale="85000" lnSpcReduction="20000"/>
          </a:bodyPr>
          <a:lstStyle/>
          <a:p>
            <a:r>
              <a:rPr lang="en-IN" b="0" i="0" u="none" strike="noStrike" dirty="0">
                <a:solidFill>
                  <a:srgbClr val="242424"/>
                </a:solidFill>
                <a:effectLst/>
                <a:highlight>
                  <a:srgbClr val="FFFFFF"/>
                </a:highlight>
                <a:latin typeface="source-serif-pro"/>
              </a:rPr>
              <a:t> I/O, short for Input/Output, is a fundamental concept in computing. It refers to the communication between an information processing system (like your computer) and the outside world (which could be a user, a file system, a network, or another system).</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Input is the data that is sent to the system, while output is the data that the system produces. For example, when you type on your keyboard, you're providing input to your computer. When your computer displays something on your screen, it's producing output.</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 the context of Java, I/O operations often involve working with data sources and destinations like files, network connections, and databases. Java I/O Streams, which we’ll be exploring in this series, provide a powerful and flexible framework for handling these IO operations.</a:t>
            </a:r>
            <a:endParaRPr lang="en-US" dirty="0"/>
          </a:p>
        </p:txBody>
      </p:sp>
    </p:spTree>
    <p:extLst>
      <p:ext uri="{BB962C8B-B14F-4D97-AF65-F5344CB8AC3E}">
        <p14:creationId xmlns:p14="http://schemas.microsoft.com/office/powerpoint/2010/main" val="2199124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1C84-441D-265B-A9D1-2A5F451E18AC}"/>
              </a:ext>
            </a:extLst>
          </p:cNvPr>
          <p:cNvSpPr>
            <a:spLocks noGrp="1"/>
          </p:cNvSpPr>
          <p:nvPr>
            <p:ph type="title"/>
          </p:nvPr>
        </p:nvSpPr>
        <p:spPr/>
        <p:txBody>
          <a:bodyPr/>
          <a:lstStyle/>
          <a:p>
            <a:r>
              <a:rPr lang="en-IN" b="1" i="0" u="none" strike="noStrike" dirty="0">
                <a:solidFill>
                  <a:srgbClr val="242424"/>
                </a:solidFill>
                <a:effectLst/>
                <a:latin typeface="source-serif-pro"/>
              </a:rPr>
              <a:t>Understanding the Concept of Streams</a:t>
            </a:r>
            <a:endParaRPr lang="en-US" dirty="0"/>
          </a:p>
        </p:txBody>
      </p:sp>
      <p:sp>
        <p:nvSpPr>
          <p:cNvPr id="3" name="Content Placeholder 2">
            <a:extLst>
              <a:ext uri="{FF2B5EF4-FFF2-40B4-BE49-F238E27FC236}">
                <a16:creationId xmlns:a16="http://schemas.microsoft.com/office/drawing/2014/main" id="{FCAC6EE1-300C-87B9-DB52-13CF362016C9}"/>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In the realm of Java I/O, a stream can be visualized as a continuous flow of data. It’s a sequence, a conduit that channels data from a source to a destination. The term "</a:t>
            </a:r>
            <a:r>
              <a:rPr lang="en-IN" b="1" i="1" u="none" strike="noStrike" dirty="0">
                <a:solidFill>
                  <a:srgbClr val="242424"/>
                </a:solidFill>
                <a:effectLst/>
                <a:latin typeface="source-serif-pro"/>
              </a:rPr>
              <a:t>stream</a:t>
            </a:r>
            <a:r>
              <a:rPr lang="en-IN" b="0" i="0" u="none" strike="noStrike" dirty="0">
                <a:solidFill>
                  <a:srgbClr val="242424"/>
                </a:solidFill>
                <a:effectLst/>
                <a:highlight>
                  <a:srgbClr val="FFFFFF"/>
                </a:highlight>
                <a:latin typeface="source-serif-pro"/>
              </a:rPr>
              <a:t>" aptly captures the essence of how data is handled in Java: not as large, monolithic blocks, but as a steady, manageable flow. Whether it’s reading from a file, writing to a network socket, or interacting with a database, data streams are the conduits through which data flows in a Java application.</a:t>
            </a:r>
            <a:endParaRPr lang="en-US" dirty="0"/>
          </a:p>
        </p:txBody>
      </p:sp>
    </p:spTree>
    <p:extLst>
      <p:ext uri="{BB962C8B-B14F-4D97-AF65-F5344CB8AC3E}">
        <p14:creationId xmlns:p14="http://schemas.microsoft.com/office/powerpoint/2010/main" val="3470347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36E-07FB-D2CB-1CE3-4ABEEE949DDD}"/>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There are two primary directions of this flow:</a:t>
            </a:r>
            <a:endParaRPr lang="en-US" dirty="0"/>
          </a:p>
        </p:txBody>
      </p:sp>
      <p:sp>
        <p:nvSpPr>
          <p:cNvPr id="3" name="Content Placeholder 2">
            <a:extLst>
              <a:ext uri="{FF2B5EF4-FFF2-40B4-BE49-F238E27FC236}">
                <a16:creationId xmlns:a16="http://schemas.microsoft.com/office/drawing/2014/main" id="{EEF813CB-D7E9-1804-8177-AF09E8A8085C}"/>
              </a:ext>
            </a:extLst>
          </p:cNvPr>
          <p:cNvSpPr>
            <a:spLocks noGrp="1"/>
          </p:cNvSpPr>
          <p:nvPr>
            <p:ph idx="1"/>
          </p:nvPr>
        </p:nvSpPr>
        <p:spPr/>
        <p:txBody>
          <a:bodyPr>
            <a:normAutofit lnSpcReduction="10000"/>
          </a:bodyPr>
          <a:lstStyle/>
          <a:p>
            <a:pPr algn="l">
              <a:buFont typeface="+mj-lt"/>
              <a:buAutoNum type="arabicPeriod"/>
            </a:pPr>
            <a:r>
              <a:rPr lang="en-IN" b="1" i="0" u="none" strike="noStrike" dirty="0">
                <a:solidFill>
                  <a:srgbClr val="242424"/>
                </a:solidFill>
                <a:effectLst/>
                <a:latin typeface="source-serif-pro"/>
              </a:rPr>
              <a:t>Input Stream</a:t>
            </a:r>
            <a:r>
              <a:rPr lang="en-IN" b="0" i="0" u="none" strike="noStrike" dirty="0">
                <a:solidFill>
                  <a:srgbClr val="242424"/>
                </a:solidFill>
                <a:effectLst/>
                <a:latin typeface="source-serif-pro"/>
              </a:rPr>
              <a:t>: Channels data from a source into a Java program. This could be reading data from a file, receiving it over a network, or even getting it from user input. It’s important to note that when we say "input stream" here, we’re referring to the general concept of data flowing into a program, not to be confused with the actual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class in Java.</a:t>
            </a:r>
          </a:p>
          <a:p>
            <a:pPr algn="l">
              <a:buFont typeface="+mj-lt"/>
              <a:buAutoNum type="arabicPeriod"/>
            </a:pPr>
            <a:r>
              <a:rPr lang="en-IN" b="1" i="0" u="none" strike="noStrike" dirty="0">
                <a:solidFill>
                  <a:srgbClr val="242424"/>
                </a:solidFill>
                <a:effectLst/>
                <a:latin typeface="source-serif-pro"/>
              </a:rPr>
              <a:t>Output Stream</a:t>
            </a:r>
            <a:r>
              <a:rPr lang="en-IN" b="0" i="0" u="none" strike="noStrike" dirty="0">
                <a:solidFill>
                  <a:srgbClr val="242424"/>
                </a:solidFill>
                <a:effectLst/>
                <a:latin typeface="source-serif-pro"/>
              </a:rPr>
              <a:t>: Channels data from a Java program to a destination. This could involve writing data to a file, sending it over a network, or displaying it to a user. Similarly, when we say "output stream", we’re referring to the general concept of data flowing out of a program, not to be confused with the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class in Java.</a:t>
            </a:r>
          </a:p>
          <a:p>
            <a:endParaRPr lang="en-US" dirty="0"/>
          </a:p>
        </p:txBody>
      </p:sp>
    </p:spTree>
    <p:extLst>
      <p:ext uri="{BB962C8B-B14F-4D97-AF65-F5344CB8AC3E}">
        <p14:creationId xmlns:p14="http://schemas.microsoft.com/office/powerpoint/2010/main" val="409691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EA94-D6F4-CF49-E2FD-DE8999F46B01}"/>
              </a:ext>
            </a:extLst>
          </p:cNvPr>
          <p:cNvSpPr>
            <a:spLocks noGrp="1"/>
          </p:cNvSpPr>
          <p:nvPr>
            <p:ph type="title"/>
          </p:nvPr>
        </p:nvSpPr>
        <p:spPr/>
        <p:txBody>
          <a:bodyPr/>
          <a:lstStyle/>
          <a:p>
            <a:r>
              <a:rPr lang="en-IN" b="1" i="0" u="none" strike="noStrike" dirty="0">
                <a:solidFill>
                  <a:srgbClr val="242424"/>
                </a:solidFill>
                <a:effectLst/>
                <a:latin typeface="source-serif-pro"/>
              </a:rPr>
              <a:t>Types of I/O Streams in Java: Byte Streams &amp; Character Streams</a:t>
            </a:r>
            <a:endParaRPr lang="en-US" dirty="0"/>
          </a:p>
        </p:txBody>
      </p:sp>
      <p:sp>
        <p:nvSpPr>
          <p:cNvPr id="3" name="Content Placeholder 2">
            <a:extLst>
              <a:ext uri="{FF2B5EF4-FFF2-40B4-BE49-F238E27FC236}">
                <a16:creationId xmlns:a16="http://schemas.microsoft.com/office/drawing/2014/main" id="{5B4A2607-DC99-E35D-FD12-A6D473A82420}"/>
              </a:ext>
            </a:extLst>
          </p:cNvPr>
          <p:cNvSpPr>
            <a:spLocks noGrp="1"/>
          </p:cNvSpPr>
          <p:nvPr>
            <p:ph idx="1"/>
          </p:nvPr>
        </p:nvSpPr>
        <p:spPr/>
        <p:txBody>
          <a:bodyPr>
            <a:normAutofit/>
          </a:bodyPr>
          <a:lstStyle/>
          <a:p>
            <a:pPr algn="l"/>
            <a:r>
              <a:rPr lang="en-IN" dirty="0">
                <a:solidFill>
                  <a:srgbClr val="242424"/>
                </a:solidFill>
                <a:highlight>
                  <a:srgbClr val="FFFFFF"/>
                </a:highlight>
                <a:latin typeface="source-serif-pro"/>
              </a:rPr>
              <a:t>T</a:t>
            </a:r>
            <a:r>
              <a:rPr lang="en-IN" b="0" i="0" u="none" strike="noStrike" dirty="0">
                <a:solidFill>
                  <a:srgbClr val="242424"/>
                </a:solidFill>
                <a:effectLst/>
                <a:highlight>
                  <a:srgbClr val="FFFFFF"/>
                </a:highlight>
                <a:latin typeface="source-serif-pro"/>
              </a:rPr>
              <a:t>here are two main types of streams - byte streams and character streams. </a:t>
            </a:r>
          </a:p>
          <a:p>
            <a:pPr algn="l"/>
            <a:r>
              <a:rPr lang="en-IN" b="0" i="0" u="none" strike="noStrike" dirty="0">
                <a:solidFill>
                  <a:srgbClr val="242424"/>
                </a:solidFill>
                <a:effectLst/>
                <a:highlight>
                  <a:srgbClr val="FFFFFF"/>
                </a:highlight>
                <a:latin typeface="source-serif-pro"/>
              </a:rPr>
              <a:t>Byte streams, represented by the abstract classes </a:t>
            </a:r>
            <a:r>
              <a:rPr lang="en-IN" b="1" i="0" u="sng" dirty="0">
                <a:effectLst/>
                <a:latin typeface="source-serif-pro"/>
                <a:hlinkClick r:id="rId2"/>
              </a:rPr>
              <a:t>InputStream</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3"/>
              </a:rPr>
              <a:t>OutputStream</a:t>
            </a:r>
            <a:r>
              <a:rPr lang="en-IN" b="0" i="0" u="none" strike="noStrike" dirty="0">
                <a:solidFill>
                  <a:srgbClr val="242424"/>
                </a:solidFill>
                <a:effectLst/>
                <a:highlight>
                  <a:srgbClr val="FFFFFF"/>
                </a:highlight>
                <a:latin typeface="source-serif-pro"/>
              </a:rPr>
              <a:t>, are for handling raw binary data. </a:t>
            </a:r>
          </a:p>
          <a:p>
            <a:pPr algn="l"/>
            <a:r>
              <a:rPr lang="en-IN" b="0" i="0" u="none" strike="noStrike" dirty="0">
                <a:solidFill>
                  <a:srgbClr val="242424"/>
                </a:solidFill>
                <a:effectLst/>
                <a:highlight>
                  <a:srgbClr val="FFFFFF"/>
                </a:highlight>
                <a:latin typeface="source-serif-pro"/>
              </a:rPr>
              <a:t>Character streams, represented by abstract classes </a:t>
            </a:r>
            <a:r>
              <a:rPr lang="en-IN" b="1" i="0" u="sng" dirty="0">
                <a:effectLst/>
                <a:latin typeface="source-serif-pro"/>
                <a:hlinkClick r:id="rId4"/>
              </a:rPr>
              <a:t>Reader</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5"/>
              </a:rPr>
              <a:t>Writer</a:t>
            </a:r>
            <a:r>
              <a:rPr lang="en-IN" b="0" i="0" u="none" strike="noStrike" dirty="0">
                <a:solidFill>
                  <a:srgbClr val="242424"/>
                </a:solidFill>
                <a:effectLst/>
                <a:highlight>
                  <a:srgbClr val="FFFFFF"/>
                </a:highlight>
                <a:latin typeface="source-serif-pro"/>
              </a:rPr>
              <a:t>, on the other hand, are for handling text data, taking care of the nuances of character encoding.</a:t>
            </a:r>
            <a:endParaRPr lang="en-US" dirty="0"/>
          </a:p>
        </p:txBody>
      </p:sp>
    </p:spTree>
    <p:extLst>
      <p:ext uri="{BB962C8B-B14F-4D97-AF65-F5344CB8AC3E}">
        <p14:creationId xmlns:p14="http://schemas.microsoft.com/office/powerpoint/2010/main" val="3364814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2F-D2DF-0950-4432-43069ED78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4D4A5-3FEA-D503-B32D-4BD3229227D2}"/>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byte stream I/O in Java. They provide methods for reading and writing bytes, respectively. Whether you’re reading from a file, a network socket, or any other source of data, you’ll likely be using a class that extends </a:t>
            </a:r>
            <a:r>
              <a:rPr lang="en-IN" b="1"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Similarly, if you’re writing data to a file, a network socket, or any other destination, you’ll be using a class that extends </a:t>
            </a:r>
            <a:r>
              <a:rPr lang="en-IN" b="1"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a:t>
            </a:r>
          </a:p>
          <a:p>
            <a:pPr algn="l">
              <a:buFont typeface="Arial" panose="020B0604020202020204" pitchFamily="34" charset="0"/>
              <a:buChar char="•"/>
            </a:pPr>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Represents an input stream of bytes. It’s an abstract class that forms the basis for reading data from various sources, be it files, network sockets, or even memory buffers. The idea behind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is to provide a consistent interface for reading bytes, regardless of the data source. Methods like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allow you to fetch data byte by byte, abstracting away the complexities of the underlying source.</a:t>
            </a:r>
          </a:p>
          <a:p>
            <a:pPr algn="l">
              <a:buFont typeface="Arial" panose="020B0604020202020204" pitchFamily="34" charset="0"/>
              <a:buChar char="•"/>
            </a:pP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Complements the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by providing an output stream for writing bytes. Whether you’re saving a file, sending data over a network, or writing to a byte array in memory,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offers a unified approach. Its methods, such as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 ensure that you can push data byte by byte to any destination, without worrying about the specifics of where it’s going.</a:t>
            </a:r>
          </a:p>
          <a:p>
            <a:endParaRPr lang="en-US" dirty="0"/>
          </a:p>
        </p:txBody>
      </p:sp>
    </p:spTree>
    <p:extLst>
      <p:ext uri="{BB962C8B-B14F-4D97-AF65-F5344CB8AC3E}">
        <p14:creationId xmlns:p14="http://schemas.microsoft.com/office/powerpoint/2010/main" val="2630308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E31C-FD81-A21F-C873-BF06487842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485168-A15F-6E35-8D6A-40A5CE717BB3}"/>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character stream I/O in Java. They provide methods for reading and writing characters, respectively. The </a:t>
            </a:r>
            <a:r>
              <a:rPr lang="en-IN" b="1" i="0" u="none" strike="noStrike" dirty="0">
                <a:solidFill>
                  <a:srgbClr val="242424"/>
                </a:solidFill>
                <a:effectLst/>
                <a:latin typeface="source-serif-pro"/>
              </a:rPr>
              <a:t>Reader</a:t>
            </a:r>
            <a:r>
              <a:rPr lang="en-IN" b="0" i="0" u="none" strike="noStrike" dirty="0">
                <a:solidFill>
                  <a:srgbClr val="242424"/>
                </a:solidFill>
                <a:effectLst/>
                <a:latin typeface="source-serif-pro"/>
              </a:rPr>
              <a:t> class takes care of converting bytes to characters using the appropriate character encoding, while the </a:t>
            </a:r>
            <a:r>
              <a:rPr lang="en-IN" b="1" i="0" u="none" strike="noStrike" dirty="0">
                <a:solidFill>
                  <a:srgbClr val="242424"/>
                </a:solidFill>
                <a:effectLst/>
                <a:latin typeface="source-serif-pro"/>
              </a:rPr>
              <a:t>Writer</a:t>
            </a:r>
            <a:r>
              <a:rPr lang="en-IN" b="0" i="0" u="none" strike="noStrike" dirty="0">
                <a:solidFill>
                  <a:srgbClr val="242424"/>
                </a:solidFill>
                <a:effectLst/>
                <a:latin typeface="source-serif-pro"/>
              </a:rPr>
              <a:t> class handles the conversion of characters to bytes. This makes it easier to work with text data in different character encodings.</a:t>
            </a:r>
          </a:p>
          <a:p>
            <a:pPr algn="l">
              <a:buFont typeface="Arial" panose="020B0604020202020204" pitchFamily="34" charset="0"/>
              <a:buChar char="•"/>
            </a:pPr>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abstract class in Java’s I/O system is designed for reading character data. It handles various character encodings, ensuring accurate reading of text irrespective of its encoding format. The Reader class provides methods such as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which retrieves data character by character, managing the complexities of character encoding.</a:t>
            </a:r>
          </a:p>
          <a:p>
            <a:pPr algn="l">
              <a:buFont typeface="Arial" panose="020B0604020202020204" pitchFamily="34" charset="0"/>
              <a:buChar char="•"/>
            </a:pP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class is designed for outputting character data. It ensures that text is written in the correct encoding, offering a uniform interface for writing characters to different destinations. The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method, for instance, enables text output to a file, a network socket, or any other destination, managing the intricacies of character encodings.</a:t>
            </a:r>
          </a:p>
          <a:p>
            <a:endParaRPr lang="en-US" dirty="0"/>
          </a:p>
        </p:txBody>
      </p:sp>
    </p:spTree>
    <p:extLst>
      <p:ext uri="{BB962C8B-B14F-4D97-AF65-F5344CB8AC3E}">
        <p14:creationId xmlns:p14="http://schemas.microsoft.com/office/powerpoint/2010/main" val="29250065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795134-CD1A-88FD-2B1D-8E7DF0981ADE}"/>
              </a:ext>
            </a:extLst>
          </p:cNvPr>
          <p:cNvPicPr>
            <a:picLocks noGrp="1" noChangeAspect="1"/>
          </p:cNvPicPr>
          <p:nvPr>
            <p:ph idx="1"/>
          </p:nvPr>
        </p:nvPicPr>
        <p:blipFill>
          <a:blip r:embed="rId2"/>
          <a:stretch>
            <a:fillRect/>
          </a:stretch>
        </p:blipFill>
        <p:spPr>
          <a:xfrm>
            <a:off x="1466917" y="1825625"/>
            <a:ext cx="9258165" cy="4351338"/>
          </a:xfrm>
          <a:prstGeom prst="rect">
            <a:avLst/>
          </a:prstGeom>
        </p:spPr>
      </p:pic>
    </p:spTree>
    <p:extLst>
      <p:ext uri="{BB962C8B-B14F-4D97-AF65-F5344CB8AC3E}">
        <p14:creationId xmlns:p14="http://schemas.microsoft.com/office/powerpoint/2010/main" val="11624587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ACDA8-2A11-4FD0-220D-ED0DFA73C44E}"/>
              </a:ext>
            </a:extLst>
          </p:cNvPr>
          <p:cNvPicPr>
            <a:picLocks noGrp="1" noChangeAspect="1"/>
          </p:cNvPicPr>
          <p:nvPr>
            <p:ph idx="1"/>
          </p:nvPr>
        </p:nvPicPr>
        <p:blipFill>
          <a:blip r:embed="rId2"/>
          <a:stretch>
            <a:fillRect/>
          </a:stretch>
        </p:blipFill>
        <p:spPr>
          <a:xfrm>
            <a:off x="220182" y="724395"/>
            <a:ext cx="9777018" cy="5452568"/>
          </a:xfrm>
          <a:prstGeom prst="rect">
            <a:avLst/>
          </a:prstGeom>
        </p:spPr>
      </p:pic>
    </p:spTree>
    <p:extLst>
      <p:ext uri="{BB962C8B-B14F-4D97-AF65-F5344CB8AC3E}">
        <p14:creationId xmlns:p14="http://schemas.microsoft.com/office/powerpoint/2010/main" val="29214032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AAB0-E23D-D12C-2256-F8B254BEEE7D}"/>
              </a:ext>
            </a:extLst>
          </p:cNvPr>
          <p:cNvSpPr>
            <a:spLocks noGrp="1"/>
          </p:cNvSpPr>
          <p:nvPr>
            <p:ph type="title"/>
          </p:nvPr>
        </p:nvSpPr>
        <p:spPr/>
        <p:txBody>
          <a:bodyPr/>
          <a:lstStyle/>
          <a:p>
            <a:r>
              <a:rPr lang="en-IN" b="1" i="0" u="none" strike="noStrike" dirty="0">
                <a:solidFill>
                  <a:srgbClr val="242424"/>
                </a:solidFill>
                <a:effectLst/>
                <a:latin typeface="source-serif-pro"/>
              </a:rPr>
              <a:t>Importance of Buffering in I/O</a:t>
            </a:r>
            <a:endParaRPr lang="en-US" dirty="0"/>
          </a:p>
        </p:txBody>
      </p:sp>
      <p:sp>
        <p:nvSpPr>
          <p:cNvPr id="3" name="Content Placeholder 2">
            <a:extLst>
              <a:ext uri="{FF2B5EF4-FFF2-40B4-BE49-F238E27FC236}">
                <a16:creationId xmlns:a16="http://schemas.microsoft.com/office/drawing/2014/main" id="{DE25A01A-07CF-F58E-3462-4AAD23A5C4AA}"/>
              </a:ext>
            </a:extLst>
          </p:cNvPr>
          <p:cNvSpPr>
            <a:spLocks noGrp="1"/>
          </p:cNvSpPr>
          <p:nvPr>
            <p:ph idx="1"/>
          </p:nvPr>
        </p:nvSpPr>
        <p:spPr/>
        <p:txBody>
          <a:bodyPr>
            <a:normAutofit fontScale="77500" lnSpcReduction="20000"/>
          </a:bodyPr>
          <a:lstStyle/>
          <a:p>
            <a:pPr algn="l"/>
            <a:r>
              <a:rPr lang="en-IN" b="0" i="0" u="none" strike="noStrike" dirty="0">
                <a:solidFill>
                  <a:srgbClr val="242424"/>
                </a:solidFill>
                <a:effectLst/>
                <a:latin typeface="source-serif-pro"/>
              </a:rPr>
              <a:t>In the world of I/O operations, efficiency is key. Every read from or write to an external source, such as a file or a network socket, is a relatively expensive operation. It takes time and consumes system resources. This is where buffering comes into play.</a:t>
            </a:r>
          </a:p>
          <a:p>
            <a:pPr algn="l"/>
            <a:r>
              <a:rPr lang="en-IN" b="0" i="0" u="none" strike="noStrike" dirty="0">
                <a:solidFill>
                  <a:srgbClr val="242424"/>
                </a:solidFill>
                <a:effectLst/>
                <a:latin typeface="source-serif-pro"/>
              </a:rPr>
              <a:t>Buffering is akin to a temporary holding area or a way-station for data as it journeys from source to destination. When reading data, instead of fetching each byte individually, which can be time-consuming, a buffer allows us to read a larger block of data at once. This block of data is then stored in a buffer - an area of memory - from where your program can access it.</a:t>
            </a:r>
          </a:p>
          <a:p>
            <a:pPr algn="l"/>
            <a:r>
              <a:rPr lang="en-IN" b="0" i="0" u="none" strike="noStrike" dirty="0">
                <a:solidFill>
                  <a:srgbClr val="242424"/>
                </a:solidFill>
                <a:effectLst/>
                <a:latin typeface="source-serif-pro"/>
              </a:rPr>
              <a:t>Similarly, when writing data, instead of writing each byte individually, we can write data to a buffer. Once the buffer is full, or when we explicitly decide to, the data in the buffer can be written to the destination in one go.</a:t>
            </a:r>
          </a:p>
          <a:p>
            <a:pPr algn="l"/>
            <a:r>
              <a:rPr lang="en-IN" b="0" i="0" u="none" strike="noStrike" dirty="0">
                <a:solidFill>
                  <a:srgbClr val="242424"/>
                </a:solidFill>
                <a:effectLst/>
                <a:latin typeface="source-serif-pro"/>
              </a:rPr>
              <a:t>By reducing the number of actual read and write operations, buffering significantly improves the efficiency of IO operations, especially when dealing with large volumes of data. It's like shopping at a supermarket. Instead of making a trip for each individual item, you fill your cart (buffer) with many items before checking out. This makes the shopping trip (IO operation) much more efficient</a:t>
            </a:r>
          </a:p>
          <a:p>
            <a:endParaRPr lang="en-US" dirty="0"/>
          </a:p>
        </p:txBody>
      </p:sp>
    </p:spTree>
    <p:extLst>
      <p:ext uri="{BB962C8B-B14F-4D97-AF65-F5344CB8AC3E}">
        <p14:creationId xmlns:p14="http://schemas.microsoft.com/office/powerpoint/2010/main" val="1582108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7528-1114-6A2E-132F-C80EC1549C80}"/>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Let’s take a look at a few examples:</a:t>
            </a:r>
            <a:endParaRPr lang="en-US" dirty="0"/>
          </a:p>
        </p:txBody>
      </p:sp>
      <p:sp>
        <p:nvSpPr>
          <p:cNvPr id="3" name="Content Placeholder 2">
            <a:extLst>
              <a:ext uri="{FF2B5EF4-FFF2-40B4-BE49-F238E27FC236}">
                <a16:creationId xmlns:a16="http://schemas.microsoft.com/office/drawing/2014/main" id="{342F6C97-747B-CD28-0BBA-C860621F2E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1" i="0" u="none" strike="noStrike" dirty="0">
                <a:solidFill>
                  <a:srgbClr val="242424"/>
                </a:solidFill>
                <a:effectLst/>
                <a:latin typeface="source-serif-pro"/>
              </a:rPr>
              <a:t>File Handling</a:t>
            </a:r>
            <a:r>
              <a:rPr lang="en-IN" b="0" i="0" u="none" strike="noStrike" dirty="0">
                <a:solidFill>
                  <a:srgbClr val="242424"/>
                </a:solidFill>
                <a:effectLst/>
                <a:latin typeface="source-serif-pro"/>
              </a:rPr>
              <a:t>: One of the most common uses of Java I/O Streams is reading from and writing to files. Whether it’s a text editor saving your notes, a spreadsheet application loading a CSV file, or a photo editor opening an image, Java I/O Streams are at the heart of these operations.</a:t>
            </a:r>
          </a:p>
          <a:p>
            <a:pPr algn="l">
              <a:buFont typeface="Arial" panose="020B0604020202020204" pitchFamily="34" charset="0"/>
              <a:buChar char="•"/>
            </a:pPr>
            <a:r>
              <a:rPr lang="en-IN" b="1" i="0" u="none" strike="noStrike" dirty="0">
                <a:solidFill>
                  <a:srgbClr val="242424"/>
                </a:solidFill>
                <a:effectLst/>
                <a:latin typeface="source-serif-pro"/>
              </a:rPr>
              <a:t>Network Communication</a:t>
            </a:r>
            <a:r>
              <a:rPr lang="en-IN" b="0" i="0" u="none" strike="noStrike" dirty="0">
                <a:solidFill>
                  <a:srgbClr val="242424"/>
                </a:solidFill>
                <a:effectLst/>
                <a:latin typeface="source-serif-pro"/>
              </a:rPr>
              <a:t>: Java I/O Streams are also crucial for network communication. When you send a request to a web server, or when you receive a response, that data is transmitted as a stream of bytes. Web servers, chat applications, and multiplayer online games all rely on Java IO Streams to send and receive data over the network.</a:t>
            </a:r>
          </a:p>
          <a:p>
            <a:pPr algn="l">
              <a:buFont typeface="Arial" panose="020B0604020202020204" pitchFamily="34" charset="0"/>
              <a:buChar char="•"/>
            </a:pPr>
            <a:r>
              <a:rPr lang="en-IN" b="1" i="0" u="none" strike="noStrike" dirty="0">
                <a:solidFill>
                  <a:srgbClr val="242424"/>
                </a:solidFill>
                <a:effectLst/>
                <a:latin typeface="source-serif-pro"/>
              </a:rPr>
              <a:t>Database Access</a:t>
            </a:r>
            <a:r>
              <a:rPr lang="en-IN" b="0" i="0" u="none" strike="noStrike" dirty="0">
                <a:solidFill>
                  <a:srgbClr val="242424"/>
                </a:solidFill>
                <a:effectLst/>
                <a:latin typeface="source-serif-pro"/>
              </a:rPr>
              <a:t>: When interacting with a database, Java I/O Streams are used to send queries and receive results. Whether it’s a web application fetching data from a database, or a data analysis tool running complex queries, Java I/O Streams ensure that data can be read from and written to databases efficiently.</a:t>
            </a:r>
          </a:p>
          <a:p>
            <a:pPr algn="l">
              <a:buFont typeface="Arial" panose="020B0604020202020204" pitchFamily="34" charset="0"/>
              <a:buChar char="•"/>
            </a:pPr>
            <a:r>
              <a:rPr lang="en-IN" b="1" i="0" u="none" strike="noStrike" dirty="0">
                <a:solidFill>
                  <a:srgbClr val="242424"/>
                </a:solidFill>
                <a:effectLst/>
                <a:latin typeface="source-serif-pro"/>
              </a:rPr>
              <a:t>Inter-Process Communication</a:t>
            </a:r>
            <a:r>
              <a:rPr lang="en-IN" b="0" i="0" u="none" strike="noStrike" dirty="0">
                <a:solidFill>
                  <a:srgbClr val="242424"/>
                </a:solidFill>
                <a:effectLst/>
                <a:latin typeface="source-serif-pro"/>
              </a:rPr>
              <a:t>: Java I/O Streams can also be used for communication between different processes on the same machine. This is particularly useful for applications that need to interact with the operating system or other applications. For instance, a Java application can use I/O Streams to run a shell command and process the output.</a:t>
            </a:r>
          </a:p>
          <a:p>
            <a:pPr algn="l">
              <a:buFont typeface="Arial" panose="020B0604020202020204" pitchFamily="34" charset="0"/>
              <a:buChar char="•"/>
            </a:pPr>
            <a:r>
              <a:rPr lang="en-IN" b="1" i="0" u="none" strike="noStrike" dirty="0">
                <a:solidFill>
                  <a:srgbClr val="242424"/>
                </a:solidFill>
                <a:effectLst/>
                <a:latin typeface="source-serif-pro"/>
              </a:rPr>
              <a:t>Data Compression and Decompression</a:t>
            </a:r>
            <a:r>
              <a:rPr lang="en-IN" b="0" i="0" u="none" strike="noStrike" dirty="0">
                <a:solidFill>
                  <a:srgbClr val="242424"/>
                </a:solidFill>
                <a:effectLst/>
                <a:latin typeface="source-serif-pro"/>
              </a:rPr>
              <a:t>: Java I/O Streams are used in applications that deal with compressed data. Applications like file archivers or software installers use streams to read the compressed data, decompress it, and then write the decompressed data.</a:t>
            </a:r>
          </a:p>
        </p:txBody>
      </p:sp>
    </p:spTree>
    <p:extLst>
      <p:ext uri="{BB962C8B-B14F-4D97-AF65-F5344CB8AC3E}">
        <p14:creationId xmlns:p14="http://schemas.microsoft.com/office/powerpoint/2010/main" val="367543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DA722-F197-5667-BDE0-7B2211842011}"/>
              </a:ext>
            </a:extLst>
          </p:cNvPr>
          <p:cNvPicPr>
            <a:picLocks noGrp="1" noChangeAspect="1"/>
          </p:cNvPicPr>
          <p:nvPr>
            <p:ph idx="1"/>
          </p:nvPr>
        </p:nvPicPr>
        <p:blipFill>
          <a:blip r:embed="rId2"/>
          <a:stretch>
            <a:fillRect/>
          </a:stretch>
        </p:blipFill>
        <p:spPr>
          <a:xfrm>
            <a:off x="876300" y="1994694"/>
            <a:ext cx="10439400" cy="4013200"/>
          </a:xfrm>
          <a:prstGeom prst="rect">
            <a:avLst/>
          </a:prstGeom>
        </p:spPr>
      </p:pic>
    </p:spTree>
    <p:extLst>
      <p:ext uri="{BB962C8B-B14F-4D97-AF65-F5344CB8AC3E}">
        <p14:creationId xmlns:p14="http://schemas.microsoft.com/office/powerpoint/2010/main" val="10540786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351-F9A7-5839-E9BD-E0DD4F44A451}"/>
              </a:ext>
            </a:extLst>
          </p:cNvPr>
          <p:cNvSpPr>
            <a:spLocks noGrp="1"/>
          </p:cNvSpPr>
          <p:nvPr>
            <p:ph type="title"/>
          </p:nvPr>
        </p:nvSpPr>
        <p:spPr/>
        <p:txBody>
          <a:bodyPr/>
          <a:lstStyle/>
          <a:p>
            <a:r>
              <a:rPr lang="en-IN" b="0" i="0" u="none" strike="noStrike" dirty="0">
                <a:solidFill>
                  <a:srgbClr val="000000"/>
                </a:solidFill>
                <a:effectLst/>
                <a:latin typeface="Segoe UI" panose="020B0502040204020203" pitchFamily="34" charset="0"/>
              </a:rPr>
              <a:t>JDK has two sets of I/O packages:</a:t>
            </a:r>
            <a:endParaRPr lang="en-US" dirty="0"/>
          </a:p>
        </p:txBody>
      </p:sp>
      <p:sp>
        <p:nvSpPr>
          <p:cNvPr id="3" name="Content Placeholder 2">
            <a:extLst>
              <a:ext uri="{FF2B5EF4-FFF2-40B4-BE49-F238E27FC236}">
                <a16:creationId xmlns:a16="http://schemas.microsoft.com/office/drawing/2014/main" id="{306E638B-BA8B-C725-9EA6-493093223B73}"/>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Standard I/O (in package </a:t>
            </a:r>
            <a:r>
              <a:rPr lang="en-IN" sz="1900" dirty="0" err="1">
                <a:solidFill>
                  <a:srgbClr val="242424"/>
                </a:solidFill>
                <a:latin typeface="source-serif-pro"/>
              </a:rPr>
              <a:t>java.io</a:t>
            </a:r>
            <a:r>
              <a:rPr lang="en-IN" sz="1900" dirty="0">
                <a:solidFill>
                  <a:srgbClr val="242424"/>
                </a:solidFill>
                <a:latin typeface="source-serif-pro"/>
              </a:rPr>
              <a:t>), introduced since JDK 1.0 for stream-based I/O, and</a:t>
            </a:r>
          </a:p>
          <a:p>
            <a:pPr>
              <a:lnSpc>
                <a:spcPct val="80000"/>
              </a:lnSpc>
            </a:pPr>
            <a:r>
              <a:rPr lang="en-IN" sz="1900" dirty="0">
                <a:solidFill>
                  <a:srgbClr val="242424"/>
                </a:solidFill>
                <a:latin typeface="source-serif-pro"/>
              </a:rPr>
              <a:t>the New I/O (in packages </a:t>
            </a:r>
            <a:r>
              <a:rPr lang="en-IN" sz="1900" dirty="0" err="1">
                <a:solidFill>
                  <a:srgbClr val="242424"/>
                </a:solidFill>
                <a:latin typeface="source-serif-pro"/>
              </a:rPr>
              <a:t>java.nio</a:t>
            </a:r>
            <a:r>
              <a:rPr lang="en-IN" sz="1900" dirty="0">
                <a:solidFill>
                  <a:srgbClr val="242424"/>
                </a:solidFill>
                <a:latin typeface="source-serif-pro"/>
              </a:rPr>
              <a:t>), introduced in JDK 1.4, for more efficient buffer-based I/O.</a:t>
            </a:r>
          </a:p>
          <a:p>
            <a:pPr>
              <a:lnSpc>
                <a:spcPct val="80000"/>
              </a:lnSpc>
            </a:pPr>
            <a:r>
              <a:rPr lang="en-IN" sz="1900" dirty="0">
                <a:solidFill>
                  <a:srgbClr val="242424"/>
                </a:solidFill>
                <a:latin typeface="source-serif-pro"/>
              </a:rPr>
              <a:t>JDK 1.5 introduces the formatted text-I/O via new classes </a:t>
            </a:r>
            <a:r>
              <a:rPr lang="en-IN" sz="1900" dirty="0" err="1">
                <a:solidFill>
                  <a:srgbClr val="242424"/>
                </a:solidFill>
                <a:latin typeface="source-serif-pro"/>
              </a:rPr>
              <a:t>java.util.Scanner</a:t>
            </a:r>
            <a:r>
              <a:rPr lang="en-IN" sz="1900" dirty="0">
                <a:solidFill>
                  <a:srgbClr val="242424"/>
                </a:solidFill>
                <a:latin typeface="source-serif-pro"/>
              </a:rPr>
              <a:t> and Formatter, and C-like </a:t>
            </a:r>
            <a:r>
              <a:rPr lang="en-IN" sz="1900" dirty="0" err="1">
                <a:solidFill>
                  <a:srgbClr val="242424"/>
                </a:solidFill>
                <a:latin typeface="source-serif-pro"/>
              </a:rPr>
              <a:t>printf</a:t>
            </a:r>
            <a:r>
              <a:rPr lang="en-IN" sz="1900" dirty="0">
                <a:solidFill>
                  <a:srgbClr val="242424"/>
                </a:solidFill>
                <a:latin typeface="source-serif-pro"/>
              </a:rPr>
              <a:t>() and format() methods for formatted output using format specifiers.</a:t>
            </a:r>
          </a:p>
          <a:p>
            <a:pPr>
              <a:lnSpc>
                <a:spcPct val="80000"/>
              </a:lnSpc>
            </a:pPr>
            <a:r>
              <a:rPr lang="en-IN" sz="1900" dirty="0">
                <a:solidFill>
                  <a:srgbClr val="242424"/>
                </a:solidFill>
                <a:latin typeface="source-serif-pro"/>
              </a:rPr>
              <a:t>JDK 1.7 enhances supports for file I/O via the so-called NIO.2 (non-blocking I/O) in new package </a:t>
            </a:r>
            <a:r>
              <a:rPr lang="en-IN" sz="1900" dirty="0" err="1">
                <a:solidFill>
                  <a:srgbClr val="242424"/>
                </a:solidFill>
                <a:latin typeface="source-serif-pro"/>
              </a:rPr>
              <a:t>java.nio.file</a:t>
            </a:r>
            <a:r>
              <a:rPr lang="en-IN" sz="1900" dirty="0">
                <a:solidFill>
                  <a:srgbClr val="242424"/>
                </a:solidFill>
                <a:latin typeface="source-serif-pro"/>
              </a:rPr>
              <a:t> and its auxiliary packages. It also introduces a new try-with-resources syntax to simplify the coding of close() method.</a:t>
            </a:r>
          </a:p>
          <a:p>
            <a:endParaRPr lang="en-US" dirty="0"/>
          </a:p>
        </p:txBody>
      </p:sp>
    </p:spTree>
    <p:extLst>
      <p:ext uri="{BB962C8B-B14F-4D97-AF65-F5344CB8AC3E}">
        <p14:creationId xmlns:p14="http://schemas.microsoft.com/office/powerpoint/2010/main" val="10389581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39E3-2593-B807-4921-F9C6D473317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Class </a:t>
            </a:r>
            <a:r>
              <a:rPr lang="en-IN" b="1" i="0" u="none" strike="noStrike" dirty="0" err="1">
                <a:solidFill>
                  <a:srgbClr val="0A8464"/>
                </a:solidFill>
                <a:effectLst/>
                <a:latin typeface="Segoe UI" panose="020B0502040204020203" pitchFamily="34" charset="0"/>
              </a:rPr>
              <a:t>java.io.File</a:t>
            </a:r>
            <a:r>
              <a:rPr lang="en-IN" b="1" i="0" u="none" strike="noStrike" dirty="0">
                <a:solidFill>
                  <a:srgbClr val="0A8464"/>
                </a:solidFill>
                <a:effectLst/>
                <a:latin typeface="Segoe UI" panose="020B0502040204020203" pitchFamily="34" charset="0"/>
              </a:rPr>
              <a:t> (Pre-JDK 7)</a:t>
            </a:r>
            <a:endParaRPr lang="en-US" dirty="0"/>
          </a:p>
        </p:txBody>
      </p:sp>
      <p:sp>
        <p:nvSpPr>
          <p:cNvPr id="3" name="Content Placeholder 2">
            <a:extLst>
              <a:ext uri="{FF2B5EF4-FFF2-40B4-BE49-F238E27FC236}">
                <a16:creationId xmlns:a16="http://schemas.microsoft.com/office/drawing/2014/main" id="{E24036BA-513C-C478-6A14-184D91ED6F94}"/>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class </a:t>
            </a:r>
            <a:r>
              <a:rPr lang="en-IN" sz="1900" dirty="0" err="1">
                <a:solidFill>
                  <a:srgbClr val="242424"/>
                </a:solidFill>
                <a:latin typeface="source-serif-pro"/>
              </a:rPr>
              <a:t>java.io.File</a:t>
            </a:r>
            <a:r>
              <a:rPr lang="en-IN" sz="1900" dirty="0">
                <a:solidFill>
                  <a:srgbClr val="242424"/>
                </a:solidFill>
                <a:latin typeface="source-serif-pro"/>
              </a:rPr>
              <a:t> can represent either a file or a directory. [JDK 1.7 introduces a more versatile </a:t>
            </a:r>
            <a:r>
              <a:rPr lang="en-IN" sz="1900" dirty="0" err="1">
                <a:solidFill>
                  <a:srgbClr val="242424"/>
                </a:solidFill>
                <a:latin typeface="source-serif-pro"/>
              </a:rPr>
              <a:t>java.nio.file.Path</a:t>
            </a:r>
            <a:r>
              <a:rPr lang="en-IN" sz="1900" dirty="0">
                <a:solidFill>
                  <a:srgbClr val="242424"/>
                </a:solidFill>
                <a:latin typeface="source-serif-pro"/>
              </a:rPr>
              <a:t>, which overcomes many limitations of </a:t>
            </a:r>
            <a:r>
              <a:rPr lang="en-IN" sz="1900" dirty="0" err="1">
                <a:solidFill>
                  <a:srgbClr val="242424"/>
                </a:solidFill>
                <a:latin typeface="source-serif-pro"/>
              </a:rPr>
              <a:t>java.io.File</a:t>
            </a:r>
            <a:r>
              <a:rPr lang="en-IN" sz="1900" dirty="0">
                <a:solidFill>
                  <a:srgbClr val="242424"/>
                </a:solidFill>
                <a:latin typeface="source-serif-pro"/>
              </a:rPr>
              <a:t>.]</a:t>
            </a:r>
          </a:p>
          <a:p>
            <a:pPr>
              <a:lnSpc>
                <a:spcPct val="80000"/>
              </a:lnSpc>
            </a:pPr>
            <a:r>
              <a:rPr lang="en-IN" sz="1900" dirty="0">
                <a:solidFill>
                  <a:srgbClr val="242424"/>
                </a:solidFill>
                <a:latin typeface="source-serif-pro"/>
              </a:rPr>
              <a:t>A path string is used to locate a file or a directory. Unfortunately, path strings are system dependent, e.g., "c:\</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Windows or "/</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Unix/Mac.</a:t>
            </a:r>
          </a:p>
          <a:p>
            <a:pPr>
              <a:lnSpc>
                <a:spcPct val="80000"/>
              </a:lnSpc>
            </a:pPr>
            <a:r>
              <a:rPr lang="en-IN" sz="1900" dirty="0">
                <a:solidFill>
                  <a:srgbClr val="242424"/>
                </a:solidFill>
                <a:latin typeface="source-serif-pro"/>
              </a:rPr>
              <a:t>Windows use back-slash '\' as the directory separator; while </a:t>
            </a:r>
            <a:r>
              <a:rPr lang="en-IN" sz="1900" dirty="0" err="1">
                <a:solidFill>
                  <a:srgbClr val="242424"/>
                </a:solidFill>
                <a:latin typeface="source-serif-pro"/>
              </a:rPr>
              <a:t>Unixes</a:t>
            </a:r>
            <a:r>
              <a:rPr lang="en-IN" sz="1900" dirty="0">
                <a:solidFill>
                  <a:srgbClr val="242424"/>
                </a:solidFill>
                <a:latin typeface="source-serif-pro"/>
              </a:rPr>
              <a:t>/Mac use forward-slash '/'.</a:t>
            </a:r>
          </a:p>
          <a:p>
            <a:pPr>
              <a:lnSpc>
                <a:spcPct val="80000"/>
              </a:lnSpc>
            </a:pPr>
            <a:r>
              <a:rPr lang="en-IN" sz="1900" dirty="0">
                <a:solidFill>
                  <a:srgbClr val="242424"/>
                </a:solidFill>
                <a:latin typeface="source-serif-pro"/>
              </a:rPr>
              <a:t>Windows use semi-colon ';' as path separator to separate a list of paths; while </a:t>
            </a:r>
            <a:r>
              <a:rPr lang="en-IN" sz="1900" dirty="0" err="1">
                <a:solidFill>
                  <a:srgbClr val="242424"/>
                </a:solidFill>
                <a:latin typeface="source-serif-pro"/>
              </a:rPr>
              <a:t>Unixes</a:t>
            </a:r>
            <a:r>
              <a:rPr lang="en-IN" sz="1900" dirty="0">
                <a:solidFill>
                  <a:srgbClr val="242424"/>
                </a:solidFill>
                <a:latin typeface="source-serif-pro"/>
              </a:rPr>
              <a:t>/Mac use colon ':'.</a:t>
            </a:r>
          </a:p>
          <a:p>
            <a:pPr>
              <a:lnSpc>
                <a:spcPct val="80000"/>
              </a:lnSpc>
            </a:pPr>
            <a:r>
              <a:rPr lang="en-IN" sz="1900" dirty="0">
                <a:solidFill>
                  <a:srgbClr val="242424"/>
                </a:solidFill>
                <a:latin typeface="source-serif-pro"/>
              </a:rPr>
              <a:t>Windows use "\r\n" as line delimiter for text file; while </a:t>
            </a:r>
            <a:r>
              <a:rPr lang="en-IN" sz="1900" dirty="0" err="1">
                <a:solidFill>
                  <a:srgbClr val="242424"/>
                </a:solidFill>
                <a:latin typeface="source-serif-pro"/>
              </a:rPr>
              <a:t>Unixes</a:t>
            </a:r>
            <a:r>
              <a:rPr lang="en-IN" sz="1900" dirty="0">
                <a:solidFill>
                  <a:srgbClr val="242424"/>
                </a:solidFill>
                <a:latin typeface="source-serif-pro"/>
              </a:rPr>
              <a:t> use "\n" and Mac uses "\r".</a:t>
            </a:r>
          </a:p>
          <a:p>
            <a:pPr>
              <a:lnSpc>
                <a:spcPct val="80000"/>
              </a:lnSpc>
            </a:pPr>
            <a:r>
              <a:rPr lang="en-IN" sz="1900" dirty="0">
                <a:solidFill>
                  <a:srgbClr val="242424"/>
                </a:solidFill>
                <a:latin typeface="source-serif-pro"/>
              </a:rPr>
              <a:t>The "c:\" or "\" is called the root. Windows supports multiple roots, each maps to a drive (e.g., "c:\", "d:\"). </a:t>
            </a:r>
            <a:r>
              <a:rPr lang="en-IN" sz="1900" dirty="0" err="1">
                <a:solidFill>
                  <a:srgbClr val="242424"/>
                </a:solidFill>
                <a:latin typeface="source-serif-pro"/>
              </a:rPr>
              <a:t>Unixes</a:t>
            </a:r>
            <a:r>
              <a:rPr lang="en-IN" sz="1900" dirty="0">
                <a:solidFill>
                  <a:srgbClr val="242424"/>
                </a:solidFill>
                <a:latin typeface="source-serif-pro"/>
              </a:rPr>
              <a:t>/Mac has a single root ("\").</a:t>
            </a:r>
          </a:p>
          <a:p>
            <a:endParaRPr lang="en-US" dirty="0"/>
          </a:p>
        </p:txBody>
      </p:sp>
    </p:spTree>
    <p:extLst>
      <p:ext uri="{BB962C8B-B14F-4D97-AF65-F5344CB8AC3E}">
        <p14:creationId xmlns:p14="http://schemas.microsoft.com/office/powerpoint/2010/main" val="34155065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0DE32-F696-7DF6-976F-D16461B71BDC}"/>
              </a:ext>
            </a:extLst>
          </p:cNvPr>
          <p:cNvSpPr>
            <a:spLocks noGrp="1"/>
          </p:cNvSpPr>
          <p:nvPr>
            <p:ph idx="1"/>
          </p:nvPr>
        </p:nvSpPr>
        <p:spPr>
          <a:xfrm>
            <a:off x="838200" y="1253331"/>
            <a:ext cx="10515600" cy="4351338"/>
          </a:xfrm>
        </p:spPr>
        <p:txBody>
          <a:bodyPr>
            <a:normAutofit fontScale="92500" lnSpcReduction="10000"/>
          </a:bodyPr>
          <a:lstStyle/>
          <a:p>
            <a:pPr>
              <a:lnSpc>
                <a:spcPct val="100000"/>
              </a:lnSpc>
            </a:pPr>
            <a:r>
              <a:rPr lang="en-IN" sz="2200" dirty="0">
                <a:solidFill>
                  <a:srgbClr val="242424"/>
                </a:solidFill>
                <a:latin typeface="source-serif-pro"/>
              </a:rPr>
              <a:t>A path could be absolute (beginning from the root) or relative (which is relative to a reference directory). Special notations "." and ".." denote the current directory and the parent directory, respectively.</a:t>
            </a:r>
          </a:p>
          <a:p>
            <a:pPr>
              <a:lnSpc>
                <a:spcPct val="100000"/>
              </a:lnSpc>
            </a:pPr>
            <a:r>
              <a:rPr lang="en-IN" sz="2200" dirty="0">
                <a:solidFill>
                  <a:srgbClr val="242424"/>
                </a:solidFill>
                <a:latin typeface="source-serif-pro"/>
              </a:rPr>
              <a:t>The </a:t>
            </a:r>
            <a:r>
              <a:rPr lang="en-IN" sz="2200" dirty="0" err="1">
                <a:solidFill>
                  <a:srgbClr val="242424"/>
                </a:solidFill>
                <a:latin typeface="source-serif-pro"/>
              </a:rPr>
              <a:t>java.io.File</a:t>
            </a:r>
            <a:r>
              <a:rPr lang="en-IN" sz="2200" dirty="0">
                <a:solidFill>
                  <a:srgbClr val="242424"/>
                </a:solidFill>
                <a:latin typeface="source-serif-pro"/>
              </a:rPr>
              <a:t> class maintains these system-dependent properties, for you to write programs that are portable:</a:t>
            </a:r>
          </a:p>
          <a:p>
            <a:pPr>
              <a:lnSpc>
                <a:spcPct val="100000"/>
              </a:lnSpc>
            </a:pPr>
            <a:r>
              <a:rPr lang="en-IN" sz="2200" dirty="0">
                <a:solidFill>
                  <a:srgbClr val="242424"/>
                </a:solidFill>
                <a:latin typeface="source-serif-pro"/>
              </a:rPr>
              <a:t>Directory Separator: in static fields </a:t>
            </a:r>
            <a:r>
              <a:rPr lang="en-IN" sz="2200" dirty="0" err="1">
                <a:solidFill>
                  <a:srgbClr val="242424"/>
                </a:solidFill>
                <a:latin typeface="source-serif-pro"/>
              </a:rPr>
              <a:t>File.separator</a:t>
            </a:r>
            <a:r>
              <a:rPr lang="en-IN" sz="2200" dirty="0">
                <a:solidFill>
                  <a:srgbClr val="242424"/>
                </a:solidFill>
                <a:latin typeface="source-serif-pro"/>
              </a:rPr>
              <a:t> (as String) and </a:t>
            </a:r>
            <a:r>
              <a:rPr lang="en-IN" sz="2200" dirty="0" err="1">
                <a:solidFill>
                  <a:srgbClr val="242424"/>
                </a:solidFill>
                <a:latin typeface="source-serif-pro"/>
              </a:rPr>
              <a:t>File.separatorChar</a:t>
            </a:r>
            <a:r>
              <a:rPr lang="en-IN" sz="2200" dirty="0">
                <a:solidFill>
                  <a:srgbClr val="242424"/>
                </a:solidFill>
                <a:latin typeface="source-serif-pro"/>
              </a:rPr>
              <a:t>. [They failed to follow the Java naming convention for constants adopted since JDK 1.2.] As mentioned, Windows use backslash '\'; while </a:t>
            </a:r>
            <a:r>
              <a:rPr lang="en-IN" sz="2200" dirty="0" err="1">
                <a:solidFill>
                  <a:srgbClr val="242424"/>
                </a:solidFill>
                <a:latin typeface="source-serif-pro"/>
              </a:rPr>
              <a:t>Unixs</a:t>
            </a:r>
            <a:r>
              <a:rPr lang="en-IN" sz="2200" dirty="0">
                <a:solidFill>
                  <a:srgbClr val="242424"/>
                </a:solidFill>
                <a:latin typeface="source-serif-pro"/>
              </a:rPr>
              <a:t>/Mac use forward slash '/'.</a:t>
            </a:r>
          </a:p>
          <a:p>
            <a:pPr>
              <a:lnSpc>
                <a:spcPct val="100000"/>
              </a:lnSpc>
            </a:pPr>
            <a:r>
              <a:rPr lang="en-IN" sz="2200" dirty="0">
                <a:solidFill>
                  <a:srgbClr val="242424"/>
                </a:solidFill>
                <a:latin typeface="source-serif-pro"/>
              </a:rPr>
              <a:t>Path Separator: in static fields </a:t>
            </a:r>
            <a:r>
              <a:rPr lang="en-IN" sz="2200" dirty="0" err="1">
                <a:solidFill>
                  <a:srgbClr val="242424"/>
                </a:solidFill>
                <a:latin typeface="source-serif-pro"/>
              </a:rPr>
              <a:t>File.pathSeparator</a:t>
            </a:r>
            <a:r>
              <a:rPr lang="en-IN" sz="2200" dirty="0">
                <a:solidFill>
                  <a:srgbClr val="242424"/>
                </a:solidFill>
                <a:latin typeface="source-serif-pro"/>
              </a:rPr>
              <a:t> (as String) and </a:t>
            </a:r>
            <a:r>
              <a:rPr lang="en-IN" sz="2200" dirty="0" err="1">
                <a:solidFill>
                  <a:srgbClr val="242424"/>
                </a:solidFill>
                <a:latin typeface="source-serif-pro"/>
              </a:rPr>
              <a:t>File.pathSeparatorChar</a:t>
            </a:r>
            <a:r>
              <a:rPr lang="en-IN" sz="2200" dirty="0">
                <a:solidFill>
                  <a:srgbClr val="242424"/>
                </a:solidFill>
                <a:latin typeface="source-serif-pro"/>
              </a:rPr>
              <a:t>. As mentioned, Windows use semi-colon ';' to separate a list of paths; while </a:t>
            </a:r>
            <a:r>
              <a:rPr lang="en-IN" sz="2200" dirty="0" err="1">
                <a:solidFill>
                  <a:srgbClr val="242424"/>
                </a:solidFill>
                <a:latin typeface="source-serif-pro"/>
              </a:rPr>
              <a:t>Unixes</a:t>
            </a:r>
            <a:r>
              <a:rPr lang="en-IN" sz="2200" dirty="0">
                <a:solidFill>
                  <a:srgbClr val="242424"/>
                </a:solidFill>
                <a:latin typeface="source-serif-pro"/>
              </a:rPr>
              <a:t>/Mac use colon ':'.</a:t>
            </a:r>
          </a:p>
          <a:p>
            <a:pPr>
              <a:lnSpc>
                <a:spcPct val="100000"/>
              </a:lnSpc>
            </a:pPr>
            <a:r>
              <a:rPr lang="en-IN" sz="2200" dirty="0">
                <a:solidFill>
                  <a:srgbClr val="242424"/>
                </a:solidFill>
                <a:latin typeface="source-serif-pro"/>
              </a:rPr>
              <a:t>You can construct a File instance with a path string or URI, as follows. Take note that the physical file/directory may or may not exist. A file URL takes the form of file://..., e.g., file:///d:/docs/programming/java/</a:t>
            </a:r>
            <a:r>
              <a:rPr lang="en-IN" sz="2200" dirty="0" err="1">
                <a:solidFill>
                  <a:srgbClr val="242424"/>
                </a:solidFill>
                <a:latin typeface="source-serif-pro"/>
              </a:rPr>
              <a:t>test.html</a:t>
            </a:r>
            <a:r>
              <a:rPr lang="en-IN" sz="2200" dirty="0">
                <a:solidFill>
                  <a:srgbClr val="242424"/>
                </a:solidFill>
                <a:latin typeface="source-serif-pro"/>
              </a:rPr>
              <a:t>.</a:t>
            </a:r>
          </a:p>
          <a:p>
            <a:endParaRPr lang="en-US" dirty="0"/>
          </a:p>
        </p:txBody>
      </p:sp>
    </p:spTree>
    <p:extLst>
      <p:ext uri="{BB962C8B-B14F-4D97-AF65-F5344CB8AC3E}">
        <p14:creationId xmlns:p14="http://schemas.microsoft.com/office/powerpoint/2010/main" val="3171959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91D2-FCD8-738E-61F5-2E6AA8F5892E}"/>
              </a:ext>
            </a:extLst>
          </p:cNvPr>
          <p:cNvSpPr>
            <a:spLocks noGrp="1"/>
          </p:cNvSpPr>
          <p:nvPr>
            <p:ph type="title"/>
          </p:nvPr>
        </p:nvSpPr>
        <p:spPr/>
        <p:txBody>
          <a:bodyPr/>
          <a:lstStyle/>
          <a:p>
            <a:r>
              <a:rPr lang="en-US" b="1" dirty="0">
                <a:solidFill>
                  <a:srgbClr val="0A8464"/>
                </a:solidFill>
                <a:latin typeface="Segoe UI" panose="020B0502040204020203" pitchFamily="34" charset="0"/>
              </a:rPr>
              <a:t>Example</a:t>
            </a:r>
          </a:p>
        </p:txBody>
      </p:sp>
      <p:sp>
        <p:nvSpPr>
          <p:cNvPr id="3" name="Content Placeholder 2">
            <a:extLst>
              <a:ext uri="{FF2B5EF4-FFF2-40B4-BE49-F238E27FC236}">
                <a16:creationId xmlns:a16="http://schemas.microsoft.com/office/drawing/2014/main" id="{872295C7-0E9F-97FB-4EBE-CDA65C16BE2F}"/>
              </a:ext>
            </a:extLst>
          </p:cNvPr>
          <p:cNvSpPr>
            <a:spLocks noGrp="1"/>
          </p:cNvSpPr>
          <p:nvPr>
            <p:ph idx="1"/>
          </p:nvPr>
        </p:nvSpPr>
        <p:spPr/>
        <p:txBody>
          <a:bodyPr/>
          <a:lstStyle/>
          <a:p>
            <a:r>
              <a:rPr lang="en-IN" sz="2000" dirty="0">
                <a:solidFill>
                  <a:srgbClr val="242424"/>
                </a:solidFill>
                <a:latin typeface="source-serif-pro"/>
              </a:rPr>
              <a:t>File file = new File("</a:t>
            </a:r>
            <a:r>
              <a:rPr lang="en-IN" sz="2000" dirty="0" err="1">
                <a:solidFill>
                  <a:srgbClr val="242424"/>
                </a:solidFill>
                <a:latin typeface="source-serif-pro"/>
              </a:rPr>
              <a:t>in.txt</a:t>
            </a:r>
            <a:r>
              <a:rPr lang="en-IN" sz="2000" dirty="0">
                <a:solidFill>
                  <a:srgbClr val="242424"/>
                </a:solidFill>
                <a:latin typeface="source-serif-pro"/>
              </a:rPr>
              <a:t>"); // A file relative to the current working directory </a:t>
            </a:r>
          </a:p>
          <a:p>
            <a:r>
              <a:rPr lang="en-IN" sz="2000" dirty="0">
                <a:solidFill>
                  <a:srgbClr val="242424"/>
                </a:solidFill>
                <a:latin typeface="source-serif-pro"/>
              </a:rPr>
              <a:t>File file = new File("d:\\</a:t>
            </a:r>
            <a:r>
              <a:rPr lang="en-IN" sz="2000" dirty="0" err="1">
                <a:solidFill>
                  <a:srgbClr val="242424"/>
                </a:solidFill>
                <a:latin typeface="source-serif-pro"/>
              </a:rPr>
              <a:t>myproject</a:t>
            </a:r>
            <a:r>
              <a:rPr lang="en-IN" sz="2000" dirty="0">
                <a:solidFill>
                  <a:srgbClr val="242424"/>
                </a:solidFill>
                <a:latin typeface="source-serif-pro"/>
              </a:rPr>
              <a:t>\\java\\</a:t>
            </a:r>
            <a:r>
              <a:rPr lang="en-IN" sz="2000" dirty="0" err="1">
                <a:solidFill>
                  <a:srgbClr val="242424"/>
                </a:solidFill>
                <a:latin typeface="source-serif-pro"/>
              </a:rPr>
              <a:t>Hello.java</a:t>
            </a:r>
            <a:r>
              <a:rPr lang="en-IN" sz="2000" dirty="0">
                <a:solidFill>
                  <a:srgbClr val="242424"/>
                </a:solidFill>
                <a:latin typeface="source-serif-pro"/>
              </a:rPr>
              <a:t>"); // A file with absolute path </a:t>
            </a:r>
          </a:p>
          <a:p>
            <a:r>
              <a:rPr lang="en-IN" sz="2000" dirty="0">
                <a:solidFill>
                  <a:srgbClr val="242424"/>
                </a:solidFill>
                <a:latin typeface="source-serif-pro"/>
              </a:rPr>
              <a:t>File </a:t>
            </a:r>
            <a:r>
              <a:rPr lang="en-IN" sz="2000" dirty="0" err="1">
                <a:solidFill>
                  <a:srgbClr val="242424"/>
                </a:solidFill>
                <a:latin typeface="source-serif-pro"/>
              </a:rPr>
              <a:t>dir</a:t>
            </a:r>
            <a:r>
              <a:rPr lang="en-IN" sz="2000" dirty="0">
                <a:solidFill>
                  <a:srgbClr val="242424"/>
                </a:solidFill>
                <a:latin typeface="source-serif-pro"/>
              </a:rPr>
              <a:t> = new File("c:\\temp"); // A directory</a:t>
            </a:r>
            <a:endParaRPr lang="en-US" sz="2000" dirty="0">
              <a:solidFill>
                <a:srgbClr val="242424"/>
              </a:solidFill>
              <a:latin typeface="source-serif-pro"/>
            </a:endParaRPr>
          </a:p>
        </p:txBody>
      </p:sp>
    </p:spTree>
    <p:extLst>
      <p:ext uri="{BB962C8B-B14F-4D97-AF65-F5344CB8AC3E}">
        <p14:creationId xmlns:p14="http://schemas.microsoft.com/office/powerpoint/2010/main" val="2887654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6936-B87C-93CB-CDEF-C7076DF12E1C}"/>
              </a:ext>
            </a:extLst>
          </p:cNvPr>
          <p:cNvSpPr>
            <a:spLocks noGrp="1"/>
          </p:cNvSpPr>
          <p:nvPr>
            <p:ph type="title"/>
          </p:nvPr>
        </p:nvSpPr>
        <p:spPr/>
        <p:txBody>
          <a:bodyPr/>
          <a:lstStyle/>
          <a:p>
            <a:r>
              <a:rPr lang="en-IN" b="1" dirty="0">
                <a:solidFill>
                  <a:srgbClr val="0A8464"/>
                </a:solidFill>
                <a:latin typeface="Segoe UI" panose="020B0502040204020203" pitchFamily="34" charset="0"/>
              </a:rPr>
              <a:t>Verifying</a:t>
            </a:r>
            <a:r>
              <a:rPr lang="en-IN" b="1" i="0" u="none" strike="noStrike" dirty="0">
                <a:solidFill>
                  <a:srgbClr val="444444"/>
                </a:solidFill>
                <a:effectLst/>
                <a:latin typeface="Segoe UI" panose="020B0502040204020203" pitchFamily="34" charset="0"/>
              </a:rPr>
              <a:t> </a:t>
            </a:r>
            <a:r>
              <a:rPr lang="en-IN" b="1" dirty="0">
                <a:solidFill>
                  <a:srgbClr val="0A8464"/>
                </a:solidFill>
                <a:latin typeface="Segoe UI" panose="020B0502040204020203" pitchFamily="34" charset="0"/>
              </a:rPr>
              <a:t>Properties of a File/Directory</a:t>
            </a:r>
            <a:br>
              <a:rPr lang="en-IN" b="1" i="0" u="none" strike="noStrike" dirty="0">
                <a:solidFill>
                  <a:srgbClr val="44444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40C657-08A7-7A62-9D75-080DFC0B3FDA}"/>
              </a:ext>
            </a:extLst>
          </p:cNvPr>
          <p:cNvSpPr>
            <a:spLocks noGrp="1"/>
          </p:cNvSpPr>
          <p:nvPr>
            <p:ph idx="1"/>
          </p:nvPr>
        </p:nvSpPr>
        <p:spPr/>
        <p:txBody>
          <a:bodyPr>
            <a:normAutofit fontScale="92500" lnSpcReduction="10000"/>
          </a:bodyPr>
          <a:lstStyle/>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exists</a:t>
            </a:r>
            <a:r>
              <a:rPr lang="en-IN" sz="1700" b="1" dirty="0">
                <a:solidFill>
                  <a:srgbClr val="00B050"/>
                </a:solidFill>
                <a:latin typeface="source-serif-pro"/>
              </a:rPr>
              <a:t>() // Tests if this file/directory exists. </a:t>
            </a:r>
          </a:p>
          <a:p>
            <a:pPr>
              <a:lnSpc>
                <a:spcPct val="110000"/>
              </a:lnSpc>
            </a:pPr>
            <a:r>
              <a:rPr lang="en-IN" sz="2000" dirty="0">
                <a:solidFill>
                  <a:srgbClr val="242424"/>
                </a:solidFill>
                <a:latin typeface="source-serif-pro"/>
              </a:rPr>
              <a:t>public long length</a:t>
            </a:r>
            <a:r>
              <a:rPr lang="en-IN" sz="1700" b="1" dirty="0">
                <a:solidFill>
                  <a:srgbClr val="00B050"/>
                </a:solidFill>
                <a:latin typeface="source-serif-pro"/>
              </a:rPr>
              <a:t>() // Returns the length of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isDirectory</a:t>
            </a:r>
            <a:r>
              <a:rPr lang="en-IN" sz="2000" dirty="0">
                <a:solidFill>
                  <a:srgbClr val="242424"/>
                </a:solidFill>
                <a:latin typeface="source-serif-pro"/>
              </a:rPr>
              <a:t>() </a:t>
            </a:r>
            <a:r>
              <a:rPr lang="en-IN" sz="1700" b="1" dirty="0">
                <a:solidFill>
                  <a:srgbClr val="00B050"/>
                </a:solidFill>
                <a:latin typeface="source-serif-pro"/>
              </a:rPr>
              <a:t>// Tests if this instance is a directory.</a:t>
            </a:r>
          </a:p>
          <a:p>
            <a:pPr>
              <a:lnSpc>
                <a:spcPct val="110000"/>
              </a:lnSpc>
            </a:pPr>
            <a:r>
              <a:rPr lang="en-IN" sz="2000" dirty="0">
                <a:solidFill>
                  <a:srgbClr val="242424"/>
                </a:solidFill>
                <a:latin typeface="source-serif-pro"/>
              </a:rPr>
              <a:t> 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isFile</a:t>
            </a:r>
            <a:r>
              <a:rPr lang="en-IN" sz="2000" dirty="0">
                <a:solidFill>
                  <a:srgbClr val="242424"/>
                </a:solidFill>
                <a:latin typeface="source-serif-pro"/>
              </a:rPr>
              <a:t>() </a:t>
            </a:r>
            <a:r>
              <a:rPr lang="en-IN" sz="1700" b="1" dirty="0">
                <a:solidFill>
                  <a:srgbClr val="00B050"/>
                </a:solidFill>
                <a:latin typeface="source-serif-pro"/>
              </a:rPr>
              <a:t>// Tests if this instance is a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canRead</a:t>
            </a:r>
            <a:r>
              <a:rPr lang="en-IN" sz="2000" dirty="0">
                <a:solidFill>
                  <a:srgbClr val="242424"/>
                </a:solidFill>
                <a:latin typeface="source-serif-pro"/>
              </a:rPr>
              <a:t>() </a:t>
            </a:r>
            <a:r>
              <a:rPr lang="en-IN" sz="1700" b="1" dirty="0">
                <a:solidFill>
                  <a:srgbClr val="00B050"/>
                </a:solidFill>
                <a:latin typeface="source-serif-pro"/>
              </a:rPr>
              <a:t>// Tests if this file is readable.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canWrite</a:t>
            </a:r>
            <a:r>
              <a:rPr lang="en-IN" sz="2000" dirty="0">
                <a:solidFill>
                  <a:srgbClr val="242424"/>
                </a:solidFill>
                <a:latin typeface="source-serif-pro"/>
              </a:rPr>
              <a:t>() </a:t>
            </a:r>
            <a:r>
              <a:rPr lang="en-IN" sz="1700" b="1" dirty="0">
                <a:solidFill>
                  <a:srgbClr val="00B050"/>
                </a:solidFill>
                <a:latin typeface="source-serif-pro"/>
              </a:rPr>
              <a:t>// Tests if this file is writable.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delete() </a:t>
            </a:r>
            <a:r>
              <a:rPr lang="en-IN" sz="1700" b="1" dirty="0">
                <a:solidFill>
                  <a:srgbClr val="00B050"/>
                </a:solidFill>
                <a:latin typeface="source-serif-pro"/>
              </a:rPr>
              <a:t>// Deletes this file/directory. </a:t>
            </a:r>
          </a:p>
          <a:p>
            <a:pPr>
              <a:lnSpc>
                <a:spcPct val="110000"/>
              </a:lnSpc>
            </a:pPr>
            <a:r>
              <a:rPr lang="en-IN" sz="2000" dirty="0">
                <a:solidFill>
                  <a:srgbClr val="242424"/>
                </a:solidFill>
                <a:latin typeface="source-serif-pro"/>
              </a:rPr>
              <a:t>public void </a:t>
            </a:r>
            <a:r>
              <a:rPr lang="en-IN" sz="2000" dirty="0" err="1">
                <a:solidFill>
                  <a:srgbClr val="242424"/>
                </a:solidFill>
                <a:latin typeface="source-serif-pro"/>
              </a:rPr>
              <a:t>deleteOnExit</a:t>
            </a:r>
            <a:r>
              <a:rPr lang="en-IN" sz="2000" dirty="0">
                <a:solidFill>
                  <a:srgbClr val="242424"/>
                </a:solidFill>
                <a:latin typeface="source-serif-pro"/>
              </a:rPr>
              <a:t>() </a:t>
            </a:r>
            <a:r>
              <a:rPr lang="en-IN" sz="1700" b="1" dirty="0">
                <a:solidFill>
                  <a:srgbClr val="00B050"/>
                </a:solidFill>
                <a:latin typeface="source-serif-pro"/>
              </a:rPr>
              <a:t>// Deletes this file/directory when the program terminates.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renameTo</a:t>
            </a:r>
            <a:r>
              <a:rPr lang="en-IN" sz="2000" dirty="0">
                <a:solidFill>
                  <a:srgbClr val="242424"/>
                </a:solidFill>
                <a:latin typeface="source-serif-pro"/>
              </a:rPr>
              <a:t>(File </a:t>
            </a:r>
            <a:r>
              <a:rPr lang="en-IN" sz="2000" dirty="0" err="1">
                <a:solidFill>
                  <a:srgbClr val="242424"/>
                </a:solidFill>
                <a:latin typeface="source-serif-pro"/>
              </a:rPr>
              <a:t>dest</a:t>
            </a:r>
            <a:r>
              <a:rPr lang="en-IN" sz="2000" dirty="0">
                <a:solidFill>
                  <a:srgbClr val="242424"/>
                </a:solidFill>
                <a:latin typeface="source-serif-pro"/>
              </a:rPr>
              <a:t>) </a:t>
            </a:r>
            <a:r>
              <a:rPr lang="en-IN" sz="1700" b="1" dirty="0">
                <a:solidFill>
                  <a:srgbClr val="00B050"/>
                </a:solidFill>
                <a:latin typeface="source-serif-pro"/>
              </a:rPr>
              <a:t>// Renames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mkdir</a:t>
            </a:r>
            <a:r>
              <a:rPr lang="en-IN" sz="2000" dirty="0">
                <a:solidFill>
                  <a:srgbClr val="242424"/>
                </a:solidFill>
                <a:latin typeface="source-serif-pro"/>
              </a:rPr>
              <a:t>() </a:t>
            </a:r>
            <a:r>
              <a:rPr lang="en-IN" sz="1700" b="1" dirty="0">
                <a:solidFill>
                  <a:srgbClr val="00B050"/>
                </a:solidFill>
                <a:latin typeface="source-serif-pro"/>
              </a:rPr>
              <a:t>// Makes (Creates) this directory.</a:t>
            </a:r>
            <a:endParaRPr lang="en-US" sz="1700" b="1" dirty="0">
              <a:solidFill>
                <a:srgbClr val="00B050"/>
              </a:solidFill>
              <a:latin typeface="source-serif-pro"/>
            </a:endParaRPr>
          </a:p>
        </p:txBody>
      </p:sp>
    </p:spTree>
    <p:extLst>
      <p:ext uri="{BB962C8B-B14F-4D97-AF65-F5344CB8AC3E}">
        <p14:creationId xmlns:p14="http://schemas.microsoft.com/office/powerpoint/2010/main" val="41174192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41F-E7D7-9471-951D-1A02DAA9683D}"/>
              </a:ext>
            </a:extLst>
          </p:cNvPr>
          <p:cNvSpPr>
            <a:spLocks noGrp="1"/>
          </p:cNvSpPr>
          <p:nvPr>
            <p:ph type="title"/>
          </p:nvPr>
        </p:nvSpPr>
        <p:spPr>
          <a:xfrm>
            <a:off x="838200" y="353249"/>
            <a:ext cx="10515600" cy="1325563"/>
          </a:xfrm>
        </p:spPr>
        <p:txBody>
          <a:bodyPr/>
          <a:lstStyle/>
          <a:p>
            <a:r>
              <a:rPr lang="en-IN" b="1" dirty="0">
                <a:solidFill>
                  <a:srgbClr val="0A8464"/>
                </a:solidFill>
                <a:latin typeface="Segoe UI" panose="020B0502040204020203" pitchFamily="34" charset="0"/>
              </a:rPr>
              <a:t>List Directory</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7CFCA6D-8F05-B9F8-A926-453D80082CCC}"/>
              </a:ext>
            </a:extLst>
          </p:cNvPr>
          <p:cNvSpPr>
            <a:spLocks noGrp="1"/>
          </p:cNvSpPr>
          <p:nvPr>
            <p:ph idx="1"/>
          </p:nvPr>
        </p:nvSpPr>
        <p:spPr/>
        <p:txBody>
          <a:bodyPr/>
          <a:lstStyle/>
          <a:p>
            <a:r>
              <a:rPr lang="en-IN" dirty="0"/>
              <a:t>public String[] </a:t>
            </a:r>
            <a:r>
              <a:rPr lang="en-IN" b="1" dirty="0">
                <a:effectLst/>
              </a:rPr>
              <a:t>list</a:t>
            </a:r>
            <a:r>
              <a:rPr lang="en-IN" dirty="0"/>
              <a:t>() </a:t>
            </a:r>
            <a:r>
              <a:rPr lang="en-IN" dirty="0">
                <a:solidFill>
                  <a:srgbClr val="009900"/>
                </a:solidFill>
                <a:effectLst/>
              </a:rPr>
              <a:t>// List the contents of this directory in a String-array</a:t>
            </a:r>
          </a:p>
          <a:p>
            <a:r>
              <a:rPr lang="en-IN" dirty="0"/>
              <a:t>public File[] </a:t>
            </a:r>
            <a:r>
              <a:rPr lang="en-IN" b="1" dirty="0" err="1">
                <a:effectLst/>
              </a:rPr>
              <a:t>listFiles</a:t>
            </a:r>
            <a:r>
              <a:rPr lang="en-IN" dirty="0"/>
              <a:t>() </a:t>
            </a:r>
            <a:r>
              <a:rPr lang="en-IN" dirty="0">
                <a:solidFill>
                  <a:srgbClr val="009900"/>
                </a:solidFill>
                <a:effectLst/>
              </a:rPr>
              <a:t>// List the contents of this directory in a File-array</a:t>
            </a:r>
            <a:endParaRPr lang="en-US" dirty="0"/>
          </a:p>
        </p:txBody>
      </p:sp>
    </p:spTree>
    <p:extLst>
      <p:ext uri="{BB962C8B-B14F-4D97-AF65-F5344CB8AC3E}">
        <p14:creationId xmlns:p14="http://schemas.microsoft.com/office/powerpoint/2010/main" val="62548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EFB8-D79C-A892-5944-A928E0BEDF8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(Advanced) List Directory with Filter</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7446A2CE-C239-4642-6187-306D559817F0}"/>
              </a:ext>
            </a:extLst>
          </p:cNvPr>
          <p:cNvSpPr>
            <a:spLocks noGrp="1"/>
          </p:cNvSpPr>
          <p:nvPr>
            <p:ph idx="1"/>
          </p:nvPr>
        </p:nvSpPr>
        <p:spPr/>
        <p:txBody>
          <a:bodyPr>
            <a:normAutofit/>
          </a:bodyPr>
          <a:lstStyle/>
          <a:p>
            <a:r>
              <a:rPr lang="en-IN" sz="2000" dirty="0">
                <a:solidFill>
                  <a:srgbClr val="242424"/>
                </a:solidFill>
                <a:latin typeface="source-serif-pro"/>
              </a:rPr>
              <a:t>You can apply a filter to list() and </a:t>
            </a:r>
            <a:r>
              <a:rPr lang="en-IN" sz="2000" dirty="0" err="1">
                <a:solidFill>
                  <a:srgbClr val="242424"/>
                </a:solidFill>
                <a:latin typeface="source-serif-pro"/>
              </a:rPr>
              <a:t>listFiles</a:t>
            </a:r>
            <a:r>
              <a:rPr lang="en-IN" sz="2000" dirty="0">
                <a:solidFill>
                  <a:srgbClr val="242424"/>
                </a:solidFill>
                <a:latin typeface="source-serif-pro"/>
              </a:rPr>
              <a:t>(), to list only files that meet a certain criteria.</a:t>
            </a:r>
          </a:p>
          <a:p>
            <a:r>
              <a:rPr lang="en-IN" sz="2000" dirty="0">
                <a:solidFill>
                  <a:srgbClr val="242424"/>
                </a:solidFill>
                <a:latin typeface="source-serif-pro"/>
              </a:rPr>
              <a:t>public String[] list(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FileFilter</a:t>
            </a:r>
            <a:r>
              <a:rPr lang="en-IN" sz="2000" dirty="0">
                <a:solidFill>
                  <a:srgbClr val="242424"/>
                </a:solidFill>
                <a:latin typeface="source-serif-pro"/>
              </a:rPr>
              <a:t> filter)</a:t>
            </a:r>
          </a:p>
          <a:p>
            <a:r>
              <a:rPr lang="en-IN" sz="2000" dirty="0">
                <a:solidFill>
                  <a:srgbClr val="242424"/>
                </a:solidFill>
                <a:latin typeface="source-serif-pro"/>
              </a:rPr>
              <a:t>The interface </a:t>
            </a:r>
            <a:r>
              <a:rPr lang="en-IN" sz="2000" dirty="0" err="1">
                <a:solidFill>
                  <a:srgbClr val="242424"/>
                </a:solidFill>
                <a:latin typeface="source-serif-pro"/>
              </a:rPr>
              <a:t>java.io.FilenameFilter</a:t>
            </a:r>
            <a:r>
              <a:rPr lang="en-IN" sz="2000" dirty="0">
                <a:solidFill>
                  <a:srgbClr val="242424"/>
                </a:solidFill>
                <a:latin typeface="source-serif-pro"/>
              </a:rPr>
              <a:t> declares one abstract method:</a:t>
            </a:r>
          </a:p>
          <a:p>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accept(File </a:t>
            </a:r>
            <a:r>
              <a:rPr lang="en-IN" sz="2000" dirty="0" err="1">
                <a:solidFill>
                  <a:srgbClr val="242424"/>
                </a:solidFill>
                <a:latin typeface="source-serif-pro"/>
              </a:rPr>
              <a:t>dirName</a:t>
            </a:r>
            <a:r>
              <a:rPr lang="en-IN" sz="2000" dirty="0">
                <a:solidFill>
                  <a:srgbClr val="242424"/>
                </a:solidFill>
                <a:latin typeface="source-serif-pro"/>
              </a:rPr>
              <a:t>, String </a:t>
            </a:r>
            <a:r>
              <a:rPr lang="en-IN" sz="2000" dirty="0" err="1">
                <a:solidFill>
                  <a:srgbClr val="242424"/>
                </a:solidFill>
                <a:latin typeface="source-serif-pro"/>
              </a:rPr>
              <a:t>fileName</a:t>
            </a:r>
            <a:r>
              <a:rPr lang="en-IN" sz="2000" dirty="0">
                <a:solidFill>
                  <a:srgbClr val="242424"/>
                </a:solidFill>
                <a:latin typeface="source-serif-pro"/>
              </a:rPr>
              <a:t>)</a:t>
            </a:r>
          </a:p>
          <a:p>
            <a:r>
              <a:rPr lang="en-IN" sz="2000" dirty="0">
                <a:solidFill>
                  <a:srgbClr val="242424"/>
                </a:solidFill>
                <a:latin typeface="source-serif-pro"/>
              </a:rPr>
              <a:t> The list() and </a:t>
            </a:r>
            <a:r>
              <a:rPr lang="en-IN" sz="2000" dirty="0" err="1">
                <a:solidFill>
                  <a:srgbClr val="242424"/>
                </a:solidFill>
                <a:latin typeface="source-serif-pro"/>
              </a:rPr>
              <a:t>listFiles</a:t>
            </a:r>
            <a:r>
              <a:rPr lang="en-IN" sz="2000" dirty="0">
                <a:solidFill>
                  <a:srgbClr val="242424"/>
                </a:solidFill>
                <a:latin typeface="source-serif-pro"/>
              </a:rPr>
              <a:t>() methods does a call-back to accept() for each of the file/sub-directory produced. You can program your filtering criteria in accept(). Those files/sub-directories that result in a false return will be excluded.</a:t>
            </a:r>
          </a:p>
          <a:p>
            <a:endParaRPr lang="en-US" dirty="0"/>
          </a:p>
        </p:txBody>
      </p:sp>
    </p:spTree>
    <p:extLst>
      <p:ext uri="{BB962C8B-B14F-4D97-AF65-F5344CB8AC3E}">
        <p14:creationId xmlns:p14="http://schemas.microsoft.com/office/powerpoint/2010/main" val="2557792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A20-0595-893D-AEBD-DEBAA630FC5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Reading from an </a:t>
            </a:r>
            <a:r>
              <a:rPr lang="en-IN" b="1" i="0" u="none" strike="noStrike" dirty="0" err="1">
                <a:solidFill>
                  <a:srgbClr val="0A8464"/>
                </a:solidFill>
                <a:effectLst/>
                <a:latin typeface="Consolas" panose="020B0609020204030204" pitchFamily="49" charset="0"/>
              </a:rPr>
              <a:t>InputStream</a:t>
            </a:r>
            <a:endParaRPr lang="en-US" dirty="0"/>
          </a:p>
        </p:txBody>
      </p:sp>
      <p:sp>
        <p:nvSpPr>
          <p:cNvPr id="3" name="Content Placeholder 2">
            <a:extLst>
              <a:ext uri="{FF2B5EF4-FFF2-40B4-BE49-F238E27FC236}">
                <a16:creationId xmlns:a16="http://schemas.microsoft.com/office/drawing/2014/main" id="{29DED2E0-9E43-DA75-AB82-93E0AB0A662B}"/>
              </a:ext>
            </a:extLst>
          </p:cNvPr>
          <p:cNvSpPr>
            <a:spLocks noGrp="1"/>
          </p:cNvSpPr>
          <p:nvPr>
            <p:ph idx="1"/>
          </p:nvPr>
        </p:nvSpPr>
        <p:spPr/>
        <p:txBody>
          <a:bodyPr>
            <a:normAutofit fontScale="77500" lnSpcReduction="20000"/>
          </a:bodyPr>
          <a:lstStyle/>
          <a:p>
            <a:pPr>
              <a:lnSpc>
                <a:spcPct val="110000"/>
              </a:lnSpc>
            </a:pPr>
            <a:r>
              <a:rPr lang="en-IN" sz="2000" dirty="0">
                <a:solidFill>
                  <a:srgbClr val="242424"/>
                </a:solidFill>
                <a:latin typeface="source-serif-pro"/>
              </a:rPr>
              <a:t>The abstract superclass </a:t>
            </a:r>
            <a:r>
              <a:rPr lang="en-IN" sz="2000" dirty="0" err="1">
                <a:solidFill>
                  <a:srgbClr val="242424"/>
                </a:solidFill>
                <a:latin typeface="source-serif-pro"/>
              </a:rPr>
              <a:t>InputStream</a:t>
            </a:r>
            <a:r>
              <a:rPr lang="en-IN" sz="2000" dirty="0">
                <a:solidFill>
                  <a:srgbClr val="242424"/>
                </a:solidFill>
                <a:latin typeface="source-serif-pro"/>
              </a:rPr>
              <a:t> declares an abstract method read() to read one data-byte from the input source:</a:t>
            </a:r>
          </a:p>
          <a:p>
            <a:pPr>
              <a:lnSpc>
                <a:spcPct val="110000"/>
              </a:lnSpc>
            </a:pPr>
            <a:r>
              <a:rPr lang="en-IN" sz="2000" dirty="0">
                <a:solidFill>
                  <a:srgbClr val="242424"/>
                </a:solidFill>
                <a:latin typeface="source-serif-pro"/>
              </a:rPr>
              <a:t>public abstract int read() throws </a:t>
            </a:r>
            <a:r>
              <a:rPr lang="en-IN" sz="2000" dirty="0" err="1">
                <a:solidFill>
                  <a:srgbClr val="242424"/>
                </a:solidFill>
                <a:latin typeface="source-serif-pro"/>
              </a:rPr>
              <a:t>IOExceptionThe</a:t>
            </a:r>
            <a:r>
              <a:rPr lang="en-IN" sz="2000" dirty="0">
                <a:solidFill>
                  <a:srgbClr val="242424"/>
                </a:solidFill>
                <a:latin typeface="source-serif-pro"/>
              </a:rPr>
              <a:t> read() method:</a:t>
            </a:r>
          </a:p>
          <a:p>
            <a:pPr>
              <a:lnSpc>
                <a:spcPct val="110000"/>
              </a:lnSpc>
            </a:pPr>
            <a:r>
              <a:rPr lang="en-IN" sz="2000" dirty="0">
                <a:solidFill>
                  <a:srgbClr val="242424"/>
                </a:solidFill>
                <a:latin typeface="source-serif-pro"/>
              </a:rPr>
              <a:t>returns the input byte read as an int in the range of 0 to 255, or</a:t>
            </a:r>
          </a:p>
          <a:p>
            <a:pPr>
              <a:lnSpc>
                <a:spcPct val="110000"/>
              </a:lnSpc>
            </a:pPr>
            <a:r>
              <a:rPr lang="en-IN" sz="2000" dirty="0">
                <a:solidFill>
                  <a:srgbClr val="242424"/>
                </a:solidFill>
                <a:latin typeface="source-serif-pro"/>
              </a:rPr>
              <a:t>returns -1 if "end of stream" condition is detected, or throws an </a:t>
            </a:r>
            <a:r>
              <a:rPr lang="en-IN" sz="2000" dirty="0" err="1">
                <a:solidFill>
                  <a:srgbClr val="242424"/>
                </a:solidFill>
                <a:latin typeface="source-serif-pro"/>
              </a:rPr>
              <a:t>IOException</a:t>
            </a:r>
            <a:r>
              <a:rPr lang="en-IN" sz="2000" dirty="0">
                <a:solidFill>
                  <a:srgbClr val="242424"/>
                </a:solidFill>
                <a:latin typeface="source-serif-pro"/>
              </a:rPr>
              <a:t> if it encounters an I/O error.</a:t>
            </a:r>
          </a:p>
          <a:p>
            <a:pPr>
              <a:lnSpc>
                <a:spcPct val="110000"/>
              </a:lnSpc>
            </a:pPr>
            <a:r>
              <a:rPr lang="en-IN" sz="2000" dirty="0">
                <a:solidFill>
                  <a:srgbClr val="242424"/>
                </a:solidFill>
                <a:latin typeface="source-serif-pro"/>
              </a:rPr>
              <a:t>The read() method returns an int instead of a byte, because it uses -1 to indicate end-of-stream.</a:t>
            </a:r>
          </a:p>
          <a:p>
            <a:pPr>
              <a:lnSpc>
                <a:spcPct val="110000"/>
              </a:lnSpc>
            </a:pPr>
            <a:r>
              <a:rPr lang="en-IN" sz="2000" dirty="0">
                <a:solidFill>
                  <a:srgbClr val="242424"/>
                </a:solidFill>
                <a:latin typeface="source-serif-pro"/>
              </a:rPr>
              <a:t>The read() method  blocks until a byte is available, an I/O error occurs, or the "end-of-stream" is detected. The term "block" means that the method (and the program) will be suspended. The program will resume only when the method returns.</a:t>
            </a:r>
          </a:p>
          <a:p>
            <a:pPr>
              <a:lnSpc>
                <a:spcPct val="110000"/>
              </a:lnSpc>
            </a:pPr>
            <a:r>
              <a:rPr lang="en-IN" sz="2000" dirty="0">
                <a:solidFill>
                  <a:srgbClr val="242424"/>
                </a:solidFill>
                <a:latin typeface="source-serif-pro"/>
              </a:rPr>
              <a:t>Two variations of read() methods are implemented in the </a:t>
            </a:r>
            <a:r>
              <a:rPr lang="en-IN" sz="2000" dirty="0" err="1">
                <a:solidFill>
                  <a:srgbClr val="242424"/>
                </a:solidFill>
                <a:latin typeface="source-serif-pro"/>
              </a:rPr>
              <a:t>InputStream</a:t>
            </a:r>
            <a:r>
              <a:rPr lang="en-IN" sz="2000" dirty="0">
                <a:solidFill>
                  <a:srgbClr val="242424"/>
                </a:solidFill>
                <a:latin typeface="source-serif-pro"/>
              </a:rPr>
              <a:t> for reading a block of bytes into a byte-array. It returns the number of bytes read, or -1 if "end-of-stream" encounters.</a:t>
            </a:r>
          </a:p>
          <a:p>
            <a:pPr>
              <a:lnSpc>
                <a:spcPct val="110000"/>
              </a:lnSpc>
            </a:pPr>
            <a:endParaRPr lang="en-IN" sz="2000" dirty="0">
              <a:solidFill>
                <a:srgbClr val="242424"/>
              </a:solidFill>
              <a:latin typeface="source-serif-pro"/>
            </a:endParaRPr>
          </a:p>
          <a:p>
            <a:pPr>
              <a:lnSpc>
                <a:spcPct val="110000"/>
              </a:lnSpc>
            </a:pPr>
            <a:r>
              <a:rPr lang="en-IN" sz="2000" dirty="0">
                <a:solidFill>
                  <a:srgbClr val="242424"/>
                </a:solidFill>
                <a:latin typeface="source-serif-pro"/>
              </a:rPr>
              <a:t>public int read(byte[] bytes, int offset, int length)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000" b="1" dirty="0">
                <a:solidFill>
                  <a:srgbClr val="00B050"/>
                </a:solidFill>
                <a:latin typeface="source-serif-pro"/>
              </a:rPr>
              <a:t>// Read "length" number of bytes, store in bytes array starting from offset of index. </a:t>
            </a:r>
          </a:p>
          <a:p>
            <a:pPr>
              <a:lnSpc>
                <a:spcPct val="110000"/>
              </a:lnSpc>
            </a:pPr>
            <a:r>
              <a:rPr lang="en-IN" sz="2000" dirty="0">
                <a:solidFill>
                  <a:srgbClr val="242424"/>
                </a:solidFill>
                <a:latin typeface="source-serif-pro"/>
              </a:rPr>
              <a:t>public int read(byte[] bytes)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100" b="1" dirty="0">
                <a:solidFill>
                  <a:srgbClr val="00B050"/>
                </a:solidFill>
                <a:latin typeface="source-serif-pro"/>
              </a:rPr>
              <a:t>// Same as read(bytes, 0, </a:t>
            </a:r>
            <a:r>
              <a:rPr lang="en-IN" sz="2100" b="1" dirty="0" err="1">
                <a:solidFill>
                  <a:srgbClr val="00B050"/>
                </a:solidFill>
                <a:latin typeface="source-serif-pro"/>
              </a:rPr>
              <a:t>bytes.length</a:t>
            </a:r>
            <a:r>
              <a:rPr lang="en-IN" sz="2100" b="1" dirty="0">
                <a:solidFill>
                  <a:srgbClr val="00B050"/>
                </a:solidFill>
                <a:latin typeface="source-serif-pro"/>
              </a:rPr>
              <a:t>)</a:t>
            </a:r>
            <a:endParaRPr lang="en-US" sz="2100" b="1" dirty="0">
              <a:solidFill>
                <a:srgbClr val="00B050"/>
              </a:solidFill>
              <a:latin typeface="source-serif-pro"/>
            </a:endParaRPr>
          </a:p>
        </p:txBody>
      </p:sp>
    </p:spTree>
    <p:extLst>
      <p:ext uri="{BB962C8B-B14F-4D97-AF65-F5344CB8AC3E}">
        <p14:creationId xmlns:p14="http://schemas.microsoft.com/office/powerpoint/2010/main" val="239742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E8CF-85C1-69A6-C6E9-10F9B3809665}"/>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Writing to an </a:t>
            </a:r>
            <a:r>
              <a:rPr lang="en-IN" b="1" i="0" u="none" strike="noStrike" dirty="0" err="1">
                <a:solidFill>
                  <a:srgbClr val="0A8464"/>
                </a:solidFill>
                <a:effectLst/>
                <a:latin typeface="Consolas" panose="020B0609020204030204" pitchFamily="49" charset="0"/>
              </a:rPr>
              <a:t>OutputStream</a:t>
            </a:r>
            <a:endParaRPr lang="en-US" dirty="0"/>
          </a:p>
        </p:txBody>
      </p:sp>
      <p:sp>
        <p:nvSpPr>
          <p:cNvPr id="3" name="Content Placeholder 2">
            <a:extLst>
              <a:ext uri="{FF2B5EF4-FFF2-40B4-BE49-F238E27FC236}">
                <a16:creationId xmlns:a16="http://schemas.microsoft.com/office/drawing/2014/main" id="{BE43F670-546F-9C86-8812-7290431C2027}"/>
              </a:ext>
            </a:extLst>
          </p:cNvPr>
          <p:cNvSpPr>
            <a:spLocks noGrp="1"/>
          </p:cNvSpPr>
          <p:nvPr>
            <p:ph idx="1"/>
          </p:nvPr>
        </p:nvSpPr>
        <p:spPr/>
        <p:txBody>
          <a:bodyPr>
            <a:normAutofit/>
          </a:bodyPr>
          <a:lstStyle/>
          <a:p>
            <a:pPr>
              <a:lnSpc>
                <a:spcPct val="110000"/>
              </a:lnSpc>
            </a:pPr>
            <a:r>
              <a:rPr lang="en-US" sz="1600" dirty="0">
                <a:solidFill>
                  <a:srgbClr val="242424"/>
                </a:solidFill>
                <a:latin typeface="source-serif-pro"/>
              </a:rPr>
              <a:t>Similar to the input counterpart, the abstract superclass </a:t>
            </a:r>
            <a:r>
              <a:rPr lang="en-US" sz="1600" dirty="0" err="1">
                <a:solidFill>
                  <a:srgbClr val="242424"/>
                </a:solidFill>
                <a:latin typeface="source-serif-pro"/>
              </a:rPr>
              <a:t>OutputStream</a:t>
            </a:r>
            <a:r>
              <a:rPr lang="en-US" sz="1600" dirty="0">
                <a:solidFill>
                  <a:srgbClr val="242424"/>
                </a:solidFill>
                <a:latin typeface="source-serif-pro"/>
              </a:rPr>
              <a:t> declares an abstract method write() to write a data-byte to the output sink. write() takes an int. </a:t>
            </a:r>
          </a:p>
          <a:p>
            <a:pPr>
              <a:lnSpc>
                <a:spcPct val="110000"/>
              </a:lnSpc>
            </a:pPr>
            <a:r>
              <a:rPr lang="en-US" sz="1600" dirty="0">
                <a:solidFill>
                  <a:srgbClr val="242424"/>
                </a:solidFill>
                <a:latin typeface="source-serif-pro"/>
              </a:rPr>
              <a:t>The least-significant byte of the int argument is written out; the upper 3 bytes are discarded. It throws an </a:t>
            </a:r>
            <a:r>
              <a:rPr lang="en-US" sz="1600" dirty="0" err="1">
                <a:solidFill>
                  <a:srgbClr val="242424"/>
                </a:solidFill>
                <a:latin typeface="source-serif-pro"/>
              </a:rPr>
              <a:t>IOException</a:t>
            </a:r>
            <a:r>
              <a:rPr lang="en-US" sz="1600" dirty="0">
                <a:solidFill>
                  <a:srgbClr val="242424"/>
                </a:solidFill>
                <a:latin typeface="source-serif-pro"/>
              </a:rPr>
              <a:t> if I/O error occurs (e.g., output stream has been closed).</a:t>
            </a:r>
          </a:p>
          <a:p>
            <a:pPr>
              <a:lnSpc>
                <a:spcPct val="110000"/>
              </a:lnSpc>
            </a:pPr>
            <a:r>
              <a:rPr lang="en-US" sz="1600" dirty="0">
                <a:solidFill>
                  <a:srgbClr val="242424"/>
                </a:solidFill>
                <a:latin typeface="source-serif-pro"/>
              </a:rPr>
              <a:t>public void abstract void write(int </a:t>
            </a:r>
            <a:r>
              <a:rPr lang="en-US" sz="1600" dirty="0" err="1">
                <a:solidFill>
                  <a:srgbClr val="242424"/>
                </a:solidFill>
                <a:latin typeface="source-serif-pro"/>
              </a:rPr>
              <a:t>unsignedByte</a:t>
            </a:r>
            <a:r>
              <a:rPr lang="en-US" sz="1600" dirty="0">
                <a:solidFill>
                  <a:srgbClr val="242424"/>
                </a:solidFill>
                <a:latin typeface="source-serif-pro"/>
              </a:rPr>
              <a:t>) throws </a:t>
            </a:r>
            <a:r>
              <a:rPr lang="en-US" sz="1600" dirty="0" err="1">
                <a:solidFill>
                  <a:srgbClr val="242424"/>
                </a:solidFill>
                <a:latin typeface="source-serif-pro"/>
              </a:rPr>
              <a:t>IOException</a:t>
            </a:r>
            <a:endParaRPr lang="en-US" sz="1600" dirty="0">
              <a:solidFill>
                <a:srgbClr val="242424"/>
              </a:solidFill>
              <a:latin typeface="source-serif-pro"/>
            </a:endParaRPr>
          </a:p>
          <a:p>
            <a:pPr>
              <a:lnSpc>
                <a:spcPct val="110000"/>
              </a:lnSpc>
            </a:pPr>
            <a:r>
              <a:rPr lang="en-US" sz="1600" dirty="0">
                <a:solidFill>
                  <a:srgbClr val="242424"/>
                </a:solidFill>
                <a:latin typeface="source-serif-pro"/>
              </a:rPr>
              <a:t>Similar to the read(), two variations of the write() method to write a block of bytes from a byte-array are implemented:</a:t>
            </a:r>
          </a:p>
          <a:p>
            <a:pPr>
              <a:lnSpc>
                <a:spcPct val="110000"/>
              </a:lnSpc>
            </a:pPr>
            <a:endParaRPr lang="en-US" sz="1600" dirty="0">
              <a:solidFill>
                <a:srgbClr val="242424"/>
              </a:solidFill>
              <a:latin typeface="source-serif-pro"/>
            </a:endParaRPr>
          </a:p>
          <a:p>
            <a:pPr>
              <a:lnSpc>
                <a:spcPct val="110000"/>
              </a:lnSpc>
            </a:pPr>
            <a:r>
              <a:rPr lang="en-US" sz="1600" dirty="0">
                <a:solidFill>
                  <a:srgbClr val="242424"/>
                </a:solidFill>
                <a:latin typeface="source-serif-pro"/>
              </a:rPr>
              <a:t>public void write(byte[] bytes, int offset, int length) throws </a:t>
            </a:r>
            <a:r>
              <a:rPr lang="en-US" sz="1600" dirty="0" err="1">
                <a:solidFill>
                  <a:srgbClr val="242424"/>
                </a:solidFill>
                <a:latin typeface="source-serif-pro"/>
              </a:rPr>
              <a:t>IOException</a:t>
            </a:r>
            <a:r>
              <a:rPr lang="en-US" sz="1600" dirty="0">
                <a:solidFill>
                  <a:srgbClr val="242424"/>
                </a:solidFill>
                <a:latin typeface="source-serif-pro"/>
              </a:rPr>
              <a:t> </a:t>
            </a:r>
            <a:r>
              <a:rPr lang="en-US" sz="1600" b="1" dirty="0">
                <a:solidFill>
                  <a:srgbClr val="00B050"/>
                </a:solidFill>
                <a:latin typeface="source-serif-pro"/>
              </a:rPr>
              <a:t>// Write "length" number of bytes, from the bytes array starting from offset of index.</a:t>
            </a:r>
          </a:p>
          <a:p>
            <a:pPr>
              <a:lnSpc>
                <a:spcPct val="110000"/>
              </a:lnSpc>
            </a:pPr>
            <a:r>
              <a:rPr lang="en-US" sz="1600" dirty="0">
                <a:solidFill>
                  <a:srgbClr val="242424"/>
                </a:solidFill>
                <a:latin typeface="source-serif-pro"/>
              </a:rPr>
              <a:t>public void write(byte[] bytes) throws </a:t>
            </a:r>
            <a:r>
              <a:rPr lang="en-US" sz="1600" dirty="0" err="1">
                <a:solidFill>
                  <a:srgbClr val="242424"/>
                </a:solidFill>
                <a:latin typeface="source-serif-pro"/>
              </a:rPr>
              <a:t>IOException</a:t>
            </a:r>
            <a:r>
              <a:rPr lang="en-US" sz="1600" b="1" dirty="0">
                <a:solidFill>
                  <a:srgbClr val="242424"/>
                </a:solidFill>
                <a:latin typeface="source-serif-pro"/>
              </a:rPr>
              <a:t>// Same as write(bytes, 0, </a:t>
            </a:r>
            <a:r>
              <a:rPr lang="en-US" sz="1600" b="1" dirty="0" err="1">
                <a:solidFill>
                  <a:srgbClr val="242424"/>
                </a:solidFill>
                <a:latin typeface="source-serif-pro"/>
              </a:rPr>
              <a:t>bytes.length</a:t>
            </a:r>
            <a:r>
              <a:rPr lang="en-US" sz="1600" b="1" dirty="0">
                <a:solidFill>
                  <a:srgbClr val="242424"/>
                </a:solidFill>
                <a:latin typeface="source-serif-pro"/>
              </a:rPr>
              <a:t>);</a:t>
            </a:r>
          </a:p>
        </p:txBody>
      </p:sp>
    </p:spTree>
    <p:extLst>
      <p:ext uri="{BB962C8B-B14F-4D97-AF65-F5344CB8AC3E}">
        <p14:creationId xmlns:p14="http://schemas.microsoft.com/office/powerpoint/2010/main" val="36524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5C3-DE36-5C3C-163A-862427169DDA}"/>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Opening &amp; Closing I/O Streams</a:t>
            </a:r>
            <a:endParaRPr lang="en-US" dirty="0"/>
          </a:p>
        </p:txBody>
      </p:sp>
      <p:sp>
        <p:nvSpPr>
          <p:cNvPr id="3" name="Content Placeholder 2">
            <a:extLst>
              <a:ext uri="{FF2B5EF4-FFF2-40B4-BE49-F238E27FC236}">
                <a16:creationId xmlns:a16="http://schemas.microsoft.com/office/drawing/2014/main" id="{408CD67E-7607-D48A-BAA1-6712C26382F4}"/>
              </a:ext>
            </a:extLst>
          </p:cNvPr>
          <p:cNvSpPr>
            <a:spLocks noGrp="1"/>
          </p:cNvSpPr>
          <p:nvPr>
            <p:ph idx="1"/>
          </p:nvPr>
        </p:nvSpPr>
        <p:spPr/>
        <p:txBody>
          <a:bodyPr>
            <a:normAutofit fontScale="92500" lnSpcReduction="10000"/>
          </a:bodyPr>
          <a:lstStyle/>
          <a:p>
            <a:pPr>
              <a:lnSpc>
                <a:spcPct val="130000"/>
              </a:lnSpc>
            </a:pPr>
            <a:r>
              <a:rPr lang="en-IN" sz="1600" dirty="0">
                <a:solidFill>
                  <a:srgbClr val="242424"/>
                </a:solidFill>
                <a:latin typeface="source-serif-pro"/>
              </a:rPr>
              <a:t>You open an I/O stream by constructing an instance of the stream. Both the </a:t>
            </a:r>
            <a:r>
              <a:rPr lang="en-IN" sz="1600" dirty="0" err="1">
                <a:solidFill>
                  <a:srgbClr val="242424"/>
                </a:solidFill>
                <a:latin typeface="source-serif-pro"/>
              </a:rPr>
              <a:t>InputStream</a:t>
            </a:r>
            <a:r>
              <a:rPr lang="en-IN" sz="1600" dirty="0">
                <a:solidFill>
                  <a:srgbClr val="242424"/>
                </a:solidFill>
                <a:latin typeface="source-serif-pro"/>
              </a:rPr>
              <a:t> and the </a:t>
            </a:r>
            <a:r>
              <a:rPr lang="en-IN" sz="1600" dirty="0" err="1">
                <a:solidFill>
                  <a:srgbClr val="242424"/>
                </a:solidFill>
                <a:latin typeface="source-serif-pro"/>
              </a:rPr>
              <a:t>OutputStream</a:t>
            </a:r>
            <a:r>
              <a:rPr lang="en-IN" sz="1600" dirty="0">
                <a:solidFill>
                  <a:srgbClr val="242424"/>
                </a:solidFill>
                <a:latin typeface="source-serif-pro"/>
              </a:rPr>
              <a:t> provides a close() method to close the stream, which performs the necessary clean-up operations to free up the system resources.</a:t>
            </a:r>
          </a:p>
          <a:p>
            <a:pPr>
              <a:lnSpc>
                <a:spcPct val="130000"/>
              </a:lnSpc>
            </a:pPr>
            <a:r>
              <a:rPr lang="en-IN" sz="1600" dirty="0">
                <a:solidFill>
                  <a:srgbClr val="242424"/>
                </a:solidFill>
                <a:latin typeface="source-serif-pro"/>
              </a:rPr>
              <a:t>public void close() throws </a:t>
            </a:r>
            <a:r>
              <a:rPr lang="en-IN" sz="1600" dirty="0" err="1">
                <a:solidFill>
                  <a:srgbClr val="242424"/>
                </a:solidFill>
                <a:latin typeface="source-serif-pro"/>
              </a:rPr>
              <a:t>IOException</a:t>
            </a:r>
            <a:r>
              <a:rPr lang="en-IN" sz="1600" dirty="0">
                <a:solidFill>
                  <a:srgbClr val="242424"/>
                </a:solidFill>
                <a:latin typeface="source-serif-pro"/>
              </a:rPr>
              <a:t> // close this Stream</a:t>
            </a:r>
          </a:p>
          <a:p>
            <a:pPr>
              <a:lnSpc>
                <a:spcPct val="130000"/>
              </a:lnSpc>
            </a:pPr>
            <a:endParaRPr lang="en-IN" sz="1600" dirty="0">
              <a:solidFill>
                <a:srgbClr val="242424"/>
              </a:solidFill>
              <a:latin typeface="source-serif-pro"/>
            </a:endParaRPr>
          </a:p>
          <a:p>
            <a:pPr marL="0" indent="0">
              <a:lnSpc>
                <a:spcPct val="130000"/>
              </a:lnSpc>
              <a:buNone/>
            </a:pPr>
            <a:r>
              <a:rPr lang="en-IN" sz="1600" dirty="0" err="1">
                <a:solidFill>
                  <a:srgbClr val="242424"/>
                </a:solidFill>
                <a:latin typeface="source-serif-pro"/>
              </a:rPr>
              <a:t>FileInputStream</a:t>
            </a:r>
            <a:r>
              <a:rPr lang="en-IN" sz="1600" dirty="0">
                <a:solidFill>
                  <a:srgbClr val="242424"/>
                </a:solidFill>
                <a:latin typeface="source-serif-pro"/>
              </a:rPr>
              <a:t> in = null; ......</a:t>
            </a:r>
          </a:p>
          <a:p>
            <a:pPr marL="0" indent="0">
              <a:lnSpc>
                <a:spcPct val="130000"/>
              </a:lnSpc>
              <a:buNone/>
            </a:pPr>
            <a:r>
              <a:rPr lang="en-IN" sz="1600" dirty="0">
                <a:solidFill>
                  <a:srgbClr val="242424"/>
                </a:solidFill>
                <a:latin typeface="source-serif-pro"/>
              </a:rPr>
              <a:t>try { in = new </a:t>
            </a:r>
            <a:r>
              <a:rPr lang="en-IN" sz="1600" dirty="0" err="1">
                <a:solidFill>
                  <a:srgbClr val="242424"/>
                </a:solidFill>
                <a:latin typeface="source-serif-pro"/>
              </a:rPr>
              <a:t>FileInputStream</a:t>
            </a:r>
            <a:r>
              <a:rPr lang="en-IN" sz="1600" dirty="0">
                <a:solidFill>
                  <a:srgbClr val="242424"/>
                </a:solidFill>
                <a:latin typeface="source-serif-pro"/>
              </a:rPr>
              <a:t>(...); // Open stream ...... ...... } </a:t>
            </a:r>
          </a:p>
          <a:p>
            <a:pPr marL="0" indent="0">
              <a:lnSpc>
                <a:spcPct val="130000"/>
              </a:lnSpc>
              <a:buNone/>
            </a:pPr>
            <a:r>
              <a:rPr lang="en-IN" sz="1600" dirty="0">
                <a:solidFill>
                  <a:srgbClr val="242424"/>
                </a:solidFill>
                <a:latin typeface="source-serif-pro"/>
              </a:rPr>
              <a:t>catch (</a:t>
            </a:r>
            <a:r>
              <a:rPr lang="en-IN" sz="1600" dirty="0" err="1">
                <a:solidFill>
                  <a:srgbClr val="242424"/>
                </a:solidFill>
                <a:latin typeface="source-serif-pro"/>
              </a:rPr>
              <a:t>IOException</a:t>
            </a:r>
            <a:r>
              <a:rPr lang="en-IN" sz="1600" dirty="0">
                <a:solidFill>
                  <a:srgbClr val="242424"/>
                </a:solidFill>
                <a:latin typeface="source-serif-pro"/>
              </a:rPr>
              <a:t> ex) {</a:t>
            </a:r>
          </a:p>
          <a:p>
            <a:pPr marL="0" indent="0">
              <a:lnSpc>
                <a:spcPct val="130000"/>
              </a:lnSpc>
              <a:buNone/>
            </a:pPr>
            <a:r>
              <a:rPr lang="en-IN" sz="1600" dirty="0">
                <a:solidFill>
                  <a:srgbClr val="242424"/>
                </a:solidFill>
                <a:latin typeface="source-serif-pro"/>
              </a:rPr>
              <a:t> </a:t>
            </a:r>
            <a:r>
              <a:rPr lang="en-IN" sz="1600" dirty="0" err="1">
                <a:solidFill>
                  <a:srgbClr val="242424"/>
                </a:solidFill>
                <a:latin typeface="source-serif-pro"/>
              </a:rPr>
              <a:t>ex.printStackTrace</a:t>
            </a:r>
            <a:r>
              <a:rPr lang="en-IN" sz="1600" dirty="0">
                <a:solidFill>
                  <a:srgbClr val="242424"/>
                </a:solidFill>
                <a:latin typeface="source-serif-pro"/>
              </a:rPr>
              <a:t>(); } </a:t>
            </a:r>
          </a:p>
          <a:p>
            <a:pPr marL="0" indent="0">
              <a:lnSpc>
                <a:spcPct val="130000"/>
              </a:lnSpc>
              <a:buNone/>
            </a:pPr>
            <a:r>
              <a:rPr lang="en-IN" sz="1600" dirty="0">
                <a:solidFill>
                  <a:srgbClr val="242424"/>
                </a:solidFill>
                <a:latin typeface="source-serif-pro"/>
              </a:rPr>
              <a:t>finally { </a:t>
            </a:r>
          </a:p>
          <a:p>
            <a:pPr marL="0" indent="0">
              <a:lnSpc>
                <a:spcPct val="130000"/>
              </a:lnSpc>
              <a:buNone/>
            </a:pPr>
            <a:r>
              <a:rPr lang="en-IN" sz="1600" dirty="0">
                <a:solidFill>
                  <a:srgbClr val="242424"/>
                </a:solidFill>
                <a:latin typeface="source-serif-pro"/>
              </a:rPr>
              <a:t>// always close the I/O streams </a:t>
            </a:r>
          </a:p>
          <a:p>
            <a:pPr marL="0" indent="0">
              <a:lnSpc>
                <a:spcPct val="130000"/>
              </a:lnSpc>
              <a:buNone/>
            </a:pPr>
            <a:r>
              <a:rPr lang="en-IN" sz="1600" dirty="0">
                <a:solidFill>
                  <a:srgbClr val="242424"/>
                </a:solidFill>
                <a:latin typeface="source-serif-pro"/>
              </a:rPr>
              <a:t>try { if (in != null) </a:t>
            </a:r>
            <a:r>
              <a:rPr lang="en-IN" sz="1600" dirty="0" err="1">
                <a:solidFill>
                  <a:srgbClr val="242424"/>
                </a:solidFill>
                <a:latin typeface="source-serif-pro"/>
              </a:rPr>
              <a:t>in.close</a:t>
            </a:r>
            <a:r>
              <a:rPr lang="en-IN" sz="1600" dirty="0">
                <a:solidFill>
                  <a:srgbClr val="242424"/>
                </a:solidFill>
                <a:latin typeface="source-serif-pro"/>
              </a:rPr>
              <a:t>(); } catch (</a:t>
            </a:r>
            <a:r>
              <a:rPr lang="en-IN" sz="1600" dirty="0" err="1">
                <a:solidFill>
                  <a:srgbClr val="242424"/>
                </a:solidFill>
                <a:latin typeface="source-serif-pro"/>
              </a:rPr>
              <a:t>IOException</a:t>
            </a:r>
            <a:r>
              <a:rPr lang="en-IN" sz="1600" dirty="0">
                <a:solidFill>
                  <a:srgbClr val="242424"/>
                </a:solidFill>
                <a:latin typeface="source-serif-pro"/>
              </a:rPr>
              <a:t> ex) { </a:t>
            </a:r>
            <a:r>
              <a:rPr lang="en-IN" sz="1600" dirty="0" err="1">
                <a:solidFill>
                  <a:srgbClr val="242424"/>
                </a:solidFill>
                <a:latin typeface="source-serif-pro"/>
              </a:rPr>
              <a:t>ex.printStackTrace</a:t>
            </a:r>
            <a:r>
              <a:rPr lang="en-IN" sz="1600" dirty="0">
                <a:solidFill>
                  <a:srgbClr val="242424"/>
                </a:solidFill>
                <a:latin typeface="source-serif-pro"/>
              </a:rPr>
              <a:t>(); } }</a:t>
            </a:r>
            <a:endParaRPr lang="en-US" sz="1600" dirty="0">
              <a:solidFill>
                <a:srgbClr val="242424"/>
              </a:solidFill>
              <a:latin typeface="source-serif-pro"/>
            </a:endParaRPr>
          </a:p>
        </p:txBody>
      </p:sp>
    </p:spTree>
    <p:extLst>
      <p:ext uri="{BB962C8B-B14F-4D97-AF65-F5344CB8AC3E}">
        <p14:creationId xmlns:p14="http://schemas.microsoft.com/office/powerpoint/2010/main" val="1373355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93FA-E497-4961-38ED-0463884257F0}"/>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JDK1.7</a:t>
            </a:r>
          </a:p>
        </p:txBody>
      </p:sp>
      <p:sp>
        <p:nvSpPr>
          <p:cNvPr id="3" name="Content Placeholder 2">
            <a:extLst>
              <a:ext uri="{FF2B5EF4-FFF2-40B4-BE49-F238E27FC236}">
                <a16:creationId xmlns:a16="http://schemas.microsoft.com/office/drawing/2014/main" id="{600D8ACA-BDC7-CB16-1725-019D26735D77}"/>
              </a:ext>
            </a:extLst>
          </p:cNvPr>
          <p:cNvSpPr>
            <a:spLocks noGrp="1"/>
          </p:cNvSpPr>
          <p:nvPr>
            <p:ph idx="1"/>
          </p:nvPr>
        </p:nvSpPr>
        <p:spPr/>
        <p:txBody>
          <a:bodyPr/>
          <a:lstStyle/>
          <a:p>
            <a:pPr>
              <a:lnSpc>
                <a:spcPct val="120000"/>
              </a:lnSpc>
            </a:pPr>
            <a:r>
              <a:rPr lang="en-IN" sz="1500" dirty="0">
                <a:solidFill>
                  <a:srgbClr val="242424"/>
                </a:solidFill>
                <a:latin typeface="source-serif-pro"/>
              </a:rPr>
              <a:t>JDK 1.7 introduces a new try-with-resources syntax, which automatically closes all the opened resources after try or catch, as follows. This produces much neater codes.</a:t>
            </a:r>
          </a:p>
          <a:p>
            <a:pPr>
              <a:lnSpc>
                <a:spcPct val="120000"/>
              </a:lnSpc>
            </a:pPr>
            <a:r>
              <a:rPr lang="en-IN" sz="1500" dirty="0">
                <a:solidFill>
                  <a:srgbClr val="242424"/>
                </a:solidFill>
                <a:latin typeface="source-serif-pro"/>
              </a:rPr>
              <a:t>try (</a:t>
            </a:r>
            <a:r>
              <a:rPr lang="en-IN" sz="1500" dirty="0" err="1">
                <a:solidFill>
                  <a:srgbClr val="242424"/>
                </a:solidFill>
                <a:latin typeface="source-serif-pro"/>
              </a:rPr>
              <a:t>FileInputStream</a:t>
            </a:r>
            <a:r>
              <a:rPr lang="en-IN" sz="1500" dirty="0">
                <a:solidFill>
                  <a:srgbClr val="242424"/>
                </a:solidFill>
                <a:latin typeface="source-serif-pro"/>
              </a:rPr>
              <a:t> in = new </a:t>
            </a:r>
            <a:r>
              <a:rPr lang="en-IN" sz="1500" dirty="0" err="1">
                <a:solidFill>
                  <a:srgbClr val="242424"/>
                </a:solidFill>
                <a:latin typeface="source-serif-pro"/>
              </a:rPr>
              <a:t>FileInputStream</a:t>
            </a:r>
            <a:r>
              <a:rPr lang="en-IN" sz="1500" dirty="0">
                <a:solidFill>
                  <a:srgbClr val="242424"/>
                </a:solidFill>
                <a:latin typeface="source-serif-pro"/>
              </a:rPr>
              <a:t>(...))</a:t>
            </a:r>
          </a:p>
          <a:p>
            <a:pPr marL="0" indent="0">
              <a:lnSpc>
                <a:spcPct val="120000"/>
              </a:lnSpc>
              <a:buNone/>
            </a:pPr>
            <a:r>
              <a:rPr lang="en-IN" sz="1500" dirty="0">
                <a:solidFill>
                  <a:srgbClr val="242424"/>
                </a:solidFill>
                <a:latin typeface="source-serif-pro"/>
              </a:rPr>
              <a:t>     { ...... ...... } </a:t>
            </a:r>
          </a:p>
          <a:p>
            <a:pPr marL="0" indent="0">
              <a:lnSpc>
                <a:spcPct val="120000"/>
              </a:lnSpc>
              <a:buNone/>
            </a:pPr>
            <a:r>
              <a:rPr lang="en-IN" sz="1500" dirty="0">
                <a:solidFill>
                  <a:srgbClr val="242424"/>
                </a:solidFill>
                <a:latin typeface="source-serif-pro"/>
              </a:rPr>
              <a:t>      catch (</a:t>
            </a:r>
            <a:r>
              <a:rPr lang="en-IN" sz="1500" dirty="0" err="1">
                <a:solidFill>
                  <a:srgbClr val="242424"/>
                </a:solidFill>
                <a:latin typeface="source-serif-pro"/>
              </a:rPr>
              <a:t>IOException</a:t>
            </a:r>
            <a:r>
              <a:rPr lang="en-IN" sz="1500" dirty="0">
                <a:solidFill>
                  <a:srgbClr val="242424"/>
                </a:solidFill>
                <a:latin typeface="source-serif-pro"/>
              </a:rPr>
              <a:t> ex) { </a:t>
            </a:r>
            <a:r>
              <a:rPr lang="en-IN" sz="1500" dirty="0" err="1">
                <a:solidFill>
                  <a:srgbClr val="242424"/>
                </a:solidFill>
                <a:latin typeface="source-serif-pro"/>
              </a:rPr>
              <a:t>ex.printStackTrace</a:t>
            </a:r>
            <a:r>
              <a:rPr lang="en-IN" sz="1500" dirty="0">
                <a:solidFill>
                  <a:srgbClr val="242424"/>
                </a:solidFill>
                <a:latin typeface="source-serif-pro"/>
              </a:rPr>
              <a:t>(); } // Automatically closes all opened resource in try (...).</a:t>
            </a:r>
            <a:endParaRPr lang="en-US" sz="1500" dirty="0">
              <a:solidFill>
                <a:srgbClr val="242424"/>
              </a:solidFill>
              <a:latin typeface="source-serif-pro"/>
            </a:endParaRPr>
          </a:p>
        </p:txBody>
      </p:sp>
    </p:spTree>
    <p:extLst>
      <p:ext uri="{BB962C8B-B14F-4D97-AF65-F5344CB8AC3E}">
        <p14:creationId xmlns:p14="http://schemas.microsoft.com/office/powerpoint/2010/main" val="369996513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E7D-3168-453E-C90B-F763D01115A2}"/>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Flushing the </a:t>
            </a:r>
            <a:r>
              <a:rPr lang="en-IN" b="1" i="0" u="none" strike="noStrike" dirty="0" err="1">
                <a:solidFill>
                  <a:srgbClr val="0A8464"/>
                </a:solidFill>
                <a:effectLst/>
                <a:latin typeface="Consolas" panose="020B0609020204030204" pitchFamily="49" charset="0"/>
              </a:rPr>
              <a:t>OutputStream</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2441863-23F5-F9BC-926B-8F7E456664DD}"/>
              </a:ext>
            </a:extLst>
          </p:cNvPr>
          <p:cNvSpPr>
            <a:spLocks noGrp="1"/>
          </p:cNvSpPr>
          <p:nvPr>
            <p:ph idx="1"/>
          </p:nvPr>
        </p:nvSpPr>
        <p:spPr/>
        <p:txBody>
          <a:bodyPr/>
          <a:lstStyle/>
          <a:p>
            <a:pPr>
              <a:lnSpc>
                <a:spcPct val="120000"/>
              </a:lnSpc>
            </a:pPr>
            <a:r>
              <a:rPr lang="en-IN" sz="1500" dirty="0">
                <a:solidFill>
                  <a:srgbClr val="242424"/>
                </a:solidFill>
                <a:latin typeface="source-serif-pro"/>
              </a:rPr>
              <a:t>In addition, the </a:t>
            </a:r>
            <a:r>
              <a:rPr lang="en-IN" sz="1500" dirty="0" err="1">
                <a:solidFill>
                  <a:srgbClr val="242424"/>
                </a:solidFill>
                <a:latin typeface="source-serif-pro"/>
              </a:rPr>
              <a:t>OutputStream</a:t>
            </a:r>
            <a:r>
              <a:rPr lang="en-IN" sz="1500" dirty="0">
                <a:solidFill>
                  <a:srgbClr val="242424"/>
                </a:solidFill>
                <a:latin typeface="source-serif-pro"/>
              </a:rPr>
              <a:t> provides a flush() method to flush the remaining bytes from the output buffer.</a:t>
            </a:r>
          </a:p>
          <a:p>
            <a:pPr>
              <a:lnSpc>
                <a:spcPct val="120000"/>
              </a:lnSpc>
            </a:pPr>
            <a:r>
              <a:rPr lang="en-IN" sz="1500" dirty="0">
                <a:solidFill>
                  <a:srgbClr val="242424"/>
                </a:solidFill>
                <a:latin typeface="source-serif-pro"/>
              </a:rPr>
              <a:t>public void flush() throws </a:t>
            </a:r>
            <a:r>
              <a:rPr lang="en-IN" sz="1500" dirty="0" err="1">
                <a:solidFill>
                  <a:srgbClr val="242424"/>
                </a:solidFill>
                <a:latin typeface="source-serif-pro"/>
              </a:rPr>
              <a:t>IOException</a:t>
            </a:r>
            <a:r>
              <a:rPr lang="en-IN" sz="1500" dirty="0">
                <a:solidFill>
                  <a:srgbClr val="242424"/>
                </a:solidFill>
                <a:latin typeface="source-serif-pro"/>
              </a:rPr>
              <a:t> // Flush the output</a:t>
            </a:r>
            <a:endParaRPr lang="en-US" sz="1500" dirty="0">
              <a:solidFill>
                <a:srgbClr val="242424"/>
              </a:solidFill>
              <a:latin typeface="source-serif-pro"/>
            </a:endParaRPr>
          </a:p>
        </p:txBody>
      </p:sp>
    </p:spTree>
    <p:extLst>
      <p:ext uri="{BB962C8B-B14F-4D97-AF65-F5344CB8AC3E}">
        <p14:creationId xmlns:p14="http://schemas.microsoft.com/office/powerpoint/2010/main" val="20917050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981D-150E-D979-54C0-AF071439E4E4}"/>
              </a:ext>
            </a:extLst>
          </p:cNvPr>
          <p:cNvSpPr>
            <a:spLocks noGrp="1"/>
          </p:cNvSpPr>
          <p:nvPr>
            <p:ph type="title"/>
          </p:nvPr>
        </p:nvSpPr>
        <p:spPr/>
        <p:txBody>
          <a:bodyPr>
            <a:normAutofit fontScale="90000"/>
          </a:bodyPr>
          <a:lstStyle/>
          <a:p>
            <a:r>
              <a:rPr lang="en-IN" b="1" i="0" u="none" strike="noStrike" dirty="0">
                <a:solidFill>
                  <a:srgbClr val="0A8464"/>
                </a:solidFill>
                <a:effectLst/>
                <a:latin typeface="Century Gothic" panose="020B0502020202020204" pitchFamily="34" charset="0"/>
              </a:rPr>
              <a:t>Character-Based I/O &amp; Character Streams</a:t>
            </a:r>
            <a:br>
              <a:rPr lang="en-IN" b="1" i="0" u="none" strike="noStrike" dirty="0">
                <a:solidFill>
                  <a:srgbClr val="0A8464"/>
                </a:solidFill>
                <a:effectLst/>
                <a:latin typeface="Century Gothic" panose="020B0502020202020204" pitchFamily="34" charset="0"/>
              </a:rPr>
            </a:br>
            <a:endParaRPr lang="en-US" dirty="0"/>
          </a:p>
        </p:txBody>
      </p:sp>
      <p:pic>
        <p:nvPicPr>
          <p:cNvPr id="4" name="Content Placeholder 3">
            <a:extLst>
              <a:ext uri="{FF2B5EF4-FFF2-40B4-BE49-F238E27FC236}">
                <a16:creationId xmlns:a16="http://schemas.microsoft.com/office/drawing/2014/main" id="{BD329642-CFF6-680B-2201-B8EED2BBDCD1}"/>
              </a:ext>
            </a:extLst>
          </p:cNvPr>
          <p:cNvPicPr>
            <a:picLocks noGrp="1" noChangeAspect="1"/>
          </p:cNvPicPr>
          <p:nvPr>
            <p:ph idx="1"/>
          </p:nvPr>
        </p:nvPicPr>
        <p:blipFill>
          <a:blip r:embed="rId2"/>
          <a:stretch>
            <a:fillRect/>
          </a:stretch>
        </p:blipFill>
        <p:spPr>
          <a:xfrm>
            <a:off x="2213268" y="1825625"/>
            <a:ext cx="7765464" cy="4351338"/>
          </a:xfrm>
          <a:prstGeom prst="rect">
            <a:avLst/>
          </a:prstGeom>
        </p:spPr>
      </p:pic>
    </p:spTree>
    <p:extLst>
      <p:ext uri="{BB962C8B-B14F-4D97-AF65-F5344CB8AC3E}">
        <p14:creationId xmlns:p14="http://schemas.microsoft.com/office/powerpoint/2010/main" val="3434953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3511-7216-E9E1-1223-738AC96BD3A0}"/>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Abstract superclass </a:t>
            </a:r>
            <a:r>
              <a:rPr lang="en-IN" b="1" i="0" u="none" strike="noStrike" dirty="0">
                <a:solidFill>
                  <a:srgbClr val="0A8464"/>
                </a:solidFill>
                <a:effectLst/>
                <a:latin typeface="Consolas" panose="020B0609020204030204" pitchFamily="49" charset="0"/>
              </a:rPr>
              <a:t>Reader</a:t>
            </a:r>
            <a:r>
              <a:rPr lang="en-IN" b="1" i="0" u="none" strike="noStrike" dirty="0">
                <a:solidFill>
                  <a:srgbClr val="0A8464"/>
                </a:solidFill>
                <a:effectLst/>
                <a:latin typeface="Segoe UI" panose="020B0502040204020203" pitchFamily="34" charset="0"/>
              </a:rPr>
              <a:t> and </a:t>
            </a:r>
            <a:r>
              <a:rPr lang="en-IN" b="1" i="0" u="none" strike="noStrike" dirty="0">
                <a:solidFill>
                  <a:srgbClr val="0A8464"/>
                </a:solidFill>
                <a:effectLst/>
                <a:latin typeface="Consolas" panose="020B0609020204030204" pitchFamily="49" charset="0"/>
              </a:rPr>
              <a:t>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151E64-C6D6-4722-14DE-786AA7804B98}"/>
              </a:ext>
            </a:extLst>
          </p:cNvPr>
          <p:cNvSpPr>
            <a:spLocks noGrp="1"/>
          </p:cNvSpPr>
          <p:nvPr>
            <p:ph idx="1"/>
          </p:nvPr>
        </p:nvSpPr>
        <p:spPr>
          <a:xfrm>
            <a:off x="838200" y="1104405"/>
            <a:ext cx="10515600" cy="5388470"/>
          </a:xfrm>
        </p:spPr>
        <p:txBody>
          <a:bodyPr>
            <a:normAutofit/>
          </a:bodyPr>
          <a:lstStyle/>
          <a:p>
            <a:pPr>
              <a:lnSpc>
                <a:spcPct val="110000"/>
              </a:lnSpc>
            </a:pPr>
            <a:r>
              <a:rPr lang="en-IN" sz="1600" dirty="0">
                <a:solidFill>
                  <a:srgbClr val="242424"/>
                </a:solidFill>
                <a:latin typeface="source-serif-pro"/>
              </a:rPr>
              <a:t>Other than the unit of operation and charset conversion (which is extremely complex), character-based I/O is almost identical to byte-based I/O. Instead of </a:t>
            </a:r>
            <a:r>
              <a:rPr lang="en-IN" sz="1600" dirty="0" err="1">
                <a:solidFill>
                  <a:srgbClr val="242424"/>
                </a:solidFill>
                <a:latin typeface="source-serif-pro"/>
              </a:rPr>
              <a:t>InputStream</a:t>
            </a:r>
            <a:r>
              <a:rPr lang="en-IN" sz="1600" dirty="0">
                <a:solidFill>
                  <a:srgbClr val="242424"/>
                </a:solidFill>
                <a:latin typeface="source-serif-pro"/>
              </a:rPr>
              <a:t> and </a:t>
            </a:r>
            <a:r>
              <a:rPr lang="en-IN" sz="1600" dirty="0" err="1">
                <a:solidFill>
                  <a:srgbClr val="242424"/>
                </a:solidFill>
                <a:latin typeface="source-serif-pro"/>
              </a:rPr>
              <a:t>OutputStream</a:t>
            </a:r>
            <a:r>
              <a:rPr lang="en-IN" sz="1600" dirty="0">
                <a:solidFill>
                  <a:srgbClr val="242424"/>
                </a:solidFill>
                <a:latin typeface="source-serif-pro"/>
              </a:rPr>
              <a:t>, we use Reader and Writer for character-based I/O.</a:t>
            </a:r>
          </a:p>
          <a:p>
            <a:pPr>
              <a:lnSpc>
                <a:spcPct val="110000"/>
              </a:lnSpc>
            </a:pPr>
            <a:r>
              <a:rPr lang="en-IN" sz="1600" dirty="0">
                <a:solidFill>
                  <a:srgbClr val="242424"/>
                </a:solidFill>
                <a:latin typeface="source-serif-pro"/>
              </a:rPr>
              <a:t>The abstract superclass Reader operates on char. It declares an abstract method read() to read one character from the input source. read() returns the character as an int between 0 to 65535 (a char in Java can be treated as an unsigned 16-bit integer); or -1 if end-of-stream is detected; or throws an </a:t>
            </a:r>
            <a:r>
              <a:rPr lang="en-IN" sz="1600" dirty="0" err="1">
                <a:solidFill>
                  <a:srgbClr val="242424"/>
                </a:solidFill>
                <a:latin typeface="source-serif-pro"/>
              </a:rPr>
              <a:t>IOException</a:t>
            </a:r>
            <a:r>
              <a:rPr lang="en-IN" sz="1600" dirty="0">
                <a:solidFill>
                  <a:srgbClr val="242424"/>
                </a:solidFill>
                <a:latin typeface="source-serif-pro"/>
              </a:rPr>
              <a:t> if I/O error occurs. </a:t>
            </a:r>
          </a:p>
          <a:p>
            <a:pPr>
              <a:lnSpc>
                <a:spcPct val="110000"/>
              </a:lnSpc>
            </a:pPr>
            <a:r>
              <a:rPr lang="en-IN" sz="1600" dirty="0">
                <a:solidFill>
                  <a:srgbClr val="242424"/>
                </a:solidFill>
                <a:latin typeface="source-serif-pro"/>
              </a:rPr>
              <a:t>There are also two variations of read() to read a block of characters into char-array.</a:t>
            </a:r>
          </a:p>
          <a:p>
            <a:pPr marL="0" indent="0">
              <a:lnSpc>
                <a:spcPct val="110000"/>
              </a:lnSpc>
              <a:buNone/>
            </a:pP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abstract int read() throws </a:t>
            </a:r>
            <a:r>
              <a:rPr lang="en-IN" sz="1600" dirty="0" err="1">
                <a:solidFill>
                  <a:srgbClr val="242424"/>
                </a:solidFill>
                <a:latin typeface="source-serif-pro"/>
              </a:rPr>
              <a:t>IOException</a:t>
            </a: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int read(char[] chars, int offset, int length) throws </a:t>
            </a:r>
            <a:r>
              <a:rPr lang="en-IN" sz="1600" dirty="0" err="1">
                <a:solidFill>
                  <a:srgbClr val="242424"/>
                </a:solidFill>
                <a:latin typeface="source-serif-pro"/>
              </a:rPr>
              <a:t>IOException</a:t>
            </a:r>
            <a:r>
              <a:rPr lang="en-IN" sz="1600" dirty="0">
                <a:solidFill>
                  <a:srgbClr val="242424"/>
                </a:solidFill>
                <a:latin typeface="source-serif-pro"/>
              </a:rPr>
              <a:t> </a:t>
            </a:r>
          </a:p>
          <a:p>
            <a:pPr marL="228600" lvl="1">
              <a:lnSpc>
                <a:spcPct val="110000"/>
              </a:lnSpc>
              <a:spcBef>
                <a:spcPts val="1000"/>
              </a:spcBef>
            </a:pPr>
            <a:r>
              <a:rPr lang="en-IN" sz="1600" dirty="0">
                <a:solidFill>
                  <a:srgbClr val="242424"/>
                </a:solidFill>
                <a:latin typeface="source-serif-pro"/>
              </a:rPr>
              <a:t>public int read(char[] chars) throws </a:t>
            </a:r>
            <a:r>
              <a:rPr lang="en-IN" sz="1600" dirty="0" err="1">
                <a:solidFill>
                  <a:srgbClr val="242424"/>
                </a:solidFill>
                <a:latin typeface="source-serif-pro"/>
              </a:rPr>
              <a:t>IOException</a:t>
            </a:r>
            <a:endParaRPr lang="en-IN" sz="1600" dirty="0">
              <a:solidFill>
                <a:srgbClr val="242424"/>
              </a:solidFill>
              <a:latin typeface="source-serif-pro"/>
            </a:endParaRPr>
          </a:p>
        </p:txBody>
      </p:sp>
    </p:spTree>
    <p:extLst>
      <p:ext uri="{BB962C8B-B14F-4D97-AF65-F5344CB8AC3E}">
        <p14:creationId xmlns:p14="http://schemas.microsoft.com/office/powerpoint/2010/main" val="39602278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50147-7195-921E-0783-84078EF3C647}"/>
              </a:ext>
            </a:extLst>
          </p:cNvPr>
          <p:cNvSpPr>
            <a:spLocks noGrp="1"/>
          </p:cNvSpPr>
          <p:nvPr>
            <p:ph idx="1"/>
          </p:nvPr>
        </p:nvSpPr>
        <p:spPr/>
        <p:txBody>
          <a:bodyPr>
            <a:normAutofit/>
          </a:bodyPr>
          <a:lstStyle/>
          <a:p>
            <a:pPr>
              <a:lnSpc>
                <a:spcPct val="110000"/>
              </a:lnSpc>
            </a:pPr>
            <a:r>
              <a:rPr lang="en-IN" sz="1700" dirty="0">
                <a:solidFill>
                  <a:srgbClr val="242424"/>
                </a:solidFill>
                <a:latin typeface="source-serif-pro"/>
              </a:rPr>
              <a:t>The abstract superclass Writer declares an abstract method write(), which writes a character to the output sink. The lower 2 bytes of the int argument is written out; while the upper 2 bytes are discarded.</a:t>
            </a:r>
          </a:p>
          <a:p>
            <a:pPr>
              <a:lnSpc>
                <a:spcPct val="110000"/>
              </a:lnSpc>
            </a:pP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abstract void write(int </a:t>
            </a:r>
            <a:r>
              <a:rPr lang="en-IN" sz="1700" dirty="0" err="1">
                <a:solidFill>
                  <a:srgbClr val="242424"/>
                </a:solidFill>
                <a:latin typeface="source-serif-pro"/>
              </a:rPr>
              <a:t>aChar</a:t>
            </a:r>
            <a:r>
              <a:rPr lang="en-IN" sz="1700" dirty="0">
                <a:solidFill>
                  <a:srgbClr val="242424"/>
                </a:solidFill>
                <a:latin typeface="source-serif-pro"/>
              </a:rPr>
              <a:t>)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int offset, int length)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throws </a:t>
            </a:r>
            <a:r>
              <a:rPr lang="en-IN" sz="1700" dirty="0" err="1">
                <a:solidFill>
                  <a:srgbClr val="242424"/>
                </a:solidFill>
                <a:latin typeface="source-serif-pro"/>
              </a:rPr>
              <a:t>IOException</a:t>
            </a:r>
            <a:endParaRPr lang="en-US" sz="1700" dirty="0">
              <a:solidFill>
                <a:srgbClr val="242424"/>
              </a:solidFill>
              <a:latin typeface="source-serif-pro"/>
            </a:endParaRPr>
          </a:p>
          <a:p>
            <a:endParaRPr lang="en-US" dirty="0"/>
          </a:p>
        </p:txBody>
      </p:sp>
    </p:spTree>
    <p:extLst>
      <p:ext uri="{BB962C8B-B14F-4D97-AF65-F5344CB8AC3E}">
        <p14:creationId xmlns:p14="http://schemas.microsoft.com/office/powerpoint/2010/main" val="28201848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4876-FF8A-1F3A-EB8E-481154316DC0}"/>
              </a:ext>
            </a:extLst>
          </p:cNvPr>
          <p:cNvSpPr>
            <a:spLocks noGrp="1"/>
          </p:cNvSpPr>
          <p:nvPr>
            <p:ph type="title"/>
          </p:nvPr>
        </p:nvSpPr>
        <p:spPr/>
        <p:txBody>
          <a:bodyPr>
            <a:normAutofit/>
          </a:bodyPr>
          <a:lstStyle/>
          <a:p>
            <a:r>
              <a:rPr lang="en-IN" sz="2800" i="0" u="none" strike="noStrike" dirty="0">
                <a:solidFill>
                  <a:srgbClr val="0A8464"/>
                </a:solidFill>
                <a:effectLst/>
                <a:latin typeface="Segoe UI" panose="020B0502040204020203" pitchFamily="34" charset="0"/>
              </a:rPr>
              <a:t>File I/O Character-Streams - </a:t>
            </a:r>
            <a:r>
              <a:rPr lang="en-IN" sz="2800" i="0" u="none" strike="noStrike" dirty="0" err="1">
                <a:solidFill>
                  <a:srgbClr val="0A8464"/>
                </a:solidFill>
                <a:effectLst/>
                <a:latin typeface="Consolas" panose="020B0609020204030204" pitchFamily="49" charset="0"/>
              </a:rPr>
              <a:t>FileReader</a:t>
            </a:r>
            <a:r>
              <a:rPr lang="en-IN" sz="2800" i="0" u="none" strike="noStrike" dirty="0">
                <a:solidFill>
                  <a:srgbClr val="0A8464"/>
                </a:solidFill>
                <a:effectLst/>
                <a:latin typeface="Segoe UI" panose="020B0502040204020203" pitchFamily="34" charset="0"/>
              </a:rPr>
              <a:t> &amp; </a:t>
            </a:r>
            <a:r>
              <a:rPr lang="en-IN" sz="2800" i="0" u="none" strike="noStrike" dirty="0" err="1">
                <a:solidFill>
                  <a:srgbClr val="0A8464"/>
                </a:solidFill>
                <a:effectLst/>
                <a:latin typeface="Consolas" panose="020B0609020204030204" pitchFamily="49" charset="0"/>
              </a:rPr>
              <a:t>FileWriter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271D187-6F05-0C46-3B51-CAE333559B81}"/>
              </a:ext>
            </a:extLst>
          </p:cNvPr>
          <p:cNvSpPr>
            <a:spLocks noGrp="1"/>
          </p:cNvSpPr>
          <p:nvPr>
            <p:ph idx="1"/>
          </p:nvPr>
        </p:nvSpPr>
        <p:spPr/>
        <p:txBody>
          <a:bodyPr>
            <a:normAutofit/>
          </a:bodyPr>
          <a:lstStyle/>
          <a:p>
            <a:pPr marL="228600" lvl="1">
              <a:lnSpc>
                <a:spcPct val="130000"/>
              </a:lnSpc>
              <a:spcBef>
                <a:spcPts val="1000"/>
              </a:spcBef>
            </a:pPr>
            <a:r>
              <a:rPr lang="en-IN" sz="1600" dirty="0" err="1">
                <a:solidFill>
                  <a:srgbClr val="242424"/>
                </a:solidFill>
                <a:latin typeface="source-serif-pro"/>
              </a:rPr>
              <a:t>FileReader</a:t>
            </a:r>
            <a:r>
              <a:rPr lang="en-IN" sz="1600" dirty="0">
                <a:solidFill>
                  <a:srgbClr val="242424"/>
                </a:solidFill>
                <a:latin typeface="source-serif-pro"/>
              </a:rPr>
              <a:t> and </a:t>
            </a:r>
            <a:r>
              <a:rPr lang="en-IN" sz="1600" dirty="0" err="1">
                <a:solidFill>
                  <a:srgbClr val="242424"/>
                </a:solidFill>
                <a:latin typeface="source-serif-pro"/>
              </a:rPr>
              <a:t>FileWriter</a:t>
            </a:r>
            <a:r>
              <a:rPr lang="en-IN" sz="1600" dirty="0">
                <a:solidFill>
                  <a:srgbClr val="242424"/>
                </a:solidFill>
                <a:latin typeface="source-serif-pro"/>
              </a:rPr>
              <a:t> are concrete implementations to the abstract </a:t>
            </a:r>
            <a:r>
              <a:rPr lang="en-IN" sz="1600" dirty="0" err="1">
                <a:solidFill>
                  <a:srgbClr val="242424"/>
                </a:solidFill>
                <a:latin typeface="source-serif-pro"/>
              </a:rPr>
              <a:t>superclasses</a:t>
            </a:r>
            <a:r>
              <a:rPr lang="en-IN" sz="1600" dirty="0">
                <a:solidFill>
                  <a:srgbClr val="242424"/>
                </a:solidFill>
                <a:latin typeface="source-serif-pro"/>
              </a:rPr>
              <a:t> Reader and Writer, to support I/O from disk files.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assumes that the default character encoding (charset) is used for the disk file. The default charset is kept in the JVM's system property "</a:t>
            </a:r>
            <a:r>
              <a:rPr lang="en-IN" sz="1600" dirty="0" err="1">
                <a:solidFill>
                  <a:srgbClr val="242424"/>
                </a:solidFill>
                <a:latin typeface="source-serif-pro"/>
              </a:rPr>
              <a:t>file.encoding</a:t>
            </a:r>
            <a:r>
              <a:rPr lang="en-IN" sz="1600" dirty="0">
                <a:solidFill>
                  <a:srgbClr val="242424"/>
                </a:solidFill>
                <a:latin typeface="source-serif-pro"/>
              </a:rPr>
              <a:t>".</a:t>
            </a:r>
          </a:p>
          <a:p>
            <a:pPr marL="228600" lvl="1">
              <a:lnSpc>
                <a:spcPct val="130000"/>
              </a:lnSpc>
              <a:spcBef>
                <a:spcPts val="1000"/>
              </a:spcBef>
            </a:pPr>
            <a:r>
              <a:rPr lang="en-IN" sz="1600" dirty="0">
                <a:solidFill>
                  <a:srgbClr val="242424"/>
                </a:solidFill>
                <a:latin typeface="source-serif-pro"/>
              </a:rPr>
              <a:t> You can get the default charset via static method </a:t>
            </a:r>
            <a:r>
              <a:rPr lang="en-IN" sz="1600" dirty="0" err="1">
                <a:solidFill>
                  <a:srgbClr val="242424"/>
                </a:solidFill>
                <a:latin typeface="source-serif-pro"/>
              </a:rPr>
              <a:t>java.nio.charset.Charset.defaultCharset</a:t>
            </a:r>
            <a:r>
              <a:rPr lang="en-IN" sz="1600" dirty="0">
                <a:solidFill>
                  <a:srgbClr val="242424"/>
                </a:solidFill>
                <a:latin typeface="source-serif-pro"/>
              </a:rPr>
              <a:t>() or </a:t>
            </a:r>
            <a:r>
              <a:rPr lang="en-IN" sz="1600" dirty="0" err="1">
                <a:solidFill>
                  <a:srgbClr val="242424"/>
                </a:solidFill>
                <a:latin typeface="source-serif-pro"/>
              </a:rPr>
              <a:t>System.getProperty</a:t>
            </a:r>
            <a:r>
              <a:rPr lang="en-IN" sz="1600" dirty="0">
                <a:solidFill>
                  <a:srgbClr val="242424"/>
                </a:solidFill>
                <a:latin typeface="source-serif-pro"/>
              </a:rPr>
              <a:t>("</a:t>
            </a:r>
            <a:r>
              <a:rPr lang="en-IN" sz="1600" dirty="0" err="1">
                <a:solidFill>
                  <a:srgbClr val="242424"/>
                </a:solidFill>
                <a:latin typeface="source-serif-pro"/>
              </a:rPr>
              <a:t>file.encoding</a:t>
            </a:r>
            <a:r>
              <a:rPr lang="en-IN" sz="1600" dirty="0">
                <a:solidFill>
                  <a:srgbClr val="242424"/>
                </a:solidFill>
                <a:latin typeface="source-serif-pro"/>
              </a:rPr>
              <a:t>"). It is probable safe to use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for ASCII texts, provided that the default charset is compatible to ASCII (such as US-ASCII, ISO-8859-x, UTF-8, and many others, but NOT UTF-16, UTF-16BE, UTF-16LE and many others). Use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is NOT recommended as you have no control of the file encoding charset.</a:t>
            </a:r>
            <a:endParaRPr lang="en-US" sz="1600" dirty="0">
              <a:solidFill>
                <a:srgbClr val="242424"/>
              </a:solidFill>
              <a:latin typeface="source-serif-pro"/>
            </a:endParaRPr>
          </a:p>
        </p:txBody>
      </p:sp>
    </p:spTree>
    <p:extLst>
      <p:ext uri="{BB962C8B-B14F-4D97-AF65-F5344CB8AC3E}">
        <p14:creationId xmlns:p14="http://schemas.microsoft.com/office/powerpoint/2010/main" val="27255388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8C1-7052-751F-C8ED-D18FAD75ECE6}"/>
              </a:ext>
            </a:extLst>
          </p:cNvPr>
          <p:cNvSpPr>
            <a:spLocks noGrp="1"/>
          </p:cNvSpPr>
          <p:nvPr>
            <p:ph type="title"/>
          </p:nvPr>
        </p:nvSpPr>
        <p:spPr/>
        <p:txBody>
          <a:bodyPr>
            <a:normAutofit/>
          </a:bodyPr>
          <a:lstStyle/>
          <a:p>
            <a:r>
              <a:rPr lang="en-IN" sz="2400" i="0" u="none" strike="noStrike" dirty="0">
                <a:solidFill>
                  <a:srgbClr val="0A8464"/>
                </a:solidFill>
                <a:effectLst/>
                <a:latin typeface="Segoe UI" panose="020B0502040204020203" pitchFamily="34" charset="0"/>
              </a:rPr>
              <a:t>Buffered I/O Character-Streams - </a:t>
            </a:r>
            <a:r>
              <a:rPr lang="en-IN" sz="2400" i="0" u="none" strike="noStrike" dirty="0" err="1">
                <a:solidFill>
                  <a:srgbClr val="0A8464"/>
                </a:solidFill>
                <a:effectLst/>
                <a:latin typeface="Consolas" panose="020B0609020204030204" pitchFamily="49" charset="0"/>
              </a:rPr>
              <a:t>BufferedReader</a:t>
            </a:r>
            <a:r>
              <a:rPr lang="en-IN" sz="2400" i="0" u="none" strike="noStrike" dirty="0">
                <a:solidFill>
                  <a:srgbClr val="0A8464"/>
                </a:solidFill>
                <a:effectLst/>
                <a:latin typeface="Segoe UI" panose="020B0502040204020203" pitchFamily="34" charset="0"/>
              </a:rPr>
              <a:t> &amp; </a:t>
            </a:r>
            <a:r>
              <a:rPr lang="en-IN" sz="2400" i="0" u="none" strike="noStrike" dirty="0" err="1">
                <a:solidFill>
                  <a:srgbClr val="0A8464"/>
                </a:solidFill>
                <a:effectLst/>
                <a:latin typeface="Consolas" panose="020B0609020204030204" pitchFamily="49" charset="0"/>
              </a:rPr>
              <a:t>BufferedWriter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56CEE7-AF72-BB89-5A76-AD5B214D4F59}"/>
              </a:ext>
            </a:extLst>
          </p:cNvPr>
          <p:cNvSpPr>
            <a:spLocks noGrp="1"/>
          </p:cNvSpPr>
          <p:nvPr>
            <p:ph idx="1"/>
          </p:nvPr>
        </p:nvSpPr>
        <p:spPr/>
        <p:txBody>
          <a:bodyPr/>
          <a:lstStyle/>
          <a:p>
            <a:pPr>
              <a:lnSpc>
                <a:spcPct val="110000"/>
              </a:lnSpc>
            </a:pPr>
            <a:r>
              <a:rPr lang="en-IN" sz="1600" dirty="0" err="1">
                <a:solidFill>
                  <a:srgbClr val="242424"/>
                </a:solidFill>
                <a:latin typeface="source-serif-pro"/>
              </a:rPr>
              <a:t>BufferedReader</a:t>
            </a:r>
            <a:r>
              <a:rPr lang="en-IN" sz="1600" dirty="0">
                <a:solidFill>
                  <a:srgbClr val="242424"/>
                </a:solidFill>
                <a:latin typeface="source-serif-pro"/>
              </a:rPr>
              <a:t> and </a:t>
            </a:r>
            <a:r>
              <a:rPr lang="en-IN" sz="1600" dirty="0" err="1">
                <a:solidFill>
                  <a:srgbClr val="242424"/>
                </a:solidFill>
                <a:latin typeface="source-serif-pro"/>
              </a:rPr>
              <a:t>BufferedWriter</a:t>
            </a:r>
            <a:r>
              <a:rPr lang="en-IN" sz="1600" dirty="0">
                <a:solidFill>
                  <a:srgbClr val="242424"/>
                </a:solidFill>
                <a:latin typeface="source-serif-pro"/>
              </a:rPr>
              <a:t> can be stacked on top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or other character streams to perform buffered I/O, instead of character-by-character. </a:t>
            </a:r>
            <a:r>
              <a:rPr lang="en-IN" sz="1600" dirty="0" err="1">
                <a:solidFill>
                  <a:srgbClr val="242424"/>
                </a:solidFill>
                <a:latin typeface="source-serif-pro"/>
              </a:rPr>
              <a:t>BufferedReader</a:t>
            </a:r>
            <a:r>
              <a:rPr lang="en-IN" sz="1600" dirty="0">
                <a:solidFill>
                  <a:srgbClr val="242424"/>
                </a:solidFill>
                <a:latin typeface="source-serif-pro"/>
              </a:rPr>
              <a:t> provides a new method </a:t>
            </a:r>
            <a:r>
              <a:rPr lang="en-IN" sz="1600" dirty="0" err="1">
                <a:solidFill>
                  <a:srgbClr val="242424"/>
                </a:solidFill>
                <a:latin typeface="source-serif-pro"/>
              </a:rPr>
              <a:t>readLine</a:t>
            </a:r>
            <a:r>
              <a:rPr lang="en-IN" sz="1600" dirty="0">
                <a:solidFill>
                  <a:srgbClr val="242424"/>
                </a:solidFill>
                <a:latin typeface="source-serif-pro"/>
              </a:rPr>
              <a:t>(), which reads a line and returns a String (without the line delimiter). Lines could be delimited by "\n" (Unix), "\r\n" (Windows), or "\r" (Mac).</a:t>
            </a:r>
            <a:endParaRPr lang="en-US" sz="1600" dirty="0">
              <a:solidFill>
                <a:srgbClr val="242424"/>
              </a:solidFill>
              <a:latin typeface="source-serif-pro"/>
            </a:endParaRPr>
          </a:p>
        </p:txBody>
      </p:sp>
    </p:spTree>
    <p:extLst>
      <p:ext uri="{BB962C8B-B14F-4D97-AF65-F5344CB8AC3E}">
        <p14:creationId xmlns:p14="http://schemas.microsoft.com/office/powerpoint/2010/main" val="14367538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74D-5153-DFBA-8909-AB061944549D}"/>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Conclusion</a:t>
            </a:r>
          </a:p>
        </p:txBody>
      </p:sp>
      <p:sp>
        <p:nvSpPr>
          <p:cNvPr id="3" name="Content Placeholder 2">
            <a:extLst>
              <a:ext uri="{FF2B5EF4-FFF2-40B4-BE49-F238E27FC236}">
                <a16:creationId xmlns:a16="http://schemas.microsoft.com/office/drawing/2014/main" id="{AC1DFB41-ED42-2059-7FEF-3AF0725A2AE5}"/>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dirty="0"/>
              <a:t>Byte-stream Classes: </a:t>
            </a:r>
          </a:p>
          <a:p>
            <a:pPr algn="l">
              <a:buFontTx/>
              <a:buChar char="-"/>
            </a:pPr>
            <a:r>
              <a:rPr lang="en-IN" dirty="0" err="1"/>
              <a:t>InputStream</a:t>
            </a:r>
            <a:r>
              <a:rPr lang="en-IN" dirty="0"/>
              <a:t> </a:t>
            </a:r>
          </a:p>
          <a:p>
            <a:pPr algn="l">
              <a:buFontTx/>
              <a:buChar char="-"/>
            </a:pPr>
            <a:r>
              <a:rPr lang="en-IN" dirty="0" err="1"/>
              <a:t>OutputStream</a:t>
            </a:r>
            <a:r>
              <a:rPr lang="en-IN" dirty="0"/>
              <a:t> </a:t>
            </a:r>
          </a:p>
          <a:p>
            <a:pPr lvl="1">
              <a:buFontTx/>
              <a:buChar char="-"/>
            </a:pP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FileOutputStream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ByteArrayOutputStream</a:t>
            </a:r>
            <a:endParaRPr lang="en-IN" b="0" i="0" u="none" strike="noStrike" dirty="0">
              <a:solidFill>
                <a:srgbClr val="344054"/>
              </a:solidFill>
              <a:effectLst/>
              <a:highlight>
                <a:srgbClr val="FFFFFF"/>
              </a:highlight>
              <a:latin typeface="Source Sans 3"/>
            </a:endParaRPr>
          </a:p>
          <a:p>
            <a:pPr algn="l">
              <a:buFont typeface="Arial" panose="020B0604020202020204" pitchFamily="34" charset="0"/>
              <a:buChar char="•"/>
            </a:pPr>
            <a:r>
              <a:rPr lang="en-IN" dirty="0"/>
              <a:t>Character-stream Classes: </a:t>
            </a:r>
          </a:p>
          <a:p>
            <a:pPr algn="l">
              <a:buFontTx/>
              <a:buChar char="-"/>
            </a:pPr>
            <a:r>
              <a:rPr lang="en-IN" dirty="0"/>
              <a:t>Reader</a:t>
            </a:r>
          </a:p>
          <a:p>
            <a:pPr algn="l">
              <a:buFontTx/>
              <a:buChar char="-"/>
            </a:pPr>
            <a:r>
              <a:rPr lang="en-IN" dirty="0"/>
              <a:t>Writer</a:t>
            </a:r>
          </a:p>
          <a:p>
            <a:pPr lvl="1">
              <a:buFontTx/>
              <a:buChar char="-"/>
            </a:pPr>
            <a:r>
              <a:rPr lang="en-IN" dirty="0"/>
              <a:t> </a:t>
            </a:r>
            <a:r>
              <a:rPr lang="en-IN" b="0" i="0" u="none" strike="noStrike" dirty="0" err="1">
                <a:solidFill>
                  <a:srgbClr val="344054"/>
                </a:solidFill>
                <a:effectLst/>
                <a:highlight>
                  <a:srgbClr val="FFFFFF"/>
                </a:highlight>
                <a:latin typeface="Source Sans 3"/>
              </a:rPr>
              <a:t>FileReader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FileWriter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BufferedWriter</a:t>
            </a:r>
            <a:endParaRPr lang="en-IN" b="0" i="0" u="none" strike="noStrike" dirty="0">
              <a:solidFill>
                <a:srgbClr val="344054"/>
              </a:solidFill>
              <a:effectLst/>
              <a:highlight>
                <a:srgbClr val="FFFFFF"/>
              </a:highlight>
              <a:latin typeface="Source Sans 3"/>
            </a:endParaRPr>
          </a:p>
          <a:p>
            <a:endParaRPr lang="en-US" dirty="0"/>
          </a:p>
        </p:txBody>
      </p:sp>
    </p:spTree>
    <p:extLst>
      <p:ext uri="{BB962C8B-B14F-4D97-AF65-F5344CB8AC3E}">
        <p14:creationId xmlns:p14="http://schemas.microsoft.com/office/powerpoint/2010/main" val="13321986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E7237-64F2-8454-3879-356B97510590}"/>
              </a:ext>
            </a:extLst>
          </p:cNvPr>
          <p:cNvSpPr>
            <a:spLocks noGrp="1"/>
          </p:cNvSpPr>
          <p:nvPr>
            <p:ph idx="1"/>
          </p:nvPr>
        </p:nvSpPr>
        <p:spPr/>
        <p:txBody>
          <a:bodyPr/>
          <a:lstStyle/>
          <a:p>
            <a:r>
              <a:rPr lang="en-IN" dirty="0"/>
              <a:t>Non-stream Classes: </a:t>
            </a:r>
          </a:p>
          <a:p>
            <a:pPr>
              <a:buFontTx/>
              <a:buChar char="-"/>
            </a:pPr>
            <a:r>
              <a:rPr lang="en-IN" dirty="0"/>
              <a:t>File</a:t>
            </a:r>
          </a:p>
          <a:p>
            <a:pPr>
              <a:buFontTx/>
              <a:buChar char="-"/>
            </a:pPr>
            <a:r>
              <a:rPr lang="en-IN" dirty="0" err="1"/>
              <a:t>RandomAccessFile</a:t>
            </a:r>
            <a:r>
              <a:rPr lang="en-IN" dirty="0"/>
              <a:t> </a:t>
            </a:r>
          </a:p>
          <a:p>
            <a:pPr>
              <a:buFontTx/>
              <a:buChar char="-"/>
            </a:pPr>
            <a:r>
              <a:rPr lang="en-IN" dirty="0" err="1"/>
              <a:t>FileInputStream</a:t>
            </a:r>
            <a:r>
              <a:rPr lang="en-IN" dirty="0"/>
              <a:t> </a:t>
            </a:r>
          </a:p>
          <a:p>
            <a:pPr marL="0" indent="0">
              <a:buNone/>
            </a:pPr>
            <a:r>
              <a:rPr lang="en-IN" dirty="0"/>
              <a:t>- </a:t>
            </a:r>
            <a:r>
              <a:rPr lang="en-IN" dirty="0" err="1"/>
              <a:t>FileOutputStream</a:t>
            </a:r>
            <a:endParaRPr lang="en-US" dirty="0"/>
          </a:p>
        </p:txBody>
      </p:sp>
    </p:spTree>
    <p:extLst>
      <p:ext uri="{BB962C8B-B14F-4D97-AF65-F5344CB8AC3E}">
        <p14:creationId xmlns:p14="http://schemas.microsoft.com/office/powerpoint/2010/main" val="21460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580-EDFD-93B1-FE78-7AD854788FAF}"/>
              </a:ext>
            </a:extLst>
          </p:cNvPr>
          <p:cNvSpPr>
            <a:spLocks noGrp="1"/>
          </p:cNvSpPr>
          <p:nvPr>
            <p:ph type="title"/>
          </p:nvPr>
        </p:nvSpPr>
        <p:spPr/>
        <p:txBody>
          <a:bodyPr vert="horz" lIns="91440" tIns="45720" rIns="91440" bIns="45720" rtlCol="0" anchor="ctr">
            <a:normAutofit/>
          </a:bodyPr>
          <a:lstStyle/>
          <a:p>
            <a:r>
              <a:rPr lang="en-IN" b="1">
                <a:solidFill>
                  <a:srgbClr val="0A8464"/>
                </a:solidFill>
                <a:latin typeface="Segoe UI" panose="020B0502040204020203" pitchFamily="34" charset="0"/>
              </a:rPr>
              <a:t>RandomAccessFile</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98038A27-CE0F-F048-E12A-99BAFB7E151E}"/>
              </a:ext>
            </a:extLst>
          </p:cNvPr>
          <p:cNvSpPr>
            <a:spLocks noGrp="1"/>
          </p:cNvSpPr>
          <p:nvPr>
            <p:ph idx="1"/>
          </p:nvPr>
        </p:nvSpPr>
        <p:spPr/>
        <p:txBody>
          <a:bodyPr>
            <a:normAutofit/>
          </a:bodyPr>
          <a:lstStyle/>
          <a:p>
            <a:pPr>
              <a:lnSpc>
                <a:spcPct val="120000"/>
              </a:lnSpc>
            </a:pPr>
            <a:r>
              <a:rPr lang="en-IN" sz="1600" dirty="0">
                <a:solidFill>
                  <a:srgbClr val="242424"/>
                </a:solidFill>
                <a:latin typeface="source-serif-pro"/>
              </a:rPr>
              <a:t>The </a:t>
            </a:r>
            <a:r>
              <a:rPr lang="en-IN" sz="1600" dirty="0" err="1">
                <a:solidFill>
                  <a:srgbClr val="242424"/>
                </a:solidFill>
                <a:latin typeface="source-serif-pro"/>
              </a:rPr>
              <a:t>RandomAccessFile</a:t>
            </a:r>
            <a:r>
              <a:rPr lang="en-IN" sz="1600" dirty="0">
                <a:solidFill>
                  <a:srgbClr val="242424"/>
                </a:solidFill>
                <a:latin typeface="source-serif-pro"/>
              </a:rPr>
              <a:t> class is an </a:t>
            </a:r>
            <a:r>
              <a:rPr lang="en-IN" sz="1600" dirty="0" err="1">
                <a:solidFill>
                  <a:srgbClr val="242424"/>
                </a:solidFill>
                <a:latin typeface="source-serif-pro"/>
              </a:rPr>
              <a:t>indispensible</a:t>
            </a:r>
            <a:r>
              <a:rPr lang="en-IN" sz="1600" dirty="0">
                <a:solidFill>
                  <a:srgbClr val="242424"/>
                </a:solidFill>
                <a:latin typeface="source-serif-pro"/>
              </a:rPr>
              <a:t> tool when it comes to accessing files in a more flexible manner. This class, as the name suggests, allows both reading and writing operations at a random position in the file.</a:t>
            </a:r>
          </a:p>
          <a:p>
            <a:pPr>
              <a:lnSpc>
                <a:spcPct val="120000"/>
              </a:lnSpc>
            </a:pPr>
            <a:endParaRPr lang="en-IN" sz="1600" dirty="0">
              <a:solidFill>
                <a:srgbClr val="242424"/>
              </a:solidFill>
              <a:latin typeface="source-serif-pro"/>
            </a:endParaRPr>
          </a:p>
          <a:p>
            <a:pPr>
              <a:lnSpc>
                <a:spcPct val="120000"/>
              </a:lnSpc>
            </a:pPr>
            <a:r>
              <a:rPr lang="en-IN" sz="1600" dirty="0" err="1">
                <a:solidFill>
                  <a:srgbClr val="242424"/>
                </a:solidFill>
                <a:latin typeface="source-serif-pro"/>
              </a:rPr>
              <a:t>RandomAccessFile</a:t>
            </a:r>
            <a:r>
              <a:rPr lang="en-IN" sz="1600" dirty="0">
                <a:solidFill>
                  <a:srgbClr val="242424"/>
                </a:solidFill>
                <a:latin typeface="source-serif-pro"/>
              </a:rPr>
              <a:t> </a:t>
            </a:r>
            <a:r>
              <a:rPr lang="en-IN" sz="1600" dirty="0" err="1">
                <a:solidFill>
                  <a:srgbClr val="242424"/>
                </a:solidFill>
                <a:latin typeface="source-serif-pro"/>
              </a:rPr>
              <a:t>raf</a:t>
            </a:r>
            <a:r>
              <a:rPr lang="en-IN" sz="1600" dirty="0">
                <a:solidFill>
                  <a:srgbClr val="242424"/>
                </a:solidFill>
                <a:latin typeface="source-serif-pro"/>
              </a:rPr>
              <a:t> = new </a:t>
            </a:r>
            <a:r>
              <a:rPr lang="en-IN" sz="1600" dirty="0" err="1">
                <a:solidFill>
                  <a:srgbClr val="242424"/>
                </a:solidFill>
                <a:latin typeface="source-serif-pro"/>
              </a:rPr>
              <a:t>RandomAccessFile</a:t>
            </a:r>
            <a:r>
              <a:rPr lang="en-IN" sz="1600" dirty="0">
                <a:solidFill>
                  <a:srgbClr val="242424"/>
                </a:solidFill>
                <a:latin typeface="source-serif-pro"/>
              </a:rPr>
              <a:t>("</a:t>
            </a:r>
            <a:r>
              <a:rPr lang="en-IN" sz="1600" dirty="0" err="1">
                <a:solidFill>
                  <a:srgbClr val="242424"/>
                </a:solidFill>
                <a:latin typeface="source-serif-pro"/>
              </a:rPr>
              <a:t>randomfile.txt</a:t>
            </a:r>
            <a:r>
              <a:rPr lang="en-IN" sz="1600" dirty="0">
                <a:solidFill>
                  <a:srgbClr val="242424"/>
                </a:solidFill>
                <a:latin typeface="source-serif-pro"/>
              </a:rPr>
              <a:t>", "</a:t>
            </a:r>
            <a:r>
              <a:rPr lang="en-IN" sz="1600" dirty="0" err="1">
                <a:solidFill>
                  <a:srgbClr val="242424"/>
                </a:solidFill>
                <a:latin typeface="source-serif-pro"/>
              </a:rPr>
              <a:t>rw</a:t>
            </a:r>
            <a:r>
              <a:rPr lang="en-IN" sz="1600" dirty="0">
                <a:solidFill>
                  <a:srgbClr val="242424"/>
                </a:solidFill>
                <a:latin typeface="source-serif-pro"/>
              </a:rPr>
              <a:t>"); </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a:t>
            </a:r>
            <a:r>
              <a:rPr lang="en-IN" sz="1600" dirty="0" err="1">
                <a:solidFill>
                  <a:srgbClr val="242424"/>
                </a:solidFill>
                <a:latin typeface="source-serif-pro"/>
              </a:rPr>
              <a:t>raf.length</a:t>
            </a:r>
            <a:r>
              <a:rPr lang="en-IN" sz="1600" dirty="0">
                <a:solidFill>
                  <a:srgbClr val="242424"/>
                </a:solidFill>
                <a:latin typeface="source-serif-pro"/>
              </a:rPr>
              <a:t>()); // point to the end of the file</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raf.writeUTF</a:t>
            </a:r>
            <a:r>
              <a:rPr lang="en-IN" sz="1600" dirty="0">
                <a:solidFill>
                  <a:srgbClr val="242424"/>
                </a:solidFill>
                <a:latin typeface="source-serif-pro"/>
              </a:rPr>
              <a:t>("Hello, World!");</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(0); // point to the beginning</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raf.skipBytes</a:t>
            </a:r>
            <a:r>
              <a:rPr lang="en-IN" sz="1600" dirty="0">
                <a:solidFill>
                  <a:srgbClr val="242424"/>
                </a:solidFill>
                <a:latin typeface="source-serif-pro"/>
              </a:rPr>
              <a:t>(5); // skip 5 bytes</a:t>
            </a:r>
          </a:p>
          <a:p>
            <a:pPr marL="0" indent="0">
              <a:lnSpc>
                <a:spcPct val="120000"/>
              </a:lnSpc>
              <a:buNone/>
            </a:pPr>
            <a:r>
              <a:rPr lang="en-IN" sz="1600" dirty="0">
                <a:solidFill>
                  <a:srgbClr val="242424"/>
                </a:solidFill>
                <a:latin typeface="source-serif-pro"/>
              </a:rPr>
              <a:t>	String </a:t>
            </a:r>
            <a:r>
              <a:rPr lang="en-IN" sz="1600" dirty="0" err="1">
                <a:solidFill>
                  <a:srgbClr val="242424"/>
                </a:solidFill>
                <a:latin typeface="source-serif-pro"/>
              </a:rPr>
              <a:t>subStr</a:t>
            </a:r>
            <a:r>
              <a:rPr lang="en-IN" sz="1600" dirty="0">
                <a:solidFill>
                  <a:srgbClr val="242424"/>
                </a:solidFill>
                <a:latin typeface="source-serif-pro"/>
              </a:rPr>
              <a:t> = </a:t>
            </a:r>
            <a:r>
              <a:rPr lang="en-IN" sz="1600" dirty="0" err="1">
                <a:solidFill>
                  <a:srgbClr val="242424"/>
                </a:solidFill>
                <a:latin typeface="source-serif-pro"/>
              </a:rPr>
              <a:t>raf.readUTF</a:t>
            </a:r>
            <a:r>
              <a:rPr lang="en-IN" sz="1600" dirty="0">
                <a:solidFill>
                  <a:srgbClr val="242424"/>
                </a:solidFill>
                <a:latin typeface="source-serif-pro"/>
              </a:rPr>
              <a:t>(); // read the remaining part</a:t>
            </a:r>
            <a:endParaRPr lang="en-US" sz="1600" dirty="0">
              <a:solidFill>
                <a:srgbClr val="242424"/>
              </a:solidFill>
              <a:latin typeface="source-serif-pro"/>
            </a:endParaRPr>
          </a:p>
        </p:txBody>
      </p:sp>
    </p:spTree>
    <p:extLst>
      <p:ext uri="{BB962C8B-B14F-4D97-AF65-F5344CB8AC3E}">
        <p14:creationId xmlns:p14="http://schemas.microsoft.com/office/powerpoint/2010/main" val="18102391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49DE-37BC-A985-BA62-7AF75D0D4F3B}"/>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Java IO Package - Key takeaways</a:t>
            </a:r>
            <a:br>
              <a:rPr lang="en-IN" b="1" dirty="0">
                <a:solidFill>
                  <a:srgbClr val="0A8464"/>
                </a:solidFill>
                <a:latin typeface="Segoe UI" panose="020B0502040204020203" pitchFamily="34" charset="0"/>
              </a:rPr>
            </a:b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986C85E-EC97-2F75-59D0-B956D20E1250}"/>
              </a:ext>
            </a:extLst>
          </p:cNvPr>
          <p:cNvSpPr>
            <a:spLocks noGrp="1"/>
          </p:cNvSpPr>
          <p:nvPr>
            <p:ph idx="1"/>
          </p:nvPr>
        </p:nvSpPr>
        <p:spPr/>
        <p:txBody>
          <a:bodyPr>
            <a:normAutofit/>
          </a:bodyPr>
          <a:lstStyle/>
          <a:p>
            <a:pPr>
              <a:lnSpc>
                <a:spcPct val="130000"/>
              </a:lnSpc>
            </a:pPr>
            <a:r>
              <a:rPr lang="en-IN" sz="1600" dirty="0">
                <a:solidFill>
                  <a:srgbClr val="242424"/>
                </a:solidFill>
                <a:latin typeface="source-serif-pro"/>
              </a:rPr>
              <a:t>The Java IO Package is a collection of classes designed for operations involving Input/Output (IO), categorized into stream classes (input/output of primitive datatypes) and non-stream classes (support stream classes and provide additional functionality).</a:t>
            </a:r>
          </a:p>
          <a:p>
            <a:pPr>
              <a:lnSpc>
                <a:spcPct val="130000"/>
              </a:lnSpc>
            </a:pPr>
            <a:r>
              <a:rPr lang="en-IN" sz="1600" dirty="0">
                <a:solidFill>
                  <a:srgbClr val="242424"/>
                </a:solidFill>
                <a:latin typeface="source-serif-pro"/>
              </a:rPr>
              <a:t>Java IO Package's stream classes are further divided into byte-stream classes (</a:t>
            </a:r>
            <a:r>
              <a:rPr lang="en-IN" sz="1600" dirty="0" err="1">
                <a:solidFill>
                  <a:srgbClr val="242424"/>
                </a:solidFill>
                <a:latin typeface="source-serif-pro"/>
              </a:rPr>
              <a:t>InputStream</a:t>
            </a:r>
            <a:r>
              <a:rPr lang="en-IN" sz="1600" dirty="0">
                <a:solidFill>
                  <a:srgbClr val="242424"/>
                </a:solidFill>
                <a:latin typeface="source-serif-pro"/>
              </a:rPr>
              <a:t>, </a:t>
            </a:r>
            <a:r>
              <a:rPr lang="en-IN" sz="1600" dirty="0" err="1">
                <a:solidFill>
                  <a:srgbClr val="242424"/>
                </a:solidFill>
                <a:latin typeface="source-serif-pro"/>
              </a:rPr>
              <a:t>OutputStream</a:t>
            </a:r>
            <a:r>
              <a:rPr lang="en-IN" sz="1600" dirty="0">
                <a:solidFill>
                  <a:srgbClr val="242424"/>
                </a:solidFill>
                <a:latin typeface="source-serif-pro"/>
              </a:rPr>
              <a:t>) and character-stream classes (Reader, Writer).</a:t>
            </a:r>
          </a:p>
          <a:p>
            <a:pPr>
              <a:lnSpc>
                <a:spcPct val="130000"/>
              </a:lnSpc>
            </a:pPr>
            <a:r>
              <a:rPr lang="en-IN" sz="1600" dirty="0">
                <a:solidFill>
                  <a:srgbClr val="242424"/>
                </a:solidFill>
                <a:latin typeface="source-serif-pro"/>
              </a:rPr>
              <a:t>Java IO Package offers different classes like </a:t>
            </a:r>
            <a:r>
              <a:rPr lang="en-IN" sz="1600" dirty="0" err="1">
                <a:solidFill>
                  <a:srgbClr val="242424"/>
                </a:solidFill>
                <a:latin typeface="source-serif-pro"/>
              </a:rPr>
              <a:t>FileInputStream</a:t>
            </a:r>
            <a:r>
              <a:rPr lang="en-IN" sz="1600" dirty="0">
                <a:solidFill>
                  <a:srgbClr val="242424"/>
                </a:solidFill>
                <a:latin typeface="source-serif-pro"/>
              </a:rPr>
              <a:t>, </a:t>
            </a:r>
            <a:r>
              <a:rPr lang="en-IN" sz="1600" dirty="0" err="1">
                <a:solidFill>
                  <a:srgbClr val="242424"/>
                </a:solidFill>
                <a:latin typeface="source-serif-pro"/>
              </a:rPr>
              <a:t>FileOutputStream</a:t>
            </a:r>
            <a:r>
              <a:rPr lang="en-IN" sz="1600" dirty="0">
                <a:solidFill>
                  <a:srgbClr val="242424"/>
                </a:solidFill>
                <a:latin typeface="source-serif-pro"/>
              </a:rPr>
              <a:t>, </a:t>
            </a:r>
            <a:r>
              <a:rPr lang="en-IN" sz="1600" dirty="0" err="1">
                <a:solidFill>
                  <a:srgbClr val="242424"/>
                </a:solidFill>
                <a:latin typeface="source-serif-pro"/>
              </a:rPr>
              <a:t>FileReader</a:t>
            </a:r>
            <a:r>
              <a:rPr lang="en-IN" sz="1600" dirty="0">
                <a:solidFill>
                  <a:srgbClr val="242424"/>
                </a:solidFill>
                <a:latin typeface="source-serif-pro"/>
              </a:rPr>
              <a:t>, </a:t>
            </a:r>
            <a:r>
              <a:rPr lang="en-IN" sz="1600" dirty="0" err="1">
                <a:solidFill>
                  <a:srgbClr val="242424"/>
                </a:solidFill>
                <a:latin typeface="source-serif-pro"/>
              </a:rPr>
              <a:t>FileWriter</a:t>
            </a:r>
            <a:r>
              <a:rPr lang="en-IN" sz="1600" dirty="0">
                <a:solidFill>
                  <a:srgbClr val="242424"/>
                </a:solidFill>
                <a:latin typeface="source-serif-pro"/>
              </a:rPr>
              <a:t>, </a:t>
            </a:r>
            <a:r>
              <a:rPr lang="en-IN" sz="1600" dirty="0" err="1">
                <a:solidFill>
                  <a:srgbClr val="242424"/>
                </a:solidFill>
                <a:latin typeface="source-serif-pro"/>
              </a:rPr>
              <a:t>BufferedReader</a:t>
            </a:r>
            <a:r>
              <a:rPr lang="en-IN" sz="1600" dirty="0">
                <a:solidFill>
                  <a:srgbClr val="242424"/>
                </a:solidFill>
                <a:latin typeface="source-serif-pro"/>
              </a:rPr>
              <a:t>, </a:t>
            </a:r>
            <a:r>
              <a:rPr lang="en-IN" sz="1600" dirty="0" err="1">
                <a:solidFill>
                  <a:srgbClr val="242424"/>
                </a:solidFill>
                <a:latin typeface="source-serif-pro"/>
              </a:rPr>
              <a:t>BufferedWriter</a:t>
            </a:r>
            <a:r>
              <a:rPr lang="en-IN" sz="1600" dirty="0">
                <a:solidFill>
                  <a:srgbClr val="242424"/>
                </a:solidFill>
                <a:latin typeface="source-serif-pro"/>
              </a:rPr>
              <a:t> for various file operations in code.</a:t>
            </a:r>
          </a:p>
          <a:p>
            <a:pPr>
              <a:lnSpc>
                <a:spcPct val="130000"/>
              </a:lnSpc>
            </a:pPr>
            <a:r>
              <a:rPr lang="en-IN" sz="1600" dirty="0">
                <a:solidFill>
                  <a:srgbClr val="242424"/>
                </a:solidFill>
                <a:latin typeface="source-serif-pro"/>
              </a:rPr>
              <a:t>Understanding how to use Java IO Package in techniques for reading and writing data, two main types being Byte Streams (for reading/writing raw binary data) and Character Streams (for reading/writing Unicode characters).</a:t>
            </a:r>
          </a:p>
          <a:p>
            <a:pPr>
              <a:lnSpc>
                <a:spcPct val="130000"/>
              </a:lnSpc>
            </a:pPr>
            <a:r>
              <a:rPr lang="en-IN" sz="1600" dirty="0">
                <a:solidFill>
                  <a:srgbClr val="242424"/>
                </a:solidFill>
                <a:latin typeface="source-serif-pro"/>
              </a:rPr>
              <a:t>To use Java IO Package effectively includes proper handling of IO exceptions, use of decorators to add special behaviours to an object dynamically, reading data in chunks for better performance.</a:t>
            </a:r>
          </a:p>
        </p:txBody>
      </p:sp>
    </p:spTree>
    <p:extLst>
      <p:ext uri="{BB962C8B-B14F-4D97-AF65-F5344CB8AC3E}">
        <p14:creationId xmlns:p14="http://schemas.microsoft.com/office/powerpoint/2010/main" val="165663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30513</TotalTime>
  <Words>12329</Words>
  <Application>Microsoft Macintosh PowerPoint</Application>
  <PresentationFormat>Widescreen</PresentationFormat>
  <Paragraphs>1264</Paragraphs>
  <Slides>181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181</vt:i4>
      </vt:variant>
    </vt:vector>
  </HeadingPairs>
  <TitlesOfParts>
    <vt:vector size="200" baseType="lpstr">
      <vt:lpstr>Arial</vt:lpstr>
      <vt:lpstr>Calibri</vt:lpstr>
      <vt:lpstr>Calibri Light</vt:lpstr>
      <vt:lpstr>Century Gothic</vt:lpstr>
      <vt:lpstr>Consolas</vt:lpstr>
      <vt:lpstr>Courier</vt:lpstr>
      <vt:lpstr>Helvetica</vt:lpstr>
      <vt:lpstr>Nunito</vt:lpstr>
      <vt:lpstr>Roboto</vt:lpstr>
      <vt:lpstr>Segoe UI</vt:lpstr>
      <vt:lpstr>Source Sans 3</vt:lpstr>
      <vt:lpstr>source-serif-pro</vt:lpstr>
      <vt:lpstr>Symbol</vt:lpstr>
      <vt:lpstr>TTE1948BD8t00</vt:lpstr>
      <vt:lpstr>TTE19493D8t00</vt:lpstr>
      <vt:lpstr>TTE19494D0t00</vt:lpstr>
      <vt:lpstr>TTE19499A0t00</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lpstr>Serialization and Deserialization</vt:lpstr>
      <vt:lpstr>Java.io</vt:lpstr>
      <vt:lpstr>Understanding the Concept of Streams</vt:lpstr>
      <vt:lpstr>There are two primary directions of this flow:</vt:lpstr>
      <vt:lpstr>Types of I/O Streams in Java: Byte Streams &amp; Character Streams</vt:lpstr>
      <vt:lpstr>PowerPoint Presentation</vt:lpstr>
      <vt:lpstr>PowerPoint Presentation</vt:lpstr>
      <vt:lpstr>PowerPoint Presentation</vt:lpstr>
      <vt:lpstr>PowerPoint Presentation</vt:lpstr>
      <vt:lpstr>Importance of Buffering in I/O</vt:lpstr>
      <vt:lpstr>Let’s take a look at a few examples:</vt:lpstr>
      <vt:lpstr>PowerPoint Presentation</vt:lpstr>
      <vt:lpstr>JDK has two sets of I/O packages:</vt:lpstr>
      <vt:lpstr>Class java.io.File (Pre-JDK 7)</vt:lpstr>
      <vt:lpstr>PowerPoint Presentation</vt:lpstr>
      <vt:lpstr>Example</vt:lpstr>
      <vt:lpstr>Verifying Properties of a File/Directory </vt:lpstr>
      <vt:lpstr>List Directory</vt:lpstr>
      <vt:lpstr>(Advanced) List Directory with Filter</vt:lpstr>
      <vt:lpstr>Reading from an InputStream</vt:lpstr>
      <vt:lpstr>Writing to an OutputStream</vt:lpstr>
      <vt:lpstr>Opening &amp; Closing I/O Streams</vt:lpstr>
      <vt:lpstr>JDK1.7</vt:lpstr>
      <vt:lpstr>Flushing the OutputStream </vt:lpstr>
      <vt:lpstr>Character-Based I/O &amp; Character Streams </vt:lpstr>
      <vt:lpstr>Abstract superclass Reader and Writer </vt:lpstr>
      <vt:lpstr>PowerPoint Presentation</vt:lpstr>
      <vt:lpstr>File I/O Character-Streams - FileReader &amp; FileWriter </vt:lpstr>
      <vt:lpstr>Buffered I/O Character-Streams - BufferedReader &amp; BufferedWriter </vt:lpstr>
      <vt:lpstr>Conclusion</vt:lpstr>
      <vt:lpstr>PowerPoint Presentation</vt:lpstr>
      <vt:lpstr>RandomAccessFile</vt:lpstr>
      <vt:lpstr>Java IO Package - Key 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77</cp:revision>
  <dcterms:created xsi:type="dcterms:W3CDTF">2024-06-05T15:03:32Z</dcterms:created>
  <dcterms:modified xsi:type="dcterms:W3CDTF">2024-07-16T15:39:02Z</dcterms:modified>
</cp:coreProperties>
</file>