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3" r:id="rId35"/>
    <p:sldId id="332" r:id="rId36"/>
    <p:sldId id="334" r:id="rId37"/>
    <p:sldId id="335" r:id="rId38"/>
    <p:sldId id="337" r:id="rId39"/>
    <p:sldId id="336"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276" r:id="rId61"/>
    <p:sldId id="359" r:id="rId62"/>
    <p:sldId id="360" r:id="rId63"/>
    <p:sldId id="362" r:id="rId64"/>
    <p:sldId id="361" r:id="rId65"/>
    <p:sldId id="358" r:id="rId66"/>
    <p:sldId id="277" r:id="rId67"/>
    <p:sldId id="278" r:id="rId68"/>
    <p:sldId id="279" r:id="rId69"/>
    <p:sldId id="280" r:id="rId70"/>
    <p:sldId id="281" r:id="rId71"/>
    <p:sldId id="282" r:id="rId72"/>
    <p:sldId id="283" r:id="rId73"/>
    <p:sldId id="292" r:id="rId74"/>
    <p:sldId id="284" r:id="rId75"/>
    <p:sldId id="285" r:id="rId76"/>
    <p:sldId id="286" r:id="rId77"/>
    <p:sldId id="287" r:id="rId78"/>
    <p:sldId id="288" r:id="rId79"/>
    <p:sldId id="289" r:id="rId80"/>
    <p:sldId id="291" r:id="rId81"/>
    <p:sldId id="294" r:id="rId82"/>
    <p:sldId id="293" r:id="rId83"/>
    <p:sldId id="295" r:id="rId84"/>
    <p:sldId id="296" r:id="rId85"/>
    <p:sldId id="297" r:id="rId86"/>
    <p:sldId id="298" r:id="rId87"/>
    <p:sldId id="299" r:id="rId88"/>
    <p:sldId id="300" r:id="rId89"/>
    <p:sldId id="301" r:id="rId90"/>
    <p:sldId id="302" r:id="rId91"/>
    <p:sldId id="303" r:id="rId92"/>
    <p:sldId id="304" r:id="rId93"/>
    <p:sldId id="305" r:id="rId94"/>
    <p:sldId id="306" r:id="rId95"/>
    <p:sldId id="307" r:id="rId96"/>
    <p:sldId id="308" r:id="rId97"/>
    <p:sldId id="309" r:id="rId98"/>
    <p:sldId id="310" r:id="rId99"/>
    <p:sldId id="311" r:id="rId100"/>
    <p:sldId id="312" r:id="rId101"/>
    <p:sldId id="313" r:id="rId102"/>
    <p:sldId id="315" r:id="rId103"/>
    <p:sldId id="314" r:id="rId104"/>
    <p:sldId id="316" r:id="rId105"/>
    <p:sldId id="317" r:id="rId106"/>
    <p:sldId id="318" r:id="rId107"/>
    <p:sldId id="364" r:id="rId108"/>
    <p:sldId id="365" r:id="rId109"/>
    <p:sldId id="366" r:id="rId110"/>
    <p:sldId id="367" r:id="rId111"/>
    <p:sldId id="368" r:id="rId112"/>
    <p:sldId id="369" r:id="rId113"/>
    <p:sldId id="370" r:id="rId114"/>
    <p:sldId id="371" r:id="rId115"/>
    <p:sldId id="363"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22" r:id="rId157"/>
    <p:sldId id="423" r:id="rId158"/>
    <p:sldId id="412" r:id="rId159"/>
    <p:sldId id="413" r:id="rId160"/>
    <p:sldId id="414" r:id="rId161"/>
    <p:sldId id="415" r:id="rId162"/>
    <p:sldId id="416" r:id="rId163"/>
    <p:sldId id="417" r:id="rId164"/>
    <p:sldId id="418" r:id="rId165"/>
    <p:sldId id="419" r:id="rId166"/>
    <p:sldId id="420" r:id="rId167"/>
    <p:sldId id="421"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741"/>
  </p:normalViewPr>
  <p:slideViewPr>
    <p:cSldViewPr snapToGrid="0">
      <p:cViewPr varScale="1">
        <p:scale>
          <a:sx n="107" d="100"/>
          <a:sy n="107"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124C-3D33-4F50-097F-704EF67BAE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9E36C-B654-8E5A-E384-7A085B2B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0C20BC-E254-F507-8882-E04E01167428}"/>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832949C7-E011-9EC7-515F-ABE89FEFC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09EA0-B59C-3855-9EB8-C0B1025A7B7D}"/>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05456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3931-824C-7617-19AF-7ED696A805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56267E-AA7E-7F2D-6093-38862101CE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389934-AED9-C3A6-E612-AC996CCB3F2C}"/>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49389D92-C0D8-CABC-663A-4982319EA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4BE98-D506-FFE0-6FD4-EF4418D7C8A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8010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0D3DA-7851-9C8B-9451-5CC0269896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30CA9-9C3F-D30D-BF55-F87D3718FF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775E7D-F8EE-071B-67C9-3FB8C84B30CF}"/>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37A8996F-A4DE-E310-D011-D610726C4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5AA4-41C6-9D45-BCAF-FA924E97C499}"/>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2677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7B2B-1261-D60F-F7BE-C08AD3B79C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6980B0-2C87-595A-4641-C766B3648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B47601-AF3D-EABF-13B2-B221AB6F0D5C}"/>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EAF91884-02D0-3097-0482-031FC794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8137-B2AE-4C55-ABED-F8CE0C218B56}"/>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90454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D09-8295-CF2F-386B-290DAB630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56667B-ABE6-0EB6-3EF0-5425007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494850-7A31-BED2-A9F0-07874FF71DF9}"/>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9648F0F3-F0B4-4BE4-0ADD-30A745BE2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11AB1-11B5-5667-0C1B-D598B5108DF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5705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91-4F5C-C395-D973-AFD7EAC909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29BB78-A7A1-F5DA-A976-8D91F52E8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3FF5B-FEA2-BFE7-EA1F-A7B1D366AE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B6180E-E361-75A4-EC67-23FA7B909197}"/>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6" name="Footer Placeholder 5">
            <a:extLst>
              <a:ext uri="{FF2B5EF4-FFF2-40B4-BE49-F238E27FC236}">
                <a16:creationId xmlns:a16="http://schemas.microsoft.com/office/drawing/2014/main" id="{5EBDC2C3-2B78-D852-C99F-9E3558AF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4D7D5-1255-E6CD-3072-D62A525B763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166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F5A-3A2D-F1A7-C584-E275FEB027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A1AC23-F5CE-E008-088F-A23C66592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40F0A8-8123-FF9A-5ECB-248BF96CE3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493A13-882B-B907-243A-E71DE5C3A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592A8E-66D5-4A5B-510D-220E90A1C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D6A29A-8983-9CBB-217C-7B926757601D}"/>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8" name="Footer Placeholder 7">
            <a:extLst>
              <a:ext uri="{FF2B5EF4-FFF2-40B4-BE49-F238E27FC236}">
                <a16:creationId xmlns:a16="http://schemas.microsoft.com/office/drawing/2014/main" id="{83DFD774-6584-0B73-EDF2-EC71F7F66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767C51-B9FA-CB52-DDA5-6A8952DB3712}"/>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536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83A5-0204-0F18-FCF3-8447C01818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FA462C-495E-BB7A-0070-E84C35B2C4FF}"/>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4" name="Footer Placeholder 3">
            <a:extLst>
              <a:ext uri="{FF2B5EF4-FFF2-40B4-BE49-F238E27FC236}">
                <a16:creationId xmlns:a16="http://schemas.microsoft.com/office/drawing/2014/main" id="{CF0A7AEE-2DC6-A6F8-7C96-0D4DAC561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0F110-9A8E-A906-233E-F3F603061077}"/>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7803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7224C-8847-E748-B3B1-973D58B8FE7F}"/>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3" name="Footer Placeholder 2">
            <a:extLst>
              <a:ext uri="{FF2B5EF4-FFF2-40B4-BE49-F238E27FC236}">
                <a16:creationId xmlns:a16="http://schemas.microsoft.com/office/drawing/2014/main" id="{76E85CDE-9F58-8A88-CE88-1F3BC130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57BD6-721B-B96A-99FE-9E955D64FFBE}"/>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42716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C692-0574-9B43-3504-76308D1EEE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24CF7-E5C8-DB8F-1D3F-10876AF79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FAEC0D-12FC-4938-1669-B98D4655D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26794-EAF8-132C-893C-6C985A353E89}"/>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6" name="Footer Placeholder 5">
            <a:extLst>
              <a:ext uri="{FF2B5EF4-FFF2-40B4-BE49-F238E27FC236}">
                <a16:creationId xmlns:a16="http://schemas.microsoft.com/office/drawing/2014/main" id="{89398D98-F81E-51B3-5156-35BDEB9E5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7E28-E2A7-896B-419D-21C187FC0C0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1671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0430-11BA-59FA-1ADD-21D0FC59D7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C457AE9-DDCD-B4A5-6A1B-78323DEC8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3FF1F-1DCE-7249-31C9-6F1896C63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0DA0E3-77EC-2694-772A-454E1AAFD35A}"/>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6" name="Footer Placeholder 5">
            <a:extLst>
              <a:ext uri="{FF2B5EF4-FFF2-40B4-BE49-F238E27FC236}">
                <a16:creationId xmlns:a16="http://schemas.microsoft.com/office/drawing/2014/main" id="{A144A6F6-B2E4-2675-100E-3968AB54A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517A-B597-0DE6-0558-49AB4A60007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4596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14FD5-9639-5760-75B8-19CF8F632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E2470C-F88A-6A82-8DCE-02F6F709D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C971D8-8E3D-9F65-DEBE-B52CFF98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8B44F8E1-CCE5-DDB0-C944-177F61DC0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337F8-7F26-7F10-D721-CF0EAAAA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C99A-748D-664F-A577-5758F467009E}" type="slidenum">
              <a:rPr lang="en-US" smtClean="0"/>
              <a:t>‹#›</a:t>
            </a:fld>
            <a:endParaRPr lang="en-US"/>
          </a:p>
        </p:txBody>
      </p:sp>
    </p:spTree>
    <p:extLst>
      <p:ext uri="{BB962C8B-B14F-4D97-AF65-F5344CB8AC3E}">
        <p14:creationId xmlns:p14="http://schemas.microsoft.com/office/powerpoint/2010/main" val="138844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 Id="rId5" Type="http://schemas.openxmlformats.org/officeDocument/2006/relationships/hyperlink" Target="https://docs.oracle.com/en/java/javase/17/docs/api/java.base/java/io/Writer.html" TargetMode="External"/><Relationship Id="rId4" Type="http://schemas.openxmlformats.org/officeDocument/2006/relationships/hyperlink" Target="https://docs.oracle.com/en/java/javase/17/docs/api/java.base/java/io/Reader.html" TargetMode="External"/></Relationships>
</file>

<file path=ppt/slides/_rels/slide154.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docs.oracle.com/en/java/javase/17/docs/api/java.base/java/io/Writer.html" TargetMode="External"/><Relationship Id="rId2" Type="http://schemas.openxmlformats.org/officeDocument/2006/relationships/hyperlink" Target="https://docs.oracle.com/en/java/javase/17/docs/api/java.base/java/io/Reader.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medium.com/@javatechie/the-evolution-of-switch-statement-from-java-7-to-java-17-4b5eee8d29b7"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24F-85D4-06E7-3E8C-61C7282F1BCD}"/>
              </a:ext>
            </a:extLst>
          </p:cNvPr>
          <p:cNvSpPr>
            <a:spLocks noGrp="1"/>
          </p:cNvSpPr>
          <p:nvPr>
            <p:ph type="ctrTitle"/>
          </p:nvPr>
        </p:nvSpPr>
        <p:spPr/>
        <p:txBody>
          <a:bodyPr/>
          <a:lstStyle/>
          <a:p>
            <a:r>
              <a:rPr lang="en-US" dirty="0"/>
              <a:t>Core Concepts</a:t>
            </a:r>
          </a:p>
        </p:txBody>
      </p:sp>
      <p:sp>
        <p:nvSpPr>
          <p:cNvPr id="3" name="Subtitle 2">
            <a:extLst>
              <a:ext uri="{FF2B5EF4-FFF2-40B4-BE49-F238E27FC236}">
                <a16:creationId xmlns:a16="http://schemas.microsoft.com/office/drawing/2014/main" id="{125DBB2A-3D08-9854-BD6A-B18A93C29B2A}"/>
              </a:ext>
            </a:extLst>
          </p:cNvPr>
          <p:cNvSpPr>
            <a:spLocks noGrp="1"/>
          </p:cNvSpPr>
          <p:nvPr>
            <p:ph type="subTitle" idx="1"/>
          </p:nvPr>
        </p:nvSpPr>
        <p:spPr/>
        <p:txBody>
          <a:bodyPr>
            <a:normAutofit lnSpcReduction="10000"/>
          </a:bodyPr>
          <a:lstStyle/>
          <a:p>
            <a:r>
              <a:rPr lang="en-US" dirty="0"/>
              <a:t>Java(Coffee Bean Name) by James Gosling</a:t>
            </a:r>
          </a:p>
          <a:p>
            <a:r>
              <a:rPr lang="en-US" dirty="0"/>
              <a:t>Initial Version Name(OAK- Tree name)</a:t>
            </a:r>
          </a:p>
          <a:p>
            <a:r>
              <a:rPr lang="en-US" dirty="0"/>
              <a:t>Implemented by Sun Micro-Systems</a:t>
            </a:r>
          </a:p>
          <a:p>
            <a:r>
              <a:rPr lang="en-US" dirty="0"/>
              <a:t>Currently Owned by Oracle</a:t>
            </a:r>
          </a:p>
        </p:txBody>
      </p:sp>
    </p:spTree>
    <p:extLst>
      <p:ext uri="{BB962C8B-B14F-4D97-AF65-F5344CB8AC3E}">
        <p14:creationId xmlns:p14="http://schemas.microsoft.com/office/powerpoint/2010/main" val="257319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7. </a:t>
            </a:r>
            <a:r>
              <a:rPr lang="en-IN" sz="4400" dirty="0">
                <a:effectLst/>
                <a:latin typeface="TTE1948BD8t00"/>
              </a:rPr>
              <a:t>Networked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In real world we have two types of networks. </a:t>
            </a:r>
          </a:p>
          <a:p>
            <a:pPr lvl="1"/>
            <a:r>
              <a:rPr lang="en-IN" sz="1400" dirty="0">
                <a:latin typeface="TTE19499A0t00"/>
              </a:rPr>
              <a:t>U</a:t>
            </a:r>
            <a:r>
              <a:rPr lang="en-IN" sz="1400" dirty="0">
                <a:effectLst/>
                <a:latin typeface="TTE19499A0t00"/>
              </a:rPr>
              <a:t>n-trusted networks(LAN - J2SE)</a:t>
            </a:r>
          </a:p>
          <a:p>
            <a:pPr lvl="1"/>
            <a:r>
              <a:rPr lang="en-IN" sz="1400" dirty="0">
                <a:latin typeface="TTE19499A0t00"/>
              </a:rPr>
              <a:t>T</a:t>
            </a:r>
            <a:r>
              <a:rPr lang="en-IN" sz="1400" dirty="0">
                <a:effectLst/>
                <a:latin typeface="TTE19499A0t00"/>
              </a:rPr>
              <a:t>rusted networks(WAN- J2EE)</a:t>
            </a:r>
            <a:r>
              <a:rPr lang="en-IN" sz="1400" dirty="0">
                <a:effectLst/>
                <a:latin typeface="TTE1948BD8t00"/>
              </a:rPr>
              <a:t>.</a:t>
            </a:r>
            <a:endParaRPr lang="en-IN" sz="8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LAN – Java Application Runs in Single Server</a:t>
            </a:r>
          </a:p>
          <a:p>
            <a:pPr lvl="2"/>
            <a:r>
              <a:rPr lang="en-US" b="1" dirty="0">
                <a:solidFill>
                  <a:schemeClr val="accent6"/>
                </a:solidFill>
              </a:rPr>
              <a:t>Used by Small Organizations</a:t>
            </a:r>
          </a:p>
          <a:p>
            <a:pPr lvl="1"/>
            <a:r>
              <a:rPr lang="en-US" b="1" dirty="0">
                <a:solidFill>
                  <a:schemeClr val="accent6"/>
                </a:solidFill>
              </a:rPr>
              <a:t>WAN – Java Application Runs in Multiple Servers</a:t>
            </a:r>
          </a:p>
          <a:p>
            <a:pPr lvl="2"/>
            <a:r>
              <a:rPr lang="en-US" b="1" dirty="0">
                <a:solidFill>
                  <a:schemeClr val="accent6"/>
                </a:solidFill>
              </a:rPr>
              <a:t>Used by Large Scale Organizations</a:t>
            </a:r>
          </a:p>
        </p:txBody>
      </p:sp>
    </p:spTree>
    <p:extLst>
      <p:ext uri="{BB962C8B-B14F-4D97-AF65-F5344CB8AC3E}">
        <p14:creationId xmlns:p14="http://schemas.microsoft.com/office/powerpoint/2010/main" val="13446537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Continue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20000"/>
          </a:bodyPr>
          <a:lstStyle/>
          <a:p>
            <a:r>
              <a:rPr lang="en-IN" dirty="0">
                <a:solidFill>
                  <a:srgbClr val="000000"/>
                </a:solidFill>
                <a:latin typeface="Helvetica" pitchFamily="2" charset="0"/>
              </a:rPr>
              <a:t>S</a:t>
            </a:r>
            <a:r>
              <a:rPr lang="en-IN" dirty="0">
                <a:solidFill>
                  <a:srgbClr val="000000"/>
                </a:solidFill>
                <a:effectLst/>
                <a:latin typeface="Helvetica" pitchFamily="2" charset="0"/>
              </a:rPr>
              <a:t>kip the current iteration, continue the rest of the iterations normally</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Example:</a:t>
            </a:r>
          </a:p>
          <a:p>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continue; }</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386436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sz="2400" b="0" i="0" u="none" strike="noStrike" dirty="0">
                <a:solidFill>
                  <a:srgbClr val="000000"/>
                </a:solidFill>
                <a:effectLst/>
                <a:latin typeface="Helvetica" pitchFamily="2" charset="0"/>
                <a:cs typeface="Arial" panose="020B0604020202020204" pitchFamily="34" charset="0"/>
              </a:rPr>
              <a:t>The return statement is mainly used in methods in order to terminate a method in between and return back to the caller method. It is an optional statement. </a:t>
            </a:r>
          </a:p>
          <a:p>
            <a:pPr marL="0" indent="0">
              <a:buNone/>
            </a:pPr>
            <a:r>
              <a:rPr lang="en-IN" sz="2400" b="0" i="0" u="none" strike="noStrike" dirty="0">
                <a:solidFill>
                  <a:srgbClr val="000000"/>
                </a:solidFill>
                <a:effectLst/>
                <a:latin typeface="Helvetica" pitchFamily="2" charset="0"/>
                <a:cs typeface="Arial" panose="020B0604020202020204" pitchFamily="34" charset="0"/>
              </a:rPr>
              <a:t>That is, even if a method doesn't include a return statement, control returns back to the caller method after execution of the method. Return statement may or may not return parameters to the caller method.</a:t>
            </a:r>
            <a:endParaRPr lang="en-IN" sz="2400" dirty="0">
              <a:solidFill>
                <a:srgbClr val="000000"/>
              </a:solidFill>
              <a:effectLst/>
              <a:latin typeface="Helvetica" pitchFamily="2" charset="0"/>
              <a:cs typeface="Arial" panose="020B0604020202020204" pitchFamily="34" charset="0"/>
            </a:endParaRPr>
          </a:p>
        </p:txBody>
      </p:sp>
    </p:spTree>
    <p:extLst>
      <p:ext uri="{BB962C8B-B14F-4D97-AF65-F5344CB8AC3E}">
        <p14:creationId xmlns:p14="http://schemas.microsoft.com/office/powerpoint/2010/main" val="14388754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7500" lnSpcReduction="20000"/>
          </a:bodyPr>
          <a:lstStyle/>
          <a:p>
            <a:pPr marL="0" indent="0">
              <a:buNone/>
            </a:pPr>
            <a:r>
              <a:rPr lang="en-IN" sz="2400" dirty="0">
                <a:solidFill>
                  <a:srgbClr val="000000"/>
                </a:solidFill>
                <a:effectLst/>
                <a:latin typeface="Helvetica" pitchFamily="2" charset="0"/>
                <a:cs typeface="Arial" panose="020B0604020202020204" pitchFamily="34" charset="0"/>
              </a:rPr>
              <a:t>class Test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public static void main(String[] </a:t>
            </a:r>
            <a:r>
              <a:rPr lang="en-IN" sz="2400" dirty="0" err="1">
                <a:solidFill>
                  <a:srgbClr val="000000"/>
                </a:solidFill>
                <a:effectLst/>
                <a:latin typeface="Helvetica" pitchFamily="2" charset="0"/>
                <a:cs typeface="Arial" panose="020B0604020202020204" pitchFamily="34" charset="0"/>
              </a:rPr>
              <a:t>args</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Test t = new Test();</a:t>
            </a:r>
          </a:p>
          <a:p>
            <a:pPr marL="0" indent="0">
              <a:buNone/>
            </a:pPr>
            <a:r>
              <a:rPr lang="en-IN" sz="2400" dirty="0">
                <a:solidFill>
                  <a:srgbClr val="000000"/>
                </a:solidFill>
                <a:effectLst/>
                <a:latin typeface="Helvetica" pitchFamily="2" charset="0"/>
                <a:cs typeface="Arial" panose="020B0604020202020204" pitchFamily="34" charset="0"/>
              </a:rPr>
              <a:t>int sum = </a:t>
            </a:r>
            <a:r>
              <a:rPr lang="en-IN" sz="2400" dirty="0" err="1">
                <a:solidFill>
                  <a:srgbClr val="000000"/>
                </a:solidFill>
                <a:effectLst/>
                <a:latin typeface="Helvetica" pitchFamily="2" charset="0"/>
                <a:cs typeface="Arial" panose="020B0604020202020204" pitchFamily="34" charset="0"/>
              </a:rPr>
              <a:t>t.addition</a:t>
            </a:r>
            <a:r>
              <a:rPr lang="en-IN" sz="2400" dirty="0">
                <a:solidFill>
                  <a:srgbClr val="000000"/>
                </a:solidFill>
                <a:effectLst/>
                <a:latin typeface="Helvetica" pitchFamily="2" charset="0"/>
                <a:cs typeface="Arial" panose="020B0604020202020204" pitchFamily="34" charset="0"/>
              </a:rPr>
              <a:t>(10,20);  //addition() method return integer value</a:t>
            </a:r>
          </a:p>
          <a:p>
            <a:pPr marL="0" indent="0">
              <a:buNone/>
            </a:pPr>
            <a:r>
              <a:rPr lang="en-IN" sz="2400" dirty="0">
                <a:solidFill>
                  <a:srgbClr val="000000"/>
                </a:solidFill>
                <a:effectLst/>
                <a:latin typeface="Helvetica" pitchFamily="2" charset="0"/>
                <a:cs typeface="Arial" panose="020B0604020202020204" pitchFamily="34" charset="0"/>
              </a:rPr>
              <a:t>System.out.println("Sum = "+sum);</a:t>
            </a:r>
          </a:p>
          <a:p>
            <a:pPr marL="0" indent="0">
              <a:buNone/>
            </a:pPr>
            <a:r>
              <a:rPr lang="en-IN" sz="2400" dirty="0" err="1">
                <a:solidFill>
                  <a:srgbClr val="000000"/>
                </a:solidFill>
                <a:effectLst/>
                <a:latin typeface="Helvetica" pitchFamily="2" charset="0"/>
                <a:cs typeface="Arial" panose="020B0604020202020204" pitchFamily="34" charset="0"/>
              </a:rPr>
              <a:t>t.show</a:t>
            </a:r>
            <a:r>
              <a:rPr lang="en-IN" sz="2400" dirty="0">
                <a:solidFill>
                  <a:srgbClr val="000000"/>
                </a:solidFill>
                <a:effectLst/>
                <a:latin typeface="Helvetica" pitchFamily="2" charset="0"/>
                <a:cs typeface="Arial" panose="020B0604020202020204" pitchFamily="34" charset="0"/>
              </a:rPr>
              <a:t>("Siva");  //show() method does not return any value </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int addition(int </a:t>
            </a:r>
            <a:r>
              <a:rPr lang="en-IN" sz="2400" dirty="0" err="1">
                <a:solidFill>
                  <a:srgbClr val="000000"/>
                </a:solidFill>
                <a:effectLst/>
                <a:latin typeface="Helvetica" pitchFamily="2" charset="0"/>
                <a:cs typeface="Arial" panose="020B0604020202020204" pitchFamily="34" charset="0"/>
              </a:rPr>
              <a:t>a,int</a:t>
            </a:r>
            <a:r>
              <a:rPr lang="en-IN" sz="2400" dirty="0">
                <a:solidFill>
                  <a:srgbClr val="000000"/>
                </a:solidFill>
                <a:effectLst/>
                <a:latin typeface="Helvetica" pitchFamily="2" charset="0"/>
                <a:cs typeface="Arial" panose="020B0604020202020204" pitchFamily="34" charset="0"/>
              </a:rPr>
              <a:t> b)</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return </a:t>
            </a:r>
            <a:r>
              <a:rPr lang="en-IN" sz="2400" dirty="0" err="1">
                <a:solidFill>
                  <a:srgbClr val="000000"/>
                </a:solidFill>
                <a:effectLst/>
                <a:latin typeface="Helvetica" pitchFamily="2" charset="0"/>
                <a:cs typeface="Arial" panose="020B0604020202020204" pitchFamily="34" charset="0"/>
              </a:rPr>
              <a:t>a+b</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void show(String name)</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System.out.println("Welcome "+name);</a:t>
            </a:r>
          </a:p>
          <a:p>
            <a:pPr marL="0" indent="0">
              <a:buNone/>
            </a:pPr>
            <a:r>
              <a:rPr lang="en-IN" sz="2400" dirty="0">
                <a:solidFill>
                  <a:srgbClr val="000000"/>
                </a:solidFill>
                <a:effectLst/>
                <a:latin typeface="Helvetica" pitchFamily="2" charset="0"/>
                <a:cs typeface="Arial" panose="020B0604020202020204" pitchFamily="34" charset="0"/>
              </a:rPr>
              <a:t>return; // not returning anything, it is optional</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p:txBody>
      </p:sp>
    </p:spTree>
    <p:extLst>
      <p:ext uri="{BB962C8B-B14F-4D97-AF65-F5344CB8AC3E}">
        <p14:creationId xmlns:p14="http://schemas.microsoft.com/office/powerpoint/2010/main" val="2724634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b="0" i="0" u="none" strike="noStrike" dirty="0">
                <a:solidFill>
                  <a:srgbClr val="000000"/>
                </a:solidFill>
                <a:effectLst/>
                <a:latin typeface="Arial" panose="020B0604020202020204" pitchFamily="34" charset="0"/>
                <a:cs typeface="Arial" panose="020B0604020202020204" pitchFamily="34" charset="0"/>
              </a:rPr>
              <a:t>In the case of nested loops to break and continue a particular loop we should go for labelled break and continue statements. The Java labelled loops allows transferring to a particular line or statement.</a:t>
            </a:r>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59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0000" lnSpcReduction="20000"/>
          </a:bodyPr>
          <a:lstStyle/>
          <a:p>
            <a:pPr marL="0" indent="0">
              <a:buNone/>
            </a:pPr>
            <a:r>
              <a:rPr lang="en-IN" dirty="0">
                <a:solidFill>
                  <a:srgbClr val="000000"/>
                </a:solidFill>
                <a:effectLst/>
                <a:latin typeface="Arial" panose="020B0604020202020204" pitchFamily="34" charset="0"/>
                <a:cs typeface="Arial" panose="020B0604020202020204" pitchFamily="34" charset="0"/>
              </a:rPr>
              <a:t>class Test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public static void main(String[] </a:t>
            </a:r>
            <a:r>
              <a:rPr lang="en-IN" dirty="0" err="1">
                <a:solidFill>
                  <a:srgbClr val="000000"/>
                </a:solidFill>
                <a:effectLst/>
                <a:latin typeface="Arial" panose="020B0604020202020204" pitchFamily="34" charset="0"/>
                <a:cs typeface="Arial" panose="020B0604020202020204" pitchFamily="34" charset="0"/>
              </a:rPr>
              <a:t>args</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out:</a:t>
            </a:r>
          </a:p>
          <a:p>
            <a:pPr marL="0" indent="0">
              <a:buNone/>
            </a:pPr>
            <a:r>
              <a:rPr lang="en-IN" dirty="0">
                <a:solidFill>
                  <a:srgbClr val="000000"/>
                </a:solidFill>
                <a:effectLst/>
                <a:latin typeface="Arial" panose="020B0604020202020204" pitchFamily="34" charset="0"/>
                <a:cs typeface="Arial" panose="020B0604020202020204" pitchFamily="34" charset="0"/>
              </a:rPr>
              <a:t>for(int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=1;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&lt;=100;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System.out.println("outer");</a:t>
            </a:r>
          </a:p>
          <a:p>
            <a:pPr marL="0" indent="0">
              <a:buNone/>
            </a:pPr>
            <a:r>
              <a:rPr lang="en-IN" dirty="0">
                <a:solidFill>
                  <a:srgbClr val="000000"/>
                </a:solidFill>
                <a:effectLst/>
                <a:latin typeface="Arial" panose="020B0604020202020204" pitchFamily="34" charset="0"/>
                <a:cs typeface="Arial" panose="020B0604020202020204" pitchFamily="34" charset="0"/>
              </a:rPr>
              <a:t>  for(int j=1; j&lt;=100; </a:t>
            </a:r>
            <a:r>
              <a:rPr lang="en-IN" dirty="0" err="1">
                <a:solidFill>
                  <a:srgbClr val="000000"/>
                </a:solidFill>
                <a:effectLst/>
                <a:latin typeface="Arial" panose="020B0604020202020204" pitchFamily="34" charset="0"/>
                <a:cs typeface="Arial" panose="020B0604020202020204" pitchFamily="34" charset="0"/>
              </a:rPr>
              <a:t>j++</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System.out.println("nested");</a:t>
            </a:r>
          </a:p>
          <a:p>
            <a:pPr marL="0" indent="0">
              <a:buNone/>
            </a:pPr>
            <a:r>
              <a:rPr lang="en-IN" dirty="0">
                <a:solidFill>
                  <a:srgbClr val="000000"/>
                </a:solidFill>
                <a:effectLst/>
                <a:latin typeface="Arial" panose="020B0604020202020204" pitchFamily="34" charset="0"/>
                <a:cs typeface="Arial" panose="020B0604020202020204" pitchFamily="34" charset="0"/>
              </a:rPr>
              <a:t>    if(j==2)</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 break; this will exit from inner for loop only</a:t>
            </a:r>
          </a:p>
          <a:p>
            <a:pPr marL="0" indent="0">
              <a:buNone/>
            </a:pPr>
            <a:r>
              <a:rPr lang="en-IN" dirty="0">
                <a:solidFill>
                  <a:srgbClr val="000000"/>
                </a:solidFill>
                <a:effectLst/>
                <a:latin typeface="Arial" panose="020B0604020202020204" pitchFamily="34" charset="0"/>
                <a:cs typeface="Arial" panose="020B0604020202020204" pitchFamily="34" charset="0"/>
              </a:rPr>
              <a:t>    break out; // this will exit from both for loops</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60088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Practice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Arial" panose="020B0604020202020204" pitchFamily="34" charset="0"/>
                <a:cs typeface="Arial" panose="020B0604020202020204" pitchFamily="34" charset="0"/>
              </a:rPr>
              <a:t>Print Even Numbers alone between 0-100</a:t>
            </a:r>
          </a:p>
          <a:p>
            <a:r>
              <a:rPr lang="en-IN" dirty="0">
                <a:solidFill>
                  <a:srgbClr val="000000"/>
                </a:solidFill>
                <a:latin typeface="Arial" panose="020B0604020202020204" pitchFamily="34" charset="0"/>
                <a:cs typeface="Arial" panose="020B0604020202020204" pitchFamily="34" charset="0"/>
              </a:rPr>
              <a:t>Print odd Numbers Between 0-100</a:t>
            </a:r>
          </a:p>
          <a:p>
            <a:r>
              <a:rPr lang="en-IN" dirty="0">
                <a:solidFill>
                  <a:srgbClr val="000000"/>
                </a:solidFill>
                <a:latin typeface="Arial" panose="020B0604020202020204" pitchFamily="34" charset="0"/>
                <a:cs typeface="Arial" panose="020B0604020202020204" pitchFamily="34" charset="0"/>
              </a:rPr>
              <a:t>Basic calculator Program – accept Input parameters</a:t>
            </a:r>
          </a:p>
          <a:p>
            <a:pPr lvl="1"/>
            <a:r>
              <a:rPr lang="en-IN" dirty="0">
                <a:solidFill>
                  <a:srgbClr val="000000"/>
                </a:solidFill>
                <a:latin typeface="Arial" panose="020B0604020202020204" pitchFamily="34" charset="0"/>
                <a:cs typeface="Arial" panose="020B0604020202020204" pitchFamily="34" charset="0"/>
              </a:rPr>
              <a:t>Using If-else</a:t>
            </a:r>
          </a:p>
          <a:p>
            <a:pPr lvl="1"/>
            <a:r>
              <a:rPr lang="en-IN" dirty="0">
                <a:solidFill>
                  <a:srgbClr val="000000"/>
                </a:solidFill>
                <a:latin typeface="Arial" panose="020B0604020202020204" pitchFamily="34" charset="0"/>
                <a:cs typeface="Arial" panose="020B0604020202020204" pitchFamily="34" charset="0"/>
              </a:rPr>
              <a:t>Using Switch Statement</a:t>
            </a:r>
          </a:p>
          <a:p>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6075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Best Practices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lnSpcReduction="10000"/>
          </a:bodyPr>
          <a:lstStyle/>
          <a:p>
            <a:pPr algn="l"/>
            <a:r>
              <a:rPr lang="en-IN" sz="2000" b="0" i="0" u="none" strike="noStrike" dirty="0">
                <a:solidFill>
                  <a:srgbClr val="666666"/>
                </a:solidFill>
                <a:effectLst/>
                <a:latin typeface="Arial" panose="020B0604020202020204" pitchFamily="34" charset="0"/>
                <a:cs typeface="Arial" panose="020B0604020202020204" pitchFamily="34" charset="0"/>
              </a:rPr>
              <a:t>Jump statements can significantly simplify complex control flow structures in Java. However, they should be used judiciously, as excessive use can lead to code that is hard to read and maintain. Here are some best practices and practical applications</a:t>
            </a:r>
          </a:p>
          <a:p>
            <a:pPr algn="l"/>
            <a:endParaRPr lang="en-IN" sz="2000" b="0" i="0" u="none" strike="noStrike" dirty="0">
              <a:solidFill>
                <a:srgbClr val="666666"/>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Break in Switch-Case: The ‘break’ statement is vital in ‘switch-case’ structures to prevent ‘fall-through’ from one case to another</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Control Complex Loops: In nested loops, judicious use of ‘break’ and ‘continue’ can control iterations more precisely and prevent unnecessary processing;</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Method Return Values: Using ‘return’ effectively in methods can simplify logic by allowing early exit from a method and reducing nested conditions</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Debugging and Error Handling: Jump statements can be used for quick exits or skipping sections of code during debugging and handling errors.</a:t>
            </a:r>
          </a:p>
          <a:p>
            <a:endParaRPr lang="en-IN"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9327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Modifiers:</a:t>
            </a:r>
          </a:p>
          <a:p>
            <a:pPr lvl="1"/>
            <a:r>
              <a:rPr lang="en-IN" sz="1600" dirty="0">
                <a:solidFill>
                  <a:srgbClr val="000000"/>
                </a:solidFill>
                <a:latin typeface="Arial" panose="020B0604020202020204" pitchFamily="34" charset="0"/>
                <a:cs typeface="Arial" panose="020B0604020202020204" pitchFamily="34" charset="0"/>
              </a:rPr>
              <a:t>public</a:t>
            </a:r>
          </a:p>
          <a:p>
            <a:pPr lvl="1"/>
            <a:r>
              <a:rPr lang="en-IN" sz="1600" dirty="0">
                <a:solidFill>
                  <a:srgbClr val="000000"/>
                </a:solidFill>
                <a:latin typeface="Arial" panose="020B0604020202020204" pitchFamily="34" charset="0"/>
                <a:cs typeface="Arial" panose="020B0604020202020204" pitchFamily="34" charset="0"/>
              </a:rPr>
              <a:t>private</a:t>
            </a:r>
          </a:p>
          <a:p>
            <a:pPr lvl="1"/>
            <a:r>
              <a:rPr lang="en-IN" sz="1600" dirty="0">
                <a:solidFill>
                  <a:srgbClr val="000000"/>
                </a:solidFill>
                <a:latin typeface="Arial" panose="020B0604020202020204" pitchFamily="34" charset="0"/>
                <a:cs typeface="Arial" panose="020B0604020202020204" pitchFamily="34" charset="0"/>
              </a:rPr>
              <a:t>protected</a:t>
            </a:r>
          </a:p>
          <a:p>
            <a:pPr lvl="1"/>
            <a:r>
              <a:rPr lang="en-IN" sz="1600" dirty="0">
                <a:solidFill>
                  <a:srgbClr val="000000"/>
                </a:solidFill>
                <a:latin typeface="Arial" panose="020B0604020202020204" pitchFamily="34" charset="0"/>
                <a:cs typeface="Arial" panose="020B0604020202020204" pitchFamily="34" charset="0"/>
              </a:rPr>
              <a:t>static</a:t>
            </a:r>
          </a:p>
          <a:p>
            <a:pPr lvl="1"/>
            <a:r>
              <a:rPr lang="en-IN" sz="1600" dirty="0">
                <a:solidFill>
                  <a:srgbClr val="000000"/>
                </a:solidFill>
                <a:latin typeface="Arial" panose="020B0604020202020204" pitchFamily="34" charset="0"/>
                <a:cs typeface="Arial" panose="020B0604020202020204" pitchFamily="34" charset="0"/>
              </a:rPr>
              <a:t>abstract</a:t>
            </a:r>
          </a:p>
          <a:p>
            <a:pPr lvl="1"/>
            <a:r>
              <a:rPr lang="en-IN" sz="1600" dirty="0">
                <a:solidFill>
                  <a:srgbClr val="000000"/>
                </a:solidFill>
                <a:latin typeface="Arial" panose="020B0604020202020204" pitchFamily="34" charset="0"/>
                <a:cs typeface="Arial" panose="020B0604020202020204" pitchFamily="34" charset="0"/>
              </a:rPr>
              <a:t>final</a:t>
            </a:r>
          </a:p>
          <a:p>
            <a:pPr lvl="1"/>
            <a:r>
              <a:rPr lang="en-IN" sz="1600" dirty="0">
                <a:solidFill>
                  <a:srgbClr val="000000"/>
                </a:solidFill>
                <a:latin typeface="Arial" panose="020B0604020202020204" pitchFamily="34" charset="0"/>
                <a:cs typeface="Arial" panose="020B0604020202020204" pitchFamily="34" charset="0"/>
              </a:rPr>
              <a:t>native</a:t>
            </a:r>
          </a:p>
          <a:p>
            <a:pPr lvl="1"/>
            <a:r>
              <a:rPr lang="en-IN" sz="1600" dirty="0">
                <a:solidFill>
                  <a:srgbClr val="000000"/>
                </a:solidFill>
                <a:latin typeface="Arial" panose="020B0604020202020204" pitchFamily="34" charset="0"/>
                <a:cs typeface="Arial" panose="020B0604020202020204" pitchFamily="34" charset="0"/>
              </a:rPr>
              <a:t>volatile</a:t>
            </a:r>
          </a:p>
          <a:p>
            <a:pPr lvl="1"/>
            <a:r>
              <a:rPr lang="en-IN" sz="1600" dirty="0">
                <a:solidFill>
                  <a:srgbClr val="000000"/>
                </a:solidFill>
                <a:latin typeface="Arial" panose="020B0604020202020204" pitchFamily="34" charset="0"/>
                <a:cs typeface="Arial" panose="020B0604020202020204" pitchFamily="34" charset="0"/>
              </a:rPr>
              <a:t>synchronized</a:t>
            </a:r>
          </a:p>
          <a:p>
            <a:pPr lvl="1"/>
            <a:r>
              <a:rPr lang="en-IN" sz="1600" dirty="0">
                <a:solidFill>
                  <a:srgbClr val="000000"/>
                </a:solidFill>
                <a:latin typeface="Arial" panose="020B0604020202020204" pitchFamily="34" charset="0"/>
                <a:cs typeface="Arial" panose="020B0604020202020204" pitchFamily="34" charset="0"/>
              </a:rPr>
              <a:t>transient</a:t>
            </a:r>
          </a:p>
          <a:p>
            <a:pPr lvl="1"/>
            <a:r>
              <a:rPr lang="en-IN" sz="1600" dirty="0" err="1">
                <a:solidFill>
                  <a:srgbClr val="000000"/>
                </a:solidFill>
                <a:latin typeface="Arial" panose="020B0604020202020204" pitchFamily="34" charset="0"/>
                <a:cs typeface="Arial" panose="020B0604020202020204" pitchFamily="34" charset="0"/>
              </a:rPr>
              <a:t>strictfp</a:t>
            </a: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5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Flow Control</a:t>
            </a:r>
          </a:p>
          <a:p>
            <a:pPr marL="0" indent="0">
              <a:buNone/>
            </a:pPr>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If</a:t>
            </a:r>
          </a:p>
          <a:p>
            <a:pPr lvl="1"/>
            <a:r>
              <a:rPr lang="en-IN" sz="1600" dirty="0">
                <a:solidFill>
                  <a:srgbClr val="000000"/>
                </a:solidFill>
                <a:effectLst/>
                <a:latin typeface="Arial" panose="020B0604020202020204" pitchFamily="34" charset="0"/>
                <a:cs typeface="Arial" panose="020B0604020202020204" pitchFamily="34" charset="0"/>
              </a:rPr>
              <a:t>else</a:t>
            </a:r>
          </a:p>
          <a:p>
            <a:pPr lvl="1"/>
            <a:r>
              <a:rPr lang="en-IN" sz="1600" dirty="0">
                <a:solidFill>
                  <a:srgbClr val="000000"/>
                </a:solidFill>
                <a:effectLst/>
                <a:latin typeface="Arial" panose="020B0604020202020204" pitchFamily="34" charset="0"/>
                <a:cs typeface="Arial" panose="020B0604020202020204" pitchFamily="34" charset="0"/>
              </a:rPr>
              <a:t>switch</a:t>
            </a:r>
          </a:p>
          <a:p>
            <a:pPr lvl="1"/>
            <a:r>
              <a:rPr lang="en-IN" sz="1600" dirty="0">
                <a:solidFill>
                  <a:srgbClr val="000000"/>
                </a:solidFill>
                <a:effectLst/>
                <a:latin typeface="Arial" panose="020B0604020202020204" pitchFamily="34" charset="0"/>
                <a:cs typeface="Arial" panose="020B0604020202020204" pitchFamily="34" charset="0"/>
              </a:rPr>
              <a:t>break</a:t>
            </a:r>
          </a:p>
          <a:p>
            <a:pPr lvl="1"/>
            <a:r>
              <a:rPr lang="en-IN" sz="1600" dirty="0">
                <a:solidFill>
                  <a:srgbClr val="000000"/>
                </a:solidFill>
                <a:effectLst/>
                <a:latin typeface="Arial" panose="020B0604020202020204" pitchFamily="34" charset="0"/>
                <a:cs typeface="Arial" panose="020B0604020202020204" pitchFamily="34" charset="0"/>
              </a:rPr>
              <a:t>case</a:t>
            </a:r>
          </a:p>
          <a:p>
            <a:pPr lvl="1"/>
            <a:r>
              <a:rPr lang="en-IN" sz="1600" dirty="0">
                <a:solidFill>
                  <a:srgbClr val="000000"/>
                </a:solidFill>
                <a:effectLst/>
                <a:latin typeface="Arial" panose="020B0604020202020204" pitchFamily="34" charset="0"/>
                <a:cs typeface="Arial" panose="020B0604020202020204" pitchFamily="34" charset="0"/>
              </a:rPr>
              <a:t>default</a:t>
            </a:r>
          </a:p>
          <a:p>
            <a:pPr lvl="1"/>
            <a:r>
              <a:rPr lang="en-IN" sz="1600" dirty="0">
                <a:solidFill>
                  <a:srgbClr val="000000"/>
                </a:solidFill>
                <a:effectLst/>
                <a:latin typeface="Arial" panose="020B0604020202020204" pitchFamily="34" charset="0"/>
                <a:cs typeface="Arial" panose="020B0604020202020204" pitchFamily="34" charset="0"/>
              </a:rPr>
              <a:t>for</a:t>
            </a:r>
          </a:p>
          <a:p>
            <a:pPr lvl="1"/>
            <a:r>
              <a:rPr lang="en-IN" sz="1600" dirty="0">
                <a:solidFill>
                  <a:srgbClr val="000000"/>
                </a:solidFill>
                <a:effectLst/>
                <a:latin typeface="Arial" panose="020B0604020202020204" pitchFamily="34" charset="0"/>
                <a:cs typeface="Arial" panose="020B0604020202020204" pitchFamily="34" charset="0"/>
              </a:rPr>
              <a:t>do</a:t>
            </a:r>
          </a:p>
          <a:p>
            <a:pPr lvl="1"/>
            <a:r>
              <a:rPr lang="en-IN" sz="1600" dirty="0">
                <a:solidFill>
                  <a:srgbClr val="000000"/>
                </a:solidFill>
                <a:effectLst/>
                <a:latin typeface="Arial" panose="020B0604020202020204" pitchFamily="34" charset="0"/>
                <a:cs typeface="Arial" panose="020B0604020202020204" pitchFamily="34" charset="0"/>
              </a:rPr>
              <a:t>while</a:t>
            </a:r>
          </a:p>
          <a:p>
            <a:pPr lvl="1"/>
            <a:r>
              <a:rPr lang="en-IN" sz="1600" dirty="0">
                <a:solidFill>
                  <a:srgbClr val="000000"/>
                </a:solidFill>
                <a:effectLst/>
                <a:latin typeface="Arial" panose="020B0604020202020204" pitchFamily="34" charset="0"/>
                <a:cs typeface="Arial" panose="020B0604020202020204" pitchFamily="34" charset="0"/>
              </a:rPr>
              <a:t>continue</a:t>
            </a:r>
            <a:endParaRPr lang="en-IN" sz="12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357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Exception Handling</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try</a:t>
            </a:r>
          </a:p>
          <a:p>
            <a:pPr lvl="1"/>
            <a:r>
              <a:rPr lang="en-IN" sz="1600" dirty="0">
                <a:solidFill>
                  <a:srgbClr val="000000"/>
                </a:solidFill>
                <a:effectLst/>
                <a:latin typeface="Arial" panose="020B0604020202020204" pitchFamily="34" charset="0"/>
                <a:cs typeface="Arial" panose="020B0604020202020204" pitchFamily="34" charset="0"/>
              </a:rPr>
              <a:t>catch</a:t>
            </a:r>
          </a:p>
          <a:p>
            <a:pPr lvl="1"/>
            <a:r>
              <a:rPr lang="en-IN" sz="1600" dirty="0">
                <a:solidFill>
                  <a:srgbClr val="000000"/>
                </a:solidFill>
                <a:effectLst/>
                <a:latin typeface="Arial" panose="020B0604020202020204" pitchFamily="34" charset="0"/>
                <a:cs typeface="Arial" panose="020B0604020202020204" pitchFamily="34" charset="0"/>
              </a:rPr>
              <a:t>finally</a:t>
            </a:r>
          </a:p>
          <a:p>
            <a:pPr lvl="1"/>
            <a:r>
              <a:rPr lang="en-IN" sz="1600" dirty="0">
                <a:solidFill>
                  <a:srgbClr val="000000"/>
                </a:solidFill>
                <a:effectLst/>
                <a:latin typeface="Arial" panose="020B0604020202020204" pitchFamily="34" charset="0"/>
                <a:cs typeface="Arial" panose="020B0604020202020204" pitchFamily="34" charset="0"/>
              </a:rPr>
              <a:t>throw</a:t>
            </a:r>
          </a:p>
          <a:p>
            <a:pPr lvl="1"/>
            <a:r>
              <a:rPr lang="en-IN" sz="1600" dirty="0">
                <a:solidFill>
                  <a:srgbClr val="000000"/>
                </a:solidFill>
                <a:effectLst/>
                <a:latin typeface="Arial" panose="020B0604020202020204" pitchFamily="34" charset="0"/>
                <a:cs typeface="Arial" panose="020B0604020202020204" pitchFamily="34" charset="0"/>
              </a:rPr>
              <a:t>throws</a:t>
            </a:r>
            <a:endParaRPr lang="en-IN" sz="8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329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8. </a:t>
            </a:r>
            <a:r>
              <a:rPr lang="en-IN" sz="4400" dirty="0">
                <a:effectLst/>
                <a:latin typeface="TTE1948BD8t00"/>
              </a:rPr>
              <a:t>Robust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Any technology if it is good at two main areas it is said to be ROBUST</a:t>
            </a:r>
          </a:p>
          <a:p>
            <a:pPr lvl="1"/>
            <a:r>
              <a:rPr lang="en-IN" sz="1400" dirty="0">
                <a:effectLst/>
                <a:latin typeface="TTE1948BD8t00"/>
              </a:rPr>
              <a:t>1 Exception Handling</a:t>
            </a:r>
          </a:p>
          <a:p>
            <a:pPr lvl="1"/>
            <a:r>
              <a:rPr lang="en-IN" sz="1400" dirty="0">
                <a:effectLst/>
                <a:latin typeface="TTE1948BD8t00"/>
              </a:rPr>
              <a:t>2 Memory Allocation</a:t>
            </a:r>
          </a:p>
          <a:p>
            <a:r>
              <a:rPr lang="en-IN" sz="1800" dirty="0">
                <a:effectLst/>
                <a:latin typeface="TTE1948BD8t00"/>
              </a:rPr>
              <a:t>JAVA is Robust because</a:t>
            </a:r>
          </a:p>
          <a:p>
            <a:pPr marL="0" indent="0">
              <a:buNone/>
            </a:pPr>
            <a:r>
              <a:rPr lang="en-IN" sz="1800" dirty="0">
                <a:effectLst/>
                <a:latin typeface="TTE1948BD8t00"/>
              </a:rPr>
              <a:t>	JAVA is having very good predefined Exception Handling mechanism whenever we are getting exception we are having meaning full information.</a:t>
            </a:r>
          </a:p>
          <a:p>
            <a:pPr marL="0" indent="0">
              <a:buNone/>
            </a:pPr>
            <a:r>
              <a:rPr lang="en-IN" sz="1800" dirty="0">
                <a:effectLst/>
                <a:latin typeface="TTE1948BD8t00"/>
              </a:rPr>
              <a:t>	JAVA is having very good memory management system that is Dynamic Memory (at runtime the memory is allocated) Allocation which allocates and deallocates memory for objects at runtime.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Exception Handling</a:t>
            </a:r>
          </a:p>
          <a:p>
            <a:pPr lvl="1"/>
            <a:r>
              <a:rPr lang="en-US" b="1" dirty="0">
                <a:solidFill>
                  <a:schemeClr val="accent6"/>
                </a:solidFill>
              </a:rPr>
              <a:t>Allocation and Deallocation of Memory at Runtime</a:t>
            </a:r>
          </a:p>
        </p:txBody>
      </p:sp>
    </p:spTree>
    <p:extLst>
      <p:ext uri="{BB962C8B-B14F-4D97-AF65-F5344CB8AC3E}">
        <p14:creationId xmlns:p14="http://schemas.microsoft.com/office/powerpoint/2010/main" val="1596139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Class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import</a:t>
            </a:r>
          </a:p>
          <a:p>
            <a:pPr lvl="1"/>
            <a:r>
              <a:rPr lang="en-IN" sz="1600" dirty="0">
                <a:solidFill>
                  <a:srgbClr val="000000"/>
                </a:solidFill>
                <a:effectLst/>
                <a:latin typeface="Arial" panose="020B0604020202020204" pitchFamily="34" charset="0"/>
                <a:cs typeface="Arial" panose="020B0604020202020204" pitchFamily="34" charset="0"/>
              </a:rPr>
              <a:t>class</a:t>
            </a:r>
          </a:p>
          <a:p>
            <a:pPr lvl="1"/>
            <a:r>
              <a:rPr lang="en-IN" sz="1600" dirty="0">
                <a:solidFill>
                  <a:srgbClr val="000000"/>
                </a:solidFill>
                <a:effectLst/>
                <a:latin typeface="Arial" panose="020B0604020202020204" pitchFamily="34" charset="0"/>
                <a:cs typeface="Arial" panose="020B0604020202020204" pitchFamily="34" charset="0"/>
              </a:rPr>
              <a:t>interface</a:t>
            </a:r>
          </a:p>
          <a:p>
            <a:pPr lvl="1"/>
            <a:r>
              <a:rPr lang="en-IN" sz="1600" dirty="0">
                <a:solidFill>
                  <a:srgbClr val="000000"/>
                </a:solidFill>
                <a:effectLst/>
                <a:latin typeface="Arial" panose="020B0604020202020204" pitchFamily="34" charset="0"/>
                <a:cs typeface="Arial" panose="020B0604020202020204" pitchFamily="34" charset="0"/>
              </a:rPr>
              <a:t>extends</a:t>
            </a:r>
          </a:p>
          <a:p>
            <a:pPr lvl="1"/>
            <a:r>
              <a:rPr lang="en-IN" sz="1600" dirty="0">
                <a:solidFill>
                  <a:srgbClr val="000000"/>
                </a:solidFill>
                <a:effectLst/>
                <a:latin typeface="Arial" panose="020B0604020202020204" pitchFamily="34" charset="0"/>
                <a:cs typeface="Arial" panose="020B0604020202020204" pitchFamily="34" charset="0"/>
              </a:rPr>
              <a:t>package</a:t>
            </a:r>
          </a:p>
          <a:p>
            <a:pPr lvl="1"/>
            <a:r>
              <a:rPr lang="en-IN" sz="1600" dirty="0">
                <a:solidFill>
                  <a:srgbClr val="000000"/>
                </a:solidFill>
                <a:effectLst/>
                <a:latin typeface="Arial" panose="020B0604020202020204" pitchFamily="34" charset="0"/>
                <a:cs typeface="Arial" panose="020B0604020202020204" pitchFamily="34" charset="0"/>
              </a:rPr>
              <a:t>implements</a:t>
            </a:r>
            <a:endParaRPr lang="en-IN" sz="4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2908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Object</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new</a:t>
            </a:r>
          </a:p>
          <a:p>
            <a:pPr lvl="1"/>
            <a:r>
              <a:rPr lang="en-IN" sz="1600" dirty="0" err="1">
                <a:solidFill>
                  <a:srgbClr val="000000"/>
                </a:solidFill>
                <a:effectLst/>
                <a:latin typeface="Arial" panose="020B0604020202020204" pitchFamily="34" charset="0"/>
                <a:cs typeface="Arial" panose="020B0604020202020204" pitchFamily="34" charset="0"/>
              </a:rPr>
              <a:t>instanceof</a:t>
            </a:r>
            <a:endParaRPr lang="en-IN" sz="16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super</a:t>
            </a:r>
          </a:p>
          <a:p>
            <a:pPr lvl="1"/>
            <a:r>
              <a:rPr lang="en-IN" sz="1600" dirty="0">
                <a:solidFill>
                  <a:srgbClr val="000000"/>
                </a:solidFill>
                <a:effectLst/>
                <a:latin typeface="Arial" panose="020B0604020202020204" pitchFamily="34" charset="0"/>
                <a:cs typeface="Arial" panose="020B0604020202020204" pitchFamily="34" charset="0"/>
              </a:rPr>
              <a:t>this</a:t>
            </a:r>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669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primitive data Types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byte</a:t>
            </a:r>
          </a:p>
          <a:p>
            <a:pPr lvl="1"/>
            <a:r>
              <a:rPr lang="en-IN" sz="1600" dirty="0">
                <a:solidFill>
                  <a:srgbClr val="000000"/>
                </a:solidFill>
                <a:effectLst/>
                <a:latin typeface="Arial" panose="020B0604020202020204" pitchFamily="34" charset="0"/>
                <a:cs typeface="Arial" panose="020B0604020202020204" pitchFamily="34" charset="0"/>
              </a:rPr>
              <a:t>short</a:t>
            </a:r>
          </a:p>
          <a:p>
            <a:pPr lvl="1"/>
            <a:r>
              <a:rPr lang="en-IN" sz="1600" dirty="0">
                <a:solidFill>
                  <a:srgbClr val="000000"/>
                </a:solidFill>
                <a:effectLst/>
                <a:latin typeface="Arial" panose="020B0604020202020204" pitchFamily="34" charset="0"/>
                <a:cs typeface="Arial" panose="020B0604020202020204" pitchFamily="34" charset="0"/>
              </a:rPr>
              <a:t>int</a:t>
            </a:r>
          </a:p>
          <a:p>
            <a:pPr lvl="1"/>
            <a:r>
              <a:rPr lang="en-IN" sz="1600" dirty="0">
                <a:solidFill>
                  <a:srgbClr val="000000"/>
                </a:solidFill>
                <a:effectLst/>
                <a:latin typeface="Arial" panose="020B0604020202020204" pitchFamily="34" charset="0"/>
                <a:cs typeface="Arial" panose="020B0604020202020204" pitchFamily="34" charset="0"/>
              </a:rPr>
              <a:t>long</a:t>
            </a:r>
          </a:p>
          <a:p>
            <a:pPr lvl="1"/>
            <a:r>
              <a:rPr lang="en-IN" sz="1600" dirty="0">
                <a:solidFill>
                  <a:srgbClr val="000000"/>
                </a:solidFill>
                <a:effectLst/>
                <a:latin typeface="Arial" panose="020B0604020202020204" pitchFamily="34" charset="0"/>
                <a:cs typeface="Arial" panose="020B0604020202020204" pitchFamily="34" charset="0"/>
              </a:rPr>
              <a:t>float</a:t>
            </a:r>
          </a:p>
          <a:p>
            <a:pPr lvl="1"/>
            <a:r>
              <a:rPr lang="en-IN" sz="1600" dirty="0">
                <a:solidFill>
                  <a:srgbClr val="000000"/>
                </a:solidFill>
                <a:effectLst/>
                <a:latin typeface="Arial" panose="020B0604020202020204" pitchFamily="34" charset="0"/>
                <a:cs typeface="Arial" panose="020B0604020202020204" pitchFamily="34" charset="0"/>
              </a:rPr>
              <a:t>double</a:t>
            </a:r>
          </a:p>
          <a:p>
            <a:pPr lvl="1"/>
            <a:r>
              <a:rPr lang="en-IN" sz="1600" dirty="0">
                <a:solidFill>
                  <a:srgbClr val="000000"/>
                </a:solidFill>
                <a:effectLst/>
                <a:latin typeface="Arial" panose="020B0604020202020204" pitchFamily="34" charset="0"/>
                <a:cs typeface="Arial" panose="020B0604020202020204" pitchFamily="34" charset="0"/>
              </a:rPr>
              <a:t>char</a:t>
            </a:r>
          </a:p>
          <a:p>
            <a:pPr lvl="1"/>
            <a:r>
              <a:rPr lang="en-IN" sz="1600" dirty="0" err="1">
                <a:solidFill>
                  <a:srgbClr val="000000"/>
                </a:solidFill>
                <a:latin typeface="Arial" panose="020B0604020202020204" pitchFamily="34" charset="0"/>
                <a:cs typeface="Arial" panose="020B0604020202020204" pitchFamily="34" charset="0"/>
              </a:rPr>
              <a:t>b</a:t>
            </a:r>
            <a:r>
              <a:rPr lang="en-IN" sz="1600" dirty="0" err="1">
                <a:solidFill>
                  <a:srgbClr val="000000"/>
                </a:solidFill>
                <a:effectLst/>
                <a:latin typeface="Arial" panose="020B0604020202020204" pitchFamily="34" charset="0"/>
                <a:cs typeface="Arial" panose="020B0604020202020204" pitchFamily="34" charset="0"/>
              </a:rPr>
              <a:t>oolean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059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Method Level</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Void</a:t>
            </a:r>
          </a:p>
          <a:p>
            <a:pPr lvl="1"/>
            <a:r>
              <a:rPr lang="en-IN" sz="1600" b="1" dirty="0">
                <a:solidFill>
                  <a:srgbClr val="000000"/>
                </a:solidFill>
                <a:latin typeface="Arial" panose="020B0604020202020204" pitchFamily="34" charset="0"/>
                <a:cs typeface="Arial" panose="020B0604020202020204" pitchFamily="34" charset="0"/>
              </a:rPr>
              <a:t>Return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7964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Reserved Literals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true</a:t>
            </a:r>
          </a:p>
          <a:p>
            <a:pPr lvl="1"/>
            <a:r>
              <a:rPr lang="en-IN" sz="1600" dirty="0">
                <a:solidFill>
                  <a:srgbClr val="000000"/>
                </a:solidFill>
                <a:latin typeface="Arial" panose="020B0604020202020204" pitchFamily="34" charset="0"/>
                <a:cs typeface="Arial" panose="020B0604020202020204" pitchFamily="34" charset="0"/>
              </a:rPr>
              <a:t>false</a:t>
            </a:r>
          </a:p>
          <a:p>
            <a:pPr lvl="1"/>
            <a:r>
              <a:rPr lang="en-IN" sz="1600" dirty="0">
                <a:solidFill>
                  <a:srgbClr val="000000"/>
                </a:solidFill>
                <a:latin typeface="Arial" panose="020B0604020202020204" pitchFamily="34" charset="0"/>
                <a:cs typeface="Arial" panose="020B0604020202020204" pitchFamily="34" charset="0"/>
              </a:rPr>
              <a:t>null</a:t>
            </a:r>
          </a:p>
          <a:p>
            <a:pPr lvl="1"/>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600" b="1" dirty="0">
              <a:solidFill>
                <a:srgbClr val="000000"/>
              </a:solidFill>
              <a:latin typeface="Arial" panose="020B0604020202020204" pitchFamily="34" charset="0"/>
              <a:cs typeface="Arial" panose="020B0604020202020204" pitchFamily="34" charset="0"/>
            </a:endParaRPr>
          </a:p>
          <a:p>
            <a:pPr marL="457200" lvl="1" indent="0">
              <a:buNone/>
            </a:pPr>
            <a:r>
              <a:rPr lang="en-IN" sz="1600" b="1" dirty="0">
                <a:solidFill>
                  <a:srgbClr val="000000"/>
                </a:solidFill>
                <a:effectLst/>
                <a:latin typeface="Arial" panose="020B0604020202020204" pitchFamily="34" charset="0"/>
                <a:cs typeface="Arial" panose="020B0604020202020204" pitchFamily="34" charset="0"/>
              </a:rPr>
              <a:t>Assert and </a:t>
            </a:r>
            <a:r>
              <a:rPr lang="en-IN" sz="1600" b="1" dirty="0" err="1">
                <a:solidFill>
                  <a:srgbClr val="000000"/>
                </a:solidFill>
                <a:effectLst/>
                <a:latin typeface="Arial" panose="020B0604020202020204" pitchFamily="34" charset="0"/>
                <a:cs typeface="Arial" panose="020B0604020202020204" pitchFamily="34" charset="0"/>
              </a:rPr>
              <a:t>enum</a:t>
            </a:r>
            <a:r>
              <a:rPr lang="en-IN" sz="1600" b="1" dirty="0">
                <a:solidFill>
                  <a:srgbClr val="000000"/>
                </a:solidFill>
                <a:effectLst/>
                <a:latin typeface="Arial" panose="020B0604020202020204" pitchFamily="34" charset="0"/>
                <a:cs typeface="Arial" panose="020B0604020202020204" pitchFamily="34" charset="0"/>
              </a:rPr>
              <a:t>  are new Keywords </a:t>
            </a:r>
            <a:r>
              <a:rPr lang="en-IN" sz="1600" b="1" dirty="0">
                <a:solidFill>
                  <a:srgbClr val="000000"/>
                </a:solidFill>
                <a:effectLst/>
                <a:latin typeface="Arial" panose="020B0604020202020204" pitchFamily="34" charset="0"/>
                <a:cs typeface="Arial" panose="020B0604020202020204" pitchFamily="34" charset="0"/>
                <a:sym typeface="Wingdings" pitchFamily="2" charset="2"/>
              </a:rPr>
              <a:t>&gt; Introduced from Java 1.5</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1714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sp>
        <p:nvSpPr>
          <p:cNvPr id="3" name="Content Placeholder 2">
            <a:extLst>
              <a:ext uri="{FF2B5EF4-FFF2-40B4-BE49-F238E27FC236}">
                <a16:creationId xmlns:a16="http://schemas.microsoft.com/office/drawing/2014/main" id="{D87AF95C-95EA-7E1C-A72C-882ED6DE5BEB}"/>
              </a:ext>
            </a:extLst>
          </p:cNvPr>
          <p:cNvSpPr>
            <a:spLocks noGrp="1"/>
          </p:cNvSpPr>
          <p:nvPr>
            <p:ph idx="1"/>
          </p:nvPr>
        </p:nvSpPr>
        <p:spPr/>
        <p:txBody>
          <a:bodyPr/>
          <a:lstStyle/>
          <a:p>
            <a:r>
              <a:rPr lang="en-US" dirty="0"/>
              <a:t>Data types are used to represent the type of the variable and type of the expression.</a:t>
            </a:r>
          </a:p>
          <a:p>
            <a:r>
              <a:rPr lang="en-US" dirty="0"/>
              <a:t>Data types are used to specify the how much memory is allocated for variables.</a:t>
            </a:r>
          </a:p>
        </p:txBody>
      </p:sp>
    </p:spTree>
    <p:extLst>
      <p:ext uri="{BB962C8B-B14F-4D97-AF65-F5344CB8AC3E}">
        <p14:creationId xmlns:p14="http://schemas.microsoft.com/office/powerpoint/2010/main" val="32655281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pic>
        <p:nvPicPr>
          <p:cNvPr id="4" name="Content Placeholder 3">
            <a:extLst>
              <a:ext uri="{FF2B5EF4-FFF2-40B4-BE49-F238E27FC236}">
                <a16:creationId xmlns:a16="http://schemas.microsoft.com/office/drawing/2014/main" id="{A82879E5-53A2-CB5F-F884-3CE05E4DBC00}"/>
              </a:ext>
            </a:extLst>
          </p:cNvPr>
          <p:cNvPicPr>
            <a:picLocks noGrp="1" noChangeAspect="1"/>
          </p:cNvPicPr>
          <p:nvPr>
            <p:ph idx="1"/>
          </p:nvPr>
        </p:nvPicPr>
        <p:blipFill>
          <a:blip r:embed="rId2"/>
          <a:stretch>
            <a:fillRect/>
          </a:stretch>
        </p:blipFill>
        <p:spPr>
          <a:xfrm>
            <a:off x="1909412" y="1825625"/>
            <a:ext cx="8373176" cy="4351338"/>
          </a:xfrm>
          <a:prstGeom prst="rect">
            <a:avLst/>
          </a:prstGeom>
        </p:spPr>
      </p:pic>
    </p:spTree>
    <p:extLst>
      <p:ext uri="{BB962C8B-B14F-4D97-AF65-F5344CB8AC3E}">
        <p14:creationId xmlns:p14="http://schemas.microsoft.com/office/powerpoint/2010/main" val="6184916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600A-61AA-8C14-918D-015932A9F71B}"/>
              </a:ext>
            </a:extLst>
          </p:cNvPr>
          <p:cNvSpPr>
            <a:spLocks noGrp="1"/>
          </p:cNvSpPr>
          <p:nvPr>
            <p:ph type="title"/>
          </p:nvPr>
        </p:nvSpPr>
        <p:spPr/>
        <p:txBody>
          <a:bodyPr/>
          <a:lstStyle/>
          <a:p>
            <a:r>
              <a:rPr lang="en-US" dirty="0"/>
              <a:t>Data Types Contd..</a:t>
            </a:r>
          </a:p>
        </p:txBody>
      </p:sp>
      <p:pic>
        <p:nvPicPr>
          <p:cNvPr id="4" name="Content Placeholder 3">
            <a:extLst>
              <a:ext uri="{FF2B5EF4-FFF2-40B4-BE49-F238E27FC236}">
                <a16:creationId xmlns:a16="http://schemas.microsoft.com/office/drawing/2014/main" id="{4E91913C-8B9D-AEC8-5ADD-5A9C3E445C32}"/>
              </a:ext>
            </a:extLst>
          </p:cNvPr>
          <p:cNvPicPr>
            <a:picLocks noGrp="1" noChangeAspect="1"/>
          </p:cNvPicPr>
          <p:nvPr>
            <p:ph idx="1"/>
          </p:nvPr>
        </p:nvPicPr>
        <p:blipFill>
          <a:blip r:embed="rId2"/>
          <a:stretch>
            <a:fillRect/>
          </a:stretch>
        </p:blipFill>
        <p:spPr>
          <a:xfrm>
            <a:off x="838200" y="2006956"/>
            <a:ext cx="10515600" cy="3988675"/>
          </a:xfrm>
          <a:prstGeom prst="rect">
            <a:avLst/>
          </a:prstGeom>
        </p:spPr>
      </p:pic>
    </p:spTree>
    <p:extLst>
      <p:ext uri="{BB962C8B-B14F-4D97-AF65-F5344CB8AC3E}">
        <p14:creationId xmlns:p14="http://schemas.microsoft.com/office/powerpoint/2010/main" val="36883005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0E94-DB44-0413-E821-632182932DD2}"/>
              </a:ext>
            </a:extLst>
          </p:cNvPr>
          <p:cNvSpPr>
            <a:spLocks noGrp="1"/>
          </p:cNvSpPr>
          <p:nvPr>
            <p:ph type="title"/>
          </p:nvPr>
        </p:nvSpPr>
        <p:spPr/>
        <p:txBody>
          <a:bodyPr/>
          <a:lstStyle/>
          <a:p>
            <a:r>
              <a:rPr lang="en-IN" sz="1800" dirty="0">
                <a:effectLst/>
                <a:latin typeface="TTE19499A0t00"/>
              </a:rPr>
              <a:t>PACKAGE </a:t>
            </a:r>
            <a:endParaRPr lang="en-US" dirty="0"/>
          </a:p>
        </p:txBody>
      </p:sp>
      <p:sp>
        <p:nvSpPr>
          <p:cNvPr id="3" name="Content Placeholder 2">
            <a:extLst>
              <a:ext uri="{FF2B5EF4-FFF2-40B4-BE49-F238E27FC236}">
                <a16:creationId xmlns:a16="http://schemas.microsoft.com/office/drawing/2014/main" id="{0F94638E-BA6B-FD9F-AFDE-42D219A3C69E}"/>
              </a:ext>
            </a:extLst>
          </p:cNvPr>
          <p:cNvSpPr>
            <a:spLocks noGrp="1"/>
          </p:cNvSpPr>
          <p:nvPr>
            <p:ph idx="1"/>
          </p:nvPr>
        </p:nvSpPr>
        <p:spPr/>
        <p:txBody>
          <a:bodyPr/>
          <a:lstStyle/>
          <a:p>
            <a:r>
              <a:rPr lang="en-IN" sz="1800" dirty="0">
                <a:effectLst/>
                <a:latin typeface="TTE1948BD8t00"/>
              </a:rPr>
              <a:t>A </a:t>
            </a:r>
            <a:r>
              <a:rPr lang="en-IN" sz="1800" dirty="0">
                <a:effectLst/>
                <a:latin typeface="TTE19494D0t00"/>
              </a:rPr>
              <a:t>package </a:t>
            </a:r>
            <a:r>
              <a:rPr lang="en-IN" sz="1800" dirty="0">
                <a:effectLst/>
                <a:latin typeface="TTE1948BD8t00"/>
              </a:rPr>
              <a:t>is a collection of classes, interfaces and sub-packages. A sub-package in turns divides into classes, interfaces, sub-sub-packages, etc. </a:t>
            </a:r>
            <a:endParaRPr lang="en-IN" dirty="0"/>
          </a:p>
          <a:p>
            <a:r>
              <a:rPr lang="en-IN" sz="1800" dirty="0">
                <a:effectLst/>
                <a:latin typeface="TTE1948BD8t00"/>
              </a:rPr>
              <a:t>Learning about JAVA is nothing but learning about various packages. By default one predefined package is imported for each and every JAVA program and whose name is </a:t>
            </a:r>
            <a:r>
              <a:rPr lang="en-IN" sz="1800" dirty="0" err="1">
                <a:effectLst/>
                <a:latin typeface="TTE1948BD8t00"/>
              </a:rPr>
              <a:t>java.lang</a:t>
            </a:r>
            <a:r>
              <a:rPr lang="en-IN" sz="1800" dirty="0">
                <a:effectLst/>
                <a:latin typeface="TTE1948BD8t00"/>
              </a:rPr>
              <a:t>.*. </a:t>
            </a:r>
            <a:endParaRPr lang="en-IN" dirty="0"/>
          </a:p>
          <a:p>
            <a:r>
              <a:rPr lang="en-IN" sz="1800" dirty="0">
                <a:effectLst/>
                <a:latin typeface="TTE1948BD8t00"/>
              </a:rPr>
              <a:t>Whenever we develop any java program, it may contain many number of user defined classes and user defined interfaces. If we are not using any package name to place user defined classes and interfaces, JVM will assume its own package called NONAME package. </a:t>
            </a:r>
            <a:endParaRPr lang="en-IN" dirty="0"/>
          </a:p>
          <a:p>
            <a:r>
              <a:rPr lang="en-IN" sz="1800" dirty="0">
                <a:effectLst/>
                <a:latin typeface="TTE1948BD8t00"/>
              </a:rPr>
              <a:t>In java we have two types of packages they are </a:t>
            </a:r>
            <a:r>
              <a:rPr lang="en-IN" sz="1800" dirty="0">
                <a:effectLst/>
                <a:latin typeface="TTE19499A0t00"/>
              </a:rPr>
              <a:t>predefined </a:t>
            </a:r>
            <a:r>
              <a:rPr lang="en-IN" sz="1800" dirty="0">
                <a:effectLst/>
                <a:latin typeface="TTE1948BD8t00"/>
              </a:rPr>
              <a:t>or </a:t>
            </a:r>
            <a:r>
              <a:rPr lang="en-IN" sz="1800" dirty="0">
                <a:effectLst/>
                <a:latin typeface="TTE19499A0t00"/>
              </a:rPr>
              <a:t>built-in </a:t>
            </a:r>
            <a:r>
              <a:rPr lang="en-IN" sz="1800" dirty="0">
                <a:effectLst/>
                <a:latin typeface="TTE1948BD8t00"/>
              </a:rPr>
              <a:t>or </a:t>
            </a:r>
            <a:r>
              <a:rPr lang="en-IN" sz="1800" dirty="0">
                <a:effectLst/>
                <a:latin typeface="TTE19499A0t00"/>
              </a:rPr>
              <a:t>core packages </a:t>
            </a:r>
            <a:r>
              <a:rPr lang="en-IN" sz="1800" dirty="0">
                <a:effectLst/>
                <a:latin typeface="TTE1948BD8t00"/>
              </a:rPr>
              <a:t>and </a:t>
            </a:r>
            <a:r>
              <a:rPr lang="en-IN" sz="1800" dirty="0">
                <a:effectLst/>
                <a:latin typeface="TTE19499A0t00"/>
              </a:rPr>
              <a:t>user </a:t>
            </a:r>
            <a:r>
              <a:rPr lang="en-IN" sz="1800" dirty="0">
                <a:effectLst/>
                <a:latin typeface="TTE1948BD8t00"/>
              </a:rPr>
              <a:t>or </a:t>
            </a:r>
            <a:r>
              <a:rPr lang="en-IN" sz="1800" dirty="0">
                <a:effectLst/>
                <a:latin typeface="TTE19499A0t00"/>
              </a:rPr>
              <a:t>secondary </a:t>
            </a:r>
            <a:r>
              <a:rPr lang="en-IN" sz="1800" dirty="0">
                <a:effectLst/>
                <a:latin typeface="TTE1948BD8t00"/>
              </a:rPr>
              <a:t>or </a:t>
            </a:r>
            <a:r>
              <a:rPr lang="en-IN" sz="1800" dirty="0">
                <a:effectLst/>
                <a:latin typeface="TTE19499A0t00"/>
              </a:rPr>
              <a:t>custom defined packages</a:t>
            </a:r>
            <a:r>
              <a:rPr lang="en-IN" sz="1800" dirty="0">
                <a:effectLst/>
                <a:latin typeface="TTE1948BD8t00"/>
              </a:rPr>
              <a:t>. </a:t>
            </a:r>
            <a:endParaRPr lang="en-IN" dirty="0"/>
          </a:p>
          <a:p>
            <a:r>
              <a:rPr lang="en-IN" sz="1800" dirty="0">
                <a:effectLst/>
                <a:latin typeface="TTE19494D0t00"/>
              </a:rPr>
              <a:t>Core packages </a:t>
            </a:r>
            <a:r>
              <a:rPr lang="en-IN" sz="1800" dirty="0">
                <a:effectLst/>
                <a:latin typeface="TTE1948BD8t00"/>
              </a:rPr>
              <a:t>of java starts with </a:t>
            </a:r>
            <a:r>
              <a:rPr lang="en-IN" sz="1800" dirty="0">
                <a:effectLst/>
                <a:latin typeface="TTE19499A0t00"/>
              </a:rPr>
              <a:t>java. </a:t>
            </a:r>
            <a:r>
              <a:rPr lang="en-IN" sz="1800" dirty="0">
                <a:effectLst/>
                <a:latin typeface="TTE1948BD8t00"/>
              </a:rPr>
              <a:t>(For example: </a:t>
            </a:r>
            <a:r>
              <a:rPr lang="en-IN" sz="1800" dirty="0" err="1">
                <a:effectLst/>
                <a:latin typeface="TTE1948BD8t00"/>
              </a:rPr>
              <a:t>java.lang</a:t>
            </a:r>
            <a:r>
              <a:rPr lang="en-IN" sz="1800" dirty="0">
                <a:effectLst/>
                <a:latin typeface="TTE1948BD8t00"/>
              </a:rPr>
              <a:t>.*) and </a:t>
            </a:r>
            <a:r>
              <a:rPr lang="en-IN" sz="1800" dirty="0">
                <a:effectLst/>
                <a:latin typeface="TTE19494D0t00"/>
              </a:rPr>
              <a:t>Advanced packages </a:t>
            </a:r>
            <a:r>
              <a:rPr lang="en-IN" sz="1800" dirty="0">
                <a:effectLst/>
                <a:latin typeface="TTE1948BD8t00"/>
              </a:rPr>
              <a:t>of java starts with </a:t>
            </a:r>
            <a:r>
              <a:rPr lang="en-IN" sz="1800" dirty="0" err="1">
                <a:effectLst/>
                <a:latin typeface="TTE19499A0t00"/>
              </a:rPr>
              <a:t>javax</a:t>
            </a:r>
            <a:r>
              <a:rPr lang="en-IN" sz="1800" dirty="0">
                <a:effectLst/>
                <a:latin typeface="TTE19499A0t00"/>
              </a:rPr>
              <a:t>. </a:t>
            </a:r>
            <a:r>
              <a:rPr lang="en-IN" sz="1800" dirty="0">
                <a:effectLst/>
                <a:latin typeface="TTE1948BD8t00"/>
              </a:rPr>
              <a:t>(For example: </a:t>
            </a:r>
            <a:r>
              <a:rPr lang="en-IN" sz="1800" dirty="0" err="1">
                <a:effectLst/>
                <a:latin typeface="TTE1948BD8t00"/>
              </a:rPr>
              <a:t>java.sql</a:t>
            </a:r>
            <a:r>
              <a:rPr lang="en-IN" sz="1800" dirty="0">
                <a:effectLst/>
                <a:latin typeface="TTE1948BD8t00"/>
              </a:rPr>
              <a:t>.*) </a:t>
            </a:r>
            <a:endParaRPr lang="en-IN" dirty="0"/>
          </a:p>
          <a:p>
            <a:pPr marL="0" indent="0">
              <a:buNone/>
            </a:pPr>
            <a:endParaRPr lang="en-US" dirty="0"/>
          </a:p>
        </p:txBody>
      </p:sp>
    </p:spTree>
    <p:extLst>
      <p:ext uri="{BB962C8B-B14F-4D97-AF65-F5344CB8AC3E}">
        <p14:creationId xmlns:p14="http://schemas.microsoft.com/office/powerpoint/2010/main" val="36334391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D5DF-760D-16FE-0442-FA602A909729}"/>
              </a:ext>
            </a:extLst>
          </p:cNvPr>
          <p:cNvSpPr>
            <a:spLocks noGrp="1"/>
          </p:cNvSpPr>
          <p:nvPr>
            <p:ph type="title"/>
          </p:nvPr>
        </p:nvSpPr>
        <p:spPr/>
        <p:txBody>
          <a:bodyPr/>
          <a:lstStyle/>
          <a:p>
            <a:r>
              <a:rPr lang="en-US" dirty="0" err="1"/>
              <a:t>java.lang</a:t>
            </a:r>
            <a:r>
              <a:rPr lang="en-US" dirty="0"/>
              <a:t>.*</a:t>
            </a:r>
          </a:p>
        </p:txBody>
      </p:sp>
      <p:sp>
        <p:nvSpPr>
          <p:cNvPr id="3" name="Content Placeholder 2">
            <a:extLst>
              <a:ext uri="{FF2B5EF4-FFF2-40B4-BE49-F238E27FC236}">
                <a16:creationId xmlns:a16="http://schemas.microsoft.com/office/drawing/2014/main" id="{C530E8C6-CC14-2A23-6CB8-BA7C0DA25863}"/>
              </a:ext>
            </a:extLst>
          </p:cNvPr>
          <p:cNvSpPr>
            <a:spLocks noGrp="1"/>
          </p:cNvSpPr>
          <p:nvPr>
            <p:ph idx="1"/>
          </p:nvPr>
        </p:nvSpPr>
        <p:spPr/>
        <p:txBody>
          <a:bodyPr/>
          <a:lstStyle/>
          <a:p>
            <a:r>
              <a:rPr lang="en-US" dirty="0"/>
              <a:t>This package is used for achieving the language functionalities such as </a:t>
            </a:r>
            <a:r>
              <a:rPr lang="en-US" dirty="0" err="1"/>
              <a:t>convertion</a:t>
            </a:r>
            <a:r>
              <a:rPr lang="en-US" dirty="0"/>
              <a:t> of data from string to fundamental data, displaying the result on to the console, obtaining the garbage collector. This is the package which is by default imported for each and every java program.</a:t>
            </a:r>
          </a:p>
        </p:txBody>
      </p:sp>
    </p:spTree>
    <p:extLst>
      <p:ext uri="{BB962C8B-B14F-4D97-AF65-F5344CB8AC3E}">
        <p14:creationId xmlns:p14="http://schemas.microsoft.com/office/powerpoint/2010/main" val="251913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9. </a:t>
            </a:r>
            <a:r>
              <a:rPr lang="en-IN" sz="4400" dirty="0">
                <a:effectLst/>
                <a:latin typeface="TTE1948BD8t00"/>
              </a:rPr>
              <a:t>Dynamic</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Java is dynamic technology it follows dynamic memory allocation(at runtime the memory is allocated) and </a:t>
            </a:r>
            <a:r>
              <a:rPr lang="en-IN" sz="1800" dirty="0">
                <a:effectLst/>
                <a:latin typeface="Arial" panose="020B0604020202020204" pitchFamily="34" charset="0"/>
                <a:cs typeface="Arial" panose="020B0604020202020204" pitchFamily="34" charset="0"/>
              </a:rPr>
              <a:t>dynamic</a:t>
            </a:r>
            <a:r>
              <a:rPr lang="en-IN" sz="1800" dirty="0">
                <a:effectLst/>
                <a:latin typeface="TTE1948BD8t00"/>
              </a:rPr>
              <a:t> loading to perform the operations.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Dynamic Allocation of Memory</a:t>
            </a:r>
          </a:p>
          <a:p>
            <a:pPr lvl="1"/>
            <a:r>
              <a:rPr lang="en-US" b="1" dirty="0">
                <a:solidFill>
                  <a:schemeClr val="accent6"/>
                </a:solidFill>
              </a:rPr>
              <a:t>Dynamic Loading of Classes + Variables + Methods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42222134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46DB-0516-1AA9-958A-B5DEACA6CC19}"/>
              </a:ext>
            </a:extLst>
          </p:cNvPr>
          <p:cNvSpPr>
            <a:spLocks noGrp="1"/>
          </p:cNvSpPr>
          <p:nvPr>
            <p:ph type="title"/>
          </p:nvPr>
        </p:nvSpPr>
        <p:spPr/>
        <p:txBody>
          <a:bodyPr/>
          <a:lstStyle/>
          <a:p>
            <a:r>
              <a:rPr lang="en-US" dirty="0" err="1"/>
              <a:t>Java.io</a:t>
            </a:r>
            <a:r>
              <a:rPr lang="en-US" dirty="0"/>
              <a:t>.*</a:t>
            </a:r>
          </a:p>
        </p:txBody>
      </p:sp>
      <p:sp>
        <p:nvSpPr>
          <p:cNvPr id="3" name="Content Placeholder 2">
            <a:extLst>
              <a:ext uri="{FF2B5EF4-FFF2-40B4-BE49-F238E27FC236}">
                <a16:creationId xmlns:a16="http://schemas.microsoft.com/office/drawing/2014/main" id="{9A61EEB8-9FF3-9E5F-5DC9-9913F9B10F91}"/>
              </a:ext>
            </a:extLst>
          </p:cNvPr>
          <p:cNvSpPr>
            <a:spLocks noGrp="1"/>
          </p:cNvSpPr>
          <p:nvPr>
            <p:ph idx="1"/>
          </p:nvPr>
        </p:nvSpPr>
        <p:spPr/>
        <p:txBody>
          <a:bodyPr/>
          <a:lstStyle/>
          <a:p>
            <a:r>
              <a:rPr lang="en-US" dirty="0"/>
              <a:t>This package is used for developing file handling applications, such as, opening the file in read or write mode, reading or writing the data, etc.</a:t>
            </a:r>
          </a:p>
        </p:txBody>
      </p:sp>
    </p:spTree>
    <p:extLst>
      <p:ext uri="{BB962C8B-B14F-4D97-AF65-F5344CB8AC3E}">
        <p14:creationId xmlns:p14="http://schemas.microsoft.com/office/powerpoint/2010/main" val="2259302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56C4-AF59-05F0-EAC8-5C99A614EB1F}"/>
              </a:ext>
            </a:extLst>
          </p:cNvPr>
          <p:cNvSpPr>
            <a:spLocks noGrp="1"/>
          </p:cNvSpPr>
          <p:nvPr>
            <p:ph type="title"/>
          </p:nvPr>
        </p:nvSpPr>
        <p:spPr/>
        <p:txBody>
          <a:bodyPr/>
          <a:lstStyle/>
          <a:p>
            <a:r>
              <a:rPr lang="en-US" dirty="0" err="1"/>
              <a:t>Java.awt</a:t>
            </a:r>
            <a:r>
              <a:rPr lang="en-US" dirty="0"/>
              <a:t>.*</a:t>
            </a:r>
          </a:p>
        </p:txBody>
      </p:sp>
      <p:sp>
        <p:nvSpPr>
          <p:cNvPr id="3" name="Content Placeholder 2">
            <a:extLst>
              <a:ext uri="{FF2B5EF4-FFF2-40B4-BE49-F238E27FC236}">
                <a16:creationId xmlns:a16="http://schemas.microsoft.com/office/drawing/2014/main" id="{9C9367E0-E593-1BDE-F59F-E14B62763871}"/>
              </a:ext>
            </a:extLst>
          </p:cNvPr>
          <p:cNvSpPr>
            <a:spLocks noGrp="1"/>
          </p:cNvSpPr>
          <p:nvPr>
            <p:ph idx="1"/>
          </p:nvPr>
        </p:nvSpPr>
        <p:spPr/>
        <p:txBody>
          <a:bodyPr/>
          <a:lstStyle/>
          <a:p>
            <a:r>
              <a:rPr lang="en-IN" sz="1800" dirty="0">
                <a:effectLst/>
                <a:latin typeface="TTE1948BD8t00"/>
              </a:rPr>
              <a:t>This package is used for developing GUI (Graphic Unit Interface) components such as buttons, check boxes, scroll boxes, etc. </a:t>
            </a:r>
            <a:endParaRPr lang="en-IN" dirty="0"/>
          </a:p>
          <a:p>
            <a:pPr marL="0" indent="0">
              <a:buNone/>
            </a:pPr>
            <a:endParaRPr lang="en-US" dirty="0"/>
          </a:p>
        </p:txBody>
      </p:sp>
    </p:spTree>
    <p:extLst>
      <p:ext uri="{BB962C8B-B14F-4D97-AF65-F5344CB8AC3E}">
        <p14:creationId xmlns:p14="http://schemas.microsoft.com/office/powerpoint/2010/main" val="27569071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86F-99DA-F2F2-156E-E38712703D23}"/>
              </a:ext>
            </a:extLst>
          </p:cNvPr>
          <p:cNvSpPr>
            <a:spLocks noGrp="1"/>
          </p:cNvSpPr>
          <p:nvPr>
            <p:ph type="title"/>
          </p:nvPr>
        </p:nvSpPr>
        <p:spPr/>
        <p:txBody>
          <a:bodyPr/>
          <a:lstStyle/>
          <a:p>
            <a:r>
              <a:rPr lang="en-US" dirty="0" err="1"/>
              <a:t>Java.net</a:t>
            </a:r>
            <a:r>
              <a:rPr lang="en-US" dirty="0"/>
              <a:t>.*</a:t>
            </a:r>
          </a:p>
        </p:txBody>
      </p:sp>
      <p:sp>
        <p:nvSpPr>
          <p:cNvPr id="3" name="Content Placeholder 2">
            <a:extLst>
              <a:ext uri="{FF2B5EF4-FFF2-40B4-BE49-F238E27FC236}">
                <a16:creationId xmlns:a16="http://schemas.microsoft.com/office/drawing/2014/main" id="{6DE06B83-B64A-905B-5BBA-BFF1118AFA2D}"/>
              </a:ext>
            </a:extLst>
          </p:cNvPr>
          <p:cNvSpPr>
            <a:spLocks noGrp="1"/>
          </p:cNvSpPr>
          <p:nvPr>
            <p:ph idx="1"/>
          </p:nvPr>
        </p:nvSpPr>
        <p:spPr/>
        <p:txBody>
          <a:bodyPr/>
          <a:lstStyle/>
          <a:p>
            <a:r>
              <a:rPr lang="en-IN" sz="1800" dirty="0">
                <a:effectLst/>
                <a:latin typeface="TTE1948BD8t00"/>
              </a:rPr>
              <a:t>This package is used for developing client server applications. </a:t>
            </a:r>
            <a:endParaRPr lang="en-IN" dirty="0"/>
          </a:p>
          <a:p>
            <a:pPr marL="0" indent="0">
              <a:buNone/>
            </a:pPr>
            <a:endParaRPr lang="en-US" dirty="0"/>
          </a:p>
        </p:txBody>
      </p:sp>
    </p:spTree>
    <p:extLst>
      <p:ext uri="{BB962C8B-B14F-4D97-AF65-F5344CB8AC3E}">
        <p14:creationId xmlns:p14="http://schemas.microsoft.com/office/powerpoint/2010/main" val="35959327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8903-5CD1-7F62-A346-749ED98FF830}"/>
              </a:ext>
            </a:extLst>
          </p:cNvPr>
          <p:cNvSpPr>
            <a:spLocks noGrp="1"/>
          </p:cNvSpPr>
          <p:nvPr>
            <p:ph type="title"/>
          </p:nvPr>
        </p:nvSpPr>
        <p:spPr/>
        <p:txBody>
          <a:bodyPr/>
          <a:lstStyle/>
          <a:p>
            <a:r>
              <a:rPr lang="en-US" dirty="0" err="1"/>
              <a:t>Java.util</a:t>
            </a:r>
            <a:r>
              <a:rPr lang="en-US" dirty="0"/>
              <a:t>.*</a:t>
            </a:r>
          </a:p>
        </p:txBody>
      </p:sp>
      <p:sp>
        <p:nvSpPr>
          <p:cNvPr id="3" name="Content Placeholder 2">
            <a:extLst>
              <a:ext uri="{FF2B5EF4-FFF2-40B4-BE49-F238E27FC236}">
                <a16:creationId xmlns:a16="http://schemas.microsoft.com/office/drawing/2014/main" id="{73FC8CC2-20CE-4A08-B901-4681F1383AFD}"/>
              </a:ext>
            </a:extLst>
          </p:cNvPr>
          <p:cNvSpPr>
            <a:spLocks noGrp="1"/>
          </p:cNvSpPr>
          <p:nvPr>
            <p:ph idx="1"/>
          </p:nvPr>
        </p:nvSpPr>
        <p:spPr/>
        <p:txBody>
          <a:bodyPr/>
          <a:lstStyle/>
          <a:p>
            <a:r>
              <a:rPr lang="en-IN" sz="1800" dirty="0">
                <a:effectLst/>
                <a:highlight>
                  <a:srgbClr val="FFFFFF"/>
                </a:highlight>
                <a:latin typeface="TTE1948BD8t00"/>
              </a:rPr>
              <a:t>This package is used for developing quality or reliable applications in java or J2EE. This package contains various classes and interfaces which improves the performance of J2ME applications. This package is also known as collection framework (collection framework is the standardized mechanism of grouping of similar or different type of objects into single object. This single object is known as collection object). </a:t>
            </a:r>
            <a:endParaRPr lang="en-IN" dirty="0">
              <a:effectLst/>
              <a:highlight>
                <a:srgbClr val="FFFFFF"/>
              </a:highlight>
            </a:endParaRPr>
          </a:p>
          <a:p>
            <a:endParaRPr lang="en-US" dirty="0"/>
          </a:p>
        </p:txBody>
      </p:sp>
    </p:spTree>
    <p:extLst>
      <p:ext uri="{BB962C8B-B14F-4D97-AF65-F5344CB8AC3E}">
        <p14:creationId xmlns:p14="http://schemas.microsoft.com/office/powerpoint/2010/main" val="3671164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A99-E405-9D6A-449D-185D50885C88}"/>
              </a:ext>
            </a:extLst>
          </p:cNvPr>
          <p:cNvSpPr>
            <a:spLocks noGrp="1"/>
          </p:cNvSpPr>
          <p:nvPr>
            <p:ph type="title"/>
          </p:nvPr>
        </p:nvSpPr>
        <p:spPr/>
        <p:txBody>
          <a:bodyPr/>
          <a:lstStyle/>
          <a:p>
            <a:r>
              <a:rPr lang="en-US" dirty="0" err="1"/>
              <a:t>Java.text</a:t>
            </a:r>
            <a:r>
              <a:rPr lang="en-US" dirty="0"/>
              <a:t>.*</a:t>
            </a:r>
          </a:p>
        </p:txBody>
      </p:sp>
      <p:sp>
        <p:nvSpPr>
          <p:cNvPr id="3" name="Content Placeholder 2">
            <a:extLst>
              <a:ext uri="{FF2B5EF4-FFF2-40B4-BE49-F238E27FC236}">
                <a16:creationId xmlns:a16="http://schemas.microsoft.com/office/drawing/2014/main" id="{1B93B594-3889-A4E7-65BB-0A7954BC382A}"/>
              </a:ext>
            </a:extLst>
          </p:cNvPr>
          <p:cNvSpPr>
            <a:spLocks noGrp="1"/>
          </p:cNvSpPr>
          <p:nvPr>
            <p:ph idx="1"/>
          </p:nvPr>
        </p:nvSpPr>
        <p:spPr/>
        <p:txBody>
          <a:bodyPr/>
          <a:lstStyle/>
          <a:p>
            <a:r>
              <a:rPr lang="en-IN" sz="1800" dirty="0">
                <a:effectLst/>
                <a:latin typeface="TTE1948BD8t00"/>
              </a:rPr>
              <a:t>This package is used for formatting date and time on day to day business operations. </a:t>
            </a:r>
            <a:endParaRPr lang="en-IN" dirty="0"/>
          </a:p>
          <a:p>
            <a:pPr marL="0" indent="0">
              <a:buNone/>
            </a:pPr>
            <a:endParaRPr lang="en-US" dirty="0"/>
          </a:p>
        </p:txBody>
      </p:sp>
    </p:spTree>
    <p:extLst>
      <p:ext uri="{BB962C8B-B14F-4D97-AF65-F5344CB8AC3E}">
        <p14:creationId xmlns:p14="http://schemas.microsoft.com/office/powerpoint/2010/main" val="417652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764C-BF2D-F823-DE1C-8138F03ECA45}"/>
              </a:ext>
            </a:extLst>
          </p:cNvPr>
          <p:cNvSpPr>
            <a:spLocks noGrp="1"/>
          </p:cNvSpPr>
          <p:nvPr>
            <p:ph type="title"/>
          </p:nvPr>
        </p:nvSpPr>
        <p:spPr/>
        <p:txBody>
          <a:bodyPr/>
          <a:lstStyle/>
          <a:p>
            <a:r>
              <a:rPr lang="en-US" dirty="0" err="1"/>
              <a:t>Java.lang.reflect</a:t>
            </a:r>
            <a:r>
              <a:rPr lang="en-US" dirty="0"/>
              <a:t>.*</a:t>
            </a:r>
          </a:p>
        </p:txBody>
      </p:sp>
      <p:sp>
        <p:nvSpPr>
          <p:cNvPr id="3" name="Content Placeholder 2">
            <a:extLst>
              <a:ext uri="{FF2B5EF4-FFF2-40B4-BE49-F238E27FC236}">
                <a16:creationId xmlns:a16="http://schemas.microsoft.com/office/drawing/2014/main" id="{0EDB3B73-B368-B56A-A669-B1F9AEC17757}"/>
              </a:ext>
            </a:extLst>
          </p:cNvPr>
          <p:cNvSpPr>
            <a:spLocks noGrp="1"/>
          </p:cNvSpPr>
          <p:nvPr>
            <p:ph idx="1"/>
          </p:nvPr>
        </p:nvSpPr>
        <p:spPr/>
        <p:txBody>
          <a:bodyPr/>
          <a:lstStyle/>
          <a:p>
            <a:r>
              <a:rPr lang="en-IN" sz="1800" dirty="0">
                <a:effectLst/>
                <a:highlight>
                  <a:srgbClr val="FFFFFF"/>
                </a:highlight>
                <a:latin typeface="TTE1948BD8t00"/>
              </a:rPr>
              <a:t>Reflect is the sub package of lang package. This package is basically used to study runtime information about the class or interface. Runtime information represents data members of the class or interface, Constructors of the class, types of methods of the class or interface. </a:t>
            </a:r>
            <a:endParaRPr lang="en-IN" dirty="0">
              <a:effectLst/>
              <a:highlight>
                <a:srgbClr val="FFFFFF"/>
              </a:highlight>
            </a:endParaRPr>
          </a:p>
          <a:p>
            <a:pPr marL="0" indent="0">
              <a:buNone/>
            </a:pPr>
            <a:endParaRPr lang="en-US" dirty="0"/>
          </a:p>
        </p:txBody>
      </p:sp>
    </p:spTree>
    <p:extLst>
      <p:ext uri="{BB962C8B-B14F-4D97-AF65-F5344CB8AC3E}">
        <p14:creationId xmlns:p14="http://schemas.microsoft.com/office/powerpoint/2010/main" val="21723085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E5CD-BBAE-558A-92C6-237F8B681F10}"/>
              </a:ext>
            </a:extLst>
          </p:cNvPr>
          <p:cNvSpPr>
            <a:spLocks noGrp="1"/>
          </p:cNvSpPr>
          <p:nvPr>
            <p:ph type="title"/>
          </p:nvPr>
        </p:nvSpPr>
        <p:spPr/>
        <p:txBody>
          <a:bodyPr/>
          <a:lstStyle/>
          <a:p>
            <a:r>
              <a:rPr lang="en-US" dirty="0" err="1"/>
              <a:t>Java.sql</a:t>
            </a:r>
            <a:r>
              <a:rPr lang="en-US" dirty="0"/>
              <a:t>.*</a:t>
            </a:r>
          </a:p>
        </p:txBody>
      </p:sp>
      <p:sp>
        <p:nvSpPr>
          <p:cNvPr id="3" name="Content Placeholder 2">
            <a:extLst>
              <a:ext uri="{FF2B5EF4-FFF2-40B4-BE49-F238E27FC236}">
                <a16:creationId xmlns:a16="http://schemas.microsoft.com/office/drawing/2014/main" id="{B798C04F-EF42-F411-3453-93A05A5D5DA8}"/>
              </a:ext>
            </a:extLst>
          </p:cNvPr>
          <p:cNvSpPr>
            <a:spLocks noGrp="1"/>
          </p:cNvSpPr>
          <p:nvPr>
            <p:ph idx="1"/>
          </p:nvPr>
        </p:nvSpPr>
        <p:spPr/>
        <p:txBody>
          <a:bodyPr/>
          <a:lstStyle/>
          <a:p>
            <a:r>
              <a:rPr lang="en-IN" sz="1800" dirty="0">
                <a:effectLst/>
                <a:latin typeface="TTE1948BD8t00"/>
              </a:rPr>
              <a:t>This package is used for retrieving the data from data base and performing various operations on data base. </a:t>
            </a:r>
            <a:endParaRPr lang="en-IN" dirty="0"/>
          </a:p>
          <a:p>
            <a:endParaRPr lang="en-US" dirty="0"/>
          </a:p>
        </p:txBody>
      </p:sp>
    </p:spTree>
    <p:extLst>
      <p:ext uri="{BB962C8B-B14F-4D97-AF65-F5344CB8AC3E}">
        <p14:creationId xmlns:p14="http://schemas.microsoft.com/office/powerpoint/2010/main" val="29907295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0D6-4744-C297-167D-62ECABCCA193}"/>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A282C940-96EE-F772-F6BF-D6A56B51A28E}"/>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dirty="0"/>
              <a:t>Run time errors in JAVA are known as exceptions. </a:t>
            </a:r>
          </a:p>
          <a:p>
            <a:pPr>
              <a:buFont typeface="Arial" panose="020B0604020202020204" pitchFamily="34" charset="0"/>
              <a:buChar char="•"/>
            </a:pPr>
            <a:r>
              <a:rPr lang="en-IN" dirty="0"/>
              <a:t>System error messages are those which are unable to understand by end user or client. </a:t>
            </a:r>
          </a:p>
          <a:p>
            <a:pPr>
              <a:buFont typeface="Arial" panose="020B0604020202020204" pitchFamily="34" charset="0"/>
              <a:buChar char="•"/>
            </a:pPr>
            <a:r>
              <a:rPr lang="en-IN" dirty="0"/>
              <a:t>User friendly messages are those which are understandable by end user or client. </a:t>
            </a:r>
          </a:p>
          <a:p>
            <a:r>
              <a:rPr lang="en-US" dirty="0"/>
              <a:t>Exceptional handling is a mechanism of converting system error messages into user friendly messages.</a:t>
            </a:r>
          </a:p>
          <a:p>
            <a:r>
              <a:rPr lang="en-US" dirty="0"/>
              <a:t>Errors are of two types. </a:t>
            </a:r>
          </a:p>
          <a:p>
            <a:r>
              <a:rPr lang="en-US" dirty="0"/>
              <a:t>They are compile time errors and run time errors.</a:t>
            </a:r>
          </a:p>
          <a:p>
            <a:r>
              <a:rPr lang="en-US" dirty="0"/>
              <a:t>Compile time errors are those which are occurring because of poor understanding of the</a:t>
            </a:r>
          </a:p>
          <a:p>
            <a:r>
              <a:rPr lang="en-US" dirty="0"/>
              <a:t>language.</a:t>
            </a:r>
          </a:p>
          <a:p>
            <a:r>
              <a:rPr lang="en-US" dirty="0"/>
              <a:t>Run time errors are those which are occurring in a program when the user inputs invalid data.</a:t>
            </a:r>
          </a:p>
          <a:p>
            <a:r>
              <a:rPr lang="en-US" dirty="0"/>
              <a:t>The run time errors must be always converted by the JAVA programmer into user friendly messages by using the concept of exceptional handling.</a:t>
            </a:r>
          </a:p>
        </p:txBody>
      </p:sp>
    </p:spTree>
    <p:extLst>
      <p:ext uri="{BB962C8B-B14F-4D97-AF65-F5344CB8AC3E}">
        <p14:creationId xmlns:p14="http://schemas.microsoft.com/office/powerpoint/2010/main" val="22160865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CA1F55-57B5-0CC0-2750-94E5077E9EC1}"/>
              </a:ext>
            </a:extLst>
          </p:cNvPr>
          <p:cNvPicPr>
            <a:picLocks noGrp="1" noChangeAspect="1"/>
          </p:cNvPicPr>
          <p:nvPr>
            <p:ph idx="1"/>
          </p:nvPr>
        </p:nvPicPr>
        <p:blipFill>
          <a:blip r:embed="rId2"/>
          <a:stretch>
            <a:fillRect/>
          </a:stretch>
        </p:blipFill>
        <p:spPr>
          <a:xfrm>
            <a:off x="648690" y="818147"/>
            <a:ext cx="10709121" cy="5358816"/>
          </a:xfrm>
          <a:prstGeom prst="rect">
            <a:avLst/>
          </a:prstGeom>
        </p:spPr>
      </p:pic>
    </p:spTree>
    <p:extLst>
      <p:ext uri="{BB962C8B-B14F-4D97-AF65-F5344CB8AC3E}">
        <p14:creationId xmlns:p14="http://schemas.microsoft.com/office/powerpoint/2010/main" val="4138490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F857-07C2-17EF-A094-8204E2B5B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0BFBB-0C25-7C09-6E7E-C441D74DC979}"/>
              </a:ext>
            </a:extLst>
          </p:cNvPr>
          <p:cNvSpPr>
            <a:spLocks noGrp="1"/>
          </p:cNvSpPr>
          <p:nvPr>
            <p:ph idx="1"/>
          </p:nvPr>
        </p:nvSpPr>
        <p:spPr/>
        <p:txBody>
          <a:bodyPr/>
          <a:lstStyle/>
          <a:p>
            <a:r>
              <a:rPr lang="en-IN" sz="1800" dirty="0">
                <a:effectLst/>
                <a:latin typeface="TTE1948BD8t00"/>
              </a:rPr>
              <a:t>Predefined exceptions are divided into two types. They are </a:t>
            </a:r>
            <a:r>
              <a:rPr lang="en-IN" sz="1800" dirty="0">
                <a:effectLst/>
                <a:latin typeface="TTE19499A0t00"/>
              </a:rPr>
              <a:t>asynchronous exceptions </a:t>
            </a:r>
            <a:r>
              <a:rPr lang="en-IN" sz="1800" dirty="0">
                <a:effectLst/>
                <a:latin typeface="TTE1948BD8t00"/>
              </a:rPr>
              <a:t>and </a:t>
            </a:r>
            <a:r>
              <a:rPr lang="en-IN" sz="1800" dirty="0">
                <a:effectLst/>
                <a:latin typeface="TTE19499A0t00"/>
              </a:rPr>
              <a:t>synchronous exceptions</a:t>
            </a:r>
            <a:r>
              <a:rPr lang="en-IN" sz="1800" dirty="0">
                <a:effectLst/>
                <a:latin typeface="TTE1948BD8t00"/>
              </a:rPr>
              <a:t>. </a:t>
            </a:r>
            <a:endParaRPr lang="en-IN" dirty="0"/>
          </a:p>
          <a:p>
            <a:r>
              <a:rPr lang="en-IN" sz="1800" dirty="0">
                <a:effectLst/>
                <a:latin typeface="TTE19494D0t00"/>
              </a:rPr>
              <a:t>Asynchronous exceptions </a:t>
            </a:r>
            <a:r>
              <a:rPr lang="en-IN" sz="1800" dirty="0">
                <a:effectLst/>
                <a:latin typeface="TTE1948BD8t00"/>
              </a:rPr>
              <a:t>are those which are always deals with hardware problems. In order to deal with </a:t>
            </a:r>
            <a:r>
              <a:rPr lang="en-IN" sz="1800" dirty="0">
                <a:effectLst/>
                <a:latin typeface="TTE19494D0t00"/>
              </a:rPr>
              <a:t>asynchronous exceptions </a:t>
            </a:r>
            <a:r>
              <a:rPr lang="en-IN" sz="1800" dirty="0">
                <a:effectLst/>
                <a:latin typeface="TTE1948BD8t00"/>
              </a:rPr>
              <a:t>there is a predefined class called </a:t>
            </a:r>
            <a:r>
              <a:rPr lang="en-IN" sz="1800" dirty="0" err="1">
                <a:effectLst/>
                <a:latin typeface="TTE19499A0t00"/>
              </a:rPr>
              <a:t>java.lang.Error</a:t>
            </a:r>
            <a:r>
              <a:rPr lang="en-IN" sz="1800" dirty="0">
                <a:effectLst/>
                <a:latin typeface="TTE1948BD8t00"/>
              </a:rPr>
              <a:t>. </a:t>
            </a:r>
            <a:r>
              <a:rPr lang="en-IN" sz="1800" dirty="0" err="1">
                <a:effectLst/>
                <a:latin typeface="TTE19494D0t00"/>
              </a:rPr>
              <a:t>java.lang.Error</a:t>
            </a:r>
            <a:r>
              <a:rPr lang="en-IN" sz="1800" dirty="0">
                <a:effectLst/>
                <a:latin typeface="TTE19494D0t00"/>
              </a:rPr>
              <a:t> </a:t>
            </a:r>
            <a:r>
              <a:rPr lang="en-IN" sz="1800" dirty="0">
                <a:effectLst/>
                <a:latin typeface="TTE1948BD8t00"/>
              </a:rPr>
              <a:t>class is the super class for all </a:t>
            </a:r>
            <a:r>
              <a:rPr lang="en-IN" sz="1800" dirty="0">
                <a:effectLst/>
                <a:latin typeface="TTE19494D0t00"/>
              </a:rPr>
              <a:t>asynchronous exceptions</a:t>
            </a:r>
            <a:r>
              <a:rPr lang="en-IN" sz="1800" dirty="0">
                <a:effectLst/>
                <a:latin typeface="TTE1948BD8t00"/>
              </a:rPr>
              <a:t>. </a:t>
            </a:r>
            <a:endParaRPr lang="en-IN" dirty="0"/>
          </a:p>
          <a:p>
            <a:r>
              <a:rPr lang="en-IN" sz="1800" dirty="0">
                <a:effectLst/>
                <a:latin typeface="TTE19494D0t00"/>
              </a:rPr>
              <a:t>Synchronous exceptions </a:t>
            </a:r>
            <a:r>
              <a:rPr lang="en-IN" sz="1800" dirty="0">
                <a:effectLst/>
                <a:latin typeface="TTE1948BD8t00"/>
              </a:rPr>
              <a:t>are one which always deals with programmatic errors. In order to deal with </a:t>
            </a:r>
            <a:r>
              <a:rPr lang="en-IN" sz="1800" dirty="0">
                <a:effectLst/>
                <a:latin typeface="TTE19494D0t00"/>
              </a:rPr>
              <a:t>synchronous exceptions </a:t>
            </a:r>
            <a:r>
              <a:rPr lang="en-IN" sz="1800" dirty="0">
                <a:effectLst/>
                <a:latin typeface="TTE1948BD8t00"/>
              </a:rPr>
              <a:t>we must use a predefined class called </a:t>
            </a:r>
            <a:r>
              <a:rPr lang="en-IN" sz="1800" dirty="0" err="1">
                <a:effectLst/>
                <a:latin typeface="TTE19499A0t00"/>
              </a:rPr>
              <a:t>java.lang.Exception</a:t>
            </a:r>
            <a:r>
              <a:rPr lang="en-IN" sz="1800" dirty="0">
                <a:effectLst/>
                <a:latin typeface="TTE19499A0t00"/>
              </a:rPr>
              <a:t> </a:t>
            </a:r>
            <a:r>
              <a:rPr lang="en-IN" sz="1800" dirty="0">
                <a:effectLst/>
                <a:latin typeface="TTE1948BD8t00"/>
              </a:rPr>
              <a:t>class. </a:t>
            </a:r>
            <a:endParaRPr lang="en-IN" dirty="0"/>
          </a:p>
          <a:p>
            <a:r>
              <a:rPr lang="en-IN" sz="1800" dirty="0" err="1">
                <a:effectLst/>
                <a:latin typeface="TTE19494D0t00"/>
              </a:rPr>
              <a:t>java.lang.Exception</a:t>
            </a:r>
            <a:r>
              <a:rPr lang="en-IN" sz="1800" dirty="0">
                <a:effectLst/>
                <a:latin typeface="TTE19494D0t00"/>
              </a:rPr>
              <a:t> </a:t>
            </a:r>
            <a:r>
              <a:rPr lang="en-IN" sz="1800" dirty="0">
                <a:effectLst/>
                <a:latin typeface="TTE1948BD8t00"/>
              </a:rPr>
              <a:t>is the super class for all </a:t>
            </a:r>
            <a:r>
              <a:rPr lang="en-IN" sz="1800" dirty="0">
                <a:effectLst/>
                <a:latin typeface="TTE19494D0t00"/>
              </a:rPr>
              <a:t>synchronous exceptions</a:t>
            </a:r>
            <a:r>
              <a:rPr lang="en-IN" sz="1800" dirty="0">
                <a:effectLst/>
                <a:latin typeface="TTE1948BD8t00"/>
              </a:rPr>
              <a:t>. </a:t>
            </a:r>
            <a:r>
              <a:rPr lang="en-IN" sz="1800" dirty="0">
                <a:effectLst/>
                <a:latin typeface="TTE19494D0t00"/>
              </a:rPr>
              <a:t>Synchronous exceptions </a:t>
            </a:r>
            <a:r>
              <a:rPr lang="en-IN" sz="1800" dirty="0">
                <a:effectLst/>
                <a:latin typeface="TTE1948BD8t00"/>
              </a:rPr>
              <a:t>are divided into two types. They are </a:t>
            </a:r>
            <a:r>
              <a:rPr lang="en-IN" sz="1800" dirty="0">
                <a:effectLst/>
                <a:latin typeface="TTE19499A0t00"/>
              </a:rPr>
              <a:t>checked exceptions </a:t>
            </a:r>
            <a:r>
              <a:rPr lang="en-IN" sz="1800" dirty="0">
                <a:effectLst/>
                <a:latin typeface="TTE1948BD8t00"/>
              </a:rPr>
              <a:t>and </a:t>
            </a:r>
            <a:r>
              <a:rPr lang="en-IN" sz="1800" dirty="0">
                <a:effectLst/>
                <a:latin typeface="TTE19499A0t00"/>
              </a:rPr>
              <a:t>unchecked exceptions</a:t>
            </a:r>
            <a:r>
              <a:rPr lang="en-IN" sz="1800" dirty="0">
                <a:effectLst/>
                <a:latin typeface="TTE1948BD8t00"/>
              </a:rPr>
              <a:t>. </a:t>
            </a:r>
            <a:endParaRPr lang="en-IN" dirty="0"/>
          </a:p>
          <a:p>
            <a:pPr>
              <a:buFont typeface="+mj-lt"/>
              <a:buAutoNum type="arabicPeriod"/>
            </a:pPr>
            <a:r>
              <a:rPr lang="en-IN" sz="1800" dirty="0">
                <a:effectLst/>
                <a:latin typeface="TTE1948BD8t00"/>
              </a:rPr>
              <a:t>A </a:t>
            </a:r>
            <a:r>
              <a:rPr lang="en-IN" sz="1800" dirty="0">
                <a:effectLst/>
                <a:latin typeface="TTE19494D0t00"/>
              </a:rPr>
              <a:t>checked exception </a:t>
            </a:r>
            <a:r>
              <a:rPr lang="en-IN" sz="1800" dirty="0">
                <a:effectLst/>
                <a:latin typeface="TTE1948BD8t00"/>
              </a:rPr>
              <a:t>is one which always deals with compile time errors regarding </a:t>
            </a:r>
            <a:r>
              <a:rPr lang="en-IN" sz="1800" dirty="0">
                <a:effectLst/>
                <a:latin typeface="TTE19499A0t00"/>
              </a:rPr>
              <a:t>class not found </a:t>
            </a:r>
            <a:r>
              <a:rPr lang="en-IN" sz="1800" dirty="0">
                <a:effectLst/>
                <a:latin typeface="TTE1948BD8t00"/>
              </a:rPr>
              <a:t>and </a:t>
            </a:r>
            <a:r>
              <a:rPr lang="en-IN" sz="1800" dirty="0">
                <a:effectLst/>
                <a:latin typeface="TTE19499A0t00"/>
              </a:rPr>
              <a:t>interface not found</a:t>
            </a:r>
            <a:r>
              <a:rPr lang="en-IN" sz="1800" dirty="0">
                <a:effectLst/>
                <a:latin typeface="TTE1948BD8t00"/>
              </a:rPr>
              <a:t>. </a:t>
            </a:r>
          </a:p>
          <a:p>
            <a:pPr>
              <a:buFont typeface="+mj-lt"/>
              <a:buAutoNum type="arabicPeriod"/>
            </a:pPr>
            <a:r>
              <a:rPr lang="en-IN" sz="1800" dirty="0">
                <a:effectLst/>
                <a:latin typeface="TTE19494D0t00"/>
              </a:rPr>
              <a:t>Unchecked exceptions </a:t>
            </a:r>
            <a:r>
              <a:rPr lang="en-IN" sz="1800" dirty="0">
                <a:effectLst/>
                <a:latin typeface="TTE1948BD8t00"/>
              </a:rPr>
              <a:t>are those which are always deals with programmatic run time errors such as </a:t>
            </a:r>
            <a:r>
              <a:rPr lang="en-IN" sz="1800" dirty="0" err="1">
                <a:effectLst/>
                <a:latin typeface="TTE1948BD8t00"/>
              </a:rPr>
              <a:t>ArithmeticException</a:t>
            </a:r>
            <a:r>
              <a:rPr lang="en-IN" sz="1800" dirty="0">
                <a:effectLst/>
                <a:latin typeface="TTE1948BD8t00"/>
              </a:rPr>
              <a:t>, </a:t>
            </a:r>
            <a:r>
              <a:rPr lang="en-IN" sz="1800" dirty="0" err="1">
                <a:effectLst/>
                <a:latin typeface="TTE1948BD8t00"/>
              </a:rPr>
              <a:t>NumberFormatException</a:t>
            </a:r>
            <a:r>
              <a:rPr lang="en-IN" sz="1800" dirty="0">
                <a:effectLst/>
                <a:latin typeface="TTE1948BD8t00"/>
              </a:rPr>
              <a:t>, </a:t>
            </a:r>
            <a:r>
              <a:rPr lang="en-IN" sz="1800" dirty="0" err="1">
                <a:effectLst/>
                <a:latin typeface="TTE1948BD8t00"/>
              </a:rPr>
              <a:t>ArrayIndexOutOfBoundsException</a:t>
            </a:r>
            <a:r>
              <a:rPr lang="en-IN" sz="1800" dirty="0">
                <a:effectLst/>
                <a:latin typeface="TTE1948BD8t00"/>
              </a:rPr>
              <a:t>, etc. </a:t>
            </a:r>
          </a:p>
          <a:p>
            <a:endParaRPr lang="en-US" dirty="0"/>
          </a:p>
        </p:txBody>
      </p:sp>
    </p:spTree>
    <p:extLst>
      <p:ext uri="{BB962C8B-B14F-4D97-AF65-F5344CB8AC3E}">
        <p14:creationId xmlns:p14="http://schemas.microsoft.com/office/powerpoint/2010/main" val="291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10. </a:t>
            </a:r>
            <a:r>
              <a:rPr lang="en-IN" sz="4400" dirty="0">
                <a:effectLst/>
                <a:latin typeface="TTE1948BD8t00"/>
              </a:rPr>
              <a:t>Secured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To provide implicit security Java provide one component inside JVM called Security Manager.</a:t>
            </a:r>
          </a:p>
          <a:p>
            <a:r>
              <a:rPr lang="en-IN" sz="1800" dirty="0">
                <a:latin typeface="TTE1948BD8t00"/>
              </a:rPr>
              <a:t>L</a:t>
            </a:r>
            <a:r>
              <a:rPr lang="en-IN" sz="1800" dirty="0">
                <a:effectLst/>
                <a:latin typeface="TTE1948BD8t00"/>
              </a:rPr>
              <a:t>ibrary in the form of </a:t>
            </a:r>
            <a:r>
              <a:rPr lang="en-IN" sz="1800" dirty="0" err="1">
                <a:effectLst/>
                <a:latin typeface="TTE1948BD8t00"/>
              </a:rPr>
              <a:t>java.security</a:t>
            </a:r>
            <a:r>
              <a:rPr lang="en-IN" sz="1800" dirty="0">
                <a:effectLst/>
                <a:latin typeface="TTE1948BD8t00"/>
              </a:rPr>
              <a:t>.* package.</a:t>
            </a:r>
          </a:p>
          <a:p>
            <a:r>
              <a:rPr lang="en-IN" sz="1800" dirty="0">
                <a:effectLst/>
                <a:latin typeface="TTE1948BD8t00"/>
              </a:rPr>
              <a:t>Web security for web applications we are having JAAS(Java Authentication and Authorization Services) for distributed applications.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JVM will take care of Standalone</a:t>
            </a:r>
          </a:p>
          <a:p>
            <a:pPr lvl="1"/>
            <a:r>
              <a:rPr lang="en-US" b="1" dirty="0">
                <a:solidFill>
                  <a:schemeClr val="accent6"/>
                </a:solidFill>
              </a:rPr>
              <a:t>For Web Application/Enterprise Applications</a:t>
            </a:r>
          </a:p>
          <a:p>
            <a:pPr lvl="2"/>
            <a:r>
              <a:rPr lang="en-US" b="1" dirty="0">
                <a:solidFill>
                  <a:schemeClr val="accent6"/>
                </a:solidFill>
              </a:rPr>
              <a:t>Server</a:t>
            </a:r>
          </a:p>
          <a:p>
            <a:pPr lvl="2"/>
            <a:r>
              <a:rPr lang="en-US" b="1" dirty="0">
                <a:solidFill>
                  <a:schemeClr val="accent6"/>
                </a:solidFill>
              </a:rPr>
              <a:t>JAAS</a:t>
            </a:r>
          </a:p>
          <a:p>
            <a:pPr lvl="2"/>
            <a:r>
              <a:rPr lang="en-US" b="1" dirty="0">
                <a:solidFill>
                  <a:schemeClr val="accent6"/>
                </a:solidFill>
              </a:rPr>
              <a:t>LDAP/AD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35493952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F591F3-00BD-876D-55A6-AB7D387ED148}"/>
              </a:ext>
            </a:extLst>
          </p:cNvPr>
          <p:cNvPicPr>
            <a:picLocks noGrp="1" noChangeAspect="1"/>
          </p:cNvPicPr>
          <p:nvPr>
            <p:ph idx="1"/>
          </p:nvPr>
        </p:nvPicPr>
        <p:blipFill>
          <a:blip r:embed="rId2"/>
          <a:stretch>
            <a:fillRect/>
          </a:stretch>
        </p:blipFill>
        <p:spPr>
          <a:xfrm>
            <a:off x="1140942" y="1825625"/>
            <a:ext cx="9910115" cy="4351338"/>
          </a:xfrm>
          <a:prstGeom prst="rect">
            <a:avLst/>
          </a:prstGeom>
        </p:spPr>
      </p:pic>
    </p:spTree>
    <p:extLst>
      <p:ext uri="{BB962C8B-B14F-4D97-AF65-F5344CB8AC3E}">
        <p14:creationId xmlns:p14="http://schemas.microsoft.com/office/powerpoint/2010/main" val="11126879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D24-6B4F-70A1-9905-73B092849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08CB4-5866-5E6D-A349-0EC8ABFB0920}"/>
              </a:ext>
            </a:extLst>
          </p:cNvPr>
          <p:cNvSpPr>
            <a:spLocks noGrp="1"/>
          </p:cNvSpPr>
          <p:nvPr>
            <p:ph idx="1"/>
          </p:nvPr>
        </p:nvSpPr>
        <p:spPr/>
        <p:txBody>
          <a:bodyPr>
            <a:normAutofit lnSpcReduction="10000"/>
          </a:bodyPr>
          <a:lstStyle/>
          <a:p>
            <a:pPr>
              <a:buFont typeface="+mj-lt"/>
              <a:buAutoNum type="arabicPeriod"/>
            </a:pPr>
            <a:r>
              <a:rPr lang="en-IN" sz="1800" dirty="0">
                <a:effectLst/>
                <a:latin typeface="TTE1948BD8t00"/>
              </a:rPr>
              <a:t>Whenever we pass irrelevant input to a JAVA program, JVM cannot process the irrelevant input. </a:t>
            </a:r>
          </a:p>
          <a:p>
            <a:pPr>
              <a:buFont typeface="+mj-lt"/>
              <a:buAutoNum type="arabicPeriod"/>
            </a:pPr>
            <a:r>
              <a:rPr lang="en-IN" sz="1800" dirty="0">
                <a:effectLst/>
                <a:latin typeface="TTE1948BD8t00"/>
              </a:rPr>
              <a:t>Since JVM is unable to process by user input, hence it can contact to JRE for getting an appropriate exception class. </a:t>
            </a:r>
          </a:p>
          <a:p>
            <a:pPr>
              <a:buFont typeface="+mj-lt"/>
              <a:buAutoNum type="arabicPeriod"/>
            </a:pPr>
            <a:r>
              <a:rPr lang="en-IN" sz="1800" dirty="0">
                <a:effectLst/>
                <a:latin typeface="TTE1948BD8t00"/>
              </a:rPr>
              <a:t>JRE contacts to </a:t>
            </a:r>
            <a:r>
              <a:rPr lang="en-IN" sz="1800" dirty="0" err="1">
                <a:effectLst/>
                <a:latin typeface="TTE1948BD8t00"/>
              </a:rPr>
              <a:t>java.lang.Throwable</a:t>
            </a:r>
            <a:r>
              <a:rPr lang="en-IN" sz="1800" dirty="0">
                <a:effectLst/>
                <a:latin typeface="TTE1948BD8t00"/>
              </a:rPr>
              <a:t> for finding what type of exception it is. </a:t>
            </a:r>
          </a:p>
          <a:p>
            <a:pPr>
              <a:buFont typeface="+mj-lt"/>
              <a:buAutoNum type="arabicPeriod"/>
            </a:pPr>
            <a:r>
              <a:rPr lang="en-IN" sz="1800" dirty="0" err="1">
                <a:effectLst/>
                <a:latin typeface="TTE1948BD8t00"/>
              </a:rPr>
              <a:t>java.lang.Throwable</a:t>
            </a:r>
            <a:r>
              <a:rPr lang="en-IN" sz="1800" dirty="0">
                <a:effectLst/>
                <a:latin typeface="TTE1948BD8t00"/>
              </a:rPr>
              <a:t> decides what type of exception it is and pass the message to JRE. </a:t>
            </a:r>
          </a:p>
          <a:p>
            <a:pPr>
              <a:buFont typeface="+mj-lt"/>
              <a:buAutoNum type="arabicPeriod"/>
            </a:pPr>
            <a:r>
              <a:rPr lang="en-IN" sz="1800" dirty="0">
                <a:effectLst/>
                <a:latin typeface="TTE1948BD8t00"/>
              </a:rPr>
              <a:t>JRE pass the type of exception to JAVA API. </a:t>
            </a:r>
          </a:p>
          <a:p>
            <a:pPr>
              <a:buFont typeface="+mj-lt"/>
              <a:buAutoNum type="arabicPeriod"/>
            </a:pPr>
            <a:r>
              <a:rPr lang="en-IN" sz="1800" dirty="0">
                <a:effectLst/>
                <a:latin typeface="TTE1948BD8t00"/>
              </a:rPr>
              <a:t>[6.1 &amp; 6.2] From the JAVA API 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will found an appropriate sub class exception. </a:t>
            </a:r>
          </a:p>
          <a:p>
            <a:pPr>
              <a:buFont typeface="+mj-lt"/>
              <a:buAutoNum type="arabicPeriod"/>
            </a:pPr>
            <a:r>
              <a:rPr lang="en-IN" sz="1800" dirty="0">
                <a:effectLst/>
                <a:latin typeface="TTE1948BD8t00"/>
              </a:rPr>
              <a:t>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gives an appropriate exception class to JRE. </a:t>
            </a:r>
          </a:p>
          <a:p>
            <a:pPr>
              <a:buFont typeface="+mj-lt"/>
              <a:buAutoNum type="arabicPeriod"/>
            </a:pPr>
            <a:r>
              <a:rPr lang="en-IN" sz="1800" dirty="0">
                <a:effectLst/>
                <a:latin typeface="TTE1948BD8t00"/>
              </a:rPr>
              <a:t>JRE will give an appropriate exception class to JVM. </a:t>
            </a:r>
          </a:p>
          <a:p>
            <a:pPr>
              <a:buFont typeface="+mj-lt"/>
              <a:buAutoNum type="arabicPeriod"/>
            </a:pPr>
            <a:r>
              <a:rPr lang="en-IN" sz="1800" dirty="0">
                <a:effectLst/>
                <a:latin typeface="TTE1948BD8t00"/>
              </a:rPr>
              <a:t>JVM will create an object of appropriate exception class which is obtained from JRE and it generates system error message. </a:t>
            </a:r>
          </a:p>
          <a:p>
            <a:pPr>
              <a:buFont typeface="+mj-lt"/>
              <a:buAutoNum type="arabicPeriod"/>
            </a:pPr>
            <a:r>
              <a:rPr lang="en-IN" sz="1800" dirty="0">
                <a:effectLst/>
                <a:latin typeface="TTE1948BD8t00"/>
              </a:rPr>
              <a:t>In order to make the program very strong (robust), JAVA programmer must convert the system error messages into user friendly messages by using the concept of exceptional handling. </a:t>
            </a:r>
          </a:p>
          <a:p>
            <a:endParaRPr lang="en-US" dirty="0"/>
          </a:p>
        </p:txBody>
      </p:sp>
    </p:spTree>
    <p:extLst>
      <p:ext uri="{BB962C8B-B14F-4D97-AF65-F5344CB8AC3E}">
        <p14:creationId xmlns:p14="http://schemas.microsoft.com/office/powerpoint/2010/main" val="10803254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D53771-BBAB-DC76-DEE2-54417CDC8FAD}"/>
              </a:ext>
            </a:extLst>
          </p:cNvPr>
          <p:cNvPicPr>
            <a:picLocks noGrp="1" noChangeAspect="1"/>
          </p:cNvPicPr>
          <p:nvPr>
            <p:ph idx="1"/>
          </p:nvPr>
        </p:nvPicPr>
        <p:blipFill>
          <a:blip r:embed="rId2"/>
          <a:stretch>
            <a:fillRect/>
          </a:stretch>
        </p:blipFill>
        <p:spPr>
          <a:xfrm>
            <a:off x="1498600" y="1969294"/>
            <a:ext cx="9194800" cy="4064000"/>
          </a:xfrm>
          <a:prstGeom prst="rect">
            <a:avLst/>
          </a:prstGeom>
        </p:spPr>
      </p:pic>
    </p:spTree>
    <p:extLst>
      <p:ext uri="{BB962C8B-B14F-4D97-AF65-F5344CB8AC3E}">
        <p14:creationId xmlns:p14="http://schemas.microsoft.com/office/powerpoint/2010/main" val="30063194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6A529-F17E-8CBC-2D2E-12FA1218647E}"/>
              </a:ext>
            </a:extLst>
          </p:cNvPr>
          <p:cNvSpPr>
            <a:spLocks noGrp="1"/>
          </p:cNvSpPr>
          <p:nvPr>
            <p:ph idx="1"/>
          </p:nvPr>
        </p:nvSpPr>
        <p:spPr>
          <a:xfrm>
            <a:off x="838200" y="481263"/>
            <a:ext cx="10515600" cy="5695700"/>
          </a:xfrm>
        </p:spPr>
        <p:txBody>
          <a:bodyPr>
            <a:normAutofit fontScale="92500" lnSpcReduction="10000"/>
          </a:bodyPr>
          <a:lstStyle/>
          <a:p>
            <a:pPr marL="0" indent="0">
              <a:buNone/>
            </a:pPr>
            <a:r>
              <a:rPr lang="en-IN" sz="1800" dirty="0">
                <a:effectLst/>
                <a:latin typeface="Courier" panose="02070309020205020404" pitchFamily="49" charset="0"/>
              </a:rPr>
              <a:t>try</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Block of statements which are to be monitored by JVM at run time (or problematic errors);</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catch (Type_of_exception1 object1)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(Type_of_exception2 object2)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(Type_of_exception3 object3)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finally { </a:t>
            </a:r>
            <a:endParaRPr lang="en-IN" dirty="0"/>
          </a:p>
          <a:p>
            <a:pPr marL="0" indent="0">
              <a:buNone/>
            </a:pPr>
            <a:r>
              <a:rPr lang="en-IN" sz="1800" dirty="0">
                <a:effectLst/>
                <a:latin typeface="Courier" panose="02070309020205020404" pitchFamily="49" charset="0"/>
              </a:rPr>
              <a:t>Block of statements which releases the resources; </a:t>
            </a:r>
            <a:endParaRPr lang="en-IN" dirty="0"/>
          </a:p>
          <a:p>
            <a:pPr marL="0" indent="0">
              <a:buNone/>
            </a:pPr>
            <a:r>
              <a:rPr lang="en-IN" sz="1800" dirty="0">
                <a:effectLst/>
                <a:latin typeface="Courier" panose="02070309020205020404" pitchFamily="49" charset="0"/>
              </a:rPr>
              <a:t>} </a:t>
            </a:r>
            <a:endParaRPr lang="en-IN" dirty="0"/>
          </a:p>
          <a:p>
            <a:endParaRPr lang="en-US" dirty="0"/>
          </a:p>
        </p:txBody>
      </p:sp>
    </p:spTree>
    <p:extLst>
      <p:ext uri="{BB962C8B-B14F-4D97-AF65-F5344CB8AC3E}">
        <p14:creationId xmlns:p14="http://schemas.microsoft.com/office/powerpoint/2010/main" val="38202315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7015-8A89-B97C-4636-06A4196A2475}"/>
              </a:ext>
            </a:extLst>
          </p:cNvPr>
          <p:cNvSpPr>
            <a:spLocks noGrp="1"/>
          </p:cNvSpPr>
          <p:nvPr>
            <p:ph type="title"/>
          </p:nvPr>
        </p:nvSpPr>
        <p:spPr/>
        <p:txBody>
          <a:bodyPr/>
          <a:lstStyle/>
          <a:p>
            <a:r>
              <a:rPr lang="en-US" dirty="0"/>
              <a:t>Try Block</a:t>
            </a:r>
          </a:p>
        </p:txBody>
      </p:sp>
      <p:sp>
        <p:nvSpPr>
          <p:cNvPr id="3" name="Content Placeholder 2">
            <a:extLst>
              <a:ext uri="{FF2B5EF4-FFF2-40B4-BE49-F238E27FC236}">
                <a16:creationId xmlns:a16="http://schemas.microsoft.com/office/drawing/2014/main" id="{B95177C4-6C97-0348-F62A-637BCA0ED174}"/>
              </a:ext>
            </a:extLst>
          </p:cNvPr>
          <p:cNvSpPr>
            <a:spLocks noGrp="1"/>
          </p:cNvSpPr>
          <p:nvPr>
            <p:ph idx="1"/>
          </p:nvPr>
        </p:nvSpPr>
        <p:spPr/>
        <p:txBody>
          <a:bodyPr/>
          <a:lstStyle/>
          <a:p>
            <a:pPr>
              <a:buFont typeface="+mj-lt"/>
              <a:buAutoNum type="arabicPeriod"/>
            </a:pPr>
            <a:r>
              <a:rPr lang="en-IN" sz="1800" dirty="0">
                <a:effectLst/>
                <a:latin typeface="TTE1948BD8t00"/>
              </a:rPr>
              <a:t>This is the block in which we write the block of statements which are to be monitored by JVM at run time i.e., try block must contain those statements which causes problems at run time. </a:t>
            </a:r>
          </a:p>
          <a:p>
            <a:pPr>
              <a:buFont typeface="+mj-lt"/>
              <a:buAutoNum type="arabicPeriod"/>
            </a:pPr>
            <a:r>
              <a:rPr lang="en-IN" sz="1800" dirty="0">
                <a:effectLst/>
                <a:latin typeface="TTE1948BD8t00"/>
              </a:rPr>
              <a:t>If any exception is taking place the control will be jumped automatically to appropriate catch block. </a:t>
            </a:r>
          </a:p>
          <a:p>
            <a:pPr>
              <a:buFont typeface="+mj-lt"/>
              <a:buAutoNum type="arabicPeriod"/>
            </a:pPr>
            <a:r>
              <a:rPr lang="en-IN" sz="1800" dirty="0">
                <a:effectLst/>
                <a:latin typeface="TTE1948BD8t00"/>
              </a:rPr>
              <a:t>If any exception is taking place in try block execution will be terminated and the rest of the statements in try block will not be executed at all and the control will go to catch block. </a:t>
            </a:r>
          </a:p>
          <a:p>
            <a:pPr>
              <a:buFont typeface="+mj-lt"/>
              <a:buAutoNum type="arabicPeriod"/>
            </a:pPr>
            <a:r>
              <a:rPr lang="en-IN" sz="1800" dirty="0">
                <a:effectLst/>
                <a:latin typeface="TTE1948BD8t00"/>
              </a:rPr>
              <a:t>For every try block we must have at least one catch block. It is highly recommended to write ‘n’ number of catch’s for ‘n’ number of problematic statements. </a:t>
            </a:r>
          </a:p>
        </p:txBody>
      </p:sp>
    </p:spTree>
    <p:extLst>
      <p:ext uri="{BB962C8B-B14F-4D97-AF65-F5344CB8AC3E}">
        <p14:creationId xmlns:p14="http://schemas.microsoft.com/office/powerpoint/2010/main" val="42652621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BEF7-0B98-9F90-59DD-02DD75A99155}"/>
              </a:ext>
            </a:extLst>
          </p:cNvPr>
          <p:cNvSpPr>
            <a:spLocks noGrp="1"/>
          </p:cNvSpPr>
          <p:nvPr>
            <p:ph type="title"/>
          </p:nvPr>
        </p:nvSpPr>
        <p:spPr/>
        <p:txBody>
          <a:bodyPr/>
          <a:lstStyle/>
          <a:p>
            <a:r>
              <a:rPr lang="en-US" dirty="0"/>
              <a:t>Catch Block</a:t>
            </a:r>
          </a:p>
        </p:txBody>
      </p:sp>
      <p:sp>
        <p:nvSpPr>
          <p:cNvPr id="3" name="Content Placeholder 2">
            <a:extLst>
              <a:ext uri="{FF2B5EF4-FFF2-40B4-BE49-F238E27FC236}">
                <a16:creationId xmlns:a16="http://schemas.microsoft.com/office/drawing/2014/main" id="{AB76EF67-D3F0-7D68-E6BF-24F7B0A652ED}"/>
              </a:ext>
            </a:extLst>
          </p:cNvPr>
          <p:cNvSpPr>
            <a:spLocks noGrp="1"/>
          </p:cNvSpPr>
          <p:nvPr>
            <p:ph idx="1"/>
          </p:nvPr>
        </p:nvSpPr>
        <p:spPr/>
        <p:txBody>
          <a:bodyPr/>
          <a:lstStyle/>
          <a:p>
            <a:pPr>
              <a:buFont typeface="+mj-lt"/>
              <a:buAutoNum type="arabicPeriod"/>
            </a:pPr>
            <a:r>
              <a:rPr lang="en-IN" sz="1800" dirty="0">
                <a:effectLst/>
                <a:latin typeface="TTE1948BD8t00"/>
              </a:rPr>
              <a:t>This is used for providing user friendly messages by catching system error messages. </a:t>
            </a:r>
          </a:p>
          <a:p>
            <a:pPr>
              <a:buFont typeface="+mj-lt"/>
              <a:buAutoNum type="arabicPeriod"/>
            </a:pPr>
            <a:r>
              <a:rPr lang="en-IN" sz="1800" dirty="0">
                <a:effectLst/>
                <a:latin typeface="TTE1948BD8t00"/>
              </a:rPr>
              <a:t>In the catch we must declare an object of the appropriate execution class and it will be internally </a:t>
            </a:r>
          </a:p>
          <a:p>
            <a:pPr>
              <a:buFont typeface="+mj-lt"/>
              <a:buAutoNum type="arabicPeriod"/>
            </a:pPr>
            <a:r>
              <a:rPr lang="en-IN" sz="1800" dirty="0">
                <a:effectLst/>
                <a:latin typeface="TTE1948BD8t00"/>
              </a:rPr>
              <a:t>referenced JVM whenever the appropriate situation taking place. </a:t>
            </a:r>
          </a:p>
          <a:p>
            <a:pPr>
              <a:buFont typeface="+mj-lt"/>
              <a:buAutoNum type="arabicPeriod"/>
            </a:pPr>
            <a:r>
              <a:rPr lang="en-IN" sz="1800" dirty="0">
                <a:effectLst/>
                <a:latin typeface="TTE1948BD8t00"/>
              </a:rPr>
              <a:t>If we write ‘n’ number of catch’s as a part of JAVA program then only one catch will be executing at any point. </a:t>
            </a:r>
          </a:p>
          <a:p>
            <a:pPr>
              <a:buFont typeface="+mj-lt"/>
              <a:buAutoNum type="arabicPeriod"/>
            </a:pPr>
            <a:r>
              <a:rPr lang="en-IN" sz="1800" dirty="0">
                <a:effectLst/>
                <a:latin typeface="TTE1948BD8t00"/>
              </a:rPr>
              <a:t>After executing appropriate catch block even if we use return statement in the catch block the control never goes to try block. </a:t>
            </a:r>
          </a:p>
          <a:p>
            <a:endParaRPr lang="en-US" dirty="0"/>
          </a:p>
        </p:txBody>
      </p:sp>
    </p:spTree>
    <p:extLst>
      <p:ext uri="{BB962C8B-B14F-4D97-AF65-F5344CB8AC3E}">
        <p14:creationId xmlns:p14="http://schemas.microsoft.com/office/powerpoint/2010/main" val="26236449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DAA9-D36E-82B6-EC55-37DB06724B06}"/>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92E2615F-A34A-8FD9-DE67-5B8559EB65C9}"/>
              </a:ext>
            </a:extLst>
          </p:cNvPr>
          <p:cNvSpPr>
            <a:spLocks noGrp="1"/>
          </p:cNvSpPr>
          <p:nvPr>
            <p:ph idx="1"/>
          </p:nvPr>
        </p:nvSpPr>
        <p:spPr/>
        <p:txBody>
          <a:bodyPr/>
          <a:lstStyle/>
          <a:p>
            <a:pPr>
              <a:buFont typeface="+mj-lt"/>
              <a:buAutoNum type="arabicPeriod"/>
            </a:pPr>
            <a:r>
              <a:rPr lang="en-IN" sz="1800" dirty="0">
                <a:effectLst/>
                <a:latin typeface="TTE1948BD8t00"/>
              </a:rPr>
              <a:t>This is the block which is executing compulsory whether the exception is taking place or not. </a:t>
            </a:r>
          </a:p>
          <a:p>
            <a:pPr>
              <a:buFont typeface="+mj-lt"/>
              <a:buAutoNum type="arabicPeriod"/>
            </a:pPr>
            <a:r>
              <a:rPr lang="en-IN" sz="1800" dirty="0">
                <a:effectLst/>
                <a:latin typeface="TTE1948BD8t00"/>
              </a:rPr>
              <a:t>This block contains same statements which releases the resources which are obtained in try block (resources are opening files, opening databases, etc.). </a:t>
            </a:r>
          </a:p>
          <a:p>
            <a:pPr>
              <a:buFont typeface="+mj-lt"/>
              <a:buAutoNum type="arabicPeriod"/>
            </a:pPr>
            <a:r>
              <a:rPr lang="en-IN" sz="1800" dirty="0">
                <a:effectLst/>
                <a:latin typeface="TTE1948BD8t00"/>
              </a:rPr>
              <a:t>Writing the finally block is optional. </a:t>
            </a:r>
          </a:p>
          <a:p>
            <a:endParaRPr lang="en-US" dirty="0"/>
          </a:p>
        </p:txBody>
      </p:sp>
    </p:spTree>
    <p:extLst>
      <p:ext uri="{BB962C8B-B14F-4D97-AF65-F5344CB8AC3E}">
        <p14:creationId xmlns:p14="http://schemas.microsoft.com/office/powerpoint/2010/main" val="39510541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FF44-5869-40E8-E305-6EC118CBF587}"/>
              </a:ext>
            </a:extLst>
          </p:cNvPr>
          <p:cNvSpPr>
            <a:spLocks noGrp="1"/>
          </p:cNvSpPr>
          <p:nvPr>
            <p:ph type="title"/>
          </p:nvPr>
        </p:nvSpPr>
        <p:spPr/>
        <p:txBody>
          <a:bodyPr/>
          <a:lstStyle/>
          <a:p>
            <a:r>
              <a:rPr lang="en-US" dirty="0"/>
              <a:t>Throws Block</a:t>
            </a:r>
          </a:p>
        </p:txBody>
      </p:sp>
      <p:sp>
        <p:nvSpPr>
          <p:cNvPr id="3" name="Content Placeholder 2">
            <a:extLst>
              <a:ext uri="{FF2B5EF4-FFF2-40B4-BE49-F238E27FC236}">
                <a16:creationId xmlns:a16="http://schemas.microsoft.com/office/drawing/2014/main" id="{5E2984B5-4086-A3B2-4337-E88B5D459074}"/>
              </a:ext>
            </a:extLst>
          </p:cNvPr>
          <p:cNvSpPr>
            <a:spLocks noGrp="1"/>
          </p:cNvSpPr>
          <p:nvPr>
            <p:ph idx="1"/>
          </p:nvPr>
        </p:nvSpPr>
        <p:spPr/>
        <p:txBody>
          <a:bodyPr/>
          <a:lstStyle/>
          <a:p>
            <a:r>
              <a:rPr lang="en-IN" sz="1800" dirty="0">
                <a:effectLst/>
                <a:latin typeface="TTE1948BD8t00"/>
              </a:rPr>
              <a:t>This is the keyword which </a:t>
            </a:r>
            <a:r>
              <a:rPr lang="en-IN" sz="1800" dirty="0">
                <a:effectLst/>
                <a:latin typeface="TTE19499A0t00"/>
              </a:rPr>
              <a:t>gives an indication to </a:t>
            </a:r>
            <a:r>
              <a:rPr lang="en-IN" sz="1800" dirty="0">
                <a:effectLst/>
                <a:latin typeface="TTE1948BD8t00"/>
              </a:rPr>
              <a:t>the </a:t>
            </a:r>
            <a:r>
              <a:rPr lang="en-IN" sz="1800" dirty="0">
                <a:effectLst/>
                <a:latin typeface="TTE19499A0t00"/>
              </a:rPr>
              <a:t>calling function to keep </a:t>
            </a:r>
            <a:r>
              <a:rPr lang="en-IN" sz="1800" dirty="0">
                <a:effectLst/>
                <a:latin typeface="TTE1948BD8t00"/>
              </a:rPr>
              <a:t>the </a:t>
            </a:r>
            <a:r>
              <a:rPr lang="en-IN" sz="1800" dirty="0">
                <a:effectLst/>
                <a:latin typeface="TTE19499A0t00"/>
              </a:rPr>
              <a:t>called function under try and catch blocks</a:t>
            </a:r>
            <a:r>
              <a:rPr lang="en-IN" sz="1800" dirty="0">
                <a:effectLst/>
                <a:latin typeface="TTE1948BD8t00"/>
              </a:rPr>
              <a:t>. </a:t>
            </a:r>
          </a:p>
          <a:p>
            <a:r>
              <a:rPr lang="en-IN" sz="1800" dirty="0">
                <a:effectLst/>
                <a:latin typeface="TTE1948BD8t00"/>
              </a:rPr>
              <a:t>Syntax</a:t>
            </a:r>
            <a:r>
              <a:rPr lang="en-IN" sz="1800" dirty="0">
                <a:effectLst/>
                <a:latin typeface="TTE19499A0t00"/>
              </a:rPr>
              <a:t>:</a:t>
            </a:r>
            <a:br>
              <a:rPr lang="en-IN" sz="1800" dirty="0">
                <a:effectLst/>
                <a:latin typeface="TTE19499A0t00"/>
              </a:rPr>
            </a:br>
            <a:r>
              <a:rPr lang="en-IN" sz="1800" dirty="0">
                <a:effectLst/>
                <a:latin typeface="Courier" panose="02070309020205020404" pitchFamily="49" charset="0"/>
              </a:rPr>
              <a:t>&lt;Return type&gt; method name (number of parameters if any) throws type of exception1,type of exception2,.........type of exception; </a:t>
            </a:r>
            <a:endParaRPr lang="en-IN" dirty="0"/>
          </a:p>
          <a:p>
            <a:endParaRPr lang="en-US" dirty="0"/>
          </a:p>
        </p:txBody>
      </p:sp>
    </p:spTree>
    <p:extLst>
      <p:ext uri="{BB962C8B-B14F-4D97-AF65-F5344CB8AC3E}">
        <p14:creationId xmlns:p14="http://schemas.microsoft.com/office/powerpoint/2010/main" val="14158757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E35B-9B04-076D-A1BB-2B39BC83F3FC}"/>
              </a:ext>
            </a:extLst>
          </p:cNvPr>
          <p:cNvSpPr>
            <a:spLocks noGrp="1"/>
          </p:cNvSpPr>
          <p:nvPr>
            <p:ph type="title"/>
          </p:nvPr>
        </p:nvSpPr>
        <p:spPr/>
        <p:txBody>
          <a:bodyPr>
            <a:normAutofit/>
          </a:bodyPr>
          <a:lstStyle/>
          <a:p>
            <a:r>
              <a:rPr lang="en-IN" sz="1800" dirty="0">
                <a:effectLst/>
                <a:latin typeface="TTE1948BD8t00"/>
              </a:rPr>
              <a:t>Number of </a:t>
            </a:r>
            <a:r>
              <a:rPr lang="en-IN" sz="1800" dirty="0">
                <a:effectLst/>
                <a:latin typeface="TTE19499A0t00"/>
              </a:rPr>
              <a:t>ways to find </a:t>
            </a:r>
            <a:r>
              <a:rPr lang="en-IN" sz="1800" dirty="0">
                <a:effectLst/>
                <a:latin typeface="TTE1948BD8t00"/>
              </a:rPr>
              <a:t>details of the </a:t>
            </a:r>
            <a:r>
              <a:rPr lang="en-IN" sz="1800" dirty="0">
                <a:effectLst/>
                <a:latin typeface="TTE19499A0t00"/>
              </a:rPr>
              <a:t>exception</a:t>
            </a:r>
            <a:endParaRPr lang="en-US" dirty="0"/>
          </a:p>
        </p:txBody>
      </p:sp>
      <p:sp>
        <p:nvSpPr>
          <p:cNvPr id="3" name="Content Placeholder 2">
            <a:extLst>
              <a:ext uri="{FF2B5EF4-FFF2-40B4-BE49-F238E27FC236}">
                <a16:creationId xmlns:a16="http://schemas.microsoft.com/office/drawing/2014/main" id="{E23411AA-B123-5754-A4C9-B8855AA7C60D}"/>
              </a:ext>
            </a:extLst>
          </p:cNvPr>
          <p:cNvSpPr>
            <a:spLocks noGrp="1"/>
          </p:cNvSpPr>
          <p:nvPr>
            <p:ph idx="1"/>
          </p:nvPr>
        </p:nvSpPr>
        <p:spPr/>
        <p:txBody>
          <a:bodyPr/>
          <a:lstStyle/>
          <a:p>
            <a:r>
              <a:rPr lang="en-IN" sz="1800" dirty="0">
                <a:effectLst/>
                <a:latin typeface="TTE1948BD8t00"/>
              </a:rPr>
              <a:t>In JAVA there are three ways to find the details of the exception. </a:t>
            </a:r>
          </a:p>
          <a:p>
            <a:r>
              <a:rPr lang="en-IN" sz="1800" dirty="0">
                <a:effectLst/>
                <a:latin typeface="TTE1948BD8t00"/>
              </a:rPr>
              <a:t>They are </a:t>
            </a:r>
            <a:r>
              <a:rPr lang="en-IN" sz="1800" dirty="0">
                <a:effectLst/>
                <a:latin typeface="TTE19499A0t00"/>
              </a:rPr>
              <a:t>using an object of </a:t>
            </a:r>
            <a:endParaRPr lang="en-IN" dirty="0"/>
          </a:p>
          <a:p>
            <a:r>
              <a:rPr lang="en-IN" sz="1800" dirty="0" err="1">
                <a:effectLst/>
                <a:latin typeface="TTE19499A0t00"/>
              </a:rPr>
              <a:t>java.lang.Exception</a:t>
            </a:r>
            <a:r>
              <a:rPr lang="en-IN" sz="1800" dirty="0">
                <a:effectLst/>
                <a:latin typeface="TTE19499A0t00"/>
              </a:rPr>
              <a:t> class, </a:t>
            </a:r>
          </a:p>
          <a:p>
            <a:r>
              <a:rPr lang="en-IN" sz="1800" dirty="0">
                <a:effectLst/>
                <a:latin typeface="TTE19499A0t00"/>
              </a:rPr>
              <a:t>using public void </a:t>
            </a:r>
            <a:r>
              <a:rPr lang="en-IN" sz="1800" dirty="0" err="1">
                <a:effectLst/>
                <a:latin typeface="TTE19499A0t00"/>
              </a:rPr>
              <a:t>printStackTrace</a:t>
            </a:r>
            <a:r>
              <a:rPr lang="en-IN" sz="1800" dirty="0">
                <a:effectLst/>
                <a:latin typeface="TTE19499A0t00"/>
              </a:rPr>
              <a:t> method </a:t>
            </a:r>
          </a:p>
          <a:p>
            <a:r>
              <a:rPr lang="en-IN" sz="1800" dirty="0">
                <a:effectLst/>
                <a:latin typeface="TTE19499A0t00"/>
              </a:rPr>
              <a:t>using public string </a:t>
            </a:r>
            <a:r>
              <a:rPr lang="en-IN" sz="1800" dirty="0" err="1">
                <a:effectLst/>
                <a:latin typeface="TTE19499A0t00"/>
              </a:rPr>
              <a:t>getMessage</a:t>
            </a:r>
            <a:r>
              <a:rPr lang="en-IN" sz="1800" dirty="0">
                <a:effectLst/>
                <a:latin typeface="TTE19499A0t00"/>
              </a:rPr>
              <a:t> method</a:t>
            </a:r>
            <a:r>
              <a:rPr lang="en-IN" sz="1800" dirty="0">
                <a:effectLst/>
                <a:latin typeface="TTE1948BD8t00"/>
              </a:rPr>
              <a:t>. </a:t>
            </a:r>
            <a:endParaRPr lang="en-IN" dirty="0"/>
          </a:p>
          <a:p>
            <a:endParaRPr lang="en-US" dirty="0"/>
          </a:p>
        </p:txBody>
      </p:sp>
    </p:spTree>
    <p:extLst>
      <p:ext uri="{BB962C8B-B14F-4D97-AF65-F5344CB8AC3E}">
        <p14:creationId xmlns:p14="http://schemas.microsoft.com/office/powerpoint/2010/main" val="4328923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030B-A1E3-3FBA-AA1C-A6E842FDEE29}"/>
              </a:ext>
            </a:extLst>
          </p:cNvPr>
          <p:cNvSpPr>
            <a:spLocks noGrp="1"/>
          </p:cNvSpPr>
          <p:nvPr>
            <p:ph type="title"/>
          </p:nvPr>
        </p:nvSpPr>
        <p:spPr/>
        <p:txBody>
          <a:bodyPr/>
          <a:lstStyle/>
          <a:p>
            <a:r>
              <a:rPr lang="en-US" dirty="0"/>
              <a:t>User Or Custom Defined Exceptions</a:t>
            </a:r>
          </a:p>
        </p:txBody>
      </p:sp>
      <p:sp>
        <p:nvSpPr>
          <p:cNvPr id="3" name="Content Placeholder 2">
            <a:extLst>
              <a:ext uri="{FF2B5EF4-FFF2-40B4-BE49-F238E27FC236}">
                <a16:creationId xmlns:a16="http://schemas.microsoft.com/office/drawing/2014/main" id="{28FA16DC-A7DF-5446-0F64-3A7B85693AEA}"/>
              </a:ext>
            </a:extLst>
          </p:cNvPr>
          <p:cNvSpPr>
            <a:spLocks noGrp="1"/>
          </p:cNvSpPr>
          <p:nvPr>
            <p:ph idx="1"/>
          </p:nvPr>
        </p:nvSpPr>
        <p:spPr/>
        <p:txBody>
          <a:bodyPr/>
          <a:lstStyle/>
          <a:p>
            <a:r>
              <a:rPr lang="en-IN" sz="1800" dirty="0">
                <a:effectLst/>
                <a:latin typeface="TTE1948BD8t00"/>
              </a:rPr>
              <a:t>User defined exceptions are those which are developed by JAVA programmer as a part of application development for dealing with specific problems such as negative salaries, negative ages, etc. </a:t>
            </a:r>
            <a:endParaRPr lang="en-IN" dirty="0"/>
          </a:p>
          <a:p>
            <a:endParaRPr lang="en-US" dirty="0"/>
          </a:p>
        </p:txBody>
      </p:sp>
    </p:spTree>
    <p:extLst>
      <p:ext uri="{BB962C8B-B14F-4D97-AF65-F5344CB8AC3E}">
        <p14:creationId xmlns:p14="http://schemas.microsoft.com/office/powerpoint/2010/main" val="417319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11. </a:t>
            </a:r>
            <a:r>
              <a:rPr lang="en-IN" sz="4400" dirty="0">
                <a:effectLst/>
                <a:latin typeface="TTE1948BD8t00"/>
              </a:rPr>
              <a:t>High Performance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If any technology having features like Robust, Security, Platform Independent, Dynamic and so on then that technology is high performance.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Covered in Previous Slides</a:t>
            </a:r>
          </a:p>
        </p:txBody>
      </p:sp>
    </p:spTree>
    <p:extLst>
      <p:ext uri="{BB962C8B-B14F-4D97-AF65-F5344CB8AC3E}">
        <p14:creationId xmlns:p14="http://schemas.microsoft.com/office/powerpoint/2010/main" val="36275659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AD2A-AC8E-03A3-EECC-61D5DCD146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97B6FD-38BC-0312-579E-75969F0801D1}"/>
              </a:ext>
            </a:extLst>
          </p:cNvPr>
          <p:cNvSpPr>
            <a:spLocks noGrp="1"/>
          </p:cNvSpPr>
          <p:nvPr>
            <p:ph idx="1"/>
          </p:nvPr>
        </p:nvSpPr>
        <p:spPr/>
        <p:txBody>
          <a:bodyPr/>
          <a:lstStyle/>
          <a:p>
            <a:pPr>
              <a:buFont typeface="Arial" panose="020B0604020202020204" pitchFamily="34" charset="0"/>
              <a:buChar char="•"/>
            </a:pPr>
            <a:r>
              <a:rPr lang="en-IN" sz="1800" dirty="0">
                <a:effectLst/>
                <a:latin typeface="TTE1948BD8t00"/>
              </a:rPr>
              <a:t>Choose the appropriate package name.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Choose the appropriate user defined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class which we have choose in step 2 must extends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must contain a parameterized Constructor by taking string as a parameter.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parameterized Constructor must called parameterized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Constructor of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by using super (string parameter always). </a:t>
            </a:r>
            <a:endParaRPr lang="en-IN" sz="1800" dirty="0">
              <a:effectLst/>
              <a:latin typeface="Symbol" pitchFamily="2" charset="2"/>
            </a:endParaRPr>
          </a:p>
          <a:p>
            <a:endParaRPr lang="en-US" dirty="0"/>
          </a:p>
        </p:txBody>
      </p:sp>
    </p:spTree>
    <p:extLst>
      <p:ext uri="{BB962C8B-B14F-4D97-AF65-F5344CB8AC3E}">
        <p14:creationId xmlns:p14="http://schemas.microsoft.com/office/powerpoint/2010/main" val="28901583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8ADF27-28D6-6428-AA81-57DE131589C6}"/>
              </a:ext>
            </a:extLst>
          </p:cNvPr>
          <p:cNvPicPr>
            <a:picLocks noGrp="1" noChangeAspect="1"/>
          </p:cNvPicPr>
          <p:nvPr>
            <p:ph idx="1"/>
          </p:nvPr>
        </p:nvPicPr>
        <p:blipFill>
          <a:blip r:embed="rId2"/>
          <a:stretch>
            <a:fillRect/>
          </a:stretch>
        </p:blipFill>
        <p:spPr>
          <a:xfrm>
            <a:off x="2225842" y="384613"/>
            <a:ext cx="6198309" cy="5792350"/>
          </a:xfrm>
          <a:prstGeom prst="rect">
            <a:avLst/>
          </a:prstGeom>
        </p:spPr>
      </p:pic>
    </p:spTree>
    <p:extLst>
      <p:ext uri="{BB962C8B-B14F-4D97-AF65-F5344CB8AC3E}">
        <p14:creationId xmlns:p14="http://schemas.microsoft.com/office/powerpoint/2010/main" val="499258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4FDA-51F2-DACD-F1D1-ED85A3E66AE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08A3411-06ED-4D0B-843C-B43FFCDA5A65}"/>
              </a:ext>
            </a:extLst>
          </p:cNvPr>
          <p:cNvSpPr>
            <a:spLocks noGrp="1"/>
          </p:cNvSpPr>
          <p:nvPr>
            <p:ph idx="1"/>
          </p:nvPr>
        </p:nvSpPr>
        <p:spPr/>
        <p:txBody>
          <a:bodyPr/>
          <a:lstStyle/>
          <a:p>
            <a:r>
              <a:rPr lang="en-US" dirty="0"/>
              <a:t>Arrays</a:t>
            </a:r>
          </a:p>
          <a:p>
            <a:r>
              <a:rPr lang="en-US" dirty="0"/>
              <a:t>Two Dimensional Arrays</a:t>
            </a:r>
          </a:p>
          <a:p>
            <a:r>
              <a:rPr lang="en-US" dirty="0"/>
              <a:t>Stack</a:t>
            </a:r>
          </a:p>
          <a:p>
            <a:r>
              <a:rPr lang="en-US" dirty="0"/>
              <a:t>Stack Flow</a:t>
            </a:r>
          </a:p>
          <a:p>
            <a:r>
              <a:rPr lang="en-US" dirty="0"/>
              <a:t>Stack Execution</a:t>
            </a:r>
          </a:p>
          <a:p>
            <a:r>
              <a:rPr lang="en-US" dirty="0"/>
              <a:t>How methods and Stack occupy </a:t>
            </a:r>
            <a:r>
              <a:rPr lang="en-US" dirty="0" err="1"/>
              <a:t>jvm</a:t>
            </a:r>
            <a:r>
              <a:rPr lang="en-US" dirty="0"/>
              <a:t> memory?</a:t>
            </a:r>
          </a:p>
          <a:p>
            <a:r>
              <a:rPr lang="en-US" dirty="0"/>
              <a:t>Practice , Practice and Practice</a:t>
            </a:r>
          </a:p>
          <a:p>
            <a:pPr marL="0" indent="0">
              <a:buNone/>
            </a:pPr>
            <a:endParaRPr lang="en-US" dirty="0"/>
          </a:p>
          <a:p>
            <a:endParaRPr lang="en-US" dirty="0"/>
          </a:p>
        </p:txBody>
      </p:sp>
    </p:spTree>
    <p:extLst>
      <p:ext uri="{BB962C8B-B14F-4D97-AF65-F5344CB8AC3E}">
        <p14:creationId xmlns:p14="http://schemas.microsoft.com/office/powerpoint/2010/main" val="37010761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F3C7-42AF-7357-5EDC-5379950217BC}"/>
              </a:ext>
            </a:extLst>
          </p:cNvPr>
          <p:cNvSpPr>
            <a:spLocks noGrp="1"/>
          </p:cNvSpPr>
          <p:nvPr>
            <p:ph type="title"/>
          </p:nvPr>
        </p:nvSpPr>
        <p:spPr/>
        <p:txBody>
          <a:bodyPr/>
          <a:lstStyle/>
          <a:p>
            <a:r>
              <a:rPr lang="en-US" dirty="0"/>
              <a:t>Dynamic Input</a:t>
            </a:r>
          </a:p>
        </p:txBody>
      </p:sp>
      <p:sp>
        <p:nvSpPr>
          <p:cNvPr id="3" name="Content Placeholder 2">
            <a:extLst>
              <a:ext uri="{FF2B5EF4-FFF2-40B4-BE49-F238E27FC236}">
                <a16:creationId xmlns:a16="http://schemas.microsoft.com/office/drawing/2014/main" id="{914F1095-EB3A-6912-B2C2-18052DD90AD4}"/>
              </a:ext>
            </a:extLst>
          </p:cNvPr>
          <p:cNvSpPr>
            <a:spLocks noGrp="1"/>
          </p:cNvSpPr>
          <p:nvPr>
            <p:ph idx="1"/>
          </p:nvPr>
        </p:nvSpPr>
        <p:spPr/>
        <p:txBody>
          <a:bodyPr>
            <a:normAutofit fontScale="92500" lnSpcReduction="10000"/>
          </a:bodyPr>
          <a:lstStyle/>
          <a:p>
            <a:r>
              <a:rPr lang="en-IN" dirty="0">
                <a:solidFill>
                  <a:srgbClr val="000000"/>
                </a:solidFill>
                <a:effectLst/>
                <a:latin typeface="Helvetica" pitchFamily="2" charset="0"/>
              </a:rPr>
              <a:t>The input given to the java application at the time of execution(runtime) is called Dynamic input.</a:t>
            </a:r>
          </a:p>
          <a:p>
            <a:pPr marL="0" indent="0">
              <a:buNone/>
            </a:pPr>
            <a:endParaRPr lang="en-IN" dirty="0">
              <a:solidFill>
                <a:srgbClr val="000000"/>
              </a:solidFill>
              <a:latin typeface="Helvetica" pitchFamily="2" charset="0"/>
            </a:endParaRPr>
          </a:p>
          <a:p>
            <a:pPr marL="0" indent="0">
              <a:buNone/>
            </a:pPr>
            <a:r>
              <a:rPr lang="en-IN" dirty="0">
                <a:solidFill>
                  <a:srgbClr val="000000"/>
                </a:solidFill>
                <a:latin typeface="Helvetica" pitchFamily="2" charset="0"/>
              </a:rPr>
              <a:t>D</a:t>
            </a:r>
            <a:r>
              <a:rPr lang="en-IN" dirty="0">
                <a:solidFill>
                  <a:srgbClr val="000000"/>
                </a:solidFill>
                <a:effectLst/>
                <a:latin typeface="Helvetica" pitchFamily="2" charset="0"/>
              </a:rPr>
              <a:t>ynamic input in 5 ways.</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a:t>
            </a:r>
            <a:r>
              <a:rPr lang="en-IN" dirty="0" err="1">
                <a:solidFill>
                  <a:srgbClr val="000000"/>
                </a:solidFill>
                <a:effectLst/>
                <a:latin typeface="Helvetica" pitchFamily="2" charset="0"/>
              </a:rPr>
              <a:t>BufferedReader</a:t>
            </a:r>
            <a:r>
              <a:rPr lang="en-IN" dirty="0">
                <a:solidFill>
                  <a:srgbClr val="000000"/>
                </a:solidFill>
                <a:effectLst/>
                <a:latin typeface="Helvetica" pitchFamily="2" charset="0"/>
              </a:rPr>
              <a:t>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package(1.2 version)</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Scanner class present in the </a:t>
            </a:r>
            <a:r>
              <a:rPr lang="en-IN" dirty="0" err="1">
                <a:solidFill>
                  <a:srgbClr val="000000"/>
                </a:solidFill>
                <a:effectLst/>
                <a:latin typeface="Helvetica" pitchFamily="2" charset="0"/>
              </a:rPr>
              <a:t>java.util</a:t>
            </a:r>
            <a:r>
              <a:rPr lang="en-IN" dirty="0">
                <a:solidFill>
                  <a:srgbClr val="000000"/>
                </a:solidFill>
                <a:effectLst/>
                <a:latin typeface="Helvetica" pitchFamily="2" charset="0"/>
              </a:rPr>
              <a:t> package(5.0 version)</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Console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package(6.0 version)</a:t>
            </a:r>
          </a:p>
          <a:p>
            <a:pPr marL="0" indent="0">
              <a:buNone/>
            </a:pPr>
            <a:r>
              <a:rPr lang="en-IN" dirty="0">
                <a:solidFill>
                  <a:srgbClr val="000000"/>
                </a:solidFill>
                <a:latin typeface="Helvetica" pitchFamily="2" charset="0"/>
              </a:rPr>
              <a:t>4) By using command line arguments</a:t>
            </a:r>
          </a:p>
          <a:p>
            <a:pPr marL="0" indent="0">
              <a:buNone/>
            </a:pPr>
            <a:r>
              <a:rPr lang="en-IN" dirty="0">
                <a:solidFill>
                  <a:srgbClr val="000000"/>
                </a:solidFill>
                <a:effectLst/>
                <a:latin typeface="Helvetica" pitchFamily="2" charset="0"/>
              </a:rPr>
              <a:t>5) By Using </a:t>
            </a:r>
            <a:r>
              <a:rPr lang="en-IN" dirty="0" err="1">
                <a:solidFill>
                  <a:srgbClr val="000000"/>
                </a:solidFill>
                <a:effectLst/>
                <a:latin typeface="Helvetica" pitchFamily="2" charset="0"/>
              </a:rPr>
              <a:t>DataInputStreamReader</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626559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37A9-9701-957D-FBB7-57D990D3432A}"/>
              </a:ext>
            </a:extLst>
          </p:cNvPr>
          <p:cNvSpPr>
            <a:spLocks noGrp="1"/>
          </p:cNvSpPr>
          <p:nvPr>
            <p:ph type="title"/>
          </p:nvPr>
        </p:nvSpPr>
        <p:spPr/>
        <p:txBody>
          <a:bodyPr/>
          <a:lstStyle/>
          <a:p>
            <a:r>
              <a:rPr lang="en-US" dirty="0"/>
              <a:t>Using </a:t>
            </a:r>
            <a:r>
              <a:rPr lang="en-US" dirty="0" err="1"/>
              <a:t>BufferedReader</a:t>
            </a:r>
            <a:endParaRPr lang="en-US" dirty="0"/>
          </a:p>
        </p:txBody>
      </p:sp>
      <p:sp>
        <p:nvSpPr>
          <p:cNvPr id="3" name="Content Placeholder 2">
            <a:extLst>
              <a:ext uri="{FF2B5EF4-FFF2-40B4-BE49-F238E27FC236}">
                <a16:creationId xmlns:a16="http://schemas.microsoft.com/office/drawing/2014/main" id="{3564B48B-EE8D-AC7D-FB46-66FA24DF9CA2}"/>
              </a:ext>
            </a:extLst>
          </p:cNvPr>
          <p:cNvSpPr>
            <a:spLocks noGrp="1"/>
          </p:cNvSpPr>
          <p:nvPr>
            <p:ph idx="1"/>
          </p:nvPr>
        </p:nvSpPr>
        <p:spPr/>
        <p:txBody>
          <a:bodyPr/>
          <a:lstStyle/>
          <a:p>
            <a:r>
              <a:rPr lang="en-US" dirty="0"/>
              <a:t>Initialize </a:t>
            </a:r>
            <a:r>
              <a:rPr lang="en-US" dirty="0" err="1"/>
              <a:t>InputStreamReader</a:t>
            </a:r>
            <a:r>
              <a:rPr lang="en-US" dirty="0"/>
              <a:t> object by passing </a:t>
            </a:r>
            <a:r>
              <a:rPr lang="en-US" dirty="0" err="1"/>
              <a:t>System.in</a:t>
            </a:r>
            <a:r>
              <a:rPr lang="en-US" dirty="0"/>
              <a:t> Object</a:t>
            </a:r>
          </a:p>
          <a:p>
            <a:r>
              <a:rPr lang="en-US" dirty="0"/>
              <a:t>Create </a:t>
            </a:r>
            <a:r>
              <a:rPr lang="en-US" dirty="0" err="1"/>
              <a:t>BufferedReader</a:t>
            </a:r>
            <a:r>
              <a:rPr lang="en-US" dirty="0"/>
              <a:t> Object by passing </a:t>
            </a:r>
            <a:r>
              <a:rPr lang="en-US" dirty="0" err="1"/>
              <a:t>isr</a:t>
            </a:r>
            <a:endParaRPr lang="en-US" dirty="0"/>
          </a:p>
          <a:p>
            <a:r>
              <a:rPr lang="en-US" dirty="0"/>
              <a:t>Read Message</a:t>
            </a:r>
          </a:p>
          <a:p>
            <a:pPr lvl="1"/>
            <a:r>
              <a:rPr lang="en-US" dirty="0"/>
              <a:t>To get String </a:t>
            </a:r>
            <a:r>
              <a:rPr lang="en-US" dirty="0" err="1"/>
              <a:t>br.readLine</a:t>
            </a:r>
            <a:r>
              <a:rPr lang="en-US" dirty="0"/>
              <a:t>()</a:t>
            </a:r>
          </a:p>
          <a:p>
            <a:pPr lvl="1"/>
            <a:r>
              <a:rPr lang="en-US" dirty="0"/>
              <a:t>To get char by char </a:t>
            </a:r>
            <a:r>
              <a:rPr lang="en-US" dirty="0" err="1"/>
              <a:t>br.read</a:t>
            </a:r>
            <a:r>
              <a:rPr lang="en-US" dirty="0"/>
              <a:t>()</a:t>
            </a:r>
          </a:p>
        </p:txBody>
      </p:sp>
    </p:spTree>
    <p:extLst>
      <p:ext uri="{BB962C8B-B14F-4D97-AF65-F5344CB8AC3E}">
        <p14:creationId xmlns:p14="http://schemas.microsoft.com/office/powerpoint/2010/main" val="37470810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617-F661-9CFD-5827-0B8110CADC2E}"/>
              </a:ext>
            </a:extLst>
          </p:cNvPr>
          <p:cNvSpPr>
            <a:spLocks noGrp="1"/>
          </p:cNvSpPr>
          <p:nvPr>
            <p:ph type="title"/>
          </p:nvPr>
        </p:nvSpPr>
        <p:spPr/>
        <p:txBody>
          <a:bodyPr/>
          <a:lstStyle/>
          <a:p>
            <a:r>
              <a:rPr lang="en-US" dirty="0"/>
              <a:t>Using Scanner</a:t>
            </a:r>
          </a:p>
        </p:txBody>
      </p:sp>
      <p:sp>
        <p:nvSpPr>
          <p:cNvPr id="3" name="Content Placeholder 2">
            <a:extLst>
              <a:ext uri="{FF2B5EF4-FFF2-40B4-BE49-F238E27FC236}">
                <a16:creationId xmlns:a16="http://schemas.microsoft.com/office/drawing/2014/main" id="{57734780-95D8-C009-002B-18BDD88CFDD4}"/>
              </a:ext>
            </a:extLst>
          </p:cNvPr>
          <p:cNvSpPr>
            <a:spLocks noGrp="1"/>
          </p:cNvSpPr>
          <p:nvPr>
            <p:ph idx="1"/>
          </p:nvPr>
        </p:nvSpPr>
        <p:spPr/>
        <p:txBody>
          <a:bodyPr/>
          <a:lstStyle/>
          <a:p>
            <a:r>
              <a:rPr lang="en-US" dirty="0"/>
              <a:t>Create Scanner Object by passing </a:t>
            </a:r>
            <a:r>
              <a:rPr lang="en-US" dirty="0" err="1"/>
              <a:t>System.In</a:t>
            </a:r>
            <a:endParaRPr lang="en-US" dirty="0"/>
          </a:p>
          <a:p>
            <a:r>
              <a:rPr lang="en-US" dirty="0"/>
              <a:t>Read message</a:t>
            </a:r>
          </a:p>
          <a:p>
            <a:pPr lvl="1"/>
            <a:r>
              <a:rPr lang="en-US" dirty="0"/>
              <a:t>For String </a:t>
            </a:r>
            <a:r>
              <a:rPr lang="en-US" dirty="0" err="1"/>
              <a:t>scanner.next</a:t>
            </a:r>
            <a:r>
              <a:rPr lang="en-US" dirty="0"/>
              <a:t>()</a:t>
            </a:r>
          </a:p>
          <a:p>
            <a:pPr lvl="1"/>
            <a:r>
              <a:rPr lang="en-US" dirty="0"/>
              <a:t>For Int </a:t>
            </a:r>
            <a:r>
              <a:rPr lang="en-US" dirty="0" err="1"/>
              <a:t>scanner.nextInt</a:t>
            </a:r>
            <a:r>
              <a:rPr lang="en-US" dirty="0"/>
              <a:t>()</a:t>
            </a:r>
          </a:p>
          <a:p>
            <a:pPr lvl="1"/>
            <a:r>
              <a:rPr lang="en-US" dirty="0"/>
              <a:t>So On for each data type</a:t>
            </a:r>
          </a:p>
        </p:txBody>
      </p:sp>
    </p:spTree>
    <p:extLst>
      <p:ext uri="{BB962C8B-B14F-4D97-AF65-F5344CB8AC3E}">
        <p14:creationId xmlns:p14="http://schemas.microsoft.com/office/powerpoint/2010/main" val="28073007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075F-D2D0-591E-9407-5BA58C4585AE}"/>
              </a:ext>
            </a:extLst>
          </p:cNvPr>
          <p:cNvSpPr>
            <a:spLocks noGrp="1"/>
          </p:cNvSpPr>
          <p:nvPr>
            <p:ph type="title"/>
          </p:nvPr>
        </p:nvSpPr>
        <p:spPr/>
        <p:txBody>
          <a:bodyPr/>
          <a:lstStyle/>
          <a:p>
            <a:r>
              <a:rPr lang="en-US" dirty="0"/>
              <a:t>Using Console</a:t>
            </a:r>
          </a:p>
        </p:txBody>
      </p:sp>
      <p:sp>
        <p:nvSpPr>
          <p:cNvPr id="3" name="Content Placeholder 2">
            <a:extLst>
              <a:ext uri="{FF2B5EF4-FFF2-40B4-BE49-F238E27FC236}">
                <a16:creationId xmlns:a16="http://schemas.microsoft.com/office/drawing/2014/main" id="{8AE10B1C-21B9-9F48-61E2-897A70D4AA1F}"/>
              </a:ext>
            </a:extLst>
          </p:cNvPr>
          <p:cNvSpPr>
            <a:spLocks noGrp="1"/>
          </p:cNvSpPr>
          <p:nvPr>
            <p:ph idx="1"/>
          </p:nvPr>
        </p:nvSpPr>
        <p:spPr/>
        <p:txBody>
          <a:bodyPr/>
          <a:lstStyle/>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Introduced in JDK1.6</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password without echoing the entered characters.</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methods are synchronized.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Format string syntax can be used.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Does not work in non-interactive environment (such as in an IDE).</a:t>
            </a:r>
          </a:p>
          <a:p>
            <a:pPr algn="l" fontAlgn="base">
              <a:buFont typeface="Arial" panose="020B0604020202020204" pitchFamily="34" charset="0"/>
              <a:buChar char="•"/>
            </a:pPr>
            <a:endParaRPr lang="en-IN" dirty="0">
              <a:solidFill>
                <a:srgbClr val="273239"/>
              </a:solidFill>
              <a:latin typeface="Nunito" panose="020F0502020204030204" pitchFamily="34" charset="0"/>
            </a:endParaRPr>
          </a:p>
          <a:p>
            <a:pPr algn="l" fontAlgn="base">
              <a:buFont typeface="Arial" panose="020B0604020202020204" pitchFamily="34" charset="0"/>
              <a:buChar char="•"/>
            </a:pPr>
            <a:r>
              <a:rPr lang="en-IN" b="0" i="0" u="none" strike="noStrike" dirty="0" err="1">
                <a:solidFill>
                  <a:srgbClr val="273239"/>
                </a:solidFill>
                <a:effectLst/>
                <a:latin typeface="Nunito" panose="020F0502020204030204" pitchFamily="34" charset="0"/>
              </a:rPr>
              <a:t>Syste</a:t>
            </a:r>
            <a:r>
              <a:rPr lang="en-IN" dirty="0" err="1">
                <a:solidFill>
                  <a:srgbClr val="273239"/>
                </a:solidFill>
                <a:latin typeface="Nunito" panose="020F0502020204030204" pitchFamily="34" charset="0"/>
              </a:rPr>
              <a:t>m.console</a:t>
            </a:r>
            <a:r>
              <a:rPr lang="en-IN" dirty="0">
                <a:solidFill>
                  <a:srgbClr val="273239"/>
                </a:solidFill>
                <a:latin typeface="Nunito" panose="020F0502020204030204" pitchFamily="34" charset="0"/>
              </a:rPr>
              <a:t>().</a:t>
            </a:r>
            <a:r>
              <a:rPr lang="en-IN" dirty="0" err="1">
                <a:solidFill>
                  <a:srgbClr val="273239"/>
                </a:solidFill>
                <a:latin typeface="Nunito" panose="020F0502020204030204" pitchFamily="34" charset="0"/>
              </a:rPr>
              <a:t>readLine</a:t>
            </a:r>
            <a:r>
              <a:rPr lang="en-IN" dirty="0">
                <a:solidFill>
                  <a:srgbClr val="273239"/>
                </a:solidFill>
                <a:latin typeface="Nunito" panose="020F0502020204030204" pitchFamily="34" charset="0"/>
              </a:rPr>
              <a:t>();</a:t>
            </a:r>
            <a:endParaRPr lang="en-IN" b="0" i="0" u="none" strike="noStrike" dirty="0">
              <a:solidFill>
                <a:srgbClr val="273239"/>
              </a:solidFill>
              <a:effectLst/>
              <a:latin typeface="Nunito" panose="020F0502020204030204" pitchFamily="34" charset="0"/>
            </a:endParaRPr>
          </a:p>
          <a:p>
            <a:endParaRPr lang="en-US" dirty="0"/>
          </a:p>
        </p:txBody>
      </p:sp>
    </p:spTree>
    <p:extLst>
      <p:ext uri="{BB962C8B-B14F-4D97-AF65-F5344CB8AC3E}">
        <p14:creationId xmlns:p14="http://schemas.microsoft.com/office/powerpoint/2010/main" val="2022099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33E5-3976-85E4-559C-30D30C4E8401}"/>
              </a:ext>
            </a:extLst>
          </p:cNvPr>
          <p:cNvSpPr>
            <a:spLocks noGrp="1"/>
          </p:cNvSpPr>
          <p:nvPr>
            <p:ph type="title"/>
          </p:nvPr>
        </p:nvSpPr>
        <p:spPr/>
        <p:txBody>
          <a:bodyPr/>
          <a:lstStyle/>
          <a:p>
            <a:r>
              <a:rPr lang="en-US" dirty="0"/>
              <a:t>Using Command Line Arguments</a:t>
            </a:r>
          </a:p>
        </p:txBody>
      </p:sp>
      <p:sp>
        <p:nvSpPr>
          <p:cNvPr id="3" name="Content Placeholder 2">
            <a:extLst>
              <a:ext uri="{FF2B5EF4-FFF2-40B4-BE49-F238E27FC236}">
                <a16:creationId xmlns:a16="http://schemas.microsoft.com/office/drawing/2014/main" id="{D84D793E-E4AD-09D9-2C55-83CFF3020AB9}"/>
              </a:ext>
            </a:extLst>
          </p:cNvPr>
          <p:cNvSpPr>
            <a:spLocks noGrp="1"/>
          </p:cNvSpPr>
          <p:nvPr>
            <p:ph idx="1"/>
          </p:nvPr>
        </p:nvSpPr>
        <p:spPr/>
        <p:txBody>
          <a:bodyPr/>
          <a:lstStyle/>
          <a:p>
            <a:r>
              <a:rPr lang="en-US" dirty="0"/>
              <a:t>Passing values via main method</a:t>
            </a:r>
          </a:p>
          <a:p>
            <a:r>
              <a:rPr lang="en-US" dirty="0"/>
              <a:t>String[] </a:t>
            </a:r>
            <a:r>
              <a:rPr lang="en-US" dirty="0" err="1"/>
              <a:t>args</a:t>
            </a:r>
            <a:endParaRPr lang="en-US" dirty="0"/>
          </a:p>
        </p:txBody>
      </p:sp>
    </p:spTree>
    <p:extLst>
      <p:ext uri="{BB962C8B-B14F-4D97-AF65-F5344CB8AC3E}">
        <p14:creationId xmlns:p14="http://schemas.microsoft.com/office/powerpoint/2010/main" val="38186569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1CFA-227C-A42C-FBA6-8658D6E2019E}"/>
              </a:ext>
            </a:extLst>
          </p:cNvPr>
          <p:cNvSpPr>
            <a:spLocks noGrp="1"/>
          </p:cNvSpPr>
          <p:nvPr>
            <p:ph type="title"/>
          </p:nvPr>
        </p:nvSpPr>
        <p:spPr/>
        <p:txBody>
          <a:bodyPr/>
          <a:lstStyle/>
          <a:p>
            <a:r>
              <a:rPr lang="en-US" dirty="0"/>
              <a:t>Using </a:t>
            </a:r>
            <a:r>
              <a:rPr lang="en-US" dirty="0" err="1"/>
              <a:t>DataInputStreamReader</a:t>
            </a:r>
            <a:endParaRPr lang="en-US" dirty="0"/>
          </a:p>
        </p:txBody>
      </p:sp>
      <p:sp>
        <p:nvSpPr>
          <p:cNvPr id="3" name="Content Placeholder 2">
            <a:extLst>
              <a:ext uri="{FF2B5EF4-FFF2-40B4-BE49-F238E27FC236}">
                <a16:creationId xmlns:a16="http://schemas.microsoft.com/office/drawing/2014/main" id="{1C89EBF5-101B-1463-C5BD-6F6BBC7941A1}"/>
              </a:ext>
            </a:extLst>
          </p:cNvPr>
          <p:cNvSpPr>
            <a:spLocks noGrp="1"/>
          </p:cNvSpPr>
          <p:nvPr>
            <p:ph idx="1"/>
          </p:nvPr>
        </p:nvSpPr>
        <p:spPr/>
        <p:txBody>
          <a:bodyPr/>
          <a:lstStyle/>
          <a:p>
            <a:r>
              <a:rPr lang="en-IN" b="1" i="0" u="none" strike="noStrike" dirty="0" err="1">
                <a:solidFill>
                  <a:srgbClr val="273239"/>
                </a:solidFill>
                <a:effectLst/>
                <a:latin typeface="Nunito" pitchFamily="2" charset="77"/>
              </a:rPr>
              <a:t>DataInputStream</a:t>
            </a:r>
            <a:r>
              <a:rPr lang="en-IN" b="0" i="0" u="none" strike="noStrike" dirty="0">
                <a:solidFill>
                  <a:srgbClr val="273239"/>
                </a:solidFill>
                <a:effectLst/>
                <a:latin typeface="Nunito" pitchFamily="2" charset="77"/>
              </a:rPr>
              <a:t> reads data in a binary format</a:t>
            </a:r>
          </a:p>
          <a:p>
            <a:r>
              <a:rPr lang="en-IN" dirty="0">
                <a:solidFill>
                  <a:srgbClr val="273239"/>
                </a:solidFill>
                <a:latin typeface="Nunito" pitchFamily="2" charset="77"/>
              </a:rPr>
              <a:t>Create a </a:t>
            </a:r>
            <a:r>
              <a:rPr lang="en-IN" dirty="0" err="1">
                <a:solidFill>
                  <a:srgbClr val="273239"/>
                </a:solidFill>
                <a:latin typeface="Nunito" pitchFamily="2" charset="77"/>
              </a:rPr>
              <a:t>DataInputStream</a:t>
            </a:r>
            <a:r>
              <a:rPr lang="en-IN" dirty="0">
                <a:solidFill>
                  <a:srgbClr val="273239"/>
                </a:solidFill>
                <a:latin typeface="Nunito" pitchFamily="2" charset="77"/>
              </a:rPr>
              <a:t> object by passing </a:t>
            </a:r>
            <a:r>
              <a:rPr lang="en-IN" dirty="0" err="1">
                <a:solidFill>
                  <a:srgbClr val="273239"/>
                </a:solidFill>
                <a:latin typeface="Nunito" pitchFamily="2" charset="77"/>
              </a:rPr>
              <a:t>System.in</a:t>
            </a:r>
            <a:endParaRPr lang="en-IN" dirty="0">
              <a:solidFill>
                <a:srgbClr val="273239"/>
              </a:solidFill>
              <a:latin typeface="Nunito" pitchFamily="2" charset="77"/>
            </a:endParaRPr>
          </a:p>
          <a:p>
            <a:pPr lvl="1"/>
            <a:r>
              <a:rPr lang="en-IN" dirty="0">
                <a:solidFill>
                  <a:srgbClr val="273239"/>
                </a:solidFill>
                <a:latin typeface="Nunito" pitchFamily="2" charset="77"/>
              </a:rPr>
              <a:t>Read via </a:t>
            </a:r>
            <a:r>
              <a:rPr lang="en-IN" dirty="0" err="1">
                <a:solidFill>
                  <a:srgbClr val="273239"/>
                </a:solidFill>
                <a:latin typeface="Nunito" pitchFamily="2" charset="77"/>
              </a:rPr>
              <a:t>readLine</a:t>
            </a:r>
            <a:r>
              <a:rPr lang="en-IN" dirty="0">
                <a:solidFill>
                  <a:srgbClr val="273239"/>
                </a:solidFill>
                <a:latin typeface="Nunito" pitchFamily="2" charset="77"/>
              </a:rPr>
              <a:t> or subsequent data type methods</a:t>
            </a:r>
          </a:p>
        </p:txBody>
      </p:sp>
    </p:spTree>
    <p:extLst>
      <p:ext uri="{BB962C8B-B14F-4D97-AF65-F5344CB8AC3E}">
        <p14:creationId xmlns:p14="http://schemas.microsoft.com/office/powerpoint/2010/main" val="23812646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31F0-261C-2D39-21C9-B91DBE31230B}"/>
              </a:ext>
            </a:extLst>
          </p:cNvPr>
          <p:cNvSpPr>
            <a:spLocks noGrp="1"/>
          </p:cNvSpPr>
          <p:nvPr>
            <p:ph type="title"/>
          </p:nvPr>
        </p:nvSpPr>
        <p:spPr/>
        <p:txBody>
          <a:bodyPr/>
          <a:lstStyle/>
          <a:p>
            <a:r>
              <a:rPr lang="en-US" dirty="0"/>
              <a:t>Serialization and Deserialization</a:t>
            </a:r>
          </a:p>
        </p:txBody>
      </p:sp>
      <p:sp>
        <p:nvSpPr>
          <p:cNvPr id="3" name="Content Placeholder 2">
            <a:extLst>
              <a:ext uri="{FF2B5EF4-FFF2-40B4-BE49-F238E27FC236}">
                <a16:creationId xmlns:a16="http://schemas.microsoft.com/office/drawing/2014/main" id="{C993E39D-21AE-8C12-177E-5F0BBE8A97CD}"/>
              </a:ext>
            </a:extLst>
          </p:cNvPr>
          <p:cNvSpPr>
            <a:spLocks noGrp="1"/>
          </p:cNvSpPr>
          <p:nvPr>
            <p:ph idx="1"/>
          </p:nvPr>
        </p:nvSpPr>
        <p:spPr/>
        <p:txBody>
          <a:bodyPr/>
          <a:lstStyle/>
          <a:p>
            <a:r>
              <a:rPr lang="en-US" dirty="0"/>
              <a:t>&lt;&lt;Check for Notes in </a:t>
            </a:r>
            <a:r>
              <a:rPr lang="en-US" dirty="0" err="1"/>
              <a:t>Github</a:t>
            </a:r>
            <a:r>
              <a:rPr lang="en-US" dirty="0"/>
              <a:t>&gt;</a:t>
            </a:r>
          </a:p>
        </p:txBody>
      </p:sp>
    </p:spTree>
    <p:extLst>
      <p:ext uri="{BB962C8B-B14F-4D97-AF65-F5344CB8AC3E}">
        <p14:creationId xmlns:p14="http://schemas.microsoft.com/office/powerpoint/2010/main" val="191112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12. </a:t>
            </a:r>
            <a:r>
              <a:rPr lang="en-IN" sz="4400" dirty="0">
                <a:effectLst/>
                <a:latin typeface="TTE1948BD8t00"/>
              </a:rPr>
              <a:t>Interpreted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spTree>
    <p:extLst>
      <p:ext uri="{BB962C8B-B14F-4D97-AF65-F5344CB8AC3E}">
        <p14:creationId xmlns:p14="http://schemas.microsoft.com/office/powerpoint/2010/main" val="23422595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777F-DBE3-9E0A-8EAC-63968F3AC77A}"/>
              </a:ext>
            </a:extLst>
          </p:cNvPr>
          <p:cNvSpPr>
            <a:spLocks noGrp="1"/>
          </p:cNvSpPr>
          <p:nvPr>
            <p:ph type="title"/>
          </p:nvPr>
        </p:nvSpPr>
        <p:spPr/>
        <p:txBody>
          <a:bodyPr/>
          <a:lstStyle/>
          <a:p>
            <a:r>
              <a:rPr lang="en-US" dirty="0" err="1"/>
              <a:t>Java.io</a:t>
            </a:r>
            <a:endParaRPr lang="en-US" dirty="0"/>
          </a:p>
        </p:txBody>
      </p:sp>
      <p:sp>
        <p:nvSpPr>
          <p:cNvPr id="3" name="Content Placeholder 2">
            <a:extLst>
              <a:ext uri="{FF2B5EF4-FFF2-40B4-BE49-F238E27FC236}">
                <a16:creationId xmlns:a16="http://schemas.microsoft.com/office/drawing/2014/main" id="{F55CA4A2-0203-50E3-D294-AACBD8AE686C}"/>
              </a:ext>
            </a:extLst>
          </p:cNvPr>
          <p:cNvSpPr>
            <a:spLocks noGrp="1"/>
          </p:cNvSpPr>
          <p:nvPr>
            <p:ph idx="1"/>
          </p:nvPr>
        </p:nvSpPr>
        <p:spPr/>
        <p:txBody>
          <a:bodyPr>
            <a:normAutofit fontScale="85000" lnSpcReduction="20000"/>
          </a:bodyPr>
          <a:lstStyle/>
          <a:p>
            <a:r>
              <a:rPr lang="en-IN" b="0" i="0" u="none" strike="noStrike" dirty="0">
                <a:solidFill>
                  <a:srgbClr val="242424"/>
                </a:solidFill>
                <a:effectLst/>
                <a:highlight>
                  <a:srgbClr val="FFFFFF"/>
                </a:highlight>
                <a:latin typeface="source-serif-pro"/>
              </a:rPr>
              <a:t> I/O, short for Input/Output, is a fundamental concept in computing. It refers to the communication between an information processing system (like your computer) and the outside world (which could be a user, a file system, a network, or another system).</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Input is the data that is sent to the system, while output is the data that the system produces. For example, when you type on your keyboard, you're providing input to your computer. When your computer displays something on your screen, it's producing output.</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 the context of Java, I/O operations often involve working with data sources and destinations like files, network connections, and databases. Java I/O Streams, which we’ll be exploring in this series, provide a powerful and flexible framework for handling these IO operations.</a:t>
            </a:r>
            <a:endParaRPr lang="en-US" dirty="0"/>
          </a:p>
        </p:txBody>
      </p:sp>
    </p:spTree>
    <p:extLst>
      <p:ext uri="{BB962C8B-B14F-4D97-AF65-F5344CB8AC3E}">
        <p14:creationId xmlns:p14="http://schemas.microsoft.com/office/powerpoint/2010/main" val="21991243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1C84-441D-265B-A9D1-2A5F451E18AC}"/>
              </a:ext>
            </a:extLst>
          </p:cNvPr>
          <p:cNvSpPr>
            <a:spLocks noGrp="1"/>
          </p:cNvSpPr>
          <p:nvPr>
            <p:ph type="title"/>
          </p:nvPr>
        </p:nvSpPr>
        <p:spPr/>
        <p:txBody>
          <a:bodyPr/>
          <a:lstStyle/>
          <a:p>
            <a:r>
              <a:rPr lang="en-IN" b="1" i="0" u="none" strike="noStrike" dirty="0">
                <a:solidFill>
                  <a:srgbClr val="242424"/>
                </a:solidFill>
                <a:effectLst/>
                <a:latin typeface="source-serif-pro"/>
              </a:rPr>
              <a:t>Understanding the Concept of Streams</a:t>
            </a:r>
            <a:endParaRPr lang="en-US" dirty="0"/>
          </a:p>
        </p:txBody>
      </p:sp>
      <p:sp>
        <p:nvSpPr>
          <p:cNvPr id="3" name="Content Placeholder 2">
            <a:extLst>
              <a:ext uri="{FF2B5EF4-FFF2-40B4-BE49-F238E27FC236}">
                <a16:creationId xmlns:a16="http://schemas.microsoft.com/office/drawing/2014/main" id="{FCAC6EE1-300C-87B9-DB52-13CF362016C9}"/>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In the realm of Java I/O, a stream can be visualized as a continuous flow of data. It’s a sequence, a conduit that channels data from a source to a destination. The term "</a:t>
            </a:r>
            <a:r>
              <a:rPr lang="en-IN" b="1" i="1" u="none" strike="noStrike" dirty="0">
                <a:solidFill>
                  <a:srgbClr val="242424"/>
                </a:solidFill>
                <a:effectLst/>
                <a:latin typeface="source-serif-pro"/>
              </a:rPr>
              <a:t>stream</a:t>
            </a:r>
            <a:r>
              <a:rPr lang="en-IN" b="0" i="0" u="none" strike="noStrike" dirty="0">
                <a:solidFill>
                  <a:srgbClr val="242424"/>
                </a:solidFill>
                <a:effectLst/>
                <a:highlight>
                  <a:srgbClr val="FFFFFF"/>
                </a:highlight>
                <a:latin typeface="source-serif-pro"/>
              </a:rPr>
              <a:t>" aptly captures the essence of how data is handled in Java: not as large, monolithic blocks, but as a steady, manageable flow. Whether it’s reading from a file, writing to a network socket, or interacting with a database, data streams are the conduits through which data flows in a Java application.</a:t>
            </a:r>
            <a:endParaRPr lang="en-US" dirty="0"/>
          </a:p>
        </p:txBody>
      </p:sp>
    </p:spTree>
    <p:extLst>
      <p:ext uri="{BB962C8B-B14F-4D97-AF65-F5344CB8AC3E}">
        <p14:creationId xmlns:p14="http://schemas.microsoft.com/office/powerpoint/2010/main" val="34703472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36E-07FB-D2CB-1CE3-4ABEEE949DDD}"/>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There are two primary directions of this flow:</a:t>
            </a:r>
            <a:endParaRPr lang="en-US" dirty="0"/>
          </a:p>
        </p:txBody>
      </p:sp>
      <p:sp>
        <p:nvSpPr>
          <p:cNvPr id="3" name="Content Placeholder 2">
            <a:extLst>
              <a:ext uri="{FF2B5EF4-FFF2-40B4-BE49-F238E27FC236}">
                <a16:creationId xmlns:a16="http://schemas.microsoft.com/office/drawing/2014/main" id="{EEF813CB-D7E9-1804-8177-AF09E8A8085C}"/>
              </a:ext>
            </a:extLst>
          </p:cNvPr>
          <p:cNvSpPr>
            <a:spLocks noGrp="1"/>
          </p:cNvSpPr>
          <p:nvPr>
            <p:ph idx="1"/>
          </p:nvPr>
        </p:nvSpPr>
        <p:spPr/>
        <p:txBody>
          <a:bodyPr>
            <a:normAutofit lnSpcReduction="10000"/>
          </a:bodyPr>
          <a:lstStyle/>
          <a:p>
            <a:pPr algn="l">
              <a:buFont typeface="+mj-lt"/>
              <a:buAutoNum type="arabicPeriod"/>
            </a:pPr>
            <a:r>
              <a:rPr lang="en-IN" b="1" i="0" u="none" strike="noStrike" dirty="0">
                <a:solidFill>
                  <a:srgbClr val="242424"/>
                </a:solidFill>
                <a:effectLst/>
                <a:latin typeface="source-serif-pro"/>
              </a:rPr>
              <a:t>Input Stream</a:t>
            </a:r>
            <a:r>
              <a:rPr lang="en-IN" b="0" i="0" u="none" strike="noStrike" dirty="0">
                <a:solidFill>
                  <a:srgbClr val="242424"/>
                </a:solidFill>
                <a:effectLst/>
                <a:latin typeface="source-serif-pro"/>
              </a:rPr>
              <a:t>: Channels data from a source into a Java program. This could be reading data from a file, receiving it over a network, or even getting it from user input. It’s important to note that when we say "input stream" here, we’re referring to the general concept of data flowing into a program, not to be confused with the actual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class in Java.</a:t>
            </a:r>
          </a:p>
          <a:p>
            <a:pPr algn="l">
              <a:buFont typeface="+mj-lt"/>
              <a:buAutoNum type="arabicPeriod"/>
            </a:pPr>
            <a:r>
              <a:rPr lang="en-IN" b="1" i="0" u="none" strike="noStrike" dirty="0">
                <a:solidFill>
                  <a:srgbClr val="242424"/>
                </a:solidFill>
                <a:effectLst/>
                <a:latin typeface="source-serif-pro"/>
              </a:rPr>
              <a:t>Output Stream</a:t>
            </a:r>
            <a:r>
              <a:rPr lang="en-IN" b="0" i="0" u="none" strike="noStrike" dirty="0">
                <a:solidFill>
                  <a:srgbClr val="242424"/>
                </a:solidFill>
                <a:effectLst/>
                <a:latin typeface="source-serif-pro"/>
              </a:rPr>
              <a:t>: Channels data from a Java program to a destination. This could involve writing data to a file, sending it over a network, or displaying it to a user. Similarly, when we say "output stream", we’re referring to the general concept of data flowing out of a program, not to be confused with the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class in Java.</a:t>
            </a:r>
          </a:p>
          <a:p>
            <a:endParaRPr lang="en-US" dirty="0"/>
          </a:p>
        </p:txBody>
      </p:sp>
    </p:spTree>
    <p:extLst>
      <p:ext uri="{BB962C8B-B14F-4D97-AF65-F5344CB8AC3E}">
        <p14:creationId xmlns:p14="http://schemas.microsoft.com/office/powerpoint/2010/main" val="4096914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EA94-D6F4-CF49-E2FD-DE8999F46B01}"/>
              </a:ext>
            </a:extLst>
          </p:cNvPr>
          <p:cNvSpPr>
            <a:spLocks noGrp="1"/>
          </p:cNvSpPr>
          <p:nvPr>
            <p:ph type="title"/>
          </p:nvPr>
        </p:nvSpPr>
        <p:spPr/>
        <p:txBody>
          <a:bodyPr/>
          <a:lstStyle/>
          <a:p>
            <a:r>
              <a:rPr lang="en-IN" b="1" i="0" u="none" strike="noStrike" dirty="0">
                <a:solidFill>
                  <a:srgbClr val="242424"/>
                </a:solidFill>
                <a:effectLst/>
                <a:latin typeface="source-serif-pro"/>
              </a:rPr>
              <a:t>Types of I/O Streams in Java: Byte Streams &amp; Character Streams</a:t>
            </a:r>
            <a:endParaRPr lang="en-US" dirty="0"/>
          </a:p>
        </p:txBody>
      </p:sp>
      <p:sp>
        <p:nvSpPr>
          <p:cNvPr id="3" name="Content Placeholder 2">
            <a:extLst>
              <a:ext uri="{FF2B5EF4-FFF2-40B4-BE49-F238E27FC236}">
                <a16:creationId xmlns:a16="http://schemas.microsoft.com/office/drawing/2014/main" id="{5B4A2607-DC99-E35D-FD12-A6D473A82420}"/>
              </a:ext>
            </a:extLst>
          </p:cNvPr>
          <p:cNvSpPr>
            <a:spLocks noGrp="1"/>
          </p:cNvSpPr>
          <p:nvPr>
            <p:ph idx="1"/>
          </p:nvPr>
        </p:nvSpPr>
        <p:spPr/>
        <p:txBody>
          <a:bodyPr>
            <a:normAutofit/>
          </a:bodyPr>
          <a:lstStyle/>
          <a:p>
            <a:pPr algn="l"/>
            <a:r>
              <a:rPr lang="en-IN" dirty="0">
                <a:solidFill>
                  <a:srgbClr val="242424"/>
                </a:solidFill>
                <a:highlight>
                  <a:srgbClr val="FFFFFF"/>
                </a:highlight>
                <a:latin typeface="source-serif-pro"/>
              </a:rPr>
              <a:t>T</a:t>
            </a:r>
            <a:r>
              <a:rPr lang="en-IN" b="0" i="0" u="none" strike="noStrike" dirty="0">
                <a:solidFill>
                  <a:srgbClr val="242424"/>
                </a:solidFill>
                <a:effectLst/>
                <a:highlight>
                  <a:srgbClr val="FFFFFF"/>
                </a:highlight>
                <a:latin typeface="source-serif-pro"/>
              </a:rPr>
              <a:t>here are two main types of streams - byte streams and character streams. </a:t>
            </a:r>
          </a:p>
          <a:p>
            <a:pPr algn="l"/>
            <a:r>
              <a:rPr lang="en-IN" b="0" i="0" u="none" strike="noStrike" dirty="0">
                <a:solidFill>
                  <a:srgbClr val="242424"/>
                </a:solidFill>
                <a:effectLst/>
                <a:highlight>
                  <a:srgbClr val="FFFFFF"/>
                </a:highlight>
                <a:latin typeface="source-serif-pro"/>
              </a:rPr>
              <a:t>Byte streams, represented by the abstract classes </a:t>
            </a:r>
            <a:r>
              <a:rPr lang="en-IN" b="1" i="0" u="sng" dirty="0">
                <a:effectLst/>
                <a:latin typeface="source-serif-pro"/>
                <a:hlinkClick r:id="rId2"/>
              </a:rPr>
              <a:t>InputStream</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3"/>
              </a:rPr>
              <a:t>OutputStream</a:t>
            </a:r>
            <a:r>
              <a:rPr lang="en-IN" b="0" i="0" u="none" strike="noStrike" dirty="0">
                <a:solidFill>
                  <a:srgbClr val="242424"/>
                </a:solidFill>
                <a:effectLst/>
                <a:highlight>
                  <a:srgbClr val="FFFFFF"/>
                </a:highlight>
                <a:latin typeface="source-serif-pro"/>
              </a:rPr>
              <a:t>, are for handling raw binary data. </a:t>
            </a:r>
          </a:p>
          <a:p>
            <a:pPr algn="l"/>
            <a:r>
              <a:rPr lang="en-IN" b="0" i="0" u="none" strike="noStrike" dirty="0">
                <a:solidFill>
                  <a:srgbClr val="242424"/>
                </a:solidFill>
                <a:effectLst/>
                <a:highlight>
                  <a:srgbClr val="FFFFFF"/>
                </a:highlight>
                <a:latin typeface="source-serif-pro"/>
              </a:rPr>
              <a:t>Character streams, represented by abstract classes </a:t>
            </a:r>
            <a:r>
              <a:rPr lang="en-IN" b="1" i="0" u="sng" dirty="0">
                <a:effectLst/>
                <a:latin typeface="source-serif-pro"/>
                <a:hlinkClick r:id="rId4"/>
              </a:rPr>
              <a:t>Reader</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5"/>
              </a:rPr>
              <a:t>Writer</a:t>
            </a:r>
            <a:r>
              <a:rPr lang="en-IN" b="0" i="0" u="none" strike="noStrike" dirty="0">
                <a:solidFill>
                  <a:srgbClr val="242424"/>
                </a:solidFill>
                <a:effectLst/>
                <a:highlight>
                  <a:srgbClr val="FFFFFF"/>
                </a:highlight>
                <a:latin typeface="source-serif-pro"/>
              </a:rPr>
              <a:t>, on the other hand, are for handling text data, taking care of the nuances of character encoding.</a:t>
            </a:r>
            <a:endParaRPr lang="en-US" dirty="0"/>
          </a:p>
        </p:txBody>
      </p:sp>
    </p:spTree>
    <p:extLst>
      <p:ext uri="{BB962C8B-B14F-4D97-AF65-F5344CB8AC3E}">
        <p14:creationId xmlns:p14="http://schemas.microsoft.com/office/powerpoint/2010/main" val="33648144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402F-D2DF-0950-4432-43069ED78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4D4A5-3FEA-D503-B32D-4BD3229227D2}"/>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byte stream I/O in Java. They provide methods for reading and writing bytes, respectively. Whether you’re reading from a file, a network socket, or any other source of data, you’ll likely be using a class that extends </a:t>
            </a:r>
            <a:r>
              <a:rPr lang="en-IN" b="1"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Similarly, if you’re writing data to a file, a network socket, or any other destination, you’ll be using a class that extends </a:t>
            </a:r>
            <a:r>
              <a:rPr lang="en-IN" b="1"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a:t>
            </a:r>
          </a:p>
          <a:p>
            <a:pPr algn="l">
              <a:buFont typeface="Arial" panose="020B0604020202020204" pitchFamily="34" charset="0"/>
              <a:buChar char="•"/>
            </a:pPr>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Represents an input stream of bytes. It’s an abstract class that forms the basis for reading data from various sources, be it files, network sockets, or even memory buffers. The idea behind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is to provide a consistent interface for reading bytes, regardless of the data source. Methods like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allow you to fetch data byte by byte, abstracting away the complexities of the underlying source.</a:t>
            </a:r>
          </a:p>
          <a:p>
            <a:pPr algn="l">
              <a:buFont typeface="Arial" panose="020B0604020202020204" pitchFamily="34" charset="0"/>
              <a:buChar char="•"/>
            </a:pP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Complements the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by providing an output stream for writing bytes. Whether you’re saving a file, sending data over a network, or writing to a byte array in memory,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offers a unified approach. Its methods, such as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 ensure that you can push data byte by byte to any destination, without worrying about the specifics of where it’s going.</a:t>
            </a:r>
          </a:p>
          <a:p>
            <a:endParaRPr lang="en-US" dirty="0"/>
          </a:p>
        </p:txBody>
      </p:sp>
    </p:spTree>
    <p:extLst>
      <p:ext uri="{BB962C8B-B14F-4D97-AF65-F5344CB8AC3E}">
        <p14:creationId xmlns:p14="http://schemas.microsoft.com/office/powerpoint/2010/main" val="26303081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E31C-FD81-A21F-C873-BF06487842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485168-A15F-6E35-8D6A-40A5CE717BB3}"/>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character stream I/O in Java. They provide methods for reading and writing characters, respectively. The </a:t>
            </a:r>
            <a:r>
              <a:rPr lang="en-IN" b="1" i="0" u="none" strike="noStrike" dirty="0">
                <a:solidFill>
                  <a:srgbClr val="242424"/>
                </a:solidFill>
                <a:effectLst/>
                <a:latin typeface="source-serif-pro"/>
              </a:rPr>
              <a:t>Reader</a:t>
            </a:r>
            <a:r>
              <a:rPr lang="en-IN" b="0" i="0" u="none" strike="noStrike" dirty="0">
                <a:solidFill>
                  <a:srgbClr val="242424"/>
                </a:solidFill>
                <a:effectLst/>
                <a:latin typeface="source-serif-pro"/>
              </a:rPr>
              <a:t> class takes care of converting bytes to characters using the appropriate character encoding, while the </a:t>
            </a:r>
            <a:r>
              <a:rPr lang="en-IN" b="1" i="0" u="none" strike="noStrike" dirty="0">
                <a:solidFill>
                  <a:srgbClr val="242424"/>
                </a:solidFill>
                <a:effectLst/>
                <a:latin typeface="source-serif-pro"/>
              </a:rPr>
              <a:t>Writer</a:t>
            </a:r>
            <a:r>
              <a:rPr lang="en-IN" b="0" i="0" u="none" strike="noStrike" dirty="0">
                <a:solidFill>
                  <a:srgbClr val="242424"/>
                </a:solidFill>
                <a:effectLst/>
                <a:latin typeface="source-serif-pro"/>
              </a:rPr>
              <a:t> class handles the conversion of characters to bytes. This makes it easier to work with text data in different character encodings.</a:t>
            </a:r>
          </a:p>
          <a:p>
            <a:pPr algn="l">
              <a:buFont typeface="Arial" panose="020B0604020202020204" pitchFamily="34" charset="0"/>
              <a:buChar char="•"/>
            </a:pPr>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abstract class in Java’s I/O system is designed for reading character data. It handles various character encodings, ensuring accurate reading of text irrespective of its encoding format. The Reader class provides methods such as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which retrieves data character by character, managing the complexities of character encoding.</a:t>
            </a:r>
          </a:p>
          <a:p>
            <a:pPr algn="l">
              <a:buFont typeface="Arial" panose="020B0604020202020204" pitchFamily="34" charset="0"/>
              <a:buChar char="•"/>
            </a:pP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class is designed for outputting character data. It ensures that text is written in the correct encoding, offering a uniform interface for writing characters to different destinations. The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method, for instance, enables text output to a file, a network socket, or any other destination, managing the intricacies of character encodings.</a:t>
            </a:r>
          </a:p>
          <a:p>
            <a:endParaRPr lang="en-US" dirty="0"/>
          </a:p>
        </p:txBody>
      </p:sp>
    </p:spTree>
    <p:extLst>
      <p:ext uri="{BB962C8B-B14F-4D97-AF65-F5344CB8AC3E}">
        <p14:creationId xmlns:p14="http://schemas.microsoft.com/office/powerpoint/2010/main" val="29250065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795134-CD1A-88FD-2B1D-8E7DF0981ADE}"/>
              </a:ext>
            </a:extLst>
          </p:cNvPr>
          <p:cNvPicPr>
            <a:picLocks noGrp="1" noChangeAspect="1"/>
          </p:cNvPicPr>
          <p:nvPr>
            <p:ph idx="1"/>
          </p:nvPr>
        </p:nvPicPr>
        <p:blipFill>
          <a:blip r:embed="rId2"/>
          <a:stretch>
            <a:fillRect/>
          </a:stretch>
        </p:blipFill>
        <p:spPr>
          <a:xfrm>
            <a:off x="1466917" y="1825625"/>
            <a:ext cx="9258165" cy="4351338"/>
          </a:xfrm>
          <a:prstGeom prst="rect">
            <a:avLst/>
          </a:prstGeom>
        </p:spPr>
      </p:pic>
    </p:spTree>
    <p:extLst>
      <p:ext uri="{BB962C8B-B14F-4D97-AF65-F5344CB8AC3E}">
        <p14:creationId xmlns:p14="http://schemas.microsoft.com/office/powerpoint/2010/main" val="11624587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2ACDA8-2A11-4FD0-220D-ED0DFA73C44E}"/>
              </a:ext>
            </a:extLst>
          </p:cNvPr>
          <p:cNvPicPr>
            <a:picLocks noGrp="1" noChangeAspect="1"/>
          </p:cNvPicPr>
          <p:nvPr>
            <p:ph idx="1"/>
          </p:nvPr>
        </p:nvPicPr>
        <p:blipFill>
          <a:blip r:embed="rId2"/>
          <a:stretch>
            <a:fillRect/>
          </a:stretch>
        </p:blipFill>
        <p:spPr>
          <a:xfrm>
            <a:off x="220182" y="724395"/>
            <a:ext cx="9777018" cy="5452568"/>
          </a:xfrm>
          <a:prstGeom prst="rect">
            <a:avLst/>
          </a:prstGeom>
        </p:spPr>
      </p:pic>
    </p:spTree>
    <p:extLst>
      <p:ext uri="{BB962C8B-B14F-4D97-AF65-F5344CB8AC3E}">
        <p14:creationId xmlns:p14="http://schemas.microsoft.com/office/powerpoint/2010/main" val="29214032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AAB0-E23D-D12C-2256-F8B254BEEE7D}"/>
              </a:ext>
            </a:extLst>
          </p:cNvPr>
          <p:cNvSpPr>
            <a:spLocks noGrp="1"/>
          </p:cNvSpPr>
          <p:nvPr>
            <p:ph type="title"/>
          </p:nvPr>
        </p:nvSpPr>
        <p:spPr/>
        <p:txBody>
          <a:bodyPr/>
          <a:lstStyle/>
          <a:p>
            <a:r>
              <a:rPr lang="en-IN" b="1" i="0" u="none" strike="noStrike" dirty="0">
                <a:solidFill>
                  <a:srgbClr val="242424"/>
                </a:solidFill>
                <a:effectLst/>
                <a:latin typeface="source-serif-pro"/>
              </a:rPr>
              <a:t>Importance of Buffering in I/O</a:t>
            </a:r>
            <a:endParaRPr lang="en-US" dirty="0"/>
          </a:p>
        </p:txBody>
      </p:sp>
      <p:sp>
        <p:nvSpPr>
          <p:cNvPr id="3" name="Content Placeholder 2">
            <a:extLst>
              <a:ext uri="{FF2B5EF4-FFF2-40B4-BE49-F238E27FC236}">
                <a16:creationId xmlns:a16="http://schemas.microsoft.com/office/drawing/2014/main" id="{DE25A01A-07CF-F58E-3462-4AAD23A5C4AA}"/>
              </a:ext>
            </a:extLst>
          </p:cNvPr>
          <p:cNvSpPr>
            <a:spLocks noGrp="1"/>
          </p:cNvSpPr>
          <p:nvPr>
            <p:ph idx="1"/>
          </p:nvPr>
        </p:nvSpPr>
        <p:spPr/>
        <p:txBody>
          <a:bodyPr>
            <a:normAutofit fontScale="77500" lnSpcReduction="20000"/>
          </a:bodyPr>
          <a:lstStyle/>
          <a:p>
            <a:pPr algn="l"/>
            <a:r>
              <a:rPr lang="en-IN" b="0" i="0" u="none" strike="noStrike" dirty="0">
                <a:solidFill>
                  <a:srgbClr val="242424"/>
                </a:solidFill>
                <a:effectLst/>
                <a:latin typeface="source-serif-pro"/>
              </a:rPr>
              <a:t>In the world of I/O operations, efficiency is key. Every read from or write to an external source, such as a file or a network socket, is a relatively expensive operation. It takes time and consumes system resources. This is where buffering comes into play.</a:t>
            </a:r>
          </a:p>
          <a:p>
            <a:pPr algn="l"/>
            <a:r>
              <a:rPr lang="en-IN" b="0" i="0" u="none" strike="noStrike" dirty="0">
                <a:solidFill>
                  <a:srgbClr val="242424"/>
                </a:solidFill>
                <a:effectLst/>
                <a:latin typeface="source-serif-pro"/>
              </a:rPr>
              <a:t>Buffering is akin to a temporary holding area or a way-station for data as it journeys from source to destination. When reading data, instead of fetching each byte individually, which can be time-consuming, a buffer allows us to read a larger block of data at once. This block of data is then stored in a buffer - an area of memory - from where your program can access it.</a:t>
            </a:r>
          </a:p>
          <a:p>
            <a:pPr algn="l"/>
            <a:r>
              <a:rPr lang="en-IN" b="0" i="0" u="none" strike="noStrike" dirty="0">
                <a:solidFill>
                  <a:srgbClr val="242424"/>
                </a:solidFill>
                <a:effectLst/>
                <a:latin typeface="source-serif-pro"/>
              </a:rPr>
              <a:t>Similarly, when writing data, instead of writing each byte individually, we can write data to a buffer. Once the buffer is full, or when we explicitly decide to, the data in the buffer can be written to the destination in one go.</a:t>
            </a:r>
          </a:p>
          <a:p>
            <a:pPr algn="l"/>
            <a:r>
              <a:rPr lang="en-IN" b="0" i="0" u="none" strike="noStrike" dirty="0">
                <a:solidFill>
                  <a:srgbClr val="242424"/>
                </a:solidFill>
                <a:effectLst/>
                <a:latin typeface="source-serif-pro"/>
              </a:rPr>
              <a:t>By reducing the number of actual read and write operations, buffering significantly improves the efficiency of IO operations, especially when dealing with large volumes of data. It's like shopping at a supermarket. Instead of making a trip for each individual item, you fill your cart (buffer) with many items before checking out. This makes the shopping trip (IO operation) much more efficient</a:t>
            </a:r>
          </a:p>
          <a:p>
            <a:endParaRPr lang="en-US" dirty="0"/>
          </a:p>
        </p:txBody>
      </p:sp>
    </p:spTree>
    <p:extLst>
      <p:ext uri="{BB962C8B-B14F-4D97-AF65-F5344CB8AC3E}">
        <p14:creationId xmlns:p14="http://schemas.microsoft.com/office/powerpoint/2010/main" val="15821088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7528-1114-6A2E-132F-C80EC1549C80}"/>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Let’s take a look at a few examples:</a:t>
            </a:r>
            <a:endParaRPr lang="en-US" dirty="0"/>
          </a:p>
        </p:txBody>
      </p:sp>
      <p:sp>
        <p:nvSpPr>
          <p:cNvPr id="3" name="Content Placeholder 2">
            <a:extLst>
              <a:ext uri="{FF2B5EF4-FFF2-40B4-BE49-F238E27FC236}">
                <a16:creationId xmlns:a16="http://schemas.microsoft.com/office/drawing/2014/main" id="{342F6C97-747B-CD28-0BBA-C860621F2E0D}"/>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IN" b="1" i="0" u="none" strike="noStrike" dirty="0">
                <a:solidFill>
                  <a:srgbClr val="242424"/>
                </a:solidFill>
                <a:effectLst/>
                <a:latin typeface="source-serif-pro"/>
              </a:rPr>
              <a:t>File Handling</a:t>
            </a:r>
            <a:r>
              <a:rPr lang="en-IN" b="0" i="0" u="none" strike="noStrike" dirty="0">
                <a:solidFill>
                  <a:srgbClr val="242424"/>
                </a:solidFill>
                <a:effectLst/>
                <a:latin typeface="source-serif-pro"/>
              </a:rPr>
              <a:t>: One of the most common uses of Java I/O Streams is reading from and writing to files. Whether it’s a text editor saving your notes, a spreadsheet application loading a CSV file, or a photo editor opening an image, Java I/O Streams are at the heart of these operations.</a:t>
            </a:r>
          </a:p>
          <a:p>
            <a:pPr algn="l">
              <a:buFont typeface="Arial" panose="020B0604020202020204" pitchFamily="34" charset="0"/>
              <a:buChar char="•"/>
            </a:pPr>
            <a:r>
              <a:rPr lang="en-IN" b="1" i="0" u="none" strike="noStrike" dirty="0">
                <a:solidFill>
                  <a:srgbClr val="242424"/>
                </a:solidFill>
                <a:effectLst/>
                <a:latin typeface="source-serif-pro"/>
              </a:rPr>
              <a:t>Network Communication</a:t>
            </a:r>
            <a:r>
              <a:rPr lang="en-IN" b="0" i="0" u="none" strike="noStrike" dirty="0">
                <a:solidFill>
                  <a:srgbClr val="242424"/>
                </a:solidFill>
                <a:effectLst/>
                <a:latin typeface="source-serif-pro"/>
              </a:rPr>
              <a:t>: Java I/O Streams are also crucial for network communication. When you send a request to a web server, or when you receive a response, that data is transmitted as a stream of bytes. Web servers, chat applications, and multiplayer online games all rely on Java IO Streams to send and receive data over the network.</a:t>
            </a:r>
          </a:p>
          <a:p>
            <a:pPr algn="l">
              <a:buFont typeface="Arial" panose="020B0604020202020204" pitchFamily="34" charset="0"/>
              <a:buChar char="•"/>
            </a:pPr>
            <a:r>
              <a:rPr lang="en-IN" b="1" i="0" u="none" strike="noStrike" dirty="0">
                <a:solidFill>
                  <a:srgbClr val="242424"/>
                </a:solidFill>
                <a:effectLst/>
                <a:latin typeface="source-serif-pro"/>
              </a:rPr>
              <a:t>Database Access</a:t>
            </a:r>
            <a:r>
              <a:rPr lang="en-IN" b="0" i="0" u="none" strike="noStrike" dirty="0">
                <a:solidFill>
                  <a:srgbClr val="242424"/>
                </a:solidFill>
                <a:effectLst/>
                <a:latin typeface="source-serif-pro"/>
              </a:rPr>
              <a:t>: When interacting with a database, Java I/O Streams are used to send queries and receive results. Whether it’s a web application fetching data from a database, or a data analysis tool running complex queries, Java I/O Streams ensure that data can be read from and written to databases efficiently.</a:t>
            </a:r>
          </a:p>
          <a:p>
            <a:pPr algn="l">
              <a:buFont typeface="Arial" panose="020B0604020202020204" pitchFamily="34" charset="0"/>
              <a:buChar char="•"/>
            </a:pPr>
            <a:r>
              <a:rPr lang="en-IN" b="1" i="0" u="none" strike="noStrike" dirty="0">
                <a:solidFill>
                  <a:srgbClr val="242424"/>
                </a:solidFill>
                <a:effectLst/>
                <a:latin typeface="source-serif-pro"/>
              </a:rPr>
              <a:t>Inter-Process Communication</a:t>
            </a:r>
            <a:r>
              <a:rPr lang="en-IN" b="0" i="0" u="none" strike="noStrike" dirty="0">
                <a:solidFill>
                  <a:srgbClr val="242424"/>
                </a:solidFill>
                <a:effectLst/>
                <a:latin typeface="source-serif-pro"/>
              </a:rPr>
              <a:t>: Java I/O Streams can also be used for communication between different processes on the same machine. This is particularly useful for applications that need to interact with the operating system or other applications. For instance, a Java application can use I/O Streams to run a shell command and process the output.</a:t>
            </a:r>
          </a:p>
          <a:p>
            <a:pPr algn="l">
              <a:buFont typeface="Arial" panose="020B0604020202020204" pitchFamily="34" charset="0"/>
              <a:buChar char="•"/>
            </a:pPr>
            <a:r>
              <a:rPr lang="en-IN" b="1" i="0" u="none" strike="noStrike" dirty="0">
                <a:solidFill>
                  <a:srgbClr val="242424"/>
                </a:solidFill>
                <a:effectLst/>
                <a:latin typeface="source-serif-pro"/>
              </a:rPr>
              <a:t>Data Compression and Decompression</a:t>
            </a:r>
            <a:r>
              <a:rPr lang="en-IN" b="0" i="0" u="none" strike="noStrike" dirty="0">
                <a:solidFill>
                  <a:srgbClr val="242424"/>
                </a:solidFill>
                <a:effectLst/>
                <a:latin typeface="source-serif-pro"/>
              </a:rPr>
              <a:t>: Java I/O Streams are used in applications that deal with compressed data. Applications like file archivers or software installers use streams to read the compressed data, decompress it, and then write the decompressed data.</a:t>
            </a:r>
          </a:p>
        </p:txBody>
      </p:sp>
    </p:spTree>
    <p:extLst>
      <p:ext uri="{BB962C8B-B14F-4D97-AF65-F5344CB8AC3E}">
        <p14:creationId xmlns:p14="http://schemas.microsoft.com/office/powerpoint/2010/main" val="367543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JVM Architecture &amp; Components</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a:xfrm>
            <a:off x="1836490" y="3033639"/>
            <a:ext cx="8082059" cy="3528975"/>
          </a:xfrm>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pic>
        <p:nvPicPr>
          <p:cNvPr id="2050" name="Picture 2" descr="Learn about JVM in Java">
            <a:extLst>
              <a:ext uri="{FF2B5EF4-FFF2-40B4-BE49-F238E27FC236}">
                <a16:creationId xmlns:a16="http://schemas.microsoft.com/office/drawing/2014/main" id="{C91244F2-3B0D-DB8B-9FF0-E0A03BA6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04" y="1330703"/>
            <a:ext cx="9669710" cy="543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718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8EB5-1095-F9D9-9BC7-10A63AAA910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39DA722-F197-5667-BDE0-7B2211842011}"/>
              </a:ext>
            </a:extLst>
          </p:cNvPr>
          <p:cNvPicPr>
            <a:picLocks noGrp="1" noChangeAspect="1"/>
          </p:cNvPicPr>
          <p:nvPr>
            <p:ph idx="1"/>
          </p:nvPr>
        </p:nvPicPr>
        <p:blipFill>
          <a:blip r:embed="rId2"/>
          <a:stretch>
            <a:fillRect/>
          </a:stretch>
        </p:blipFill>
        <p:spPr>
          <a:xfrm>
            <a:off x="876300" y="1994694"/>
            <a:ext cx="10439400" cy="4013200"/>
          </a:xfrm>
          <a:prstGeom prst="rect">
            <a:avLst/>
          </a:prstGeom>
        </p:spPr>
      </p:pic>
    </p:spTree>
    <p:extLst>
      <p:ext uri="{BB962C8B-B14F-4D97-AF65-F5344CB8AC3E}">
        <p14:creationId xmlns:p14="http://schemas.microsoft.com/office/powerpoint/2010/main" val="105407860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8351-F9A7-5839-E9BD-E0DD4F44A451}"/>
              </a:ext>
            </a:extLst>
          </p:cNvPr>
          <p:cNvSpPr>
            <a:spLocks noGrp="1"/>
          </p:cNvSpPr>
          <p:nvPr>
            <p:ph type="title"/>
          </p:nvPr>
        </p:nvSpPr>
        <p:spPr/>
        <p:txBody>
          <a:bodyPr/>
          <a:lstStyle/>
          <a:p>
            <a:r>
              <a:rPr lang="en-IN" b="0" i="0" u="none" strike="noStrike" dirty="0">
                <a:solidFill>
                  <a:srgbClr val="000000"/>
                </a:solidFill>
                <a:effectLst/>
                <a:latin typeface="Segoe UI" panose="020B0502040204020203" pitchFamily="34" charset="0"/>
              </a:rPr>
              <a:t>JDK has two sets of I/O packages:</a:t>
            </a:r>
            <a:endParaRPr lang="en-US" dirty="0"/>
          </a:p>
        </p:txBody>
      </p:sp>
      <p:sp>
        <p:nvSpPr>
          <p:cNvPr id="3" name="Content Placeholder 2">
            <a:extLst>
              <a:ext uri="{FF2B5EF4-FFF2-40B4-BE49-F238E27FC236}">
                <a16:creationId xmlns:a16="http://schemas.microsoft.com/office/drawing/2014/main" id="{306E638B-BA8B-C725-9EA6-493093223B73}"/>
              </a:ext>
            </a:extLst>
          </p:cNvPr>
          <p:cNvSpPr>
            <a:spLocks noGrp="1"/>
          </p:cNvSpPr>
          <p:nvPr>
            <p:ph idx="1"/>
          </p:nvPr>
        </p:nvSpPr>
        <p:spPr/>
        <p:txBody>
          <a:bodyPr>
            <a:normAutofit fontScale="92500" lnSpcReduction="10000"/>
          </a:bodyPr>
          <a:lstStyle/>
          <a:p>
            <a:pPr algn="just">
              <a:buFont typeface="+mj-lt"/>
              <a:buAutoNum type="arabicPeriod"/>
            </a:pPr>
            <a:r>
              <a:rPr lang="en-IN" dirty="0">
                <a:solidFill>
                  <a:srgbClr val="000000"/>
                </a:solidFill>
                <a:latin typeface="Segoe UI" panose="020B0502040204020203" pitchFamily="34" charset="0"/>
              </a:rPr>
              <a:t>T</a:t>
            </a:r>
            <a:r>
              <a:rPr lang="en-IN" b="0" i="0" u="none" strike="noStrike" dirty="0">
                <a:solidFill>
                  <a:srgbClr val="000000"/>
                </a:solidFill>
                <a:effectLst/>
                <a:latin typeface="Segoe UI" panose="020B0502040204020203" pitchFamily="34" charset="0"/>
              </a:rPr>
              <a:t>he Standard I/O (in package </a:t>
            </a:r>
            <a:r>
              <a:rPr lang="en-IN" b="0" i="0" u="none" strike="noStrike" dirty="0" err="1">
                <a:solidFill>
                  <a:srgbClr val="000000"/>
                </a:solidFill>
                <a:effectLst/>
                <a:latin typeface="Segoe UI" panose="020B0502040204020203" pitchFamily="34" charset="0"/>
              </a:rPr>
              <a:t>java.io</a:t>
            </a:r>
            <a:r>
              <a:rPr lang="en-IN" b="0" i="0" u="none" strike="noStrike" dirty="0">
                <a:solidFill>
                  <a:srgbClr val="000000"/>
                </a:solidFill>
                <a:effectLst/>
                <a:latin typeface="Segoe UI" panose="020B0502040204020203" pitchFamily="34" charset="0"/>
              </a:rPr>
              <a:t>), introduced since JDK 1.0 for stream-based I/O, and</a:t>
            </a:r>
          </a:p>
          <a:p>
            <a:pPr algn="just">
              <a:buFont typeface="+mj-lt"/>
              <a:buAutoNum type="arabicPeriod"/>
            </a:pPr>
            <a:r>
              <a:rPr lang="en-IN" b="0" i="0" u="none" strike="noStrike" dirty="0">
                <a:solidFill>
                  <a:srgbClr val="000000"/>
                </a:solidFill>
                <a:effectLst/>
                <a:latin typeface="Segoe UI" panose="020B0502040204020203" pitchFamily="34" charset="0"/>
              </a:rPr>
              <a:t>the New I/O (in packages </a:t>
            </a:r>
            <a:r>
              <a:rPr lang="en-IN" b="0" i="0" u="none" strike="noStrike" dirty="0" err="1">
                <a:solidFill>
                  <a:srgbClr val="000000"/>
                </a:solidFill>
                <a:effectLst/>
                <a:latin typeface="Segoe UI" panose="020B0502040204020203" pitchFamily="34" charset="0"/>
              </a:rPr>
              <a:t>java.nio</a:t>
            </a:r>
            <a:r>
              <a:rPr lang="en-IN" b="0" i="0" u="none" strike="noStrike" dirty="0">
                <a:solidFill>
                  <a:srgbClr val="000000"/>
                </a:solidFill>
                <a:effectLst/>
                <a:latin typeface="Segoe UI" panose="020B0502040204020203" pitchFamily="34" charset="0"/>
              </a:rPr>
              <a:t>), introduced in JDK 1.4, for more efficient buffer-based I/O.</a:t>
            </a:r>
          </a:p>
          <a:p>
            <a:pPr algn="just"/>
            <a:r>
              <a:rPr lang="en-IN" b="0" i="0" u="none" strike="noStrike" dirty="0">
                <a:solidFill>
                  <a:srgbClr val="000000"/>
                </a:solidFill>
                <a:effectLst/>
                <a:latin typeface="Segoe UI" panose="020B0502040204020203" pitchFamily="34" charset="0"/>
              </a:rPr>
              <a:t>JDK 1.5 introduces the </a:t>
            </a:r>
            <a:r>
              <a:rPr lang="en-IN" b="0" i="1" u="none" strike="noStrike" dirty="0">
                <a:solidFill>
                  <a:srgbClr val="000000"/>
                </a:solidFill>
                <a:effectLst/>
                <a:latin typeface="Segoe UI" panose="020B0502040204020203" pitchFamily="34" charset="0"/>
              </a:rPr>
              <a:t>formatted text-I/O</a:t>
            </a:r>
            <a:r>
              <a:rPr lang="en-IN" b="0" i="0" u="none" strike="noStrike" dirty="0">
                <a:solidFill>
                  <a:srgbClr val="000000"/>
                </a:solidFill>
                <a:effectLst/>
                <a:latin typeface="Segoe UI" panose="020B0502040204020203" pitchFamily="34" charset="0"/>
              </a:rPr>
              <a:t> via new classes </a:t>
            </a:r>
            <a:r>
              <a:rPr lang="en-IN" b="0" i="0" u="none" strike="noStrike" dirty="0" err="1">
                <a:solidFill>
                  <a:srgbClr val="000000"/>
                </a:solidFill>
                <a:effectLst/>
                <a:latin typeface="Segoe UI" panose="020B0502040204020203" pitchFamily="34" charset="0"/>
              </a:rPr>
              <a:t>java.util.Scanner</a:t>
            </a:r>
            <a:r>
              <a:rPr lang="en-IN" b="0" i="0" u="none" strike="noStrike" dirty="0">
                <a:solidFill>
                  <a:srgbClr val="000000"/>
                </a:solidFill>
                <a:effectLst/>
                <a:latin typeface="Segoe UI" panose="020B0502040204020203" pitchFamily="34" charset="0"/>
              </a:rPr>
              <a:t> and Formatter, and C-like </a:t>
            </a:r>
            <a:r>
              <a:rPr lang="en-IN" b="0" i="0" u="none" strike="noStrike" dirty="0" err="1">
                <a:solidFill>
                  <a:srgbClr val="000000"/>
                </a:solidFill>
                <a:effectLst/>
                <a:latin typeface="Segoe UI" panose="020B0502040204020203" pitchFamily="34" charset="0"/>
              </a:rPr>
              <a:t>printf</a:t>
            </a:r>
            <a:r>
              <a:rPr lang="en-IN" b="0" i="0" u="none" strike="noStrike" dirty="0">
                <a:solidFill>
                  <a:srgbClr val="000000"/>
                </a:solidFill>
                <a:effectLst/>
                <a:latin typeface="Segoe UI" panose="020B0502040204020203" pitchFamily="34" charset="0"/>
              </a:rPr>
              <a:t>() and format() methods for formatted output using format specifiers.</a:t>
            </a:r>
          </a:p>
          <a:p>
            <a:pPr algn="just"/>
            <a:r>
              <a:rPr lang="en-IN" b="0" i="0" u="none" strike="noStrike" dirty="0">
                <a:solidFill>
                  <a:srgbClr val="000000"/>
                </a:solidFill>
                <a:effectLst/>
                <a:latin typeface="Segoe UI" panose="020B0502040204020203" pitchFamily="34" charset="0"/>
              </a:rPr>
              <a:t>JDK 1.7 enhances supports for file I/O via the so-called NIO.2 (non-blocking I/O) in new package </a:t>
            </a:r>
            <a:r>
              <a:rPr lang="en-IN" b="0" i="0" u="none" strike="noStrike" dirty="0" err="1">
                <a:solidFill>
                  <a:srgbClr val="000000"/>
                </a:solidFill>
                <a:effectLst/>
                <a:latin typeface="Segoe UI" panose="020B0502040204020203" pitchFamily="34" charset="0"/>
              </a:rPr>
              <a:t>java.nio.file</a:t>
            </a:r>
            <a:r>
              <a:rPr lang="en-IN" b="0" i="0" u="none" strike="noStrike" dirty="0">
                <a:solidFill>
                  <a:srgbClr val="000000"/>
                </a:solidFill>
                <a:effectLst/>
                <a:latin typeface="Segoe UI" panose="020B0502040204020203" pitchFamily="34" charset="0"/>
              </a:rPr>
              <a:t> and its auxiliary packages. It also introduces a new try-with-resources syntax to simplify the coding of close() method.</a:t>
            </a:r>
          </a:p>
          <a:p>
            <a:endParaRPr lang="en-US" dirty="0"/>
          </a:p>
        </p:txBody>
      </p:sp>
    </p:spTree>
    <p:extLst>
      <p:ext uri="{BB962C8B-B14F-4D97-AF65-F5344CB8AC3E}">
        <p14:creationId xmlns:p14="http://schemas.microsoft.com/office/powerpoint/2010/main" val="10389581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39E3-2593-B807-4921-F9C6D473317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Class </a:t>
            </a:r>
            <a:r>
              <a:rPr lang="en-IN" b="1" i="0" u="none" strike="noStrike" dirty="0" err="1">
                <a:solidFill>
                  <a:srgbClr val="0A8464"/>
                </a:solidFill>
                <a:effectLst/>
                <a:latin typeface="Segoe UI" panose="020B0502040204020203" pitchFamily="34" charset="0"/>
              </a:rPr>
              <a:t>java.io.File</a:t>
            </a:r>
            <a:r>
              <a:rPr lang="en-IN" b="1" i="0" u="none" strike="noStrike" dirty="0">
                <a:solidFill>
                  <a:srgbClr val="0A8464"/>
                </a:solidFill>
                <a:effectLst/>
                <a:latin typeface="Segoe UI" panose="020B0502040204020203" pitchFamily="34" charset="0"/>
              </a:rPr>
              <a:t> (Pre-JDK 7)</a:t>
            </a:r>
            <a:endParaRPr lang="en-US" dirty="0"/>
          </a:p>
        </p:txBody>
      </p:sp>
      <p:sp>
        <p:nvSpPr>
          <p:cNvPr id="3" name="Content Placeholder 2">
            <a:extLst>
              <a:ext uri="{FF2B5EF4-FFF2-40B4-BE49-F238E27FC236}">
                <a16:creationId xmlns:a16="http://schemas.microsoft.com/office/drawing/2014/main" id="{E24036BA-513C-C478-6A14-184D91ED6F94}"/>
              </a:ext>
            </a:extLst>
          </p:cNvPr>
          <p:cNvSpPr>
            <a:spLocks noGrp="1"/>
          </p:cNvSpPr>
          <p:nvPr>
            <p:ph idx="1"/>
          </p:nvPr>
        </p:nvSpPr>
        <p:spPr/>
        <p:txBody>
          <a:bodyPr>
            <a:normAutofit fontScale="85000" lnSpcReduction="20000"/>
          </a:bodyPr>
          <a:lstStyle/>
          <a:p>
            <a:pPr algn="just"/>
            <a:r>
              <a:rPr lang="en-IN" b="0" i="0" u="none" strike="noStrike" dirty="0">
                <a:solidFill>
                  <a:srgbClr val="000000"/>
                </a:solidFill>
                <a:effectLst/>
                <a:latin typeface="Segoe UI" panose="020B0502040204020203" pitchFamily="34" charset="0"/>
              </a:rPr>
              <a:t>The class </a:t>
            </a:r>
            <a:r>
              <a:rPr lang="en-IN" b="0" i="0" u="none" strike="noStrike" dirty="0" err="1">
                <a:solidFill>
                  <a:srgbClr val="000000"/>
                </a:solidFill>
                <a:effectLst/>
                <a:latin typeface="Segoe UI" panose="020B0502040204020203" pitchFamily="34" charset="0"/>
              </a:rPr>
              <a:t>java.io.File</a:t>
            </a:r>
            <a:r>
              <a:rPr lang="en-IN" b="0" i="0" u="none" strike="noStrike" dirty="0">
                <a:solidFill>
                  <a:srgbClr val="000000"/>
                </a:solidFill>
                <a:effectLst/>
                <a:latin typeface="Segoe UI" panose="020B0502040204020203" pitchFamily="34" charset="0"/>
              </a:rPr>
              <a:t> can represent either a </a:t>
            </a:r>
            <a:r>
              <a:rPr lang="en-IN" b="0" i="1" u="none" strike="noStrike" dirty="0">
                <a:solidFill>
                  <a:srgbClr val="000000"/>
                </a:solidFill>
                <a:effectLst/>
                <a:latin typeface="Segoe UI" panose="020B0502040204020203" pitchFamily="34" charset="0"/>
              </a:rPr>
              <a:t>file</a:t>
            </a:r>
            <a:r>
              <a:rPr lang="en-IN" b="0" i="0" u="none" strike="noStrike" dirty="0">
                <a:solidFill>
                  <a:srgbClr val="000000"/>
                </a:solidFill>
                <a:effectLst/>
                <a:latin typeface="Segoe UI" panose="020B0502040204020203" pitchFamily="34" charset="0"/>
              </a:rPr>
              <a:t> or a </a:t>
            </a:r>
            <a:r>
              <a:rPr lang="en-IN" b="0" i="1" u="none" strike="noStrike" dirty="0">
                <a:solidFill>
                  <a:srgbClr val="000000"/>
                </a:solidFill>
                <a:effectLst/>
                <a:latin typeface="Segoe UI" panose="020B0502040204020203" pitchFamily="34" charset="0"/>
              </a:rPr>
              <a:t>directory</a:t>
            </a:r>
            <a:r>
              <a:rPr lang="en-IN" b="0" i="0" u="none" strike="noStrike" dirty="0">
                <a:solidFill>
                  <a:srgbClr val="000000"/>
                </a:solidFill>
                <a:effectLst/>
                <a:latin typeface="Segoe UI" panose="020B0502040204020203" pitchFamily="34" charset="0"/>
              </a:rPr>
              <a:t>. [JDK 1.7 introduces a more versatile </a:t>
            </a:r>
            <a:r>
              <a:rPr lang="en-IN" b="0" i="0" u="none" strike="noStrike" dirty="0" err="1">
                <a:solidFill>
                  <a:srgbClr val="000000"/>
                </a:solidFill>
                <a:effectLst/>
                <a:latin typeface="Segoe UI" panose="020B0502040204020203" pitchFamily="34" charset="0"/>
              </a:rPr>
              <a:t>java.nio.file.Path</a:t>
            </a:r>
            <a:r>
              <a:rPr lang="en-IN" b="0" i="0" u="none" strike="noStrike" dirty="0">
                <a:solidFill>
                  <a:srgbClr val="000000"/>
                </a:solidFill>
                <a:effectLst/>
                <a:latin typeface="Segoe UI" panose="020B0502040204020203" pitchFamily="34" charset="0"/>
              </a:rPr>
              <a:t>, which overcomes many limitations of </a:t>
            </a:r>
            <a:r>
              <a:rPr lang="en-IN" b="0" i="0" u="none" strike="noStrike" dirty="0" err="1">
                <a:solidFill>
                  <a:srgbClr val="000000"/>
                </a:solidFill>
                <a:effectLst/>
                <a:latin typeface="Segoe UI" panose="020B0502040204020203" pitchFamily="34" charset="0"/>
              </a:rPr>
              <a:t>java.io.File</a:t>
            </a:r>
            <a:r>
              <a:rPr lang="en-IN" b="0" i="0" u="none" strike="noStrike" dirty="0">
                <a:solidFill>
                  <a:srgbClr val="000000"/>
                </a:solidFill>
                <a:effectLst/>
                <a:latin typeface="Segoe UI" panose="020B0502040204020203" pitchFamily="34" charset="0"/>
              </a:rPr>
              <a:t>.]</a:t>
            </a:r>
          </a:p>
          <a:p>
            <a:pPr algn="just"/>
            <a:r>
              <a:rPr lang="en-IN" b="0" i="0" u="none" strike="noStrike" dirty="0">
                <a:solidFill>
                  <a:srgbClr val="000000"/>
                </a:solidFill>
                <a:effectLst/>
                <a:latin typeface="Segoe UI" panose="020B0502040204020203" pitchFamily="34" charset="0"/>
              </a:rPr>
              <a:t>A </a:t>
            </a:r>
            <a:r>
              <a:rPr lang="en-IN" b="0" i="1" u="none" strike="noStrike" dirty="0">
                <a:solidFill>
                  <a:srgbClr val="000000"/>
                </a:solidFill>
                <a:effectLst/>
                <a:latin typeface="Segoe UI" panose="020B0502040204020203" pitchFamily="34" charset="0"/>
              </a:rPr>
              <a:t>path string</a:t>
            </a:r>
            <a:r>
              <a:rPr lang="en-IN" b="0" i="0" u="none" strike="noStrike" dirty="0">
                <a:solidFill>
                  <a:srgbClr val="000000"/>
                </a:solidFill>
                <a:effectLst/>
                <a:latin typeface="Segoe UI" panose="020B0502040204020203" pitchFamily="34" charset="0"/>
              </a:rPr>
              <a:t> is used to locate a </a:t>
            </a:r>
            <a:r>
              <a:rPr lang="en-IN" b="0" i="1" u="none" strike="noStrike" dirty="0">
                <a:solidFill>
                  <a:srgbClr val="000000"/>
                </a:solidFill>
                <a:effectLst/>
                <a:latin typeface="Segoe UI" panose="020B0502040204020203" pitchFamily="34" charset="0"/>
              </a:rPr>
              <a:t>file</a:t>
            </a:r>
            <a:r>
              <a:rPr lang="en-IN" b="0" i="0" u="none" strike="noStrike" dirty="0">
                <a:solidFill>
                  <a:srgbClr val="000000"/>
                </a:solidFill>
                <a:effectLst/>
                <a:latin typeface="Segoe UI" panose="020B0502040204020203" pitchFamily="34" charset="0"/>
              </a:rPr>
              <a:t> or a </a:t>
            </a:r>
            <a:r>
              <a:rPr lang="en-IN" b="0" i="1" u="none" strike="noStrike" dirty="0">
                <a:solidFill>
                  <a:srgbClr val="000000"/>
                </a:solidFill>
                <a:effectLst/>
                <a:latin typeface="Segoe UI" panose="020B0502040204020203" pitchFamily="34" charset="0"/>
              </a:rPr>
              <a:t>directory</a:t>
            </a:r>
            <a:r>
              <a:rPr lang="en-IN" b="0" i="0" u="none" strike="noStrike" dirty="0">
                <a:solidFill>
                  <a:srgbClr val="000000"/>
                </a:solidFill>
                <a:effectLst/>
                <a:latin typeface="Segoe UI" panose="020B0502040204020203" pitchFamily="34" charset="0"/>
              </a:rPr>
              <a:t>. Unfortunately, path strings are system dependent, e.g., "c:\</a:t>
            </a:r>
            <a:r>
              <a:rPr lang="en-IN" b="0" i="0" u="none" strike="noStrike" dirty="0" err="1">
                <a:solidFill>
                  <a:srgbClr val="000000"/>
                </a:solidFill>
                <a:effectLst/>
                <a:latin typeface="Segoe UI" panose="020B0502040204020203" pitchFamily="34" charset="0"/>
              </a:rPr>
              <a:t>myproject</a:t>
            </a:r>
            <a:r>
              <a:rPr lang="en-IN" b="0" i="0" u="none" strike="noStrike" dirty="0">
                <a:solidFill>
                  <a:srgbClr val="000000"/>
                </a:solidFill>
                <a:effectLst/>
                <a:latin typeface="Segoe UI" panose="020B0502040204020203" pitchFamily="34" charset="0"/>
              </a:rPr>
              <a:t>\java\</a:t>
            </a:r>
            <a:r>
              <a:rPr lang="en-IN" b="0" i="0" u="none" strike="noStrike" dirty="0" err="1">
                <a:solidFill>
                  <a:srgbClr val="000000"/>
                </a:solidFill>
                <a:effectLst/>
                <a:latin typeface="Segoe UI" panose="020B0502040204020203" pitchFamily="34" charset="0"/>
              </a:rPr>
              <a:t>Hello.java</a:t>
            </a:r>
            <a:r>
              <a:rPr lang="en-IN" b="0" i="0" u="none" strike="noStrike" dirty="0">
                <a:solidFill>
                  <a:srgbClr val="000000"/>
                </a:solidFill>
                <a:effectLst/>
                <a:latin typeface="Segoe UI" panose="020B0502040204020203" pitchFamily="34" charset="0"/>
              </a:rPr>
              <a:t>" in Windows or "/</a:t>
            </a:r>
            <a:r>
              <a:rPr lang="en-IN" b="0" i="0" u="none" strike="noStrike" dirty="0" err="1">
                <a:solidFill>
                  <a:srgbClr val="000000"/>
                </a:solidFill>
                <a:effectLst/>
                <a:latin typeface="Segoe UI" panose="020B0502040204020203" pitchFamily="34" charset="0"/>
              </a:rPr>
              <a:t>myproject</a:t>
            </a:r>
            <a:r>
              <a:rPr lang="en-IN" b="0" i="0" u="none" strike="noStrike" dirty="0">
                <a:solidFill>
                  <a:srgbClr val="000000"/>
                </a:solidFill>
                <a:effectLst/>
                <a:latin typeface="Segoe UI" panose="020B0502040204020203" pitchFamily="34" charset="0"/>
              </a:rPr>
              <a:t>/java/</a:t>
            </a:r>
            <a:r>
              <a:rPr lang="en-IN" b="0" i="0" u="none" strike="noStrike" dirty="0" err="1">
                <a:solidFill>
                  <a:srgbClr val="000000"/>
                </a:solidFill>
                <a:effectLst/>
                <a:latin typeface="Segoe UI" panose="020B0502040204020203" pitchFamily="34" charset="0"/>
              </a:rPr>
              <a:t>Hello.java</a:t>
            </a:r>
            <a:r>
              <a:rPr lang="en-IN" b="0" i="0" u="none" strike="noStrike" dirty="0">
                <a:solidFill>
                  <a:srgbClr val="000000"/>
                </a:solidFill>
                <a:effectLst/>
                <a:latin typeface="Segoe UI" panose="020B0502040204020203" pitchFamily="34" charset="0"/>
              </a:rPr>
              <a:t>" in Unix/Mac.</a:t>
            </a:r>
          </a:p>
          <a:p>
            <a:pPr algn="just">
              <a:buFont typeface="Arial" panose="020B0604020202020204" pitchFamily="34" charset="0"/>
              <a:buChar char="•"/>
            </a:pPr>
            <a:r>
              <a:rPr lang="en-IN" b="0" i="0" u="none" strike="noStrike" dirty="0">
                <a:solidFill>
                  <a:srgbClr val="000000"/>
                </a:solidFill>
                <a:effectLst/>
                <a:latin typeface="Segoe UI" panose="020B0502040204020203" pitchFamily="34" charset="0"/>
              </a:rPr>
              <a:t>Windows use back-slash '\' as the </a:t>
            </a:r>
            <a:r>
              <a:rPr lang="en-IN" b="0" i="1" u="none" strike="noStrike" dirty="0">
                <a:solidFill>
                  <a:srgbClr val="000000"/>
                </a:solidFill>
                <a:effectLst/>
                <a:latin typeface="Segoe UI" panose="020B0502040204020203" pitchFamily="34" charset="0"/>
              </a:rPr>
              <a:t>directory separator</a:t>
            </a:r>
            <a:r>
              <a:rPr lang="en-IN" b="0" i="0" u="none" strike="noStrike" dirty="0">
                <a:solidFill>
                  <a:srgbClr val="000000"/>
                </a:solidFill>
                <a:effectLst/>
                <a:latin typeface="Segoe UI" panose="020B0502040204020203" pitchFamily="34" charset="0"/>
              </a:rPr>
              <a:t>; while </a:t>
            </a:r>
            <a:r>
              <a:rPr lang="en-IN" b="0" i="0" u="none" strike="noStrike" dirty="0" err="1">
                <a:solidFill>
                  <a:srgbClr val="000000"/>
                </a:solidFill>
                <a:effectLst/>
                <a:latin typeface="Segoe UI" panose="020B0502040204020203" pitchFamily="34" charset="0"/>
              </a:rPr>
              <a:t>Unixes</a:t>
            </a:r>
            <a:r>
              <a:rPr lang="en-IN" b="0" i="0" u="none" strike="noStrike" dirty="0">
                <a:solidFill>
                  <a:srgbClr val="000000"/>
                </a:solidFill>
                <a:effectLst/>
                <a:latin typeface="Segoe UI" panose="020B0502040204020203" pitchFamily="34" charset="0"/>
              </a:rPr>
              <a:t>/Mac use forward-slash '/'.</a:t>
            </a:r>
          </a:p>
          <a:p>
            <a:pPr algn="just">
              <a:buFont typeface="Arial" panose="020B0604020202020204" pitchFamily="34" charset="0"/>
              <a:buChar char="•"/>
            </a:pPr>
            <a:r>
              <a:rPr lang="en-IN" b="0" i="0" u="none" strike="noStrike" dirty="0">
                <a:solidFill>
                  <a:srgbClr val="000000"/>
                </a:solidFill>
                <a:effectLst/>
                <a:latin typeface="Segoe UI" panose="020B0502040204020203" pitchFamily="34" charset="0"/>
              </a:rPr>
              <a:t>Windows use semi-colon ';' as </a:t>
            </a:r>
            <a:r>
              <a:rPr lang="en-IN" b="0" i="1" u="none" strike="noStrike" dirty="0">
                <a:solidFill>
                  <a:srgbClr val="000000"/>
                </a:solidFill>
                <a:effectLst/>
                <a:latin typeface="Segoe UI" panose="020B0502040204020203" pitchFamily="34" charset="0"/>
              </a:rPr>
              <a:t>path separator</a:t>
            </a:r>
            <a:r>
              <a:rPr lang="en-IN" b="0" i="0" u="none" strike="noStrike" dirty="0">
                <a:solidFill>
                  <a:srgbClr val="000000"/>
                </a:solidFill>
                <a:effectLst/>
                <a:latin typeface="Segoe UI" panose="020B0502040204020203" pitchFamily="34" charset="0"/>
              </a:rPr>
              <a:t> to separate a list of paths; while </a:t>
            </a:r>
            <a:r>
              <a:rPr lang="en-IN" b="0" i="0" u="none" strike="noStrike" dirty="0" err="1">
                <a:solidFill>
                  <a:srgbClr val="000000"/>
                </a:solidFill>
                <a:effectLst/>
                <a:latin typeface="Segoe UI" panose="020B0502040204020203" pitchFamily="34" charset="0"/>
              </a:rPr>
              <a:t>Unixes</a:t>
            </a:r>
            <a:r>
              <a:rPr lang="en-IN" b="0" i="0" u="none" strike="noStrike" dirty="0">
                <a:solidFill>
                  <a:srgbClr val="000000"/>
                </a:solidFill>
                <a:effectLst/>
                <a:latin typeface="Segoe UI" panose="020B0502040204020203" pitchFamily="34" charset="0"/>
              </a:rPr>
              <a:t>/Mac use colon ':'.</a:t>
            </a:r>
          </a:p>
          <a:p>
            <a:pPr algn="just">
              <a:buFont typeface="Arial" panose="020B0604020202020204" pitchFamily="34" charset="0"/>
              <a:buChar char="•"/>
            </a:pPr>
            <a:r>
              <a:rPr lang="en-IN" b="0" i="0" u="none" strike="noStrike" dirty="0">
                <a:solidFill>
                  <a:srgbClr val="000000"/>
                </a:solidFill>
                <a:effectLst/>
                <a:latin typeface="Segoe UI" panose="020B0502040204020203" pitchFamily="34" charset="0"/>
              </a:rPr>
              <a:t>Windows use "\r\n" as </a:t>
            </a:r>
            <a:r>
              <a:rPr lang="en-IN" b="0" i="1" u="none" strike="noStrike" dirty="0">
                <a:solidFill>
                  <a:srgbClr val="000000"/>
                </a:solidFill>
                <a:effectLst/>
                <a:latin typeface="Segoe UI" panose="020B0502040204020203" pitchFamily="34" charset="0"/>
              </a:rPr>
              <a:t>line delimiter</a:t>
            </a:r>
            <a:r>
              <a:rPr lang="en-IN" b="0" i="0" u="none" strike="noStrike" dirty="0">
                <a:solidFill>
                  <a:srgbClr val="000000"/>
                </a:solidFill>
                <a:effectLst/>
                <a:latin typeface="Segoe UI" panose="020B0502040204020203" pitchFamily="34" charset="0"/>
              </a:rPr>
              <a:t> for text file; while </a:t>
            </a:r>
            <a:r>
              <a:rPr lang="en-IN" b="0" i="0" u="none" strike="noStrike" dirty="0" err="1">
                <a:solidFill>
                  <a:srgbClr val="000000"/>
                </a:solidFill>
                <a:effectLst/>
                <a:latin typeface="Segoe UI" panose="020B0502040204020203" pitchFamily="34" charset="0"/>
              </a:rPr>
              <a:t>Unixes</a:t>
            </a:r>
            <a:r>
              <a:rPr lang="en-IN" b="0" i="0" u="none" strike="noStrike" dirty="0">
                <a:solidFill>
                  <a:srgbClr val="000000"/>
                </a:solidFill>
                <a:effectLst/>
                <a:latin typeface="Segoe UI" panose="020B0502040204020203" pitchFamily="34" charset="0"/>
              </a:rPr>
              <a:t> use "\n" and Mac uses "\r".</a:t>
            </a:r>
          </a:p>
          <a:p>
            <a:pPr algn="just">
              <a:buFont typeface="Arial" panose="020B0604020202020204" pitchFamily="34" charset="0"/>
              <a:buChar char="•"/>
            </a:pPr>
            <a:r>
              <a:rPr lang="en-IN" b="0" i="0" u="none" strike="noStrike" dirty="0">
                <a:solidFill>
                  <a:srgbClr val="000000"/>
                </a:solidFill>
                <a:effectLst/>
                <a:latin typeface="Segoe UI" panose="020B0502040204020203" pitchFamily="34" charset="0"/>
              </a:rPr>
              <a:t>The "c:\" or "\" is called the </a:t>
            </a:r>
            <a:r>
              <a:rPr lang="en-IN" b="0" i="1" u="none" strike="noStrike" dirty="0">
                <a:solidFill>
                  <a:srgbClr val="000000"/>
                </a:solidFill>
                <a:effectLst/>
                <a:latin typeface="Segoe UI" panose="020B0502040204020203" pitchFamily="34" charset="0"/>
              </a:rPr>
              <a:t>root</a:t>
            </a:r>
            <a:r>
              <a:rPr lang="en-IN" b="0" i="0" u="none" strike="noStrike" dirty="0">
                <a:solidFill>
                  <a:srgbClr val="000000"/>
                </a:solidFill>
                <a:effectLst/>
                <a:latin typeface="Segoe UI" panose="020B0502040204020203" pitchFamily="34" charset="0"/>
              </a:rPr>
              <a:t>. Windows supports multiple roots, each maps to a drive (e.g., "c:\", "d:\"). </a:t>
            </a:r>
            <a:r>
              <a:rPr lang="en-IN" b="0" i="0" u="none" strike="noStrike" dirty="0" err="1">
                <a:solidFill>
                  <a:srgbClr val="000000"/>
                </a:solidFill>
                <a:effectLst/>
                <a:latin typeface="Segoe UI" panose="020B0502040204020203" pitchFamily="34" charset="0"/>
              </a:rPr>
              <a:t>Unixes</a:t>
            </a:r>
            <a:r>
              <a:rPr lang="en-IN" b="0" i="0" u="none" strike="noStrike" dirty="0">
                <a:solidFill>
                  <a:srgbClr val="000000"/>
                </a:solidFill>
                <a:effectLst/>
                <a:latin typeface="Segoe UI" panose="020B0502040204020203" pitchFamily="34" charset="0"/>
              </a:rPr>
              <a:t>/Mac has a single root ("\").</a:t>
            </a:r>
          </a:p>
          <a:p>
            <a:endParaRPr lang="en-US" dirty="0"/>
          </a:p>
        </p:txBody>
      </p:sp>
    </p:spTree>
    <p:extLst>
      <p:ext uri="{BB962C8B-B14F-4D97-AF65-F5344CB8AC3E}">
        <p14:creationId xmlns:p14="http://schemas.microsoft.com/office/powerpoint/2010/main" val="34155065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63AF-BE55-DCC0-3AE9-20F0AC8917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D0DE32-F696-7DF6-976F-D16461B71BDC}"/>
              </a:ext>
            </a:extLst>
          </p:cNvPr>
          <p:cNvSpPr>
            <a:spLocks noGrp="1"/>
          </p:cNvSpPr>
          <p:nvPr>
            <p:ph idx="1"/>
          </p:nvPr>
        </p:nvSpPr>
        <p:spPr/>
        <p:txBody>
          <a:bodyPr>
            <a:normAutofit fontScale="77500" lnSpcReduction="20000"/>
          </a:bodyPr>
          <a:lstStyle/>
          <a:p>
            <a:pPr algn="just"/>
            <a:r>
              <a:rPr lang="en-IN" b="0" i="0" u="none" strike="noStrike" dirty="0">
                <a:solidFill>
                  <a:srgbClr val="000000"/>
                </a:solidFill>
                <a:effectLst/>
                <a:latin typeface="Segoe UI" panose="020B0502040204020203" pitchFamily="34" charset="0"/>
              </a:rPr>
              <a:t>A path could be </a:t>
            </a:r>
            <a:r>
              <a:rPr lang="en-IN" b="0" i="1" u="none" strike="noStrike" dirty="0">
                <a:solidFill>
                  <a:srgbClr val="000000"/>
                </a:solidFill>
                <a:effectLst/>
                <a:latin typeface="Segoe UI" panose="020B0502040204020203" pitchFamily="34" charset="0"/>
              </a:rPr>
              <a:t>absolute</a:t>
            </a:r>
            <a:r>
              <a:rPr lang="en-IN" b="0" i="0" u="none" strike="noStrike" dirty="0">
                <a:solidFill>
                  <a:srgbClr val="000000"/>
                </a:solidFill>
                <a:effectLst/>
                <a:latin typeface="Segoe UI" panose="020B0502040204020203" pitchFamily="34" charset="0"/>
              </a:rPr>
              <a:t> (beginning from the root) or </a:t>
            </a:r>
            <a:r>
              <a:rPr lang="en-IN" b="0" i="1" u="none" strike="noStrike" dirty="0">
                <a:solidFill>
                  <a:srgbClr val="000000"/>
                </a:solidFill>
                <a:effectLst/>
                <a:latin typeface="Segoe UI" panose="020B0502040204020203" pitchFamily="34" charset="0"/>
              </a:rPr>
              <a:t>relative</a:t>
            </a:r>
            <a:r>
              <a:rPr lang="en-IN" b="0" i="0" u="none" strike="noStrike" dirty="0">
                <a:solidFill>
                  <a:srgbClr val="000000"/>
                </a:solidFill>
                <a:effectLst/>
                <a:latin typeface="Segoe UI" panose="020B0502040204020203" pitchFamily="34" charset="0"/>
              </a:rPr>
              <a:t> (which is relative to a reference directory). Special notations "." and ".." denote the current directory and the parent directory, respectively.</a:t>
            </a:r>
          </a:p>
          <a:p>
            <a:pPr algn="just"/>
            <a:r>
              <a:rPr lang="en-IN" b="0" i="0" u="none" strike="noStrike" dirty="0">
                <a:solidFill>
                  <a:srgbClr val="000000"/>
                </a:solidFill>
                <a:effectLst/>
                <a:latin typeface="Segoe UI" panose="020B0502040204020203" pitchFamily="34" charset="0"/>
              </a:rPr>
              <a:t>The </a:t>
            </a:r>
            <a:r>
              <a:rPr lang="en-IN" b="0" i="0" u="none" strike="noStrike" dirty="0" err="1">
                <a:solidFill>
                  <a:srgbClr val="000000"/>
                </a:solidFill>
                <a:effectLst/>
                <a:latin typeface="Segoe UI" panose="020B0502040204020203" pitchFamily="34" charset="0"/>
              </a:rPr>
              <a:t>java.io.File</a:t>
            </a:r>
            <a:r>
              <a:rPr lang="en-IN" b="0" i="0" u="none" strike="noStrike" dirty="0">
                <a:solidFill>
                  <a:srgbClr val="000000"/>
                </a:solidFill>
                <a:effectLst/>
                <a:latin typeface="Segoe UI" panose="020B0502040204020203" pitchFamily="34" charset="0"/>
              </a:rPr>
              <a:t> class maintains these system-dependent properties, for you to write programs that are portable:</a:t>
            </a:r>
          </a:p>
          <a:p>
            <a:pPr algn="just">
              <a:buFont typeface="Arial" panose="020B0604020202020204" pitchFamily="34" charset="0"/>
              <a:buChar char="•"/>
            </a:pPr>
            <a:r>
              <a:rPr lang="en-IN" b="0" i="1" u="none" strike="noStrike" dirty="0">
                <a:solidFill>
                  <a:srgbClr val="000000"/>
                </a:solidFill>
                <a:effectLst/>
                <a:latin typeface="Segoe UI" panose="020B0502040204020203" pitchFamily="34" charset="0"/>
              </a:rPr>
              <a:t>Directory Separator</a:t>
            </a:r>
            <a:r>
              <a:rPr lang="en-IN" b="0" i="0" u="none" strike="noStrike" dirty="0">
                <a:solidFill>
                  <a:srgbClr val="000000"/>
                </a:solidFill>
                <a:effectLst/>
                <a:latin typeface="Segoe UI" panose="020B0502040204020203" pitchFamily="34" charset="0"/>
              </a:rPr>
              <a:t>: in static fields </a:t>
            </a:r>
            <a:r>
              <a:rPr lang="en-IN" b="0" i="0" u="none" strike="noStrike" dirty="0" err="1">
                <a:solidFill>
                  <a:srgbClr val="000000"/>
                </a:solidFill>
                <a:effectLst/>
                <a:latin typeface="Segoe UI" panose="020B0502040204020203" pitchFamily="34" charset="0"/>
              </a:rPr>
              <a:t>File.separator</a:t>
            </a:r>
            <a:r>
              <a:rPr lang="en-IN" b="0" i="0" u="none" strike="noStrike" dirty="0">
                <a:solidFill>
                  <a:srgbClr val="000000"/>
                </a:solidFill>
                <a:effectLst/>
                <a:latin typeface="Segoe UI" panose="020B0502040204020203" pitchFamily="34" charset="0"/>
              </a:rPr>
              <a:t> (as String) and </a:t>
            </a:r>
            <a:r>
              <a:rPr lang="en-IN" b="0" i="0" u="none" strike="noStrike" dirty="0" err="1">
                <a:solidFill>
                  <a:srgbClr val="000000"/>
                </a:solidFill>
                <a:effectLst/>
                <a:latin typeface="Segoe UI" panose="020B0502040204020203" pitchFamily="34" charset="0"/>
              </a:rPr>
              <a:t>File.separatorChar</a:t>
            </a:r>
            <a:r>
              <a:rPr lang="en-IN" b="0" i="0" u="none" strike="noStrike" dirty="0">
                <a:solidFill>
                  <a:srgbClr val="000000"/>
                </a:solidFill>
                <a:effectLst/>
                <a:latin typeface="Segoe UI" panose="020B0502040204020203" pitchFamily="34" charset="0"/>
              </a:rPr>
              <a:t>. [They failed to follow the Java naming convention for constants adopted since JDK 1.2.] As mentioned, Windows use backslash '\'; while </a:t>
            </a:r>
            <a:r>
              <a:rPr lang="en-IN" b="0" i="0" u="none" strike="noStrike" dirty="0" err="1">
                <a:solidFill>
                  <a:srgbClr val="000000"/>
                </a:solidFill>
                <a:effectLst/>
                <a:latin typeface="Segoe UI" panose="020B0502040204020203" pitchFamily="34" charset="0"/>
              </a:rPr>
              <a:t>Unixes</a:t>
            </a:r>
            <a:r>
              <a:rPr lang="en-IN" b="0" i="0" u="none" strike="noStrike" dirty="0">
                <a:solidFill>
                  <a:srgbClr val="000000"/>
                </a:solidFill>
                <a:effectLst/>
                <a:latin typeface="Segoe UI" panose="020B0502040204020203" pitchFamily="34" charset="0"/>
              </a:rPr>
              <a:t>/Mac use forward slash '/'.</a:t>
            </a:r>
          </a:p>
          <a:p>
            <a:pPr algn="just">
              <a:buFont typeface="Arial" panose="020B0604020202020204" pitchFamily="34" charset="0"/>
              <a:buChar char="•"/>
            </a:pPr>
            <a:r>
              <a:rPr lang="en-IN" b="0" i="1" u="none" strike="noStrike" dirty="0">
                <a:solidFill>
                  <a:srgbClr val="000000"/>
                </a:solidFill>
                <a:effectLst/>
                <a:latin typeface="Segoe UI" panose="020B0502040204020203" pitchFamily="34" charset="0"/>
              </a:rPr>
              <a:t>Path Separator</a:t>
            </a:r>
            <a:r>
              <a:rPr lang="en-IN" b="0" i="0" u="none" strike="noStrike" dirty="0">
                <a:solidFill>
                  <a:srgbClr val="000000"/>
                </a:solidFill>
                <a:effectLst/>
                <a:latin typeface="Segoe UI" panose="020B0502040204020203" pitchFamily="34" charset="0"/>
              </a:rPr>
              <a:t>: in static fields </a:t>
            </a:r>
            <a:r>
              <a:rPr lang="en-IN" b="0" i="0" u="none" strike="noStrike" dirty="0" err="1">
                <a:solidFill>
                  <a:srgbClr val="000000"/>
                </a:solidFill>
                <a:effectLst/>
                <a:latin typeface="Segoe UI" panose="020B0502040204020203" pitchFamily="34" charset="0"/>
              </a:rPr>
              <a:t>File.pathSeparator</a:t>
            </a:r>
            <a:r>
              <a:rPr lang="en-IN" b="0" i="0" u="none" strike="noStrike" dirty="0">
                <a:solidFill>
                  <a:srgbClr val="000000"/>
                </a:solidFill>
                <a:effectLst/>
                <a:latin typeface="Segoe UI" panose="020B0502040204020203" pitchFamily="34" charset="0"/>
              </a:rPr>
              <a:t> (as String) and </a:t>
            </a:r>
            <a:r>
              <a:rPr lang="en-IN" b="0" i="0" u="none" strike="noStrike" dirty="0" err="1">
                <a:solidFill>
                  <a:srgbClr val="000000"/>
                </a:solidFill>
                <a:effectLst/>
                <a:latin typeface="Segoe UI" panose="020B0502040204020203" pitchFamily="34" charset="0"/>
              </a:rPr>
              <a:t>File.pathSeparatorChar</a:t>
            </a:r>
            <a:r>
              <a:rPr lang="en-IN" b="0" i="0" u="none" strike="noStrike" dirty="0">
                <a:solidFill>
                  <a:srgbClr val="000000"/>
                </a:solidFill>
                <a:effectLst/>
                <a:latin typeface="Segoe UI" panose="020B0502040204020203" pitchFamily="34" charset="0"/>
              </a:rPr>
              <a:t>. As mentioned, Windows use semi-colon ';' to separate a list of paths; while </a:t>
            </a:r>
            <a:r>
              <a:rPr lang="en-IN" b="0" i="0" u="none" strike="noStrike" dirty="0" err="1">
                <a:solidFill>
                  <a:srgbClr val="000000"/>
                </a:solidFill>
                <a:effectLst/>
                <a:latin typeface="Segoe UI" panose="020B0502040204020203" pitchFamily="34" charset="0"/>
              </a:rPr>
              <a:t>Unixes</a:t>
            </a:r>
            <a:r>
              <a:rPr lang="en-IN" b="0" i="0" u="none" strike="noStrike" dirty="0">
                <a:solidFill>
                  <a:srgbClr val="000000"/>
                </a:solidFill>
                <a:effectLst/>
                <a:latin typeface="Segoe UI" panose="020B0502040204020203" pitchFamily="34" charset="0"/>
              </a:rPr>
              <a:t>/Mac use colon ':'.</a:t>
            </a:r>
          </a:p>
          <a:p>
            <a:pPr algn="just"/>
            <a:r>
              <a:rPr lang="en-IN" b="0" i="0" u="none" strike="noStrike" dirty="0">
                <a:solidFill>
                  <a:srgbClr val="000000"/>
                </a:solidFill>
                <a:effectLst/>
                <a:latin typeface="Segoe UI" panose="020B0502040204020203" pitchFamily="34" charset="0"/>
              </a:rPr>
              <a:t>You can construct a File instance with a path string or URI, as follows. Take note that the physical file/directory may or may not exist. A file URL takes the form of file://..., e.g., file:///d:/docs/programming/java/</a:t>
            </a:r>
            <a:r>
              <a:rPr lang="en-IN" b="0" i="0" u="none" strike="noStrike" dirty="0" err="1">
                <a:solidFill>
                  <a:srgbClr val="000000"/>
                </a:solidFill>
                <a:effectLst/>
                <a:latin typeface="Segoe UI" panose="020B0502040204020203" pitchFamily="34" charset="0"/>
              </a:rPr>
              <a:t>test.html</a:t>
            </a:r>
            <a:r>
              <a:rPr lang="en-IN" b="0" i="0" u="none" strike="noStrike" dirty="0">
                <a:solidFill>
                  <a:srgbClr val="000000"/>
                </a:solidFill>
                <a:effectLst/>
                <a:latin typeface="Segoe UI" panose="020B0502040204020203" pitchFamily="34" charset="0"/>
              </a:rPr>
              <a:t>.</a:t>
            </a:r>
          </a:p>
          <a:p>
            <a:endParaRPr lang="en-US" dirty="0"/>
          </a:p>
        </p:txBody>
      </p:sp>
    </p:spTree>
    <p:extLst>
      <p:ext uri="{BB962C8B-B14F-4D97-AF65-F5344CB8AC3E}">
        <p14:creationId xmlns:p14="http://schemas.microsoft.com/office/powerpoint/2010/main" val="31719592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91D2-FCD8-738E-61F5-2E6AA8F5892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72295C7-0E9F-97FB-4EBE-CDA65C16BE2F}"/>
              </a:ext>
            </a:extLst>
          </p:cNvPr>
          <p:cNvSpPr>
            <a:spLocks noGrp="1"/>
          </p:cNvSpPr>
          <p:nvPr>
            <p:ph idx="1"/>
          </p:nvPr>
        </p:nvSpPr>
        <p:spPr/>
        <p:txBody>
          <a:bodyPr/>
          <a:lstStyle/>
          <a:p>
            <a:r>
              <a:rPr lang="en-IN" dirty="0"/>
              <a:t>File file = new File("</a:t>
            </a:r>
            <a:r>
              <a:rPr lang="en-IN" dirty="0" err="1"/>
              <a:t>in.txt</a:t>
            </a:r>
            <a:r>
              <a:rPr lang="en-IN" dirty="0"/>
              <a:t>"); </a:t>
            </a:r>
            <a:r>
              <a:rPr lang="en-IN" dirty="0">
                <a:solidFill>
                  <a:srgbClr val="009900"/>
                </a:solidFill>
                <a:effectLst/>
              </a:rPr>
              <a:t>// A file relative to the current working directory</a:t>
            </a:r>
            <a:r>
              <a:rPr lang="en-IN" dirty="0"/>
              <a:t> </a:t>
            </a:r>
          </a:p>
          <a:p>
            <a:r>
              <a:rPr lang="en-IN" dirty="0"/>
              <a:t>File file = new File("d:\\</a:t>
            </a:r>
            <a:r>
              <a:rPr lang="en-IN" dirty="0" err="1"/>
              <a:t>myproject</a:t>
            </a:r>
            <a:r>
              <a:rPr lang="en-IN" dirty="0"/>
              <a:t>\\java\\</a:t>
            </a:r>
            <a:r>
              <a:rPr lang="en-IN" dirty="0" err="1"/>
              <a:t>Hello.java</a:t>
            </a:r>
            <a:r>
              <a:rPr lang="en-IN" dirty="0"/>
              <a:t>"); </a:t>
            </a:r>
            <a:r>
              <a:rPr lang="en-IN" dirty="0">
                <a:solidFill>
                  <a:srgbClr val="009900"/>
                </a:solidFill>
                <a:effectLst/>
              </a:rPr>
              <a:t>// A file with absolute path</a:t>
            </a:r>
            <a:r>
              <a:rPr lang="en-IN" dirty="0"/>
              <a:t> </a:t>
            </a:r>
          </a:p>
          <a:p>
            <a:r>
              <a:rPr lang="en-IN" dirty="0"/>
              <a:t>File </a:t>
            </a:r>
            <a:r>
              <a:rPr lang="en-IN" dirty="0" err="1"/>
              <a:t>dir</a:t>
            </a:r>
            <a:r>
              <a:rPr lang="en-IN" dirty="0"/>
              <a:t> = new File("c:\\temp"); </a:t>
            </a:r>
            <a:r>
              <a:rPr lang="en-IN" dirty="0">
                <a:solidFill>
                  <a:srgbClr val="009900"/>
                </a:solidFill>
                <a:effectLst/>
              </a:rPr>
              <a:t>// A directory</a:t>
            </a:r>
            <a:endParaRPr lang="en-US" dirty="0"/>
          </a:p>
        </p:txBody>
      </p:sp>
    </p:spTree>
    <p:extLst>
      <p:ext uri="{BB962C8B-B14F-4D97-AF65-F5344CB8AC3E}">
        <p14:creationId xmlns:p14="http://schemas.microsoft.com/office/powerpoint/2010/main" val="28876548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6936-B87C-93CB-CDEF-C7076DF12E1C}"/>
              </a:ext>
            </a:extLst>
          </p:cNvPr>
          <p:cNvSpPr>
            <a:spLocks noGrp="1"/>
          </p:cNvSpPr>
          <p:nvPr>
            <p:ph type="title"/>
          </p:nvPr>
        </p:nvSpPr>
        <p:spPr/>
        <p:txBody>
          <a:bodyPr/>
          <a:lstStyle/>
          <a:p>
            <a:r>
              <a:rPr lang="en-IN" b="1" i="0" u="none" strike="noStrike" dirty="0">
                <a:solidFill>
                  <a:srgbClr val="444444"/>
                </a:solidFill>
                <a:effectLst/>
                <a:latin typeface="Segoe UI" panose="020B0502040204020203" pitchFamily="34" charset="0"/>
              </a:rPr>
              <a:t>Verifying Properties of a File/Directory</a:t>
            </a:r>
            <a:br>
              <a:rPr lang="en-IN" b="1" i="0" u="none" strike="noStrike" dirty="0">
                <a:solidFill>
                  <a:srgbClr val="44444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040C657-08A7-7A62-9D75-080DFC0B3FDA}"/>
              </a:ext>
            </a:extLst>
          </p:cNvPr>
          <p:cNvSpPr>
            <a:spLocks noGrp="1"/>
          </p:cNvSpPr>
          <p:nvPr>
            <p:ph idx="1"/>
          </p:nvPr>
        </p:nvSpPr>
        <p:spPr/>
        <p:txBody>
          <a:bodyPr>
            <a:normAutofit fontScale="92500" lnSpcReduction="20000"/>
          </a:bodyPr>
          <a:lstStyle/>
          <a:p>
            <a:r>
              <a:rPr lang="en-IN" dirty="0"/>
              <a:t>public </a:t>
            </a:r>
            <a:r>
              <a:rPr lang="en-IN" dirty="0" err="1"/>
              <a:t>boolean</a:t>
            </a:r>
            <a:r>
              <a:rPr lang="en-IN" dirty="0"/>
              <a:t> </a:t>
            </a:r>
            <a:r>
              <a:rPr lang="en-IN" b="1" dirty="0">
                <a:effectLst/>
              </a:rPr>
              <a:t>exists</a:t>
            </a:r>
            <a:r>
              <a:rPr lang="en-IN" dirty="0"/>
              <a:t>() </a:t>
            </a:r>
            <a:r>
              <a:rPr lang="en-IN" dirty="0">
                <a:solidFill>
                  <a:srgbClr val="009900"/>
                </a:solidFill>
                <a:effectLst/>
              </a:rPr>
              <a:t>// Tests if this file/directory exists.</a:t>
            </a:r>
            <a:r>
              <a:rPr lang="en-IN" dirty="0"/>
              <a:t> </a:t>
            </a:r>
          </a:p>
          <a:p>
            <a:r>
              <a:rPr lang="en-IN" dirty="0"/>
              <a:t>public long </a:t>
            </a:r>
            <a:r>
              <a:rPr lang="en-IN" b="1" dirty="0">
                <a:effectLst/>
              </a:rPr>
              <a:t>length</a:t>
            </a:r>
            <a:r>
              <a:rPr lang="en-IN" dirty="0"/>
              <a:t>() </a:t>
            </a:r>
            <a:r>
              <a:rPr lang="en-IN" dirty="0">
                <a:solidFill>
                  <a:srgbClr val="009900"/>
                </a:solidFill>
                <a:effectLst/>
              </a:rPr>
              <a:t>// Returns the length of this file.</a:t>
            </a:r>
            <a:r>
              <a:rPr lang="en-IN" dirty="0"/>
              <a:t> </a:t>
            </a:r>
          </a:p>
          <a:p>
            <a:r>
              <a:rPr lang="en-IN" dirty="0"/>
              <a:t>public </a:t>
            </a:r>
            <a:r>
              <a:rPr lang="en-IN" dirty="0" err="1"/>
              <a:t>boolean</a:t>
            </a:r>
            <a:r>
              <a:rPr lang="en-IN" dirty="0"/>
              <a:t> </a:t>
            </a:r>
            <a:r>
              <a:rPr lang="en-IN" b="1" dirty="0" err="1">
                <a:effectLst/>
              </a:rPr>
              <a:t>isDirectory</a:t>
            </a:r>
            <a:r>
              <a:rPr lang="en-IN" dirty="0"/>
              <a:t>() </a:t>
            </a:r>
            <a:r>
              <a:rPr lang="en-IN" dirty="0">
                <a:solidFill>
                  <a:srgbClr val="009900"/>
                </a:solidFill>
                <a:effectLst/>
              </a:rPr>
              <a:t>// Tests if this instance is a directory.</a:t>
            </a:r>
          </a:p>
          <a:p>
            <a:r>
              <a:rPr lang="en-IN" dirty="0"/>
              <a:t> public </a:t>
            </a:r>
            <a:r>
              <a:rPr lang="en-IN" dirty="0" err="1"/>
              <a:t>boolean</a:t>
            </a:r>
            <a:r>
              <a:rPr lang="en-IN" dirty="0"/>
              <a:t> </a:t>
            </a:r>
            <a:r>
              <a:rPr lang="en-IN" b="1" dirty="0" err="1">
                <a:effectLst/>
              </a:rPr>
              <a:t>isFile</a:t>
            </a:r>
            <a:r>
              <a:rPr lang="en-IN" dirty="0"/>
              <a:t>() </a:t>
            </a:r>
            <a:r>
              <a:rPr lang="en-IN" dirty="0">
                <a:solidFill>
                  <a:srgbClr val="009900"/>
                </a:solidFill>
                <a:effectLst/>
              </a:rPr>
              <a:t>// Tests if this instance is a file.</a:t>
            </a:r>
            <a:r>
              <a:rPr lang="en-IN" dirty="0"/>
              <a:t> </a:t>
            </a:r>
          </a:p>
          <a:p>
            <a:r>
              <a:rPr lang="en-IN" dirty="0"/>
              <a:t>public </a:t>
            </a:r>
            <a:r>
              <a:rPr lang="en-IN" dirty="0" err="1"/>
              <a:t>boolean</a:t>
            </a:r>
            <a:r>
              <a:rPr lang="en-IN" dirty="0"/>
              <a:t> </a:t>
            </a:r>
            <a:r>
              <a:rPr lang="en-IN" b="1" dirty="0" err="1">
                <a:effectLst/>
              </a:rPr>
              <a:t>canRead</a:t>
            </a:r>
            <a:r>
              <a:rPr lang="en-IN" dirty="0"/>
              <a:t>() </a:t>
            </a:r>
            <a:r>
              <a:rPr lang="en-IN" dirty="0">
                <a:solidFill>
                  <a:srgbClr val="009900"/>
                </a:solidFill>
                <a:effectLst/>
              </a:rPr>
              <a:t>// Tests if this file is readable.</a:t>
            </a:r>
            <a:r>
              <a:rPr lang="en-IN" dirty="0"/>
              <a:t> </a:t>
            </a:r>
          </a:p>
          <a:p>
            <a:r>
              <a:rPr lang="en-IN" dirty="0"/>
              <a:t>public </a:t>
            </a:r>
            <a:r>
              <a:rPr lang="en-IN" dirty="0" err="1"/>
              <a:t>boolean</a:t>
            </a:r>
            <a:r>
              <a:rPr lang="en-IN" dirty="0"/>
              <a:t> </a:t>
            </a:r>
            <a:r>
              <a:rPr lang="en-IN" b="1" dirty="0" err="1">
                <a:effectLst/>
              </a:rPr>
              <a:t>canWrite</a:t>
            </a:r>
            <a:r>
              <a:rPr lang="en-IN" dirty="0"/>
              <a:t>() </a:t>
            </a:r>
            <a:r>
              <a:rPr lang="en-IN" dirty="0">
                <a:solidFill>
                  <a:srgbClr val="009900"/>
                </a:solidFill>
                <a:effectLst/>
              </a:rPr>
              <a:t>// Tests if this file is writable.</a:t>
            </a:r>
            <a:r>
              <a:rPr lang="en-IN" dirty="0"/>
              <a:t> </a:t>
            </a:r>
          </a:p>
          <a:p>
            <a:r>
              <a:rPr lang="en-IN" dirty="0"/>
              <a:t>public </a:t>
            </a:r>
            <a:r>
              <a:rPr lang="en-IN" dirty="0" err="1"/>
              <a:t>boolean</a:t>
            </a:r>
            <a:r>
              <a:rPr lang="en-IN" dirty="0"/>
              <a:t> </a:t>
            </a:r>
            <a:r>
              <a:rPr lang="en-IN" b="1" dirty="0">
                <a:effectLst/>
              </a:rPr>
              <a:t>delete</a:t>
            </a:r>
            <a:r>
              <a:rPr lang="en-IN" dirty="0"/>
              <a:t>() </a:t>
            </a:r>
            <a:r>
              <a:rPr lang="en-IN" dirty="0">
                <a:solidFill>
                  <a:srgbClr val="009900"/>
                </a:solidFill>
                <a:effectLst/>
              </a:rPr>
              <a:t>// Deletes this file/directory.</a:t>
            </a:r>
            <a:r>
              <a:rPr lang="en-IN" dirty="0"/>
              <a:t> </a:t>
            </a:r>
          </a:p>
          <a:p>
            <a:r>
              <a:rPr lang="en-IN" dirty="0"/>
              <a:t>public void </a:t>
            </a:r>
            <a:r>
              <a:rPr lang="en-IN" b="1" dirty="0" err="1">
                <a:effectLst/>
              </a:rPr>
              <a:t>deleteOnExit</a:t>
            </a:r>
            <a:r>
              <a:rPr lang="en-IN" dirty="0"/>
              <a:t>() </a:t>
            </a:r>
            <a:r>
              <a:rPr lang="en-IN" dirty="0">
                <a:solidFill>
                  <a:srgbClr val="009900"/>
                </a:solidFill>
                <a:effectLst/>
              </a:rPr>
              <a:t>// Deletes this file/directory when the program terminates.</a:t>
            </a:r>
            <a:r>
              <a:rPr lang="en-IN" dirty="0"/>
              <a:t> </a:t>
            </a:r>
          </a:p>
          <a:p>
            <a:r>
              <a:rPr lang="en-IN" dirty="0"/>
              <a:t>public </a:t>
            </a:r>
            <a:r>
              <a:rPr lang="en-IN" dirty="0" err="1"/>
              <a:t>boolean</a:t>
            </a:r>
            <a:r>
              <a:rPr lang="en-IN" dirty="0"/>
              <a:t> </a:t>
            </a:r>
            <a:r>
              <a:rPr lang="en-IN" b="1" dirty="0" err="1">
                <a:effectLst/>
              </a:rPr>
              <a:t>renameTo</a:t>
            </a:r>
            <a:r>
              <a:rPr lang="en-IN" dirty="0"/>
              <a:t>(File </a:t>
            </a:r>
            <a:r>
              <a:rPr lang="en-IN" i="1" dirty="0" err="1">
                <a:effectLst/>
              </a:rPr>
              <a:t>dest</a:t>
            </a:r>
            <a:r>
              <a:rPr lang="en-IN" dirty="0"/>
              <a:t>) </a:t>
            </a:r>
            <a:r>
              <a:rPr lang="en-IN" dirty="0">
                <a:solidFill>
                  <a:srgbClr val="009900"/>
                </a:solidFill>
                <a:effectLst/>
              </a:rPr>
              <a:t>// Renames this file.</a:t>
            </a:r>
            <a:r>
              <a:rPr lang="en-IN" dirty="0"/>
              <a:t> </a:t>
            </a:r>
          </a:p>
          <a:p>
            <a:r>
              <a:rPr lang="en-IN" dirty="0"/>
              <a:t>public </a:t>
            </a:r>
            <a:r>
              <a:rPr lang="en-IN" dirty="0" err="1"/>
              <a:t>boolean</a:t>
            </a:r>
            <a:r>
              <a:rPr lang="en-IN" dirty="0"/>
              <a:t> </a:t>
            </a:r>
            <a:r>
              <a:rPr lang="en-IN" b="1" dirty="0" err="1">
                <a:effectLst/>
              </a:rPr>
              <a:t>mkdir</a:t>
            </a:r>
            <a:r>
              <a:rPr lang="en-IN" dirty="0"/>
              <a:t>() </a:t>
            </a:r>
            <a:r>
              <a:rPr lang="en-IN" dirty="0">
                <a:solidFill>
                  <a:srgbClr val="009900"/>
                </a:solidFill>
                <a:effectLst/>
              </a:rPr>
              <a:t>// Makes (Creates) this directory.</a:t>
            </a:r>
            <a:endParaRPr lang="en-US" dirty="0"/>
          </a:p>
        </p:txBody>
      </p:sp>
    </p:spTree>
    <p:extLst>
      <p:ext uri="{BB962C8B-B14F-4D97-AF65-F5344CB8AC3E}">
        <p14:creationId xmlns:p14="http://schemas.microsoft.com/office/powerpoint/2010/main" val="411741928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E41F-E7D7-9471-951D-1A02DAA9683D}"/>
              </a:ext>
            </a:extLst>
          </p:cNvPr>
          <p:cNvSpPr>
            <a:spLocks noGrp="1"/>
          </p:cNvSpPr>
          <p:nvPr>
            <p:ph type="title"/>
          </p:nvPr>
        </p:nvSpPr>
        <p:spPr/>
        <p:txBody>
          <a:bodyPr/>
          <a:lstStyle/>
          <a:p>
            <a:r>
              <a:rPr lang="en-IN" b="1" i="0" u="none" strike="noStrike" dirty="0">
                <a:solidFill>
                  <a:srgbClr val="444444"/>
                </a:solidFill>
                <a:effectLst/>
                <a:latin typeface="Segoe UI" panose="020B0502040204020203" pitchFamily="34" charset="0"/>
              </a:rPr>
              <a:t>List Directory</a:t>
            </a:r>
            <a:endParaRPr lang="en-US" dirty="0"/>
          </a:p>
        </p:txBody>
      </p:sp>
      <p:sp>
        <p:nvSpPr>
          <p:cNvPr id="3" name="Content Placeholder 2">
            <a:extLst>
              <a:ext uri="{FF2B5EF4-FFF2-40B4-BE49-F238E27FC236}">
                <a16:creationId xmlns:a16="http://schemas.microsoft.com/office/drawing/2014/main" id="{87CFCA6D-8F05-B9F8-A926-453D80082CCC}"/>
              </a:ext>
            </a:extLst>
          </p:cNvPr>
          <p:cNvSpPr>
            <a:spLocks noGrp="1"/>
          </p:cNvSpPr>
          <p:nvPr>
            <p:ph idx="1"/>
          </p:nvPr>
        </p:nvSpPr>
        <p:spPr/>
        <p:txBody>
          <a:bodyPr/>
          <a:lstStyle/>
          <a:p>
            <a:r>
              <a:rPr lang="en-IN" dirty="0"/>
              <a:t>public String[] </a:t>
            </a:r>
            <a:r>
              <a:rPr lang="en-IN" b="1" dirty="0">
                <a:effectLst/>
              </a:rPr>
              <a:t>list</a:t>
            </a:r>
            <a:r>
              <a:rPr lang="en-IN" dirty="0"/>
              <a:t>() </a:t>
            </a:r>
            <a:r>
              <a:rPr lang="en-IN" dirty="0">
                <a:solidFill>
                  <a:srgbClr val="009900"/>
                </a:solidFill>
                <a:effectLst/>
              </a:rPr>
              <a:t>// List the contents of this directory in a String-array</a:t>
            </a:r>
          </a:p>
          <a:p>
            <a:r>
              <a:rPr lang="en-IN" dirty="0"/>
              <a:t>public File[] </a:t>
            </a:r>
            <a:r>
              <a:rPr lang="en-IN" b="1" dirty="0" err="1">
                <a:effectLst/>
              </a:rPr>
              <a:t>listFiles</a:t>
            </a:r>
            <a:r>
              <a:rPr lang="en-IN" dirty="0"/>
              <a:t>() </a:t>
            </a:r>
            <a:r>
              <a:rPr lang="en-IN" dirty="0">
                <a:solidFill>
                  <a:srgbClr val="009900"/>
                </a:solidFill>
                <a:effectLst/>
              </a:rPr>
              <a:t>// List the contents of this directory in a File-array</a:t>
            </a:r>
            <a:endParaRPr lang="en-US" dirty="0"/>
          </a:p>
        </p:txBody>
      </p:sp>
    </p:spTree>
    <p:extLst>
      <p:ext uri="{BB962C8B-B14F-4D97-AF65-F5344CB8AC3E}">
        <p14:creationId xmlns:p14="http://schemas.microsoft.com/office/powerpoint/2010/main" val="625483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EFB8-D79C-A892-5944-A928E0BEDF8E}"/>
              </a:ext>
            </a:extLst>
          </p:cNvPr>
          <p:cNvSpPr>
            <a:spLocks noGrp="1"/>
          </p:cNvSpPr>
          <p:nvPr>
            <p:ph type="title"/>
          </p:nvPr>
        </p:nvSpPr>
        <p:spPr/>
        <p:txBody>
          <a:bodyPr/>
          <a:lstStyle/>
          <a:p>
            <a:r>
              <a:rPr lang="en-IN" b="1" i="0" u="none" strike="noStrike" dirty="0">
                <a:solidFill>
                  <a:srgbClr val="444444"/>
                </a:solidFill>
                <a:effectLst/>
                <a:latin typeface="Segoe UI" panose="020B0502040204020203" pitchFamily="34" charset="0"/>
              </a:rPr>
              <a:t>(Advanced) List Directory with Filter</a:t>
            </a:r>
            <a:endParaRPr lang="en-US" dirty="0"/>
          </a:p>
        </p:txBody>
      </p:sp>
      <p:sp>
        <p:nvSpPr>
          <p:cNvPr id="3" name="Content Placeholder 2">
            <a:extLst>
              <a:ext uri="{FF2B5EF4-FFF2-40B4-BE49-F238E27FC236}">
                <a16:creationId xmlns:a16="http://schemas.microsoft.com/office/drawing/2014/main" id="{7446A2CE-C239-4642-6187-306D559817F0}"/>
              </a:ext>
            </a:extLst>
          </p:cNvPr>
          <p:cNvSpPr>
            <a:spLocks noGrp="1"/>
          </p:cNvSpPr>
          <p:nvPr>
            <p:ph idx="1"/>
          </p:nvPr>
        </p:nvSpPr>
        <p:spPr/>
        <p:txBody>
          <a:bodyPr>
            <a:normAutofit fontScale="92500" lnSpcReduction="10000"/>
          </a:bodyPr>
          <a:lstStyle/>
          <a:p>
            <a:pPr algn="just"/>
            <a:r>
              <a:rPr lang="en-IN" b="0" i="0" u="none" strike="noStrike" dirty="0">
                <a:solidFill>
                  <a:srgbClr val="000000"/>
                </a:solidFill>
                <a:effectLst/>
                <a:latin typeface="Segoe UI" panose="020B0502040204020203" pitchFamily="34" charset="0"/>
              </a:rPr>
              <a:t>You can apply a filter to list() and </a:t>
            </a:r>
            <a:r>
              <a:rPr lang="en-IN" b="0" i="0" u="none" strike="noStrike" dirty="0" err="1">
                <a:solidFill>
                  <a:srgbClr val="000000"/>
                </a:solidFill>
                <a:effectLst/>
                <a:latin typeface="Segoe UI" panose="020B0502040204020203" pitchFamily="34" charset="0"/>
              </a:rPr>
              <a:t>listFiles</a:t>
            </a:r>
            <a:r>
              <a:rPr lang="en-IN" b="0" i="0" u="none" strike="noStrike" dirty="0">
                <a:solidFill>
                  <a:srgbClr val="000000"/>
                </a:solidFill>
                <a:effectLst/>
                <a:latin typeface="Segoe UI" panose="020B0502040204020203" pitchFamily="34" charset="0"/>
              </a:rPr>
              <a:t>(), to list only files that meet a certain criteria.</a:t>
            </a:r>
          </a:p>
          <a:p>
            <a:pPr algn="just"/>
            <a:r>
              <a:rPr lang="en-IN" dirty="0"/>
              <a:t>public String[] </a:t>
            </a:r>
            <a:r>
              <a:rPr lang="en-IN" b="1" dirty="0">
                <a:effectLst/>
              </a:rPr>
              <a:t>list</a:t>
            </a:r>
            <a:r>
              <a:rPr lang="en-IN" dirty="0"/>
              <a:t>(</a:t>
            </a:r>
            <a:r>
              <a:rPr lang="en-IN" dirty="0" err="1"/>
              <a:t>FilenameFilter</a:t>
            </a:r>
            <a:r>
              <a:rPr lang="en-IN" dirty="0"/>
              <a:t> </a:t>
            </a:r>
            <a:r>
              <a:rPr lang="en-IN" i="1" dirty="0">
                <a:effectLst/>
              </a:rPr>
              <a:t>filter</a:t>
            </a:r>
            <a:r>
              <a:rPr lang="en-IN" dirty="0"/>
              <a:t>)</a:t>
            </a:r>
          </a:p>
          <a:p>
            <a:pPr algn="just"/>
            <a:r>
              <a:rPr lang="en-IN" dirty="0"/>
              <a:t>public File[] </a:t>
            </a:r>
            <a:r>
              <a:rPr lang="en-IN" b="1" dirty="0" err="1">
                <a:effectLst/>
              </a:rPr>
              <a:t>listFiles</a:t>
            </a:r>
            <a:r>
              <a:rPr lang="en-IN" dirty="0"/>
              <a:t>(</a:t>
            </a:r>
            <a:r>
              <a:rPr lang="en-IN" dirty="0" err="1"/>
              <a:t>FilenameFilter</a:t>
            </a:r>
            <a:r>
              <a:rPr lang="en-IN" dirty="0"/>
              <a:t> </a:t>
            </a:r>
            <a:r>
              <a:rPr lang="en-IN" i="1" dirty="0">
                <a:effectLst/>
              </a:rPr>
              <a:t>filter</a:t>
            </a:r>
            <a:r>
              <a:rPr lang="en-IN" dirty="0"/>
              <a:t>)</a:t>
            </a:r>
          </a:p>
          <a:p>
            <a:pPr algn="just"/>
            <a:r>
              <a:rPr lang="en-IN" dirty="0"/>
              <a:t>Public File[] </a:t>
            </a:r>
            <a:r>
              <a:rPr lang="en-IN" b="1" dirty="0" err="1">
                <a:effectLst/>
              </a:rPr>
              <a:t>listFiles</a:t>
            </a:r>
            <a:r>
              <a:rPr lang="en-IN" dirty="0"/>
              <a:t>(</a:t>
            </a:r>
            <a:r>
              <a:rPr lang="en-IN" dirty="0" err="1"/>
              <a:t>FileFilter</a:t>
            </a:r>
            <a:r>
              <a:rPr lang="en-IN" dirty="0"/>
              <a:t> </a:t>
            </a:r>
            <a:r>
              <a:rPr lang="en-IN" i="1" dirty="0">
                <a:effectLst/>
              </a:rPr>
              <a:t>filter</a:t>
            </a:r>
            <a:r>
              <a:rPr lang="en-IN" dirty="0"/>
              <a:t>)</a:t>
            </a:r>
          </a:p>
          <a:p>
            <a:pPr algn="just"/>
            <a:r>
              <a:rPr lang="en-IN" b="0" i="0" u="none" strike="noStrike" dirty="0">
                <a:solidFill>
                  <a:srgbClr val="000000"/>
                </a:solidFill>
                <a:effectLst/>
                <a:latin typeface="Segoe UI" panose="020B0502040204020203" pitchFamily="34" charset="0"/>
              </a:rPr>
              <a:t>The interface </a:t>
            </a:r>
            <a:r>
              <a:rPr lang="en-IN" b="0" i="0" u="none" strike="noStrike" dirty="0" err="1">
                <a:solidFill>
                  <a:srgbClr val="000000"/>
                </a:solidFill>
                <a:effectLst/>
                <a:latin typeface="Segoe UI" panose="020B0502040204020203" pitchFamily="34" charset="0"/>
              </a:rPr>
              <a:t>java.io.FilenameFilter</a:t>
            </a:r>
            <a:r>
              <a:rPr lang="en-IN" b="0" i="0" u="none" strike="noStrike" dirty="0">
                <a:solidFill>
                  <a:srgbClr val="000000"/>
                </a:solidFill>
                <a:effectLst/>
                <a:latin typeface="Segoe UI" panose="020B0502040204020203" pitchFamily="34" charset="0"/>
              </a:rPr>
              <a:t> declares one abstract method:</a:t>
            </a:r>
          </a:p>
          <a:p>
            <a:pPr algn="just"/>
            <a:r>
              <a:rPr lang="en-IN" dirty="0"/>
              <a:t>public </a:t>
            </a:r>
            <a:r>
              <a:rPr lang="en-IN" dirty="0" err="1"/>
              <a:t>boolean</a:t>
            </a:r>
            <a:r>
              <a:rPr lang="en-IN" dirty="0"/>
              <a:t> </a:t>
            </a:r>
            <a:r>
              <a:rPr lang="en-IN" b="1" dirty="0">
                <a:effectLst/>
              </a:rPr>
              <a:t>accept</a:t>
            </a:r>
            <a:r>
              <a:rPr lang="en-IN" dirty="0"/>
              <a:t>(File </a:t>
            </a:r>
            <a:r>
              <a:rPr lang="en-IN" i="1" dirty="0" err="1">
                <a:effectLst/>
              </a:rPr>
              <a:t>dirName</a:t>
            </a:r>
            <a:r>
              <a:rPr lang="en-IN" dirty="0"/>
              <a:t>, String </a:t>
            </a:r>
            <a:r>
              <a:rPr lang="en-IN" i="1" dirty="0" err="1">
                <a:effectLst/>
              </a:rPr>
              <a:t>fileName</a:t>
            </a:r>
            <a:r>
              <a:rPr lang="en-IN" dirty="0"/>
              <a:t>)</a:t>
            </a:r>
          </a:p>
          <a:p>
            <a:pPr algn="just"/>
            <a:r>
              <a:rPr lang="en-IN" dirty="0"/>
              <a:t> </a:t>
            </a:r>
            <a:r>
              <a:rPr lang="en-IN" b="0" i="0" u="none" strike="noStrike" dirty="0">
                <a:solidFill>
                  <a:srgbClr val="000000"/>
                </a:solidFill>
                <a:effectLst/>
                <a:latin typeface="Segoe UI" panose="020B0502040204020203" pitchFamily="34" charset="0"/>
              </a:rPr>
              <a:t>The list() and </a:t>
            </a:r>
            <a:r>
              <a:rPr lang="en-IN" b="0" i="0" u="none" strike="noStrike" dirty="0" err="1">
                <a:solidFill>
                  <a:srgbClr val="000000"/>
                </a:solidFill>
                <a:effectLst/>
                <a:latin typeface="Segoe UI" panose="020B0502040204020203" pitchFamily="34" charset="0"/>
              </a:rPr>
              <a:t>listFiles</a:t>
            </a:r>
            <a:r>
              <a:rPr lang="en-IN" b="0" i="0" u="none" strike="noStrike" dirty="0">
                <a:solidFill>
                  <a:srgbClr val="000000"/>
                </a:solidFill>
                <a:effectLst/>
                <a:latin typeface="Segoe UI" panose="020B0502040204020203" pitchFamily="34" charset="0"/>
              </a:rPr>
              <a:t>() methods does a </a:t>
            </a:r>
            <a:r>
              <a:rPr lang="en-IN" b="0" i="1" u="none" strike="noStrike" dirty="0">
                <a:solidFill>
                  <a:srgbClr val="000000"/>
                </a:solidFill>
                <a:effectLst/>
                <a:latin typeface="Segoe UI" panose="020B0502040204020203" pitchFamily="34" charset="0"/>
              </a:rPr>
              <a:t>call-back</a:t>
            </a:r>
            <a:r>
              <a:rPr lang="en-IN" b="0" i="0" u="none" strike="noStrike" dirty="0">
                <a:solidFill>
                  <a:srgbClr val="000000"/>
                </a:solidFill>
                <a:effectLst/>
                <a:latin typeface="Segoe UI" panose="020B0502040204020203" pitchFamily="34" charset="0"/>
              </a:rPr>
              <a:t> to accept() for each of the file/sub-directory produced. You can program your filtering criteria in accept(). Those files/sub-directories that result in a false return will be excluded.</a:t>
            </a:r>
          </a:p>
          <a:p>
            <a:endParaRPr lang="en-US" dirty="0"/>
          </a:p>
        </p:txBody>
      </p:sp>
    </p:spTree>
    <p:extLst>
      <p:ext uri="{BB962C8B-B14F-4D97-AF65-F5344CB8AC3E}">
        <p14:creationId xmlns:p14="http://schemas.microsoft.com/office/powerpoint/2010/main" val="25577923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9A20-0595-893D-AEBD-DEBAA630FC5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Reading from an </a:t>
            </a:r>
            <a:r>
              <a:rPr lang="en-IN" b="1" i="0" u="none" strike="noStrike" dirty="0" err="1">
                <a:solidFill>
                  <a:srgbClr val="0A8464"/>
                </a:solidFill>
                <a:effectLst/>
                <a:latin typeface="Consolas" panose="020B0609020204030204" pitchFamily="49" charset="0"/>
              </a:rPr>
              <a:t>InputStream</a:t>
            </a:r>
            <a:endParaRPr lang="en-US" dirty="0"/>
          </a:p>
        </p:txBody>
      </p:sp>
      <p:sp>
        <p:nvSpPr>
          <p:cNvPr id="3" name="Content Placeholder 2">
            <a:extLst>
              <a:ext uri="{FF2B5EF4-FFF2-40B4-BE49-F238E27FC236}">
                <a16:creationId xmlns:a16="http://schemas.microsoft.com/office/drawing/2014/main" id="{29DED2E0-9E43-DA75-AB82-93E0AB0A662B}"/>
              </a:ext>
            </a:extLst>
          </p:cNvPr>
          <p:cNvSpPr>
            <a:spLocks noGrp="1"/>
          </p:cNvSpPr>
          <p:nvPr>
            <p:ph idx="1"/>
          </p:nvPr>
        </p:nvSpPr>
        <p:spPr/>
        <p:txBody>
          <a:bodyPr>
            <a:normAutofit fontScale="62500" lnSpcReduction="20000"/>
          </a:bodyPr>
          <a:lstStyle/>
          <a:p>
            <a:pPr algn="just"/>
            <a:r>
              <a:rPr lang="en-IN" b="0" i="0" u="none" strike="noStrike" dirty="0">
                <a:solidFill>
                  <a:srgbClr val="000000"/>
                </a:solidFill>
                <a:effectLst/>
                <a:latin typeface="Segoe UI" panose="020B0502040204020203" pitchFamily="34" charset="0"/>
              </a:rPr>
              <a:t>The abstract superclass </a:t>
            </a:r>
            <a:r>
              <a:rPr lang="en-IN" b="0" i="0" u="none" strike="noStrike" dirty="0" err="1">
                <a:solidFill>
                  <a:srgbClr val="000000"/>
                </a:solidFill>
                <a:effectLst/>
                <a:latin typeface="Segoe UI" panose="020B0502040204020203" pitchFamily="34" charset="0"/>
              </a:rPr>
              <a:t>InputStream</a:t>
            </a:r>
            <a:r>
              <a:rPr lang="en-IN" b="0" i="0" u="none" strike="noStrike" dirty="0">
                <a:solidFill>
                  <a:srgbClr val="000000"/>
                </a:solidFill>
                <a:effectLst/>
                <a:latin typeface="Segoe UI" panose="020B0502040204020203" pitchFamily="34" charset="0"/>
              </a:rPr>
              <a:t> declares an abstract method read() to read one data-byte from the input source:</a:t>
            </a:r>
          </a:p>
          <a:p>
            <a:pPr algn="just"/>
            <a:r>
              <a:rPr lang="en-IN" dirty="0"/>
              <a:t>public abstract int </a:t>
            </a:r>
            <a:r>
              <a:rPr lang="en-IN" b="1" dirty="0">
                <a:effectLst/>
              </a:rPr>
              <a:t>read</a:t>
            </a:r>
            <a:r>
              <a:rPr lang="en-IN" dirty="0"/>
              <a:t>() throws </a:t>
            </a:r>
            <a:r>
              <a:rPr lang="en-IN" dirty="0" err="1"/>
              <a:t>IOException</a:t>
            </a:r>
            <a:r>
              <a:rPr lang="en-IN" b="0" i="0" u="none" strike="noStrike" dirty="0" err="1">
                <a:solidFill>
                  <a:srgbClr val="000000"/>
                </a:solidFill>
                <a:effectLst/>
                <a:latin typeface="Segoe UI" panose="020B0502040204020203" pitchFamily="34" charset="0"/>
              </a:rPr>
              <a:t>The</a:t>
            </a:r>
            <a:r>
              <a:rPr lang="en-IN" b="0" i="0" u="none" strike="noStrike" dirty="0">
                <a:solidFill>
                  <a:srgbClr val="000000"/>
                </a:solidFill>
                <a:effectLst/>
                <a:latin typeface="Segoe UI" panose="020B0502040204020203" pitchFamily="34" charset="0"/>
              </a:rPr>
              <a:t> read() method:</a:t>
            </a:r>
          </a:p>
          <a:p>
            <a:pPr algn="just">
              <a:buFont typeface="Arial" panose="020B0604020202020204" pitchFamily="34" charset="0"/>
              <a:buChar char="•"/>
            </a:pPr>
            <a:r>
              <a:rPr lang="en-IN" b="0" i="0" u="none" strike="noStrike" dirty="0">
                <a:solidFill>
                  <a:srgbClr val="000000"/>
                </a:solidFill>
                <a:effectLst/>
                <a:latin typeface="Segoe UI" panose="020B0502040204020203" pitchFamily="34" charset="0"/>
              </a:rPr>
              <a:t>returns the input byte read as an int in the range of 0 to 255, or</a:t>
            </a:r>
          </a:p>
          <a:p>
            <a:pPr algn="just">
              <a:buFont typeface="Arial" panose="020B0604020202020204" pitchFamily="34" charset="0"/>
              <a:buChar char="•"/>
            </a:pPr>
            <a:r>
              <a:rPr lang="en-IN" b="0" i="0" u="none" strike="noStrike" dirty="0">
                <a:solidFill>
                  <a:srgbClr val="000000"/>
                </a:solidFill>
                <a:effectLst/>
                <a:latin typeface="Segoe UI" panose="020B0502040204020203" pitchFamily="34" charset="0"/>
              </a:rPr>
              <a:t>returns -1 if "end of stream" condition is detected, or throws an </a:t>
            </a:r>
            <a:r>
              <a:rPr lang="en-IN" b="0" i="0" u="none" strike="noStrike" dirty="0" err="1">
                <a:solidFill>
                  <a:srgbClr val="000000"/>
                </a:solidFill>
                <a:effectLst/>
                <a:latin typeface="Segoe UI" panose="020B0502040204020203" pitchFamily="34" charset="0"/>
              </a:rPr>
              <a:t>IOException</a:t>
            </a:r>
            <a:r>
              <a:rPr lang="en-IN" b="0" i="0" u="none" strike="noStrike" dirty="0">
                <a:solidFill>
                  <a:srgbClr val="000000"/>
                </a:solidFill>
                <a:effectLst/>
                <a:latin typeface="Segoe UI" panose="020B0502040204020203" pitchFamily="34" charset="0"/>
              </a:rPr>
              <a:t> if it encounters an I/O error.</a:t>
            </a:r>
          </a:p>
          <a:p>
            <a:pPr algn="just"/>
            <a:r>
              <a:rPr lang="en-IN" b="0" i="0" u="none" strike="noStrike" dirty="0">
                <a:solidFill>
                  <a:srgbClr val="000000"/>
                </a:solidFill>
                <a:effectLst/>
                <a:latin typeface="Segoe UI" panose="020B0502040204020203" pitchFamily="34" charset="0"/>
              </a:rPr>
              <a:t>The read() method returns an int instead of a byte, because it uses -1 to indicate end-of-stream.</a:t>
            </a:r>
          </a:p>
          <a:p>
            <a:pPr algn="just"/>
            <a:r>
              <a:rPr lang="en-IN" b="0" i="0" u="none" strike="noStrike" dirty="0">
                <a:solidFill>
                  <a:srgbClr val="000000"/>
                </a:solidFill>
                <a:effectLst/>
                <a:latin typeface="Segoe UI" panose="020B0502040204020203" pitchFamily="34" charset="0"/>
              </a:rPr>
              <a:t>The read() method  </a:t>
            </a:r>
            <a:r>
              <a:rPr lang="en-IN" b="0" i="1" u="none" strike="noStrike" dirty="0">
                <a:solidFill>
                  <a:srgbClr val="000000"/>
                </a:solidFill>
                <a:effectLst/>
                <a:latin typeface="Segoe UI" panose="020B0502040204020203" pitchFamily="34" charset="0"/>
              </a:rPr>
              <a:t>blocks</a:t>
            </a:r>
            <a:r>
              <a:rPr lang="en-IN" b="0" i="0" u="none" strike="noStrike" dirty="0">
                <a:solidFill>
                  <a:srgbClr val="000000"/>
                </a:solidFill>
                <a:effectLst/>
                <a:latin typeface="Segoe UI" panose="020B0502040204020203" pitchFamily="34" charset="0"/>
              </a:rPr>
              <a:t> until a byte is available, an I/O error occurs, or the "end-of-stream" is detected. The term "</a:t>
            </a:r>
            <a:r>
              <a:rPr lang="en-IN" b="0" i="1" u="none" strike="noStrike" dirty="0">
                <a:solidFill>
                  <a:srgbClr val="000000"/>
                </a:solidFill>
                <a:effectLst/>
                <a:latin typeface="Segoe UI" panose="020B0502040204020203" pitchFamily="34" charset="0"/>
              </a:rPr>
              <a:t>block</a:t>
            </a:r>
            <a:r>
              <a:rPr lang="en-IN" b="0" i="0" u="none" strike="noStrike" dirty="0">
                <a:solidFill>
                  <a:srgbClr val="000000"/>
                </a:solidFill>
                <a:effectLst/>
                <a:latin typeface="Segoe UI" panose="020B0502040204020203" pitchFamily="34" charset="0"/>
              </a:rPr>
              <a:t>" means that the method (and the program) will be suspended. The program will resume only when the method returns.</a:t>
            </a:r>
          </a:p>
          <a:p>
            <a:pPr algn="just"/>
            <a:r>
              <a:rPr lang="en-IN" b="0" i="0" u="none" strike="noStrike" dirty="0">
                <a:solidFill>
                  <a:srgbClr val="000000"/>
                </a:solidFill>
                <a:effectLst/>
                <a:latin typeface="Segoe UI" panose="020B0502040204020203" pitchFamily="34" charset="0"/>
              </a:rPr>
              <a:t>Two variations of read() methods are implemented in the </a:t>
            </a:r>
            <a:r>
              <a:rPr lang="en-IN" b="0" i="0" u="none" strike="noStrike" dirty="0" err="1">
                <a:solidFill>
                  <a:srgbClr val="000000"/>
                </a:solidFill>
                <a:effectLst/>
                <a:latin typeface="Segoe UI" panose="020B0502040204020203" pitchFamily="34" charset="0"/>
              </a:rPr>
              <a:t>InputStream</a:t>
            </a:r>
            <a:r>
              <a:rPr lang="en-IN" b="0" i="0" u="none" strike="noStrike" dirty="0">
                <a:solidFill>
                  <a:srgbClr val="000000"/>
                </a:solidFill>
                <a:effectLst/>
                <a:latin typeface="Segoe UI" panose="020B0502040204020203" pitchFamily="34" charset="0"/>
              </a:rPr>
              <a:t> for reading a block of bytes into a byte-array. It returns the number of bytes read, or -1 if "end-of-stream" encounters.</a:t>
            </a:r>
          </a:p>
          <a:p>
            <a:r>
              <a:rPr lang="en-IN" dirty="0"/>
              <a:t>public int </a:t>
            </a:r>
            <a:r>
              <a:rPr lang="en-IN" b="1" dirty="0">
                <a:effectLst/>
              </a:rPr>
              <a:t>read</a:t>
            </a:r>
            <a:r>
              <a:rPr lang="en-IN" dirty="0"/>
              <a:t>(byte[] </a:t>
            </a:r>
            <a:r>
              <a:rPr lang="en-IN" i="1" dirty="0">
                <a:effectLst/>
              </a:rPr>
              <a:t>bytes</a:t>
            </a:r>
            <a:r>
              <a:rPr lang="en-IN" dirty="0"/>
              <a:t>, int </a:t>
            </a:r>
            <a:r>
              <a:rPr lang="en-IN" i="1" dirty="0">
                <a:effectLst/>
              </a:rPr>
              <a:t>offset</a:t>
            </a:r>
            <a:r>
              <a:rPr lang="en-IN" dirty="0"/>
              <a:t>, int </a:t>
            </a:r>
            <a:r>
              <a:rPr lang="en-IN" i="1" dirty="0">
                <a:effectLst/>
              </a:rPr>
              <a:t>length</a:t>
            </a:r>
            <a:r>
              <a:rPr lang="en-IN" dirty="0"/>
              <a:t>) throws </a:t>
            </a:r>
            <a:r>
              <a:rPr lang="en-IN" dirty="0" err="1"/>
              <a:t>IOException</a:t>
            </a:r>
            <a:r>
              <a:rPr lang="en-IN" dirty="0"/>
              <a:t> </a:t>
            </a:r>
            <a:r>
              <a:rPr lang="en-IN" dirty="0">
                <a:solidFill>
                  <a:srgbClr val="009900"/>
                </a:solidFill>
                <a:effectLst/>
              </a:rPr>
              <a:t>// Read "</a:t>
            </a:r>
            <a:r>
              <a:rPr lang="en-IN" i="1" dirty="0">
                <a:solidFill>
                  <a:srgbClr val="009900"/>
                </a:solidFill>
                <a:effectLst/>
              </a:rPr>
              <a:t>length</a:t>
            </a:r>
            <a:r>
              <a:rPr lang="en-IN" dirty="0">
                <a:solidFill>
                  <a:srgbClr val="009900"/>
                </a:solidFill>
                <a:effectLst/>
              </a:rPr>
              <a:t>" number of bytes, store in </a:t>
            </a:r>
            <a:r>
              <a:rPr lang="en-IN" i="1" dirty="0">
                <a:solidFill>
                  <a:srgbClr val="009900"/>
                </a:solidFill>
                <a:effectLst/>
              </a:rPr>
              <a:t>bytes</a:t>
            </a:r>
            <a:r>
              <a:rPr lang="en-IN" dirty="0">
                <a:solidFill>
                  <a:srgbClr val="009900"/>
                </a:solidFill>
                <a:effectLst/>
              </a:rPr>
              <a:t> array starting from offset of </a:t>
            </a:r>
            <a:r>
              <a:rPr lang="en-IN" i="1" dirty="0">
                <a:solidFill>
                  <a:srgbClr val="009900"/>
                </a:solidFill>
                <a:effectLst/>
              </a:rPr>
              <a:t>index</a:t>
            </a:r>
            <a:r>
              <a:rPr lang="en-IN" dirty="0">
                <a:solidFill>
                  <a:srgbClr val="009900"/>
                </a:solidFill>
                <a:effectLst/>
              </a:rPr>
              <a:t>. </a:t>
            </a:r>
          </a:p>
          <a:p>
            <a:r>
              <a:rPr lang="en-IN" dirty="0"/>
              <a:t>public int </a:t>
            </a:r>
            <a:r>
              <a:rPr lang="en-IN" b="1" dirty="0">
                <a:effectLst/>
              </a:rPr>
              <a:t>read</a:t>
            </a:r>
            <a:r>
              <a:rPr lang="en-IN" dirty="0"/>
              <a:t>(byte[] </a:t>
            </a:r>
            <a:r>
              <a:rPr lang="en-IN" i="1" dirty="0">
                <a:effectLst/>
              </a:rPr>
              <a:t>bytes</a:t>
            </a:r>
            <a:r>
              <a:rPr lang="en-IN" dirty="0"/>
              <a:t>) throws </a:t>
            </a:r>
            <a:r>
              <a:rPr lang="en-IN" dirty="0" err="1"/>
              <a:t>IOException</a:t>
            </a:r>
            <a:r>
              <a:rPr lang="en-IN" dirty="0"/>
              <a:t> </a:t>
            </a:r>
            <a:r>
              <a:rPr lang="en-IN" dirty="0">
                <a:solidFill>
                  <a:srgbClr val="009900"/>
                </a:solidFill>
                <a:effectLst/>
              </a:rPr>
              <a:t>// Same as read(</a:t>
            </a:r>
            <a:r>
              <a:rPr lang="en-IN" i="1" dirty="0">
                <a:solidFill>
                  <a:srgbClr val="009900"/>
                </a:solidFill>
                <a:effectLst/>
              </a:rPr>
              <a:t>bytes</a:t>
            </a:r>
            <a:r>
              <a:rPr lang="en-IN" dirty="0">
                <a:solidFill>
                  <a:srgbClr val="009900"/>
                </a:solidFill>
                <a:effectLst/>
              </a:rPr>
              <a:t>, 0, </a:t>
            </a:r>
            <a:r>
              <a:rPr lang="en-IN" i="1" dirty="0" err="1">
                <a:solidFill>
                  <a:srgbClr val="009900"/>
                </a:solidFill>
                <a:effectLst/>
              </a:rPr>
              <a:t>bytes</a:t>
            </a:r>
            <a:r>
              <a:rPr lang="en-IN" dirty="0" err="1">
                <a:solidFill>
                  <a:srgbClr val="009900"/>
                </a:solidFill>
                <a:effectLst/>
              </a:rPr>
              <a:t>.length</a:t>
            </a:r>
            <a:r>
              <a:rPr lang="en-IN" dirty="0">
                <a:solidFill>
                  <a:srgbClr val="009900"/>
                </a:solidFill>
                <a:effectLst/>
              </a:rPr>
              <a:t>)</a:t>
            </a:r>
            <a:endParaRPr lang="en-US" dirty="0"/>
          </a:p>
        </p:txBody>
      </p:sp>
    </p:spTree>
    <p:extLst>
      <p:ext uri="{BB962C8B-B14F-4D97-AF65-F5344CB8AC3E}">
        <p14:creationId xmlns:p14="http://schemas.microsoft.com/office/powerpoint/2010/main" val="23974260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E8CF-85C1-69A6-C6E9-10F9B3809665}"/>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Writing to an </a:t>
            </a:r>
            <a:r>
              <a:rPr lang="en-IN" b="1" i="0" u="none" strike="noStrike" dirty="0" err="1">
                <a:solidFill>
                  <a:srgbClr val="0A8464"/>
                </a:solidFill>
                <a:effectLst/>
                <a:latin typeface="Consolas" panose="020B0609020204030204" pitchFamily="49" charset="0"/>
              </a:rPr>
              <a:t>OutputStream</a:t>
            </a:r>
            <a:endParaRPr lang="en-US" dirty="0"/>
          </a:p>
        </p:txBody>
      </p:sp>
      <p:sp>
        <p:nvSpPr>
          <p:cNvPr id="3" name="Content Placeholder 2">
            <a:extLst>
              <a:ext uri="{FF2B5EF4-FFF2-40B4-BE49-F238E27FC236}">
                <a16:creationId xmlns:a16="http://schemas.microsoft.com/office/drawing/2014/main" id="{BE43F670-546F-9C86-8812-7290431C2027}"/>
              </a:ext>
            </a:extLst>
          </p:cNvPr>
          <p:cNvSpPr>
            <a:spLocks noGrp="1"/>
          </p:cNvSpPr>
          <p:nvPr>
            <p:ph idx="1"/>
          </p:nvPr>
        </p:nvSpPr>
        <p:spPr/>
        <p:txBody>
          <a:bodyPr>
            <a:normAutofit fontScale="92500" lnSpcReduction="20000"/>
          </a:bodyPr>
          <a:lstStyle/>
          <a:p>
            <a:pPr algn="just"/>
            <a:r>
              <a:rPr lang="en-US" dirty="0"/>
              <a:t>Similar to the input counterpart, the abstract superclass </a:t>
            </a:r>
            <a:r>
              <a:rPr lang="en-US" dirty="0" err="1"/>
              <a:t>OutputStream</a:t>
            </a:r>
            <a:r>
              <a:rPr lang="en-US" dirty="0"/>
              <a:t> declares an abstract method write() to write a data-byte to the output sink. write() takes an int. The least-significant byte of the int argument is written out; the upper 3 bytes are discarded. It throws an </a:t>
            </a:r>
            <a:r>
              <a:rPr lang="en-US" dirty="0" err="1"/>
              <a:t>IOException</a:t>
            </a:r>
            <a:r>
              <a:rPr lang="en-US" dirty="0"/>
              <a:t> if I/O error occurs (e.g., output stream has been closed).</a:t>
            </a:r>
          </a:p>
          <a:p>
            <a:pPr algn="just"/>
            <a:r>
              <a:rPr lang="en-US" dirty="0"/>
              <a:t>public void abstract void write(int </a:t>
            </a:r>
            <a:r>
              <a:rPr lang="en-US" dirty="0" err="1"/>
              <a:t>unsignedByte</a:t>
            </a:r>
            <a:r>
              <a:rPr lang="en-US" dirty="0"/>
              <a:t>) throws </a:t>
            </a:r>
            <a:r>
              <a:rPr lang="en-US" dirty="0" err="1"/>
              <a:t>IOException</a:t>
            </a:r>
            <a:endParaRPr lang="en-US" dirty="0"/>
          </a:p>
          <a:p>
            <a:pPr algn="just"/>
            <a:r>
              <a:rPr lang="en-US" dirty="0"/>
              <a:t>Similar to the read(), two variations of the write() method to write a block of bytes from a byte-array are implemented:</a:t>
            </a:r>
          </a:p>
          <a:p>
            <a:pPr algn="just"/>
            <a:r>
              <a:rPr lang="en-US" dirty="0"/>
              <a:t>public void write(byte[] bytes, int offset, int length) throws </a:t>
            </a:r>
            <a:r>
              <a:rPr lang="en-US" dirty="0" err="1"/>
              <a:t>IOException</a:t>
            </a:r>
            <a:r>
              <a:rPr lang="en-US" dirty="0"/>
              <a:t> // Write "length" number of bytes, from the bytes array starting from offset of index.</a:t>
            </a:r>
          </a:p>
          <a:p>
            <a:pPr algn="just"/>
            <a:r>
              <a:rPr lang="en-US" dirty="0"/>
              <a:t>public void write(byte[] bytes) throws </a:t>
            </a:r>
            <a:r>
              <a:rPr lang="en-US" dirty="0" err="1"/>
              <a:t>IOException</a:t>
            </a:r>
            <a:r>
              <a:rPr lang="en-US" dirty="0"/>
              <a:t>// Same as write(bytes, 0, </a:t>
            </a:r>
            <a:r>
              <a:rPr lang="en-US" dirty="0" err="1"/>
              <a:t>bytes.length</a:t>
            </a:r>
            <a:r>
              <a:rPr lang="en-US" dirty="0"/>
              <a:t>);</a:t>
            </a:r>
          </a:p>
        </p:txBody>
      </p:sp>
    </p:spTree>
    <p:extLst>
      <p:ext uri="{BB962C8B-B14F-4D97-AF65-F5344CB8AC3E}">
        <p14:creationId xmlns:p14="http://schemas.microsoft.com/office/powerpoint/2010/main" val="365246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13. </a:t>
            </a:r>
            <a:r>
              <a:rPr lang="en-IN" sz="4400" dirty="0">
                <a:effectLst/>
                <a:latin typeface="TTE1948BD8t00"/>
              </a:rPr>
              <a:t>Object Oriented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20000"/>
          </a:bodyPr>
          <a:lstStyle/>
          <a:p>
            <a:r>
              <a:rPr lang="en-IN" sz="1200" dirty="0">
                <a:solidFill>
                  <a:srgbClr val="000000"/>
                </a:solidFill>
                <a:effectLst/>
                <a:latin typeface="Arial" panose="020B0604020202020204" pitchFamily="34" charset="0"/>
                <a:cs typeface="Arial" panose="020B0604020202020204" pitchFamily="34" charset="0"/>
              </a:rPr>
              <a:t>Java is object oriented technology because to represent total data in the form of object.</a:t>
            </a:r>
          </a:p>
          <a:p>
            <a:r>
              <a:rPr lang="en-IN" sz="1200" dirty="0">
                <a:solidFill>
                  <a:srgbClr val="000000"/>
                </a:solidFill>
                <a:effectLst/>
                <a:latin typeface="Arial" panose="020B0604020202020204" pitchFamily="34" charset="0"/>
                <a:cs typeface="Arial" panose="020B0604020202020204" pitchFamily="34" charset="0"/>
              </a:rPr>
              <a:t>By using object reference we are calling all the methods, variables which is present in that class.</a:t>
            </a:r>
          </a:p>
          <a:p>
            <a:pPr marL="0" indent="0">
              <a:buNone/>
            </a:pPr>
            <a:r>
              <a:rPr lang="en-IN" sz="12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200" dirty="0">
                <a:solidFill>
                  <a:srgbClr val="000000"/>
                </a:solidFill>
                <a:effectLst/>
                <a:latin typeface="Arial" panose="020B0604020202020204" pitchFamily="34" charset="0"/>
                <a:cs typeface="Arial" panose="020B0604020202020204" pitchFamily="34" charset="0"/>
              </a:rPr>
              <a:t>{ </a:t>
            </a:r>
          </a:p>
          <a:p>
            <a:pPr marL="0" indent="0">
              <a:buNone/>
            </a:pPr>
            <a:r>
              <a:rPr lang="en-IN" sz="1200" dirty="0">
                <a:solidFill>
                  <a:srgbClr val="000000"/>
                </a:solidFill>
                <a:effectLst/>
                <a:latin typeface="Arial" panose="020B0604020202020204" pitchFamily="34" charset="0"/>
                <a:cs typeface="Arial" panose="020B0604020202020204" pitchFamily="34" charset="0"/>
              </a:rPr>
              <a:t>Test t=new Test();</a:t>
            </a:r>
          </a:p>
          <a:p>
            <a:pPr marL="0" indent="0">
              <a:buNone/>
            </a:pPr>
            <a:r>
              <a:rPr lang="en-IN" sz="1200" dirty="0">
                <a:solidFill>
                  <a:srgbClr val="000000"/>
                </a:solidFill>
                <a:effectLst/>
                <a:latin typeface="Arial" panose="020B0604020202020204" pitchFamily="34" charset="0"/>
                <a:cs typeface="Arial" panose="020B0604020202020204" pitchFamily="34" charset="0"/>
              </a:rPr>
              <a:t>}</a:t>
            </a:r>
          </a:p>
          <a:p>
            <a:r>
              <a:rPr lang="en-IN" sz="1200" dirty="0">
                <a:solidFill>
                  <a:srgbClr val="000000"/>
                </a:solidFill>
                <a:effectLst/>
                <a:latin typeface="Arial" panose="020B0604020202020204" pitchFamily="34" charset="0"/>
                <a:cs typeface="Arial" panose="020B0604020202020204" pitchFamily="34" charset="0"/>
              </a:rPr>
              <a:t>The total java language is dependent on object only hence we can say java is a object oriented technology.</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Will write everything inside a Class</a:t>
            </a:r>
          </a:p>
          <a:p>
            <a:pPr lvl="1"/>
            <a:r>
              <a:rPr lang="en-US" b="1" dirty="0">
                <a:solidFill>
                  <a:schemeClr val="accent6"/>
                </a:solidFill>
              </a:rPr>
              <a:t>Access by using an Object</a:t>
            </a:r>
          </a:p>
          <a:p>
            <a:pPr lvl="1"/>
            <a:r>
              <a:rPr lang="en-US" b="1" dirty="0">
                <a:solidFill>
                  <a:schemeClr val="accent6"/>
                </a:solidFill>
              </a:rPr>
              <a:t>Object is nothing but an instance of a class</a:t>
            </a:r>
          </a:p>
          <a:p>
            <a:pPr lvl="1"/>
            <a:r>
              <a:rPr lang="en-US" b="1" dirty="0">
                <a:solidFill>
                  <a:schemeClr val="accent6"/>
                </a:solidFill>
              </a:rPr>
              <a:t>Test  - is – Class</a:t>
            </a:r>
          </a:p>
          <a:p>
            <a:pPr lvl="1"/>
            <a:r>
              <a:rPr lang="en-US" b="1" dirty="0">
                <a:solidFill>
                  <a:schemeClr val="accent6"/>
                </a:solidFill>
              </a:rPr>
              <a:t>t –An Object of Test class</a:t>
            </a:r>
          </a:p>
          <a:p>
            <a:pPr lvl="1"/>
            <a:r>
              <a:rPr lang="en-US" b="1" dirty="0">
                <a:solidFill>
                  <a:schemeClr val="accent6"/>
                </a:solidFill>
              </a:rPr>
              <a:t>We can create multiple objects to a single class</a:t>
            </a:r>
          </a:p>
        </p:txBody>
      </p:sp>
    </p:spTree>
    <p:extLst>
      <p:ext uri="{BB962C8B-B14F-4D97-AF65-F5344CB8AC3E}">
        <p14:creationId xmlns:p14="http://schemas.microsoft.com/office/powerpoint/2010/main" val="17825010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05C3-DE36-5C3C-163A-862427169DDA}"/>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Opening &amp; Closing I/O Streams</a:t>
            </a:r>
            <a:endParaRPr lang="en-US" dirty="0"/>
          </a:p>
        </p:txBody>
      </p:sp>
      <p:sp>
        <p:nvSpPr>
          <p:cNvPr id="3" name="Content Placeholder 2">
            <a:extLst>
              <a:ext uri="{FF2B5EF4-FFF2-40B4-BE49-F238E27FC236}">
                <a16:creationId xmlns:a16="http://schemas.microsoft.com/office/drawing/2014/main" id="{408CD67E-7607-D48A-BAA1-6712C26382F4}"/>
              </a:ext>
            </a:extLst>
          </p:cNvPr>
          <p:cNvSpPr>
            <a:spLocks noGrp="1"/>
          </p:cNvSpPr>
          <p:nvPr>
            <p:ph idx="1"/>
          </p:nvPr>
        </p:nvSpPr>
        <p:spPr/>
        <p:txBody>
          <a:bodyPr>
            <a:normAutofit fontScale="77500" lnSpcReduction="20000"/>
          </a:bodyPr>
          <a:lstStyle/>
          <a:p>
            <a:pPr algn="just"/>
            <a:r>
              <a:rPr lang="en-IN" b="0" i="0" u="none" strike="noStrike" dirty="0">
                <a:solidFill>
                  <a:srgbClr val="000000"/>
                </a:solidFill>
                <a:effectLst/>
                <a:latin typeface="Segoe UI" panose="020B0502040204020203" pitchFamily="34" charset="0"/>
              </a:rPr>
              <a:t>You </a:t>
            </a:r>
            <a:r>
              <a:rPr lang="en-IN" b="0" i="1" u="none" strike="noStrike" dirty="0">
                <a:solidFill>
                  <a:srgbClr val="000000"/>
                </a:solidFill>
                <a:effectLst/>
                <a:latin typeface="Segoe UI" panose="020B0502040204020203" pitchFamily="34" charset="0"/>
              </a:rPr>
              <a:t>open</a:t>
            </a:r>
            <a:r>
              <a:rPr lang="en-IN" b="0" i="0" u="none" strike="noStrike" dirty="0">
                <a:solidFill>
                  <a:srgbClr val="000000"/>
                </a:solidFill>
                <a:effectLst/>
                <a:latin typeface="Segoe UI" panose="020B0502040204020203" pitchFamily="34" charset="0"/>
              </a:rPr>
              <a:t> an I/O stream by constructing an instance of the stream. Both the </a:t>
            </a:r>
            <a:r>
              <a:rPr lang="en-IN" b="0" i="0" u="none" strike="noStrike" dirty="0" err="1">
                <a:solidFill>
                  <a:srgbClr val="000000"/>
                </a:solidFill>
                <a:effectLst/>
                <a:latin typeface="Segoe UI" panose="020B0502040204020203" pitchFamily="34" charset="0"/>
              </a:rPr>
              <a:t>InputStream</a:t>
            </a:r>
            <a:r>
              <a:rPr lang="en-IN" b="0" i="0" u="none" strike="noStrike" dirty="0">
                <a:solidFill>
                  <a:srgbClr val="000000"/>
                </a:solidFill>
                <a:effectLst/>
                <a:latin typeface="Segoe UI" panose="020B0502040204020203" pitchFamily="34" charset="0"/>
              </a:rPr>
              <a:t> and the </a:t>
            </a:r>
            <a:r>
              <a:rPr lang="en-IN" b="0" i="0" u="none" strike="noStrike" dirty="0" err="1">
                <a:solidFill>
                  <a:srgbClr val="000000"/>
                </a:solidFill>
                <a:effectLst/>
                <a:latin typeface="Segoe UI" panose="020B0502040204020203" pitchFamily="34" charset="0"/>
              </a:rPr>
              <a:t>OutputStream</a:t>
            </a:r>
            <a:r>
              <a:rPr lang="en-IN" b="0" i="0" u="none" strike="noStrike" dirty="0">
                <a:solidFill>
                  <a:srgbClr val="000000"/>
                </a:solidFill>
                <a:effectLst/>
                <a:latin typeface="Segoe UI" panose="020B0502040204020203" pitchFamily="34" charset="0"/>
              </a:rPr>
              <a:t> provides a close() method to close the stream, which performs the necessary clean-up operations to free up the system resources.</a:t>
            </a:r>
          </a:p>
          <a:p>
            <a:r>
              <a:rPr lang="en-IN" dirty="0"/>
              <a:t>public void </a:t>
            </a:r>
            <a:r>
              <a:rPr lang="en-IN" b="1" dirty="0">
                <a:effectLst/>
              </a:rPr>
              <a:t>close</a:t>
            </a:r>
            <a:r>
              <a:rPr lang="en-IN" dirty="0"/>
              <a:t>() throws </a:t>
            </a:r>
            <a:r>
              <a:rPr lang="en-IN" dirty="0" err="1"/>
              <a:t>IOException</a:t>
            </a:r>
            <a:r>
              <a:rPr lang="en-IN" dirty="0"/>
              <a:t> </a:t>
            </a:r>
            <a:r>
              <a:rPr lang="en-IN" dirty="0">
                <a:solidFill>
                  <a:srgbClr val="009900"/>
                </a:solidFill>
                <a:effectLst/>
              </a:rPr>
              <a:t>// close this Stream</a:t>
            </a:r>
          </a:p>
          <a:p>
            <a:endParaRPr lang="en-IN" dirty="0">
              <a:solidFill>
                <a:srgbClr val="009900"/>
              </a:solidFill>
            </a:endParaRPr>
          </a:p>
          <a:p>
            <a:pPr marL="0" indent="0">
              <a:buNone/>
            </a:pPr>
            <a:r>
              <a:rPr lang="en-IN" dirty="0" err="1"/>
              <a:t>FileInputStream</a:t>
            </a:r>
            <a:r>
              <a:rPr lang="en-IN" dirty="0"/>
              <a:t> in = null; ......</a:t>
            </a:r>
          </a:p>
          <a:p>
            <a:pPr marL="0" indent="0">
              <a:buNone/>
            </a:pPr>
            <a:r>
              <a:rPr lang="en-IN" dirty="0"/>
              <a:t>try { in = new </a:t>
            </a:r>
            <a:r>
              <a:rPr lang="en-IN" dirty="0" err="1"/>
              <a:t>FileInputStream</a:t>
            </a:r>
            <a:r>
              <a:rPr lang="en-IN" dirty="0"/>
              <a:t>(...); </a:t>
            </a:r>
            <a:r>
              <a:rPr lang="en-IN" dirty="0">
                <a:solidFill>
                  <a:srgbClr val="009900"/>
                </a:solidFill>
                <a:effectLst/>
              </a:rPr>
              <a:t>// Open stream</a:t>
            </a:r>
            <a:r>
              <a:rPr lang="en-IN" dirty="0"/>
              <a:t> ...... ...... } </a:t>
            </a:r>
          </a:p>
          <a:p>
            <a:pPr marL="0" indent="0">
              <a:buNone/>
            </a:pPr>
            <a:r>
              <a:rPr lang="en-IN" dirty="0"/>
              <a:t>catch (</a:t>
            </a:r>
            <a:r>
              <a:rPr lang="en-IN" dirty="0" err="1"/>
              <a:t>IOException</a:t>
            </a:r>
            <a:r>
              <a:rPr lang="en-IN" dirty="0"/>
              <a:t> ex) {</a:t>
            </a:r>
          </a:p>
          <a:p>
            <a:pPr marL="0" indent="0">
              <a:buNone/>
            </a:pPr>
            <a:r>
              <a:rPr lang="en-IN" dirty="0"/>
              <a:t> </a:t>
            </a:r>
            <a:r>
              <a:rPr lang="en-IN" dirty="0" err="1"/>
              <a:t>ex.printStackTrace</a:t>
            </a:r>
            <a:r>
              <a:rPr lang="en-IN" dirty="0"/>
              <a:t>(); } </a:t>
            </a:r>
          </a:p>
          <a:p>
            <a:pPr marL="0" indent="0">
              <a:buNone/>
            </a:pPr>
            <a:r>
              <a:rPr lang="en-IN" dirty="0"/>
              <a:t>finally { </a:t>
            </a:r>
          </a:p>
          <a:p>
            <a:pPr marL="0" indent="0">
              <a:buNone/>
            </a:pPr>
            <a:r>
              <a:rPr lang="en-IN" dirty="0">
                <a:solidFill>
                  <a:srgbClr val="009900"/>
                </a:solidFill>
                <a:effectLst/>
              </a:rPr>
              <a:t>// always close the I/O streams</a:t>
            </a:r>
            <a:r>
              <a:rPr lang="en-IN" dirty="0"/>
              <a:t> </a:t>
            </a:r>
          </a:p>
          <a:p>
            <a:pPr marL="0" indent="0">
              <a:buNone/>
            </a:pPr>
            <a:r>
              <a:rPr lang="en-IN" dirty="0"/>
              <a:t>try { if (in != null) </a:t>
            </a:r>
            <a:r>
              <a:rPr lang="en-IN" b="1" dirty="0" err="1">
                <a:effectLst/>
              </a:rPr>
              <a:t>in.close</a:t>
            </a:r>
            <a:r>
              <a:rPr lang="en-IN" b="1" dirty="0">
                <a:effectLst/>
              </a:rPr>
              <a:t>()</a:t>
            </a:r>
            <a:r>
              <a:rPr lang="en-IN" dirty="0"/>
              <a:t>; } catch (</a:t>
            </a:r>
            <a:r>
              <a:rPr lang="en-IN" dirty="0" err="1"/>
              <a:t>IOException</a:t>
            </a:r>
            <a:r>
              <a:rPr lang="en-IN" dirty="0"/>
              <a:t> ex) { </a:t>
            </a:r>
            <a:r>
              <a:rPr lang="en-IN" dirty="0" err="1"/>
              <a:t>ex.printStackTrace</a:t>
            </a:r>
            <a:r>
              <a:rPr lang="en-IN" dirty="0"/>
              <a:t>(); } }</a:t>
            </a:r>
            <a:endParaRPr lang="en-US" dirty="0"/>
          </a:p>
        </p:txBody>
      </p:sp>
    </p:spTree>
    <p:extLst>
      <p:ext uri="{BB962C8B-B14F-4D97-AF65-F5344CB8AC3E}">
        <p14:creationId xmlns:p14="http://schemas.microsoft.com/office/powerpoint/2010/main" val="137335551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93FA-E497-4961-38ED-0463884257F0}"/>
              </a:ext>
            </a:extLst>
          </p:cNvPr>
          <p:cNvSpPr>
            <a:spLocks noGrp="1"/>
          </p:cNvSpPr>
          <p:nvPr>
            <p:ph type="title"/>
          </p:nvPr>
        </p:nvSpPr>
        <p:spPr/>
        <p:txBody>
          <a:bodyPr/>
          <a:lstStyle/>
          <a:p>
            <a:r>
              <a:rPr lang="en-US" dirty="0"/>
              <a:t>JDK1.7</a:t>
            </a:r>
          </a:p>
        </p:txBody>
      </p:sp>
      <p:sp>
        <p:nvSpPr>
          <p:cNvPr id="3" name="Content Placeholder 2">
            <a:extLst>
              <a:ext uri="{FF2B5EF4-FFF2-40B4-BE49-F238E27FC236}">
                <a16:creationId xmlns:a16="http://schemas.microsoft.com/office/drawing/2014/main" id="{600D8ACA-BDC7-CB16-1725-019D26735D77}"/>
              </a:ext>
            </a:extLst>
          </p:cNvPr>
          <p:cNvSpPr>
            <a:spLocks noGrp="1"/>
          </p:cNvSpPr>
          <p:nvPr>
            <p:ph idx="1"/>
          </p:nvPr>
        </p:nvSpPr>
        <p:spPr/>
        <p:txBody>
          <a:bodyPr/>
          <a:lstStyle/>
          <a:p>
            <a:pPr algn="just"/>
            <a:r>
              <a:rPr lang="en-IN" b="0" i="0" u="none" strike="noStrike" dirty="0">
                <a:solidFill>
                  <a:srgbClr val="000000"/>
                </a:solidFill>
                <a:effectLst/>
                <a:latin typeface="Segoe UI" panose="020B0502040204020203" pitchFamily="34" charset="0"/>
              </a:rPr>
              <a:t>JDK 1.7 introduces a new try-with-resources syntax, which automatically closes all the opened resources after try or catch, as follows. This produces much neater codes.</a:t>
            </a:r>
          </a:p>
          <a:p>
            <a:r>
              <a:rPr lang="en-IN" dirty="0"/>
              <a:t>try (</a:t>
            </a:r>
            <a:r>
              <a:rPr lang="en-IN" dirty="0" err="1"/>
              <a:t>FileInputStream</a:t>
            </a:r>
            <a:r>
              <a:rPr lang="en-IN" dirty="0"/>
              <a:t> in = new </a:t>
            </a:r>
            <a:r>
              <a:rPr lang="en-IN" dirty="0" err="1"/>
              <a:t>FileInputStream</a:t>
            </a:r>
            <a:r>
              <a:rPr lang="en-IN" dirty="0"/>
              <a:t>(...)) { ...... ...... } catch (</a:t>
            </a:r>
            <a:r>
              <a:rPr lang="en-IN" dirty="0" err="1"/>
              <a:t>IOException</a:t>
            </a:r>
            <a:r>
              <a:rPr lang="en-IN" dirty="0"/>
              <a:t> ex) { </a:t>
            </a:r>
            <a:r>
              <a:rPr lang="en-IN" dirty="0" err="1"/>
              <a:t>ex.printStackTrace</a:t>
            </a:r>
            <a:r>
              <a:rPr lang="en-IN" dirty="0"/>
              <a:t>(); } </a:t>
            </a:r>
            <a:r>
              <a:rPr lang="en-IN" dirty="0">
                <a:solidFill>
                  <a:srgbClr val="009900"/>
                </a:solidFill>
                <a:effectLst/>
              </a:rPr>
              <a:t>// Automatically closes all opened resource in try (...).</a:t>
            </a:r>
            <a:endParaRPr lang="en-US" dirty="0"/>
          </a:p>
        </p:txBody>
      </p:sp>
    </p:spTree>
    <p:extLst>
      <p:ext uri="{BB962C8B-B14F-4D97-AF65-F5344CB8AC3E}">
        <p14:creationId xmlns:p14="http://schemas.microsoft.com/office/powerpoint/2010/main" val="369996513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CE7D-3168-453E-C90B-F763D01115A2}"/>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Flushing the </a:t>
            </a:r>
            <a:r>
              <a:rPr lang="en-IN" b="1" i="0" u="none" strike="noStrike" dirty="0" err="1">
                <a:solidFill>
                  <a:srgbClr val="0A8464"/>
                </a:solidFill>
                <a:effectLst/>
                <a:latin typeface="Consolas" panose="020B0609020204030204" pitchFamily="49" charset="0"/>
              </a:rPr>
              <a:t>OutputStream</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2441863-23F5-F9BC-926B-8F7E456664DD}"/>
              </a:ext>
            </a:extLst>
          </p:cNvPr>
          <p:cNvSpPr>
            <a:spLocks noGrp="1"/>
          </p:cNvSpPr>
          <p:nvPr>
            <p:ph idx="1"/>
          </p:nvPr>
        </p:nvSpPr>
        <p:spPr/>
        <p:txBody>
          <a:bodyPr/>
          <a:lstStyle/>
          <a:p>
            <a:pPr algn="just"/>
            <a:r>
              <a:rPr lang="en-IN" b="0" i="0" u="none" strike="noStrike" dirty="0">
                <a:solidFill>
                  <a:srgbClr val="000000"/>
                </a:solidFill>
                <a:effectLst/>
                <a:latin typeface="Segoe UI" panose="020B0502040204020203" pitchFamily="34" charset="0"/>
              </a:rPr>
              <a:t>In addition, the </a:t>
            </a:r>
            <a:r>
              <a:rPr lang="en-IN" b="0" i="0" u="none" strike="noStrike" dirty="0" err="1">
                <a:solidFill>
                  <a:srgbClr val="000000"/>
                </a:solidFill>
                <a:effectLst/>
                <a:latin typeface="Segoe UI" panose="020B0502040204020203" pitchFamily="34" charset="0"/>
              </a:rPr>
              <a:t>OutputStream</a:t>
            </a:r>
            <a:r>
              <a:rPr lang="en-IN" b="0" i="0" u="none" strike="noStrike" dirty="0">
                <a:solidFill>
                  <a:srgbClr val="000000"/>
                </a:solidFill>
                <a:effectLst/>
                <a:latin typeface="Segoe UI" panose="020B0502040204020203" pitchFamily="34" charset="0"/>
              </a:rPr>
              <a:t> provides a flush() method to flush the remaining bytes from the output buffer.</a:t>
            </a:r>
          </a:p>
          <a:p>
            <a:r>
              <a:rPr lang="en-IN" dirty="0"/>
              <a:t>public void </a:t>
            </a:r>
            <a:r>
              <a:rPr lang="en-IN" b="1" dirty="0">
                <a:effectLst/>
              </a:rPr>
              <a:t>flush</a:t>
            </a:r>
            <a:r>
              <a:rPr lang="en-IN" dirty="0"/>
              <a:t>() throws </a:t>
            </a:r>
            <a:r>
              <a:rPr lang="en-IN" dirty="0" err="1"/>
              <a:t>IOException</a:t>
            </a:r>
            <a:r>
              <a:rPr lang="en-IN" dirty="0"/>
              <a:t> </a:t>
            </a:r>
            <a:r>
              <a:rPr lang="en-IN" dirty="0">
                <a:solidFill>
                  <a:srgbClr val="009900"/>
                </a:solidFill>
                <a:effectLst/>
              </a:rPr>
              <a:t>// Flush the output</a:t>
            </a:r>
            <a:endParaRPr lang="en-US" dirty="0"/>
          </a:p>
        </p:txBody>
      </p:sp>
    </p:spTree>
    <p:extLst>
      <p:ext uri="{BB962C8B-B14F-4D97-AF65-F5344CB8AC3E}">
        <p14:creationId xmlns:p14="http://schemas.microsoft.com/office/powerpoint/2010/main" val="20917050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981D-150E-D979-54C0-AF071439E4E4}"/>
              </a:ext>
            </a:extLst>
          </p:cNvPr>
          <p:cNvSpPr>
            <a:spLocks noGrp="1"/>
          </p:cNvSpPr>
          <p:nvPr>
            <p:ph type="title"/>
          </p:nvPr>
        </p:nvSpPr>
        <p:spPr/>
        <p:txBody>
          <a:bodyPr>
            <a:normAutofit fontScale="90000"/>
          </a:bodyPr>
          <a:lstStyle/>
          <a:p>
            <a:r>
              <a:rPr lang="en-IN" b="1" i="0" u="none" strike="noStrike" dirty="0">
                <a:solidFill>
                  <a:srgbClr val="0A8464"/>
                </a:solidFill>
                <a:effectLst/>
                <a:latin typeface="Century Gothic" panose="020B0502020202020204" pitchFamily="34" charset="0"/>
              </a:rPr>
              <a:t>Character-Based I/O &amp; Character Streams</a:t>
            </a:r>
            <a:br>
              <a:rPr lang="en-IN" b="1" i="0" u="none" strike="noStrike" dirty="0">
                <a:solidFill>
                  <a:srgbClr val="0A8464"/>
                </a:solidFill>
                <a:effectLst/>
                <a:latin typeface="Century Gothic" panose="020B0502020202020204" pitchFamily="34" charset="0"/>
              </a:rPr>
            </a:br>
            <a:endParaRPr lang="en-US" dirty="0"/>
          </a:p>
        </p:txBody>
      </p:sp>
      <p:pic>
        <p:nvPicPr>
          <p:cNvPr id="4" name="Content Placeholder 3">
            <a:extLst>
              <a:ext uri="{FF2B5EF4-FFF2-40B4-BE49-F238E27FC236}">
                <a16:creationId xmlns:a16="http://schemas.microsoft.com/office/drawing/2014/main" id="{BD329642-CFF6-680B-2201-B8EED2BBDCD1}"/>
              </a:ext>
            </a:extLst>
          </p:cNvPr>
          <p:cNvPicPr>
            <a:picLocks noGrp="1" noChangeAspect="1"/>
          </p:cNvPicPr>
          <p:nvPr>
            <p:ph idx="1"/>
          </p:nvPr>
        </p:nvPicPr>
        <p:blipFill>
          <a:blip r:embed="rId2"/>
          <a:stretch>
            <a:fillRect/>
          </a:stretch>
        </p:blipFill>
        <p:spPr>
          <a:xfrm>
            <a:off x="2213268" y="1825625"/>
            <a:ext cx="7765464" cy="4351338"/>
          </a:xfrm>
          <a:prstGeom prst="rect">
            <a:avLst/>
          </a:prstGeom>
        </p:spPr>
      </p:pic>
    </p:spTree>
    <p:extLst>
      <p:ext uri="{BB962C8B-B14F-4D97-AF65-F5344CB8AC3E}">
        <p14:creationId xmlns:p14="http://schemas.microsoft.com/office/powerpoint/2010/main" val="3434953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3511-7216-E9E1-1223-738AC96BD3A0}"/>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Abstract superclass </a:t>
            </a:r>
            <a:r>
              <a:rPr lang="en-IN" b="1" i="0" u="none" strike="noStrike" dirty="0">
                <a:solidFill>
                  <a:srgbClr val="0A8464"/>
                </a:solidFill>
                <a:effectLst/>
                <a:latin typeface="Consolas" panose="020B0609020204030204" pitchFamily="49" charset="0"/>
              </a:rPr>
              <a:t>Reader</a:t>
            </a:r>
            <a:r>
              <a:rPr lang="en-IN" b="1" i="0" u="none" strike="noStrike" dirty="0">
                <a:solidFill>
                  <a:srgbClr val="0A8464"/>
                </a:solidFill>
                <a:effectLst/>
                <a:latin typeface="Segoe UI" panose="020B0502040204020203" pitchFamily="34" charset="0"/>
              </a:rPr>
              <a:t> and </a:t>
            </a:r>
            <a:r>
              <a:rPr lang="en-IN" b="1" i="0" u="none" strike="noStrike" dirty="0">
                <a:solidFill>
                  <a:srgbClr val="0A8464"/>
                </a:solidFill>
                <a:effectLst/>
                <a:latin typeface="Consolas" panose="020B0609020204030204" pitchFamily="49" charset="0"/>
              </a:rPr>
              <a:t>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2151E64-C6D6-4722-14DE-786AA7804B98}"/>
              </a:ext>
            </a:extLst>
          </p:cNvPr>
          <p:cNvSpPr>
            <a:spLocks noGrp="1"/>
          </p:cNvSpPr>
          <p:nvPr>
            <p:ph idx="1"/>
          </p:nvPr>
        </p:nvSpPr>
        <p:spPr>
          <a:xfrm>
            <a:off x="838200" y="1104405"/>
            <a:ext cx="10515600" cy="5388470"/>
          </a:xfrm>
        </p:spPr>
        <p:txBody>
          <a:bodyPr>
            <a:normAutofit fontScale="55000" lnSpcReduction="20000"/>
          </a:bodyPr>
          <a:lstStyle/>
          <a:p>
            <a:pPr algn="just"/>
            <a:r>
              <a:rPr lang="en-IN" b="0" i="0" u="none" strike="noStrike" dirty="0">
                <a:solidFill>
                  <a:srgbClr val="000000"/>
                </a:solidFill>
                <a:effectLst/>
                <a:latin typeface="Segoe UI" panose="020B0502040204020203" pitchFamily="34" charset="0"/>
              </a:rPr>
              <a:t>Other than the unit of operation and charset conversion (which is extremely complex), character-based I/O is almost identical to byte-based I/O. Instead of </a:t>
            </a:r>
            <a:r>
              <a:rPr lang="en-IN" b="0" i="0" u="none" strike="noStrike" dirty="0" err="1">
                <a:solidFill>
                  <a:srgbClr val="000000"/>
                </a:solidFill>
                <a:effectLst/>
                <a:latin typeface="Segoe UI" panose="020B0502040204020203" pitchFamily="34" charset="0"/>
              </a:rPr>
              <a:t>InputStream</a:t>
            </a:r>
            <a:r>
              <a:rPr lang="en-IN" b="0" i="0" u="none" strike="noStrike" dirty="0">
                <a:solidFill>
                  <a:srgbClr val="000000"/>
                </a:solidFill>
                <a:effectLst/>
                <a:latin typeface="Segoe UI" panose="020B0502040204020203" pitchFamily="34" charset="0"/>
              </a:rPr>
              <a:t> and </a:t>
            </a:r>
            <a:r>
              <a:rPr lang="en-IN" b="0" i="0" u="none" strike="noStrike" dirty="0" err="1">
                <a:solidFill>
                  <a:srgbClr val="000000"/>
                </a:solidFill>
                <a:effectLst/>
                <a:latin typeface="Segoe UI" panose="020B0502040204020203" pitchFamily="34" charset="0"/>
              </a:rPr>
              <a:t>OutputStream</a:t>
            </a:r>
            <a:r>
              <a:rPr lang="en-IN" b="0" i="0" u="none" strike="noStrike" dirty="0">
                <a:solidFill>
                  <a:srgbClr val="000000"/>
                </a:solidFill>
                <a:effectLst/>
                <a:latin typeface="Segoe UI" panose="020B0502040204020203" pitchFamily="34" charset="0"/>
              </a:rPr>
              <a:t>, we use Reader and Writer for character-based I/O.</a:t>
            </a:r>
          </a:p>
          <a:p>
            <a:pPr algn="just"/>
            <a:r>
              <a:rPr lang="en-IN" b="0" i="0" u="none" strike="noStrike" dirty="0">
                <a:solidFill>
                  <a:srgbClr val="000000"/>
                </a:solidFill>
                <a:effectLst/>
                <a:latin typeface="Segoe UI" panose="020B0502040204020203" pitchFamily="34" charset="0"/>
              </a:rPr>
              <a:t>The abstract superclass Reader operates on char. It declares an abstract method read() to read one character from the input source. read() returns the character as an int between 0 to 65535 (a char in Java can be treated as an unsigned 16-bit integer); or -1 if end-of-stream is detected; or throws an </a:t>
            </a:r>
            <a:r>
              <a:rPr lang="en-IN" b="0" i="0" u="none" strike="noStrike" dirty="0" err="1">
                <a:solidFill>
                  <a:srgbClr val="000000"/>
                </a:solidFill>
                <a:effectLst/>
                <a:latin typeface="Segoe UI" panose="020B0502040204020203" pitchFamily="34" charset="0"/>
              </a:rPr>
              <a:t>IOException</a:t>
            </a:r>
            <a:r>
              <a:rPr lang="en-IN" b="0" i="0" u="none" strike="noStrike" dirty="0">
                <a:solidFill>
                  <a:srgbClr val="000000"/>
                </a:solidFill>
                <a:effectLst/>
                <a:latin typeface="Segoe UI" panose="020B0502040204020203" pitchFamily="34" charset="0"/>
              </a:rPr>
              <a:t> if I/O error occurs. </a:t>
            </a:r>
          </a:p>
          <a:p>
            <a:pPr algn="just"/>
            <a:endParaRPr lang="en-IN" dirty="0">
              <a:solidFill>
                <a:srgbClr val="000000"/>
              </a:solidFill>
              <a:latin typeface="Segoe UI" panose="020B0502040204020203" pitchFamily="34" charset="0"/>
            </a:endParaRPr>
          </a:p>
          <a:p>
            <a:pPr algn="just"/>
            <a:r>
              <a:rPr lang="en-IN" b="0" i="0" u="none" strike="noStrike" dirty="0">
                <a:solidFill>
                  <a:srgbClr val="000000"/>
                </a:solidFill>
                <a:effectLst/>
                <a:latin typeface="Segoe UI" panose="020B0502040204020203" pitchFamily="34" charset="0"/>
              </a:rPr>
              <a:t>There are also two variations of read() to read a block of characters into char-array.</a:t>
            </a:r>
          </a:p>
          <a:p>
            <a:pPr marL="0" indent="0" algn="just">
              <a:buNone/>
            </a:pPr>
            <a:endParaRPr lang="en-IN" dirty="0"/>
          </a:p>
          <a:p>
            <a:pPr marL="0" indent="0" algn="just">
              <a:buNone/>
            </a:pPr>
            <a:r>
              <a:rPr lang="en-IN" dirty="0"/>
              <a:t>public abstract int </a:t>
            </a:r>
            <a:r>
              <a:rPr lang="en-IN" b="1" dirty="0">
                <a:effectLst/>
              </a:rPr>
              <a:t>read</a:t>
            </a:r>
            <a:r>
              <a:rPr lang="en-IN" dirty="0"/>
              <a:t>() throws </a:t>
            </a:r>
            <a:r>
              <a:rPr lang="en-IN" dirty="0" err="1"/>
              <a:t>IOException</a:t>
            </a:r>
            <a:endParaRPr lang="en-IN" dirty="0"/>
          </a:p>
          <a:p>
            <a:pPr marL="0" indent="0" algn="just">
              <a:buNone/>
            </a:pPr>
            <a:r>
              <a:rPr lang="en-IN" dirty="0"/>
              <a:t>public int </a:t>
            </a:r>
            <a:r>
              <a:rPr lang="en-IN" b="1" dirty="0">
                <a:effectLst/>
              </a:rPr>
              <a:t>read</a:t>
            </a:r>
            <a:r>
              <a:rPr lang="en-IN" dirty="0"/>
              <a:t>(char[] </a:t>
            </a:r>
            <a:r>
              <a:rPr lang="en-IN" i="1" dirty="0">
                <a:effectLst/>
              </a:rPr>
              <a:t>chars</a:t>
            </a:r>
            <a:r>
              <a:rPr lang="en-IN" dirty="0"/>
              <a:t>, int </a:t>
            </a:r>
            <a:r>
              <a:rPr lang="en-IN" i="1" dirty="0">
                <a:effectLst/>
              </a:rPr>
              <a:t>offset</a:t>
            </a:r>
            <a:r>
              <a:rPr lang="en-IN" dirty="0"/>
              <a:t>, int </a:t>
            </a:r>
            <a:r>
              <a:rPr lang="en-IN" i="1" dirty="0">
                <a:effectLst/>
              </a:rPr>
              <a:t>length</a:t>
            </a:r>
            <a:r>
              <a:rPr lang="en-IN" dirty="0"/>
              <a:t>) throws </a:t>
            </a:r>
            <a:r>
              <a:rPr lang="en-IN" dirty="0" err="1"/>
              <a:t>IOException</a:t>
            </a:r>
            <a:r>
              <a:rPr lang="en-IN" dirty="0"/>
              <a:t> </a:t>
            </a:r>
          </a:p>
          <a:p>
            <a:pPr marL="0" indent="0" algn="just">
              <a:buNone/>
            </a:pPr>
            <a:r>
              <a:rPr lang="en-IN" dirty="0"/>
              <a:t>public int </a:t>
            </a:r>
            <a:r>
              <a:rPr lang="en-IN" b="1" dirty="0">
                <a:effectLst/>
              </a:rPr>
              <a:t>read</a:t>
            </a:r>
            <a:r>
              <a:rPr lang="en-IN" dirty="0"/>
              <a:t>(char[] </a:t>
            </a:r>
            <a:r>
              <a:rPr lang="en-IN" i="1" dirty="0">
                <a:effectLst/>
              </a:rPr>
              <a:t>chars</a:t>
            </a:r>
            <a:r>
              <a:rPr lang="en-IN" dirty="0"/>
              <a:t>) throws </a:t>
            </a:r>
            <a:r>
              <a:rPr lang="en-IN" dirty="0" err="1"/>
              <a:t>IOException</a:t>
            </a:r>
            <a:endParaRPr lang="en-IN" dirty="0"/>
          </a:p>
          <a:p>
            <a:pPr algn="just"/>
            <a:endParaRPr lang="en-IN" b="0" i="0" u="none" strike="noStrike" dirty="0">
              <a:solidFill>
                <a:srgbClr val="000000"/>
              </a:solidFill>
              <a:effectLst/>
              <a:latin typeface="Segoe UI" panose="020B0502040204020203" pitchFamily="34" charset="0"/>
            </a:endParaRPr>
          </a:p>
          <a:p>
            <a:pPr algn="just"/>
            <a:r>
              <a:rPr lang="en-IN" b="0" i="0" u="none" strike="noStrike" dirty="0">
                <a:solidFill>
                  <a:srgbClr val="000000"/>
                </a:solidFill>
                <a:effectLst/>
                <a:latin typeface="Segoe UI" panose="020B0502040204020203" pitchFamily="34" charset="0"/>
              </a:rPr>
              <a:t>The abstract superclass Writer declares an abstract method write(), which writes a character to the output sink. The lower 2 bytes of the int argument is written out; while the upper 2 bytes are discarded.</a:t>
            </a:r>
          </a:p>
          <a:p>
            <a:pPr marL="0" indent="0">
              <a:buNone/>
            </a:pPr>
            <a:endParaRPr lang="en-IN" dirty="0"/>
          </a:p>
          <a:p>
            <a:pPr marL="0" indent="0">
              <a:buNone/>
            </a:pPr>
            <a:r>
              <a:rPr lang="en-IN" dirty="0"/>
              <a:t>public void abstract void </a:t>
            </a:r>
            <a:r>
              <a:rPr lang="en-IN" b="1" dirty="0">
                <a:effectLst/>
              </a:rPr>
              <a:t>write</a:t>
            </a:r>
            <a:r>
              <a:rPr lang="en-IN" dirty="0"/>
              <a:t>(int </a:t>
            </a:r>
            <a:r>
              <a:rPr lang="en-IN" i="1" dirty="0" err="1">
                <a:effectLst/>
              </a:rPr>
              <a:t>aChar</a:t>
            </a:r>
            <a:r>
              <a:rPr lang="en-IN" dirty="0"/>
              <a:t>) throws </a:t>
            </a:r>
            <a:r>
              <a:rPr lang="en-IN" dirty="0" err="1"/>
              <a:t>IOException</a:t>
            </a:r>
            <a:endParaRPr lang="en-IN" dirty="0"/>
          </a:p>
          <a:p>
            <a:pPr marL="0" indent="0">
              <a:buNone/>
            </a:pPr>
            <a:r>
              <a:rPr lang="en-IN" dirty="0"/>
              <a:t>public void </a:t>
            </a:r>
            <a:r>
              <a:rPr lang="en-IN" b="1" dirty="0">
                <a:effectLst/>
              </a:rPr>
              <a:t>write</a:t>
            </a:r>
            <a:r>
              <a:rPr lang="en-IN" dirty="0"/>
              <a:t>(char[] </a:t>
            </a:r>
            <a:r>
              <a:rPr lang="en-IN" i="1" dirty="0">
                <a:effectLst/>
              </a:rPr>
              <a:t>chars</a:t>
            </a:r>
            <a:r>
              <a:rPr lang="en-IN" dirty="0"/>
              <a:t>, int </a:t>
            </a:r>
            <a:r>
              <a:rPr lang="en-IN" i="1" dirty="0">
                <a:effectLst/>
              </a:rPr>
              <a:t>offset</a:t>
            </a:r>
            <a:r>
              <a:rPr lang="en-IN" dirty="0"/>
              <a:t>, int </a:t>
            </a:r>
            <a:r>
              <a:rPr lang="en-IN" i="1" dirty="0">
                <a:effectLst/>
              </a:rPr>
              <a:t>length</a:t>
            </a:r>
            <a:r>
              <a:rPr lang="en-IN" dirty="0"/>
              <a:t>) throws </a:t>
            </a:r>
            <a:r>
              <a:rPr lang="en-IN" dirty="0" err="1"/>
              <a:t>IOException</a:t>
            </a:r>
            <a:endParaRPr lang="en-IN" dirty="0"/>
          </a:p>
          <a:p>
            <a:pPr marL="0" indent="0">
              <a:buNone/>
            </a:pPr>
            <a:r>
              <a:rPr lang="en-IN" dirty="0"/>
              <a:t>public void </a:t>
            </a:r>
            <a:r>
              <a:rPr lang="en-IN" b="1" dirty="0">
                <a:effectLst/>
              </a:rPr>
              <a:t>write</a:t>
            </a:r>
            <a:r>
              <a:rPr lang="en-IN" dirty="0"/>
              <a:t>(char[] </a:t>
            </a:r>
            <a:r>
              <a:rPr lang="en-IN" i="1" dirty="0">
                <a:effectLst/>
              </a:rPr>
              <a:t>chars</a:t>
            </a:r>
            <a:r>
              <a:rPr lang="en-IN" dirty="0"/>
              <a:t>) throws </a:t>
            </a:r>
            <a:r>
              <a:rPr lang="en-IN" dirty="0" err="1"/>
              <a:t>IOException</a:t>
            </a:r>
            <a:endParaRPr lang="en-US" dirty="0"/>
          </a:p>
        </p:txBody>
      </p:sp>
    </p:spTree>
    <p:extLst>
      <p:ext uri="{BB962C8B-B14F-4D97-AF65-F5344CB8AC3E}">
        <p14:creationId xmlns:p14="http://schemas.microsoft.com/office/powerpoint/2010/main" val="396022788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4876-FF8A-1F3A-EB8E-481154316DC0}"/>
              </a:ext>
            </a:extLst>
          </p:cNvPr>
          <p:cNvSpPr>
            <a:spLocks noGrp="1"/>
          </p:cNvSpPr>
          <p:nvPr>
            <p:ph type="title"/>
          </p:nvPr>
        </p:nvSpPr>
        <p:spPr/>
        <p:txBody>
          <a:bodyPr>
            <a:normAutofit fontScale="90000"/>
          </a:bodyPr>
          <a:lstStyle/>
          <a:p>
            <a:r>
              <a:rPr lang="en-IN" b="1" i="0" u="none" strike="noStrike" dirty="0">
                <a:solidFill>
                  <a:srgbClr val="0A8464"/>
                </a:solidFill>
                <a:effectLst/>
                <a:latin typeface="Segoe UI" panose="020B0502040204020203" pitchFamily="34" charset="0"/>
              </a:rPr>
              <a:t>File I/O Character-Streams - </a:t>
            </a:r>
            <a:r>
              <a:rPr lang="en-IN" b="1" i="0" u="none" strike="noStrike" dirty="0" err="1">
                <a:solidFill>
                  <a:srgbClr val="0A8464"/>
                </a:solidFill>
                <a:effectLst/>
                <a:latin typeface="Consolas" panose="020B0609020204030204" pitchFamily="49" charset="0"/>
              </a:rPr>
              <a:t>FileReader</a:t>
            </a:r>
            <a:r>
              <a:rPr lang="en-IN" b="1" i="0" u="none" strike="noStrike" dirty="0">
                <a:solidFill>
                  <a:srgbClr val="0A8464"/>
                </a:solidFill>
                <a:effectLst/>
                <a:latin typeface="Segoe UI" panose="020B0502040204020203" pitchFamily="34" charset="0"/>
              </a:rPr>
              <a:t> &amp; </a:t>
            </a:r>
            <a:r>
              <a:rPr lang="en-IN" b="1" i="0" u="none" strike="noStrike" dirty="0" err="1">
                <a:solidFill>
                  <a:srgbClr val="0A8464"/>
                </a:solidFill>
                <a:effectLst/>
                <a:latin typeface="Consolas" panose="020B0609020204030204" pitchFamily="49" charset="0"/>
              </a:rPr>
              <a:t>FileWriter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271D187-6F05-0C46-3B51-CAE333559B81}"/>
              </a:ext>
            </a:extLst>
          </p:cNvPr>
          <p:cNvSpPr>
            <a:spLocks noGrp="1"/>
          </p:cNvSpPr>
          <p:nvPr>
            <p:ph idx="1"/>
          </p:nvPr>
        </p:nvSpPr>
        <p:spPr/>
        <p:txBody>
          <a:bodyPr>
            <a:normAutofit fontScale="92500" lnSpcReduction="10000"/>
          </a:bodyPr>
          <a:lstStyle/>
          <a:p>
            <a:r>
              <a:rPr lang="en-IN" dirty="0" err="1"/>
              <a:t>FileReader</a:t>
            </a:r>
            <a:r>
              <a:rPr lang="en-IN" b="0" i="0" u="none" strike="noStrike" dirty="0">
                <a:solidFill>
                  <a:srgbClr val="000000"/>
                </a:solidFill>
                <a:effectLst/>
                <a:highlight>
                  <a:srgbClr val="FFFFFF"/>
                </a:highlight>
                <a:latin typeface="Segoe UI" panose="020B0502040204020203" pitchFamily="34" charset="0"/>
              </a:rPr>
              <a:t> and </a:t>
            </a:r>
            <a:r>
              <a:rPr lang="en-IN" dirty="0" err="1"/>
              <a:t>FileWriter</a:t>
            </a:r>
            <a:r>
              <a:rPr lang="en-IN" b="0" i="0" u="none" strike="noStrike" dirty="0">
                <a:solidFill>
                  <a:srgbClr val="000000"/>
                </a:solidFill>
                <a:effectLst/>
                <a:highlight>
                  <a:srgbClr val="FFFFFF"/>
                </a:highlight>
                <a:latin typeface="Segoe UI" panose="020B0502040204020203" pitchFamily="34" charset="0"/>
              </a:rPr>
              <a:t> are concrete implementations to the </a:t>
            </a:r>
            <a:r>
              <a:rPr lang="en-IN" dirty="0"/>
              <a:t>abstract</a:t>
            </a:r>
            <a:r>
              <a:rPr lang="en-IN" b="0" i="0" u="none" strike="noStrike" dirty="0">
                <a:solidFill>
                  <a:srgbClr val="000000"/>
                </a:solidFill>
                <a:effectLst/>
                <a:highlight>
                  <a:srgbClr val="FFFFFF"/>
                </a:highlight>
                <a:latin typeface="Segoe UI" panose="020B0502040204020203" pitchFamily="34" charset="0"/>
              </a:rPr>
              <a:t> </a:t>
            </a:r>
            <a:r>
              <a:rPr lang="en-IN" b="0" i="0" u="none" strike="noStrike" dirty="0" err="1">
                <a:solidFill>
                  <a:srgbClr val="000000"/>
                </a:solidFill>
                <a:effectLst/>
                <a:highlight>
                  <a:srgbClr val="FFFFFF"/>
                </a:highlight>
                <a:latin typeface="Segoe UI" panose="020B0502040204020203" pitchFamily="34" charset="0"/>
              </a:rPr>
              <a:t>superclasses</a:t>
            </a:r>
            <a:r>
              <a:rPr lang="en-IN" b="0" i="0" u="none" strike="noStrike" dirty="0">
                <a:solidFill>
                  <a:srgbClr val="000000"/>
                </a:solidFill>
                <a:effectLst/>
                <a:highlight>
                  <a:srgbClr val="FFFFFF"/>
                </a:highlight>
                <a:latin typeface="Segoe UI" panose="020B0502040204020203" pitchFamily="34" charset="0"/>
              </a:rPr>
              <a:t> </a:t>
            </a:r>
            <a:r>
              <a:rPr lang="en-IN" dirty="0"/>
              <a:t>Reader</a:t>
            </a:r>
            <a:r>
              <a:rPr lang="en-IN" b="0" i="0" u="none" strike="noStrike" dirty="0">
                <a:solidFill>
                  <a:srgbClr val="000000"/>
                </a:solidFill>
                <a:effectLst/>
                <a:highlight>
                  <a:srgbClr val="FFFFFF"/>
                </a:highlight>
                <a:latin typeface="Segoe UI" panose="020B0502040204020203" pitchFamily="34" charset="0"/>
              </a:rPr>
              <a:t> and </a:t>
            </a:r>
            <a:r>
              <a:rPr lang="en-IN" dirty="0"/>
              <a:t>Writer</a:t>
            </a:r>
            <a:r>
              <a:rPr lang="en-IN" b="0" i="0" u="none" strike="noStrike" dirty="0">
                <a:solidFill>
                  <a:srgbClr val="000000"/>
                </a:solidFill>
                <a:effectLst/>
                <a:highlight>
                  <a:srgbClr val="FFFFFF"/>
                </a:highlight>
                <a:latin typeface="Segoe UI" panose="020B0502040204020203" pitchFamily="34" charset="0"/>
              </a:rPr>
              <a:t>, to support I/O from disk files. </a:t>
            </a:r>
            <a:r>
              <a:rPr lang="en-IN" dirty="0" err="1"/>
              <a:t>FileReader</a:t>
            </a:r>
            <a:r>
              <a:rPr lang="en-IN" b="0" i="0" u="none" strike="noStrike" dirty="0">
                <a:solidFill>
                  <a:srgbClr val="000000"/>
                </a:solidFill>
                <a:effectLst/>
                <a:highlight>
                  <a:srgbClr val="FFFFFF"/>
                </a:highlight>
                <a:latin typeface="Segoe UI" panose="020B0502040204020203" pitchFamily="34" charset="0"/>
              </a:rPr>
              <a:t>/</a:t>
            </a:r>
            <a:r>
              <a:rPr lang="en-IN" dirty="0" err="1"/>
              <a:t>FileWriter</a:t>
            </a:r>
            <a:r>
              <a:rPr lang="en-IN" b="0" i="0" u="none" strike="noStrike" dirty="0">
                <a:solidFill>
                  <a:srgbClr val="000000"/>
                </a:solidFill>
                <a:effectLst/>
                <a:highlight>
                  <a:srgbClr val="FFFFFF"/>
                </a:highlight>
                <a:latin typeface="Segoe UI" panose="020B0502040204020203" pitchFamily="34" charset="0"/>
              </a:rPr>
              <a:t> assumes that the </a:t>
            </a:r>
            <a:r>
              <a:rPr lang="en-IN" b="0" i="1" u="none" strike="noStrike" dirty="0">
                <a:solidFill>
                  <a:srgbClr val="000000"/>
                </a:solidFill>
                <a:effectLst/>
                <a:latin typeface="Segoe UI" panose="020B0502040204020203" pitchFamily="34" charset="0"/>
              </a:rPr>
              <a:t>default character encoding</a:t>
            </a:r>
            <a:r>
              <a:rPr lang="en-IN" b="0" i="0" u="none" strike="noStrike" dirty="0">
                <a:solidFill>
                  <a:srgbClr val="000000"/>
                </a:solidFill>
                <a:effectLst/>
                <a:highlight>
                  <a:srgbClr val="FFFFFF"/>
                </a:highlight>
                <a:latin typeface="Segoe UI" panose="020B0502040204020203" pitchFamily="34" charset="0"/>
              </a:rPr>
              <a:t> (</a:t>
            </a:r>
            <a:r>
              <a:rPr lang="en-IN" b="0" i="1" u="none" strike="noStrike" dirty="0">
                <a:solidFill>
                  <a:srgbClr val="000000"/>
                </a:solidFill>
                <a:effectLst/>
                <a:latin typeface="Segoe UI" panose="020B0502040204020203" pitchFamily="34" charset="0"/>
              </a:rPr>
              <a:t>charset</a:t>
            </a:r>
            <a:r>
              <a:rPr lang="en-IN" b="0" i="0" u="none" strike="noStrike" dirty="0">
                <a:solidFill>
                  <a:srgbClr val="000000"/>
                </a:solidFill>
                <a:effectLst/>
                <a:highlight>
                  <a:srgbClr val="FFFFFF"/>
                </a:highlight>
                <a:latin typeface="Segoe UI" panose="020B0502040204020203" pitchFamily="34" charset="0"/>
              </a:rPr>
              <a:t>) is used for the disk file. The default charset is kept in the JVM's system property "</a:t>
            </a:r>
            <a:r>
              <a:rPr lang="en-IN" dirty="0" err="1"/>
              <a:t>file.encoding</a:t>
            </a:r>
            <a:r>
              <a:rPr lang="en-IN" b="0" i="0" u="none" strike="noStrike" dirty="0">
                <a:solidFill>
                  <a:srgbClr val="000000"/>
                </a:solidFill>
                <a:effectLst/>
                <a:highlight>
                  <a:srgbClr val="FFFFFF"/>
                </a:highlight>
                <a:latin typeface="Segoe UI" panose="020B0502040204020203" pitchFamily="34" charset="0"/>
              </a:rPr>
              <a:t>".</a:t>
            </a:r>
          </a:p>
          <a:p>
            <a:r>
              <a:rPr lang="en-IN" b="0" i="0" u="none" strike="noStrike" dirty="0">
                <a:solidFill>
                  <a:srgbClr val="000000"/>
                </a:solidFill>
                <a:effectLst/>
                <a:highlight>
                  <a:srgbClr val="FFFFFF"/>
                </a:highlight>
                <a:latin typeface="Segoe UI" panose="020B0502040204020203" pitchFamily="34" charset="0"/>
              </a:rPr>
              <a:t> You can get the default charset via </a:t>
            </a:r>
            <a:r>
              <a:rPr lang="en-IN" dirty="0"/>
              <a:t>static</a:t>
            </a:r>
            <a:r>
              <a:rPr lang="en-IN" b="0" i="0" u="none" strike="noStrike" dirty="0">
                <a:solidFill>
                  <a:srgbClr val="000000"/>
                </a:solidFill>
                <a:effectLst/>
                <a:highlight>
                  <a:srgbClr val="FFFFFF"/>
                </a:highlight>
                <a:latin typeface="Segoe UI" panose="020B0502040204020203" pitchFamily="34" charset="0"/>
              </a:rPr>
              <a:t> method </a:t>
            </a:r>
            <a:r>
              <a:rPr lang="en-IN" dirty="0" err="1"/>
              <a:t>java.nio.charset.Charset.defaultCharset</a:t>
            </a:r>
            <a:r>
              <a:rPr lang="en-IN" dirty="0"/>
              <a:t>()</a:t>
            </a:r>
            <a:r>
              <a:rPr lang="en-IN" b="0" i="0" u="none" strike="noStrike" dirty="0">
                <a:solidFill>
                  <a:srgbClr val="000000"/>
                </a:solidFill>
                <a:effectLst/>
                <a:highlight>
                  <a:srgbClr val="FFFFFF"/>
                </a:highlight>
                <a:latin typeface="Segoe UI" panose="020B0502040204020203" pitchFamily="34" charset="0"/>
              </a:rPr>
              <a:t> or </a:t>
            </a:r>
            <a:r>
              <a:rPr lang="en-IN" dirty="0" err="1"/>
              <a:t>System.getProperty</a:t>
            </a:r>
            <a:r>
              <a:rPr lang="en-IN" dirty="0"/>
              <a:t>("</a:t>
            </a:r>
            <a:r>
              <a:rPr lang="en-IN" dirty="0" err="1"/>
              <a:t>file.encoding</a:t>
            </a:r>
            <a:r>
              <a:rPr lang="en-IN" dirty="0"/>
              <a:t>")</a:t>
            </a:r>
            <a:r>
              <a:rPr lang="en-IN" b="0" i="0" u="none" strike="noStrike" dirty="0">
                <a:solidFill>
                  <a:srgbClr val="000000"/>
                </a:solidFill>
                <a:effectLst/>
                <a:highlight>
                  <a:srgbClr val="FFFFFF"/>
                </a:highlight>
                <a:latin typeface="Segoe UI" panose="020B0502040204020203" pitchFamily="34" charset="0"/>
              </a:rPr>
              <a:t>. It is probable safe to use </a:t>
            </a:r>
            <a:r>
              <a:rPr lang="en-IN" dirty="0" err="1"/>
              <a:t>FileReader</a:t>
            </a:r>
            <a:r>
              <a:rPr lang="en-IN" b="0" i="0" u="none" strike="noStrike" dirty="0">
                <a:solidFill>
                  <a:srgbClr val="000000"/>
                </a:solidFill>
                <a:effectLst/>
                <a:highlight>
                  <a:srgbClr val="FFFFFF"/>
                </a:highlight>
                <a:latin typeface="Segoe UI" panose="020B0502040204020203" pitchFamily="34" charset="0"/>
              </a:rPr>
              <a:t>/</a:t>
            </a:r>
            <a:r>
              <a:rPr lang="en-IN" dirty="0" err="1"/>
              <a:t>FileWriter</a:t>
            </a:r>
            <a:r>
              <a:rPr lang="en-IN" b="0" i="0" u="none" strike="noStrike" dirty="0">
                <a:solidFill>
                  <a:srgbClr val="000000"/>
                </a:solidFill>
                <a:effectLst/>
                <a:highlight>
                  <a:srgbClr val="FFFFFF"/>
                </a:highlight>
                <a:latin typeface="Segoe UI" panose="020B0502040204020203" pitchFamily="34" charset="0"/>
              </a:rPr>
              <a:t> for ASCII texts, provided that the default charset is compatible to ASCII (such as US-ASCII, ISO-8859-x, UTF-8, and many others, but NOT UTF-16, UTF-16BE, UTF-16LE and many others). Use of </a:t>
            </a:r>
            <a:r>
              <a:rPr lang="en-IN" dirty="0" err="1"/>
              <a:t>FileReader</a:t>
            </a:r>
            <a:r>
              <a:rPr lang="en-IN" dirty="0"/>
              <a:t>/</a:t>
            </a:r>
            <a:r>
              <a:rPr lang="en-IN" dirty="0" err="1"/>
              <a:t>FileWriter</a:t>
            </a:r>
            <a:r>
              <a:rPr lang="en-IN" b="0" i="0" u="none" strike="noStrike" dirty="0">
                <a:solidFill>
                  <a:srgbClr val="000000"/>
                </a:solidFill>
                <a:effectLst/>
                <a:highlight>
                  <a:srgbClr val="FFFFFF"/>
                </a:highlight>
                <a:latin typeface="Segoe UI" panose="020B0502040204020203" pitchFamily="34" charset="0"/>
              </a:rPr>
              <a:t> is NOT recommended as you have no control of the file encoding charset.</a:t>
            </a:r>
            <a:endParaRPr lang="en-US" dirty="0"/>
          </a:p>
        </p:txBody>
      </p:sp>
    </p:spTree>
    <p:extLst>
      <p:ext uri="{BB962C8B-B14F-4D97-AF65-F5344CB8AC3E}">
        <p14:creationId xmlns:p14="http://schemas.microsoft.com/office/powerpoint/2010/main" val="272553885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38C1-7052-751F-C8ED-D18FAD75ECE6}"/>
              </a:ext>
            </a:extLst>
          </p:cNvPr>
          <p:cNvSpPr>
            <a:spLocks noGrp="1"/>
          </p:cNvSpPr>
          <p:nvPr>
            <p:ph type="title"/>
          </p:nvPr>
        </p:nvSpPr>
        <p:spPr/>
        <p:txBody>
          <a:bodyPr>
            <a:normAutofit fontScale="90000"/>
          </a:bodyPr>
          <a:lstStyle/>
          <a:p>
            <a:r>
              <a:rPr lang="en-IN" b="1" i="0" u="none" strike="noStrike" dirty="0">
                <a:solidFill>
                  <a:srgbClr val="0A8464"/>
                </a:solidFill>
                <a:effectLst/>
                <a:latin typeface="Segoe UI" panose="020B0502040204020203" pitchFamily="34" charset="0"/>
              </a:rPr>
              <a:t>Buffered I/O Character-Streams - </a:t>
            </a:r>
            <a:r>
              <a:rPr lang="en-IN" b="1" i="0" u="none" strike="noStrike" dirty="0" err="1">
                <a:solidFill>
                  <a:srgbClr val="0A8464"/>
                </a:solidFill>
                <a:effectLst/>
                <a:latin typeface="Consolas" panose="020B0609020204030204" pitchFamily="49" charset="0"/>
              </a:rPr>
              <a:t>BufferedReader</a:t>
            </a:r>
            <a:r>
              <a:rPr lang="en-IN" b="1" i="0" u="none" strike="noStrike" dirty="0">
                <a:solidFill>
                  <a:srgbClr val="0A8464"/>
                </a:solidFill>
                <a:effectLst/>
                <a:latin typeface="Segoe UI" panose="020B0502040204020203" pitchFamily="34" charset="0"/>
              </a:rPr>
              <a:t> &amp; </a:t>
            </a:r>
            <a:r>
              <a:rPr lang="en-IN" b="1" i="0" u="none" strike="noStrike" dirty="0" err="1">
                <a:solidFill>
                  <a:srgbClr val="0A8464"/>
                </a:solidFill>
                <a:effectLst/>
                <a:latin typeface="Consolas" panose="020B0609020204030204" pitchFamily="49" charset="0"/>
              </a:rPr>
              <a:t>BufferedWriter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D56CEE7-AF72-BB89-5A76-AD5B214D4F59}"/>
              </a:ext>
            </a:extLst>
          </p:cNvPr>
          <p:cNvSpPr>
            <a:spLocks noGrp="1"/>
          </p:cNvSpPr>
          <p:nvPr>
            <p:ph idx="1"/>
          </p:nvPr>
        </p:nvSpPr>
        <p:spPr/>
        <p:txBody>
          <a:bodyPr/>
          <a:lstStyle/>
          <a:p>
            <a:r>
              <a:rPr lang="en-IN" dirty="0" err="1"/>
              <a:t>BufferedReader</a:t>
            </a:r>
            <a:r>
              <a:rPr lang="en-IN" b="0" i="0" u="none" strike="noStrike" dirty="0">
                <a:solidFill>
                  <a:srgbClr val="000000"/>
                </a:solidFill>
                <a:effectLst/>
                <a:highlight>
                  <a:srgbClr val="FFFFFF"/>
                </a:highlight>
                <a:latin typeface="Segoe UI" panose="020B0502040204020203" pitchFamily="34" charset="0"/>
              </a:rPr>
              <a:t> and </a:t>
            </a:r>
            <a:r>
              <a:rPr lang="en-IN" dirty="0" err="1"/>
              <a:t>BufferedWriter</a:t>
            </a:r>
            <a:r>
              <a:rPr lang="en-IN" b="0" i="0" u="none" strike="noStrike" dirty="0">
                <a:solidFill>
                  <a:srgbClr val="000000"/>
                </a:solidFill>
                <a:effectLst/>
                <a:highlight>
                  <a:srgbClr val="FFFFFF"/>
                </a:highlight>
                <a:latin typeface="Segoe UI" panose="020B0502040204020203" pitchFamily="34" charset="0"/>
              </a:rPr>
              <a:t> can be stacked on top of </a:t>
            </a:r>
            <a:r>
              <a:rPr lang="en-IN" dirty="0" err="1"/>
              <a:t>FileReader</a:t>
            </a:r>
            <a:r>
              <a:rPr lang="en-IN" dirty="0"/>
              <a:t>/</a:t>
            </a:r>
            <a:r>
              <a:rPr lang="en-IN" dirty="0" err="1"/>
              <a:t>FileWriter</a:t>
            </a:r>
            <a:r>
              <a:rPr lang="en-IN" b="0" i="0" u="none" strike="noStrike" dirty="0">
                <a:solidFill>
                  <a:srgbClr val="000000"/>
                </a:solidFill>
                <a:effectLst/>
                <a:highlight>
                  <a:srgbClr val="FFFFFF"/>
                </a:highlight>
                <a:latin typeface="Segoe UI" panose="020B0502040204020203" pitchFamily="34" charset="0"/>
              </a:rPr>
              <a:t> or other character streams to perform buffered I/O, instead of character-by-character. </a:t>
            </a:r>
            <a:r>
              <a:rPr lang="en-IN" dirty="0" err="1"/>
              <a:t>BufferedReader</a:t>
            </a:r>
            <a:r>
              <a:rPr lang="en-IN" b="0" i="0" u="none" strike="noStrike" dirty="0">
                <a:solidFill>
                  <a:srgbClr val="000000"/>
                </a:solidFill>
                <a:effectLst/>
                <a:highlight>
                  <a:srgbClr val="FFFFFF"/>
                </a:highlight>
                <a:latin typeface="Segoe UI" panose="020B0502040204020203" pitchFamily="34" charset="0"/>
              </a:rPr>
              <a:t> provides a new method </a:t>
            </a:r>
            <a:r>
              <a:rPr lang="en-IN" dirty="0" err="1"/>
              <a:t>readLine</a:t>
            </a:r>
            <a:r>
              <a:rPr lang="en-IN" dirty="0"/>
              <a:t>()</a:t>
            </a:r>
            <a:r>
              <a:rPr lang="en-IN" b="0" i="0" u="none" strike="noStrike" dirty="0">
                <a:solidFill>
                  <a:srgbClr val="000000"/>
                </a:solidFill>
                <a:effectLst/>
                <a:highlight>
                  <a:srgbClr val="FFFFFF"/>
                </a:highlight>
                <a:latin typeface="Segoe UI" panose="020B0502040204020203" pitchFamily="34" charset="0"/>
              </a:rPr>
              <a:t>, which reads a line and returns a </a:t>
            </a:r>
            <a:r>
              <a:rPr lang="en-IN" dirty="0"/>
              <a:t>String</a:t>
            </a:r>
            <a:r>
              <a:rPr lang="en-IN" b="0" i="0" u="none" strike="noStrike" dirty="0">
                <a:solidFill>
                  <a:srgbClr val="000000"/>
                </a:solidFill>
                <a:effectLst/>
                <a:highlight>
                  <a:srgbClr val="FFFFFF"/>
                </a:highlight>
                <a:latin typeface="Segoe UI" panose="020B0502040204020203" pitchFamily="34" charset="0"/>
              </a:rPr>
              <a:t> (without the line delimiter). Lines could be delimited by "</a:t>
            </a:r>
            <a:r>
              <a:rPr lang="en-IN" dirty="0"/>
              <a:t>\n</a:t>
            </a:r>
            <a:r>
              <a:rPr lang="en-IN" b="0" i="0" u="none" strike="noStrike" dirty="0">
                <a:solidFill>
                  <a:srgbClr val="000000"/>
                </a:solidFill>
                <a:effectLst/>
                <a:highlight>
                  <a:srgbClr val="FFFFFF"/>
                </a:highlight>
                <a:latin typeface="Segoe UI" panose="020B0502040204020203" pitchFamily="34" charset="0"/>
              </a:rPr>
              <a:t>" (Unix), "</a:t>
            </a:r>
            <a:r>
              <a:rPr lang="en-IN" dirty="0"/>
              <a:t>\r\n</a:t>
            </a:r>
            <a:r>
              <a:rPr lang="en-IN" b="0" i="0" u="none" strike="noStrike" dirty="0">
                <a:solidFill>
                  <a:srgbClr val="000000"/>
                </a:solidFill>
                <a:effectLst/>
                <a:highlight>
                  <a:srgbClr val="FFFFFF"/>
                </a:highlight>
                <a:latin typeface="Segoe UI" panose="020B0502040204020203" pitchFamily="34" charset="0"/>
              </a:rPr>
              <a:t>" (Windows), or "</a:t>
            </a:r>
            <a:r>
              <a:rPr lang="en-IN" dirty="0"/>
              <a:t>\r</a:t>
            </a:r>
            <a:r>
              <a:rPr lang="en-IN" b="0" i="0" u="none" strike="noStrike" dirty="0">
                <a:solidFill>
                  <a:srgbClr val="000000"/>
                </a:solidFill>
                <a:effectLst/>
                <a:highlight>
                  <a:srgbClr val="FFFFFF"/>
                </a:highlight>
                <a:latin typeface="Segoe UI" panose="020B0502040204020203" pitchFamily="34" charset="0"/>
              </a:rPr>
              <a:t>" (Mac).</a:t>
            </a:r>
            <a:endParaRPr lang="en-US" dirty="0"/>
          </a:p>
        </p:txBody>
      </p:sp>
    </p:spTree>
    <p:extLst>
      <p:ext uri="{BB962C8B-B14F-4D97-AF65-F5344CB8AC3E}">
        <p14:creationId xmlns:p14="http://schemas.microsoft.com/office/powerpoint/2010/main" val="143675389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874D-5153-DFBA-8909-AB061944549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C1DFB41-ED42-2059-7FEF-3AF0725A2AE5}"/>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dirty="0"/>
              <a:t>Byte-stream Classes: </a:t>
            </a:r>
          </a:p>
          <a:p>
            <a:pPr algn="l">
              <a:buFontTx/>
              <a:buChar char="-"/>
            </a:pPr>
            <a:r>
              <a:rPr lang="en-IN" dirty="0" err="1"/>
              <a:t>InputStream</a:t>
            </a:r>
            <a:r>
              <a:rPr lang="en-IN" dirty="0"/>
              <a:t> </a:t>
            </a:r>
          </a:p>
          <a:p>
            <a:pPr algn="l">
              <a:buFontTx/>
              <a:buChar char="-"/>
            </a:pPr>
            <a:r>
              <a:rPr lang="en-IN" dirty="0" err="1"/>
              <a:t>OutputStream</a:t>
            </a:r>
            <a:r>
              <a:rPr lang="en-IN" dirty="0"/>
              <a:t> </a:t>
            </a:r>
          </a:p>
          <a:p>
            <a:pPr lvl="1">
              <a:buFontTx/>
              <a:buChar char="-"/>
            </a:pP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FileOutputStream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ByteArrayOutputStream</a:t>
            </a:r>
            <a:endParaRPr lang="en-IN" b="0" i="0" u="none" strike="noStrike" dirty="0">
              <a:solidFill>
                <a:srgbClr val="344054"/>
              </a:solidFill>
              <a:effectLst/>
              <a:highlight>
                <a:srgbClr val="FFFFFF"/>
              </a:highlight>
              <a:latin typeface="Source Sans 3"/>
            </a:endParaRPr>
          </a:p>
          <a:p>
            <a:pPr algn="l">
              <a:buFont typeface="Arial" panose="020B0604020202020204" pitchFamily="34" charset="0"/>
              <a:buChar char="•"/>
            </a:pPr>
            <a:r>
              <a:rPr lang="en-IN" dirty="0"/>
              <a:t>Character-stream Classes: </a:t>
            </a:r>
          </a:p>
          <a:p>
            <a:pPr algn="l">
              <a:buFontTx/>
              <a:buChar char="-"/>
            </a:pPr>
            <a:r>
              <a:rPr lang="en-IN" dirty="0"/>
              <a:t>Reader</a:t>
            </a:r>
          </a:p>
          <a:p>
            <a:pPr algn="l">
              <a:buFontTx/>
              <a:buChar char="-"/>
            </a:pPr>
            <a:r>
              <a:rPr lang="en-IN" dirty="0"/>
              <a:t>Writer</a:t>
            </a:r>
          </a:p>
          <a:p>
            <a:pPr lvl="1">
              <a:buFontTx/>
              <a:buChar char="-"/>
            </a:pPr>
            <a:r>
              <a:rPr lang="en-IN" dirty="0"/>
              <a:t> </a:t>
            </a:r>
            <a:r>
              <a:rPr lang="en-IN" b="0" i="0" u="none" strike="noStrike" dirty="0" err="1">
                <a:solidFill>
                  <a:srgbClr val="344054"/>
                </a:solidFill>
                <a:effectLst/>
                <a:highlight>
                  <a:srgbClr val="FFFFFF"/>
                </a:highlight>
                <a:latin typeface="Source Sans 3"/>
              </a:rPr>
              <a:t>FileReader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FileWriter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BufferedWriter</a:t>
            </a:r>
            <a:endParaRPr lang="en-IN" b="0" i="0" u="none" strike="noStrike" dirty="0">
              <a:solidFill>
                <a:srgbClr val="344054"/>
              </a:solidFill>
              <a:effectLst/>
              <a:highlight>
                <a:srgbClr val="FFFFFF"/>
              </a:highlight>
              <a:latin typeface="Source Sans 3"/>
            </a:endParaRPr>
          </a:p>
          <a:p>
            <a:endParaRPr lang="en-US" dirty="0"/>
          </a:p>
        </p:txBody>
      </p:sp>
    </p:spTree>
    <p:extLst>
      <p:ext uri="{BB962C8B-B14F-4D97-AF65-F5344CB8AC3E}">
        <p14:creationId xmlns:p14="http://schemas.microsoft.com/office/powerpoint/2010/main" val="13321986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2326-076B-0C14-2924-F9F856702A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0E7237-64F2-8454-3879-356B97510590}"/>
              </a:ext>
            </a:extLst>
          </p:cNvPr>
          <p:cNvSpPr>
            <a:spLocks noGrp="1"/>
          </p:cNvSpPr>
          <p:nvPr>
            <p:ph idx="1"/>
          </p:nvPr>
        </p:nvSpPr>
        <p:spPr/>
        <p:txBody>
          <a:bodyPr/>
          <a:lstStyle/>
          <a:p>
            <a:r>
              <a:rPr lang="en-IN" dirty="0"/>
              <a:t>Non-stream Classes: </a:t>
            </a:r>
          </a:p>
          <a:p>
            <a:pPr>
              <a:buFontTx/>
              <a:buChar char="-"/>
            </a:pPr>
            <a:r>
              <a:rPr lang="en-IN" dirty="0"/>
              <a:t>File</a:t>
            </a:r>
          </a:p>
          <a:p>
            <a:pPr>
              <a:buFontTx/>
              <a:buChar char="-"/>
            </a:pPr>
            <a:r>
              <a:rPr lang="en-IN" dirty="0" err="1"/>
              <a:t>RandomAccessFile</a:t>
            </a:r>
            <a:r>
              <a:rPr lang="en-IN" dirty="0"/>
              <a:t> </a:t>
            </a:r>
          </a:p>
          <a:p>
            <a:pPr>
              <a:buFontTx/>
              <a:buChar char="-"/>
            </a:pPr>
            <a:r>
              <a:rPr lang="en-IN" dirty="0" err="1"/>
              <a:t>FileInputStream</a:t>
            </a:r>
            <a:r>
              <a:rPr lang="en-IN" dirty="0"/>
              <a:t> </a:t>
            </a:r>
          </a:p>
          <a:p>
            <a:pPr marL="0" indent="0">
              <a:buNone/>
            </a:pPr>
            <a:r>
              <a:rPr lang="en-IN" dirty="0"/>
              <a:t>- </a:t>
            </a:r>
            <a:r>
              <a:rPr lang="en-IN" dirty="0" err="1"/>
              <a:t>FileOutputStream</a:t>
            </a:r>
            <a:endParaRPr lang="en-US" dirty="0"/>
          </a:p>
        </p:txBody>
      </p:sp>
    </p:spTree>
    <p:extLst>
      <p:ext uri="{BB962C8B-B14F-4D97-AF65-F5344CB8AC3E}">
        <p14:creationId xmlns:p14="http://schemas.microsoft.com/office/powerpoint/2010/main" val="21460166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580-EDFD-93B1-FE78-7AD854788FAF}"/>
              </a:ext>
            </a:extLst>
          </p:cNvPr>
          <p:cNvSpPr>
            <a:spLocks noGrp="1"/>
          </p:cNvSpPr>
          <p:nvPr>
            <p:ph type="title"/>
          </p:nvPr>
        </p:nvSpPr>
        <p:spPr/>
        <p:txBody>
          <a:bodyPr/>
          <a:lstStyle/>
          <a:p>
            <a:r>
              <a:rPr lang="en-IN" b="1" i="0" u="none" strike="noStrike" dirty="0" err="1">
                <a:solidFill>
                  <a:srgbClr val="344054"/>
                </a:solidFill>
                <a:effectLst/>
                <a:highlight>
                  <a:srgbClr val="FFFFFF"/>
                </a:highlight>
                <a:latin typeface="Source Sans 3"/>
              </a:rPr>
              <a:t>RandomAccessFile</a:t>
            </a:r>
            <a:endParaRPr lang="en-US" dirty="0"/>
          </a:p>
        </p:txBody>
      </p:sp>
      <p:sp>
        <p:nvSpPr>
          <p:cNvPr id="3" name="Content Placeholder 2">
            <a:extLst>
              <a:ext uri="{FF2B5EF4-FFF2-40B4-BE49-F238E27FC236}">
                <a16:creationId xmlns:a16="http://schemas.microsoft.com/office/drawing/2014/main" id="{98038A27-CE0F-F048-E12A-99BAFB7E151E}"/>
              </a:ext>
            </a:extLst>
          </p:cNvPr>
          <p:cNvSpPr>
            <a:spLocks noGrp="1"/>
          </p:cNvSpPr>
          <p:nvPr>
            <p:ph idx="1"/>
          </p:nvPr>
        </p:nvSpPr>
        <p:spPr/>
        <p:txBody>
          <a:bodyPr>
            <a:normAutofit fontScale="92500" lnSpcReduction="10000"/>
          </a:bodyPr>
          <a:lstStyle/>
          <a:p>
            <a:pPr algn="l"/>
            <a:r>
              <a:rPr lang="en-IN" b="0" i="0" u="none" strike="noStrike" dirty="0">
                <a:solidFill>
                  <a:srgbClr val="344054"/>
                </a:solidFill>
                <a:effectLst/>
                <a:highlight>
                  <a:srgbClr val="FFFFFF"/>
                </a:highlight>
                <a:latin typeface="Source Sans 3"/>
              </a:rPr>
              <a:t>The </a:t>
            </a:r>
            <a:r>
              <a:rPr lang="en-IN" b="1" i="0" u="none" strike="noStrike" dirty="0" err="1">
                <a:solidFill>
                  <a:srgbClr val="344054"/>
                </a:solidFill>
                <a:effectLst/>
                <a:highlight>
                  <a:srgbClr val="FFFFFF"/>
                </a:highlight>
                <a:latin typeface="Source Sans 3"/>
              </a:rPr>
              <a:t>RandomAccessFile</a:t>
            </a:r>
            <a:r>
              <a:rPr lang="en-IN" b="0" i="0" u="none" strike="noStrike" dirty="0">
                <a:solidFill>
                  <a:srgbClr val="344054"/>
                </a:solidFill>
                <a:effectLst/>
                <a:highlight>
                  <a:srgbClr val="FFFFFF"/>
                </a:highlight>
                <a:latin typeface="Source Sans 3"/>
              </a:rPr>
              <a:t> class is an </a:t>
            </a:r>
            <a:r>
              <a:rPr lang="en-IN" b="0" i="0" u="none" strike="noStrike" dirty="0" err="1">
                <a:solidFill>
                  <a:srgbClr val="344054"/>
                </a:solidFill>
                <a:effectLst/>
                <a:highlight>
                  <a:srgbClr val="FFFFFF"/>
                </a:highlight>
                <a:latin typeface="Source Sans 3"/>
              </a:rPr>
              <a:t>indispensible</a:t>
            </a:r>
            <a:r>
              <a:rPr lang="en-IN" b="0" i="0" u="none" strike="noStrike" dirty="0">
                <a:solidFill>
                  <a:srgbClr val="344054"/>
                </a:solidFill>
                <a:effectLst/>
                <a:highlight>
                  <a:srgbClr val="FFFFFF"/>
                </a:highlight>
                <a:latin typeface="Source Sans 3"/>
              </a:rPr>
              <a:t> tool when it comes to accessing files in a more flexible manner. This class, as the name suggests, allows both reading and writing operations at a random position in the file.</a:t>
            </a:r>
          </a:p>
          <a:p>
            <a:pPr marL="0" indent="0">
              <a:buNone/>
            </a:pPr>
            <a:endParaRPr lang="en-IN" dirty="0"/>
          </a:p>
          <a:p>
            <a:pPr marL="0" indent="0">
              <a:buNone/>
            </a:pPr>
            <a:r>
              <a:rPr lang="en-IN" dirty="0" err="1"/>
              <a:t>RandomAccessFile</a:t>
            </a:r>
            <a:r>
              <a:rPr lang="en-IN" dirty="0"/>
              <a:t> </a:t>
            </a:r>
            <a:r>
              <a:rPr lang="en-IN" dirty="0" err="1"/>
              <a:t>raf</a:t>
            </a:r>
            <a:r>
              <a:rPr lang="en-IN" dirty="0"/>
              <a:t> = new </a:t>
            </a:r>
            <a:r>
              <a:rPr lang="en-IN" dirty="0" err="1"/>
              <a:t>RandomAccessFile</a:t>
            </a:r>
            <a:r>
              <a:rPr lang="en-IN" dirty="0"/>
              <a:t>("</a:t>
            </a:r>
            <a:r>
              <a:rPr lang="en-IN" dirty="0" err="1"/>
              <a:t>randomfile.txt</a:t>
            </a:r>
            <a:r>
              <a:rPr lang="en-IN" dirty="0"/>
              <a:t>", "</a:t>
            </a:r>
            <a:r>
              <a:rPr lang="en-IN" dirty="0" err="1"/>
              <a:t>rw</a:t>
            </a:r>
            <a:r>
              <a:rPr lang="en-IN" dirty="0"/>
              <a:t>"); </a:t>
            </a:r>
          </a:p>
          <a:p>
            <a:pPr marL="0" indent="0">
              <a:buNone/>
            </a:pPr>
            <a:r>
              <a:rPr lang="en-IN" dirty="0" err="1"/>
              <a:t>raf.seek</a:t>
            </a:r>
            <a:r>
              <a:rPr lang="en-IN" dirty="0"/>
              <a:t>(</a:t>
            </a:r>
            <a:r>
              <a:rPr lang="en-IN" dirty="0" err="1"/>
              <a:t>raf.length</a:t>
            </a:r>
            <a:r>
              <a:rPr lang="en-IN" dirty="0"/>
              <a:t>()); // point to the end of the file</a:t>
            </a:r>
          </a:p>
          <a:p>
            <a:pPr marL="0" indent="0">
              <a:buNone/>
            </a:pPr>
            <a:r>
              <a:rPr lang="en-IN" dirty="0" err="1"/>
              <a:t>raf.writeUTF</a:t>
            </a:r>
            <a:r>
              <a:rPr lang="en-IN" dirty="0"/>
              <a:t>("Hello, World!");</a:t>
            </a:r>
          </a:p>
          <a:p>
            <a:pPr marL="0" indent="0">
              <a:buNone/>
            </a:pPr>
            <a:r>
              <a:rPr lang="en-IN" dirty="0" err="1"/>
              <a:t>raf.seek</a:t>
            </a:r>
            <a:r>
              <a:rPr lang="en-IN" dirty="0"/>
              <a:t>(0); // point to the beginning</a:t>
            </a:r>
          </a:p>
          <a:p>
            <a:pPr marL="0" indent="0">
              <a:buNone/>
            </a:pPr>
            <a:r>
              <a:rPr lang="en-IN" dirty="0" err="1"/>
              <a:t>raf.skipBytes</a:t>
            </a:r>
            <a:r>
              <a:rPr lang="en-IN" dirty="0"/>
              <a:t>(5); // skip </a:t>
            </a:r>
            <a:r>
              <a:rPr lang="en-IN"/>
              <a:t>5 bytes</a:t>
            </a:r>
          </a:p>
          <a:p>
            <a:pPr marL="0" indent="0">
              <a:buNone/>
            </a:pPr>
            <a:r>
              <a:rPr lang="en-IN"/>
              <a:t>String </a:t>
            </a:r>
            <a:r>
              <a:rPr lang="en-IN" dirty="0" err="1"/>
              <a:t>subStr</a:t>
            </a:r>
            <a:r>
              <a:rPr lang="en-IN" dirty="0"/>
              <a:t> = </a:t>
            </a:r>
            <a:r>
              <a:rPr lang="en-IN" dirty="0" err="1"/>
              <a:t>raf.readUTF</a:t>
            </a:r>
            <a:r>
              <a:rPr lang="en-IN" dirty="0"/>
              <a:t>(); // read the remaining part</a:t>
            </a:r>
            <a:endParaRPr lang="en-US" dirty="0"/>
          </a:p>
        </p:txBody>
      </p:sp>
    </p:spTree>
    <p:extLst>
      <p:ext uri="{BB962C8B-B14F-4D97-AF65-F5344CB8AC3E}">
        <p14:creationId xmlns:p14="http://schemas.microsoft.com/office/powerpoint/2010/main" val="181023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sz="4400" dirty="0">
                <a:effectLst/>
                <a:latin typeface="TTE1948BD8t00"/>
              </a:rPr>
              <a:t>Java Class Execution - Flow</a:t>
            </a:r>
            <a:endParaRPr lang="en-US" dirty="0">
              <a:latin typeface="TTE19494D0t00"/>
            </a:endParaRPr>
          </a:p>
        </p:txBody>
      </p:sp>
      <p:pic>
        <p:nvPicPr>
          <p:cNvPr id="4" name="Content Placeholder 3">
            <a:extLst>
              <a:ext uri="{FF2B5EF4-FFF2-40B4-BE49-F238E27FC236}">
                <a16:creationId xmlns:a16="http://schemas.microsoft.com/office/drawing/2014/main" id="{4F483E0F-C732-17C2-6D6F-AAFBF328F0E4}"/>
              </a:ext>
            </a:extLst>
          </p:cNvPr>
          <p:cNvPicPr>
            <a:picLocks noGrp="1" noChangeAspect="1"/>
          </p:cNvPicPr>
          <p:nvPr>
            <p:ph idx="1"/>
          </p:nvPr>
        </p:nvPicPr>
        <p:blipFill>
          <a:blip r:embed="rId2"/>
          <a:stretch>
            <a:fillRect/>
          </a:stretch>
        </p:blipFill>
        <p:spPr>
          <a:xfrm>
            <a:off x="4057792" y="1825625"/>
            <a:ext cx="4076416" cy="4351338"/>
          </a:xfrm>
          <a:prstGeom prst="rect">
            <a:avLst/>
          </a:prstGeom>
        </p:spPr>
      </p:pic>
    </p:spTree>
    <p:extLst>
      <p:ext uri="{BB962C8B-B14F-4D97-AF65-F5344CB8AC3E}">
        <p14:creationId xmlns:p14="http://schemas.microsoft.com/office/powerpoint/2010/main" val="820949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4" name="Picture 3">
            <a:extLst>
              <a:ext uri="{FF2B5EF4-FFF2-40B4-BE49-F238E27FC236}">
                <a16:creationId xmlns:a16="http://schemas.microsoft.com/office/drawing/2014/main" id="{E31A07F4-33B5-28E0-241A-FCD76D165D4E}"/>
              </a:ext>
            </a:extLst>
          </p:cNvPr>
          <p:cNvPicPr>
            <a:picLocks noChangeAspect="1"/>
          </p:cNvPicPr>
          <p:nvPr/>
        </p:nvPicPr>
        <p:blipFill>
          <a:blip r:embed="rId2"/>
          <a:stretch>
            <a:fillRect/>
          </a:stretch>
        </p:blipFill>
        <p:spPr>
          <a:xfrm>
            <a:off x="2209800" y="2457450"/>
            <a:ext cx="7772400" cy="1943100"/>
          </a:xfrm>
          <a:prstGeom prst="rect">
            <a:avLst/>
          </a:prstGeom>
        </p:spPr>
      </p:pic>
    </p:spTree>
    <p:extLst>
      <p:ext uri="{BB962C8B-B14F-4D97-AF65-F5344CB8AC3E}">
        <p14:creationId xmlns:p14="http://schemas.microsoft.com/office/powerpoint/2010/main" val="392871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66E5-6E14-A022-88AA-759E3887154B}"/>
              </a:ext>
            </a:extLst>
          </p:cNvPr>
          <p:cNvSpPr>
            <a:spLocks noGrp="1"/>
          </p:cNvSpPr>
          <p:nvPr>
            <p:ph type="title"/>
          </p:nvPr>
        </p:nvSpPr>
        <p:spPr>
          <a:xfrm>
            <a:off x="906010" y="1098958"/>
            <a:ext cx="10447789" cy="591730"/>
          </a:xfrm>
        </p:spPr>
        <p:txBody>
          <a:bodyPr>
            <a:normAutofit fontScale="90000"/>
          </a:bodyPr>
          <a:lstStyle/>
          <a:p>
            <a:r>
              <a:rPr lang="en-IN" sz="4400" dirty="0">
                <a:effectLst/>
                <a:latin typeface="TTE19494D0t00"/>
              </a:rPr>
              <a:t>Java 3</a:t>
            </a:r>
            <a:r>
              <a:rPr lang="en-IN" sz="4400" dirty="0">
                <a:effectLst/>
                <a:latin typeface="TTE1948BD8t00"/>
              </a:rPr>
              <a:t> </a:t>
            </a:r>
            <a:r>
              <a:rPr lang="en-IN" dirty="0">
                <a:latin typeface="TTE1948BD8t00"/>
              </a:rPr>
              <a:t>C</a:t>
            </a:r>
            <a:r>
              <a:rPr lang="en-IN" sz="4400" dirty="0">
                <a:effectLst/>
                <a:latin typeface="TTE1948BD8t00"/>
              </a:rPr>
              <a:t>ategories</a:t>
            </a:r>
            <a:br>
              <a:rPr lang="en-IN" dirty="0"/>
            </a:br>
            <a:endParaRPr lang="en-US" dirty="0"/>
          </a:p>
        </p:txBody>
      </p:sp>
      <p:sp>
        <p:nvSpPr>
          <p:cNvPr id="3" name="Content Placeholder 2">
            <a:extLst>
              <a:ext uri="{FF2B5EF4-FFF2-40B4-BE49-F238E27FC236}">
                <a16:creationId xmlns:a16="http://schemas.microsoft.com/office/drawing/2014/main" id="{3822DC11-AAC8-B637-A585-E6D66B243FB2}"/>
              </a:ext>
            </a:extLst>
          </p:cNvPr>
          <p:cNvSpPr>
            <a:spLocks noGrp="1"/>
          </p:cNvSpPr>
          <p:nvPr>
            <p:ph idx="1"/>
          </p:nvPr>
        </p:nvSpPr>
        <p:spPr>
          <a:xfrm>
            <a:off x="838200" y="1690688"/>
            <a:ext cx="10515600" cy="4905725"/>
          </a:xfrm>
        </p:spPr>
        <p:txBody>
          <a:bodyPr/>
          <a:lstStyle/>
          <a:p>
            <a:pPr>
              <a:buFont typeface="+mj-lt"/>
              <a:buAutoNum type="arabicPeriod"/>
            </a:pPr>
            <a:r>
              <a:rPr lang="en-IN" sz="1800" dirty="0">
                <a:effectLst/>
                <a:latin typeface="Arial" panose="020B0604020202020204" pitchFamily="34" charset="0"/>
                <a:cs typeface="Arial" panose="020B0604020202020204" pitchFamily="34" charset="0"/>
              </a:rPr>
              <a:t>J2SE is basically used for developing client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J2EE is used for developing server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J2ME is used for developing server side applications/programs(WAP protocol). </a:t>
            </a:r>
          </a:p>
          <a:p>
            <a:endParaRPr lang="en-US" dirty="0">
              <a:latin typeface="Arial" panose="020B0604020202020204" pitchFamily="34" charset="0"/>
              <a:cs typeface="Arial" panose="020B0604020202020204" pitchFamily="34" charset="0"/>
            </a:endParaRPr>
          </a:p>
          <a:p>
            <a:r>
              <a:rPr lang="en-IN" sz="1800" dirty="0">
                <a:effectLst/>
                <a:latin typeface="Arial" panose="020B0604020202020204" pitchFamily="34" charset="0"/>
                <a:cs typeface="Arial" panose="020B0604020202020204" pitchFamily="34" charset="0"/>
              </a:rPr>
              <a:t>If you exchange the data between client and server programs (J2SE and J2EE), by default JAVA is having on internal support with a protocol called http. </a:t>
            </a:r>
          </a:p>
          <a:p>
            <a:r>
              <a:rPr lang="en-IN" sz="1800" dirty="0">
                <a:effectLst/>
                <a:latin typeface="Arial" panose="020B0604020202020204" pitchFamily="34" charset="0"/>
                <a:cs typeface="Arial" panose="020B0604020202020204" pitchFamily="34" charset="0"/>
              </a:rPr>
              <a:t>J2ME is used for developing mobile applications. To develop J2ME applications we must use a protocol called WAP (Wireless Applications Protocol). </a:t>
            </a:r>
          </a:p>
        </p:txBody>
      </p:sp>
    </p:spTree>
    <p:extLst>
      <p:ext uri="{BB962C8B-B14F-4D97-AF65-F5344CB8AC3E}">
        <p14:creationId xmlns:p14="http://schemas.microsoft.com/office/powerpoint/2010/main" val="68091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5" name="Content Placeholder 4">
            <a:extLst>
              <a:ext uri="{FF2B5EF4-FFF2-40B4-BE49-F238E27FC236}">
                <a16:creationId xmlns:a16="http://schemas.microsoft.com/office/drawing/2014/main" id="{B3F5744C-9ED7-4952-856C-80A1BB331E71}"/>
              </a:ext>
            </a:extLst>
          </p:cNvPr>
          <p:cNvPicPr>
            <a:picLocks noGrp="1" noChangeAspect="1"/>
          </p:cNvPicPr>
          <p:nvPr>
            <p:ph idx="1"/>
          </p:nvPr>
        </p:nvPicPr>
        <p:blipFill>
          <a:blip r:embed="rId2"/>
          <a:stretch>
            <a:fillRect/>
          </a:stretch>
        </p:blipFill>
        <p:spPr>
          <a:xfrm>
            <a:off x="2667699" y="1476462"/>
            <a:ext cx="5972247" cy="4700501"/>
          </a:xfrm>
          <a:prstGeom prst="rect">
            <a:avLst/>
          </a:prstGeom>
        </p:spPr>
      </p:pic>
    </p:spTree>
    <p:extLst>
      <p:ext uri="{BB962C8B-B14F-4D97-AF65-F5344CB8AC3E}">
        <p14:creationId xmlns:p14="http://schemas.microsoft.com/office/powerpoint/2010/main" val="219200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lstStyle/>
          <a:p>
            <a:r>
              <a:rPr lang="en-IN" sz="1800" dirty="0">
                <a:effectLst/>
                <a:latin typeface="Arial" panose="020B0604020202020204" pitchFamily="34" charset="0"/>
                <a:cs typeface="Arial" panose="020B0604020202020204" pitchFamily="34" charset="0"/>
              </a:rPr>
              <a:t>Class. </a:t>
            </a:r>
          </a:p>
          <a:p>
            <a:r>
              <a:rPr lang="en-IN" sz="1800" dirty="0">
                <a:effectLst/>
                <a:latin typeface="Arial" panose="020B0604020202020204" pitchFamily="34" charset="0"/>
                <a:cs typeface="Arial" panose="020B0604020202020204" pitchFamily="34" charset="0"/>
              </a:rPr>
              <a:t>Object. </a:t>
            </a:r>
          </a:p>
          <a:p>
            <a:r>
              <a:rPr lang="en-IN" sz="1800" dirty="0">
                <a:effectLst/>
                <a:latin typeface="Arial" panose="020B0604020202020204" pitchFamily="34" charset="0"/>
                <a:cs typeface="Arial" panose="020B0604020202020204" pitchFamily="34" charset="0"/>
              </a:rPr>
              <a:t>Data Abstraction. </a:t>
            </a:r>
          </a:p>
          <a:p>
            <a:r>
              <a:rPr lang="en-IN" sz="1800" dirty="0">
                <a:effectLst/>
                <a:latin typeface="Arial" panose="020B0604020202020204" pitchFamily="34" charset="0"/>
                <a:cs typeface="Arial" panose="020B0604020202020204" pitchFamily="34" charset="0"/>
              </a:rPr>
              <a:t>Data Encapsulation. </a:t>
            </a:r>
          </a:p>
          <a:p>
            <a:r>
              <a:rPr lang="en-IN" sz="1800" dirty="0">
                <a:effectLst/>
                <a:latin typeface="Arial" panose="020B0604020202020204" pitchFamily="34" charset="0"/>
                <a:cs typeface="Arial" panose="020B0604020202020204" pitchFamily="34" charset="0"/>
              </a:rPr>
              <a:t>Inheritance. </a:t>
            </a:r>
          </a:p>
          <a:p>
            <a:r>
              <a:rPr lang="en-IN" sz="1800" dirty="0">
                <a:effectLst/>
                <a:latin typeface="Arial" panose="020B0604020202020204" pitchFamily="34" charset="0"/>
                <a:cs typeface="Arial" panose="020B0604020202020204" pitchFamily="34" charset="0"/>
              </a:rPr>
              <a:t>Polymorphism. </a:t>
            </a:r>
          </a:p>
          <a:p>
            <a:r>
              <a:rPr lang="en-IN" sz="1800" dirty="0">
                <a:effectLst/>
                <a:latin typeface="Arial" panose="020B0604020202020204" pitchFamily="34" charset="0"/>
                <a:cs typeface="Arial" panose="020B0604020202020204" pitchFamily="34" charset="0"/>
              </a:rPr>
              <a:t>Dynamic Binding. </a:t>
            </a:r>
          </a:p>
          <a:p>
            <a:r>
              <a:rPr lang="en-IN" sz="1800" dirty="0">
                <a:effectLst/>
                <a:latin typeface="Arial" panose="020B0604020202020204" pitchFamily="34" charset="0"/>
                <a:cs typeface="Arial" panose="020B0604020202020204" pitchFamily="34" charset="0"/>
              </a:rPr>
              <a:t>Message Passing.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64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92500" lnSpcReduction="10000"/>
          </a:bodyPr>
          <a:lstStyle/>
          <a:p>
            <a:r>
              <a:rPr lang="en-IN" sz="1800" dirty="0">
                <a:effectLst/>
                <a:latin typeface="TTE19494D0t00"/>
              </a:rPr>
              <a:t>A </a:t>
            </a:r>
            <a:r>
              <a:rPr lang="en-IN" sz="1800" dirty="0">
                <a:effectLst/>
                <a:latin typeface="TTE19493D8t00"/>
              </a:rPr>
              <a:t>class </a:t>
            </a:r>
            <a:r>
              <a:rPr lang="en-IN" sz="1800" dirty="0">
                <a:effectLst/>
                <a:latin typeface="TTE19494D0t00"/>
              </a:rPr>
              <a:t>is a way of binding the data and associated methods in a single unit</a:t>
            </a:r>
          </a:p>
          <a:p>
            <a:pPr marL="0" indent="0">
              <a:buNone/>
            </a:pPr>
            <a:endParaRPr lang="en-IN" sz="1800" dirty="0">
              <a:effectLst/>
              <a:latin typeface="TTE1948BD8t00"/>
            </a:endParaRPr>
          </a:p>
          <a:p>
            <a:pPr marL="0" indent="0">
              <a:buNone/>
            </a:pPr>
            <a:r>
              <a:rPr lang="en-IN" sz="1800" dirty="0">
                <a:effectLst/>
                <a:latin typeface="TTE1948BD8t00"/>
              </a:rPr>
              <a:t>Syntax for defining a </a:t>
            </a:r>
            <a:r>
              <a:rPr lang="en-IN" sz="1800" dirty="0">
                <a:effectLst/>
                <a:latin typeface="TTE19499A0t00"/>
              </a:rPr>
              <a:t>CLASS: </a:t>
            </a:r>
          </a:p>
          <a:p>
            <a:pPr marL="0" indent="0">
              <a:buNone/>
            </a:pPr>
            <a:endParaRPr lang="en-IN" sz="1800" dirty="0">
              <a:latin typeface="TTE19499A0t00"/>
            </a:endParaRPr>
          </a:p>
          <a:p>
            <a:pPr marL="0" indent="0">
              <a:buNone/>
            </a:pPr>
            <a:r>
              <a:rPr lang="en-IN" sz="1800" dirty="0">
                <a:latin typeface="Courier" panose="02070309020205020404" pitchFamily="49" charset="0"/>
              </a:rPr>
              <a:t>c</a:t>
            </a:r>
            <a:r>
              <a:rPr lang="en-IN" sz="1800" dirty="0">
                <a:effectLst/>
                <a:latin typeface="Courier" panose="02070309020205020404" pitchFamily="49" charset="0"/>
              </a:rPr>
              <a:t>lass &lt;classname&gt;</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Variable declaration;</a:t>
            </a:r>
          </a:p>
          <a:p>
            <a:pPr marL="0" indent="0">
              <a:buNone/>
            </a:pPr>
            <a:r>
              <a:rPr lang="en-IN" sz="1800" dirty="0">
                <a:effectLst/>
                <a:latin typeface="Courier" panose="02070309020205020404" pitchFamily="49" charset="0"/>
              </a:rPr>
              <a:t>Methods definition; </a:t>
            </a:r>
            <a:endParaRPr lang="en-IN" dirty="0"/>
          </a:p>
          <a:p>
            <a:pPr marL="0" indent="0">
              <a:buNone/>
            </a:pPr>
            <a:r>
              <a:rPr lang="en-IN" sz="1800" dirty="0">
                <a:effectLst/>
                <a:latin typeface="Courier" panose="02070309020205020404" pitchFamily="49" charset="0"/>
              </a:rPr>
              <a:t>}; </a:t>
            </a:r>
            <a:endParaRPr lang="en-IN" dirty="0"/>
          </a:p>
          <a:p>
            <a:r>
              <a:rPr lang="en-IN" sz="1800" dirty="0">
                <a:effectLst/>
                <a:latin typeface="TTE19494D0t00"/>
              </a:rPr>
              <a:t>class </a:t>
            </a:r>
            <a:r>
              <a:rPr lang="en-IN" sz="1800" dirty="0">
                <a:effectLst/>
                <a:latin typeface="TTE1948BD8t00"/>
              </a:rPr>
              <a:t>is a </a:t>
            </a:r>
            <a:r>
              <a:rPr lang="en-IN" sz="1800" dirty="0">
                <a:effectLst/>
                <a:latin typeface="TTE19499A0t00"/>
              </a:rPr>
              <a:t>keyword </a:t>
            </a:r>
            <a:endParaRPr lang="en-IN" sz="1800" dirty="0">
              <a:effectLst/>
              <a:latin typeface="TTE19494D0t00"/>
            </a:endParaRPr>
          </a:p>
          <a:p>
            <a:r>
              <a:rPr lang="en-IN" sz="1800" dirty="0">
                <a:effectLst/>
                <a:latin typeface="TTE19494D0t00"/>
              </a:rPr>
              <a:t>Class </a:t>
            </a:r>
            <a:r>
              <a:rPr lang="en-IN" sz="1800" dirty="0">
                <a:effectLst/>
                <a:latin typeface="TTE1948BD8t00"/>
              </a:rPr>
              <a:t>contains two parts namely </a:t>
            </a:r>
            <a:r>
              <a:rPr lang="en-IN" sz="1800" dirty="0">
                <a:effectLst/>
                <a:latin typeface="TTE19499A0t00"/>
              </a:rPr>
              <a:t>variable declaration </a:t>
            </a:r>
            <a:r>
              <a:rPr lang="en-IN" sz="1800" dirty="0">
                <a:effectLst/>
                <a:latin typeface="TTE1948BD8t00"/>
              </a:rPr>
              <a:t>and </a:t>
            </a:r>
            <a:r>
              <a:rPr lang="en-IN" sz="1800" dirty="0">
                <a:effectLst/>
                <a:latin typeface="TTE19499A0t00"/>
              </a:rPr>
              <a:t>method definitions</a:t>
            </a:r>
            <a:r>
              <a:rPr lang="en-IN" sz="1800" dirty="0">
                <a:effectLst/>
                <a:latin typeface="TTE1948BD8t00"/>
              </a:rPr>
              <a:t>. </a:t>
            </a:r>
          </a:p>
          <a:p>
            <a:pPr lvl="1"/>
            <a:r>
              <a:rPr lang="en-IN" sz="1400" dirty="0">
                <a:effectLst/>
                <a:latin typeface="TTE19494D0t00"/>
              </a:rPr>
              <a:t>Variable declaration </a:t>
            </a:r>
            <a:r>
              <a:rPr lang="en-IN" sz="1400" dirty="0">
                <a:effectLst/>
                <a:latin typeface="TTE1948BD8t00"/>
              </a:rPr>
              <a:t>represents what type of </a:t>
            </a:r>
            <a:r>
              <a:rPr lang="en-IN" sz="1400" dirty="0">
                <a:effectLst/>
                <a:latin typeface="TTE19499A0t00"/>
              </a:rPr>
              <a:t>data members </a:t>
            </a:r>
            <a:r>
              <a:rPr lang="en-IN" sz="1400" dirty="0">
                <a:effectLst/>
                <a:latin typeface="TTE1948BD8t00"/>
              </a:rPr>
              <a:t>which we use as a part of the </a:t>
            </a:r>
            <a:r>
              <a:rPr lang="en-IN" sz="1400" dirty="0">
                <a:effectLst/>
                <a:latin typeface="TTE19494D0t00"/>
              </a:rPr>
              <a:t>class</a:t>
            </a:r>
            <a:r>
              <a:rPr lang="en-IN" sz="1400" dirty="0">
                <a:effectLst/>
                <a:latin typeface="TTE1948BD8t00"/>
              </a:rPr>
              <a:t>. </a:t>
            </a:r>
          </a:p>
          <a:p>
            <a:pPr lvl="1"/>
            <a:r>
              <a:rPr lang="en-IN" sz="1400" dirty="0">
                <a:effectLst/>
                <a:latin typeface="TTE19494D0t00"/>
              </a:rPr>
              <a:t>Method definition </a:t>
            </a:r>
            <a:r>
              <a:rPr lang="en-IN" sz="1400" dirty="0">
                <a:effectLst/>
                <a:latin typeface="TTE1948BD8t00"/>
              </a:rPr>
              <a:t>represents the type of </a:t>
            </a:r>
            <a:r>
              <a:rPr lang="en-IN" sz="1400" dirty="0">
                <a:effectLst/>
                <a:latin typeface="TTE19494D0t00"/>
              </a:rPr>
              <a:t>methods </a:t>
            </a:r>
            <a:r>
              <a:rPr lang="en-IN" sz="1400" dirty="0">
                <a:effectLst/>
                <a:latin typeface="TTE1948BD8t00"/>
              </a:rPr>
              <a:t>which we used as the path of the </a:t>
            </a:r>
            <a:r>
              <a:rPr lang="en-IN" sz="1400" dirty="0">
                <a:effectLst/>
                <a:latin typeface="TTE19494D0t00"/>
              </a:rPr>
              <a:t>class </a:t>
            </a:r>
            <a:r>
              <a:rPr lang="en-IN" sz="1400" dirty="0">
                <a:effectLst/>
                <a:latin typeface="TTE1948BD8t00"/>
              </a:rPr>
              <a:t>to perform an operation. </a:t>
            </a:r>
          </a:p>
          <a:p>
            <a:r>
              <a:rPr lang="en-IN" sz="1800" dirty="0">
                <a:effectLst/>
                <a:latin typeface="TTE19494D0t00"/>
              </a:rPr>
              <a:t>Class </a:t>
            </a:r>
            <a:r>
              <a:rPr lang="en-IN" sz="1800" dirty="0">
                <a:effectLst/>
                <a:latin typeface="TTE1948BD8t00"/>
              </a:rPr>
              <a:t>names are used for creating </a:t>
            </a:r>
            <a:r>
              <a:rPr lang="en-IN" sz="1800" dirty="0">
                <a:effectLst/>
                <a:latin typeface="TTE19499A0t00"/>
              </a:rPr>
              <a:t>objects</a:t>
            </a:r>
            <a:r>
              <a:rPr lang="en-IN" sz="1800" dirty="0">
                <a:effectLst/>
                <a:latin typeface="TTE1948BD8t00"/>
              </a:rPr>
              <a:t>. </a:t>
            </a:r>
            <a:endParaRPr lang="en-IN" dirty="0"/>
          </a:p>
          <a:p>
            <a:endParaRPr lang="en-IN" dirty="0"/>
          </a:p>
          <a:p>
            <a:endParaRPr lang="en-IN" dirty="0"/>
          </a:p>
        </p:txBody>
      </p:sp>
    </p:spTree>
    <p:extLst>
      <p:ext uri="{BB962C8B-B14F-4D97-AF65-F5344CB8AC3E}">
        <p14:creationId xmlns:p14="http://schemas.microsoft.com/office/powerpoint/2010/main" val="159809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a:buFont typeface="+mj-lt"/>
              <a:buAutoNum type="arabicPeriod"/>
            </a:pPr>
            <a:r>
              <a:rPr lang="en-IN" sz="1800" dirty="0">
                <a:effectLst/>
                <a:latin typeface="TTE1948BD8t00"/>
              </a:rPr>
              <a:t>In JAVA memory space for the </a:t>
            </a:r>
            <a:r>
              <a:rPr lang="en-IN" sz="1800" dirty="0">
                <a:effectLst/>
                <a:latin typeface="TTE19494D0t00"/>
              </a:rPr>
              <a:t>data members </a:t>
            </a:r>
            <a:r>
              <a:rPr lang="en-IN" sz="1800" dirty="0">
                <a:effectLst/>
                <a:latin typeface="TTE1948BD8t00"/>
              </a:rPr>
              <a:t>will be creating on </a:t>
            </a:r>
            <a:r>
              <a:rPr lang="en-IN" sz="1800" dirty="0">
                <a:effectLst/>
                <a:latin typeface="TTE19499A0t00"/>
              </a:rPr>
              <a:t>heap memory </a:t>
            </a:r>
            <a:r>
              <a:rPr lang="en-IN" sz="1800" dirty="0">
                <a:effectLst/>
                <a:latin typeface="TTE1948BD8t00"/>
              </a:rPr>
              <a:t>(D</a:t>
            </a:r>
            <a:r>
              <a:rPr lang="en-IN" sz="1800" dirty="0">
                <a:effectLst/>
                <a:latin typeface="TTE19499A0t00"/>
              </a:rPr>
              <a:t>ynamic memory</a:t>
            </a:r>
            <a:r>
              <a:rPr lang="en-IN" sz="1800" dirty="0">
                <a:effectLst/>
                <a:latin typeface="TTE1948BD8t00"/>
              </a:rPr>
              <a:t>). </a:t>
            </a:r>
          </a:p>
          <a:p>
            <a:pPr>
              <a:buFont typeface="+mj-lt"/>
              <a:buAutoNum type="arabicPeriod"/>
            </a:pPr>
            <a:r>
              <a:rPr lang="en-IN" sz="1800" dirty="0">
                <a:effectLst/>
                <a:latin typeface="TTE1948BD8t00"/>
              </a:rPr>
              <a:t>Memory space for </a:t>
            </a:r>
            <a:r>
              <a:rPr lang="en-IN" sz="1800" dirty="0">
                <a:effectLst/>
                <a:latin typeface="TTE19494D0t00"/>
              </a:rPr>
              <a:t>methods </a:t>
            </a:r>
            <a:r>
              <a:rPr lang="en-IN" sz="1800" dirty="0">
                <a:effectLst/>
                <a:latin typeface="TTE1948BD8t00"/>
              </a:rPr>
              <a:t>will be creating on </a:t>
            </a:r>
            <a:r>
              <a:rPr lang="en-IN" sz="1800" dirty="0">
                <a:effectLst/>
                <a:latin typeface="TTE19499A0t00"/>
              </a:rPr>
              <a:t>stack memory </a:t>
            </a:r>
            <a:r>
              <a:rPr lang="en-IN" sz="1800" dirty="0">
                <a:effectLst/>
                <a:latin typeface="TTE1948BD8t00"/>
              </a:rPr>
              <a:t>(that too when we call the </a:t>
            </a:r>
            <a:r>
              <a:rPr lang="en-IN" sz="1800" dirty="0">
                <a:effectLst/>
                <a:latin typeface="TTE19494D0t00"/>
              </a:rPr>
              <a:t>methods</a:t>
            </a:r>
            <a:r>
              <a:rPr lang="en-IN" sz="1800" dirty="0">
                <a:effectLst/>
                <a:latin typeface="TTE1948BD8t00"/>
              </a:rPr>
              <a:t>). </a:t>
            </a:r>
          </a:p>
          <a:p>
            <a:pPr>
              <a:buFont typeface="+mj-lt"/>
              <a:buAutoNum type="arabicPeriod"/>
            </a:pPr>
            <a:r>
              <a:rPr lang="en-IN" sz="1800" dirty="0">
                <a:effectLst/>
                <a:latin typeface="TTE1948BD8t00"/>
              </a:rPr>
              <a:t>All </a:t>
            </a:r>
            <a:r>
              <a:rPr lang="en-IN" sz="1800" dirty="0">
                <a:effectLst/>
                <a:latin typeface="TTE19499A0t00"/>
              </a:rPr>
              <a:t>constants </a:t>
            </a:r>
            <a:r>
              <a:rPr lang="en-IN" sz="1800" dirty="0">
                <a:effectLst/>
                <a:latin typeface="TTE1948BD8t00"/>
              </a:rPr>
              <a:t>of any JAVA program is available in </a:t>
            </a:r>
            <a:r>
              <a:rPr lang="en-IN" sz="1800" dirty="0">
                <a:effectLst/>
                <a:latin typeface="TTE19499A0t00"/>
              </a:rPr>
              <a:t>associative memory </a:t>
            </a:r>
            <a:r>
              <a:rPr lang="en-IN" sz="1800" dirty="0">
                <a:effectLst/>
                <a:latin typeface="TTE1948BD8t00"/>
              </a:rPr>
              <a:t>(retrieving data from </a:t>
            </a:r>
            <a:r>
              <a:rPr lang="en-IN" sz="1800" dirty="0">
                <a:effectLst/>
                <a:latin typeface="TTE19494D0t00"/>
              </a:rPr>
              <a:t>associative memory </a:t>
            </a:r>
            <a:r>
              <a:rPr lang="en-IN" sz="1800" dirty="0">
                <a:effectLst/>
                <a:latin typeface="TTE1948BD8t00"/>
              </a:rPr>
              <a:t>is negligible). </a:t>
            </a:r>
          </a:p>
          <a:p>
            <a:pPr>
              <a:buFont typeface="+mj-lt"/>
              <a:buAutoNum type="arabicPeriod"/>
            </a:pPr>
            <a:r>
              <a:rPr lang="en-IN" sz="1800" dirty="0">
                <a:effectLst/>
                <a:latin typeface="TTE1948BD8t00"/>
              </a:rPr>
              <a:t>The </a:t>
            </a:r>
            <a:r>
              <a:rPr lang="en-IN" sz="1800" dirty="0">
                <a:effectLst/>
                <a:latin typeface="TTE19494D0t00"/>
              </a:rPr>
              <a:t>class </a:t>
            </a:r>
            <a:r>
              <a:rPr lang="en-IN" sz="1800" dirty="0">
                <a:effectLst/>
                <a:latin typeface="TTE1948BD8t00"/>
              </a:rPr>
              <a:t>definition exists only one time but whose </a:t>
            </a:r>
            <a:r>
              <a:rPr lang="en-IN" sz="1800" dirty="0">
                <a:effectLst/>
                <a:latin typeface="TTE19494D0t00"/>
              </a:rPr>
              <a:t>objects </a:t>
            </a:r>
            <a:r>
              <a:rPr lang="en-IN" sz="1800" dirty="0">
                <a:effectLst/>
                <a:latin typeface="TTE1948BD8t00"/>
              </a:rPr>
              <a:t>can exists many number of times</a:t>
            </a:r>
          </a:p>
          <a:p>
            <a:endParaRPr lang="en-IN" dirty="0"/>
          </a:p>
        </p:txBody>
      </p:sp>
    </p:spTree>
    <p:extLst>
      <p:ext uri="{BB962C8B-B14F-4D97-AF65-F5344CB8AC3E}">
        <p14:creationId xmlns:p14="http://schemas.microsoft.com/office/powerpoint/2010/main" val="39127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85000" lnSpcReduction="20000"/>
          </a:bodyPr>
          <a:lstStyle/>
          <a:p>
            <a:pPr marL="0" indent="0">
              <a:buNone/>
            </a:pPr>
            <a:r>
              <a:rPr lang="en-IN" sz="1800" dirty="0">
                <a:effectLst/>
                <a:latin typeface="TTE1948BD8t00"/>
              </a:rPr>
              <a:t>In order to </a:t>
            </a:r>
            <a:r>
              <a:rPr lang="en-IN" sz="1800" dirty="0">
                <a:effectLst/>
                <a:latin typeface="TTE19499A0t00"/>
              </a:rPr>
              <a:t>store the data </a:t>
            </a:r>
            <a:r>
              <a:rPr lang="en-IN" sz="1800" dirty="0">
                <a:effectLst/>
                <a:latin typeface="TTE1948BD8t00"/>
              </a:rPr>
              <a:t>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we must create an </a:t>
            </a:r>
            <a:r>
              <a:rPr lang="en-IN" sz="1800" dirty="0">
                <a:effectLst/>
                <a:latin typeface="TTE19494D0t00"/>
              </a:rPr>
              <a:t>object</a:t>
            </a:r>
            <a:r>
              <a:rPr lang="en-IN" sz="1800" dirty="0">
                <a:effectLst/>
                <a:latin typeface="TTE1948BD8t00"/>
              </a:rPr>
              <a:t>. </a:t>
            </a:r>
            <a:endParaRPr lang="en-IN" sz="1200" dirty="0"/>
          </a:p>
          <a:p>
            <a:pPr>
              <a:buFont typeface="+mj-lt"/>
              <a:buAutoNum type="arabicPeriod"/>
            </a:pPr>
            <a:r>
              <a:rPr lang="en-IN" sz="1800" dirty="0">
                <a:effectLst/>
                <a:latin typeface="TTE19499A0t00"/>
              </a:rPr>
              <a:t>Instance </a:t>
            </a:r>
            <a:r>
              <a:rPr lang="en-IN" sz="1800" dirty="0">
                <a:effectLst/>
                <a:latin typeface="TTE1948BD8t00"/>
              </a:rPr>
              <a:t>(</a:t>
            </a:r>
            <a:r>
              <a:rPr lang="en-IN" sz="1800" dirty="0">
                <a:effectLst/>
                <a:latin typeface="TTE19494D0t00"/>
              </a:rPr>
              <a:t>instance </a:t>
            </a:r>
            <a:r>
              <a:rPr lang="en-IN" sz="1800" dirty="0">
                <a:effectLst/>
                <a:latin typeface="TTE1948BD8t00"/>
              </a:rPr>
              <a:t>is a </a:t>
            </a:r>
            <a:r>
              <a:rPr lang="en-IN" sz="1800" dirty="0">
                <a:effectLst/>
                <a:latin typeface="TTE19499A0t00"/>
              </a:rPr>
              <a:t>mechanism of allocating </a:t>
            </a:r>
            <a:r>
              <a:rPr lang="en-IN" sz="1800" dirty="0">
                <a:effectLst/>
                <a:latin typeface="TTE1948BD8t00"/>
              </a:rPr>
              <a:t>sufficient amount of </a:t>
            </a:r>
            <a:r>
              <a:rPr lang="en-IN" sz="1800" dirty="0">
                <a:effectLst/>
                <a:latin typeface="TTE19499A0t00"/>
              </a:rPr>
              <a:t>memory space </a:t>
            </a:r>
            <a:r>
              <a:rPr lang="en-IN" sz="1800" dirty="0">
                <a:effectLst/>
                <a:latin typeface="TTE1948BD8t00"/>
              </a:rPr>
              <a:t>for </a:t>
            </a:r>
            <a:r>
              <a:rPr lang="en-IN" sz="1800" dirty="0">
                <a:effectLst/>
                <a:latin typeface="TTE19494D0t00"/>
              </a:rPr>
              <a:t>data members </a:t>
            </a:r>
            <a:r>
              <a:rPr lang="en-IN" sz="1800" dirty="0">
                <a:effectLst/>
                <a:latin typeface="TTE1948BD8t00"/>
              </a:rPr>
              <a:t>of a </a:t>
            </a:r>
            <a:r>
              <a:rPr lang="en-IN" sz="1800" dirty="0">
                <a:effectLst/>
                <a:latin typeface="TTE19494D0t00"/>
              </a:rPr>
              <a:t>class</a:t>
            </a:r>
            <a:r>
              <a:rPr lang="en-IN" sz="1800" dirty="0">
                <a:effectLst/>
                <a:latin typeface="TTE1948BD8t00"/>
              </a:rPr>
              <a:t>) 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Class variable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Grouped item </a:t>
            </a:r>
            <a:r>
              <a:rPr lang="en-IN" sz="1800" dirty="0">
                <a:effectLst/>
                <a:latin typeface="TTE1948BD8t00"/>
              </a:rPr>
              <a:t>(</a:t>
            </a:r>
            <a:r>
              <a:rPr lang="en-IN" sz="1800" dirty="0">
                <a:effectLst/>
                <a:latin typeface="TTE19494D0t00"/>
              </a:rPr>
              <a:t>grouped item </a:t>
            </a:r>
            <a:r>
              <a:rPr lang="en-IN" sz="1800" dirty="0">
                <a:effectLst/>
                <a:latin typeface="TTE1948BD8t00"/>
              </a:rPr>
              <a:t>is a variable which </a:t>
            </a:r>
            <a:r>
              <a:rPr lang="en-IN" sz="1800" dirty="0">
                <a:effectLst/>
                <a:latin typeface="TTE19499A0t00"/>
              </a:rPr>
              <a:t>allows us to store more than one value</a:t>
            </a:r>
            <a:r>
              <a:rPr lang="en-IN" sz="1800" dirty="0">
                <a:effectLst/>
                <a:latin typeface="TTE1948BD8t00"/>
              </a:rPr>
              <a:t>) is known as an </a:t>
            </a:r>
            <a:r>
              <a:rPr lang="en-IN" sz="1800" dirty="0">
                <a:effectLst/>
                <a:latin typeface="TTE19494D0t00"/>
              </a:rPr>
              <a:t>object. </a:t>
            </a:r>
            <a:endParaRPr lang="en-IN" sz="1800" dirty="0">
              <a:effectLst/>
              <a:latin typeface="TTE1948BD8t00"/>
            </a:endParaRPr>
          </a:p>
          <a:p>
            <a:pPr>
              <a:buFont typeface="+mj-lt"/>
              <a:buAutoNum type="arabicPeriod"/>
            </a:pPr>
            <a:r>
              <a:rPr lang="en-IN" sz="1800" dirty="0">
                <a:effectLst/>
                <a:latin typeface="TTE19499A0t00"/>
              </a:rPr>
              <a:t>Value form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Blue print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Logical runtime entity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Real world entities </a:t>
            </a:r>
            <a:r>
              <a:rPr lang="en-IN" sz="1800" dirty="0">
                <a:effectLst/>
                <a:latin typeface="TTE1948BD8t00"/>
              </a:rPr>
              <a:t>are called as </a:t>
            </a:r>
            <a:r>
              <a:rPr lang="en-IN" sz="1800" dirty="0">
                <a:effectLst/>
                <a:latin typeface="TTE19494D0t00"/>
              </a:rPr>
              <a:t>objects</a:t>
            </a:r>
            <a:r>
              <a:rPr lang="en-IN" sz="1800" dirty="0">
                <a:effectLst/>
                <a:latin typeface="TTE1948BD8t00"/>
              </a:rPr>
              <a:t>. </a:t>
            </a:r>
          </a:p>
          <a:p>
            <a:pPr>
              <a:buFont typeface="+mj-lt"/>
              <a:buAutoNum type="arabicPeriod"/>
            </a:pPr>
            <a:endParaRPr lang="en-IN" sz="1800" dirty="0">
              <a:latin typeface="TTE1948BD8t00"/>
            </a:endParaRPr>
          </a:p>
          <a:p>
            <a:pPr marL="0" indent="0">
              <a:buNone/>
            </a:pPr>
            <a:r>
              <a:rPr lang="en-IN" sz="1800" dirty="0">
                <a:effectLst/>
                <a:latin typeface="TTE1948BD8t00"/>
              </a:rPr>
              <a:t>Note:</a:t>
            </a:r>
          </a:p>
          <a:p>
            <a:pPr>
              <a:buFont typeface="Arial" panose="020B0604020202020204" pitchFamily="34" charset="0"/>
              <a:buChar char="•"/>
            </a:pPr>
            <a:r>
              <a:rPr lang="en-IN" sz="1800" dirty="0">
                <a:effectLst/>
                <a:latin typeface="TTE1948BD8t00"/>
              </a:rPr>
              <a:t>JAVA always follows </a:t>
            </a:r>
            <a:r>
              <a:rPr lang="en-IN" sz="1800" dirty="0">
                <a:effectLst/>
                <a:latin typeface="TTE19499A0t00"/>
              </a:rPr>
              <a:t>dynamic memory allocation </a:t>
            </a:r>
            <a:r>
              <a:rPr lang="en-IN" sz="1800" dirty="0">
                <a:effectLst/>
                <a:latin typeface="TTE1948BD8t00"/>
              </a:rPr>
              <a:t>but not </a:t>
            </a:r>
            <a:r>
              <a:rPr lang="en-IN" sz="1800" dirty="0">
                <a:effectLst/>
                <a:latin typeface="TTE19499A0t00"/>
              </a:rPr>
              <a:t>static memory allocation</a:t>
            </a:r>
            <a:r>
              <a:rPr lang="en-IN" sz="1800" dirty="0">
                <a:effectLst/>
                <a:latin typeface="TTE1948BD8t00"/>
              </a:rPr>
              <a:t>. </a:t>
            </a:r>
            <a:endParaRPr lang="en-IN" sz="1800" dirty="0">
              <a:effectLst/>
              <a:latin typeface="Symbol" pitchFamily="2" charset="2"/>
            </a:endParaRPr>
          </a:p>
          <a:p>
            <a:pPr>
              <a:buFont typeface="Arial" panose="020B0604020202020204" pitchFamily="34" charset="0"/>
              <a:buChar char="•"/>
            </a:pPr>
            <a:endParaRPr lang="en-IN" sz="1800" dirty="0">
              <a:effectLst/>
              <a:latin typeface="TTE1948BD8t00"/>
            </a:endParaRPr>
          </a:p>
          <a:p>
            <a:pPr>
              <a:buFont typeface="Arial" panose="020B0604020202020204" pitchFamily="34" charset="0"/>
              <a:buChar char="•"/>
            </a:pPr>
            <a:r>
              <a:rPr lang="en-IN" sz="1800" dirty="0">
                <a:effectLst/>
                <a:latin typeface="TTE1948BD8t00"/>
              </a:rPr>
              <a:t>In order to create a memory space in JAVA we must use an operator called </a:t>
            </a:r>
            <a:r>
              <a:rPr lang="en-IN" sz="1800" dirty="0">
                <a:effectLst/>
                <a:latin typeface="TTE19499A0t00"/>
              </a:rPr>
              <a:t>new</a:t>
            </a:r>
            <a:r>
              <a:rPr lang="en-IN" sz="1800" dirty="0">
                <a:effectLst/>
                <a:latin typeface="TTE1948BD8t00"/>
              </a:rPr>
              <a:t>. This </a:t>
            </a:r>
            <a:r>
              <a:rPr lang="en-IN" sz="1800" dirty="0">
                <a:effectLst/>
                <a:latin typeface="TTE19494D0t00"/>
              </a:rPr>
              <a:t>new </a:t>
            </a:r>
            <a:r>
              <a:rPr lang="en-IN" sz="1800" dirty="0">
                <a:effectLst/>
                <a:latin typeface="TTE1948BD8t00"/>
              </a:rPr>
              <a:t>operator is known as </a:t>
            </a:r>
            <a:r>
              <a:rPr lang="en-IN" sz="1800" dirty="0">
                <a:effectLst/>
                <a:latin typeface="TTE19494D0t00"/>
              </a:rPr>
              <a:t>dynamic memory allocation operator</a:t>
            </a:r>
            <a:r>
              <a:rPr lang="en-IN" sz="1800" dirty="0">
                <a:effectLst/>
                <a:latin typeface="TTE1948BD8t00"/>
              </a:rPr>
              <a:t>. </a:t>
            </a:r>
            <a:endParaRPr lang="en-IN" sz="1800" dirty="0">
              <a:effectLst/>
              <a:latin typeface="Symbol" pitchFamily="2" charset="2"/>
            </a:endParaRP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39641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 - Syntax</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800" dirty="0">
                <a:effectLst/>
                <a:latin typeface="Courier" panose="02070309020205020404" pitchFamily="49" charset="0"/>
              </a:rPr>
              <a:t>&lt;</a:t>
            </a:r>
            <a:r>
              <a:rPr lang="en-IN" sz="1800" dirty="0" err="1">
                <a:effectLst/>
                <a:latin typeface="Courier" panose="02070309020205020404" pitchFamily="49" charset="0"/>
              </a:rPr>
              <a:t>Clsname</a:t>
            </a:r>
            <a:r>
              <a:rPr lang="en-IN" sz="1800" dirty="0">
                <a:effectLst/>
                <a:latin typeface="Courier" panose="02070309020205020404" pitchFamily="49" charset="0"/>
              </a:rPr>
              <a:t>&gt; </a:t>
            </a:r>
            <a:r>
              <a:rPr lang="en-IN" sz="1800" dirty="0" err="1">
                <a:effectLst/>
                <a:latin typeface="Courier" panose="02070309020205020404" pitchFamily="49" charset="0"/>
              </a:rPr>
              <a:t>objname</a:t>
            </a:r>
            <a:r>
              <a:rPr lang="en-IN" sz="1800" dirty="0">
                <a:effectLst/>
                <a:latin typeface="Courier" panose="02070309020205020404" pitchFamily="49" charset="0"/>
              </a:rPr>
              <a:t> = new &lt;</a:t>
            </a:r>
            <a:r>
              <a:rPr lang="en-IN" sz="1800" dirty="0" err="1">
                <a:effectLst/>
                <a:latin typeface="Courier" panose="02070309020205020404" pitchFamily="49" charset="0"/>
              </a:rPr>
              <a:t>clsname</a:t>
            </a:r>
            <a:r>
              <a:rPr lang="en-IN" sz="1800" dirty="0">
                <a:effectLst/>
                <a:latin typeface="Courier" panose="02070309020205020404" pitchFamily="49" charset="0"/>
              </a:rPr>
              <a:t> ()&gt; </a:t>
            </a:r>
            <a:endParaRPr lang="en-IN" sz="1200" dirty="0"/>
          </a:p>
          <a:p>
            <a:pPr marL="0" indent="0">
              <a:buNone/>
            </a:pPr>
            <a:endParaRPr lang="en-IN" sz="1800" dirty="0">
              <a:effectLst/>
              <a:latin typeface="TTE19494D0t00"/>
            </a:endParaRPr>
          </a:p>
          <a:p>
            <a:pPr marL="0" indent="0">
              <a:buNone/>
            </a:pPr>
            <a:r>
              <a:rPr lang="en-IN" sz="1800" dirty="0" err="1">
                <a:effectLst/>
                <a:latin typeface="TTE19494D0t00"/>
              </a:rPr>
              <a:t>Clsname</a:t>
            </a:r>
            <a:r>
              <a:rPr lang="en-IN" sz="1800" dirty="0">
                <a:effectLst/>
                <a:latin typeface="TTE19494D0t00"/>
              </a:rPr>
              <a:t> </a:t>
            </a:r>
            <a:r>
              <a:rPr lang="en-IN" sz="1800" dirty="0">
                <a:effectLst/>
                <a:latin typeface="TTE1948BD8t00"/>
              </a:rPr>
              <a:t>represents name of the </a:t>
            </a:r>
            <a:r>
              <a:rPr lang="en-IN" sz="1800" dirty="0">
                <a:effectLst/>
                <a:latin typeface="TTE19494D0t00"/>
              </a:rPr>
              <a:t>class</a:t>
            </a:r>
            <a:r>
              <a:rPr lang="en-IN" sz="1800" dirty="0">
                <a:effectLst/>
                <a:latin typeface="TTE1948BD8t00"/>
              </a:rPr>
              <a:t>. </a:t>
            </a:r>
          </a:p>
          <a:p>
            <a:pPr marL="0" indent="0">
              <a:buNone/>
            </a:pPr>
            <a:r>
              <a:rPr lang="en-IN" sz="1800" dirty="0" err="1">
                <a:effectLst/>
                <a:latin typeface="TTE19494D0t00"/>
              </a:rPr>
              <a:t>Objname</a:t>
            </a:r>
            <a:r>
              <a:rPr lang="en-IN" sz="1800" dirty="0">
                <a:effectLst/>
                <a:latin typeface="TTE19494D0t00"/>
              </a:rPr>
              <a:t> </a:t>
            </a:r>
            <a:r>
              <a:rPr lang="en-IN" sz="1800" dirty="0">
                <a:effectLst/>
                <a:latin typeface="TTE1948BD8t00"/>
              </a:rPr>
              <a:t>represents JAVA valid variable name treated as </a:t>
            </a:r>
            <a:r>
              <a:rPr lang="en-IN" sz="1800" dirty="0">
                <a:effectLst/>
                <a:latin typeface="TTE19494D0t00"/>
              </a:rPr>
              <a:t>object</a:t>
            </a:r>
            <a:r>
              <a:rPr lang="en-IN" sz="1800" dirty="0">
                <a:effectLst/>
                <a:latin typeface="TTE1948BD8t00"/>
              </a:rPr>
              <a:t>. </a:t>
            </a:r>
          </a:p>
          <a:p>
            <a:pPr marL="0" indent="0">
              <a:buNone/>
            </a:pPr>
            <a:r>
              <a:rPr lang="en-IN" sz="1800" dirty="0">
                <a:effectLst/>
                <a:latin typeface="TTE19494D0t00"/>
              </a:rPr>
              <a:t>New </a:t>
            </a:r>
            <a:r>
              <a:rPr lang="en-IN" sz="1800" dirty="0">
                <a:effectLst/>
                <a:latin typeface="TTE1948BD8t00"/>
              </a:rPr>
              <a:t>is called </a:t>
            </a:r>
            <a:r>
              <a:rPr lang="en-IN" sz="1800" dirty="0">
                <a:effectLst/>
                <a:latin typeface="TTE19494D0t00"/>
              </a:rPr>
              <a:t>dynamic memory allocation operator</a:t>
            </a:r>
            <a:r>
              <a:rPr lang="en-IN" sz="1800" dirty="0">
                <a:effectLst/>
                <a:latin typeface="TTE1948BD8t00"/>
              </a:rPr>
              <a:t>. </a:t>
            </a:r>
            <a:endParaRPr lang="en-IN" sz="1200" dirty="0"/>
          </a:p>
          <a:p>
            <a:pPr marL="0" indent="0">
              <a:buNone/>
            </a:pPr>
            <a:r>
              <a:rPr lang="en-IN" sz="1800" dirty="0" err="1">
                <a:effectLst/>
                <a:latin typeface="TTE19494D0t00"/>
              </a:rPr>
              <a:t>Clsname</a:t>
            </a:r>
            <a:r>
              <a:rPr lang="en-IN" sz="1800" dirty="0">
                <a:effectLst/>
                <a:latin typeface="TTE19494D0t00"/>
              </a:rPr>
              <a:t> () </a:t>
            </a:r>
            <a:r>
              <a:rPr lang="en-IN" sz="1800" dirty="0">
                <a:effectLst/>
                <a:latin typeface="TTE1948BD8t00"/>
              </a:rPr>
              <a:t>represents </a:t>
            </a:r>
            <a:r>
              <a:rPr lang="en-IN" sz="1800" dirty="0">
                <a:effectLst/>
                <a:latin typeface="TTE19499A0t00"/>
              </a:rPr>
              <a:t>constructor</a:t>
            </a:r>
            <a:r>
              <a:rPr lang="en-IN" sz="1800" dirty="0">
                <a:effectLst/>
                <a:latin typeface="TTE1948BD8t00"/>
              </a:rPr>
              <a:t>. </a:t>
            </a:r>
          </a:p>
          <a:p>
            <a:pPr marL="0" indent="0">
              <a:buNone/>
            </a:pPr>
            <a:endParaRPr lang="en-IN" sz="1800" dirty="0">
              <a:latin typeface="TTE1948BD8t00"/>
            </a:endParaRPr>
          </a:p>
          <a:p>
            <a:pPr marL="0" indent="0">
              <a:buNone/>
            </a:pPr>
            <a:r>
              <a:rPr lang="en-IN" sz="1800" dirty="0">
                <a:effectLst/>
                <a:latin typeface="TTE1948BD8t00"/>
              </a:rPr>
              <a:t>The </a:t>
            </a:r>
            <a:r>
              <a:rPr lang="en-IN" sz="1800" dirty="0">
                <a:effectLst/>
                <a:latin typeface="TTE19494D0t00"/>
              </a:rPr>
              <a:t>new </a:t>
            </a:r>
            <a:r>
              <a:rPr lang="en-IN" sz="1800" dirty="0">
                <a:effectLst/>
                <a:latin typeface="TTE1948BD8t00"/>
              </a:rPr>
              <a:t>operator will perform two standard actions. They are: </a:t>
            </a:r>
            <a:endParaRPr lang="en-IN" sz="1200" dirty="0"/>
          </a:p>
          <a:p>
            <a:pPr>
              <a:buFont typeface="+mj-lt"/>
              <a:buAutoNum type="arabicPeriod"/>
            </a:pPr>
            <a:r>
              <a:rPr lang="en-IN" sz="1800" dirty="0">
                <a:effectLst/>
                <a:latin typeface="TTE1948BD8t00"/>
              </a:rPr>
              <a:t>It allocates sufficient amount of memory space 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a:t>
            </a:r>
          </a:p>
          <a:p>
            <a:pPr>
              <a:buFont typeface="+mj-lt"/>
              <a:buAutoNum type="arabicPeriod"/>
            </a:pPr>
            <a:r>
              <a:rPr lang="en-IN" sz="1800" dirty="0">
                <a:effectLst/>
                <a:latin typeface="TTE1948BD8t00"/>
              </a:rPr>
              <a:t>It takes an address of the </a:t>
            </a:r>
            <a:r>
              <a:rPr lang="en-IN" sz="1800" dirty="0">
                <a:effectLst/>
                <a:latin typeface="TTE19494D0t00"/>
              </a:rPr>
              <a:t>class </a:t>
            </a:r>
            <a:r>
              <a:rPr lang="en-IN" sz="1800" dirty="0">
                <a:effectLst/>
                <a:latin typeface="TTE1948BD8t00"/>
              </a:rPr>
              <a:t>and stored in the left hand side variable of syntax-1. </a:t>
            </a: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11583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600" dirty="0">
                <a:solidFill>
                  <a:srgbClr val="000000"/>
                </a:solidFill>
                <a:effectLst/>
                <a:latin typeface="Arial" panose="020B0604020202020204" pitchFamily="34" charset="0"/>
                <a:cs typeface="Arial" panose="020B0604020202020204" pitchFamily="34" charset="0"/>
              </a:rPr>
              <a:t>Hiding the internal implementation and highlighting the set of services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a:t>
            </a:r>
          </a:p>
          <a:p>
            <a:pPr marL="0" indent="0">
              <a:buNone/>
            </a:pPr>
            <a:r>
              <a:rPr lang="en-IN" sz="1600" dirty="0">
                <a:solidFill>
                  <a:srgbClr val="000000"/>
                </a:solidFill>
                <a:latin typeface="Arial" panose="020B0604020202020204" pitchFamily="34" charset="0"/>
                <a:cs typeface="Arial" panose="020B0604020202020204" pitchFamily="34" charset="0"/>
              </a:rPr>
              <a:t>a. Bank ATM Screens (Hiding thee internal implementation and highlighting set of services like withdraw, money transfer, mobile registration).</a:t>
            </a:r>
          </a:p>
          <a:p>
            <a:pPr marL="0" indent="0">
              <a:buNone/>
            </a:pPr>
            <a:r>
              <a:rPr lang="en-IN" sz="1600" dirty="0">
                <a:solidFill>
                  <a:srgbClr val="000000"/>
                </a:solidFill>
                <a:latin typeface="Arial" panose="020B0604020202020204" pitchFamily="34" charset="0"/>
                <a:cs typeface="Arial" panose="020B0604020202020204" pitchFamily="34" charset="0"/>
              </a:rPr>
              <a:t>b. Mobile phones (The mobile persons are hiding the internal circuit implementation and highlighting touch screen).</a:t>
            </a:r>
          </a:p>
          <a:p>
            <a:pPr marL="0" indent="0">
              <a:buNone/>
            </a:pPr>
            <a:r>
              <a:rPr lang="en-IN" sz="1600" dirty="0">
                <a:solidFill>
                  <a:srgbClr val="000000"/>
                </a:solidFill>
                <a:latin typeface="Arial" panose="020B0604020202020204" pitchFamily="34" charset="0"/>
                <a:cs typeface="Arial" panose="020B0604020202020204" pitchFamily="34" charset="0"/>
              </a:rPr>
              <a:t>c. Syllabus copy (the institutions persons just highlighting the set of contents that persons provided the persons are not highlighting the whole content).</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How we achieve Abstraction in JAVA</a:t>
            </a:r>
          </a:p>
          <a:p>
            <a:pPr lvl="1"/>
            <a:r>
              <a:rPr lang="en-IN" sz="1200" dirty="0">
                <a:solidFill>
                  <a:srgbClr val="000000"/>
                </a:solidFill>
                <a:latin typeface="Arial" panose="020B0604020202020204" pitchFamily="34" charset="0"/>
                <a:cs typeface="Arial" panose="020B0604020202020204" pitchFamily="34" charset="0"/>
              </a:rPr>
              <a:t>Abstract Classes</a:t>
            </a:r>
          </a:p>
          <a:p>
            <a:pPr lvl="1"/>
            <a:r>
              <a:rPr lang="en-IN" sz="1200" dirty="0">
                <a:solidFill>
                  <a:srgbClr val="000000"/>
                </a:solidFill>
                <a:latin typeface="Arial" panose="020B0604020202020204" pitchFamily="34" charset="0"/>
                <a:cs typeface="Arial" panose="020B0604020202020204" pitchFamily="34" charset="0"/>
              </a:rPr>
              <a:t>Interfaces </a:t>
            </a:r>
          </a:p>
          <a:p>
            <a:pPr marL="0" indent="0">
              <a:buNone/>
            </a:pP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41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fontScale="77500" lnSpcReduction="20000"/>
          </a:bodyPr>
          <a:lstStyle/>
          <a:p>
            <a:r>
              <a:rPr lang="en-IN" sz="1600" dirty="0">
                <a:solidFill>
                  <a:srgbClr val="000000"/>
                </a:solidFill>
                <a:effectLst/>
                <a:latin typeface="Arial" panose="020B0604020202020204" pitchFamily="34" charset="0"/>
                <a:cs typeface="Arial" panose="020B0604020202020204" pitchFamily="34" charset="0"/>
              </a:rPr>
              <a:t>The way of representation the methods are divided into two types</a:t>
            </a:r>
          </a:p>
          <a:p>
            <a:pPr marL="0" indent="0">
              <a:buNone/>
            </a:pPr>
            <a:r>
              <a:rPr lang="en-IN" sz="1600" dirty="0">
                <a:solidFill>
                  <a:srgbClr val="000000"/>
                </a:solidFill>
                <a:effectLst/>
                <a:latin typeface="Arial" panose="020B0604020202020204" pitchFamily="34" charset="0"/>
                <a:cs typeface="Arial" panose="020B0604020202020204" pitchFamily="34" charset="0"/>
              </a:rPr>
              <a:t>	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	2) Abstract methods</a:t>
            </a:r>
          </a:p>
          <a:p>
            <a:pPr marL="0" indent="0">
              <a:buNone/>
            </a:pPr>
            <a:r>
              <a:rPr lang="en-IN" sz="1600" b="1" dirty="0">
                <a:solidFill>
                  <a:srgbClr val="000000"/>
                </a:solidFill>
                <a:effectLst/>
                <a:latin typeface="Arial" panose="020B0604020202020204" pitchFamily="34" charset="0"/>
                <a:cs typeface="Arial" panose="020B0604020202020204" pitchFamily="34" charset="0"/>
              </a:rPr>
              <a:t>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Normal method is a method which contains declaration as well as implementation.</a:t>
            </a:r>
          </a:p>
          <a:p>
            <a:pPr marL="0" indent="0">
              <a:buNone/>
            </a:pPr>
            <a:r>
              <a:rPr lang="en-IN" sz="1600" dirty="0">
                <a:solidFill>
                  <a:srgbClr val="000000"/>
                </a:solidFill>
                <a:effectLst/>
                <a:latin typeface="Arial" panose="020B0604020202020204" pitchFamily="34" charset="0"/>
                <a:cs typeface="Arial" panose="020B0604020202020204" pitchFamily="34" charset="0"/>
              </a:rPr>
              <a:t>Ex:-</a:t>
            </a:r>
          </a:p>
          <a:p>
            <a:pPr marL="0" indent="0">
              <a:buNone/>
            </a:pPr>
            <a:r>
              <a:rPr lang="en-IN" sz="1600" dirty="0">
                <a:solidFill>
                  <a:srgbClr val="000000"/>
                </a:solidFill>
                <a:effectLst/>
                <a:latin typeface="Arial" panose="020B0604020202020204" pitchFamily="34" charset="0"/>
                <a:cs typeface="Arial" panose="020B0604020202020204" pitchFamily="34" charset="0"/>
              </a:rPr>
              <a:t>Void m1()</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--------body;</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b="1" dirty="0">
                <a:solidFill>
                  <a:srgbClr val="000000"/>
                </a:solidFill>
                <a:latin typeface="Arial" panose="020B0604020202020204" pitchFamily="34" charset="0"/>
                <a:cs typeface="Arial" panose="020B0604020202020204" pitchFamily="34" charset="0"/>
              </a:rPr>
              <a:t>2. Abstract Methods:</a:t>
            </a:r>
          </a:p>
          <a:p>
            <a:r>
              <a:rPr lang="en-IN" sz="1600" dirty="0">
                <a:solidFill>
                  <a:srgbClr val="000000"/>
                </a:solidFill>
                <a:latin typeface="Arial" panose="020B0604020202020204" pitchFamily="34" charset="0"/>
                <a:cs typeface="Arial" panose="020B0604020202020204" pitchFamily="34" charset="0"/>
              </a:rPr>
              <a:t>The method which is having declaration but not implementations such type of methods are called abstract Method. </a:t>
            </a:r>
          </a:p>
          <a:p>
            <a:r>
              <a:rPr lang="en-IN" sz="1600" dirty="0">
                <a:solidFill>
                  <a:srgbClr val="000000"/>
                </a:solidFill>
                <a:latin typeface="Arial" panose="020B0604020202020204" pitchFamily="34" charset="0"/>
                <a:cs typeface="Arial" panose="020B0604020202020204" pitchFamily="34" charset="0"/>
              </a:rPr>
              <a:t>Hence every abstract method should end with “;”.</a:t>
            </a:r>
          </a:p>
          <a:p>
            <a:r>
              <a:rPr lang="en-IN" sz="1600" dirty="0">
                <a:solidFill>
                  <a:srgbClr val="000000"/>
                </a:solidFill>
                <a:latin typeface="Arial" panose="020B0604020202020204" pitchFamily="34" charset="0"/>
                <a:cs typeface="Arial" panose="020B0604020202020204" pitchFamily="34" charset="0"/>
              </a:rPr>
              <a:t>The child classes are responsible to provide implementation for parent class abstract methods.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 - </a:t>
            </a:r>
          </a:p>
          <a:p>
            <a:pPr marL="0" indent="0">
              <a:buNone/>
            </a:pPr>
            <a:r>
              <a:rPr lang="en-IN" sz="1600" dirty="0">
                <a:solidFill>
                  <a:srgbClr val="000000"/>
                </a:solidFill>
                <a:latin typeface="Arial" panose="020B0604020202020204" pitchFamily="34" charset="0"/>
                <a:cs typeface="Arial" panose="020B0604020202020204" pitchFamily="34" charset="0"/>
              </a:rPr>
              <a:t>void m1 (); ----------abstract method</a:t>
            </a:r>
          </a:p>
          <a:p>
            <a:pPr marL="0" indent="0">
              <a:buNone/>
            </a:pPr>
            <a:endParaRPr lang="en-IN" sz="1600" b="1"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9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a:bodyPr>
          <a:lstStyle/>
          <a:p>
            <a:r>
              <a:rPr lang="en-IN" sz="1600" dirty="0">
                <a:solidFill>
                  <a:srgbClr val="000000"/>
                </a:solidFill>
                <a:effectLst/>
                <a:latin typeface="Arial" panose="020B0604020202020204" pitchFamily="34" charset="0"/>
              </a:rPr>
              <a:t>Based on above representation of methods the classes are divided into two types</a:t>
            </a:r>
          </a:p>
          <a:p>
            <a:pPr marL="0" indent="0">
              <a:buNone/>
            </a:pPr>
            <a:endParaRPr lang="en-IN" sz="1600" dirty="0">
              <a:solidFill>
                <a:srgbClr val="000000"/>
              </a:solidFill>
              <a:effectLst/>
              <a:latin typeface="Arial" panose="020B0604020202020204" pitchFamily="34" charset="0"/>
            </a:endParaRPr>
          </a:p>
          <a:p>
            <a:pPr marL="342900" indent="-342900">
              <a:buAutoNum type="arabicParenR"/>
            </a:pPr>
            <a:r>
              <a:rPr lang="en-IN" sz="1600" dirty="0">
                <a:solidFill>
                  <a:srgbClr val="000000"/>
                </a:solidFill>
                <a:effectLst/>
                <a:latin typeface="Arial" panose="020B0604020202020204" pitchFamily="34" charset="0"/>
              </a:rPr>
              <a:t>Normal classes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Normal class is a java class it contains only normal methods.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class Test{</a:t>
            </a:r>
          </a:p>
          <a:p>
            <a:pPr marL="0" indent="0">
              <a:buNone/>
            </a:pPr>
            <a:r>
              <a:rPr lang="en-IN" sz="1600" dirty="0">
                <a:solidFill>
                  <a:srgbClr val="000000"/>
                </a:solidFill>
                <a:effectLst/>
                <a:latin typeface="Arial" panose="020B0604020202020204" pitchFamily="34" charset="0"/>
              </a:rPr>
              <a:t>void m1(){</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m2(){</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m3(){</a:t>
            </a:r>
          </a:p>
          <a:p>
            <a:pPr marL="0" indent="0">
              <a:buNone/>
            </a:pPr>
            <a:r>
              <a:rPr lang="en-IN" sz="1600" dirty="0">
                <a:solidFill>
                  <a:srgbClr val="000000"/>
                </a:solidFill>
                <a:effectLst/>
                <a:latin typeface="Arial" panose="020B0604020202020204" pitchFamily="34" charset="0"/>
              </a:rPr>
              <a:t>Body;}}</a:t>
            </a:r>
          </a:p>
        </p:txBody>
      </p:sp>
    </p:spTree>
    <p:extLst>
      <p:ext uri="{BB962C8B-B14F-4D97-AF65-F5344CB8AC3E}">
        <p14:creationId xmlns:p14="http://schemas.microsoft.com/office/powerpoint/2010/main" val="344045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6677527"/>
          </a:xfrm>
        </p:spPr>
        <p:txBody>
          <a:bodyPr>
            <a:noAutofit/>
          </a:bodyPr>
          <a:lstStyle/>
          <a:p>
            <a:pPr marL="0" indent="0">
              <a:buNone/>
            </a:pPr>
            <a:r>
              <a:rPr lang="en-IN" sz="1400" dirty="0">
                <a:solidFill>
                  <a:srgbClr val="000000"/>
                </a:solidFill>
                <a:latin typeface="Arial" panose="020B0604020202020204" pitchFamily="34" charset="0"/>
                <a:cs typeface="Arial" panose="020B0604020202020204" pitchFamily="34" charset="0"/>
              </a:rPr>
              <a:t>2. Abstract Classes</a:t>
            </a:r>
            <a:endParaRPr lang="en-IN" sz="1400" dirty="0">
              <a:solidFill>
                <a:srgbClr val="000000"/>
              </a:solidFill>
              <a:effectLst/>
              <a:latin typeface="Arial" panose="020B0604020202020204" pitchFamily="34" charset="0"/>
              <a:cs typeface="Arial" panose="020B0604020202020204" pitchFamily="34" charset="0"/>
            </a:endParaRPr>
          </a:p>
          <a:p>
            <a:r>
              <a:rPr lang="en-IN" sz="1400" dirty="0">
                <a:solidFill>
                  <a:srgbClr val="000000"/>
                </a:solidFill>
                <a:effectLst/>
                <a:latin typeface="Arial" panose="020B0604020202020204" pitchFamily="34" charset="0"/>
                <a:cs typeface="Arial" panose="020B0604020202020204" pitchFamily="34" charset="0"/>
              </a:rPr>
              <a:t>Abstract class is a java class which contains at least one abstract method.</a:t>
            </a:r>
          </a:p>
          <a:p>
            <a:r>
              <a:rPr lang="en-IN" sz="1400" dirty="0">
                <a:solidFill>
                  <a:srgbClr val="000000"/>
                </a:solidFill>
                <a:effectLst/>
                <a:latin typeface="Arial" panose="020B0604020202020204" pitchFamily="34" charset="0"/>
                <a:cs typeface="Arial" panose="020B0604020202020204" pitchFamily="34" charset="0"/>
              </a:rPr>
              <a:t>To specify the particular class is abstract and particular method is abstract method to the compiler use abstract modifier.</a:t>
            </a:r>
          </a:p>
          <a:p>
            <a:r>
              <a:rPr lang="en-IN" sz="1400" dirty="0">
                <a:solidFill>
                  <a:srgbClr val="000000"/>
                </a:solidFill>
                <a:effectLst/>
                <a:latin typeface="Arial" panose="020B0604020202020204" pitchFamily="34" charset="0"/>
                <a:cs typeface="Arial" panose="020B0604020202020204" pitchFamily="34" charset="0"/>
              </a:rPr>
              <a:t>For the abstract classes it is not possible to create an object. Because it contains the unimplemented methods.</a:t>
            </a:r>
          </a:p>
          <a:p>
            <a:r>
              <a:rPr lang="en-IN" sz="1400" dirty="0">
                <a:solidFill>
                  <a:srgbClr val="000000"/>
                </a:solidFill>
                <a:effectLst/>
                <a:latin typeface="Arial" panose="020B0604020202020204" pitchFamily="34" charset="0"/>
                <a:cs typeface="Arial" panose="020B0604020202020204" pitchFamily="34" charset="0"/>
              </a:rPr>
              <a:t>For any class if we don’t want instantiation then we have to declare that class as abstract i.e., for abstract classes instantiation (creation of object) is not possible.</a:t>
            </a:r>
          </a:p>
          <a:p>
            <a:pPr marL="0" indent="0">
              <a:buNone/>
            </a:pPr>
            <a:r>
              <a:rPr lang="en-IN" sz="1400" dirty="0">
                <a:solidFill>
                  <a:srgbClr val="000000"/>
                </a:solidFill>
                <a:latin typeface="Arial" panose="020B0604020202020204" pitchFamily="34" charset="0"/>
                <a:cs typeface="Arial" panose="020B0604020202020204" pitchFamily="34" charset="0"/>
              </a:rPr>
              <a:t>Syntax:</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void m1()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void m2()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m1();</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m2();</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9533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Features </a:t>
            </a:r>
            <a:r>
              <a:rPr lang="en-IN">
                <a:latin typeface="TTE19494D0t00"/>
              </a:rPr>
              <a:t>of Java</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10000"/>
          </a:bodyPr>
          <a:lstStyle/>
          <a:p>
            <a:pPr>
              <a:buFont typeface="+mj-lt"/>
              <a:buAutoNum type="arabicPeriod"/>
            </a:pPr>
            <a:r>
              <a:rPr lang="en-IN" sz="1800" dirty="0">
                <a:effectLst/>
                <a:latin typeface="Arial" panose="020B0604020202020204" pitchFamily="34" charset="0"/>
                <a:cs typeface="Arial" panose="020B0604020202020204" pitchFamily="34" charset="0"/>
              </a:rPr>
              <a:t>Simple </a:t>
            </a:r>
          </a:p>
          <a:p>
            <a:pPr>
              <a:buFont typeface="+mj-lt"/>
              <a:buAutoNum type="arabicPeriod"/>
            </a:pPr>
            <a:r>
              <a:rPr lang="en-IN" sz="1800" dirty="0">
                <a:effectLst/>
                <a:latin typeface="Arial" panose="020B0604020202020204" pitchFamily="34" charset="0"/>
                <a:cs typeface="Arial" panose="020B0604020202020204" pitchFamily="34" charset="0"/>
              </a:rPr>
              <a:t>Platform independent </a:t>
            </a:r>
          </a:p>
          <a:p>
            <a:pPr>
              <a:buFont typeface="+mj-lt"/>
              <a:buAutoNum type="arabicPeriod"/>
            </a:pPr>
            <a:r>
              <a:rPr lang="en-IN" sz="1800" dirty="0">
                <a:effectLst/>
                <a:latin typeface="Arial" panose="020B0604020202020204" pitchFamily="34" charset="0"/>
                <a:cs typeface="Arial" panose="020B0604020202020204" pitchFamily="34" charset="0"/>
              </a:rPr>
              <a:t>Architectural neutral </a:t>
            </a:r>
          </a:p>
          <a:p>
            <a:pPr>
              <a:buFont typeface="+mj-lt"/>
              <a:buAutoNum type="arabicPeriod"/>
            </a:pPr>
            <a:r>
              <a:rPr lang="en-IN" sz="1800" dirty="0">
                <a:effectLst/>
                <a:latin typeface="Arial" panose="020B0604020202020204" pitchFamily="34" charset="0"/>
                <a:cs typeface="Arial" panose="020B0604020202020204" pitchFamily="34" charset="0"/>
              </a:rPr>
              <a:t>Portable </a:t>
            </a:r>
          </a:p>
          <a:p>
            <a:pPr>
              <a:buFont typeface="+mj-lt"/>
              <a:buAutoNum type="arabicPeriod"/>
            </a:pPr>
            <a:r>
              <a:rPr lang="en-IN" sz="1800" dirty="0">
                <a:effectLst/>
                <a:latin typeface="Arial" panose="020B0604020202020204" pitchFamily="34" charset="0"/>
                <a:cs typeface="Arial" panose="020B0604020202020204" pitchFamily="34" charset="0"/>
              </a:rPr>
              <a:t>Multi threading </a:t>
            </a:r>
          </a:p>
          <a:p>
            <a:pPr>
              <a:buFont typeface="+mj-lt"/>
              <a:buAutoNum type="arabicPeriod"/>
            </a:pPr>
            <a:r>
              <a:rPr lang="en-IN" sz="1800" dirty="0">
                <a:effectLst/>
                <a:latin typeface="Arial" panose="020B0604020202020204" pitchFamily="34" charset="0"/>
                <a:cs typeface="Arial" panose="020B0604020202020204" pitchFamily="34" charset="0"/>
              </a:rPr>
              <a:t>Distributed </a:t>
            </a:r>
          </a:p>
          <a:p>
            <a:pPr>
              <a:buFont typeface="+mj-lt"/>
              <a:buAutoNum type="arabicPeriod"/>
            </a:pPr>
            <a:r>
              <a:rPr lang="en-IN" sz="1800" dirty="0">
                <a:effectLst/>
                <a:latin typeface="Arial" panose="020B0604020202020204" pitchFamily="34" charset="0"/>
                <a:cs typeface="Arial" panose="020B0604020202020204" pitchFamily="34" charset="0"/>
              </a:rPr>
              <a:t>Networked </a:t>
            </a:r>
          </a:p>
          <a:p>
            <a:pPr>
              <a:buFont typeface="+mj-lt"/>
              <a:buAutoNum type="arabicPeriod"/>
            </a:pPr>
            <a:r>
              <a:rPr lang="en-IN" sz="1800" dirty="0">
                <a:effectLst/>
                <a:latin typeface="Arial" panose="020B0604020202020204" pitchFamily="34" charset="0"/>
                <a:cs typeface="Arial" panose="020B0604020202020204" pitchFamily="34" charset="0"/>
              </a:rPr>
              <a:t>Robust </a:t>
            </a:r>
          </a:p>
          <a:p>
            <a:pPr>
              <a:buFont typeface="+mj-lt"/>
              <a:buAutoNum type="arabicPeriod"/>
            </a:pPr>
            <a:r>
              <a:rPr lang="en-IN" sz="1800" dirty="0">
                <a:effectLst/>
                <a:latin typeface="Arial" panose="020B0604020202020204" pitchFamily="34" charset="0"/>
                <a:cs typeface="Arial" panose="020B0604020202020204" pitchFamily="34" charset="0"/>
              </a:rPr>
              <a:t>Dynamic </a:t>
            </a:r>
          </a:p>
          <a:p>
            <a:pPr>
              <a:buFont typeface="+mj-lt"/>
              <a:buAutoNum type="arabicPeriod"/>
            </a:pPr>
            <a:r>
              <a:rPr lang="en-IN" sz="1800" dirty="0">
                <a:effectLst/>
                <a:latin typeface="Arial" panose="020B0604020202020204" pitchFamily="34" charset="0"/>
                <a:cs typeface="Arial" panose="020B0604020202020204" pitchFamily="34" charset="0"/>
              </a:rPr>
              <a:t>Secured </a:t>
            </a:r>
          </a:p>
          <a:p>
            <a:pPr>
              <a:buFont typeface="+mj-lt"/>
              <a:buAutoNum type="arabicPeriod"/>
            </a:pPr>
            <a:r>
              <a:rPr lang="en-IN" sz="1800" dirty="0">
                <a:effectLst/>
                <a:latin typeface="Arial" panose="020B0604020202020204" pitchFamily="34" charset="0"/>
                <a:cs typeface="Arial" panose="020B0604020202020204" pitchFamily="34" charset="0"/>
              </a:rPr>
              <a:t>High performance </a:t>
            </a:r>
          </a:p>
          <a:p>
            <a:pPr>
              <a:buFont typeface="+mj-lt"/>
              <a:buAutoNum type="arabicPeriod"/>
            </a:pPr>
            <a:r>
              <a:rPr lang="en-IN" sz="1800" dirty="0">
                <a:effectLst/>
                <a:latin typeface="Arial" panose="020B0604020202020204" pitchFamily="34" charset="0"/>
                <a:cs typeface="Arial" panose="020B0604020202020204" pitchFamily="34" charset="0"/>
              </a:rPr>
              <a:t>Interpreted </a:t>
            </a:r>
          </a:p>
          <a:p>
            <a:pPr>
              <a:buFont typeface="+mj-lt"/>
              <a:buAutoNum type="arabicPeriod"/>
            </a:pPr>
            <a:r>
              <a:rPr lang="en-IN" sz="1800" dirty="0">
                <a:effectLst/>
                <a:latin typeface="Arial" panose="020B0604020202020204" pitchFamily="34" charset="0"/>
                <a:cs typeface="Arial" panose="020B0604020202020204" pitchFamily="34" charset="0"/>
              </a:rPr>
              <a:t>Object Oriented Programming Language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27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600" dirty="0">
                <a:solidFill>
                  <a:srgbClr val="000000"/>
                </a:solidFill>
                <a:latin typeface="Arial" panose="020B0604020202020204" pitchFamily="34" charset="0"/>
                <a:cs typeface="Arial" panose="020B0604020202020204" pitchFamily="34" charset="0"/>
              </a:rPr>
              <a:t>The abstract class contains abstract methods for that abstract methods provide the implementation in child classes.</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If the child class is unable to provide the implementation for parent class abstract methods at hat situation we can declare that class is an abstract then take one more child class in that class provide the implementation for remaining method</a:t>
            </a:r>
          </a:p>
          <a:p>
            <a:pPr lvl="1"/>
            <a:r>
              <a:rPr lang="en-IN" sz="1600" dirty="0">
                <a:solidFill>
                  <a:srgbClr val="000000"/>
                </a:solidFill>
                <a:latin typeface="Arial" panose="020B0604020202020204" pitchFamily="34" charset="0"/>
                <a:cs typeface="Arial" panose="020B0604020202020204" pitchFamily="34" charset="0"/>
              </a:rPr>
              <a:t>Example</a:t>
            </a:r>
          </a:p>
          <a:p>
            <a:pPr marL="0"/>
            <a:r>
              <a:rPr lang="en-IN" sz="1600" dirty="0">
                <a:solidFill>
                  <a:srgbClr val="000000"/>
                </a:solidFill>
                <a:latin typeface="Arial" panose="020B0604020202020204" pitchFamily="34" charset="0"/>
                <a:cs typeface="Arial" panose="020B0604020202020204" pitchFamily="34" charset="0"/>
              </a:rPr>
              <a:t>Note :-</a:t>
            </a:r>
          </a:p>
          <a:p>
            <a:r>
              <a:rPr lang="en-IN" sz="1600" dirty="0">
                <a:solidFill>
                  <a:srgbClr val="000000"/>
                </a:solidFill>
                <a:latin typeface="Arial" panose="020B0604020202020204" pitchFamily="34" charset="0"/>
                <a:cs typeface="Arial" panose="020B0604020202020204" pitchFamily="34" charset="0"/>
              </a:rPr>
              <a:t>we can take the any number of child classes but we have to provide the implementation for each and every abstract method.</a:t>
            </a:r>
          </a:p>
          <a:p>
            <a:pPr marL="514350" lvl="1"/>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For the abstract methods it is possible to provide any type of return type(void, int, char, Boolean…..)</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For the abstract methods it is possible to provide arguments. </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The abstract classes is java class it contains zero number of abstract methods. Even though class does not contain any abstract method still we can declare the class as abstract i.e. abstract class can contain zero number of abstract methods. The abstract classes it is not possible to create object.</a:t>
            </a:r>
          </a:p>
          <a:p>
            <a:pPr lvl="1"/>
            <a:r>
              <a:rPr lang="en-IN" sz="1600" dirty="0">
                <a:solidFill>
                  <a:srgbClr val="000000"/>
                </a:solidFill>
                <a:latin typeface="Arial" panose="020B0604020202020204" pitchFamily="34" charset="0"/>
                <a:cs typeface="Arial" panose="020B0604020202020204" pitchFamily="34" charset="0"/>
              </a:rPr>
              <a:t>Example</a:t>
            </a:r>
          </a:p>
          <a:p>
            <a:pPr lvl="1"/>
            <a:endParaRPr lang="en-IN" sz="1600" dirty="0">
              <a:solidFill>
                <a:srgbClr val="000000"/>
              </a:solidFill>
              <a:latin typeface="Arial" panose="020B0604020202020204" pitchFamily="34" charset="0"/>
              <a:cs typeface="Arial" panose="020B0604020202020204" pitchFamily="34" charset="0"/>
            </a:endParaRPr>
          </a:p>
          <a:p>
            <a:pPr lvl="1"/>
            <a:endParaRPr lang="en-IN" sz="700" dirty="0">
              <a:solidFill>
                <a:srgbClr val="000000"/>
              </a:solidFill>
              <a:effectLst/>
              <a:latin typeface="Helvetica" pitchFamily="2"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51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800" dirty="0">
                <a:effectLst/>
                <a:latin typeface="TTE19494D0t00"/>
              </a:rPr>
              <a:t>Data encapsulation is the process of </a:t>
            </a:r>
            <a:r>
              <a:rPr lang="en-IN" sz="1800" dirty="0">
                <a:effectLst/>
                <a:latin typeface="TTE19493D8t00"/>
              </a:rPr>
              <a:t>wrapping up on data </a:t>
            </a:r>
            <a:r>
              <a:rPr lang="en-IN" sz="1800" dirty="0">
                <a:effectLst/>
                <a:latin typeface="TTE19494D0t00"/>
              </a:rPr>
              <a:t>and </a:t>
            </a:r>
            <a:r>
              <a:rPr lang="en-IN" sz="1800" dirty="0">
                <a:effectLst/>
                <a:latin typeface="TTE19493D8t00"/>
              </a:rPr>
              <a:t>associated methods </a:t>
            </a:r>
            <a:r>
              <a:rPr lang="en-IN" sz="1800" dirty="0">
                <a:effectLst/>
                <a:latin typeface="TTE19494D0t00"/>
              </a:rPr>
              <a:t>in a </a:t>
            </a:r>
            <a:r>
              <a:rPr lang="en-IN" sz="1100" dirty="0"/>
              <a:t> </a:t>
            </a:r>
            <a:r>
              <a:rPr lang="en-IN" sz="1800" dirty="0">
                <a:effectLst/>
                <a:latin typeface="TTE19493D8t00"/>
              </a:rPr>
              <a:t>single unit </a:t>
            </a:r>
          </a:p>
          <a:p>
            <a:r>
              <a:rPr lang="en-IN" sz="1800" dirty="0">
                <a:effectLst/>
                <a:latin typeface="TTE19494D0t00"/>
              </a:rPr>
              <a:t>Data encapsulation </a:t>
            </a:r>
            <a:r>
              <a:rPr lang="en-IN" sz="1800" dirty="0">
                <a:effectLst/>
                <a:latin typeface="TTE1948BD8t00"/>
              </a:rPr>
              <a:t>is basically used for </a:t>
            </a:r>
            <a:r>
              <a:rPr lang="en-IN" sz="1800" dirty="0">
                <a:effectLst/>
                <a:latin typeface="TTE19499A0t00"/>
              </a:rPr>
              <a:t>achieving data/information hiding </a:t>
            </a:r>
            <a:r>
              <a:rPr lang="en-IN" sz="1800" dirty="0">
                <a:effectLst/>
                <a:latin typeface="TTE1948BD8t00"/>
              </a:rPr>
              <a:t>i.e., security.  - Will use Private Keyword</a:t>
            </a:r>
          </a:p>
          <a:p>
            <a:r>
              <a:rPr lang="en-IN" sz="1800" dirty="0">
                <a:latin typeface="TTE19494D0t00"/>
              </a:rPr>
              <a:t>Encapsulation in Java provides an option of code-reusability.</a:t>
            </a:r>
          </a:p>
          <a:p>
            <a:r>
              <a:rPr lang="en-IN" sz="1800" dirty="0">
                <a:latin typeface="TTE19494D0t00"/>
              </a:rPr>
              <a:t>Using encapsulation will help in making changes to an existing code quickly.</a:t>
            </a:r>
          </a:p>
          <a:p>
            <a:r>
              <a:rPr lang="en-IN" sz="1800" dirty="0">
                <a:latin typeface="TTE19494D0t00"/>
              </a:rPr>
              <a:t>Unit testing a code designed using encapsulation is elementary.</a:t>
            </a:r>
          </a:p>
          <a:p>
            <a:r>
              <a:rPr lang="en-IN" sz="1800" dirty="0">
                <a:latin typeface="TTE19494D0t00"/>
              </a:rPr>
              <a:t>Standard IDEs have the support of getters and setters; this makes coding even faster. </a:t>
            </a:r>
          </a:p>
          <a:p>
            <a:endParaRPr lang="en-IN" sz="1800" b="0" i="0" u="none" strike="noStrike" dirty="0">
              <a:solidFill>
                <a:srgbClr val="51565E"/>
              </a:solidFill>
              <a:effectLst/>
              <a:latin typeface="TTE19494D0t00"/>
            </a:endParaRPr>
          </a:p>
          <a:p>
            <a:pPr marL="0" indent="0">
              <a:buNone/>
            </a:pPr>
            <a:r>
              <a:rPr lang="en-IN" sz="1800" dirty="0">
                <a:latin typeface="TTE19494D0t00"/>
              </a:rPr>
              <a:t>Syntax:</a:t>
            </a:r>
          </a:p>
          <a:p>
            <a:pPr marL="0" indent="0" algn="l">
              <a:buNone/>
            </a:pPr>
            <a:r>
              <a:rPr lang="en-IN" sz="1800" dirty="0">
                <a:latin typeface="TTE19494D0t00"/>
              </a:rPr>
              <a:t>&lt;</a:t>
            </a:r>
            <a:r>
              <a:rPr lang="en-IN" sz="1800" dirty="0" err="1">
                <a:latin typeface="TTE19494D0t00"/>
              </a:rPr>
              <a:t>Access_Modifier</a:t>
            </a:r>
            <a:r>
              <a:rPr lang="en-IN" sz="1800" dirty="0">
                <a:latin typeface="TTE19494D0t00"/>
              </a:rPr>
              <a:t>&gt; class &lt;</a:t>
            </a:r>
            <a:r>
              <a:rPr lang="en-IN" sz="1800" dirty="0" err="1">
                <a:latin typeface="TTE19494D0t00"/>
              </a:rPr>
              <a:t>Class_Name</a:t>
            </a:r>
            <a:r>
              <a:rPr lang="en-IN" sz="1800" dirty="0">
                <a:latin typeface="TTE19494D0t00"/>
              </a:rPr>
              <a:t>&gt; {</a:t>
            </a:r>
          </a:p>
          <a:p>
            <a:pPr marL="0" indent="0" algn="l">
              <a:buNone/>
            </a:pPr>
            <a:r>
              <a:rPr lang="en-IN" sz="1800" dirty="0">
                <a:latin typeface="TTE19494D0t00"/>
              </a:rPr>
              <a:t> private &lt;</a:t>
            </a:r>
            <a:r>
              <a:rPr lang="en-IN" sz="1800" dirty="0" err="1">
                <a:latin typeface="TTE19494D0t00"/>
              </a:rPr>
              <a:t>Data_Members</a:t>
            </a:r>
            <a:r>
              <a:rPr lang="en-IN" sz="1800" dirty="0">
                <a:latin typeface="TTE19494D0t00"/>
              </a:rPr>
              <a:t>&gt;;</a:t>
            </a:r>
          </a:p>
          <a:p>
            <a:pPr marL="0" indent="0" algn="l">
              <a:buNone/>
            </a:pPr>
            <a:r>
              <a:rPr lang="en-IN" sz="1800" dirty="0">
                <a:latin typeface="TTE19494D0t00"/>
              </a:rPr>
              <a:t> private &lt;</a:t>
            </a:r>
            <a:r>
              <a:rPr lang="en-IN" sz="1800" dirty="0" err="1">
                <a:latin typeface="TTE19494D0t00"/>
              </a:rPr>
              <a:t>Data_Methods</a:t>
            </a:r>
            <a:r>
              <a:rPr lang="en-IN" sz="1800" dirty="0">
                <a:latin typeface="TTE19494D0t00"/>
              </a:rPr>
              <a:t>&gt;;</a:t>
            </a:r>
          </a:p>
          <a:p>
            <a:pPr marL="0" indent="0" algn="l">
              <a:buNone/>
            </a:pPr>
            <a:r>
              <a:rPr lang="en-IN" sz="1800" dirty="0">
                <a:latin typeface="TTE19494D0t00"/>
              </a:rPr>
              <a:t>}</a:t>
            </a:r>
          </a:p>
          <a:p>
            <a:pPr marL="0" indent="0" algn="l">
              <a:buNone/>
            </a:pPr>
            <a:endParaRPr lang="en-IN" sz="1800" dirty="0">
              <a:latin typeface="TTE19494D0t00"/>
            </a:endParaRPr>
          </a:p>
          <a:p>
            <a:pPr marL="0" indent="0" algn="l">
              <a:buNone/>
            </a:pPr>
            <a:r>
              <a:rPr lang="en-IN" sz="1800" dirty="0">
                <a:latin typeface="TTE19494D0t00"/>
              </a:rPr>
              <a:t>Example Using Setter/Getter for better understanding</a:t>
            </a:r>
          </a:p>
          <a:p>
            <a:endParaRPr lang="en-IN" sz="1800" dirty="0">
              <a:latin typeface="TTE19494D0t00"/>
            </a:endParaRPr>
          </a:p>
          <a:p>
            <a:endParaRPr lang="en-IN" sz="1800" dirty="0">
              <a:effectLst/>
              <a:latin typeface="Symbol" pitchFamily="2" charset="2"/>
            </a:endParaRPr>
          </a:p>
          <a:p>
            <a:endParaRPr lang="en-IN" sz="1100" dirty="0"/>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pic>
        <p:nvPicPr>
          <p:cNvPr id="1026" name="Picture 2" descr="Encapsulation">
            <a:extLst>
              <a:ext uri="{FF2B5EF4-FFF2-40B4-BE49-F238E27FC236}">
                <a16:creationId xmlns:a16="http://schemas.microsoft.com/office/drawing/2014/main" id="{5B83FA72-E625-E134-5784-65E1CC405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000" y="2131219"/>
            <a:ext cx="66040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7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9B690D8-2FD7-5A9A-5851-26D40E1C3432}"/>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Better Control</a:t>
            </a:r>
          </a:p>
          <a:p>
            <a:pPr marL="0" indent="0" algn="l">
              <a:buNone/>
            </a:pPr>
            <a:r>
              <a:rPr lang="en-IN" sz="1600" b="0" i="0" u="none" strike="noStrike" dirty="0">
                <a:solidFill>
                  <a:srgbClr val="51565E"/>
                </a:solidFill>
                <a:effectLst/>
                <a:latin typeface="Roboto" panose="02000000000000000000" pitchFamily="2" charset="0"/>
              </a:rPr>
              <a:t>Encapsulation provides ultimate control over the data members and data methods inside the class.</a:t>
            </a:r>
          </a:p>
          <a:p>
            <a:pPr algn="l"/>
            <a:r>
              <a:rPr lang="en-IN" sz="1600" b="0" i="0" u="none" strike="noStrike" dirty="0">
                <a:solidFill>
                  <a:srgbClr val="272C37"/>
                </a:solidFill>
                <a:effectLst/>
                <a:latin typeface="Roboto" panose="02000000000000000000" pitchFamily="2" charset="0"/>
              </a:rPr>
              <a:t>Getter and Setter </a:t>
            </a:r>
          </a:p>
          <a:p>
            <a:pPr marL="0" indent="0" algn="l">
              <a:buNone/>
            </a:pPr>
            <a:r>
              <a:rPr lang="en-IN" sz="1600" b="0" i="0" u="none" strike="noStrike" dirty="0">
                <a:solidFill>
                  <a:srgbClr val="51565E"/>
                </a:solidFill>
                <a:effectLst/>
                <a:latin typeface="Roboto" panose="02000000000000000000" pitchFamily="2" charset="0"/>
              </a:rPr>
              <a:t>The standard IDEs provide in-built support for ‘Getter and Setter’ methods, which increases the programming pace.</a:t>
            </a:r>
          </a:p>
          <a:p>
            <a:pPr algn="l"/>
            <a:r>
              <a:rPr lang="en-IN" sz="1600" b="0" i="0" u="none" strike="noStrike" dirty="0">
                <a:solidFill>
                  <a:srgbClr val="272C37"/>
                </a:solidFill>
                <a:effectLst/>
                <a:latin typeface="Roboto" panose="02000000000000000000" pitchFamily="2" charset="0"/>
              </a:rPr>
              <a:t>Security</a:t>
            </a:r>
          </a:p>
          <a:p>
            <a:pPr marL="0" indent="0" algn="l">
              <a:buNone/>
            </a:pPr>
            <a:r>
              <a:rPr lang="en-IN" sz="1600" b="0" i="0" u="none" strike="noStrike" dirty="0">
                <a:solidFill>
                  <a:srgbClr val="51565E"/>
                </a:solidFill>
                <a:effectLst/>
                <a:latin typeface="Roboto" panose="02000000000000000000" pitchFamily="2" charset="0"/>
              </a:rPr>
              <a:t>Encapsulation prevents access to data members and data methods by any external classes. The encapsulation process improves the security of the encapsulated data.</a:t>
            </a:r>
          </a:p>
          <a:p>
            <a:pPr algn="l"/>
            <a:r>
              <a:rPr lang="en-IN" sz="1600" dirty="0">
                <a:solidFill>
                  <a:srgbClr val="51565E"/>
                </a:solidFill>
                <a:latin typeface="Roboto" panose="02000000000000000000" pitchFamily="2" charset="0"/>
              </a:rPr>
              <a:t>Flexibility</a:t>
            </a:r>
          </a:p>
          <a:p>
            <a:pPr marL="0" indent="0" algn="l">
              <a:buNone/>
            </a:pPr>
            <a:r>
              <a:rPr lang="en-IN" sz="1600" dirty="0">
                <a:solidFill>
                  <a:srgbClr val="51565E"/>
                </a:solidFill>
                <a:latin typeface="Roboto" panose="02000000000000000000" pitchFamily="2" charset="0"/>
              </a:rPr>
              <a:t>Changes made to one part of the code can be successfully implemented without affecting any other part of the code.</a:t>
            </a: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369144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r>
              <a:rPr lang="en-IN" b="0" i="0" u="none" strike="noStrike" dirty="0">
                <a:solidFill>
                  <a:srgbClr val="51565E"/>
                </a:solidFill>
                <a:effectLst/>
                <a:highlight>
                  <a:srgbClr val="FFFFFF"/>
                </a:highlight>
                <a:latin typeface="Roboto" panose="02000000000000000000" pitchFamily="2" charset="0"/>
              </a:rPr>
              <a:t>Data hiding is a procedure done to avoid access to the data members and data methods and their logical implementation. Data hiding can be done by using the access specifiers. We have four access specifiers, which are as follows.</a:t>
            </a:r>
            <a:endParaRPr lang="en-US" dirty="0"/>
          </a:p>
        </p:txBody>
      </p:sp>
    </p:spTree>
    <p:extLst>
      <p:ext uri="{BB962C8B-B14F-4D97-AF65-F5344CB8AC3E}">
        <p14:creationId xmlns:p14="http://schemas.microsoft.com/office/powerpoint/2010/main" val="328143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pic>
        <p:nvPicPr>
          <p:cNvPr id="3074" name="Picture 2">
            <a:extLst>
              <a:ext uri="{FF2B5EF4-FFF2-40B4-BE49-F238E27FC236}">
                <a16:creationId xmlns:a16="http://schemas.microsoft.com/office/drawing/2014/main" id="{EDB87A46-5FBB-F615-AAC2-B35E4C4F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09" y="1594751"/>
            <a:ext cx="9087853" cy="443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64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Default</a:t>
            </a:r>
          </a:p>
          <a:p>
            <a:pPr marL="0" indent="0" algn="just">
              <a:buNone/>
            </a:pPr>
            <a:r>
              <a:rPr lang="en-IN" b="0" i="0" u="none" strike="noStrike" dirty="0">
                <a:solidFill>
                  <a:srgbClr val="51565E"/>
                </a:solidFill>
                <a:effectLst/>
                <a:latin typeface="Roboto" panose="02000000000000000000" pitchFamily="2" charset="0"/>
              </a:rPr>
              <a:t>Default is the first line of data hiding. If any class in Java is not mentioned with an access specifier, then the compiler will set ‘default’ as the access specifier. The access specifications of default are extremely similar to that of the public access specifier.</a:t>
            </a:r>
          </a:p>
        </p:txBody>
      </p:sp>
    </p:spTree>
    <p:extLst>
      <p:ext uri="{BB962C8B-B14F-4D97-AF65-F5344CB8AC3E}">
        <p14:creationId xmlns:p14="http://schemas.microsoft.com/office/powerpoint/2010/main" val="336364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Public</a:t>
            </a:r>
          </a:p>
          <a:p>
            <a:pPr marL="0" indent="0" algn="just">
              <a:buNone/>
            </a:pPr>
            <a:r>
              <a:rPr lang="en-IN" b="0" i="0" u="none" strike="noStrike" dirty="0">
                <a:solidFill>
                  <a:srgbClr val="51565E"/>
                </a:solidFill>
                <a:effectLst/>
                <a:latin typeface="Roboto" panose="02000000000000000000" pitchFamily="2" charset="0"/>
              </a:rPr>
              <a:t>The public access specifier provides the access specifications to a class so that it can be accessed from anywhere within the program.</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39587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Private</a:t>
            </a:r>
          </a:p>
          <a:p>
            <a:pPr marL="0" indent="0" algn="just">
              <a:buNone/>
            </a:pPr>
            <a:r>
              <a:rPr lang="en-IN" b="0" i="0" u="none" strike="noStrike" dirty="0">
                <a:solidFill>
                  <a:srgbClr val="51565E"/>
                </a:solidFill>
                <a:effectLst/>
                <a:latin typeface="Roboto" panose="02000000000000000000" pitchFamily="2" charset="0"/>
              </a:rPr>
              <a:t>The private access specifier provides access to the data members, and the data methods limit to the class itself.</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 with Setter/getter</a:t>
            </a:r>
          </a:p>
        </p:txBody>
      </p:sp>
    </p:spTree>
    <p:extLst>
      <p:ext uri="{BB962C8B-B14F-4D97-AF65-F5344CB8AC3E}">
        <p14:creationId xmlns:p14="http://schemas.microsoft.com/office/powerpoint/2010/main" val="3161461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Protected</a:t>
            </a:r>
          </a:p>
          <a:p>
            <a:pPr marL="0" indent="0" algn="just">
              <a:buNone/>
            </a:pPr>
            <a:r>
              <a:rPr lang="en-IN" b="0" i="0" u="none" strike="noStrike" dirty="0">
                <a:solidFill>
                  <a:srgbClr val="51565E"/>
                </a:solidFill>
                <a:effectLst/>
                <a:latin typeface="Roboto" panose="02000000000000000000" pitchFamily="2" charset="0"/>
              </a:rPr>
              <a:t>The protected access specifier protects the class methods and members similar to the private access specifier. The main difference is that the access is limited to the entire package, unlike only a class with the private access specifier.</a:t>
            </a:r>
          </a:p>
          <a:p>
            <a:pPr marL="0" indent="0" algn="just">
              <a:buNone/>
            </a:pPr>
            <a:endParaRPr lang="en-IN" dirty="0">
              <a:solidFill>
                <a:srgbClr val="51565E"/>
              </a:solidFill>
              <a:latin typeface="Roboto" panose="02000000000000000000" pitchFamily="2" charset="0"/>
            </a:endParaRPr>
          </a:p>
          <a:p>
            <a:pPr marL="0" indent="0" algn="just">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41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 Simple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lnSpcReduction="10000"/>
          </a:bodyPr>
          <a:lstStyle/>
          <a:p>
            <a:pPr marL="742950" lvl="1" indent="-285750">
              <a:buFont typeface="+mj-lt"/>
              <a:buAutoNum type="arabicPeriod"/>
            </a:pPr>
            <a:r>
              <a:rPr lang="en-IN" sz="1800" dirty="0">
                <a:latin typeface="Arial" panose="020B0604020202020204" pitchFamily="34" charset="0"/>
                <a:cs typeface="Arial" panose="020B0604020202020204" pitchFamily="34" charset="0"/>
              </a:rPr>
              <a:t>JAVA is free from pointers hence we can achieve less development time and less execution time [whenever we write a JAVA program we write without pointers and internally it is converted into the equivalent pointer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Rich set of API (application protocol interface) is available to develop any complex application. </a:t>
            </a:r>
          </a:p>
          <a:p>
            <a:pPr marL="742950" lvl="1" indent="-285750">
              <a:buFont typeface="+mj-lt"/>
              <a:buAutoNum type="arabicPeriod"/>
            </a:pPr>
            <a:r>
              <a:rPr lang="en-IN" sz="1800" dirty="0">
                <a:latin typeface="Arial" panose="020B0604020202020204" pitchFamily="34" charset="0"/>
                <a:cs typeface="Arial" panose="020B0604020202020204" pitchFamily="34" charset="0"/>
              </a:rPr>
              <a:t>The software JAVA contains a program called garbage collector which is always used to collect unreferenced (unused) memory location for improving performance of a JAVA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JAVA contains user friendly syntax’s for developing JAVA applications. </a:t>
            </a:r>
          </a:p>
          <a:p>
            <a:pPr marL="457200" lvl="1"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No Pointers Concept unlike in C/C++</a:t>
            </a:r>
          </a:p>
          <a:p>
            <a:pPr lvl="1"/>
            <a:r>
              <a:rPr lang="en-US" b="1" dirty="0">
                <a:solidFill>
                  <a:schemeClr val="accent6"/>
                </a:solidFill>
              </a:rPr>
              <a:t>API - </a:t>
            </a:r>
            <a:r>
              <a:rPr lang="en-US" b="1" dirty="0">
                <a:solidFill>
                  <a:schemeClr val="accent6"/>
                </a:solidFill>
                <a:hlinkClick r:id="rId2">
                  <a:extLst>
                    <a:ext uri="{A12FA001-AC4F-418D-AE19-62706E023703}">
                      <ahyp:hlinkClr xmlns:ahyp="http://schemas.microsoft.com/office/drawing/2018/hyperlinkcolor" val="tx"/>
                    </a:ext>
                  </a:extLst>
                </a:hlinkClick>
              </a:rPr>
              <a:t>https://docs.oracle.com/javase/8/docs/api/</a:t>
            </a:r>
            <a:endParaRPr lang="en-US" b="1" dirty="0">
              <a:solidFill>
                <a:schemeClr val="accent6"/>
              </a:solidFill>
            </a:endParaRPr>
          </a:p>
          <a:p>
            <a:pPr lvl="1"/>
            <a:r>
              <a:rPr lang="en-US" b="1" dirty="0">
                <a:solidFill>
                  <a:schemeClr val="accent6"/>
                </a:solidFill>
              </a:rPr>
              <a:t>Garbage Collector(GC - To free up memory – Covered in JVM Architecture Diagram)</a:t>
            </a:r>
          </a:p>
        </p:txBody>
      </p:sp>
    </p:spTree>
    <p:extLst>
      <p:ext uri="{BB962C8B-B14F-4D97-AF65-F5344CB8AC3E}">
        <p14:creationId xmlns:p14="http://schemas.microsoft.com/office/powerpoint/2010/main" val="1883895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pPr algn="l"/>
            <a:r>
              <a:rPr lang="en-IN" b="0" i="0" u="none" strike="noStrike" dirty="0">
                <a:solidFill>
                  <a:srgbClr val="272C37"/>
                </a:solidFill>
                <a:effectLst/>
                <a:latin typeface="Roboto" panose="02000000000000000000" pitchFamily="2" charset="0"/>
              </a:rPr>
              <a:t>Data Hiding vs. Encapsulation in Java</a:t>
            </a:r>
          </a:p>
        </p:txBody>
      </p:sp>
      <p:graphicFrame>
        <p:nvGraphicFramePr>
          <p:cNvPr id="4" name="Content Placeholder 3">
            <a:extLst>
              <a:ext uri="{FF2B5EF4-FFF2-40B4-BE49-F238E27FC236}">
                <a16:creationId xmlns:a16="http://schemas.microsoft.com/office/drawing/2014/main" id="{E9A2DA19-DD03-912C-8E2D-2C9B9942C623}"/>
              </a:ext>
            </a:extLst>
          </p:cNvPr>
          <p:cNvGraphicFramePr>
            <a:graphicFrameLocks noGrp="1"/>
          </p:cNvGraphicFramePr>
          <p:nvPr>
            <p:ph idx="1"/>
            <p:extLst>
              <p:ext uri="{D42A27DB-BD31-4B8C-83A1-F6EECF244321}">
                <p14:modId xmlns:p14="http://schemas.microsoft.com/office/powerpoint/2010/main" val="4169037309"/>
              </p:ext>
            </p:extLst>
          </p:nvPr>
        </p:nvGraphicFramePr>
        <p:xfrm>
          <a:off x="1407695" y="1825625"/>
          <a:ext cx="9312442" cy="4351338"/>
        </p:xfrm>
        <a:graphic>
          <a:graphicData uri="http://schemas.openxmlformats.org/drawingml/2006/table">
            <a:tbl>
              <a:tblPr/>
              <a:tblGrid>
                <a:gridCol w="4668252">
                  <a:extLst>
                    <a:ext uri="{9D8B030D-6E8A-4147-A177-3AD203B41FA5}">
                      <a16:colId xmlns:a16="http://schemas.microsoft.com/office/drawing/2014/main" val="4217007888"/>
                    </a:ext>
                  </a:extLst>
                </a:gridCol>
                <a:gridCol w="4644190">
                  <a:extLst>
                    <a:ext uri="{9D8B030D-6E8A-4147-A177-3AD203B41FA5}">
                      <a16:colId xmlns:a16="http://schemas.microsoft.com/office/drawing/2014/main" val="959273286"/>
                    </a:ext>
                  </a:extLst>
                </a:gridCol>
              </a:tblGrid>
              <a:tr h="495062">
                <a:tc>
                  <a:txBody>
                    <a:bodyPr/>
                    <a:lstStyle/>
                    <a:p>
                      <a:pPr algn="ctr"/>
                      <a:r>
                        <a:rPr lang="en-IN" sz="1500" b="1" i="0" dirty="0">
                          <a:solidFill>
                            <a:srgbClr val="272C37"/>
                          </a:solidFill>
                          <a:effectLst/>
                          <a:latin typeface="Roboto" panose="02000000000000000000" pitchFamily="2" charset="0"/>
                        </a:rPr>
                        <a:t>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ctr"/>
                      <a:r>
                        <a:rPr lang="en-IN" sz="1500" b="1" i="0" dirty="0">
                          <a:solidFill>
                            <a:srgbClr val="272C37"/>
                          </a:solidFill>
                          <a:effectLst/>
                          <a:latin typeface="Roboto" panose="02000000000000000000" pitchFamily="2" charset="0"/>
                        </a:rPr>
                        <a:t>Data Encapsulation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3920556170"/>
                  </a:ext>
                </a:extLst>
              </a:tr>
              <a:tr h="964069">
                <a:tc>
                  <a:txBody>
                    <a:bodyPr/>
                    <a:lstStyle/>
                    <a:p>
                      <a:pPr algn="l"/>
                      <a:r>
                        <a:rPr lang="en-IN" sz="1500" b="0" i="0" dirty="0">
                          <a:solidFill>
                            <a:srgbClr val="51565E"/>
                          </a:solidFill>
                          <a:effectLst/>
                          <a:latin typeface="Roboto" panose="02000000000000000000" pitchFamily="2" charset="0"/>
                        </a:rPr>
                        <a:t>Data hiding can be considered as the parent process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 sub-process of 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357100427"/>
                  </a:ext>
                </a:extLst>
              </a:tr>
              <a:tr h="729566">
                <a:tc>
                  <a:txBody>
                    <a:bodyPr/>
                    <a:lstStyle/>
                    <a:p>
                      <a:pPr algn="l"/>
                      <a:r>
                        <a:rPr lang="en-IN" sz="1500" b="0" i="0" dirty="0">
                          <a:solidFill>
                            <a:srgbClr val="51565E"/>
                          </a:solidFill>
                          <a:effectLst/>
                          <a:latin typeface="Roboto" panose="02000000000000000000" pitchFamily="2" charset="0"/>
                        </a:rPr>
                        <a:t>Access specifier is always private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Access specifier can be private and public</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65187429"/>
                  </a:ext>
                </a:extLst>
              </a:tr>
              <a:tr h="1198572">
                <a:tc>
                  <a:txBody>
                    <a:bodyPr/>
                    <a:lstStyle/>
                    <a:p>
                      <a:pPr algn="l"/>
                      <a:r>
                        <a:rPr lang="en-IN" sz="1500" b="0" i="0" dirty="0">
                          <a:solidFill>
                            <a:srgbClr val="51565E"/>
                          </a:solidFill>
                          <a:effectLst/>
                          <a:latin typeface="Roboto" panose="02000000000000000000" pitchFamily="2" charset="0"/>
                        </a:rPr>
                        <a:t>Data hiding is about hiding method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about combining methods with data members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714783948"/>
                  </a:ext>
                </a:extLst>
              </a:tr>
              <a:tr h="964069">
                <a:tc>
                  <a:txBody>
                    <a:bodyPr/>
                    <a:lstStyle/>
                    <a:p>
                      <a:pPr algn="l"/>
                      <a:r>
                        <a:rPr lang="en-IN" sz="1500" b="0" i="0" dirty="0">
                          <a:solidFill>
                            <a:srgbClr val="51565E"/>
                          </a:solidFill>
                          <a:effectLst/>
                          <a:latin typeface="Roboto" panose="02000000000000000000" pitchFamily="2" charset="0"/>
                        </a:rPr>
                        <a:t>The main motto is to hide data and its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The main motto is to combine data and their methods </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677401168"/>
                  </a:ext>
                </a:extLst>
              </a:tr>
            </a:tbl>
          </a:graphicData>
        </a:graphic>
      </p:graphicFrame>
    </p:spTree>
    <p:extLst>
      <p:ext uri="{BB962C8B-B14F-4D97-AF65-F5344CB8AC3E}">
        <p14:creationId xmlns:p14="http://schemas.microsoft.com/office/powerpoint/2010/main" val="2802400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fontScale="55000" lnSpcReduction="20000"/>
          </a:bodyPr>
          <a:lstStyle/>
          <a:p>
            <a:pPr algn="l"/>
            <a:r>
              <a:rPr lang="en-IN" b="0" i="0" u="none" strike="noStrike" dirty="0">
                <a:solidFill>
                  <a:srgbClr val="51565E"/>
                </a:solidFill>
                <a:effectLst/>
                <a:highlight>
                  <a:srgbClr val="FFFFFF"/>
                </a:highlight>
                <a:latin typeface="Roboto" panose="02000000000000000000" pitchFamily="2" charset="0"/>
              </a:rPr>
              <a:t>Inheritance enables the acquisition of data members and properties from one class to another.</a:t>
            </a:r>
          </a:p>
          <a:p>
            <a:pPr algn="l"/>
            <a:endParaRPr lang="en-IN" b="0" i="0" u="none" strike="noStrike" dirty="0">
              <a:solidFill>
                <a:srgbClr val="51565E"/>
              </a:solidFill>
              <a:effectLst/>
              <a:highlight>
                <a:srgbClr val="FFFFFF"/>
              </a:highligh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Base Class (Parent Class)</a:t>
            </a:r>
          </a:p>
          <a:p>
            <a:pPr marL="0" indent="0" algn="l">
              <a:buNone/>
            </a:pPr>
            <a:r>
              <a:rPr lang="en-IN" b="0" i="0" u="none" strike="noStrike" dirty="0">
                <a:solidFill>
                  <a:srgbClr val="51565E"/>
                </a:solidFill>
                <a:effectLst/>
                <a:latin typeface="Roboto" panose="02000000000000000000" pitchFamily="2" charset="0"/>
              </a:rPr>
              <a:t>The base class provides the data members and methods in alternative words. Any base class that needs methods or data members will have to borrow them from their respective parent or base class.</a:t>
            </a:r>
          </a:p>
          <a:p>
            <a:pPr algn="l"/>
            <a:r>
              <a:rPr lang="en-IN" b="1" i="0" u="none" strike="noStrike" dirty="0">
                <a:solidFill>
                  <a:srgbClr val="272C37"/>
                </a:solidFill>
                <a:effectLst/>
                <a:latin typeface="Roboto" panose="02000000000000000000" pitchFamily="2" charset="0"/>
              </a:rPr>
              <a:t>Subclass (Child Class)</a:t>
            </a:r>
          </a:p>
          <a:p>
            <a:pPr marL="0" indent="0" algn="l">
              <a:buNone/>
            </a:pPr>
            <a:r>
              <a:rPr lang="en-IN" b="0" i="0" u="none" strike="noStrike" dirty="0">
                <a:solidFill>
                  <a:srgbClr val="51565E"/>
                </a:solidFill>
                <a:effectLst/>
                <a:latin typeface="Roboto" panose="02000000000000000000" pitchFamily="2" charset="0"/>
              </a:rPr>
              <a:t>The subclass is also known as the child class. The implementation of its parent class recreates a new class, which is the child class. </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To inherit the parent class, a child class must include a keyword called "extends." The keyword "extends" enables the compiler to understand that the child class derives the functionalities and members of its parent class.</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dirty="0"/>
              <a:t>class </a:t>
            </a:r>
            <a:r>
              <a:rPr lang="en-IN" dirty="0" err="1"/>
              <a:t>SubClass</a:t>
            </a:r>
            <a:r>
              <a:rPr lang="en-IN" dirty="0"/>
              <a:t> extends </a:t>
            </a:r>
            <a:r>
              <a:rPr lang="en-IN" dirty="0" err="1"/>
              <a:t>ParentClass</a:t>
            </a:r>
            <a:r>
              <a:rPr lang="en-IN" dirty="0"/>
              <a:t> { </a:t>
            </a:r>
          </a:p>
          <a:p>
            <a:pPr marL="0" indent="0" algn="l">
              <a:buNone/>
            </a:pPr>
            <a:r>
              <a:rPr lang="en-IN" dirty="0"/>
              <a:t>//</a:t>
            </a:r>
            <a:r>
              <a:rPr lang="en-IN" dirty="0" err="1"/>
              <a:t>DataMembers</a:t>
            </a:r>
            <a:r>
              <a:rPr lang="en-IN" dirty="0"/>
              <a:t>; </a:t>
            </a:r>
          </a:p>
          <a:p>
            <a:pPr marL="0" indent="0" algn="l">
              <a:buNone/>
            </a:pPr>
            <a:r>
              <a:rPr lang="en-IN" dirty="0"/>
              <a:t>//Methods; </a:t>
            </a:r>
          </a:p>
          <a:p>
            <a:pPr marL="0" indent="0" algn="l">
              <a:buNone/>
            </a:pPr>
            <a:r>
              <a:rPr lang="en-IN" dirty="0"/>
              <a:t>} </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461460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lnSpcReduction="10000"/>
          </a:bodyPr>
          <a:lstStyle/>
          <a:p>
            <a:pPr algn="l"/>
            <a:r>
              <a:rPr lang="en-IN" b="0" i="0" u="none" strike="noStrike" dirty="0">
                <a:solidFill>
                  <a:srgbClr val="272C37"/>
                </a:solidFill>
                <a:effectLst/>
                <a:latin typeface="Roboto" panose="02000000000000000000" pitchFamily="2" charset="0"/>
              </a:rPr>
              <a:t>Why Do We Need Inheritance?  </a:t>
            </a: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The two main reasons we need inheritance include:</a:t>
            </a:r>
          </a:p>
          <a:p>
            <a:pPr algn="l"/>
            <a:r>
              <a:rPr lang="en-IN" b="1" i="0" u="none" strike="noStrike" dirty="0">
                <a:solidFill>
                  <a:srgbClr val="272C37"/>
                </a:solidFill>
                <a:effectLst/>
                <a:latin typeface="Roboto" panose="02000000000000000000" pitchFamily="2" charset="0"/>
              </a:rPr>
              <a:t>Run-Time Polymorphism</a:t>
            </a:r>
          </a:p>
          <a:p>
            <a:pPr marL="0" indent="0" algn="l">
              <a:buNone/>
            </a:pPr>
            <a:r>
              <a:rPr lang="en-IN" dirty="0">
                <a:solidFill>
                  <a:srgbClr val="51565E"/>
                </a:solidFill>
                <a:latin typeface="Roboto" panose="02000000000000000000" pitchFamily="2" charset="0"/>
              </a:rPr>
              <a:t>	</a:t>
            </a:r>
            <a:r>
              <a:rPr lang="en-IN" b="0" i="0" u="none" strike="noStrike" dirty="0">
                <a:solidFill>
                  <a:srgbClr val="51565E"/>
                </a:solidFill>
                <a:effectLst/>
                <a:latin typeface="Roboto" panose="02000000000000000000" pitchFamily="2" charset="0"/>
              </a:rPr>
              <a:t>Runtime, also known as dynamic polymorphism, is a method call in the execution process that overrides a different method in the run time.  </a:t>
            </a:r>
          </a:p>
          <a:p>
            <a:pPr algn="l"/>
            <a:r>
              <a:rPr lang="en-IN" b="1" i="0" u="none" strike="noStrike" dirty="0">
                <a:solidFill>
                  <a:srgbClr val="272C37"/>
                </a:solidFill>
                <a:effectLst/>
                <a:latin typeface="Roboto" panose="02000000000000000000" pitchFamily="2" charset="0"/>
              </a:rPr>
              <a:t>Code Reusability </a:t>
            </a:r>
          </a:p>
          <a:p>
            <a:pPr marL="0" indent="0" algn="l">
              <a:buNone/>
            </a:pPr>
            <a:r>
              <a:rPr lang="en-IN" b="0" i="0" u="none" strike="noStrike" dirty="0">
                <a:solidFill>
                  <a:srgbClr val="51565E"/>
                </a:solidFill>
                <a:effectLst/>
                <a:latin typeface="Roboto" panose="02000000000000000000" pitchFamily="2" charset="0"/>
              </a:rPr>
              <a:t>	The process of inheritance involves reusing the methods and data members defined in the parent class. Inheritance eliminates the need to write the same code in the child class—saving time as a result.</a:t>
            </a: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568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buNone/>
            </a:pPr>
            <a:r>
              <a:rPr lang="en-IN" b="0" i="0" u="none" strike="noStrike" dirty="0">
                <a:solidFill>
                  <a:srgbClr val="272C37"/>
                </a:solidFill>
                <a:effectLst/>
                <a:latin typeface="Roboto" panose="02000000000000000000" pitchFamily="2" charset="0"/>
              </a:rPr>
              <a:t>Super Keyword</a:t>
            </a:r>
          </a:p>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The super keyword is a unique keyword that refers to an immediate parent class's object. If you create an instance of the child class, then the super keyword implicitly refers to the parent class instance.</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Example</a:t>
            </a:r>
          </a:p>
        </p:txBody>
      </p:sp>
    </p:spTree>
    <p:extLst>
      <p:ext uri="{BB962C8B-B14F-4D97-AF65-F5344CB8AC3E}">
        <p14:creationId xmlns:p14="http://schemas.microsoft.com/office/powerpoint/2010/main" val="1848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lgn="l">
              <a:buNone/>
            </a:pPr>
            <a:r>
              <a:rPr lang="en-IN" b="0" i="0" u="none" strike="noStrike" dirty="0">
                <a:solidFill>
                  <a:srgbClr val="272C37"/>
                </a:solidFill>
                <a:effectLst/>
                <a:latin typeface="Roboto" panose="02000000000000000000" pitchFamily="2" charset="0"/>
              </a:rPr>
              <a:t>Types of Inheritance in Java</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There are five types of inheritance in Java:</a:t>
            </a:r>
            <a:br>
              <a:rPr lang="en-IN" b="0" i="0" u="none" strike="noStrike" dirty="0">
                <a:solidFill>
                  <a:srgbClr val="51565E"/>
                </a:solidFill>
                <a:effectLst/>
                <a:latin typeface="Roboto" panose="02000000000000000000" pitchFamily="2" charset="0"/>
              </a:rPr>
            </a:b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1) Single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2) Multi-Level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3) Hierarchical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4) Hybrid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5) Multiple Inheritance</a:t>
            </a:r>
          </a:p>
        </p:txBody>
      </p:sp>
    </p:spTree>
    <p:extLst>
      <p:ext uri="{BB962C8B-B14F-4D97-AF65-F5344CB8AC3E}">
        <p14:creationId xmlns:p14="http://schemas.microsoft.com/office/powerpoint/2010/main" val="2235665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latin typeface="Roboto" panose="02000000000000000000" pitchFamily="2" charset="0"/>
              </a:rPr>
              <a:t>Single inheritance consists of one parent class and one child class. The child class inherits parent class methods and data members.</a:t>
            </a:r>
          </a:p>
          <a:p>
            <a:pPr marL="0" indent="0" algn="l">
              <a:buNone/>
            </a:pPr>
            <a:endParaRPr lang="en-IN" dirty="0">
              <a:solidFill>
                <a:srgbClr val="51565E"/>
              </a:solidFill>
              <a:latin typeface="Roboto" panose="02000000000000000000" pitchFamily="2" charset="0"/>
            </a:endParaRPr>
          </a:p>
          <a:p>
            <a:pPr marL="0" indent="0" algn="l">
              <a:buNone/>
            </a:pPr>
            <a:r>
              <a:rPr lang="en-IN" dirty="0">
                <a:solidFill>
                  <a:srgbClr val="51565E"/>
                </a:solidFill>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340290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5362" name="Picture 2" descr="Single_Inheritance">
            <a:extLst>
              <a:ext uri="{FF2B5EF4-FFF2-40B4-BE49-F238E27FC236}">
                <a16:creationId xmlns:a16="http://schemas.microsoft.com/office/drawing/2014/main" id="{A4640BBD-F16E-3FDB-5847-2CE1EFD6C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739900"/>
            <a:ext cx="12700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89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Multi-level inheritance is like a parent-child inheritance relationship—the difference is that a child class inherits another child class.</a:t>
            </a:r>
          </a:p>
          <a:p>
            <a:pPr algn="l"/>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Bike Example</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683324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2353746"/>
            <a:ext cx="10515600" cy="4027753"/>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7410" name="Picture 2" descr="/Multi-Level_Inheritance">
            <a:extLst>
              <a:ext uri="{FF2B5EF4-FFF2-40B4-BE49-F238E27FC236}">
                <a16:creationId xmlns:a16="http://schemas.microsoft.com/office/drawing/2014/main" id="{E08A4864-6BFF-4362-F7FC-B226DF51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50" y="1467852"/>
            <a:ext cx="1282700" cy="482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12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Hierarchical inheritance is a parent-child relationship. The only difference is that multiple child classes inherit one parent class.</a:t>
            </a:r>
          </a:p>
          <a:p>
            <a:pPr marL="0" indent="0" algn="l">
              <a:buNone/>
            </a:pPr>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Permanent Vs Temp Employee Example on Leaves</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075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2. </a:t>
            </a:r>
            <a:r>
              <a:rPr lang="en-IN" sz="4400" dirty="0">
                <a:effectLst/>
                <a:latin typeface="TTE1948BD8t00"/>
              </a:rPr>
              <a:t>Platform Independent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85000" lnSpcReduction="20000"/>
          </a:bodyPr>
          <a:lstStyle/>
          <a:p>
            <a:pPr>
              <a:buFont typeface="+mj-lt"/>
              <a:buAutoNum type="arabicPeriod"/>
            </a:pPr>
            <a:r>
              <a:rPr lang="en-IN" sz="1800" dirty="0">
                <a:effectLst/>
                <a:latin typeface="TTE1948BD8t00"/>
              </a:rPr>
              <a:t>A program or technology is said to be </a:t>
            </a:r>
            <a:r>
              <a:rPr lang="en-IN" sz="1800" dirty="0">
                <a:effectLst/>
                <a:latin typeface="TTE19494D0t00"/>
              </a:rPr>
              <a:t>platform independent </a:t>
            </a:r>
            <a:r>
              <a:rPr lang="en-IN" sz="1800" dirty="0">
                <a:effectLst/>
                <a:latin typeface="TTE1948BD8t00"/>
              </a:rPr>
              <a:t>if and only if which can run on all available operating systems.</a:t>
            </a:r>
          </a:p>
          <a:p>
            <a:pPr>
              <a:buFont typeface="+mj-lt"/>
              <a:buAutoNum type="arabicPeriod"/>
            </a:pPr>
            <a:r>
              <a:rPr lang="en-IN" sz="1800" dirty="0">
                <a:effectLst/>
                <a:latin typeface="TTE1948BD8t00"/>
              </a:rPr>
              <a:t>Each Operating system </a:t>
            </a:r>
            <a:r>
              <a:rPr lang="en-IN" sz="1800" dirty="0">
                <a:latin typeface="TTE1948BD8t00"/>
              </a:rPr>
              <a:t>has its own understanding </a:t>
            </a:r>
          </a:p>
          <a:p>
            <a:pPr lvl="1">
              <a:buFont typeface="+mj-lt"/>
              <a:buAutoNum type="arabicPeriod"/>
            </a:pPr>
            <a:r>
              <a:rPr lang="en-IN" sz="1400" dirty="0">
                <a:effectLst/>
                <a:latin typeface="TTE1948BD8t00"/>
              </a:rPr>
              <a:t>DOS – Mozart</a:t>
            </a:r>
          </a:p>
          <a:p>
            <a:pPr lvl="1">
              <a:buFont typeface="+mj-lt"/>
              <a:buAutoNum type="arabicPeriod"/>
            </a:pPr>
            <a:r>
              <a:rPr lang="en-IN" sz="1400" dirty="0">
                <a:effectLst/>
                <a:latin typeface="TTE1948BD8t00"/>
              </a:rPr>
              <a:t>Unix – Elf(Embedded Linking Format)</a:t>
            </a:r>
            <a:endParaRPr lang="en-IN" sz="1400" dirty="0">
              <a:latin typeface="TTE1948BD8t00"/>
            </a:endParaRPr>
          </a:p>
          <a:p>
            <a:pPr>
              <a:buFont typeface="+mj-lt"/>
              <a:buAutoNum type="arabicPeriod"/>
            </a:pPr>
            <a:r>
              <a:rPr lang="en-IN" sz="1800" dirty="0">
                <a:effectLst/>
                <a:latin typeface="TTE1948BD8t00"/>
              </a:rPr>
              <a:t>When we write a C or C++ program on </a:t>
            </a:r>
            <a:r>
              <a:rPr lang="en-IN" sz="1800" dirty="0">
                <a:effectLst/>
                <a:latin typeface="TTE19494D0t00"/>
              </a:rPr>
              <a:t>dos </a:t>
            </a:r>
            <a:r>
              <a:rPr lang="en-IN" sz="1800" dirty="0">
                <a:effectLst/>
                <a:latin typeface="TTE1948BD8t00"/>
              </a:rPr>
              <a:t>operating and if we try to transfer that program to </a:t>
            </a:r>
            <a:r>
              <a:rPr lang="en-IN" sz="1800" dirty="0">
                <a:effectLst/>
                <a:latin typeface="TTE19494D0t00"/>
              </a:rPr>
              <a:t>Unix </a:t>
            </a:r>
            <a:r>
              <a:rPr lang="en-IN" sz="1800" dirty="0">
                <a:effectLst/>
                <a:latin typeface="TTE1948BD8t00"/>
              </a:rPr>
              <a:t>operating system, we are unable to execute since the format of these operating systems are different and more over the C, C++</a:t>
            </a:r>
            <a:r>
              <a:rPr lang="en-IN" sz="1800" dirty="0">
                <a:latin typeface="TTE1948BD8t00"/>
              </a:rPr>
              <a:t> </a:t>
            </a:r>
            <a:r>
              <a:rPr lang="en-IN" sz="1800" dirty="0">
                <a:effectLst/>
                <a:latin typeface="TTE1948BD8t00"/>
              </a:rPr>
              <a:t>software does not contain any special programs which converts one format of one operating system to another format of other operating system </a:t>
            </a:r>
          </a:p>
          <a:p>
            <a:pPr>
              <a:buFont typeface="+mj-lt"/>
              <a:buAutoNum type="arabicPeriod"/>
            </a:pPr>
            <a:r>
              <a:rPr lang="en-IN" sz="1800" dirty="0">
                <a:effectLst/>
                <a:latin typeface="TTE19494D0t00"/>
              </a:rPr>
              <a:t>JAVA </a:t>
            </a:r>
            <a:r>
              <a:rPr lang="en-IN" sz="1800" dirty="0">
                <a:effectLst/>
                <a:latin typeface="TTE1948BD8t00"/>
              </a:rPr>
              <a:t>will have a common data types and the common memory spaces on all operating systems and the </a:t>
            </a:r>
            <a:r>
              <a:rPr lang="en-IN" sz="1800" dirty="0">
                <a:effectLst/>
                <a:latin typeface="TTE19494D0t00"/>
              </a:rPr>
              <a:t>JAVA </a:t>
            </a:r>
            <a:r>
              <a:rPr lang="en-IN" sz="1800" dirty="0">
                <a:effectLst/>
                <a:latin typeface="TTE1948BD8t00"/>
              </a:rPr>
              <a:t>software contains the special programs which converts the format of one operating system to another format of other operating system. Hence </a:t>
            </a:r>
            <a:r>
              <a:rPr lang="en-IN" sz="1800" dirty="0">
                <a:effectLst/>
                <a:latin typeface="TTE19494D0t00"/>
              </a:rPr>
              <a:t>JAVA </a:t>
            </a:r>
            <a:r>
              <a:rPr lang="en-IN" sz="1800" dirty="0">
                <a:effectLst/>
                <a:latin typeface="TTE1948BD8t00"/>
              </a:rPr>
              <a:t>language is treated as </a:t>
            </a:r>
            <a:r>
              <a:rPr lang="en-IN" sz="1800" dirty="0">
                <a:effectLst/>
                <a:latin typeface="TTE19494D0t00"/>
              </a:rPr>
              <a:t>platform independent </a:t>
            </a:r>
            <a:r>
              <a:rPr lang="en-IN" sz="1800" dirty="0">
                <a:effectLst/>
                <a:latin typeface="TTE1948BD8t00"/>
              </a:rPr>
              <a:t>language. </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Runs in JVM and independent of Operating system</a:t>
            </a:r>
          </a:p>
          <a:p>
            <a:pPr lvl="1"/>
            <a:r>
              <a:rPr lang="en-US" b="1" dirty="0">
                <a:solidFill>
                  <a:schemeClr val="accent6"/>
                </a:solidFill>
              </a:rPr>
              <a:t>Windows - JVM(If I install JRE)</a:t>
            </a:r>
          </a:p>
          <a:p>
            <a:pPr lvl="1"/>
            <a:r>
              <a:rPr lang="en-US" b="1" dirty="0">
                <a:solidFill>
                  <a:schemeClr val="accent6"/>
                </a:solidFill>
              </a:rPr>
              <a:t>Unix – JVM(If I install JRE)</a:t>
            </a:r>
          </a:p>
          <a:p>
            <a:pPr lvl="1"/>
            <a:r>
              <a:rPr lang="en-US" b="1" dirty="0">
                <a:solidFill>
                  <a:schemeClr val="accent6"/>
                </a:solidFill>
              </a:rPr>
              <a:t>No Special Program required to Convert the Java code</a:t>
            </a:r>
          </a:p>
          <a:p>
            <a:pPr lvl="1"/>
            <a:r>
              <a:rPr lang="en-IN" b="1" dirty="0">
                <a:solidFill>
                  <a:schemeClr val="accent6"/>
                </a:solidFill>
              </a:rPr>
              <a:t>JAVA language is platform independent, server independent, data base/product independent and language independent(English, Japanese, Chinese etc). </a:t>
            </a:r>
          </a:p>
          <a:p>
            <a:pPr lvl="1"/>
            <a:endParaRPr lang="en-US" b="1" dirty="0">
              <a:solidFill>
                <a:schemeClr val="accent6"/>
              </a:solidFill>
            </a:endParaRPr>
          </a:p>
        </p:txBody>
      </p:sp>
    </p:spTree>
    <p:extLst>
      <p:ext uri="{BB962C8B-B14F-4D97-AF65-F5344CB8AC3E}">
        <p14:creationId xmlns:p14="http://schemas.microsoft.com/office/powerpoint/2010/main" val="1982709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9458" name="Picture 2" descr="Hierarchial_Inheritance-Inheritance_in_Java">
            <a:extLst>
              <a:ext uri="{FF2B5EF4-FFF2-40B4-BE49-F238E27FC236}">
                <a16:creationId xmlns:a16="http://schemas.microsoft.com/office/drawing/2014/main" id="{A37F9BBC-5803-140F-7241-3130A2CB1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39900"/>
            <a:ext cx="57404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542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Hybrid inheritance can be a combination of any of the three types of inheritances supported in Java.</a:t>
            </a:r>
          </a:p>
          <a:p>
            <a:endParaRPr lang="en-IN" dirty="0">
              <a:solidFill>
                <a:srgbClr val="51565E"/>
              </a:solidFill>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2438819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21506" name="Picture 2" descr="/Hybrid_Inheritance-Inheritance">
            <a:extLst>
              <a:ext uri="{FF2B5EF4-FFF2-40B4-BE49-F238E27FC236}">
                <a16:creationId xmlns:a16="http://schemas.microsoft.com/office/drawing/2014/main" id="{D3A11D32-6CE0-E796-528C-41D10B17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1690688"/>
            <a:ext cx="3759200" cy="46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94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r>
              <a:rPr lang="en-IN" b="0" i="0" u="none" strike="noStrike" dirty="0">
                <a:solidFill>
                  <a:srgbClr val="51565E"/>
                </a:solidFill>
                <a:effectLst/>
                <a:highlight>
                  <a:srgbClr val="FFFFFF"/>
                </a:highlight>
                <a:latin typeface="Roboto" panose="02000000000000000000" pitchFamily="2" charset="0"/>
              </a:rPr>
              <a:t>There is also a fifth type of Inheritance, but it is not supported in Java, as multiple class inheritance causes ambiguities. Multiple inheritance is also called a diamond problem. Hence, Java does not support multiple class inheritance.  </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3842908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pic>
        <p:nvPicPr>
          <p:cNvPr id="23554" name="Picture 2" descr="Diamond_Problem-Inheritance_">
            <a:extLst>
              <a:ext uri="{FF2B5EF4-FFF2-40B4-BE49-F238E27FC236}">
                <a16:creationId xmlns:a16="http://schemas.microsoft.com/office/drawing/2014/main" id="{D908073E-0EDD-C978-29A7-998C78C56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441" y="1690688"/>
            <a:ext cx="4331369" cy="372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80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77500" lnSpcReduction="20000"/>
          </a:bodyPr>
          <a:lstStyle/>
          <a:p>
            <a:pPr algn="l"/>
            <a:r>
              <a:rPr lang="en-IN" b="0" i="0" u="none" strike="noStrike" dirty="0">
                <a:solidFill>
                  <a:srgbClr val="272C37"/>
                </a:solidFill>
                <a:effectLst/>
                <a:latin typeface="Roboto" panose="02000000000000000000" pitchFamily="2" charset="0"/>
              </a:rPr>
              <a:t>Is-a Relationship</a:t>
            </a:r>
          </a:p>
          <a:p>
            <a:pPr marL="0" indent="0" algn="l">
              <a:buNone/>
            </a:pPr>
            <a:r>
              <a:rPr lang="en-IN" b="0" i="0" u="none" strike="noStrike" dirty="0">
                <a:solidFill>
                  <a:srgbClr val="51565E"/>
                </a:solidFill>
                <a:effectLst/>
                <a:latin typeface="Roboto" panose="02000000000000000000" pitchFamily="2" charset="0"/>
              </a:rPr>
              <a:t>When a class inherits methods and members from a different class, then the relation is said to be an is-a relationship. </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Example: Orange is-a fruit</a:t>
            </a:r>
          </a:p>
          <a:p>
            <a:pPr algn="l"/>
            <a:endParaRPr lang="en-IN" dirty="0">
              <a:solidFill>
                <a:srgbClr val="51565E"/>
              </a:solidFill>
              <a:latin typeface="Roboto" panose="02000000000000000000" pitchFamily="2" charset="0"/>
            </a:endParaRPr>
          </a:p>
          <a:p>
            <a:r>
              <a:rPr lang="en-IN" b="0" i="0" u="none" strike="noStrike" dirty="0">
                <a:solidFill>
                  <a:srgbClr val="272C37"/>
                </a:solidFill>
                <a:effectLst/>
                <a:latin typeface="Roboto" panose="02000000000000000000" pitchFamily="2" charset="0"/>
              </a:rPr>
              <a:t>Has-a Relationship</a:t>
            </a: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When a class inherits an instance from a different class or an instance of its class, then the relationship is a has-a type.</a:t>
            </a:r>
          </a:p>
          <a:p>
            <a:pPr marL="0" indent="0" algn="l">
              <a:buNone/>
            </a:pPr>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 Orange has-a citrus taste. </a:t>
            </a:r>
            <a:br>
              <a:rPr lang="en-IN" dirty="0"/>
            </a:br>
            <a:endParaRPr lang="en-IN" b="0" i="0" u="none" strike="noStrike"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23349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92075"/>
          </a:xfrm>
        </p:spPr>
        <p:txBody>
          <a:bodyPr vert="horz" lIns="91440" tIns="45720" rIns="91440" bIns="45720" rtlCol="0" anchor="ctr">
            <a:normAutofit fontScale="90000"/>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pic>
        <p:nvPicPr>
          <p:cNvPr id="25602" name="Picture 2" descr="IS-A_Relation.">
            <a:extLst>
              <a:ext uri="{FF2B5EF4-FFF2-40B4-BE49-F238E27FC236}">
                <a16:creationId xmlns:a16="http://schemas.microsoft.com/office/drawing/2014/main" id="{92257C1A-924C-7065-9E50-6D968D20F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782052"/>
            <a:ext cx="5248275" cy="607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5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886159"/>
          </a:xfrm>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5" name="TextBox 4">
            <a:extLst>
              <a:ext uri="{FF2B5EF4-FFF2-40B4-BE49-F238E27FC236}">
                <a16:creationId xmlns:a16="http://schemas.microsoft.com/office/drawing/2014/main" id="{8659C60F-D4FC-7BD0-F5CE-95EC60645EA2}"/>
              </a:ext>
            </a:extLst>
          </p:cNvPr>
          <p:cNvSpPr txBox="1"/>
          <p:nvPr/>
        </p:nvSpPr>
        <p:spPr>
          <a:xfrm>
            <a:off x="974558" y="1443841"/>
            <a:ext cx="10178716" cy="3693319"/>
          </a:xfrm>
          <a:prstGeom prst="rect">
            <a:avLst/>
          </a:prstGeom>
          <a:noFill/>
        </p:spPr>
        <p:txBody>
          <a:bodyPr wrap="square">
            <a:spAutoFit/>
          </a:bodyPr>
          <a:lstStyle/>
          <a:p>
            <a:pPr algn="l"/>
            <a:r>
              <a:rPr lang="en-IN" b="1" i="0" u="none" strike="noStrike" dirty="0">
                <a:solidFill>
                  <a:srgbClr val="51565E"/>
                </a:solidFill>
                <a:effectLst/>
                <a:latin typeface="Roboto" panose="02000000000000000000" pitchFamily="2" charset="0"/>
              </a:rPr>
              <a:t>Advantages</a:t>
            </a:r>
          </a:p>
          <a:p>
            <a:pPr algn="l"/>
            <a:endParaRPr lang="en-IN" b="0" i="0" u="none" strike="noStrike" dirty="0">
              <a:solidFill>
                <a:srgbClr val="51565E"/>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Java inheritance enables code reusability and saves time</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in Java provides the extensibility of inheriting parent class methods to the child class</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With Java inheritance, the parent class method overriding the child class is possible</a:t>
            </a:r>
          </a:p>
          <a:p>
            <a:pPr algn="l">
              <a:buFont typeface="Arial" panose="020B0604020202020204" pitchFamily="34" charset="0"/>
              <a:buChar char="•"/>
            </a:pPr>
            <a:endParaRPr lang="en-IN" b="0" i="0" u="none" strike="noStrike" dirty="0">
              <a:solidFill>
                <a:srgbClr val="51565E"/>
              </a:solidFill>
              <a:effectLs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Disadvantages</a:t>
            </a:r>
          </a:p>
          <a:p>
            <a:pPr algn="l"/>
            <a:endParaRPr lang="en-IN" b="0" i="0" u="none" strike="noStrike" dirty="0">
              <a:solidFill>
                <a:srgbClr val="272C37"/>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The inherited methods lag in performance </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Some of the data members of the parent class may not be of any use—as a result, they waste memory</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causes strong coupling between parent and child classes. This means, either of the two (Parent class or Child class) become incapable of being used independent of each other.</a:t>
            </a:r>
          </a:p>
        </p:txBody>
      </p:sp>
    </p:spTree>
    <p:extLst>
      <p:ext uri="{BB962C8B-B14F-4D97-AF65-F5344CB8AC3E}">
        <p14:creationId xmlns:p14="http://schemas.microsoft.com/office/powerpoint/2010/main" val="3601408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92500" lnSpcReduction="20000"/>
          </a:bodyPr>
          <a:lstStyle/>
          <a:p>
            <a:pPr>
              <a:lnSpc>
                <a:spcPct val="70000"/>
              </a:lnSpc>
            </a:pPr>
            <a:r>
              <a:rPr lang="en-IN" sz="2200" dirty="0">
                <a:solidFill>
                  <a:srgbClr val="51565E"/>
                </a:solidFill>
                <a:latin typeface="Roboto" panose="02000000000000000000" pitchFamily="2" charset="0"/>
              </a:rPr>
              <a:t>Polymorphism is a process of representing “one form in many forms”. </a:t>
            </a:r>
          </a:p>
          <a:p>
            <a:pPr marL="0" indent="0">
              <a:lnSpc>
                <a:spcPct val="70000"/>
              </a:lnSpc>
              <a:buNone/>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In object oriented programming’s, we have two types of polymorphism. </a:t>
            </a:r>
            <a:endParaRPr lang="en-IN" sz="2000" dirty="0">
              <a:solidFill>
                <a:srgbClr val="51565E"/>
              </a:solidFill>
              <a:latin typeface="Roboto" panose="02000000000000000000" pitchFamily="2" charset="0"/>
            </a:endParaRPr>
          </a:p>
          <a:p>
            <a:pPr lvl="1">
              <a:lnSpc>
                <a:spcPct val="70000"/>
              </a:lnSpc>
            </a:pPr>
            <a:endParaRPr lang="en-IN" sz="1800" dirty="0">
              <a:solidFill>
                <a:srgbClr val="51565E"/>
              </a:solidFill>
              <a:latin typeface="Roboto" panose="02000000000000000000" pitchFamily="2" charset="0"/>
            </a:endParaRPr>
          </a:p>
          <a:p>
            <a:pPr lvl="1">
              <a:lnSpc>
                <a:spcPct val="70000"/>
              </a:lnSpc>
            </a:pPr>
            <a:r>
              <a:rPr lang="en-IN" sz="1800" dirty="0">
                <a:solidFill>
                  <a:srgbClr val="51565E"/>
                </a:solidFill>
                <a:latin typeface="Roboto" panose="02000000000000000000" pitchFamily="2" charset="0"/>
              </a:rPr>
              <a:t>They are compile time polymorphism and run time polymorphism. </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b="1" dirty="0">
                <a:solidFill>
                  <a:srgbClr val="FF0000"/>
                </a:solidFill>
                <a:latin typeface="Roboto" panose="02000000000000000000" pitchFamily="2" charset="0"/>
              </a:rPr>
              <a:t>JAVA does not support compile time polymorphism</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The functionality of a method behaves differently in different scenarios.</a:t>
            </a:r>
          </a:p>
          <a:p>
            <a:pPr>
              <a:lnSpc>
                <a:spcPct val="70000"/>
              </a:lnSpc>
            </a:pPr>
            <a:r>
              <a:rPr lang="en-IN" sz="2200" dirty="0">
                <a:solidFill>
                  <a:srgbClr val="51565E"/>
                </a:solidFill>
                <a:latin typeface="Roboto" panose="02000000000000000000" pitchFamily="2" charset="0"/>
              </a:rPr>
              <a:t>The behaviour of a method depends on the data provided.</a:t>
            </a:r>
          </a:p>
          <a:p>
            <a:pPr>
              <a:lnSpc>
                <a:spcPct val="70000"/>
              </a:lnSpc>
            </a:pPr>
            <a:r>
              <a:rPr lang="en-IN" sz="2200" dirty="0">
                <a:solidFill>
                  <a:srgbClr val="51565E"/>
                </a:solidFill>
                <a:latin typeface="Roboto" panose="02000000000000000000" pitchFamily="2" charset="0"/>
              </a:rPr>
              <a:t>It allows the same name for a member or method in a class with different types.</a:t>
            </a:r>
          </a:p>
          <a:p>
            <a:pPr>
              <a:lnSpc>
                <a:spcPct val="70000"/>
              </a:lnSpc>
            </a:pPr>
            <a:r>
              <a:rPr lang="en-IN" sz="2200" dirty="0">
                <a:solidFill>
                  <a:srgbClr val="51565E"/>
                </a:solidFill>
                <a:latin typeface="Roboto" panose="02000000000000000000" pitchFamily="2" charset="0"/>
              </a:rPr>
              <a:t>Polymorphism supports implicit type conversion.</a:t>
            </a: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33552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Method Overloading – With Example</a:t>
            </a:r>
          </a:p>
          <a:p>
            <a:pPr marL="0" indent="0" algn="l">
              <a:buNone/>
            </a:pPr>
            <a:r>
              <a:rPr lang="en-IN" sz="1600" b="0" i="0" u="none" strike="noStrike" dirty="0">
                <a:solidFill>
                  <a:srgbClr val="51565E"/>
                </a:solidFill>
                <a:effectLst/>
                <a:latin typeface="Roboto" panose="02000000000000000000" pitchFamily="2" charset="0"/>
              </a:rPr>
              <a:t>Method Overloading is the process in which the class has two or more methods with the same name. Nevertheless, the implementation of a specific method occurs according to the number of parameters in the method call.</a:t>
            </a:r>
          </a:p>
          <a:p>
            <a:pPr marL="0" indent="0" algn="l">
              <a:buNone/>
            </a:pPr>
            <a:endParaRPr lang="en-IN" sz="1600" dirty="0">
              <a:solidFill>
                <a:srgbClr val="272C37"/>
              </a:solidFill>
              <a:latin typeface="Roboto" panose="02000000000000000000" pitchFamily="2" charset="0"/>
            </a:endParaRPr>
          </a:p>
          <a:p>
            <a:r>
              <a:rPr lang="en-IN" sz="1600" dirty="0">
                <a:solidFill>
                  <a:srgbClr val="272C37"/>
                </a:solidFill>
                <a:latin typeface="Roboto" panose="02000000000000000000" pitchFamily="2" charset="0"/>
              </a:rPr>
              <a:t>Method Overriding  - With Example</a:t>
            </a:r>
          </a:p>
          <a:p>
            <a:pPr marL="0" indent="0">
              <a:buNone/>
            </a:pPr>
            <a:r>
              <a:rPr lang="en-IN" sz="1600" dirty="0">
                <a:solidFill>
                  <a:srgbClr val="272C37"/>
                </a:solidFill>
                <a:latin typeface="Roboto" panose="02000000000000000000" pitchFamily="2" charset="0"/>
              </a:rPr>
              <a:t>Method Overriding is a procedure in which the compiler can allow a child class to implement a specific method already provided in the parent class.</a:t>
            </a:r>
          </a:p>
          <a:p>
            <a:pPr marL="0" indent="0" algn="l">
              <a:buNone/>
            </a:pPr>
            <a:endParaRPr lang="en-IN" sz="1600" b="0" i="0" u="none" strike="noStrike" dirty="0">
              <a:solidFill>
                <a:srgbClr val="51565E"/>
              </a:solidFill>
              <a:effectLst/>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25039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3. </a:t>
            </a:r>
            <a:r>
              <a:rPr lang="en-IN" sz="4400" dirty="0">
                <a:effectLst/>
                <a:latin typeface="TTE1948BD8t00"/>
              </a:rPr>
              <a:t>Architectural neutral</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A</a:t>
            </a:r>
            <a:r>
              <a:rPr lang="en-IN" sz="1800" dirty="0">
                <a:effectLst/>
                <a:latin typeface="TTE19494D0t00"/>
              </a:rPr>
              <a:t>rchitectural neutral </a:t>
            </a:r>
            <a:r>
              <a:rPr lang="en-IN" sz="1800" dirty="0">
                <a:effectLst/>
                <a:latin typeface="TTE1948BD8t00"/>
              </a:rPr>
              <a:t>which can run on any available processors in the real world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Independent of Processor the code is Running</a:t>
            </a:r>
          </a:p>
        </p:txBody>
      </p:sp>
      <p:pic>
        <p:nvPicPr>
          <p:cNvPr id="4" name="Picture 3">
            <a:extLst>
              <a:ext uri="{FF2B5EF4-FFF2-40B4-BE49-F238E27FC236}">
                <a16:creationId xmlns:a16="http://schemas.microsoft.com/office/drawing/2014/main" id="{0422B7C4-5AC7-F16E-A55E-A70061E630E2}"/>
              </a:ext>
            </a:extLst>
          </p:cNvPr>
          <p:cNvPicPr>
            <a:picLocks noChangeAspect="1"/>
          </p:cNvPicPr>
          <p:nvPr/>
        </p:nvPicPr>
        <p:blipFill>
          <a:blip r:embed="rId2"/>
          <a:stretch>
            <a:fillRect/>
          </a:stretch>
        </p:blipFill>
        <p:spPr>
          <a:xfrm>
            <a:off x="3624044" y="4001294"/>
            <a:ext cx="3551339" cy="2167701"/>
          </a:xfrm>
          <a:prstGeom prst="rect">
            <a:avLst/>
          </a:prstGeom>
        </p:spPr>
      </p:pic>
    </p:spTree>
    <p:extLst>
      <p:ext uri="{BB962C8B-B14F-4D97-AF65-F5344CB8AC3E}">
        <p14:creationId xmlns:p14="http://schemas.microsoft.com/office/powerpoint/2010/main" val="355879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Binding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pPr marL="0" indent="0">
              <a:buNone/>
            </a:pPr>
            <a:r>
              <a:rPr lang="en-IN" dirty="0">
                <a:solidFill>
                  <a:srgbClr val="000000"/>
                </a:solidFill>
                <a:effectLst/>
                <a:latin typeface="Helvetica" pitchFamily="2" charset="0"/>
              </a:rPr>
              <a:t>With Example in </a:t>
            </a:r>
            <a:r>
              <a:rPr lang="en-IN" dirty="0" err="1">
                <a:solidFill>
                  <a:srgbClr val="000000"/>
                </a:solidFill>
                <a:effectLst/>
                <a:latin typeface="Helvetica" pitchFamily="2" charset="0"/>
              </a:rPr>
              <a:t>Intellij</a:t>
            </a:r>
            <a:r>
              <a:rPr lang="en-IN" dirty="0">
                <a:solidFill>
                  <a:srgbClr val="000000"/>
                </a:solidFill>
                <a:effectLst/>
                <a:latin typeface="Helvetica" pitchFamily="2" charset="0"/>
              </a:rPr>
              <a:t> – Copy the points once explained</a:t>
            </a:r>
          </a:p>
          <a:p>
            <a:endParaRPr lang="en-US" dirty="0"/>
          </a:p>
        </p:txBody>
      </p:sp>
    </p:spTree>
    <p:extLst>
      <p:ext uri="{BB962C8B-B14F-4D97-AF65-F5344CB8AC3E}">
        <p14:creationId xmlns:p14="http://schemas.microsoft.com/office/powerpoint/2010/main" val="2324425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IN" b="0" i="0" u="none" strike="noStrike" dirty="0">
                <a:solidFill>
                  <a:srgbClr val="374151"/>
                </a:solidFill>
                <a:effectLst/>
                <a:highlight>
                  <a:srgbClr val="FFFFFF"/>
                </a:highlight>
                <a:latin typeface="Roboto" panose="02000000000000000000" pitchFamily="2" charset="0"/>
              </a:rPr>
              <a:t>Between Program - In OOPS, message passing is a way for objects to communicate within a program</a:t>
            </a:r>
          </a:p>
          <a:p>
            <a:r>
              <a:rPr lang="en-IN" dirty="0">
                <a:solidFill>
                  <a:srgbClr val="374151"/>
                </a:solidFill>
                <a:highlight>
                  <a:srgbClr val="FFFFFF"/>
                </a:highlight>
                <a:latin typeface="Roboto" panose="02000000000000000000" pitchFamily="2" charset="0"/>
              </a:rPr>
              <a:t>Between Processes - </a:t>
            </a:r>
            <a:r>
              <a:rPr lang="en-IN" b="0" i="0" u="none" strike="noStrike" dirty="0">
                <a:solidFill>
                  <a:srgbClr val="374151"/>
                </a:solidFill>
                <a:effectLst/>
                <a:highlight>
                  <a:srgbClr val="FFFFFF"/>
                </a:highlight>
                <a:latin typeface="Roboto" panose="02000000000000000000" pitchFamily="2" charset="0"/>
              </a:rPr>
              <a:t>Similarly, in concurrent programming, we use it to communicate messages between processes or threads.</a:t>
            </a:r>
            <a:endParaRPr lang="en-US" dirty="0"/>
          </a:p>
        </p:txBody>
      </p:sp>
    </p:spTree>
    <p:extLst>
      <p:ext uri="{BB962C8B-B14F-4D97-AF65-F5344CB8AC3E}">
        <p14:creationId xmlns:p14="http://schemas.microsoft.com/office/powerpoint/2010/main" val="276899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pic>
        <p:nvPicPr>
          <p:cNvPr id="30722" name="Picture 2" descr="What is message passing among objects?">
            <a:extLst>
              <a:ext uri="{FF2B5EF4-FFF2-40B4-BE49-F238E27FC236}">
                <a16:creationId xmlns:a16="http://schemas.microsoft.com/office/drawing/2014/main" id="{34C27890-0C5A-041C-3E64-64CB5DCD9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286794"/>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16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US" dirty="0"/>
              <a:t>In the Example shown is Objects are tightly coupled </a:t>
            </a:r>
            <a:r>
              <a:rPr lang="en-US" dirty="0" err="1"/>
              <a:t>ObejctA</a:t>
            </a:r>
            <a:r>
              <a:rPr lang="en-US" dirty="0"/>
              <a:t> and </a:t>
            </a:r>
            <a:r>
              <a:rPr lang="en-US" dirty="0" err="1"/>
              <a:t>ObjectB</a:t>
            </a:r>
            <a:endParaRPr lang="en-US" dirty="0"/>
          </a:p>
          <a:p>
            <a:r>
              <a:rPr lang="en-US" dirty="0"/>
              <a:t>To Achieve the similar functionality loosely coupled we use</a:t>
            </a:r>
          </a:p>
          <a:p>
            <a:pPr lvl="1"/>
            <a:r>
              <a:rPr lang="en-US" dirty="0"/>
              <a:t>Interfaces – Example In Learning Project</a:t>
            </a:r>
          </a:p>
          <a:p>
            <a:pPr lvl="1"/>
            <a:r>
              <a:rPr lang="en-US" dirty="0"/>
              <a:t>Dependency Injection</a:t>
            </a:r>
          </a:p>
        </p:txBody>
      </p:sp>
    </p:spTree>
    <p:extLst>
      <p:ext uri="{BB962C8B-B14F-4D97-AF65-F5344CB8AC3E}">
        <p14:creationId xmlns:p14="http://schemas.microsoft.com/office/powerpoint/2010/main" val="371630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a:xfrm>
            <a:off x="838200" y="1371600"/>
            <a:ext cx="10515600" cy="4805363"/>
          </a:xfrm>
        </p:spPr>
        <p:txBody>
          <a:bodyPr>
            <a:normAutofit fontScale="92500"/>
          </a:bodyPr>
          <a:lstStyle/>
          <a:p>
            <a:pPr algn="l"/>
            <a:r>
              <a:rPr lang="en-IN" b="1" i="0" u="none" strike="noStrike" dirty="0">
                <a:solidFill>
                  <a:srgbClr val="111827"/>
                </a:solidFill>
                <a:effectLst/>
                <a:latin typeface="Roboto" panose="02000000000000000000" pitchFamily="2" charset="0"/>
              </a:rPr>
              <a:t>When we use message passing in OOP?</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request data from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notify another object (or group of objects) of an event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multiple objects need to collaborate to achieve a common goal</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delegate responsibility to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control the </a:t>
            </a:r>
            <a:r>
              <a:rPr lang="en-IN" b="0" i="0" u="none" strike="noStrike" dirty="0" err="1">
                <a:solidFill>
                  <a:srgbClr val="374151"/>
                </a:solidFill>
                <a:effectLst/>
                <a:latin typeface="Roboto" panose="02000000000000000000" pitchFamily="2" charset="0"/>
              </a:rPr>
              <a:t>behavior</a:t>
            </a:r>
            <a:r>
              <a:rPr lang="en-IN" b="0" i="0" u="none" strike="noStrike" dirty="0">
                <a:solidFill>
                  <a:srgbClr val="374151"/>
                </a:solidFill>
                <a:effectLst/>
                <a:latin typeface="Roboto" panose="02000000000000000000" pitchFamily="2" charset="0"/>
              </a:rPr>
              <a:t> of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communicate with other objects in a concurrent system</a:t>
            </a:r>
          </a:p>
          <a:p>
            <a:endParaRPr lang="en-US" dirty="0"/>
          </a:p>
        </p:txBody>
      </p:sp>
    </p:spTree>
    <p:extLst>
      <p:ext uri="{BB962C8B-B14F-4D97-AF65-F5344CB8AC3E}">
        <p14:creationId xmlns:p14="http://schemas.microsoft.com/office/powerpoint/2010/main" val="2933996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In-Depth </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Class Contains Five elements:-</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variables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methods</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constructors</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instance blocks</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static blocks</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3118642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r>
              <a:rPr lang="en-IN" dirty="0">
                <a:solidFill>
                  <a:srgbClr val="000000"/>
                </a:solidFill>
                <a:latin typeface="Helvetica" pitchFamily="2" charset="0"/>
              </a:rPr>
              <a:t>A</a:t>
            </a:r>
            <a:r>
              <a:rPr lang="en-IN" dirty="0">
                <a:solidFill>
                  <a:srgbClr val="000000"/>
                </a:solidFill>
                <a:effectLst/>
                <a:latin typeface="Helvetica" pitchFamily="2" charset="0"/>
              </a:rPr>
              <a:t>ny name in the java program like variable </a:t>
            </a:r>
            <a:r>
              <a:rPr lang="en-IN" dirty="0" err="1">
                <a:solidFill>
                  <a:srgbClr val="000000"/>
                </a:solidFill>
                <a:effectLst/>
                <a:latin typeface="Helvetica" pitchFamily="2" charset="0"/>
              </a:rPr>
              <a:t>name,class</a:t>
            </a:r>
            <a:r>
              <a:rPr lang="en-IN" dirty="0">
                <a:solidFill>
                  <a:srgbClr val="000000"/>
                </a:solidFill>
                <a:latin typeface="Helvetica" pitchFamily="2" charset="0"/>
              </a:rPr>
              <a:t> </a:t>
            </a:r>
            <a:r>
              <a:rPr lang="en-IN" dirty="0" err="1">
                <a:solidFill>
                  <a:srgbClr val="000000"/>
                </a:solidFill>
                <a:effectLst/>
                <a:latin typeface="Helvetica" pitchFamily="2" charset="0"/>
              </a:rPr>
              <a:t>name,method</a:t>
            </a:r>
            <a:r>
              <a:rPr lang="en-IN" dirty="0">
                <a:solidFill>
                  <a:srgbClr val="000000"/>
                </a:solidFill>
                <a:effectLst/>
                <a:latin typeface="Helvetica" pitchFamily="2" charset="0"/>
              </a:rPr>
              <a:t> name, interface name is called identifier.</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                             Test-------</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                             add-------</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                                a----------</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int b=20;                                b----------</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40157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lnSpcReduction="1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latin typeface="Helvetica" pitchFamily="2" charset="0"/>
              </a:rPr>
              <a:t>T</a:t>
            </a:r>
            <a:r>
              <a:rPr lang="en-IN" dirty="0">
                <a:solidFill>
                  <a:srgbClr val="000000"/>
                </a:solidFill>
                <a:effectLst/>
                <a:latin typeface="Helvetica" pitchFamily="2" charset="0"/>
              </a:rPr>
              <a:t>he java identifiers should not start with numbers, it may start with alphabet symbol and underscore symbol and dollar symbol.</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=10;-----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2abc=20;----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_</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=30;----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=40;----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e.</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=50;---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identifier will not contains symbols like</a:t>
            </a:r>
          </a:p>
          <a:p>
            <a:pPr marL="0" indent="0">
              <a:buNone/>
            </a:pPr>
            <a:r>
              <a:rPr lang="en-IN" dirty="0">
                <a:solidFill>
                  <a:srgbClr val="000000"/>
                </a:solidFill>
                <a:effectLst/>
                <a:latin typeface="Helvetica" pitchFamily="2" charset="0"/>
              </a:rPr>
              <a:t>	+ , - , . , @ , # , *………………….</a:t>
            </a:r>
          </a:p>
          <a:p>
            <a:endParaRPr lang="en-US" dirty="0"/>
          </a:p>
        </p:txBody>
      </p:sp>
    </p:spTree>
    <p:extLst>
      <p:ext uri="{BB962C8B-B14F-4D97-AF65-F5344CB8AC3E}">
        <p14:creationId xmlns:p14="http://schemas.microsoft.com/office/powerpoint/2010/main" val="3155875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3. The identifier should not duplicated.</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a:t>
            </a:r>
          </a:p>
          <a:p>
            <a:pPr marL="0" indent="0">
              <a:buNone/>
            </a:pPr>
            <a:r>
              <a:rPr lang="en-IN" dirty="0">
                <a:solidFill>
                  <a:srgbClr val="000000"/>
                </a:solidFill>
                <a:effectLst/>
                <a:latin typeface="Helvetica" pitchFamily="2" charset="0"/>
              </a:rPr>
              <a:t>int a=20; the identifier should not be duplicated.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65980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55000" lnSpcReduction="20000"/>
          </a:bodyPr>
          <a:lstStyle/>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java applications it is possible to declare all the predefined class names and predefined interfaces names as a</a:t>
            </a:r>
          </a:p>
          <a:p>
            <a:pPr marL="0" indent="0">
              <a:buNone/>
            </a:pPr>
            <a:r>
              <a:rPr lang="en-IN" dirty="0">
                <a:solidFill>
                  <a:srgbClr val="000000"/>
                </a:solidFill>
                <a:effectLst/>
                <a:latin typeface="Helvetica" pitchFamily="2" charset="0"/>
              </a:rPr>
              <a:t> identifier. But it is not recommended to use.</a:t>
            </a:r>
          </a:p>
          <a:p>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String=10; //predefined String class</a:t>
            </a:r>
          </a:p>
          <a:p>
            <a:pPr marL="0" indent="0">
              <a:buNone/>
            </a:pPr>
            <a:r>
              <a:rPr lang="en-IN" dirty="0">
                <a:solidFill>
                  <a:srgbClr val="000000"/>
                </a:solidFill>
                <a:effectLst/>
                <a:latin typeface="Helvetica" pitchFamily="2" charset="0"/>
              </a:rPr>
              <a:t>int Serializable=20; //predefined Serializable class</a:t>
            </a:r>
          </a:p>
          <a:p>
            <a:pPr marL="0" indent="0">
              <a:buNone/>
            </a:pPr>
            <a:r>
              <a:rPr lang="en-IN" dirty="0">
                <a:solidFill>
                  <a:srgbClr val="000000"/>
                </a:solidFill>
                <a:effectLst/>
                <a:latin typeface="Helvetica" pitchFamily="2" charset="0"/>
              </a:rPr>
              <a:t>float Exception=10.2f; //predefined Exception class</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(String);</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(Serializable);</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(Exception);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5082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4. </a:t>
            </a:r>
            <a:r>
              <a:rPr lang="en-IN" sz="4400" dirty="0">
                <a:effectLst/>
                <a:latin typeface="TTE1948BD8t00"/>
              </a:rPr>
              <a:t>Portable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Portability = Platform Independent + Architectural Neutral</a:t>
            </a:r>
            <a:r>
              <a:rPr lang="en-IN" sz="1800" dirty="0">
                <a:effectLst/>
                <a:latin typeface="TTE1948BD8t00"/>
              </a:rPr>
              <a:t>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C/C++ - Tightly coupled with Platform and Architecture</a:t>
            </a:r>
          </a:p>
        </p:txBody>
      </p:sp>
    </p:spTree>
    <p:extLst>
      <p:ext uri="{BB962C8B-B14F-4D97-AF65-F5344CB8AC3E}">
        <p14:creationId xmlns:p14="http://schemas.microsoft.com/office/powerpoint/2010/main" val="2554179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Naming Conventions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Java is a case sensitive language so the way of writing code is important.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classes, Abstract classes and Interface names should start with uppercase letter ,if any class contain more than one word every innerword also start with capital letters.</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String,StringBuffer,FileInputStream</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methods should start with lower case letters and if the method contains more than one word every innerword should start with capital letters.</a:t>
            </a:r>
          </a:p>
          <a:p>
            <a:pPr marL="0" indent="0">
              <a:buNone/>
            </a:pPr>
            <a:r>
              <a:rPr lang="en-IN" dirty="0">
                <a:solidFill>
                  <a:srgbClr val="000000"/>
                </a:solidFill>
                <a:effectLst/>
                <a:latin typeface="Helvetica" pitchFamily="2" charset="0"/>
              </a:rPr>
              <a:t>	Ex :- post(),</a:t>
            </a:r>
            <a:r>
              <a:rPr lang="en-IN" dirty="0" err="1">
                <a:solidFill>
                  <a:srgbClr val="000000"/>
                </a:solidFill>
                <a:effectLst/>
                <a:latin typeface="Helvetica" pitchFamily="2" charset="0"/>
              </a:rPr>
              <a:t>toString</a:t>
            </a:r>
            <a:r>
              <a:rPr lang="en-IN" dirty="0">
                <a:solidFill>
                  <a:srgbClr val="000000"/>
                </a:solidFill>
                <a:effectLst/>
                <a:latin typeface="Helvetica" pitchFamily="2" charset="0"/>
              </a:rPr>
              <a:t>(),</a:t>
            </a:r>
            <a:r>
              <a:rPr lang="en-IN" dirty="0" err="1">
                <a:solidFill>
                  <a:srgbClr val="000000"/>
                </a:solidFill>
                <a:effectLst/>
                <a:latin typeface="Helvetica" pitchFamily="2" charset="0"/>
              </a:rPr>
              <a:t>toUpperCase</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variables should start with lowercase letter and inner words start with uppercase letter.</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pageContent</a:t>
            </a:r>
            <a:r>
              <a:rPr lang="en-IN" dirty="0">
                <a:solidFill>
                  <a:srgbClr val="000000"/>
                </a:solidFill>
                <a:effectLst/>
                <a:latin typeface="Helvetica" pitchFamily="2" charset="0"/>
              </a:rPr>
              <a:t>, </a:t>
            </a:r>
            <a:r>
              <a:rPr lang="en-IN" dirty="0" err="1">
                <a:solidFill>
                  <a:srgbClr val="000000"/>
                </a:solidFill>
                <a:effectLst/>
                <a:latin typeface="Helvetica" pitchFamily="2" charset="0"/>
              </a:rPr>
              <a:t>bodyContent</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constant variables should be in uppercase letter.</a:t>
            </a:r>
          </a:p>
          <a:p>
            <a:pPr marL="0" indent="0">
              <a:buNone/>
            </a:pPr>
            <a:r>
              <a:rPr lang="en-IN" dirty="0">
                <a:solidFill>
                  <a:srgbClr val="000000"/>
                </a:solidFill>
                <a:effectLst/>
                <a:latin typeface="Helvetica" pitchFamily="2" charset="0"/>
              </a:rPr>
              <a:t>	Ex: MIN_PRIORITY,MAX_PRIORITY,NORM_PRIORITY</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packages should start with lower case letters only.</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java.awt,java.io</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526551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Comments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Single Line Comment - // Using Double Forward slash</a:t>
            </a:r>
          </a:p>
          <a:p>
            <a:r>
              <a:rPr lang="en-IN" dirty="0">
                <a:solidFill>
                  <a:srgbClr val="000000"/>
                </a:solidFill>
                <a:latin typeface="Helvetica" pitchFamily="2" charset="0"/>
              </a:rPr>
              <a:t>Double Line Comment/Multiline Comment - /* Comment */</a:t>
            </a:r>
          </a:p>
          <a:p>
            <a:endParaRPr lang="en-IN" dirty="0">
              <a:solidFill>
                <a:srgbClr val="000000"/>
              </a:solidFill>
              <a:effectLst/>
              <a:latin typeface="Helvetica" pitchFamily="2" charset="0"/>
            </a:endParaRPr>
          </a:p>
          <a:p>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85054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endParaRPr lang="en-US" dirty="0"/>
          </a:p>
        </p:txBody>
      </p:sp>
      <p:pic>
        <p:nvPicPr>
          <p:cNvPr id="3" name="Picture 2">
            <a:extLst>
              <a:ext uri="{FF2B5EF4-FFF2-40B4-BE49-F238E27FC236}">
                <a16:creationId xmlns:a16="http://schemas.microsoft.com/office/drawing/2014/main" id="{3D7618A7-D31A-192A-A0C4-A4199B276A86}"/>
              </a:ext>
            </a:extLst>
          </p:cNvPr>
          <p:cNvPicPr>
            <a:picLocks noChangeAspect="1"/>
          </p:cNvPicPr>
          <p:nvPr/>
        </p:nvPicPr>
        <p:blipFill>
          <a:blip r:embed="rId2"/>
          <a:stretch>
            <a:fillRect/>
          </a:stretch>
        </p:blipFill>
        <p:spPr>
          <a:xfrm>
            <a:off x="1057554" y="1610107"/>
            <a:ext cx="8924646" cy="4177082"/>
          </a:xfrm>
          <a:prstGeom prst="rect">
            <a:avLst/>
          </a:prstGeom>
        </p:spPr>
      </p:pic>
    </p:spTree>
    <p:extLst>
      <p:ext uri="{BB962C8B-B14F-4D97-AF65-F5344CB8AC3E}">
        <p14:creationId xmlns:p14="http://schemas.microsoft.com/office/powerpoint/2010/main" val="3674083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Selection Statements ***</a:t>
            </a:r>
          </a:p>
        </p:txBody>
      </p:sp>
    </p:spTree>
    <p:extLst>
      <p:ext uri="{BB962C8B-B14F-4D97-AF65-F5344CB8AC3E}">
        <p14:creationId xmlns:p14="http://schemas.microsoft.com/office/powerpoint/2010/main" val="3041012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a:t>
            </a:r>
          </a:p>
          <a:p>
            <a:pPr marL="0" indent="0">
              <a:buNone/>
            </a:pPr>
            <a:r>
              <a:rPr lang="en-IN" dirty="0">
                <a:solidFill>
                  <a:srgbClr val="000000"/>
                </a:solidFill>
                <a:latin typeface="Helvetica" pitchFamily="2" charset="0"/>
              </a:rPr>
              <a:t>                   </a:t>
            </a: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3763757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With Integer</a:t>
            </a:r>
          </a:p>
          <a:p>
            <a:r>
              <a:rPr lang="en-IN" dirty="0">
                <a:solidFill>
                  <a:srgbClr val="000000"/>
                </a:solidFill>
                <a:latin typeface="Helvetica" pitchFamily="2" charset="0"/>
              </a:rPr>
              <a:t>With true/false</a:t>
            </a:r>
          </a:p>
          <a:p>
            <a:r>
              <a:rPr lang="en-IN" dirty="0">
                <a:solidFill>
                  <a:srgbClr val="000000"/>
                </a:solidFill>
                <a:effectLst/>
                <a:latin typeface="Helvetica" pitchFamily="2" charset="0"/>
              </a:rPr>
              <a:t>With </a:t>
            </a:r>
            <a:r>
              <a:rPr lang="en-IN" dirty="0">
                <a:solidFill>
                  <a:srgbClr val="000000"/>
                </a:solidFill>
                <a:latin typeface="Helvetica" pitchFamily="2" charset="0"/>
              </a:rPr>
              <a:t>0/1</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134932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10000"/>
          </a:bodyPr>
          <a:lstStyle/>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body;(true body)</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 body;(false body)</a:t>
            </a:r>
          </a:p>
          <a:p>
            <a:pPr marL="0" indent="0">
              <a:buNone/>
            </a:pPr>
            <a:r>
              <a:rPr lang="en-IN" dirty="0">
                <a:solidFill>
                  <a:srgbClr val="000000"/>
                </a:solidFill>
                <a:effectLst/>
                <a:latin typeface="Helvetica" pitchFamily="2" charset="0"/>
              </a:rPr>
              <a:t>	}</a:t>
            </a: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448992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US" dirty="0">
                <a:solidFill>
                  <a:srgbClr val="000000"/>
                </a:solidFill>
                <a:effectLst/>
                <a:latin typeface="Helvetica" pitchFamily="2" charset="0"/>
              </a:rPr>
              <a:t>If else example with &lt; or &gt;</a:t>
            </a:r>
          </a:p>
          <a:p>
            <a:r>
              <a:rPr lang="en-US" dirty="0">
                <a:solidFill>
                  <a:srgbClr val="000000"/>
                </a:solidFill>
                <a:latin typeface="Helvetica" pitchFamily="2" charset="0"/>
              </a:rPr>
              <a:t>If else example with Boolean</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06924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statement is used to take multiple selections.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Curly brasses are mandatory </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Inside the switch It is possible to declare any number of cases but is possible to declare only one default.</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is taking the argument the allowed arguments are</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Byte</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Short</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Char</a:t>
            </a:r>
          </a:p>
          <a:p>
            <a:pPr marL="0" indent="0">
              <a:buNone/>
            </a:pPr>
            <a:r>
              <a:rPr lang="en-IN" dirty="0">
                <a:solidFill>
                  <a:srgbClr val="000000"/>
                </a:solidFill>
                <a:effectLst/>
                <a:latin typeface="Helvetica" pitchFamily="2" charset="0"/>
              </a:rPr>
              <a:t>	e.</a:t>
            </a:r>
            <a:r>
              <a:rPr lang="en-IN" dirty="0">
                <a:solidFill>
                  <a:srgbClr val="000000"/>
                </a:solidFill>
                <a:latin typeface="Arial" panose="020B0604020202020204" pitchFamily="34" charset="0"/>
              </a:rPr>
              <a:t> </a:t>
            </a:r>
            <a:r>
              <a:rPr lang="en-IN" dirty="0">
                <a:solidFill>
                  <a:srgbClr val="000000"/>
                </a:solidFill>
                <a:effectLst/>
                <a:latin typeface="Helvetica" pitchFamily="2" charset="0"/>
              </a:rPr>
              <a:t>String(allowed in 1.7 version)</a:t>
            </a:r>
          </a:p>
          <a:p>
            <a:pPr marL="0" indent="0">
              <a:buNone/>
            </a:pPr>
            <a:r>
              <a:rPr lang="en-IN" dirty="0">
                <a:solidFill>
                  <a:srgbClr val="000000"/>
                </a:solidFill>
                <a:effectLst/>
                <a:latin typeface="Helvetica" pitchFamily="2" charset="0"/>
              </a:rPr>
              <a:t>	f. </a:t>
            </a:r>
            <a:r>
              <a:rPr lang="en-IN" dirty="0">
                <a:solidFill>
                  <a:srgbClr val="000000"/>
                </a:solidFill>
                <a:effectLst/>
                <a:latin typeface="Helvetica" pitchFamily="2" charset="0"/>
                <a:hlinkClick r:id="rId2"/>
              </a:rPr>
              <a:t>https://medium.com/@javatechie/the-evolution-of-switch-statement-from-java-7-to-java-17-4b5eee8d29b7</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Float and double and long is not allowed for a switch argument because these are having more number of possibilities (float and double is having infinity number of possibilities) hence inside the switch statement it is not possible to provide float and double and long as a argument.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6)</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the case is matched particular case will be executed if there is no case is matched default case is executed.</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573909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pPr marL="0" indent="0">
              <a:buNone/>
            </a:pPr>
            <a:r>
              <a:rPr lang="en-IN" dirty="0">
                <a:solidFill>
                  <a:srgbClr val="000000"/>
                </a:solidFill>
                <a:effectLst/>
                <a:latin typeface="Helvetica" pitchFamily="2" charset="0"/>
              </a:rPr>
              <a:t>switch(argument)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Case label1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Case label2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Default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82285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5. </a:t>
            </a:r>
            <a:r>
              <a:rPr lang="en-IN" sz="4400" dirty="0">
                <a:effectLst/>
                <a:latin typeface="TTE1948BD8t00"/>
              </a:rPr>
              <a:t>Multi-Threading</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pPr marL="342900" indent="-342900">
              <a:buAutoNum type="arabicPeriod"/>
            </a:pPr>
            <a:r>
              <a:rPr lang="en-IN" sz="1800" dirty="0">
                <a:latin typeface="TTE19494D0t00"/>
              </a:rPr>
              <a:t>C/C++ - Single Threaded Programming Languages</a:t>
            </a:r>
          </a:p>
          <a:p>
            <a:pPr>
              <a:buAutoNum type="arabicPeriod"/>
            </a:pPr>
            <a:r>
              <a:rPr lang="en-IN" sz="1800" dirty="0">
                <a:latin typeface="TTE19494D0t00"/>
              </a:rPr>
              <a:t>  Java/DOT NET – Multi Threaded Programming Languages</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Thread – Is a process with flow</a:t>
            </a:r>
          </a:p>
          <a:p>
            <a:pPr lvl="1"/>
            <a:r>
              <a:rPr lang="en-US" b="1" dirty="0">
                <a:solidFill>
                  <a:schemeClr val="accent6"/>
                </a:solidFill>
              </a:rPr>
              <a:t>More than one thread operating in a single flow is multi-thread</a:t>
            </a:r>
          </a:p>
          <a:p>
            <a:pPr lvl="1"/>
            <a:r>
              <a:rPr lang="en-US" b="1" dirty="0">
                <a:solidFill>
                  <a:schemeClr val="accent6"/>
                </a:solidFill>
              </a:rPr>
              <a:t>Each thread carries its won work</a:t>
            </a:r>
          </a:p>
          <a:p>
            <a:pPr lvl="1"/>
            <a:r>
              <a:rPr lang="en-US" b="1" dirty="0">
                <a:solidFill>
                  <a:schemeClr val="accent6"/>
                </a:solidFill>
              </a:rPr>
              <a:t>Thread follows </a:t>
            </a:r>
            <a:r>
              <a:rPr lang="en-US" b="1" dirty="0" err="1">
                <a:solidFill>
                  <a:schemeClr val="accent6"/>
                </a:solidFill>
              </a:rPr>
              <a:t>LifeCycle</a:t>
            </a:r>
            <a:r>
              <a:rPr lang="en-US" b="1" dirty="0">
                <a:solidFill>
                  <a:schemeClr val="accent6"/>
                </a:solidFill>
              </a:rPr>
              <a:t> – Will cover later in detail </a:t>
            </a:r>
          </a:p>
        </p:txBody>
      </p:sp>
    </p:spTree>
    <p:extLst>
      <p:ext uri="{BB962C8B-B14F-4D97-AF65-F5344CB8AC3E}">
        <p14:creationId xmlns:p14="http://schemas.microsoft.com/office/powerpoint/2010/main" val="3797420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Target to Complete with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r>
              <a:rPr lang="en-IN" dirty="0">
                <a:solidFill>
                  <a:srgbClr val="000000"/>
                </a:solidFill>
                <a:latin typeface="Helvetica" pitchFamily="2" charset="0"/>
              </a:rPr>
              <a:t>Case Example with integer</a:t>
            </a:r>
          </a:p>
          <a:p>
            <a:r>
              <a:rPr lang="en-IN" dirty="0">
                <a:solidFill>
                  <a:srgbClr val="000000"/>
                </a:solidFill>
                <a:latin typeface="Helvetica" pitchFamily="2" charset="0"/>
              </a:rPr>
              <a:t>T</a:t>
            </a:r>
            <a:r>
              <a:rPr lang="en-IN" dirty="0">
                <a:solidFill>
                  <a:srgbClr val="000000"/>
                </a:solidFill>
                <a:effectLst/>
                <a:latin typeface="Helvetica" pitchFamily="2" charset="0"/>
              </a:rPr>
              <a:t>he case label must be unique. Duplicate case labels are not allowed in switch statement.</a:t>
            </a:r>
          </a:p>
          <a:p>
            <a:r>
              <a:rPr lang="en-IN" dirty="0">
                <a:solidFill>
                  <a:srgbClr val="000000"/>
                </a:solidFill>
                <a:effectLst/>
                <a:latin typeface="Helvetica" pitchFamily="2" charset="0"/>
              </a:rPr>
              <a:t>The case labels must be constant expression if we are providing variables as a case labels the compiler will raise compilation error.</a:t>
            </a:r>
          </a:p>
          <a:p>
            <a:r>
              <a:rPr lang="en-IN" dirty="0">
                <a:solidFill>
                  <a:srgbClr val="000000"/>
                </a:solidFill>
                <a:latin typeface="Helvetica" pitchFamily="2" charset="0"/>
              </a:rPr>
              <a:t>F</a:t>
            </a:r>
            <a:r>
              <a:rPr lang="en-IN" dirty="0">
                <a:solidFill>
                  <a:srgbClr val="000000"/>
                </a:solidFill>
                <a:effectLst/>
                <a:latin typeface="Helvetica" pitchFamily="2" charset="0"/>
              </a:rPr>
              <a:t>or the case label it is possible to provide constant expressions.</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the default is optional part.</a:t>
            </a:r>
          </a:p>
          <a:p>
            <a:r>
              <a:rPr lang="en-IN" dirty="0">
                <a:solidFill>
                  <a:srgbClr val="000000"/>
                </a:solidFill>
                <a:effectLst/>
                <a:latin typeface="Helvetica" pitchFamily="2" charset="0"/>
              </a:rPr>
              <a:t>Inside the switch case is optional part.</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both case and default Is optional.</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independent statements are not allowed. If we are declaring the statement that statement must be inside the case or default.</a:t>
            </a:r>
          </a:p>
          <a:p>
            <a:r>
              <a:rPr lang="en-IN" dirty="0">
                <a:solidFill>
                  <a:srgbClr val="000000"/>
                </a:solidFill>
                <a:effectLst/>
                <a:latin typeface="Helvetica" pitchFamily="2" charset="0"/>
              </a:rPr>
              <a:t>Inside the switch statement beak is optional. If we are not providing break statement at that situation from the matched case onwards up to break statement is executed if no beak is available up to the end of the switch is executed. This situation is called as fall though inside the switch case.</a:t>
            </a:r>
          </a:p>
          <a:p>
            <a:r>
              <a:rPr lang="en-IN" dirty="0">
                <a:solidFill>
                  <a:srgbClr val="000000"/>
                </a:solidFill>
                <a:effectLst/>
                <a:latin typeface="Helvetica" pitchFamily="2" charset="0"/>
              </a:rPr>
              <a:t>Inside the switch statement we are able make the default anywhere else.(starting ,middle ,ending)</a:t>
            </a:r>
          </a:p>
          <a:p>
            <a:r>
              <a:rPr lang="en-IN" dirty="0">
                <a:solidFill>
                  <a:srgbClr val="000000"/>
                </a:solidFill>
                <a:latin typeface="Helvetica" pitchFamily="2" charset="0"/>
              </a:rPr>
              <a:t>F</a:t>
            </a:r>
            <a:r>
              <a:rPr lang="en-IN" dirty="0">
                <a:solidFill>
                  <a:srgbClr val="000000"/>
                </a:solidFill>
                <a:effectLst/>
                <a:latin typeface="Helvetica" pitchFamily="2" charset="0"/>
              </a:rPr>
              <a:t>rom the 1.8 version onwards the string/char/ENUM also allowed argument for the switch statement.</a:t>
            </a:r>
          </a:p>
          <a:p>
            <a:r>
              <a:rPr lang="en-IN" dirty="0">
                <a:solidFill>
                  <a:srgbClr val="000000"/>
                </a:solidFill>
                <a:latin typeface="Helvetica" pitchFamily="2" charset="0"/>
              </a:rPr>
              <a:t>S</a:t>
            </a:r>
            <a:r>
              <a:rPr lang="en-IN" dirty="0">
                <a:solidFill>
                  <a:srgbClr val="000000"/>
                </a:solidFill>
                <a:effectLst/>
                <a:latin typeface="Helvetica" pitchFamily="2" charset="0"/>
              </a:rPr>
              <a:t>witch argument data type and case label values must be same data type otherwise the compiler will raise compilation error.</a:t>
            </a:r>
          </a:p>
          <a:p>
            <a:r>
              <a:rPr lang="en-IN" dirty="0">
                <a:solidFill>
                  <a:srgbClr val="000000"/>
                </a:solidFill>
                <a:effectLst/>
                <a:latin typeface="Helvetica" pitchFamily="2" charset="0"/>
              </a:rPr>
              <a:t>Inside switch the case label must be within the range of provided argument data type.</a:t>
            </a: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319049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New/Latest Features</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574236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Iteration Statements***</a:t>
            </a:r>
          </a:p>
        </p:txBody>
      </p:sp>
    </p:spTree>
    <p:extLst>
      <p:ext uri="{BB962C8B-B14F-4D97-AF65-F5344CB8AC3E}">
        <p14:creationId xmlns:p14="http://schemas.microsoft.com/office/powerpoint/2010/main" val="2481326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iteration statements.</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70326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for (part 1;part 2 ;part 3 )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Ex:- for (initialization ;condition ;increment/decrement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for loop contains three parts initialization, condition, increment/decrement part.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Each and every part is separated by semicolon and it is mandatory.</a:t>
            </a:r>
          </a:p>
          <a:p>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a:t>
            </a:r>
          </a:p>
          <a:p>
            <a:r>
              <a:rPr lang="en-IN" dirty="0">
                <a:solidFill>
                  <a:srgbClr val="000000"/>
                </a:solidFill>
                <a:effectLst/>
                <a:latin typeface="Helvetica" pitchFamily="2" charset="0"/>
              </a:rPr>
              <a:t>The curly brasses are mandatory whenever we are taking more than one statements.</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090080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execution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r>
              <a:rPr lang="en-IN" dirty="0">
                <a:solidFill>
                  <a:srgbClr val="000000"/>
                </a:solidFill>
                <a:effectLst/>
                <a:latin typeface="Helvetica" pitchFamily="2" charset="0"/>
              </a:rPr>
              <a:t>Step1:- Initialization</a:t>
            </a:r>
          </a:p>
          <a:p>
            <a:r>
              <a:rPr lang="en-IN" dirty="0">
                <a:solidFill>
                  <a:srgbClr val="000000"/>
                </a:solidFill>
                <a:effectLst/>
                <a:latin typeface="Helvetica" pitchFamily="2" charset="0"/>
              </a:rPr>
              <a:t>Step 2:- Condition will be checked.</a:t>
            </a:r>
          </a:p>
          <a:p>
            <a:r>
              <a:rPr lang="en-IN" dirty="0">
                <a:solidFill>
                  <a:srgbClr val="000000"/>
                </a:solidFill>
                <a:effectLst/>
                <a:latin typeface="Helvetica" pitchFamily="2" charset="0"/>
              </a:rPr>
              <a:t>Step 3:- If the condition is true body will be executed. If the condition is false loop stopped.</a:t>
            </a:r>
          </a:p>
          <a:p>
            <a:r>
              <a:rPr lang="en-IN" dirty="0">
                <a:solidFill>
                  <a:srgbClr val="000000"/>
                </a:solidFill>
                <a:effectLst/>
                <a:latin typeface="Helvetica" pitchFamily="2" charset="0"/>
              </a:rPr>
              <a:t>Step 4:- After body  Execution &gt;&gt; increment/decrement part will be executed.</a:t>
            </a:r>
          </a:p>
          <a:p>
            <a:r>
              <a:rPr lang="en-IN" dirty="0">
                <a:solidFill>
                  <a:srgbClr val="000000"/>
                </a:solidFill>
                <a:effectLst/>
                <a:latin typeface="Helvetica" pitchFamily="2" charset="0"/>
              </a:rPr>
              <a:t>Step 5:- Condition will be checked Again.</a:t>
            </a:r>
          </a:p>
          <a:p>
            <a:r>
              <a:rPr lang="en-IN" dirty="0">
                <a:solidFill>
                  <a:srgbClr val="000000"/>
                </a:solidFill>
                <a:effectLst/>
                <a:latin typeface="Helvetica" pitchFamily="2" charset="0"/>
              </a:rPr>
              <a:t>Step 6:- If the condition is true body is executed.</a:t>
            </a:r>
          </a:p>
          <a:p>
            <a:r>
              <a:rPr lang="en-IN" dirty="0">
                <a:solidFill>
                  <a:srgbClr val="000000"/>
                </a:solidFill>
                <a:effectLst/>
                <a:latin typeface="Helvetica" pitchFamily="2" charset="0"/>
              </a:rPr>
              <a:t>Step 7:- After body Execution &gt; increment/decrement part will be executed.</a:t>
            </a:r>
          </a:p>
          <a:p>
            <a:endParaRPr lang="en-IN" dirty="0">
              <a:solidFill>
                <a:srgbClr val="000000"/>
              </a:solidFill>
              <a:latin typeface="Helvetica" pitchFamily="2" charset="0"/>
            </a:endParaRPr>
          </a:p>
          <a:p>
            <a:r>
              <a:rPr lang="en-IN" dirty="0">
                <a:solidFill>
                  <a:srgbClr val="000000"/>
                </a:solidFill>
                <a:effectLst/>
                <a:latin typeface="Helvetica" pitchFamily="2" charset="0"/>
              </a:rPr>
              <a:t>This repeats Until the condition is false</a:t>
            </a:r>
          </a:p>
        </p:txBody>
      </p:sp>
    </p:spTree>
    <p:extLst>
      <p:ext uri="{BB962C8B-B14F-4D97-AF65-F5344CB8AC3E}">
        <p14:creationId xmlns:p14="http://schemas.microsoft.com/office/powerpoint/2010/main" val="30211577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Initialization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initialization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of initialization it is possible to take any number of </a:t>
            </a: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a:t>
            </a:r>
            <a:r>
              <a:rPr lang="en-IN" dirty="0">
                <a:solidFill>
                  <a:srgbClr val="000000"/>
                </a:solidFill>
                <a:latin typeface="Helvetica" pitchFamily="2" charset="0"/>
              </a:rPr>
              <a:t>e</a:t>
            </a:r>
            <a:r>
              <a:rPr lang="en-IN" dirty="0">
                <a:solidFill>
                  <a:srgbClr val="000000"/>
                </a:solidFill>
                <a:effectLst/>
                <a:latin typeface="Helvetica" pitchFamily="2" charset="0"/>
              </a:rPr>
              <a:t>ach and every statement is separated by camas(,).</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latin typeface="Helvetica" pitchFamily="2" charset="0"/>
              </a:rPr>
              <a:t>Possible of Single Initialization not multiple</a:t>
            </a:r>
          </a:p>
          <a:p>
            <a:pPr lvl="1"/>
            <a:r>
              <a:rPr lang="en-IN" dirty="0">
                <a:solidFill>
                  <a:srgbClr val="000000"/>
                </a:solidFill>
                <a:effectLst/>
                <a:latin typeface="Helvetica" pitchFamily="2" charset="0"/>
              </a:rPr>
              <a:t>Example</a:t>
            </a:r>
          </a:p>
        </p:txBody>
      </p:sp>
    </p:spTree>
    <p:extLst>
      <p:ext uri="{BB962C8B-B14F-4D97-AF65-F5344CB8AC3E}">
        <p14:creationId xmlns:p14="http://schemas.microsoft.com/office/powerpoint/2010/main" val="4097812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Conditional</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conditional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If we are not taking any condition then the compiler places the true value.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condition is always must return Boolean(true, false) values only.</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430842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increment/decrement session is optional.</a:t>
            </a:r>
          </a:p>
          <a:p>
            <a:r>
              <a:rPr lang="en-IN" dirty="0">
                <a:solidFill>
                  <a:srgbClr val="000000"/>
                </a:solidFill>
                <a:effectLst/>
                <a:latin typeface="Helvetica" pitchFamily="2" charset="0"/>
              </a:rPr>
              <a:t>Instead of increment/decrement it is possible to take the any number of </a:t>
            </a:r>
            <a:r>
              <a:rPr lang="en-IN" dirty="0" err="1">
                <a:solidFill>
                  <a:srgbClr val="000000"/>
                </a:solidFill>
                <a:latin typeface="Helvetica" pitchFamily="2" charset="0"/>
              </a:rPr>
              <a:t>s</a:t>
            </a:r>
            <a:r>
              <a:rPr lang="en-IN" dirty="0" err="1">
                <a:solidFill>
                  <a:srgbClr val="000000"/>
                </a:solidFill>
                <a:effectLst/>
                <a:latin typeface="Helvetica" pitchFamily="2" charset="0"/>
              </a:rPr>
              <a:t>ystem.out.pritnln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each and every statement is separated by comma(,).</a:t>
            </a:r>
          </a:p>
          <a:p>
            <a:r>
              <a:rPr lang="en-IN" dirty="0">
                <a:solidFill>
                  <a:srgbClr val="000000"/>
                </a:solidFill>
                <a:effectLst/>
                <a:latin typeface="Helvetica" pitchFamily="2" charset="0"/>
              </a:rPr>
              <a:t>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221488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err="1">
                <a:solidFill>
                  <a:srgbClr val="000000"/>
                </a:solidFill>
                <a:effectLst/>
                <a:latin typeface="Helvetica" pitchFamily="2" charset="0"/>
              </a:rPr>
              <a:t>inc</a:t>
            </a:r>
            <a:r>
              <a:rPr lang="en-IN" dirty="0">
                <a:solidFill>
                  <a:srgbClr val="000000"/>
                </a:solidFill>
                <a:effectLst/>
                <a:latin typeface="Helvetica" pitchFamily="2" charset="0"/>
              </a:rPr>
              <a:t>/dec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if </a:t>
            </a:r>
            <a:r>
              <a:rPr lang="en-IN" dirty="0" err="1">
                <a:solidFill>
                  <a:srgbClr val="000000"/>
                </a:solidFill>
                <a:effectLst/>
                <a:latin typeface="Helvetica" pitchFamily="2" charset="0"/>
              </a:rPr>
              <a:t>inc</a:t>
            </a:r>
            <a:r>
              <a:rPr lang="en-IN" dirty="0">
                <a:solidFill>
                  <a:srgbClr val="000000"/>
                </a:solidFill>
                <a:effectLst/>
                <a:latin typeface="Helvetica" pitchFamily="2" charset="0"/>
              </a:rPr>
              <a:t>/dec it is possible to take the any number of System.out.println(“Siva”);</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each and every part inside the for loop is optional.</a:t>
            </a:r>
          </a:p>
          <a:p>
            <a:pPr marL="0" indent="0">
              <a:buNone/>
            </a:pPr>
            <a:r>
              <a:rPr lang="en-IN" dirty="0">
                <a:solidFill>
                  <a:srgbClr val="000000"/>
                </a:solidFill>
                <a:effectLst/>
                <a:latin typeface="Helvetica" pitchFamily="2" charset="0"/>
              </a:rPr>
              <a:t>	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8944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6. </a:t>
            </a:r>
            <a:r>
              <a:rPr lang="en-IN" sz="4400" dirty="0">
                <a:effectLst/>
                <a:latin typeface="TTE1948BD8t00"/>
              </a:rPr>
              <a:t>Distributed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 service is a said to be a </a:t>
            </a:r>
            <a:r>
              <a:rPr lang="en-IN" sz="1800" dirty="0">
                <a:effectLst/>
                <a:latin typeface="TTE19494D0t00"/>
              </a:rPr>
              <a:t>distributed </a:t>
            </a:r>
            <a:r>
              <a:rPr lang="en-IN" sz="1800" dirty="0">
                <a:effectLst/>
                <a:latin typeface="TTE1948BD8t00"/>
              </a:rPr>
              <a:t>service which runs in </a:t>
            </a:r>
            <a:r>
              <a:rPr lang="en-IN" sz="1800" dirty="0">
                <a:effectLst/>
                <a:latin typeface="TTE19494D0t00"/>
              </a:rPr>
              <a:t>multiple servers </a:t>
            </a:r>
            <a:r>
              <a:rPr lang="en-IN" sz="1800" dirty="0">
                <a:effectLst/>
                <a:latin typeface="TTE1948BD8t00"/>
              </a:rPr>
              <a:t>and that service can be accessed by n number of clients across the globe.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Developed by Using J2EE</a:t>
            </a:r>
          </a:p>
          <a:p>
            <a:pPr lvl="1"/>
            <a:r>
              <a:rPr lang="en-US" b="1" dirty="0">
                <a:solidFill>
                  <a:schemeClr val="accent6"/>
                </a:solidFill>
              </a:rPr>
              <a:t>Used by large scale Organizations</a:t>
            </a:r>
          </a:p>
        </p:txBody>
      </p:sp>
    </p:spTree>
    <p:extLst>
      <p:ext uri="{BB962C8B-B14F-4D97-AF65-F5344CB8AC3E}">
        <p14:creationId xmlns:p14="http://schemas.microsoft.com/office/powerpoint/2010/main" val="203507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while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Syntax:-</a:t>
            </a:r>
          </a:p>
          <a:p>
            <a:pPr marL="0" indent="0">
              <a:buNone/>
            </a:pPr>
            <a:r>
              <a:rPr lang="en-IN" dirty="0">
                <a:solidFill>
                  <a:srgbClr val="000000"/>
                </a:solidFill>
                <a:effectLst/>
                <a:latin typeface="Helvetica" pitchFamily="2" charset="0"/>
              </a:rPr>
              <a:t>while (condition)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24014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Example</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lgn="just">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System.out.println("Siva");</a:t>
            </a:r>
          </a:p>
          <a:p>
            <a:pPr marL="0" indent="0" algn="just">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241368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a:t>
            </a:r>
            <a:r>
              <a:rPr lang="en-IN" dirty="0">
                <a:solidFill>
                  <a:srgbClr val="000000"/>
                </a:solidFill>
                <a:effectLst/>
                <a:latin typeface="Helvetica" pitchFamily="2" charset="0"/>
              </a:rPr>
              <a:t>represent infinite loop</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(true)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67538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2400" dirty="0">
                <a:solidFill>
                  <a:srgbClr val="000000"/>
                </a:solidFill>
                <a:latin typeface="Helvetica" pitchFamily="2" charset="0"/>
              </a:rPr>
              <a:t>While – </a:t>
            </a:r>
            <a:r>
              <a:rPr lang="en-IN" sz="2400" dirty="0">
                <a:solidFill>
                  <a:srgbClr val="000000"/>
                </a:solidFill>
                <a:effectLst/>
                <a:latin typeface="Helvetica" pitchFamily="2" charset="0"/>
              </a:rPr>
              <a:t>compilation error unreachable statement</a:t>
            </a:r>
            <a:br>
              <a:rPr lang="en-IN" sz="2400" dirty="0">
                <a:solidFill>
                  <a:srgbClr val="000000"/>
                </a:solidFill>
                <a:effectLst/>
                <a:latin typeface="Helvetica" pitchFamily="2" charset="0"/>
              </a:rPr>
            </a:br>
            <a:endParaRPr lang="en-IN" sz="2400"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(false)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System.out.println("Siva");//unreachable statement</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88056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625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we want to execute the loop body at least one time them we should go for do-while statement.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first body will be executed then only condition will be checked.</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the while must be ends with semicolon otherwise we are getting compilation error.</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do is taking the body and while is taking the condition and the condition must be Boolean condition.</a:t>
            </a:r>
          </a:p>
          <a:p>
            <a:pPr marL="0" indent="0">
              <a:buNone/>
            </a:pPr>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Syntax:-</a:t>
            </a:r>
          </a:p>
          <a:p>
            <a:r>
              <a:rPr lang="en-IN" dirty="0">
                <a:solidFill>
                  <a:srgbClr val="000000"/>
                </a:solidFill>
                <a:effectLst/>
                <a:latin typeface="Helvetica" pitchFamily="2" charset="0"/>
              </a:rPr>
              <a:t>Syntax:-do</a:t>
            </a:r>
          </a:p>
          <a:p>
            <a:r>
              <a:rPr lang="en-IN" dirty="0">
                <a:solidFill>
                  <a:srgbClr val="000000"/>
                </a:solidFill>
                <a:effectLst/>
                <a:latin typeface="Helvetica" pitchFamily="2" charset="0"/>
              </a:rPr>
              <a:t>{</a:t>
            </a:r>
          </a:p>
          <a:p>
            <a:r>
              <a:rPr lang="en-IN" dirty="0">
                <a:solidFill>
                  <a:srgbClr val="000000"/>
                </a:solidFill>
                <a:effectLst/>
                <a:latin typeface="Helvetica" pitchFamily="2" charset="0"/>
              </a:rPr>
              <a:t>//body of loop</a:t>
            </a:r>
          </a:p>
          <a:p>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 of loop</a:t>
            </a:r>
          </a:p>
          <a:p>
            <a:pPr marL="0" indent="0">
              <a:buNone/>
            </a:pPr>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966129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5968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 – Unreachable statement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(true); -- Try with false</a:t>
            </a:r>
          </a:p>
          <a:p>
            <a:pPr marL="0" indent="0">
              <a:buNone/>
            </a:pPr>
            <a:r>
              <a:rPr lang="en-IN" dirty="0">
                <a:solidFill>
                  <a:srgbClr val="000000"/>
                </a:solidFill>
                <a:effectLst/>
                <a:latin typeface="Helvetica" pitchFamily="2" charset="0"/>
              </a:rPr>
              <a:t>System.out.println("M");//unreachable statement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195716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Transfer/Jump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B</a:t>
            </a:r>
            <a:r>
              <a:rPr lang="en-IN" dirty="0">
                <a:solidFill>
                  <a:srgbClr val="000000"/>
                </a:solidFill>
                <a:effectLst/>
                <a:latin typeface="Helvetica" pitchFamily="2" charset="0"/>
              </a:rPr>
              <a:t>y using transfer statements we are able to transfer the flow of execution from one position to another position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1.</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2.</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continue</a:t>
            </a:r>
          </a:p>
          <a:p>
            <a:pPr marL="0" indent="0">
              <a:buNone/>
            </a:pPr>
            <a:r>
              <a:rPr lang="en-IN" dirty="0">
                <a:solidFill>
                  <a:srgbClr val="000000"/>
                </a:solidFill>
                <a:effectLst/>
                <a:latin typeface="Helvetica" pitchFamily="2" charset="0"/>
              </a:rPr>
              <a:t>3.</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return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638843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Stop the execution , Come out of the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latin typeface="Helvetica" pitchFamily="2" charset="0"/>
              </a:rPr>
              <a:t>Break Uses in Two places</a:t>
            </a:r>
          </a:p>
          <a:p>
            <a:pPr marL="0" indent="0">
              <a:buNone/>
            </a:pPr>
            <a:r>
              <a:rPr lang="en-IN" dirty="0">
                <a:solidFill>
                  <a:srgbClr val="000000"/>
                </a:solidFill>
                <a:effectLst/>
                <a:latin typeface="Helvetica" pitchFamily="2" charset="0"/>
              </a:rPr>
              <a:t>	1. Switch</a:t>
            </a:r>
          </a:p>
          <a:p>
            <a:pPr marL="0" indent="0">
              <a:buNone/>
            </a:pPr>
            <a:r>
              <a:rPr lang="en-IN" dirty="0">
                <a:solidFill>
                  <a:srgbClr val="000000"/>
                </a:solidFill>
                <a:latin typeface="Helvetica" pitchFamily="2" charset="0"/>
              </a:rPr>
              <a:t>	2. Loop</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I</a:t>
            </a:r>
            <a:r>
              <a:rPr lang="en-IN" dirty="0">
                <a:solidFill>
                  <a:srgbClr val="000000"/>
                </a:solidFill>
                <a:effectLst/>
                <a:latin typeface="Helvetica" pitchFamily="2" charset="0"/>
              </a:rPr>
              <a:t>f we are using any other place the compiler will raise compilation error.</a:t>
            </a: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6585277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38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29303</TotalTime>
  <Words>12149</Words>
  <Application>Microsoft Macintosh PowerPoint</Application>
  <PresentationFormat>Widescreen</PresentationFormat>
  <Paragraphs>1255</Paragraphs>
  <Slides>179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179</vt:i4>
      </vt:variant>
    </vt:vector>
  </HeadingPairs>
  <TitlesOfParts>
    <vt:vector size="198" baseType="lpstr">
      <vt:lpstr>Arial</vt:lpstr>
      <vt:lpstr>Calibri</vt:lpstr>
      <vt:lpstr>Calibri Light</vt:lpstr>
      <vt:lpstr>Century Gothic</vt:lpstr>
      <vt:lpstr>Consolas</vt:lpstr>
      <vt:lpstr>Courier</vt:lpstr>
      <vt:lpstr>Helvetica</vt:lpstr>
      <vt:lpstr>Nunito</vt:lpstr>
      <vt:lpstr>Roboto</vt:lpstr>
      <vt:lpstr>Segoe UI</vt:lpstr>
      <vt:lpstr>Source Sans 3</vt:lpstr>
      <vt:lpstr>source-serif-pro</vt:lpstr>
      <vt:lpstr>Symbol</vt:lpstr>
      <vt:lpstr>TTE1948BD8t00</vt:lpstr>
      <vt:lpstr>TTE19493D8t00</vt:lpstr>
      <vt:lpstr>TTE19494D0t00</vt:lpstr>
      <vt:lpstr>TTE19499A0t00</vt:lpstr>
      <vt:lpstr>Wingdings</vt:lpstr>
      <vt:lpstr>Office Theme</vt:lpstr>
      <vt:lpstr>Core Concepts</vt:lpstr>
      <vt:lpstr>Java 3 Categories </vt:lpstr>
      <vt:lpstr>Features of Java</vt:lpstr>
      <vt:lpstr>1. Simple</vt:lpstr>
      <vt:lpstr>2. Platform Independent</vt:lpstr>
      <vt:lpstr>3. Architectural neutral</vt:lpstr>
      <vt:lpstr>4. Portable</vt:lpstr>
      <vt:lpstr>5. Multi-Threading</vt:lpstr>
      <vt:lpstr>6. Distributed</vt:lpstr>
      <vt:lpstr>7. Networked</vt:lpstr>
      <vt:lpstr>8. Robust</vt:lpstr>
      <vt:lpstr>9. Dynamic</vt:lpstr>
      <vt:lpstr>10. Secured</vt:lpstr>
      <vt:lpstr>11. High Performance</vt:lpstr>
      <vt:lpstr>12. Interpreted</vt:lpstr>
      <vt:lpstr>JVM Architecture &amp; Components</vt:lpstr>
      <vt:lpstr>13. Object Oriented</vt:lpstr>
      <vt:lpstr>Java Class Execution - Flow</vt:lpstr>
      <vt:lpstr>Flow – Contd.</vt:lpstr>
      <vt:lpstr>Flow – Contd.</vt:lpstr>
      <vt:lpstr>OOPS Principles</vt:lpstr>
      <vt:lpstr>OOPS Principles - CLASS</vt:lpstr>
      <vt:lpstr>OOPS Principles – CLASS - Contd</vt:lpstr>
      <vt:lpstr>OOPS Principles – OBJECT</vt:lpstr>
      <vt:lpstr>OOPS Principles – OBJECT - Syntax</vt:lpstr>
      <vt:lpstr>OOPS Principles – Data Abstraction</vt:lpstr>
      <vt:lpstr>OOPS Principles – Data Abstraction - Contd</vt:lpstr>
      <vt:lpstr>OOPS Principles – Data Abstraction - Contd</vt:lpstr>
      <vt:lpstr>OOPS Principles – Data Abstraction - Contd</vt:lpstr>
      <vt:lpstr>OOPS Principles – Data Abstraction - Contd</vt:lpstr>
      <vt:lpstr>OOPS Principles – Data Encapsulation</vt:lpstr>
      <vt:lpstr>OOPS Principles – Data Encapsulation - Contd</vt:lpstr>
      <vt:lpstr>OOPS Principles – Data Encapsulation - Contd</vt:lpstr>
      <vt:lpstr>OOPS Principles – Data Hiding</vt:lpstr>
      <vt:lpstr>OOPS Principles – Data Hiding</vt:lpstr>
      <vt:lpstr>OOPS Principles – Data Hiding - Contd</vt:lpstr>
      <vt:lpstr>OOPS Principles – Data Hiding - Contd</vt:lpstr>
      <vt:lpstr>OOPS Principles – Data Hiding - Contd</vt:lpstr>
      <vt:lpstr>OOPS Principles – Data Hiding - Contd</vt:lpstr>
      <vt:lpstr>Data Hiding vs. Encapsulation in Java</vt:lpstr>
      <vt:lpstr>OOPS Principles – Inheritance</vt:lpstr>
      <vt:lpstr>OOPS Principles – Inheritance - Contd</vt:lpstr>
      <vt:lpstr>OOPS Principles – Inheritance - Contd</vt:lpstr>
      <vt:lpstr>OOPS Principles – Inheritance - Contd</vt:lpstr>
      <vt:lpstr>OOPS Principles – Inheritance – Single Inheritance</vt:lpstr>
      <vt:lpstr>OOPS Principles – Inheritance – Single Inheritance</vt:lpstr>
      <vt:lpstr>OOPS Principles – Inheritance – Multilevel Inheritance</vt:lpstr>
      <vt:lpstr>OOPS Principles – Inheritance – Multilevel Inheritance</vt:lpstr>
      <vt:lpstr>OOPS Principles – Inheritance – Hierarchical Inheritance</vt:lpstr>
      <vt:lpstr>OOPS Principles – Inheritance – Hierarchical Inheritance</vt:lpstr>
      <vt:lpstr>OOPS Principles – Inheritance – Hybrid Inheritance</vt:lpstr>
      <vt:lpstr>OOPS Principles – Inheritance – Hybrid</vt:lpstr>
      <vt:lpstr>OOPS Principles – Inheritance – Multiple</vt:lpstr>
      <vt:lpstr>OOPS Principles – Inheritance – Multiple</vt:lpstr>
      <vt:lpstr>OOPS Principles – Inheritance – Contd</vt:lpstr>
      <vt:lpstr>OOPS Principles – Inheritance – Contd</vt:lpstr>
      <vt:lpstr>OOPS Principles – Inheritance – Contd</vt:lpstr>
      <vt:lpstr>OOPS Principles – Polymorphism</vt:lpstr>
      <vt:lpstr>OOPS Principles – Polymorphism - Contd</vt:lpstr>
      <vt:lpstr>OOPS Principles – Data Binding</vt:lpstr>
      <vt:lpstr>OOPS Principles – Message Passing</vt:lpstr>
      <vt:lpstr>OOPS Principles – Message Passing - Contd</vt:lpstr>
      <vt:lpstr>OOPS Principles – Message Passing - Contd</vt:lpstr>
      <vt:lpstr>OOPS Principles – Message Passing - Contd</vt:lpstr>
      <vt:lpstr>In-Depth </vt:lpstr>
      <vt:lpstr>Identifiers</vt:lpstr>
      <vt:lpstr>Rules to declare identifiers</vt:lpstr>
      <vt:lpstr>Rules to declare identifiers - Contd</vt:lpstr>
      <vt:lpstr>Rules to declare identifiers - Contd</vt:lpstr>
      <vt:lpstr>Java Naming Conventions</vt:lpstr>
      <vt:lpstr>Java Comments</vt:lpstr>
      <vt:lpstr>Java Statements</vt:lpstr>
      <vt:lpstr>*** Selection Statements ***</vt:lpstr>
      <vt:lpstr>If Statement - Syntax</vt:lpstr>
      <vt:lpstr>If Statement - Examples</vt:lpstr>
      <vt:lpstr>If-Else Statement</vt:lpstr>
      <vt:lpstr>If-Else Statement Examples</vt:lpstr>
      <vt:lpstr>Switch Statement</vt:lpstr>
      <vt:lpstr>Switch Statement - Syntax</vt:lpstr>
      <vt:lpstr>Switch Statement – Target to Complete with Example</vt:lpstr>
      <vt:lpstr>New/Latest Features</vt:lpstr>
      <vt:lpstr>*** Iteration Statements***</vt:lpstr>
      <vt:lpstr>PowerPoint Presentation</vt:lpstr>
      <vt:lpstr>For loop Syntax</vt:lpstr>
      <vt:lpstr>For loop execution</vt:lpstr>
      <vt:lpstr>For Loop Initialization</vt:lpstr>
      <vt:lpstr>For Loop Conditional</vt:lpstr>
      <vt:lpstr>For Loop Increment/Decrement</vt:lpstr>
      <vt:lpstr>For Loop Increment/Decrement</vt:lpstr>
      <vt:lpstr>While - Syntax</vt:lpstr>
      <vt:lpstr>While - Example</vt:lpstr>
      <vt:lpstr>While – represent infinite loop</vt:lpstr>
      <vt:lpstr>While – compilation error unreachable statement </vt:lpstr>
      <vt:lpstr>Do-While</vt:lpstr>
      <vt:lpstr>Do-While - Example</vt:lpstr>
      <vt:lpstr>Do-While – Example – Unreachable statement </vt:lpstr>
      <vt:lpstr>Transfer/Jump statements</vt:lpstr>
      <vt:lpstr>Transfer statements - Break</vt:lpstr>
      <vt:lpstr>Transfer statements – Break - Example</vt:lpstr>
      <vt:lpstr>Transfer statements - Continue</vt:lpstr>
      <vt:lpstr>Transfer statements - return</vt:lpstr>
      <vt:lpstr>Transfer statements – return - Example</vt:lpstr>
      <vt:lpstr>Transfer statements – Labelled Statements</vt:lpstr>
      <vt:lpstr>Transfer statements – Labelled Statements - Example</vt:lpstr>
      <vt:lpstr>Transfer statements – Practice</vt:lpstr>
      <vt:lpstr>Transfer Best Practices</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Data Types in Java</vt:lpstr>
      <vt:lpstr>Data Types in Java</vt:lpstr>
      <vt:lpstr>Data Types Contd..</vt:lpstr>
      <vt:lpstr>PACKAGE </vt:lpstr>
      <vt:lpstr>java.lang.*</vt:lpstr>
      <vt:lpstr>Java.io.*</vt:lpstr>
      <vt:lpstr>Java.awt.*</vt:lpstr>
      <vt:lpstr>Java.net.*</vt:lpstr>
      <vt:lpstr>Java.util.*</vt:lpstr>
      <vt:lpstr>Java.text.*</vt:lpstr>
      <vt:lpstr>Java.lang.reflect.*</vt:lpstr>
      <vt:lpstr>Java.sql.*</vt:lpstr>
      <vt:lpstr>Exception Handling</vt:lpstr>
      <vt:lpstr>PowerPoint Presentation</vt:lpstr>
      <vt:lpstr>PowerPoint Presentation</vt:lpstr>
      <vt:lpstr>PowerPoint Presentation</vt:lpstr>
      <vt:lpstr>PowerPoint Presentation</vt:lpstr>
      <vt:lpstr>PowerPoint Presentation</vt:lpstr>
      <vt:lpstr>PowerPoint Presentation</vt:lpstr>
      <vt:lpstr>Try Block</vt:lpstr>
      <vt:lpstr>Catch Block</vt:lpstr>
      <vt:lpstr>Finally Block</vt:lpstr>
      <vt:lpstr>Throws Block</vt:lpstr>
      <vt:lpstr>Number of ways to find details of the exception</vt:lpstr>
      <vt:lpstr>User Or Custom Defined Exceptions</vt:lpstr>
      <vt:lpstr>PowerPoint Presentation</vt:lpstr>
      <vt:lpstr>PowerPoint Presentation</vt:lpstr>
      <vt:lpstr>**</vt:lpstr>
      <vt:lpstr>Dynamic Input</vt:lpstr>
      <vt:lpstr>Using BufferedReader</vt:lpstr>
      <vt:lpstr>Using Scanner</vt:lpstr>
      <vt:lpstr>Using Console</vt:lpstr>
      <vt:lpstr>Using Command Line Arguments</vt:lpstr>
      <vt:lpstr>Using DataInputStreamReader</vt:lpstr>
      <vt:lpstr>Serialization and Deserialization</vt:lpstr>
      <vt:lpstr>Java.io</vt:lpstr>
      <vt:lpstr>Understanding the Concept of Streams</vt:lpstr>
      <vt:lpstr>There are two primary directions of this flow:</vt:lpstr>
      <vt:lpstr>Types of I/O Streams in Java: Byte Streams &amp; Character Streams</vt:lpstr>
      <vt:lpstr>PowerPoint Presentation</vt:lpstr>
      <vt:lpstr>PowerPoint Presentation</vt:lpstr>
      <vt:lpstr>PowerPoint Presentation</vt:lpstr>
      <vt:lpstr>PowerPoint Presentation</vt:lpstr>
      <vt:lpstr>Importance of Buffering in I/O</vt:lpstr>
      <vt:lpstr>Let’s take a look at a few examples:</vt:lpstr>
      <vt:lpstr>PowerPoint Presentation</vt:lpstr>
      <vt:lpstr>JDK has two sets of I/O packages:</vt:lpstr>
      <vt:lpstr>Class java.io.File (Pre-JDK 7)</vt:lpstr>
      <vt:lpstr>PowerPoint Presentation</vt:lpstr>
      <vt:lpstr>Example</vt:lpstr>
      <vt:lpstr>Verifying Properties of a File/Directory </vt:lpstr>
      <vt:lpstr>List Directory</vt:lpstr>
      <vt:lpstr>(Advanced) List Directory with Filter</vt:lpstr>
      <vt:lpstr>Reading from an InputStream</vt:lpstr>
      <vt:lpstr>Writing to an OutputStream</vt:lpstr>
      <vt:lpstr>Opening &amp; Closing I/O Streams</vt:lpstr>
      <vt:lpstr>JDK1.7</vt:lpstr>
      <vt:lpstr>Flushing the OutputStream </vt:lpstr>
      <vt:lpstr>Character-Based I/O &amp; Character Streams </vt:lpstr>
      <vt:lpstr>Abstract superclass Reader and Writer </vt:lpstr>
      <vt:lpstr>File I/O Character-Streams - FileReader &amp; FileWriter </vt:lpstr>
      <vt:lpstr>Buffered I/O Character-Streams - BufferedReader &amp; BufferedWriter </vt:lpstr>
      <vt:lpstr>Conclusion</vt:lpstr>
      <vt:lpstr>PowerPoint Presentation</vt:lpstr>
      <vt:lpstr>RandomAccessFile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Maddireddy Siva</dc:creator>
  <cp:lastModifiedBy>Maddireddy Siva</cp:lastModifiedBy>
  <cp:revision>58</cp:revision>
  <dcterms:created xsi:type="dcterms:W3CDTF">2024-06-05T15:03:32Z</dcterms:created>
  <dcterms:modified xsi:type="dcterms:W3CDTF">2024-07-15T19:28:38Z</dcterms:modified>
</cp:coreProperties>
</file>