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22" r:id="rId157"/>
    <p:sldId id="423" r:id="rId158"/>
    <p:sldId id="412" r:id="rId159"/>
    <p:sldId id="413" r:id="rId160"/>
    <p:sldId id="414" r:id="rId161"/>
    <p:sldId id="415" r:id="rId162"/>
    <p:sldId id="416" r:id="rId163"/>
    <p:sldId id="417" r:id="rId164"/>
    <p:sldId id="418" r:id="rId165"/>
    <p:sldId id="419" r:id="rId166"/>
    <p:sldId id="420" r:id="rId167"/>
    <p:sldId id="421" r:id="rId168"/>
    <p:sldId id="424" r:id="rId169"/>
    <p:sldId id="425" r:id="rId170"/>
    <p:sldId id="426" r:id="rId171"/>
    <p:sldId id="427" r:id="rId172"/>
    <p:sldId id="428" r:id="rId173"/>
    <p:sldId id="429" r:id="rId174"/>
    <p:sldId id="430" r:id="rId175"/>
    <p:sldId id="437" r:id="rId176"/>
    <p:sldId id="431" r:id="rId177"/>
    <p:sldId id="432" r:id="rId178"/>
    <p:sldId id="433" r:id="rId179"/>
    <p:sldId id="434" r:id="rId180"/>
    <p:sldId id="435" r:id="rId181"/>
    <p:sldId id="436" r:id="rId182"/>
    <p:sldId id="438" r:id="rId183"/>
    <p:sldId id="446" r:id="rId184"/>
    <p:sldId id="439" r:id="rId185"/>
    <p:sldId id="440" r:id="rId186"/>
    <p:sldId id="441" r:id="rId187"/>
    <p:sldId id="442" r:id="rId188"/>
    <p:sldId id="443" r:id="rId189"/>
    <p:sldId id="444" r:id="rId190"/>
    <p:sldId id="445" r:id="rId191"/>
    <p:sldId id="447" r:id="rId192"/>
    <p:sldId id="448" r:id="rId193"/>
    <p:sldId id="449" r:id="rId194"/>
    <p:sldId id="450" r:id="rId195"/>
    <p:sldId id="451" r:id="rId196"/>
    <p:sldId id="452" r:id="rId197"/>
    <p:sldId id="453" r:id="rId198"/>
    <p:sldId id="454" r:id="rId199"/>
    <p:sldId id="457" r:id="rId200"/>
    <p:sldId id="458" r:id="rId201"/>
    <p:sldId id="459" r:id="rId202"/>
    <p:sldId id="460" r:id="rId203"/>
    <p:sldId id="455" r:id="rId204"/>
    <p:sldId id="456" r:id="rId205"/>
    <p:sldId id="461" r:id="rId206"/>
    <p:sldId id="462" r:id="rId207"/>
    <p:sldId id="463" r:id="rId208"/>
    <p:sldId id="464" r:id="rId209"/>
    <p:sldId id="46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33"/>
  </p:normalViewPr>
  <p:slideViewPr>
    <p:cSldViewPr snapToGrid="0">
      <p:cViewPr varScale="1">
        <p:scale>
          <a:sx n="107" d="100"/>
          <a:sy n="10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 Id="rId5" Type="http://schemas.openxmlformats.org/officeDocument/2006/relationships/hyperlink" Target="https://docs.oracle.com/en/java/javase/17/docs/api/java.base/java/io/Writer.html" TargetMode="External"/><Relationship Id="rId4" Type="http://schemas.openxmlformats.org/officeDocument/2006/relationships/hyperlink" Target="https://docs.oracle.com/en/java/javase/17/docs/api/java.base/java/io/Reader.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oracle.com/en/java/javase/17/docs/api/java.base/java/io/Writer.html" TargetMode="External"/><Relationship Id="rId2" Type="http://schemas.openxmlformats.org/officeDocument/2006/relationships/hyperlink" Target="https://docs.oracle.com/en/java/javase/17/docs/api/java.base/java/io/Reader.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s://docs.oracle.com/javase/1.5.0/docs/api/java/lang/management/ThreadMXBean.html"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1F0-261C-2D39-21C9-B91DBE31230B}"/>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C993E39D-21AE-8C12-177E-5F0BBE8A97CD}"/>
              </a:ext>
            </a:extLst>
          </p:cNvPr>
          <p:cNvSpPr>
            <a:spLocks noGrp="1"/>
          </p:cNvSpPr>
          <p:nvPr>
            <p:ph idx="1"/>
          </p:nvPr>
        </p:nvSpPr>
        <p:spPr/>
        <p:txBody>
          <a:bodyPr/>
          <a:lstStyle/>
          <a:p>
            <a:r>
              <a:rPr lang="en-US" dirty="0"/>
              <a:t>&lt;&lt;Check for Notes in </a:t>
            </a:r>
            <a:r>
              <a:rPr lang="en-US" dirty="0" err="1"/>
              <a:t>Github</a:t>
            </a:r>
            <a:r>
              <a:rPr lang="en-US" dirty="0"/>
              <a:t>&gt;</a:t>
            </a:r>
          </a:p>
        </p:txBody>
      </p:sp>
    </p:spTree>
    <p:extLst>
      <p:ext uri="{BB962C8B-B14F-4D97-AF65-F5344CB8AC3E}">
        <p14:creationId xmlns:p14="http://schemas.microsoft.com/office/powerpoint/2010/main" val="1911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77F-DBE3-9E0A-8EAC-63968F3AC77A}"/>
              </a:ext>
            </a:extLst>
          </p:cNvPr>
          <p:cNvSpPr>
            <a:spLocks noGrp="1"/>
          </p:cNvSpPr>
          <p:nvPr>
            <p:ph type="title"/>
          </p:nvPr>
        </p:nvSpPr>
        <p:spPr/>
        <p:txBody>
          <a:bodyPr/>
          <a:lstStyle/>
          <a:p>
            <a:r>
              <a:rPr lang="en-US" dirty="0" err="1"/>
              <a:t>Java.io</a:t>
            </a:r>
            <a:endParaRPr lang="en-US" dirty="0"/>
          </a:p>
        </p:txBody>
      </p:sp>
      <p:sp>
        <p:nvSpPr>
          <p:cNvPr id="3" name="Content Placeholder 2">
            <a:extLst>
              <a:ext uri="{FF2B5EF4-FFF2-40B4-BE49-F238E27FC236}">
                <a16:creationId xmlns:a16="http://schemas.microsoft.com/office/drawing/2014/main" id="{F55CA4A2-0203-50E3-D294-AACBD8AE686C}"/>
              </a:ext>
            </a:extLst>
          </p:cNvPr>
          <p:cNvSpPr>
            <a:spLocks noGrp="1"/>
          </p:cNvSpPr>
          <p:nvPr>
            <p:ph idx="1"/>
          </p:nvPr>
        </p:nvSpPr>
        <p:spPr/>
        <p:txBody>
          <a:bodyPr>
            <a:normAutofit fontScale="85000" lnSpcReduction="20000"/>
          </a:bodyPr>
          <a:lstStyle/>
          <a:p>
            <a:r>
              <a:rPr lang="en-IN" b="0" i="0" u="none" strike="noStrike" dirty="0">
                <a:solidFill>
                  <a:srgbClr val="242424"/>
                </a:solidFill>
                <a:effectLst/>
                <a:highlight>
                  <a:srgbClr val="FFFFFF"/>
                </a:highlight>
                <a:latin typeface="source-serif-pro"/>
              </a:rPr>
              <a:t> I/O, short for Input/Output, is a fundamental concept in computing. It refers to the communication between an information processing system (like your computer) and the outside world (which could be a user, a file system, a network, or another system).</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Input is the data that is sent to the system, while output is the data that the system produces. For example, when you type on your keyboard, you're providing input to your computer. When your computer displays something on your screen, it's producing output.</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 the context of Java, I/O operations often involve working with data sources and destinations like files, network connections, and databases. Java I/O Streams, which we’ll be exploring in this series, provide a powerful and flexible framework for handling these IO operations.</a:t>
            </a:r>
            <a:endParaRPr lang="en-US" dirty="0"/>
          </a:p>
        </p:txBody>
      </p:sp>
    </p:spTree>
    <p:extLst>
      <p:ext uri="{BB962C8B-B14F-4D97-AF65-F5344CB8AC3E}">
        <p14:creationId xmlns:p14="http://schemas.microsoft.com/office/powerpoint/2010/main" val="2199124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1C84-441D-265B-A9D1-2A5F451E18AC}"/>
              </a:ext>
            </a:extLst>
          </p:cNvPr>
          <p:cNvSpPr>
            <a:spLocks noGrp="1"/>
          </p:cNvSpPr>
          <p:nvPr>
            <p:ph type="title"/>
          </p:nvPr>
        </p:nvSpPr>
        <p:spPr/>
        <p:txBody>
          <a:bodyPr/>
          <a:lstStyle/>
          <a:p>
            <a:r>
              <a:rPr lang="en-IN" b="1" i="0" u="none" strike="noStrike" dirty="0">
                <a:solidFill>
                  <a:srgbClr val="242424"/>
                </a:solidFill>
                <a:effectLst/>
                <a:latin typeface="source-serif-pro"/>
              </a:rPr>
              <a:t>Understanding the Concept of Streams</a:t>
            </a:r>
            <a:endParaRPr lang="en-US" dirty="0"/>
          </a:p>
        </p:txBody>
      </p:sp>
      <p:sp>
        <p:nvSpPr>
          <p:cNvPr id="3" name="Content Placeholder 2">
            <a:extLst>
              <a:ext uri="{FF2B5EF4-FFF2-40B4-BE49-F238E27FC236}">
                <a16:creationId xmlns:a16="http://schemas.microsoft.com/office/drawing/2014/main" id="{FCAC6EE1-300C-87B9-DB52-13CF362016C9}"/>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In the realm of Java I/O, a stream can be visualized as a continuous flow of data. It’s a sequence, a conduit that channels data from a source to a destination. The term "</a:t>
            </a:r>
            <a:r>
              <a:rPr lang="en-IN" b="1" i="1" u="none" strike="noStrike" dirty="0">
                <a:solidFill>
                  <a:srgbClr val="242424"/>
                </a:solidFill>
                <a:effectLst/>
                <a:latin typeface="source-serif-pro"/>
              </a:rPr>
              <a:t>stream</a:t>
            </a:r>
            <a:r>
              <a:rPr lang="en-IN" b="0" i="0" u="none" strike="noStrike" dirty="0">
                <a:solidFill>
                  <a:srgbClr val="242424"/>
                </a:solidFill>
                <a:effectLst/>
                <a:highlight>
                  <a:srgbClr val="FFFFFF"/>
                </a:highlight>
                <a:latin typeface="source-serif-pro"/>
              </a:rPr>
              <a:t>" aptly captures the essence of how data is handled in Java: not as large, monolithic blocks, but as a steady, manageable flow. Whether it’s reading from a file, writing to a network socket, or interacting with a database, data streams are the conduits through which data flows in a Java application.</a:t>
            </a:r>
            <a:endParaRPr lang="en-US" dirty="0"/>
          </a:p>
        </p:txBody>
      </p:sp>
    </p:spTree>
    <p:extLst>
      <p:ext uri="{BB962C8B-B14F-4D97-AF65-F5344CB8AC3E}">
        <p14:creationId xmlns:p14="http://schemas.microsoft.com/office/powerpoint/2010/main" val="3470347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36E-07FB-D2CB-1CE3-4ABEEE949DDD}"/>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There are two primary directions of this flow:</a:t>
            </a:r>
            <a:endParaRPr lang="en-US" dirty="0"/>
          </a:p>
        </p:txBody>
      </p:sp>
      <p:sp>
        <p:nvSpPr>
          <p:cNvPr id="3" name="Content Placeholder 2">
            <a:extLst>
              <a:ext uri="{FF2B5EF4-FFF2-40B4-BE49-F238E27FC236}">
                <a16:creationId xmlns:a16="http://schemas.microsoft.com/office/drawing/2014/main" id="{EEF813CB-D7E9-1804-8177-AF09E8A8085C}"/>
              </a:ext>
            </a:extLst>
          </p:cNvPr>
          <p:cNvSpPr>
            <a:spLocks noGrp="1"/>
          </p:cNvSpPr>
          <p:nvPr>
            <p:ph idx="1"/>
          </p:nvPr>
        </p:nvSpPr>
        <p:spPr>
          <a:xfrm>
            <a:off x="1111333" y="1690688"/>
            <a:ext cx="10515600" cy="4351338"/>
          </a:xfrm>
        </p:spPr>
        <p:txBody>
          <a:bodyPr>
            <a:normAutofit lnSpcReduction="10000"/>
          </a:bodyPr>
          <a:lstStyle/>
          <a:p>
            <a:pPr algn="l">
              <a:buFont typeface="+mj-lt"/>
              <a:buAutoNum type="arabicPeriod"/>
            </a:pPr>
            <a:r>
              <a:rPr lang="en-IN" b="1" i="0" u="none" strike="noStrike" dirty="0">
                <a:solidFill>
                  <a:srgbClr val="242424"/>
                </a:solidFill>
                <a:effectLst/>
                <a:latin typeface="source-serif-pro"/>
              </a:rPr>
              <a:t>Input Stream</a:t>
            </a:r>
            <a:r>
              <a:rPr lang="en-IN" b="0" i="0" u="none" strike="noStrike" dirty="0">
                <a:solidFill>
                  <a:srgbClr val="242424"/>
                </a:solidFill>
                <a:effectLst/>
                <a:latin typeface="source-serif-pro"/>
              </a:rPr>
              <a:t>: Channels data from a source into a Java program. This could be reading data from a file, receiving it over a network, or even getting it from user input. It’s important to note that when we say "input stream" here, we’re referring to the general concept of data flowing into a program, not to be confused with the actual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class in Java.</a:t>
            </a:r>
          </a:p>
          <a:p>
            <a:pPr algn="l">
              <a:buFont typeface="+mj-lt"/>
              <a:buAutoNum type="arabicPeriod"/>
            </a:pPr>
            <a:r>
              <a:rPr lang="en-IN" b="1" i="0" u="none" strike="noStrike" dirty="0">
                <a:solidFill>
                  <a:srgbClr val="242424"/>
                </a:solidFill>
                <a:effectLst/>
                <a:latin typeface="source-serif-pro"/>
              </a:rPr>
              <a:t>Output Stream</a:t>
            </a:r>
            <a:r>
              <a:rPr lang="en-IN" b="0" i="0" u="none" strike="noStrike" dirty="0">
                <a:solidFill>
                  <a:srgbClr val="242424"/>
                </a:solidFill>
                <a:effectLst/>
                <a:latin typeface="source-serif-pro"/>
              </a:rPr>
              <a:t>: Channels data from a Java program to a destination. This could involve writing data to a file, sending it over a network, or displaying it to a user. Similarly, when we say "output stream", we’re referring to the general concept of data flowing out of a program, not to be confused with the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class in Java.</a:t>
            </a:r>
          </a:p>
          <a:p>
            <a:endParaRPr lang="en-US" dirty="0"/>
          </a:p>
        </p:txBody>
      </p:sp>
    </p:spTree>
    <p:extLst>
      <p:ext uri="{BB962C8B-B14F-4D97-AF65-F5344CB8AC3E}">
        <p14:creationId xmlns:p14="http://schemas.microsoft.com/office/powerpoint/2010/main" val="409691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EA94-D6F4-CF49-E2FD-DE8999F46B01}"/>
              </a:ext>
            </a:extLst>
          </p:cNvPr>
          <p:cNvSpPr>
            <a:spLocks noGrp="1"/>
          </p:cNvSpPr>
          <p:nvPr>
            <p:ph type="title"/>
          </p:nvPr>
        </p:nvSpPr>
        <p:spPr/>
        <p:txBody>
          <a:bodyPr/>
          <a:lstStyle/>
          <a:p>
            <a:r>
              <a:rPr lang="en-IN" b="1" i="0" u="none" strike="noStrike" dirty="0">
                <a:solidFill>
                  <a:srgbClr val="242424"/>
                </a:solidFill>
                <a:effectLst/>
                <a:latin typeface="source-serif-pro"/>
              </a:rPr>
              <a:t>Types of I/O Streams in Java: Byte Streams(5125) &amp; Character Streams(2562)</a:t>
            </a:r>
            <a:endParaRPr lang="en-US" dirty="0"/>
          </a:p>
        </p:txBody>
      </p:sp>
      <p:sp>
        <p:nvSpPr>
          <p:cNvPr id="3" name="Content Placeholder 2">
            <a:extLst>
              <a:ext uri="{FF2B5EF4-FFF2-40B4-BE49-F238E27FC236}">
                <a16:creationId xmlns:a16="http://schemas.microsoft.com/office/drawing/2014/main" id="{5B4A2607-DC99-E35D-FD12-A6D473A82420}"/>
              </a:ext>
            </a:extLst>
          </p:cNvPr>
          <p:cNvSpPr>
            <a:spLocks noGrp="1"/>
          </p:cNvSpPr>
          <p:nvPr>
            <p:ph idx="1"/>
          </p:nvPr>
        </p:nvSpPr>
        <p:spPr/>
        <p:txBody>
          <a:bodyPr>
            <a:normAutofit/>
          </a:bodyPr>
          <a:lstStyle/>
          <a:p>
            <a:pPr algn="l"/>
            <a:r>
              <a:rPr lang="en-IN" dirty="0">
                <a:solidFill>
                  <a:srgbClr val="242424"/>
                </a:solidFill>
                <a:highlight>
                  <a:srgbClr val="FFFFFF"/>
                </a:highlight>
                <a:latin typeface="source-serif-pro"/>
              </a:rPr>
              <a:t>T</a:t>
            </a:r>
            <a:r>
              <a:rPr lang="en-IN" b="0" i="0" u="none" strike="noStrike" dirty="0">
                <a:solidFill>
                  <a:srgbClr val="242424"/>
                </a:solidFill>
                <a:effectLst/>
                <a:highlight>
                  <a:srgbClr val="FFFFFF"/>
                </a:highlight>
                <a:latin typeface="source-serif-pro"/>
              </a:rPr>
              <a:t>here are two main types of streams - byte streams and character streams. </a:t>
            </a:r>
          </a:p>
          <a:p>
            <a:pPr algn="l"/>
            <a:r>
              <a:rPr lang="en-IN" b="0" i="0" u="none" strike="noStrike" dirty="0">
                <a:solidFill>
                  <a:srgbClr val="242424"/>
                </a:solidFill>
                <a:effectLst/>
                <a:highlight>
                  <a:srgbClr val="FFFFFF"/>
                </a:highlight>
                <a:latin typeface="source-serif-pro"/>
              </a:rPr>
              <a:t>Byte streams, represented by the abstract classes </a:t>
            </a:r>
            <a:r>
              <a:rPr lang="en-IN" b="1" i="0" u="sng" dirty="0">
                <a:effectLst/>
                <a:latin typeface="source-serif-pro"/>
                <a:hlinkClick r:id="rId2"/>
              </a:rPr>
              <a:t>InputStream</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3"/>
              </a:rPr>
              <a:t>OutputStream</a:t>
            </a:r>
            <a:r>
              <a:rPr lang="en-IN" b="0" i="0" u="none" strike="noStrike" dirty="0">
                <a:solidFill>
                  <a:srgbClr val="242424"/>
                </a:solidFill>
                <a:effectLst/>
                <a:highlight>
                  <a:srgbClr val="FFFFFF"/>
                </a:highlight>
                <a:latin typeface="source-serif-pro"/>
              </a:rPr>
              <a:t>, are for handling raw binary data. </a:t>
            </a:r>
          </a:p>
          <a:p>
            <a:pPr algn="l"/>
            <a:r>
              <a:rPr lang="en-IN" b="0" i="0" u="none" strike="noStrike" dirty="0">
                <a:solidFill>
                  <a:srgbClr val="242424"/>
                </a:solidFill>
                <a:effectLst/>
                <a:highlight>
                  <a:srgbClr val="FFFFFF"/>
                </a:highlight>
                <a:latin typeface="source-serif-pro"/>
              </a:rPr>
              <a:t>Character streams, represented by abstract classes </a:t>
            </a:r>
            <a:r>
              <a:rPr lang="en-IN" b="1" i="0" u="sng" dirty="0">
                <a:effectLst/>
                <a:latin typeface="source-serif-pro"/>
                <a:hlinkClick r:id="rId4"/>
              </a:rPr>
              <a:t>Reader</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5"/>
              </a:rPr>
              <a:t>Writer</a:t>
            </a:r>
            <a:r>
              <a:rPr lang="en-IN" b="0" i="0" u="none" strike="noStrike" dirty="0">
                <a:solidFill>
                  <a:srgbClr val="242424"/>
                </a:solidFill>
                <a:effectLst/>
                <a:highlight>
                  <a:srgbClr val="FFFFFF"/>
                </a:highlight>
                <a:latin typeface="source-serif-pro"/>
              </a:rPr>
              <a:t>, on the other hand, are for handling text data, taking care of the nuances of character encoding.</a:t>
            </a:r>
            <a:endParaRPr lang="en-US" dirty="0"/>
          </a:p>
        </p:txBody>
      </p:sp>
    </p:spTree>
    <p:extLst>
      <p:ext uri="{BB962C8B-B14F-4D97-AF65-F5344CB8AC3E}">
        <p14:creationId xmlns:p14="http://schemas.microsoft.com/office/powerpoint/2010/main" val="3364814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2F-D2DF-0950-4432-43069ED78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4D4A5-3FEA-D503-B32D-4BD3229227D2}"/>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byte stream I/O in Java. They provide methods for reading and writing bytes, respectively. Whether you’re reading from a file, a network socket, or any other source of data, you’ll likely be using a class that extends </a:t>
            </a:r>
            <a:r>
              <a:rPr lang="en-IN" b="1"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Similarly, if you’re writing data to a file, a network socket, or any other destination, you’ll be using a class that extends </a:t>
            </a:r>
            <a:r>
              <a:rPr lang="en-IN" b="1"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a:t>
            </a:r>
          </a:p>
          <a:p>
            <a:pPr algn="l">
              <a:buFont typeface="Arial" panose="020B0604020202020204" pitchFamily="34" charset="0"/>
              <a:buChar char="•"/>
            </a:pPr>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Represents an input stream of bytes. It’s an abstract class that forms the basis for reading data from various sources, be it files, network sockets, or even memory buffers. The idea behind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is to provide a consistent interface for reading bytes, regardless of the data source. Methods like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allow you to fetch data byte by byte, abstracting away the complexities of the underlying source.</a:t>
            </a:r>
          </a:p>
          <a:p>
            <a:pPr algn="l">
              <a:buFont typeface="Arial" panose="020B0604020202020204" pitchFamily="34" charset="0"/>
              <a:buChar char="•"/>
            </a:pP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Complements the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by providing an output stream for writing bytes. Whether you’re saving a file, sending data over a network, or writing to a byte array in memory,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offers a unified approach. Its methods, such as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 ensure that you can push data byte by byte to any destination, without worrying about the specifics of where it’s going.</a:t>
            </a:r>
          </a:p>
          <a:p>
            <a:endParaRPr lang="en-US" dirty="0"/>
          </a:p>
        </p:txBody>
      </p:sp>
    </p:spTree>
    <p:extLst>
      <p:ext uri="{BB962C8B-B14F-4D97-AF65-F5344CB8AC3E}">
        <p14:creationId xmlns:p14="http://schemas.microsoft.com/office/powerpoint/2010/main" val="2630308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85168-A15F-6E35-8D6A-40A5CE717BB3}"/>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character stream I/O in Java. They provide methods for reading and writing characters, respectively. The </a:t>
            </a:r>
            <a:r>
              <a:rPr lang="en-IN" b="1" i="0" u="none" strike="noStrike" dirty="0">
                <a:solidFill>
                  <a:srgbClr val="242424"/>
                </a:solidFill>
                <a:effectLst/>
                <a:latin typeface="source-serif-pro"/>
              </a:rPr>
              <a:t>Reader</a:t>
            </a:r>
            <a:r>
              <a:rPr lang="en-IN" b="0" i="0" u="none" strike="noStrike" dirty="0">
                <a:solidFill>
                  <a:srgbClr val="242424"/>
                </a:solidFill>
                <a:effectLst/>
                <a:latin typeface="source-serif-pro"/>
              </a:rPr>
              <a:t> class takes care of converting bytes to characters using the appropriate character encoding, while the </a:t>
            </a:r>
            <a:r>
              <a:rPr lang="en-IN" b="1" i="0" u="none" strike="noStrike" dirty="0">
                <a:solidFill>
                  <a:srgbClr val="242424"/>
                </a:solidFill>
                <a:effectLst/>
                <a:latin typeface="source-serif-pro"/>
              </a:rPr>
              <a:t>Writer</a:t>
            </a:r>
            <a:r>
              <a:rPr lang="en-IN" b="0" i="0" u="none" strike="noStrike" dirty="0">
                <a:solidFill>
                  <a:srgbClr val="242424"/>
                </a:solidFill>
                <a:effectLst/>
                <a:latin typeface="source-serif-pro"/>
              </a:rPr>
              <a:t> class handles the conversion of characters to bytes. This makes it easier to work with text data in different character encodings.</a:t>
            </a:r>
          </a:p>
          <a:p>
            <a:pPr algn="l">
              <a:buFont typeface="Arial" panose="020B0604020202020204" pitchFamily="34" charset="0"/>
              <a:buChar char="•"/>
            </a:pPr>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abstract class in Java’s I/O system is designed for reading character data. It handles various character encodings, ensuring accurate reading of text irrespective of its encoding format. The Reader class provides methods such as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which retrieves data character by character, managing the complexities of character encoding.</a:t>
            </a:r>
          </a:p>
          <a:p>
            <a:pPr algn="l">
              <a:buFont typeface="Arial" panose="020B0604020202020204" pitchFamily="34" charset="0"/>
              <a:buChar char="•"/>
            </a:pP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class is designed for outputting character data. It ensures that text is written in the correct encoding, offering a uniform interface for writing characters to different destinations. The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method, for instance, enables text output to a file, a network socket, or any other destination, managing the intricacies of character encodings.</a:t>
            </a:r>
          </a:p>
          <a:p>
            <a:endParaRPr lang="en-US" dirty="0"/>
          </a:p>
        </p:txBody>
      </p:sp>
    </p:spTree>
    <p:extLst>
      <p:ext uri="{BB962C8B-B14F-4D97-AF65-F5344CB8AC3E}">
        <p14:creationId xmlns:p14="http://schemas.microsoft.com/office/powerpoint/2010/main" val="29250065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795134-CD1A-88FD-2B1D-8E7DF0981ADE}"/>
              </a:ext>
            </a:extLst>
          </p:cNvPr>
          <p:cNvPicPr>
            <a:picLocks noGrp="1" noChangeAspect="1"/>
          </p:cNvPicPr>
          <p:nvPr>
            <p:ph idx="1"/>
          </p:nvPr>
        </p:nvPicPr>
        <p:blipFill>
          <a:blip r:embed="rId2"/>
          <a:stretch>
            <a:fillRect/>
          </a:stretch>
        </p:blipFill>
        <p:spPr>
          <a:xfrm>
            <a:off x="1466917" y="1825625"/>
            <a:ext cx="9258165" cy="4351338"/>
          </a:xfrm>
          <a:prstGeom prst="rect">
            <a:avLst/>
          </a:prstGeom>
        </p:spPr>
      </p:pic>
    </p:spTree>
    <p:extLst>
      <p:ext uri="{BB962C8B-B14F-4D97-AF65-F5344CB8AC3E}">
        <p14:creationId xmlns:p14="http://schemas.microsoft.com/office/powerpoint/2010/main" val="11624587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ACDA8-2A11-4FD0-220D-ED0DFA73C44E}"/>
              </a:ext>
            </a:extLst>
          </p:cNvPr>
          <p:cNvPicPr>
            <a:picLocks noGrp="1" noChangeAspect="1"/>
          </p:cNvPicPr>
          <p:nvPr>
            <p:ph idx="1"/>
          </p:nvPr>
        </p:nvPicPr>
        <p:blipFill>
          <a:blip r:embed="rId2"/>
          <a:stretch>
            <a:fillRect/>
          </a:stretch>
        </p:blipFill>
        <p:spPr>
          <a:xfrm>
            <a:off x="220182" y="724395"/>
            <a:ext cx="9777018" cy="5452568"/>
          </a:xfrm>
          <a:prstGeom prst="rect">
            <a:avLst/>
          </a:prstGeom>
        </p:spPr>
      </p:pic>
    </p:spTree>
    <p:extLst>
      <p:ext uri="{BB962C8B-B14F-4D97-AF65-F5344CB8AC3E}">
        <p14:creationId xmlns:p14="http://schemas.microsoft.com/office/powerpoint/2010/main" val="29214032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AAB0-E23D-D12C-2256-F8B254BEEE7D}"/>
              </a:ext>
            </a:extLst>
          </p:cNvPr>
          <p:cNvSpPr>
            <a:spLocks noGrp="1"/>
          </p:cNvSpPr>
          <p:nvPr>
            <p:ph type="title"/>
          </p:nvPr>
        </p:nvSpPr>
        <p:spPr/>
        <p:txBody>
          <a:bodyPr/>
          <a:lstStyle/>
          <a:p>
            <a:r>
              <a:rPr lang="en-IN" b="1" i="0" u="none" strike="noStrike" dirty="0">
                <a:solidFill>
                  <a:srgbClr val="242424"/>
                </a:solidFill>
                <a:effectLst/>
                <a:latin typeface="source-serif-pro"/>
              </a:rPr>
              <a:t>Importance of Buffering in I/O</a:t>
            </a:r>
            <a:endParaRPr lang="en-US" dirty="0"/>
          </a:p>
        </p:txBody>
      </p:sp>
      <p:sp>
        <p:nvSpPr>
          <p:cNvPr id="3" name="Content Placeholder 2">
            <a:extLst>
              <a:ext uri="{FF2B5EF4-FFF2-40B4-BE49-F238E27FC236}">
                <a16:creationId xmlns:a16="http://schemas.microsoft.com/office/drawing/2014/main" id="{DE25A01A-07CF-F58E-3462-4AAD23A5C4AA}"/>
              </a:ext>
            </a:extLst>
          </p:cNvPr>
          <p:cNvSpPr>
            <a:spLocks noGrp="1"/>
          </p:cNvSpPr>
          <p:nvPr>
            <p:ph idx="1"/>
          </p:nvPr>
        </p:nvSpPr>
        <p:spPr/>
        <p:txBody>
          <a:bodyPr>
            <a:normAutofit fontScale="77500" lnSpcReduction="20000"/>
          </a:bodyPr>
          <a:lstStyle/>
          <a:p>
            <a:pPr algn="l"/>
            <a:r>
              <a:rPr lang="en-IN" b="0" i="0" u="none" strike="noStrike" dirty="0">
                <a:solidFill>
                  <a:srgbClr val="242424"/>
                </a:solidFill>
                <a:effectLst/>
                <a:latin typeface="source-serif-pro"/>
              </a:rPr>
              <a:t>In the world of I/O operations, efficiency is key. Every read from or write to an external source, such as a file or a network socket, is a relatively expensive operation. It takes time and consumes system resources. This is where buffering comes into play.</a:t>
            </a:r>
          </a:p>
          <a:p>
            <a:pPr algn="l"/>
            <a:r>
              <a:rPr lang="en-IN" b="0" i="0" u="none" strike="noStrike" dirty="0">
                <a:solidFill>
                  <a:srgbClr val="242424"/>
                </a:solidFill>
                <a:effectLst/>
                <a:latin typeface="source-serif-pro"/>
              </a:rPr>
              <a:t>Buffering is akin to a temporary holding area or a way-station for data as it journeys from source to destination. When reading data, instead of fetching each byte individually, which can be time-consuming, a buffer allows us to read a larger block of data at once. This block of data is then stored in a buffer - an area of memory - from where your program can access it.</a:t>
            </a:r>
          </a:p>
          <a:p>
            <a:pPr algn="l"/>
            <a:r>
              <a:rPr lang="en-IN" b="0" i="0" u="none" strike="noStrike" dirty="0">
                <a:solidFill>
                  <a:srgbClr val="242424"/>
                </a:solidFill>
                <a:effectLst/>
                <a:latin typeface="source-serif-pro"/>
              </a:rPr>
              <a:t>Similarly, when writing data, instead of writing each byte individually, we can write data to a buffer. Once the buffer is full, or when we explicitly decide to, the data in the buffer can be written to the destination in one go.</a:t>
            </a:r>
          </a:p>
          <a:p>
            <a:pPr algn="l"/>
            <a:r>
              <a:rPr lang="en-IN" b="0" i="0" u="none" strike="noStrike" dirty="0">
                <a:solidFill>
                  <a:srgbClr val="242424"/>
                </a:solidFill>
                <a:effectLst/>
                <a:latin typeface="source-serif-pro"/>
              </a:rPr>
              <a:t>By reducing the number of actual read and write operations, buffering significantly improves the efficiency of IO operations, especially when dealing with large volumes of data. It's like shopping at a supermarket. Instead of making a trip for each individual item, you fill your cart (buffer) with many items before checking out. This makes the shopping trip (IO operation) much more efficient</a:t>
            </a:r>
          </a:p>
          <a:p>
            <a:endParaRPr lang="en-US" dirty="0"/>
          </a:p>
        </p:txBody>
      </p:sp>
    </p:spTree>
    <p:extLst>
      <p:ext uri="{BB962C8B-B14F-4D97-AF65-F5344CB8AC3E}">
        <p14:creationId xmlns:p14="http://schemas.microsoft.com/office/powerpoint/2010/main" val="1582108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7528-1114-6A2E-132F-C80EC1549C80}"/>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Let’s take a look at a few examples:</a:t>
            </a:r>
            <a:endParaRPr lang="en-US" dirty="0"/>
          </a:p>
        </p:txBody>
      </p:sp>
      <p:sp>
        <p:nvSpPr>
          <p:cNvPr id="3" name="Content Placeholder 2">
            <a:extLst>
              <a:ext uri="{FF2B5EF4-FFF2-40B4-BE49-F238E27FC236}">
                <a16:creationId xmlns:a16="http://schemas.microsoft.com/office/drawing/2014/main" id="{342F6C97-747B-CD28-0BBA-C860621F2E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1" i="0" u="none" strike="noStrike" dirty="0">
                <a:solidFill>
                  <a:srgbClr val="242424"/>
                </a:solidFill>
                <a:effectLst/>
                <a:latin typeface="source-serif-pro"/>
              </a:rPr>
              <a:t>File Handling</a:t>
            </a:r>
            <a:r>
              <a:rPr lang="en-IN" b="0" i="0" u="none" strike="noStrike" dirty="0">
                <a:solidFill>
                  <a:srgbClr val="242424"/>
                </a:solidFill>
                <a:effectLst/>
                <a:latin typeface="source-serif-pro"/>
              </a:rPr>
              <a:t>: One of the most common uses of Java I/O Streams is reading from and writing to files. Whether it’s a text editor saving your notes, a spreadsheet application loading a CSV file, or a photo editor opening an image, Java I/O Streams are at the heart of these operations.</a:t>
            </a:r>
          </a:p>
          <a:p>
            <a:pPr algn="l">
              <a:buFont typeface="Arial" panose="020B0604020202020204" pitchFamily="34" charset="0"/>
              <a:buChar char="•"/>
            </a:pPr>
            <a:r>
              <a:rPr lang="en-IN" b="1" i="0" u="none" strike="noStrike" dirty="0">
                <a:solidFill>
                  <a:srgbClr val="242424"/>
                </a:solidFill>
                <a:effectLst/>
                <a:latin typeface="source-serif-pro"/>
              </a:rPr>
              <a:t>Network Communication</a:t>
            </a:r>
            <a:r>
              <a:rPr lang="en-IN" b="0" i="0" u="none" strike="noStrike" dirty="0">
                <a:solidFill>
                  <a:srgbClr val="242424"/>
                </a:solidFill>
                <a:effectLst/>
                <a:latin typeface="source-serif-pro"/>
              </a:rPr>
              <a:t>: Java I/O Streams are also crucial for network communication. When you send a request to a web server, or when you receive a response, that data is transmitted as a stream of bytes. Web servers, chat applications, and multiplayer online games all rely on Java IO Streams to send and receive data over the network.</a:t>
            </a:r>
          </a:p>
          <a:p>
            <a:pPr algn="l">
              <a:buFont typeface="Arial" panose="020B0604020202020204" pitchFamily="34" charset="0"/>
              <a:buChar char="•"/>
            </a:pPr>
            <a:r>
              <a:rPr lang="en-IN" b="1" i="0" u="none" strike="noStrike" dirty="0">
                <a:solidFill>
                  <a:srgbClr val="242424"/>
                </a:solidFill>
                <a:effectLst/>
                <a:latin typeface="source-serif-pro"/>
              </a:rPr>
              <a:t>Database Access</a:t>
            </a:r>
            <a:r>
              <a:rPr lang="en-IN" b="0" i="0" u="none" strike="noStrike" dirty="0">
                <a:solidFill>
                  <a:srgbClr val="242424"/>
                </a:solidFill>
                <a:effectLst/>
                <a:latin typeface="source-serif-pro"/>
              </a:rPr>
              <a:t>: When interacting with a database, Java I/O Streams are used to send queries and receive results. Whether it’s a web application fetching data from a database, or a data analysis tool running complex queries, Java I/O Streams ensure that data can be read from and written to databases efficiently.</a:t>
            </a:r>
          </a:p>
          <a:p>
            <a:pPr algn="l">
              <a:buFont typeface="Arial" panose="020B0604020202020204" pitchFamily="34" charset="0"/>
              <a:buChar char="•"/>
            </a:pPr>
            <a:r>
              <a:rPr lang="en-IN" b="1" i="0" u="none" strike="noStrike" dirty="0">
                <a:solidFill>
                  <a:srgbClr val="242424"/>
                </a:solidFill>
                <a:effectLst/>
                <a:latin typeface="source-serif-pro"/>
              </a:rPr>
              <a:t>Inter-Process Communication</a:t>
            </a:r>
            <a:r>
              <a:rPr lang="en-IN" b="0" i="0" u="none" strike="noStrike" dirty="0">
                <a:solidFill>
                  <a:srgbClr val="242424"/>
                </a:solidFill>
                <a:effectLst/>
                <a:latin typeface="source-serif-pro"/>
              </a:rPr>
              <a:t>: Java I/O Streams can also be used for communication between different processes on the same machine. This is particularly useful for applications that need to interact with the operating system or other applications. For instance, a Java application can use I/O Streams to run a shell command and process the output.</a:t>
            </a:r>
          </a:p>
          <a:p>
            <a:pPr algn="l">
              <a:buFont typeface="Arial" panose="020B0604020202020204" pitchFamily="34" charset="0"/>
              <a:buChar char="•"/>
            </a:pPr>
            <a:r>
              <a:rPr lang="en-IN" b="1" i="0" u="none" strike="noStrike" dirty="0">
                <a:solidFill>
                  <a:srgbClr val="242424"/>
                </a:solidFill>
                <a:effectLst/>
                <a:latin typeface="source-serif-pro"/>
              </a:rPr>
              <a:t>Data Compression and Decompression</a:t>
            </a:r>
            <a:r>
              <a:rPr lang="en-IN" b="0" i="0" u="none" strike="noStrike" dirty="0">
                <a:solidFill>
                  <a:srgbClr val="242424"/>
                </a:solidFill>
                <a:effectLst/>
                <a:latin typeface="source-serif-pro"/>
              </a:rPr>
              <a:t>: Java I/O Streams are used in applications that deal with compressed data. Applications like file archivers or software installers use streams to read the compressed data, decompress it, and then write the decompressed data.</a:t>
            </a:r>
          </a:p>
        </p:txBody>
      </p:sp>
    </p:spTree>
    <p:extLst>
      <p:ext uri="{BB962C8B-B14F-4D97-AF65-F5344CB8AC3E}">
        <p14:creationId xmlns:p14="http://schemas.microsoft.com/office/powerpoint/2010/main" val="367543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DA722-F197-5667-BDE0-7B2211842011}"/>
              </a:ext>
            </a:extLst>
          </p:cNvPr>
          <p:cNvPicPr>
            <a:picLocks noGrp="1" noChangeAspect="1"/>
          </p:cNvPicPr>
          <p:nvPr>
            <p:ph idx="1"/>
          </p:nvPr>
        </p:nvPicPr>
        <p:blipFill>
          <a:blip r:embed="rId2"/>
          <a:stretch>
            <a:fillRect/>
          </a:stretch>
        </p:blipFill>
        <p:spPr>
          <a:xfrm>
            <a:off x="876300" y="1994694"/>
            <a:ext cx="10439400" cy="4013200"/>
          </a:xfrm>
          <a:prstGeom prst="rect">
            <a:avLst/>
          </a:prstGeom>
        </p:spPr>
      </p:pic>
    </p:spTree>
    <p:extLst>
      <p:ext uri="{BB962C8B-B14F-4D97-AF65-F5344CB8AC3E}">
        <p14:creationId xmlns:p14="http://schemas.microsoft.com/office/powerpoint/2010/main" val="10540786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351-F9A7-5839-E9BD-E0DD4F44A451}"/>
              </a:ext>
            </a:extLst>
          </p:cNvPr>
          <p:cNvSpPr>
            <a:spLocks noGrp="1"/>
          </p:cNvSpPr>
          <p:nvPr>
            <p:ph type="title"/>
          </p:nvPr>
        </p:nvSpPr>
        <p:spPr/>
        <p:txBody>
          <a:bodyPr/>
          <a:lstStyle/>
          <a:p>
            <a:r>
              <a:rPr lang="en-IN" b="0" i="0" u="none" strike="noStrike" dirty="0">
                <a:solidFill>
                  <a:srgbClr val="000000"/>
                </a:solidFill>
                <a:effectLst/>
                <a:latin typeface="Segoe UI" panose="020B0502040204020203" pitchFamily="34" charset="0"/>
              </a:rPr>
              <a:t>JDK has two sets of I/O packages:</a:t>
            </a:r>
            <a:endParaRPr lang="en-US" dirty="0"/>
          </a:p>
        </p:txBody>
      </p:sp>
      <p:sp>
        <p:nvSpPr>
          <p:cNvPr id="3" name="Content Placeholder 2">
            <a:extLst>
              <a:ext uri="{FF2B5EF4-FFF2-40B4-BE49-F238E27FC236}">
                <a16:creationId xmlns:a16="http://schemas.microsoft.com/office/drawing/2014/main" id="{306E638B-BA8B-C725-9EA6-493093223B73}"/>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Standard I/O (in package </a:t>
            </a:r>
            <a:r>
              <a:rPr lang="en-IN" sz="1900" dirty="0" err="1">
                <a:solidFill>
                  <a:srgbClr val="242424"/>
                </a:solidFill>
                <a:latin typeface="source-serif-pro"/>
              </a:rPr>
              <a:t>java.io</a:t>
            </a:r>
            <a:r>
              <a:rPr lang="en-IN" sz="1900" dirty="0">
                <a:solidFill>
                  <a:srgbClr val="242424"/>
                </a:solidFill>
                <a:latin typeface="source-serif-pro"/>
              </a:rPr>
              <a:t>), introduced since JDK 1.0 for stream-based I/O, and</a:t>
            </a:r>
          </a:p>
          <a:p>
            <a:pPr>
              <a:lnSpc>
                <a:spcPct val="80000"/>
              </a:lnSpc>
            </a:pPr>
            <a:r>
              <a:rPr lang="en-IN" sz="1900" dirty="0">
                <a:solidFill>
                  <a:srgbClr val="242424"/>
                </a:solidFill>
                <a:latin typeface="source-serif-pro"/>
              </a:rPr>
              <a:t>the New I/O (in packages </a:t>
            </a:r>
            <a:r>
              <a:rPr lang="en-IN" sz="1900" dirty="0" err="1">
                <a:solidFill>
                  <a:srgbClr val="242424"/>
                </a:solidFill>
                <a:latin typeface="source-serif-pro"/>
              </a:rPr>
              <a:t>java.nio</a:t>
            </a:r>
            <a:r>
              <a:rPr lang="en-IN" sz="1900" dirty="0">
                <a:solidFill>
                  <a:srgbClr val="242424"/>
                </a:solidFill>
                <a:latin typeface="source-serif-pro"/>
              </a:rPr>
              <a:t>), introduced in JDK 1.4, for more efficient buffer-based I/O.</a:t>
            </a:r>
          </a:p>
          <a:p>
            <a:pPr>
              <a:lnSpc>
                <a:spcPct val="80000"/>
              </a:lnSpc>
            </a:pPr>
            <a:r>
              <a:rPr lang="en-IN" sz="1900" dirty="0">
                <a:solidFill>
                  <a:srgbClr val="242424"/>
                </a:solidFill>
                <a:latin typeface="source-serif-pro"/>
              </a:rPr>
              <a:t>JDK 1.5 introduces the formatted text-I/O via new classes </a:t>
            </a:r>
            <a:r>
              <a:rPr lang="en-IN" sz="1900" dirty="0" err="1">
                <a:solidFill>
                  <a:srgbClr val="242424"/>
                </a:solidFill>
                <a:latin typeface="source-serif-pro"/>
              </a:rPr>
              <a:t>java.util.Scanner</a:t>
            </a:r>
            <a:r>
              <a:rPr lang="en-IN" sz="1900" dirty="0">
                <a:solidFill>
                  <a:srgbClr val="242424"/>
                </a:solidFill>
                <a:latin typeface="source-serif-pro"/>
              </a:rPr>
              <a:t> and Formatter, and C-like </a:t>
            </a:r>
            <a:r>
              <a:rPr lang="en-IN" sz="1900" dirty="0" err="1">
                <a:solidFill>
                  <a:srgbClr val="242424"/>
                </a:solidFill>
                <a:latin typeface="source-serif-pro"/>
              </a:rPr>
              <a:t>printf</a:t>
            </a:r>
            <a:r>
              <a:rPr lang="en-IN" sz="1900" dirty="0">
                <a:solidFill>
                  <a:srgbClr val="242424"/>
                </a:solidFill>
                <a:latin typeface="source-serif-pro"/>
              </a:rPr>
              <a:t>() and format() methods for formatted output using format specifiers.</a:t>
            </a:r>
          </a:p>
          <a:p>
            <a:pPr>
              <a:lnSpc>
                <a:spcPct val="80000"/>
              </a:lnSpc>
            </a:pPr>
            <a:r>
              <a:rPr lang="en-IN" sz="1900" dirty="0">
                <a:solidFill>
                  <a:srgbClr val="242424"/>
                </a:solidFill>
                <a:latin typeface="source-serif-pro"/>
              </a:rPr>
              <a:t>JDK 1.7 enhances supports for file I/O via the so-called NIO.2 (non-blocking I/O) in new package </a:t>
            </a:r>
            <a:r>
              <a:rPr lang="en-IN" sz="1900" dirty="0" err="1">
                <a:solidFill>
                  <a:srgbClr val="242424"/>
                </a:solidFill>
                <a:latin typeface="source-serif-pro"/>
              </a:rPr>
              <a:t>java.nio.file</a:t>
            </a:r>
            <a:r>
              <a:rPr lang="en-IN" sz="1900" dirty="0">
                <a:solidFill>
                  <a:srgbClr val="242424"/>
                </a:solidFill>
                <a:latin typeface="source-serif-pro"/>
              </a:rPr>
              <a:t> and its auxiliary packages. It also introduces a new try-with-resources syntax to simplify the coding of close() method.</a:t>
            </a:r>
          </a:p>
          <a:p>
            <a:endParaRPr lang="en-US" dirty="0"/>
          </a:p>
        </p:txBody>
      </p:sp>
    </p:spTree>
    <p:extLst>
      <p:ext uri="{BB962C8B-B14F-4D97-AF65-F5344CB8AC3E}">
        <p14:creationId xmlns:p14="http://schemas.microsoft.com/office/powerpoint/2010/main" val="10389581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39E3-2593-B807-4921-F9C6D473317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Class </a:t>
            </a:r>
            <a:r>
              <a:rPr lang="en-IN" b="1" i="0" u="none" strike="noStrike" dirty="0" err="1">
                <a:solidFill>
                  <a:srgbClr val="0A8464"/>
                </a:solidFill>
                <a:effectLst/>
                <a:latin typeface="Segoe UI" panose="020B0502040204020203" pitchFamily="34" charset="0"/>
              </a:rPr>
              <a:t>java.io.File</a:t>
            </a:r>
            <a:r>
              <a:rPr lang="en-IN" b="1" i="0" u="none" strike="noStrike" dirty="0">
                <a:solidFill>
                  <a:srgbClr val="0A8464"/>
                </a:solidFill>
                <a:effectLst/>
                <a:latin typeface="Segoe UI" panose="020B0502040204020203" pitchFamily="34" charset="0"/>
              </a:rPr>
              <a:t> (Pre-JDK 7)</a:t>
            </a:r>
            <a:endParaRPr lang="en-US" dirty="0"/>
          </a:p>
        </p:txBody>
      </p:sp>
      <p:sp>
        <p:nvSpPr>
          <p:cNvPr id="3" name="Content Placeholder 2">
            <a:extLst>
              <a:ext uri="{FF2B5EF4-FFF2-40B4-BE49-F238E27FC236}">
                <a16:creationId xmlns:a16="http://schemas.microsoft.com/office/drawing/2014/main" id="{E24036BA-513C-C478-6A14-184D91ED6F94}"/>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class </a:t>
            </a:r>
            <a:r>
              <a:rPr lang="en-IN" sz="1900" dirty="0" err="1">
                <a:solidFill>
                  <a:srgbClr val="242424"/>
                </a:solidFill>
                <a:latin typeface="source-serif-pro"/>
              </a:rPr>
              <a:t>java.io.File</a:t>
            </a:r>
            <a:r>
              <a:rPr lang="en-IN" sz="1900" dirty="0">
                <a:solidFill>
                  <a:srgbClr val="242424"/>
                </a:solidFill>
                <a:latin typeface="source-serif-pro"/>
              </a:rPr>
              <a:t> can represent either a file or a directory. [JDK 1.7 introduces a more versatile </a:t>
            </a:r>
            <a:r>
              <a:rPr lang="en-IN" sz="1900" dirty="0" err="1">
                <a:solidFill>
                  <a:srgbClr val="242424"/>
                </a:solidFill>
                <a:latin typeface="source-serif-pro"/>
              </a:rPr>
              <a:t>java.nio.file.Path</a:t>
            </a:r>
            <a:r>
              <a:rPr lang="en-IN" sz="1900" dirty="0">
                <a:solidFill>
                  <a:srgbClr val="242424"/>
                </a:solidFill>
                <a:latin typeface="source-serif-pro"/>
              </a:rPr>
              <a:t>, which overcomes many limitations of </a:t>
            </a:r>
            <a:r>
              <a:rPr lang="en-IN" sz="1900" dirty="0" err="1">
                <a:solidFill>
                  <a:srgbClr val="242424"/>
                </a:solidFill>
                <a:latin typeface="source-serif-pro"/>
              </a:rPr>
              <a:t>java.io.File</a:t>
            </a:r>
            <a:r>
              <a:rPr lang="en-IN" sz="1900" dirty="0">
                <a:solidFill>
                  <a:srgbClr val="242424"/>
                </a:solidFill>
                <a:latin typeface="source-serif-pro"/>
              </a:rPr>
              <a:t>.]</a:t>
            </a:r>
          </a:p>
          <a:p>
            <a:pPr>
              <a:lnSpc>
                <a:spcPct val="80000"/>
              </a:lnSpc>
            </a:pPr>
            <a:r>
              <a:rPr lang="en-IN" sz="1900" dirty="0">
                <a:solidFill>
                  <a:srgbClr val="242424"/>
                </a:solidFill>
                <a:latin typeface="source-serif-pro"/>
              </a:rPr>
              <a:t>A path string is used to locate a file or a directory. Unfortunately, path strings are system dependent, e.g., "c:\</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Windows or "/</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Unix/Mac.</a:t>
            </a:r>
          </a:p>
          <a:p>
            <a:pPr>
              <a:lnSpc>
                <a:spcPct val="80000"/>
              </a:lnSpc>
            </a:pPr>
            <a:r>
              <a:rPr lang="en-IN" sz="1900" dirty="0">
                <a:solidFill>
                  <a:srgbClr val="242424"/>
                </a:solidFill>
                <a:latin typeface="source-serif-pro"/>
              </a:rPr>
              <a:t>Windows use back-slash '\' as the directory separator; while </a:t>
            </a:r>
            <a:r>
              <a:rPr lang="en-IN" sz="1900" dirty="0" err="1">
                <a:solidFill>
                  <a:srgbClr val="242424"/>
                </a:solidFill>
                <a:latin typeface="source-serif-pro"/>
              </a:rPr>
              <a:t>Unixes</a:t>
            </a:r>
            <a:r>
              <a:rPr lang="en-IN" sz="1900" dirty="0">
                <a:solidFill>
                  <a:srgbClr val="242424"/>
                </a:solidFill>
                <a:latin typeface="source-serif-pro"/>
              </a:rPr>
              <a:t>/Mac use forward-slash '/'.</a:t>
            </a:r>
          </a:p>
          <a:p>
            <a:pPr>
              <a:lnSpc>
                <a:spcPct val="80000"/>
              </a:lnSpc>
            </a:pPr>
            <a:r>
              <a:rPr lang="en-IN" sz="1900" dirty="0">
                <a:solidFill>
                  <a:srgbClr val="242424"/>
                </a:solidFill>
                <a:latin typeface="source-serif-pro"/>
              </a:rPr>
              <a:t>Windows use semi-colon ';' as path separator to separate a list of paths; while </a:t>
            </a:r>
            <a:r>
              <a:rPr lang="en-IN" sz="1900" dirty="0" err="1">
                <a:solidFill>
                  <a:srgbClr val="242424"/>
                </a:solidFill>
                <a:latin typeface="source-serif-pro"/>
              </a:rPr>
              <a:t>Unixes</a:t>
            </a:r>
            <a:r>
              <a:rPr lang="en-IN" sz="1900" dirty="0">
                <a:solidFill>
                  <a:srgbClr val="242424"/>
                </a:solidFill>
                <a:latin typeface="source-serif-pro"/>
              </a:rPr>
              <a:t>/Mac use colon ':'.</a:t>
            </a:r>
          </a:p>
          <a:p>
            <a:pPr>
              <a:lnSpc>
                <a:spcPct val="80000"/>
              </a:lnSpc>
            </a:pPr>
            <a:r>
              <a:rPr lang="en-IN" sz="1900" dirty="0">
                <a:solidFill>
                  <a:srgbClr val="242424"/>
                </a:solidFill>
                <a:latin typeface="source-serif-pro"/>
              </a:rPr>
              <a:t>Windows use "\r\n" as line delimiter for text file; while </a:t>
            </a:r>
            <a:r>
              <a:rPr lang="en-IN" sz="1900" dirty="0" err="1">
                <a:solidFill>
                  <a:srgbClr val="242424"/>
                </a:solidFill>
                <a:latin typeface="source-serif-pro"/>
              </a:rPr>
              <a:t>Unixes</a:t>
            </a:r>
            <a:r>
              <a:rPr lang="en-IN" sz="1900" dirty="0">
                <a:solidFill>
                  <a:srgbClr val="242424"/>
                </a:solidFill>
                <a:latin typeface="source-serif-pro"/>
              </a:rPr>
              <a:t> use "\n" and Mac uses "\r".</a:t>
            </a:r>
          </a:p>
          <a:p>
            <a:pPr>
              <a:lnSpc>
                <a:spcPct val="80000"/>
              </a:lnSpc>
            </a:pPr>
            <a:r>
              <a:rPr lang="en-IN" sz="1900" dirty="0">
                <a:solidFill>
                  <a:srgbClr val="242424"/>
                </a:solidFill>
                <a:latin typeface="source-serif-pro"/>
              </a:rPr>
              <a:t>The "c:\" or "\" is called the root. Windows supports multiple roots, each maps to a drive (e.g., "c:\", "d:\"). </a:t>
            </a:r>
            <a:r>
              <a:rPr lang="en-IN" sz="1900" dirty="0" err="1">
                <a:solidFill>
                  <a:srgbClr val="242424"/>
                </a:solidFill>
                <a:latin typeface="source-serif-pro"/>
              </a:rPr>
              <a:t>Unixes</a:t>
            </a:r>
            <a:r>
              <a:rPr lang="en-IN" sz="1900" dirty="0">
                <a:solidFill>
                  <a:srgbClr val="242424"/>
                </a:solidFill>
                <a:latin typeface="source-serif-pro"/>
              </a:rPr>
              <a:t>/Mac has a single root ("\").</a:t>
            </a:r>
          </a:p>
          <a:p>
            <a:pPr>
              <a:lnSpc>
                <a:spcPct val="80000"/>
              </a:lnSpc>
            </a:pPr>
            <a:endParaRPr lang="en-IN" sz="1900" dirty="0">
              <a:solidFill>
                <a:srgbClr val="242424"/>
              </a:solidFill>
              <a:latin typeface="source-serif-pro"/>
            </a:endParaRPr>
          </a:p>
          <a:p>
            <a:pPr>
              <a:lnSpc>
                <a:spcPct val="80000"/>
              </a:lnSpc>
            </a:pPr>
            <a:r>
              <a:rPr lang="en-IN" sz="1900" dirty="0">
                <a:solidFill>
                  <a:srgbClr val="242424"/>
                </a:solidFill>
                <a:latin typeface="source-serif-pro"/>
              </a:rPr>
              <a:t>\ . /</a:t>
            </a:r>
          </a:p>
          <a:p>
            <a:endParaRPr lang="en-US" dirty="0"/>
          </a:p>
        </p:txBody>
      </p:sp>
    </p:spTree>
    <p:extLst>
      <p:ext uri="{BB962C8B-B14F-4D97-AF65-F5344CB8AC3E}">
        <p14:creationId xmlns:p14="http://schemas.microsoft.com/office/powerpoint/2010/main" val="34155065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0DE32-F696-7DF6-976F-D16461B71BDC}"/>
              </a:ext>
            </a:extLst>
          </p:cNvPr>
          <p:cNvSpPr>
            <a:spLocks noGrp="1"/>
          </p:cNvSpPr>
          <p:nvPr>
            <p:ph idx="1"/>
          </p:nvPr>
        </p:nvSpPr>
        <p:spPr>
          <a:xfrm>
            <a:off x="838200" y="1253331"/>
            <a:ext cx="10515600" cy="4351338"/>
          </a:xfrm>
        </p:spPr>
        <p:txBody>
          <a:bodyPr>
            <a:normAutofit fontScale="92500" lnSpcReduction="10000"/>
          </a:bodyPr>
          <a:lstStyle/>
          <a:p>
            <a:pPr>
              <a:lnSpc>
                <a:spcPct val="100000"/>
              </a:lnSpc>
            </a:pPr>
            <a:r>
              <a:rPr lang="en-IN" sz="2200" dirty="0">
                <a:solidFill>
                  <a:srgbClr val="242424"/>
                </a:solidFill>
                <a:latin typeface="source-serif-pro"/>
              </a:rPr>
              <a:t>A path could be absolute (beginning from the root) or relative (which is relative to a reference directory). Special notations "." and ".." denote the current directory and the parent directory, respectively.</a:t>
            </a:r>
          </a:p>
          <a:p>
            <a:pPr>
              <a:lnSpc>
                <a:spcPct val="100000"/>
              </a:lnSpc>
            </a:pPr>
            <a:r>
              <a:rPr lang="en-IN" sz="2200" dirty="0">
                <a:solidFill>
                  <a:srgbClr val="242424"/>
                </a:solidFill>
                <a:latin typeface="source-serif-pro"/>
              </a:rPr>
              <a:t>The </a:t>
            </a:r>
            <a:r>
              <a:rPr lang="en-IN" sz="2200" dirty="0" err="1">
                <a:solidFill>
                  <a:srgbClr val="242424"/>
                </a:solidFill>
                <a:latin typeface="source-serif-pro"/>
              </a:rPr>
              <a:t>java.io.File</a:t>
            </a:r>
            <a:r>
              <a:rPr lang="en-IN" sz="2200" dirty="0">
                <a:solidFill>
                  <a:srgbClr val="242424"/>
                </a:solidFill>
                <a:latin typeface="source-serif-pro"/>
              </a:rPr>
              <a:t> class maintains these system-dependent properties, for you to write programs that are portable:</a:t>
            </a:r>
          </a:p>
          <a:p>
            <a:pPr>
              <a:lnSpc>
                <a:spcPct val="100000"/>
              </a:lnSpc>
            </a:pPr>
            <a:r>
              <a:rPr lang="en-IN" sz="2200" dirty="0">
                <a:solidFill>
                  <a:srgbClr val="242424"/>
                </a:solidFill>
                <a:latin typeface="source-serif-pro"/>
              </a:rPr>
              <a:t>Directory Separator: in static fields </a:t>
            </a:r>
            <a:r>
              <a:rPr lang="en-IN" sz="2200" dirty="0" err="1">
                <a:solidFill>
                  <a:srgbClr val="242424"/>
                </a:solidFill>
                <a:latin typeface="source-serif-pro"/>
              </a:rPr>
              <a:t>File.separator</a:t>
            </a:r>
            <a:r>
              <a:rPr lang="en-IN" sz="2200" dirty="0">
                <a:solidFill>
                  <a:srgbClr val="242424"/>
                </a:solidFill>
                <a:latin typeface="source-serif-pro"/>
              </a:rPr>
              <a:t> (as String) and </a:t>
            </a:r>
            <a:r>
              <a:rPr lang="en-IN" sz="2200" dirty="0" err="1">
                <a:solidFill>
                  <a:srgbClr val="242424"/>
                </a:solidFill>
                <a:latin typeface="source-serif-pro"/>
              </a:rPr>
              <a:t>File.separatorChar</a:t>
            </a:r>
            <a:r>
              <a:rPr lang="en-IN" sz="2200" dirty="0">
                <a:solidFill>
                  <a:srgbClr val="242424"/>
                </a:solidFill>
                <a:latin typeface="source-serif-pro"/>
              </a:rPr>
              <a:t>. [They failed to follow the Java naming convention for constants adopted since JDK 1.2.] As mentioned, Windows use backslash '\'; while </a:t>
            </a:r>
            <a:r>
              <a:rPr lang="en-IN" sz="2200" dirty="0" err="1">
                <a:solidFill>
                  <a:srgbClr val="242424"/>
                </a:solidFill>
                <a:latin typeface="source-serif-pro"/>
              </a:rPr>
              <a:t>Unixs</a:t>
            </a:r>
            <a:r>
              <a:rPr lang="en-IN" sz="2200" dirty="0">
                <a:solidFill>
                  <a:srgbClr val="242424"/>
                </a:solidFill>
                <a:latin typeface="source-serif-pro"/>
              </a:rPr>
              <a:t>/Mac use forward slash '/'.</a:t>
            </a:r>
          </a:p>
          <a:p>
            <a:pPr>
              <a:lnSpc>
                <a:spcPct val="100000"/>
              </a:lnSpc>
            </a:pPr>
            <a:r>
              <a:rPr lang="en-IN" sz="2200" dirty="0">
                <a:solidFill>
                  <a:srgbClr val="242424"/>
                </a:solidFill>
                <a:latin typeface="source-serif-pro"/>
              </a:rPr>
              <a:t>Path Separator: in static fields </a:t>
            </a:r>
            <a:r>
              <a:rPr lang="en-IN" sz="2200" dirty="0" err="1">
                <a:solidFill>
                  <a:srgbClr val="242424"/>
                </a:solidFill>
                <a:latin typeface="source-serif-pro"/>
              </a:rPr>
              <a:t>File.pathSeparator</a:t>
            </a:r>
            <a:r>
              <a:rPr lang="en-IN" sz="2200" dirty="0">
                <a:solidFill>
                  <a:srgbClr val="242424"/>
                </a:solidFill>
                <a:latin typeface="source-serif-pro"/>
              </a:rPr>
              <a:t> (as String) and </a:t>
            </a:r>
            <a:r>
              <a:rPr lang="en-IN" sz="2200" dirty="0" err="1">
                <a:solidFill>
                  <a:srgbClr val="242424"/>
                </a:solidFill>
                <a:latin typeface="source-serif-pro"/>
              </a:rPr>
              <a:t>File.pathSeparatorChar</a:t>
            </a:r>
            <a:r>
              <a:rPr lang="en-IN" sz="2200" dirty="0">
                <a:solidFill>
                  <a:srgbClr val="242424"/>
                </a:solidFill>
                <a:latin typeface="source-serif-pro"/>
              </a:rPr>
              <a:t>. As mentioned, Windows use semi-colon ';' to separate a list of paths; while </a:t>
            </a:r>
            <a:r>
              <a:rPr lang="en-IN" sz="2200" dirty="0" err="1">
                <a:solidFill>
                  <a:srgbClr val="242424"/>
                </a:solidFill>
                <a:latin typeface="source-serif-pro"/>
              </a:rPr>
              <a:t>Unixes</a:t>
            </a:r>
            <a:r>
              <a:rPr lang="en-IN" sz="2200" dirty="0">
                <a:solidFill>
                  <a:srgbClr val="242424"/>
                </a:solidFill>
                <a:latin typeface="source-serif-pro"/>
              </a:rPr>
              <a:t>/Mac use colon ':'.</a:t>
            </a:r>
          </a:p>
          <a:p>
            <a:pPr>
              <a:lnSpc>
                <a:spcPct val="100000"/>
              </a:lnSpc>
            </a:pPr>
            <a:r>
              <a:rPr lang="en-IN" sz="2200" dirty="0">
                <a:solidFill>
                  <a:srgbClr val="242424"/>
                </a:solidFill>
                <a:latin typeface="source-serif-pro"/>
              </a:rPr>
              <a:t>You can construct a File instance with a path string or URI, as follows. Take note that the physical file/directory may or may not exist. A file URL takes the form of file://..., e.g., file:///d:/docs/programming/java/</a:t>
            </a:r>
            <a:r>
              <a:rPr lang="en-IN" sz="2200" dirty="0" err="1">
                <a:solidFill>
                  <a:srgbClr val="242424"/>
                </a:solidFill>
                <a:latin typeface="source-serif-pro"/>
              </a:rPr>
              <a:t>test.html</a:t>
            </a:r>
            <a:r>
              <a:rPr lang="en-IN" sz="2200" dirty="0">
                <a:solidFill>
                  <a:srgbClr val="242424"/>
                </a:solidFill>
                <a:latin typeface="source-serif-pro"/>
              </a:rPr>
              <a:t>.</a:t>
            </a:r>
          </a:p>
          <a:p>
            <a:endParaRPr lang="en-US" dirty="0"/>
          </a:p>
        </p:txBody>
      </p:sp>
    </p:spTree>
    <p:extLst>
      <p:ext uri="{BB962C8B-B14F-4D97-AF65-F5344CB8AC3E}">
        <p14:creationId xmlns:p14="http://schemas.microsoft.com/office/powerpoint/2010/main" val="3171959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91D2-FCD8-738E-61F5-2E6AA8F5892E}"/>
              </a:ext>
            </a:extLst>
          </p:cNvPr>
          <p:cNvSpPr>
            <a:spLocks noGrp="1"/>
          </p:cNvSpPr>
          <p:nvPr>
            <p:ph type="title"/>
          </p:nvPr>
        </p:nvSpPr>
        <p:spPr/>
        <p:txBody>
          <a:bodyPr/>
          <a:lstStyle/>
          <a:p>
            <a:r>
              <a:rPr lang="en-US" b="1" dirty="0">
                <a:solidFill>
                  <a:srgbClr val="0A8464"/>
                </a:solidFill>
                <a:latin typeface="Segoe UI" panose="020B0502040204020203" pitchFamily="34" charset="0"/>
              </a:rPr>
              <a:t>Example</a:t>
            </a:r>
          </a:p>
        </p:txBody>
      </p:sp>
      <p:sp>
        <p:nvSpPr>
          <p:cNvPr id="3" name="Content Placeholder 2">
            <a:extLst>
              <a:ext uri="{FF2B5EF4-FFF2-40B4-BE49-F238E27FC236}">
                <a16:creationId xmlns:a16="http://schemas.microsoft.com/office/drawing/2014/main" id="{872295C7-0E9F-97FB-4EBE-CDA65C16BE2F}"/>
              </a:ext>
            </a:extLst>
          </p:cNvPr>
          <p:cNvSpPr>
            <a:spLocks noGrp="1"/>
          </p:cNvSpPr>
          <p:nvPr>
            <p:ph idx="1"/>
          </p:nvPr>
        </p:nvSpPr>
        <p:spPr/>
        <p:txBody>
          <a:bodyPr/>
          <a:lstStyle/>
          <a:p>
            <a:r>
              <a:rPr lang="en-IN" sz="2000" dirty="0">
                <a:solidFill>
                  <a:srgbClr val="242424"/>
                </a:solidFill>
                <a:latin typeface="source-serif-pro"/>
              </a:rPr>
              <a:t>File file = new File("</a:t>
            </a:r>
            <a:r>
              <a:rPr lang="en-IN" sz="2000" dirty="0" err="1">
                <a:solidFill>
                  <a:srgbClr val="242424"/>
                </a:solidFill>
                <a:latin typeface="source-serif-pro"/>
              </a:rPr>
              <a:t>in.txt</a:t>
            </a:r>
            <a:r>
              <a:rPr lang="en-IN" sz="2000" dirty="0">
                <a:solidFill>
                  <a:srgbClr val="242424"/>
                </a:solidFill>
                <a:latin typeface="source-serif-pro"/>
              </a:rPr>
              <a:t>"); // A file relative to the current working directory </a:t>
            </a:r>
          </a:p>
          <a:p>
            <a:r>
              <a:rPr lang="en-IN" sz="2000" dirty="0">
                <a:solidFill>
                  <a:srgbClr val="242424"/>
                </a:solidFill>
                <a:latin typeface="source-serif-pro"/>
              </a:rPr>
              <a:t>File file = new File("d:\\</a:t>
            </a:r>
            <a:r>
              <a:rPr lang="en-IN" sz="2000" dirty="0" err="1">
                <a:solidFill>
                  <a:srgbClr val="242424"/>
                </a:solidFill>
                <a:latin typeface="source-serif-pro"/>
              </a:rPr>
              <a:t>myproject</a:t>
            </a:r>
            <a:r>
              <a:rPr lang="en-IN" sz="2000" dirty="0">
                <a:solidFill>
                  <a:srgbClr val="242424"/>
                </a:solidFill>
                <a:latin typeface="source-serif-pro"/>
              </a:rPr>
              <a:t>\\java\\</a:t>
            </a:r>
            <a:r>
              <a:rPr lang="en-IN" sz="2000" dirty="0" err="1">
                <a:solidFill>
                  <a:srgbClr val="242424"/>
                </a:solidFill>
                <a:latin typeface="source-serif-pro"/>
              </a:rPr>
              <a:t>Hello.java</a:t>
            </a:r>
            <a:r>
              <a:rPr lang="en-IN" sz="2000" dirty="0">
                <a:solidFill>
                  <a:srgbClr val="242424"/>
                </a:solidFill>
                <a:latin typeface="source-serif-pro"/>
              </a:rPr>
              <a:t>"); // A file with absolute path </a:t>
            </a:r>
          </a:p>
          <a:p>
            <a:r>
              <a:rPr lang="en-IN" sz="2000" dirty="0">
                <a:solidFill>
                  <a:srgbClr val="242424"/>
                </a:solidFill>
                <a:latin typeface="source-serif-pro"/>
              </a:rPr>
              <a:t>File </a:t>
            </a:r>
            <a:r>
              <a:rPr lang="en-IN" sz="2000" dirty="0" err="1">
                <a:solidFill>
                  <a:srgbClr val="242424"/>
                </a:solidFill>
                <a:latin typeface="source-serif-pro"/>
              </a:rPr>
              <a:t>dir</a:t>
            </a:r>
            <a:r>
              <a:rPr lang="en-IN" sz="2000" dirty="0">
                <a:solidFill>
                  <a:srgbClr val="242424"/>
                </a:solidFill>
                <a:latin typeface="source-serif-pro"/>
              </a:rPr>
              <a:t> = new File("c:\\temp"); // A directory</a:t>
            </a:r>
            <a:endParaRPr lang="en-US" sz="2000" dirty="0">
              <a:solidFill>
                <a:srgbClr val="242424"/>
              </a:solidFill>
              <a:latin typeface="source-serif-pro"/>
            </a:endParaRPr>
          </a:p>
        </p:txBody>
      </p:sp>
    </p:spTree>
    <p:extLst>
      <p:ext uri="{BB962C8B-B14F-4D97-AF65-F5344CB8AC3E}">
        <p14:creationId xmlns:p14="http://schemas.microsoft.com/office/powerpoint/2010/main" val="2887654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6936-B87C-93CB-CDEF-C7076DF12E1C}"/>
              </a:ext>
            </a:extLst>
          </p:cNvPr>
          <p:cNvSpPr>
            <a:spLocks noGrp="1"/>
          </p:cNvSpPr>
          <p:nvPr>
            <p:ph type="title"/>
          </p:nvPr>
        </p:nvSpPr>
        <p:spPr/>
        <p:txBody>
          <a:bodyPr/>
          <a:lstStyle/>
          <a:p>
            <a:r>
              <a:rPr lang="en-IN" b="1" dirty="0">
                <a:solidFill>
                  <a:srgbClr val="0A8464"/>
                </a:solidFill>
                <a:latin typeface="Segoe UI" panose="020B0502040204020203" pitchFamily="34" charset="0"/>
              </a:rPr>
              <a:t>Verifying</a:t>
            </a:r>
            <a:r>
              <a:rPr lang="en-IN" b="1" i="0" u="none" strike="noStrike" dirty="0">
                <a:solidFill>
                  <a:srgbClr val="444444"/>
                </a:solidFill>
                <a:effectLst/>
                <a:latin typeface="Segoe UI" panose="020B0502040204020203" pitchFamily="34" charset="0"/>
              </a:rPr>
              <a:t> </a:t>
            </a:r>
            <a:r>
              <a:rPr lang="en-IN" b="1" dirty="0">
                <a:solidFill>
                  <a:srgbClr val="0A8464"/>
                </a:solidFill>
                <a:latin typeface="Segoe UI" panose="020B0502040204020203" pitchFamily="34" charset="0"/>
              </a:rPr>
              <a:t>Properties of a File/Directory</a:t>
            </a:r>
            <a:br>
              <a:rPr lang="en-IN" b="1" i="0" u="none" strike="noStrike" dirty="0">
                <a:solidFill>
                  <a:srgbClr val="44444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40C657-08A7-7A62-9D75-080DFC0B3FDA}"/>
              </a:ext>
            </a:extLst>
          </p:cNvPr>
          <p:cNvSpPr>
            <a:spLocks noGrp="1"/>
          </p:cNvSpPr>
          <p:nvPr>
            <p:ph idx="1"/>
          </p:nvPr>
        </p:nvSpPr>
        <p:spPr/>
        <p:txBody>
          <a:bodyPr>
            <a:normAutofit fontScale="92500" lnSpcReduction="10000"/>
          </a:bodyPr>
          <a:lstStyle/>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exists</a:t>
            </a:r>
            <a:r>
              <a:rPr lang="en-IN" sz="1700" b="1" dirty="0">
                <a:solidFill>
                  <a:srgbClr val="00B050"/>
                </a:solidFill>
                <a:latin typeface="source-serif-pro"/>
              </a:rPr>
              <a:t>() // Tests if this file/directory exists. </a:t>
            </a:r>
          </a:p>
          <a:p>
            <a:pPr>
              <a:lnSpc>
                <a:spcPct val="110000"/>
              </a:lnSpc>
            </a:pPr>
            <a:r>
              <a:rPr lang="en-IN" sz="2000" dirty="0">
                <a:solidFill>
                  <a:srgbClr val="242424"/>
                </a:solidFill>
                <a:latin typeface="source-serif-pro"/>
              </a:rPr>
              <a:t>public long length</a:t>
            </a:r>
            <a:r>
              <a:rPr lang="en-IN" sz="1700" b="1" dirty="0">
                <a:solidFill>
                  <a:srgbClr val="00B050"/>
                </a:solidFill>
                <a:latin typeface="source-serif-pro"/>
              </a:rPr>
              <a:t>() // Returns the length of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isDirectory</a:t>
            </a:r>
            <a:r>
              <a:rPr lang="en-IN" sz="2000" dirty="0">
                <a:solidFill>
                  <a:srgbClr val="242424"/>
                </a:solidFill>
                <a:latin typeface="source-serif-pro"/>
              </a:rPr>
              <a:t>() </a:t>
            </a:r>
            <a:r>
              <a:rPr lang="en-IN" sz="1700" b="1" dirty="0">
                <a:solidFill>
                  <a:srgbClr val="00B050"/>
                </a:solidFill>
                <a:latin typeface="source-serif-pro"/>
              </a:rPr>
              <a:t>// Tests if this instance is a directory.</a:t>
            </a:r>
          </a:p>
          <a:p>
            <a:pPr>
              <a:lnSpc>
                <a:spcPct val="110000"/>
              </a:lnSpc>
            </a:pPr>
            <a:r>
              <a:rPr lang="en-IN" sz="2000" dirty="0">
                <a:solidFill>
                  <a:srgbClr val="242424"/>
                </a:solidFill>
                <a:latin typeface="source-serif-pro"/>
              </a:rPr>
              <a:t> 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isFile</a:t>
            </a:r>
            <a:r>
              <a:rPr lang="en-IN" sz="2000" dirty="0">
                <a:solidFill>
                  <a:srgbClr val="242424"/>
                </a:solidFill>
                <a:latin typeface="source-serif-pro"/>
              </a:rPr>
              <a:t>() </a:t>
            </a:r>
            <a:r>
              <a:rPr lang="en-IN" sz="1700" b="1" dirty="0">
                <a:solidFill>
                  <a:srgbClr val="00B050"/>
                </a:solidFill>
                <a:latin typeface="source-serif-pro"/>
              </a:rPr>
              <a:t>// Tests if this instance is a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canRead</a:t>
            </a:r>
            <a:r>
              <a:rPr lang="en-IN" sz="2000" dirty="0">
                <a:solidFill>
                  <a:srgbClr val="242424"/>
                </a:solidFill>
                <a:latin typeface="source-serif-pro"/>
              </a:rPr>
              <a:t>() </a:t>
            </a:r>
            <a:r>
              <a:rPr lang="en-IN" sz="1700" b="1" dirty="0">
                <a:solidFill>
                  <a:srgbClr val="00B050"/>
                </a:solidFill>
                <a:latin typeface="source-serif-pro"/>
              </a:rPr>
              <a:t>// Tests if this file is readable.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canWrite</a:t>
            </a:r>
            <a:r>
              <a:rPr lang="en-IN" sz="2000" dirty="0">
                <a:solidFill>
                  <a:srgbClr val="242424"/>
                </a:solidFill>
                <a:latin typeface="source-serif-pro"/>
              </a:rPr>
              <a:t>() </a:t>
            </a:r>
            <a:r>
              <a:rPr lang="en-IN" sz="1700" b="1" dirty="0">
                <a:solidFill>
                  <a:srgbClr val="00B050"/>
                </a:solidFill>
                <a:latin typeface="source-serif-pro"/>
              </a:rPr>
              <a:t>// Tests if this file is writable.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delete() </a:t>
            </a:r>
            <a:r>
              <a:rPr lang="en-IN" sz="1700" b="1" dirty="0">
                <a:solidFill>
                  <a:srgbClr val="00B050"/>
                </a:solidFill>
                <a:latin typeface="source-serif-pro"/>
              </a:rPr>
              <a:t>// Deletes this file/directory. </a:t>
            </a:r>
          </a:p>
          <a:p>
            <a:pPr>
              <a:lnSpc>
                <a:spcPct val="110000"/>
              </a:lnSpc>
            </a:pPr>
            <a:r>
              <a:rPr lang="en-IN" sz="2000" dirty="0">
                <a:solidFill>
                  <a:srgbClr val="242424"/>
                </a:solidFill>
                <a:latin typeface="source-serif-pro"/>
              </a:rPr>
              <a:t>public void </a:t>
            </a:r>
            <a:r>
              <a:rPr lang="en-IN" sz="2000" dirty="0" err="1">
                <a:solidFill>
                  <a:srgbClr val="242424"/>
                </a:solidFill>
                <a:latin typeface="source-serif-pro"/>
              </a:rPr>
              <a:t>deleteOnExit</a:t>
            </a:r>
            <a:r>
              <a:rPr lang="en-IN" sz="2000" dirty="0">
                <a:solidFill>
                  <a:srgbClr val="242424"/>
                </a:solidFill>
                <a:latin typeface="source-serif-pro"/>
              </a:rPr>
              <a:t>() </a:t>
            </a:r>
            <a:r>
              <a:rPr lang="en-IN" sz="1700" b="1" dirty="0">
                <a:solidFill>
                  <a:srgbClr val="00B050"/>
                </a:solidFill>
                <a:latin typeface="source-serif-pro"/>
              </a:rPr>
              <a:t>// Deletes this file/directory when the program terminates.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renameTo</a:t>
            </a:r>
            <a:r>
              <a:rPr lang="en-IN" sz="2000" dirty="0">
                <a:solidFill>
                  <a:srgbClr val="242424"/>
                </a:solidFill>
                <a:latin typeface="source-serif-pro"/>
              </a:rPr>
              <a:t>(File </a:t>
            </a:r>
            <a:r>
              <a:rPr lang="en-IN" sz="2000" dirty="0" err="1">
                <a:solidFill>
                  <a:srgbClr val="242424"/>
                </a:solidFill>
                <a:latin typeface="source-serif-pro"/>
              </a:rPr>
              <a:t>dest</a:t>
            </a:r>
            <a:r>
              <a:rPr lang="en-IN" sz="2000" dirty="0">
                <a:solidFill>
                  <a:srgbClr val="242424"/>
                </a:solidFill>
                <a:latin typeface="source-serif-pro"/>
              </a:rPr>
              <a:t>) </a:t>
            </a:r>
            <a:r>
              <a:rPr lang="en-IN" sz="1700" b="1" dirty="0">
                <a:solidFill>
                  <a:srgbClr val="00B050"/>
                </a:solidFill>
                <a:latin typeface="source-serif-pro"/>
              </a:rPr>
              <a:t>// Renames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mkdir</a:t>
            </a:r>
            <a:r>
              <a:rPr lang="en-IN" sz="2000" dirty="0">
                <a:solidFill>
                  <a:srgbClr val="242424"/>
                </a:solidFill>
                <a:latin typeface="source-serif-pro"/>
              </a:rPr>
              <a:t>() </a:t>
            </a:r>
            <a:r>
              <a:rPr lang="en-IN" sz="1700" b="1" dirty="0">
                <a:solidFill>
                  <a:srgbClr val="00B050"/>
                </a:solidFill>
                <a:latin typeface="source-serif-pro"/>
              </a:rPr>
              <a:t>// Makes (Creates) this directory.</a:t>
            </a:r>
            <a:endParaRPr lang="en-US" sz="1700" b="1" dirty="0">
              <a:solidFill>
                <a:srgbClr val="00B050"/>
              </a:solidFill>
              <a:latin typeface="source-serif-pro"/>
            </a:endParaRPr>
          </a:p>
        </p:txBody>
      </p:sp>
    </p:spTree>
    <p:extLst>
      <p:ext uri="{BB962C8B-B14F-4D97-AF65-F5344CB8AC3E}">
        <p14:creationId xmlns:p14="http://schemas.microsoft.com/office/powerpoint/2010/main" val="41174192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41F-E7D7-9471-951D-1A02DAA9683D}"/>
              </a:ext>
            </a:extLst>
          </p:cNvPr>
          <p:cNvSpPr>
            <a:spLocks noGrp="1"/>
          </p:cNvSpPr>
          <p:nvPr>
            <p:ph type="title"/>
          </p:nvPr>
        </p:nvSpPr>
        <p:spPr>
          <a:xfrm>
            <a:off x="838200" y="353249"/>
            <a:ext cx="10515600" cy="1325563"/>
          </a:xfrm>
        </p:spPr>
        <p:txBody>
          <a:bodyPr/>
          <a:lstStyle/>
          <a:p>
            <a:r>
              <a:rPr lang="en-IN" b="1" dirty="0">
                <a:solidFill>
                  <a:srgbClr val="0A8464"/>
                </a:solidFill>
                <a:latin typeface="Segoe UI" panose="020B0502040204020203" pitchFamily="34" charset="0"/>
              </a:rPr>
              <a:t>List Directory</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7CFCA6D-8F05-B9F8-A926-453D80082CCC}"/>
              </a:ext>
            </a:extLst>
          </p:cNvPr>
          <p:cNvSpPr>
            <a:spLocks noGrp="1"/>
          </p:cNvSpPr>
          <p:nvPr>
            <p:ph idx="1"/>
          </p:nvPr>
        </p:nvSpPr>
        <p:spPr/>
        <p:txBody>
          <a:bodyPr/>
          <a:lstStyle/>
          <a:p>
            <a:r>
              <a:rPr lang="en-IN" dirty="0"/>
              <a:t>public String[] </a:t>
            </a:r>
            <a:r>
              <a:rPr lang="en-IN" b="1" dirty="0">
                <a:effectLst/>
              </a:rPr>
              <a:t>list</a:t>
            </a:r>
            <a:r>
              <a:rPr lang="en-IN" dirty="0"/>
              <a:t>() </a:t>
            </a:r>
            <a:r>
              <a:rPr lang="en-IN" dirty="0">
                <a:solidFill>
                  <a:srgbClr val="009900"/>
                </a:solidFill>
                <a:effectLst/>
              </a:rPr>
              <a:t>// List the contents of this directory in a String-array</a:t>
            </a:r>
          </a:p>
          <a:p>
            <a:r>
              <a:rPr lang="en-IN" dirty="0"/>
              <a:t>public File[] </a:t>
            </a:r>
            <a:r>
              <a:rPr lang="en-IN" b="1" dirty="0" err="1">
                <a:effectLst/>
              </a:rPr>
              <a:t>listFiles</a:t>
            </a:r>
            <a:r>
              <a:rPr lang="en-IN" dirty="0"/>
              <a:t>() </a:t>
            </a:r>
            <a:r>
              <a:rPr lang="en-IN" dirty="0">
                <a:solidFill>
                  <a:srgbClr val="009900"/>
                </a:solidFill>
                <a:effectLst/>
              </a:rPr>
              <a:t>// List the contents of this directory in a File-array</a:t>
            </a:r>
            <a:endParaRPr lang="en-US" dirty="0"/>
          </a:p>
        </p:txBody>
      </p:sp>
    </p:spTree>
    <p:extLst>
      <p:ext uri="{BB962C8B-B14F-4D97-AF65-F5344CB8AC3E}">
        <p14:creationId xmlns:p14="http://schemas.microsoft.com/office/powerpoint/2010/main" val="62548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EFB8-D79C-A892-5944-A928E0BEDF8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(Advanced) List Directory with Filter</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7446A2CE-C239-4642-6187-306D559817F0}"/>
              </a:ext>
            </a:extLst>
          </p:cNvPr>
          <p:cNvSpPr>
            <a:spLocks noGrp="1"/>
          </p:cNvSpPr>
          <p:nvPr>
            <p:ph idx="1"/>
          </p:nvPr>
        </p:nvSpPr>
        <p:spPr/>
        <p:txBody>
          <a:bodyPr>
            <a:normAutofit/>
          </a:bodyPr>
          <a:lstStyle/>
          <a:p>
            <a:r>
              <a:rPr lang="en-IN" sz="2000" dirty="0">
                <a:solidFill>
                  <a:srgbClr val="242424"/>
                </a:solidFill>
                <a:latin typeface="source-serif-pro"/>
              </a:rPr>
              <a:t>You can apply a filter to list() and </a:t>
            </a:r>
            <a:r>
              <a:rPr lang="en-IN" sz="2000" dirty="0" err="1">
                <a:solidFill>
                  <a:srgbClr val="242424"/>
                </a:solidFill>
                <a:latin typeface="source-serif-pro"/>
              </a:rPr>
              <a:t>listFiles</a:t>
            </a:r>
            <a:r>
              <a:rPr lang="en-IN" sz="2000" dirty="0">
                <a:solidFill>
                  <a:srgbClr val="242424"/>
                </a:solidFill>
                <a:latin typeface="source-serif-pro"/>
              </a:rPr>
              <a:t>(), to list only files that meet a certain criteria.</a:t>
            </a:r>
          </a:p>
          <a:p>
            <a:r>
              <a:rPr lang="en-IN" sz="2000" dirty="0">
                <a:solidFill>
                  <a:srgbClr val="242424"/>
                </a:solidFill>
                <a:latin typeface="source-serif-pro"/>
              </a:rPr>
              <a:t>public String[] list(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FileFilter</a:t>
            </a:r>
            <a:r>
              <a:rPr lang="en-IN" sz="2000" dirty="0">
                <a:solidFill>
                  <a:srgbClr val="242424"/>
                </a:solidFill>
                <a:latin typeface="source-serif-pro"/>
              </a:rPr>
              <a:t> filter)</a:t>
            </a:r>
          </a:p>
          <a:p>
            <a:r>
              <a:rPr lang="en-IN" sz="2000" dirty="0">
                <a:solidFill>
                  <a:srgbClr val="242424"/>
                </a:solidFill>
                <a:latin typeface="source-serif-pro"/>
              </a:rPr>
              <a:t>The interface </a:t>
            </a:r>
            <a:r>
              <a:rPr lang="en-IN" sz="2000" dirty="0" err="1">
                <a:solidFill>
                  <a:srgbClr val="242424"/>
                </a:solidFill>
                <a:latin typeface="source-serif-pro"/>
              </a:rPr>
              <a:t>java.io.FilenameFilter</a:t>
            </a:r>
            <a:r>
              <a:rPr lang="en-IN" sz="2000" dirty="0">
                <a:solidFill>
                  <a:srgbClr val="242424"/>
                </a:solidFill>
                <a:latin typeface="source-serif-pro"/>
              </a:rPr>
              <a:t> declares one abstract method:</a:t>
            </a:r>
          </a:p>
          <a:p>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accept(File </a:t>
            </a:r>
            <a:r>
              <a:rPr lang="en-IN" sz="2000" dirty="0" err="1">
                <a:solidFill>
                  <a:srgbClr val="242424"/>
                </a:solidFill>
                <a:latin typeface="source-serif-pro"/>
              </a:rPr>
              <a:t>dirName</a:t>
            </a:r>
            <a:r>
              <a:rPr lang="en-IN" sz="2000" dirty="0">
                <a:solidFill>
                  <a:srgbClr val="242424"/>
                </a:solidFill>
                <a:latin typeface="source-serif-pro"/>
              </a:rPr>
              <a:t>, String </a:t>
            </a:r>
            <a:r>
              <a:rPr lang="en-IN" sz="2000" dirty="0" err="1">
                <a:solidFill>
                  <a:srgbClr val="242424"/>
                </a:solidFill>
                <a:latin typeface="source-serif-pro"/>
              </a:rPr>
              <a:t>fileName</a:t>
            </a:r>
            <a:r>
              <a:rPr lang="en-IN" sz="2000" dirty="0">
                <a:solidFill>
                  <a:srgbClr val="242424"/>
                </a:solidFill>
                <a:latin typeface="source-serif-pro"/>
              </a:rPr>
              <a:t>)</a:t>
            </a:r>
          </a:p>
          <a:p>
            <a:r>
              <a:rPr lang="en-IN" sz="2000" dirty="0">
                <a:solidFill>
                  <a:srgbClr val="242424"/>
                </a:solidFill>
                <a:latin typeface="source-serif-pro"/>
              </a:rPr>
              <a:t> The list() and </a:t>
            </a:r>
            <a:r>
              <a:rPr lang="en-IN" sz="2000" dirty="0" err="1">
                <a:solidFill>
                  <a:srgbClr val="242424"/>
                </a:solidFill>
                <a:latin typeface="source-serif-pro"/>
              </a:rPr>
              <a:t>listFiles</a:t>
            </a:r>
            <a:r>
              <a:rPr lang="en-IN" sz="2000" dirty="0">
                <a:solidFill>
                  <a:srgbClr val="242424"/>
                </a:solidFill>
                <a:latin typeface="source-serif-pro"/>
              </a:rPr>
              <a:t>() methods does a call-back to accept() for each of the file/sub-directory produced. You can program your filtering criteria in accept(). Those files/sub-directories that result in a false return will be excluded.</a:t>
            </a:r>
          </a:p>
          <a:p>
            <a:endParaRPr lang="en-US" dirty="0"/>
          </a:p>
        </p:txBody>
      </p:sp>
    </p:spTree>
    <p:extLst>
      <p:ext uri="{BB962C8B-B14F-4D97-AF65-F5344CB8AC3E}">
        <p14:creationId xmlns:p14="http://schemas.microsoft.com/office/powerpoint/2010/main" val="2557792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A20-0595-893D-AEBD-DEBAA630FC5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Reading from an </a:t>
            </a:r>
            <a:r>
              <a:rPr lang="en-IN" b="1" i="0" u="none" strike="noStrike" dirty="0" err="1">
                <a:solidFill>
                  <a:srgbClr val="0A8464"/>
                </a:solidFill>
                <a:effectLst/>
                <a:latin typeface="Consolas" panose="020B0609020204030204" pitchFamily="49" charset="0"/>
              </a:rPr>
              <a:t>InputStream</a:t>
            </a:r>
            <a:endParaRPr lang="en-US" dirty="0"/>
          </a:p>
        </p:txBody>
      </p:sp>
      <p:sp>
        <p:nvSpPr>
          <p:cNvPr id="3" name="Content Placeholder 2">
            <a:extLst>
              <a:ext uri="{FF2B5EF4-FFF2-40B4-BE49-F238E27FC236}">
                <a16:creationId xmlns:a16="http://schemas.microsoft.com/office/drawing/2014/main" id="{29DED2E0-9E43-DA75-AB82-93E0AB0A662B}"/>
              </a:ext>
            </a:extLst>
          </p:cNvPr>
          <p:cNvSpPr>
            <a:spLocks noGrp="1"/>
          </p:cNvSpPr>
          <p:nvPr>
            <p:ph idx="1"/>
          </p:nvPr>
        </p:nvSpPr>
        <p:spPr/>
        <p:txBody>
          <a:bodyPr>
            <a:normAutofit fontScale="77500" lnSpcReduction="20000"/>
          </a:bodyPr>
          <a:lstStyle/>
          <a:p>
            <a:pPr>
              <a:lnSpc>
                <a:spcPct val="110000"/>
              </a:lnSpc>
            </a:pPr>
            <a:r>
              <a:rPr lang="en-IN" sz="2000" dirty="0">
                <a:solidFill>
                  <a:srgbClr val="242424"/>
                </a:solidFill>
                <a:latin typeface="source-serif-pro"/>
              </a:rPr>
              <a:t>The abstract superclass </a:t>
            </a:r>
            <a:r>
              <a:rPr lang="en-IN" sz="2000" dirty="0" err="1">
                <a:solidFill>
                  <a:srgbClr val="242424"/>
                </a:solidFill>
                <a:latin typeface="source-serif-pro"/>
              </a:rPr>
              <a:t>InputStream</a:t>
            </a:r>
            <a:r>
              <a:rPr lang="en-IN" sz="2000" dirty="0">
                <a:solidFill>
                  <a:srgbClr val="242424"/>
                </a:solidFill>
                <a:latin typeface="source-serif-pro"/>
              </a:rPr>
              <a:t> declares an abstract method read() to read one data-byte from the input source:</a:t>
            </a:r>
          </a:p>
          <a:p>
            <a:pPr>
              <a:lnSpc>
                <a:spcPct val="110000"/>
              </a:lnSpc>
            </a:pPr>
            <a:r>
              <a:rPr lang="en-IN" sz="2000" dirty="0">
                <a:solidFill>
                  <a:srgbClr val="242424"/>
                </a:solidFill>
                <a:latin typeface="source-serif-pro"/>
              </a:rPr>
              <a:t>public abstract int read() throws </a:t>
            </a:r>
            <a:r>
              <a:rPr lang="en-IN" sz="2000" dirty="0" err="1">
                <a:solidFill>
                  <a:srgbClr val="242424"/>
                </a:solidFill>
                <a:latin typeface="source-serif-pro"/>
              </a:rPr>
              <a:t>IOExceptionThe</a:t>
            </a:r>
            <a:r>
              <a:rPr lang="en-IN" sz="2000" dirty="0">
                <a:solidFill>
                  <a:srgbClr val="242424"/>
                </a:solidFill>
                <a:latin typeface="source-serif-pro"/>
              </a:rPr>
              <a:t> read() method:</a:t>
            </a:r>
          </a:p>
          <a:p>
            <a:pPr>
              <a:lnSpc>
                <a:spcPct val="110000"/>
              </a:lnSpc>
            </a:pPr>
            <a:r>
              <a:rPr lang="en-IN" sz="2000" dirty="0">
                <a:solidFill>
                  <a:srgbClr val="242424"/>
                </a:solidFill>
                <a:latin typeface="source-serif-pro"/>
              </a:rPr>
              <a:t>returns the input byte read as an int in the range of 0 to 255, or</a:t>
            </a:r>
          </a:p>
          <a:p>
            <a:pPr>
              <a:lnSpc>
                <a:spcPct val="110000"/>
              </a:lnSpc>
            </a:pPr>
            <a:r>
              <a:rPr lang="en-IN" sz="2000" dirty="0">
                <a:solidFill>
                  <a:srgbClr val="242424"/>
                </a:solidFill>
                <a:latin typeface="source-serif-pro"/>
              </a:rPr>
              <a:t>returns -1 if "end of stream" condition is detected, or throws an </a:t>
            </a:r>
            <a:r>
              <a:rPr lang="en-IN" sz="2000" dirty="0" err="1">
                <a:solidFill>
                  <a:srgbClr val="242424"/>
                </a:solidFill>
                <a:latin typeface="source-serif-pro"/>
              </a:rPr>
              <a:t>IOException</a:t>
            </a:r>
            <a:r>
              <a:rPr lang="en-IN" sz="2000" dirty="0">
                <a:solidFill>
                  <a:srgbClr val="242424"/>
                </a:solidFill>
                <a:latin typeface="source-serif-pro"/>
              </a:rPr>
              <a:t> if it encounters an I/O error.</a:t>
            </a:r>
          </a:p>
          <a:p>
            <a:pPr>
              <a:lnSpc>
                <a:spcPct val="110000"/>
              </a:lnSpc>
            </a:pPr>
            <a:r>
              <a:rPr lang="en-IN" sz="2000" dirty="0">
                <a:solidFill>
                  <a:srgbClr val="242424"/>
                </a:solidFill>
                <a:latin typeface="source-serif-pro"/>
              </a:rPr>
              <a:t>The read() method returns an int instead of a byte, because it uses -1 to indicate end-of-stream.</a:t>
            </a:r>
          </a:p>
          <a:p>
            <a:pPr>
              <a:lnSpc>
                <a:spcPct val="110000"/>
              </a:lnSpc>
            </a:pPr>
            <a:r>
              <a:rPr lang="en-IN" sz="2000" dirty="0">
                <a:solidFill>
                  <a:srgbClr val="242424"/>
                </a:solidFill>
                <a:latin typeface="source-serif-pro"/>
              </a:rPr>
              <a:t>The read() method  blocks until a byte is available, an I/O error occurs, or the "end-of-stream" is detected. The term "block" means that the method (and the program) will be suspended. The program will resume only when the method returns.</a:t>
            </a:r>
          </a:p>
          <a:p>
            <a:pPr>
              <a:lnSpc>
                <a:spcPct val="110000"/>
              </a:lnSpc>
            </a:pPr>
            <a:r>
              <a:rPr lang="en-IN" sz="2000" dirty="0">
                <a:solidFill>
                  <a:srgbClr val="242424"/>
                </a:solidFill>
                <a:latin typeface="source-serif-pro"/>
              </a:rPr>
              <a:t>Two variations of read() methods are implemented in the </a:t>
            </a:r>
            <a:r>
              <a:rPr lang="en-IN" sz="2000" dirty="0" err="1">
                <a:solidFill>
                  <a:srgbClr val="242424"/>
                </a:solidFill>
                <a:latin typeface="source-serif-pro"/>
              </a:rPr>
              <a:t>InputStream</a:t>
            </a:r>
            <a:r>
              <a:rPr lang="en-IN" sz="2000" dirty="0">
                <a:solidFill>
                  <a:srgbClr val="242424"/>
                </a:solidFill>
                <a:latin typeface="source-serif-pro"/>
              </a:rPr>
              <a:t> for reading a block of bytes into a byte-array. It returns the number of bytes read, or -1 if "end-of-stream" encounters.</a:t>
            </a:r>
          </a:p>
          <a:p>
            <a:pPr>
              <a:lnSpc>
                <a:spcPct val="110000"/>
              </a:lnSpc>
            </a:pPr>
            <a:endParaRPr lang="en-IN" sz="2000" dirty="0">
              <a:solidFill>
                <a:srgbClr val="242424"/>
              </a:solidFill>
              <a:latin typeface="source-serif-pro"/>
            </a:endParaRPr>
          </a:p>
          <a:p>
            <a:pPr>
              <a:lnSpc>
                <a:spcPct val="110000"/>
              </a:lnSpc>
            </a:pPr>
            <a:r>
              <a:rPr lang="en-IN" sz="2000" dirty="0">
                <a:solidFill>
                  <a:srgbClr val="242424"/>
                </a:solidFill>
                <a:latin typeface="source-serif-pro"/>
              </a:rPr>
              <a:t>public int read(byte[] bytes, int offset, int length)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000" b="1" dirty="0">
                <a:solidFill>
                  <a:srgbClr val="00B050"/>
                </a:solidFill>
                <a:latin typeface="source-serif-pro"/>
              </a:rPr>
              <a:t>// Read "length" number of bytes, store in bytes array starting from offset of index. </a:t>
            </a:r>
          </a:p>
          <a:p>
            <a:pPr>
              <a:lnSpc>
                <a:spcPct val="110000"/>
              </a:lnSpc>
            </a:pPr>
            <a:r>
              <a:rPr lang="en-IN" sz="2000" dirty="0">
                <a:solidFill>
                  <a:srgbClr val="242424"/>
                </a:solidFill>
                <a:latin typeface="source-serif-pro"/>
              </a:rPr>
              <a:t>public int read(byte[] bytes)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100" b="1" dirty="0">
                <a:solidFill>
                  <a:srgbClr val="00B050"/>
                </a:solidFill>
                <a:latin typeface="source-serif-pro"/>
              </a:rPr>
              <a:t>// Same as read(bytes, 0, </a:t>
            </a:r>
            <a:r>
              <a:rPr lang="en-IN" sz="2100" b="1" dirty="0" err="1">
                <a:solidFill>
                  <a:srgbClr val="00B050"/>
                </a:solidFill>
                <a:latin typeface="source-serif-pro"/>
              </a:rPr>
              <a:t>bytes.length</a:t>
            </a:r>
            <a:r>
              <a:rPr lang="en-IN" sz="2100" b="1" dirty="0">
                <a:solidFill>
                  <a:srgbClr val="00B050"/>
                </a:solidFill>
                <a:latin typeface="source-serif-pro"/>
              </a:rPr>
              <a:t>)</a:t>
            </a:r>
            <a:endParaRPr lang="en-US" sz="2100" b="1" dirty="0">
              <a:solidFill>
                <a:srgbClr val="00B050"/>
              </a:solidFill>
              <a:latin typeface="source-serif-pro"/>
            </a:endParaRPr>
          </a:p>
        </p:txBody>
      </p:sp>
    </p:spTree>
    <p:extLst>
      <p:ext uri="{BB962C8B-B14F-4D97-AF65-F5344CB8AC3E}">
        <p14:creationId xmlns:p14="http://schemas.microsoft.com/office/powerpoint/2010/main" val="239742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E8CF-85C1-69A6-C6E9-10F9B3809665}"/>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Writing to an </a:t>
            </a:r>
            <a:r>
              <a:rPr lang="en-IN" b="1" i="0" u="none" strike="noStrike" dirty="0" err="1">
                <a:solidFill>
                  <a:srgbClr val="0A8464"/>
                </a:solidFill>
                <a:effectLst/>
                <a:latin typeface="Consolas" panose="020B0609020204030204" pitchFamily="49" charset="0"/>
              </a:rPr>
              <a:t>OutputStream</a:t>
            </a:r>
            <a:endParaRPr lang="en-US" dirty="0"/>
          </a:p>
        </p:txBody>
      </p:sp>
      <p:sp>
        <p:nvSpPr>
          <p:cNvPr id="3" name="Content Placeholder 2">
            <a:extLst>
              <a:ext uri="{FF2B5EF4-FFF2-40B4-BE49-F238E27FC236}">
                <a16:creationId xmlns:a16="http://schemas.microsoft.com/office/drawing/2014/main" id="{BE43F670-546F-9C86-8812-7290431C2027}"/>
              </a:ext>
            </a:extLst>
          </p:cNvPr>
          <p:cNvSpPr>
            <a:spLocks noGrp="1"/>
          </p:cNvSpPr>
          <p:nvPr>
            <p:ph idx="1"/>
          </p:nvPr>
        </p:nvSpPr>
        <p:spPr/>
        <p:txBody>
          <a:bodyPr>
            <a:normAutofit/>
          </a:bodyPr>
          <a:lstStyle/>
          <a:p>
            <a:pPr>
              <a:lnSpc>
                <a:spcPct val="110000"/>
              </a:lnSpc>
            </a:pPr>
            <a:r>
              <a:rPr lang="en-US" sz="1600" dirty="0">
                <a:solidFill>
                  <a:srgbClr val="242424"/>
                </a:solidFill>
                <a:latin typeface="source-serif-pro"/>
              </a:rPr>
              <a:t>Similar to the input counterpart, the abstract superclass </a:t>
            </a:r>
            <a:r>
              <a:rPr lang="en-US" sz="1600" dirty="0" err="1">
                <a:solidFill>
                  <a:srgbClr val="242424"/>
                </a:solidFill>
                <a:latin typeface="source-serif-pro"/>
              </a:rPr>
              <a:t>OutputStream</a:t>
            </a:r>
            <a:r>
              <a:rPr lang="en-US" sz="1600" dirty="0">
                <a:solidFill>
                  <a:srgbClr val="242424"/>
                </a:solidFill>
                <a:latin typeface="source-serif-pro"/>
              </a:rPr>
              <a:t> declares an abstract method write() to write a data-byte to the output sink. write() takes an int. </a:t>
            </a:r>
          </a:p>
          <a:p>
            <a:pPr>
              <a:lnSpc>
                <a:spcPct val="110000"/>
              </a:lnSpc>
            </a:pPr>
            <a:r>
              <a:rPr lang="en-US" sz="1600" dirty="0">
                <a:solidFill>
                  <a:srgbClr val="242424"/>
                </a:solidFill>
                <a:latin typeface="source-serif-pro"/>
              </a:rPr>
              <a:t>The least-significant byte of the int argument is written out; the upper 3 bytes are discarded. It throws an </a:t>
            </a:r>
            <a:r>
              <a:rPr lang="en-US" sz="1600" dirty="0" err="1">
                <a:solidFill>
                  <a:srgbClr val="242424"/>
                </a:solidFill>
                <a:latin typeface="source-serif-pro"/>
              </a:rPr>
              <a:t>IOException</a:t>
            </a:r>
            <a:r>
              <a:rPr lang="en-US" sz="1600" dirty="0">
                <a:solidFill>
                  <a:srgbClr val="242424"/>
                </a:solidFill>
                <a:latin typeface="source-serif-pro"/>
              </a:rPr>
              <a:t> if I/O error occurs (e.g., output stream has been closed).</a:t>
            </a:r>
          </a:p>
          <a:p>
            <a:pPr>
              <a:lnSpc>
                <a:spcPct val="110000"/>
              </a:lnSpc>
            </a:pPr>
            <a:r>
              <a:rPr lang="en-US" sz="1600" dirty="0">
                <a:solidFill>
                  <a:srgbClr val="242424"/>
                </a:solidFill>
                <a:latin typeface="source-serif-pro"/>
              </a:rPr>
              <a:t>public void abstract void write(int </a:t>
            </a:r>
            <a:r>
              <a:rPr lang="en-US" sz="1600" dirty="0" err="1">
                <a:solidFill>
                  <a:srgbClr val="242424"/>
                </a:solidFill>
                <a:latin typeface="source-serif-pro"/>
              </a:rPr>
              <a:t>unsignedByte</a:t>
            </a:r>
            <a:r>
              <a:rPr lang="en-US" sz="1600" dirty="0">
                <a:solidFill>
                  <a:srgbClr val="242424"/>
                </a:solidFill>
                <a:latin typeface="source-serif-pro"/>
              </a:rPr>
              <a:t>) throws </a:t>
            </a:r>
            <a:r>
              <a:rPr lang="en-US" sz="1600" dirty="0" err="1">
                <a:solidFill>
                  <a:srgbClr val="242424"/>
                </a:solidFill>
                <a:latin typeface="source-serif-pro"/>
              </a:rPr>
              <a:t>IOException</a:t>
            </a:r>
            <a:endParaRPr lang="en-US" sz="1600" dirty="0">
              <a:solidFill>
                <a:srgbClr val="242424"/>
              </a:solidFill>
              <a:latin typeface="source-serif-pro"/>
            </a:endParaRPr>
          </a:p>
          <a:p>
            <a:pPr>
              <a:lnSpc>
                <a:spcPct val="110000"/>
              </a:lnSpc>
            </a:pPr>
            <a:r>
              <a:rPr lang="en-US" sz="1600" dirty="0">
                <a:solidFill>
                  <a:srgbClr val="242424"/>
                </a:solidFill>
                <a:latin typeface="source-serif-pro"/>
              </a:rPr>
              <a:t>Similar to the read(), two variations of the write() method to write a block of bytes from a byte-array are implemented:</a:t>
            </a:r>
          </a:p>
          <a:p>
            <a:pPr>
              <a:lnSpc>
                <a:spcPct val="110000"/>
              </a:lnSpc>
            </a:pPr>
            <a:endParaRPr lang="en-US" sz="1600" dirty="0">
              <a:solidFill>
                <a:srgbClr val="242424"/>
              </a:solidFill>
              <a:latin typeface="source-serif-pro"/>
            </a:endParaRPr>
          </a:p>
          <a:p>
            <a:pPr>
              <a:lnSpc>
                <a:spcPct val="110000"/>
              </a:lnSpc>
            </a:pPr>
            <a:r>
              <a:rPr lang="en-US" sz="1600" dirty="0">
                <a:solidFill>
                  <a:srgbClr val="242424"/>
                </a:solidFill>
                <a:latin typeface="source-serif-pro"/>
              </a:rPr>
              <a:t>public void write(byte[] bytes, int offset, int length) throws </a:t>
            </a:r>
            <a:r>
              <a:rPr lang="en-US" sz="1600" dirty="0" err="1">
                <a:solidFill>
                  <a:srgbClr val="242424"/>
                </a:solidFill>
                <a:latin typeface="source-serif-pro"/>
              </a:rPr>
              <a:t>IOException</a:t>
            </a:r>
            <a:r>
              <a:rPr lang="en-US" sz="1600" dirty="0">
                <a:solidFill>
                  <a:srgbClr val="242424"/>
                </a:solidFill>
                <a:latin typeface="source-serif-pro"/>
              </a:rPr>
              <a:t> </a:t>
            </a:r>
            <a:r>
              <a:rPr lang="en-US" sz="1600" b="1" dirty="0">
                <a:solidFill>
                  <a:srgbClr val="00B050"/>
                </a:solidFill>
                <a:latin typeface="source-serif-pro"/>
              </a:rPr>
              <a:t>// Write "length" number of bytes, from the bytes array starting from offset of index.</a:t>
            </a:r>
          </a:p>
          <a:p>
            <a:pPr>
              <a:lnSpc>
                <a:spcPct val="110000"/>
              </a:lnSpc>
            </a:pPr>
            <a:r>
              <a:rPr lang="en-US" sz="1600" dirty="0">
                <a:solidFill>
                  <a:srgbClr val="242424"/>
                </a:solidFill>
                <a:latin typeface="source-serif-pro"/>
              </a:rPr>
              <a:t>public void write(byte[] bytes) throws </a:t>
            </a:r>
            <a:r>
              <a:rPr lang="en-US" sz="1600" dirty="0" err="1">
                <a:solidFill>
                  <a:srgbClr val="242424"/>
                </a:solidFill>
                <a:latin typeface="source-serif-pro"/>
              </a:rPr>
              <a:t>IOException</a:t>
            </a:r>
            <a:r>
              <a:rPr lang="en-US" sz="1600" b="1" dirty="0">
                <a:solidFill>
                  <a:srgbClr val="242424"/>
                </a:solidFill>
                <a:latin typeface="source-serif-pro"/>
              </a:rPr>
              <a:t>// Same as write(bytes, 0, </a:t>
            </a:r>
            <a:r>
              <a:rPr lang="en-US" sz="1600" b="1" dirty="0" err="1">
                <a:solidFill>
                  <a:srgbClr val="242424"/>
                </a:solidFill>
                <a:latin typeface="source-serif-pro"/>
              </a:rPr>
              <a:t>bytes.length</a:t>
            </a:r>
            <a:r>
              <a:rPr lang="en-US" sz="1600" b="1" dirty="0">
                <a:solidFill>
                  <a:srgbClr val="242424"/>
                </a:solidFill>
                <a:latin typeface="source-serif-pro"/>
              </a:rPr>
              <a:t>);</a:t>
            </a:r>
          </a:p>
        </p:txBody>
      </p:sp>
    </p:spTree>
    <p:extLst>
      <p:ext uri="{BB962C8B-B14F-4D97-AF65-F5344CB8AC3E}">
        <p14:creationId xmlns:p14="http://schemas.microsoft.com/office/powerpoint/2010/main" val="36524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5C3-DE36-5C3C-163A-862427169DDA}"/>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Opening &amp; Closing I/O Streams</a:t>
            </a:r>
            <a:endParaRPr lang="en-US" dirty="0"/>
          </a:p>
        </p:txBody>
      </p:sp>
      <p:sp>
        <p:nvSpPr>
          <p:cNvPr id="3" name="Content Placeholder 2">
            <a:extLst>
              <a:ext uri="{FF2B5EF4-FFF2-40B4-BE49-F238E27FC236}">
                <a16:creationId xmlns:a16="http://schemas.microsoft.com/office/drawing/2014/main" id="{408CD67E-7607-D48A-BAA1-6712C26382F4}"/>
              </a:ext>
            </a:extLst>
          </p:cNvPr>
          <p:cNvSpPr>
            <a:spLocks noGrp="1"/>
          </p:cNvSpPr>
          <p:nvPr>
            <p:ph idx="1"/>
          </p:nvPr>
        </p:nvSpPr>
        <p:spPr/>
        <p:txBody>
          <a:bodyPr>
            <a:normAutofit fontScale="92500" lnSpcReduction="10000"/>
          </a:bodyPr>
          <a:lstStyle/>
          <a:p>
            <a:pPr>
              <a:lnSpc>
                <a:spcPct val="130000"/>
              </a:lnSpc>
            </a:pPr>
            <a:r>
              <a:rPr lang="en-IN" sz="1600" dirty="0">
                <a:solidFill>
                  <a:srgbClr val="242424"/>
                </a:solidFill>
                <a:latin typeface="source-serif-pro"/>
              </a:rPr>
              <a:t>You open an I/O stream by constructing an instance of the stream. Both the </a:t>
            </a:r>
            <a:r>
              <a:rPr lang="en-IN" sz="1600" dirty="0" err="1">
                <a:solidFill>
                  <a:srgbClr val="242424"/>
                </a:solidFill>
                <a:latin typeface="source-serif-pro"/>
              </a:rPr>
              <a:t>InputStream</a:t>
            </a:r>
            <a:r>
              <a:rPr lang="en-IN" sz="1600" dirty="0">
                <a:solidFill>
                  <a:srgbClr val="242424"/>
                </a:solidFill>
                <a:latin typeface="source-serif-pro"/>
              </a:rPr>
              <a:t> and the </a:t>
            </a:r>
            <a:r>
              <a:rPr lang="en-IN" sz="1600" dirty="0" err="1">
                <a:solidFill>
                  <a:srgbClr val="242424"/>
                </a:solidFill>
                <a:latin typeface="source-serif-pro"/>
              </a:rPr>
              <a:t>OutputStream</a:t>
            </a:r>
            <a:r>
              <a:rPr lang="en-IN" sz="1600" dirty="0">
                <a:solidFill>
                  <a:srgbClr val="242424"/>
                </a:solidFill>
                <a:latin typeface="source-serif-pro"/>
              </a:rPr>
              <a:t> provides a close() method to close the stream, which performs the necessary clean-up operations to free up the system resources.</a:t>
            </a:r>
          </a:p>
          <a:p>
            <a:pPr>
              <a:lnSpc>
                <a:spcPct val="130000"/>
              </a:lnSpc>
            </a:pPr>
            <a:r>
              <a:rPr lang="en-IN" sz="1600" dirty="0">
                <a:solidFill>
                  <a:srgbClr val="242424"/>
                </a:solidFill>
                <a:latin typeface="source-serif-pro"/>
              </a:rPr>
              <a:t>public void close() throws </a:t>
            </a:r>
            <a:r>
              <a:rPr lang="en-IN" sz="1600" dirty="0" err="1">
                <a:solidFill>
                  <a:srgbClr val="242424"/>
                </a:solidFill>
                <a:latin typeface="source-serif-pro"/>
              </a:rPr>
              <a:t>IOException</a:t>
            </a:r>
            <a:r>
              <a:rPr lang="en-IN" sz="1600" dirty="0">
                <a:solidFill>
                  <a:srgbClr val="242424"/>
                </a:solidFill>
                <a:latin typeface="source-serif-pro"/>
              </a:rPr>
              <a:t> // close this Stream</a:t>
            </a:r>
          </a:p>
          <a:p>
            <a:pPr>
              <a:lnSpc>
                <a:spcPct val="130000"/>
              </a:lnSpc>
            </a:pPr>
            <a:endParaRPr lang="en-IN" sz="1600" dirty="0">
              <a:solidFill>
                <a:srgbClr val="242424"/>
              </a:solidFill>
              <a:latin typeface="source-serif-pro"/>
            </a:endParaRPr>
          </a:p>
          <a:p>
            <a:pPr marL="0" indent="0">
              <a:lnSpc>
                <a:spcPct val="130000"/>
              </a:lnSpc>
              <a:buNone/>
            </a:pPr>
            <a:r>
              <a:rPr lang="en-IN" sz="1600" dirty="0" err="1">
                <a:solidFill>
                  <a:srgbClr val="242424"/>
                </a:solidFill>
                <a:latin typeface="source-serif-pro"/>
              </a:rPr>
              <a:t>FileInputStream</a:t>
            </a:r>
            <a:r>
              <a:rPr lang="en-IN" sz="1600" dirty="0">
                <a:solidFill>
                  <a:srgbClr val="242424"/>
                </a:solidFill>
                <a:latin typeface="source-serif-pro"/>
              </a:rPr>
              <a:t> in = null; ......</a:t>
            </a:r>
          </a:p>
          <a:p>
            <a:pPr marL="0" indent="0">
              <a:lnSpc>
                <a:spcPct val="130000"/>
              </a:lnSpc>
              <a:buNone/>
            </a:pPr>
            <a:r>
              <a:rPr lang="en-IN" sz="1600" dirty="0">
                <a:solidFill>
                  <a:srgbClr val="242424"/>
                </a:solidFill>
                <a:latin typeface="source-serif-pro"/>
              </a:rPr>
              <a:t>try { in = new </a:t>
            </a:r>
            <a:r>
              <a:rPr lang="en-IN" sz="1600" dirty="0" err="1">
                <a:solidFill>
                  <a:srgbClr val="242424"/>
                </a:solidFill>
                <a:latin typeface="source-serif-pro"/>
              </a:rPr>
              <a:t>FileInputStream</a:t>
            </a:r>
            <a:r>
              <a:rPr lang="en-IN" sz="1600" dirty="0">
                <a:solidFill>
                  <a:srgbClr val="242424"/>
                </a:solidFill>
                <a:latin typeface="source-serif-pro"/>
              </a:rPr>
              <a:t>(...); // Open stream ...... ...... } </a:t>
            </a:r>
          </a:p>
          <a:p>
            <a:pPr marL="0" indent="0">
              <a:lnSpc>
                <a:spcPct val="130000"/>
              </a:lnSpc>
              <a:buNone/>
            </a:pPr>
            <a:r>
              <a:rPr lang="en-IN" sz="1600" dirty="0">
                <a:solidFill>
                  <a:srgbClr val="242424"/>
                </a:solidFill>
                <a:latin typeface="source-serif-pro"/>
              </a:rPr>
              <a:t>catch (</a:t>
            </a:r>
            <a:r>
              <a:rPr lang="en-IN" sz="1600" dirty="0" err="1">
                <a:solidFill>
                  <a:srgbClr val="242424"/>
                </a:solidFill>
                <a:latin typeface="source-serif-pro"/>
              </a:rPr>
              <a:t>IOException</a:t>
            </a:r>
            <a:r>
              <a:rPr lang="en-IN" sz="1600" dirty="0">
                <a:solidFill>
                  <a:srgbClr val="242424"/>
                </a:solidFill>
                <a:latin typeface="source-serif-pro"/>
              </a:rPr>
              <a:t> ex) {</a:t>
            </a:r>
          </a:p>
          <a:p>
            <a:pPr marL="0" indent="0">
              <a:lnSpc>
                <a:spcPct val="130000"/>
              </a:lnSpc>
              <a:buNone/>
            </a:pPr>
            <a:r>
              <a:rPr lang="en-IN" sz="1600" dirty="0">
                <a:solidFill>
                  <a:srgbClr val="242424"/>
                </a:solidFill>
                <a:latin typeface="source-serif-pro"/>
              </a:rPr>
              <a:t> </a:t>
            </a:r>
            <a:r>
              <a:rPr lang="en-IN" sz="1600" dirty="0" err="1">
                <a:solidFill>
                  <a:srgbClr val="242424"/>
                </a:solidFill>
                <a:latin typeface="source-serif-pro"/>
              </a:rPr>
              <a:t>ex.printStackTrace</a:t>
            </a:r>
            <a:r>
              <a:rPr lang="en-IN" sz="1600" dirty="0">
                <a:solidFill>
                  <a:srgbClr val="242424"/>
                </a:solidFill>
                <a:latin typeface="source-serif-pro"/>
              </a:rPr>
              <a:t>(); } </a:t>
            </a:r>
          </a:p>
          <a:p>
            <a:pPr marL="0" indent="0">
              <a:lnSpc>
                <a:spcPct val="130000"/>
              </a:lnSpc>
              <a:buNone/>
            </a:pPr>
            <a:r>
              <a:rPr lang="en-IN" sz="1600" dirty="0">
                <a:solidFill>
                  <a:srgbClr val="242424"/>
                </a:solidFill>
                <a:latin typeface="source-serif-pro"/>
              </a:rPr>
              <a:t>finally { </a:t>
            </a:r>
          </a:p>
          <a:p>
            <a:pPr marL="0" indent="0">
              <a:lnSpc>
                <a:spcPct val="130000"/>
              </a:lnSpc>
              <a:buNone/>
            </a:pPr>
            <a:r>
              <a:rPr lang="en-IN" sz="1600" dirty="0">
                <a:solidFill>
                  <a:srgbClr val="242424"/>
                </a:solidFill>
                <a:latin typeface="source-serif-pro"/>
              </a:rPr>
              <a:t>// always close the I/O streams </a:t>
            </a:r>
          </a:p>
          <a:p>
            <a:pPr marL="0" indent="0">
              <a:lnSpc>
                <a:spcPct val="130000"/>
              </a:lnSpc>
              <a:buNone/>
            </a:pPr>
            <a:r>
              <a:rPr lang="en-IN" sz="1600" dirty="0">
                <a:solidFill>
                  <a:srgbClr val="242424"/>
                </a:solidFill>
                <a:latin typeface="source-serif-pro"/>
              </a:rPr>
              <a:t>try { if (in != null) </a:t>
            </a:r>
            <a:r>
              <a:rPr lang="en-IN" sz="1600" dirty="0" err="1">
                <a:solidFill>
                  <a:srgbClr val="242424"/>
                </a:solidFill>
                <a:latin typeface="source-serif-pro"/>
              </a:rPr>
              <a:t>in.close</a:t>
            </a:r>
            <a:r>
              <a:rPr lang="en-IN" sz="1600" dirty="0">
                <a:solidFill>
                  <a:srgbClr val="242424"/>
                </a:solidFill>
                <a:latin typeface="source-serif-pro"/>
              </a:rPr>
              <a:t>(); } catch (</a:t>
            </a:r>
            <a:r>
              <a:rPr lang="en-IN" sz="1600" dirty="0" err="1">
                <a:solidFill>
                  <a:srgbClr val="242424"/>
                </a:solidFill>
                <a:latin typeface="source-serif-pro"/>
              </a:rPr>
              <a:t>IOException</a:t>
            </a:r>
            <a:r>
              <a:rPr lang="en-IN" sz="1600" dirty="0">
                <a:solidFill>
                  <a:srgbClr val="242424"/>
                </a:solidFill>
                <a:latin typeface="source-serif-pro"/>
              </a:rPr>
              <a:t> ex) { </a:t>
            </a:r>
            <a:r>
              <a:rPr lang="en-IN" sz="1600" dirty="0" err="1">
                <a:solidFill>
                  <a:srgbClr val="242424"/>
                </a:solidFill>
                <a:latin typeface="source-serif-pro"/>
              </a:rPr>
              <a:t>ex.printStackTrace</a:t>
            </a:r>
            <a:r>
              <a:rPr lang="en-IN" sz="1600" dirty="0">
                <a:solidFill>
                  <a:srgbClr val="242424"/>
                </a:solidFill>
                <a:latin typeface="source-serif-pro"/>
              </a:rPr>
              <a:t>(); } }</a:t>
            </a:r>
            <a:endParaRPr lang="en-US" sz="1600" dirty="0">
              <a:solidFill>
                <a:srgbClr val="242424"/>
              </a:solidFill>
              <a:latin typeface="source-serif-pro"/>
            </a:endParaRPr>
          </a:p>
        </p:txBody>
      </p:sp>
    </p:spTree>
    <p:extLst>
      <p:ext uri="{BB962C8B-B14F-4D97-AF65-F5344CB8AC3E}">
        <p14:creationId xmlns:p14="http://schemas.microsoft.com/office/powerpoint/2010/main" val="1373355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93FA-E497-4961-38ED-0463884257F0}"/>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JDK1.7</a:t>
            </a:r>
          </a:p>
        </p:txBody>
      </p:sp>
      <p:sp>
        <p:nvSpPr>
          <p:cNvPr id="3" name="Content Placeholder 2">
            <a:extLst>
              <a:ext uri="{FF2B5EF4-FFF2-40B4-BE49-F238E27FC236}">
                <a16:creationId xmlns:a16="http://schemas.microsoft.com/office/drawing/2014/main" id="{600D8ACA-BDC7-CB16-1725-019D26735D77}"/>
              </a:ext>
            </a:extLst>
          </p:cNvPr>
          <p:cNvSpPr>
            <a:spLocks noGrp="1"/>
          </p:cNvSpPr>
          <p:nvPr>
            <p:ph idx="1"/>
          </p:nvPr>
        </p:nvSpPr>
        <p:spPr/>
        <p:txBody>
          <a:bodyPr/>
          <a:lstStyle/>
          <a:p>
            <a:pPr>
              <a:lnSpc>
                <a:spcPct val="120000"/>
              </a:lnSpc>
            </a:pPr>
            <a:r>
              <a:rPr lang="en-IN" sz="1500" dirty="0">
                <a:solidFill>
                  <a:srgbClr val="242424"/>
                </a:solidFill>
                <a:latin typeface="source-serif-pro"/>
              </a:rPr>
              <a:t>JDK 1.7 introduces a new try-with-resources syntax, which automatically closes all the opened resources after try or catch, as follows. This produces much neater codes.</a:t>
            </a:r>
          </a:p>
          <a:p>
            <a:pPr>
              <a:lnSpc>
                <a:spcPct val="120000"/>
              </a:lnSpc>
            </a:pPr>
            <a:r>
              <a:rPr lang="en-IN" sz="1500" dirty="0">
                <a:solidFill>
                  <a:srgbClr val="242424"/>
                </a:solidFill>
                <a:latin typeface="source-serif-pro"/>
              </a:rPr>
              <a:t>try (</a:t>
            </a:r>
            <a:r>
              <a:rPr lang="en-IN" sz="1500" dirty="0" err="1">
                <a:solidFill>
                  <a:srgbClr val="242424"/>
                </a:solidFill>
                <a:latin typeface="source-serif-pro"/>
              </a:rPr>
              <a:t>FileInputStream</a:t>
            </a:r>
            <a:r>
              <a:rPr lang="en-IN" sz="1500" dirty="0">
                <a:solidFill>
                  <a:srgbClr val="242424"/>
                </a:solidFill>
                <a:latin typeface="source-serif-pro"/>
              </a:rPr>
              <a:t> in = new </a:t>
            </a:r>
            <a:r>
              <a:rPr lang="en-IN" sz="1500" dirty="0" err="1">
                <a:solidFill>
                  <a:srgbClr val="242424"/>
                </a:solidFill>
                <a:latin typeface="source-serif-pro"/>
              </a:rPr>
              <a:t>FileInputStream</a:t>
            </a:r>
            <a:r>
              <a:rPr lang="en-IN" sz="1500" dirty="0">
                <a:solidFill>
                  <a:srgbClr val="242424"/>
                </a:solidFill>
                <a:latin typeface="source-serif-pro"/>
              </a:rPr>
              <a:t>(...))</a:t>
            </a:r>
          </a:p>
          <a:p>
            <a:pPr marL="0" indent="0">
              <a:lnSpc>
                <a:spcPct val="120000"/>
              </a:lnSpc>
              <a:buNone/>
            </a:pPr>
            <a:r>
              <a:rPr lang="en-IN" sz="1500" dirty="0">
                <a:solidFill>
                  <a:srgbClr val="242424"/>
                </a:solidFill>
                <a:latin typeface="source-serif-pro"/>
              </a:rPr>
              <a:t>     { ...... ...... } </a:t>
            </a:r>
          </a:p>
          <a:p>
            <a:pPr marL="0" indent="0">
              <a:lnSpc>
                <a:spcPct val="120000"/>
              </a:lnSpc>
              <a:buNone/>
            </a:pPr>
            <a:r>
              <a:rPr lang="en-IN" sz="1500" dirty="0">
                <a:solidFill>
                  <a:srgbClr val="242424"/>
                </a:solidFill>
                <a:latin typeface="source-serif-pro"/>
              </a:rPr>
              <a:t>      catch (</a:t>
            </a:r>
            <a:r>
              <a:rPr lang="en-IN" sz="1500" dirty="0" err="1">
                <a:solidFill>
                  <a:srgbClr val="242424"/>
                </a:solidFill>
                <a:latin typeface="source-serif-pro"/>
              </a:rPr>
              <a:t>IOException</a:t>
            </a:r>
            <a:r>
              <a:rPr lang="en-IN" sz="1500" dirty="0">
                <a:solidFill>
                  <a:srgbClr val="242424"/>
                </a:solidFill>
                <a:latin typeface="source-serif-pro"/>
              </a:rPr>
              <a:t> ex) { </a:t>
            </a:r>
            <a:r>
              <a:rPr lang="en-IN" sz="1500" dirty="0" err="1">
                <a:solidFill>
                  <a:srgbClr val="242424"/>
                </a:solidFill>
                <a:latin typeface="source-serif-pro"/>
              </a:rPr>
              <a:t>ex.printStackTrace</a:t>
            </a:r>
            <a:r>
              <a:rPr lang="en-IN" sz="1500" dirty="0">
                <a:solidFill>
                  <a:srgbClr val="242424"/>
                </a:solidFill>
                <a:latin typeface="source-serif-pro"/>
              </a:rPr>
              <a:t>(); } // Automatically closes all opened resource in try (...).</a:t>
            </a:r>
            <a:endParaRPr lang="en-US" sz="1500" dirty="0">
              <a:solidFill>
                <a:srgbClr val="242424"/>
              </a:solidFill>
              <a:latin typeface="source-serif-pro"/>
            </a:endParaRPr>
          </a:p>
        </p:txBody>
      </p:sp>
    </p:spTree>
    <p:extLst>
      <p:ext uri="{BB962C8B-B14F-4D97-AF65-F5344CB8AC3E}">
        <p14:creationId xmlns:p14="http://schemas.microsoft.com/office/powerpoint/2010/main" val="369996513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E7D-3168-453E-C90B-F763D01115A2}"/>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Flushing the </a:t>
            </a:r>
            <a:r>
              <a:rPr lang="en-IN" b="1" i="0" u="none" strike="noStrike" dirty="0" err="1">
                <a:solidFill>
                  <a:srgbClr val="0A8464"/>
                </a:solidFill>
                <a:effectLst/>
                <a:latin typeface="Consolas" panose="020B0609020204030204" pitchFamily="49" charset="0"/>
              </a:rPr>
              <a:t>OutputStream</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2441863-23F5-F9BC-926B-8F7E456664DD}"/>
              </a:ext>
            </a:extLst>
          </p:cNvPr>
          <p:cNvSpPr>
            <a:spLocks noGrp="1"/>
          </p:cNvSpPr>
          <p:nvPr>
            <p:ph idx="1"/>
          </p:nvPr>
        </p:nvSpPr>
        <p:spPr/>
        <p:txBody>
          <a:bodyPr/>
          <a:lstStyle/>
          <a:p>
            <a:pPr>
              <a:lnSpc>
                <a:spcPct val="120000"/>
              </a:lnSpc>
            </a:pPr>
            <a:r>
              <a:rPr lang="en-IN" sz="1500" dirty="0">
                <a:solidFill>
                  <a:srgbClr val="242424"/>
                </a:solidFill>
                <a:latin typeface="source-serif-pro"/>
              </a:rPr>
              <a:t>In addition, the </a:t>
            </a:r>
            <a:r>
              <a:rPr lang="en-IN" sz="1500" dirty="0" err="1">
                <a:solidFill>
                  <a:srgbClr val="242424"/>
                </a:solidFill>
                <a:latin typeface="source-serif-pro"/>
              </a:rPr>
              <a:t>OutputStream</a:t>
            </a:r>
            <a:r>
              <a:rPr lang="en-IN" sz="1500" dirty="0">
                <a:solidFill>
                  <a:srgbClr val="242424"/>
                </a:solidFill>
                <a:latin typeface="source-serif-pro"/>
              </a:rPr>
              <a:t> provides a flush() method to flush the remaining bytes from the output buffer.</a:t>
            </a:r>
          </a:p>
          <a:p>
            <a:pPr>
              <a:lnSpc>
                <a:spcPct val="120000"/>
              </a:lnSpc>
            </a:pPr>
            <a:r>
              <a:rPr lang="en-IN" sz="1500" dirty="0">
                <a:solidFill>
                  <a:srgbClr val="242424"/>
                </a:solidFill>
                <a:latin typeface="source-serif-pro"/>
              </a:rPr>
              <a:t>public void flush() throws </a:t>
            </a:r>
            <a:r>
              <a:rPr lang="en-IN" sz="1500" dirty="0" err="1">
                <a:solidFill>
                  <a:srgbClr val="242424"/>
                </a:solidFill>
                <a:latin typeface="source-serif-pro"/>
              </a:rPr>
              <a:t>IOException</a:t>
            </a:r>
            <a:r>
              <a:rPr lang="en-IN" sz="1500" dirty="0">
                <a:solidFill>
                  <a:srgbClr val="242424"/>
                </a:solidFill>
                <a:latin typeface="source-serif-pro"/>
              </a:rPr>
              <a:t> // Flush the output</a:t>
            </a:r>
            <a:endParaRPr lang="en-US" sz="1500" dirty="0">
              <a:solidFill>
                <a:srgbClr val="242424"/>
              </a:solidFill>
              <a:latin typeface="source-serif-pro"/>
            </a:endParaRPr>
          </a:p>
        </p:txBody>
      </p:sp>
    </p:spTree>
    <p:extLst>
      <p:ext uri="{BB962C8B-B14F-4D97-AF65-F5344CB8AC3E}">
        <p14:creationId xmlns:p14="http://schemas.microsoft.com/office/powerpoint/2010/main" val="20917050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981D-150E-D979-54C0-AF071439E4E4}"/>
              </a:ext>
            </a:extLst>
          </p:cNvPr>
          <p:cNvSpPr>
            <a:spLocks noGrp="1"/>
          </p:cNvSpPr>
          <p:nvPr>
            <p:ph type="title"/>
          </p:nvPr>
        </p:nvSpPr>
        <p:spPr/>
        <p:txBody>
          <a:bodyPr>
            <a:normAutofit fontScale="90000"/>
          </a:bodyPr>
          <a:lstStyle/>
          <a:p>
            <a:r>
              <a:rPr lang="en-IN" b="1" i="0" u="none" strike="noStrike" dirty="0">
                <a:solidFill>
                  <a:srgbClr val="0A8464"/>
                </a:solidFill>
                <a:effectLst/>
                <a:latin typeface="Century Gothic" panose="020B0502020202020204" pitchFamily="34" charset="0"/>
              </a:rPr>
              <a:t>Character-Based I/O &amp; Character Streams</a:t>
            </a:r>
            <a:br>
              <a:rPr lang="en-IN" b="1" i="0" u="none" strike="noStrike" dirty="0">
                <a:solidFill>
                  <a:srgbClr val="0A8464"/>
                </a:solidFill>
                <a:effectLst/>
                <a:latin typeface="Century Gothic" panose="020B0502020202020204" pitchFamily="34" charset="0"/>
              </a:rPr>
            </a:br>
            <a:endParaRPr lang="en-US" dirty="0"/>
          </a:p>
        </p:txBody>
      </p:sp>
      <p:pic>
        <p:nvPicPr>
          <p:cNvPr id="4" name="Content Placeholder 3">
            <a:extLst>
              <a:ext uri="{FF2B5EF4-FFF2-40B4-BE49-F238E27FC236}">
                <a16:creationId xmlns:a16="http://schemas.microsoft.com/office/drawing/2014/main" id="{BD329642-CFF6-680B-2201-B8EED2BBDCD1}"/>
              </a:ext>
            </a:extLst>
          </p:cNvPr>
          <p:cNvPicPr>
            <a:picLocks noGrp="1" noChangeAspect="1"/>
          </p:cNvPicPr>
          <p:nvPr>
            <p:ph idx="1"/>
          </p:nvPr>
        </p:nvPicPr>
        <p:blipFill>
          <a:blip r:embed="rId2"/>
          <a:stretch>
            <a:fillRect/>
          </a:stretch>
        </p:blipFill>
        <p:spPr>
          <a:xfrm>
            <a:off x="2213268" y="1825625"/>
            <a:ext cx="7765464" cy="4351338"/>
          </a:xfrm>
          <a:prstGeom prst="rect">
            <a:avLst/>
          </a:prstGeom>
        </p:spPr>
      </p:pic>
    </p:spTree>
    <p:extLst>
      <p:ext uri="{BB962C8B-B14F-4D97-AF65-F5344CB8AC3E}">
        <p14:creationId xmlns:p14="http://schemas.microsoft.com/office/powerpoint/2010/main" val="3434953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3511-7216-E9E1-1223-738AC96BD3A0}"/>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Abstract superclass </a:t>
            </a:r>
            <a:r>
              <a:rPr lang="en-IN" b="1" i="0" u="none" strike="noStrike" dirty="0">
                <a:solidFill>
                  <a:srgbClr val="0A8464"/>
                </a:solidFill>
                <a:effectLst/>
                <a:latin typeface="Consolas" panose="020B0609020204030204" pitchFamily="49" charset="0"/>
              </a:rPr>
              <a:t>Reader</a:t>
            </a:r>
            <a:r>
              <a:rPr lang="en-IN" b="1" i="0" u="none" strike="noStrike" dirty="0">
                <a:solidFill>
                  <a:srgbClr val="0A8464"/>
                </a:solidFill>
                <a:effectLst/>
                <a:latin typeface="Segoe UI" panose="020B0502040204020203" pitchFamily="34" charset="0"/>
              </a:rPr>
              <a:t> and </a:t>
            </a:r>
            <a:r>
              <a:rPr lang="en-IN" b="1" i="0" u="none" strike="noStrike" dirty="0">
                <a:solidFill>
                  <a:srgbClr val="0A8464"/>
                </a:solidFill>
                <a:effectLst/>
                <a:latin typeface="Consolas" panose="020B0609020204030204" pitchFamily="49" charset="0"/>
              </a:rPr>
              <a:t>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151E64-C6D6-4722-14DE-786AA7804B98}"/>
              </a:ext>
            </a:extLst>
          </p:cNvPr>
          <p:cNvSpPr>
            <a:spLocks noGrp="1"/>
          </p:cNvSpPr>
          <p:nvPr>
            <p:ph idx="1"/>
          </p:nvPr>
        </p:nvSpPr>
        <p:spPr>
          <a:xfrm>
            <a:off x="838200" y="1104405"/>
            <a:ext cx="10515600" cy="5388470"/>
          </a:xfrm>
        </p:spPr>
        <p:txBody>
          <a:bodyPr>
            <a:normAutofit/>
          </a:bodyPr>
          <a:lstStyle/>
          <a:p>
            <a:pPr>
              <a:lnSpc>
                <a:spcPct val="110000"/>
              </a:lnSpc>
            </a:pPr>
            <a:r>
              <a:rPr lang="en-IN" sz="1600" dirty="0">
                <a:solidFill>
                  <a:srgbClr val="242424"/>
                </a:solidFill>
                <a:latin typeface="source-serif-pro"/>
              </a:rPr>
              <a:t>Other than the unit of operation and charset conversion (which is extremely complex), character-based I/O is almost identical to byte-based I/O. Instead of </a:t>
            </a:r>
            <a:r>
              <a:rPr lang="en-IN" sz="1600" dirty="0" err="1">
                <a:solidFill>
                  <a:srgbClr val="242424"/>
                </a:solidFill>
                <a:latin typeface="source-serif-pro"/>
              </a:rPr>
              <a:t>InputStream</a:t>
            </a:r>
            <a:r>
              <a:rPr lang="en-IN" sz="1600" dirty="0">
                <a:solidFill>
                  <a:srgbClr val="242424"/>
                </a:solidFill>
                <a:latin typeface="source-serif-pro"/>
              </a:rPr>
              <a:t> and </a:t>
            </a:r>
            <a:r>
              <a:rPr lang="en-IN" sz="1600" dirty="0" err="1">
                <a:solidFill>
                  <a:srgbClr val="242424"/>
                </a:solidFill>
                <a:latin typeface="source-serif-pro"/>
              </a:rPr>
              <a:t>OutputStream</a:t>
            </a:r>
            <a:r>
              <a:rPr lang="en-IN" sz="1600" dirty="0">
                <a:solidFill>
                  <a:srgbClr val="242424"/>
                </a:solidFill>
                <a:latin typeface="source-serif-pro"/>
              </a:rPr>
              <a:t>, we use Reader and Writer for character-based I/O.</a:t>
            </a:r>
          </a:p>
          <a:p>
            <a:pPr>
              <a:lnSpc>
                <a:spcPct val="110000"/>
              </a:lnSpc>
            </a:pPr>
            <a:r>
              <a:rPr lang="en-IN" sz="1600" dirty="0">
                <a:solidFill>
                  <a:srgbClr val="242424"/>
                </a:solidFill>
                <a:latin typeface="source-serif-pro"/>
              </a:rPr>
              <a:t>The abstract superclass Reader operates on char. It declares an abstract method read() to read one character from the input source. read() returns the character as an int between 0 to 65535 (a char in Java can be treated as an unsigned 16-bit integer); or -1 if end-of-stream is detected; or throws an </a:t>
            </a:r>
            <a:r>
              <a:rPr lang="en-IN" sz="1600" dirty="0" err="1">
                <a:solidFill>
                  <a:srgbClr val="242424"/>
                </a:solidFill>
                <a:latin typeface="source-serif-pro"/>
              </a:rPr>
              <a:t>IOException</a:t>
            </a:r>
            <a:r>
              <a:rPr lang="en-IN" sz="1600" dirty="0">
                <a:solidFill>
                  <a:srgbClr val="242424"/>
                </a:solidFill>
                <a:latin typeface="source-serif-pro"/>
              </a:rPr>
              <a:t> if I/O error occurs. </a:t>
            </a:r>
          </a:p>
          <a:p>
            <a:pPr>
              <a:lnSpc>
                <a:spcPct val="110000"/>
              </a:lnSpc>
            </a:pPr>
            <a:r>
              <a:rPr lang="en-IN" sz="1600" dirty="0">
                <a:solidFill>
                  <a:srgbClr val="242424"/>
                </a:solidFill>
                <a:latin typeface="source-serif-pro"/>
              </a:rPr>
              <a:t>There are also two variations of read() to read a block of characters into char-array.</a:t>
            </a:r>
          </a:p>
          <a:p>
            <a:pPr marL="0" indent="0">
              <a:lnSpc>
                <a:spcPct val="110000"/>
              </a:lnSpc>
              <a:buNone/>
            </a:pP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abstract int read() throws </a:t>
            </a:r>
            <a:r>
              <a:rPr lang="en-IN" sz="1600" dirty="0" err="1">
                <a:solidFill>
                  <a:srgbClr val="242424"/>
                </a:solidFill>
                <a:latin typeface="source-serif-pro"/>
              </a:rPr>
              <a:t>IOException</a:t>
            </a: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int read(char[] chars, int offset, int length) throws </a:t>
            </a:r>
            <a:r>
              <a:rPr lang="en-IN" sz="1600" dirty="0" err="1">
                <a:solidFill>
                  <a:srgbClr val="242424"/>
                </a:solidFill>
                <a:latin typeface="source-serif-pro"/>
              </a:rPr>
              <a:t>IOException</a:t>
            </a:r>
            <a:r>
              <a:rPr lang="en-IN" sz="1600" dirty="0">
                <a:solidFill>
                  <a:srgbClr val="242424"/>
                </a:solidFill>
                <a:latin typeface="source-serif-pro"/>
              </a:rPr>
              <a:t> </a:t>
            </a:r>
          </a:p>
          <a:p>
            <a:pPr marL="228600" lvl="1">
              <a:lnSpc>
                <a:spcPct val="110000"/>
              </a:lnSpc>
              <a:spcBef>
                <a:spcPts val="1000"/>
              </a:spcBef>
            </a:pPr>
            <a:r>
              <a:rPr lang="en-IN" sz="1600" dirty="0">
                <a:solidFill>
                  <a:srgbClr val="242424"/>
                </a:solidFill>
                <a:latin typeface="source-serif-pro"/>
              </a:rPr>
              <a:t>public int read(char[] chars) throws </a:t>
            </a:r>
            <a:r>
              <a:rPr lang="en-IN" sz="1600" dirty="0" err="1">
                <a:solidFill>
                  <a:srgbClr val="242424"/>
                </a:solidFill>
                <a:latin typeface="source-serif-pro"/>
              </a:rPr>
              <a:t>IOException</a:t>
            </a:r>
            <a:endParaRPr lang="en-IN" sz="1600" dirty="0">
              <a:solidFill>
                <a:srgbClr val="242424"/>
              </a:solidFill>
              <a:latin typeface="source-serif-pro"/>
            </a:endParaRPr>
          </a:p>
        </p:txBody>
      </p:sp>
    </p:spTree>
    <p:extLst>
      <p:ext uri="{BB962C8B-B14F-4D97-AF65-F5344CB8AC3E}">
        <p14:creationId xmlns:p14="http://schemas.microsoft.com/office/powerpoint/2010/main" val="39602278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50147-7195-921E-0783-84078EF3C647}"/>
              </a:ext>
            </a:extLst>
          </p:cNvPr>
          <p:cNvSpPr>
            <a:spLocks noGrp="1"/>
          </p:cNvSpPr>
          <p:nvPr>
            <p:ph idx="1"/>
          </p:nvPr>
        </p:nvSpPr>
        <p:spPr/>
        <p:txBody>
          <a:bodyPr>
            <a:normAutofit/>
          </a:bodyPr>
          <a:lstStyle/>
          <a:p>
            <a:pPr>
              <a:lnSpc>
                <a:spcPct val="110000"/>
              </a:lnSpc>
            </a:pPr>
            <a:r>
              <a:rPr lang="en-IN" sz="1700" dirty="0">
                <a:solidFill>
                  <a:srgbClr val="242424"/>
                </a:solidFill>
                <a:latin typeface="source-serif-pro"/>
              </a:rPr>
              <a:t>The abstract superclass Writer declares an abstract method write(), which writes a character to the output sink. The lower 2 bytes of the int argument is written out; while the upper 2 bytes are discarded.</a:t>
            </a:r>
          </a:p>
          <a:p>
            <a:pPr>
              <a:lnSpc>
                <a:spcPct val="110000"/>
              </a:lnSpc>
            </a:pP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abstract void write(int </a:t>
            </a:r>
            <a:r>
              <a:rPr lang="en-IN" sz="1700" dirty="0" err="1">
                <a:solidFill>
                  <a:srgbClr val="242424"/>
                </a:solidFill>
                <a:latin typeface="source-serif-pro"/>
              </a:rPr>
              <a:t>aChar</a:t>
            </a:r>
            <a:r>
              <a:rPr lang="en-IN" sz="1700" dirty="0">
                <a:solidFill>
                  <a:srgbClr val="242424"/>
                </a:solidFill>
                <a:latin typeface="source-serif-pro"/>
              </a:rPr>
              <a:t>)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int offset, int length)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throws </a:t>
            </a:r>
            <a:r>
              <a:rPr lang="en-IN" sz="1700" dirty="0" err="1">
                <a:solidFill>
                  <a:srgbClr val="242424"/>
                </a:solidFill>
                <a:latin typeface="source-serif-pro"/>
              </a:rPr>
              <a:t>IOException</a:t>
            </a:r>
            <a:endParaRPr lang="en-US" sz="1700" dirty="0">
              <a:solidFill>
                <a:srgbClr val="242424"/>
              </a:solidFill>
              <a:latin typeface="source-serif-pro"/>
            </a:endParaRPr>
          </a:p>
          <a:p>
            <a:endParaRPr lang="en-US" dirty="0"/>
          </a:p>
        </p:txBody>
      </p:sp>
    </p:spTree>
    <p:extLst>
      <p:ext uri="{BB962C8B-B14F-4D97-AF65-F5344CB8AC3E}">
        <p14:creationId xmlns:p14="http://schemas.microsoft.com/office/powerpoint/2010/main" val="28201848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4876-FF8A-1F3A-EB8E-481154316DC0}"/>
              </a:ext>
            </a:extLst>
          </p:cNvPr>
          <p:cNvSpPr>
            <a:spLocks noGrp="1"/>
          </p:cNvSpPr>
          <p:nvPr>
            <p:ph type="title"/>
          </p:nvPr>
        </p:nvSpPr>
        <p:spPr/>
        <p:txBody>
          <a:bodyPr>
            <a:normAutofit/>
          </a:bodyPr>
          <a:lstStyle/>
          <a:p>
            <a:r>
              <a:rPr lang="en-IN" sz="2800" i="0" u="none" strike="noStrike" dirty="0">
                <a:solidFill>
                  <a:srgbClr val="0A8464"/>
                </a:solidFill>
                <a:effectLst/>
                <a:latin typeface="Segoe UI" panose="020B0502040204020203" pitchFamily="34" charset="0"/>
              </a:rPr>
              <a:t>File I/O Character-Streams - </a:t>
            </a:r>
            <a:r>
              <a:rPr lang="en-IN" sz="2800" i="0" u="none" strike="noStrike" dirty="0" err="1">
                <a:solidFill>
                  <a:srgbClr val="0A8464"/>
                </a:solidFill>
                <a:effectLst/>
                <a:latin typeface="Consolas" panose="020B0609020204030204" pitchFamily="49" charset="0"/>
              </a:rPr>
              <a:t>FileReader</a:t>
            </a:r>
            <a:r>
              <a:rPr lang="en-IN" sz="2800" i="0" u="none" strike="noStrike" dirty="0">
                <a:solidFill>
                  <a:srgbClr val="0A8464"/>
                </a:solidFill>
                <a:effectLst/>
                <a:latin typeface="Segoe UI" panose="020B0502040204020203" pitchFamily="34" charset="0"/>
              </a:rPr>
              <a:t> &amp; </a:t>
            </a:r>
            <a:r>
              <a:rPr lang="en-IN" sz="2800" i="0" u="none" strike="noStrike" dirty="0" err="1">
                <a:solidFill>
                  <a:srgbClr val="0A8464"/>
                </a:solidFill>
                <a:effectLst/>
                <a:latin typeface="Consolas" panose="020B0609020204030204" pitchFamily="49" charset="0"/>
              </a:rPr>
              <a:t>FileWriter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271D187-6F05-0C46-3B51-CAE333559B81}"/>
              </a:ext>
            </a:extLst>
          </p:cNvPr>
          <p:cNvSpPr>
            <a:spLocks noGrp="1"/>
          </p:cNvSpPr>
          <p:nvPr>
            <p:ph idx="1"/>
          </p:nvPr>
        </p:nvSpPr>
        <p:spPr/>
        <p:txBody>
          <a:bodyPr>
            <a:normAutofit/>
          </a:bodyPr>
          <a:lstStyle/>
          <a:p>
            <a:pPr marL="228600" lvl="1">
              <a:lnSpc>
                <a:spcPct val="130000"/>
              </a:lnSpc>
              <a:spcBef>
                <a:spcPts val="1000"/>
              </a:spcBef>
            </a:pPr>
            <a:r>
              <a:rPr lang="en-IN" sz="1600" dirty="0" err="1">
                <a:solidFill>
                  <a:srgbClr val="242424"/>
                </a:solidFill>
                <a:latin typeface="source-serif-pro"/>
              </a:rPr>
              <a:t>FileReader</a:t>
            </a:r>
            <a:r>
              <a:rPr lang="en-IN" sz="1600" dirty="0">
                <a:solidFill>
                  <a:srgbClr val="242424"/>
                </a:solidFill>
                <a:latin typeface="source-serif-pro"/>
              </a:rPr>
              <a:t> and </a:t>
            </a:r>
            <a:r>
              <a:rPr lang="en-IN" sz="1600" dirty="0" err="1">
                <a:solidFill>
                  <a:srgbClr val="242424"/>
                </a:solidFill>
                <a:latin typeface="source-serif-pro"/>
              </a:rPr>
              <a:t>FileWriter</a:t>
            </a:r>
            <a:r>
              <a:rPr lang="en-IN" sz="1600" dirty="0">
                <a:solidFill>
                  <a:srgbClr val="242424"/>
                </a:solidFill>
                <a:latin typeface="source-serif-pro"/>
              </a:rPr>
              <a:t> are concrete implementations to the abstract </a:t>
            </a:r>
            <a:r>
              <a:rPr lang="en-IN" sz="1600" dirty="0" err="1">
                <a:solidFill>
                  <a:srgbClr val="242424"/>
                </a:solidFill>
                <a:latin typeface="source-serif-pro"/>
              </a:rPr>
              <a:t>superclasses</a:t>
            </a:r>
            <a:r>
              <a:rPr lang="en-IN" sz="1600" dirty="0">
                <a:solidFill>
                  <a:srgbClr val="242424"/>
                </a:solidFill>
                <a:latin typeface="source-serif-pro"/>
              </a:rPr>
              <a:t> Reader and Writer, to support I/O from disk files.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assumes that the default character encoding (charset) is used for the disk file. The default charset is kept in the JVM's system property "</a:t>
            </a:r>
            <a:r>
              <a:rPr lang="en-IN" sz="1600" dirty="0" err="1">
                <a:solidFill>
                  <a:srgbClr val="242424"/>
                </a:solidFill>
                <a:latin typeface="source-serif-pro"/>
              </a:rPr>
              <a:t>file.encoding</a:t>
            </a:r>
            <a:r>
              <a:rPr lang="en-IN" sz="1600" dirty="0">
                <a:solidFill>
                  <a:srgbClr val="242424"/>
                </a:solidFill>
                <a:latin typeface="source-serif-pro"/>
              </a:rPr>
              <a:t>".</a:t>
            </a:r>
          </a:p>
          <a:p>
            <a:pPr marL="228600" lvl="1">
              <a:lnSpc>
                <a:spcPct val="130000"/>
              </a:lnSpc>
              <a:spcBef>
                <a:spcPts val="1000"/>
              </a:spcBef>
            </a:pPr>
            <a:r>
              <a:rPr lang="en-IN" sz="1600" dirty="0">
                <a:solidFill>
                  <a:srgbClr val="242424"/>
                </a:solidFill>
                <a:latin typeface="source-serif-pro"/>
              </a:rPr>
              <a:t> You can get the default charset via static method </a:t>
            </a:r>
            <a:r>
              <a:rPr lang="en-IN" sz="1600" dirty="0" err="1">
                <a:solidFill>
                  <a:srgbClr val="242424"/>
                </a:solidFill>
                <a:latin typeface="source-serif-pro"/>
              </a:rPr>
              <a:t>java.nio.charset.Charset.defaultCharset</a:t>
            </a:r>
            <a:r>
              <a:rPr lang="en-IN" sz="1600" dirty="0">
                <a:solidFill>
                  <a:srgbClr val="242424"/>
                </a:solidFill>
                <a:latin typeface="source-serif-pro"/>
              </a:rPr>
              <a:t>() or </a:t>
            </a:r>
            <a:r>
              <a:rPr lang="en-IN" sz="1600" dirty="0" err="1">
                <a:solidFill>
                  <a:srgbClr val="242424"/>
                </a:solidFill>
                <a:latin typeface="source-serif-pro"/>
              </a:rPr>
              <a:t>System.getProperty</a:t>
            </a:r>
            <a:r>
              <a:rPr lang="en-IN" sz="1600" dirty="0">
                <a:solidFill>
                  <a:srgbClr val="242424"/>
                </a:solidFill>
                <a:latin typeface="source-serif-pro"/>
              </a:rPr>
              <a:t>("</a:t>
            </a:r>
            <a:r>
              <a:rPr lang="en-IN" sz="1600" dirty="0" err="1">
                <a:solidFill>
                  <a:srgbClr val="242424"/>
                </a:solidFill>
                <a:latin typeface="source-serif-pro"/>
              </a:rPr>
              <a:t>file.encoding</a:t>
            </a:r>
            <a:r>
              <a:rPr lang="en-IN" sz="1600" dirty="0">
                <a:solidFill>
                  <a:srgbClr val="242424"/>
                </a:solidFill>
                <a:latin typeface="source-serif-pro"/>
              </a:rPr>
              <a:t>"). It is probable safe to use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for ASCII texts, provided that the default charset is compatible to ASCII (such as US-ASCII, ISO-8859-x, UTF-8, and many others, but NOT UTF-16, UTF-16BE, UTF-16LE and many others). Use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is NOT recommended as you have no control of the file encoding charset.</a:t>
            </a:r>
            <a:endParaRPr lang="en-US" sz="1600" dirty="0">
              <a:solidFill>
                <a:srgbClr val="242424"/>
              </a:solidFill>
              <a:latin typeface="source-serif-pro"/>
            </a:endParaRPr>
          </a:p>
        </p:txBody>
      </p:sp>
    </p:spTree>
    <p:extLst>
      <p:ext uri="{BB962C8B-B14F-4D97-AF65-F5344CB8AC3E}">
        <p14:creationId xmlns:p14="http://schemas.microsoft.com/office/powerpoint/2010/main" val="27255388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8C1-7052-751F-C8ED-D18FAD75ECE6}"/>
              </a:ext>
            </a:extLst>
          </p:cNvPr>
          <p:cNvSpPr>
            <a:spLocks noGrp="1"/>
          </p:cNvSpPr>
          <p:nvPr>
            <p:ph type="title"/>
          </p:nvPr>
        </p:nvSpPr>
        <p:spPr/>
        <p:txBody>
          <a:bodyPr>
            <a:normAutofit/>
          </a:bodyPr>
          <a:lstStyle/>
          <a:p>
            <a:r>
              <a:rPr lang="en-IN" sz="2400" i="0" u="none" strike="noStrike" dirty="0">
                <a:solidFill>
                  <a:srgbClr val="0A8464"/>
                </a:solidFill>
                <a:effectLst/>
                <a:latin typeface="Segoe UI" panose="020B0502040204020203" pitchFamily="34" charset="0"/>
              </a:rPr>
              <a:t>Buffered I/O Character-Streams - </a:t>
            </a:r>
            <a:r>
              <a:rPr lang="en-IN" sz="2400" i="0" u="none" strike="noStrike" dirty="0" err="1">
                <a:solidFill>
                  <a:srgbClr val="0A8464"/>
                </a:solidFill>
                <a:effectLst/>
                <a:latin typeface="Consolas" panose="020B0609020204030204" pitchFamily="49" charset="0"/>
              </a:rPr>
              <a:t>BufferedReader</a:t>
            </a:r>
            <a:r>
              <a:rPr lang="en-IN" sz="2400" i="0" u="none" strike="noStrike" dirty="0">
                <a:solidFill>
                  <a:srgbClr val="0A8464"/>
                </a:solidFill>
                <a:effectLst/>
                <a:latin typeface="Segoe UI" panose="020B0502040204020203" pitchFamily="34" charset="0"/>
              </a:rPr>
              <a:t> &amp; </a:t>
            </a:r>
            <a:r>
              <a:rPr lang="en-IN" sz="2400" i="0" u="none" strike="noStrike" dirty="0" err="1">
                <a:solidFill>
                  <a:srgbClr val="0A8464"/>
                </a:solidFill>
                <a:effectLst/>
                <a:latin typeface="Consolas" panose="020B0609020204030204" pitchFamily="49" charset="0"/>
              </a:rPr>
              <a:t>BufferedWriter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56CEE7-AF72-BB89-5A76-AD5B214D4F59}"/>
              </a:ext>
            </a:extLst>
          </p:cNvPr>
          <p:cNvSpPr>
            <a:spLocks noGrp="1"/>
          </p:cNvSpPr>
          <p:nvPr>
            <p:ph idx="1"/>
          </p:nvPr>
        </p:nvSpPr>
        <p:spPr/>
        <p:txBody>
          <a:bodyPr/>
          <a:lstStyle/>
          <a:p>
            <a:pPr>
              <a:lnSpc>
                <a:spcPct val="110000"/>
              </a:lnSpc>
            </a:pPr>
            <a:r>
              <a:rPr lang="en-IN" sz="1600" dirty="0" err="1">
                <a:solidFill>
                  <a:srgbClr val="242424"/>
                </a:solidFill>
                <a:latin typeface="source-serif-pro"/>
              </a:rPr>
              <a:t>BufferedReader</a:t>
            </a:r>
            <a:r>
              <a:rPr lang="en-IN" sz="1600" dirty="0">
                <a:solidFill>
                  <a:srgbClr val="242424"/>
                </a:solidFill>
                <a:latin typeface="source-serif-pro"/>
              </a:rPr>
              <a:t> and </a:t>
            </a:r>
            <a:r>
              <a:rPr lang="en-IN" sz="1600" dirty="0" err="1">
                <a:solidFill>
                  <a:srgbClr val="242424"/>
                </a:solidFill>
                <a:latin typeface="source-serif-pro"/>
              </a:rPr>
              <a:t>BufferedWriter</a:t>
            </a:r>
            <a:r>
              <a:rPr lang="en-IN" sz="1600" dirty="0">
                <a:solidFill>
                  <a:srgbClr val="242424"/>
                </a:solidFill>
                <a:latin typeface="source-serif-pro"/>
              </a:rPr>
              <a:t> can be stacked on top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or other character streams to perform buffered I/O, instead of character-by-character. </a:t>
            </a:r>
            <a:r>
              <a:rPr lang="en-IN" sz="1600" dirty="0" err="1">
                <a:solidFill>
                  <a:srgbClr val="242424"/>
                </a:solidFill>
                <a:latin typeface="source-serif-pro"/>
              </a:rPr>
              <a:t>BufferedReader</a:t>
            </a:r>
            <a:r>
              <a:rPr lang="en-IN" sz="1600" dirty="0">
                <a:solidFill>
                  <a:srgbClr val="242424"/>
                </a:solidFill>
                <a:latin typeface="source-serif-pro"/>
              </a:rPr>
              <a:t> provides a new method </a:t>
            </a:r>
            <a:r>
              <a:rPr lang="en-IN" sz="1600" dirty="0" err="1">
                <a:solidFill>
                  <a:srgbClr val="242424"/>
                </a:solidFill>
                <a:latin typeface="source-serif-pro"/>
              </a:rPr>
              <a:t>readLine</a:t>
            </a:r>
            <a:r>
              <a:rPr lang="en-IN" sz="1600" dirty="0">
                <a:solidFill>
                  <a:srgbClr val="242424"/>
                </a:solidFill>
                <a:latin typeface="source-serif-pro"/>
              </a:rPr>
              <a:t>(), which reads a line and returns a String (without the line delimiter). Lines could be delimited by "\n" (Unix), "\r\n" (Windows), or "\r" (Mac).</a:t>
            </a:r>
            <a:endParaRPr lang="en-US" sz="1600" dirty="0">
              <a:solidFill>
                <a:srgbClr val="242424"/>
              </a:solidFill>
              <a:latin typeface="source-serif-pro"/>
            </a:endParaRPr>
          </a:p>
        </p:txBody>
      </p:sp>
    </p:spTree>
    <p:extLst>
      <p:ext uri="{BB962C8B-B14F-4D97-AF65-F5344CB8AC3E}">
        <p14:creationId xmlns:p14="http://schemas.microsoft.com/office/powerpoint/2010/main" val="14367538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74D-5153-DFBA-8909-AB061944549D}"/>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Conclusion</a:t>
            </a:r>
          </a:p>
        </p:txBody>
      </p:sp>
      <p:sp>
        <p:nvSpPr>
          <p:cNvPr id="3" name="Content Placeholder 2">
            <a:extLst>
              <a:ext uri="{FF2B5EF4-FFF2-40B4-BE49-F238E27FC236}">
                <a16:creationId xmlns:a16="http://schemas.microsoft.com/office/drawing/2014/main" id="{AC1DFB41-ED42-2059-7FEF-3AF0725A2AE5}"/>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dirty="0"/>
              <a:t>Byte-stream Classes: </a:t>
            </a:r>
          </a:p>
          <a:p>
            <a:pPr algn="l">
              <a:buFontTx/>
              <a:buChar char="-"/>
            </a:pPr>
            <a:r>
              <a:rPr lang="en-IN" dirty="0" err="1"/>
              <a:t>InputStream</a:t>
            </a:r>
            <a:r>
              <a:rPr lang="en-IN" dirty="0"/>
              <a:t> </a:t>
            </a:r>
          </a:p>
          <a:p>
            <a:pPr algn="l">
              <a:buFontTx/>
              <a:buChar char="-"/>
            </a:pPr>
            <a:r>
              <a:rPr lang="en-IN" dirty="0" err="1"/>
              <a:t>OutputStream</a:t>
            </a:r>
            <a:r>
              <a:rPr lang="en-IN" dirty="0"/>
              <a:t> </a:t>
            </a:r>
          </a:p>
          <a:p>
            <a:pPr lvl="1">
              <a:buFontTx/>
              <a:buChar char="-"/>
            </a:pP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FileOutputStream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ByteArrayOutputStream</a:t>
            </a:r>
            <a:endParaRPr lang="en-IN" b="0" i="0" u="none" strike="noStrike" dirty="0">
              <a:solidFill>
                <a:srgbClr val="344054"/>
              </a:solidFill>
              <a:effectLst/>
              <a:highlight>
                <a:srgbClr val="FFFFFF"/>
              </a:highlight>
              <a:latin typeface="Source Sans 3"/>
            </a:endParaRPr>
          </a:p>
          <a:p>
            <a:pPr algn="l">
              <a:buFont typeface="Arial" panose="020B0604020202020204" pitchFamily="34" charset="0"/>
              <a:buChar char="•"/>
            </a:pPr>
            <a:r>
              <a:rPr lang="en-IN" dirty="0"/>
              <a:t>Character-stream Classes: </a:t>
            </a:r>
          </a:p>
          <a:p>
            <a:pPr algn="l">
              <a:buFontTx/>
              <a:buChar char="-"/>
            </a:pPr>
            <a:r>
              <a:rPr lang="en-IN" dirty="0"/>
              <a:t>Reader</a:t>
            </a:r>
          </a:p>
          <a:p>
            <a:pPr algn="l">
              <a:buFontTx/>
              <a:buChar char="-"/>
            </a:pPr>
            <a:r>
              <a:rPr lang="en-IN" dirty="0"/>
              <a:t>Writer</a:t>
            </a:r>
          </a:p>
          <a:p>
            <a:pPr lvl="1">
              <a:buFontTx/>
              <a:buChar char="-"/>
            </a:pPr>
            <a:r>
              <a:rPr lang="en-IN" dirty="0"/>
              <a:t> </a:t>
            </a:r>
            <a:r>
              <a:rPr lang="en-IN" b="0" i="0" u="none" strike="noStrike" dirty="0" err="1">
                <a:solidFill>
                  <a:srgbClr val="344054"/>
                </a:solidFill>
                <a:effectLst/>
                <a:highlight>
                  <a:srgbClr val="FFFFFF"/>
                </a:highlight>
                <a:latin typeface="Source Sans 3"/>
              </a:rPr>
              <a:t>FileReader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FileWriter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BufferedWriter</a:t>
            </a:r>
            <a:endParaRPr lang="en-IN" b="0" i="0" u="none" strike="noStrike" dirty="0">
              <a:solidFill>
                <a:srgbClr val="344054"/>
              </a:solidFill>
              <a:effectLst/>
              <a:highlight>
                <a:srgbClr val="FFFFFF"/>
              </a:highlight>
              <a:latin typeface="Source Sans 3"/>
            </a:endParaRPr>
          </a:p>
          <a:p>
            <a:endParaRPr lang="en-US" dirty="0"/>
          </a:p>
        </p:txBody>
      </p:sp>
    </p:spTree>
    <p:extLst>
      <p:ext uri="{BB962C8B-B14F-4D97-AF65-F5344CB8AC3E}">
        <p14:creationId xmlns:p14="http://schemas.microsoft.com/office/powerpoint/2010/main" val="13321986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E7237-64F2-8454-3879-356B97510590}"/>
              </a:ext>
            </a:extLst>
          </p:cNvPr>
          <p:cNvSpPr>
            <a:spLocks noGrp="1"/>
          </p:cNvSpPr>
          <p:nvPr>
            <p:ph idx="1"/>
          </p:nvPr>
        </p:nvSpPr>
        <p:spPr/>
        <p:txBody>
          <a:bodyPr/>
          <a:lstStyle/>
          <a:p>
            <a:r>
              <a:rPr lang="en-IN" dirty="0"/>
              <a:t>Non-stream Classes: </a:t>
            </a:r>
          </a:p>
          <a:p>
            <a:pPr>
              <a:buFontTx/>
              <a:buChar char="-"/>
            </a:pPr>
            <a:r>
              <a:rPr lang="en-IN" dirty="0"/>
              <a:t>File</a:t>
            </a:r>
          </a:p>
          <a:p>
            <a:pPr>
              <a:buFontTx/>
              <a:buChar char="-"/>
            </a:pPr>
            <a:r>
              <a:rPr lang="en-IN" dirty="0" err="1"/>
              <a:t>RandomAccessFile</a:t>
            </a:r>
            <a:r>
              <a:rPr lang="en-IN" dirty="0"/>
              <a:t> </a:t>
            </a:r>
          </a:p>
          <a:p>
            <a:pPr>
              <a:buFontTx/>
              <a:buChar char="-"/>
            </a:pPr>
            <a:r>
              <a:rPr lang="en-IN" dirty="0" err="1"/>
              <a:t>FileInputStream</a:t>
            </a:r>
            <a:r>
              <a:rPr lang="en-IN" dirty="0"/>
              <a:t> </a:t>
            </a:r>
          </a:p>
          <a:p>
            <a:pPr marL="0" indent="0">
              <a:buNone/>
            </a:pPr>
            <a:r>
              <a:rPr lang="en-IN" dirty="0"/>
              <a:t>- </a:t>
            </a:r>
            <a:r>
              <a:rPr lang="en-IN" dirty="0" err="1"/>
              <a:t>FileOutputStream</a:t>
            </a:r>
            <a:endParaRPr lang="en-US" dirty="0"/>
          </a:p>
        </p:txBody>
      </p:sp>
    </p:spTree>
    <p:extLst>
      <p:ext uri="{BB962C8B-B14F-4D97-AF65-F5344CB8AC3E}">
        <p14:creationId xmlns:p14="http://schemas.microsoft.com/office/powerpoint/2010/main" val="21460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580-EDFD-93B1-FE78-7AD854788FAF}"/>
              </a:ext>
            </a:extLst>
          </p:cNvPr>
          <p:cNvSpPr>
            <a:spLocks noGrp="1"/>
          </p:cNvSpPr>
          <p:nvPr>
            <p:ph type="title"/>
          </p:nvPr>
        </p:nvSpPr>
        <p:spPr/>
        <p:txBody>
          <a:bodyPr vert="horz" lIns="91440" tIns="45720" rIns="91440" bIns="45720" rtlCol="0" anchor="ctr">
            <a:normAutofit/>
          </a:bodyPr>
          <a:lstStyle/>
          <a:p>
            <a:r>
              <a:rPr lang="en-IN" b="1">
                <a:solidFill>
                  <a:srgbClr val="0A8464"/>
                </a:solidFill>
                <a:latin typeface="Segoe UI" panose="020B0502040204020203" pitchFamily="34" charset="0"/>
              </a:rPr>
              <a:t>RandomAccessFile</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98038A27-CE0F-F048-E12A-99BAFB7E151E}"/>
              </a:ext>
            </a:extLst>
          </p:cNvPr>
          <p:cNvSpPr>
            <a:spLocks noGrp="1"/>
          </p:cNvSpPr>
          <p:nvPr>
            <p:ph idx="1"/>
          </p:nvPr>
        </p:nvSpPr>
        <p:spPr/>
        <p:txBody>
          <a:bodyPr>
            <a:normAutofit/>
          </a:bodyPr>
          <a:lstStyle/>
          <a:p>
            <a:pPr>
              <a:lnSpc>
                <a:spcPct val="120000"/>
              </a:lnSpc>
            </a:pPr>
            <a:r>
              <a:rPr lang="en-IN" sz="1600" dirty="0">
                <a:solidFill>
                  <a:srgbClr val="242424"/>
                </a:solidFill>
                <a:latin typeface="source-serif-pro"/>
              </a:rPr>
              <a:t>The </a:t>
            </a:r>
            <a:r>
              <a:rPr lang="en-IN" sz="1600" dirty="0" err="1">
                <a:solidFill>
                  <a:srgbClr val="242424"/>
                </a:solidFill>
                <a:latin typeface="source-serif-pro"/>
              </a:rPr>
              <a:t>RandomAccessFile</a:t>
            </a:r>
            <a:r>
              <a:rPr lang="en-IN" sz="1600" dirty="0">
                <a:solidFill>
                  <a:srgbClr val="242424"/>
                </a:solidFill>
                <a:latin typeface="source-serif-pro"/>
              </a:rPr>
              <a:t> class is an </a:t>
            </a:r>
            <a:r>
              <a:rPr lang="en-IN" sz="1600" dirty="0" err="1">
                <a:solidFill>
                  <a:srgbClr val="242424"/>
                </a:solidFill>
                <a:latin typeface="source-serif-pro"/>
              </a:rPr>
              <a:t>indispensible</a:t>
            </a:r>
            <a:r>
              <a:rPr lang="en-IN" sz="1600" dirty="0">
                <a:solidFill>
                  <a:srgbClr val="242424"/>
                </a:solidFill>
                <a:latin typeface="source-serif-pro"/>
              </a:rPr>
              <a:t> tool when it comes to accessing files in a more flexible manner. This class, as the name suggests, allows both reading and writing operations at a random position in the file.</a:t>
            </a:r>
          </a:p>
          <a:p>
            <a:pPr>
              <a:lnSpc>
                <a:spcPct val="120000"/>
              </a:lnSpc>
            </a:pPr>
            <a:endParaRPr lang="en-IN" sz="1600" dirty="0">
              <a:solidFill>
                <a:srgbClr val="242424"/>
              </a:solidFill>
              <a:latin typeface="source-serif-pro"/>
            </a:endParaRPr>
          </a:p>
          <a:p>
            <a:pPr>
              <a:lnSpc>
                <a:spcPct val="120000"/>
              </a:lnSpc>
            </a:pPr>
            <a:r>
              <a:rPr lang="en-IN" sz="1600" dirty="0" err="1">
                <a:solidFill>
                  <a:srgbClr val="242424"/>
                </a:solidFill>
                <a:latin typeface="source-serif-pro"/>
              </a:rPr>
              <a:t>RandomAccessFile</a:t>
            </a:r>
            <a:r>
              <a:rPr lang="en-IN" sz="1600" dirty="0">
                <a:solidFill>
                  <a:srgbClr val="242424"/>
                </a:solidFill>
                <a:latin typeface="source-serif-pro"/>
              </a:rPr>
              <a:t> </a:t>
            </a:r>
            <a:r>
              <a:rPr lang="en-IN" sz="1600" dirty="0" err="1">
                <a:solidFill>
                  <a:srgbClr val="242424"/>
                </a:solidFill>
                <a:latin typeface="source-serif-pro"/>
              </a:rPr>
              <a:t>raf</a:t>
            </a:r>
            <a:r>
              <a:rPr lang="en-IN" sz="1600" dirty="0">
                <a:solidFill>
                  <a:srgbClr val="242424"/>
                </a:solidFill>
                <a:latin typeface="source-serif-pro"/>
              </a:rPr>
              <a:t> = new </a:t>
            </a:r>
            <a:r>
              <a:rPr lang="en-IN" sz="1600" dirty="0" err="1">
                <a:solidFill>
                  <a:srgbClr val="242424"/>
                </a:solidFill>
                <a:latin typeface="source-serif-pro"/>
              </a:rPr>
              <a:t>RandomAccessFile</a:t>
            </a:r>
            <a:r>
              <a:rPr lang="en-IN" sz="1600" dirty="0">
                <a:solidFill>
                  <a:srgbClr val="242424"/>
                </a:solidFill>
                <a:latin typeface="source-serif-pro"/>
              </a:rPr>
              <a:t>("</a:t>
            </a:r>
            <a:r>
              <a:rPr lang="en-IN" sz="1600" dirty="0" err="1">
                <a:solidFill>
                  <a:srgbClr val="242424"/>
                </a:solidFill>
                <a:latin typeface="source-serif-pro"/>
              </a:rPr>
              <a:t>randomfile.txt</a:t>
            </a:r>
            <a:r>
              <a:rPr lang="en-IN" sz="1600" dirty="0">
                <a:solidFill>
                  <a:srgbClr val="242424"/>
                </a:solidFill>
                <a:latin typeface="source-serif-pro"/>
              </a:rPr>
              <a:t>", "</a:t>
            </a:r>
            <a:r>
              <a:rPr lang="en-IN" sz="1600" dirty="0" err="1">
                <a:solidFill>
                  <a:srgbClr val="242424"/>
                </a:solidFill>
                <a:latin typeface="source-serif-pro"/>
              </a:rPr>
              <a:t>rw</a:t>
            </a:r>
            <a:r>
              <a:rPr lang="en-IN" sz="1600" dirty="0">
                <a:solidFill>
                  <a:srgbClr val="242424"/>
                </a:solidFill>
                <a:latin typeface="source-serif-pro"/>
              </a:rPr>
              <a:t>"); </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a:t>
            </a:r>
            <a:r>
              <a:rPr lang="en-IN" sz="1600" dirty="0" err="1">
                <a:solidFill>
                  <a:srgbClr val="242424"/>
                </a:solidFill>
                <a:latin typeface="source-serif-pro"/>
              </a:rPr>
              <a:t>raf.length</a:t>
            </a:r>
            <a:r>
              <a:rPr lang="en-IN" sz="1600" dirty="0">
                <a:solidFill>
                  <a:srgbClr val="242424"/>
                </a:solidFill>
                <a:latin typeface="source-serif-pro"/>
              </a:rPr>
              <a:t>()); // point to the end of the file</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raf.writeUTF</a:t>
            </a:r>
            <a:r>
              <a:rPr lang="en-IN" sz="1600" dirty="0">
                <a:solidFill>
                  <a:srgbClr val="242424"/>
                </a:solidFill>
                <a:latin typeface="source-serif-pro"/>
              </a:rPr>
              <a:t>("Hello, World!");</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(0); // point to the beginning</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raf.skipBytes</a:t>
            </a:r>
            <a:r>
              <a:rPr lang="en-IN" sz="1600" dirty="0">
                <a:solidFill>
                  <a:srgbClr val="242424"/>
                </a:solidFill>
                <a:latin typeface="source-serif-pro"/>
              </a:rPr>
              <a:t>(5); // skip 5 bytes</a:t>
            </a:r>
          </a:p>
          <a:p>
            <a:pPr marL="0" indent="0">
              <a:lnSpc>
                <a:spcPct val="120000"/>
              </a:lnSpc>
              <a:buNone/>
            </a:pPr>
            <a:r>
              <a:rPr lang="en-IN" sz="1600" dirty="0">
                <a:solidFill>
                  <a:srgbClr val="242424"/>
                </a:solidFill>
                <a:latin typeface="source-serif-pro"/>
              </a:rPr>
              <a:t>	String </a:t>
            </a:r>
            <a:r>
              <a:rPr lang="en-IN" sz="1600" dirty="0" err="1">
                <a:solidFill>
                  <a:srgbClr val="242424"/>
                </a:solidFill>
                <a:latin typeface="source-serif-pro"/>
              </a:rPr>
              <a:t>subStr</a:t>
            </a:r>
            <a:r>
              <a:rPr lang="en-IN" sz="1600" dirty="0">
                <a:solidFill>
                  <a:srgbClr val="242424"/>
                </a:solidFill>
                <a:latin typeface="source-serif-pro"/>
              </a:rPr>
              <a:t> = </a:t>
            </a:r>
            <a:r>
              <a:rPr lang="en-IN" sz="1600" dirty="0" err="1">
                <a:solidFill>
                  <a:srgbClr val="242424"/>
                </a:solidFill>
                <a:latin typeface="source-serif-pro"/>
              </a:rPr>
              <a:t>raf.readUTF</a:t>
            </a:r>
            <a:r>
              <a:rPr lang="en-IN" sz="1600" dirty="0">
                <a:solidFill>
                  <a:srgbClr val="242424"/>
                </a:solidFill>
                <a:latin typeface="source-serif-pro"/>
              </a:rPr>
              <a:t>(); // read the remaining part</a:t>
            </a:r>
            <a:endParaRPr lang="en-US" sz="1600" dirty="0">
              <a:solidFill>
                <a:srgbClr val="242424"/>
              </a:solidFill>
              <a:latin typeface="source-serif-pro"/>
            </a:endParaRPr>
          </a:p>
        </p:txBody>
      </p:sp>
    </p:spTree>
    <p:extLst>
      <p:ext uri="{BB962C8B-B14F-4D97-AF65-F5344CB8AC3E}">
        <p14:creationId xmlns:p14="http://schemas.microsoft.com/office/powerpoint/2010/main" val="18102391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49DE-37BC-A985-BA62-7AF75D0D4F3B}"/>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Java IO Package - Key takeaways</a:t>
            </a:r>
            <a:br>
              <a:rPr lang="en-IN" b="1" dirty="0">
                <a:solidFill>
                  <a:srgbClr val="0A8464"/>
                </a:solidFill>
                <a:latin typeface="Segoe UI" panose="020B0502040204020203" pitchFamily="34" charset="0"/>
              </a:rPr>
            </a:b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986C85E-EC97-2F75-59D0-B956D20E1250}"/>
              </a:ext>
            </a:extLst>
          </p:cNvPr>
          <p:cNvSpPr>
            <a:spLocks noGrp="1"/>
          </p:cNvSpPr>
          <p:nvPr>
            <p:ph idx="1"/>
          </p:nvPr>
        </p:nvSpPr>
        <p:spPr/>
        <p:txBody>
          <a:bodyPr>
            <a:normAutofit/>
          </a:bodyPr>
          <a:lstStyle/>
          <a:p>
            <a:pPr>
              <a:lnSpc>
                <a:spcPct val="130000"/>
              </a:lnSpc>
            </a:pPr>
            <a:r>
              <a:rPr lang="en-IN" sz="1600" dirty="0">
                <a:solidFill>
                  <a:srgbClr val="242424"/>
                </a:solidFill>
                <a:latin typeface="source-serif-pro"/>
              </a:rPr>
              <a:t>The Java IO Package is a collection of classes designed for operations involving Input/Output (IO), categorized into stream classes (input/output of primitive datatypes) and non-stream classes (support stream classes and provide additional functionality).</a:t>
            </a:r>
          </a:p>
          <a:p>
            <a:pPr>
              <a:lnSpc>
                <a:spcPct val="130000"/>
              </a:lnSpc>
            </a:pPr>
            <a:r>
              <a:rPr lang="en-IN" sz="1600" dirty="0">
                <a:solidFill>
                  <a:srgbClr val="242424"/>
                </a:solidFill>
                <a:latin typeface="source-serif-pro"/>
              </a:rPr>
              <a:t>Java IO Package's stream classes are further divided into byte-stream classes (</a:t>
            </a:r>
            <a:r>
              <a:rPr lang="en-IN" sz="1600" dirty="0" err="1">
                <a:solidFill>
                  <a:srgbClr val="242424"/>
                </a:solidFill>
                <a:latin typeface="source-serif-pro"/>
              </a:rPr>
              <a:t>InputStream</a:t>
            </a:r>
            <a:r>
              <a:rPr lang="en-IN" sz="1600" dirty="0">
                <a:solidFill>
                  <a:srgbClr val="242424"/>
                </a:solidFill>
                <a:latin typeface="source-serif-pro"/>
              </a:rPr>
              <a:t>, </a:t>
            </a:r>
            <a:r>
              <a:rPr lang="en-IN" sz="1600" dirty="0" err="1">
                <a:solidFill>
                  <a:srgbClr val="242424"/>
                </a:solidFill>
                <a:latin typeface="source-serif-pro"/>
              </a:rPr>
              <a:t>OutputStream</a:t>
            </a:r>
            <a:r>
              <a:rPr lang="en-IN" sz="1600" dirty="0">
                <a:solidFill>
                  <a:srgbClr val="242424"/>
                </a:solidFill>
                <a:latin typeface="source-serif-pro"/>
              </a:rPr>
              <a:t>) and character-stream classes (Reader, Writer).</a:t>
            </a:r>
          </a:p>
          <a:p>
            <a:pPr>
              <a:lnSpc>
                <a:spcPct val="130000"/>
              </a:lnSpc>
            </a:pPr>
            <a:r>
              <a:rPr lang="en-IN" sz="1600" dirty="0">
                <a:solidFill>
                  <a:srgbClr val="242424"/>
                </a:solidFill>
                <a:latin typeface="source-serif-pro"/>
              </a:rPr>
              <a:t>Java IO Package offers different classes like </a:t>
            </a:r>
            <a:r>
              <a:rPr lang="en-IN" sz="1600" dirty="0" err="1">
                <a:solidFill>
                  <a:srgbClr val="242424"/>
                </a:solidFill>
                <a:latin typeface="source-serif-pro"/>
              </a:rPr>
              <a:t>FileInputStream</a:t>
            </a:r>
            <a:r>
              <a:rPr lang="en-IN" sz="1600" dirty="0">
                <a:solidFill>
                  <a:srgbClr val="242424"/>
                </a:solidFill>
                <a:latin typeface="source-serif-pro"/>
              </a:rPr>
              <a:t>, </a:t>
            </a:r>
            <a:r>
              <a:rPr lang="en-IN" sz="1600" dirty="0" err="1">
                <a:solidFill>
                  <a:srgbClr val="242424"/>
                </a:solidFill>
                <a:latin typeface="source-serif-pro"/>
              </a:rPr>
              <a:t>FileOutputStream</a:t>
            </a:r>
            <a:r>
              <a:rPr lang="en-IN" sz="1600" dirty="0">
                <a:solidFill>
                  <a:srgbClr val="242424"/>
                </a:solidFill>
                <a:latin typeface="source-serif-pro"/>
              </a:rPr>
              <a:t>, </a:t>
            </a:r>
            <a:r>
              <a:rPr lang="en-IN" sz="1600" dirty="0" err="1">
                <a:solidFill>
                  <a:srgbClr val="242424"/>
                </a:solidFill>
                <a:latin typeface="source-serif-pro"/>
              </a:rPr>
              <a:t>FileReader</a:t>
            </a:r>
            <a:r>
              <a:rPr lang="en-IN" sz="1600" dirty="0">
                <a:solidFill>
                  <a:srgbClr val="242424"/>
                </a:solidFill>
                <a:latin typeface="source-serif-pro"/>
              </a:rPr>
              <a:t>, </a:t>
            </a:r>
            <a:r>
              <a:rPr lang="en-IN" sz="1600" dirty="0" err="1">
                <a:solidFill>
                  <a:srgbClr val="242424"/>
                </a:solidFill>
                <a:latin typeface="source-serif-pro"/>
              </a:rPr>
              <a:t>FileWriter</a:t>
            </a:r>
            <a:r>
              <a:rPr lang="en-IN" sz="1600" dirty="0">
                <a:solidFill>
                  <a:srgbClr val="242424"/>
                </a:solidFill>
                <a:latin typeface="source-serif-pro"/>
              </a:rPr>
              <a:t>, </a:t>
            </a:r>
            <a:r>
              <a:rPr lang="en-IN" sz="1600" dirty="0" err="1">
                <a:solidFill>
                  <a:srgbClr val="242424"/>
                </a:solidFill>
                <a:latin typeface="source-serif-pro"/>
              </a:rPr>
              <a:t>BufferedReader</a:t>
            </a:r>
            <a:r>
              <a:rPr lang="en-IN" sz="1600" dirty="0">
                <a:solidFill>
                  <a:srgbClr val="242424"/>
                </a:solidFill>
                <a:latin typeface="source-serif-pro"/>
              </a:rPr>
              <a:t>, </a:t>
            </a:r>
            <a:r>
              <a:rPr lang="en-IN" sz="1600" dirty="0" err="1">
                <a:solidFill>
                  <a:srgbClr val="242424"/>
                </a:solidFill>
                <a:latin typeface="source-serif-pro"/>
              </a:rPr>
              <a:t>BufferedWriter</a:t>
            </a:r>
            <a:r>
              <a:rPr lang="en-IN" sz="1600" dirty="0">
                <a:solidFill>
                  <a:srgbClr val="242424"/>
                </a:solidFill>
                <a:latin typeface="source-serif-pro"/>
              </a:rPr>
              <a:t> for various file operations in code.</a:t>
            </a:r>
          </a:p>
          <a:p>
            <a:pPr>
              <a:lnSpc>
                <a:spcPct val="130000"/>
              </a:lnSpc>
            </a:pPr>
            <a:r>
              <a:rPr lang="en-IN" sz="1600" dirty="0">
                <a:solidFill>
                  <a:srgbClr val="242424"/>
                </a:solidFill>
                <a:latin typeface="source-serif-pro"/>
              </a:rPr>
              <a:t>Understanding how to use Java IO Package in techniques for reading and writing data, two main types being Byte Streams (for reading/writing raw binary data) and Character Streams (for reading/writing Unicode characters).</a:t>
            </a:r>
          </a:p>
          <a:p>
            <a:pPr>
              <a:lnSpc>
                <a:spcPct val="130000"/>
              </a:lnSpc>
            </a:pPr>
            <a:r>
              <a:rPr lang="en-IN" sz="1600" dirty="0">
                <a:solidFill>
                  <a:srgbClr val="242424"/>
                </a:solidFill>
                <a:latin typeface="source-serif-pro"/>
              </a:rPr>
              <a:t>To use Java IO Package effectively includes proper handling of IO exceptions, use of decorators to add special behaviours to an object dynamically, reading data in chunks for better performance.</a:t>
            </a:r>
          </a:p>
        </p:txBody>
      </p:sp>
    </p:spTree>
    <p:extLst>
      <p:ext uri="{BB962C8B-B14F-4D97-AF65-F5344CB8AC3E}">
        <p14:creationId xmlns:p14="http://schemas.microsoft.com/office/powerpoint/2010/main" val="165663761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CCA-B9E4-F7D0-CF7C-B94495AD8650}"/>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What is Thread ?</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31BE4674-F6D9-8C7C-E429-08E78EDE8AC5}"/>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Thread is the smallest unit of processes which executes independently within the program, JVM allows an application multiple threads of execution concurrently.</a:t>
            </a:r>
            <a:endParaRPr lang="en-US" dirty="0"/>
          </a:p>
        </p:txBody>
      </p:sp>
    </p:spTree>
    <p:extLst>
      <p:ext uri="{BB962C8B-B14F-4D97-AF65-F5344CB8AC3E}">
        <p14:creationId xmlns:p14="http://schemas.microsoft.com/office/powerpoint/2010/main" val="31705373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4269-81BE-5B08-B6B3-0B015835B793}"/>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Thread Lifecycle in Java</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33CD7052-D8C0-B5BF-DE5B-73A2AF7210B5}"/>
              </a:ext>
            </a:extLst>
          </p:cNvPr>
          <p:cNvSpPr>
            <a:spLocks noGrp="1"/>
          </p:cNvSpPr>
          <p:nvPr>
            <p:ph idx="1"/>
          </p:nvPr>
        </p:nvSpPr>
        <p:spPr/>
        <p:txBody>
          <a:bodyPr>
            <a:normAutofit lnSpcReduction="10000"/>
          </a:bodyPr>
          <a:lstStyle/>
          <a:p>
            <a:pPr marL="0" indent="0" algn="l">
              <a:buNone/>
            </a:pPr>
            <a:r>
              <a:rPr lang="en-IN" b="0" i="0" u="none" strike="noStrike" dirty="0">
                <a:solidFill>
                  <a:srgbClr val="242424"/>
                </a:solidFill>
                <a:effectLst/>
                <a:latin typeface="source-serif-pro"/>
              </a:rPr>
              <a:t>Understanding the thread lifecycle is crucial for proper thread management. A thread in Java goes through several states:</a:t>
            </a:r>
          </a:p>
          <a:p>
            <a:pPr algn="l">
              <a:buFont typeface="+mj-lt"/>
              <a:buAutoNum type="arabicPeriod"/>
            </a:pPr>
            <a:r>
              <a:rPr lang="en-IN" b="1" i="0" u="none" strike="noStrike" dirty="0">
                <a:solidFill>
                  <a:srgbClr val="242424"/>
                </a:solidFill>
                <a:effectLst/>
                <a:latin typeface="source-serif-pro"/>
              </a:rPr>
              <a:t>New:</a:t>
            </a:r>
            <a:r>
              <a:rPr lang="en-IN" b="0" i="0" u="none" strike="noStrike" dirty="0">
                <a:solidFill>
                  <a:srgbClr val="242424"/>
                </a:solidFill>
                <a:effectLst/>
                <a:latin typeface="source-serif-pro"/>
              </a:rPr>
              <a:t> When a thread instance is created, it’s in the new state.</a:t>
            </a:r>
          </a:p>
          <a:p>
            <a:pPr algn="l">
              <a:buFont typeface="+mj-lt"/>
              <a:buAutoNum type="arabicPeriod"/>
            </a:pPr>
            <a:r>
              <a:rPr lang="en-IN" b="1" i="0" u="none" strike="noStrike" dirty="0">
                <a:solidFill>
                  <a:srgbClr val="242424"/>
                </a:solidFill>
                <a:effectLst/>
                <a:latin typeface="source-serif-pro"/>
              </a:rPr>
              <a:t>Runnable</a:t>
            </a:r>
            <a:r>
              <a:rPr lang="en-IN" b="0" i="0" u="none" strike="noStrike" dirty="0">
                <a:solidFill>
                  <a:srgbClr val="242424"/>
                </a:solidFill>
                <a:effectLst/>
                <a:latin typeface="source-serif-pro"/>
              </a:rPr>
              <a:t>: Once the start() method is invoked, the thread enters the runnable state, where it's ready to run and waiting for CPU allocation.</a:t>
            </a:r>
          </a:p>
          <a:p>
            <a:pPr algn="l">
              <a:buFont typeface="+mj-lt"/>
              <a:buAutoNum type="arabicPeriod"/>
            </a:pPr>
            <a:r>
              <a:rPr lang="en-IN" b="1" i="0" u="none" strike="noStrike" dirty="0">
                <a:solidFill>
                  <a:srgbClr val="242424"/>
                </a:solidFill>
                <a:effectLst/>
                <a:latin typeface="source-serif-pro"/>
              </a:rPr>
              <a:t>Running:</a:t>
            </a:r>
            <a:r>
              <a:rPr lang="en-IN" b="0" i="0" u="none" strike="noStrike" dirty="0">
                <a:solidFill>
                  <a:srgbClr val="242424"/>
                </a:solidFill>
                <a:effectLst/>
                <a:latin typeface="source-serif-pro"/>
              </a:rPr>
              <a:t> The thread is currently executing.</a:t>
            </a:r>
          </a:p>
          <a:p>
            <a:pPr algn="l">
              <a:buFont typeface="+mj-lt"/>
              <a:buAutoNum type="arabicPeriod"/>
            </a:pPr>
            <a:r>
              <a:rPr lang="en-IN" b="1" i="0" u="none" strike="noStrike" dirty="0">
                <a:solidFill>
                  <a:srgbClr val="242424"/>
                </a:solidFill>
                <a:effectLst/>
                <a:latin typeface="source-serif-pro"/>
              </a:rPr>
              <a:t>Blocked/Waiting:</a:t>
            </a:r>
            <a:r>
              <a:rPr lang="en-IN" b="0" i="0" u="none" strike="noStrike" dirty="0">
                <a:solidFill>
                  <a:srgbClr val="242424"/>
                </a:solidFill>
                <a:effectLst/>
                <a:latin typeface="source-serif-pro"/>
              </a:rPr>
              <a:t> The thread might be waiting for resources or for another thread to perform a task.</a:t>
            </a:r>
          </a:p>
          <a:p>
            <a:pPr algn="l">
              <a:buFont typeface="+mj-lt"/>
              <a:buAutoNum type="arabicPeriod"/>
            </a:pPr>
            <a:r>
              <a:rPr lang="en-IN" b="1" i="0" u="none" strike="noStrike" dirty="0">
                <a:solidFill>
                  <a:srgbClr val="242424"/>
                </a:solidFill>
                <a:effectLst/>
                <a:latin typeface="source-serif-pro"/>
              </a:rPr>
              <a:t>Terminated:</a:t>
            </a:r>
            <a:r>
              <a:rPr lang="en-IN" b="0" i="0" u="none" strike="noStrike" dirty="0">
                <a:solidFill>
                  <a:srgbClr val="242424"/>
                </a:solidFill>
                <a:effectLst/>
                <a:latin typeface="source-serif-pro"/>
              </a:rPr>
              <a:t> The thread’s run method completes, and the thread is terminated.</a:t>
            </a:r>
          </a:p>
          <a:p>
            <a:endParaRPr lang="en-US" dirty="0"/>
          </a:p>
        </p:txBody>
      </p:sp>
    </p:spTree>
    <p:extLst>
      <p:ext uri="{BB962C8B-B14F-4D97-AF65-F5344CB8AC3E}">
        <p14:creationId xmlns:p14="http://schemas.microsoft.com/office/powerpoint/2010/main" val="383978191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CCA-B9E4-F7D0-CF7C-B94495AD8650}"/>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How can we create thread in java ?</a:t>
            </a:r>
          </a:p>
        </p:txBody>
      </p:sp>
      <p:sp>
        <p:nvSpPr>
          <p:cNvPr id="3" name="Content Placeholder 2">
            <a:extLst>
              <a:ext uri="{FF2B5EF4-FFF2-40B4-BE49-F238E27FC236}">
                <a16:creationId xmlns:a16="http://schemas.microsoft.com/office/drawing/2014/main" id="{31BE4674-F6D9-8C7C-E429-08E78EDE8AC5}"/>
              </a:ext>
            </a:extLst>
          </p:cNvPr>
          <p:cNvSpPr>
            <a:spLocks noGrp="1"/>
          </p:cNvSpPr>
          <p:nvPr>
            <p:ph idx="1"/>
          </p:nvPr>
        </p:nvSpPr>
        <p:spPr/>
        <p:txBody>
          <a:bodyPr>
            <a:normAutofit/>
          </a:bodyPr>
          <a:lstStyle/>
          <a:p>
            <a:pPr algn="l"/>
            <a:r>
              <a:rPr lang="en-IN" b="0" i="0" u="none" strike="noStrike" dirty="0">
                <a:solidFill>
                  <a:srgbClr val="242424"/>
                </a:solidFill>
                <a:effectLst/>
                <a:latin typeface="source-serif-pro"/>
              </a:rPr>
              <a:t>There are 2 ways we can create threads in Java.</a:t>
            </a:r>
          </a:p>
          <a:p>
            <a:pPr lvl="1"/>
            <a:r>
              <a:rPr lang="en-IN" b="1" i="0" u="none" strike="noStrike" dirty="0">
                <a:solidFill>
                  <a:srgbClr val="242424"/>
                </a:solidFill>
                <a:effectLst/>
                <a:latin typeface="sohne"/>
              </a:rPr>
              <a:t>By extending Thread class</a:t>
            </a:r>
          </a:p>
          <a:p>
            <a:pPr lvl="1"/>
            <a:r>
              <a:rPr lang="en-IN" b="1" i="0" u="none" strike="noStrike" dirty="0">
                <a:solidFill>
                  <a:srgbClr val="242424"/>
                </a:solidFill>
                <a:effectLst/>
                <a:latin typeface="sohne"/>
              </a:rPr>
              <a:t>By implementing runnable Interface.</a:t>
            </a:r>
          </a:p>
        </p:txBody>
      </p:sp>
    </p:spTree>
    <p:extLst>
      <p:ext uri="{BB962C8B-B14F-4D97-AF65-F5344CB8AC3E}">
        <p14:creationId xmlns:p14="http://schemas.microsoft.com/office/powerpoint/2010/main" val="383894775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12F2-9950-7AD5-32D5-D3FBD4EEB0E0}"/>
              </a:ext>
            </a:extLst>
          </p:cNvPr>
          <p:cNvSpPr>
            <a:spLocks noGrp="1"/>
          </p:cNvSpPr>
          <p:nvPr>
            <p:ph type="title"/>
          </p:nvPr>
        </p:nvSpPr>
        <p:spPr>
          <a:xfrm>
            <a:off x="833252" y="348857"/>
            <a:ext cx="10515600" cy="1325563"/>
          </a:xfrm>
        </p:spPr>
        <p:txBody>
          <a:bodyPr vert="horz" lIns="91440" tIns="45720" rIns="91440" bIns="45720" rtlCol="0" anchor="ctr">
            <a:normAutofit/>
          </a:bodyPr>
          <a:lstStyle/>
          <a:p>
            <a:r>
              <a:rPr lang="en-IN" b="1" dirty="0">
                <a:solidFill>
                  <a:srgbClr val="0A8464"/>
                </a:solidFill>
                <a:latin typeface="Segoe UI" panose="020B0502040204020203" pitchFamily="34" charset="0"/>
              </a:rPr>
              <a:t>Methods of Thread</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DB059001-2DE9-D362-7607-E55446F107F8}"/>
              </a:ext>
            </a:extLst>
          </p:cNvPr>
          <p:cNvSpPr>
            <a:spLocks noGrp="1"/>
          </p:cNvSpPr>
          <p:nvPr>
            <p:ph idx="1"/>
          </p:nvPr>
        </p:nvSpPr>
        <p:spPr>
          <a:xfrm>
            <a:off x="838200" y="1389413"/>
            <a:ext cx="10515600" cy="4787550"/>
          </a:xfrm>
        </p:spPr>
        <p:txBody>
          <a:bodyPr>
            <a:normAutofit fontScale="62500" lnSpcReduction="20000"/>
          </a:bodyPr>
          <a:lstStyle/>
          <a:p>
            <a:pPr algn="l"/>
            <a:r>
              <a:rPr lang="en-IN" b="1" i="0" u="none" strike="noStrike" dirty="0" err="1">
                <a:solidFill>
                  <a:srgbClr val="242424"/>
                </a:solidFill>
                <a:effectLst/>
                <a:latin typeface="sohne"/>
              </a:rPr>
              <a:t>activeCount</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an active thread count of the current threads thread group and its subgroup.</a:t>
            </a:r>
          </a:p>
          <a:p>
            <a:pPr algn="l"/>
            <a:r>
              <a:rPr lang="en-IN" b="1" i="0" u="none" strike="noStrike" dirty="0" err="1">
                <a:solidFill>
                  <a:srgbClr val="242424"/>
                </a:solidFill>
                <a:effectLst/>
                <a:latin typeface="sohne"/>
              </a:rPr>
              <a:t>currentThread</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Refers to the currently running thread object.</a:t>
            </a:r>
          </a:p>
          <a:p>
            <a:pPr algn="l"/>
            <a:r>
              <a:rPr lang="en-IN" b="1" i="0" u="none" strike="noStrike" dirty="0" err="1">
                <a:solidFill>
                  <a:srgbClr val="242424"/>
                </a:solidFill>
                <a:effectLst/>
                <a:latin typeface="sohne"/>
              </a:rPr>
              <a:t>getId</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identifier of the thread.</a:t>
            </a:r>
          </a:p>
          <a:p>
            <a:pPr algn="l"/>
            <a:r>
              <a:rPr lang="en-IN" b="1" i="0" u="none" strike="noStrike" dirty="0" err="1">
                <a:solidFill>
                  <a:srgbClr val="242424"/>
                </a:solidFill>
                <a:effectLst/>
                <a:latin typeface="sohne"/>
              </a:rPr>
              <a:t>getName</a:t>
            </a:r>
            <a:r>
              <a:rPr lang="en-IN" b="1" i="0" u="none" strike="noStrike" dirty="0">
                <a:solidFill>
                  <a:srgbClr val="242424"/>
                </a:solidFill>
                <a:effectLst/>
                <a:latin typeface="sohne"/>
              </a:rPr>
              <a:t>() -</a:t>
            </a:r>
          </a:p>
          <a:p>
            <a:pPr lvl="1"/>
            <a:r>
              <a:rPr lang="en-IN" b="0" i="0" u="none" strike="noStrike" dirty="0">
                <a:solidFill>
                  <a:srgbClr val="242424"/>
                </a:solidFill>
                <a:effectLst/>
                <a:latin typeface="source-serif-pro"/>
              </a:rPr>
              <a:t>Returns the current thread’s name.</a:t>
            </a:r>
          </a:p>
          <a:p>
            <a:pPr algn="l"/>
            <a:r>
              <a:rPr lang="en-IN" b="1" i="0" u="none" strike="noStrike" dirty="0" err="1">
                <a:solidFill>
                  <a:srgbClr val="242424"/>
                </a:solidFill>
                <a:effectLst/>
                <a:latin typeface="sohne"/>
              </a:rPr>
              <a:t>setName</a:t>
            </a:r>
            <a:r>
              <a:rPr lang="en-IN" b="1" i="0" u="none" strike="noStrike" dirty="0">
                <a:solidFill>
                  <a:srgbClr val="242424"/>
                </a:solidFill>
                <a:effectLst/>
                <a:latin typeface="sohne"/>
              </a:rPr>
              <a:t>(String name)-</a:t>
            </a:r>
          </a:p>
          <a:p>
            <a:pPr lvl="1"/>
            <a:r>
              <a:rPr lang="en-IN" b="0" i="0" u="none" strike="noStrike" dirty="0">
                <a:solidFill>
                  <a:srgbClr val="242424"/>
                </a:solidFill>
                <a:effectLst/>
                <a:latin typeface="source-serif-pro"/>
              </a:rPr>
              <a:t>Assigns a new name to the thread.</a:t>
            </a:r>
          </a:p>
          <a:p>
            <a:pPr algn="l"/>
            <a:r>
              <a:rPr lang="en-IN" b="1" i="0" u="none" strike="noStrike" dirty="0" err="1">
                <a:solidFill>
                  <a:srgbClr val="242424"/>
                </a:solidFill>
                <a:effectLst/>
                <a:latin typeface="sohne"/>
              </a:rPr>
              <a:t>setPriority</a:t>
            </a:r>
            <a:r>
              <a:rPr lang="en-IN" b="1" i="0" u="none" strike="noStrike" dirty="0">
                <a:solidFill>
                  <a:srgbClr val="242424"/>
                </a:solidFill>
                <a:effectLst/>
                <a:latin typeface="sohne"/>
              </a:rPr>
              <a:t>(int </a:t>
            </a:r>
            <a:r>
              <a:rPr lang="en-IN" b="1" i="0" u="none" strike="noStrike" dirty="0" err="1">
                <a:solidFill>
                  <a:srgbClr val="242424"/>
                </a:solidFill>
                <a:effectLst/>
                <a:latin typeface="sohne"/>
              </a:rPr>
              <a:t>newPriority</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Sets new priority to the thread.</a:t>
            </a:r>
          </a:p>
          <a:p>
            <a:pPr algn="l"/>
            <a:r>
              <a:rPr lang="en-IN" b="1" i="0" u="none" strike="noStrike" dirty="0" err="1">
                <a:solidFill>
                  <a:srgbClr val="242424"/>
                </a:solidFill>
                <a:effectLst/>
                <a:latin typeface="sohne"/>
              </a:rPr>
              <a:t>getPriority</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thread’s priority.</a:t>
            </a:r>
          </a:p>
          <a:p>
            <a:pPr algn="l"/>
            <a:r>
              <a:rPr lang="en-IN" b="1" i="0" u="none" strike="noStrike" dirty="0">
                <a:solidFill>
                  <a:srgbClr val="242424"/>
                </a:solidFill>
                <a:effectLst/>
                <a:latin typeface="sohne"/>
              </a:rPr>
              <a:t>run() -</a:t>
            </a:r>
          </a:p>
          <a:p>
            <a:pPr lvl="1"/>
            <a:r>
              <a:rPr lang="en-IN" b="0" i="0" u="none" strike="noStrike" dirty="0">
                <a:solidFill>
                  <a:srgbClr val="242424"/>
                </a:solidFill>
                <a:effectLst/>
                <a:latin typeface="source-serif-pro"/>
              </a:rPr>
              <a:t>When the run method is called it simply executes the code in the run method same as the normal method.</a:t>
            </a:r>
          </a:p>
          <a:p>
            <a:pPr lvl="1"/>
            <a:r>
              <a:rPr lang="en-IN" b="0" i="0" u="none" strike="noStrike" dirty="0">
                <a:solidFill>
                  <a:srgbClr val="242424"/>
                </a:solidFill>
                <a:effectLst/>
                <a:latin typeface="source-serif-pro"/>
              </a:rPr>
              <a:t>The run method simply executes the code specified in the run method, it does not create a new thread</a:t>
            </a:r>
          </a:p>
          <a:p>
            <a:endParaRPr lang="en-US" dirty="0"/>
          </a:p>
        </p:txBody>
      </p:sp>
    </p:spTree>
    <p:extLst>
      <p:ext uri="{BB962C8B-B14F-4D97-AF65-F5344CB8AC3E}">
        <p14:creationId xmlns:p14="http://schemas.microsoft.com/office/powerpoint/2010/main" val="21599155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0A94-E3BD-AC42-8E29-D1A927ADE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CB8243-A611-CD44-E270-ED9B3A4695A5}"/>
              </a:ext>
            </a:extLst>
          </p:cNvPr>
          <p:cNvSpPr>
            <a:spLocks noGrp="1"/>
          </p:cNvSpPr>
          <p:nvPr>
            <p:ph idx="1"/>
          </p:nvPr>
        </p:nvSpPr>
        <p:spPr/>
        <p:txBody>
          <a:bodyPr>
            <a:normAutofit fontScale="70000" lnSpcReduction="20000"/>
          </a:bodyPr>
          <a:lstStyle/>
          <a:p>
            <a:pPr algn="l"/>
            <a:r>
              <a:rPr lang="en-IN" b="1" i="0" u="none" strike="noStrike" dirty="0">
                <a:solidFill>
                  <a:srgbClr val="242424"/>
                </a:solidFill>
                <a:effectLst/>
                <a:latin typeface="sohne"/>
              </a:rPr>
              <a:t>start()</a:t>
            </a:r>
          </a:p>
          <a:p>
            <a:pPr lvl="1"/>
            <a:r>
              <a:rPr lang="en-IN" b="0" i="0" u="none" strike="noStrike" dirty="0">
                <a:solidFill>
                  <a:srgbClr val="242424"/>
                </a:solidFill>
                <a:effectLst/>
                <a:latin typeface="source-serif-pro"/>
              </a:rPr>
              <a:t>Creates a new thread and starts the execution of code in the run method.</a:t>
            </a:r>
          </a:p>
          <a:p>
            <a:pPr algn="l"/>
            <a:r>
              <a:rPr lang="en-IN" b="1" i="0" u="none" strike="noStrike" dirty="0" err="1">
                <a:solidFill>
                  <a:srgbClr val="242424"/>
                </a:solidFill>
                <a:effectLst/>
                <a:latin typeface="sohne"/>
              </a:rPr>
              <a:t>getThreadGroup</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current thread group this thread belongs to.</a:t>
            </a:r>
          </a:p>
          <a:p>
            <a:pPr algn="l"/>
            <a:r>
              <a:rPr lang="en-IN" b="1" i="0" u="none" strike="noStrike" dirty="0">
                <a:solidFill>
                  <a:srgbClr val="242424"/>
                </a:solidFill>
                <a:effectLst/>
                <a:latin typeface="sohne"/>
              </a:rPr>
              <a:t>interrupt()</a:t>
            </a:r>
          </a:p>
          <a:p>
            <a:pPr lvl="1"/>
            <a:r>
              <a:rPr lang="en-IN" b="0" i="0" u="none" strike="noStrike" dirty="0">
                <a:solidFill>
                  <a:srgbClr val="242424"/>
                </a:solidFill>
                <a:effectLst/>
                <a:latin typeface="source-serif-pro"/>
              </a:rPr>
              <a:t>Interrupts this thread.</a:t>
            </a:r>
          </a:p>
          <a:p>
            <a:pPr algn="l"/>
            <a:r>
              <a:rPr lang="en-IN" b="1" i="0" u="none" strike="noStrike" dirty="0">
                <a:solidFill>
                  <a:srgbClr val="242424"/>
                </a:solidFill>
                <a:effectLst/>
                <a:latin typeface="sohne"/>
              </a:rPr>
              <a:t>interrupted()</a:t>
            </a:r>
          </a:p>
          <a:p>
            <a:pPr lvl="1"/>
            <a:r>
              <a:rPr lang="en-IN" b="0" i="0" u="none" strike="noStrike" dirty="0">
                <a:solidFill>
                  <a:srgbClr val="242424"/>
                </a:solidFill>
                <a:effectLst/>
                <a:latin typeface="source-serif-pro"/>
              </a:rPr>
              <a:t>Tests whether this thread is interrupted.</a:t>
            </a:r>
          </a:p>
          <a:p>
            <a:pPr algn="l"/>
            <a:r>
              <a:rPr lang="en-IN" b="1" i="0" u="none" strike="noStrike" dirty="0" err="1">
                <a:solidFill>
                  <a:srgbClr val="242424"/>
                </a:solidFill>
                <a:effectLst/>
                <a:latin typeface="sohne"/>
              </a:rPr>
              <a:t>isAlive</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Tests whether this thread is alive.</a:t>
            </a:r>
          </a:p>
          <a:p>
            <a:pPr algn="l"/>
            <a:r>
              <a:rPr lang="en-IN" b="1" i="0" u="none" strike="noStrike" dirty="0" err="1">
                <a:solidFill>
                  <a:srgbClr val="242424"/>
                </a:solidFill>
                <a:effectLst/>
                <a:latin typeface="sohne"/>
              </a:rPr>
              <a:t>isDaemon</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Tests whether this thread is a daemon thread or not.</a:t>
            </a:r>
          </a:p>
          <a:p>
            <a:r>
              <a:rPr lang="en-IN" b="1" i="0" u="none" strike="noStrike" dirty="0" err="1">
                <a:solidFill>
                  <a:srgbClr val="242424"/>
                </a:solidFill>
                <a:effectLst/>
                <a:latin typeface="source-serif-pro"/>
              </a:rPr>
              <a:t>setDaemon</a:t>
            </a:r>
            <a:r>
              <a:rPr lang="en-IN" b="1" i="0" u="none" strike="noStrike" dirty="0">
                <a:solidFill>
                  <a:srgbClr val="242424"/>
                </a:solidFill>
                <a:effectLst/>
                <a:latin typeface="source-serif-pro"/>
              </a:rPr>
              <a:t>(</a:t>
            </a:r>
            <a:r>
              <a:rPr lang="en-IN" b="1" i="0" u="none" strike="noStrike" dirty="0" err="1">
                <a:solidFill>
                  <a:srgbClr val="242424"/>
                </a:solidFill>
                <a:effectLst/>
                <a:latin typeface="source-serif-pro"/>
              </a:rPr>
              <a:t>boolean</a:t>
            </a:r>
            <a:r>
              <a:rPr lang="en-IN" b="1" i="0" u="none" strike="noStrike" dirty="0">
                <a:solidFill>
                  <a:srgbClr val="242424"/>
                </a:solidFill>
                <a:effectLst/>
                <a:latin typeface="source-serif-pro"/>
              </a:rPr>
              <a:t> on)</a:t>
            </a:r>
            <a:r>
              <a:rPr lang="en-IN" b="0" i="0" u="none" strike="noStrike" dirty="0">
                <a:solidFill>
                  <a:srgbClr val="242424"/>
                </a:solidFill>
                <a:effectLst/>
                <a:highlight>
                  <a:srgbClr val="FFFFFF"/>
                </a:highlight>
                <a:latin typeface="source-serif-pro"/>
              </a:rPr>
              <a:t>- </a:t>
            </a:r>
          </a:p>
          <a:p>
            <a:pPr lvl="1"/>
            <a:r>
              <a:rPr lang="en-IN" b="0" i="0" u="none" strike="noStrike" dirty="0">
                <a:solidFill>
                  <a:srgbClr val="242424"/>
                </a:solidFill>
                <a:effectLst/>
                <a:highlight>
                  <a:srgbClr val="FFFFFF"/>
                </a:highlight>
                <a:latin typeface="source-serif-pro"/>
              </a:rPr>
              <a:t>Set if thread is daemon or not</a:t>
            </a:r>
          </a:p>
        </p:txBody>
      </p:sp>
    </p:spTree>
    <p:extLst>
      <p:ext uri="{BB962C8B-B14F-4D97-AF65-F5344CB8AC3E}">
        <p14:creationId xmlns:p14="http://schemas.microsoft.com/office/powerpoint/2010/main" val="197358172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A1E2-4E2C-DA21-CF6B-53FF0D8E2D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B4305F-C957-0645-BD77-59823ECB4DD8}"/>
              </a:ext>
            </a:extLst>
          </p:cNvPr>
          <p:cNvSpPr>
            <a:spLocks noGrp="1"/>
          </p:cNvSpPr>
          <p:nvPr>
            <p:ph idx="1"/>
          </p:nvPr>
        </p:nvSpPr>
        <p:spPr/>
        <p:txBody>
          <a:bodyPr/>
          <a:lstStyle/>
          <a:p>
            <a:pPr algn="l"/>
            <a:r>
              <a:rPr lang="en-IN" b="1" i="0" u="none" strike="noStrike" dirty="0">
                <a:solidFill>
                  <a:srgbClr val="242424"/>
                </a:solidFill>
                <a:effectLst/>
                <a:latin typeface="sohne"/>
              </a:rPr>
              <a:t>join() -</a:t>
            </a:r>
          </a:p>
          <a:p>
            <a:pPr lvl="1"/>
            <a:r>
              <a:rPr lang="en-IN" b="0" i="0" u="none" strike="noStrike" dirty="0">
                <a:solidFill>
                  <a:srgbClr val="242424"/>
                </a:solidFill>
                <a:effectLst/>
                <a:latin typeface="source-serif-pro"/>
              </a:rPr>
              <a:t>Waits for the current thread to die before starting execution of the thread on which the join method is called.</a:t>
            </a:r>
          </a:p>
          <a:p>
            <a:pPr algn="l"/>
            <a:r>
              <a:rPr lang="en-IN" b="1" i="0" u="none" strike="noStrike" dirty="0">
                <a:solidFill>
                  <a:srgbClr val="242424"/>
                </a:solidFill>
                <a:effectLst/>
                <a:latin typeface="sohne"/>
              </a:rPr>
              <a:t>yield()</a:t>
            </a:r>
          </a:p>
          <a:p>
            <a:pPr lvl="1"/>
            <a:r>
              <a:rPr lang="en-IN" b="0" i="0" u="none" strike="noStrike" dirty="0">
                <a:solidFill>
                  <a:srgbClr val="242424"/>
                </a:solidFill>
                <a:effectLst/>
                <a:latin typeface="source-serif-pro"/>
              </a:rPr>
              <a:t>A hint to the scheduler that the current thread is willing to yield its current use of the processor.</a:t>
            </a:r>
          </a:p>
          <a:p>
            <a:pPr lvl="1"/>
            <a:r>
              <a:rPr lang="en-IN" b="0" i="0" u="none" strike="noStrike" dirty="0">
                <a:solidFill>
                  <a:srgbClr val="242424"/>
                </a:solidFill>
                <a:effectLst/>
                <a:latin typeface="source-serif-pro"/>
              </a:rPr>
              <a:t>Yield tells the processor that it is ready to give up its resources voluntarily, this method is platform-dependent and its behaviour is not predictable.</a:t>
            </a:r>
          </a:p>
          <a:p>
            <a:endParaRPr lang="en-US" dirty="0"/>
          </a:p>
        </p:txBody>
      </p:sp>
    </p:spTree>
    <p:extLst>
      <p:ext uri="{BB962C8B-B14F-4D97-AF65-F5344CB8AC3E}">
        <p14:creationId xmlns:p14="http://schemas.microsoft.com/office/powerpoint/2010/main" val="27213102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DF79-3DEC-7B9A-42D7-F8C7A369B1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49A687-0F04-724E-9981-8E99366BC266}"/>
              </a:ext>
            </a:extLst>
          </p:cNvPr>
          <p:cNvSpPr>
            <a:spLocks noGrp="1"/>
          </p:cNvSpPr>
          <p:nvPr>
            <p:ph idx="1"/>
          </p:nvPr>
        </p:nvSpPr>
        <p:spPr/>
        <p:txBody>
          <a:bodyPr>
            <a:normAutofit fontScale="85000" lnSpcReduction="20000"/>
          </a:bodyPr>
          <a:lstStyle/>
          <a:p>
            <a:pPr algn="l"/>
            <a:r>
              <a:rPr lang="en-IN" b="1" i="1" u="none" strike="noStrike" dirty="0">
                <a:solidFill>
                  <a:srgbClr val="242424"/>
                </a:solidFill>
                <a:effectLst/>
                <a:latin typeface="source-serif-pro"/>
              </a:rPr>
              <a:t>There are few methods in the Thread which are depreciated like </a:t>
            </a:r>
            <a:r>
              <a:rPr lang="en-IN" b="1" i="1" u="none" strike="noStrike" dirty="0" err="1">
                <a:solidFill>
                  <a:srgbClr val="242424"/>
                </a:solidFill>
                <a:effectLst/>
                <a:latin typeface="source-serif-pro"/>
              </a:rPr>
              <a:t>Thread.stop</a:t>
            </a:r>
            <a:r>
              <a:rPr lang="en-IN" b="1" i="1" u="none" strike="noStrike" dirty="0">
                <a:solidFill>
                  <a:srgbClr val="242424"/>
                </a:solidFill>
                <a:effectLst/>
                <a:latin typeface="source-serif-pro"/>
              </a:rPr>
              <a:t>(), </a:t>
            </a:r>
            <a:r>
              <a:rPr lang="en-IN" b="1" i="1" u="none" strike="noStrike" dirty="0" err="1">
                <a:solidFill>
                  <a:srgbClr val="242424"/>
                </a:solidFill>
                <a:effectLst/>
                <a:latin typeface="source-serif-pro"/>
              </a:rPr>
              <a:t>Thread.suspend</a:t>
            </a:r>
            <a:r>
              <a:rPr lang="en-IN" b="1" i="1" u="none" strike="noStrike" dirty="0">
                <a:solidFill>
                  <a:srgbClr val="242424"/>
                </a:solidFill>
                <a:effectLst/>
                <a:latin typeface="source-serif-pro"/>
              </a:rPr>
              <a:t>(),</a:t>
            </a:r>
            <a:r>
              <a:rPr lang="en-IN" b="1" i="1" u="none" strike="noStrike" dirty="0" err="1">
                <a:solidFill>
                  <a:srgbClr val="242424"/>
                </a:solidFill>
                <a:effectLst/>
                <a:latin typeface="source-serif-pro"/>
              </a:rPr>
              <a:t>Thread.resume</a:t>
            </a:r>
            <a:r>
              <a:rPr lang="en-IN" b="1" i="1" u="none" strike="noStrike" dirty="0">
                <a:solidFill>
                  <a:srgbClr val="242424"/>
                </a:solidFill>
                <a:effectLst/>
                <a:latin typeface="source-serif-pro"/>
              </a:rPr>
              <a:t>().</a:t>
            </a:r>
            <a:endParaRPr lang="en-IN" b="0" i="0" u="none" strike="noStrike" dirty="0">
              <a:solidFill>
                <a:srgbClr val="242424"/>
              </a:solidFill>
              <a:effectLst/>
              <a:latin typeface="source-serif-pro"/>
            </a:endParaRPr>
          </a:p>
          <a:p>
            <a:pPr algn="l"/>
            <a:r>
              <a:rPr lang="en-IN" b="1" i="0" u="none" strike="noStrike" dirty="0">
                <a:solidFill>
                  <a:srgbClr val="242424"/>
                </a:solidFill>
                <a:effectLst/>
                <a:latin typeface="sohne"/>
              </a:rPr>
              <a:t>Why </a:t>
            </a:r>
            <a:r>
              <a:rPr lang="en-IN" b="1" i="0" u="none" strike="noStrike" dirty="0" err="1">
                <a:solidFill>
                  <a:srgbClr val="242424"/>
                </a:solidFill>
                <a:effectLst/>
                <a:latin typeface="sohne"/>
              </a:rPr>
              <a:t>Thread.stop</a:t>
            </a:r>
            <a:r>
              <a:rPr lang="en-IN" b="1" i="0" u="none" strike="noStrike" dirty="0">
                <a:solidFill>
                  <a:srgbClr val="242424"/>
                </a:solidFill>
                <a:effectLst/>
                <a:latin typeface="sohne"/>
              </a:rPr>
              <a:t>(), </a:t>
            </a:r>
            <a:r>
              <a:rPr lang="en-IN" b="1" i="0" u="none" strike="noStrike" dirty="0" err="1">
                <a:solidFill>
                  <a:srgbClr val="242424"/>
                </a:solidFill>
                <a:effectLst/>
                <a:latin typeface="sohne"/>
              </a:rPr>
              <a:t>Thread.suspend</a:t>
            </a:r>
            <a:r>
              <a:rPr lang="en-IN" b="1" i="0" u="none" strike="noStrike" dirty="0">
                <a:solidFill>
                  <a:srgbClr val="242424"/>
                </a:solidFill>
                <a:effectLst/>
                <a:latin typeface="sohne"/>
              </a:rPr>
              <a:t>(),</a:t>
            </a:r>
            <a:r>
              <a:rPr lang="en-IN" b="1" i="0" u="none" strike="noStrike" dirty="0" err="1">
                <a:solidFill>
                  <a:srgbClr val="242424"/>
                </a:solidFill>
                <a:effectLst/>
                <a:latin typeface="sohne"/>
              </a:rPr>
              <a:t>Thread.resume</a:t>
            </a:r>
            <a:r>
              <a:rPr lang="en-IN" b="1" i="0" u="none" strike="noStrike" dirty="0">
                <a:solidFill>
                  <a:srgbClr val="242424"/>
                </a:solidFill>
                <a:effectLst/>
                <a:latin typeface="sohne"/>
              </a:rPr>
              <a:t>() are </a:t>
            </a:r>
            <a:r>
              <a:rPr lang="en-IN" b="1" i="0" u="none" strike="noStrike" dirty="0" err="1">
                <a:solidFill>
                  <a:srgbClr val="242424"/>
                </a:solidFill>
                <a:effectLst/>
                <a:latin typeface="sohne"/>
              </a:rPr>
              <a:t>depricated</a:t>
            </a:r>
            <a:r>
              <a:rPr lang="en-IN" b="1" i="0" u="none" strike="noStrike" dirty="0">
                <a:solidFill>
                  <a:srgbClr val="242424"/>
                </a:solidFill>
                <a:effectLst/>
                <a:latin typeface="sohne"/>
              </a:rPr>
              <a:t> ?</a:t>
            </a:r>
          </a:p>
          <a:p>
            <a:pPr marL="0" indent="0" algn="l">
              <a:buNone/>
            </a:pPr>
            <a:endParaRPr lang="en-IN" b="1" i="0" u="none" strike="noStrike" dirty="0">
              <a:solidFill>
                <a:srgbClr val="242424"/>
              </a:solidFill>
              <a:effectLst/>
              <a:latin typeface="sohne"/>
            </a:endParaRPr>
          </a:p>
          <a:p>
            <a:pPr marL="0" indent="0" algn="l">
              <a:buNone/>
            </a:pPr>
            <a:r>
              <a:rPr lang="en-IN" b="1" i="0" u="none" strike="noStrike" dirty="0" err="1">
                <a:solidFill>
                  <a:srgbClr val="242424"/>
                </a:solidFill>
                <a:effectLst/>
                <a:latin typeface="sohne"/>
              </a:rPr>
              <a:t>Thread.stop</a:t>
            </a:r>
            <a:r>
              <a:rPr lang="en-IN" b="1" i="0" u="none" strike="noStrike" dirty="0">
                <a:solidFill>
                  <a:srgbClr val="242424"/>
                </a:solidFill>
                <a:effectLst/>
                <a:latin typeface="sohne"/>
              </a:rPr>
              <a:t>() -</a:t>
            </a:r>
          </a:p>
          <a:p>
            <a:pPr marL="0" indent="0" algn="l">
              <a:buNone/>
            </a:pPr>
            <a:endParaRPr lang="en-IN" b="1" i="0" u="none" strike="noStrike" dirty="0">
              <a:solidFill>
                <a:srgbClr val="242424"/>
              </a:solidFill>
              <a:effectLst/>
              <a:latin typeface="sohne"/>
            </a:endParaRPr>
          </a:p>
          <a:p>
            <a:pPr algn="l">
              <a:buFont typeface="Arial" panose="020B0604020202020204" pitchFamily="34" charset="0"/>
              <a:buChar char="•"/>
            </a:pPr>
            <a:r>
              <a:rPr lang="en-IN" b="0" i="0" u="none" strike="noStrike" dirty="0">
                <a:solidFill>
                  <a:srgbClr val="242424"/>
                </a:solidFill>
                <a:effectLst/>
                <a:latin typeface="source-serif-pro"/>
              </a:rPr>
              <a:t>The stop method is used to terminate the thread execution, Stopping threads causes unlock all the monitors that it has locked.</a:t>
            </a:r>
          </a:p>
          <a:p>
            <a:pPr algn="l">
              <a:buFont typeface="Arial" panose="020B0604020202020204" pitchFamily="34" charset="0"/>
              <a:buChar char="•"/>
            </a:pPr>
            <a:r>
              <a:rPr lang="en-IN" b="0" i="0" u="none" strike="noStrike" dirty="0">
                <a:solidFill>
                  <a:srgbClr val="242424"/>
                </a:solidFill>
                <a:effectLst/>
                <a:latin typeface="source-serif-pro"/>
              </a:rPr>
              <a:t>It’s unsafe to call the stop method because it abruptly stops the execution of the thread.</a:t>
            </a:r>
          </a:p>
          <a:p>
            <a:pPr algn="l">
              <a:buFont typeface="Arial" panose="020B0604020202020204" pitchFamily="34" charset="0"/>
              <a:buChar char="•"/>
            </a:pPr>
            <a:r>
              <a:rPr lang="en-IN" b="0" i="0" u="none" strike="noStrike" dirty="0">
                <a:solidFill>
                  <a:srgbClr val="242424"/>
                </a:solidFill>
                <a:effectLst/>
                <a:latin typeface="source-serif-pro"/>
              </a:rPr>
              <a:t>If the thread is holding a lock on shared resources after stopping it, another thread will be able to use the resources which might be in an inconsistent state which can cause subtle behaviour of the code which will be difficult to detect.</a:t>
            </a:r>
          </a:p>
        </p:txBody>
      </p:sp>
    </p:spTree>
    <p:extLst>
      <p:ext uri="{BB962C8B-B14F-4D97-AF65-F5344CB8AC3E}">
        <p14:creationId xmlns:p14="http://schemas.microsoft.com/office/powerpoint/2010/main" val="6652059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8E8D-2842-BFD5-704C-70E63E3466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A8C96-F7E7-D4DB-5D19-073870BC8D48}"/>
              </a:ext>
            </a:extLst>
          </p:cNvPr>
          <p:cNvSpPr>
            <a:spLocks noGrp="1"/>
          </p:cNvSpPr>
          <p:nvPr>
            <p:ph idx="1"/>
          </p:nvPr>
        </p:nvSpPr>
        <p:spPr/>
        <p:txBody>
          <a:bodyPr/>
          <a:lstStyle/>
          <a:p>
            <a:pPr marL="0" indent="0" algn="l">
              <a:buNone/>
            </a:pPr>
            <a:r>
              <a:rPr lang="en-IN" b="1" i="0" u="none" strike="noStrike" dirty="0" err="1">
                <a:solidFill>
                  <a:srgbClr val="242424"/>
                </a:solidFill>
                <a:effectLst/>
                <a:latin typeface="sohne"/>
              </a:rPr>
              <a:t>Thread.suspend</a:t>
            </a:r>
            <a:r>
              <a:rPr lang="en-IN" b="1" i="0" u="none" strike="noStrike" dirty="0">
                <a:solidFill>
                  <a:srgbClr val="242424"/>
                </a:solidFill>
                <a:effectLst/>
                <a:latin typeface="sohne"/>
              </a:rPr>
              <a:t>() &amp; </a:t>
            </a:r>
            <a:r>
              <a:rPr lang="en-IN" b="1" i="0" u="none" strike="noStrike" dirty="0" err="1">
                <a:solidFill>
                  <a:srgbClr val="242424"/>
                </a:solidFill>
                <a:effectLst/>
                <a:latin typeface="sohne"/>
              </a:rPr>
              <a:t>Thread.resume</a:t>
            </a:r>
            <a:r>
              <a:rPr lang="en-IN" b="1" i="0" u="none" strike="noStrike" dirty="0">
                <a:solidFill>
                  <a:srgbClr val="242424"/>
                </a:solidFill>
                <a:effectLst/>
                <a:latin typeface="sohne"/>
              </a:rPr>
              <a:t>()</a:t>
            </a:r>
          </a:p>
          <a:p>
            <a:pPr algn="l">
              <a:buFont typeface="Arial" panose="020B0604020202020204" pitchFamily="34" charset="0"/>
              <a:buChar char="•"/>
            </a:pPr>
            <a:r>
              <a:rPr lang="en-IN" b="0" i="0" u="none" strike="noStrike" dirty="0">
                <a:solidFill>
                  <a:srgbClr val="242424"/>
                </a:solidFill>
                <a:effectLst/>
                <a:latin typeface="source-serif-pro"/>
              </a:rPr>
              <a:t>This will put the thread execution on pause and the Thread will go into a waiting state until it resumes its execution. The thread. resume() method is used to resume the suspended thread.</a:t>
            </a:r>
          </a:p>
          <a:p>
            <a:pPr algn="l">
              <a:buFont typeface="Arial" panose="020B0604020202020204" pitchFamily="34" charset="0"/>
              <a:buChar char="•"/>
            </a:pPr>
            <a:r>
              <a:rPr lang="en-IN" b="0" i="0" u="none" strike="noStrike" dirty="0">
                <a:solidFill>
                  <a:srgbClr val="242424"/>
                </a:solidFill>
                <a:effectLst/>
                <a:latin typeface="source-serif-pro"/>
              </a:rPr>
              <a:t>Suspend and resume methods are also depreciated because these methods are deadlock-prone and can result in unexpected behaviour.</a:t>
            </a:r>
          </a:p>
          <a:p>
            <a:pPr algn="l">
              <a:buFont typeface="Arial" panose="020B0604020202020204" pitchFamily="34" charset="0"/>
              <a:buChar char="•"/>
            </a:pPr>
            <a:r>
              <a:rPr lang="en-IN" b="0" i="0" u="none" strike="noStrike" dirty="0">
                <a:solidFill>
                  <a:srgbClr val="242424"/>
                </a:solidFill>
                <a:effectLst/>
                <a:latin typeface="source-serif-pro"/>
              </a:rPr>
              <a:t>In the below program, we suspended </a:t>
            </a:r>
            <a:r>
              <a:rPr lang="en-IN" b="0" i="0" u="none" strike="noStrike" dirty="0" err="1">
                <a:solidFill>
                  <a:srgbClr val="242424"/>
                </a:solidFill>
                <a:effectLst/>
                <a:latin typeface="source-serif-pro"/>
              </a:rPr>
              <a:t>threadOne</a:t>
            </a:r>
            <a:r>
              <a:rPr lang="en-IN" b="0" i="0" u="none" strike="noStrike" dirty="0">
                <a:solidFill>
                  <a:srgbClr val="242424"/>
                </a:solidFill>
                <a:effectLst/>
                <a:latin typeface="source-serif-pro"/>
              </a:rPr>
              <a:t> and resumed it after notify was called, which caused notify method to call first and then the wait method, which resulted in infinite waiting of thread one and deadlock</a:t>
            </a:r>
          </a:p>
          <a:p>
            <a:endParaRPr lang="en-US" dirty="0"/>
          </a:p>
        </p:txBody>
      </p:sp>
    </p:spTree>
    <p:extLst>
      <p:ext uri="{BB962C8B-B14F-4D97-AF65-F5344CB8AC3E}">
        <p14:creationId xmlns:p14="http://schemas.microsoft.com/office/powerpoint/2010/main" val="305411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377-902B-7A60-1A39-09A7BE1F251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Why Use Threads?</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C2F603B6-02A8-DDB1-D491-C7767374352A}"/>
              </a:ext>
            </a:extLst>
          </p:cNvPr>
          <p:cNvSpPr>
            <a:spLocks noGrp="1"/>
          </p:cNvSpPr>
          <p:nvPr>
            <p:ph idx="1"/>
          </p:nvPr>
        </p:nvSpPr>
        <p:spPr/>
        <p:txBody>
          <a:bodyPr>
            <a:normAutofit/>
          </a:bodyPr>
          <a:lstStyle/>
          <a:p>
            <a:pPr algn="l">
              <a:buFont typeface="+mj-lt"/>
              <a:buAutoNum type="arabicPeriod"/>
            </a:pPr>
            <a:r>
              <a:rPr lang="en-IN" b="1" i="0" u="none" strike="noStrike" dirty="0">
                <a:solidFill>
                  <a:srgbClr val="242424"/>
                </a:solidFill>
                <a:effectLst/>
                <a:latin typeface="source-serif-pro"/>
              </a:rPr>
              <a:t>Improved Application Performance:</a:t>
            </a:r>
            <a:r>
              <a:rPr lang="en-IN" b="0" i="0" u="none" strike="noStrike" dirty="0">
                <a:solidFill>
                  <a:srgbClr val="242424"/>
                </a:solidFill>
                <a:effectLst/>
                <a:latin typeface="source-serif-pro"/>
              </a:rPr>
              <a:t> By allowing multiple operations to run concurrently, threads can significantly improve the performance of high-load applications.</a:t>
            </a:r>
          </a:p>
          <a:p>
            <a:pPr algn="l">
              <a:buFont typeface="+mj-lt"/>
              <a:buAutoNum type="arabicPeriod"/>
            </a:pPr>
            <a:r>
              <a:rPr lang="en-IN" b="1" i="0" u="none" strike="noStrike" dirty="0">
                <a:solidFill>
                  <a:srgbClr val="242424"/>
                </a:solidFill>
                <a:effectLst/>
                <a:latin typeface="source-serif-pro"/>
              </a:rPr>
              <a:t>Better Resource Utilization:</a:t>
            </a:r>
            <a:r>
              <a:rPr lang="en-IN" b="0" i="0" u="none" strike="noStrike" dirty="0">
                <a:solidFill>
                  <a:srgbClr val="242424"/>
                </a:solidFill>
                <a:effectLst/>
                <a:latin typeface="source-serif-pro"/>
              </a:rPr>
              <a:t> Threads utilize the CPU more efficiently by performing background operations while the main thread continues its primary tasks.</a:t>
            </a:r>
          </a:p>
          <a:p>
            <a:pPr algn="l">
              <a:buFont typeface="+mj-lt"/>
              <a:buAutoNum type="arabicPeriod"/>
            </a:pPr>
            <a:r>
              <a:rPr lang="en-IN" b="1" i="0" u="none" strike="noStrike" dirty="0">
                <a:solidFill>
                  <a:srgbClr val="242424"/>
                </a:solidFill>
                <a:effectLst/>
                <a:latin typeface="source-serif-pro"/>
              </a:rPr>
              <a:t>Asynchronous Behaviour:</a:t>
            </a:r>
            <a:r>
              <a:rPr lang="en-IN" b="0" i="0" u="none" strike="noStrike" dirty="0">
                <a:solidFill>
                  <a:srgbClr val="242424"/>
                </a:solidFill>
                <a:effectLst/>
                <a:latin typeface="source-serif-pro"/>
              </a:rPr>
              <a:t> Threads enable asynchronous processing, where a task can run in the background and notify the main thread upon completion.</a:t>
            </a:r>
            <a:br>
              <a:rPr lang="en-IN" dirty="0"/>
            </a:br>
            <a:endParaRPr lang="en-US" dirty="0"/>
          </a:p>
        </p:txBody>
      </p:sp>
    </p:spTree>
    <p:extLst>
      <p:ext uri="{BB962C8B-B14F-4D97-AF65-F5344CB8AC3E}">
        <p14:creationId xmlns:p14="http://schemas.microsoft.com/office/powerpoint/2010/main" val="199911916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5CA9-CDD5-470A-571F-F6A106651A9B}"/>
              </a:ext>
            </a:extLst>
          </p:cNvPr>
          <p:cNvSpPr>
            <a:spLocks noGrp="1"/>
          </p:cNvSpPr>
          <p:nvPr>
            <p:ph type="title"/>
          </p:nvPr>
        </p:nvSpPr>
        <p:spPr/>
        <p:txBody>
          <a:bodyPr/>
          <a:lstStyle/>
          <a:p>
            <a:r>
              <a:rPr lang="en-IN" b="1" i="0" u="none" strike="noStrike" dirty="0">
                <a:solidFill>
                  <a:srgbClr val="242424"/>
                </a:solidFill>
                <a:effectLst/>
                <a:latin typeface="sohne"/>
              </a:rPr>
              <a:t>Challenges with Threads</a:t>
            </a:r>
            <a:endParaRPr lang="en-US" dirty="0"/>
          </a:p>
        </p:txBody>
      </p:sp>
      <p:sp>
        <p:nvSpPr>
          <p:cNvPr id="3" name="Content Placeholder 2">
            <a:extLst>
              <a:ext uri="{FF2B5EF4-FFF2-40B4-BE49-F238E27FC236}">
                <a16:creationId xmlns:a16="http://schemas.microsoft.com/office/drawing/2014/main" id="{4381B2F6-E2FA-8F7A-2BAC-3EE3DCAE031D}"/>
              </a:ext>
            </a:extLst>
          </p:cNvPr>
          <p:cNvSpPr>
            <a:spLocks noGrp="1"/>
          </p:cNvSpPr>
          <p:nvPr>
            <p:ph idx="1"/>
          </p:nvPr>
        </p:nvSpPr>
        <p:spPr/>
        <p:txBody>
          <a:bodyPr/>
          <a:lstStyle/>
          <a:p>
            <a:pPr marL="0" indent="0" algn="l">
              <a:buNone/>
            </a:pPr>
            <a:r>
              <a:rPr lang="en-IN" b="0" i="0" u="none" strike="noStrike" dirty="0">
                <a:solidFill>
                  <a:srgbClr val="242424"/>
                </a:solidFill>
                <a:effectLst/>
                <a:latin typeface="source-serif-pro"/>
              </a:rPr>
              <a:t>While powerful, threads come with challenges:</a:t>
            </a:r>
          </a:p>
          <a:p>
            <a:pPr algn="l">
              <a:buFont typeface="Arial" panose="020B0604020202020204" pitchFamily="34" charset="0"/>
              <a:buChar char="•"/>
            </a:pPr>
            <a:r>
              <a:rPr lang="en-IN" b="1" i="0" u="none" strike="noStrike" dirty="0">
                <a:solidFill>
                  <a:srgbClr val="242424"/>
                </a:solidFill>
                <a:effectLst/>
                <a:latin typeface="source-serif-pro"/>
              </a:rPr>
              <a:t>Thread Safety:</a:t>
            </a:r>
            <a:r>
              <a:rPr lang="en-IN" b="0" i="0" u="none" strike="noStrike" dirty="0">
                <a:solidFill>
                  <a:srgbClr val="242424"/>
                </a:solidFill>
                <a:effectLst/>
                <a:latin typeface="source-serif-pro"/>
              </a:rPr>
              <a:t> When threads share resources, ensuring that they don’t interfere with each other is crucial.</a:t>
            </a:r>
          </a:p>
          <a:p>
            <a:pPr algn="l">
              <a:buFont typeface="Arial" panose="020B0604020202020204" pitchFamily="34" charset="0"/>
              <a:buChar char="•"/>
            </a:pPr>
            <a:r>
              <a:rPr lang="en-IN" b="1" i="0" u="none" strike="noStrike" dirty="0">
                <a:solidFill>
                  <a:srgbClr val="242424"/>
                </a:solidFill>
                <a:effectLst/>
                <a:latin typeface="source-serif-pro"/>
              </a:rPr>
              <a:t>Deadlocks: </a:t>
            </a:r>
            <a:r>
              <a:rPr lang="en-IN" b="0" i="0" u="none" strike="noStrike" dirty="0">
                <a:solidFill>
                  <a:srgbClr val="242424"/>
                </a:solidFill>
                <a:effectLst/>
                <a:latin typeface="source-serif-pro"/>
              </a:rPr>
              <a:t>A deadlock can occur when two or more threads are waiting indefinitely for each other’s resources.</a:t>
            </a:r>
          </a:p>
          <a:p>
            <a:pPr algn="l">
              <a:buFont typeface="Arial" panose="020B0604020202020204" pitchFamily="34" charset="0"/>
              <a:buChar char="•"/>
            </a:pPr>
            <a:r>
              <a:rPr lang="en-IN" b="1" i="0" u="none" strike="noStrike" dirty="0">
                <a:solidFill>
                  <a:srgbClr val="242424"/>
                </a:solidFill>
                <a:effectLst/>
                <a:latin typeface="source-serif-pro"/>
              </a:rPr>
              <a:t>Resource Management: </a:t>
            </a:r>
            <a:r>
              <a:rPr lang="en-IN" b="0" i="0" u="none" strike="noStrike" dirty="0">
                <a:solidFill>
                  <a:srgbClr val="242424"/>
                </a:solidFill>
                <a:effectLst/>
                <a:latin typeface="source-serif-pro"/>
              </a:rPr>
              <a:t>Creating too many threads can lead to excessive consumption of memory and processing power, slowing down the entire system.</a:t>
            </a:r>
          </a:p>
          <a:p>
            <a:endParaRPr lang="en-US" dirty="0"/>
          </a:p>
        </p:txBody>
      </p:sp>
    </p:spTree>
    <p:extLst>
      <p:ext uri="{BB962C8B-B14F-4D97-AF65-F5344CB8AC3E}">
        <p14:creationId xmlns:p14="http://schemas.microsoft.com/office/powerpoint/2010/main" val="134705891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B67-49EC-2920-305A-D0C449023B1C}"/>
              </a:ext>
            </a:extLst>
          </p:cNvPr>
          <p:cNvSpPr>
            <a:spLocks noGrp="1"/>
          </p:cNvSpPr>
          <p:nvPr>
            <p:ph type="title"/>
          </p:nvPr>
        </p:nvSpPr>
        <p:spPr/>
        <p:txBody>
          <a:bodyPr/>
          <a:lstStyle/>
          <a:p>
            <a:r>
              <a:rPr lang="en-IN" b="1" i="0" u="none" strike="noStrike" dirty="0">
                <a:solidFill>
                  <a:srgbClr val="242424"/>
                </a:solidFill>
                <a:effectLst/>
                <a:latin typeface="sohne"/>
              </a:rPr>
              <a:t>Synchronization and Thread Safety</a:t>
            </a:r>
            <a:endParaRPr lang="en-US" dirty="0"/>
          </a:p>
        </p:txBody>
      </p:sp>
      <p:sp>
        <p:nvSpPr>
          <p:cNvPr id="3" name="Content Placeholder 2">
            <a:extLst>
              <a:ext uri="{FF2B5EF4-FFF2-40B4-BE49-F238E27FC236}">
                <a16:creationId xmlns:a16="http://schemas.microsoft.com/office/drawing/2014/main" id="{515BC0E2-E175-D4C9-6A62-9A5E82C1FECC}"/>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Synchronization in Java is a important concept for ensuring that multiple threads can work together without interfering with each other’s operations, especially when they access shared resources. The primary purpose of synchronization is to avoid thread interference and memory consistency errors.</a:t>
            </a:r>
            <a:endParaRPr lang="en-US" dirty="0"/>
          </a:p>
        </p:txBody>
      </p:sp>
    </p:spTree>
    <p:extLst>
      <p:ext uri="{BB962C8B-B14F-4D97-AF65-F5344CB8AC3E}">
        <p14:creationId xmlns:p14="http://schemas.microsoft.com/office/powerpoint/2010/main" val="9432692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C924-8E99-5A5B-2FD5-76F764513172}"/>
              </a:ext>
            </a:extLst>
          </p:cNvPr>
          <p:cNvSpPr>
            <a:spLocks noGrp="1"/>
          </p:cNvSpPr>
          <p:nvPr>
            <p:ph type="title"/>
          </p:nvPr>
        </p:nvSpPr>
        <p:spPr/>
        <p:txBody>
          <a:bodyPr>
            <a:normAutofit/>
          </a:bodyPr>
          <a:lstStyle/>
          <a:p>
            <a:r>
              <a:rPr lang="en-IN" b="1" i="0" u="none" strike="noStrike" dirty="0">
                <a:solidFill>
                  <a:srgbClr val="242424"/>
                </a:solidFill>
                <a:effectLst/>
                <a:latin typeface="sohne"/>
              </a:rPr>
              <a:t>Thread Interference and Memory Consistency Errors</a:t>
            </a:r>
            <a:endParaRPr lang="en-US" dirty="0"/>
          </a:p>
        </p:txBody>
      </p:sp>
      <p:sp>
        <p:nvSpPr>
          <p:cNvPr id="3" name="Content Placeholder 2">
            <a:extLst>
              <a:ext uri="{FF2B5EF4-FFF2-40B4-BE49-F238E27FC236}">
                <a16:creationId xmlns:a16="http://schemas.microsoft.com/office/drawing/2014/main" id="{26610E18-9438-52A3-2B7E-6BD6EC78752F}"/>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Thread Interference:</a:t>
            </a:r>
            <a:r>
              <a:rPr lang="en-IN" b="0" i="0" u="none" strike="noStrike" dirty="0">
                <a:solidFill>
                  <a:srgbClr val="242424"/>
                </a:solidFill>
                <a:effectLst/>
                <a:latin typeface="source-serif-pro"/>
              </a:rPr>
              <a:t> Occurs when multiple threads try to access and modify the same resource simultaneously, leading to inconsistent or erroneous results.</a:t>
            </a:r>
          </a:p>
          <a:p>
            <a:pPr algn="l">
              <a:buFont typeface="Arial" panose="020B0604020202020204" pitchFamily="34" charset="0"/>
              <a:buChar char="•"/>
            </a:pPr>
            <a:r>
              <a:rPr lang="en-IN" b="1" i="0" u="none" strike="noStrike" dirty="0">
                <a:solidFill>
                  <a:srgbClr val="242424"/>
                </a:solidFill>
                <a:effectLst/>
                <a:latin typeface="source-serif-pro"/>
              </a:rPr>
              <a:t>Memory Consistency Errors:</a:t>
            </a:r>
            <a:r>
              <a:rPr lang="en-IN" b="0" i="0" u="none" strike="noStrike" dirty="0">
                <a:solidFill>
                  <a:srgbClr val="242424"/>
                </a:solidFill>
                <a:effectLst/>
                <a:latin typeface="source-serif-pro"/>
              </a:rPr>
              <a:t> These errors happen when different threads have inconsistent views of what should be the same data, leading to unpredictable results.</a:t>
            </a:r>
          </a:p>
        </p:txBody>
      </p:sp>
    </p:spTree>
    <p:extLst>
      <p:ext uri="{BB962C8B-B14F-4D97-AF65-F5344CB8AC3E}">
        <p14:creationId xmlns:p14="http://schemas.microsoft.com/office/powerpoint/2010/main" val="338595108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97DD-8F33-0424-B192-E8E088C8E661}"/>
              </a:ext>
            </a:extLst>
          </p:cNvPr>
          <p:cNvSpPr>
            <a:spLocks noGrp="1"/>
          </p:cNvSpPr>
          <p:nvPr>
            <p:ph type="title"/>
          </p:nvPr>
        </p:nvSpPr>
        <p:spPr/>
        <p:txBody>
          <a:bodyPr/>
          <a:lstStyle/>
          <a:p>
            <a:r>
              <a:rPr lang="en-IN" b="1" i="0" u="none" strike="noStrike" dirty="0">
                <a:solidFill>
                  <a:srgbClr val="242424"/>
                </a:solidFill>
                <a:effectLst/>
                <a:latin typeface="sohne"/>
              </a:rPr>
              <a:t>Synchronized Methods</a:t>
            </a:r>
            <a:endParaRPr lang="en-US" dirty="0"/>
          </a:p>
        </p:txBody>
      </p:sp>
      <p:sp>
        <p:nvSpPr>
          <p:cNvPr id="3" name="Content Placeholder 2">
            <a:extLst>
              <a:ext uri="{FF2B5EF4-FFF2-40B4-BE49-F238E27FC236}">
                <a16:creationId xmlns:a16="http://schemas.microsoft.com/office/drawing/2014/main" id="{0068A6A4-C161-5469-582B-CD5125F8C54D}"/>
              </a:ext>
            </a:extLst>
          </p:cNvPr>
          <p:cNvSpPr>
            <a:spLocks noGrp="1"/>
          </p:cNvSpPr>
          <p:nvPr>
            <p:ph idx="1"/>
          </p:nvPr>
        </p:nvSpPr>
        <p:spPr/>
        <p:txBody>
          <a:bodyPr>
            <a:normAutofit fontScale="92500" lnSpcReduction="10000"/>
          </a:bodyPr>
          <a:lstStyle/>
          <a:p>
            <a:pPr algn="l"/>
            <a:r>
              <a:rPr lang="en-IN" b="0" i="0" u="none" strike="noStrike" dirty="0">
                <a:solidFill>
                  <a:srgbClr val="242424"/>
                </a:solidFill>
                <a:effectLst/>
                <a:latin typeface="source-serif-pro"/>
              </a:rPr>
              <a:t>To avoid these issues, Java provides synchronized methods:</a:t>
            </a:r>
          </a:p>
          <a:p>
            <a:pPr algn="l">
              <a:buFont typeface="Arial" panose="020B0604020202020204" pitchFamily="34" charset="0"/>
              <a:buChar char="•"/>
            </a:pPr>
            <a:r>
              <a:rPr lang="en-IN" b="1" i="0" u="none" strike="noStrike" dirty="0">
                <a:solidFill>
                  <a:srgbClr val="242424"/>
                </a:solidFill>
                <a:effectLst/>
                <a:latin typeface="source-serif-pro"/>
              </a:rPr>
              <a:t>Method-Level Synchronization:</a:t>
            </a:r>
            <a:r>
              <a:rPr lang="en-IN" b="0" i="0" u="none" strike="noStrike" dirty="0">
                <a:solidFill>
                  <a:srgbClr val="242424"/>
                </a:solidFill>
                <a:effectLst/>
                <a:latin typeface="source-serif-pro"/>
              </a:rPr>
              <a:t> By using the synchronized keyword with a method, you ensure that only one thread can access this method at a time. It's a simple way to prevent thread interference.</a:t>
            </a:r>
          </a:p>
          <a:p>
            <a:pPr marL="0" indent="0" algn="l">
              <a:buNone/>
            </a:pPr>
            <a:r>
              <a:rPr lang="en-IN" b="0" i="0" dirty="0">
                <a:solidFill>
                  <a:srgbClr val="AA0D91"/>
                </a:solidFill>
                <a:effectLst/>
                <a:latin typeface="source-code-pro"/>
              </a:rPr>
              <a:t>	public</a:t>
            </a:r>
            <a:r>
              <a:rPr lang="en-IN" b="0" i="0" dirty="0">
                <a:effectLst/>
                <a:latin typeface="source-code-pro"/>
              </a:rPr>
              <a:t> </a:t>
            </a:r>
            <a:r>
              <a:rPr lang="en-IN" b="0" i="0" dirty="0">
                <a:solidFill>
                  <a:srgbClr val="AA0D91"/>
                </a:solidFill>
                <a:effectLst/>
                <a:latin typeface="source-code-pro"/>
              </a:rPr>
              <a:t>synchronized</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increment</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a:effectLst/>
                <a:latin typeface="source-code-pro"/>
              </a:rPr>
              <a:t>		count++;</a:t>
            </a:r>
            <a:br>
              <a:rPr lang="en-IN" b="0" i="0" dirty="0">
                <a:effectLst/>
                <a:latin typeface="source-code-pro"/>
              </a:rPr>
            </a:br>
            <a:r>
              <a:rPr lang="en-IN" b="0" i="0" dirty="0">
                <a:effectLst/>
                <a:latin typeface="source-code-pro"/>
              </a:rPr>
              <a:t>	}</a:t>
            </a:r>
          </a:p>
          <a:p>
            <a:pPr algn="l">
              <a:buFont typeface="Arial" panose="020B0604020202020204" pitchFamily="34" charset="0"/>
              <a:buChar char="•"/>
            </a:pPr>
            <a:r>
              <a:rPr lang="en-IN" b="1" i="0" u="none" strike="noStrike" dirty="0">
                <a:solidFill>
                  <a:srgbClr val="242424"/>
                </a:solidFill>
                <a:effectLst/>
                <a:latin typeface="source-serif-pro"/>
              </a:rPr>
              <a:t>Object Locks: </a:t>
            </a:r>
            <a:r>
              <a:rPr lang="en-IN" b="0" i="0" u="none" strike="noStrike" dirty="0">
                <a:solidFill>
                  <a:srgbClr val="242424"/>
                </a:solidFill>
                <a:effectLst/>
                <a:latin typeface="source-serif-pro"/>
              </a:rPr>
              <a:t>When a thread enters a synchronized method, it acquires an intrinsic lock (or monitor lock) for that method’s object. Other threads attempting to enter any of the object’s synchronized methods are blocked until the first thread exits the synchronized method.</a:t>
            </a:r>
          </a:p>
          <a:p>
            <a:endParaRPr lang="en-US" dirty="0"/>
          </a:p>
        </p:txBody>
      </p:sp>
    </p:spTree>
    <p:extLst>
      <p:ext uri="{BB962C8B-B14F-4D97-AF65-F5344CB8AC3E}">
        <p14:creationId xmlns:p14="http://schemas.microsoft.com/office/powerpoint/2010/main" val="11213306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3AE-78B1-7E5F-F722-4DD7092950B3}"/>
              </a:ext>
            </a:extLst>
          </p:cNvPr>
          <p:cNvSpPr>
            <a:spLocks noGrp="1"/>
          </p:cNvSpPr>
          <p:nvPr>
            <p:ph type="title"/>
          </p:nvPr>
        </p:nvSpPr>
        <p:spPr/>
        <p:txBody>
          <a:bodyPr/>
          <a:lstStyle/>
          <a:p>
            <a:r>
              <a:rPr lang="en-IN" b="1" i="0" u="none" strike="noStrike" dirty="0">
                <a:solidFill>
                  <a:srgbClr val="242424"/>
                </a:solidFill>
                <a:effectLst/>
                <a:latin typeface="sohne"/>
              </a:rPr>
              <a:t>Synchronized Blocks</a:t>
            </a:r>
            <a:endParaRPr lang="en-US" dirty="0"/>
          </a:p>
        </p:txBody>
      </p:sp>
      <p:sp>
        <p:nvSpPr>
          <p:cNvPr id="3" name="Content Placeholder 2">
            <a:extLst>
              <a:ext uri="{FF2B5EF4-FFF2-40B4-BE49-F238E27FC236}">
                <a16:creationId xmlns:a16="http://schemas.microsoft.com/office/drawing/2014/main" id="{97D879E3-B786-2A66-392C-8CB9708F7D21}"/>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Block-Level Synchronization:</a:t>
            </a:r>
            <a:r>
              <a:rPr lang="en-IN" b="0" i="0" u="none" strike="noStrike" dirty="0">
                <a:solidFill>
                  <a:srgbClr val="242424"/>
                </a:solidFill>
                <a:effectLst/>
                <a:latin typeface="source-serif-pro"/>
              </a:rPr>
              <a:t> Instead of locking the entire method, Java allows you to synchronize a block of statements within a method. This approach provides better performance as it reduces the duration for which the lock is held.</a:t>
            </a:r>
          </a:p>
          <a:p>
            <a:pPr marL="0" indent="0" algn="l">
              <a:buNone/>
            </a:pPr>
            <a:r>
              <a:rPr lang="en-IN" b="0" i="0" dirty="0">
                <a:solidFill>
                  <a:srgbClr val="AA0D91"/>
                </a:solidFill>
                <a:effectLst/>
                <a:latin typeface="source-code-pro"/>
              </a:rPr>
              <a:t>	synchronized</a:t>
            </a:r>
            <a:r>
              <a:rPr lang="en-IN" b="0" i="0" dirty="0">
                <a:effectLst/>
                <a:latin typeface="source-code-pro"/>
              </a:rPr>
              <a:t>(</a:t>
            </a:r>
            <a:r>
              <a:rPr lang="en-IN" b="0" i="0" dirty="0">
                <a:solidFill>
                  <a:srgbClr val="5C2699"/>
                </a:solidFill>
                <a:effectLst/>
                <a:latin typeface="source-code-pro"/>
              </a:rPr>
              <a:t>this</a:t>
            </a:r>
            <a:r>
              <a:rPr lang="en-IN" b="0" i="0" dirty="0">
                <a:effectLst/>
                <a:latin typeface="source-code-pro"/>
              </a:rPr>
              <a: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critical section code</a:t>
            </a:r>
            <a:br>
              <a:rPr lang="en-IN" b="0" i="0" dirty="0">
                <a:effectLst/>
                <a:latin typeface="source-code-pro"/>
              </a:rPr>
            </a:br>
            <a:r>
              <a:rPr lang="en-IN" b="0" i="0" dirty="0">
                <a:effectLst/>
                <a:latin typeface="source-code-pro"/>
              </a:rPr>
              <a:t>		}</a:t>
            </a:r>
          </a:p>
          <a:p>
            <a:r>
              <a:rPr lang="en-IN" b="1" i="0" u="none" strike="noStrike" dirty="0">
                <a:solidFill>
                  <a:srgbClr val="242424"/>
                </a:solidFill>
                <a:effectLst/>
                <a:latin typeface="source-serif-pro"/>
              </a:rPr>
              <a:t>Specific Object Locks:</a:t>
            </a:r>
            <a:r>
              <a:rPr lang="en-IN" b="0" i="0" u="none" strike="noStrike" dirty="0">
                <a:solidFill>
                  <a:srgbClr val="242424"/>
                </a:solidFill>
                <a:effectLst/>
                <a:latin typeface="source-serif-pro"/>
              </a:rPr>
              <a:t> Synchronized blocks can lock on any object, not just this. This flexibility allows finer control over which resources are locked.</a:t>
            </a:r>
          </a:p>
          <a:p>
            <a:endParaRPr lang="en-US" dirty="0"/>
          </a:p>
        </p:txBody>
      </p:sp>
    </p:spTree>
    <p:extLst>
      <p:ext uri="{BB962C8B-B14F-4D97-AF65-F5344CB8AC3E}">
        <p14:creationId xmlns:p14="http://schemas.microsoft.com/office/powerpoint/2010/main" val="42251641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802B-AE07-EA6F-65DF-D8F07B536F13}"/>
              </a:ext>
            </a:extLst>
          </p:cNvPr>
          <p:cNvSpPr>
            <a:spLocks noGrp="1"/>
          </p:cNvSpPr>
          <p:nvPr>
            <p:ph type="title"/>
          </p:nvPr>
        </p:nvSpPr>
        <p:spPr/>
        <p:txBody>
          <a:bodyPr/>
          <a:lstStyle/>
          <a:p>
            <a:r>
              <a:rPr lang="en-IN" b="1" i="0" u="none" strike="noStrike" dirty="0">
                <a:solidFill>
                  <a:srgbClr val="242424"/>
                </a:solidFill>
                <a:effectLst/>
                <a:latin typeface="sohne"/>
              </a:rPr>
              <a:t>Understanding Locks and Synchronization</a:t>
            </a:r>
            <a:endParaRPr lang="en-US" dirty="0"/>
          </a:p>
        </p:txBody>
      </p:sp>
      <p:sp>
        <p:nvSpPr>
          <p:cNvPr id="3" name="Content Placeholder 2">
            <a:extLst>
              <a:ext uri="{FF2B5EF4-FFF2-40B4-BE49-F238E27FC236}">
                <a16:creationId xmlns:a16="http://schemas.microsoft.com/office/drawing/2014/main" id="{7259756C-E899-4ED6-BBDD-4413DA5E3D9E}"/>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Intrinsic Locks:</a:t>
            </a:r>
            <a:r>
              <a:rPr lang="en-IN" b="0" i="0" u="none" strike="noStrike" dirty="0">
                <a:solidFill>
                  <a:srgbClr val="242424"/>
                </a:solidFill>
                <a:effectLst/>
                <a:latin typeface="source-serif-pro"/>
              </a:rPr>
              <a:t> In Java, every object comes with an intrinsic lock. When a thread acquires an intrinsic lock, no other thread can acquire the same lock until it’s released.</a:t>
            </a:r>
          </a:p>
          <a:p>
            <a:pPr algn="l">
              <a:buFont typeface="Arial" panose="020B0604020202020204" pitchFamily="34" charset="0"/>
              <a:buChar char="•"/>
            </a:pPr>
            <a:r>
              <a:rPr lang="en-IN" b="1" i="0" u="none" strike="noStrike" dirty="0" err="1">
                <a:solidFill>
                  <a:srgbClr val="242424"/>
                </a:solidFill>
                <a:effectLst/>
                <a:latin typeface="source-serif-pro"/>
              </a:rPr>
              <a:t>Reentrant</a:t>
            </a:r>
            <a:r>
              <a:rPr lang="en-IN" b="1" i="0" u="none" strike="noStrike" dirty="0">
                <a:solidFill>
                  <a:srgbClr val="242424"/>
                </a:solidFill>
                <a:effectLst/>
                <a:latin typeface="source-serif-pro"/>
              </a:rPr>
              <a:t> Synchronization:</a:t>
            </a:r>
            <a:r>
              <a:rPr lang="en-IN" b="0" i="0" u="none" strike="noStrike" dirty="0">
                <a:solidFill>
                  <a:srgbClr val="242424"/>
                </a:solidFill>
                <a:effectLst/>
                <a:latin typeface="source-serif-pro"/>
              </a:rPr>
              <a:t> Java’s intrinsic locks are </a:t>
            </a:r>
            <a:r>
              <a:rPr lang="en-IN" b="0" i="0" u="none" strike="noStrike" dirty="0" err="1">
                <a:solidFill>
                  <a:srgbClr val="242424"/>
                </a:solidFill>
                <a:effectLst/>
                <a:latin typeface="source-serif-pro"/>
              </a:rPr>
              <a:t>reentrant</a:t>
            </a:r>
            <a:r>
              <a:rPr lang="en-IN" b="0" i="0" u="none" strike="noStrike" dirty="0">
                <a:solidFill>
                  <a:srgbClr val="242424"/>
                </a:solidFill>
                <a:effectLst/>
                <a:latin typeface="source-serif-pro"/>
              </a:rPr>
              <a:t>. If a thread already holds a certain lock, it can enter another block of code synchronized on the same lock without any issues.</a:t>
            </a:r>
          </a:p>
          <a:p>
            <a:endParaRPr lang="en-US" dirty="0"/>
          </a:p>
        </p:txBody>
      </p:sp>
    </p:spTree>
    <p:extLst>
      <p:ext uri="{BB962C8B-B14F-4D97-AF65-F5344CB8AC3E}">
        <p14:creationId xmlns:p14="http://schemas.microsoft.com/office/powerpoint/2010/main" val="17711476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7DEE-D734-6BA9-B707-DD49BF742016}"/>
              </a:ext>
            </a:extLst>
          </p:cNvPr>
          <p:cNvSpPr>
            <a:spLocks noGrp="1"/>
          </p:cNvSpPr>
          <p:nvPr>
            <p:ph type="title"/>
          </p:nvPr>
        </p:nvSpPr>
        <p:spPr/>
        <p:txBody>
          <a:bodyPr/>
          <a:lstStyle/>
          <a:p>
            <a:r>
              <a:rPr lang="en-IN" b="1" i="0" u="none" strike="noStrike" dirty="0">
                <a:solidFill>
                  <a:srgbClr val="242424"/>
                </a:solidFill>
                <a:effectLst/>
                <a:latin typeface="sohne"/>
              </a:rPr>
              <a:t>The Volatile Keyword</a:t>
            </a:r>
            <a:endParaRPr lang="en-US" dirty="0"/>
          </a:p>
        </p:txBody>
      </p:sp>
      <p:sp>
        <p:nvSpPr>
          <p:cNvPr id="3" name="Content Placeholder 2">
            <a:extLst>
              <a:ext uri="{FF2B5EF4-FFF2-40B4-BE49-F238E27FC236}">
                <a16:creationId xmlns:a16="http://schemas.microsoft.com/office/drawing/2014/main" id="{17B554A1-B033-BB0F-3D2E-937D722086FD}"/>
              </a:ext>
            </a:extLst>
          </p:cNvPr>
          <p:cNvSpPr>
            <a:spLocks noGrp="1"/>
          </p:cNvSpPr>
          <p:nvPr>
            <p:ph idx="1"/>
          </p:nvPr>
        </p:nvSpPr>
        <p:spPr/>
        <p:txBody>
          <a:bodyPr/>
          <a:lstStyle/>
          <a:p>
            <a:r>
              <a:rPr lang="en-IN" b="1" i="0" u="none" strike="noStrike" dirty="0">
                <a:solidFill>
                  <a:srgbClr val="242424"/>
                </a:solidFill>
                <a:effectLst/>
                <a:latin typeface="source-serif-pro"/>
              </a:rPr>
              <a:t>Memory Visibility:</a:t>
            </a:r>
            <a:r>
              <a:rPr lang="en-IN" b="0" i="0" u="none" strike="noStrike" dirty="0">
                <a:solidFill>
                  <a:srgbClr val="242424"/>
                </a:solidFill>
                <a:effectLst/>
                <a:latin typeface="source-serif-pro"/>
              </a:rPr>
              <a:t> To ensure that changes made by one thread to a shared variable are visible to other threads, Java introduces the volatile keyword. A volatile variable's value is always read from and written to the main memory, ensuring that every thread sees the latest value.</a:t>
            </a:r>
          </a:p>
          <a:p>
            <a:endParaRPr lang="en-US" dirty="0"/>
          </a:p>
        </p:txBody>
      </p:sp>
    </p:spTree>
    <p:extLst>
      <p:ext uri="{BB962C8B-B14F-4D97-AF65-F5344CB8AC3E}">
        <p14:creationId xmlns:p14="http://schemas.microsoft.com/office/powerpoint/2010/main" val="20268007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7C10-7AB4-69E2-0815-C0D3CA5CDACA}"/>
              </a:ext>
            </a:extLst>
          </p:cNvPr>
          <p:cNvSpPr>
            <a:spLocks noGrp="1"/>
          </p:cNvSpPr>
          <p:nvPr>
            <p:ph type="title"/>
          </p:nvPr>
        </p:nvSpPr>
        <p:spPr/>
        <p:txBody>
          <a:bodyPr/>
          <a:lstStyle/>
          <a:p>
            <a:r>
              <a:rPr lang="en-IN" b="1" i="0" u="none" strike="noStrike" dirty="0">
                <a:solidFill>
                  <a:srgbClr val="242424"/>
                </a:solidFill>
                <a:effectLst/>
                <a:latin typeface="sohne"/>
              </a:rPr>
              <a:t>Executors and Thread Pools</a:t>
            </a:r>
            <a:endParaRPr lang="en-US" dirty="0"/>
          </a:p>
        </p:txBody>
      </p:sp>
      <p:sp>
        <p:nvSpPr>
          <p:cNvPr id="3" name="Content Placeholder 2">
            <a:extLst>
              <a:ext uri="{FF2B5EF4-FFF2-40B4-BE49-F238E27FC236}">
                <a16:creationId xmlns:a16="http://schemas.microsoft.com/office/drawing/2014/main" id="{F026FF8D-06E3-E552-EA28-28297B2FEC58}"/>
              </a:ext>
            </a:extLst>
          </p:cNvPr>
          <p:cNvSpPr>
            <a:spLocks noGrp="1"/>
          </p:cNvSpPr>
          <p:nvPr>
            <p:ph idx="1"/>
          </p:nvPr>
        </p:nvSpPr>
        <p:spPr/>
        <p:txBody>
          <a:bodyPr>
            <a:normAutofit fontScale="70000" lnSpcReduction="20000"/>
          </a:bodyPr>
          <a:lstStyle/>
          <a:p>
            <a:r>
              <a:rPr lang="en-IN" b="0" i="0" u="none" strike="noStrike" dirty="0">
                <a:solidFill>
                  <a:srgbClr val="242424"/>
                </a:solidFill>
                <a:effectLst/>
                <a:highlight>
                  <a:srgbClr val="FFFFFF"/>
                </a:highlight>
                <a:latin typeface="source-serif-pro"/>
              </a:rPr>
              <a:t>Managing threads manually (creating, starting, and coordinating their lifecycle) can be complex and error-prone. The Executor framework abstracts the creation and management of threads, providing a powerful toolbox for asynchronous processing.</a:t>
            </a:r>
          </a:p>
          <a:p>
            <a:pPr algn="l">
              <a:buFont typeface="Arial" panose="020B0604020202020204" pitchFamily="34" charset="0"/>
              <a:buChar char="•"/>
            </a:pPr>
            <a:r>
              <a:rPr lang="en-IN" b="1" i="0" u="none" strike="noStrike" dirty="0" err="1">
                <a:solidFill>
                  <a:srgbClr val="242424"/>
                </a:solidFill>
                <a:effectLst/>
                <a:latin typeface="source-serif-pro"/>
              </a:rPr>
              <a:t>ExecutorService</a:t>
            </a:r>
            <a:r>
              <a:rPr lang="en-IN" b="1" i="0" u="none" strike="noStrike" dirty="0">
                <a:solidFill>
                  <a:srgbClr val="242424"/>
                </a:solidFill>
                <a:effectLst/>
                <a:latin typeface="source-serif-pro"/>
              </a:rPr>
              <a:t>:</a:t>
            </a:r>
            <a:r>
              <a:rPr lang="en-IN" b="0" i="0" u="none" strike="noStrike" dirty="0">
                <a:solidFill>
                  <a:srgbClr val="242424"/>
                </a:solidFill>
                <a:effectLst/>
                <a:latin typeface="source-serif-pro"/>
              </a:rPr>
              <a:t> It provides methods to manage termination and methods that can produce a Future for tracking progress of one or more asynchronous tasks.</a:t>
            </a:r>
          </a:p>
          <a:p>
            <a:pPr marL="0" indent="0">
              <a:buNone/>
            </a:pPr>
            <a:r>
              <a:rPr lang="en-IN" b="0" i="0" dirty="0">
                <a:solidFill>
                  <a:srgbClr val="5C2699"/>
                </a:solidFill>
                <a:effectLst/>
                <a:latin typeface="source-code-pro"/>
              </a:rPr>
              <a:t>	</a:t>
            </a:r>
            <a:r>
              <a:rPr lang="en-IN" b="0" i="0" dirty="0" err="1">
                <a:solidFill>
                  <a:srgbClr val="5C2699"/>
                </a:solidFill>
                <a:effectLst/>
                <a:latin typeface="source-code-pro"/>
              </a:rPr>
              <a:t>ExecutorService</a:t>
            </a:r>
            <a:r>
              <a:rPr lang="en-IN" b="0" i="0" dirty="0">
                <a:effectLst/>
                <a:latin typeface="source-code-pro"/>
              </a:rPr>
              <a:t> </a:t>
            </a:r>
            <a:r>
              <a:rPr lang="en-IN" b="0" i="0" dirty="0">
                <a:solidFill>
                  <a:srgbClr val="3F6E74"/>
                </a:solidFill>
                <a:effectLst/>
                <a:latin typeface="source-code-pro"/>
              </a:rPr>
              <a:t>executor</a:t>
            </a:r>
            <a:r>
              <a:rPr lang="en-IN" b="0" i="0" dirty="0">
                <a:effectLst/>
                <a:latin typeface="source-code-pro"/>
              </a:rPr>
              <a:t> = </a:t>
            </a:r>
            <a:r>
              <a:rPr lang="en-IN" b="0" i="0" dirty="0" err="1">
                <a:effectLst/>
                <a:latin typeface="source-code-pro"/>
              </a:rPr>
              <a:t>Executors.newFixedThreadPool</a:t>
            </a:r>
            <a:r>
              <a:rPr lang="en-IN" b="0" i="0" dirty="0">
                <a:effectLst/>
                <a:latin typeface="source-code-pro"/>
              </a:rPr>
              <a:t>(</a:t>
            </a:r>
            <a:r>
              <a:rPr lang="en-IN" b="0" i="0" dirty="0">
                <a:solidFill>
                  <a:srgbClr val="1C00CF"/>
                </a:solidFill>
                <a:effectLst/>
                <a:latin typeface="source-code-pro"/>
              </a:rPr>
              <a:t>4</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err="1">
                <a:effectLst/>
                <a:latin typeface="source-code-pro"/>
              </a:rPr>
              <a:t>executor.submit</a:t>
            </a:r>
            <a:r>
              <a:rPr lang="en-IN" b="0" i="0" dirty="0">
                <a:effectLst/>
                <a:latin typeface="source-code-pro"/>
              </a:rPr>
              <a:t>(() -&gt;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Task code</a:t>
            </a:r>
            <a:br>
              <a:rPr lang="en-IN" b="0" i="0" dirty="0">
                <a:effectLst/>
                <a:latin typeface="source-code-pro"/>
              </a:rPr>
            </a:br>
            <a:r>
              <a:rPr lang="en-IN" b="0" i="0" dirty="0">
                <a:effectLst/>
                <a:latin typeface="source-code-pro"/>
              </a:rPr>
              <a:t>	});</a:t>
            </a:r>
          </a:p>
          <a:p>
            <a:pPr algn="l">
              <a:buFont typeface="Arial" panose="020B0604020202020204" pitchFamily="34" charset="0"/>
              <a:buChar char="•"/>
            </a:pPr>
            <a:r>
              <a:rPr lang="en-IN" b="1" i="0" u="none" strike="noStrike" dirty="0" err="1">
                <a:solidFill>
                  <a:srgbClr val="242424"/>
                </a:solidFill>
                <a:effectLst/>
                <a:latin typeface="source-serif-pro"/>
              </a:rPr>
              <a:t>ScheduledExecutorService</a:t>
            </a:r>
            <a:r>
              <a:rPr lang="en-IN" b="1" i="0" u="none" strike="noStrike" dirty="0">
                <a:solidFill>
                  <a:srgbClr val="242424"/>
                </a:solidFill>
                <a:effectLst/>
                <a:latin typeface="source-serif-pro"/>
              </a:rPr>
              <a:t>:</a:t>
            </a:r>
            <a:r>
              <a:rPr lang="en-IN" b="0" i="0" u="none" strike="noStrike" dirty="0">
                <a:solidFill>
                  <a:srgbClr val="242424"/>
                </a:solidFill>
                <a:effectLst/>
                <a:latin typeface="source-serif-pro"/>
              </a:rPr>
              <a:t> This is used to schedule tasks with a delay or to execute repeatedly with a fixed interval.</a:t>
            </a:r>
          </a:p>
          <a:p>
            <a:pPr marL="0" indent="0">
              <a:buNone/>
            </a:pPr>
            <a:r>
              <a:rPr lang="en-IN" b="0" i="0" dirty="0">
                <a:solidFill>
                  <a:srgbClr val="5C2699"/>
                </a:solidFill>
                <a:effectLst/>
                <a:latin typeface="source-code-pro"/>
              </a:rPr>
              <a:t>	</a:t>
            </a:r>
            <a:r>
              <a:rPr lang="en-IN" b="0" i="0" dirty="0" err="1">
                <a:solidFill>
                  <a:srgbClr val="5C2699"/>
                </a:solidFill>
                <a:effectLst/>
                <a:latin typeface="source-code-pro"/>
              </a:rPr>
              <a:t>ScheduledExecutorService</a:t>
            </a:r>
            <a:r>
              <a:rPr lang="en-IN" b="0" i="0" dirty="0">
                <a:effectLst/>
                <a:latin typeface="source-code-pro"/>
              </a:rPr>
              <a:t> </a:t>
            </a:r>
            <a:r>
              <a:rPr lang="en-IN" b="0" i="0" dirty="0" err="1">
                <a:solidFill>
                  <a:srgbClr val="3F6E74"/>
                </a:solidFill>
                <a:effectLst/>
                <a:latin typeface="source-code-pro"/>
              </a:rPr>
              <a:t>scheduledExecutor</a:t>
            </a:r>
            <a:r>
              <a:rPr lang="en-IN" b="0" i="0" dirty="0">
                <a:effectLst/>
                <a:latin typeface="source-code-pro"/>
              </a:rPr>
              <a:t> = </a:t>
            </a:r>
            <a:r>
              <a:rPr lang="en-IN" b="0" i="0" dirty="0" err="1">
                <a:effectLst/>
                <a:latin typeface="source-code-pro"/>
              </a:rPr>
              <a:t>Executors.newScheduledThreadPool</a:t>
            </a:r>
            <a:r>
              <a:rPr lang="en-IN" b="0" i="0" dirty="0">
                <a:effectLst/>
                <a:latin typeface="source-code-pro"/>
              </a:rPr>
              <a:t>(</a:t>
            </a:r>
            <a:r>
              <a:rPr lang="en-IN" b="0" i="0" dirty="0">
                <a:solidFill>
                  <a:srgbClr val="1C00CF"/>
                </a:solidFill>
                <a:effectLst/>
                <a:latin typeface="source-code-pro"/>
              </a:rPr>
              <a:t>1</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err="1">
                <a:effectLst/>
                <a:latin typeface="source-code-pro"/>
              </a:rPr>
              <a:t>scheduledExecutor.scheduleAtFixedRate</a:t>
            </a:r>
            <a:r>
              <a:rPr lang="en-IN" b="0" i="0" dirty="0">
                <a:effectLst/>
                <a:latin typeface="source-code-pro"/>
              </a:rPr>
              <a:t>(() -&gt;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Task code</a:t>
            </a:r>
            <a:br>
              <a:rPr lang="en-IN" b="0" i="0" dirty="0">
                <a:effectLst/>
                <a:latin typeface="source-code-pro"/>
              </a:rPr>
            </a:br>
            <a:r>
              <a:rPr lang="en-IN" b="0" i="0" dirty="0">
                <a:effectLst/>
                <a:latin typeface="source-code-pro"/>
              </a:rPr>
              <a:t>	}, </a:t>
            </a:r>
            <a:r>
              <a:rPr lang="en-IN" b="0" i="0" dirty="0">
                <a:solidFill>
                  <a:srgbClr val="1C00CF"/>
                </a:solidFill>
                <a:effectLst/>
                <a:latin typeface="source-code-pro"/>
              </a:rPr>
              <a:t>0</a:t>
            </a:r>
            <a:r>
              <a:rPr lang="en-IN" b="0" i="0" dirty="0">
                <a:effectLst/>
                <a:latin typeface="source-code-pro"/>
              </a:rPr>
              <a:t>, </a:t>
            </a:r>
            <a:r>
              <a:rPr lang="en-IN" b="0" i="0" dirty="0">
                <a:solidFill>
                  <a:srgbClr val="1C00CF"/>
                </a:solidFill>
                <a:effectLst/>
                <a:latin typeface="source-code-pro"/>
              </a:rPr>
              <a:t>1</a:t>
            </a:r>
            <a:r>
              <a:rPr lang="en-IN" b="0" i="0" dirty="0">
                <a:effectLst/>
                <a:latin typeface="source-code-pro"/>
              </a:rPr>
              <a:t>, </a:t>
            </a:r>
            <a:r>
              <a:rPr lang="en-IN" b="0" i="0" dirty="0" err="1">
                <a:effectLst/>
                <a:latin typeface="source-code-pro"/>
              </a:rPr>
              <a:t>TimeUnit.SECONDS</a:t>
            </a:r>
            <a:r>
              <a:rPr lang="en-IN" b="0" i="0" dirty="0">
                <a:effectLst/>
                <a:latin typeface="source-code-pro"/>
              </a:rPr>
              <a:t>);</a:t>
            </a:r>
            <a:endParaRPr lang="en-US" dirty="0"/>
          </a:p>
        </p:txBody>
      </p:sp>
    </p:spTree>
    <p:extLst>
      <p:ext uri="{BB962C8B-B14F-4D97-AF65-F5344CB8AC3E}">
        <p14:creationId xmlns:p14="http://schemas.microsoft.com/office/powerpoint/2010/main" val="32293205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644F-3888-89BC-ABAB-CD78D9AD56C0}"/>
              </a:ext>
            </a:extLst>
          </p:cNvPr>
          <p:cNvSpPr>
            <a:spLocks noGrp="1"/>
          </p:cNvSpPr>
          <p:nvPr>
            <p:ph type="title"/>
          </p:nvPr>
        </p:nvSpPr>
        <p:spPr/>
        <p:txBody>
          <a:bodyPr/>
          <a:lstStyle/>
          <a:p>
            <a:r>
              <a:rPr lang="en-IN" b="0" i="0" u="none" strike="noStrike" dirty="0">
                <a:solidFill>
                  <a:srgbClr val="212529"/>
                </a:solidFill>
                <a:effectLst/>
                <a:latin typeface="Ubuntu" panose="020F0502020204030204" pitchFamily="34" charset="0"/>
              </a:rPr>
              <a:t>What is Thread Pool?</a:t>
            </a:r>
            <a:br>
              <a:rPr lang="en-IN" b="0" i="0" u="none" strike="noStrike" dirty="0">
                <a:solidFill>
                  <a:srgbClr val="212529"/>
                </a:solidFill>
                <a:effectLst/>
                <a:latin typeface="Ubuntu" panose="020F0502020204030204" pitchFamily="34" charset="0"/>
              </a:rPr>
            </a:br>
            <a:endParaRPr lang="en-US" dirty="0"/>
          </a:p>
        </p:txBody>
      </p:sp>
      <p:sp>
        <p:nvSpPr>
          <p:cNvPr id="3" name="Content Placeholder 2">
            <a:extLst>
              <a:ext uri="{FF2B5EF4-FFF2-40B4-BE49-F238E27FC236}">
                <a16:creationId xmlns:a16="http://schemas.microsoft.com/office/drawing/2014/main" id="{3EAA14B2-2604-F1B4-91D5-3C354DBEE78A}"/>
              </a:ext>
            </a:extLst>
          </p:cNvPr>
          <p:cNvSpPr>
            <a:spLocks noGrp="1"/>
          </p:cNvSpPr>
          <p:nvPr>
            <p:ph idx="1"/>
          </p:nvPr>
        </p:nvSpPr>
        <p:spPr/>
        <p:txBody>
          <a:bodyPr>
            <a:normAutofit fontScale="92500" lnSpcReduction="10000"/>
          </a:bodyPr>
          <a:lstStyle/>
          <a:p>
            <a:pPr algn="l"/>
            <a:r>
              <a:rPr lang="en-IN" b="0" i="0" u="none" strike="noStrike" dirty="0">
                <a:solidFill>
                  <a:srgbClr val="212529"/>
                </a:solidFill>
                <a:effectLst/>
                <a:latin typeface="Ubuntu" panose="020B0504030602030204" pitchFamily="34" charset="0"/>
              </a:rPr>
              <a:t>Thread Pools are useful when you need to </a:t>
            </a:r>
            <a:r>
              <a:rPr lang="en-IN" b="1" i="0" u="none" strike="noStrike" dirty="0">
                <a:solidFill>
                  <a:srgbClr val="212529"/>
                </a:solidFill>
                <a:effectLst/>
                <a:latin typeface="Ubuntu" panose="020B0504030602030204" pitchFamily="34" charset="0"/>
              </a:rPr>
              <a:t>limit</a:t>
            </a:r>
            <a:r>
              <a:rPr lang="en-IN" b="0" i="0" u="none" strike="noStrike" dirty="0">
                <a:solidFill>
                  <a:srgbClr val="212529"/>
                </a:solidFill>
                <a:effectLst/>
                <a:latin typeface="Ubuntu" panose="020B0504030602030204" pitchFamily="34" charset="0"/>
              </a:rPr>
              <a:t> the number of threads running in your application at the same time. There is a performance overhead associated with starting a new thread, and each thread is also allocated some memory for its stack etc.</a:t>
            </a:r>
          </a:p>
          <a:p>
            <a:pPr algn="l"/>
            <a:r>
              <a:rPr lang="en-IN" b="0" i="0" u="none" strike="noStrike" dirty="0">
                <a:solidFill>
                  <a:srgbClr val="212529"/>
                </a:solidFill>
                <a:effectLst/>
                <a:latin typeface="Ubuntu" panose="020B0504030602030204" pitchFamily="34" charset="0"/>
              </a:rPr>
              <a:t>Instead of starting a new thread for every task to execute concurrently, the task can be passed to a thread pool. As soon as the pool has any idle threads the task is assigned to one of them and executed. Internally the tasks are inserted into a Blocking Queue which the threads in the pool are dequeuing from. When a new task is inserted into the queue one of the idle threads will dequeue it successfully and execute it. The rest of the idle threads in the pool will be blocked waiting to dequeue tasks.</a:t>
            </a:r>
          </a:p>
        </p:txBody>
      </p:sp>
    </p:spTree>
    <p:extLst>
      <p:ext uri="{BB962C8B-B14F-4D97-AF65-F5344CB8AC3E}">
        <p14:creationId xmlns:p14="http://schemas.microsoft.com/office/powerpoint/2010/main" val="11899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14C-6906-D2C2-2610-657048AB75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A134B1-6600-ABC8-269F-5E2B87739CF0}"/>
              </a:ext>
            </a:extLst>
          </p:cNvPr>
          <p:cNvSpPr>
            <a:spLocks noGrp="1"/>
          </p:cNvSpPr>
          <p:nvPr>
            <p:ph idx="1"/>
          </p:nvPr>
        </p:nvSpPr>
        <p:spPr/>
        <p:txBody>
          <a:bodyPr>
            <a:normAutofit/>
          </a:bodyPr>
          <a:lstStyle/>
          <a:p>
            <a:pPr algn="l"/>
            <a:r>
              <a:rPr lang="en-IN" b="0" i="0" u="none" strike="noStrike" dirty="0">
                <a:solidFill>
                  <a:srgbClr val="212529"/>
                </a:solidFill>
                <a:effectLst/>
                <a:latin typeface="Ubuntu" panose="020B0504030602030204" pitchFamily="34" charset="0"/>
              </a:rPr>
              <a:t>Java 5 comes with built in thread pools in the </a:t>
            </a:r>
            <a:r>
              <a:rPr lang="en-IN" b="0" i="0" u="none" strike="noStrike" dirty="0" err="1">
                <a:solidFill>
                  <a:srgbClr val="212529"/>
                </a:solidFill>
                <a:effectLst/>
                <a:latin typeface="Ubuntu" panose="020B0504030602030204" pitchFamily="34" charset="0"/>
              </a:rPr>
              <a:t>java.util.concurrent</a:t>
            </a:r>
            <a:r>
              <a:rPr lang="en-IN" b="0" i="0" u="none" strike="noStrike" dirty="0">
                <a:solidFill>
                  <a:srgbClr val="212529"/>
                </a:solidFill>
                <a:effectLst/>
                <a:latin typeface="Ubuntu" panose="020B0504030602030204" pitchFamily="34" charset="0"/>
              </a:rPr>
              <a:t> package, so you don’t have to implement your own thread pool. Below are the important interfaces and classes for using thread pool.</a:t>
            </a:r>
          </a:p>
          <a:p>
            <a:pPr lvl="1"/>
            <a:r>
              <a:rPr lang="en-IN" b="0" i="0" u="none" strike="noStrike" dirty="0">
                <a:solidFill>
                  <a:srgbClr val="212529"/>
                </a:solidFill>
                <a:effectLst/>
                <a:latin typeface="Ubuntu" panose="020B0504030602030204" pitchFamily="34" charset="0"/>
              </a:rPr>
              <a:t>Interface Executor</a:t>
            </a:r>
          </a:p>
          <a:p>
            <a:pPr lvl="1"/>
            <a:r>
              <a:rPr lang="en-IN" b="0" i="0" u="none" strike="noStrike" dirty="0">
                <a:solidFill>
                  <a:srgbClr val="212529"/>
                </a:solidFill>
                <a:effectLst/>
                <a:latin typeface="Ubuntu" panose="020B0504030602030204" pitchFamily="34" charset="0"/>
              </a:rPr>
              <a:t>Interface </a:t>
            </a:r>
            <a:r>
              <a:rPr lang="en-IN" b="0" i="0" u="none" strike="noStrike" dirty="0" err="1">
                <a:solidFill>
                  <a:srgbClr val="212529"/>
                </a:solidFill>
                <a:effectLst/>
                <a:latin typeface="Ubuntu" panose="020B0504030602030204" pitchFamily="34" charset="0"/>
              </a:rPr>
              <a:t>ExecutorService</a:t>
            </a:r>
            <a:endParaRPr lang="en-IN" b="0" i="0" u="none" strike="noStrike" dirty="0">
              <a:solidFill>
                <a:srgbClr val="212529"/>
              </a:solidFill>
              <a:effectLst/>
              <a:latin typeface="Ubuntu" panose="020B0504030602030204" pitchFamily="34" charset="0"/>
            </a:endParaRPr>
          </a:p>
          <a:p>
            <a:pPr lvl="1"/>
            <a:r>
              <a:rPr lang="en-IN" b="0" i="0" u="none" strike="noStrike" dirty="0">
                <a:solidFill>
                  <a:srgbClr val="212529"/>
                </a:solidFill>
                <a:effectLst/>
                <a:latin typeface="Ubuntu" panose="020B0504030602030204" pitchFamily="34" charset="0"/>
              </a:rPr>
              <a:t>Class Executors</a:t>
            </a:r>
          </a:p>
          <a:p>
            <a:pPr lvl="1"/>
            <a:r>
              <a:rPr lang="en-IN" b="0" i="0" u="none" strike="noStrike" dirty="0">
                <a:solidFill>
                  <a:srgbClr val="212529"/>
                </a:solidFill>
                <a:effectLst/>
                <a:latin typeface="Ubuntu" panose="020B0504030602030204" pitchFamily="34" charset="0"/>
              </a:rPr>
              <a:t>Class </a:t>
            </a:r>
            <a:r>
              <a:rPr lang="en-IN" b="0" i="0" u="none" strike="noStrike" dirty="0" err="1">
                <a:solidFill>
                  <a:srgbClr val="212529"/>
                </a:solidFill>
                <a:effectLst/>
                <a:latin typeface="Ubuntu" panose="020B0504030602030204" pitchFamily="34" charset="0"/>
              </a:rPr>
              <a:t>ThreadPoolExecutor</a:t>
            </a:r>
            <a:endParaRPr lang="en-IN" b="0" i="0" u="none" strike="noStrike" dirty="0">
              <a:solidFill>
                <a:srgbClr val="212529"/>
              </a:solidFill>
              <a:effectLst/>
              <a:latin typeface="Ubuntu" panose="020B0504030602030204" pitchFamily="34" charset="0"/>
            </a:endParaRPr>
          </a:p>
        </p:txBody>
      </p:sp>
    </p:spTree>
    <p:extLst>
      <p:ext uri="{BB962C8B-B14F-4D97-AF65-F5344CB8AC3E}">
        <p14:creationId xmlns:p14="http://schemas.microsoft.com/office/powerpoint/2010/main" val="13088686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1A67-2AB8-5943-057C-A4D093DA3313}"/>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Types of Thread Pool</a:t>
            </a:r>
            <a:endParaRPr lang="en-US" dirty="0"/>
          </a:p>
        </p:txBody>
      </p:sp>
      <p:sp>
        <p:nvSpPr>
          <p:cNvPr id="3" name="Content Placeholder 2">
            <a:extLst>
              <a:ext uri="{FF2B5EF4-FFF2-40B4-BE49-F238E27FC236}">
                <a16:creationId xmlns:a16="http://schemas.microsoft.com/office/drawing/2014/main" id="{19857CE3-0322-D3C3-BA57-B52366B96555}"/>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Class </a:t>
            </a:r>
            <a:r>
              <a:rPr lang="en-IN" dirty="0"/>
              <a:t>Executors</a:t>
            </a:r>
            <a:r>
              <a:rPr lang="en-IN" b="0" i="0" u="none" strike="noStrike" dirty="0">
                <a:solidFill>
                  <a:srgbClr val="212529"/>
                </a:solidFill>
                <a:effectLst/>
                <a:highlight>
                  <a:srgbClr val="FFFFFF"/>
                </a:highlight>
                <a:latin typeface="Ubuntu" panose="020B0504030602030204" pitchFamily="34" charset="0"/>
              </a:rPr>
              <a:t> supports to create five types of thread pool with corresponding factory methods. You can choose any of them based to your requirement.</a:t>
            </a:r>
            <a:endParaRPr lang="en-US" dirty="0"/>
          </a:p>
        </p:txBody>
      </p:sp>
    </p:spTree>
    <p:extLst>
      <p:ext uri="{BB962C8B-B14F-4D97-AF65-F5344CB8AC3E}">
        <p14:creationId xmlns:p14="http://schemas.microsoft.com/office/powerpoint/2010/main" val="1868990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3C2526-1DFE-4AD2-DEF4-284A34EE93AD}"/>
              </a:ext>
            </a:extLst>
          </p:cNvPr>
          <p:cNvGraphicFramePr>
            <a:graphicFrameLocks noGrp="1"/>
          </p:cNvGraphicFramePr>
          <p:nvPr>
            <p:ph idx="1"/>
            <p:extLst>
              <p:ext uri="{D42A27DB-BD31-4B8C-83A1-F6EECF244321}">
                <p14:modId xmlns:p14="http://schemas.microsoft.com/office/powerpoint/2010/main" val="876856355"/>
              </p:ext>
            </p:extLst>
          </p:nvPr>
        </p:nvGraphicFramePr>
        <p:xfrm>
          <a:off x="890649" y="1472541"/>
          <a:ext cx="10450286" cy="4735416"/>
        </p:xfrm>
        <a:graphic>
          <a:graphicData uri="http://schemas.openxmlformats.org/drawingml/2006/table">
            <a:tbl>
              <a:tblPr/>
              <a:tblGrid>
                <a:gridCol w="5225143">
                  <a:extLst>
                    <a:ext uri="{9D8B030D-6E8A-4147-A177-3AD203B41FA5}">
                      <a16:colId xmlns:a16="http://schemas.microsoft.com/office/drawing/2014/main" val="3044870975"/>
                    </a:ext>
                  </a:extLst>
                </a:gridCol>
                <a:gridCol w="5225143">
                  <a:extLst>
                    <a:ext uri="{9D8B030D-6E8A-4147-A177-3AD203B41FA5}">
                      <a16:colId xmlns:a16="http://schemas.microsoft.com/office/drawing/2014/main" val="453999585"/>
                    </a:ext>
                  </a:extLst>
                </a:gridCol>
              </a:tblGrid>
              <a:tr h="494896">
                <a:tc>
                  <a:txBody>
                    <a:bodyPr/>
                    <a:lstStyle/>
                    <a:p>
                      <a:pPr algn="l"/>
                      <a:r>
                        <a:rPr lang="en-IN" sz="1800" dirty="0">
                          <a:effectLst/>
                        </a:rPr>
                        <a:t>Method</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pPr algn="l"/>
                      <a:r>
                        <a:rPr lang="en-IN" sz="1800">
                          <a:effectLst/>
                        </a:rPr>
                        <a:t>Description</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1583152436"/>
                  </a:ext>
                </a:extLst>
              </a:tr>
              <a:tr h="789236">
                <a:tc>
                  <a:txBody>
                    <a:bodyPr/>
                    <a:lstStyle/>
                    <a:p>
                      <a:r>
                        <a:rPr lang="en-IN" sz="1800">
                          <a:effectLst/>
                        </a:rPr>
                        <a:t>newCachedThreadPool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New threads are created as needed; idle threads are kept for 60 seconds.</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1903984376"/>
                  </a:ext>
                </a:extLst>
              </a:tr>
              <a:tr h="789236">
                <a:tc>
                  <a:txBody>
                    <a:bodyPr/>
                    <a:lstStyle/>
                    <a:p>
                      <a:r>
                        <a:rPr lang="en-IN" sz="1800">
                          <a:effectLst/>
                        </a:rPr>
                        <a:t>newFixedThreadPool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The pool contains a fixed set of threads; idle threads are kept indefinitely.</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2859563545"/>
                  </a:ext>
                </a:extLst>
              </a:tr>
              <a:tr h="1083576">
                <a:tc>
                  <a:txBody>
                    <a:bodyPr/>
                    <a:lstStyle/>
                    <a:p>
                      <a:r>
                        <a:rPr lang="en-IN" sz="1800">
                          <a:effectLst/>
                        </a:rPr>
                        <a:t>newSingleThreadExecutor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A “pool” with a single thread that executes the submitted tasks sequentially (similar to the Swing event dispatch thread).</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3677397402"/>
                  </a:ext>
                </a:extLst>
              </a:tr>
              <a:tr h="789236">
                <a:tc>
                  <a:txBody>
                    <a:bodyPr/>
                    <a:lstStyle/>
                    <a:p>
                      <a:r>
                        <a:rPr lang="en-IN" sz="1800">
                          <a:effectLst/>
                        </a:rPr>
                        <a:t>newScheduledThreadPool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A fixed-thread pool for scheduled execution; a replacement for java.util.Timer.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337664818"/>
                  </a:ext>
                </a:extLst>
              </a:tr>
              <a:tr h="789236">
                <a:tc>
                  <a:txBody>
                    <a:bodyPr/>
                    <a:lstStyle/>
                    <a:p>
                      <a:r>
                        <a:rPr lang="en-IN" sz="1800">
                          <a:effectLst/>
                        </a:rPr>
                        <a:t>newSingleThreadScheduledExecutor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dirty="0">
                          <a:effectLst/>
                        </a:rPr>
                        <a:t>A single-thread “pool” for scheduled execution.</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2627474791"/>
                  </a:ext>
                </a:extLst>
              </a:tr>
            </a:tbl>
          </a:graphicData>
        </a:graphic>
      </p:graphicFrame>
      <p:sp>
        <p:nvSpPr>
          <p:cNvPr id="5" name="Rectangle 1">
            <a:extLst>
              <a:ext uri="{FF2B5EF4-FFF2-40B4-BE49-F238E27FC236}">
                <a16:creationId xmlns:a16="http://schemas.microsoft.com/office/drawing/2014/main" id="{F9C84DF7-A455-334E-594F-C608F5A6CF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12234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2B8B-AE30-354F-364F-AED90196848E}"/>
              </a:ext>
            </a:extLst>
          </p:cNvPr>
          <p:cNvSpPr>
            <a:spLocks noGrp="1"/>
          </p:cNvSpPr>
          <p:nvPr>
            <p:ph type="title"/>
          </p:nvPr>
        </p:nvSpPr>
        <p:spPr/>
        <p:txBody>
          <a:bodyPr/>
          <a:lstStyle/>
          <a:p>
            <a:r>
              <a:rPr lang="en-IN" b="1" i="0" u="none" strike="noStrike" dirty="0">
                <a:solidFill>
                  <a:srgbClr val="242424"/>
                </a:solidFill>
                <a:effectLst/>
                <a:latin typeface="sohne"/>
              </a:rPr>
              <a:t>Future and Callable</a:t>
            </a:r>
            <a:endParaRPr lang="en-US" dirty="0"/>
          </a:p>
        </p:txBody>
      </p:sp>
      <p:sp>
        <p:nvSpPr>
          <p:cNvPr id="3" name="Content Placeholder 2">
            <a:extLst>
              <a:ext uri="{FF2B5EF4-FFF2-40B4-BE49-F238E27FC236}">
                <a16:creationId xmlns:a16="http://schemas.microsoft.com/office/drawing/2014/main" id="{305286B3-4646-FEF7-6A5D-A37581B54969}"/>
              </a:ext>
            </a:extLst>
          </p:cNvPr>
          <p:cNvSpPr>
            <a:spLocks noGrp="1"/>
          </p:cNvSpPr>
          <p:nvPr>
            <p:ph idx="1"/>
          </p:nvPr>
        </p:nvSpPr>
        <p:spPr/>
        <p:txBody>
          <a:bodyPr>
            <a:normAutofit fontScale="85000" lnSpcReduction="20000"/>
          </a:bodyPr>
          <a:lstStyle/>
          <a:p>
            <a:pPr algn="l"/>
            <a:r>
              <a:rPr lang="en-IN" b="0" i="0" u="none" strike="noStrike" dirty="0">
                <a:solidFill>
                  <a:srgbClr val="242424"/>
                </a:solidFill>
                <a:effectLst/>
                <a:latin typeface="source-serif-pro"/>
              </a:rPr>
              <a:t>While Runnable tasks can be executed by executors, they don't return a result. Callable and Future come into play when you need to get results from your threads.</a:t>
            </a:r>
          </a:p>
          <a:p>
            <a:pPr algn="l">
              <a:buFont typeface="Arial" panose="020B0604020202020204" pitchFamily="34" charset="0"/>
              <a:buChar char="•"/>
            </a:pPr>
            <a:r>
              <a:rPr lang="en-IN" b="1" i="0" u="none" strike="noStrike" dirty="0">
                <a:solidFill>
                  <a:srgbClr val="242424"/>
                </a:solidFill>
                <a:effectLst/>
                <a:latin typeface="source-serif-pro"/>
              </a:rPr>
              <a:t>Callable Interface: </a:t>
            </a:r>
            <a:r>
              <a:rPr lang="en-IN" b="0" i="0" u="none" strike="noStrike" dirty="0">
                <a:solidFill>
                  <a:srgbClr val="242424"/>
                </a:solidFill>
                <a:effectLst/>
                <a:latin typeface="source-serif-pro"/>
              </a:rPr>
              <a:t>Unlike Runnable, a Callable can return a value and throw checked exceptions. It represents a task that returns a result.</a:t>
            </a:r>
          </a:p>
          <a:p>
            <a:pPr marL="457200" lvl="1" indent="0">
              <a:buNone/>
            </a:pPr>
            <a:r>
              <a:rPr lang="en-IN" b="0" i="0" dirty="0">
                <a:effectLst/>
                <a:latin typeface="source-code-pro"/>
              </a:rPr>
              <a:t>Callable&lt;Integer&gt; </a:t>
            </a:r>
            <a:r>
              <a:rPr lang="en-IN" b="0" i="0" dirty="0" err="1">
                <a:effectLst/>
                <a:latin typeface="source-code-pro"/>
              </a:rPr>
              <a:t>callableTask</a:t>
            </a:r>
            <a:r>
              <a:rPr lang="en-IN" b="0" i="0" dirty="0">
                <a:effectLst/>
                <a:latin typeface="source-code-pro"/>
              </a:rPr>
              <a:t> = () -&gt; {</a:t>
            </a:r>
            <a:br>
              <a:rPr lang="en-IN" b="0" i="0" dirty="0">
                <a:effectLst/>
                <a:latin typeface="source-code-pro"/>
              </a:rPr>
            </a:br>
            <a:r>
              <a:rPr lang="en-IN" b="0" i="0" dirty="0">
                <a:solidFill>
                  <a:srgbClr val="007400"/>
                </a:solidFill>
                <a:effectLst/>
                <a:latin typeface="source-code-pro"/>
              </a:rPr>
              <a:t>// Task code</a:t>
            </a:r>
            <a:br>
              <a:rPr lang="en-IN" b="0" i="0" dirty="0">
                <a:effectLst/>
                <a:latin typeface="source-code-pro"/>
              </a:rPr>
            </a:br>
            <a:r>
              <a:rPr lang="en-IN" b="0" i="0" dirty="0">
                <a:solidFill>
                  <a:srgbClr val="AA0D91"/>
                </a:solidFill>
                <a:effectLst/>
                <a:latin typeface="source-code-pro"/>
              </a:rPr>
              <a:t>return</a:t>
            </a:r>
            <a:r>
              <a:rPr lang="en-IN" b="0" i="0" dirty="0">
                <a:effectLst/>
                <a:latin typeface="source-code-pro"/>
              </a:rPr>
              <a:t> </a:t>
            </a:r>
            <a:r>
              <a:rPr lang="en-IN" b="0" i="0" dirty="0">
                <a:solidFill>
                  <a:srgbClr val="1C00CF"/>
                </a:solidFill>
                <a:effectLst/>
                <a:latin typeface="source-code-pro"/>
              </a:rPr>
              <a:t>42</a:t>
            </a:r>
            <a:r>
              <a:rPr lang="en-IN" b="0" i="0" dirty="0">
                <a:effectLst/>
                <a:latin typeface="source-code-pro"/>
              </a:rPr>
              <a:t>;</a:t>
            </a:r>
            <a:br>
              <a:rPr lang="en-IN" b="0" i="0" dirty="0">
                <a:effectLst/>
                <a:latin typeface="source-code-pro"/>
              </a:rPr>
            </a:br>
            <a:r>
              <a:rPr lang="en-IN" b="0" i="0" dirty="0">
                <a:effectLst/>
                <a:latin typeface="source-code-pro"/>
              </a:rPr>
              <a:t>};</a:t>
            </a:r>
          </a:p>
          <a:p>
            <a:pPr algn="l">
              <a:buFont typeface="Arial" panose="020B0604020202020204" pitchFamily="34" charset="0"/>
              <a:buChar char="•"/>
            </a:pPr>
            <a:r>
              <a:rPr lang="en-IN" b="1" i="0" u="none" strike="noStrike" dirty="0">
                <a:solidFill>
                  <a:srgbClr val="242424"/>
                </a:solidFill>
                <a:effectLst/>
                <a:latin typeface="source-serif-pro"/>
              </a:rPr>
              <a:t>Future Interface:</a:t>
            </a:r>
            <a:r>
              <a:rPr lang="en-IN" b="0" i="0" u="none" strike="noStrike" dirty="0">
                <a:solidFill>
                  <a:srgbClr val="242424"/>
                </a:solidFill>
                <a:effectLst/>
                <a:latin typeface="source-serif-pro"/>
              </a:rPr>
              <a:t> A Future represents the result of an asynchronous computation. Methods are provided to check if the computation is complete, to wait for its completion, and to retrieve the result.</a:t>
            </a:r>
          </a:p>
          <a:p>
            <a:pPr marL="0" indent="0">
              <a:buNone/>
            </a:pPr>
            <a:r>
              <a:rPr lang="en-IN" b="0" i="0" dirty="0">
                <a:effectLst/>
                <a:latin typeface="source-code-pro"/>
              </a:rPr>
              <a:t>	Future&lt;Integer&gt; future = </a:t>
            </a:r>
            <a:r>
              <a:rPr lang="en-IN" b="0" i="0" dirty="0" err="1">
                <a:effectLst/>
                <a:latin typeface="source-code-pro"/>
              </a:rPr>
              <a:t>executor.submit</a:t>
            </a:r>
            <a:r>
              <a:rPr lang="en-IN" b="0" i="0" dirty="0">
                <a:effectLst/>
                <a:latin typeface="source-code-pro"/>
              </a:rPr>
              <a:t>(</a:t>
            </a:r>
            <a:r>
              <a:rPr lang="en-IN" b="0" i="0" dirty="0" err="1">
                <a:effectLst/>
                <a:latin typeface="source-code-pro"/>
              </a:rPr>
              <a:t>callableTask</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5C2699"/>
                </a:solidFill>
                <a:effectLst/>
                <a:latin typeface="source-code-pro"/>
              </a:rPr>
              <a:t>Integer</a:t>
            </a:r>
            <a:r>
              <a:rPr lang="en-IN" b="0" i="0" dirty="0">
                <a:effectLst/>
                <a:latin typeface="source-code-pro"/>
              </a:rPr>
              <a:t> </a:t>
            </a:r>
            <a:r>
              <a:rPr lang="en-IN" b="0" i="0" dirty="0">
                <a:solidFill>
                  <a:srgbClr val="3F6E74"/>
                </a:solidFill>
                <a:effectLst/>
                <a:latin typeface="source-code-pro"/>
              </a:rPr>
              <a:t>result</a:t>
            </a:r>
            <a:r>
              <a:rPr lang="en-IN" b="0" i="0" dirty="0">
                <a:effectLst/>
                <a:latin typeface="source-code-pro"/>
              </a:rPr>
              <a:t> = </a:t>
            </a:r>
            <a:r>
              <a:rPr lang="en-IN" b="0" i="0" dirty="0" err="1">
                <a:effectLst/>
                <a:latin typeface="source-code-pro"/>
              </a:rPr>
              <a:t>future.get</a:t>
            </a:r>
            <a:r>
              <a:rPr lang="en-IN" b="0" i="0" dirty="0">
                <a:effectLst/>
                <a:latin typeface="source-code-pro"/>
              </a:rPr>
              <a:t>(); </a:t>
            </a:r>
            <a:r>
              <a:rPr lang="en-IN" b="0" i="0" dirty="0">
                <a:solidFill>
                  <a:srgbClr val="007400"/>
                </a:solidFill>
                <a:effectLst/>
                <a:latin typeface="source-code-pro"/>
              </a:rPr>
              <a:t>// This blocks until the result is available</a:t>
            </a:r>
            <a:br>
              <a:rPr lang="en-IN" dirty="0"/>
            </a:br>
            <a:endParaRPr lang="en-US" dirty="0"/>
          </a:p>
        </p:txBody>
      </p:sp>
    </p:spTree>
    <p:extLst>
      <p:ext uri="{BB962C8B-B14F-4D97-AF65-F5344CB8AC3E}">
        <p14:creationId xmlns:p14="http://schemas.microsoft.com/office/powerpoint/2010/main" val="307712772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E650-612B-62BF-E5B0-B32537730F01}"/>
              </a:ext>
            </a:extLst>
          </p:cNvPr>
          <p:cNvSpPr>
            <a:spLocks noGrp="1"/>
          </p:cNvSpPr>
          <p:nvPr>
            <p:ph type="title"/>
          </p:nvPr>
        </p:nvSpPr>
        <p:spPr/>
        <p:txBody>
          <a:bodyPr/>
          <a:lstStyle/>
          <a:p>
            <a:r>
              <a:rPr lang="en-IN" b="1" i="0" u="none" strike="noStrike" dirty="0">
                <a:solidFill>
                  <a:srgbClr val="242424"/>
                </a:solidFill>
                <a:effectLst/>
                <a:latin typeface="sohne"/>
              </a:rPr>
              <a:t>The Fork/Join Framework</a:t>
            </a:r>
            <a:endParaRPr lang="en-US" dirty="0"/>
          </a:p>
        </p:txBody>
      </p:sp>
      <p:sp>
        <p:nvSpPr>
          <p:cNvPr id="3" name="Content Placeholder 2">
            <a:extLst>
              <a:ext uri="{FF2B5EF4-FFF2-40B4-BE49-F238E27FC236}">
                <a16:creationId xmlns:a16="http://schemas.microsoft.com/office/drawing/2014/main" id="{F73ABB6A-3416-2B2D-CD1E-A0811EB3A4CA}"/>
              </a:ext>
            </a:extLst>
          </p:cNvPr>
          <p:cNvSpPr>
            <a:spLocks noGrp="1"/>
          </p:cNvSpPr>
          <p:nvPr>
            <p:ph idx="1"/>
          </p:nvPr>
        </p:nvSpPr>
        <p:spPr/>
        <p:txBody>
          <a:bodyPr/>
          <a:lstStyle/>
          <a:p>
            <a:pPr algn="l"/>
            <a:r>
              <a:rPr lang="en-IN" b="0" i="0" u="none" strike="noStrike" dirty="0">
                <a:solidFill>
                  <a:srgbClr val="242424"/>
                </a:solidFill>
                <a:effectLst/>
                <a:latin typeface="source-serif-pro"/>
              </a:rPr>
              <a:t>Introduced in Java 7, the Fork/Join framework is designed to recursively divide parallelizable tasks into smaller tasks and then combine the results of these subtasks.</a:t>
            </a:r>
          </a:p>
          <a:p>
            <a:pPr algn="l">
              <a:buFont typeface="Arial" panose="020B0604020202020204" pitchFamily="34" charset="0"/>
              <a:buChar char="•"/>
            </a:pPr>
            <a:r>
              <a:rPr lang="en-IN" b="1" i="0" u="none" strike="noStrike" dirty="0">
                <a:solidFill>
                  <a:srgbClr val="242424"/>
                </a:solidFill>
                <a:effectLst/>
                <a:latin typeface="source-serif-pro"/>
              </a:rPr>
              <a:t>Work-Stealing:</a:t>
            </a:r>
            <a:r>
              <a:rPr lang="en-IN" b="0" i="0" u="none" strike="noStrike" dirty="0">
                <a:solidFill>
                  <a:srgbClr val="242424"/>
                </a:solidFill>
                <a:effectLst/>
                <a:latin typeface="source-serif-pro"/>
              </a:rPr>
              <a:t> This framework follows the work-stealing algorithm where idle threads can ‘steal’ work from those that are busy.</a:t>
            </a:r>
          </a:p>
          <a:p>
            <a:pPr algn="l">
              <a:buFont typeface="Arial" panose="020B0604020202020204" pitchFamily="34" charset="0"/>
              <a:buChar char="•"/>
            </a:pPr>
            <a:r>
              <a:rPr lang="en-IN" b="1" i="0" u="none" strike="noStrike" dirty="0" err="1">
                <a:solidFill>
                  <a:srgbClr val="242424"/>
                </a:solidFill>
                <a:effectLst/>
                <a:latin typeface="source-serif-pro"/>
              </a:rPr>
              <a:t>RecursiveTask</a:t>
            </a:r>
            <a:r>
              <a:rPr lang="en-IN" b="1" i="0" u="none" strike="noStrike" dirty="0">
                <a:solidFill>
                  <a:srgbClr val="242424"/>
                </a:solidFill>
                <a:effectLst/>
                <a:latin typeface="source-serif-pro"/>
              </a:rPr>
              <a:t>: </a:t>
            </a:r>
            <a:r>
              <a:rPr lang="en-IN" b="0" i="0" u="none" strike="noStrike" dirty="0">
                <a:solidFill>
                  <a:srgbClr val="242424"/>
                </a:solidFill>
                <a:effectLst/>
                <a:latin typeface="source-serif-pro"/>
              </a:rPr>
              <a:t>A subclass of </a:t>
            </a:r>
            <a:r>
              <a:rPr lang="en-IN" b="0" i="0" u="none" strike="noStrike" dirty="0" err="1">
                <a:solidFill>
                  <a:srgbClr val="242424"/>
                </a:solidFill>
                <a:effectLst/>
                <a:latin typeface="source-serif-pro"/>
              </a:rPr>
              <a:t>ForkJoinTask</a:t>
            </a:r>
            <a:r>
              <a:rPr lang="en-IN" b="0" i="0" u="none" strike="noStrike" dirty="0">
                <a:solidFill>
                  <a:srgbClr val="242424"/>
                </a:solidFill>
                <a:effectLst/>
                <a:latin typeface="source-serif-pro"/>
              </a:rPr>
              <a:t>, </a:t>
            </a:r>
            <a:r>
              <a:rPr lang="en-IN" b="0" i="0" u="none" strike="noStrike" dirty="0" err="1">
                <a:solidFill>
                  <a:srgbClr val="242424"/>
                </a:solidFill>
                <a:effectLst/>
                <a:latin typeface="source-serif-pro"/>
              </a:rPr>
              <a:t>RecursiveTask</a:t>
            </a:r>
            <a:r>
              <a:rPr lang="en-IN" b="0" i="0" u="none" strike="noStrike" dirty="0">
                <a:solidFill>
                  <a:srgbClr val="242424"/>
                </a:solidFill>
                <a:effectLst/>
                <a:latin typeface="source-serif-pro"/>
              </a:rPr>
              <a:t> can return a result and is useful for tasks that can be broken down into smaller, independent subtasks.</a:t>
            </a:r>
          </a:p>
          <a:p>
            <a:endParaRPr lang="en-US" dirty="0"/>
          </a:p>
        </p:txBody>
      </p:sp>
    </p:spTree>
    <p:extLst>
      <p:ext uri="{BB962C8B-B14F-4D97-AF65-F5344CB8AC3E}">
        <p14:creationId xmlns:p14="http://schemas.microsoft.com/office/powerpoint/2010/main" val="138653169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B97-2EEE-E514-5528-01F552841F83}"/>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Deadlock</a:t>
            </a:r>
            <a:endParaRPr lang="en-US" dirty="0"/>
          </a:p>
        </p:txBody>
      </p:sp>
      <p:sp>
        <p:nvSpPr>
          <p:cNvPr id="3" name="Content Placeholder 2">
            <a:extLst>
              <a:ext uri="{FF2B5EF4-FFF2-40B4-BE49-F238E27FC236}">
                <a16:creationId xmlns:a16="http://schemas.microsoft.com/office/drawing/2014/main" id="{52E85C20-0542-E801-83E6-A6F81D6AE9B6}"/>
              </a:ext>
            </a:extLst>
          </p:cNvPr>
          <p:cNvSpPr>
            <a:spLocks noGrp="1"/>
          </p:cNvSpPr>
          <p:nvPr>
            <p:ph idx="1"/>
          </p:nvPr>
        </p:nvSpPr>
        <p:spPr/>
        <p:txBody>
          <a:bodyPr/>
          <a:lstStyle/>
          <a:p>
            <a:r>
              <a:rPr lang="en-IN" dirty="0"/>
              <a:t>Deadlock</a:t>
            </a:r>
            <a:r>
              <a:rPr lang="en-IN" b="0" i="0" u="none" strike="noStrike" dirty="0">
                <a:solidFill>
                  <a:srgbClr val="212529"/>
                </a:solidFill>
                <a:effectLst/>
                <a:highlight>
                  <a:srgbClr val="FFFFFF"/>
                </a:highlight>
                <a:latin typeface="Ubuntu" panose="020B0504030602030204" pitchFamily="34" charset="0"/>
              </a:rPr>
              <a:t> describes a situation where two or more threads are blocked forever, waiting for each other. </a:t>
            </a:r>
          </a:p>
          <a:p>
            <a:r>
              <a:rPr lang="en-IN" b="0" i="0" u="none" strike="noStrike" dirty="0">
                <a:solidFill>
                  <a:srgbClr val="212529"/>
                </a:solidFill>
                <a:effectLst/>
                <a:highlight>
                  <a:srgbClr val="FFFFFF"/>
                </a:highlight>
                <a:latin typeface="Ubuntu" panose="020B0504030602030204" pitchFamily="34" charset="0"/>
              </a:rPr>
              <a:t>Deadlock occurs when multiple threads need the same locks but obtain them in different order. </a:t>
            </a:r>
          </a:p>
          <a:p>
            <a:r>
              <a:rPr lang="en-IN" b="0" i="0" u="none" strike="noStrike" dirty="0">
                <a:solidFill>
                  <a:srgbClr val="212529"/>
                </a:solidFill>
                <a:effectLst/>
                <a:highlight>
                  <a:srgbClr val="FFFFFF"/>
                </a:highlight>
                <a:latin typeface="Ubuntu" panose="020B0504030602030204" pitchFamily="34" charset="0"/>
              </a:rPr>
              <a:t>A Java multithreaded program may suffer from the deadlock condition because the synchronized keyword causes the executing thread to block while waiting for the lock, or monitor, associated with the specified object.</a:t>
            </a:r>
            <a:endParaRPr lang="en-US" dirty="0"/>
          </a:p>
        </p:txBody>
      </p:sp>
    </p:spTree>
    <p:extLst>
      <p:ext uri="{BB962C8B-B14F-4D97-AF65-F5344CB8AC3E}">
        <p14:creationId xmlns:p14="http://schemas.microsoft.com/office/powerpoint/2010/main" val="217321640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4DBEF4-C28C-8547-FC42-90D97EC5E770}"/>
              </a:ext>
            </a:extLst>
          </p:cNvPr>
          <p:cNvPicPr>
            <a:picLocks noGrp="1" noChangeAspect="1"/>
          </p:cNvPicPr>
          <p:nvPr>
            <p:ph idx="1"/>
          </p:nvPr>
        </p:nvPicPr>
        <p:blipFill>
          <a:blip r:embed="rId2"/>
          <a:stretch>
            <a:fillRect/>
          </a:stretch>
        </p:blipFill>
        <p:spPr>
          <a:xfrm>
            <a:off x="2149434" y="629392"/>
            <a:ext cx="7635834" cy="5547571"/>
          </a:xfrm>
          <a:prstGeom prst="rect">
            <a:avLst/>
          </a:prstGeom>
        </p:spPr>
      </p:pic>
    </p:spTree>
    <p:extLst>
      <p:ext uri="{BB962C8B-B14F-4D97-AF65-F5344CB8AC3E}">
        <p14:creationId xmlns:p14="http://schemas.microsoft.com/office/powerpoint/2010/main" val="15123720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D650-613B-BF45-DED8-2E835224F83D}"/>
              </a:ext>
            </a:extLst>
          </p:cNvPr>
          <p:cNvSpPr>
            <a:spLocks noGrp="1"/>
          </p:cNvSpPr>
          <p:nvPr>
            <p:ph type="title"/>
          </p:nvPr>
        </p:nvSpPr>
        <p:spPr/>
        <p:txBody>
          <a:bodyPr/>
          <a:lstStyle/>
          <a:p>
            <a:r>
              <a:rPr lang="en-US" dirty="0" err="1"/>
              <a:t>DeadLock</a:t>
            </a:r>
            <a:r>
              <a:rPr lang="en-US" dirty="0"/>
              <a:t> Detection</a:t>
            </a:r>
          </a:p>
        </p:txBody>
      </p:sp>
      <p:sp>
        <p:nvSpPr>
          <p:cNvPr id="3" name="Content Placeholder 2">
            <a:extLst>
              <a:ext uri="{FF2B5EF4-FFF2-40B4-BE49-F238E27FC236}">
                <a16:creationId xmlns:a16="http://schemas.microsoft.com/office/drawing/2014/main" id="{D41F9B08-2443-7A9F-F406-3DCDAC064A16}"/>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Deadlock can be very hard to detect during development, and you may have to restart the application in order to recover. It also happens in production environment, which causes severe consequences. Such issue is very hard to spot during testing, and is very difficult to reproduce it locally.</a:t>
            </a:r>
            <a:endParaRPr lang="en-US" dirty="0"/>
          </a:p>
        </p:txBody>
      </p:sp>
    </p:spTree>
    <p:extLst>
      <p:ext uri="{BB962C8B-B14F-4D97-AF65-F5344CB8AC3E}">
        <p14:creationId xmlns:p14="http://schemas.microsoft.com/office/powerpoint/2010/main" val="83717427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4A37-7193-FD2E-2D9E-627DF21ADFB7}"/>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Detect Deadlock Programmatically</a:t>
            </a:r>
            <a:endParaRPr lang="en-US" dirty="0"/>
          </a:p>
        </p:txBody>
      </p:sp>
      <p:sp>
        <p:nvSpPr>
          <p:cNvPr id="3" name="Content Placeholder 2">
            <a:extLst>
              <a:ext uri="{FF2B5EF4-FFF2-40B4-BE49-F238E27FC236}">
                <a16:creationId xmlns:a16="http://schemas.microsoft.com/office/drawing/2014/main" id="{4EBE4FF6-122A-ED9D-1CD8-C9667310E43F}"/>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Java 5 introduced </a:t>
            </a:r>
            <a:r>
              <a:rPr lang="en-IN" b="0" i="0" u="none" strike="noStrike" dirty="0">
                <a:solidFill>
                  <a:srgbClr val="007BFF"/>
                </a:solidFill>
                <a:effectLst/>
                <a:latin typeface="Ubuntu" panose="020B0504030602030204" pitchFamily="34" charset="0"/>
                <a:hlinkClick r:id="rId2"/>
              </a:rPr>
              <a:t>ThreadMXBean</a:t>
            </a:r>
            <a:r>
              <a:rPr lang="en-IN" b="0" i="0" u="none" strike="noStrike" dirty="0">
                <a:solidFill>
                  <a:srgbClr val="212529"/>
                </a:solidFill>
                <a:effectLst/>
                <a:highlight>
                  <a:srgbClr val="FFFFFF"/>
                </a:highlight>
                <a:latin typeface="Ubuntu" panose="020B0504030602030204" pitchFamily="34" charset="0"/>
              </a:rPr>
              <a:t> - an interface that provides various monitoring methods for threads. </a:t>
            </a:r>
          </a:p>
          <a:p>
            <a:r>
              <a:rPr lang="en-IN" b="0" i="0" u="none" strike="noStrike" dirty="0">
                <a:solidFill>
                  <a:srgbClr val="212529"/>
                </a:solidFill>
                <a:effectLst/>
                <a:highlight>
                  <a:srgbClr val="FFFFFF"/>
                </a:highlight>
                <a:latin typeface="Ubuntu" panose="020B0504030602030204" pitchFamily="34" charset="0"/>
              </a:rPr>
              <a:t>There are many useful methods for monitoring the application performance. </a:t>
            </a:r>
          </a:p>
          <a:p>
            <a:r>
              <a:rPr lang="en-IN" b="0" i="0" u="none" strike="noStrike" dirty="0">
                <a:solidFill>
                  <a:srgbClr val="212529"/>
                </a:solidFill>
                <a:effectLst/>
                <a:highlight>
                  <a:srgbClr val="FFFFFF"/>
                </a:highlight>
                <a:latin typeface="Ubuntu" panose="020B0504030602030204" pitchFamily="34" charset="0"/>
              </a:rPr>
              <a:t>The method of our interest is </a:t>
            </a:r>
            <a:r>
              <a:rPr lang="en-IN" dirty="0" err="1"/>
              <a:t>findMonitorDeadlockedThreads</a:t>
            </a:r>
            <a:r>
              <a:rPr lang="en-IN" b="0" i="0" u="none" strike="noStrike" dirty="0">
                <a:solidFill>
                  <a:srgbClr val="212529"/>
                </a:solidFill>
                <a:effectLst/>
                <a:highlight>
                  <a:srgbClr val="FFFFFF"/>
                </a:highlight>
                <a:latin typeface="Ubuntu" panose="020B0504030602030204" pitchFamily="34" charset="0"/>
              </a:rPr>
              <a:t>, or, if you are using Java 6,</a:t>
            </a:r>
            <a:r>
              <a:rPr lang="en-IN" dirty="0"/>
              <a:t>findDeadlockedThreads</a:t>
            </a:r>
            <a:r>
              <a:rPr lang="en-IN" b="0" i="0" u="none" strike="noStrike" dirty="0">
                <a:solidFill>
                  <a:srgbClr val="212529"/>
                </a:solidFill>
                <a:effectLst/>
                <a:highlight>
                  <a:srgbClr val="FFFFFF"/>
                </a:highlight>
                <a:latin typeface="Ubuntu" panose="020B0504030602030204" pitchFamily="34" charset="0"/>
              </a:rPr>
              <a:t>. </a:t>
            </a:r>
          </a:p>
          <a:p>
            <a:r>
              <a:rPr lang="en-IN" b="0" i="0" u="none" strike="noStrike" dirty="0">
                <a:solidFill>
                  <a:srgbClr val="212529"/>
                </a:solidFill>
                <a:effectLst/>
                <a:highlight>
                  <a:srgbClr val="FFFFFF"/>
                </a:highlight>
                <a:latin typeface="Ubuntu" panose="020B0504030602030204" pitchFamily="34" charset="0"/>
              </a:rPr>
              <a:t>The difference is that </a:t>
            </a:r>
            <a:r>
              <a:rPr lang="en-IN" b="0" i="0" u="none" strike="noStrike" dirty="0" err="1">
                <a:solidFill>
                  <a:srgbClr val="212529"/>
                </a:solidFill>
                <a:effectLst/>
                <a:highlight>
                  <a:srgbClr val="FFFFFF"/>
                </a:highlight>
                <a:latin typeface="Ubuntu" panose="020B0504030602030204" pitchFamily="34" charset="0"/>
              </a:rPr>
              <a:t>findDeadlockedThreads</a:t>
            </a:r>
            <a:r>
              <a:rPr lang="en-IN" b="0" i="0" u="none" strike="noStrike" dirty="0">
                <a:solidFill>
                  <a:srgbClr val="212529"/>
                </a:solidFill>
                <a:effectLst/>
                <a:highlight>
                  <a:srgbClr val="FFFFFF"/>
                </a:highlight>
                <a:latin typeface="Ubuntu" panose="020B0504030602030204" pitchFamily="34" charset="0"/>
              </a:rPr>
              <a:t> can also detect deadlocks caused by owner locks (</a:t>
            </a:r>
            <a:r>
              <a:rPr lang="en-IN" b="0" i="0" u="none" strike="noStrike" dirty="0" err="1">
                <a:solidFill>
                  <a:srgbClr val="212529"/>
                </a:solidFill>
                <a:effectLst/>
                <a:highlight>
                  <a:srgbClr val="FFFFFF"/>
                </a:highlight>
                <a:latin typeface="Ubuntu" panose="020B0504030602030204" pitchFamily="34" charset="0"/>
              </a:rPr>
              <a:t>java.util.concurrent</a:t>
            </a:r>
            <a:r>
              <a:rPr lang="en-IN" b="0" i="0" u="none" strike="noStrike" dirty="0">
                <a:solidFill>
                  <a:srgbClr val="212529"/>
                </a:solidFill>
                <a:effectLst/>
                <a:highlight>
                  <a:srgbClr val="FFFFFF"/>
                </a:highlight>
                <a:latin typeface="Ubuntu" panose="020B0504030602030204" pitchFamily="34" charset="0"/>
              </a:rPr>
              <a:t>), while </a:t>
            </a:r>
            <a:r>
              <a:rPr lang="en-IN" b="0" i="0" u="none" strike="noStrike" dirty="0" err="1">
                <a:solidFill>
                  <a:srgbClr val="212529"/>
                </a:solidFill>
                <a:effectLst/>
                <a:highlight>
                  <a:srgbClr val="FFFFFF"/>
                </a:highlight>
                <a:latin typeface="Ubuntu" panose="020B0504030602030204" pitchFamily="34" charset="0"/>
              </a:rPr>
              <a:t>findMonitorDeadlockedThreads</a:t>
            </a:r>
            <a:r>
              <a:rPr lang="en-IN" b="0" i="0" u="none" strike="noStrike" dirty="0">
                <a:solidFill>
                  <a:srgbClr val="212529"/>
                </a:solidFill>
                <a:effectLst/>
                <a:highlight>
                  <a:srgbClr val="FFFFFF"/>
                </a:highlight>
                <a:latin typeface="Ubuntu" panose="020B0504030602030204" pitchFamily="34" charset="0"/>
              </a:rPr>
              <a:t> can only detect monitor locks (i.e. synchronized blocks).</a:t>
            </a:r>
            <a:endParaRPr lang="en-US" dirty="0"/>
          </a:p>
        </p:txBody>
      </p:sp>
    </p:spTree>
    <p:extLst>
      <p:ext uri="{BB962C8B-B14F-4D97-AF65-F5344CB8AC3E}">
        <p14:creationId xmlns:p14="http://schemas.microsoft.com/office/powerpoint/2010/main" val="238512135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062F-388F-8ED6-B541-2E74234DF0DB}"/>
              </a:ext>
            </a:extLst>
          </p:cNvPr>
          <p:cNvSpPr>
            <a:spLocks noGrp="1"/>
          </p:cNvSpPr>
          <p:nvPr>
            <p:ph type="title"/>
          </p:nvPr>
        </p:nvSpPr>
        <p:spPr/>
        <p:txBody>
          <a:bodyPr/>
          <a:lstStyle/>
          <a:p>
            <a:r>
              <a:rPr lang="en-IN" b="0" i="0" u="none" strike="noStrike" dirty="0" err="1">
                <a:solidFill>
                  <a:srgbClr val="212529"/>
                </a:solidFill>
                <a:effectLst/>
                <a:latin typeface="Ubuntu" panose="020B0504030602030204" pitchFamily="34" charset="0"/>
              </a:rPr>
              <a:t>ThreadLocal</a:t>
            </a:r>
            <a:endParaRPr lang="en-US" dirty="0"/>
          </a:p>
        </p:txBody>
      </p:sp>
      <p:sp>
        <p:nvSpPr>
          <p:cNvPr id="3" name="Content Placeholder 2">
            <a:extLst>
              <a:ext uri="{FF2B5EF4-FFF2-40B4-BE49-F238E27FC236}">
                <a16:creationId xmlns:a16="http://schemas.microsoft.com/office/drawing/2014/main" id="{11301786-4E90-A5EE-5FCE-247A4E2C792C}"/>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The </a:t>
            </a:r>
            <a:r>
              <a:rPr lang="en-IN" dirty="0" err="1"/>
              <a:t>ThreadLocal</a:t>
            </a:r>
            <a:r>
              <a:rPr lang="en-IN" b="0" i="0" u="none" strike="noStrike" dirty="0">
                <a:solidFill>
                  <a:srgbClr val="212529"/>
                </a:solidFill>
                <a:effectLst/>
                <a:highlight>
                  <a:srgbClr val="FFFFFF"/>
                </a:highlight>
                <a:latin typeface="Ubuntu" panose="020B0504030602030204" pitchFamily="34" charset="0"/>
              </a:rPr>
              <a:t> class in Java enables you to create variables that can only be read and written by the same thread. Thus, even if two threads are executing the same code, and the code has a reference to a </a:t>
            </a:r>
            <a:r>
              <a:rPr lang="en-IN" b="0" i="0" u="none" strike="noStrike" dirty="0" err="1">
                <a:solidFill>
                  <a:srgbClr val="212529"/>
                </a:solidFill>
                <a:effectLst/>
                <a:highlight>
                  <a:srgbClr val="FFFFFF"/>
                </a:highlight>
                <a:latin typeface="Ubuntu" panose="020B0504030602030204" pitchFamily="34" charset="0"/>
              </a:rPr>
              <a:t>ThreadLocal</a:t>
            </a:r>
            <a:r>
              <a:rPr lang="en-IN" b="0" i="0" u="none" strike="noStrike" dirty="0">
                <a:solidFill>
                  <a:srgbClr val="212529"/>
                </a:solidFill>
                <a:effectLst/>
                <a:highlight>
                  <a:srgbClr val="FFFFFF"/>
                </a:highlight>
                <a:latin typeface="Ubuntu" panose="020B0504030602030204" pitchFamily="34" charset="0"/>
              </a:rPr>
              <a:t> variable, then the two threads cannot see each other’s </a:t>
            </a:r>
            <a:r>
              <a:rPr lang="en-IN" b="0" i="0" u="none" strike="noStrike" dirty="0" err="1">
                <a:solidFill>
                  <a:srgbClr val="212529"/>
                </a:solidFill>
                <a:effectLst/>
                <a:highlight>
                  <a:srgbClr val="FFFFFF"/>
                </a:highlight>
                <a:latin typeface="Ubuntu" panose="020B0504030602030204" pitchFamily="34" charset="0"/>
              </a:rPr>
              <a:t>ThreadLocal</a:t>
            </a:r>
            <a:r>
              <a:rPr lang="en-IN" b="0" i="0" u="none" strike="noStrike" dirty="0">
                <a:solidFill>
                  <a:srgbClr val="212529"/>
                </a:solidFill>
                <a:effectLst/>
                <a:highlight>
                  <a:srgbClr val="FFFFFF"/>
                </a:highlight>
                <a:latin typeface="Ubuntu" panose="020B0504030602030204" pitchFamily="34" charset="0"/>
              </a:rPr>
              <a:t> variables.</a:t>
            </a:r>
            <a:endParaRPr lang="en-US" dirty="0"/>
          </a:p>
        </p:txBody>
      </p:sp>
    </p:spTree>
    <p:extLst>
      <p:ext uri="{BB962C8B-B14F-4D97-AF65-F5344CB8AC3E}">
        <p14:creationId xmlns:p14="http://schemas.microsoft.com/office/powerpoint/2010/main" val="218351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41038</TotalTime>
  <Words>14547</Words>
  <Application>Microsoft Macintosh PowerPoint</Application>
  <PresentationFormat>Widescreen</PresentationFormat>
  <Paragraphs>1408</Paragraphs>
  <Slides>209</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209</vt:i4>
      </vt:variant>
    </vt:vector>
  </HeadingPairs>
  <TitlesOfParts>
    <vt:vector size="231" baseType="lpstr">
      <vt:lpstr>Arial</vt:lpstr>
      <vt:lpstr>Calibri</vt:lpstr>
      <vt:lpstr>Calibri Light</vt:lpstr>
      <vt:lpstr>Century Gothic</vt:lpstr>
      <vt:lpstr>Consolas</vt:lpstr>
      <vt:lpstr>Courier</vt:lpstr>
      <vt:lpstr>Helvetica</vt:lpstr>
      <vt:lpstr>Nunito</vt:lpstr>
      <vt:lpstr>Roboto</vt:lpstr>
      <vt:lpstr>Segoe UI</vt:lpstr>
      <vt:lpstr>sohne</vt:lpstr>
      <vt:lpstr>Source Sans 3</vt:lpstr>
      <vt:lpstr>source-code-pro</vt:lpstr>
      <vt:lpstr>source-serif-pro</vt:lpstr>
      <vt:lpstr>Symbol</vt:lpstr>
      <vt:lpstr>TTE1948BD8t00</vt:lpstr>
      <vt:lpstr>TTE19493D8t00</vt:lpstr>
      <vt:lpstr>TTE19494D0t00</vt:lpstr>
      <vt:lpstr>TTE19499A0t00</vt:lpstr>
      <vt:lpstr>Ubuntu</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lpstr>Serialization and Deserialization</vt:lpstr>
      <vt:lpstr>Java.io</vt:lpstr>
      <vt:lpstr>Understanding the Concept of Streams</vt:lpstr>
      <vt:lpstr>There are two primary directions of this flow:</vt:lpstr>
      <vt:lpstr>Types of I/O Streams in Java: Byte Streams(5125) &amp; Character Streams(2562)</vt:lpstr>
      <vt:lpstr>PowerPoint Presentation</vt:lpstr>
      <vt:lpstr>PowerPoint Presentation</vt:lpstr>
      <vt:lpstr>PowerPoint Presentation</vt:lpstr>
      <vt:lpstr>PowerPoint Presentation</vt:lpstr>
      <vt:lpstr>Importance of Buffering in I/O</vt:lpstr>
      <vt:lpstr>Let’s take a look at a few examples:</vt:lpstr>
      <vt:lpstr>PowerPoint Presentation</vt:lpstr>
      <vt:lpstr>JDK has two sets of I/O packages:</vt:lpstr>
      <vt:lpstr>Class java.io.File (Pre-JDK 7)</vt:lpstr>
      <vt:lpstr>PowerPoint Presentation</vt:lpstr>
      <vt:lpstr>Example</vt:lpstr>
      <vt:lpstr>Verifying Properties of a File/Directory </vt:lpstr>
      <vt:lpstr>List Directory</vt:lpstr>
      <vt:lpstr>(Advanced) List Directory with Filter</vt:lpstr>
      <vt:lpstr>Reading from an InputStream</vt:lpstr>
      <vt:lpstr>Writing to an OutputStream</vt:lpstr>
      <vt:lpstr>Opening &amp; Closing I/O Streams</vt:lpstr>
      <vt:lpstr>JDK1.7</vt:lpstr>
      <vt:lpstr>Flushing the OutputStream </vt:lpstr>
      <vt:lpstr>Character-Based I/O &amp; Character Streams </vt:lpstr>
      <vt:lpstr>Abstract superclass Reader and Writer </vt:lpstr>
      <vt:lpstr>PowerPoint Presentation</vt:lpstr>
      <vt:lpstr>File I/O Character-Streams - FileReader &amp; FileWriter </vt:lpstr>
      <vt:lpstr>Buffered I/O Character-Streams - BufferedReader &amp; BufferedWriter </vt:lpstr>
      <vt:lpstr>Conclusion</vt:lpstr>
      <vt:lpstr>PowerPoint Presentation</vt:lpstr>
      <vt:lpstr>RandomAccessFile</vt:lpstr>
      <vt:lpstr>Java IO Package - Key takeaways </vt:lpstr>
      <vt:lpstr>What is Thread ?</vt:lpstr>
      <vt:lpstr>Thread Lifecycle in Java</vt:lpstr>
      <vt:lpstr>How can we create thread in java ?</vt:lpstr>
      <vt:lpstr>Methods of Thread</vt:lpstr>
      <vt:lpstr>PowerPoint Presentation</vt:lpstr>
      <vt:lpstr>PowerPoint Presentation</vt:lpstr>
      <vt:lpstr>PowerPoint Presentation</vt:lpstr>
      <vt:lpstr>PowerPoint Presentation</vt:lpstr>
      <vt:lpstr>Why Use Threads?</vt:lpstr>
      <vt:lpstr>Challenges with Threads</vt:lpstr>
      <vt:lpstr>Synchronization and Thread Safety</vt:lpstr>
      <vt:lpstr>Thread Interference and Memory Consistency Errors</vt:lpstr>
      <vt:lpstr>Synchronized Methods</vt:lpstr>
      <vt:lpstr>Synchronized Blocks</vt:lpstr>
      <vt:lpstr>Understanding Locks and Synchronization</vt:lpstr>
      <vt:lpstr>The Volatile Keyword</vt:lpstr>
      <vt:lpstr>Executors and Thread Pools</vt:lpstr>
      <vt:lpstr>What is Thread Pool? </vt:lpstr>
      <vt:lpstr>PowerPoint Presentation</vt:lpstr>
      <vt:lpstr>Types of Thread Pool</vt:lpstr>
      <vt:lpstr>PowerPoint Presentation</vt:lpstr>
      <vt:lpstr>Future and Callable</vt:lpstr>
      <vt:lpstr>The Fork/Join Framework</vt:lpstr>
      <vt:lpstr>Deadlock</vt:lpstr>
      <vt:lpstr>PowerPoint Presentation</vt:lpstr>
      <vt:lpstr>DeadLock Detection</vt:lpstr>
      <vt:lpstr>Detect Deadlock Programmatically</vt:lpstr>
      <vt:lpstr>ThreadLocal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90</cp:revision>
  <dcterms:created xsi:type="dcterms:W3CDTF">2024-06-05T15:03:32Z</dcterms:created>
  <dcterms:modified xsi:type="dcterms:W3CDTF">2024-07-29T13:57:46Z</dcterms:modified>
</cp:coreProperties>
</file>