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1" r:id="rId5"/>
    <p:sldId id="287" r:id="rId6"/>
    <p:sldId id="262" r:id="rId7"/>
    <p:sldId id="264" r:id="rId8"/>
    <p:sldId id="265" r:id="rId9"/>
    <p:sldId id="268" r:id="rId10"/>
    <p:sldId id="271" r:id="rId11"/>
    <p:sldId id="272" r:id="rId12"/>
    <p:sldId id="288" r:id="rId13"/>
    <p:sldId id="289" r:id="rId14"/>
    <p:sldId id="282" r:id="rId15"/>
    <p:sldId id="283" r:id="rId16"/>
    <p:sldId id="284" r:id="rId17"/>
    <p:sldId id="285" r:id="rId18"/>
    <p:sldId id="286" r:id="rId19"/>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6" d="100"/>
          <a:sy n="96" d="100"/>
        </p:scale>
        <p:origin x="1066"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63525" y="139980"/>
            <a:ext cx="5812155" cy="695960"/>
          </a:xfrm>
          <a:prstGeom prst="rect">
            <a:avLst/>
          </a:prstGeom>
        </p:spPr>
        <p:txBody>
          <a:bodyPr wrap="square" lIns="0" tIns="0" rIns="0" bIns="0">
            <a:spAutoFit/>
          </a:bodyPr>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5" name="Holder 5"/>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64135">
              <a:lnSpc>
                <a:spcPts val="1620"/>
              </a:lnSpc>
            </a:pPr>
            <a:r>
              <a:rPr dirty="0"/>
              <a:t>Rajalakshmi</a:t>
            </a:r>
            <a:r>
              <a:rPr spc="-65" dirty="0"/>
              <a:t> </a:t>
            </a:r>
            <a:r>
              <a:rPr dirty="0"/>
              <a:t>Engineering</a:t>
            </a:r>
            <a:r>
              <a:rPr spc="-60" dirty="0"/>
              <a:t> </a:t>
            </a:r>
            <a:r>
              <a:rPr spc="-10" dirty="0"/>
              <a:t>College</a:t>
            </a:r>
          </a:p>
        </p:txBody>
      </p:sp>
      <p:sp>
        <p:nvSpPr>
          <p:cNvPr id="6" name="Holder 6"/>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89535">
              <a:lnSpc>
                <a:spcPts val="1620"/>
              </a:lnSpc>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5" name="Holder 5"/>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64135">
              <a:lnSpc>
                <a:spcPts val="1620"/>
              </a:lnSpc>
            </a:pPr>
            <a:r>
              <a:rPr dirty="0"/>
              <a:t>Rajalakshmi</a:t>
            </a:r>
            <a:r>
              <a:rPr spc="-65" dirty="0"/>
              <a:t> </a:t>
            </a:r>
            <a:r>
              <a:rPr dirty="0"/>
              <a:t>Engineering</a:t>
            </a:r>
            <a:r>
              <a:rPr spc="-60" dirty="0"/>
              <a:t> </a:t>
            </a:r>
            <a:r>
              <a:rPr spc="-10" dirty="0"/>
              <a:t>College</a:t>
            </a:r>
          </a:p>
        </p:txBody>
      </p:sp>
      <p:sp>
        <p:nvSpPr>
          <p:cNvPr id="6" name="Holder 6"/>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89535">
              <a:lnSpc>
                <a:spcPts val="1620"/>
              </a:lnSpc>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6" name="Holder 6"/>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64135">
              <a:lnSpc>
                <a:spcPts val="1620"/>
              </a:lnSpc>
            </a:pPr>
            <a:r>
              <a:rPr dirty="0"/>
              <a:t>Rajalakshmi</a:t>
            </a:r>
            <a:r>
              <a:rPr spc="-65" dirty="0"/>
              <a:t> </a:t>
            </a:r>
            <a:r>
              <a:rPr dirty="0"/>
              <a:t>Engineering</a:t>
            </a:r>
            <a:r>
              <a:rPr spc="-60" dirty="0"/>
              <a:t> </a:t>
            </a:r>
            <a:r>
              <a:rPr spc="-10" dirty="0"/>
              <a:t>College</a:t>
            </a:r>
          </a:p>
        </p:txBody>
      </p:sp>
      <p:sp>
        <p:nvSpPr>
          <p:cNvPr id="7" name="Holder 7"/>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89535">
              <a:lnSpc>
                <a:spcPts val="1620"/>
              </a:lnSpc>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4" name="Holder 4"/>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64135">
              <a:lnSpc>
                <a:spcPts val="1620"/>
              </a:lnSpc>
            </a:pPr>
            <a:r>
              <a:rPr dirty="0"/>
              <a:t>Rajalakshmi</a:t>
            </a:r>
            <a:r>
              <a:rPr spc="-65" dirty="0"/>
              <a:t> </a:t>
            </a:r>
            <a:r>
              <a:rPr dirty="0"/>
              <a:t>Engineering</a:t>
            </a:r>
            <a:r>
              <a:rPr spc="-60" dirty="0"/>
              <a:t> </a:t>
            </a:r>
            <a:r>
              <a:rPr spc="-10" dirty="0"/>
              <a:t>College</a:t>
            </a:r>
          </a:p>
        </p:txBody>
      </p:sp>
      <p:sp>
        <p:nvSpPr>
          <p:cNvPr id="5" name="Holder 5"/>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89535">
              <a:lnSpc>
                <a:spcPts val="1620"/>
              </a:lnSpc>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3" name="Holder 3"/>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64135">
              <a:lnSpc>
                <a:spcPts val="1620"/>
              </a:lnSpc>
            </a:pPr>
            <a:r>
              <a:rPr dirty="0"/>
              <a:t>Rajalakshmi</a:t>
            </a:r>
            <a:r>
              <a:rPr spc="-65" dirty="0"/>
              <a:t> </a:t>
            </a:r>
            <a:r>
              <a:rPr dirty="0"/>
              <a:t>Engineering</a:t>
            </a:r>
            <a:r>
              <a:rPr spc="-60" dirty="0"/>
              <a:t> </a:t>
            </a:r>
            <a:r>
              <a:rPr spc="-10" dirty="0"/>
              <a:t>College</a:t>
            </a:r>
          </a:p>
        </p:txBody>
      </p:sp>
      <p:sp>
        <p:nvSpPr>
          <p:cNvPr id="4" name="Holder 4"/>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89535">
              <a:lnSpc>
                <a:spcPts val="1620"/>
              </a:lnSpc>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6453140"/>
            <a:ext cx="4649740" cy="404859"/>
          </a:xfrm>
          <a:prstGeom prst="rect">
            <a:avLst/>
          </a:prstGeom>
        </p:spPr>
      </p:pic>
      <p:sp>
        <p:nvSpPr>
          <p:cNvPr id="17" name="bg object 17"/>
          <p:cNvSpPr/>
          <p:nvPr/>
        </p:nvSpPr>
        <p:spPr>
          <a:xfrm>
            <a:off x="0" y="6476999"/>
            <a:ext cx="4572000" cy="381000"/>
          </a:xfrm>
          <a:custGeom>
            <a:avLst/>
            <a:gdLst/>
            <a:ahLst/>
            <a:cxnLst/>
            <a:rect l="l" t="t" r="r" b="b"/>
            <a:pathLst>
              <a:path w="4572000" h="381000">
                <a:moveTo>
                  <a:pt x="4571999" y="380999"/>
                </a:moveTo>
                <a:lnTo>
                  <a:pt x="0" y="380999"/>
                </a:lnTo>
                <a:lnTo>
                  <a:pt x="0" y="0"/>
                </a:lnTo>
                <a:lnTo>
                  <a:pt x="4571999" y="0"/>
                </a:lnTo>
                <a:lnTo>
                  <a:pt x="4571999" y="380999"/>
                </a:lnTo>
                <a:close/>
              </a:path>
            </a:pathLst>
          </a:custGeom>
          <a:solidFill>
            <a:srgbClr val="34495E"/>
          </a:solidFill>
        </p:spPr>
        <p:txBody>
          <a:bodyPr wrap="square" lIns="0" tIns="0" rIns="0" bIns="0" rtlCol="0"/>
          <a:lstStyle/>
          <a:p>
            <a:endParaRPr/>
          </a:p>
        </p:txBody>
      </p:sp>
      <p:pic>
        <p:nvPicPr>
          <p:cNvPr id="18" name="bg object 18"/>
          <p:cNvPicPr/>
          <p:nvPr/>
        </p:nvPicPr>
        <p:blipFill>
          <a:blip r:embed="rId8" cstate="print"/>
          <a:stretch>
            <a:fillRect/>
          </a:stretch>
        </p:blipFill>
        <p:spPr>
          <a:xfrm>
            <a:off x="4548140" y="6453630"/>
            <a:ext cx="4595859" cy="404369"/>
          </a:xfrm>
          <a:prstGeom prst="rect">
            <a:avLst/>
          </a:prstGeom>
        </p:spPr>
      </p:pic>
      <p:sp>
        <p:nvSpPr>
          <p:cNvPr id="19" name="bg object 19"/>
          <p:cNvSpPr/>
          <p:nvPr/>
        </p:nvSpPr>
        <p:spPr>
          <a:xfrm>
            <a:off x="4572000" y="6477489"/>
            <a:ext cx="4572000" cy="381000"/>
          </a:xfrm>
          <a:custGeom>
            <a:avLst/>
            <a:gdLst/>
            <a:ahLst/>
            <a:cxnLst/>
            <a:rect l="l" t="t" r="r" b="b"/>
            <a:pathLst>
              <a:path w="4572000" h="381000">
                <a:moveTo>
                  <a:pt x="4571999" y="380999"/>
                </a:moveTo>
                <a:lnTo>
                  <a:pt x="0" y="380999"/>
                </a:lnTo>
                <a:lnTo>
                  <a:pt x="0" y="0"/>
                </a:lnTo>
                <a:lnTo>
                  <a:pt x="4571999" y="0"/>
                </a:lnTo>
                <a:lnTo>
                  <a:pt x="4571999" y="380999"/>
                </a:lnTo>
                <a:close/>
              </a:path>
            </a:pathLst>
          </a:custGeom>
          <a:solidFill>
            <a:srgbClr val="34495E"/>
          </a:solidFill>
        </p:spPr>
        <p:txBody>
          <a:bodyPr wrap="square" lIns="0" tIns="0" rIns="0" bIns="0" rtlCol="0"/>
          <a:lstStyle/>
          <a:p>
            <a:endParaRPr/>
          </a:p>
        </p:txBody>
      </p:sp>
      <p:sp>
        <p:nvSpPr>
          <p:cNvPr id="20" name="bg object 20"/>
          <p:cNvSpPr/>
          <p:nvPr/>
        </p:nvSpPr>
        <p:spPr>
          <a:xfrm>
            <a:off x="190500" y="914400"/>
            <a:ext cx="8763000" cy="0"/>
          </a:xfrm>
          <a:custGeom>
            <a:avLst/>
            <a:gdLst/>
            <a:ahLst/>
            <a:cxnLst/>
            <a:rect l="l" t="t" r="r" b="b"/>
            <a:pathLst>
              <a:path w="8763000">
                <a:moveTo>
                  <a:pt x="0" y="0"/>
                </a:moveTo>
                <a:lnTo>
                  <a:pt x="8762999" y="0"/>
                </a:lnTo>
              </a:path>
            </a:pathLst>
          </a:custGeom>
          <a:ln w="9524">
            <a:solidFill>
              <a:srgbClr val="D8D8D8"/>
            </a:solidFill>
          </a:ln>
        </p:spPr>
        <p:txBody>
          <a:bodyPr wrap="square" lIns="0" tIns="0" rIns="0" bIns="0" rtlCol="0"/>
          <a:lstStyle/>
          <a:p>
            <a:endParaRPr/>
          </a:p>
        </p:txBody>
      </p:sp>
      <p:sp>
        <p:nvSpPr>
          <p:cNvPr id="2" name="Holder 2"/>
          <p:cNvSpPr>
            <a:spLocks noGrp="1"/>
          </p:cNvSpPr>
          <p:nvPr>
            <p:ph type="title"/>
          </p:nvPr>
        </p:nvSpPr>
        <p:spPr>
          <a:xfrm>
            <a:off x="263525" y="139980"/>
            <a:ext cx="8510905" cy="696028"/>
          </a:xfrm>
          <a:prstGeom prst="rect">
            <a:avLst/>
          </a:prstGeom>
        </p:spPr>
        <p:txBody>
          <a:bodyPr wrap="square" lIns="0" tIns="0" rIns="0" bIns="0">
            <a:spAutoFit/>
          </a:bodyPr>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457200" y="1577340"/>
            <a:ext cx="82296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02663" y="6575552"/>
            <a:ext cx="4163060"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5" name="Holder 5"/>
          <p:cNvSpPr>
            <a:spLocks noGrp="1"/>
          </p:cNvSpPr>
          <p:nvPr>
            <p:ph type="dt" sz="half" idx="6"/>
          </p:nvPr>
        </p:nvSpPr>
        <p:spPr>
          <a:xfrm>
            <a:off x="5142136" y="6576042"/>
            <a:ext cx="2730547"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64135">
              <a:lnSpc>
                <a:spcPts val="1620"/>
              </a:lnSpc>
            </a:pPr>
            <a:r>
              <a:rPr dirty="0"/>
              <a:t>Rajalakshmi</a:t>
            </a:r>
            <a:r>
              <a:rPr spc="-65" dirty="0"/>
              <a:t> </a:t>
            </a:r>
            <a:r>
              <a:rPr dirty="0"/>
              <a:t>Engineering</a:t>
            </a:r>
            <a:r>
              <a:rPr spc="-60" dirty="0"/>
              <a:t> </a:t>
            </a:r>
            <a:r>
              <a:rPr spc="-10" dirty="0"/>
              <a:t>College</a:t>
            </a:r>
          </a:p>
        </p:txBody>
      </p:sp>
      <p:sp>
        <p:nvSpPr>
          <p:cNvPr id="6" name="Holder 6"/>
          <p:cNvSpPr>
            <a:spLocks noGrp="1"/>
          </p:cNvSpPr>
          <p:nvPr>
            <p:ph type="sldNum" sz="quarter" idx="7"/>
          </p:nvPr>
        </p:nvSpPr>
        <p:spPr>
          <a:xfrm>
            <a:off x="8317136" y="6576042"/>
            <a:ext cx="294640"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89535">
              <a:lnSpc>
                <a:spcPts val="1620"/>
              </a:lnSpc>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3999" cy="1752574"/>
          </a:xfrm>
          <a:prstGeom prst="rect">
            <a:avLst/>
          </a:prstGeom>
        </p:spPr>
      </p:pic>
      <p:sp>
        <p:nvSpPr>
          <p:cNvPr id="3" name="object 3"/>
          <p:cNvSpPr txBox="1"/>
          <p:nvPr/>
        </p:nvSpPr>
        <p:spPr>
          <a:xfrm>
            <a:off x="253350" y="4192420"/>
            <a:ext cx="4175125" cy="2725105"/>
          </a:xfrm>
          <a:prstGeom prst="rect">
            <a:avLst/>
          </a:prstGeom>
        </p:spPr>
        <p:txBody>
          <a:bodyPr vert="horz" wrap="square" lIns="0" tIns="12700" rIns="0" bIns="0" rtlCol="0">
            <a:spAutoFit/>
          </a:bodyPr>
          <a:lstStyle/>
          <a:p>
            <a:pPr marL="12700" marR="5080">
              <a:lnSpc>
                <a:spcPct val="114999"/>
              </a:lnSpc>
              <a:spcBef>
                <a:spcPts val="100"/>
              </a:spcBef>
            </a:pPr>
            <a:r>
              <a:rPr lang="en-IN" b="1" spc="-10" dirty="0">
                <a:latin typeface="Times New Roman"/>
                <a:cs typeface="Times New Roman"/>
              </a:rPr>
              <a:t>MADHAN B (2116210701138)</a:t>
            </a:r>
          </a:p>
          <a:p>
            <a:pPr marL="12700" marR="5080">
              <a:lnSpc>
                <a:spcPct val="114999"/>
              </a:lnSpc>
              <a:spcBef>
                <a:spcPts val="100"/>
              </a:spcBef>
            </a:pPr>
            <a:r>
              <a:rPr lang="en-IN" b="1" spc="-10" dirty="0">
                <a:latin typeface="Times New Roman"/>
                <a:cs typeface="Times New Roman"/>
              </a:rPr>
              <a:t>PRASADH C (2116210701191) KARTHICK RAJA K (2116210701505)</a:t>
            </a:r>
            <a:endParaRPr b="1" spc="-10" dirty="0">
              <a:latin typeface="Times New Roman"/>
              <a:cs typeface="Times New Roman"/>
            </a:endParaRPr>
          </a:p>
          <a:p>
            <a:pPr>
              <a:lnSpc>
                <a:spcPct val="100000"/>
              </a:lnSpc>
              <a:spcBef>
                <a:spcPts val="409"/>
              </a:spcBef>
            </a:pPr>
            <a:endParaRPr sz="1800" dirty="0">
              <a:latin typeface="Times New Roman"/>
              <a:cs typeface="Times New Roman"/>
            </a:endParaRPr>
          </a:p>
          <a:p>
            <a:pPr marL="12700">
              <a:lnSpc>
                <a:spcPct val="100000"/>
              </a:lnSpc>
              <a:spcBef>
                <a:spcPts val="5"/>
              </a:spcBef>
            </a:pPr>
            <a:r>
              <a:rPr sz="1800" b="1" dirty="0">
                <a:latin typeface="Times New Roman"/>
                <a:cs typeface="Times New Roman"/>
              </a:rPr>
              <a:t>PROJECT</a:t>
            </a:r>
            <a:r>
              <a:rPr sz="1800" b="1" spc="-65" dirty="0">
                <a:latin typeface="Times New Roman"/>
                <a:cs typeface="Times New Roman"/>
              </a:rPr>
              <a:t> </a:t>
            </a:r>
            <a:r>
              <a:rPr sz="1800" b="1" spc="-10" dirty="0">
                <a:latin typeface="Times New Roman"/>
                <a:cs typeface="Times New Roman"/>
              </a:rPr>
              <a:t>COORDINATOR:</a:t>
            </a:r>
            <a:endParaRPr sz="1800" dirty="0">
              <a:latin typeface="Times New Roman"/>
              <a:cs typeface="Times New Roman"/>
            </a:endParaRPr>
          </a:p>
          <a:p>
            <a:pPr marL="12700">
              <a:lnSpc>
                <a:spcPct val="100000"/>
              </a:lnSpc>
            </a:pPr>
            <a:r>
              <a:rPr lang="en-IN" b="1" spc="-10" dirty="0">
                <a:latin typeface="Times New Roman"/>
                <a:cs typeface="Times New Roman"/>
              </a:rPr>
              <a:t>Dr . </a:t>
            </a:r>
            <a:r>
              <a:rPr lang="en-IN" b="1" spc="-10" dirty="0" err="1">
                <a:latin typeface="Times New Roman"/>
                <a:cs typeface="Times New Roman"/>
              </a:rPr>
              <a:t>K.Ananthajothi</a:t>
            </a:r>
            <a:r>
              <a:rPr lang="en-IN" b="1" spc="-10" dirty="0">
                <a:latin typeface="Times New Roman"/>
                <a:cs typeface="Times New Roman"/>
              </a:rPr>
              <a:t> M.E.,</a:t>
            </a:r>
            <a:r>
              <a:rPr lang="en-IN" b="1" spc="-10" dirty="0" err="1">
                <a:latin typeface="Times New Roman"/>
                <a:cs typeface="Times New Roman"/>
              </a:rPr>
              <a:t>Ph.D</a:t>
            </a:r>
            <a:r>
              <a:rPr lang="en-IN" b="1" spc="-10" dirty="0">
                <a:latin typeface="Times New Roman"/>
                <a:cs typeface="Times New Roman"/>
              </a:rPr>
              <a:t>.,</a:t>
            </a:r>
          </a:p>
          <a:p>
            <a:pPr marL="12700">
              <a:lnSpc>
                <a:spcPct val="100000"/>
              </a:lnSpc>
            </a:pPr>
            <a:r>
              <a:rPr sz="1800" b="1" dirty="0">
                <a:latin typeface="Times New Roman"/>
                <a:cs typeface="Times New Roman"/>
              </a:rPr>
              <a:t>As</a:t>
            </a:r>
            <a:r>
              <a:rPr lang="en-US" sz="1800" b="1" dirty="0">
                <a:latin typeface="Times New Roman"/>
                <a:cs typeface="Times New Roman"/>
              </a:rPr>
              <a:t>sistant </a:t>
            </a:r>
            <a:r>
              <a:rPr sz="1800" b="1" spc="-10" dirty="0">
                <a:latin typeface="Times New Roman"/>
                <a:cs typeface="Times New Roman"/>
              </a:rPr>
              <a:t>Professor(SG) </a:t>
            </a:r>
            <a:endParaRPr lang="en-US" sz="1800" b="1" spc="-10" dirty="0">
              <a:latin typeface="Times New Roman"/>
              <a:cs typeface="Times New Roman"/>
            </a:endParaRPr>
          </a:p>
          <a:p>
            <a:pPr marL="12700">
              <a:lnSpc>
                <a:spcPct val="100000"/>
              </a:lnSpc>
            </a:pPr>
            <a:r>
              <a:rPr sz="1800" b="1" spc="-25" dirty="0">
                <a:latin typeface="Times New Roman"/>
                <a:cs typeface="Times New Roman"/>
              </a:rPr>
              <a:t>DEPARTMENT</a:t>
            </a:r>
            <a:r>
              <a:rPr sz="1800" b="1" spc="-65" dirty="0">
                <a:latin typeface="Times New Roman"/>
                <a:cs typeface="Times New Roman"/>
              </a:rPr>
              <a:t> </a:t>
            </a:r>
            <a:r>
              <a:rPr sz="1800" b="1" dirty="0">
                <a:latin typeface="Times New Roman"/>
                <a:cs typeface="Times New Roman"/>
              </a:rPr>
              <a:t>OF</a:t>
            </a:r>
            <a:r>
              <a:rPr sz="1800" b="1" spc="-95" dirty="0">
                <a:latin typeface="Times New Roman"/>
                <a:cs typeface="Times New Roman"/>
              </a:rPr>
              <a:t> </a:t>
            </a:r>
            <a:r>
              <a:rPr sz="1800" b="1" spc="-10" dirty="0">
                <a:latin typeface="Times New Roman"/>
                <a:cs typeface="Times New Roman"/>
              </a:rPr>
              <a:t>COMPUTER SCIENCE</a:t>
            </a:r>
            <a:r>
              <a:rPr sz="1800" b="1" spc="-95" dirty="0">
                <a:latin typeface="Times New Roman"/>
                <a:cs typeface="Times New Roman"/>
              </a:rPr>
              <a:t> </a:t>
            </a:r>
            <a:r>
              <a:rPr sz="1800" b="1" dirty="0">
                <a:latin typeface="Times New Roman"/>
                <a:cs typeface="Times New Roman"/>
              </a:rPr>
              <a:t>AND</a:t>
            </a:r>
            <a:r>
              <a:rPr sz="1800" b="1" spc="15" dirty="0">
                <a:latin typeface="Times New Roman"/>
                <a:cs typeface="Times New Roman"/>
              </a:rPr>
              <a:t> </a:t>
            </a:r>
            <a:r>
              <a:rPr sz="1800" b="1" spc="-10" dirty="0">
                <a:latin typeface="Times New Roman"/>
                <a:cs typeface="Times New Roman"/>
              </a:rPr>
              <a:t>ENGINEERING</a:t>
            </a:r>
            <a:endParaRPr sz="1800" dirty="0">
              <a:latin typeface="Times New Roman"/>
              <a:cs typeface="Times New Roman"/>
            </a:endParaRPr>
          </a:p>
        </p:txBody>
      </p:sp>
      <p:grpSp>
        <p:nvGrpSpPr>
          <p:cNvPr id="4" name="object 4"/>
          <p:cNvGrpSpPr/>
          <p:nvPr/>
        </p:nvGrpSpPr>
        <p:grpSpPr>
          <a:xfrm>
            <a:off x="-12700" y="700905"/>
            <a:ext cx="9156700" cy="3555365"/>
            <a:chOff x="-12700" y="700905"/>
            <a:chExt cx="9156700" cy="3555365"/>
          </a:xfrm>
        </p:grpSpPr>
        <p:sp>
          <p:nvSpPr>
            <p:cNvPr id="5" name="object 5"/>
            <p:cNvSpPr/>
            <p:nvPr/>
          </p:nvSpPr>
          <p:spPr>
            <a:xfrm>
              <a:off x="5003202" y="1486136"/>
              <a:ext cx="4140835" cy="2486660"/>
            </a:xfrm>
            <a:custGeom>
              <a:avLst/>
              <a:gdLst/>
              <a:ahLst/>
              <a:cxnLst/>
              <a:rect l="l" t="t" r="r" b="b"/>
              <a:pathLst>
                <a:path w="4140834" h="2486660">
                  <a:moveTo>
                    <a:pt x="4140797" y="2486340"/>
                  </a:moveTo>
                  <a:lnTo>
                    <a:pt x="0" y="2486340"/>
                  </a:lnTo>
                  <a:lnTo>
                    <a:pt x="1311222" y="1243169"/>
                  </a:lnTo>
                  <a:lnTo>
                    <a:pt x="0" y="0"/>
                  </a:lnTo>
                  <a:lnTo>
                    <a:pt x="4140797" y="0"/>
                  </a:lnTo>
                  <a:lnTo>
                    <a:pt x="4140797" y="2486340"/>
                  </a:lnTo>
                  <a:close/>
                </a:path>
              </a:pathLst>
            </a:custGeom>
            <a:solidFill>
              <a:srgbClr val="00AAAD"/>
            </a:solidFill>
          </p:spPr>
          <p:txBody>
            <a:bodyPr wrap="square" lIns="0" tIns="0" rIns="0" bIns="0" rtlCol="0"/>
            <a:lstStyle/>
            <a:p>
              <a:endParaRPr/>
            </a:p>
          </p:txBody>
        </p:sp>
        <p:pic>
          <p:nvPicPr>
            <p:cNvPr id="6" name="object 6"/>
            <p:cNvPicPr/>
            <p:nvPr/>
          </p:nvPicPr>
          <p:blipFill>
            <a:blip r:embed="rId3" cstate="print"/>
            <a:stretch>
              <a:fillRect/>
            </a:stretch>
          </p:blipFill>
          <p:spPr>
            <a:xfrm>
              <a:off x="0" y="1202840"/>
              <a:ext cx="5845576" cy="3052931"/>
            </a:xfrm>
            <a:prstGeom prst="rect">
              <a:avLst/>
            </a:prstGeom>
          </p:spPr>
        </p:pic>
        <p:sp>
          <p:nvSpPr>
            <p:cNvPr id="7" name="object 7"/>
            <p:cNvSpPr/>
            <p:nvPr/>
          </p:nvSpPr>
          <p:spPr>
            <a:xfrm>
              <a:off x="0" y="1266340"/>
              <a:ext cx="5744210" cy="2926080"/>
            </a:xfrm>
            <a:custGeom>
              <a:avLst/>
              <a:gdLst/>
              <a:ahLst/>
              <a:cxnLst/>
              <a:rect l="l" t="t" r="r" b="b"/>
              <a:pathLst>
                <a:path w="5744210" h="2926079">
                  <a:moveTo>
                    <a:pt x="4281010" y="2925931"/>
                  </a:moveTo>
                  <a:lnTo>
                    <a:pt x="0" y="2925931"/>
                  </a:lnTo>
                  <a:lnTo>
                    <a:pt x="0" y="0"/>
                  </a:lnTo>
                  <a:lnTo>
                    <a:pt x="4281010" y="0"/>
                  </a:lnTo>
                  <a:lnTo>
                    <a:pt x="5743977" y="1462965"/>
                  </a:lnTo>
                  <a:lnTo>
                    <a:pt x="4281010" y="2925931"/>
                  </a:lnTo>
                  <a:close/>
                </a:path>
              </a:pathLst>
            </a:custGeom>
            <a:solidFill>
              <a:srgbClr val="59595B"/>
            </a:solidFill>
          </p:spPr>
          <p:txBody>
            <a:bodyPr wrap="square" lIns="0" tIns="0" rIns="0" bIns="0" rtlCol="0"/>
            <a:lstStyle/>
            <a:p>
              <a:endParaRPr/>
            </a:p>
          </p:txBody>
        </p:sp>
        <p:sp>
          <p:nvSpPr>
            <p:cNvPr id="8" name="object 8"/>
            <p:cNvSpPr/>
            <p:nvPr/>
          </p:nvSpPr>
          <p:spPr>
            <a:xfrm>
              <a:off x="0" y="1266340"/>
              <a:ext cx="5744210" cy="2926080"/>
            </a:xfrm>
            <a:custGeom>
              <a:avLst/>
              <a:gdLst/>
              <a:ahLst/>
              <a:cxnLst/>
              <a:rect l="l" t="t" r="r" b="b"/>
              <a:pathLst>
                <a:path w="5744210" h="2926079">
                  <a:moveTo>
                    <a:pt x="0" y="0"/>
                  </a:moveTo>
                  <a:lnTo>
                    <a:pt x="4281010" y="0"/>
                  </a:lnTo>
                  <a:lnTo>
                    <a:pt x="5743977" y="1462965"/>
                  </a:lnTo>
                  <a:lnTo>
                    <a:pt x="4281010" y="2925931"/>
                  </a:lnTo>
                  <a:lnTo>
                    <a:pt x="0" y="2925931"/>
                  </a:lnTo>
                  <a:lnTo>
                    <a:pt x="0" y="0"/>
                  </a:lnTo>
                  <a:close/>
                </a:path>
              </a:pathLst>
            </a:custGeom>
            <a:ln w="25399">
              <a:solidFill>
                <a:srgbClr val="59595B"/>
              </a:solidFill>
            </a:ln>
          </p:spPr>
          <p:txBody>
            <a:bodyPr wrap="square" lIns="0" tIns="0" rIns="0" bIns="0" rtlCol="0"/>
            <a:lstStyle/>
            <a:p>
              <a:endParaRPr/>
            </a:p>
          </p:txBody>
        </p:sp>
        <p:pic>
          <p:nvPicPr>
            <p:cNvPr id="9" name="object 9"/>
            <p:cNvPicPr/>
            <p:nvPr/>
          </p:nvPicPr>
          <p:blipFill>
            <a:blip r:embed="rId4" cstate="print"/>
            <a:stretch>
              <a:fillRect/>
            </a:stretch>
          </p:blipFill>
          <p:spPr>
            <a:xfrm>
              <a:off x="0" y="700905"/>
              <a:ext cx="4089124" cy="1121687"/>
            </a:xfrm>
            <a:prstGeom prst="rect">
              <a:avLst/>
            </a:prstGeom>
          </p:spPr>
        </p:pic>
        <p:sp>
          <p:nvSpPr>
            <p:cNvPr id="10" name="object 10"/>
            <p:cNvSpPr/>
            <p:nvPr/>
          </p:nvSpPr>
          <p:spPr>
            <a:xfrm>
              <a:off x="0" y="751704"/>
              <a:ext cx="4000500" cy="1020444"/>
            </a:xfrm>
            <a:custGeom>
              <a:avLst/>
              <a:gdLst/>
              <a:ahLst/>
              <a:cxnLst/>
              <a:rect l="l" t="t" r="r" b="b"/>
              <a:pathLst>
                <a:path w="4000500" h="1020444">
                  <a:moveTo>
                    <a:pt x="3490180" y="1020087"/>
                  </a:moveTo>
                  <a:lnTo>
                    <a:pt x="0" y="1020087"/>
                  </a:lnTo>
                  <a:lnTo>
                    <a:pt x="0" y="0"/>
                  </a:lnTo>
                  <a:lnTo>
                    <a:pt x="3490180" y="0"/>
                  </a:lnTo>
                  <a:lnTo>
                    <a:pt x="4000223" y="510043"/>
                  </a:lnTo>
                  <a:lnTo>
                    <a:pt x="3490180" y="1020087"/>
                  </a:lnTo>
                  <a:close/>
                </a:path>
              </a:pathLst>
            </a:custGeom>
            <a:solidFill>
              <a:srgbClr val="00AAAD"/>
            </a:solidFill>
          </p:spPr>
          <p:txBody>
            <a:bodyPr wrap="square" lIns="0" tIns="0" rIns="0" bIns="0" rtlCol="0"/>
            <a:lstStyle/>
            <a:p>
              <a:endParaRPr/>
            </a:p>
          </p:txBody>
        </p:sp>
      </p:grpSp>
      <p:sp>
        <p:nvSpPr>
          <p:cNvPr id="11" name="object 11"/>
          <p:cNvSpPr txBox="1"/>
          <p:nvPr/>
        </p:nvSpPr>
        <p:spPr>
          <a:xfrm>
            <a:off x="7532" y="1011344"/>
            <a:ext cx="3900170" cy="528320"/>
          </a:xfrm>
          <a:prstGeom prst="rect">
            <a:avLst/>
          </a:prstGeom>
        </p:spPr>
        <p:txBody>
          <a:bodyPr vert="horz" wrap="square" lIns="0" tIns="12700" rIns="0" bIns="0" rtlCol="0">
            <a:spAutoFit/>
          </a:bodyPr>
          <a:lstStyle/>
          <a:p>
            <a:pPr marL="313690" marR="5080" indent="-301625">
              <a:lnSpc>
                <a:spcPct val="150000"/>
              </a:lnSpc>
              <a:spcBef>
                <a:spcPts val="100"/>
              </a:spcBef>
            </a:pPr>
            <a:r>
              <a:rPr sz="1100" b="1" dirty="0">
                <a:solidFill>
                  <a:srgbClr val="FFFFFF"/>
                </a:solidFill>
                <a:latin typeface="Times New Roman"/>
                <a:cs typeface="Times New Roman"/>
              </a:rPr>
              <a:t>GE19612</a:t>
            </a:r>
            <a:r>
              <a:rPr sz="1100" b="1" spc="10" dirty="0">
                <a:solidFill>
                  <a:srgbClr val="FFFFFF"/>
                </a:solidFill>
                <a:latin typeface="Times New Roman"/>
                <a:cs typeface="Times New Roman"/>
              </a:rPr>
              <a:t> </a:t>
            </a:r>
            <a:r>
              <a:rPr sz="1100" b="1" dirty="0">
                <a:solidFill>
                  <a:srgbClr val="FFFFFF"/>
                </a:solidFill>
                <a:latin typeface="Times New Roman"/>
                <a:cs typeface="Times New Roman"/>
              </a:rPr>
              <a:t>-</a:t>
            </a:r>
            <a:r>
              <a:rPr sz="1100" b="1" spc="10" dirty="0">
                <a:solidFill>
                  <a:srgbClr val="FFFFFF"/>
                </a:solidFill>
                <a:latin typeface="Times New Roman"/>
                <a:cs typeface="Times New Roman"/>
              </a:rPr>
              <a:t> </a:t>
            </a:r>
            <a:r>
              <a:rPr sz="1100" b="1" spc="-20" dirty="0">
                <a:solidFill>
                  <a:srgbClr val="FFFFFF"/>
                </a:solidFill>
                <a:latin typeface="Times New Roman"/>
                <a:cs typeface="Times New Roman"/>
              </a:rPr>
              <a:t>PROFESSIONAL</a:t>
            </a:r>
            <a:r>
              <a:rPr sz="1100" b="1" spc="-55" dirty="0">
                <a:solidFill>
                  <a:srgbClr val="FFFFFF"/>
                </a:solidFill>
                <a:latin typeface="Times New Roman"/>
                <a:cs typeface="Times New Roman"/>
              </a:rPr>
              <a:t> </a:t>
            </a:r>
            <a:r>
              <a:rPr sz="1100" b="1" spc="-10" dirty="0">
                <a:solidFill>
                  <a:srgbClr val="FFFFFF"/>
                </a:solidFill>
                <a:latin typeface="Times New Roman"/>
                <a:cs typeface="Times New Roman"/>
              </a:rPr>
              <a:t>READINESS</a:t>
            </a:r>
            <a:r>
              <a:rPr sz="1100" b="1" spc="5" dirty="0">
                <a:solidFill>
                  <a:srgbClr val="FFFFFF"/>
                </a:solidFill>
                <a:latin typeface="Times New Roman"/>
                <a:cs typeface="Times New Roman"/>
              </a:rPr>
              <a:t> </a:t>
            </a:r>
            <a:r>
              <a:rPr sz="1100" b="1" dirty="0">
                <a:solidFill>
                  <a:srgbClr val="FFFFFF"/>
                </a:solidFill>
                <a:latin typeface="Times New Roman"/>
                <a:cs typeface="Times New Roman"/>
              </a:rPr>
              <a:t>FOR</a:t>
            </a:r>
            <a:r>
              <a:rPr sz="1100" b="1" spc="10" dirty="0">
                <a:solidFill>
                  <a:srgbClr val="FFFFFF"/>
                </a:solidFill>
                <a:latin typeface="Times New Roman"/>
                <a:cs typeface="Times New Roman"/>
              </a:rPr>
              <a:t> </a:t>
            </a:r>
            <a:r>
              <a:rPr sz="1100" b="1" spc="-10" dirty="0">
                <a:solidFill>
                  <a:srgbClr val="FFFFFF"/>
                </a:solidFill>
                <a:latin typeface="Times New Roman"/>
                <a:cs typeface="Times New Roman"/>
              </a:rPr>
              <a:t>INNOVATION, </a:t>
            </a:r>
            <a:r>
              <a:rPr sz="1100" b="1" spc="-25" dirty="0">
                <a:solidFill>
                  <a:srgbClr val="FFFFFF"/>
                </a:solidFill>
                <a:latin typeface="Times New Roman"/>
                <a:cs typeface="Times New Roman"/>
              </a:rPr>
              <a:t>EMPLOYABILITY</a:t>
            </a:r>
            <a:r>
              <a:rPr sz="1100" b="1" spc="-95" dirty="0">
                <a:solidFill>
                  <a:srgbClr val="FFFFFF"/>
                </a:solidFill>
                <a:latin typeface="Times New Roman"/>
                <a:cs typeface="Times New Roman"/>
              </a:rPr>
              <a:t> </a:t>
            </a:r>
            <a:r>
              <a:rPr sz="1100" b="1" dirty="0">
                <a:solidFill>
                  <a:srgbClr val="FFFFFF"/>
                </a:solidFill>
                <a:latin typeface="Times New Roman"/>
                <a:cs typeface="Times New Roman"/>
              </a:rPr>
              <a:t>AND</a:t>
            </a:r>
            <a:r>
              <a:rPr sz="1100" b="1" spc="20" dirty="0">
                <a:solidFill>
                  <a:srgbClr val="FFFFFF"/>
                </a:solidFill>
                <a:latin typeface="Times New Roman"/>
                <a:cs typeface="Times New Roman"/>
              </a:rPr>
              <a:t> </a:t>
            </a:r>
            <a:r>
              <a:rPr sz="1100" b="1" spc="-10" dirty="0">
                <a:solidFill>
                  <a:srgbClr val="FFFFFF"/>
                </a:solidFill>
                <a:latin typeface="Times New Roman"/>
                <a:cs typeface="Times New Roman"/>
              </a:rPr>
              <a:t>ENTREPRENEURSHIP</a:t>
            </a:r>
            <a:endParaRPr sz="1100" dirty="0">
              <a:latin typeface="Times New Roman"/>
              <a:cs typeface="Times New Roman"/>
            </a:endParaRPr>
          </a:p>
        </p:txBody>
      </p:sp>
      <p:sp>
        <p:nvSpPr>
          <p:cNvPr id="12" name="object 12"/>
          <p:cNvSpPr txBox="1">
            <a:spLocks noGrp="1"/>
          </p:cNvSpPr>
          <p:nvPr>
            <p:ph type="title"/>
          </p:nvPr>
        </p:nvSpPr>
        <p:spPr>
          <a:xfrm>
            <a:off x="99260" y="2248236"/>
            <a:ext cx="5082339" cy="924227"/>
          </a:xfrm>
          <a:prstGeom prst="rect">
            <a:avLst/>
          </a:prstGeom>
        </p:spPr>
        <p:txBody>
          <a:bodyPr vert="horz" wrap="square" lIns="0" tIns="12700" rIns="0" bIns="0" rtlCol="0">
            <a:spAutoFit/>
          </a:bodyPr>
          <a:lstStyle/>
          <a:p>
            <a:pPr marL="454659" marR="5080" indent="-442595">
              <a:lnSpc>
                <a:spcPct val="150000"/>
              </a:lnSpc>
              <a:spcBef>
                <a:spcPts val="100"/>
              </a:spcBef>
            </a:pPr>
            <a:r>
              <a:rPr lang="en-US" sz="2100" b="1" dirty="0">
                <a:solidFill>
                  <a:srgbClr val="FFFFFF"/>
                </a:solidFill>
                <a:latin typeface="Times New Roman"/>
                <a:cs typeface="Times New Roman"/>
              </a:rPr>
              <a:t>GLOWGUIDE – LEGAL</a:t>
            </a:r>
            <a:br>
              <a:rPr lang="en-US" sz="2100" b="1" dirty="0">
                <a:solidFill>
                  <a:srgbClr val="FFFFFF"/>
                </a:solidFill>
                <a:latin typeface="Times New Roman"/>
                <a:cs typeface="Times New Roman"/>
              </a:rPr>
            </a:br>
            <a:r>
              <a:rPr lang="en-US" sz="2100" b="1" dirty="0">
                <a:solidFill>
                  <a:srgbClr val="FFFFFF"/>
                </a:solidFill>
                <a:latin typeface="Times New Roman"/>
                <a:cs typeface="Times New Roman"/>
              </a:rPr>
              <a:t>    INFORMATION CHATBOT</a:t>
            </a:r>
            <a:endParaRPr lang="en-US" sz="2100" dirty="0">
              <a:latin typeface="Times New Roman"/>
              <a:cs typeface="Times New Roman"/>
            </a:endParaRPr>
          </a:p>
        </p:txBody>
      </p:sp>
      <p:pic>
        <p:nvPicPr>
          <p:cNvPr id="17" name="object 17"/>
          <p:cNvPicPr/>
          <p:nvPr/>
        </p:nvPicPr>
        <p:blipFill>
          <a:blip r:embed="rId5" cstate="print"/>
          <a:stretch>
            <a:fillRect/>
          </a:stretch>
        </p:blipFill>
        <p:spPr>
          <a:xfrm>
            <a:off x="6086485" y="4511725"/>
            <a:ext cx="2460206" cy="1936257"/>
          </a:xfrm>
          <a:prstGeom prst="rect">
            <a:avLst/>
          </a:prstGeom>
        </p:spPr>
      </p:pic>
      <p:pic>
        <p:nvPicPr>
          <p:cNvPr id="19" name="Picture 18">
            <a:extLst>
              <a:ext uri="{FF2B5EF4-FFF2-40B4-BE49-F238E27FC236}">
                <a16:creationId xmlns:a16="http://schemas.microsoft.com/office/drawing/2014/main" id="{C2E443C2-A31D-A5AC-64E4-E5B2B9DB9B2F}"/>
              </a:ext>
            </a:extLst>
          </p:cNvPr>
          <p:cNvPicPr>
            <a:picLocks noChangeAspect="1"/>
          </p:cNvPicPr>
          <p:nvPr/>
        </p:nvPicPr>
        <p:blipFill>
          <a:blip r:embed="rId6"/>
          <a:stretch>
            <a:fillRect/>
          </a:stretch>
        </p:blipFill>
        <p:spPr>
          <a:xfrm>
            <a:off x="6400801" y="2291503"/>
            <a:ext cx="2514600" cy="61703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Sample</a:t>
            </a:r>
            <a:r>
              <a:rPr spc="-165" dirty="0"/>
              <a:t> </a:t>
            </a:r>
            <a:r>
              <a:rPr spc="-10" dirty="0"/>
              <a:t>coding</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65" dirty="0"/>
              <a:t> </a:t>
            </a:r>
            <a:r>
              <a:rPr dirty="0"/>
              <a:t>Engineering</a:t>
            </a:r>
            <a:r>
              <a:rPr spc="-60"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10</a:t>
            </a:fld>
            <a:endParaRPr spc="-25" dirty="0"/>
          </a:p>
        </p:txBody>
      </p:sp>
      <p:sp>
        <p:nvSpPr>
          <p:cNvPr id="3" name="object 3"/>
          <p:cNvSpPr txBox="1"/>
          <p:nvPr/>
        </p:nvSpPr>
        <p:spPr>
          <a:xfrm>
            <a:off x="263525" y="918463"/>
            <a:ext cx="4783455" cy="4688590"/>
          </a:xfrm>
          <a:prstGeom prst="rect">
            <a:avLst/>
          </a:prstGeom>
        </p:spPr>
        <p:txBody>
          <a:bodyPr vert="horz" wrap="square" lIns="0" tIns="104139" rIns="0" bIns="0" rtlCol="0">
            <a:spAutoFit/>
          </a:bodyPr>
          <a:lstStyle/>
          <a:p>
            <a:pPr marL="12700">
              <a:lnSpc>
                <a:spcPct val="100000"/>
              </a:lnSpc>
              <a:spcBef>
                <a:spcPts val="819"/>
              </a:spcBef>
            </a:pPr>
            <a:r>
              <a:rPr lang="en-US" sz="1200" b="1" spc="-10" dirty="0">
                <a:latin typeface="Times New Roman"/>
                <a:cs typeface="Times New Roman"/>
              </a:rPr>
              <a:t>chatbot</a:t>
            </a:r>
            <a:r>
              <a:rPr sz="1200" b="1" spc="-10" dirty="0">
                <a:latin typeface="Times New Roman"/>
                <a:cs typeface="Times New Roman"/>
              </a:rPr>
              <a:t>.py</a:t>
            </a:r>
            <a:endParaRPr sz="1200" dirty="0">
              <a:latin typeface="Times New Roman"/>
              <a:cs typeface="Times New Roman"/>
            </a:endParaRPr>
          </a:p>
          <a:p>
            <a:pPr marL="12700" marR="207010">
              <a:lnSpc>
                <a:spcPct val="150000"/>
              </a:lnSpc>
            </a:pPr>
            <a:r>
              <a:rPr lang="en-US" sz="1200" dirty="0">
                <a:latin typeface="Times New Roman"/>
                <a:cs typeface="Times New Roman"/>
              </a:rPr>
              <a:t>from flask import Flask, </a:t>
            </a:r>
            <a:r>
              <a:rPr lang="en-US" sz="1200" dirty="0" err="1">
                <a:latin typeface="Times New Roman"/>
                <a:cs typeface="Times New Roman"/>
              </a:rPr>
              <a:t>render_template</a:t>
            </a:r>
            <a:r>
              <a:rPr lang="en-US" sz="1200" dirty="0">
                <a:latin typeface="Times New Roman"/>
                <a:cs typeface="Times New Roman"/>
              </a:rPr>
              <a:t>, request</a:t>
            </a:r>
          </a:p>
          <a:p>
            <a:pPr marL="12700" marR="207010">
              <a:lnSpc>
                <a:spcPct val="150000"/>
              </a:lnSpc>
            </a:pPr>
            <a:r>
              <a:rPr lang="en-US" sz="1200" dirty="0">
                <a:latin typeface="Times New Roman"/>
                <a:cs typeface="Times New Roman"/>
              </a:rPr>
              <a:t>from </a:t>
            </a:r>
            <a:r>
              <a:rPr lang="en-US" sz="1200" dirty="0" err="1">
                <a:latin typeface="Times New Roman"/>
                <a:cs typeface="Times New Roman"/>
              </a:rPr>
              <a:t>flask_socketio</a:t>
            </a:r>
            <a:r>
              <a:rPr lang="en-US" sz="1200" dirty="0">
                <a:latin typeface="Times New Roman"/>
                <a:cs typeface="Times New Roman"/>
              </a:rPr>
              <a:t> import </a:t>
            </a:r>
            <a:r>
              <a:rPr lang="en-US" sz="1200" dirty="0" err="1">
                <a:latin typeface="Times New Roman"/>
                <a:cs typeface="Times New Roman"/>
              </a:rPr>
              <a:t>SocketIO</a:t>
            </a:r>
            <a:r>
              <a:rPr lang="en-US" sz="1200" dirty="0">
                <a:latin typeface="Times New Roman"/>
                <a:cs typeface="Times New Roman"/>
              </a:rPr>
              <a:t>, emit</a:t>
            </a:r>
          </a:p>
          <a:p>
            <a:pPr marL="12700" marR="207010">
              <a:lnSpc>
                <a:spcPct val="150000"/>
              </a:lnSpc>
            </a:pPr>
            <a:r>
              <a:rPr lang="en-US" sz="1200" dirty="0">
                <a:latin typeface="Times New Roman"/>
                <a:cs typeface="Times New Roman"/>
              </a:rPr>
              <a:t>from </a:t>
            </a:r>
            <a:r>
              <a:rPr lang="en-US" sz="1200" dirty="0" err="1">
                <a:latin typeface="Times New Roman"/>
                <a:cs typeface="Times New Roman"/>
              </a:rPr>
              <a:t>deep_translator</a:t>
            </a:r>
            <a:r>
              <a:rPr lang="en-US" sz="1200" dirty="0">
                <a:latin typeface="Times New Roman"/>
                <a:cs typeface="Times New Roman"/>
              </a:rPr>
              <a:t> import </a:t>
            </a:r>
            <a:r>
              <a:rPr lang="en-US" sz="1200" dirty="0" err="1">
                <a:latin typeface="Times New Roman"/>
                <a:cs typeface="Times New Roman"/>
              </a:rPr>
              <a:t>GoogleTranslator</a:t>
            </a:r>
            <a:endParaRPr lang="en-US" sz="1200" dirty="0">
              <a:latin typeface="Times New Roman"/>
              <a:cs typeface="Times New Roman"/>
            </a:endParaRPr>
          </a:p>
          <a:p>
            <a:pPr marL="12700" marR="207010">
              <a:lnSpc>
                <a:spcPct val="150000"/>
              </a:lnSpc>
            </a:pPr>
            <a:endParaRPr lang="en-US" sz="1200" dirty="0">
              <a:latin typeface="Times New Roman"/>
              <a:cs typeface="Times New Roman"/>
            </a:endParaRPr>
          </a:p>
          <a:p>
            <a:pPr marL="12700" marR="207010">
              <a:lnSpc>
                <a:spcPct val="150000"/>
              </a:lnSpc>
            </a:pPr>
            <a:r>
              <a:rPr lang="en-US" sz="1200" dirty="0">
                <a:latin typeface="Times New Roman"/>
                <a:cs typeface="Times New Roman"/>
              </a:rPr>
              <a:t>app = Flask(__name__)</a:t>
            </a:r>
          </a:p>
          <a:p>
            <a:pPr marL="12700" marR="207010">
              <a:lnSpc>
                <a:spcPct val="150000"/>
              </a:lnSpc>
            </a:pPr>
            <a:r>
              <a:rPr lang="en-US" sz="1200" dirty="0" err="1">
                <a:latin typeface="Times New Roman"/>
                <a:cs typeface="Times New Roman"/>
              </a:rPr>
              <a:t>socketio</a:t>
            </a:r>
            <a:r>
              <a:rPr lang="en-US" sz="1200" dirty="0">
                <a:latin typeface="Times New Roman"/>
                <a:cs typeface="Times New Roman"/>
              </a:rPr>
              <a:t> = </a:t>
            </a:r>
            <a:r>
              <a:rPr lang="en-US" sz="1200" dirty="0" err="1">
                <a:latin typeface="Times New Roman"/>
                <a:cs typeface="Times New Roman"/>
              </a:rPr>
              <a:t>SocketIO</a:t>
            </a:r>
            <a:r>
              <a:rPr lang="en-US" sz="1200" dirty="0">
                <a:latin typeface="Times New Roman"/>
                <a:cs typeface="Times New Roman"/>
              </a:rPr>
              <a:t>(app)</a:t>
            </a:r>
          </a:p>
          <a:p>
            <a:pPr marL="12700" marR="207010">
              <a:lnSpc>
                <a:spcPct val="150000"/>
              </a:lnSpc>
            </a:pPr>
            <a:endParaRPr lang="en-US" sz="1200" dirty="0">
              <a:latin typeface="Times New Roman"/>
              <a:cs typeface="Times New Roman"/>
            </a:endParaRPr>
          </a:p>
          <a:p>
            <a:pPr marL="12700" marR="207010">
              <a:lnSpc>
                <a:spcPct val="150000"/>
              </a:lnSpc>
            </a:pPr>
            <a:r>
              <a:rPr lang="en-US" sz="1200" dirty="0">
                <a:latin typeface="Times New Roman"/>
                <a:cs typeface="Times New Roman"/>
              </a:rPr>
              <a:t># Supported languages and their codes</a:t>
            </a:r>
          </a:p>
          <a:p>
            <a:pPr marL="12700" marR="207010">
              <a:lnSpc>
                <a:spcPct val="150000"/>
              </a:lnSpc>
            </a:pPr>
            <a:r>
              <a:rPr lang="en-US" sz="1200" dirty="0" err="1">
                <a:latin typeface="Times New Roman"/>
                <a:cs typeface="Times New Roman"/>
              </a:rPr>
              <a:t>languages_supported</a:t>
            </a:r>
            <a:r>
              <a:rPr lang="en-US" sz="1200" dirty="0">
                <a:latin typeface="Times New Roman"/>
                <a:cs typeface="Times New Roman"/>
              </a:rPr>
              <a:t> = {</a:t>
            </a:r>
          </a:p>
          <a:p>
            <a:pPr marL="12700" marR="207010">
              <a:lnSpc>
                <a:spcPct val="150000"/>
              </a:lnSpc>
            </a:pPr>
            <a:r>
              <a:rPr lang="en-US" sz="1200" dirty="0">
                <a:latin typeface="Times New Roman"/>
                <a:cs typeface="Times New Roman"/>
              </a:rPr>
              <a:t>    '</a:t>
            </a:r>
            <a:r>
              <a:rPr lang="en-US" sz="1200" dirty="0" err="1">
                <a:latin typeface="Times New Roman"/>
                <a:cs typeface="Times New Roman"/>
              </a:rPr>
              <a:t>en</a:t>
            </a:r>
            <a:r>
              <a:rPr lang="en-US" sz="1200" dirty="0">
                <a:latin typeface="Times New Roman"/>
                <a:cs typeface="Times New Roman"/>
              </a:rPr>
              <a:t>': 'English',</a:t>
            </a:r>
          </a:p>
          <a:p>
            <a:pPr marL="12700" marR="207010">
              <a:lnSpc>
                <a:spcPct val="150000"/>
              </a:lnSpc>
            </a:pPr>
            <a:r>
              <a:rPr lang="en-US" sz="1200" dirty="0">
                <a:latin typeface="Times New Roman"/>
                <a:cs typeface="Times New Roman"/>
              </a:rPr>
              <a:t>    'hi': 'Hindi',</a:t>
            </a:r>
          </a:p>
          <a:p>
            <a:pPr marL="12700" marR="207010">
              <a:lnSpc>
                <a:spcPct val="150000"/>
              </a:lnSpc>
            </a:pPr>
            <a:r>
              <a:rPr lang="en-US" sz="1200" dirty="0">
                <a:latin typeface="Times New Roman"/>
                <a:cs typeface="Times New Roman"/>
              </a:rPr>
              <a:t>    'ta': 'Tamil',</a:t>
            </a:r>
          </a:p>
          <a:p>
            <a:pPr marL="12700" marR="207010">
              <a:lnSpc>
                <a:spcPct val="150000"/>
              </a:lnSpc>
            </a:pPr>
            <a:r>
              <a:rPr lang="en-US" sz="1200" dirty="0">
                <a:latin typeface="Times New Roman"/>
                <a:cs typeface="Times New Roman"/>
              </a:rPr>
              <a:t>    'bn': 'Bengali',</a:t>
            </a:r>
          </a:p>
          <a:p>
            <a:pPr marL="12700" marR="207010">
              <a:lnSpc>
                <a:spcPct val="150000"/>
              </a:lnSpc>
            </a:pPr>
            <a:r>
              <a:rPr lang="en-US" sz="1200" dirty="0">
                <a:latin typeface="Times New Roman"/>
                <a:cs typeface="Times New Roman"/>
              </a:rPr>
              <a:t>    # Add more languages as needed</a:t>
            </a:r>
          </a:p>
          <a:p>
            <a:pPr marL="12700" marR="207010">
              <a:lnSpc>
                <a:spcPct val="150000"/>
              </a:lnSpc>
            </a:pPr>
            <a:r>
              <a:rPr lang="en-US" sz="1200" dirty="0">
                <a:latin typeface="Times New Roman"/>
                <a:cs typeface="Times New Roman"/>
              </a:rPr>
              <a:t>}</a:t>
            </a:r>
          </a:p>
          <a:p>
            <a:pPr marL="12700" marR="207010">
              <a:lnSpc>
                <a:spcPct val="150000"/>
              </a:lnSpc>
            </a:pPr>
            <a:endParaRPr lang="en-IN" sz="1200" dirty="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Sample</a:t>
            </a:r>
            <a:r>
              <a:rPr spc="-165" dirty="0"/>
              <a:t> </a:t>
            </a:r>
            <a:r>
              <a:rPr spc="-10" dirty="0"/>
              <a:t>coding</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65" dirty="0"/>
              <a:t> </a:t>
            </a:r>
            <a:r>
              <a:rPr dirty="0"/>
              <a:t>Engineering</a:t>
            </a:r>
            <a:r>
              <a:rPr spc="-60" dirty="0"/>
              <a:t> </a:t>
            </a:r>
            <a:r>
              <a:rPr spc="-10" dirty="0"/>
              <a:t>College</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11</a:t>
            </a:fld>
            <a:endParaRPr spc="-25" dirty="0"/>
          </a:p>
        </p:txBody>
      </p:sp>
      <p:sp>
        <p:nvSpPr>
          <p:cNvPr id="3" name="object 3"/>
          <p:cNvSpPr txBox="1"/>
          <p:nvPr/>
        </p:nvSpPr>
        <p:spPr>
          <a:xfrm>
            <a:off x="263525" y="910336"/>
            <a:ext cx="5771515" cy="4152227"/>
          </a:xfrm>
          <a:prstGeom prst="rect">
            <a:avLst/>
          </a:prstGeom>
        </p:spPr>
        <p:txBody>
          <a:bodyPr vert="horz" wrap="square" lIns="0" tIns="111760" rIns="0" bIns="0" rtlCol="0">
            <a:spAutoFit/>
          </a:bodyPr>
          <a:lstStyle/>
          <a:p>
            <a:pPr marL="12700">
              <a:lnSpc>
                <a:spcPct val="100000"/>
              </a:lnSpc>
              <a:spcBef>
                <a:spcPts val="880"/>
              </a:spcBef>
            </a:pPr>
            <a:r>
              <a:rPr lang="en-US" sz="1300" b="1" spc="-10" dirty="0">
                <a:latin typeface="Times New Roman"/>
                <a:cs typeface="Times New Roman"/>
              </a:rPr>
              <a:t>chatbot.py</a:t>
            </a:r>
            <a:endParaRPr sz="1300" dirty="0">
              <a:latin typeface="Times New Roman"/>
              <a:cs typeface="Times New Roman"/>
            </a:endParaRPr>
          </a:p>
          <a:p>
            <a:pPr marL="12700" marR="207010">
              <a:lnSpc>
                <a:spcPct val="150000"/>
              </a:lnSpc>
            </a:pPr>
            <a:endParaRPr lang="en-US" sz="1400" dirty="0">
              <a:latin typeface="Times New Roman"/>
              <a:cs typeface="Times New Roman"/>
            </a:endParaRPr>
          </a:p>
          <a:p>
            <a:pPr marL="12700" marR="207010">
              <a:lnSpc>
                <a:spcPct val="150000"/>
              </a:lnSpc>
            </a:pPr>
            <a:r>
              <a:rPr lang="en-US" sz="1400" dirty="0">
                <a:latin typeface="Times New Roman"/>
                <a:cs typeface="Times New Roman"/>
              </a:rPr>
              <a:t># Sample legal information to be provided in multiple languages</a:t>
            </a:r>
          </a:p>
          <a:p>
            <a:pPr marL="12700" marR="207010">
              <a:lnSpc>
                <a:spcPct val="150000"/>
              </a:lnSpc>
            </a:pPr>
            <a:r>
              <a:rPr lang="en-US" sz="1400" dirty="0" err="1">
                <a:latin typeface="Times New Roman"/>
                <a:cs typeface="Times New Roman"/>
              </a:rPr>
              <a:t>legal_info</a:t>
            </a:r>
            <a:r>
              <a:rPr lang="en-US" sz="1400" dirty="0">
                <a:latin typeface="Times New Roman"/>
                <a:cs typeface="Times New Roman"/>
              </a:rPr>
              <a:t> = {</a:t>
            </a:r>
          </a:p>
          <a:p>
            <a:pPr marL="12700" marR="207010">
              <a:lnSpc>
                <a:spcPct val="150000"/>
              </a:lnSpc>
            </a:pPr>
            <a:r>
              <a:rPr lang="en-US" sz="1400" dirty="0">
                <a:latin typeface="Times New Roman"/>
                <a:cs typeface="Times New Roman"/>
              </a:rPr>
              <a:t>    '</a:t>
            </a:r>
            <a:r>
              <a:rPr lang="en-US" sz="1400" dirty="0" err="1">
                <a:latin typeface="Times New Roman"/>
                <a:cs typeface="Times New Roman"/>
              </a:rPr>
              <a:t>en</a:t>
            </a:r>
            <a:r>
              <a:rPr lang="en-US" sz="1400" dirty="0">
                <a:latin typeface="Times New Roman"/>
                <a:cs typeface="Times New Roman"/>
              </a:rPr>
              <a:t>': "I'm not sure I understand. Can you provide more information or clarify your question?",</a:t>
            </a:r>
          </a:p>
          <a:p>
            <a:pPr marL="12700" marR="207010">
              <a:lnSpc>
                <a:spcPct val="150000"/>
              </a:lnSpc>
            </a:pPr>
            <a:r>
              <a:rPr lang="en-US" sz="1400" dirty="0">
                <a:latin typeface="Times New Roman"/>
                <a:cs typeface="Times New Roman"/>
              </a:rPr>
              <a:t>    # Add more legal information as needed</a:t>
            </a:r>
          </a:p>
          <a:p>
            <a:pPr marL="12700" marR="207010">
              <a:lnSpc>
                <a:spcPct val="150000"/>
              </a:lnSpc>
            </a:pPr>
            <a:r>
              <a:rPr lang="en-US" sz="1400" dirty="0">
                <a:latin typeface="Times New Roman"/>
                <a:cs typeface="Times New Roman"/>
              </a:rPr>
              <a:t>}</a:t>
            </a:r>
          </a:p>
          <a:p>
            <a:pPr marL="12700" marR="207010">
              <a:lnSpc>
                <a:spcPct val="150000"/>
              </a:lnSpc>
            </a:pPr>
            <a:endParaRPr lang="en-US" sz="1400" dirty="0">
              <a:latin typeface="Times New Roman"/>
              <a:cs typeface="Times New Roman"/>
            </a:endParaRPr>
          </a:p>
          <a:p>
            <a:pPr marL="12700" marR="207010">
              <a:lnSpc>
                <a:spcPct val="150000"/>
              </a:lnSpc>
            </a:pPr>
            <a:r>
              <a:rPr lang="en-US" sz="1400" dirty="0">
                <a:latin typeface="Times New Roman"/>
                <a:cs typeface="Times New Roman"/>
              </a:rPr>
              <a:t>@app.route('/')</a:t>
            </a:r>
          </a:p>
          <a:p>
            <a:pPr marL="12700" marR="207010">
              <a:lnSpc>
                <a:spcPct val="150000"/>
              </a:lnSpc>
            </a:pPr>
            <a:r>
              <a:rPr lang="en-US" sz="1400" dirty="0">
                <a:latin typeface="Times New Roman"/>
                <a:cs typeface="Times New Roman"/>
              </a:rPr>
              <a:t>def index():</a:t>
            </a:r>
          </a:p>
          <a:p>
            <a:pPr marL="12700" marR="207010">
              <a:lnSpc>
                <a:spcPct val="150000"/>
              </a:lnSpc>
            </a:pPr>
            <a:r>
              <a:rPr lang="en-US" sz="1400" dirty="0">
                <a:latin typeface="Times New Roman"/>
                <a:cs typeface="Times New Roman"/>
              </a:rPr>
              <a:t>    return </a:t>
            </a:r>
            <a:r>
              <a:rPr lang="en-US" sz="1400" dirty="0" err="1">
                <a:latin typeface="Times New Roman"/>
                <a:cs typeface="Times New Roman"/>
              </a:rPr>
              <a:t>render_template</a:t>
            </a:r>
            <a:r>
              <a:rPr lang="en-US" sz="1400" dirty="0">
                <a:latin typeface="Times New Roman"/>
                <a:cs typeface="Times New Roman"/>
              </a:rPr>
              <a:t>('index1.html', languages=</a:t>
            </a:r>
            <a:r>
              <a:rPr lang="en-US" sz="1400" dirty="0" err="1">
                <a:latin typeface="Times New Roman"/>
                <a:cs typeface="Times New Roman"/>
              </a:rPr>
              <a:t>languages_supported</a:t>
            </a:r>
            <a:r>
              <a:rPr lang="en-US" sz="1400" dirty="0">
                <a:latin typeface="Times New Roman"/>
                <a:cs typeface="Times New Roman"/>
              </a:rPr>
              <a:t>)</a:t>
            </a:r>
          </a:p>
          <a:p>
            <a:pPr marL="12700" marR="207010">
              <a:lnSpc>
                <a:spcPct val="150000"/>
              </a:lnSpc>
            </a:pPr>
            <a:endParaRPr lang="en-US" sz="1400" dirty="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Sample</a:t>
            </a:r>
            <a:r>
              <a:rPr spc="-165" dirty="0"/>
              <a:t> </a:t>
            </a:r>
            <a:r>
              <a:rPr spc="-10" dirty="0"/>
              <a:t>coding</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65" dirty="0"/>
              <a:t> </a:t>
            </a:r>
            <a:r>
              <a:rPr dirty="0"/>
              <a:t>Engineering</a:t>
            </a:r>
            <a:r>
              <a:rPr spc="-60" dirty="0"/>
              <a:t> </a:t>
            </a:r>
            <a:r>
              <a:rPr spc="-10" dirty="0"/>
              <a:t>College</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12</a:t>
            </a:fld>
            <a:endParaRPr spc="-25" dirty="0"/>
          </a:p>
        </p:txBody>
      </p:sp>
      <p:sp>
        <p:nvSpPr>
          <p:cNvPr id="3" name="object 3"/>
          <p:cNvSpPr txBox="1"/>
          <p:nvPr/>
        </p:nvSpPr>
        <p:spPr>
          <a:xfrm>
            <a:off x="263525" y="910336"/>
            <a:ext cx="5771515" cy="6091219"/>
          </a:xfrm>
          <a:prstGeom prst="rect">
            <a:avLst/>
          </a:prstGeom>
        </p:spPr>
        <p:txBody>
          <a:bodyPr vert="horz" wrap="square" lIns="0" tIns="111760" rIns="0" bIns="0" rtlCol="0">
            <a:spAutoFit/>
          </a:bodyPr>
          <a:lstStyle/>
          <a:p>
            <a:pPr marL="12700">
              <a:lnSpc>
                <a:spcPct val="100000"/>
              </a:lnSpc>
              <a:spcBef>
                <a:spcPts val="880"/>
              </a:spcBef>
            </a:pPr>
            <a:r>
              <a:rPr lang="en-US" sz="1300" b="1" spc="-10" dirty="0">
                <a:latin typeface="Times New Roman"/>
                <a:cs typeface="Times New Roman"/>
              </a:rPr>
              <a:t>chatbot.py</a:t>
            </a:r>
            <a:endParaRPr sz="1300" dirty="0">
              <a:latin typeface="Times New Roman"/>
              <a:cs typeface="Times New Roman"/>
            </a:endParaRPr>
          </a:p>
          <a:p>
            <a:pPr marL="12700" marR="207010">
              <a:lnSpc>
                <a:spcPct val="150000"/>
              </a:lnSpc>
            </a:pPr>
            <a:endParaRPr lang="en-US" sz="1400" dirty="0">
              <a:latin typeface="Times New Roman"/>
              <a:cs typeface="Times New Roman"/>
            </a:endParaRPr>
          </a:p>
          <a:p>
            <a:pPr marL="12700" marR="207010">
              <a:lnSpc>
                <a:spcPct val="150000"/>
              </a:lnSpc>
            </a:pPr>
            <a:r>
              <a:rPr lang="en-US" sz="1400" dirty="0">
                <a:latin typeface="Times New Roman"/>
                <a:cs typeface="Times New Roman"/>
              </a:rPr>
              <a:t>@socketio.on('send_message')</a:t>
            </a:r>
          </a:p>
          <a:p>
            <a:pPr marL="12700" marR="207010">
              <a:lnSpc>
                <a:spcPct val="150000"/>
              </a:lnSpc>
            </a:pPr>
            <a:r>
              <a:rPr lang="en-US" sz="1400" dirty="0">
                <a:latin typeface="Times New Roman"/>
                <a:cs typeface="Times New Roman"/>
              </a:rPr>
              <a:t>def </a:t>
            </a:r>
            <a:r>
              <a:rPr lang="en-US" sz="1400" dirty="0" err="1">
                <a:latin typeface="Times New Roman"/>
                <a:cs typeface="Times New Roman"/>
              </a:rPr>
              <a:t>handle_send_message</a:t>
            </a:r>
            <a:r>
              <a:rPr lang="en-US" sz="1400" dirty="0">
                <a:latin typeface="Times New Roman"/>
                <a:cs typeface="Times New Roman"/>
              </a:rPr>
              <a:t>(</a:t>
            </a:r>
            <a:r>
              <a:rPr lang="en-US" sz="1400" dirty="0" err="1">
                <a:latin typeface="Times New Roman"/>
                <a:cs typeface="Times New Roman"/>
              </a:rPr>
              <a:t>json</a:t>
            </a:r>
            <a:r>
              <a:rPr lang="en-US" sz="1400" dirty="0">
                <a:latin typeface="Times New Roman"/>
                <a:cs typeface="Times New Roman"/>
              </a:rPr>
              <a:t>):</a:t>
            </a:r>
          </a:p>
          <a:p>
            <a:pPr marL="12700" marR="207010">
              <a:lnSpc>
                <a:spcPct val="150000"/>
              </a:lnSpc>
            </a:pPr>
            <a:r>
              <a:rPr lang="en-US" sz="1400" dirty="0">
                <a:latin typeface="Times New Roman"/>
                <a:cs typeface="Times New Roman"/>
              </a:rPr>
              <a:t>    message = </a:t>
            </a:r>
            <a:r>
              <a:rPr lang="en-US" sz="1400" dirty="0" err="1">
                <a:latin typeface="Times New Roman"/>
                <a:cs typeface="Times New Roman"/>
              </a:rPr>
              <a:t>json</a:t>
            </a:r>
            <a:r>
              <a:rPr lang="en-US" sz="1400" dirty="0">
                <a:latin typeface="Times New Roman"/>
                <a:cs typeface="Times New Roman"/>
              </a:rPr>
              <a:t>['message']</a:t>
            </a:r>
          </a:p>
          <a:p>
            <a:pPr marL="12700" marR="207010">
              <a:lnSpc>
                <a:spcPct val="150000"/>
              </a:lnSpc>
            </a:pPr>
            <a:r>
              <a:rPr lang="en-US" sz="1400" dirty="0">
                <a:latin typeface="Times New Roman"/>
                <a:cs typeface="Times New Roman"/>
              </a:rPr>
              <a:t>    language = </a:t>
            </a:r>
            <a:r>
              <a:rPr lang="en-US" sz="1400" dirty="0" err="1">
                <a:latin typeface="Times New Roman"/>
                <a:cs typeface="Times New Roman"/>
              </a:rPr>
              <a:t>json</a:t>
            </a:r>
            <a:r>
              <a:rPr lang="en-US" sz="1400" dirty="0">
                <a:latin typeface="Times New Roman"/>
                <a:cs typeface="Times New Roman"/>
              </a:rPr>
              <a:t>['language']</a:t>
            </a:r>
          </a:p>
          <a:p>
            <a:pPr marL="12700" marR="207010">
              <a:lnSpc>
                <a:spcPct val="150000"/>
              </a:lnSpc>
            </a:pPr>
            <a:r>
              <a:rPr lang="en-US" sz="1400" dirty="0">
                <a:latin typeface="Times New Roman"/>
                <a:cs typeface="Times New Roman"/>
              </a:rPr>
              <a:t>    </a:t>
            </a:r>
          </a:p>
          <a:p>
            <a:pPr marL="12700" marR="207010">
              <a:lnSpc>
                <a:spcPct val="150000"/>
              </a:lnSpc>
            </a:pPr>
            <a:r>
              <a:rPr lang="en-US" sz="1400" dirty="0">
                <a:latin typeface="Times New Roman"/>
                <a:cs typeface="Times New Roman"/>
              </a:rPr>
              <a:t>    # Identify query type and generate response</a:t>
            </a:r>
          </a:p>
          <a:p>
            <a:pPr marL="12700" marR="207010">
              <a:lnSpc>
                <a:spcPct val="150000"/>
              </a:lnSpc>
            </a:pPr>
            <a:r>
              <a:rPr lang="en-US" sz="1400" dirty="0">
                <a:latin typeface="Times New Roman"/>
                <a:cs typeface="Times New Roman"/>
              </a:rPr>
              <a:t>    response = </a:t>
            </a:r>
            <a:r>
              <a:rPr lang="en-US" sz="1400" dirty="0" err="1">
                <a:latin typeface="Times New Roman"/>
                <a:cs typeface="Times New Roman"/>
              </a:rPr>
              <a:t>generate_response</a:t>
            </a:r>
            <a:r>
              <a:rPr lang="en-US" sz="1400" dirty="0">
                <a:latin typeface="Times New Roman"/>
                <a:cs typeface="Times New Roman"/>
              </a:rPr>
              <a:t>(message, language)</a:t>
            </a:r>
          </a:p>
          <a:p>
            <a:pPr marL="12700" marR="207010">
              <a:lnSpc>
                <a:spcPct val="150000"/>
              </a:lnSpc>
            </a:pPr>
            <a:r>
              <a:rPr lang="en-US" sz="1400" dirty="0">
                <a:latin typeface="Times New Roman"/>
                <a:cs typeface="Times New Roman"/>
              </a:rPr>
              <a:t>    </a:t>
            </a:r>
          </a:p>
          <a:p>
            <a:pPr marL="12700" marR="207010">
              <a:lnSpc>
                <a:spcPct val="150000"/>
              </a:lnSpc>
            </a:pPr>
            <a:r>
              <a:rPr lang="en-US" sz="1400" dirty="0">
                <a:latin typeface="Times New Roman"/>
                <a:cs typeface="Times New Roman"/>
              </a:rPr>
              <a:t>    emit('</a:t>
            </a:r>
            <a:r>
              <a:rPr lang="en-US" sz="1400" dirty="0" err="1">
                <a:latin typeface="Times New Roman"/>
                <a:cs typeface="Times New Roman"/>
              </a:rPr>
              <a:t>receive_message</a:t>
            </a:r>
            <a:r>
              <a:rPr lang="en-US" sz="1400" dirty="0">
                <a:latin typeface="Times New Roman"/>
                <a:cs typeface="Times New Roman"/>
              </a:rPr>
              <a:t>', {'message': response, 'language': language})</a:t>
            </a:r>
          </a:p>
          <a:p>
            <a:pPr marL="12700" marR="207010">
              <a:lnSpc>
                <a:spcPct val="150000"/>
              </a:lnSpc>
            </a:pPr>
            <a:endParaRPr lang="en-US" sz="1400" dirty="0">
              <a:latin typeface="Times New Roman"/>
              <a:cs typeface="Times New Roman"/>
            </a:endParaRPr>
          </a:p>
          <a:p>
            <a:pPr marL="12700" marR="207010">
              <a:lnSpc>
                <a:spcPct val="150000"/>
              </a:lnSpc>
            </a:pPr>
            <a:r>
              <a:rPr lang="en-US" sz="1400" dirty="0">
                <a:latin typeface="Times New Roman"/>
                <a:cs typeface="Times New Roman"/>
              </a:rPr>
              <a:t>def </a:t>
            </a:r>
            <a:r>
              <a:rPr lang="en-US" sz="1400" dirty="0" err="1">
                <a:latin typeface="Times New Roman"/>
                <a:cs typeface="Times New Roman"/>
              </a:rPr>
              <a:t>generate_response</a:t>
            </a:r>
            <a:r>
              <a:rPr lang="en-US" sz="1400" dirty="0">
                <a:latin typeface="Times New Roman"/>
                <a:cs typeface="Times New Roman"/>
              </a:rPr>
              <a:t>(message, language):</a:t>
            </a:r>
          </a:p>
          <a:p>
            <a:pPr marL="12700" marR="207010">
              <a:lnSpc>
                <a:spcPct val="150000"/>
              </a:lnSpc>
            </a:pPr>
            <a:r>
              <a:rPr lang="en-US" sz="1400" dirty="0">
                <a:latin typeface="Times New Roman"/>
                <a:cs typeface="Times New Roman"/>
              </a:rPr>
              <a:t>    </a:t>
            </a:r>
            <a:r>
              <a:rPr lang="en-US" sz="1400" dirty="0" err="1">
                <a:latin typeface="Times New Roman"/>
                <a:cs typeface="Times New Roman"/>
              </a:rPr>
              <a:t>message_lower</a:t>
            </a:r>
            <a:r>
              <a:rPr lang="en-US" sz="1400" dirty="0">
                <a:latin typeface="Times New Roman"/>
                <a:cs typeface="Times New Roman"/>
              </a:rPr>
              <a:t> = </a:t>
            </a:r>
            <a:r>
              <a:rPr lang="en-US" sz="1400" dirty="0" err="1">
                <a:latin typeface="Times New Roman"/>
                <a:cs typeface="Times New Roman"/>
              </a:rPr>
              <a:t>message.lower</a:t>
            </a:r>
            <a:r>
              <a:rPr lang="en-US" sz="1400" dirty="0">
                <a:latin typeface="Times New Roman"/>
                <a:cs typeface="Times New Roman"/>
              </a:rPr>
              <a:t>()</a:t>
            </a:r>
          </a:p>
          <a:p>
            <a:pPr marL="12700" marR="207010">
              <a:lnSpc>
                <a:spcPct val="150000"/>
              </a:lnSpc>
            </a:pPr>
            <a:r>
              <a:rPr lang="en-US" sz="1400" dirty="0">
                <a:latin typeface="Times New Roman"/>
                <a:cs typeface="Times New Roman"/>
              </a:rPr>
              <a:t>    if 'student' in </a:t>
            </a:r>
            <a:r>
              <a:rPr lang="en-US" sz="1400" dirty="0" err="1">
                <a:latin typeface="Times New Roman"/>
                <a:cs typeface="Times New Roman"/>
              </a:rPr>
              <a:t>message_lower</a:t>
            </a:r>
            <a:r>
              <a:rPr lang="en-US" sz="1400" dirty="0">
                <a:latin typeface="Times New Roman"/>
                <a:cs typeface="Times New Roman"/>
              </a:rPr>
              <a:t>:</a:t>
            </a:r>
          </a:p>
          <a:p>
            <a:pPr marL="12700" marR="207010">
              <a:lnSpc>
                <a:spcPct val="150000"/>
              </a:lnSpc>
            </a:pPr>
            <a:r>
              <a:rPr lang="en-US" sz="1400" dirty="0">
                <a:latin typeface="Times New Roman"/>
                <a:cs typeface="Times New Roman"/>
              </a:rPr>
              <a:t>        response = """In India, there are several government schemes and else:</a:t>
            </a:r>
          </a:p>
          <a:p>
            <a:pPr marL="12700" marR="207010">
              <a:lnSpc>
                <a:spcPct val="150000"/>
              </a:lnSpc>
            </a:pPr>
            <a:r>
              <a:rPr lang="en-US" sz="1400" dirty="0">
                <a:latin typeface="Times New Roman"/>
                <a:cs typeface="Times New Roman"/>
              </a:rPr>
              <a:t> return </a:t>
            </a:r>
            <a:r>
              <a:rPr lang="en-US" sz="1400" dirty="0" err="1">
                <a:latin typeface="Times New Roman"/>
                <a:cs typeface="Times New Roman"/>
              </a:rPr>
              <a:t>translate_text</a:t>
            </a:r>
            <a:r>
              <a:rPr lang="en-US" sz="1400" dirty="0">
                <a:latin typeface="Times New Roman"/>
                <a:cs typeface="Times New Roman"/>
              </a:rPr>
              <a:t>(response, language)</a:t>
            </a:r>
          </a:p>
          <a:p>
            <a:pPr marL="12700" marR="207010">
              <a:lnSpc>
                <a:spcPct val="150000"/>
              </a:lnSpc>
            </a:pPr>
            <a:endParaRPr lang="en-US" sz="1400" dirty="0">
              <a:latin typeface="Times New Roman"/>
              <a:cs typeface="Times New Roman"/>
            </a:endParaRPr>
          </a:p>
          <a:p>
            <a:pPr marL="12700" marR="207010">
              <a:lnSpc>
                <a:spcPct val="150000"/>
              </a:lnSpc>
            </a:pPr>
            <a:endParaRPr lang="en-US" sz="1400" dirty="0">
              <a:latin typeface="Times New Roman"/>
              <a:cs typeface="Times New Roman"/>
            </a:endParaRPr>
          </a:p>
        </p:txBody>
      </p:sp>
    </p:spTree>
    <p:extLst>
      <p:ext uri="{BB962C8B-B14F-4D97-AF65-F5344CB8AC3E}">
        <p14:creationId xmlns:p14="http://schemas.microsoft.com/office/powerpoint/2010/main" val="152821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Sample</a:t>
            </a:r>
            <a:r>
              <a:rPr spc="-165" dirty="0"/>
              <a:t> </a:t>
            </a:r>
            <a:r>
              <a:rPr spc="-10" dirty="0"/>
              <a:t>coding</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65" dirty="0"/>
              <a:t> </a:t>
            </a:r>
            <a:r>
              <a:rPr dirty="0"/>
              <a:t>Engineering</a:t>
            </a:r>
            <a:r>
              <a:rPr spc="-60" dirty="0"/>
              <a:t> </a:t>
            </a:r>
            <a:r>
              <a:rPr spc="-10" dirty="0"/>
              <a:t>College</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13</a:t>
            </a:fld>
            <a:endParaRPr spc="-25" dirty="0"/>
          </a:p>
        </p:txBody>
      </p:sp>
      <p:sp>
        <p:nvSpPr>
          <p:cNvPr id="3" name="object 3"/>
          <p:cNvSpPr txBox="1"/>
          <p:nvPr/>
        </p:nvSpPr>
        <p:spPr>
          <a:xfrm>
            <a:off x="263525" y="910336"/>
            <a:ext cx="5771515" cy="3829062"/>
          </a:xfrm>
          <a:prstGeom prst="rect">
            <a:avLst/>
          </a:prstGeom>
        </p:spPr>
        <p:txBody>
          <a:bodyPr vert="horz" wrap="square" lIns="0" tIns="111760" rIns="0" bIns="0" rtlCol="0">
            <a:spAutoFit/>
          </a:bodyPr>
          <a:lstStyle/>
          <a:p>
            <a:pPr marL="12700">
              <a:lnSpc>
                <a:spcPct val="100000"/>
              </a:lnSpc>
              <a:spcBef>
                <a:spcPts val="880"/>
              </a:spcBef>
            </a:pPr>
            <a:r>
              <a:rPr lang="en-US" sz="1300" b="1" spc="-10" dirty="0">
                <a:latin typeface="Times New Roman"/>
                <a:cs typeface="Times New Roman"/>
              </a:rPr>
              <a:t>chatbot.py</a:t>
            </a:r>
            <a:endParaRPr sz="1300" dirty="0">
              <a:latin typeface="Times New Roman"/>
              <a:cs typeface="Times New Roman"/>
            </a:endParaRPr>
          </a:p>
          <a:p>
            <a:pPr marL="12700" marR="207010">
              <a:lnSpc>
                <a:spcPct val="150000"/>
              </a:lnSpc>
            </a:pPr>
            <a:endParaRPr lang="en-US" sz="1400" dirty="0">
              <a:latin typeface="Times New Roman"/>
              <a:cs typeface="Times New Roman"/>
            </a:endParaRPr>
          </a:p>
          <a:p>
            <a:pPr marL="12700" marR="207010">
              <a:lnSpc>
                <a:spcPct val="150000"/>
              </a:lnSpc>
            </a:pPr>
            <a:r>
              <a:rPr lang="en-US" sz="1400" dirty="0">
                <a:latin typeface="Times New Roman"/>
                <a:cs typeface="Times New Roman"/>
              </a:rPr>
              <a:t> </a:t>
            </a:r>
          </a:p>
          <a:p>
            <a:pPr marL="12700" marR="207010">
              <a:lnSpc>
                <a:spcPct val="150000"/>
              </a:lnSpc>
            </a:pPr>
            <a:endParaRPr lang="en-US" sz="1400" dirty="0">
              <a:latin typeface="Times New Roman"/>
              <a:cs typeface="Times New Roman"/>
            </a:endParaRPr>
          </a:p>
          <a:p>
            <a:pPr marL="12700" marR="207010">
              <a:lnSpc>
                <a:spcPct val="150000"/>
              </a:lnSpc>
            </a:pPr>
            <a:r>
              <a:rPr lang="en-US" sz="1400" dirty="0">
                <a:latin typeface="Times New Roman"/>
                <a:cs typeface="Times New Roman"/>
              </a:rPr>
              <a:t>def </a:t>
            </a:r>
            <a:r>
              <a:rPr lang="en-US" sz="1400" dirty="0" err="1">
                <a:latin typeface="Times New Roman"/>
                <a:cs typeface="Times New Roman"/>
              </a:rPr>
              <a:t>translate_text</a:t>
            </a:r>
            <a:r>
              <a:rPr lang="en-US" sz="1400" dirty="0">
                <a:latin typeface="Times New Roman"/>
                <a:cs typeface="Times New Roman"/>
              </a:rPr>
              <a:t>(text, </a:t>
            </a:r>
            <a:r>
              <a:rPr lang="en-US" sz="1400" dirty="0" err="1">
                <a:latin typeface="Times New Roman"/>
                <a:cs typeface="Times New Roman"/>
              </a:rPr>
              <a:t>target_language</a:t>
            </a:r>
            <a:r>
              <a:rPr lang="en-US" sz="1400" dirty="0">
                <a:latin typeface="Times New Roman"/>
                <a:cs typeface="Times New Roman"/>
              </a:rPr>
              <a:t>):</a:t>
            </a:r>
          </a:p>
          <a:p>
            <a:pPr marL="12700" marR="207010">
              <a:lnSpc>
                <a:spcPct val="150000"/>
              </a:lnSpc>
            </a:pPr>
            <a:r>
              <a:rPr lang="en-US" sz="1400" dirty="0">
                <a:latin typeface="Times New Roman"/>
                <a:cs typeface="Times New Roman"/>
              </a:rPr>
              <a:t>    translator = </a:t>
            </a:r>
            <a:r>
              <a:rPr lang="en-US" sz="1400" dirty="0" err="1">
                <a:latin typeface="Times New Roman"/>
                <a:cs typeface="Times New Roman"/>
              </a:rPr>
              <a:t>GoogleTranslator</a:t>
            </a:r>
            <a:r>
              <a:rPr lang="en-US" sz="1400" dirty="0">
                <a:latin typeface="Times New Roman"/>
                <a:cs typeface="Times New Roman"/>
              </a:rPr>
              <a:t>(source='auto', target=</a:t>
            </a:r>
            <a:r>
              <a:rPr lang="en-US" sz="1400" dirty="0" err="1">
                <a:latin typeface="Times New Roman"/>
                <a:cs typeface="Times New Roman"/>
              </a:rPr>
              <a:t>target_language</a:t>
            </a:r>
            <a:r>
              <a:rPr lang="en-US" sz="1400" dirty="0">
                <a:latin typeface="Times New Roman"/>
                <a:cs typeface="Times New Roman"/>
              </a:rPr>
              <a:t>)</a:t>
            </a:r>
          </a:p>
          <a:p>
            <a:pPr marL="12700" marR="207010">
              <a:lnSpc>
                <a:spcPct val="150000"/>
              </a:lnSpc>
            </a:pPr>
            <a:r>
              <a:rPr lang="en-US" sz="1400" dirty="0">
                <a:latin typeface="Times New Roman"/>
                <a:cs typeface="Times New Roman"/>
              </a:rPr>
              <a:t>    translation = </a:t>
            </a:r>
            <a:r>
              <a:rPr lang="en-US" sz="1400" dirty="0" err="1">
                <a:latin typeface="Times New Roman"/>
                <a:cs typeface="Times New Roman"/>
              </a:rPr>
              <a:t>translator.translate</a:t>
            </a:r>
            <a:r>
              <a:rPr lang="en-US" sz="1400" dirty="0">
                <a:latin typeface="Times New Roman"/>
                <a:cs typeface="Times New Roman"/>
              </a:rPr>
              <a:t>(text)</a:t>
            </a:r>
          </a:p>
          <a:p>
            <a:pPr marL="12700" marR="207010">
              <a:lnSpc>
                <a:spcPct val="150000"/>
              </a:lnSpc>
            </a:pPr>
            <a:r>
              <a:rPr lang="en-US" sz="1400" dirty="0">
                <a:latin typeface="Times New Roman"/>
                <a:cs typeface="Times New Roman"/>
              </a:rPr>
              <a:t>    return translation</a:t>
            </a:r>
          </a:p>
          <a:p>
            <a:pPr marL="12700" marR="207010">
              <a:lnSpc>
                <a:spcPct val="150000"/>
              </a:lnSpc>
            </a:pPr>
            <a:endParaRPr lang="en-US" sz="1400" dirty="0">
              <a:latin typeface="Times New Roman"/>
              <a:cs typeface="Times New Roman"/>
            </a:endParaRPr>
          </a:p>
          <a:p>
            <a:pPr marL="12700" marR="207010">
              <a:lnSpc>
                <a:spcPct val="150000"/>
              </a:lnSpc>
            </a:pPr>
            <a:r>
              <a:rPr lang="en-US" sz="1400" dirty="0">
                <a:latin typeface="Times New Roman"/>
                <a:cs typeface="Times New Roman"/>
              </a:rPr>
              <a:t>if __name__ == '__main__':</a:t>
            </a:r>
          </a:p>
          <a:p>
            <a:pPr marL="12700" marR="207010">
              <a:lnSpc>
                <a:spcPct val="150000"/>
              </a:lnSpc>
            </a:pPr>
            <a:r>
              <a:rPr lang="en-US" sz="1400" dirty="0">
                <a:latin typeface="Times New Roman"/>
                <a:cs typeface="Times New Roman"/>
              </a:rPr>
              <a:t>    </a:t>
            </a:r>
            <a:r>
              <a:rPr lang="en-US" sz="1400" dirty="0" err="1">
                <a:latin typeface="Times New Roman"/>
                <a:cs typeface="Times New Roman"/>
              </a:rPr>
              <a:t>socketio.run</a:t>
            </a:r>
            <a:r>
              <a:rPr lang="en-US" sz="1400" dirty="0">
                <a:latin typeface="Times New Roman"/>
                <a:cs typeface="Times New Roman"/>
              </a:rPr>
              <a:t>(app, debug=True)</a:t>
            </a:r>
          </a:p>
          <a:p>
            <a:pPr marL="12700" marR="207010">
              <a:lnSpc>
                <a:spcPct val="150000"/>
              </a:lnSpc>
            </a:pPr>
            <a:r>
              <a:rPr lang="en-US" sz="1400" dirty="0">
                <a:latin typeface="Times New Roman"/>
                <a:cs typeface="Times New Roman"/>
              </a:rPr>
              <a:t> </a:t>
            </a:r>
          </a:p>
        </p:txBody>
      </p:sp>
    </p:spTree>
    <p:extLst>
      <p:ext uri="{BB962C8B-B14F-4D97-AF65-F5344CB8AC3E}">
        <p14:creationId xmlns:p14="http://schemas.microsoft.com/office/powerpoint/2010/main" val="3871192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tabLst>
                <a:tab pos="2867660" algn="l"/>
              </a:tabLst>
            </a:pPr>
            <a:r>
              <a:rPr dirty="0"/>
              <a:t>Outputs</a:t>
            </a:r>
            <a:r>
              <a:rPr spc="-175" dirty="0"/>
              <a:t> </a:t>
            </a:r>
            <a:r>
              <a:rPr spc="-25" dirty="0"/>
              <a:t>and</a:t>
            </a:r>
            <a:r>
              <a:rPr dirty="0"/>
              <a:t>	Final</a:t>
            </a:r>
            <a:r>
              <a:rPr spc="-120" dirty="0"/>
              <a:t> </a:t>
            </a:r>
            <a:r>
              <a:rPr spc="-10" dirty="0"/>
              <a:t>Results</a:t>
            </a:r>
          </a:p>
        </p:txBody>
      </p:sp>
      <p:sp>
        <p:nvSpPr>
          <p:cNvPr id="3" name="object 3"/>
          <p:cNvSpPr txBox="1"/>
          <p:nvPr/>
        </p:nvSpPr>
        <p:spPr>
          <a:xfrm>
            <a:off x="263525" y="1008888"/>
            <a:ext cx="3960495" cy="228268"/>
          </a:xfrm>
          <a:prstGeom prst="rect">
            <a:avLst/>
          </a:prstGeom>
        </p:spPr>
        <p:txBody>
          <a:bodyPr vert="horz" wrap="square" lIns="0" tIns="12700" rIns="0" bIns="0" rtlCol="0">
            <a:spAutoFit/>
          </a:bodyPr>
          <a:lstStyle/>
          <a:p>
            <a:pPr marL="12700">
              <a:lnSpc>
                <a:spcPct val="100000"/>
              </a:lnSpc>
              <a:spcBef>
                <a:spcPts val="100"/>
              </a:spcBef>
            </a:pPr>
            <a:r>
              <a:rPr lang="en-US" sz="1400" b="1" spc="-10" dirty="0">
                <a:latin typeface="Times New Roman"/>
                <a:cs typeface="Times New Roman"/>
              </a:rPr>
              <a:t>Glow Guide : WEB UI</a:t>
            </a:r>
            <a:endParaRPr sz="1400" dirty="0">
              <a:latin typeface="Times New Roman"/>
              <a:cs typeface="Times New Roman"/>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65" dirty="0"/>
              <a:t> </a:t>
            </a:r>
            <a:r>
              <a:rPr dirty="0"/>
              <a:t>Engineering</a:t>
            </a:r>
            <a:r>
              <a:rPr spc="-60" dirty="0"/>
              <a:t> </a:t>
            </a:r>
            <a:r>
              <a:rPr spc="-10" dirty="0"/>
              <a:t>College</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14</a:t>
            </a:fld>
            <a:endParaRPr spc="-25" dirty="0"/>
          </a:p>
        </p:txBody>
      </p:sp>
      <p:pic>
        <p:nvPicPr>
          <p:cNvPr id="9" name="Picture 8">
            <a:extLst>
              <a:ext uri="{FF2B5EF4-FFF2-40B4-BE49-F238E27FC236}">
                <a16:creationId xmlns:a16="http://schemas.microsoft.com/office/drawing/2014/main" id="{CC6C6876-8950-8448-77A9-88290F656555}"/>
              </a:ext>
            </a:extLst>
          </p:cNvPr>
          <p:cNvPicPr>
            <a:picLocks noChangeAspect="1"/>
          </p:cNvPicPr>
          <p:nvPr/>
        </p:nvPicPr>
        <p:blipFill>
          <a:blip r:embed="rId2"/>
          <a:stretch>
            <a:fillRect/>
          </a:stretch>
        </p:blipFill>
        <p:spPr>
          <a:xfrm>
            <a:off x="437573" y="2133600"/>
            <a:ext cx="8268854" cy="24006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tabLst>
                <a:tab pos="2867660" algn="l"/>
              </a:tabLst>
            </a:pPr>
            <a:r>
              <a:rPr dirty="0"/>
              <a:t>Outputs</a:t>
            </a:r>
            <a:r>
              <a:rPr spc="-175" dirty="0"/>
              <a:t> </a:t>
            </a:r>
            <a:r>
              <a:rPr spc="-25" dirty="0"/>
              <a:t>and</a:t>
            </a:r>
            <a:r>
              <a:rPr dirty="0"/>
              <a:t>	Final</a:t>
            </a:r>
            <a:r>
              <a:rPr spc="-120" dirty="0"/>
              <a:t> </a:t>
            </a:r>
            <a:r>
              <a:rPr spc="-10" dirty="0"/>
              <a:t>Results</a:t>
            </a:r>
          </a:p>
        </p:txBody>
      </p:sp>
      <p:sp>
        <p:nvSpPr>
          <p:cNvPr id="3" name="object 3"/>
          <p:cNvSpPr txBox="1"/>
          <p:nvPr/>
        </p:nvSpPr>
        <p:spPr>
          <a:xfrm>
            <a:off x="263525" y="1008888"/>
            <a:ext cx="3960495" cy="228268"/>
          </a:xfrm>
          <a:prstGeom prst="rect">
            <a:avLst/>
          </a:prstGeom>
        </p:spPr>
        <p:txBody>
          <a:bodyPr vert="horz" wrap="square" lIns="0" tIns="12700" rIns="0" bIns="0" rtlCol="0">
            <a:spAutoFit/>
          </a:bodyPr>
          <a:lstStyle/>
          <a:p>
            <a:pPr marL="12700">
              <a:lnSpc>
                <a:spcPct val="100000"/>
              </a:lnSpc>
              <a:spcBef>
                <a:spcPts val="100"/>
              </a:spcBef>
            </a:pPr>
            <a:r>
              <a:rPr lang="en-US" sz="1400" b="1" dirty="0">
                <a:latin typeface="Times New Roman"/>
                <a:cs typeface="Times New Roman"/>
              </a:rPr>
              <a:t>DEMONSTRATION</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65" dirty="0"/>
              <a:t> </a:t>
            </a:r>
            <a:r>
              <a:rPr dirty="0"/>
              <a:t>Engineering</a:t>
            </a:r>
            <a:r>
              <a:rPr spc="-60" dirty="0"/>
              <a:t> </a:t>
            </a:r>
            <a:r>
              <a:rPr spc="-10" dirty="0"/>
              <a:t>College</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15</a:t>
            </a:fld>
            <a:endParaRPr spc="-25" dirty="0"/>
          </a:p>
        </p:txBody>
      </p:sp>
      <p:pic>
        <p:nvPicPr>
          <p:cNvPr id="9" name="Picture 8">
            <a:extLst>
              <a:ext uri="{FF2B5EF4-FFF2-40B4-BE49-F238E27FC236}">
                <a16:creationId xmlns:a16="http://schemas.microsoft.com/office/drawing/2014/main" id="{78557AD3-B6D3-6F62-EDE8-EFF6973459F0}"/>
              </a:ext>
            </a:extLst>
          </p:cNvPr>
          <p:cNvPicPr>
            <a:picLocks noChangeAspect="1"/>
          </p:cNvPicPr>
          <p:nvPr/>
        </p:nvPicPr>
        <p:blipFill>
          <a:blip r:embed="rId2"/>
          <a:stretch>
            <a:fillRect/>
          </a:stretch>
        </p:blipFill>
        <p:spPr>
          <a:xfrm>
            <a:off x="406619" y="1539849"/>
            <a:ext cx="8240275" cy="461074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2697480" algn="l"/>
                <a:tab pos="3644265" algn="l"/>
              </a:tabLst>
            </a:pPr>
            <a:r>
              <a:rPr spc="-10" dirty="0"/>
              <a:t>Conclusion</a:t>
            </a:r>
            <a:r>
              <a:rPr dirty="0"/>
              <a:t>	</a:t>
            </a:r>
            <a:r>
              <a:rPr spc="-25" dirty="0"/>
              <a:t>and</a:t>
            </a:r>
            <a:r>
              <a:rPr dirty="0"/>
              <a:t>	Future</a:t>
            </a:r>
            <a:r>
              <a:rPr spc="-30" dirty="0"/>
              <a:t> </a:t>
            </a:r>
            <a:r>
              <a:rPr spc="-10" dirty="0"/>
              <a:t>Enhancements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65" dirty="0"/>
              <a:t> </a:t>
            </a:r>
            <a:r>
              <a:rPr dirty="0"/>
              <a:t>Engineering</a:t>
            </a:r>
            <a:r>
              <a:rPr spc="-60"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16</a:t>
            </a:fld>
            <a:endParaRPr spc="-25" dirty="0"/>
          </a:p>
        </p:txBody>
      </p:sp>
      <p:sp>
        <p:nvSpPr>
          <p:cNvPr id="3" name="object 3"/>
          <p:cNvSpPr txBox="1"/>
          <p:nvPr/>
        </p:nvSpPr>
        <p:spPr>
          <a:xfrm>
            <a:off x="263525" y="869696"/>
            <a:ext cx="8612505" cy="5402697"/>
          </a:xfrm>
          <a:prstGeom prst="rect">
            <a:avLst/>
          </a:prstGeom>
        </p:spPr>
        <p:txBody>
          <a:bodyPr vert="horz" wrap="square" lIns="0" tIns="12700" rIns="0" bIns="0" rtlCol="0">
            <a:spAutoFit/>
          </a:bodyPr>
          <a:lstStyle/>
          <a:p>
            <a:pPr marL="12700" marR="5080" algn="just">
              <a:lnSpc>
                <a:spcPct val="150000"/>
              </a:lnSpc>
              <a:spcBef>
                <a:spcPts val="100"/>
              </a:spcBef>
            </a:pPr>
            <a:r>
              <a:rPr lang="en-US" dirty="0"/>
              <a:t>1. Advanced Natural Language Processing (NLP): Invest in more sophisticated NLP</a:t>
            </a:r>
          </a:p>
          <a:p>
            <a:pPr marL="12700" marR="5080" algn="just">
              <a:lnSpc>
                <a:spcPct val="150000"/>
              </a:lnSpc>
              <a:spcBef>
                <a:spcPts val="100"/>
              </a:spcBef>
            </a:pPr>
            <a:r>
              <a:rPr lang="en-US" dirty="0"/>
              <a:t>algorithms to enhance the chatbot's ability to understand and respond to user queries with greater accuracy and nuance. This includes incorporating sentiment analysis and  context awareness to tailor responses based on the emotional state and specific circumstances of the user.</a:t>
            </a:r>
          </a:p>
          <a:p>
            <a:pPr marL="12700" marR="5080" algn="just">
              <a:lnSpc>
                <a:spcPct val="150000"/>
              </a:lnSpc>
              <a:spcBef>
                <a:spcPts val="100"/>
              </a:spcBef>
            </a:pPr>
            <a:r>
              <a:rPr lang="en-US" dirty="0"/>
              <a:t>2. Data Analytics and Predictive Insights: Leverage data analytics tools to analyze user interactions and generate insights into trends, patterns, and emerging legal issues within marginalized communities. </a:t>
            </a:r>
          </a:p>
          <a:p>
            <a:pPr marL="12700" marR="5080" algn="just">
              <a:lnSpc>
                <a:spcPct val="150000"/>
              </a:lnSpc>
              <a:spcBef>
                <a:spcPts val="100"/>
              </a:spcBef>
            </a:pPr>
            <a:r>
              <a:rPr lang="en-US" dirty="0"/>
              <a:t>3. Partnerships and Collaborations: Strengthen partnerships with legal aid</a:t>
            </a:r>
          </a:p>
          <a:p>
            <a:pPr marL="12700" marR="5080" algn="just">
              <a:lnSpc>
                <a:spcPct val="150000"/>
              </a:lnSpc>
              <a:spcBef>
                <a:spcPts val="100"/>
              </a:spcBef>
            </a:pPr>
            <a:r>
              <a:rPr lang="en-US" dirty="0"/>
              <a:t>organizations, community groups, and technology companies to expand the reach and impact of the chatbot. Collaborative efforts can facilitate resource sharing, knowledge exchange, and joint advocacy initiatives aimed at addressing systemic barriers to legal empowerment and access to justice for marginalized populations.</a:t>
            </a:r>
            <a:endParaRPr lang="en-US" sz="1800" dirty="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References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65" dirty="0"/>
              <a:t> </a:t>
            </a:r>
            <a:r>
              <a:rPr dirty="0"/>
              <a:t>Engineering</a:t>
            </a:r>
            <a:r>
              <a:rPr spc="-60"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17</a:t>
            </a:fld>
            <a:endParaRPr spc="-25" dirty="0"/>
          </a:p>
        </p:txBody>
      </p:sp>
      <p:sp>
        <p:nvSpPr>
          <p:cNvPr id="3" name="object 3"/>
          <p:cNvSpPr txBox="1"/>
          <p:nvPr/>
        </p:nvSpPr>
        <p:spPr>
          <a:xfrm>
            <a:off x="361780" y="877824"/>
            <a:ext cx="8493760" cy="4815806"/>
          </a:xfrm>
          <a:prstGeom prst="rect">
            <a:avLst/>
          </a:prstGeom>
        </p:spPr>
        <p:txBody>
          <a:bodyPr vert="horz" wrap="square" lIns="0" tIns="12700" rIns="0" bIns="0" rtlCol="0">
            <a:spAutoFit/>
          </a:bodyPr>
          <a:lstStyle/>
          <a:p>
            <a:pPr marL="12065" marR="28575">
              <a:lnSpc>
                <a:spcPct val="150000"/>
              </a:lnSpc>
              <a:spcBef>
                <a:spcPts val="100"/>
              </a:spcBef>
              <a:tabLst>
                <a:tab pos="371475" algn="l"/>
              </a:tabLst>
            </a:pPr>
            <a:r>
              <a:rPr lang="en-IN" sz="1700" dirty="0">
                <a:solidFill>
                  <a:srgbClr val="222222"/>
                </a:solidFill>
                <a:latin typeface="Times New Roman"/>
                <a:cs typeface="Times New Roman"/>
              </a:rPr>
              <a:t>[1] </a:t>
            </a:r>
            <a:r>
              <a:rPr lang="en-IN" sz="1700" dirty="0" err="1">
                <a:solidFill>
                  <a:srgbClr val="222222"/>
                </a:solidFill>
                <a:latin typeface="Times New Roman"/>
                <a:cs typeface="Times New Roman"/>
              </a:rPr>
              <a:t>Rabee</a:t>
            </a:r>
            <a:r>
              <a:rPr lang="en-IN" sz="1700" dirty="0">
                <a:solidFill>
                  <a:srgbClr val="222222"/>
                </a:solidFill>
                <a:latin typeface="Times New Roman"/>
                <a:cs typeface="Times New Roman"/>
              </a:rPr>
              <a:t> Al-</a:t>
            </a:r>
            <a:r>
              <a:rPr lang="en-IN" sz="1700" dirty="0" err="1">
                <a:solidFill>
                  <a:srgbClr val="222222"/>
                </a:solidFill>
                <a:latin typeface="Times New Roman"/>
                <a:cs typeface="Times New Roman"/>
              </a:rPr>
              <a:t>Qasem</a:t>
            </a:r>
            <a:r>
              <a:rPr lang="en-IN" sz="1700" dirty="0">
                <a:solidFill>
                  <a:srgbClr val="222222"/>
                </a:solidFill>
                <a:latin typeface="Times New Roman"/>
                <a:cs typeface="Times New Roman"/>
              </a:rPr>
              <a:t>, Banan </a:t>
            </a:r>
            <a:r>
              <a:rPr lang="en-IN" sz="1700" dirty="0" err="1">
                <a:solidFill>
                  <a:srgbClr val="222222"/>
                </a:solidFill>
                <a:latin typeface="Times New Roman"/>
                <a:cs typeface="Times New Roman"/>
              </a:rPr>
              <a:t>Tantour</a:t>
            </a:r>
            <a:r>
              <a:rPr lang="en-IN" sz="1700" dirty="0">
                <a:solidFill>
                  <a:srgbClr val="222222"/>
                </a:solidFill>
                <a:latin typeface="Times New Roman"/>
                <a:cs typeface="Times New Roman"/>
              </a:rPr>
              <a:t>, Mohammed Maree, "Towards the Exploitation of</a:t>
            </a:r>
          </a:p>
          <a:p>
            <a:pPr marL="12065" marR="28575">
              <a:lnSpc>
                <a:spcPct val="150000"/>
              </a:lnSpc>
              <a:spcBef>
                <a:spcPts val="100"/>
              </a:spcBef>
              <a:tabLst>
                <a:tab pos="371475" algn="l"/>
              </a:tabLst>
            </a:pPr>
            <a:r>
              <a:rPr lang="en-IN" sz="1700" dirty="0">
                <a:solidFill>
                  <a:srgbClr val="222222"/>
                </a:solidFill>
                <a:latin typeface="Times New Roman"/>
                <a:cs typeface="Times New Roman"/>
              </a:rPr>
              <a:t>LLM- based Chatbot for Providing Legal Support to Palestinian Cooperatives" 2023,</a:t>
            </a:r>
          </a:p>
          <a:p>
            <a:pPr marL="12065" marR="28575">
              <a:lnSpc>
                <a:spcPct val="150000"/>
              </a:lnSpc>
              <a:spcBef>
                <a:spcPts val="100"/>
              </a:spcBef>
              <a:tabLst>
                <a:tab pos="371475" algn="l"/>
              </a:tabLst>
            </a:pPr>
            <a:r>
              <a:rPr lang="en-IN" sz="1700" dirty="0" err="1">
                <a:solidFill>
                  <a:srgbClr val="222222"/>
                </a:solidFill>
                <a:latin typeface="Times New Roman"/>
                <a:cs typeface="Times New Roman"/>
              </a:rPr>
              <a:t>ResearchGet</a:t>
            </a:r>
            <a:r>
              <a:rPr lang="en-IN" sz="1700" dirty="0">
                <a:solidFill>
                  <a:srgbClr val="222222"/>
                </a:solidFill>
                <a:latin typeface="Times New Roman"/>
                <a:cs typeface="Times New Roman"/>
              </a:rPr>
              <a:t>.</a:t>
            </a:r>
          </a:p>
          <a:p>
            <a:pPr marL="12065" marR="28575">
              <a:lnSpc>
                <a:spcPct val="150000"/>
              </a:lnSpc>
              <a:spcBef>
                <a:spcPts val="100"/>
              </a:spcBef>
              <a:tabLst>
                <a:tab pos="371475" algn="l"/>
              </a:tabLst>
            </a:pPr>
            <a:r>
              <a:rPr lang="en-IN" sz="1700" dirty="0">
                <a:solidFill>
                  <a:srgbClr val="222222"/>
                </a:solidFill>
                <a:latin typeface="Times New Roman"/>
                <a:cs typeface="Times New Roman"/>
              </a:rPr>
              <a:t>[2] Jay Morgan, Adeline </a:t>
            </a:r>
            <a:r>
              <a:rPr lang="en-IN" sz="1700" dirty="0" err="1">
                <a:solidFill>
                  <a:srgbClr val="222222"/>
                </a:solidFill>
                <a:latin typeface="Times New Roman"/>
                <a:cs typeface="Times New Roman"/>
              </a:rPr>
              <a:t>Paiement</a:t>
            </a:r>
            <a:r>
              <a:rPr lang="en-IN" sz="1700" dirty="0">
                <a:solidFill>
                  <a:srgbClr val="222222"/>
                </a:solidFill>
                <a:latin typeface="Times New Roman"/>
                <a:cs typeface="Times New Roman"/>
              </a:rPr>
              <a:t>, Monika </a:t>
            </a:r>
            <a:r>
              <a:rPr lang="en-IN" sz="1700" dirty="0" err="1">
                <a:solidFill>
                  <a:srgbClr val="222222"/>
                </a:solidFill>
                <a:latin typeface="Times New Roman"/>
                <a:cs typeface="Times New Roman"/>
              </a:rPr>
              <a:t>Seisenberger</a:t>
            </a:r>
            <a:r>
              <a:rPr lang="en-IN" sz="1700" dirty="0">
                <a:solidFill>
                  <a:srgbClr val="222222"/>
                </a:solidFill>
                <a:latin typeface="Times New Roman"/>
                <a:cs typeface="Times New Roman"/>
              </a:rPr>
              <a:t>, Jane Williams, Adam </a:t>
            </a:r>
            <a:r>
              <a:rPr lang="en-IN" sz="1700" dirty="0" err="1">
                <a:solidFill>
                  <a:srgbClr val="222222"/>
                </a:solidFill>
                <a:latin typeface="Times New Roman"/>
                <a:cs typeface="Times New Roman"/>
              </a:rPr>
              <a:t>Wyner</a:t>
            </a:r>
            <a:r>
              <a:rPr lang="en-IN" sz="1700" dirty="0">
                <a:solidFill>
                  <a:srgbClr val="222222"/>
                </a:solidFill>
                <a:latin typeface="Times New Roman"/>
                <a:cs typeface="Times New Roman"/>
              </a:rPr>
              <a:t>,</a:t>
            </a:r>
          </a:p>
          <a:p>
            <a:pPr marL="12065" marR="28575">
              <a:lnSpc>
                <a:spcPct val="150000"/>
              </a:lnSpc>
              <a:spcBef>
                <a:spcPts val="100"/>
              </a:spcBef>
              <a:tabLst>
                <a:tab pos="371475" algn="l"/>
              </a:tabLst>
            </a:pPr>
            <a:r>
              <a:rPr lang="en-IN" sz="1700" dirty="0">
                <a:solidFill>
                  <a:srgbClr val="222222"/>
                </a:solidFill>
                <a:latin typeface="Times New Roman"/>
                <a:cs typeface="Times New Roman"/>
              </a:rPr>
              <a:t>"A Chatbot Framework for the Children's Legal Centre" 2018, </a:t>
            </a:r>
            <a:r>
              <a:rPr lang="en-IN" sz="1700" dirty="0" err="1">
                <a:solidFill>
                  <a:srgbClr val="222222"/>
                </a:solidFill>
                <a:latin typeface="Times New Roman"/>
                <a:cs typeface="Times New Roman"/>
              </a:rPr>
              <a:t>ResearchGet</a:t>
            </a:r>
            <a:r>
              <a:rPr lang="en-IN" sz="1700" dirty="0">
                <a:solidFill>
                  <a:srgbClr val="222222"/>
                </a:solidFill>
                <a:latin typeface="Times New Roman"/>
                <a:cs typeface="Times New Roman"/>
              </a:rPr>
              <a:t>.</a:t>
            </a:r>
          </a:p>
          <a:p>
            <a:pPr marL="12065" marR="28575">
              <a:lnSpc>
                <a:spcPct val="150000"/>
              </a:lnSpc>
              <a:spcBef>
                <a:spcPts val="100"/>
              </a:spcBef>
              <a:tabLst>
                <a:tab pos="371475" algn="l"/>
              </a:tabLst>
            </a:pPr>
            <a:r>
              <a:rPr lang="en-IN" sz="1700" dirty="0">
                <a:solidFill>
                  <a:srgbClr val="222222"/>
                </a:solidFill>
                <a:latin typeface="Times New Roman"/>
                <a:cs typeface="Times New Roman"/>
              </a:rPr>
              <a:t>[3] Mohammad Amin </a:t>
            </a:r>
            <a:r>
              <a:rPr lang="en-IN" sz="1700" dirty="0" err="1">
                <a:solidFill>
                  <a:srgbClr val="222222"/>
                </a:solidFill>
                <a:latin typeface="Times New Roman"/>
                <a:cs typeface="Times New Roman"/>
              </a:rPr>
              <a:t>Kuhail</a:t>
            </a:r>
            <a:r>
              <a:rPr lang="en-IN" sz="1700" dirty="0">
                <a:solidFill>
                  <a:srgbClr val="222222"/>
                </a:solidFill>
                <a:latin typeface="Times New Roman"/>
                <a:cs typeface="Times New Roman"/>
              </a:rPr>
              <a:t>, Justin Thomas, </a:t>
            </a:r>
            <a:r>
              <a:rPr lang="en-IN" sz="1700" dirty="0" err="1">
                <a:solidFill>
                  <a:srgbClr val="222222"/>
                </a:solidFill>
                <a:latin typeface="Times New Roman"/>
                <a:cs typeface="Times New Roman"/>
              </a:rPr>
              <a:t>Salwa</a:t>
            </a:r>
            <a:r>
              <a:rPr lang="en-IN" sz="1700" dirty="0">
                <a:solidFill>
                  <a:srgbClr val="222222"/>
                </a:solidFill>
                <a:latin typeface="Times New Roman"/>
                <a:cs typeface="Times New Roman"/>
              </a:rPr>
              <a:t> </a:t>
            </a:r>
            <a:r>
              <a:rPr lang="en-IN" sz="1700" dirty="0" err="1">
                <a:solidFill>
                  <a:srgbClr val="222222"/>
                </a:solidFill>
                <a:latin typeface="Times New Roman"/>
                <a:cs typeface="Times New Roman"/>
              </a:rPr>
              <a:t>Alramlawi</a:t>
            </a:r>
            <a:r>
              <a:rPr lang="en-IN" sz="1700" dirty="0">
                <a:solidFill>
                  <a:srgbClr val="222222"/>
                </a:solidFill>
                <a:latin typeface="Times New Roman"/>
                <a:cs typeface="Times New Roman"/>
              </a:rPr>
              <a:t>, Syed Jawad Hussain</a:t>
            </a:r>
          </a:p>
          <a:p>
            <a:pPr marL="12065" marR="28575">
              <a:lnSpc>
                <a:spcPct val="150000"/>
              </a:lnSpc>
              <a:spcBef>
                <a:spcPts val="100"/>
              </a:spcBef>
              <a:tabLst>
                <a:tab pos="371475" algn="l"/>
              </a:tabLst>
            </a:pPr>
            <a:r>
              <a:rPr lang="en-IN" sz="1700" dirty="0">
                <a:solidFill>
                  <a:srgbClr val="222222"/>
                </a:solidFill>
                <a:latin typeface="Times New Roman"/>
                <a:cs typeface="Times New Roman"/>
              </a:rPr>
              <a:t>Shah, Erik </a:t>
            </a:r>
            <a:r>
              <a:rPr lang="en-IN" sz="1700" dirty="0" err="1">
                <a:solidFill>
                  <a:srgbClr val="222222"/>
                </a:solidFill>
                <a:latin typeface="Times New Roman"/>
                <a:cs typeface="Times New Roman"/>
              </a:rPr>
              <a:t>Thornquist</a:t>
            </a:r>
            <a:r>
              <a:rPr lang="en-IN" sz="1700" dirty="0">
                <a:solidFill>
                  <a:srgbClr val="222222"/>
                </a:solidFill>
                <a:latin typeface="Times New Roman"/>
                <a:cs typeface="Times New Roman"/>
              </a:rPr>
              <a:t>, "Interacting with a Chatbot-Based Advising System:</a:t>
            </a:r>
          </a:p>
          <a:p>
            <a:pPr marL="12065" marR="28575">
              <a:lnSpc>
                <a:spcPct val="150000"/>
              </a:lnSpc>
              <a:spcBef>
                <a:spcPts val="100"/>
              </a:spcBef>
              <a:tabLst>
                <a:tab pos="371475" algn="l"/>
              </a:tabLst>
            </a:pPr>
            <a:r>
              <a:rPr lang="en-IN" sz="1700" dirty="0">
                <a:solidFill>
                  <a:srgbClr val="222222"/>
                </a:solidFill>
                <a:latin typeface="Times New Roman"/>
                <a:cs typeface="Times New Roman"/>
              </a:rPr>
              <a:t>Understanding the Effect of Chatbot Personality and User Gender on </a:t>
            </a:r>
            <a:r>
              <a:rPr lang="en-IN" sz="1700" dirty="0" err="1">
                <a:solidFill>
                  <a:srgbClr val="222222"/>
                </a:solidFill>
                <a:latin typeface="Times New Roman"/>
                <a:cs typeface="Times New Roman"/>
              </a:rPr>
              <a:t>Behavior</a:t>
            </a:r>
            <a:r>
              <a:rPr lang="en-IN" sz="1700" dirty="0">
                <a:solidFill>
                  <a:srgbClr val="222222"/>
                </a:solidFill>
                <a:latin typeface="Times New Roman"/>
                <a:cs typeface="Times New Roman"/>
              </a:rPr>
              <a:t>" 2022,</a:t>
            </a:r>
          </a:p>
          <a:p>
            <a:pPr marL="12065" marR="28575">
              <a:lnSpc>
                <a:spcPct val="150000"/>
              </a:lnSpc>
              <a:spcBef>
                <a:spcPts val="100"/>
              </a:spcBef>
              <a:tabLst>
                <a:tab pos="371475" algn="l"/>
              </a:tabLst>
            </a:pPr>
            <a:r>
              <a:rPr lang="en-IN" sz="1700" dirty="0">
                <a:solidFill>
                  <a:srgbClr val="222222"/>
                </a:solidFill>
                <a:latin typeface="Times New Roman"/>
                <a:cs typeface="Times New Roman"/>
              </a:rPr>
              <a:t>MDPI.</a:t>
            </a:r>
          </a:p>
          <a:p>
            <a:pPr marL="12065" marR="28575">
              <a:lnSpc>
                <a:spcPct val="150000"/>
              </a:lnSpc>
              <a:spcBef>
                <a:spcPts val="100"/>
              </a:spcBef>
              <a:tabLst>
                <a:tab pos="371475" algn="l"/>
              </a:tabLst>
            </a:pPr>
            <a:r>
              <a:rPr lang="en-IN" sz="1700" dirty="0">
                <a:solidFill>
                  <a:srgbClr val="222222"/>
                </a:solidFill>
                <a:latin typeface="Times New Roman"/>
                <a:cs typeface="Times New Roman"/>
              </a:rPr>
              <a:t>[4] Riya Sil, </a:t>
            </a:r>
            <a:r>
              <a:rPr lang="en-IN" sz="1700" dirty="0" err="1">
                <a:solidFill>
                  <a:srgbClr val="222222"/>
                </a:solidFill>
                <a:latin typeface="Times New Roman"/>
                <a:cs typeface="Times New Roman"/>
              </a:rPr>
              <a:t>Shamin</a:t>
            </a:r>
            <a:r>
              <a:rPr lang="en-IN" sz="1700" dirty="0">
                <a:solidFill>
                  <a:srgbClr val="222222"/>
                </a:solidFill>
                <a:latin typeface="Times New Roman"/>
                <a:cs typeface="Times New Roman"/>
              </a:rPr>
              <a:t> Shahriar Labib Chy, Sumita Bose, Humayun Kabir </a:t>
            </a:r>
            <a:r>
              <a:rPr lang="en-IN" sz="1700" dirty="0" err="1">
                <a:solidFill>
                  <a:srgbClr val="222222"/>
                </a:solidFill>
                <a:latin typeface="Times New Roman"/>
                <a:cs typeface="Times New Roman"/>
              </a:rPr>
              <a:t>Mollick</a:t>
            </a:r>
            <a:r>
              <a:rPr lang="en-IN" sz="1700" dirty="0">
                <a:solidFill>
                  <a:srgbClr val="222222"/>
                </a:solidFill>
                <a:latin typeface="Times New Roman"/>
                <a:cs typeface="Times New Roman"/>
              </a:rPr>
              <a:t>, "A</a:t>
            </a:r>
          </a:p>
          <a:p>
            <a:pPr marL="12065" marR="28575">
              <a:lnSpc>
                <a:spcPct val="150000"/>
              </a:lnSpc>
              <a:spcBef>
                <a:spcPts val="100"/>
              </a:spcBef>
              <a:tabLst>
                <a:tab pos="371475" algn="l"/>
              </a:tabLst>
            </a:pPr>
            <a:r>
              <a:rPr lang="en-IN" sz="1700" dirty="0">
                <a:solidFill>
                  <a:srgbClr val="222222"/>
                </a:solidFill>
                <a:latin typeface="Times New Roman"/>
                <a:cs typeface="Times New Roman"/>
              </a:rPr>
              <a:t>Study on Interactive Automated Agent based Response System over Legal Domain"</a:t>
            </a:r>
          </a:p>
          <a:p>
            <a:pPr marL="12065" marR="28575">
              <a:lnSpc>
                <a:spcPct val="150000"/>
              </a:lnSpc>
              <a:spcBef>
                <a:spcPts val="100"/>
              </a:spcBef>
              <a:tabLst>
                <a:tab pos="371475" algn="l"/>
              </a:tabLst>
            </a:pPr>
            <a:r>
              <a:rPr lang="en-IN" sz="1700" dirty="0">
                <a:solidFill>
                  <a:srgbClr val="222222"/>
                </a:solidFill>
                <a:latin typeface="Times New Roman"/>
                <a:cs typeface="Times New Roman"/>
              </a:rPr>
              <a:t>2020, ICICNIS.</a:t>
            </a:r>
            <a:endParaRPr sz="1700" dirty="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0869" y="2351282"/>
            <a:ext cx="5377815" cy="1488440"/>
          </a:xfrm>
          <a:prstGeom prst="rect">
            <a:avLst/>
          </a:prstGeom>
        </p:spPr>
        <p:txBody>
          <a:bodyPr vert="horz" wrap="square" lIns="0" tIns="12700" rIns="0" bIns="0" rtlCol="0">
            <a:spAutoFit/>
          </a:bodyPr>
          <a:lstStyle/>
          <a:p>
            <a:pPr marL="12700">
              <a:lnSpc>
                <a:spcPct val="100000"/>
              </a:lnSpc>
              <a:spcBef>
                <a:spcPts val="100"/>
              </a:spcBef>
            </a:pPr>
            <a:r>
              <a:rPr sz="9600" dirty="0"/>
              <a:t>Thank</a:t>
            </a:r>
            <a:r>
              <a:rPr sz="9600" spc="-360" dirty="0"/>
              <a:t> </a:t>
            </a:r>
            <a:r>
              <a:rPr sz="9600" spc="-1019" dirty="0"/>
              <a:t>Y</a:t>
            </a:r>
            <a:r>
              <a:rPr sz="9600" spc="-45" dirty="0"/>
              <a:t>ou</a:t>
            </a:r>
            <a:endParaRPr sz="9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0" dirty="0"/>
              <a:t>Abstract</a:t>
            </a:r>
            <a:endParaRPr spc="-10"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64135">
              <a:lnSpc>
                <a:spcPts val="1620"/>
              </a:lnSpc>
            </a:pPr>
            <a:r>
              <a:rPr dirty="0"/>
              <a:t>Rajalakshmi</a:t>
            </a:r>
            <a:r>
              <a:rPr spc="-65" dirty="0"/>
              <a:t> </a:t>
            </a:r>
            <a:r>
              <a:rPr dirty="0"/>
              <a:t>Engineering</a:t>
            </a:r>
            <a:r>
              <a:rPr spc="-60"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89535">
              <a:lnSpc>
                <a:spcPts val="1620"/>
              </a:lnSpc>
            </a:pPr>
            <a:fld id="{81D60167-4931-47E6-BA6A-407CBD079E47}" type="slidenum">
              <a:rPr spc="-50" dirty="0"/>
              <a:t>2</a:t>
            </a:fld>
            <a:endParaRPr spc="-50" dirty="0"/>
          </a:p>
        </p:txBody>
      </p:sp>
      <p:sp>
        <p:nvSpPr>
          <p:cNvPr id="3" name="object 3"/>
          <p:cNvSpPr txBox="1"/>
          <p:nvPr/>
        </p:nvSpPr>
        <p:spPr>
          <a:xfrm>
            <a:off x="263525" y="1007364"/>
            <a:ext cx="8807450" cy="5129609"/>
          </a:xfrm>
          <a:prstGeom prst="rect">
            <a:avLst/>
          </a:prstGeom>
        </p:spPr>
        <p:txBody>
          <a:bodyPr vert="horz" wrap="square" lIns="0" tIns="12700" rIns="0" bIns="0" rtlCol="0">
            <a:spAutoFit/>
          </a:bodyPr>
          <a:lstStyle/>
          <a:p>
            <a:pPr marL="12700" algn="just">
              <a:lnSpc>
                <a:spcPct val="100000"/>
              </a:lnSpc>
              <a:spcBef>
                <a:spcPts val="100"/>
              </a:spcBef>
            </a:pPr>
            <a:r>
              <a:rPr lang="en-US" sz="2000" dirty="0">
                <a:latin typeface="Times New Roman"/>
                <a:cs typeface="Times New Roman"/>
              </a:rPr>
              <a:t>This project aims to develop a user-friendly digital assistant tailored to provide</a:t>
            </a:r>
          </a:p>
          <a:p>
            <a:pPr marL="12700" algn="just">
              <a:lnSpc>
                <a:spcPct val="100000"/>
              </a:lnSpc>
              <a:spcBef>
                <a:spcPts val="100"/>
              </a:spcBef>
            </a:pPr>
            <a:r>
              <a:rPr lang="en-US" sz="2000" dirty="0">
                <a:latin typeface="Times New Roman"/>
                <a:cs typeface="Times New Roman"/>
              </a:rPr>
              <a:t>legal information in multiple languages, focusing on enhancing accessibility and</a:t>
            </a:r>
          </a:p>
          <a:p>
            <a:pPr marL="12700" algn="just">
              <a:lnSpc>
                <a:spcPct val="100000"/>
              </a:lnSpc>
              <a:spcBef>
                <a:spcPts val="100"/>
              </a:spcBef>
            </a:pPr>
            <a:r>
              <a:rPr lang="en-US" sz="2000" dirty="0">
                <a:latin typeface="Times New Roman"/>
                <a:cs typeface="Times New Roman"/>
              </a:rPr>
              <a:t>improving legal awareness among marginalized communities in India. Through a</a:t>
            </a:r>
          </a:p>
          <a:p>
            <a:pPr marL="12700" algn="just">
              <a:lnSpc>
                <a:spcPct val="100000"/>
              </a:lnSpc>
              <a:spcBef>
                <a:spcPts val="100"/>
              </a:spcBef>
            </a:pPr>
            <a:r>
              <a:rPr lang="en-US" sz="2000" dirty="0">
                <a:latin typeface="Times New Roman"/>
                <a:cs typeface="Times New Roman"/>
              </a:rPr>
              <a:t>comprehensive needs assessment, we will identify the specific legal information</a:t>
            </a:r>
          </a:p>
          <a:p>
            <a:pPr marL="12700" algn="just">
              <a:lnSpc>
                <a:spcPct val="100000"/>
              </a:lnSpc>
              <a:spcBef>
                <a:spcPts val="100"/>
              </a:spcBef>
            </a:pPr>
            <a:r>
              <a:rPr lang="en-US" sz="2000" dirty="0">
                <a:latin typeface="Times New Roman"/>
                <a:cs typeface="Times New Roman"/>
              </a:rPr>
              <a:t>requirements and accessibility challenges faced by these communities. Leveraging</a:t>
            </a:r>
          </a:p>
          <a:p>
            <a:pPr marL="12700" algn="just">
              <a:lnSpc>
                <a:spcPct val="100000"/>
              </a:lnSpc>
              <a:spcBef>
                <a:spcPts val="100"/>
              </a:spcBef>
            </a:pPr>
            <a:r>
              <a:rPr lang="en-US" sz="2000" dirty="0">
                <a:latin typeface="Times New Roman"/>
                <a:cs typeface="Times New Roman"/>
              </a:rPr>
              <a:t>advanced natural language processing (NLP) technologies, our digital assistant will</a:t>
            </a:r>
          </a:p>
          <a:p>
            <a:pPr marL="12700" algn="just">
              <a:lnSpc>
                <a:spcPct val="100000"/>
              </a:lnSpc>
              <a:spcBef>
                <a:spcPts val="100"/>
              </a:spcBef>
            </a:pPr>
            <a:r>
              <a:rPr lang="en-US" sz="2000" dirty="0">
                <a:latin typeface="Times New Roman"/>
                <a:cs typeface="Times New Roman"/>
              </a:rPr>
              <a:t>support interactions in various languages, including regional dialects spoken by the</a:t>
            </a:r>
          </a:p>
          <a:p>
            <a:pPr marL="12700" algn="just">
              <a:lnSpc>
                <a:spcPct val="100000"/>
              </a:lnSpc>
              <a:spcBef>
                <a:spcPts val="100"/>
              </a:spcBef>
            </a:pPr>
            <a:r>
              <a:rPr lang="en-US" sz="2000" dirty="0">
                <a:latin typeface="Times New Roman"/>
                <a:cs typeface="Times New Roman"/>
              </a:rPr>
              <a:t>target users. We will curate a robust legal database updated regularly by legal experts,</a:t>
            </a:r>
          </a:p>
          <a:p>
            <a:pPr marL="12700" algn="just">
              <a:lnSpc>
                <a:spcPct val="100000"/>
              </a:lnSpc>
              <a:spcBef>
                <a:spcPts val="100"/>
              </a:spcBef>
            </a:pPr>
            <a:r>
              <a:rPr lang="en-US" sz="2000" dirty="0">
                <a:latin typeface="Times New Roman"/>
                <a:cs typeface="Times New Roman"/>
              </a:rPr>
              <a:t>ensuring the accuracy and relevance of the information provided. The user interface</a:t>
            </a:r>
          </a:p>
          <a:p>
            <a:pPr marL="12700" algn="just">
              <a:lnSpc>
                <a:spcPct val="100000"/>
              </a:lnSpc>
              <a:spcBef>
                <a:spcPts val="100"/>
              </a:spcBef>
            </a:pPr>
            <a:r>
              <a:rPr lang="en-US" sz="2000" dirty="0">
                <a:latin typeface="Times New Roman"/>
                <a:cs typeface="Times New Roman"/>
              </a:rPr>
              <a:t>will be intuitively designed, catering to diverse technological literacy levels and</a:t>
            </a:r>
          </a:p>
          <a:p>
            <a:pPr marL="12700" algn="just">
              <a:lnSpc>
                <a:spcPct val="100000"/>
              </a:lnSpc>
              <a:spcBef>
                <a:spcPts val="100"/>
              </a:spcBef>
            </a:pPr>
            <a:r>
              <a:rPr lang="en-US" sz="2000" dirty="0">
                <a:latin typeface="Times New Roman"/>
                <a:cs typeface="Times New Roman"/>
              </a:rPr>
              <a:t>accessibility needs. Community engagement will be central to our approach, involving</a:t>
            </a:r>
          </a:p>
          <a:p>
            <a:pPr marL="12700" algn="just">
              <a:lnSpc>
                <a:spcPct val="100000"/>
              </a:lnSpc>
              <a:spcBef>
                <a:spcPts val="100"/>
              </a:spcBef>
            </a:pPr>
            <a:r>
              <a:rPr lang="en-US" sz="2000" dirty="0">
                <a:latin typeface="Times New Roman"/>
                <a:cs typeface="Times New Roman"/>
              </a:rPr>
              <a:t>local leaders, legal experts, and grassroots organizations in the development and</a:t>
            </a:r>
          </a:p>
          <a:p>
            <a:pPr marL="12700" algn="just">
              <a:lnSpc>
                <a:spcPct val="100000"/>
              </a:lnSpc>
              <a:spcBef>
                <a:spcPts val="100"/>
              </a:spcBef>
            </a:pPr>
            <a:r>
              <a:rPr lang="en-US" sz="2000" dirty="0">
                <a:latin typeface="Times New Roman"/>
                <a:cs typeface="Times New Roman"/>
              </a:rPr>
              <a:t>promotion process. Through partnerships and collaborations with relevant</a:t>
            </a:r>
          </a:p>
          <a:p>
            <a:pPr marL="12700" algn="just">
              <a:lnSpc>
                <a:spcPct val="100000"/>
              </a:lnSpc>
              <a:spcBef>
                <a:spcPts val="100"/>
              </a:spcBef>
            </a:pPr>
            <a:r>
              <a:rPr lang="en-US" sz="2000" dirty="0">
                <a:latin typeface="Times New Roman"/>
                <a:cs typeface="Times New Roman"/>
              </a:rPr>
              <a:t>stakeholders, we aim to ensure the sustainability and scalability of the project,</a:t>
            </a:r>
          </a:p>
          <a:p>
            <a:pPr marL="12700" algn="just">
              <a:lnSpc>
                <a:spcPct val="100000"/>
              </a:lnSpc>
              <a:spcBef>
                <a:spcPts val="100"/>
              </a:spcBef>
            </a:pPr>
            <a:r>
              <a:rPr lang="en-US" sz="2000" dirty="0">
                <a:latin typeface="Times New Roman"/>
                <a:cs typeface="Times New Roman"/>
              </a:rPr>
              <a:t>ultimately empowering marginalized communities with essential legal knowledge and</a:t>
            </a:r>
          </a:p>
          <a:p>
            <a:pPr marL="12700" algn="just">
              <a:lnSpc>
                <a:spcPct val="100000"/>
              </a:lnSpc>
              <a:spcBef>
                <a:spcPts val="100"/>
              </a:spcBef>
            </a:pPr>
            <a:r>
              <a:rPr lang="en-US" sz="2000" dirty="0">
                <a:latin typeface="Times New Roman"/>
                <a:cs typeface="Times New Roman"/>
              </a:rPr>
              <a:t>resources.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Problem</a:t>
            </a:r>
            <a:r>
              <a:rPr spc="-185" dirty="0"/>
              <a:t> </a:t>
            </a:r>
            <a:r>
              <a:rPr spc="-10" dirty="0"/>
              <a:t>Statement</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64135">
              <a:lnSpc>
                <a:spcPts val="1620"/>
              </a:lnSpc>
            </a:pPr>
            <a:r>
              <a:rPr dirty="0"/>
              <a:t>Rajalakshmi</a:t>
            </a:r>
            <a:r>
              <a:rPr spc="-65" dirty="0"/>
              <a:t> </a:t>
            </a:r>
            <a:r>
              <a:rPr dirty="0"/>
              <a:t>Engineering</a:t>
            </a:r>
            <a:r>
              <a:rPr spc="-60"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89535">
              <a:lnSpc>
                <a:spcPts val="1620"/>
              </a:lnSpc>
            </a:pPr>
            <a:fld id="{81D60167-4931-47E6-BA6A-407CBD079E47}" type="slidenum">
              <a:rPr spc="-50" dirty="0"/>
              <a:t>3</a:t>
            </a:fld>
            <a:endParaRPr spc="-50" dirty="0"/>
          </a:p>
        </p:txBody>
      </p:sp>
      <p:sp>
        <p:nvSpPr>
          <p:cNvPr id="3" name="object 3"/>
          <p:cNvSpPr txBox="1"/>
          <p:nvPr/>
        </p:nvSpPr>
        <p:spPr>
          <a:xfrm>
            <a:off x="263525" y="885952"/>
            <a:ext cx="8731250" cy="2948499"/>
          </a:xfrm>
          <a:prstGeom prst="rect">
            <a:avLst/>
          </a:prstGeom>
        </p:spPr>
        <p:txBody>
          <a:bodyPr vert="horz" wrap="square" lIns="0" tIns="12700" rIns="0" bIns="0" rtlCol="0">
            <a:spAutoFit/>
          </a:bodyPr>
          <a:lstStyle/>
          <a:p>
            <a:pPr marL="12700" marR="5080" algn="just">
              <a:lnSpc>
                <a:spcPct val="150000"/>
              </a:lnSpc>
              <a:spcBef>
                <a:spcPts val="100"/>
              </a:spcBef>
            </a:pPr>
            <a:r>
              <a:rPr lang="en-US" dirty="0">
                <a:solidFill>
                  <a:srgbClr val="0D0D0D"/>
                </a:solidFill>
                <a:latin typeface="Times New Roman"/>
                <a:cs typeface="Times New Roman"/>
              </a:rPr>
              <a:t>The problem at hand lies in the prevalent lack of access to comprehensive legal</a:t>
            </a:r>
          </a:p>
          <a:p>
            <a:pPr marL="12700" marR="5080" algn="just">
              <a:lnSpc>
                <a:spcPct val="150000"/>
              </a:lnSpc>
              <a:spcBef>
                <a:spcPts val="100"/>
              </a:spcBef>
            </a:pPr>
            <a:r>
              <a:rPr lang="en-US" dirty="0">
                <a:solidFill>
                  <a:srgbClr val="0D0D0D"/>
                </a:solidFill>
                <a:latin typeface="Times New Roman"/>
                <a:cs typeface="Times New Roman"/>
              </a:rPr>
              <a:t>information among marginalized communities in India, compounded by language</a:t>
            </a:r>
          </a:p>
          <a:p>
            <a:pPr marL="12700" marR="5080" algn="just">
              <a:lnSpc>
                <a:spcPct val="150000"/>
              </a:lnSpc>
              <a:spcBef>
                <a:spcPts val="100"/>
              </a:spcBef>
            </a:pPr>
            <a:r>
              <a:rPr lang="en-US" dirty="0">
                <a:solidFill>
                  <a:srgbClr val="0D0D0D"/>
                </a:solidFill>
                <a:latin typeface="Times New Roman"/>
                <a:cs typeface="Times New Roman"/>
              </a:rPr>
              <a:t>barriers and limited resources. Despite the existence of legal frameworks, many</a:t>
            </a:r>
          </a:p>
          <a:p>
            <a:pPr marL="12700" marR="5080" algn="just">
              <a:lnSpc>
                <a:spcPct val="150000"/>
              </a:lnSpc>
              <a:spcBef>
                <a:spcPts val="100"/>
              </a:spcBef>
            </a:pPr>
            <a:r>
              <a:rPr lang="en-US" dirty="0">
                <a:solidFill>
                  <a:srgbClr val="0D0D0D"/>
                </a:solidFill>
                <a:latin typeface="Times New Roman"/>
                <a:cs typeface="Times New Roman"/>
              </a:rPr>
              <a:t>individuals within these communities struggle to navigate them effectively due to</a:t>
            </a:r>
          </a:p>
          <a:p>
            <a:pPr marL="12700" marR="5080" algn="just">
              <a:lnSpc>
                <a:spcPct val="150000"/>
              </a:lnSpc>
              <a:spcBef>
                <a:spcPts val="100"/>
              </a:spcBef>
            </a:pPr>
            <a:r>
              <a:rPr lang="en-US" dirty="0">
                <a:solidFill>
                  <a:srgbClr val="0D0D0D"/>
                </a:solidFill>
                <a:latin typeface="Times New Roman"/>
                <a:cs typeface="Times New Roman"/>
              </a:rPr>
              <a:t>linguistic constraints. By designing a user-friendly digital assistant capable of</a:t>
            </a:r>
          </a:p>
          <a:p>
            <a:pPr marL="12700" marR="5080" algn="just">
              <a:lnSpc>
                <a:spcPct val="150000"/>
              </a:lnSpc>
              <a:spcBef>
                <a:spcPts val="100"/>
              </a:spcBef>
            </a:pPr>
            <a:r>
              <a:rPr lang="en-US" dirty="0">
                <a:solidFill>
                  <a:srgbClr val="0D0D0D"/>
                </a:solidFill>
                <a:latin typeface="Times New Roman"/>
                <a:cs typeface="Times New Roman"/>
              </a:rPr>
              <a:t>delivering legal information in multiple languages, we aim to enhance accessibility and</a:t>
            </a:r>
          </a:p>
          <a:p>
            <a:pPr marL="12700" marR="5080" algn="just">
              <a:lnSpc>
                <a:spcPct val="150000"/>
              </a:lnSpc>
              <a:spcBef>
                <a:spcPts val="100"/>
              </a:spcBef>
            </a:pPr>
            <a:r>
              <a:rPr lang="en-US" dirty="0">
                <a:solidFill>
                  <a:srgbClr val="0D0D0D"/>
                </a:solidFill>
                <a:latin typeface="Times New Roman"/>
                <a:cs typeface="Times New Roman"/>
              </a:rPr>
              <a:t>improve legal awareness within marginalized communities across India. </a:t>
            </a:r>
            <a:endParaRPr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25" y="140049"/>
            <a:ext cx="4492625" cy="695960"/>
          </a:xfrm>
          <a:prstGeom prst="rect">
            <a:avLst/>
          </a:prstGeom>
        </p:spPr>
        <p:txBody>
          <a:bodyPr vert="horz" wrap="square" lIns="0" tIns="12700" rIns="0" bIns="0" rtlCol="0">
            <a:spAutoFit/>
          </a:bodyPr>
          <a:lstStyle/>
          <a:p>
            <a:pPr marL="12700">
              <a:lnSpc>
                <a:spcPct val="100000"/>
              </a:lnSpc>
              <a:spcBef>
                <a:spcPts val="100"/>
              </a:spcBef>
              <a:tabLst>
                <a:tab pos="2090420" algn="l"/>
              </a:tabLst>
            </a:pPr>
            <a:r>
              <a:rPr dirty="0"/>
              <a:t>Aim</a:t>
            </a:r>
            <a:r>
              <a:rPr spc="-95" dirty="0"/>
              <a:t> </a:t>
            </a:r>
            <a:r>
              <a:rPr spc="-25" dirty="0"/>
              <a:t>and</a:t>
            </a:r>
            <a:r>
              <a:rPr dirty="0"/>
              <a:t>	</a:t>
            </a:r>
            <a:r>
              <a:rPr spc="-10" dirty="0"/>
              <a:t>Objectives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65" dirty="0"/>
              <a:t> </a:t>
            </a:r>
            <a:r>
              <a:rPr dirty="0"/>
              <a:t>Engineering</a:t>
            </a:r>
            <a:r>
              <a:rPr spc="-60"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4</a:t>
            </a:fld>
            <a:endParaRPr spc="-25" dirty="0"/>
          </a:p>
        </p:txBody>
      </p:sp>
      <p:sp>
        <p:nvSpPr>
          <p:cNvPr id="3" name="object 3"/>
          <p:cNvSpPr txBox="1"/>
          <p:nvPr/>
        </p:nvSpPr>
        <p:spPr>
          <a:xfrm>
            <a:off x="263525" y="1006347"/>
            <a:ext cx="8614410" cy="5370701"/>
          </a:xfrm>
          <a:prstGeom prst="rect">
            <a:avLst/>
          </a:prstGeom>
        </p:spPr>
        <p:txBody>
          <a:bodyPr vert="horz" wrap="square" lIns="0" tIns="12700" rIns="0" bIns="0" rtlCol="0">
            <a:spAutoFit/>
          </a:bodyPr>
          <a:lstStyle/>
          <a:p>
            <a:pPr marL="12700">
              <a:lnSpc>
                <a:spcPct val="100000"/>
              </a:lnSpc>
              <a:spcBef>
                <a:spcPts val="100"/>
              </a:spcBef>
            </a:pPr>
            <a:r>
              <a:rPr sz="1900" b="1" spc="-20" dirty="0">
                <a:solidFill>
                  <a:srgbClr val="0D0D0D"/>
                </a:solidFill>
                <a:latin typeface="Times New Roman"/>
                <a:cs typeface="Times New Roman"/>
              </a:rPr>
              <a:t>Aim:</a:t>
            </a:r>
            <a:endParaRPr sz="1900" dirty="0">
              <a:latin typeface="Times New Roman"/>
              <a:cs typeface="Times New Roman"/>
            </a:endParaRPr>
          </a:p>
          <a:p>
            <a:pPr marL="12700" marR="5080" algn="just">
              <a:spcBef>
                <a:spcPts val="1055"/>
              </a:spcBef>
            </a:pPr>
            <a:r>
              <a:rPr lang="en-US" sz="1900" dirty="0">
                <a:latin typeface="Times New Roman"/>
                <a:cs typeface="Times New Roman"/>
              </a:rPr>
              <a:t>The aim of our project is to bridge the gap in legal accessibility and awareness</a:t>
            </a:r>
          </a:p>
          <a:p>
            <a:pPr marL="12700" marR="5080" algn="just">
              <a:spcBef>
                <a:spcPts val="1055"/>
              </a:spcBef>
            </a:pPr>
            <a:r>
              <a:rPr lang="en-US" sz="1900" dirty="0">
                <a:latin typeface="Times New Roman"/>
                <a:cs typeface="Times New Roman"/>
              </a:rPr>
              <a:t>among marginalized communities in India through the development and</a:t>
            </a:r>
          </a:p>
          <a:p>
            <a:pPr marL="12700" marR="5080" algn="just">
              <a:spcBef>
                <a:spcPts val="1055"/>
              </a:spcBef>
            </a:pPr>
            <a:r>
              <a:rPr lang="en-US" sz="1900" dirty="0">
                <a:latin typeface="Times New Roman"/>
                <a:cs typeface="Times New Roman"/>
              </a:rPr>
              <a:t>implementation of a cutting-edge legal chatbot solution. By harnessing advanced</a:t>
            </a:r>
          </a:p>
          <a:p>
            <a:pPr marL="12700" marR="5080" algn="just">
              <a:spcBef>
                <a:spcPts val="1055"/>
              </a:spcBef>
            </a:pPr>
            <a:r>
              <a:rPr lang="en-US" sz="1900" dirty="0">
                <a:latin typeface="Times New Roman"/>
                <a:cs typeface="Times New Roman"/>
              </a:rPr>
              <a:t>chatbot technology and a rich database of legal resources, our objective is to empower</a:t>
            </a:r>
          </a:p>
          <a:p>
            <a:pPr marL="12700" marR="5080" algn="just">
              <a:spcBef>
                <a:spcPts val="1055"/>
              </a:spcBef>
            </a:pPr>
            <a:r>
              <a:rPr lang="en-US" sz="1900" dirty="0">
                <a:latin typeface="Times New Roman"/>
                <a:cs typeface="Times New Roman"/>
              </a:rPr>
              <a:t>individuals belonging to underserved populations to navigate complex legal procedures</a:t>
            </a:r>
          </a:p>
          <a:p>
            <a:pPr marL="12700" marR="5080" algn="just">
              <a:spcBef>
                <a:spcPts val="1055"/>
              </a:spcBef>
            </a:pPr>
            <a:r>
              <a:rPr lang="en-US" sz="1900" dirty="0">
                <a:latin typeface="Times New Roman"/>
                <a:cs typeface="Times New Roman"/>
              </a:rPr>
              <a:t>with confidence and clarity</a:t>
            </a:r>
            <a:endParaRPr sz="1900" dirty="0">
              <a:latin typeface="Times New Roman"/>
              <a:cs typeface="Times New Roman"/>
            </a:endParaRPr>
          </a:p>
          <a:p>
            <a:pPr marL="12700">
              <a:lnSpc>
                <a:spcPct val="100000"/>
              </a:lnSpc>
            </a:pPr>
            <a:r>
              <a:rPr sz="1900" b="1" spc="-10" dirty="0">
                <a:solidFill>
                  <a:srgbClr val="0D0D0D"/>
                </a:solidFill>
                <a:latin typeface="Times New Roman"/>
                <a:cs typeface="Times New Roman"/>
              </a:rPr>
              <a:t>Objectives:</a:t>
            </a:r>
            <a:endParaRPr sz="1900" dirty="0">
              <a:latin typeface="Times New Roman"/>
              <a:cs typeface="Times New Roman"/>
            </a:endParaRPr>
          </a:p>
          <a:p>
            <a:pPr>
              <a:lnSpc>
                <a:spcPct val="100000"/>
              </a:lnSpc>
              <a:spcBef>
                <a:spcPts val="1055"/>
              </a:spcBef>
            </a:pPr>
            <a:r>
              <a:rPr lang="en-US" sz="1900" dirty="0">
                <a:latin typeface="Times New Roman"/>
                <a:cs typeface="Times New Roman"/>
              </a:rPr>
              <a:t>The objective of our project is to develop and deploy a state-of-the-art legal</a:t>
            </a:r>
          </a:p>
          <a:p>
            <a:pPr>
              <a:lnSpc>
                <a:spcPct val="100000"/>
              </a:lnSpc>
              <a:spcBef>
                <a:spcPts val="1055"/>
              </a:spcBef>
            </a:pPr>
            <a:r>
              <a:rPr lang="en-US" sz="1900" dirty="0">
                <a:latin typeface="Times New Roman"/>
                <a:cs typeface="Times New Roman"/>
              </a:rPr>
              <a:t>chatbot, tailored for marginalized communities in India. By offering seamless user</a:t>
            </a:r>
          </a:p>
          <a:p>
            <a:pPr>
              <a:lnSpc>
                <a:spcPct val="100000"/>
              </a:lnSpc>
              <a:spcBef>
                <a:spcPts val="1055"/>
              </a:spcBef>
            </a:pPr>
            <a:r>
              <a:rPr lang="en-US" sz="1900" dirty="0">
                <a:latin typeface="Times New Roman"/>
                <a:cs typeface="Times New Roman"/>
              </a:rPr>
              <a:t>experience, multilingual support, and a rich database of legal resources, we aim to</a:t>
            </a:r>
          </a:p>
          <a:p>
            <a:pPr>
              <a:lnSpc>
                <a:spcPct val="100000"/>
              </a:lnSpc>
              <a:spcBef>
                <a:spcPts val="1055"/>
              </a:spcBef>
            </a:pPr>
            <a:r>
              <a:rPr lang="en-US" sz="1900" dirty="0">
                <a:latin typeface="Times New Roman"/>
                <a:cs typeface="Times New Roman"/>
              </a:rPr>
              <a:t>enhance accessibility, awareness, and empowerment in navigating complex legal</a:t>
            </a:r>
          </a:p>
          <a:p>
            <a:pPr>
              <a:lnSpc>
                <a:spcPct val="100000"/>
              </a:lnSpc>
              <a:spcBef>
                <a:spcPts val="1055"/>
              </a:spcBef>
            </a:pPr>
            <a:r>
              <a:rPr lang="en-US" sz="1900" dirty="0">
                <a:latin typeface="Times New Roman"/>
                <a:cs typeface="Times New Roman"/>
              </a:rPr>
              <a:t>procedures.</a:t>
            </a:r>
            <a:endParaRPr sz="19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dirty="0"/>
              <a:t>Existing System</a:t>
            </a:r>
            <a:endParaRPr spc="-10"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65" dirty="0"/>
              <a:t> </a:t>
            </a:r>
            <a:r>
              <a:rPr dirty="0"/>
              <a:t>Engineering</a:t>
            </a:r>
            <a:r>
              <a:rPr spc="-60"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5</a:t>
            </a:fld>
            <a:endParaRPr spc="-25" dirty="0"/>
          </a:p>
        </p:txBody>
      </p:sp>
      <p:sp>
        <p:nvSpPr>
          <p:cNvPr id="3" name="object 3"/>
          <p:cNvSpPr txBox="1"/>
          <p:nvPr/>
        </p:nvSpPr>
        <p:spPr>
          <a:xfrm>
            <a:off x="263525" y="869696"/>
            <a:ext cx="8615045" cy="4533549"/>
          </a:xfrm>
          <a:prstGeom prst="rect">
            <a:avLst/>
          </a:prstGeom>
        </p:spPr>
        <p:txBody>
          <a:bodyPr vert="horz" wrap="square" lIns="0" tIns="12700" rIns="0" bIns="0" rtlCol="0">
            <a:spAutoFit/>
          </a:bodyPr>
          <a:lstStyle/>
          <a:p>
            <a:pPr marL="12700" marR="5080" algn="just">
              <a:lnSpc>
                <a:spcPct val="150000"/>
              </a:lnSpc>
              <a:spcBef>
                <a:spcPts val="100"/>
              </a:spcBef>
            </a:pPr>
            <a:r>
              <a:rPr lang="en-US" sz="1800" dirty="0">
                <a:solidFill>
                  <a:srgbClr val="0D0D0D"/>
                </a:solidFill>
                <a:latin typeface="Times New Roman"/>
                <a:cs typeface="Times New Roman"/>
              </a:rPr>
              <a:t>Several legal chatbot systems and pilot projects have been developed to enhance access to justice for marginalized communities. The United Nations Development </a:t>
            </a:r>
            <a:r>
              <a:rPr lang="en-US" sz="1800" dirty="0" err="1">
                <a:solidFill>
                  <a:srgbClr val="0D0D0D"/>
                </a:solidFill>
                <a:latin typeface="Times New Roman"/>
                <a:cs typeface="Times New Roman"/>
              </a:rPr>
              <a:t>Programme</a:t>
            </a:r>
            <a:r>
              <a:rPr lang="en-US" sz="1800" dirty="0">
                <a:solidFill>
                  <a:srgbClr val="0D0D0D"/>
                </a:solidFill>
                <a:latin typeface="Times New Roman"/>
                <a:cs typeface="Times New Roman"/>
              </a:rPr>
              <a:t> implemented a chatbot to provide legal aid to refugees and asylum seekers, while the Legal Aid Society of New York deployed a chatbot to assist low-income tenants with housing-related legal issues. Researchers at the University of Michigan proposed a human-centered design approach for legal chatbots, emphasizing stakeholder engagement and iterative prototyping. Other projects, like LAW-U and CREA2, focus on specific domains such as sexual violence support and general legal assistance, respectively. These existing systems demonstrate the potential of legal chatbots to bridge justice gaps but also highlight the need for continuous improvement, cultural sensitivity, and ethical considerations in their development and deployment.</a:t>
            </a:r>
            <a:endParaRPr lang="en-US" sz="1800" dirty="0">
              <a:latin typeface="Times New Roman"/>
              <a:cs typeface="Times New Roman"/>
            </a:endParaRPr>
          </a:p>
        </p:txBody>
      </p:sp>
    </p:spTree>
    <p:extLst>
      <p:ext uri="{BB962C8B-B14F-4D97-AF65-F5344CB8AC3E}">
        <p14:creationId xmlns:p14="http://schemas.microsoft.com/office/powerpoint/2010/main" val="3642344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dirty="0"/>
              <a:t>Proposed System</a:t>
            </a:r>
            <a:endParaRPr spc="-10"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65" dirty="0"/>
              <a:t> </a:t>
            </a:r>
            <a:r>
              <a:rPr dirty="0"/>
              <a:t>Engineering</a:t>
            </a:r>
            <a:r>
              <a:rPr spc="-60"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6</a:t>
            </a:fld>
            <a:endParaRPr spc="-25" dirty="0"/>
          </a:p>
        </p:txBody>
      </p:sp>
      <p:sp>
        <p:nvSpPr>
          <p:cNvPr id="3" name="object 3"/>
          <p:cNvSpPr txBox="1"/>
          <p:nvPr/>
        </p:nvSpPr>
        <p:spPr>
          <a:xfrm>
            <a:off x="263525" y="869696"/>
            <a:ext cx="8615045" cy="4533549"/>
          </a:xfrm>
          <a:prstGeom prst="rect">
            <a:avLst/>
          </a:prstGeom>
        </p:spPr>
        <p:txBody>
          <a:bodyPr vert="horz" wrap="square" lIns="0" tIns="12700" rIns="0" bIns="0" rtlCol="0">
            <a:spAutoFit/>
          </a:bodyPr>
          <a:lstStyle/>
          <a:p>
            <a:pPr marL="12700" marR="5080" algn="just">
              <a:lnSpc>
                <a:spcPct val="150000"/>
              </a:lnSpc>
              <a:spcBef>
                <a:spcPts val="100"/>
              </a:spcBef>
            </a:pPr>
            <a:r>
              <a:rPr lang="en-US" sz="1800" dirty="0">
                <a:solidFill>
                  <a:srgbClr val="0D0D0D"/>
                </a:solidFill>
                <a:latin typeface="Times New Roman"/>
                <a:cs typeface="Times New Roman"/>
              </a:rPr>
              <a:t>The proposed system is a conversational legal chatbot designed specifically to serve marginalized communities facing barriers in accessing legal information and services. It will employ natural language processing techniques to engage users in natural dialogue, comprehend legal queries, and provide relevant information in plain language. The chatbot will be trained on a diverse corpus of legal resources tailored to the unique challenges faced by marginalized groups, such as housing rights, immigration law, workers' rights, and domestic violence support. Through an intuitive chat interface accessible via web or mobile apps, users can pose questions and receive personalized guidance on their legal matters. The system will incorporate multilingual support to cater to diverse language needs and integrate accessibility features for users with disabilities. Regular knowledge base updates and human oversight will ensure the accuracy and relevance of the legal information provided.</a:t>
            </a:r>
            <a:endParaRPr lang="en-US" sz="1800"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Hardware</a:t>
            </a:r>
            <a:r>
              <a:rPr spc="-40" dirty="0"/>
              <a:t> </a:t>
            </a:r>
            <a:r>
              <a:rPr dirty="0"/>
              <a:t>&amp;</a:t>
            </a:r>
            <a:r>
              <a:rPr spc="-40" dirty="0"/>
              <a:t> </a:t>
            </a:r>
            <a:r>
              <a:rPr dirty="0"/>
              <a:t>Software</a:t>
            </a:r>
            <a:r>
              <a:rPr spc="-40" dirty="0"/>
              <a:t> </a:t>
            </a:r>
            <a:r>
              <a:rPr spc="-10" dirty="0"/>
              <a:t>Requirements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65" dirty="0"/>
              <a:t> </a:t>
            </a:r>
            <a:r>
              <a:rPr dirty="0"/>
              <a:t>Engineering</a:t>
            </a:r>
            <a:r>
              <a:rPr spc="-60"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7</a:t>
            </a:fld>
            <a:endParaRPr spc="-25" dirty="0"/>
          </a:p>
        </p:txBody>
      </p:sp>
      <p:sp>
        <p:nvSpPr>
          <p:cNvPr id="3" name="object 3"/>
          <p:cNvSpPr txBox="1"/>
          <p:nvPr/>
        </p:nvSpPr>
        <p:spPr>
          <a:xfrm>
            <a:off x="407805" y="926592"/>
            <a:ext cx="5134610" cy="5306060"/>
          </a:xfrm>
          <a:prstGeom prst="rect">
            <a:avLst/>
          </a:prstGeom>
        </p:spPr>
        <p:txBody>
          <a:bodyPr vert="horz" wrap="square" lIns="0" tIns="96520" rIns="0" bIns="0" rtlCol="0">
            <a:spAutoFit/>
          </a:bodyPr>
          <a:lstStyle/>
          <a:p>
            <a:pPr marL="325120" indent="-312420">
              <a:lnSpc>
                <a:spcPct val="100000"/>
              </a:lnSpc>
              <a:spcBef>
                <a:spcPts val="760"/>
              </a:spcBef>
              <a:buFont typeface="Tahoma"/>
              <a:buChar char="●"/>
              <a:tabLst>
                <a:tab pos="325120" algn="l"/>
              </a:tabLst>
            </a:pPr>
            <a:r>
              <a:rPr sz="1100" dirty="0">
                <a:solidFill>
                  <a:srgbClr val="0D0D0D"/>
                </a:solidFill>
                <a:latin typeface="Times New Roman"/>
                <a:cs typeface="Times New Roman"/>
              </a:rPr>
              <a:t>Desktop/Laptop </a:t>
            </a:r>
            <a:r>
              <a:rPr sz="1100" spc="-10" dirty="0">
                <a:solidFill>
                  <a:srgbClr val="0D0D0D"/>
                </a:solidFill>
                <a:latin typeface="Times New Roman"/>
                <a:cs typeface="Times New Roman"/>
              </a:rPr>
              <a:t>Computers:</a:t>
            </a:r>
            <a:endParaRPr sz="1100">
              <a:latin typeface="Times New Roman"/>
              <a:cs typeface="Times New Roman"/>
            </a:endParaRPr>
          </a:p>
          <a:p>
            <a:pPr marL="782320" lvl="1" indent="-312420">
              <a:lnSpc>
                <a:spcPct val="100000"/>
              </a:lnSpc>
              <a:spcBef>
                <a:spcPts val="660"/>
              </a:spcBef>
              <a:buFont typeface="Tahoma"/>
              <a:buChar char="○"/>
              <a:tabLst>
                <a:tab pos="782320" algn="l"/>
              </a:tabLst>
            </a:pPr>
            <a:r>
              <a:rPr sz="1100" dirty="0">
                <a:solidFill>
                  <a:srgbClr val="0D0D0D"/>
                </a:solidFill>
                <a:latin typeface="Times New Roman"/>
                <a:cs typeface="Times New Roman"/>
              </a:rPr>
              <a:t>Processor:</a:t>
            </a:r>
            <a:r>
              <a:rPr sz="1100" spc="-25" dirty="0">
                <a:solidFill>
                  <a:srgbClr val="0D0D0D"/>
                </a:solidFill>
                <a:latin typeface="Times New Roman"/>
                <a:cs typeface="Times New Roman"/>
              </a:rPr>
              <a:t> </a:t>
            </a:r>
            <a:r>
              <a:rPr sz="1100" dirty="0">
                <a:solidFill>
                  <a:srgbClr val="0D0D0D"/>
                </a:solidFill>
                <a:latin typeface="Times New Roman"/>
                <a:cs typeface="Times New Roman"/>
              </a:rPr>
              <a:t>Intel</a:t>
            </a:r>
            <a:r>
              <a:rPr sz="1100" spc="-20" dirty="0">
                <a:solidFill>
                  <a:srgbClr val="0D0D0D"/>
                </a:solidFill>
                <a:latin typeface="Times New Roman"/>
                <a:cs typeface="Times New Roman"/>
              </a:rPr>
              <a:t> </a:t>
            </a:r>
            <a:r>
              <a:rPr sz="1100" dirty="0">
                <a:solidFill>
                  <a:srgbClr val="0D0D0D"/>
                </a:solidFill>
                <a:latin typeface="Times New Roman"/>
                <a:cs typeface="Times New Roman"/>
              </a:rPr>
              <a:t>Core</a:t>
            </a:r>
            <a:r>
              <a:rPr sz="1100" spc="-20" dirty="0">
                <a:solidFill>
                  <a:srgbClr val="0D0D0D"/>
                </a:solidFill>
                <a:latin typeface="Times New Roman"/>
                <a:cs typeface="Times New Roman"/>
              </a:rPr>
              <a:t> </a:t>
            </a:r>
            <a:r>
              <a:rPr sz="1100" dirty="0">
                <a:solidFill>
                  <a:srgbClr val="0D0D0D"/>
                </a:solidFill>
                <a:latin typeface="Times New Roman"/>
                <a:cs typeface="Times New Roman"/>
              </a:rPr>
              <a:t>i3</a:t>
            </a:r>
            <a:r>
              <a:rPr sz="1100" spc="-15" dirty="0">
                <a:solidFill>
                  <a:srgbClr val="0D0D0D"/>
                </a:solidFill>
                <a:latin typeface="Times New Roman"/>
                <a:cs typeface="Times New Roman"/>
              </a:rPr>
              <a:t> </a:t>
            </a:r>
            <a:r>
              <a:rPr sz="1100" dirty="0">
                <a:solidFill>
                  <a:srgbClr val="0D0D0D"/>
                </a:solidFill>
                <a:latin typeface="Times New Roman"/>
                <a:cs typeface="Times New Roman"/>
              </a:rPr>
              <a:t>or</a:t>
            </a:r>
            <a:r>
              <a:rPr sz="1100" spc="-15" dirty="0">
                <a:solidFill>
                  <a:srgbClr val="0D0D0D"/>
                </a:solidFill>
                <a:latin typeface="Times New Roman"/>
                <a:cs typeface="Times New Roman"/>
              </a:rPr>
              <a:t> </a:t>
            </a:r>
            <a:r>
              <a:rPr sz="1100" spc="-10" dirty="0">
                <a:solidFill>
                  <a:srgbClr val="0D0D0D"/>
                </a:solidFill>
                <a:latin typeface="Times New Roman"/>
                <a:cs typeface="Times New Roman"/>
              </a:rPr>
              <a:t>equivalent</a:t>
            </a:r>
            <a:endParaRPr sz="1100">
              <a:latin typeface="Times New Roman"/>
              <a:cs typeface="Times New Roman"/>
            </a:endParaRPr>
          </a:p>
          <a:p>
            <a:pPr marL="782320" lvl="1" indent="-312420">
              <a:lnSpc>
                <a:spcPct val="100000"/>
              </a:lnSpc>
              <a:spcBef>
                <a:spcPts val="660"/>
              </a:spcBef>
              <a:buFont typeface="Tahoma"/>
              <a:buChar char="○"/>
              <a:tabLst>
                <a:tab pos="782320" algn="l"/>
              </a:tabLst>
            </a:pPr>
            <a:r>
              <a:rPr sz="1100" dirty="0">
                <a:solidFill>
                  <a:srgbClr val="0D0D0D"/>
                </a:solidFill>
                <a:latin typeface="Times New Roman"/>
                <a:cs typeface="Times New Roman"/>
              </a:rPr>
              <a:t>RAM:</a:t>
            </a:r>
            <a:r>
              <a:rPr sz="1100" spc="-30" dirty="0">
                <a:solidFill>
                  <a:srgbClr val="0D0D0D"/>
                </a:solidFill>
                <a:latin typeface="Times New Roman"/>
                <a:cs typeface="Times New Roman"/>
              </a:rPr>
              <a:t> </a:t>
            </a:r>
            <a:r>
              <a:rPr sz="1100" dirty="0">
                <a:solidFill>
                  <a:srgbClr val="0D0D0D"/>
                </a:solidFill>
                <a:latin typeface="Times New Roman"/>
                <a:cs typeface="Times New Roman"/>
              </a:rPr>
              <a:t>4GB</a:t>
            </a:r>
            <a:r>
              <a:rPr sz="1100" spc="-30" dirty="0">
                <a:solidFill>
                  <a:srgbClr val="0D0D0D"/>
                </a:solidFill>
                <a:latin typeface="Times New Roman"/>
                <a:cs typeface="Times New Roman"/>
              </a:rPr>
              <a:t> </a:t>
            </a:r>
            <a:r>
              <a:rPr sz="1100" dirty="0">
                <a:solidFill>
                  <a:srgbClr val="0D0D0D"/>
                </a:solidFill>
                <a:latin typeface="Times New Roman"/>
                <a:cs typeface="Times New Roman"/>
              </a:rPr>
              <a:t>or</a:t>
            </a:r>
            <a:r>
              <a:rPr sz="1100" spc="-25" dirty="0">
                <a:solidFill>
                  <a:srgbClr val="0D0D0D"/>
                </a:solidFill>
                <a:latin typeface="Times New Roman"/>
                <a:cs typeface="Times New Roman"/>
              </a:rPr>
              <a:t> </a:t>
            </a:r>
            <a:r>
              <a:rPr sz="1100" spc="-10" dirty="0">
                <a:solidFill>
                  <a:srgbClr val="0D0D0D"/>
                </a:solidFill>
                <a:latin typeface="Times New Roman"/>
                <a:cs typeface="Times New Roman"/>
              </a:rPr>
              <a:t>higher</a:t>
            </a:r>
            <a:endParaRPr sz="1100">
              <a:latin typeface="Times New Roman"/>
              <a:cs typeface="Times New Roman"/>
            </a:endParaRPr>
          </a:p>
          <a:p>
            <a:pPr marL="782320" lvl="1" indent="-312420">
              <a:lnSpc>
                <a:spcPct val="100000"/>
              </a:lnSpc>
              <a:spcBef>
                <a:spcPts val="660"/>
              </a:spcBef>
              <a:buFont typeface="Tahoma"/>
              <a:buChar char="○"/>
              <a:tabLst>
                <a:tab pos="782320" algn="l"/>
              </a:tabLst>
            </a:pPr>
            <a:r>
              <a:rPr sz="1100" dirty="0">
                <a:solidFill>
                  <a:srgbClr val="0D0D0D"/>
                </a:solidFill>
                <a:latin typeface="Times New Roman"/>
                <a:cs typeface="Times New Roman"/>
              </a:rPr>
              <a:t>Storage:</a:t>
            </a:r>
            <a:r>
              <a:rPr sz="1100" spc="-35" dirty="0">
                <a:solidFill>
                  <a:srgbClr val="0D0D0D"/>
                </a:solidFill>
                <a:latin typeface="Times New Roman"/>
                <a:cs typeface="Times New Roman"/>
              </a:rPr>
              <a:t> </a:t>
            </a:r>
            <a:r>
              <a:rPr sz="1100" dirty="0">
                <a:solidFill>
                  <a:srgbClr val="0D0D0D"/>
                </a:solidFill>
                <a:latin typeface="Times New Roman"/>
                <a:cs typeface="Times New Roman"/>
              </a:rPr>
              <a:t>128GB</a:t>
            </a:r>
            <a:r>
              <a:rPr sz="1100" spc="-35" dirty="0">
                <a:solidFill>
                  <a:srgbClr val="0D0D0D"/>
                </a:solidFill>
                <a:latin typeface="Times New Roman"/>
                <a:cs typeface="Times New Roman"/>
              </a:rPr>
              <a:t> </a:t>
            </a:r>
            <a:r>
              <a:rPr sz="1100" dirty="0">
                <a:solidFill>
                  <a:srgbClr val="0D0D0D"/>
                </a:solidFill>
                <a:latin typeface="Times New Roman"/>
                <a:cs typeface="Times New Roman"/>
              </a:rPr>
              <a:t>SSD</a:t>
            </a:r>
            <a:r>
              <a:rPr sz="1100" spc="-35" dirty="0">
                <a:solidFill>
                  <a:srgbClr val="0D0D0D"/>
                </a:solidFill>
                <a:latin typeface="Times New Roman"/>
                <a:cs typeface="Times New Roman"/>
              </a:rPr>
              <a:t> </a:t>
            </a:r>
            <a:r>
              <a:rPr sz="1100" dirty="0">
                <a:solidFill>
                  <a:srgbClr val="0D0D0D"/>
                </a:solidFill>
                <a:latin typeface="Times New Roman"/>
                <a:cs typeface="Times New Roman"/>
              </a:rPr>
              <a:t>or</a:t>
            </a:r>
            <a:r>
              <a:rPr sz="1100" spc="-30" dirty="0">
                <a:solidFill>
                  <a:srgbClr val="0D0D0D"/>
                </a:solidFill>
                <a:latin typeface="Times New Roman"/>
                <a:cs typeface="Times New Roman"/>
              </a:rPr>
              <a:t> </a:t>
            </a:r>
            <a:r>
              <a:rPr sz="1100" spc="-10" dirty="0">
                <a:solidFill>
                  <a:srgbClr val="0D0D0D"/>
                </a:solidFill>
                <a:latin typeface="Times New Roman"/>
                <a:cs typeface="Times New Roman"/>
              </a:rPr>
              <a:t>higher</a:t>
            </a:r>
            <a:endParaRPr sz="1100">
              <a:latin typeface="Times New Roman"/>
              <a:cs typeface="Times New Roman"/>
            </a:endParaRPr>
          </a:p>
          <a:p>
            <a:pPr marL="782320" lvl="1" indent="-312420">
              <a:lnSpc>
                <a:spcPct val="100000"/>
              </a:lnSpc>
              <a:spcBef>
                <a:spcPts val="660"/>
              </a:spcBef>
              <a:buFont typeface="Tahoma"/>
              <a:buChar char="○"/>
              <a:tabLst>
                <a:tab pos="782320" algn="l"/>
              </a:tabLst>
            </a:pPr>
            <a:r>
              <a:rPr sz="1100" dirty="0">
                <a:solidFill>
                  <a:srgbClr val="0D0D0D"/>
                </a:solidFill>
                <a:latin typeface="Times New Roman"/>
                <a:cs typeface="Times New Roman"/>
              </a:rPr>
              <a:t>Display:</a:t>
            </a:r>
            <a:r>
              <a:rPr sz="1100" spc="-15" dirty="0">
                <a:solidFill>
                  <a:srgbClr val="0D0D0D"/>
                </a:solidFill>
                <a:latin typeface="Times New Roman"/>
                <a:cs typeface="Times New Roman"/>
              </a:rPr>
              <a:t> </a:t>
            </a:r>
            <a:r>
              <a:rPr sz="1100" dirty="0">
                <a:solidFill>
                  <a:srgbClr val="0D0D0D"/>
                </a:solidFill>
                <a:latin typeface="Times New Roman"/>
                <a:cs typeface="Times New Roman"/>
              </a:rPr>
              <a:t>15-inch</a:t>
            </a:r>
            <a:r>
              <a:rPr sz="1100" spc="-10" dirty="0">
                <a:solidFill>
                  <a:srgbClr val="0D0D0D"/>
                </a:solidFill>
                <a:latin typeface="Times New Roman"/>
                <a:cs typeface="Times New Roman"/>
              </a:rPr>
              <a:t> </a:t>
            </a:r>
            <a:r>
              <a:rPr sz="1100" dirty="0">
                <a:solidFill>
                  <a:srgbClr val="0D0D0D"/>
                </a:solidFill>
                <a:latin typeface="Times New Roman"/>
                <a:cs typeface="Times New Roman"/>
              </a:rPr>
              <a:t>monitor</a:t>
            </a:r>
            <a:r>
              <a:rPr sz="1100" spc="-10" dirty="0">
                <a:solidFill>
                  <a:srgbClr val="0D0D0D"/>
                </a:solidFill>
                <a:latin typeface="Times New Roman"/>
                <a:cs typeface="Times New Roman"/>
              </a:rPr>
              <a:t> </a:t>
            </a:r>
            <a:r>
              <a:rPr sz="1100" dirty="0">
                <a:solidFill>
                  <a:srgbClr val="0D0D0D"/>
                </a:solidFill>
                <a:latin typeface="Times New Roman"/>
                <a:cs typeface="Times New Roman"/>
              </a:rPr>
              <a:t>or</a:t>
            </a:r>
            <a:r>
              <a:rPr sz="1100" spc="-5" dirty="0">
                <a:solidFill>
                  <a:srgbClr val="0D0D0D"/>
                </a:solidFill>
                <a:latin typeface="Times New Roman"/>
                <a:cs typeface="Times New Roman"/>
              </a:rPr>
              <a:t> </a:t>
            </a:r>
            <a:r>
              <a:rPr sz="1100" spc="-10" dirty="0">
                <a:solidFill>
                  <a:srgbClr val="0D0D0D"/>
                </a:solidFill>
                <a:latin typeface="Times New Roman"/>
                <a:cs typeface="Times New Roman"/>
              </a:rPr>
              <a:t>larger</a:t>
            </a:r>
            <a:endParaRPr sz="1100">
              <a:latin typeface="Times New Roman"/>
              <a:cs typeface="Times New Roman"/>
            </a:endParaRPr>
          </a:p>
          <a:p>
            <a:pPr marL="325120" indent="-312420">
              <a:lnSpc>
                <a:spcPct val="100000"/>
              </a:lnSpc>
              <a:spcBef>
                <a:spcPts val="660"/>
              </a:spcBef>
              <a:buFont typeface="Tahoma"/>
              <a:buChar char="●"/>
              <a:tabLst>
                <a:tab pos="325120" algn="l"/>
              </a:tabLst>
            </a:pPr>
            <a:r>
              <a:rPr sz="1100" dirty="0">
                <a:solidFill>
                  <a:srgbClr val="0D0D0D"/>
                </a:solidFill>
                <a:latin typeface="Times New Roman"/>
                <a:cs typeface="Times New Roman"/>
              </a:rPr>
              <a:t>Operating </a:t>
            </a:r>
            <a:r>
              <a:rPr sz="1100" spc="-10" dirty="0">
                <a:solidFill>
                  <a:srgbClr val="0D0D0D"/>
                </a:solidFill>
                <a:latin typeface="Times New Roman"/>
                <a:cs typeface="Times New Roman"/>
              </a:rPr>
              <a:t>Systems:</a:t>
            </a:r>
            <a:endParaRPr sz="1100">
              <a:latin typeface="Times New Roman"/>
              <a:cs typeface="Times New Roman"/>
            </a:endParaRPr>
          </a:p>
          <a:p>
            <a:pPr marL="782320" lvl="1" indent="-312420">
              <a:lnSpc>
                <a:spcPct val="100000"/>
              </a:lnSpc>
              <a:spcBef>
                <a:spcPts val="660"/>
              </a:spcBef>
              <a:buFont typeface="Tahoma"/>
              <a:buChar char="○"/>
              <a:tabLst>
                <a:tab pos="782320" algn="l"/>
              </a:tabLst>
            </a:pPr>
            <a:r>
              <a:rPr sz="1100" dirty="0">
                <a:solidFill>
                  <a:srgbClr val="0D0D0D"/>
                </a:solidFill>
                <a:latin typeface="Times New Roman"/>
                <a:cs typeface="Times New Roman"/>
              </a:rPr>
              <a:t>Database</a:t>
            </a:r>
            <a:r>
              <a:rPr sz="1100" spc="-20" dirty="0">
                <a:solidFill>
                  <a:srgbClr val="0D0D0D"/>
                </a:solidFill>
                <a:latin typeface="Times New Roman"/>
                <a:cs typeface="Times New Roman"/>
              </a:rPr>
              <a:t> </a:t>
            </a:r>
            <a:r>
              <a:rPr sz="1100" dirty="0">
                <a:solidFill>
                  <a:srgbClr val="0D0D0D"/>
                </a:solidFill>
                <a:latin typeface="Times New Roman"/>
                <a:cs typeface="Times New Roman"/>
              </a:rPr>
              <a:t>Server:</a:t>
            </a:r>
            <a:r>
              <a:rPr sz="1100" spc="-20" dirty="0">
                <a:solidFill>
                  <a:srgbClr val="0D0D0D"/>
                </a:solidFill>
                <a:latin typeface="Times New Roman"/>
                <a:cs typeface="Times New Roman"/>
              </a:rPr>
              <a:t> </a:t>
            </a:r>
            <a:r>
              <a:rPr sz="1100" spc="-10" dirty="0">
                <a:solidFill>
                  <a:srgbClr val="0D0D0D"/>
                </a:solidFill>
                <a:latin typeface="Times New Roman"/>
                <a:cs typeface="Times New Roman"/>
              </a:rPr>
              <a:t>MongoDB</a:t>
            </a:r>
            <a:r>
              <a:rPr sz="1100" spc="-20" dirty="0">
                <a:solidFill>
                  <a:srgbClr val="0D0D0D"/>
                </a:solidFill>
                <a:latin typeface="Times New Roman"/>
                <a:cs typeface="Times New Roman"/>
              </a:rPr>
              <a:t> </a:t>
            </a:r>
            <a:r>
              <a:rPr sz="1100" dirty="0">
                <a:solidFill>
                  <a:srgbClr val="0D0D0D"/>
                </a:solidFill>
                <a:latin typeface="Times New Roman"/>
                <a:cs typeface="Times New Roman"/>
              </a:rPr>
              <a:t>4.4</a:t>
            </a:r>
            <a:r>
              <a:rPr sz="1100" spc="-15" dirty="0">
                <a:solidFill>
                  <a:srgbClr val="0D0D0D"/>
                </a:solidFill>
                <a:latin typeface="Times New Roman"/>
                <a:cs typeface="Times New Roman"/>
              </a:rPr>
              <a:t> </a:t>
            </a:r>
            <a:r>
              <a:rPr sz="1100" dirty="0">
                <a:solidFill>
                  <a:srgbClr val="0D0D0D"/>
                </a:solidFill>
                <a:latin typeface="Times New Roman"/>
                <a:cs typeface="Times New Roman"/>
              </a:rPr>
              <a:t>or</a:t>
            </a:r>
            <a:r>
              <a:rPr sz="1100" spc="-15" dirty="0">
                <a:solidFill>
                  <a:srgbClr val="0D0D0D"/>
                </a:solidFill>
                <a:latin typeface="Times New Roman"/>
                <a:cs typeface="Times New Roman"/>
              </a:rPr>
              <a:t> </a:t>
            </a:r>
            <a:r>
              <a:rPr sz="1100" spc="-10" dirty="0">
                <a:solidFill>
                  <a:srgbClr val="0D0D0D"/>
                </a:solidFill>
                <a:latin typeface="Times New Roman"/>
                <a:cs typeface="Times New Roman"/>
              </a:rPr>
              <a:t>later</a:t>
            </a:r>
            <a:endParaRPr sz="1100">
              <a:latin typeface="Times New Roman"/>
              <a:cs typeface="Times New Roman"/>
            </a:endParaRPr>
          </a:p>
          <a:p>
            <a:pPr marL="782320" lvl="1" indent="-312420">
              <a:lnSpc>
                <a:spcPct val="100000"/>
              </a:lnSpc>
              <a:spcBef>
                <a:spcPts val="660"/>
              </a:spcBef>
              <a:buFont typeface="Tahoma"/>
              <a:buChar char="○"/>
              <a:tabLst>
                <a:tab pos="782320" algn="l"/>
              </a:tabLst>
            </a:pPr>
            <a:r>
              <a:rPr sz="1100" dirty="0">
                <a:solidFill>
                  <a:srgbClr val="0D0D0D"/>
                </a:solidFill>
                <a:latin typeface="Times New Roman"/>
                <a:cs typeface="Times New Roman"/>
              </a:rPr>
              <a:t>Client</a:t>
            </a:r>
            <a:r>
              <a:rPr sz="1100" spc="-20" dirty="0">
                <a:solidFill>
                  <a:srgbClr val="0D0D0D"/>
                </a:solidFill>
                <a:latin typeface="Times New Roman"/>
                <a:cs typeface="Times New Roman"/>
              </a:rPr>
              <a:t> </a:t>
            </a:r>
            <a:r>
              <a:rPr sz="1100" dirty="0">
                <a:solidFill>
                  <a:srgbClr val="0D0D0D"/>
                </a:solidFill>
                <a:latin typeface="Times New Roman"/>
                <a:cs typeface="Times New Roman"/>
              </a:rPr>
              <a:t>Devices:</a:t>
            </a:r>
            <a:r>
              <a:rPr sz="1100" spc="-35" dirty="0">
                <a:solidFill>
                  <a:srgbClr val="0D0D0D"/>
                </a:solidFill>
                <a:latin typeface="Times New Roman"/>
                <a:cs typeface="Times New Roman"/>
              </a:rPr>
              <a:t> </a:t>
            </a:r>
            <a:r>
              <a:rPr sz="1100" spc="-10" dirty="0">
                <a:solidFill>
                  <a:srgbClr val="0D0D0D"/>
                </a:solidFill>
                <a:latin typeface="Times New Roman"/>
                <a:cs typeface="Times New Roman"/>
              </a:rPr>
              <a:t>Windows</a:t>
            </a:r>
            <a:r>
              <a:rPr sz="1100" spc="-15" dirty="0">
                <a:solidFill>
                  <a:srgbClr val="0D0D0D"/>
                </a:solidFill>
                <a:latin typeface="Times New Roman"/>
                <a:cs typeface="Times New Roman"/>
              </a:rPr>
              <a:t> </a:t>
            </a:r>
            <a:r>
              <a:rPr sz="1100" dirty="0">
                <a:solidFill>
                  <a:srgbClr val="0D0D0D"/>
                </a:solidFill>
                <a:latin typeface="Times New Roman"/>
                <a:cs typeface="Times New Roman"/>
              </a:rPr>
              <a:t>10,</a:t>
            </a:r>
            <a:r>
              <a:rPr sz="1100" spc="-10" dirty="0">
                <a:solidFill>
                  <a:srgbClr val="0D0D0D"/>
                </a:solidFill>
                <a:latin typeface="Times New Roman"/>
                <a:cs typeface="Times New Roman"/>
              </a:rPr>
              <a:t> </a:t>
            </a:r>
            <a:r>
              <a:rPr sz="1100" dirty="0">
                <a:solidFill>
                  <a:srgbClr val="0D0D0D"/>
                </a:solidFill>
                <a:latin typeface="Times New Roman"/>
                <a:cs typeface="Times New Roman"/>
              </a:rPr>
              <a:t>macOS</a:t>
            </a:r>
            <a:r>
              <a:rPr sz="1100" spc="-15" dirty="0">
                <a:solidFill>
                  <a:srgbClr val="0D0D0D"/>
                </a:solidFill>
                <a:latin typeface="Times New Roman"/>
                <a:cs typeface="Times New Roman"/>
              </a:rPr>
              <a:t> </a:t>
            </a:r>
            <a:r>
              <a:rPr sz="1100" dirty="0">
                <a:solidFill>
                  <a:srgbClr val="0D0D0D"/>
                </a:solidFill>
                <a:latin typeface="Times New Roman"/>
                <a:cs typeface="Times New Roman"/>
              </a:rPr>
              <a:t>10.15,</a:t>
            </a:r>
            <a:r>
              <a:rPr sz="1100" spc="-10" dirty="0">
                <a:solidFill>
                  <a:srgbClr val="0D0D0D"/>
                </a:solidFill>
                <a:latin typeface="Times New Roman"/>
                <a:cs typeface="Times New Roman"/>
              </a:rPr>
              <a:t> </a:t>
            </a:r>
            <a:r>
              <a:rPr sz="1100" dirty="0">
                <a:solidFill>
                  <a:srgbClr val="0D0D0D"/>
                </a:solidFill>
                <a:latin typeface="Times New Roman"/>
                <a:cs typeface="Times New Roman"/>
              </a:rPr>
              <a:t>iOS</a:t>
            </a:r>
            <a:r>
              <a:rPr sz="1100" spc="-15" dirty="0">
                <a:solidFill>
                  <a:srgbClr val="0D0D0D"/>
                </a:solidFill>
                <a:latin typeface="Times New Roman"/>
                <a:cs typeface="Times New Roman"/>
              </a:rPr>
              <a:t> </a:t>
            </a:r>
            <a:r>
              <a:rPr sz="1100" dirty="0">
                <a:solidFill>
                  <a:srgbClr val="0D0D0D"/>
                </a:solidFill>
                <a:latin typeface="Times New Roman"/>
                <a:cs typeface="Times New Roman"/>
              </a:rPr>
              <a:t>12.0,</a:t>
            </a:r>
            <a:r>
              <a:rPr sz="1100" spc="-70" dirty="0">
                <a:solidFill>
                  <a:srgbClr val="0D0D0D"/>
                </a:solidFill>
                <a:latin typeface="Times New Roman"/>
                <a:cs typeface="Times New Roman"/>
              </a:rPr>
              <a:t> </a:t>
            </a:r>
            <a:r>
              <a:rPr sz="1100" dirty="0">
                <a:solidFill>
                  <a:srgbClr val="0D0D0D"/>
                </a:solidFill>
                <a:latin typeface="Times New Roman"/>
                <a:cs typeface="Times New Roman"/>
              </a:rPr>
              <a:t>Android</a:t>
            </a:r>
            <a:r>
              <a:rPr sz="1100" spc="-10" dirty="0">
                <a:solidFill>
                  <a:srgbClr val="0D0D0D"/>
                </a:solidFill>
                <a:latin typeface="Times New Roman"/>
                <a:cs typeface="Times New Roman"/>
              </a:rPr>
              <a:t> </a:t>
            </a:r>
            <a:r>
              <a:rPr sz="1100" dirty="0">
                <a:solidFill>
                  <a:srgbClr val="0D0D0D"/>
                </a:solidFill>
                <a:latin typeface="Times New Roman"/>
                <a:cs typeface="Times New Roman"/>
              </a:rPr>
              <a:t>7.0,</a:t>
            </a:r>
            <a:r>
              <a:rPr sz="1100" spc="-10" dirty="0">
                <a:solidFill>
                  <a:srgbClr val="0D0D0D"/>
                </a:solidFill>
                <a:latin typeface="Times New Roman"/>
                <a:cs typeface="Times New Roman"/>
              </a:rPr>
              <a:t> </a:t>
            </a:r>
            <a:r>
              <a:rPr sz="1100" dirty="0">
                <a:solidFill>
                  <a:srgbClr val="0D0D0D"/>
                </a:solidFill>
                <a:latin typeface="Times New Roman"/>
                <a:cs typeface="Times New Roman"/>
              </a:rPr>
              <a:t>or</a:t>
            </a:r>
            <a:r>
              <a:rPr sz="1100" spc="-10" dirty="0">
                <a:solidFill>
                  <a:srgbClr val="0D0D0D"/>
                </a:solidFill>
                <a:latin typeface="Times New Roman"/>
                <a:cs typeface="Times New Roman"/>
              </a:rPr>
              <a:t> later</a:t>
            </a:r>
            <a:endParaRPr sz="1100">
              <a:latin typeface="Times New Roman"/>
              <a:cs typeface="Times New Roman"/>
            </a:endParaRPr>
          </a:p>
          <a:p>
            <a:pPr marL="325120" indent="-312420">
              <a:lnSpc>
                <a:spcPct val="100000"/>
              </a:lnSpc>
              <a:spcBef>
                <a:spcPts val="660"/>
              </a:spcBef>
              <a:buFont typeface="Tahoma"/>
              <a:buChar char="●"/>
              <a:tabLst>
                <a:tab pos="325120" algn="l"/>
              </a:tabLst>
            </a:pPr>
            <a:r>
              <a:rPr sz="1100" spc="-10" dirty="0">
                <a:solidFill>
                  <a:srgbClr val="0D0D0D"/>
                </a:solidFill>
                <a:latin typeface="Times New Roman"/>
                <a:cs typeface="Times New Roman"/>
              </a:rPr>
              <a:t>Development</a:t>
            </a:r>
            <a:r>
              <a:rPr sz="1100" spc="35" dirty="0">
                <a:solidFill>
                  <a:srgbClr val="0D0D0D"/>
                </a:solidFill>
                <a:latin typeface="Times New Roman"/>
                <a:cs typeface="Times New Roman"/>
              </a:rPr>
              <a:t> </a:t>
            </a:r>
            <a:r>
              <a:rPr sz="1100" spc="-10" dirty="0">
                <a:solidFill>
                  <a:srgbClr val="0D0D0D"/>
                </a:solidFill>
                <a:latin typeface="Times New Roman"/>
                <a:cs typeface="Times New Roman"/>
              </a:rPr>
              <a:t>Tools:</a:t>
            </a:r>
            <a:endParaRPr sz="1100">
              <a:latin typeface="Times New Roman"/>
              <a:cs typeface="Times New Roman"/>
            </a:endParaRPr>
          </a:p>
          <a:p>
            <a:pPr marL="782320" lvl="1" indent="-312420">
              <a:lnSpc>
                <a:spcPct val="100000"/>
              </a:lnSpc>
              <a:spcBef>
                <a:spcPts val="660"/>
              </a:spcBef>
              <a:buFont typeface="Tahoma"/>
              <a:buChar char="○"/>
              <a:tabLst>
                <a:tab pos="782320" algn="l"/>
              </a:tabLst>
            </a:pPr>
            <a:r>
              <a:rPr sz="1100" dirty="0">
                <a:solidFill>
                  <a:srgbClr val="0D0D0D"/>
                </a:solidFill>
                <a:latin typeface="Times New Roman"/>
                <a:cs typeface="Times New Roman"/>
              </a:rPr>
              <a:t>Integrated</a:t>
            </a:r>
            <a:r>
              <a:rPr sz="1100" spc="-30" dirty="0">
                <a:solidFill>
                  <a:srgbClr val="0D0D0D"/>
                </a:solidFill>
                <a:latin typeface="Times New Roman"/>
                <a:cs typeface="Times New Roman"/>
              </a:rPr>
              <a:t> </a:t>
            </a:r>
            <a:r>
              <a:rPr sz="1100" dirty="0">
                <a:solidFill>
                  <a:srgbClr val="0D0D0D"/>
                </a:solidFill>
                <a:latin typeface="Times New Roman"/>
                <a:cs typeface="Times New Roman"/>
              </a:rPr>
              <a:t>Development</a:t>
            </a:r>
            <a:r>
              <a:rPr sz="1100" spc="-30" dirty="0">
                <a:solidFill>
                  <a:srgbClr val="0D0D0D"/>
                </a:solidFill>
                <a:latin typeface="Times New Roman"/>
                <a:cs typeface="Times New Roman"/>
              </a:rPr>
              <a:t> </a:t>
            </a:r>
            <a:r>
              <a:rPr sz="1100" dirty="0">
                <a:solidFill>
                  <a:srgbClr val="0D0D0D"/>
                </a:solidFill>
                <a:latin typeface="Times New Roman"/>
                <a:cs typeface="Times New Roman"/>
              </a:rPr>
              <a:t>Environment</a:t>
            </a:r>
            <a:r>
              <a:rPr sz="1100" spc="-35" dirty="0">
                <a:solidFill>
                  <a:srgbClr val="0D0D0D"/>
                </a:solidFill>
                <a:latin typeface="Times New Roman"/>
                <a:cs typeface="Times New Roman"/>
              </a:rPr>
              <a:t> </a:t>
            </a:r>
            <a:r>
              <a:rPr sz="1100" dirty="0">
                <a:solidFill>
                  <a:srgbClr val="0D0D0D"/>
                </a:solidFill>
                <a:latin typeface="Times New Roman"/>
                <a:cs typeface="Times New Roman"/>
              </a:rPr>
              <a:t>(IDE):</a:t>
            </a:r>
            <a:r>
              <a:rPr sz="1100" spc="-50" dirty="0">
                <a:solidFill>
                  <a:srgbClr val="0D0D0D"/>
                </a:solidFill>
                <a:latin typeface="Times New Roman"/>
                <a:cs typeface="Times New Roman"/>
              </a:rPr>
              <a:t> </a:t>
            </a:r>
            <a:r>
              <a:rPr sz="1100" spc="-10" dirty="0">
                <a:solidFill>
                  <a:srgbClr val="0D0D0D"/>
                </a:solidFill>
                <a:latin typeface="Times New Roman"/>
                <a:cs typeface="Times New Roman"/>
              </a:rPr>
              <a:t>Visual</a:t>
            </a:r>
            <a:r>
              <a:rPr sz="1100" spc="-30" dirty="0">
                <a:solidFill>
                  <a:srgbClr val="0D0D0D"/>
                </a:solidFill>
                <a:latin typeface="Times New Roman"/>
                <a:cs typeface="Times New Roman"/>
              </a:rPr>
              <a:t> </a:t>
            </a:r>
            <a:r>
              <a:rPr sz="1100" dirty="0">
                <a:solidFill>
                  <a:srgbClr val="0D0D0D"/>
                </a:solidFill>
                <a:latin typeface="Times New Roman"/>
                <a:cs typeface="Times New Roman"/>
              </a:rPr>
              <a:t>Studio</a:t>
            </a:r>
            <a:r>
              <a:rPr sz="1100" spc="-30" dirty="0">
                <a:solidFill>
                  <a:srgbClr val="0D0D0D"/>
                </a:solidFill>
                <a:latin typeface="Times New Roman"/>
                <a:cs typeface="Times New Roman"/>
              </a:rPr>
              <a:t> </a:t>
            </a:r>
            <a:r>
              <a:rPr sz="1100" dirty="0">
                <a:solidFill>
                  <a:srgbClr val="0D0D0D"/>
                </a:solidFill>
                <a:latin typeface="Times New Roman"/>
                <a:cs typeface="Times New Roman"/>
              </a:rPr>
              <a:t>Code,</a:t>
            </a:r>
            <a:r>
              <a:rPr sz="1100" spc="-25" dirty="0">
                <a:solidFill>
                  <a:srgbClr val="0D0D0D"/>
                </a:solidFill>
                <a:latin typeface="Times New Roman"/>
                <a:cs typeface="Times New Roman"/>
              </a:rPr>
              <a:t> </a:t>
            </a:r>
            <a:r>
              <a:rPr sz="1100" spc="-10" dirty="0">
                <a:solidFill>
                  <a:srgbClr val="0D0D0D"/>
                </a:solidFill>
                <a:latin typeface="Times New Roman"/>
                <a:cs typeface="Times New Roman"/>
              </a:rPr>
              <a:t>PyCharm</a:t>
            </a:r>
            <a:endParaRPr sz="1100">
              <a:latin typeface="Times New Roman"/>
              <a:cs typeface="Times New Roman"/>
            </a:endParaRPr>
          </a:p>
          <a:p>
            <a:pPr marL="782320" lvl="1" indent="-312420">
              <a:lnSpc>
                <a:spcPct val="100000"/>
              </a:lnSpc>
              <a:spcBef>
                <a:spcPts val="660"/>
              </a:spcBef>
              <a:buFont typeface="Tahoma"/>
              <a:buChar char="○"/>
              <a:tabLst>
                <a:tab pos="782320" algn="l"/>
              </a:tabLst>
            </a:pPr>
            <a:r>
              <a:rPr sz="1100" spc="-20" dirty="0">
                <a:solidFill>
                  <a:srgbClr val="0D0D0D"/>
                </a:solidFill>
                <a:latin typeface="Times New Roman"/>
                <a:cs typeface="Times New Roman"/>
              </a:rPr>
              <a:t>Version</a:t>
            </a:r>
            <a:r>
              <a:rPr sz="1100" spc="-10" dirty="0">
                <a:solidFill>
                  <a:srgbClr val="0D0D0D"/>
                </a:solidFill>
                <a:latin typeface="Times New Roman"/>
                <a:cs typeface="Times New Roman"/>
              </a:rPr>
              <a:t> </a:t>
            </a:r>
            <a:r>
              <a:rPr sz="1100" dirty="0">
                <a:solidFill>
                  <a:srgbClr val="0D0D0D"/>
                </a:solidFill>
                <a:latin typeface="Times New Roman"/>
                <a:cs typeface="Times New Roman"/>
              </a:rPr>
              <a:t>Control:</a:t>
            </a:r>
            <a:r>
              <a:rPr sz="1100" spc="-15" dirty="0">
                <a:solidFill>
                  <a:srgbClr val="0D0D0D"/>
                </a:solidFill>
                <a:latin typeface="Times New Roman"/>
                <a:cs typeface="Times New Roman"/>
              </a:rPr>
              <a:t> </a:t>
            </a:r>
            <a:r>
              <a:rPr sz="1100" dirty="0">
                <a:solidFill>
                  <a:srgbClr val="0D0D0D"/>
                </a:solidFill>
                <a:latin typeface="Times New Roman"/>
                <a:cs typeface="Times New Roman"/>
              </a:rPr>
              <a:t>Git,</a:t>
            </a:r>
            <a:r>
              <a:rPr sz="1100" spc="-10" dirty="0">
                <a:solidFill>
                  <a:srgbClr val="0D0D0D"/>
                </a:solidFill>
                <a:latin typeface="Times New Roman"/>
                <a:cs typeface="Times New Roman"/>
              </a:rPr>
              <a:t> GitHub</a:t>
            </a:r>
            <a:endParaRPr sz="1100">
              <a:latin typeface="Times New Roman"/>
              <a:cs typeface="Times New Roman"/>
            </a:endParaRPr>
          </a:p>
          <a:p>
            <a:pPr marL="782320" lvl="1" indent="-312420">
              <a:lnSpc>
                <a:spcPct val="100000"/>
              </a:lnSpc>
              <a:spcBef>
                <a:spcPts val="660"/>
              </a:spcBef>
              <a:buFont typeface="Tahoma"/>
              <a:buChar char="○"/>
              <a:tabLst>
                <a:tab pos="782320" algn="l"/>
              </a:tabLst>
            </a:pPr>
            <a:r>
              <a:rPr sz="1100" dirty="0">
                <a:solidFill>
                  <a:srgbClr val="0D0D0D"/>
                </a:solidFill>
                <a:latin typeface="Times New Roman"/>
                <a:cs typeface="Times New Roman"/>
              </a:rPr>
              <a:t>Package</a:t>
            </a:r>
            <a:r>
              <a:rPr sz="1100" spc="-30" dirty="0">
                <a:solidFill>
                  <a:srgbClr val="0D0D0D"/>
                </a:solidFill>
                <a:latin typeface="Times New Roman"/>
                <a:cs typeface="Times New Roman"/>
              </a:rPr>
              <a:t> </a:t>
            </a:r>
            <a:r>
              <a:rPr sz="1100" dirty="0">
                <a:solidFill>
                  <a:srgbClr val="0D0D0D"/>
                </a:solidFill>
                <a:latin typeface="Times New Roman"/>
                <a:cs typeface="Times New Roman"/>
              </a:rPr>
              <a:t>Manager:</a:t>
            </a:r>
            <a:r>
              <a:rPr sz="1100" spc="-25" dirty="0">
                <a:solidFill>
                  <a:srgbClr val="0D0D0D"/>
                </a:solidFill>
                <a:latin typeface="Times New Roman"/>
                <a:cs typeface="Times New Roman"/>
              </a:rPr>
              <a:t> </a:t>
            </a:r>
            <a:r>
              <a:rPr sz="1100" dirty="0">
                <a:solidFill>
                  <a:srgbClr val="0D0D0D"/>
                </a:solidFill>
                <a:latin typeface="Times New Roman"/>
                <a:cs typeface="Times New Roman"/>
              </a:rPr>
              <a:t>pip</a:t>
            </a:r>
            <a:r>
              <a:rPr sz="1100" spc="-20" dirty="0">
                <a:solidFill>
                  <a:srgbClr val="0D0D0D"/>
                </a:solidFill>
                <a:latin typeface="Times New Roman"/>
                <a:cs typeface="Times New Roman"/>
              </a:rPr>
              <a:t> </a:t>
            </a:r>
            <a:r>
              <a:rPr sz="1100" spc="-10" dirty="0">
                <a:solidFill>
                  <a:srgbClr val="0D0D0D"/>
                </a:solidFill>
                <a:latin typeface="Times New Roman"/>
                <a:cs typeface="Times New Roman"/>
              </a:rPr>
              <a:t>(Python)</a:t>
            </a:r>
            <a:endParaRPr sz="1100">
              <a:latin typeface="Times New Roman"/>
              <a:cs typeface="Times New Roman"/>
            </a:endParaRPr>
          </a:p>
          <a:p>
            <a:pPr marL="325120" indent="-312420">
              <a:lnSpc>
                <a:spcPct val="100000"/>
              </a:lnSpc>
              <a:spcBef>
                <a:spcPts val="660"/>
              </a:spcBef>
              <a:buFont typeface="Tahoma"/>
              <a:buChar char="●"/>
              <a:tabLst>
                <a:tab pos="325120" algn="l"/>
              </a:tabLst>
            </a:pPr>
            <a:r>
              <a:rPr sz="1100" dirty="0">
                <a:solidFill>
                  <a:srgbClr val="0D0D0D"/>
                </a:solidFill>
                <a:latin typeface="Times New Roman"/>
                <a:cs typeface="Times New Roman"/>
              </a:rPr>
              <a:t>Backend</a:t>
            </a:r>
            <a:r>
              <a:rPr sz="1100" spc="-60" dirty="0">
                <a:solidFill>
                  <a:srgbClr val="0D0D0D"/>
                </a:solidFill>
                <a:latin typeface="Times New Roman"/>
                <a:cs typeface="Times New Roman"/>
              </a:rPr>
              <a:t> </a:t>
            </a:r>
            <a:r>
              <a:rPr sz="1100" spc="-10" dirty="0">
                <a:solidFill>
                  <a:srgbClr val="0D0D0D"/>
                </a:solidFill>
                <a:latin typeface="Times New Roman"/>
                <a:cs typeface="Times New Roman"/>
              </a:rPr>
              <a:t>Technologies:</a:t>
            </a:r>
            <a:endParaRPr sz="1100">
              <a:latin typeface="Times New Roman"/>
              <a:cs typeface="Times New Roman"/>
            </a:endParaRPr>
          </a:p>
          <a:p>
            <a:pPr marL="782320" lvl="1" indent="-312420">
              <a:lnSpc>
                <a:spcPct val="100000"/>
              </a:lnSpc>
              <a:spcBef>
                <a:spcPts val="660"/>
              </a:spcBef>
              <a:buFont typeface="Tahoma"/>
              <a:buChar char="○"/>
              <a:tabLst>
                <a:tab pos="782320" algn="l"/>
              </a:tabLst>
            </a:pPr>
            <a:r>
              <a:rPr sz="1100" dirty="0">
                <a:solidFill>
                  <a:srgbClr val="0D0D0D"/>
                </a:solidFill>
                <a:latin typeface="Times New Roman"/>
                <a:cs typeface="Times New Roman"/>
              </a:rPr>
              <a:t>Programming</a:t>
            </a:r>
            <a:r>
              <a:rPr sz="1100" spc="-10" dirty="0">
                <a:solidFill>
                  <a:srgbClr val="0D0D0D"/>
                </a:solidFill>
                <a:latin typeface="Times New Roman"/>
                <a:cs typeface="Times New Roman"/>
              </a:rPr>
              <a:t> </a:t>
            </a:r>
            <a:r>
              <a:rPr sz="1100" dirty="0">
                <a:solidFill>
                  <a:srgbClr val="0D0D0D"/>
                </a:solidFill>
                <a:latin typeface="Times New Roman"/>
                <a:cs typeface="Times New Roman"/>
              </a:rPr>
              <a:t>Language:</a:t>
            </a:r>
            <a:r>
              <a:rPr sz="1100" spc="-15" dirty="0">
                <a:solidFill>
                  <a:srgbClr val="0D0D0D"/>
                </a:solidFill>
                <a:latin typeface="Times New Roman"/>
                <a:cs typeface="Times New Roman"/>
              </a:rPr>
              <a:t> </a:t>
            </a:r>
            <a:r>
              <a:rPr sz="1100" dirty="0">
                <a:solidFill>
                  <a:srgbClr val="0D0D0D"/>
                </a:solidFill>
                <a:latin typeface="Times New Roman"/>
                <a:cs typeface="Times New Roman"/>
              </a:rPr>
              <a:t>Python</a:t>
            </a:r>
            <a:r>
              <a:rPr sz="1100" spc="-5" dirty="0">
                <a:solidFill>
                  <a:srgbClr val="0D0D0D"/>
                </a:solidFill>
                <a:latin typeface="Times New Roman"/>
                <a:cs typeface="Times New Roman"/>
              </a:rPr>
              <a:t> </a:t>
            </a:r>
            <a:r>
              <a:rPr sz="1100" dirty="0">
                <a:solidFill>
                  <a:srgbClr val="0D0D0D"/>
                </a:solidFill>
                <a:latin typeface="Times New Roman"/>
                <a:cs typeface="Times New Roman"/>
              </a:rPr>
              <a:t>3.8</a:t>
            </a:r>
            <a:r>
              <a:rPr sz="1100" spc="-10" dirty="0">
                <a:solidFill>
                  <a:srgbClr val="0D0D0D"/>
                </a:solidFill>
                <a:latin typeface="Times New Roman"/>
                <a:cs typeface="Times New Roman"/>
              </a:rPr>
              <a:t> </a:t>
            </a:r>
            <a:r>
              <a:rPr sz="1100" dirty="0">
                <a:solidFill>
                  <a:srgbClr val="0D0D0D"/>
                </a:solidFill>
                <a:latin typeface="Times New Roman"/>
                <a:cs typeface="Times New Roman"/>
              </a:rPr>
              <a:t>or</a:t>
            </a:r>
            <a:r>
              <a:rPr sz="1100" spc="-5" dirty="0">
                <a:solidFill>
                  <a:srgbClr val="0D0D0D"/>
                </a:solidFill>
                <a:latin typeface="Times New Roman"/>
                <a:cs typeface="Times New Roman"/>
              </a:rPr>
              <a:t> </a:t>
            </a:r>
            <a:r>
              <a:rPr sz="1100" spc="-10" dirty="0">
                <a:solidFill>
                  <a:srgbClr val="0D0D0D"/>
                </a:solidFill>
                <a:latin typeface="Times New Roman"/>
                <a:cs typeface="Times New Roman"/>
              </a:rPr>
              <a:t>later</a:t>
            </a:r>
            <a:endParaRPr sz="1100">
              <a:latin typeface="Times New Roman"/>
              <a:cs typeface="Times New Roman"/>
            </a:endParaRPr>
          </a:p>
          <a:p>
            <a:pPr marL="782320" lvl="1" indent="-312420">
              <a:lnSpc>
                <a:spcPct val="100000"/>
              </a:lnSpc>
              <a:spcBef>
                <a:spcPts val="660"/>
              </a:spcBef>
              <a:buFont typeface="Tahoma"/>
              <a:buChar char="○"/>
              <a:tabLst>
                <a:tab pos="782320" algn="l"/>
              </a:tabLst>
            </a:pPr>
            <a:r>
              <a:rPr sz="1100" spc="-20" dirty="0">
                <a:solidFill>
                  <a:srgbClr val="0D0D0D"/>
                </a:solidFill>
                <a:latin typeface="Times New Roman"/>
                <a:cs typeface="Times New Roman"/>
              </a:rPr>
              <a:t>Web </a:t>
            </a:r>
            <a:r>
              <a:rPr sz="1100" dirty="0">
                <a:solidFill>
                  <a:srgbClr val="0D0D0D"/>
                </a:solidFill>
                <a:latin typeface="Times New Roman"/>
                <a:cs typeface="Times New Roman"/>
              </a:rPr>
              <a:t>Framework:</a:t>
            </a:r>
            <a:r>
              <a:rPr sz="1100" spc="-15" dirty="0">
                <a:solidFill>
                  <a:srgbClr val="0D0D0D"/>
                </a:solidFill>
                <a:latin typeface="Times New Roman"/>
                <a:cs typeface="Times New Roman"/>
              </a:rPr>
              <a:t> </a:t>
            </a:r>
            <a:r>
              <a:rPr sz="1100" dirty="0">
                <a:solidFill>
                  <a:srgbClr val="0D0D0D"/>
                </a:solidFill>
                <a:latin typeface="Times New Roman"/>
                <a:cs typeface="Times New Roman"/>
              </a:rPr>
              <a:t>Flask</a:t>
            </a:r>
            <a:r>
              <a:rPr sz="1100" spc="-15" dirty="0">
                <a:solidFill>
                  <a:srgbClr val="0D0D0D"/>
                </a:solidFill>
                <a:latin typeface="Times New Roman"/>
                <a:cs typeface="Times New Roman"/>
              </a:rPr>
              <a:t> </a:t>
            </a:r>
            <a:r>
              <a:rPr sz="1100" dirty="0">
                <a:solidFill>
                  <a:srgbClr val="0D0D0D"/>
                </a:solidFill>
                <a:latin typeface="Times New Roman"/>
                <a:cs typeface="Times New Roman"/>
              </a:rPr>
              <a:t>1.1.2</a:t>
            </a:r>
            <a:r>
              <a:rPr sz="1100" spc="-15" dirty="0">
                <a:solidFill>
                  <a:srgbClr val="0D0D0D"/>
                </a:solidFill>
                <a:latin typeface="Times New Roman"/>
                <a:cs typeface="Times New Roman"/>
              </a:rPr>
              <a:t> </a:t>
            </a:r>
            <a:r>
              <a:rPr sz="1100" dirty="0">
                <a:solidFill>
                  <a:srgbClr val="0D0D0D"/>
                </a:solidFill>
                <a:latin typeface="Times New Roman"/>
                <a:cs typeface="Times New Roman"/>
              </a:rPr>
              <a:t>or</a:t>
            </a:r>
            <a:r>
              <a:rPr sz="1100" spc="-15" dirty="0">
                <a:solidFill>
                  <a:srgbClr val="0D0D0D"/>
                </a:solidFill>
                <a:latin typeface="Times New Roman"/>
                <a:cs typeface="Times New Roman"/>
              </a:rPr>
              <a:t> </a:t>
            </a:r>
            <a:r>
              <a:rPr sz="1100" spc="-10" dirty="0">
                <a:solidFill>
                  <a:srgbClr val="0D0D0D"/>
                </a:solidFill>
                <a:latin typeface="Times New Roman"/>
                <a:cs typeface="Times New Roman"/>
              </a:rPr>
              <a:t>later</a:t>
            </a:r>
            <a:endParaRPr sz="1100">
              <a:latin typeface="Times New Roman"/>
              <a:cs typeface="Times New Roman"/>
            </a:endParaRPr>
          </a:p>
          <a:p>
            <a:pPr marL="782320" lvl="1" indent="-312420">
              <a:lnSpc>
                <a:spcPct val="100000"/>
              </a:lnSpc>
              <a:spcBef>
                <a:spcPts val="660"/>
              </a:spcBef>
              <a:buFont typeface="Tahoma"/>
              <a:buChar char="○"/>
              <a:tabLst>
                <a:tab pos="782320" algn="l"/>
              </a:tabLst>
            </a:pPr>
            <a:r>
              <a:rPr sz="1100" dirty="0">
                <a:solidFill>
                  <a:srgbClr val="0D0D0D"/>
                </a:solidFill>
                <a:latin typeface="Times New Roman"/>
                <a:cs typeface="Times New Roman"/>
              </a:rPr>
              <a:t>Database</a:t>
            </a:r>
            <a:r>
              <a:rPr sz="1100" spc="-35" dirty="0">
                <a:solidFill>
                  <a:srgbClr val="0D0D0D"/>
                </a:solidFill>
                <a:latin typeface="Times New Roman"/>
                <a:cs typeface="Times New Roman"/>
              </a:rPr>
              <a:t> </a:t>
            </a:r>
            <a:r>
              <a:rPr sz="1100" dirty="0">
                <a:solidFill>
                  <a:srgbClr val="0D0D0D"/>
                </a:solidFill>
                <a:latin typeface="Times New Roman"/>
                <a:cs typeface="Times New Roman"/>
              </a:rPr>
              <a:t>Connectivity:</a:t>
            </a:r>
            <a:r>
              <a:rPr sz="1100" spc="-35" dirty="0">
                <a:solidFill>
                  <a:srgbClr val="0D0D0D"/>
                </a:solidFill>
                <a:latin typeface="Times New Roman"/>
                <a:cs typeface="Times New Roman"/>
              </a:rPr>
              <a:t> </a:t>
            </a:r>
            <a:r>
              <a:rPr sz="1100" dirty="0">
                <a:solidFill>
                  <a:srgbClr val="0D0D0D"/>
                </a:solidFill>
                <a:latin typeface="Times New Roman"/>
                <a:cs typeface="Times New Roman"/>
              </a:rPr>
              <a:t>pymongo</a:t>
            </a:r>
            <a:r>
              <a:rPr sz="1100" spc="-25" dirty="0">
                <a:solidFill>
                  <a:srgbClr val="0D0D0D"/>
                </a:solidFill>
                <a:latin typeface="Times New Roman"/>
                <a:cs typeface="Times New Roman"/>
              </a:rPr>
              <a:t> </a:t>
            </a:r>
            <a:r>
              <a:rPr sz="1100" dirty="0">
                <a:solidFill>
                  <a:srgbClr val="0D0D0D"/>
                </a:solidFill>
                <a:latin typeface="Times New Roman"/>
                <a:cs typeface="Times New Roman"/>
              </a:rPr>
              <a:t>3.11.3</a:t>
            </a:r>
            <a:r>
              <a:rPr sz="1100" spc="-30" dirty="0">
                <a:solidFill>
                  <a:srgbClr val="0D0D0D"/>
                </a:solidFill>
                <a:latin typeface="Times New Roman"/>
                <a:cs typeface="Times New Roman"/>
              </a:rPr>
              <a:t> </a:t>
            </a:r>
            <a:r>
              <a:rPr sz="1100" dirty="0">
                <a:solidFill>
                  <a:srgbClr val="0D0D0D"/>
                </a:solidFill>
                <a:latin typeface="Times New Roman"/>
                <a:cs typeface="Times New Roman"/>
              </a:rPr>
              <a:t>or</a:t>
            </a:r>
            <a:r>
              <a:rPr sz="1100" spc="-25" dirty="0">
                <a:solidFill>
                  <a:srgbClr val="0D0D0D"/>
                </a:solidFill>
                <a:latin typeface="Times New Roman"/>
                <a:cs typeface="Times New Roman"/>
              </a:rPr>
              <a:t> </a:t>
            </a:r>
            <a:r>
              <a:rPr sz="1100" spc="-10" dirty="0">
                <a:solidFill>
                  <a:srgbClr val="0D0D0D"/>
                </a:solidFill>
                <a:latin typeface="Times New Roman"/>
                <a:cs typeface="Times New Roman"/>
              </a:rPr>
              <a:t>later</a:t>
            </a:r>
            <a:endParaRPr sz="1100">
              <a:latin typeface="Times New Roman"/>
              <a:cs typeface="Times New Roman"/>
            </a:endParaRPr>
          </a:p>
          <a:p>
            <a:pPr marL="782320" lvl="1" indent="-312420">
              <a:lnSpc>
                <a:spcPct val="100000"/>
              </a:lnSpc>
              <a:spcBef>
                <a:spcPts val="660"/>
              </a:spcBef>
              <a:buFont typeface="Tahoma"/>
              <a:buChar char="○"/>
              <a:tabLst>
                <a:tab pos="782320" algn="l"/>
              </a:tabLst>
            </a:pPr>
            <a:r>
              <a:rPr sz="1100" dirty="0">
                <a:solidFill>
                  <a:srgbClr val="0D0D0D"/>
                </a:solidFill>
                <a:latin typeface="Times New Roman"/>
                <a:cs typeface="Times New Roman"/>
              </a:rPr>
              <a:t>Natural</a:t>
            </a:r>
            <a:r>
              <a:rPr sz="1100" spc="-20" dirty="0">
                <a:solidFill>
                  <a:srgbClr val="0D0D0D"/>
                </a:solidFill>
                <a:latin typeface="Times New Roman"/>
                <a:cs typeface="Times New Roman"/>
              </a:rPr>
              <a:t> </a:t>
            </a:r>
            <a:r>
              <a:rPr sz="1100" spc="-10" dirty="0">
                <a:solidFill>
                  <a:srgbClr val="0D0D0D"/>
                </a:solidFill>
                <a:latin typeface="Times New Roman"/>
                <a:cs typeface="Times New Roman"/>
              </a:rPr>
              <a:t>Language</a:t>
            </a:r>
            <a:r>
              <a:rPr sz="1100" spc="-20" dirty="0">
                <a:solidFill>
                  <a:srgbClr val="0D0D0D"/>
                </a:solidFill>
                <a:latin typeface="Times New Roman"/>
                <a:cs typeface="Times New Roman"/>
              </a:rPr>
              <a:t> </a:t>
            </a:r>
            <a:r>
              <a:rPr sz="1100" dirty="0">
                <a:solidFill>
                  <a:srgbClr val="0D0D0D"/>
                </a:solidFill>
                <a:latin typeface="Times New Roman"/>
                <a:cs typeface="Times New Roman"/>
              </a:rPr>
              <a:t>Processing:</a:t>
            </a:r>
            <a:r>
              <a:rPr sz="1100" spc="-20" dirty="0">
                <a:solidFill>
                  <a:srgbClr val="0D0D0D"/>
                </a:solidFill>
                <a:latin typeface="Times New Roman"/>
                <a:cs typeface="Times New Roman"/>
              </a:rPr>
              <a:t> </a:t>
            </a:r>
            <a:r>
              <a:rPr sz="1100" spc="-30" dirty="0">
                <a:solidFill>
                  <a:srgbClr val="0D0D0D"/>
                </a:solidFill>
                <a:latin typeface="Times New Roman"/>
                <a:cs typeface="Times New Roman"/>
              </a:rPr>
              <a:t>NLTK</a:t>
            </a:r>
            <a:r>
              <a:rPr sz="1100" spc="-20" dirty="0">
                <a:solidFill>
                  <a:srgbClr val="0D0D0D"/>
                </a:solidFill>
                <a:latin typeface="Times New Roman"/>
                <a:cs typeface="Times New Roman"/>
              </a:rPr>
              <a:t> </a:t>
            </a:r>
            <a:r>
              <a:rPr sz="1100" dirty="0">
                <a:solidFill>
                  <a:srgbClr val="0D0D0D"/>
                </a:solidFill>
                <a:latin typeface="Times New Roman"/>
                <a:cs typeface="Times New Roman"/>
              </a:rPr>
              <a:t>3.5</a:t>
            </a:r>
            <a:r>
              <a:rPr sz="1100" spc="-15" dirty="0">
                <a:solidFill>
                  <a:srgbClr val="0D0D0D"/>
                </a:solidFill>
                <a:latin typeface="Times New Roman"/>
                <a:cs typeface="Times New Roman"/>
              </a:rPr>
              <a:t> </a:t>
            </a:r>
            <a:r>
              <a:rPr sz="1100" dirty="0">
                <a:solidFill>
                  <a:srgbClr val="0D0D0D"/>
                </a:solidFill>
                <a:latin typeface="Times New Roman"/>
                <a:cs typeface="Times New Roman"/>
              </a:rPr>
              <a:t>or</a:t>
            </a:r>
            <a:r>
              <a:rPr sz="1100" spc="-15" dirty="0">
                <a:solidFill>
                  <a:srgbClr val="0D0D0D"/>
                </a:solidFill>
                <a:latin typeface="Times New Roman"/>
                <a:cs typeface="Times New Roman"/>
              </a:rPr>
              <a:t> </a:t>
            </a:r>
            <a:r>
              <a:rPr sz="1100" dirty="0">
                <a:solidFill>
                  <a:srgbClr val="0D0D0D"/>
                </a:solidFill>
                <a:latin typeface="Times New Roman"/>
                <a:cs typeface="Times New Roman"/>
              </a:rPr>
              <a:t>later,</a:t>
            </a:r>
            <a:r>
              <a:rPr sz="1100" spc="-15" dirty="0">
                <a:solidFill>
                  <a:srgbClr val="0D0D0D"/>
                </a:solidFill>
                <a:latin typeface="Times New Roman"/>
                <a:cs typeface="Times New Roman"/>
              </a:rPr>
              <a:t> </a:t>
            </a:r>
            <a:r>
              <a:rPr sz="1100" dirty="0">
                <a:solidFill>
                  <a:srgbClr val="0D0D0D"/>
                </a:solidFill>
                <a:latin typeface="Times New Roman"/>
                <a:cs typeface="Times New Roman"/>
              </a:rPr>
              <a:t>BeautifulSoup</a:t>
            </a:r>
            <a:r>
              <a:rPr sz="1100" spc="-15" dirty="0">
                <a:solidFill>
                  <a:srgbClr val="0D0D0D"/>
                </a:solidFill>
                <a:latin typeface="Times New Roman"/>
                <a:cs typeface="Times New Roman"/>
              </a:rPr>
              <a:t> </a:t>
            </a:r>
            <a:r>
              <a:rPr sz="1100" dirty="0">
                <a:solidFill>
                  <a:srgbClr val="0D0D0D"/>
                </a:solidFill>
                <a:latin typeface="Times New Roman"/>
                <a:cs typeface="Times New Roman"/>
              </a:rPr>
              <a:t>4.9.3</a:t>
            </a:r>
            <a:r>
              <a:rPr sz="1100" spc="-15" dirty="0">
                <a:solidFill>
                  <a:srgbClr val="0D0D0D"/>
                </a:solidFill>
                <a:latin typeface="Times New Roman"/>
                <a:cs typeface="Times New Roman"/>
              </a:rPr>
              <a:t> </a:t>
            </a:r>
            <a:r>
              <a:rPr sz="1100" dirty="0">
                <a:solidFill>
                  <a:srgbClr val="0D0D0D"/>
                </a:solidFill>
                <a:latin typeface="Times New Roman"/>
                <a:cs typeface="Times New Roman"/>
              </a:rPr>
              <a:t>or</a:t>
            </a:r>
            <a:r>
              <a:rPr sz="1100" spc="-15" dirty="0">
                <a:solidFill>
                  <a:srgbClr val="0D0D0D"/>
                </a:solidFill>
                <a:latin typeface="Times New Roman"/>
                <a:cs typeface="Times New Roman"/>
              </a:rPr>
              <a:t> </a:t>
            </a:r>
            <a:r>
              <a:rPr sz="1100" spc="-10" dirty="0">
                <a:solidFill>
                  <a:srgbClr val="0D0D0D"/>
                </a:solidFill>
                <a:latin typeface="Times New Roman"/>
                <a:cs typeface="Times New Roman"/>
              </a:rPr>
              <a:t>later</a:t>
            </a:r>
            <a:endParaRPr sz="1100">
              <a:latin typeface="Times New Roman"/>
              <a:cs typeface="Times New Roman"/>
            </a:endParaRPr>
          </a:p>
          <a:p>
            <a:pPr marL="782320" lvl="1" indent="-312420">
              <a:lnSpc>
                <a:spcPct val="100000"/>
              </a:lnSpc>
              <a:spcBef>
                <a:spcPts val="660"/>
              </a:spcBef>
              <a:buFont typeface="Tahoma"/>
              <a:buChar char="○"/>
              <a:tabLst>
                <a:tab pos="782320" algn="l"/>
              </a:tabLst>
            </a:pPr>
            <a:r>
              <a:rPr sz="1100" dirty="0">
                <a:solidFill>
                  <a:srgbClr val="0D0D0D"/>
                </a:solidFill>
                <a:latin typeface="Times New Roman"/>
                <a:cs typeface="Times New Roman"/>
              </a:rPr>
              <a:t>Machine</a:t>
            </a:r>
            <a:r>
              <a:rPr sz="1100" spc="-35" dirty="0">
                <a:solidFill>
                  <a:srgbClr val="0D0D0D"/>
                </a:solidFill>
                <a:latin typeface="Times New Roman"/>
                <a:cs typeface="Times New Roman"/>
              </a:rPr>
              <a:t> </a:t>
            </a:r>
            <a:r>
              <a:rPr sz="1100" dirty="0">
                <a:solidFill>
                  <a:srgbClr val="0D0D0D"/>
                </a:solidFill>
                <a:latin typeface="Times New Roman"/>
                <a:cs typeface="Times New Roman"/>
              </a:rPr>
              <a:t>Learning:</a:t>
            </a:r>
            <a:r>
              <a:rPr sz="1100" spc="-25" dirty="0">
                <a:solidFill>
                  <a:srgbClr val="0D0D0D"/>
                </a:solidFill>
                <a:latin typeface="Times New Roman"/>
                <a:cs typeface="Times New Roman"/>
              </a:rPr>
              <a:t> </a:t>
            </a:r>
            <a:r>
              <a:rPr sz="1100" spc="-10" dirty="0">
                <a:solidFill>
                  <a:srgbClr val="0D0D0D"/>
                </a:solidFill>
                <a:latin typeface="Times New Roman"/>
                <a:cs typeface="Times New Roman"/>
              </a:rPr>
              <a:t>OpenAI</a:t>
            </a:r>
            <a:r>
              <a:rPr sz="1100" spc="-65" dirty="0">
                <a:solidFill>
                  <a:srgbClr val="0D0D0D"/>
                </a:solidFill>
                <a:latin typeface="Times New Roman"/>
                <a:cs typeface="Times New Roman"/>
              </a:rPr>
              <a:t> </a:t>
            </a:r>
            <a:r>
              <a:rPr sz="1100" spc="-25" dirty="0">
                <a:solidFill>
                  <a:srgbClr val="0D0D0D"/>
                </a:solidFill>
                <a:latin typeface="Times New Roman"/>
                <a:cs typeface="Times New Roman"/>
              </a:rPr>
              <a:t>API</a:t>
            </a:r>
            <a:endParaRPr sz="1100">
              <a:latin typeface="Times New Roman"/>
              <a:cs typeface="Times New Roman"/>
            </a:endParaRPr>
          </a:p>
          <a:p>
            <a:pPr marL="325120" indent="-312420">
              <a:lnSpc>
                <a:spcPct val="100000"/>
              </a:lnSpc>
              <a:spcBef>
                <a:spcPts val="660"/>
              </a:spcBef>
              <a:buFont typeface="Tahoma"/>
              <a:buChar char="●"/>
              <a:tabLst>
                <a:tab pos="325120" algn="l"/>
              </a:tabLst>
            </a:pPr>
            <a:r>
              <a:rPr sz="1100" dirty="0">
                <a:solidFill>
                  <a:srgbClr val="0D0D0D"/>
                </a:solidFill>
                <a:latin typeface="Times New Roman"/>
                <a:cs typeface="Times New Roman"/>
              </a:rPr>
              <a:t>Frontend</a:t>
            </a:r>
            <a:r>
              <a:rPr sz="1100" spc="-20" dirty="0">
                <a:solidFill>
                  <a:srgbClr val="0D0D0D"/>
                </a:solidFill>
                <a:latin typeface="Times New Roman"/>
                <a:cs typeface="Times New Roman"/>
              </a:rPr>
              <a:t> </a:t>
            </a:r>
            <a:r>
              <a:rPr sz="1100" spc="-10" dirty="0">
                <a:solidFill>
                  <a:srgbClr val="0D0D0D"/>
                </a:solidFill>
                <a:latin typeface="Times New Roman"/>
                <a:cs typeface="Times New Roman"/>
              </a:rPr>
              <a:t>Technologies:</a:t>
            </a:r>
            <a:endParaRPr sz="1100">
              <a:latin typeface="Times New Roman"/>
              <a:cs typeface="Times New Roman"/>
            </a:endParaRPr>
          </a:p>
          <a:p>
            <a:pPr marL="782320" lvl="1" indent="-312420">
              <a:lnSpc>
                <a:spcPct val="100000"/>
              </a:lnSpc>
              <a:spcBef>
                <a:spcPts val="660"/>
              </a:spcBef>
              <a:buFont typeface="Tahoma"/>
              <a:buChar char="○"/>
              <a:tabLst>
                <a:tab pos="782320" algn="l"/>
              </a:tabLst>
            </a:pPr>
            <a:r>
              <a:rPr sz="1100" dirty="0">
                <a:solidFill>
                  <a:srgbClr val="0D0D0D"/>
                </a:solidFill>
                <a:latin typeface="Times New Roman"/>
                <a:cs typeface="Times New Roman"/>
              </a:rPr>
              <a:t>HTML5,</a:t>
            </a:r>
            <a:r>
              <a:rPr sz="1100" spc="-35" dirty="0">
                <a:solidFill>
                  <a:srgbClr val="0D0D0D"/>
                </a:solidFill>
                <a:latin typeface="Times New Roman"/>
                <a:cs typeface="Times New Roman"/>
              </a:rPr>
              <a:t> </a:t>
            </a:r>
            <a:r>
              <a:rPr sz="1100" dirty="0">
                <a:solidFill>
                  <a:srgbClr val="0D0D0D"/>
                </a:solidFill>
                <a:latin typeface="Times New Roman"/>
                <a:cs typeface="Times New Roman"/>
              </a:rPr>
              <a:t>CSS3,</a:t>
            </a:r>
            <a:r>
              <a:rPr sz="1100" spc="-35" dirty="0">
                <a:solidFill>
                  <a:srgbClr val="0D0D0D"/>
                </a:solidFill>
                <a:latin typeface="Times New Roman"/>
                <a:cs typeface="Times New Roman"/>
              </a:rPr>
              <a:t> </a:t>
            </a:r>
            <a:r>
              <a:rPr sz="1100" spc="-10" dirty="0">
                <a:solidFill>
                  <a:srgbClr val="0D0D0D"/>
                </a:solidFill>
                <a:latin typeface="Times New Roman"/>
                <a:cs typeface="Times New Roman"/>
              </a:rPr>
              <a:t>JavaScript</a:t>
            </a:r>
            <a:endParaRPr sz="1100">
              <a:latin typeface="Times New Roman"/>
              <a:cs typeface="Times New Roman"/>
            </a:endParaRPr>
          </a:p>
          <a:p>
            <a:pPr marL="782320" lvl="1" indent="-312420">
              <a:lnSpc>
                <a:spcPct val="100000"/>
              </a:lnSpc>
              <a:spcBef>
                <a:spcPts val="660"/>
              </a:spcBef>
              <a:buFont typeface="Tahoma"/>
              <a:buChar char="○"/>
              <a:tabLst>
                <a:tab pos="782320" algn="l"/>
              </a:tabLst>
            </a:pPr>
            <a:r>
              <a:rPr sz="1100" dirty="0">
                <a:solidFill>
                  <a:srgbClr val="0D0D0D"/>
                </a:solidFill>
                <a:latin typeface="Times New Roman"/>
                <a:cs typeface="Times New Roman"/>
              </a:rPr>
              <a:t>Frontend</a:t>
            </a:r>
            <a:r>
              <a:rPr sz="1100" spc="-10" dirty="0">
                <a:solidFill>
                  <a:srgbClr val="0D0D0D"/>
                </a:solidFill>
                <a:latin typeface="Times New Roman"/>
                <a:cs typeface="Times New Roman"/>
              </a:rPr>
              <a:t> </a:t>
            </a:r>
            <a:r>
              <a:rPr sz="1100" dirty="0">
                <a:solidFill>
                  <a:srgbClr val="0D0D0D"/>
                </a:solidFill>
                <a:latin typeface="Times New Roman"/>
                <a:cs typeface="Times New Roman"/>
              </a:rPr>
              <a:t>Framework:</a:t>
            </a:r>
            <a:r>
              <a:rPr sz="1100" spc="-15" dirty="0">
                <a:solidFill>
                  <a:srgbClr val="0D0D0D"/>
                </a:solidFill>
                <a:latin typeface="Times New Roman"/>
                <a:cs typeface="Times New Roman"/>
              </a:rPr>
              <a:t> </a:t>
            </a:r>
            <a:r>
              <a:rPr sz="1100" dirty="0">
                <a:solidFill>
                  <a:srgbClr val="0D0D0D"/>
                </a:solidFill>
                <a:latin typeface="Times New Roman"/>
                <a:cs typeface="Times New Roman"/>
              </a:rPr>
              <a:t>Bootstrap</a:t>
            </a:r>
            <a:r>
              <a:rPr sz="1100" spc="-10" dirty="0">
                <a:solidFill>
                  <a:srgbClr val="0D0D0D"/>
                </a:solidFill>
                <a:latin typeface="Times New Roman"/>
                <a:cs typeface="Times New Roman"/>
              </a:rPr>
              <a:t> </a:t>
            </a:r>
            <a:r>
              <a:rPr sz="1100" dirty="0">
                <a:solidFill>
                  <a:srgbClr val="0D0D0D"/>
                </a:solidFill>
                <a:latin typeface="Times New Roman"/>
                <a:cs typeface="Times New Roman"/>
              </a:rPr>
              <a:t>4.5.2</a:t>
            </a:r>
            <a:r>
              <a:rPr sz="1100" spc="-10" dirty="0">
                <a:solidFill>
                  <a:srgbClr val="0D0D0D"/>
                </a:solidFill>
                <a:latin typeface="Times New Roman"/>
                <a:cs typeface="Times New Roman"/>
              </a:rPr>
              <a:t> </a:t>
            </a:r>
            <a:r>
              <a:rPr sz="1100" dirty="0">
                <a:solidFill>
                  <a:srgbClr val="0D0D0D"/>
                </a:solidFill>
                <a:latin typeface="Times New Roman"/>
                <a:cs typeface="Times New Roman"/>
              </a:rPr>
              <a:t>or</a:t>
            </a:r>
            <a:r>
              <a:rPr sz="1100" spc="-5" dirty="0">
                <a:solidFill>
                  <a:srgbClr val="0D0D0D"/>
                </a:solidFill>
                <a:latin typeface="Times New Roman"/>
                <a:cs typeface="Times New Roman"/>
              </a:rPr>
              <a:t> </a:t>
            </a:r>
            <a:r>
              <a:rPr sz="1100" spc="-10" dirty="0">
                <a:solidFill>
                  <a:srgbClr val="0D0D0D"/>
                </a:solidFill>
                <a:latin typeface="Times New Roman"/>
                <a:cs typeface="Times New Roman"/>
              </a:rPr>
              <a:t>later</a:t>
            </a:r>
            <a:endParaRPr sz="11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Architecture</a:t>
            </a:r>
            <a:r>
              <a:rPr spc="-70" dirty="0"/>
              <a:t> </a:t>
            </a:r>
            <a:r>
              <a:rPr spc="-10" dirty="0"/>
              <a:t>Diagram</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65" dirty="0"/>
              <a:t> </a:t>
            </a:r>
            <a:r>
              <a:rPr dirty="0"/>
              <a:t>Engineering</a:t>
            </a:r>
            <a:r>
              <a:rPr spc="-60"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8</a:t>
            </a:fld>
            <a:endParaRPr spc="-25" dirty="0"/>
          </a:p>
        </p:txBody>
      </p:sp>
      <p:pic>
        <p:nvPicPr>
          <p:cNvPr id="8" name="Picture 7">
            <a:extLst>
              <a:ext uri="{FF2B5EF4-FFF2-40B4-BE49-F238E27FC236}">
                <a16:creationId xmlns:a16="http://schemas.microsoft.com/office/drawing/2014/main" id="{1A320D8D-F7D5-5A9B-A307-C45EAE8BF4D8}"/>
              </a:ext>
            </a:extLst>
          </p:cNvPr>
          <p:cNvPicPr>
            <a:picLocks noChangeAspect="1"/>
          </p:cNvPicPr>
          <p:nvPr/>
        </p:nvPicPr>
        <p:blipFill rotWithShape="1">
          <a:blip r:embed="rId2"/>
          <a:srcRect l="2527" t="1259" r="2692" b="8282"/>
          <a:stretch/>
        </p:blipFill>
        <p:spPr>
          <a:xfrm>
            <a:off x="1881761" y="1012929"/>
            <a:ext cx="4967924" cy="538521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Functional</a:t>
            </a:r>
            <a:r>
              <a:rPr spc="-240" dirty="0"/>
              <a:t> </a:t>
            </a:r>
            <a:r>
              <a:rPr spc="-10" dirty="0"/>
              <a:t>Description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65" dirty="0"/>
              <a:t> </a:t>
            </a:r>
            <a:r>
              <a:rPr dirty="0"/>
              <a:t>Engineering</a:t>
            </a:r>
            <a:r>
              <a:rPr spc="-60"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9</a:t>
            </a:fld>
            <a:endParaRPr spc="-25" dirty="0"/>
          </a:p>
        </p:txBody>
      </p:sp>
      <p:sp>
        <p:nvSpPr>
          <p:cNvPr id="3" name="object 3"/>
          <p:cNvSpPr txBox="1"/>
          <p:nvPr/>
        </p:nvSpPr>
        <p:spPr>
          <a:xfrm>
            <a:off x="263525" y="1008379"/>
            <a:ext cx="8609330" cy="4629472"/>
          </a:xfrm>
          <a:prstGeom prst="rect">
            <a:avLst/>
          </a:prstGeom>
        </p:spPr>
        <p:txBody>
          <a:bodyPr vert="horz" wrap="square" lIns="0" tIns="12700" rIns="0" bIns="0" rtlCol="0">
            <a:spAutoFit/>
          </a:bodyPr>
          <a:lstStyle/>
          <a:p>
            <a:pPr marL="12700">
              <a:lnSpc>
                <a:spcPct val="100000"/>
              </a:lnSpc>
              <a:spcBef>
                <a:spcPts val="100"/>
              </a:spcBef>
            </a:pPr>
            <a:r>
              <a:rPr lang="en-US" sz="1500" b="1" spc="-10" dirty="0">
                <a:solidFill>
                  <a:srgbClr val="0D0D0D"/>
                </a:solidFill>
                <a:latin typeface="Times New Roman"/>
                <a:cs typeface="Times New Roman"/>
              </a:rPr>
              <a:t>MODULES</a:t>
            </a:r>
            <a:endParaRPr lang="en-US" sz="1500" dirty="0">
              <a:latin typeface="Times New Roman"/>
              <a:cs typeface="Times New Roman"/>
            </a:endParaRPr>
          </a:p>
          <a:p>
            <a:pPr marL="8255" algn="just">
              <a:lnSpc>
                <a:spcPct val="100000"/>
              </a:lnSpc>
              <a:buSzPct val="93333"/>
              <a:tabLst>
                <a:tab pos="154305" algn="l"/>
              </a:tabLst>
            </a:pPr>
            <a:endParaRPr lang="en-US" sz="1500" b="1" dirty="0">
              <a:solidFill>
                <a:srgbClr val="0D0D0D"/>
              </a:solidFill>
              <a:latin typeface="Times New Roman"/>
              <a:cs typeface="Times New Roman"/>
            </a:endParaRPr>
          </a:p>
          <a:p>
            <a:pPr marL="8255" algn="just">
              <a:lnSpc>
                <a:spcPct val="100000"/>
              </a:lnSpc>
              <a:buSzPct val="93333"/>
              <a:tabLst>
                <a:tab pos="154305" algn="l"/>
              </a:tabLst>
            </a:pPr>
            <a:r>
              <a:rPr lang="en-US" b="1" dirty="0">
                <a:solidFill>
                  <a:srgbClr val="0D0D0D"/>
                </a:solidFill>
                <a:latin typeface="Times New Roman"/>
                <a:cs typeface="Times New Roman"/>
              </a:rPr>
              <a:t>1. User Interface Module: </a:t>
            </a:r>
            <a:r>
              <a:rPr lang="en-US" dirty="0">
                <a:solidFill>
                  <a:srgbClr val="0D0D0D"/>
                </a:solidFill>
                <a:latin typeface="Times New Roman"/>
                <a:cs typeface="Times New Roman"/>
              </a:rPr>
              <a:t>This module is crafted to provide users with an</a:t>
            </a:r>
          </a:p>
          <a:p>
            <a:pPr marL="8255" algn="just">
              <a:lnSpc>
                <a:spcPct val="100000"/>
              </a:lnSpc>
              <a:buSzPct val="93333"/>
              <a:tabLst>
                <a:tab pos="154305" algn="l"/>
              </a:tabLst>
            </a:pPr>
            <a:r>
              <a:rPr lang="en-US" dirty="0">
                <a:solidFill>
                  <a:srgbClr val="0D0D0D"/>
                </a:solidFill>
                <a:latin typeface="Times New Roman"/>
                <a:cs typeface="Times New Roman"/>
              </a:rPr>
              <a:t>intuitive interface for seamless interaction with the Legal Chatbot. It encompasses</a:t>
            </a:r>
          </a:p>
          <a:p>
            <a:pPr marL="8255" algn="just">
              <a:lnSpc>
                <a:spcPct val="100000"/>
              </a:lnSpc>
              <a:buSzPct val="93333"/>
              <a:tabLst>
                <a:tab pos="154305" algn="l"/>
              </a:tabLst>
            </a:pPr>
            <a:r>
              <a:rPr lang="en-US" dirty="0">
                <a:solidFill>
                  <a:srgbClr val="0D0D0D"/>
                </a:solidFill>
                <a:latin typeface="Times New Roman"/>
                <a:cs typeface="Times New Roman"/>
              </a:rPr>
              <a:t>features like text input/output, interactive elements, and options for language selection</a:t>
            </a:r>
          </a:p>
          <a:p>
            <a:pPr marL="8255" algn="just">
              <a:lnSpc>
                <a:spcPct val="100000"/>
              </a:lnSpc>
              <a:buSzPct val="93333"/>
              <a:tabLst>
                <a:tab pos="154305" algn="l"/>
              </a:tabLst>
            </a:pPr>
            <a:r>
              <a:rPr lang="en-US" dirty="0">
                <a:solidFill>
                  <a:srgbClr val="0D0D0D"/>
                </a:solidFill>
                <a:latin typeface="Times New Roman"/>
                <a:cs typeface="Times New Roman"/>
              </a:rPr>
              <a:t>and accessibility settings, ensuring a user-friendly experience.</a:t>
            </a:r>
          </a:p>
          <a:p>
            <a:pPr marL="8255" algn="just">
              <a:lnSpc>
                <a:spcPct val="100000"/>
              </a:lnSpc>
              <a:buSzPct val="93333"/>
              <a:tabLst>
                <a:tab pos="154305" algn="l"/>
              </a:tabLst>
            </a:pPr>
            <a:endParaRPr lang="en-US" dirty="0">
              <a:solidFill>
                <a:srgbClr val="0D0D0D"/>
              </a:solidFill>
              <a:latin typeface="Times New Roman"/>
              <a:cs typeface="Times New Roman"/>
            </a:endParaRPr>
          </a:p>
          <a:p>
            <a:pPr marL="8255" algn="just">
              <a:lnSpc>
                <a:spcPct val="100000"/>
              </a:lnSpc>
              <a:buSzPct val="93333"/>
              <a:tabLst>
                <a:tab pos="154305" algn="l"/>
              </a:tabLst>
            </a:pPr>
            <a:r>
              <a:rPr lang="en-US" b="1" dirty="0">
                <a:solidFill>
                  <a:srgbClr val="0D0D0D"/>
                </a:solidFill>
                <a:latin typeface="Times New Roman"/>
                <a:cs typeface="Times New Roman"/>
              </a:rPr>
              <a:t>2. Natural Language Processing (NLP) Module: </a:t>
            </a:r>
            <a:r>
              <a:rPr lang="en-US" dirty="0">
                <a:solidFill>
                  <a:srgbClr val="0D0D0D"/>
                </a:solidFill>
                <a:latin typeface="Times New Roman"/>
                <a:cs typeface="Times New Roman"/>
              </a:rPr>
              <a:t>Tasked with analyzing user</a:t>
            </a:r>
          </a:p>
          <a:p>
            <a:pPr marL="8255" algn="just">
              <a:lnSpc>
                <a:spcPct val="100000"/>
              </a:lnSpc>
              <a:buSzPct val="93333"/>
              <a:tabLst>
                <a:tab pos="154305" algn="l"/>
              </a:tabLst>
            </a:pPr>
            <a:r>
              <a:rPr lang="en-US" dirty="0">
                <a:solidFill>
                  <a:srgbClr val="0D0D0D"/>
                </a:solidFill>
                <a:latin typeface="Times New Roman"/>
                <a:cs typeface="Times New Roman"/>
              </a:rPr>
              <a:t>queries, extracting pertinent information, and generating suitable responses, the NLP</a:t>
            </a:r>
          </a:p>
          <a:p>
            <a:pPr marL="8255" algn="just">
              <a:lnSpc>
                <a:spcPct val="100000"/>
              </a:lnSpc>
              <a:buSzPct val="93333"/>
              <a:tabLst>
                <a:tab pos="154305" algn="l"/>
              </a:tabLst>
            </a:pPr>
            <a:r>
              <a:rPr lang="en-US" dirty="0">
                <a:solidFill>
                  <a:srgbClr val="0D0D0D"/>
                </a:solidFill>
                <a:latin typeface="Times New Roman"/>
                <a:cs typeface="Times New Roman"/>
              </a:rPr>
              <a:t>module utilizes advanced techniques such as tokenization and named entity</a:t>
            </a:r>
          </a:p>
          <a:p>
            <a:pPr marL="8255" algn="just">
              <a:lnSpc>
                <a:spcPct val="100000"/>
              </a:lnSpc>
              <a:buSzPct val="93333"/>
              <a:tabLst>
                <a:tab pos="154305" algn="l"/>
              </a:tabLst>
            </a:pPr>
            <a:r>
              <a:rPr lang="en-US" dirty="0">
                <a:solidFill>
                  <a:srgbClr val="0D0D0D"/>
                </a:solidFill>
                <a:latin typeface="Times New Roman"/>
                <a:cs typeface="Times New Roman"/>
              </a:rPr>
              <a:t>recognition. Its goal is to comprehend user intent and context effectively to deliver</a:t>
            </a:r>
          </a:p>
          <a:p>
            <a:pPr marL="8255" algn="just">
              <a:lnSpc>
                <a:spcPct val="100000"/>
              </a:lnSpc>
              <a:buSzPct val="93333"/>
              <a:tabLst>
                <a:tab pos="154305" algn="l"/>
              </a:tabLst>
            </a:pPr>
            <a:r>
              <a:rPr lang="en-US" dirty="0">
                <a:solidFill>
                  <a:srgbClr val="0D0D0D"/>
                </a:solidFill>
                <a:latin typeface="Times New Roman"/>
                <a:cs typeface="Times New Roman"/>
              </a:rPr>
              <a:t>accurate and contextually relevant responses.</a:t>
            </a:r>
          </a:p>
          <a:p>
            <a:pPr marL="8255" algn="just">
              <a:lnSpc>
                <a:spcPct val="100000"/>
              </a:lnSpc>
              <a:buSzPct val="93333"/>
              <a:tabLst>
                <a:tab pos="154305" algn="l"/>
              </a:tabLst>
            </a:pPr>
            <a:endParaRPr lang="en-US" dirty="0">
              <a:solidFill>
                <a:srgbClr val="0D0D0D"/>
              </a:solidFill>
              <a:latin typeface="Times New Roman"/>
              <a:cs typeface="Times New Roman"/>
            </a:endParaRPr>
          </a:p>
          <a:p>
            <a:pPr marL="8255" algn="just">
              <a:lnSpc>
                <a:spcPct val="100000"/>
              </a:lnSpc>
              <a:buSzPct val="93333"/>
              <a:tabLst>
                <a:tab pos="154305" algn="l"/>
              </a:tabLst>
            </a:pPr>
            <a:r>
              <a:rPr lang="en-US" b="1" dirty="0">
                <a:latin typeface="Times New Roman"/>
                <a:cs typeface="Times New Roman"/>
              </a:rPr>
              <a:t>3. Multilingual Support Module</a:t>
            </a:r>
            <a:r>
              <a:rPr lang="en-US" dirty="0">
                <a:latin typeface="Times New Roman"/>
                <a:cs typeface="Times New Roman"/>
              </a:rPr>
              <a:t>: Empowering the chatbot to communicate with</a:t>
            </a:r>
          </a:p>
          <a:p>
            <a:pPr marL="8255" algn="just">
              <a:lnSpc>
                <a:spcPct val="100000"/>
              </a:lnSpc>
              <a:buSzPct val="93333"/>
              <a:tabLst>
                <a:tab pos="154305" algn="l"/>
              </a:tabLst>
            </a:pPr>
            <a:r>
              <a:rPr lang="en-US" dirty="0">
                <a:latin typeface="Times New Roman"/>
                <a:cs typeface="Times New Roman"/>
              </a:rPr>
              <a:t>users in multiple languages, this module includes features such as language detection,</a:t>
            </a:r>
          </a:p>
          <a:p>
            <a:pPr marL="8255" algn="just">
              <a:lnSpc>
                <a:spcPct val="100000"/>
              </a:lnSpc>
              <a:buSzPct val="93333"/>
              <a:tabLst>
                <a:tab pos="154305" algn="l"/>
              </a:tabLst>
            </a:pPr>
            <a:r>
              <a:rPr lang="en-US" dirty="0">
                <a:latin typeface="Times New Roman"/>
                <a:cs typeface="Times New Roman"/>
              </a:rPr>
              <a:t>translation services, and language-specific resources. Its aim is to ensure accessibility</a:t>
            </a:r>
          </a:p>
          <a:p>
            <a:pPr marL="8255" algn="just">
              <a:lnSpc>
                <a:spcPct val="100000"/>
              </a:lnSpc>
              <a:buSzPct val="93333"/>
              <a:tabLst>
                <a:tab pos="154305" algn="l"/>
              </a:tabLst>
            </a:pPr>
            <a:r>
              <a:rPr lang="en-US" dirty="0">
                <a:latin typeface="Times New Roman"/>
                <a:cs typeface="Times New Roman"/>
              </a:rPr>
              <a:t>for users worldwide, particularly those from diverse linguistic backgrounds.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TotalTime>
  <Words>1874</Words>
  <Application>Microsoft Office PowerPoint</Application>
  <PresentationFormat>On-screen Show (4:3)</PresentationFormat>
  <Paragraphs>225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Tahoma</vt:lpstr>
      <vt:lpstr>Times New Roman</vt:lpstr>
      <vt:lpstr>Office Theme</vt:lpstr>
      <vt:lpstr>GLOWGUIDE – LEGAL     INFORMATION CHATBOT</vt:lpstr>
      <vt:lpstr>Abstract</vt:lpstr>
      <vt:lpstr>Problem Statement</vt:lpstr>
      <vt:lpstr>Aim and Objectives</vt:lpstr>
      <vt:lpstr>Existing System</vt:lpstr>
      <vt:lpstr>Proposed System</vt:lpstr>
      <vt:lpstr>Hardware &amp; Software Requirements</vt:lpstr>
      <vt:lpstr>Architecture Diagram</vt:lpstr>
      <vt:lpstr>Functional Description</vt:lpstr>
      <vt:lpstr>Sample coding</vt:lpstr>
      <vt:lpstr>Sample coding</vt:lpstr>
      <vt:lpstr>Sample coding</vt:lpstr>
      <vt:lpstr>Sample coding</vt:lpstr>
      <vt:lpstr>Outputs and Final Results</vt:lpstr>
      <vt:lpstr>Outputs and Final Results</vt:lpstr>
      <vt:lpstr>Conclusion and Future Enhancements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210701041-GE19612-PRIEE Project PPT.pptx</dc:title>
  <cp:lastModifiedBy>Madhan B</cp:lastModifiedBy>
  <cp:revision>8</cp:revision>
  <dcterms:created xsi:type="dcterms:W3CDTF">2024-05-19T19:50:01Z</dcterms:created>
  <dcterms:modified xsi:type="dcterms:W3CDTF">2024-05-20T03:34:10Z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