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sldIdLst>
    <p:sldId id="256" r:id="rId2"/>
    <p:sldId id="257" r:id="rId3"/>
    <p:sldId id="374" r:id="rId4"/>
    <p:sldId id="375" r:id="rId5"/>
    <p:sldId id="376" r:id="rId6"/>
    <p:sldId id="377" r:id="rId7"/>
    <p:sldId id="378" r:id="rId8"/>
    <p:sldId id="379" r:id="rId9"/>
    <p:sldId id="380" r:id="rId10"/>
    <p:sldId id="381" r:id="rId11"/>
    <p:sldId id="382" r:id="rId12"/>
    <p:sldId id="383" r:id="rId13"/>
    <p:sldId id="368" r:id="rId14"/>
    <p:sldId id="373" r:id="rId15"/>
    <p:sldId id="369" r:id="rId16"/>
    <p:sldId id="370" r:id="rId17"/>
    <p:sldId id="3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50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First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First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First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766218"/>
            <a:ext cx="10515600" cy="1325563"/>
          </a:xfrm>
          <a:prstGeom prst="rect">
            <a:avLst/>
          </a:prstGeom>
        </p:spPr>
        <p:txBody>
          <a:bodyPr vert="horz" lIns="91440" tIns="45720" rIns="91440" bIns="45720" rtlCol="0" anchor="ctr">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rgbClr val="7030A0"/>
                </a:solidFill>
                <a:latin typeface="Verdana" panose="020B0604030504040204" pitchFamily="34" charset="0"/>
                <a:ea typeface="+mn-ea"/>
                <a:cs typeface="+mn-cs"/>
              </a:rPr>
              <a:t>Integrating Hybrid Deep Learning Architectures for </a:t>
            </a:r>
          </a:p>
          <a:p>
            <a:r>
              <a:rPr lang="en-US" sz="4000" b="1" dirty="0">
                <a:solidFill>
                  <a:srgbClr val="7030A0"/>
                </a:solidFill>
                <a:latin typeface="Verdana" panose="020B0604030504040204" pitchFamily="34" charset="0"/>
                <a:ea typeface="+mn-ea"/>
                <a:cs typeface="+mn-cs"/>
              </a:rPr>
              <a:t>Accurate Brain Tumor Classification</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789712" y="4816872"/>
            <a:ext cx="36021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Supervisor</a:t>
            </a:r>
          </a:p>
          <a:p>
            <a:pPr>
              <a:spcBef>
                <a:spcPct val="0"/>
              </a:spcBef>
              <a:buClrTx/>
              <a:buFontTx/>
              <a:buNone/>
            </a:pPr>
            <a:r>
              <a:rPr lang="en-IN" altLang="en-US" sz="2400" b="1" dirty="0">
                <a:solidFill>
                  <a:srgbClr val="FF0000"/>
                </a:solidFill>
              </a:rPr>
              <a:t>Dr. Bhuvaneswari R</a:t>
            </a:r>
          </a:p>
          <a:p>
            <a:pPr>
              <a:spcBef>
                <a:spcPct val="0"/>
              </a:spcBef>
              <a:buClrTx/>
              <a:buFontTx/>
              <a:buNone/>
            </a:pPr>
            <a:r>
              <a:rPr lang="en-IN" altLang="en-US" sz="2400" b="1" dirty="0">
                <a:solidFill>
                  <a:srgbClr val="FF0000"/>
                </a:solidFill>
              </a:rPr>
              <a:t>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5260932" y="5183902"/>
            <a:ext cx="60443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                 Madhan B - 210701138</a:t>
            </a:r>
          </a:p>
          <a:p>
            <a:pPr>
              <a:spcBef>
                <a:spcPct val="0"/>
              </a:spcBef>
              <a:buClrTx/>
              <a:buFontTx/>
              <a:buNone/>
            </a:pPr>
            <a:r>
              <a:rPr lang="en-IN" altLang="en-US" sz="2400" b="1" dirty="0">
                <a:solidFill>
                  <a:srgbClr val="FF0000"/>
                </a:solidFill>
              </a:rPr>
              <a:t>Mohamed Basman M - 210701160</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
        <p:nvSpPr>
          <p:cNvPr id="2" name="TextBox 1">
            <a:extLst>
              <a:ext uri="{FF2B5EF4-FFF2-40B4-BE49-F238E27FC236}">
                <a16:creationId xmlns:a16="http://schemas.microsoft.com/office/drawing/2014/main" id="{C308B2D1-5CFE-567C-1097-EBE20F6D4F9B}"/>
              </a:ext>
            </a:extLst>
          </p:cNvPr>
          <p:cNvSpPr txBox="1">
            <a:spLocks noChangeArrowheads="1"/>
          </p:cNvSpPr>
          <p:nvPr/>
        </p:nvSpPr>
        <p:spPr bwMode="auto">
          <a:xfrm>
            <a:off x="6801633" y="4634338"/>
            <a:ext cx="45036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Batch ID - B21A2425C09</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- 8</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dirty="0"/>
              <a:t>Multiclass Classification of Malignant Brain Tumors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000" dirty="0">
                <a:solidFill>
                  <a:srgbClr val="000000"/>
                </a:solidFill>
                <a:latin typeface="+mj-lt"/>
                <a:cs typeface="Times New Roman" panose="02020603050405020304" pitchFamily="18" charset="0"/>
              </a:rPr>
              <a:t>Authors: Ankit Vidyarthi, Ruchi Agarwal</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1800" dirty="0">
              <a:solidFill>
                <a:srgbClr val="000000"/>
              </a:solidFill>
              <a:latin typeface="+mj-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800" dirty="0"/>
              <a:t>	This study introduces a computer-aided diagnosis system to classify high-grade malignant brain tumors into five distinct categories. It proposes a new feature selection algorithm, the Cumulative Variance Method (CVM), to extract relevant features from a large dataset. Three classifiers—K-Nearest </a:t>
            </a:r>
            <a:r>
              <a:rPr lang="en-US" sz="1800" dirty="0" err="1"/>
              <a:t>Neighbour</a:t>
            </a:r>
            <a:r>
              <a:rPr lang="en-US" sz="1800" dirty="0"/>
              <a:t> (KNN), multi-class Support Vector Machine (</a:t>
            </a:r>
            <a:r>
              <a:rPr lang="en-US" sz="1800" dirty="0" err="1"/>
              <a:t>mSVM</a:t>
            </a:r>
            <a:r>
              <a:rPr lang="en-US" sz="1800" dirty="0"/>
              <a:t>), and Neural Network (NN)—are used to train and test the model.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Pros :</a:t>
            </a:r>
            <a:r>
              <a:rPr kumimoji="0" lang="en-US" altLang="en-US" sz="1800" b="0" i="0" u="none" strike="noStrike" kern="0" cap="none" spc="0" normalizeH="0" baseline="0" noProof="0" dirty="0">
                <a:ln>
                  <a:noFill/>
                </a:ln>
                <a:solidFill>
                  <a:srgbClr val="000000"/>
                </a:solidFill>
                <a:effectLst/>
                <a:uLnTx/>
                <a:uFillTx/>
                <a:latin typeface="Verdana"/>
                <a:ea typeface="+mn-ea"/>
                <a:cs typeface="+mn-cs"/>
              </a:rPr>
              <a:t> </a:t>
            </a:r>
            <a:r>
              <a:rPr lang="en-US" sz="1800" dirty="0"/>
              <a:t>The proposed method enhances classification accuracy using a novel feature selection algorithm</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Cons:</a:t>
            </a:r>
            <a:r>
              <a:rPr lang="en-US" sz="1800" b="1" dirty="0"/>
              <a:t> </a:t>
            </a:r>
            <a:r>
              <a:rPr lang="en-US" sz="1800" dirty="0"/>
              <a:t>The study specifically targets high-grade malignant tumors, which may limit its applicability to other tumor types.</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148014552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- 9</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dirty="0"/>
              <a:t>Automated Brain Tumor Classification in MRI Using YOLO</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000" dirty="0">
                <a:solidFill>
                  <a:srgbClr val="000000"/>
                </a:solidFill>
                <a:latin typeface="+mj-lt"/>
                <a:cs typeface="Times New Roman" panose="02020603050405020304" pitchFamily="18" charset="0"/>
              </a:rPr>
              <a:t>Authors: </a:t>
            </a:r>
            <a:r>
              <a:rPr lang="en-IN" altLang="en-US" sz="2000" dirty="0" err="1">
                <a:solidFill>
                  <a:srgbClr val="000000"/>
                </a:solidFill>
                <a:latin typeface="+mj-lt"/>
                <a:cs typeface="Times New Roman" panose="02020603050405020304" pitchFamily="18" charset="0"/>
              </a:rPr>
              <a:t>Maram</a:t>
            </a:r>
            <a:r>
              <a:rPr lang="en-IN" altLang="en-US" sz="2000" dirty="0">
                <a:solidFill>
                  <a:srgbClr val="000000"/>
                </a:solidFill>
                <a:latin typeface="+mj-lt"/>
                <a:cs typeface="Times New Roman" panose="02020603050405020304" pitchFamily="18" charset="0"/>
              </a:rPr>
              <a:t> </a:t>
            </a:r>
            <a:r>
              <a:rPr lang="en-IN" altLang="en-US" sz="2000" dirty="0" err="1">
                <a:solidFill>
                  <a:srgbClr val="000000"/>
                </a:solidFill>
                <a:latin typeface="+mj-lt"/>
                <a:cs typeface="Times New Roman" panose="02020603050405020304" pitchFamily="18" charset="0"/>
              </a:rPr>
              <a:t>Fahaad</a:t>
            </a:r>
            <a:r>
              <a:rPr lang="en-IN" altLang="en-US" sz="2000" dirty="0">
                <a:solidFill>
                  <a:srgbClr val="000000"/>
                </a:solidFill>
                <a:latin typeface="+mj-lt"/>
                <a:cs typeface="Times New Roman" panose="02020603050405020304" pitchFamily="18" charset="0"/>
              </a:rPr>
              <a:t> </a:t>
            </a:r>
            <a:r>
              <a:rPr lang="en-IN" altLang="en-US" sz="2000" dirty="0" err="1">
                <a:solidFill>
                  <a:srgbClr val="000000"/>
                </a:solidFill>
                <a:latin typeface="+mj-lt"/>
                <a:cs typeface="Times New Roman" panose="02020603050405020304" pitchFamily="18" charset="0"/>
              </a:rPr>
              <a:t>Almufareh</a:t>
            </a:r>
            <a:r>
              <a:rPr lang="en-IN" altLang="en-US" sz="2000" dirty="0">
                <a:solidFill>
                  <a:srgbClr val="000000"/>
                </a:solidFill>
                <a:latin typeface="+mj-lt"/>
                <a:cs typeface="Times New Roman" panose="02020603050405020304" pitchFamily="18" charset="0"/>
              </a:rPr>
              <a:t>, Muhammad Imran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1800" dirty="0">
              <a:solidFill>
                <a:srgbClr val="000000"/>
              </a:solidFill>
              <a:latin typeface="+mj-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800" dirty="0"/>
              <a:t>	This study compares two state-of-the-art deep learning models, YOLOv5 and YOLOv7, for detecting and classifying brain tumors in MRI images, focusing on three types: meningiomas, gliomas, and pituitary tumors. Advanced preprocessing techniques are used for precise segmentation. YOLOv5 and YOLOv7 are evaluated using metrics like precision, recall, and </a:t>
            </a:r>
            <a:r>
              <a:rPr lang="en-US" sz="1800" dirty="0" err="1"/>
              <a:t>mAP</a:t>
            </a:r>
            <a:r>
              <a:rPr lang="en-US" sz="1800" dirty="0"/>
              <a:t> at different </a:t>
            </a:r>
            <a:r>
              <a:rPr lang="en-US" sz="1800" dirty="0" err="1"/>
              <a:t>IoU</a:t>
            </a:r>
            <a:r>
              <a:rPr lang="en-US" sz="1800" dirty="0"/>
              <a:t> thresholds.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Pros :</a:t>
            </a:r>
            <a:r>
              <a:rPr kumimoji="0" lang="en-US" altLang="en-US" sz="1800" b="0" i="0" u="none" strike="noStrike" kern="0" cap="none" spc="0" normalizeH="0" baseline="0" noProof="0" dirty="0">
                <a:ln>
                  <a:noFill/>
                </a:ln>
                <a:solidFill>
                  <a:srgbClr val="000000"/>
                </a:solidFill>
                <a:effectLst/>
                <a:uLnTx/>
                <a:uFillTx/>
                <a:latin typeface="Verdana"/>
                <a:ea typeface="+mn-ea"/>
                <a:cs typeface="+mn-cs"/>
              </a:rPr>
              <a:t> </a:t>
            </a:r>
            <a:r>
              <a:rPr lang="en-US" sz="1800" dirty="0"/>
              <a:t>Both YOLOv5 and YOLOv7 offer robust performance for tumor detection and classification, with high precision and recall.</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Cons:</a:t>
            </a:r>
            <a:r>
              <a:rPr lang="en-US" sz="1800" b="1" dirty="0"/>
              <a:t> </a:t>
            </a:r>
            <a:r>
              <a:rPr lang="en-US" sz="1800" dirty="0"/>
              <a:t>The study focuses on three tumor types, which may not cover the entire range of brain abnormalities.</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6952868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- 10</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altLang="en-US" sz="2000" b="1" dirty="0">
                <a:solidFill>
                  <a:srgbClr val="000000"/>
                </a:solidFill>
                <a:latin typeface="+mj-lt"/>
                <a:cs typeface="Times New Roman" panose="02020603050405020304" pitchFamily="18" charset="0"/>
              </a:rPr>
              <a:t>CNN Based on Complex Networks for Brain Tumor Image Classification </a:t>
            </a:r>
            <a:r>
              <a:rPr lang="en-IN" altLang="en-US" sz="2000" dirty="0">
                <a:solidFill>
                  <a:srgbClr val="000000"/>
                </a:solidFill>
                <a:latin typeface="+mj-lt"/>
                <a:cs typeface="Times New Roman" panose="02020603050405020304" pitchFamily="18" charset="0"/>
              </a:rPr>
              <a:t>Authors: </a:t>
            </a:r>
            <a:r>
              <a:rPr lang="en-IN" altLang="en-US" sz="2000" dirty="0" err="1">
                <a:solidFill>
                  <a:srgbClr val="000000"/>
                </a:solidFill>
                <a:latin typeface="+mj-lt"/>
                <a:cs typeface="Times New Roman" panose="02020603050405020304" pitchFamily="18" charset="0"/>
              </a:rPr>
              <a:t>Zhiguan</a:t>
            </a:r>
            <a:r>
              <a:rPr lang="en-IN" altLang="en-US" sz="2000" dirty="0">
                <a:solidFill>
                  <a:srgbClr val="000000"/>
                </a:solidFill>
                <a:latin typeface="+mj-lt"/>
                <a:cs typeface="Times New Roman" panose="02020603050405020304" pitchFamily="18" charset="0"/>
              </a:rPr>
              <a:t> Huang, </a:t>
            </a:r>
            <a:r>
              <a:rPr lang="en-IN" altLang="en-US" sz="2000" dirty="0" err="1">
                <a:solidFill>
                  <a:srgbClr val="000000"/>
                </a:solidFill>
                <a:latin typeface="+mj-lt"/>
                <a:cs typeface="Times New Roman" panose="02020603050405020304" pitchFamily="18" charset="0"/>
              </a:rPr>
              <a:t>Xiaohao</a:t>
            </a:r>
            <a:r>
              <a:rPr lang="en-IN" altLang="en-US" sz="2000" dirty="0">
                <a:solidFill>
                  <a:srgbClr val="000000"/>
                </a:solidFill>
                <a:latin typeface="+mj-lt"/>
                <a:cs typeface="Times New Roman" panose="02020603050405020304" pitchFamily="18" charset="0"/>
              </a:rPr>
              <a:t> Du</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1800" dirty="0">
              <a:solidFill>
                <a:srgbClr val="000000"/>
              </a:solidFill>
              <a:latin typeface="+mj-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800" dirty="0"/>
              <a:t>	This study presents a convolutional neural network based on complex networks (CNNBCN) with a modified activation function for brain tumor classification using MRI images. The network structure is generated through random graph algorithms, eliminating manual design. The CNNBCN outperforms traditional models like </a:t>
            </a:r>
            <a:r>
              <a:rPr lang="en-US" sz="1800" dirty="0" err="1"/>
              <a:t>ResNet</a:t>
            </a:r>
            <a:r>
              <a:rPr lang="en-US" sz="1800" dirty="0"/>
              <a:t> and </a:t>
            </a:r>
            <a:r>
              <a:rPr lang="en-US" sz="1800" dirty="0" err="1"/>
              <a:t>DenseNet</a:t>
            </a:r>
            <a:r>
              <a:rPr lang="en-US" sz="1800" dirty="0"/>
              <a:t> in reducing test loss, offering a novel approach to neural network design.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800" dirty="0"/>
              <a:t>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Pros :</a:t>
            </a:r>
            <a:r>
              <a:rPr kumimoji="0" lang="en-US" altLang="en-US" sz="1800" b="0" i="0" u="none" strike="noStrike" kern="0" cap="none" spc="0" normalizeH="0" baseline="0" noProof="0" dirty="0">
                <a:ln>
                  <a:noFill/>
                </a:ln>
                <a:solidFill>
                  <a:srgbClr val="000000"/>
                </a:solidFill>
                <a:effectLst/>
                <a:uLnTx/>
                <a:uFillTx/>
                <a:latin typeface="Verdana"/>
                <a:ea typeface="+mn-ea"/>
                <a:cs typeface="+mn-cs"/>
              </a:rPr>
              <a:t> </a:t>
            </a:r>
            <a:r>
              <a:rPr lang="en-US" sz="1800" dirty="0"/>
              <a:t>Introduces random graph algorithms for neural network generation.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Cons:</a:t>
            </a:r>
            <a:r>
              <a:rPr lang="en-US" sz="1800" b="1" dirty="0"/>
              <a:t> </a:t>
            </a:r>
            <a:r>
              <a:rPr lang="en-US" sz="1800" dirty="0"/>
              <a:t>The design may be more complex than traditional models.</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167219729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Summary of Literature Review</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literature survey on brain tumor classification highlights significant advancements in machine learning and image processing, particularly through deep learning models like convolutional neural networks (CNNs) and hybrid algorithms. Emphasizing the effectiveness of magnetic resonance imaging (MRI), studies reveal the challenges of manual interpretation by medical professionals and the development of automated systems to enhance diagnostic accuracy. Models such as Inception and modified Hybrid approaches have shown strong performance in detecting and classifying tumors. While these innovations improve diagnostic precision, limitations remain in the focus on specific tumor types and model complexity, indicating a need for further exploration in this critical area of healthcare technology.</a:t>
            </a: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Despite advancements in medical imaging, the early detection and accurate classification of brain tumors, including pituitary tumors, remain significant challenges. Many tumors are diagnosed at advanced stages due to subtle initial symptoms and the limitations of traditional diagnostic methods, adversely affecting treatment outcomes. The manual analysis of MRI images is time-consuming and subject to variability based on radiologists' expertise, increasing the risk of misdiagnosis. To address these challenges, there is a need for an advanced system that employs hybrid model approaches integrating image processing and deep learning techniques for the early detection and classification of brain tumors. This system aims to enhance diagnostic accuracy, reduce analysis time, and provide healthcare professionals with a user-friendly interface</a:t>
            </a: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137100253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The primary objective of this project is to develop a robust system for the early detection and classification of brain tumors from MRI images using a hybrid model approach that integrates advanced image processing and deep learning techniques. The project aims to achieve high diagnostic accuracy by accurately identifying the presence and specific types of brain tumors, including pituitary tumors. Additionally, the development of a user-friendly interface will facilitate seamless interaction with the model, enabling healthcare professionals to make informed decisions quickly and efficiently. Ultimately, this project seeks to enhance early diagnosis and improve treatment outcomes for patients with brain tumors, thereby contributing to better healthcare practices.</a:t>
            </a: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This project focuses on the development of a hybrid model system for the early detection and classification of brain tumors from MRI images. Leveraging advanced image processing and deep learning techniques, the system aims to enhance diagnostic accuracy and facilitate the timely identification of various tumor types, including pituitary tumors. A user-friendly interface will be implemented to ensure efficient interaction with the model, allowing healthcare professionals to make informed decisions quickly. By improving the early diagnosis of brain tumors, this project aspires to contribute to better treatment outcomes and overall patient care, addressing the critical need for reliable and efficient diagnostic tools in clinical settings.</a:t>
            </a: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First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652391"/>
            <a:ext cx="10668000" cy="48006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This project aims to develop an advanced system for the detection and classification of brain tumors from MRI images, utilizing a hybrid model approach that combines various image processing and deep learning techniques. By leveraging these cutting-edge methods, the system seeks to accurately identify the presence of tumors and classify their specific types. Additionally, a user-friendly interface will be developed to facilitate seamless access and interaction with the model, empowering healthcare professionals to make informed decisions quickly and efficiently. This comprehensive approach is designed to enhance early diagnosis and improve treatment outcomes for patients with brain tumors.</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- 1</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dirty="0"/>
              <a:t>Classification of Brain Tumors by Machine Learning Algorithms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000" dirty="0">
                <a:solidFill>
                  <a:srgbClr val="000000"/>
                </a:solidFill>
                <a:latin typeface="+mj-lt"/>
                <a:cs typeface="Times New Roman" panose="02020603050405020304" pitchFamily="18" charset="0"/>
              </a:rPr>
              <a:t>Authors: </a:t>
            </a:r>
            <a:r>
              <a:rPr lang="en-IN" altLang="en-US" sz="2000" dirty="0" err="1">
                <a:solidFill>
                  <a:srgbClr val="000000"/>
                </a:solidFill>
                <a:latin typeface="+mj-lt"/>
                <a:cs typeface="Times New Roman" panose="02020603050405020304" pitchFamily="18" charset="0"/>
              </a:rPr>
              <a:t>Gokalp</a:t>
            </a:r>
            <a:r>
              <a:rPr lang="en-IN" altLang="en-US" sz="2000" dirty="0">
                <a:solidFill>
                  <a:srgbClr val="000000"/>
                </a:solidFill>
                <a:latin typeface="+mj-lt"/>
                <a:cs typeface="Times New Roman" panose="02020603050405020304" pitchFamily="18" charset="0"/>
              </a:rPr>
              <a:t> </a:t>
            </a:r>
            <a:r>
              <a:rPr lang="en-IN" altLang="en-US" sz="2000" dirty="0" err="1">
                <a:solidFill>
                  <a:srgbClr val="000000"/>
                </a:solidFill>
                <a:latin typeface="+mj-lt"/>
                <a:cs typeface="Times New Roman" panose="02020603050405020304" pitchFamily="18" charset="0"/>
              </a:rPr>
              <a:t>Cinarer</a:t>
            </a:r>
            <a:r>
              <a:rPr lang="en-IN" altLang="en-US" sz="2000" dirty="0">
                <a:solidFill>
                  <a:srgbClr val="000000"/>
                </a:solidFill>
                <a:latin typeface="+mj-lt"/>
                <a:cs typeface="Times New Roman" panose="02020603050405020304" pitchFamily="18" charset="0"/>
              </a:rPr>
              <a:t>, Bulent </a:t>
            </a:r>
            <a:r>
              <a:rPr lang="en-IN" altLang="en-US" sz="2000" dirty="0" err="1">
                <a:solidFill>
                  <a:srgbClr val="000000"/>
                </a:solidFill>
                <a:latin typeface="+mj-lt"/>
                <a:cs typeface="Times New Roman" panose="02020603050405020304" pitchFamily="18" charset="0"/>
              </a:rPr>
              <a:t>Gursel</a:t>
            </a:r>
            <a:r>
              <a:rPr lang="en-IN" altLang="en-US" sz="2000" dirty="0">
                <a:solidFill>
                  <a:srgbClr val="000000"/>
                </a:solidFill>
                <a:latin typeface="+mj-lt"/>
                <a:cs typeface="Times New Roman" panose="02020603050405020304" pitchFamily="18" charset="0"/>
              </a:rPr>
              <a:t> </a:t>
            </a:r>
            <a:r>
              <a:rPr lang="en-IN" altLang="en-US" sz="2000" dirty="0" err="1">
                <a:solidFill>
                  <a:srgbClr val="000000"/>
                </a:solidFill>
                <a:latin typeface="+mj-lt"/>
                <a:cs typeface="Times New Roman" panose="02020603050405020304" pitchFamily="18" charset="0"/>
              </a:rPr>
              <a:t>Emiroglu</a:t>
            </a:r>
            <a:endParaRPr lang="en-IN" altLang="en-US" sz="2000" dirty="0">
              <a:solidFill>
                <a:srgbClr val="000000"/>
              </a:solidFill>
              <a:latin typeface="+mj-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1800" dirty="0">
              <a:solidFill>
                <a:srgbClr val="000000"/>
              </a:solidFill>
              <a:latin typeface="+mj-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600" dirty="0"/>
              <a:t>	</a:t>
            </a:r>
            <a:r>
              <a:rPr lang="en-US" sz="1800" dirty="0"/>
              <a:t>This study evaluates various machine learning algorithms for the classification of MRI brain images, specifically focusing on tumor types such as multifocal, multicentric, and gliomatosis. The performance of algorithms including KNN, Random Forest, SVM, and LDA was systematically analyzed, revealing that the SVM algorithm achieved the highest accuracy at 90%. The research highlights the importance of accurate early diagnosis in enhancing treatment success rates for brain tumors.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US" sz="16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Pros :</a:t>
            </a:r>
            <a:r>
              <a:rPr kumimoji="0" lang="en-US" altLang="en-US" sz="1800" b="0" i="0" u="none" strike="noStrike" kern="0" cap="none" spc="0" normalizeH="0" baseline="0" noProof="0" dirty="0">
                <a:ln>
                  <a:noFill/>
                </a:ln>
                <a:solidFill>
                  <a:srgbClr val="000000"/>
                </a:solidFill>
                <a:effectLst/>
                <a:uLnTx/>
                <a:uFillTx/>
                <a:latin typeface="Verdana"/>
                <a:ea typeface="+mn-ea"/>
                <a:cs typeface="+mn-cs"/>
              </a:rPr>
              <a:t> </a:t>
            </a:r>
            <a:r>
              <a:rPr lang="en-US" sz="1800" dirty="0"/>
              <a:t>The SVM algorithm demonstrated superior performance compared to other methods, indicating its effectiveness in accurately classifying brain tumor types.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Cons:</a:t>
            </a:r>
            <a:r>
              <a:rPr lang="en-US" sz="1800" b="1" dirty="0"/>
              <a:t> </a:t>
            </a:r>
            <a:r>
              <a:rPr lang="en-US" sz="1800" dirty="0"/>
              <a:t>The study's classification was limited to specific tumor categories, which may not generalize to all brain tumor types.</a:t>
            </a:r>
            <a:br>
              <a:rPr kumimoji="0" lang="en-IN" altLang="en-US" sz="32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32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72960190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- 2</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dirty="0"/>
              <a:t>A Dual Approach for MRI Image Enhancement and Tumor Classification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000" dirty="0">
                <a:solidFill>
                  <a:srgbClr val="000000"/>
                </a:solidFill>
                <a:latin typeface="+mj-lt"/>
                <a:cs typeface="Times New Roman" panose="02020603050405020304" pitchFamily="18" charset="0"/>
              </a:rPr>
              <a:t>Authors: Abdullah Asiri, </a:t>
            </a:r>
            <a:r>
              <a:rPr lang="en-IN" altLang="en-US" sz="2000" dirty="0" err="1">
                <a:solidFill>
                  <a:srgbClr val="000000"/>
                </a:solidFill>
                <a:latin typeface="+mj-lt"/>
                <a:cs typeface="Times New Roman" panose="02020603050405020304" pitchFamily="18" charset="0"/>
              </a:rPr>
              <a:t>Toufique</a:t>
            </a:r>
            <a:r>
              <a:rPr lang="en-IN" altLang="en-US" sz="2000" dirty="0">
                <a:solidFill>
                  <a:srgbClr val="000000"/>
                </a:solidFill>
                <a:latin typeface="+mj-lt"/>
                <a:cs typeface="Times New Roman" panose="02020603050405020304" pitchFamily="18" charset="0"/>
              </a:rPr>
              <a:t> Ahmed Soomro</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1800" dirty="0">
              <a:solidFill>
                <a:srgbClr val="000000"/>
              </a:solidFill>
              <a:latin typeface="+mj-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600" dirty="0"/>
              <a:t>	</a:t>
            </a:r>
            <a:r>
              <a:rPr lang="en-US" sz="1800" dirty="0"/>
              <a:t>This research presents a novel two-module computerized method for enhancing brain tumor detection using MRI. The first module focuses on image enhancement through adaptive Wiener filtering, neural networks, and independent component analysis, while the second module employs Support Vector Machines for tumor segmentation and classification. The method demonstrates significant improvements in image quality and classification efficiency, leading to notable enhancements in sensitivity, specificity, and processing speed.</a:t>
            </a:r>
            <a:endParaRPr lang="en-US" sz="20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US" sz="4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Pros :</a:t>
            </a:r>
            <a:r>
              <a:rPr kumimoji="0" lang="en-US" altLang="en-US" sz="1800" b="0" i="0" u="none" strike="noStrike" kern="0" cap="none" spc="0" normalizeH="0" baseline="0" noProof="0" dirty="0">
                <a:ln>
                  <a:noFill/>
                </a:ln>
                <a:solidFill>
                  <a:srgbClr val="000000"/>
                </a:solidFill>
                <a:effectLst/>
                <a:uLnTx/>
                <a:uFillTx/>
                <a:latin typeface="Verdana"/>
                <a:ea typeface="+mn-ea"/>
                <a:cs typeface="+mn-cs"/>
              </a:rPr>
              <a:t> </a:t>
            </a:r>
            <a:r>
              <a:rPr lang="en-US" sz="1800" dirty="0"/>
              <a:t>The method shows superior sensitivity, specificity, and a low processing time compared to existing methods</a:t>
            </a:r>
            <a:r>
              <a:rPr lang="en-US" sz="1100" dirty="0"/>
              <a:t>.</a:t>
            </a:r>
            <a:endParaRPr lang="en-US" sz="18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Cons:</a:t>
            </a:r>
            <a:r>
              <a:rPr lang="en-US" sz="1800" b="1" dirty="0"/>
              <a:t> </a:t>
            </a:r>
            <a:r>
              <a:rPr lang="en-US" sz="1800" dirty="0"/>
              <a:t>The current approach may require further enhancements to ensure robustness across various classifiers.</a:t>
            </a:r>
            <a:endParaRPr kumimoji="0" lang="en-IN" altLang="en-US" sz="180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116037621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- 3</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dirty="0"/>
              <a:t>Abnormal Brain Tumors Classification Using ResNet50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000" dirty="0">
                <a:solidFill>
                  <a:srgbClr val="000000"/>
                </a:solidFill>
                <a:latin typeface="+mj-lt"/>
                <a:cs typeface="Times New Roman" panose="02020603050405020304" pitchFamily="18" charset="0"/>
              </a:rPr>
              <a:t>Authors: Ayesha Younis, </a:t>
            </a:r>
            <a:r>
              <a:rPr lang="en-IN" altLang="en-US" sz="2000" dirty="0" err="1">
                <a:solidFill>
                  <a:srgbClr val="000000"/>
                </a:solidFill>
                <a:latin typeface="+mj-lt"/>
                <a:cs typeface="Times New Roman" panose="02020603050405020304" pitchFamily="18" charset="0"/>
              </a:rPr>
              <a:t>Qiang</a:t>
            </a:r>
            <a:r>
              <a:rPr lang="en-IN" altLang="en-US" sz="2000" dirty="0">
                <a:solidFill>
                  <a:srgbClr val="000000"/>
                </a:solidFill>
                <a:latin typeface="+mj-lt"/>
                <a:cs typeface="Times New Roman" panose="02020603050405020304" pitchFamily="18" charset="0"/>
              </a:rPr>
              <a:t> Li</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1800" dirty="0">
              <a:solidFill>
                <a:srgbClr val="000000"/>
              </a:solidFill>
              <a:latin typeface="+mj-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600" dirty="0"/>
              <a:t>	</a:t>
            </a:r>
            <a:r>
              <a:rPr lang="en-US" sz="1800" dirty="0"/>
              <a:t>This study focuses on the development of an enhanced deep learning model for the classification of brain tumors, specifically meningioma, glioma, and pituitary gland tumors, using MRI data. With a training dataset of 5,712 images, the proposed model achieves exceptional accuracy (99%) through techniques like data augmentation, transfer learning with ResNet50, and regularization, ensuring stability and generalizability. Evaluation on a separate test set of 1,311 images demonstrates high class-specific accuracies, emphasizing the model's effectiveness in early brain tumor diagnosis.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US" sz="4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Pros :</a:t>
            </a:r>
            <a:r>
              <a:rPr kumimoji="0" lang="en-US" altLang="en-US" sz="1800" b="0" i="0" u="none" strike="noStrike" kern="0" cap="none" spc="0" normalizeH="0" baseline="0" noProof="0" dirty="0">
                <a:ln>
                  <a:noFill/>
                </a:ln>
                <a:solidFill>
                  <a:srgbClr val="000000"/>
                </a:solidFill>
                <a:effectLst/>
                <a:uLnTx/>
                <a:uFillTx/>
                <a:latin typeface="Verdana"/>
                <a:ea typeface="+mn-ea"/>
                <a:cs typeface="+mn-cs"/>
              </a:rPr>
              <a:t> </a:t>
            </a:r>
            <a:r>
              <a:rPr lang="en-US" sz="1800" dirty="0"/>
              <a:t>Achieves exceptional accuracy rates and comprehensive metrics, demonstrating the efficacy of deep learning in brain tumor detection.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Cons:</a:t>
            </a:r>
            <a:r>
              <a:rPr lang="en-US" sz="1800" b="1" dirty="0"/>
              <a:t> T</a:t>
            </a:r>
            <a:r>
              <a:rPr lang="en-US" sz="1800" dirty="0"/>
              <a:t>he model's reliance on advanced techniques may necessitate expertise that could limit accessibility for broader clinical application.</a:t>
            </a:r>
            <a:endParaRPr kumimoji="0" lang="en-IN" altLang="en-US" sz="180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111326249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- 4</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dirty="0"/>
              <a:t>A Transfer Learning-Based Approach for Brain Tumor Classification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000" dirty="0">
                <a:solidFill>
                  <a:srgbClr val="000000"/>
                </a:solidFill>
                <a:latin typeface="+mj-lt"/>
                <a:cs typeface="Times New Roman" panose="02020603050405020304" pitchFamily="18" charset="0"/>
              </a:rPr>
              <a:t>Authors: Nadia Bibi, Fazli Wahid</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1800" dirty="0">
              <a:solidFill>
                <a:srgbClr val="000000"/>
              </a:solidFill>
              <a:latin typeface="+mj-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600" dirty="0"/>
              <a:t>	</a:t>
            </a:r>
            <a:r>
              <a:rPr lang="en-US" sz="1800" dirty="0"/>
              <a:t>This paper presents a Transfer Learning methodology using the InceptionV4 neural network to improve brain tumor diagnosis and classification. By addressing challenges like overfitting and computational complexity, the model, trained on 7,022 MRI images, achieves an accuracy rate of 98.7% in classifying brain tumors into three categories and normal images. This advancement enhances diagnostic precision and efficiency for medical practitioners.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US" sz="4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Pros :</a:t>
            </a:r>
            <a:r>
              <a:rPr kumimoji="0" lang="en-US" altLang="en-US" sz="1800" b="0" i="0" u="none" strike="noStrike" kern="0" cap="none" spc="0" normalizeH="0" baseline="0" noProof="0" dirty="0">
                <a:ln>
                  <a:noFill/>
                </a:ln>
                <a:solidFill>
                  <a:srgbClr val="000000"/>
                </a:solidFill>
                <a:effectLst/>
                <a:uLnTx/>
                <a:uFillTx/>
                <a:latin typeface="Verdana"/>
                <a:ea typeface="+mn-ea"/>
                <a:cs typeface="+mn-cs"/>
              </a:rPr>
              <a:t> </a:t>
            </a:r>
            <a:r>
              <a:rPr lang="en-US" sz="1800" dirty="0"/>
              <a:t>The InceptionV4 model exhibits impressive accuracy while minimizing computation time, enhancing diagnostic assistance for practitioners.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Cons:</a:t>
            </a:r>
            <a:r>
              <a:rPr lang="en-US" sz="1800" b="1" dirty="0"/>
              <a:t> </a:t>
            </a:r>
            <a:r>
              <a:rPr lang="en-US" sz="1800" dirty="0"/>
              <a:t>The effectiveness of the model may be hindered by the inherent challenges of limited data availability and non-invasive indication support systems in brain tumor classification.</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226159514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- 5</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dirty="0"/>
              <a:t>Analyzing Brain Tumor Classification Techniques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000" dirty="0">
                <a:solidFill>
                  <a:srgbClr val="000000"/>
                </a:solidFill>
                <a:latin typeface="+mj-lt"/>
                <a:cs typeface="Times New Roman" panose="02020603050405020304" pitchFamily="18" charset="0"/>
              </a:rPr>
              <a:t>Authors: </a:t>
            </a:r>
            <a:r>
              <a:rPr lang="en-IN" altLang="en-US" sz="2000" dirty="0" err="1">
                <a:solidFill>
                  <a:srgbClr val="000000"/>
                </a:solidFill>
                <a:latin typeface="+mj-lt"/>
                <a:cs typeface="Times New Roman" panose="02020603050405020304" pitchFamily="18" charset="0"/>
              </a:rPr>
              <a:t>Pratikkumar</a:t>
            </a:r>
            <a:r>
              <a:rPr lang="en-IN" altLang="en-US" sz="2000" dirty="0">
                <a:solidFill>
                  <a:srgbClr val="000000"/>
                </a:solidFill>
                <a:latin typeface="+mj-lt"/>
                <a:cs typeface="Times New Roman" panose="02020603050405020304" pitchFamily="18" charset="0"/>
              </a:rPr>
              <a:t> Chauhan, Deepak Kumar Verma</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1800" dirty="0">
              <a:solidFill>
                <a:srgbClr val="000000"/>
              </a:solidFill>
              <a:latin typeface="+mj-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600" dirty="0"/>
              <a:t>	</a:t>
            </a:r>
            <a:r>
              <a:rPr lang="en-US" sz="1800" dirty="0"/>
              <a:t>This survey highlights the critical role of accurate brain tumor classification in medical image analysis and treatment decision-making. With advancements in machine learning, particularly Convolutional Neural Networks (CNNs), significant improvements have been made in classifying brain tumors with high accuracy. The survey emphasizes the need for continued research on the performance differences between CNNs and transformers in brain tumor classification and reviews recent contributions in this domain.</a:t>
            </a:r>
            <a:endParaRPr lang="en-US" sz="4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Pros :</a:t>
            </a:r>
            <a:r>
              <a:rPr kumimoji="0" lang="en-US" altLang="en-US" sz="1800" b="0" i="0" u="none" strike="noStrike" kern="0" cap="none" spc="0" normalizeH="0" baseline="0" noProof="0" dirty="0">
                <a:ln>
                  <a:noFill/>
                </a:ln>
                <a:solidFill>
                  <a:srgbClr val="000000"/>
                </a:solidFill>
                <a:effectLst/>
                <a:uLnTx/>
                <a:uFillTx/>
                <a:latin typeface="Verdana"/>
                <a:ea typeface="+mn-ea"/>
                <a:cs typeface="+mn-cs"/>
              </a:rPr>
              <a:t> </a:t>
            </a:r>
            <a:r>
              <a:rPr lang="en-US" sz="1800" dirty="0"/>
              <a:t>CNNs demonstrate superior performance in extracting features and classifying brain tumors compared to traditional machine learning methods.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Cons:</a:t>
            </a:r>
            <a:r>
              <a:rPr lang="en-US" sz="1800" b="1" dirty="0"/>
              <a:t> </a:t>
            </a:r>
            <a:r>
              <a:rPr lang="en-US" sz="1800" dirty="0"/>
              <a:t>The application of machine learning models in brain tumor classification remains limited, highlighting the need for further research in this area.</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212278885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- 6</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dirty="0"/>
              <a:t>Brain Tumor Classification Using Gaussian Convolutional Neural Network</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000" dirty="0">
                <a:solidFill>
                  <a:srgbClr val="000000"/>
                </a:solidFill>
                <a:latin typeface="+mj-lt"/>
                <a:cs typeface="Times New Roman" panose="02020603050405020304" pitchFamily="18" charset="0"/>
              </a:rPr>
              <a:t>Authors: Muhammad Rizwan, Aysha Shabbir</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1800" dirty="0">
              <a:solidFill>
                <a:srgbClr val="000000"/>
              </a:solidFill>
              <a:latin typeface="+mj-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600" dirty="0"/>
              <a:t>	</a:t>
            </a:r>
            <a:r>
              <a:rPr lang="en-US" sz="1800" dirty="0"/>
              <a:t>This paper introduces a method for brain tumor classification using a Gaussian Convolutional Neural Network (GCNN) on two MRI datasets. The first dataset classifies tumors into pituitary, glioma, and meningioma, while the second dataset separates glioma into three grades. With a total of 3,064 and 516 images across the datasets, the proposed approach achieves impressive accuracy rates of 99.8% and 97.14%, demonstrating its effectiveness in multi-class brain tumor categorization.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Pros :</a:t>
            </a:r>
            <a:r>
              <a:rPr kumimoji="0" lang="en-US" altLang="en-US" sz="1800" b="0" i="0" u="none" strike="noStrike" kern="0" cap="none" spc="0" normalizeH="0" baseline="0" noProof="0" dirty="0">
                <a:ln>
                  <a:noFill/>
                </a:ln>
                <a:solidFill>
                  <a:srgbClr val="000000"/>
                </a:solidFill>
                <a:effectLst/>
                <a:uLnTx/>
                <a:uFillTx/>
                <a:latin typeface="Verdana"/>
                <a:ea typeface="+mn-ea"/>
                <a:cs typeface="+mn-cs"/>
              </a:rPr>
              <a:t> </a:t>
            </a:r>
            <a:r>
              <a:rPr lang="en-US" sz="1800" dirty="0"/>
              <a:t>The GCNN model achieves outstanding classification accuracy across two distinct datasets.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Cons:</a:t>
            </a:r>
            <a:r>
              <a:rPr lang="en-US" sz="1800" b="1" dirty="0"/>
              <a:t> </a:t>
            </a:r>
            <a:r>
              <a:rPr lang="en-US" sz="1800" dirty="0"/>
              <a:t>The relatively small datasets may limit the model's generalizability to larger and more diverse populations.</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297777399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Literature Review - 7</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2000" b="1" dirty="0"/>
              <a:t>Improving Effectiveness of Different Deep Transfer Learning-Based Models for Detecting Brain Tumors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2000" dirty="0">
                <a:solidFill>
                  <a:srgbClr val="000000"/>
                </a:solidFill>
                <a:latin typeface="+mj-lt"/>
                <a:cs typeface="Times New Roman" panose="02020603050405020304" pitchFamily="18" charset="0"/>
              </a:rPr>
              <a:t>Authors: Sohaib Asif, Wenhui Yi</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1800" dirty="0">
              <a:solidFill>
                <a:srgbClr val="000000"/>
              </a:solidFill>
              <a:latin typeface="+mj-lt"/>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US" sz="1600" dirty="0"/>
              <a:t>	</a:t>
            </a:r>
            <a:r>
              <a:rPr lang="en-US" sz="1800" dirty="0"/>
              <a:t>This study develops a method for classifying brain tumors from MRI using deep learning and transfer learning techniques with pre-trained models like </a:t>
            </a:r>
            <a:r>
              <a:rPr lang="en-US" sz="1800" dirty="0" err="1"/>
              <a:t>Xception</a:t>
            </a:r>
            <a:r>
              <a:rPr lang="en-US" sz="1800" dirty="0"/>
              <a:t>, </a:t>
            </a:r>
            <a:r>
              <a:rPr lang="en-US" sz="1800" dirty="0" err="1"/>
              <a:t>NasNet</a:t>
            </a:r>
            <a:r>
              <a:rPr lang="en-US" sz="1800" dirty="0"/>
              <a:t> Large, DenseNet121, and InceptionResNetV2. Trained on two publicly available datasets, the </a:t>
            </a:r>
            <a:r>
              <a:rPr lang="en-US" sz="1800" dirty="0" err="1"/>
              <a:t>Xception</a:t>
            </a:r>
            <a:r>
              <a:rPr lang="en-US" sz="1800" dirty="0"/>
              <a:t> model with the ADAM optimizer achieves accuracies of 99.67% on the large dataset and 91.94% on the small dataset, demonstrating effective and accurate brain tumor classification.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Pros :</a:t>
            </a:r>
            <a:r>
              <a:rPr kumimoji="0" lang="en-US" altLang="en-US" sz="1800" b="0" i="0" u="none" strike="noStrike" kern="0" cap="none" spc="0" normalizeH="0" baseline="0" noProof="0" dirty="0">
                <a:ln>
                  <a:noFill/>
                </a:ln>
                <a:solidFill>
                  <a:srgbClr val="000000"/>
                </a:solidFill>
                <a:effectLst/>
                <a:uLnTx/>
                <a:uFillTx/>
                <a:latin typeface="Verdana"/>
                <a:ea typeface="+mn-ea"/>
                <a:cs typeface="+mn-cs"/>
              </a:rPr>
              <a:t> </a:t>
            </a:r>
            <a:r>
              <a:rPr lang="en-US" sz="1800" dirty="0"/>
              <a:t>The </a:t>
            </a:r>
            <a:r>
              <a:rPr lang="en-US" sz="1800" dirty="0" err="1"/>
              <a:t>Xception</a:t>
            </a:r>
            <a:r>
              <a:rPr lang="en-US" sz="1800" dirty="0"/>
              <a:t> model outperforms other architectures in accuracy and other metrics.</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kumimoji="0" lang="en-US" altLang="en-US" sz="1800" b="1" i="0" u="none" strike="noStrike" kern="0" cap="none" spc="0" normalizeH="0" baseline="0" noProof="0" dirty="0">
                <a:ln>
                  <a:noFill/>
                </a:ln>
                <a:solidFill>
                  <a:srgbClr val="000000"/>
                </a:solidFill>
                <a:effectLst/>
                <a:uLnTx/>
                <a:uFillTx/>
                <a:latin typeface="Verdana"/>
                <a:ea typeface="+mn-ea"/>
                <a:cs typeface="+mn-cs"/>
              </a:rPr>
              <a:t>Cons:</a:t>
            </a:r>
            <a:r>
              <a:rPr lang="en-US" sz="1800" b="1" dirty="0"/>
              <a:t> </a:t>
            </a:r>
            <a:r>
              <a:rPr lang="en-US" sz="1800" dirty="0"/>
              <a:t>Model performance may vary with different datasets, affecting generalizability.</a:t>
            </a: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First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211363759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0.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1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7.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8.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9.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530</TotalTime>
  <Words>2087</Words>
  <Application>Microsoft Office PowerPoint</Application>
  <PresentationFormat>Widescreen</PresentationFormat>
  <Paragraphs>142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Times New Roman</vt:lpstr>
      <vt:lpstr>Verdana</vt:lpstr>
      <vt:lpstr>Wingdings</vt:lpstr>
      <vt:lpstr>Profile</vt:lpstr>
      <vt:lpstr>PowerPoint Presentation</vt:lpstr>
      <vt:lpstr>Introduction</vt:lpstr>
      <vt:lpstr>Literature Review - 1</vt:lpstr>
      <vt:lpstr>Literature Review - 2</vt:lpstr>
      <vt:lpstr>Literature Review - 3</vt:lpstr>
      <vt:lpstr>Literature Review - 4</vt:lpstr>
      <vt:lpstr>Literature Review - 5</vt:lpstr>
      <vt:lpstr>Literature Review - 6</vt:lpstr>
      <vt:lpstr>Literature Review - 7</vt:lpstr>
      <vt:lpstr>Literature Review - 8</vt:lpstr>
      <vt:lpstr>Literature Review - 9</vt:lpstr>
      <vt:lpstr>Literature Review - 10</vt:lpstr>
      <vt:lpstr>Summary of Literature Review</vt:lpstr>
      <vt:lpstr>Problem Statement</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Madhan B</cp:lastModifiedBy>
  <cp:revision>9</cp:revision>
  <dcterms:created xsi:type="dcterms:W3CDTF">2023-08-03T04:32:32Z</dcterms:created>
  <dcterms:modified xsi:type="dcterms:W3CDTF">2024-11-26T14:28:16Z</dcterms:modified>
</cp:coreProperties>
</file>