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69" r:id="rId4"/>
    <p:sldId id="370" r:id="rId5"/>
    <p:sldId id="372" r:id="rId6"/>
    <p:sldId id="373" r:id="rId7"/>
    <p:sldId id="379" r:id="rId8"/>
    <p:sldId id="380" r:id="rId9"/>
    <p:sldId id="381" r:id="rId10"/>
    <p:sldId id="382" r:id="rId11"/>
    <p:sldId id="374" r:id="rId12"/>
    <p:sldId id="376" r:id="rId13"/>
    <p:sldId id="383" r:id="rId14"/>
    <p:sldId id="375" r:id="rId15"/>
    <p:sldId id="377" r:id="rId16"/>
    <p:sldId id="378"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5" d="100"/>
          <a:sy n="95"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653075"/>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Integrating Hybrid Deep Learning Architectures for </a:t>
            </a:r>
          </a:p>
          <a:p>
            <a:r>
              <a:rPr lang="en-US" sz="4000" b="1" dirty="0">
                <a:solidFill>
                  <a:srgbClr val="7030A0"/>
                </a:solidFill>
                <a:latin typeface="Verdana" panose="020B0604030504040204" pitchFamily="34" charset="0"/>
                <a:ea typeface="+mn-ea"/>
                <a:cs typeface="+mn-cs"/>
              </a:rPr>
              <a:t>Accurate Brain Tumor Classification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36466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Supervisor</a:t>
            </a:r>
          </a:p>
          <a:p>
            <a:pPr>
              <a:spcBef>
                <a:spcPct val="0"/>
              </a:spcBef>
              <a:buClrTx/>
              <a:buFontTx/>
              <a:buNone/>
            </a:pPr>
            <a:r>
              <a:rPr lang="en-IN" altLang="en-US" sz="2400" b="1" dirty="0" err="1">
                <a:solidFill>
                  <a:srgbClr val="FF0000"/>
                </a:solidFill>
              </a:rPr>
              <a:t>Dr.</a:t>
            </a:r>
            <a:r>
              <a:rPr lang="en-IN" altLang="en-US" sz="2400" b="1" dirty="0">
                <a:solidFill>
                  <a:srgbClr val="FF0000"/>
                </a:solidFill>
              </a:rPr>
              <a:t> Bhuvaneswari R</a:t>
            </a:r>
          </a:p>
          <a:p>
            <a:pPr>
              <a:spcBef>
                <a:spcPct val="0"/>
              </a:spcBef>
              <a:buClrTx/>
              <a:buFontTx/>
              <a:buNone/>
            </a:pPr>
            <a:r>
              <a:rPr lang="en-IN" altLang="en-US" sz="2400" b="1" dirty="0">
                <a:solidFill>
                  <a:srgbClr val="FF0000"/>
                </a:solidFill>
              </a:rPr>
              <a:t>Assistant Professor</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304A99B0-515F-340F-A4AD-59C130084DB9}"/>
              </a:ext>
            </a:extLst>
          </p:cNvPr>
          <p:cNvSpPr txBox="1">
            <a:spLocks noChangeArrowheads="1"/>
          </p:cNvSpPr>
          <p:nvPr/>
        </p:nvSpPr>
        <p:spPr bwMode="auto">
          <a:xfrm>
            <a:off x="5448822" y="5572208"/>
            <a:ext cx="60443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                 Madhan B - 210701138</a:t>
            </a:r>
          </a:p>
          <a:p>
            <a:pPr>
              <a:spcBef>
                <a:spcPct val="0"/>
              </a:spcBef>
              <a:buClrTx/>
              <a:buFontTx/>
              <a:buNone/>
            </a:pPr>
            <a:r>
              <a:rPr lang="en-IN" altLang="en-US" sz="2400" b="1" dirty="0">
                <a:solidFill>
                  <a:srgbClr val="FF0000"/>
                </a:solidFill>
              </a:rPr>
              <a:t>Mohamed Basman M - 210701160</a:t>
            </a:r>
          </a:p>
        </p:txBody>
      </p:sp>
      <p:sp>
        <p:nvSpPr>
          <p:cNvPr id="3" name="TextBox 2">
            <a:extLst>
              <a:ext uri="{FF2B5EF4-FFF2-40B4-BE49-F238E27FC236}">
                <a16:creationId xmlns:a16="http://schemas.microsoft.com/office/drawing/2014/main" id="{BE23B501-B3A2-39D6-38E2-433ABE97D601}"/>
              </a:ext>
            </a:extLst>
          </p:cNvPr>
          <p:cNvSpPr txBox="1">
            <a:spLocks noChangeArrowheads="1"/>
          </p:cNvSpPr>
          <p:nvPr/>
        </p:nvSpPr>
        <p:spPr bwMode="auto">
          <a:xfrm>
            <a:off x="7002049" y="5060222"/>
            <a:ext cx="4503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Batch ID - B21A2425C09</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77C59-1EA2-1001-A6A2-C46820208F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1EE4E-C044-F418-3B05-4DF72FF9B71C}"/>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Explanation of Modules</a:t>
            </a:r>
            <a:endParaRPr lang="en-IN" sz="2800" dirty="0"/>
          </a:p>
        </p:txBody>
      </p:sp>
      <p:sp>
        <p:nvSpPr>
          <p:cNvPr id="3" name="Content Placeholder 2">
            <a:extLst>
              <a:ext uri="{FF2B5EF4-FFF2-40B4-BE49-F238E27FC236}">
                <a16:creationId xmlns:a16="http://schemas.microsoft.com/office/drawing/2014/main" id="{336662EA-48F2-2B23-B0ED-A9A3159077AA}"/>
              </a:ext>
            </a:extLst>
          </p:cNvPr>
          <p:cNvSpPr>
            <a:spLocks noGrp="1"/>
          </p:cNvSpPr>
          <p:nvPr>
            <p:ph idx="1"/>
          </p:nvPr>
        </p:nvSpPr>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Finally, the </a:t>
            </a:r>
            <a:r>
              <a:rPr lang="en-US" b="1" dirty="0">
                <a:latin typeface="Times New Roman" panose="02020603050405020304" pitchFamily="18" charset="0"/>
                <a:cs typeface="Times New Roman" panose="02020603050405020304" pitchFamily="18" charset="0"/>
              </a:rPr>
              <a:t>User Interface</a:t>
            </a:r>
            <a:r>
              <a:rPr lang="en-US" dirty="0">
                <a:latin typeface="Times New Roman" panose="02020603050405020304" pitchFamily="18" charset="0"/>
                <a:cs typeface="Times New Roman" panose="02020603050405020304" pitchFamily="18" charset="0"/>
              </a:rPr>
              <a:t> Module provides a user-friendly platform for medical professionals to interact with the system. Designed using Flask, this module allows users to upload MRI scans and receive real-time classification results. The interface is intuitive and ensures that non-technical users can easily access the diagnostic capabilities of the model, making it a practical tool for assisting in medical decision-making. This module bridges the gap between advanced AI technology and its application in healthcare.</a:t>
            </a:r>
          </a:p>
        </p:txBody>
      </p:sp>
      <p:sp>
        <p:nvSpPr>
          <p:cNvPr id="4" name="Date Placeholder 3">
            <a:extLst>
              <a:ext uri="{FF2B5EF4-FFF2-40B4-BE49-F238E27FC236}">
                <a16:creationId xmlns:a16="http://schemas.microsoft.com/office/drawing/2014/main" id="{565EF7A7-5334-8251-AD39-641D725E6D05}"/>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6037EBC-7AEE-7F06-A4DB-65A0586CF89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B06E1403-CBEA-8821-13A3-11CC2CC30563}"/>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229468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Activity Diagram</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33A6AEB-474D-758D-42D2-168ACE8BD42D}"/>
              </a:ext>
            </a:extLst>
          </p:cNvPr>
          <p:cNvPicPr>
            <a:picLocks noGrp="1" noChangeAspect="1"/>
          </p:cNvPicPr>
          <p:nvPr>
            <p:ph idx="1"/>
          </p:nvPr>
        </p:nvPicPr>
        <p:blipFill>
          <a:blip r:embed="rId2"/>
          <a:stretch>
            <a:fillRect/>
          </a:stretch>
        </p:blipFill>
        <p:spPr>
          <a:xfrm>
            <a:off x="4462228" y="1752600"/>
            <a:ext cx="3307153" cy="4335780"/>
          </a:xfrm>
          <a:prstGeom prst="rect">
            <a:avLst/>
          </a:prstGeom>
        </p:spPr>
      </p:pic>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51752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Implementation &amp; Results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Data Collection and Data Preprocessing</a:t>
            </a: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Result:</a:t>
            </a: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pic>
        <p:nvPicPr>
          <p:cNvPr id="7" name="Picture 6">
            <a:extLst>
              <a:ext uri="{FF2B5EF4-FFF2-40B4-BE49-F238E27FC236}">
                <a16:creationId xmlns:a16="http://schemas.microsoft.com/office/drawing/2014/main" id="{28E6934F-4783-519A-58E9-9A4F8A9282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0667" y="2495549"/>
            <a:ext cx="5108893" cy="2613499"/>
          </a:xfrm>
          <a:prstGeom prst="rect">
            <a:avLst/>
          </a:prstGeom>
          <a:noFill/>
          <a:ln>
            <a:solidFill>
              <a:schemeClr val="tx1"/>
            </a:solidFill>
          </a:ln>
        </p:spPr>
      </p:pic>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1B255-F3CE-92C7-D52B-2B5FE0848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062D8-AAC5-46CB-18A3-453A8BF9C96E}"/>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Implementation &amp; Results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592ECE-CA40-9716-2E5C-04BBFFE4B82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User Interface</a:t>
            </a: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Result:</a:t>
            </a: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5BD87F9D-87AC-E1AD-F622-ABDD78D3BF7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E86C07FC-E09E-B464-5666-0317801D7884}"/>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1F5ECA78-2AD0-7EF6-04F0-0ADBEEB9CDEF}"/>
              </a:ext>
            </a:extLst>
          </p:cNvPr>
          <p:cNvSpPr>
            <a:spLocks noGrp="1"/>
          </p:cNvSpPr>
          <p:nvPr>
            <p:ph type="sldNum" sz="quarter" idx="12"/>
          </p:nvPr>
        </p:nvSpPr>
        <p:spPr/>
        <p:txBody>
          <a:bodyPr/>
          <a:lstStyle/>
          <a:p>
            <a:fld id="{5AB9ECBD-B4DD-40D5-8D24-9ECCDBB1583E}" type="slidenum">
              <a:rPr lang="en-IN" smtClean="0"/>
              <a:t>13</a:t>
            </a:fld>
            <a:endParaRPr lang="en-IN"/>
          </a:p>
        </p:txBody>
      </p:sp>
      <p:pic>
        <p:nvPicPr>
          <p:cNvPr id="13" name="Picture 12">
            <a:extLst>
              <a:ext uri="{FF2B5EF4-FFF2-40B4-BE49-F238E27FC236}">
                <a16:creationId xmlns:a16="http://schemas.microsoft.com/office/drawing/2014/main" id="{7D88C70A-B546-BBDE-C03A-A88937AF9177}"/>
              </a:ext>
            </a:extLst>
          </p:cNvPr>
          <p:cNvPicPr>
            <a:picLocks noChangeAspect="1"/>
          </p:cNvPicPr>
          <p:nvPr/>
        </p:nvPicPr>
        <p:blipFill>
          <a:blip r:embed="rId2">
            <a:extLst>
              <a:ext uri="{28A0092B-C50C-407E-A947-70E740481C1C}">
                <a14:useLocalDpi xmlns:a14="http://schemas.microsoft.com/office/drawing/2010/main" val="0"/>
              </a:ext>
            </a:extLst>
          </a:blip>
          <a:srcRect l="8052" t="12732" r="9073" b="11049"/>
          <a:stretch/>
        </p:blipFill>
        <p:spPr>
          <a:xfrm>
            <a:off x="6283158" y="3060032"/>
            <a:ext cx="4859106" cy="2278698"/>
          </a:xfrm>
          <a:prstGeom prst="rect">
            <a:avLst/>
          </a:prstGeom>
          <a:ln>
            <a:solidFill>
              <a:schemeClr val="tx1"/>
            </a:solidFill>
          </a:ln>
        </p:spPr>
      </p:pic>
      <p:pic>
        <p:nvPicPr>
          <p:cNvPr id="15" name="Picture 14">
            <a:extLst>
              <a:ext uri="{FF2B5EF4-FFF2-40B4-BE49-F238E27FC236}">
                <a16:creationId xmlns:a16="http://schemas.microsoft.com/office/drawing/2014/main" id="{C870E77E-DC75-438E-F0F9-4BDAD6907B14}"/>
              </a:ext>
            </a:extLst>
          </p:cNvPr>
          <p:cNvPicPr>
            <a:picLocks noChangeAspect="1"/>
          </p:cNvPicPr>
          <p:nvPr/>
        </p:nvPicPr>
        <p:blipFill>
          <a:blip r:embed="rId3">
            <a:extLst>
              <a:ext uri="{28A0092B-C50C-407E-A947-70E740481C1C}">
                <a14:useLocalDpi xmlns:a14="http://schemas.microsoft.com/office/drawing/2010/main" val="0"/>
              </a:ext>
            </a:extLst>
          </a:blip>
          <a:srcRect l="7702" t="12012" r="7865" b="11257"/>
          <a:stretch/>
        </p:blipFill>
        <p:spPr>
          <a:xfrm>
            <a:off x="1236895" y="3060032"/>
            <a:ext cx="4919846" cy="2273968"/>
          </a:xfrm>
          <a:prstGeom prst="rect">
            <a:avLst/>
          </a:prstGeom>
          <a:ln>
            <a:solidFill>
              <a:schemeClr val="tx1"/>
            </a:solidFill>
          </a:ln>
        </p:spPr>
      </p:pic>
    </p:spTree>
    <p:extLst>
      <p:ext uri="{BB962C8B-B14F-4D97-AF65-F5344CB8AC3E}">
        <p14:creationId xmlns:p14="http://schemas.microsoft.com/office/powerpoint/2010/main" val="132556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Conclusion &amp; Work for Phase II</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R="138430" algn="just">
              <a:spcBef>
                <a:spcPts val="1605"/>
              </a:spcBef>
            </a:pPr>
            <a:r>
              <a:rPr lang="en-US" sz="1800" dirty="0">
                <a:effectLst/>
                <a:latin typeface="Times New Roman" panose="02020603050405020304" pitchFamily="18" charset="0"/>
                <a:ea typeface="Times New Roman" panose="02020603050405020304" pitchFamily="18" charset="0"/>
              </a:rPr>
              <a:t>In this project we present a hybrid deep learning model, using VGG16 and InceptionV3 to classify brain MRI pictures into tumor or no tumor classes. The model combines the strengths of both architectures, and shows improved accuracy and robustness over standalone systems. The limitations of data scarcity and the lack of reliable model are overcome using preprocessing techniques and data augmentation. Evaluation metrics show that the system is successful in detecting brain tumors, and provides a useful tool for radiologists to help them make timely and correct diagnoses. </a:t>
            </a:r>
          </a:p>
          <a:p>
            <a:pPr marR="138430" algn="just">
              <a:spcBef>
                <a:spcPts val="1605"/>
              </a:spcBef>
            </a:pPr>
            <a:r>
              <a:rPr lang="en-US" sz="1800" dirty="0">
                <a:effectLst/>
                <a:latin typeface="Times New Roman" panose="02020603050405020304" pitchFamily="18" charset="0"/>
                <a:ea typeface="Times New Roman" panose="02020603050405020304" pitchFamily="18" charset="0"/>
              </a:rPr>
              <a:t>The current hybrid model performs well in separating tumor and non tumor categories, but there is room for improvement in the diagnostic capability of this model. The future work could expand its range of classification to classify specific tumor types, for example, glioma, meningioma, or pituitary tumors, and improve its ability to distinguish subtle differences. A user friendly interface supports the integration of the model into clinical workflows, allowing radiologists to upload MRI scans, view results and classify images. By prioritizing both usability and accuracy, healthcare professionals will be empowered to quicker, better decisions.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369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
        <p:nvSpPr>
          <p:cNvPr id="9" name="TextBox 8">
            <a:extLst>
              <a:ext uri="{FF2B5EF4-FFF2-40B4-BE49-F238E27FC236}">
                <a16:creationId xmlns:a16="http://schemas.microsoft.com/office/drawing/2014/main" id="{D98AC862-7019-EBCA-2C69-916689494461}"/>
              </a:ext>
            </a:extLst>
          </p:cNvPr>
          <p:cNvSpPr txBox="1"/>
          <p:nvPr/>
        </p:nvSpPr>
        <p:spPr>
          <a:xfrm>
            <a:off x="812800" y="1798320"/>
            <a:ext cx="10566400" cy="4524315"/>
          </a:xfrm>
          <a:prstGeom prst="rect">
            <a:avLst/>
          </a:prstGeom>
          <a:noFill/>
        </p:spPr>
        <p:txBody>
          <a:bodyPr wrap="square" rtlCol="0">
            <a:spAutoFit/>
          </a:bodyPr>
          <a:lstStyle/>
          <a:p>
            <a:pPr marL="342900" indent="-342900">
              <a:buAutoNum type="arabicPeriod"/>
            </a:pPr>
            <a:r>
              <a:rPr lang="en-US" sz="1800" dirty="0">
                <a:effectLst/>
                <a:latin typeface="Times New Roman" panose="02020603050405020304" pitchFamily="18" charset="0"/>
                <a:ea typeface="Times New Roman" panose="02020603050405020304" pitchFamily="18" charset="0"/>
              </a:rPr>
              <a:t>Z. Huang et al., "Convolutional Neural Network Based on Complex Networks for Brain Tumor Image Classification With a Modified Activation Function," in IEEE Access</a:t>
            </a:r>
          </a:p>
          <a:p>
            <a:pPr marL="342900" indent="-342900">
              <a:buAutoNum type="arabicPeriod"/>
            </a:pPr>
            <a:endParaRPr lang="en-US" dirty="0">
              <a:latin typeface="Times New Roman" panose="02020603050405020304" pitchFamily="18" charset="0"/>
            </a:endParaRPr>
          </a:p>
          <a:p>
            <a:pPr marL="342900" indent="-342900">
              <a:buAutoNum type="arabicPeriod"/>
            </a:pPr>
            <a:r>
              <a:rPr lang="en-US"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 Agarwal, S. D. Pande, S. N. Mohanty and S. K. Panda, "A Novel Hybrid System of Detecting Brain Tumors in MRI," in IEEE Access.</a:t>
            </a:r>
          </a:p>
          <a:p>
            <a:pPr marL="342900" indent="-342900">
              <a:buAutoNum type="arabicPeriod"/>
            </a:pPr>
            <a:endParaRPr lang="en-US" dirty="0">
              <a:latin typeface="Times New Roman" panose="02020603050405020304" pitchFamily="18" charset="0"/>
            </a:endParaRPr>
          </a:p>
          <a:p>
            <a:pPr marL="342900" indent="-342900">
              <a:buAutoNum type="arabicPeriod"/>
            </a:pPr>
            <a:r>
              <a:rPr lang="en-US" sz="1800" dirty="0">
                <a:effectLst/>
                <a:latin typeface="Times New Roman" panose="02020603050405020304" pitchFamily="18" charset="0"/>
                <a:ea typeface="Times New Roman" panose="02020603050405020304" pitchFamily="18" charset="0"/>
              </a:rPr>
              <a:t>M. S. </a:t>
            </a:r>
            <a:r>
              <a:rPr lang="en-US" sz="1800" dirty="0" err="1">
                <a:effectLst/>
                <a:latin typeface="Times New Roman" panose="02020603050405020304" pitchFamily="18" charset="0"/>
                <a:ea typeface="Times New Roman" panose="02020603050405020304" pitchFamily="18" charset="0"/>
              </a:rPr>
              <a:t>Majib</a:t>
            </a:r>
            <a:r>
              <a:rPr lang="en-US" sz="1800" dirty="0">
                <a:effectLst/>
                <a:latin typeface="Times New Roman" panose="02020603050405020304" pitchFamily="18" charset="0"/>
                <a:ea typeface="Times New Roman" panose="02020603050405020304" pitchFamily="18" charset="0"/>
              </a:rPr>
              <a:t>, M. M. Rahman, T. M. S. </a:t>
            </a:r>
            <a:r>
              <a:rPr lang="en-US" sz="1800" dirty="0" err="1">
                <a:effectLst/>
                <a:latin typeface="Times New Roman" panose="02020603050405020304" pitchFamily="18" charset="0"/>
                <a:ea typeface="Times New Roman" panose="02020603050405020304" pitchFamily="18" charset="0"/>
              </a:rPr>
              <a:t>Sazzad</a:t>
            </a:r>
            <a:r>
              <a:rPr lang="en-US" sz="1800" dirty="0">
                <a:effectLst/>
                <a:latin typeface="Times New Roman" panose="02020603050405020304" pitchFamily="18" charset="0"/>
                <a:ea typeface="Times New Roman" panose="02020603050405020304" pitchFamily="18" charset="0"/>
              </a:rPr>
              <a:t>, N. I. Khan and S. K. Dey, "VGG-</a:t>
            </a:r>
            <a:r>
              <a:rPr lang="en-US" sz="1800" dirty="0" err="1">
                <a:effectLst/>
                <a:latin typeface="Times New Roman" panose="02020603050405020304" pitchFamily="18" charset="0"/>
                <a:ea typeface="Times New Roman" panose="02020603050405020304" pitchFamily="18" charset="0"/>
              </a:rPr>
              <a:t>SCNet</a:t>
            </a:r>
            <a:r>
              <a:rPr lang="en-US" sz="1800" dirty="0">
                <a:effectLst/>
                <a:latin typeface="Times New Roman" panose="02020603050405020304" pitchFamily="18" charset="0"/>
                <a:ea typeface="Times New Roman" panose="02020603050405020304" pitchFamily="18" charset="0"/>
              </a:rPr>
              <a:t>: A VGG Net-Based Deep Learning Framework for Brain Tumor Detection on MRI Pictures," in IEEE Access.</a:t>
            </a:r>
          </a:p>
          <a:p>
            <a:pPr marL="342900" indent="-342900">
              <a:buAutoNum type="arabicPeriod"/>
            </a:pPr>
            <a:endParaRPr lang="en-US" dirty="0">
              <a:latin typeface="Times New Roman" panose="02020603050405020304" pitchFamily="18" charset="0"/>
            </a:endParaRPr>
          </a:p>
          <a:p>
            <a:pPr marL="342900" indent="-342900">
              <a:buFontTx/>
              <a:buAutoNum type="arabicPeriod"/>
            </a:pPr>
            <a:r>
              <a:rPr lang="en-US" sz="1800" b="0" kern="0" spc="-5" dirty="0">
                <a:effectLst/>
                <a:latin typeface="Times New Roman" panose="02020603050405020304" pitchFamily="18" charset="0"/>
                <a:ea typeface="Times New Roman" panose="02020603050405020304" pitchFamily="18" charset="0"/>
              </a:rPr>
              <a:t>A. A. Asiri, T. A. Soomro, A. A. Shah, G. </a:t>
            </a:r>
            <a:r>
              <a:rPr lang="en-US" sz="1800" b="0" kern="0" spc="-5" dirty="0" err="1">
                <a:effectLst/>
                <a:latin typeface="Times New Roman" panose="02020603050405020304" pitchFamily="18" charset="0"/>
                <a:ea typeface="Times New Roman" panose="02020603050405020304" pitchFamily="18" charset="0"/>
              </a:rPr>
              <a:t>Pogrebna</a:t>
            </a:r>
            <a:r>
              <a:rPr lang="en-US" sz="1800" b="0" kern="0" spc="-5" dirty="0">
                <a:effectLst/>
                <a:latin typeface="Times New Roman" panose="02020603050405020304" pitchFamily="18" charset="0"/>
                <a:ea typeface="Times New Roman" panose="02020603050405020304" pitchFamily="18" charset="0"/>
              </a:rPr>
              <a:t>, M. Irfan and S. </a:t>
            </a:r>
            <a:r>
              <a:rPr lang="en-US" sz="1800" b="0" kern="0" spc="-5" dirty="0" err="1">
                <a:effectLst/>
                <a:latin typeface="Times New Roman" panose="02020603050405020304" pitchFamily="18" charset="0"/>
                <a:ea typeface="Times New Roman" panose="02020603050405020304" pitchFamily="18" charset="0"/>
              </a:rPr>
              <a:t>Alqahtani</a:t>
            </a:r>
            <a:r>
              <a:rPr lang="en-US" sz="1800" b="0" kern="0" spc="-5" dirty="0">
                <a:effectLst/>
                <a:latin typeface="Times New Roman" panose="02020603050405020304" pitchFamily="18" charset="0"/>
                <a:ea typeface="Times New Roman" panose="02020603050405020304" pitchFamily="18" charset="0"/>
              </a:rPr>
              <a:t>, "Optimized Brain Tumor Detection: A Dual-Module Approach for MRI Image Enhancement and Tumor Classification," in IEEE Access</a:t>
            </a:r>
            <a:endParaRPr lang="en-IN" sz="1800" b="1" kern="0" spc="-5" dirty="0">
              <a:effectLst/>
              <a:latin typeface="Times New Roman" panose="02020603050405020304" pitchFamily="18" charset="0"/>
              <a:ea typeface="Times New Roman" panose="02020603050405020304" pitchFamily="18" charset="0"/>
            </a:endParaRPr>
          </a:p>
          <a:p>
            <a:pPr marL="342900" indent="-342900">
              <a:buAutoNum type="arabicPeriod"/>
            </a:pPr>
            <a:endParaRPr lang="en-US" dirty="0">
              <a:latin typeface="Times New Roman" panose="02020603050405020304" pitchFamily="18" charset="0"/>
            </a:endParaRPr>
          </a:p>
          <a:p>
            <a:pPr marL="342900" indent="-342900">
              <a:buFontTx/>
              <a:buAutoNum type="arabicPeriod"/>
            </a:pPr>
            <a:r>
              <a:rPr lang="en-US" sz="1800" b="0" kern="0" spc="-5" dirty="0">
                <a:effectLst/>
                <a:latin typeface="Times New Roman" panose="02020603050405020304" pitchFamily="18" charset="0"/>
                <a:ea typeface="Times New Roman" panose="02020603050405020304" pitchFamily="18" charset="0"/>
              </a:rPr>
              <a:t>M. F. </a:t>
            </a:r>
            <a:r>
              <a:rPr lang="en-US" sz="1800" b="0" kern="0" spc="-5" dirty="0" err="1">
                <a:effectLst/>
                <a:latin typeface="Times New Roman" panose="02020603050405020304" pitchFamily="18" charset="0"/>
                <a:ea typeface="Times New Roman" panose="02020603050405020304" pitchFamily="18" charset="0"/>
              </a:rPr>
              <a:t>Almufareh</a:t>
            </a:r>
            <a:r>
              <a:rPr lang="en-US" sz="1800" b="0" kern="0" spc="-5" dirty="0">
                <a:effectLst/>
                <a:latin typeface="Times New Roman" panose="02020603050405020304" pitchFamily="18" charset="0"/>
                <a:ea typeface="Times New Roman" panose="02020603050405020304" pitchFamily="18" charset="0"/>
              </a:rPr>
              <a:t>, M. Imran, A. Khan, M. Humayun and M. Asim, "Automated Brain Tumor Segmentation and Classification in MRI Using YOLO-Based Deep Learning," in IEEE Access,</a:t>
            </a:r>
            <a:endParaRPr lang="en-IN" sz="1800" b="1" kern="0" spc="-5" dirty="0">
              <a:effectLst/>
              <a:latin typeface="Times New Roman" panose="02020603050405020304" pitchFamily="18" charset="0"/>
              <a:ea typeface="Times New Roman" panose="02020603050405020304" pitchFamily="18" charset="0"/>
            </a:endParaRPr>
          </a:p>
          <a:p>
            <a:pPr marL="342900" indent="-342900">
              <a:buAutoNum type="arabicPeriod"/>
            </a:pPr>
            <a:endParaRPr lang="en-IN" dirty="0"/>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Paper Publication Status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0" i="0" dirty="0">
                <a:effectLst/>
                <a:latin typeface="Times New Roman" panose="02020603050405020304" pitchFamily="18" charset="0"/>
                <a:cs typeface="Times New Roman" panose="02020603050405020304" pitchFamily="18" charset="0"/>
              </a:rPr>
              <a:t>Preparing the paper for the conference submission, awaiting acceptance.</a:t>
            </a: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294642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Problem Statement and Motivation</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
        <p:nvSpPr>
          <p:cNvPr id="7" name="Content Placeholder 6">
            <a:extLst>
              <a:ext uri="{FF2B5EF4-FFF2-40B4-BE49-F238E27FC236}">
                <a16:creationId xmlns:a16="http://schemas.microsoft.com/office/drawing/2014/main" id="{E129905E-F12F-1BE9-D3F0-C44B40B73421}"/>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Early detection and accurate classification of brain tumors remain significant challenges in medical imaging. Subtle initial symptoms and the limitations of traditional diagnostic methods often delay diagnoses, adversely affecting treatment outcomes. The manual analysis of MRI images is not only time-intensive but also subject to variability based on the expertise of radiologists, increasing the risk of misdiagnosis. To overcome these challenges, a hybrid model combining advanced image processing and deep learning techniques is proposed. This system is motivated by the critical need to enhance diagnostic accuracy, reduce analysis time, and provide healthcare professionals with reliable tools to improve early diagnosis and treatment outcomes.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Objectives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The primary objective of this research is to develop a hybrid model system for the detection and classification of brain tumors using MRI images. This system integrates advanced image processing with deep learning techniques to ensure high diagnostic accuracy and reliability. By leveraging the strengths of models like VGG16 and Inception V3, the system aims to achieve timely and precise tumor classification. Additionally, a user-friendly interface will be implemented to enable seamless interaction for healthcare professionals, facilitating faster and more informed decision-making. Ultimately, the project aspires to enhance early diagnosis and contribute to improved treatment outcomes for patients with brain tumors.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9" name="TextBox 8">
            <a:extLst>
              <a:ext uri="{FF2B5EF4-FFF2-40B4-BE49-F238E27FC236}">
                <a16:creationId xmlns:a16="http://schemas.microsoft.com/office/drawing/2014/main" id="{D9DECDE0-A238-9753-F00F-0B8F0DAB613D}"/>
              </a:ext>
            </a:extLst>
          </p:cNvPr>
          <p:cNvSpPr txBox="1"/>
          <p:nvPr/>
        </p:nvSpPr>
        <p:spPr>
          <a:xfrm>
            <a:off x="812800" y="1813560"/>
            <a:ext cx="10621433" cy="4339650"/>
          </a:xfrm>
          <a:prstGeom prst="rect">
            <a:avLst/>
          </a:prstGeom>
          <a:noFill/>
        </p:spPr>
        <p:txBody>
          <a:bodyPr wrap="square" rtlCol="0">
            <a:spAutoFit/>
          </a:bodyPr>
          <a:lstStyle/>
          <a:p>
            <a:pPr algn="just"/>
            <a:r>
              <a:rPr lang="en-US" sz="2300" b="0" i="0" dirty="0">
                <a:effectLst/>
                <a:latin typeface="Times New Roman" panose="02020603050405020304" pitchFamily="18" charset="0"/>
                <a:cs typeface="Times New Roman" panose="02020603050405020304" pitchFamily="18" charset="0"/>
              </a:rPr>
              <a:t>Brain tumors are among the most critical health challenges, requiring timely and accurate diagnosis for effective treatment. This project aims to develop a robust machine learning model for detecting brain tumors in MRI images, leveraging a hybrid architecture combining VGG16 and InceptionV3 for optimal classification accuracy. The system classifies MRI scans into "tumor" and "no tumor" categories. The hybrid model integrates the strengths of VGG16's feature extraction and InceptionV3's deep learning capabilities to enhance predictive accuracy and computational efficiency. The user interface is designed using Flask, offering an accessible and user-friendly platform for medical practitioners to upload MRI scans and receive real-time diagnostic results. This project demonstrates the potential of AI-powered solutions in advancing medical diagnostics and underscores the importance of hybrid architectures in achieving higher precision in complex classification tasks. </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System Architecture</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7" name="Content Placeholder 6">
            <a:extLst>
              <a:ext uri="{FF2B5EF4-FFF2-40B4-BE49-F238E27FC236}">
                <a16:creationId xmlns:a16="http://schemas.microsoft.com/office/drawing/2014/main" id="{49ACC4CC-A851-439D-C3F9-DC9B556AFCB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4258" t="24837" r="14281"/>
          <a:stretch/>
        </p:blipFill>
        <p:spPr bwMode="auto">
          <a:xfrm>
            <a:off x="2915115" y="1783080"/>
            <a:ext cx="6395077" cy="4236719"/>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List of Modules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514350" indent="-514350">
              <a:buAutoNum type="arabicPeriod"/>
            </a:pPr>
            <a:r>
              <a:rPr lang="en-IN" dirty="0"/>
              <a:t>Data Preparation and Data Preprocessing</a:t>
            </a:r>
          </a:p>
          <a:p>
            <a:pPr marL="514350" indent="-514350">
              <a:buAutoNum type="arabicPeriod"/>
            </a:pPr>
            <a:r>
              <a:rPr lang="en-IN" dirty="0"/>
              <a:t>Fusion and Feature Extraction</a:t>
            </a:r>
          </a:p>
          <a:p>
            <a:pPr marL="514350" indent="-514350">
              <a:buAutoNum type="arabicPeriod"/>
            </a:pPr>
            <a:r>
              <a:rPr lang="en-IN" dirty="0"/>
              <a:t>Model Training and Evaluation</a:t>
            </a:r>
          </a:p>
          <a:p>
            <a:pPr marL="514350" indent="-514350">
              <a:buAutoNum type="arabicPeriod"/>
            </a:pPr>
            <a:r>
              <a:rPr lang="en-IN" dirty="0"/>
              <a:t>User Interface Module</a:t>
            </a:r>
          </a:p>
          <a:p>
            <a:pPr marL="952500" lvl="1" indent="-514350">
              <a:buAutoNum type="arabicPeriod"/>
            </a:pPr>
            <a:endParaRPr lang="en-US"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50B72-C16B-B372-E395-2D86FDBC7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609F5-520E-44A4-15D8-3DC0BF3B49D6}"/>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Explanation of Modules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BDBA11-B6BA-061F-AC2A-3CF90CCF2214}"/>
              </a:ext>
            </a:extLst>
          </p:cNvPr>
          <p:cNvSpPr>
            <a:spLocks noGrp="1"/>
          </p:cNvSpPr>
          <p:nvPr>
            <p:ph idx="1"/>
          </p:nvPr>
        </p:nvSpPr>
        <p:spPr/>
        <p:txBody>
          <a:bodyPr/>
          <a:lstStyle/>
          <a:p>
            <a:pPr marL="514350" indent="-514350" algn="just">
              <a:buAutoNum type="arabicPeriod"/>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Data Preparation and Data Preprocessing </a:t>
            </a:r>
            <a:r>
              <a:rPr lang="en-US" dirty="0">
                <a:latin typeface="Times New Roman" panose="02020603050405020304" pitchFamily="18" charset="0"/>
                <a:cs typeface="Times New Roman" panose="02020603050405020304" pitchFamily="18" charset="0"/>
              </a:rPr>
              <a:t>module is the foundation of the </a:t>
            </a:r>
            <a:r>
              <a:rPr lang="en-US" dirty="0" err="1">
                <a:latin typeface="Times New Roman" panose="02020603050405020304" pitchFamily="18" charset="0"/>
                <a:cs typeface="Times New Roman" panose="02020603050405020304" pitchFamily="18" charset="0"/>
              </a:rPr>
              <a:t>project.To</a:t>
            </a:r>
            <a:r>
              <a:rPr lang="en-US" dirty="0">
                <a:latin typeface="Times New Roman" panose="02020603050405020304" pitchFamily="18" charset="0"/>
                <a:cs typeface="Times New Roman" panose="02020603050405020304" pitchFamily="18" charset="0"/>
              </a:rPr>
              <a:t> ensure consistency across the dataset, images are resized, normalized, and enhanced using data augmentation techniques such as rotation, flipping, and brightness adjustments. These steps are critical to improving the quality and diversity of the data, which directly impacts the performance of the machine learning model.</a:t>
            </a:r>
          </a:p>
          <a:p>
            <a:pPr marL="514350" indent="-514350" algn="just">
              <a:buAutoNum type="arabicPeriod"/>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DC353B3-7C4E-2B2D-D2D3-E5B80CFB6ED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A32097E-E9BD-C74F-A627-950F3D5D9CD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3D012B8D-1980-9E96-2409-BBA096120EFC}"/>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14656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7A551-7380-FEAD-F95F-F30BF6368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542C6-8FBE-3DEC-C08D-CD92BF53BB8E}"/>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Explanation of Modules</a:t>
            </a:r>
            <a:endParaRPr lang="en-IN" sz="2800" dirty="0"/>
          </a:p>
        </p:txBody>
      </p:sp>
      <p:sp>
        <p:nvSpPr>
          <p:cNvPr id="3" name="Content Placeholder 2">
            <a:extLst>
              <a:ext uri="{FF2B5EF4-FFF2-40B4-BE49-F238E27FC236}">
                <a16:creationId xmlns:a16="http://schemas.microsoft.com/office/drawing/2014/main" id="{F6AE50B8-BD8A-A0D5-F490-41368828A1A1}"/>
              </a:ext>
            </a:extLst>
          </p:cNvPr>
          <p:cNvSpPr>
            <a:spLocks noGrp="1"/>
          </p:cNvSpPr>
          <p:nvPr>
            <p:ph idx="1"/>
          </p:nvPr>
        </p:nvSpPr>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Fusion and Feature Extraction</a:t>
            </a:r>
            <a:r>
              <a:rPr lang="en-US" dirty="0">
                <a:latin typeface="Times New Roman" panose="02020603050405020304" pitchFamily="18" charset="0"/>
                <a:cs typeface="Times New Roman" panose="02020603050405020304" pitchFamily="18" charset="0"/>
              </a:rPr>
              <a:t> module leverages the hybrid architecture of VGG16 and InceptionV3 to extract robust features from the MRI images. VGG16 excels at capturing detailed hierarchical patterns, while InceptionV3 contributes to the extraction of diverse features by processing multiple convolutional filters in parallel. The fusion of these models ensures that both fine-grained and global image features are effectively represented, enhancing the model’s ability to accurately classify the MRI scans.</a:t>
            </a:r>
          </a:p>
        </p:txBody>
      </p:sp>
      <p:sp>
        <p:nvSpPr>
          <p:cNvPr id="4" name="Date Placeholder 3">
            <a:extLst>
              <a:ext uri="{FF2B5EF4-FFF2-40B4-BE49-F238E27FC236}">
                <a16:creationId xmlns:a16="http://schemas.microsoft.com/office/drawing/2014/main" id="{436A8F14-469D-362A-1BB6-730E2382CF8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2A0168B-3645-1164-169D-4F17960BA3C1}"/>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E08D8399-EF7C-6028-37EE-73E7CA567CB2}"/>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22082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C58B9-8112-7B1B-29A3-CF0594DD1F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813A0-FB8D-5041-F64E-3B01BD461422}"/>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Explanation of Modules</a:t>
            </a:r>
            <a:endParaRPr lang="en-IN" sz="2800" dirty="0"/>
          </a:p>
        </p:txBody>
      </p:sp>
      <p:sp>
        <p:nvSpPr>
          <p:cNvPr id="3" name="Content Placeholder 2">
            <a:extLst>
              <a:ext uri="{FF2B5EF4-FFF2-40B4-BE49-F238E27FC236}">
                <a16:creationId xmlns:a16="http://schemas.microsoft.com/office/drawing/2014/main" id="{3424FF9F-DE8F-EF24-6220-1886217CE8FA}"/>
              </a:ext>
            </a:extLst>
          </p:cNvPr>
          <p:cNvSpPr>
            <a:spLocks noGrp="1"/>
          </p:cNvSpPr>
          <p:nvPr>
            <p:ph idx="1"/>
          </p:nvPr>
        </p:nvSpPr>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Model Training and Evaluation </a:t>
            </a:r>
            <a:r>
              <a:rPr lang="en-US" dirty="0">
                <a:latin typeface="Times New Roman" panose="02020603050405020304" pitchFamily="18" charset="0"/>
                <a:cs typeface="Times New Roman" panose="02020603050405020304" pitchFamily="18" charset="0"/>
              </a:rPr>
              <a:t>module, the hybrid model is trained using the preprocessed dataset. During training, the model learns to distinguish between "tumor" and "no tumor" categories based on the extracted features. Evaluation metrics such as accuracy, precision, recall, and F1-score are used to assess the model’s performance. Techniques like cross-validation and hyperparameter tuning are applied to improve the model's generalization and prevent overfitting, ensuring reliable predictions on new data.</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DEFD3EA-14C6-AAF3-B9D0-267DB8657680}"/>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0F559354-927C-DAF1-9888-9E091916CB64}"/>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6EA79297-2076-00BE-3C9D-42C5B835E9CC}"/>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215517816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101</TotalTime>
  <Words>1364</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Explanation of Modules</vt:lpstr>
      <vt:lpstr>Explanation of Modules</vt:lpstr>
      <vt:lpstr>Explanation of Modules</vt:lpstr>
      <vt:lpstr>Explanation of Modules</vt:lpstr>
      <vt:lpstr>Activity Diagram</vt:lpstr>
      <vt:lpstr>Implementation &amp; Results</vt:lpstr>
      <vt:lpstr>Implementation &amp; Results</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Madhan B</cp:lastModifiedBy>
  <cp:revision>8</cp:revision>
  <dcterms:created xsi:type="dcterms:W3CDTF">2023-08-03T04:32:32Z</dcterms:created>
  <dcterms:modified xsi:type="dcterms:W3CDTF">2024-11-26T14:48:44Z</dcterms:modified>
</cp:coreProperties>
</file>