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72" r:id="rId9"/>
    <p:sldId id="261" r:id="rId10"/>
    <p:sldId id="262" r:id="rId11"/>
    <p:sldId id="274" r:id="rId12"/>
    <p:sldId id="263" r:id="rId13"/>
    <p:sldId id="273" r:id="rId14"/>
    <p:sldId id="264" r:id="rId15"/>
    <p:sldId id="275" r:id="rId16"/>
    <p:sldId id="276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1400"/>
              <a:t>Price and Number Sold of Resident Hunting Licenses per State in 2013</a:t>
            </a:r>
          </a:p>
        </c:rich>
      </c:tx>
      <c:layout>
        <c:manualLayout>
          <c:xMode val="edge"/>
          <c:yMode val="edge"/>
          <c:x val="0.12598425196850394"/>
          <c:y val="3.830251881498238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9503399912848732"/>
          <c:y val="0.20033381186467714"/>
          <c:w val="0.75787401574803148"/>
          <c:h val="0.613636363636363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101547</c:v>
                </c:pt>
              </c:strCache>
            </c:strRef>
          </c:tx>
          <c:spPr>
            <a:ln w="47625">
              <a:noFill/>
            </a:ln>
          </c:spPr>
          <c:marker>
            <c:symbol val="diamond"/>
            <c:size val="4"/>
          </c:marker>
          <c:trendline>
            <c:trendlineType val="log"/>
            <c:dispRSqr val="0"/>
            <c:dispEq val="0"/>
          </c:trendline>
          <c:xVal>
            <c:numRef>
              <c:f>Sheet1!$A$2:$A$50</c:f>
              <c:numCache>
                <c:formatCode>General</c:formatCode>
                <c:ptCount val="49"/>
                <c:pt idx="0">
                  <c:v>25.75</c:v>
                </c:pt>
                <c:pt idx="1">
                  <c:v>25</c:v>
                </c:pt>
                <c:pt idx="2">
                  <c:v>37</c:v>
                </c:pt>
                <c:pt idx="3">
                  <c:v>47.01</c:v>
                </c:pt>
                <c:pt idx="4">
                  <c:v>31</c:v>
                </c:pt>
                <c:pt idx="5">
                  <c:v>19</c:v>
                </c:pt>
                <c:pt idx="6">
                  <c:v>25</c:v>
                </c:pt>
                <c:pt idx="7">
                  <c:v>17</c:v>
                </c:pt>
                <c:pt idx="8">
                  <c:v>10</c:v>
                </c:pt>
                <c:pt idx="9">
                  <c:v>10</c:v>
                </c:pt>
                <c:pt idx="10">
                  <c:v>19</c:v>
                </c:pt>
                <c:pt idx="11">
                  <c:v>12.75</c:v>
                </c:pt>
                <c:pt idx="12">
                  <c:v>12.5</c:v>
                </c:pt>
                <c:pt idx="13">
                  <c:v>15</c:v>
                </c:pt>
                <c:pt idx="14">
                  <c:v>20.5</c:v>
                </c:pt>
                <c:pt idx="15">
                  <c:v>20</c:v>
                </c:pt>
                <c:pt idx="16">
                  <c:v>15</c:v>
                </c:pt>
                <c:pt idx="17">
                  <c:v>27.5</c:v>
                </c:pt>
                <c:pt idx="18">
                  <c:v>24.5</c:v>
                </c:pt>
                <c:pt idx="19">
                  <c:v>25</c:v>
                </c:pt>
                <c:pt idx="20">
                  <c:v>11</c:v>
                </c:pt>
                <c:pt idx="21">
                  <c:v>38</c:v>
                </c:pt>
                <c:pt idx="22">
                  <c:v>17</c:v>
                </c:pt>
                <c:pt idx="23">
                  <c:v>17</c:v>
                </c:pt>
                <c:pt idx="24">
                  <c:v>16</c:v>
                </c:pt>
                <c:pt idx="25">
                  <c:v>20</c:v>
                </c:pt>
                <c:pt idx="26">
                  <c:v>30</c:v>
                </c:pt>
                <c:pt idx="27">
                  <c:v>14</c:v>
                </c:pt>
                <c:pt idx="28">
                  <c:v>22</c:v>
                </c:pt>
                <c:pt idx="29">
                  <c:v>27.5</c:v>
                </c:pt>
                <c:pt idx="30">
                  <c:v>15</c:v>
                </c:pt>
                <c:pt idx="31">
                  <c:v>33</c:v>
                </c:pt>
                <c:pt idx="32">
                  <c:v>22</c:v>
                </c:pt>
                <c:pt idx="33">
                  <c:v>19</c:v>
                </c:pt>
                <c:pt idx="34">
                  <c:v>25</c:v>
                </c:pt>
                <c:pt idx="35">
                  <c:v>47.01</c:v>
                </c:pt>
                <c:pt idx="36">
                  <c:v>20.7</c:v>
                </c:pt>
                <c:pt idx="37">
                  <c:v>18</c:v>
                </c:pt>
                <c:pt idx="38">
                  <c:v>12</c:v>
                </c:pt>
                <c:pt idx="39">
                  <c:v>35</c:v>
                </c:pt>
                <c:pt idx="40">
                  <c:v>34</c:v>
                </c:pt>
                <c:pt idx="41">
                  <c:v>25</c:v>
                </c:pt>
                <c:pt idx="42">
                  <c:v>34</c:v>
                </c:pt>
                <c:pt idx="43">
                  <c:v>16</c:v>
                </c:pt>
                <c:pt idx="44">
                  <c:v>25</c:v>
                </c:pt>
                <c:pt idx="45">
                  <c:v>44.9</c:v>
                </c:pt>
                <c:pt idx="46">
                  <c:v>24</c:v>
                </c:pt>
                <c:pt idx="47">
                  <c:v>19</c:v>
                </c:pt>
                <c:pt idx="48">
                  <c:v>38</c:v>
                </c:pt>
              </c:numCache>
            </c:numRef>
          </c:xVal>
          <c:yVal>
            <c:numRef>
              <c:f>Sheet1!$B$2:$B$50</c:f>
              <c:numCache>
                <c:formatCode>General</c:formatCode>
                <c:ptCount val="49"/>
                <c:pt idx="0">
                  <c:v>530127</c:v>
                </c:pt>
                <c:pt idx="1">
                  <c:v>390554</c:v>
                </c:pt>
                <c:pt idx="2">
                  <c:v>195664</c:v>
                </c:pt>
                <c:pt idx="3">
                  <c:v>281472</c:v>
                </c:pt>
                <c:pt idx="4">
                  <c:v>286363</c:v>
                </c:pt>
                <c:pt idx="5">
                  <c:v>44178</c:v>
                </c:pt>
                <c:pt idx="6">
                  <c:v>18184</c:v>
                </c:pt>
                <c:pt idx="7">
                  <c:v>176616</c:v>
                </c:pt>
                <c:pt idx="8">
                  <c:v>363575</c:v>
                </c:pt>
                <c:pt idx="9">
                  <c:v>9815</c:v>
                </c:pt>
                <c:pt idx="10">
                  <c:v>227408</c:v>
                </c:pt>
                <c:pt idx="11">
                  <c:v>248728</c:v>
                </c:pt>
                <c:pt idx="12">
                  <c:v>321739</c:v>
                </c:pt>
                <c:pt idx="13">
                  <c:v>273929</c:v>
                </c:pt>
                <c:pt idx="14">
                  <c:v>226553</c:v>
                </c:pt>
                <c:pt idx="15">
                  <c:v>330238</c:v>
                </c:pt>
                <c:pt idx="16">
                  <c:v>345525</c:v>
                </c:pt>
                <c:pt idx="17">
                  <c:v>57641</c:v>
                </c:pt>
                <c:pt idx="18">
                  <c:v>120321</c:v>
                </c:pt>
                <c:pt idx="19">
                  <c:v>189120</c:v>
                </c:pt>
                <c:pt idx="20">
                  <c:v>761269</c:v>
                </c:pt>
                <c:pt idx="21">
                  <c:v>579910</c:v>
                </c:pt>
                <c:pt idx="22">
                  <c:v>486608</c:v>
                </c:pt>
                <c:pt idx="23">
                  <c:v>220266</c:v>
                </c:pt>
                <c:pt idx="24">
                  <c:v>235621</c:v>
                </c:pt>
                <c:pt idx="25">
                  <c:v>521717</c:v>
                </c:pt>
                <c:pt idx="26">
                  <c:v>156052</c:v>
                </c:pt>
                <c:pt idx="27">
                  <c:v>177623</c:v>
                </c:pt>
                <c:pt idx="28">
                  <c:v>59301</c:v>
                </c:pt>
                <c:pt idx="29">
                  <c:v>77607</c:v>
                </c:pt>
                <c:pt idx="30">
                  <c:v>97893</c:v>
                </c:pt>
                <c:pt idx="31">
                  <c:v>64334</c:v>
                </c:pt>
                <c:pt idx="32">
                  <c:v>581401</c:v>
                </c:pt>
                <c:pt idx="33">
                  <c:v>405866</c:v>
                </c:pt>
                <c:pt idx="34">
                  <c:v>381049</c:v>
                </c:pt>
                <c:pt idx="35">
                  <c:v>260949</c:v>
                </c:pt>
                <c:pt idx="36">
                  <c:v>968735</c:v>
                </c:pt>
                <c:pt idx="37">
                  <c:v>8605</c:v>
                </c:pt>
                <c:pt idx="38">
                  <c:v>173942</c:v>
                </c:pt>
                <c:pt idx="39">
                  <c:v>235512</c:v>
                </c:pt>
                <c:pt idx="40">
                  <c:v>530547</c:v>
                </c:pt>
                <c:pt idx="41">
                  <c:v>1036946</c:v>
                </c:pt>
                <c:pt idx="42">
                  <c:v>211863</c:v>
                </c:pt>
                <c:pt idx="43">
                  <c:v>300764</c:v>
                </c:pt>
                <c:pt idx="44">
                  <c:v>80650</c:v>
                </c:pt>
                <c:pt idx="45">
                  <c:v>188081</c:v>
                </c:pt>
                <c:pt idx="46">
                  <c:v>704357</c:v>
                </c:pt>
                <c:pt idx="47">
                  <c:v>221806</c:v>
                </c:pt>
                <c:pt idx="48">
                  <c:v>143155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41664"/>
        <c:axId val="98906048"/>
      </c:scatterChart>
      <c:valAx>
        <c:axId val="70241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License Price in $</a:t>
                </a:r>
              </a:p>
            </c:rich>
          </c:tx>
          <c:layout>
            <c:manualLayout>
              <c:xMode val="edge"/>
              <c:yMode val="edge"/>
              <c:x val="0.38779527559055116"/>
              <c:y val="0.9005681818181817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98906048"/>
        <c:crosses val="autoZero"/>
        <c:crossBetween val="midCat"/>
      </c:valAx>
      <c:valAx>
        <c:axId val="989060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of Licenses Sold</a:t>
                </a:r>
              </a:p>
            </c:rich>
          </c:tx>
          <c:layout>
            <c:manualLayout>
              <c:xMode val="edge"/>
              <c:yMode val="edge"/>
              <c:x val="1.968503937007874E-2"/>
              <c:y val="0.3494318181818181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7024166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4"/>
    </mc:Choice>
    <mc:Fallback>
      <c:style val="4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Price and Number Sold of Non-Resident Hunting Licenses per State in 2013</a:t>
            </a:r>
          </a:p>
        </c:rich>
      </c:tx>
      <c:layout>
        <c:manualLayout>
          <c:xMode val="edge"/>
          <c:yMode val="edge"/>
          <c:x val="0.18320661319204259"/>
          <c:y val="5.916456874632194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1893491124260356"/>
          <c:y val="0.23678445153033553"/>
          <c:w val="0.72781065088757402"/>
          <c:h val="0.51958930753490529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Sheet1!$C$1</c:f>
              <c:strCache>
                <c:ptCount val="1"/>
              </c:strCache>
            </c:strRef>
          </c:tx>
          <c:spPr>
            <a:ln w="47625">
              <a:noFill/>
            </a:ln>
          </c:spPr>
          <c:marker>
            <c:symbol val="diamond"/>
            <c:size val="4"/>
          </c:marker>
          <c:trendline>
            <c:spPr>
              <a:ln w="15875"/>
            </c:spPr>
            <c:trendlineType val="log"/>
            <c:dispRSqr val="0"/>
            <c:dispEq val="0"/>
          </c:trendline>
          <c:xVal>
            <c:numRef>
              <c:f>Sheet1!$A$2:$A$51</c:f>
              <c:numCache>
                <c:formatCode>General</c:formatCode>
                <c:ptCount val="50"/>
                <c:pt idx="0">
                  <c:v>301.35000000000002</c:v>
                </c:pt>
                <c:pt idx="1">
                  <c:v>350</c:v>
                </c:pt>
                <c:pt idx="2">
                  <c:v>160</c:v>
                </c:pt>
                <c:pt idx="3">
                  <c:v>163.65</c:v>
                </c:pt>
                <c:pt idx="4">
                  <c:v>371</c:v>
                </c:pt>
                <c:pt idx="5">
                  <c:v>68</c:v>
                </c:pt>
                <c:pt idx="6">
                  <c:v>130</c:v>
                </c:pt>
                <c:pt idx="7">
                  <c:v>151.5</c:v>
                </c:pt>
                <c:pt idx="8">
                  <c:v>195</c:v>
                </c:pt>
                <c:pt idx="9">
                  <c:v>95</c:v>
                </c:pt>
                <c:pt idx="10">
                  <c:v>112</c:v>
                </c:pt>
                <c:pt idx="11">
                  <c:v>154.75</c:v>
                </c:pt>
                <c:pt idx="12">
                  <c:v>57.75</c:v>
                </c:pt>
                <c:pt idx="13">
                  <c:v>80</c:v>
                </c:pt>
                <c:pt idx="14">
                  <c:v>72.5</c:v>
                </c:pt>
                <c:pt idx="15">
                  <c:v>140</c:v>
                </c:pt>
                <c:pt idx="16">
                  <c:v>150</c:v>
                </c:pt>
                <c:pt idx="17">
                  <c:v>99.5</c:v>
                </c:pt>
                <c:pt idx="18">
                  <c:v>130</c:v>
                </c:pt>
                <c:pt idx="19">
                  <c:v>114</c:v>
                </c:pt>
                <c:pt idx="20">
                  <c:v>151</c:v>
                </c:pt>
                <c:pt idx="21">
                  <c:v>165</c:v>
                </c:pt>
                <c:pt idx="22">
                  <c:v>225</c:v>
                </c:pt>
                <c:pt idx="23">
                  <c:v>300</c:v>
                </c:pt>
                <c:pt idx="24">
                  <c:v>592</c:v>
                </c:pt>
                <c:pt idx="25">
                  <c:v>80</c:v>
                </c:pt>
                <c:pt idx="26">
                  <c:v>277</c:v>
                </c:pt>
                <c:pt idx="27">
                  <c:v>81</c:v>
                </c:pt>
                <c:pt idx="28">
                  <c:v>103</c:v>
                </c:pt>
                <c:pt idx="29">
                  <c:v>135.5</c:v>
                </c:pt>
                <c:pt idx="30">
                  <c:v>65</c:v>
                </c:pt>
                <c:pt idx="31">
                  <c:v>142</c:v>
                </c:pt>
                <c:pt idx="32">
                  <c:v>100</c:v>
                </c:pt>
                <c:pt idx="33">
                  <c:v>125</c:v>
                </c:pt>
                <c:pt idx="34">
                  <c:v>176</c:v>
                </c:pt>
                <c:pt idx="35">
                  <c:v>148.5</c:v>
                </c:pt>
                <c:pt idx="36">
                  <c:v>101.7</c:v>
                </c:pt>
                <c:pt idx="37">
                  <c:v>45</c:v>
                </c:pt>
                <c:pt idx="38">
                  <c:v>125</c:v>
                </c:pt>
                <c:pt idx="39">
                  <c:v>121</c:v>
                </c:pt>
                <c:pt idx="40">
                  <c:v>305</c:v>
                </c:pt>
                <c:pt idx="41">
                  <c:v>315</c:v>
                </c:pt>
                <c:pt idx="42">
                  <c:v>268</c:v>
                </c:pt>
                <c:pt idx="43">
                  <c:v>111</c:v>
                </c:pt>
                <c:pt idx="44">
                  <c:v>100</c:v>
                </c:pt>
                <c:pt idx="45">
                  <c:v>434.3</c:v>
                </c:pt>
                <c:pt idx="46">
                  <c:v>160</c:v>
                </c:pt>
                <c:pt idx="47">
                  <c:v>119</c:v>
                </c:pt>
                <c:pt idx="48">
                  <c:v>312</c:v>
                </c:pt>
              </c:numCache>
            </c:numRef>
          </c:xVal>
          <c:yVal>
            <c:numRef>
              <c:f>Sheet1!$C$2:$C$51</c:f>
              <c:numCache>
                <c:formatCode>General</c:formatCode>
                <c:ptCount val="50"/>
                <c:pt idx="0">
                  <c:v>12721</c:v>
                </c:pt>
                <c:pt idx="1">
                  <c:v>31344</c:v>
                </c:pt>
                <c:pt idx="2">
                  <c:v>80182</c:v>
                </c:pt>
                <c:pt idx="3">
                  <c:v>15447</c:v>
                </c:pt>
                <c:pt idx="4">
                  <c:v>5753</c:v>
                </c:pt>
                <c:pt idx="5">
                  <c:v>60804</c:v>
                </c:pt>
                <c:pt idx="6">
                  <c:v>1598</c:v>
                </c:pt>
                <c:pt idx="7">
                  <c:v>2261</c:v>
                </c:pt>
                <c:pt idx="8">
                  <c:v>7025</c:v>
                </c:pt>
                <c:pt idx="9">
                  <c:v>37002</c:v>
                </c:pt>
                <c:pt idx="10">
                  <c:v>503</c:v>
                </c:pt>
                <c:pt idx="11">
                  <c:v>20599</c:v>
                </c:pt>
                <c:pt idx="12">
                  <c:v>25742</c:v>
                </c:pt>
                <c:pt idx="13">
                  <c:v>30144</c:v>
                </c:pt>
                <c:pt idx="14">
                  <c:v>11399</c:v>
                </c:pt>
                <c:pt idx="15">
                  <c:v>71568</c:v>
                </c:pt>
                <c:pt idx="16">
                  <c:v>46405</c:v>
                </c:pt>
                <c:pt idx="17">
                  <c:v>23720</c:v>
                </c:pt>
                <c:pt idx="18">
                  <c:v>3739</c:v>
                </c:pt>
                <c:pt idx="19">
                  <c:v>20033</c:v>
                </c:pt>
                <c:pt idx="20">
                  <c:v>26735</c:v>
                </c:pt>
                <c:pt idx="21">
                  <c:v>14123</c:v>
                </c:pt>
                <c:pt idx="22">
                  <c:v>13450</c:v>
                </c:pt>
                <c:pt idx="23">
                  <c:v>19128</c:v>
                </c:pt>
                <c:pt idx="24">
                  <c:v>43837</c:v>
                </c:pt>
                <c:pt idx="25">
                  <c:v>32181</c:v>
                </c:pt>
                <c:pt idx="26">
                  <c:v>50989</c:v>
                </c:pt>
                <c:pt idx="27">
                  <c:v>42367</c:v>
                </c:pt>
                <c:pt idx="28">
                  <c:v>19463</c:v>
                </c:pt>
                <c:pt idx="29">
                  <c:v>8647</c:v>
                </c:pt>
                <c:pt idx="30">
                  <c:v>16514</c:v>
                </c:pt>
                <c:pt idx="31">
                  <c:v>1685</c:v>
                </c:pt>
                <c:pt idx="32">
                  <c:v>11385</c:v>
                </c:pt>
                <c:pt idx="33">
                  <c:v>29902</c:v>
                </c:pt>
                <c:pt idx="34">
                  <c:v>37146</c:v>
                </c:pt>
                <c:pt idx="35">
                  <c:v>25307</c:v>
                </c:pt>
                <c:pt idx="36">
                  <c:v>9987</c:v>
                </c:pt>
                <c:pt idx="37">
                  <c:v>39228</c:v>
                </c:pt>
                <c:pt idx="38">
                  <c:v>1405</c:v>
                </c:pt>
                <c:pt idx="39">
                  <c:v>25861</c:v>
                </c:pt>
                <c:pt idx="40">
                  <c:v>86641</c:v>
                </c:pt>
                <c:pt idx="41">
                  <c:v>28863</c:v>
                </c:pt>
                <c:pt idx="42">
                  <c:v>50970</c:v>
                </c:pt>
                <c:pt idx="43">
                  <c:v>20544</c:v>
                </c:pt>
                <c:pt idx="44">
                  <c:v>17351</c:v>
                </c:pt>
                <c:pt idx="45">
                  <c:v>8443</c:v>
                </c:pt>
                <c:pt idx="46">
                  <c:v>2352</c:v>
                </c:pt>
                <c:pt idx="47">
                  <c:v>34888</c:v>
                </c:pt>
                <c:pt idx="48">
                  <c:v>46122</c:v>
                </c:pt>
                <c:pt idx="49">
                  <c:v>51886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65920"/>
        <c:axId val="98902592"/>
      </c:scatterChart>
      <c:valAx>
        <c:axId val="68665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License Price in $</a:t>
                </a:r>
              </a:p>
            </c:rich>
          </c:tx>
          <c:layout>
            <c:manualLayout>
              <c:xMode val="edge"/>
              <c:yMode val="edge"/>
              <c:x val="0.46153846153846156"/>
              <c:y val="0.886685552407932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98902592"/>
        <c:crosses val="autoZero"/>
        <c:crossBetween val="midCat"/>
      </c:valAx>
      <c:valAx>
        <c:axId val="989025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of Licenses Sold</a:t>
                </a:r>
              </a:p>
            </c:rich>
          </c:tx>
          <c:layout>
            <c:manualLayout>
              <c:xMode val="edge"/>
              <c:yMode val="edge"/>
              <c:x val="4.6618294208551035E-2"/>
              <c:y val="0.369363327187510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686659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52E53E-B417-4154-95CF-DC937A97A02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86B497-51AA-4344-997C-C8D710B9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52E53E-B417-4154-95CF-DC937A97A02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86B497-51AA-4344-997C-C8D710B9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52E53E-B417-4154-95CF-DC937A97A02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86B497-51AA-4344-997C-C8D710B9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52E53E-B417-4154-95CF-DC937A97A02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86B497-51AA-4344-997C-C8D710B9FF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52E53E-B417-4154-95CF-DC937A97A02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86B497-51AA-4344-997C-C8D710B9FF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52E53E-B417-4154-95CF-DC937A97A02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86B497-51AA-4344-997C-C8D710B9FF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52E53E-B417-4154-95CF-DC937A97A02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86B497-51AA-4344-997C-C8D710B9FF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52E53E-B417-4154-95CF-DC937A97A02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86B497-51AA-4344-997C-C8D710B9FF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52E53E-B417-4154-95CF-DC937A97A02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86B497-51AA-4344-997C-C8D710B9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852E53E-B417-4154-95CF-DC937A97A02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86B497-51AA-4344-997C-C8D710B9FF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52E53E-B417-4154-95CF-DC937A97A02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86B497-51AA-4344-997C-C8D710B9FF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852E53E-B417-4154-95CF-DC937A97A02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86B497-51AA-4344-997C-C8D710B9FF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 Analysis of Hunting License Sales and Conservation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343400"/>
            <a:ext cx="8077200" cy="1499616"/>
          </a:xfrm>
        </p:spPr>
        <p:txBody>
          <a:bodyPr/>
          <a:lstStyle/>
          <a:p>
            <a:r>
              <a:rPr lang="en-US" dirty="0" smtClean="0"/>
              <a:t>Maddox Johnston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analysis of sales in 2014</a:t>
            </a:r>
          </a:p>
          <a:p>
            <a:r>
              <a:rPr lang="en-US" dirty="0" smtClean="0"/>
              <a:t>Gathered resident and nonresident data</a:t>
            </a:r>
          </a:p>
          <a:p>
            <a:r>
              <a:rPr lang="en-US" dirty="0" smtClean="0"/>
              <a:t>Performed analyses on separate criteria</a:t>
            </a:r>
          </a:p>
          <a:p>
            <a:r>
              <a:rPr lang="en-US" dirty="0" smtClean="0"/>
              <a:t>Identified trends </a:t>
            </a:r>
          </a:p>
          <a:p>
            <a:r>
              <a:rPr lang="en-US" dirty="0" smtClean="0"/>
              <a:t>Log Transformed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Findings: Resident Licenses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930605"/>
              </p:ext>
            </p:extLst>
          </p:nvPr>
        </p:nvGraphicFramePr>
        <p:xfrm>
          <a:off x="838200" y="1219200"/>
          <a:ext cx="7373667" cy="5153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8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change effect on sales, revenue</a:t>
            </a:r>
          </a:p>
          <a:p>
            <a:r>
              <a:rPr lang="en-US" dirty="0"/>
              <a:t>-</a:t>
            </a:r>
            <a:r>
              <a:rPr lang="en-US" dirty="0" smtClean="0"/>
              <a:t>0.0878 (weak inelastic, 9%)</a:t>
            </a:r>
          </a:p>
          <a:p>
            <a:r>
              <a:rPr lang="en-US" dirty="0" smtClean="0"/>
              <a:t>Significant: Total population &amp; nonresident sales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/>
              <a:t>0.4014 (40%, intuitive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Findings: Resident Licenses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03909"/>
            <a:ext cx="8229600" cy="1143000"/>
          </a:xfrm>
        </p:spPr>
        <p:txBody>
          <a:bodyPr/>
          <a:lstStyle/>
          <a:p>
            <a:r>
              <a:rPr lang="en-US" dirty="0" smtClean="0"/>
              <a:t>Findings: Resident Licenses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98906"/>
              </p:ext>
            </p:extLst>
          </p:nvPr>
        </p:nvGraphicFramePr>
        <p:xfrm>
          <a:off x="1752600" y="1511587"/>
          <a:ext cx="5715000" cy="4724400"/>
        </p:xfrm>
        <a:graphic>
          <a:graphicData uri="http://schemas.openxmlformats.org/drawingml/2006/table">
            <a:tbl>
              <a:tblPr firstRow="1" firstCol="1" bandRow="1"/>
              <a:tblGrid>
                <a:gridCol w="1905000"/>
                <a:gridCol w="1905000"/>
                <a:gridCol w="1905000"/>
              </a:tblGrid>
              <a:tr h="5141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Criteria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Elasticity Coefficient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Statistical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Significance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1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Resident Hunting License Price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-0.0878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41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Household Median Income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0.6361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 State Population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0.4014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41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Non-Resident Hunting Licenses Sold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1.0565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1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Non-Resident Hunting License Price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-0.0169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771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Ages 25-34 With at Least an Associate’s Degree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-0.3584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 Area of State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0.0709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41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State Population Who Live in Urban Areas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0.3992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10668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Elasticity of </a:t>
            </a:r>
            <a:r>
              <a:rPr lang="en-US" sz="1600" dirty="0" smtClean="0"/>
              <a:t>Various </a:t>
            </a:r>
            <a:r>
              <a:rPr lang="en-US" sz="1600" dirty="0"/>
              <a:t>Criteria Relating to the Demand of Resident Hunting </a:t>
            </a:r>
            <a:r>
              <a:rPr lang="en-US" sz="1600" dirty="0" smtClean="0"/>
              <a:t>Licenses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13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Findings: Nonresident Licenses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80023"/>
              </p:ext>
            </p:extLst>
          </p:nvPr>
        </p:nvGraphicFramePr>
        <p:xfrm>
          <a:off x="838200" y="1211138"/>
          <a:ext cx="7391400" cy="518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74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Findings: Nonresident Licenses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dirty="0" smtClean="0"/>
              <a:t>.1018 (weak inelastic, positive, 10%)</a:t>
            </a:r>
          </a:p>
          <a:p>
            <a:r>
              <a:rPr lang="en-US" dirty="0" smtClean="0"/>
              <a:t>Resident licenses significant</a:t>
            </a:r>
          </a:p>
          <a:p>
            <a:r>
              <a:rPr lang="en-US" dirty="0" smtClean="0"/>
              <a:t>Others not significant, fit with theory</a:t>
            </a:r>
          </a:p>
          <a:p>
            <a:pPr lvl="1"/>
            <a:r>
              <a:rPr lang="en-US" dirty="0" smtClean="0"/>
              <a:t>Ages 25-34 with associate’s degree: negative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Findings: Nonresident Licenses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803833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295400"/>
            <a:ext cx="8853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Elasticity of </a:t>
            </a:r>
            <a:r>
              <a:rPr lang="en-US" sz="1600" dirty="0" smtClean="0"/>
              <a:t>Various </a:t>
            </a:r>
            <a:r>
              <a:rPr lang="en-US" sz="1600" dirty="0"/>
              <a:t>Criteria Relating to the Demand of </a:t>
            </a:r>
            <a:r>
              <a:rPr lang="en-US" sz="1600" dirty="0" smtClean="0"/>
              <a:t>Nonresident </a:t>
            </a:r>
            <a:r>
              <a:rPr lang="en-US" sz="1600" dirty="0"/>
              <a:t>Hunting </a:t>
            </a:r>
            <a:r>
              <a:rPr lang="en-US" sz="1600" dirty="0" smtClean="0"/>
              <a:t>Licenses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26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inelastic economic goods</a:t>
            </a:r>
          </a:p>
          <a:p>
            <a:r>
              <a:rPr lang="en-US" dirty="0" smtClean="0"/>
              <a:t>Resident- dissuasion, evasion, knowledgeable</a:t>
            </a:r>
          </a:p>
          <a:p>
            <a:r>
              <a:rPr lang="en-US" dirty="0" smtClean="0"/>
              <a:t>Nonresident- positive (hunting states), policymakers</a:t>
            </a:r>
          </a:p>
          <a:p>
            <a:r>
              <a:rPr lang="en-US" dirty="0" smtClean="0"/>
              <a:t>Revenue shortage, less conservation funds, hunters’ best interest to remedy</a:t>
            </a:r>
          </a:p>
          <a:p>
            <a:r>
              <a:rPr lang="en-US" dirty="0" smtClean="0"/>
              <a:t>Small price increase</a:t>
            </a:r>
          </a:p>
          <a:p>
            <a:pPr lvl="1"/>
            <a:r>
              <a:rPr lang="en-US" dirty="0" smtClean="0"/>
              <a:t>Goes toward conservation, benefitting recruitment retention and perpetuation (cycle)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174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626100"/>
          </a:xfrm>
        </p:spPr>
        <p:txBody>
          <a:bodyPr>
            <a:normAutofit fontScale="32500" lnSpcReduction="20000"/>
          </a:bodyPr>
          <a:lstStyle/>
          <a:p>
            <a:pPr marL="109728" indent="0">
              <a:buNone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Baumeister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T., Cunningham, J.,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J., &amp; Herbert, J.  (2012, April). Deer and Elk hunter recruitment, retention, and participation trends in Montana.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Journal of Wildlife Management, 76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(3), 471-479. doi:10.1371/journal.pone.0030142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Brown, T., Decker, D., &amp;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Enck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J. (2000, Winter). Status of hunter recruitment and retention in the United States.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Wildlife Society Bulletin, 28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(4), 817-824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http://dx.doi.org/10.1675/063.034.0103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Brown, T., &amp; Connelly, N. (2004, Summer). Demand for big game and small game hunting licenses.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Wildlife Society Bulletin, 42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(2)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172-178. doi:10.1371/journal.pone.0072629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Commissioner’s Council on Hunting and Angling Recruitment and Retention. (2013). Recruiting and retaining hunters and anglers.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Minnesota Department of Natural Resources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Derichs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L. (2014, March 3). Hunting license sales. Retrieved from http://www.ducks.org/conservation/waterfowl-biology/hunting-licenses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Economics Online. (2015). Price elasticity of demand. Retrieved from http://www.economicsonline.org.uk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Emmett, O. (2011, April 15). Conservation and license revenue. Retrieved from http://www.wyd.gov /rev/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story.asp?id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=17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Grant, R. (1991). The royal forests of England. Gloucestershire: Alan Sutton.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Hobson, S. (2005, December 21). An analysis of the sale of hunting licenses over 10 years.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PLoS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ONE, 5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(3). doi:10.1585/journal.pone.0084394.34</a:t>
            </a:r>
          </a:p>
          <a:p>
            <a:pPr marL="109728" indent="0">
              <a:buNone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Hurteau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D., &amp; Love, C. (2008, November 18). Industry experts on why hunting is in a decline.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 and Stream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Miller,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J.r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., &amp; Hay, M.J. (1981). Determinants of hunter participation: duck hunting in the Mississippi flyway.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Agricultural Economics, 63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679-683.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Palmer, T. S. (1904). Hunting licenses: Their history, objects, and limitations. Washington: U.S. Dept. of Agriculture, Division of Biological Survey.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Poudyal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N., Cho, S., &amp; Bowker, J. (2008). Demand for resident hunting in the southeastern United States.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Human Dimensions of Wildlife, 13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158-174. doi:10.1080/10871200801922965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Regehr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 (2011, March). Hunting licenses and conservation in the Atlantic Flyway.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Waterbirds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34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(1), 19-31. http://dx.doi.org/10.1675/063.034.0103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Ryan, E., &amp; Shaw, B. (2011, October 4). Improving hunter recruitment and retention.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Human Dimensions of Wildlife, 16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(5), 311-317. http://dx.doi.org/10.1080/10871209.2011.559530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South Carolina DNR. (2007, October 24). South Carolina DNR License sales decline. Retrieved from http://www.dnr.sc.gov/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United States Bureau of the Census. (2015). Population estimates program. Retrieved from http://www.census.gov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United States Fish and Wildlife Service. (2007). 2006 national survey of fishing, hunting, and wildlife-associated recreation. Retrieved from http://www.usfw.gov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Wentz, J.R. (1996). Systematic strategies for recruiting, training, and retaining hunters and anglers.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Transactions of the North American Wildlife and Natural Resources Conference, 61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388-394.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does increasing hunting license prices affect license sales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this study is </a:t>
            </a:r>
            <a:r>
              <a:rPr lang="en-US" dirty="0" smtClean="0"/>
              <a:t>necessary (Decline)</a:t>
            </a:r>
            <a:endParaRPr lang="en-US" dirty="0" smtClean="0"/>
          </a:p>
          <a:p>
            <a:r>
              <a:rPr lang="en-US" dirty="0" smtClean="0"/>
              <a:t>Hypothesis/Goals</a:t>
            </a:r>
          </a:p>
          <a:p>
            <a:r>
              <a:rPr lang="en-US" dirty="0" smtClean="0"/>
              <a:t>Outline of Presentation: </a:t>
            </a:r>
            <a:r>
              <a:rPr lang="en-US" sz="1800" dirty="0" smtClean="0"/>
              <a:t>(Overview, Methods, Findings, Conclusion)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hunting license?</a:t>
            </a:r>
          </a:p>
          <a:p>
            <a:r>
              <a:rPr lang="en-US" dirty="0" smtClean="0"/>
              <a:t>Evolution of purpose</a:t>
            </a:r>
          </a:p>
          <a:p>
            <a:r>
              <a:rPr lang="en-US" dirty="0" smtClean="0"/>
              <a:t>1719 oysters, 1745 </a:t>
            </a:r>
            <a:r>
              <a:rPr lang="en-US" dirty="0" err="1" smtClean="0"/>
              <a:t>Cornhills</a:t>
            </a:r>
            <a:endParaRPr lang="en-US" dirty="0" smtClean="0"/>
          </a:p>
          <a:p>
            <a:r>
              <a:rPr lang="en-US" dirty="0" smtClean="0"/>
              <a:t>Nonresident (NJ)1873</a:t>
            </a:r>
          </a:p>
          <a:p>
            <a:r>
              <a:rPr lang="en-US" dirty="0" smtClean="0"/>
              <a:t>Resident (MI) not until 1895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Topic: History of Hunting Licenses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Topic: History of Hunting Licenses</a:t>
            </a:r>
            <a:endParaRPr lang="en-US" dirty="0"/>
          </a:p>
        </p:txBody>
      </p:sp>
      <p:pic>
        <p:nvPicPr>
          <p:cNvPr id="4" name="Picture 3" descr="1900 states with resident license laws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" b="11033"/>
          <a:stretch/>
        </p:blipFill>
        <p:spPr bwMode="auto">
          <a:xfrm>
            <a:off x="1219200" y="2057400"/>
            <a:ext cx="6705600" cy="39675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0200" y="1595735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States having </a:t>
            </a:r>
            <a:r>
              <a:rPr lang="en-US" dirty="0" smtClean="0"/>
              <a:t>resident </a:t>
            </a:r>
            <a:r>
              <a:rPr lang="en-US" dirty="0"/>
              <a:t>license laws in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6071055"/>
            <a:ext cx="20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Source: Palmer (1904)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76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Topic: History of Hunting Licenses</a:t>
            </a:r>
            <a:endParaRPr lang="en-US" dirty="0"/>
          </a:p>
        </p:txBody>
      </p:sp>
      <p:pic>
        <p:nvPicPr>
          <p:cNvPr id="5" name="Picture 4" descr="1900 states with non-resident license laws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" b="12528"/>
          <a:stretch/>
        </p:blipFill>
        <p:spPr bwMode="auto">
          <a:xfrm>
            <a:off x="1066800" y="2057400"/>
            <a:ext cx="6629400" cy="3962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00200" y="1595735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States having nonresident license laws in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25374" y="6019800"/>
            <a:ext cx="20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Source: Palmer (1904)</a:t>
            </a:r>
          </a:p>
        </p:txBody>
      </p:sp>
    </p:spTree>
    <p:extLst>
      <p:ext uri="{BB962C8B-B14F-4D97-AF65-F5344CB8AC3E}">
        <p14:creationId xmlns:p14="http://schemas.microsoft.com/office/powerpoint/2010/main" val="4179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of hunting </a:t>
            </a:r>
            <a:r>
              <a:rPr lang="en-US" dirty="0"/>
              <a:t>l</a:t>
            </a:r>
            <a:r>
              <a:rPr lang="en-US" dirty="0" smtClean="0"/>
              <a:t>and (expansions)</a:t>
            </a:r>
          </a:p>
          <a:p>
            <a:r>
              <a:rPr lang="en-US" dirty="0" smtClean="0"/>
              <a:t>Less leisure time</a:t>
            </a:r>
          </a:p>
          <a:p>
            <a:r>
              <a:rPr lang="en-US" dirty="0" smtClean="0"/>
              <a:t>Fewer youth hunters</a:t>
            </a:r>
          </a:p>
          <a:p>
            <a:r>
              <a:rPr lang="en-US" dirty="0" smtClean="0"/>
              <a:t>Likely to continue (urbanization, generations)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Topic: Why Hunting is Declining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Recruitment (licenses, education)</a:t>
            </a:r>
          </a:p>
          <a:p>
            <a:r>
              <a:rPr lang="en-US" dirty="0" smtClean="0"/>
              <a:t>Retention (interest indicators)</a:t>
            </a:r>
          </a:p>
          <a:p>
            <a:r>
              <a:rPr lang="en-US" dirty="0" smtClean="0"/>
              <a:t>Women high recruitment, low retention</a:t>
            </a:r>
          </a:p>
          <a:p>
            <a:r>
              <a:rPr lang="en-US" dirty="0" smtClean="0"/>
              <a:t>Need mentorship, appeal &amp; vigor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Topic: Hunter Recruitment and Retention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Topic: Hunter Recruitment and Retention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532941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85800" y="1861066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Regional changes in hunter numbers between 2001 and 2006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6172200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Source: USFW (2007).</a:t>
            </a:r>
          </a:p>
        </p:txBody>
      </p:sp>
    </p:spTree>
    <p:extLst>
      <p:ext uri="{BB962C8B-B14F-4D97-AF65-F5344CB8AC3E}">
        <p14:creationId xmlns:p14="http://schemas.microsoft.com/office/powerpoint/2010/main" val="26867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“the relationship between price and quantity demanded and provides a precise calculation of the effect of a change in price on quantity demanded” </a:t>
            </a:r>
            <a:r>
              <a:rPr lang="en-US" sz="1800" dirty="0" smtClean="0"/>
              <a:t>(Economics, 2015)</a:t>
            </a:r>
          </a:p>
          <a:p>
            <a:r>
              <a:rPr lang="en-US" dirty="0" smtClean="0"/>
              <a:t>Goods are typically elastic</a:t>
            </a:r>
          </a:p>
          <a:p>
            <a:r>
              <a:rPr lang="en-US" dirty="0" smtClean="0"/>
              <a:t>Hunting licenses different</a:t>
            </a:r>
          </a:p>
          <a:p>
            <a:r>
              <a:rPr lang="en-US" dirty="0" smtClean="0"/>
              <a:t>Legislation impairs price changes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Topic: Elasticity of Hunting Licenses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6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411</TotalTime>
  <Words>1068</Words>
  <Application>Microsoft Office PowerPoint</Application>
  <PresentationFormat>On-screen Show (4:3)</PresentationFormat>
  <Paragraphs>122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An Analysis of Hunting License Sales and Conservation</vt:lpstr>
      <vt:lpstr>Introduction</vt:lpstr>
      <vt:lpstr>Overview of Topic: History of Hunting Licenses</vt:lpstr>
      <vt:lpstr>Overview of Topic: History of Hunting Licenses</vt:lpstr>
      <vt:lpstr>Overview of Topic: History of Hunting Licenses</vt:lpstr>
      <vt:lpstr>Overview of Topic: Why Hunting is Declining</vt:lpstr>
      <vt:lpstr>Overview of Topic: Hunter Recruitment and Retention</vt:lpstr>
      <vt:lpstr>Overview of Topic: Hunter Recruitment and Retention</vt:lpstr>
      <vt:lpstr>Overview of Topic: Elasticity of Hunting Licenses</vt:lpstr>
      <vt:lpstr>Methods</vt:lpstr>
      <vt:lpstr>Findings: Resident Licenses</vt:lpstr>
      <vt:lpstr>Findings: Resident Licenses</vt:lpstr>
      <vt:lpstr>Findings: Resident Licenses</vt:lpstr>
      <vt:lpstr>Findings: Nonresident Licenses</vt:lpstr>
      <vt:lpstr>Findings: Nonresident Licenses</vt:lpstr>
      <vt:lpstr>Findings: Nonresident Licenses</vt:lpstr>
      <vt:lpstr>Discussion and Conclusion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Hunting License Sales and Conservation</dc:title>
  <dc:creator>Maddox</dc:creator>
  <cp:lastModifiedBy>Maddox</cp:lastModifiedBy>
  <cp:revision>12</cp:revision>
  <dcterms:created xsi:type="dcterms:W3CDTF">2016-01-19T13:58:03Z</dcterms:created>
  <dcterms:modified xsi:type="dcterms:W3CDTF">2016-01-20T04:25:43Z</dcterms:modified>
</cp:coreProperties>
</file>