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57" r:id="rId6"/>
    <p:sldId id="258" r:id="rId7"/>
    <p:sldId id="259" r:id="rId8"/>
    <p:sldId id="264" r:id="rId9"/>
    <p:sldId id="261" r:id="rId10"/>
    <p:sldId id="262" r:id="rId11"/>
    <p:sldId id="263"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0C3058A-03F7-43A4-B453-54FB6B36CDD7}">
      <dgm:prSet/>
      <dgm:spPr/>
      <dgm:t>
        <a:bodyPr/>
        <a:lstStyle/>
        <a:p>
          <a:r>
            <a:rPr lang="en-US" dirty="0"/>
            <a:t>Detection and counting of people present in  digital media in Real Time</a:t>
          </a:r>
        </a:p>
      </dgm:t>
    </dgm:pt>
    <dgm:pt modelId="{D9644612-CFD0-4F95-8517-E78F4DAD37F8}" type="parTrans" cxnId="{C7D8D0B6-F96F-4D72-80C9-63F7A4C5EB33}">
      <dgm:prSet/>
      <dgm:spPr/>
      <dgm:t>
        <a:bodyPr/>
        <a:lstStyle/>
        <a:p>
          <a:endParaRPr lang="en-US"/>
        </a:p>
      </dgm:t>
    </dgm:pt>
    <dgm:pt modelId="{00BA07F2-96EA-4034-9848-AEC9CFA5C8B8}" type="sibTrans" cxnId="{C7D8D0B6-F96F-4D72-80C9-63F7A4C5EB33}">
      <dgm:prSet/>
      <dgm:spPr/>
      <dgm:t>
        <a:bodyPr/>
        <a:lstStyle/>
        <a:p>
          <a:endParaRPr lang="en-US"/>
        </a:p>
      </dgm:t>
    </dgm:pt>
    <dgm:pt modelId="{34ADB6B9-4C8F-4EF2-A080-849BD0D1C16C}">
      <dgm:prSet/>
      <dgm:spPr/>
      <dgm:t>
        <a:bodyPr/>
        <a:lstStyle/>
        <a:p>
          <a:r>
            <a:rPr lang="en-US" dirty="0"/>
            <a:t>Making a cohesive UI and Report of the Findings </a:t>
          </a:r>
        </a:p>
      </dgm:t>
    </dgm:pt>
    <dgm:pt modelId="{0B859783-8971-4295-A985-7F4C7581F233}" type="parTrans" cxnId="{95A5B7D7-38EC-4C08-87CD-909AE709B1CA}">
      <dgm:prSet/>
      <dgm:spPr/>
      <dgm:t>
        <a:bodyPr/>
        <a:lstStyle/>
        <a:p>
          <a:endParaRPr lang="en-US"/>
        </a:p>
      </dgm:t>
    </dgm:pt>
    <dgm:pt modelId="{5AAE6954-4449-40FB-96DC-B3B4777ABF0B}" type="sibTrans" cxnId="{95A5B7D7-38EC-4C08-87CD-909AE709B1CA}">
      <dgm:prSet/>
      <dgm:spPr/>
      <dgm:t>
        <a:bodyPr/>
        <a:lstStyle/>
        <a:p>
          <a:endParaRPr lang="en-US"/>
        </a:p>
      </dgm:t>
    </dgm:pt>
    <dgm:pt modelId="{B04F322D-920A-4268-BA34-9766C38EF82A}">
      <dgm:prSet/>
      <dgm:spPr/>
      <dgm:t>
        <a:bodyPr/>
        <a:lstStyle/>
        <a:p>
          <a:r>
            <a:rPr lang="en-US" dirty="0"/>
            <a:t>Used TensorFlow and Open CV to tackle this Problem</a:t>
          </a:r>
        </a:p>
      </dgm:t>
    </dgm:pt>
    <dgm:pt modelId="{72281232-D47B-4D06-8BB3-253E47AE90F9}" type="parTrans" cxnId="{324A6221-A8CF-4A29-955F-011CF39A8756}">
      <dgm:prSet/>
      <dgm:spPr/>
      <dgm:t>
        <a:bodyPr/>
        <a:lstStyle/>
        <a:p>
          <a:endParaRPr lang="en-US"/>
        </a:p>
      </dgm:t>
    </dgm:pt>
    <dgm:pt modelId="{2560893E-2AA8-4521-975C-9B6D558008E5}" type="sibTrans" cxnId="{324A6221-A8CF-4A29-955F-011CF39A8756}">
      <dgm:prSet/>
      <dgm:spPr/>
      <dgm:t>
        <a:bodyPr/>
        <a:lstStyle/>
        <a:p>
          <a:endParaRPr lang="en-US"/>
        </a:p>
      </dgm:t>
    </dgm:pt>
    <dgm:pt modelId="{79914205-076F-4A30-B8E1-C4EF8AAD11DB}">
      <dgm:prSet/>
      <dgm:spPr/>
      <dgm:t>
        <a:bodyPr/>
        <a:lstStyle/>
        <a:p>
          <a:r>
            <a:rPr lang="en-US" dirty="0"/>
            <a:t>Used </a:t>
          </a:r>
          <a:r>
            <a:rPr lang="en-US" dirty="0" err="1"/>
            <a:t>fpdf</a:t>
          </a:r>
          <a:r>
            <a:rPr lang="en-US" dirty="0"/>
            <a:t> and </a:t>
          </a:r>
          <a:r>
            <a:rPr lang="en-US" dirty="0" err="1"/>
            <a:t>CustomTkinter</a:t>
          </a:r>
          <a:r>
            <a:rPr lang="en-US" dirty="0"/>
            <a:t> for tackling this problem</a:t>
          </a:r>
        </a:p>
      </dgm:t>
    </dgm:pt>
    <dgm:pt modelId="{3ADFF554-4017-4E60-9D76-9C2CEEB1629A}" type="parTrans" cxnId="{BD6E569D-A022-47A7-AF78-151701D6D814}">
      <dgm:prSet/>
      <dgm:spPr/>
      <dgm:t>
        <a:bodyPr/>
        <a:lstStyle/>
        <a:p>
          <a:endParaRPr lang="en-US"/>
        </a:p>
      </dgm:t>
    </dgm:pt>
    <dgm:pt modelId="{823B58F0-9EC2-4995-B3DB-4E4D9BC0F42E}" type="sibTrans" cxnId="{BD6E569D-A022-47A7-AF78-151701D6D814}">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03163B8B-FF81-4F52-AAEF-14DC9B71BA89}" type="pres">
      <dgm:prSet presAssocID="{00C3058A-03F7-43A4-B453-54FB6B36CDD7}" presName="linNode" presStyleCnt="0"/>
      <dgm:spPr/>
    </dgm:pt>
    <dgm:pt modelId="{C5B928A7-74E8-412F-AEAD-529E7F4EC7BF}" type="pres">
      <dgm:prSet presAssocID="{00C3058A-03F7-43A4-B453-54FB6B36CDD7}" presName="parentText" presStyleLbl="node1" presStyleIdx="0" presStyleCnt="2">
        <dgm:presLayoutVars>
          <dgm:chMax val="1"/>
          <dgm:bulletEnabled val="1"/>
        </dgm:presLayoutVars>
      </dgm:prSet>
      <dgm:spPr/>
    </dgm:pt>
    <dgm:pt modelId="{17C5AA19-B972-4EE1-8806-94EE69C44D68}" type="pres">
      <dgm:prSet presAssocID="{00C3058A-03F7-43A4-B453-54FB6B36CDD7}" presName="descendantText" presStyleLbl="alignAccFollowNode1" presStyleIdx="0" presStyleCnt="2">
        <dgm:presLayoutVars>
          <dgm:bulletEnabled val="1"/>
        </dgm:presLayoutVars>
      </dgm:prSet>
      <dgm:spPr/>
    </dgm:pt>
    <dgm:pt modelId="{CFCABB60-3DDB-4EA2-9430-C1610583D39C}" type="pres">
      <dgm:prSet presAssocID="{00BA07F2-96EA-4034-9848-AEC9CFA5C8B8}" presName="sp" presStyleCnt="0"/>
      <dgm:spPr/>
    </dgm:pt>
    <dgm:pt modelId="{8C4DE1A4-41F0-45D7-B8DD-E5C413A64B4C}" type="pres">
      <dgm:prSet presAssocID="{34ADB6B9-4C8F-4EF2-A080-849BD0D1C16C}" presName="linNode" presStyleCnt="0"/>
      <dgm:spPr/>
    </dgm:pt>
    <dgm:pt modelId="{E2016A4E-F602-42BD-840C-C8CA5CA0C5FD}" type="pres">
      <dgm:prSet presAssocID="{34ADB6B9-4C8F-4EF2-A080-849BD0D1C16C}" presName="parentText" presStyleLbl="node1" presStyleIdx="1" presStyleCnt="2">
        <dgm:presLayoutVars>
          <dgm:chMax val="1"/>
          <dgm:bulletEnabled val="1"/>
        </dgm:presLayoutVars>
      </dgm:prSet>
      <dgm:spPr/>
    </dgm:pt>
    <dgm:pt modelId="{742ECDCA-C4CB-4079-A7F1-F5B278306E31}" type="pres">
      <dgm:prSet presAssocID="{34ADB6B9-4C8F-4EF2-A080-849BD0D1C16C}" presName="descendantText" presStyleLbl="alignAccFollowNode1" presStyleIdx="1" presStyleCnt="2">
        <dgm:presLayoutVars>
          <dgm:bulletEnabled val="1"/>
        </dgm:presLayoutVars>
      </dgm:prSet>
      <dgm:spPr/>
    </dgm:pt>
  </dgm:ptLst>
  <dgm:cxnLst>
    <dgm:cxn modelId="{93183B11-422A-4874-B642-2072C20CCFCC}" type="presOf" srcId="{00C3058A-03F7-43A4-B453-54FB6B36CDD7}" destId="{C5B928A7-74E8-412F-AEAD-529E7F4EC7BF}" srcOrd="0" destOrd="0" presId="urn:microsoft.com/office/officeart/2005/8/layout/vList5"/>
    <dgm:cxn modelId="{324A6221-A8CF-4A29-955F-011CF39A8756}" srcId="{00C3058A-03F7-43A4-B453-54FB6B36CDD7}" destId="{B04F322D-920A-4268-BA34-9766C38EF82A}" srcOrd="0" destOrd="0" parTransId="{72281232-D47B-4D06-8BB3-253E47AE90F9}" sibTransId="{2560893E-2AA8-4521-975C-9B6D558008E5}"/>
    <dgm:cxn modelId="{6D9B273C-EB90-4082-8CCE-7846B640696A}" type="presOf" srcId="{B04F322D-920A-4268-BA34-9766C38EF82A}" destId="{17C5AA19-B972-4EE1-8806-94EE69C44D68}"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BD6E569D-A022-47A7-AF78-151701D6D814}" srcId="{34ADB6B9-4C8F-4EF2-A080-849BD0D1C16C}" destId="{79914205-076F-4A30-B8E1-C4EF8AAD11DB}" srcOrd="0" destOrd="0" parTransId="{3ADFF554-4017-4E60-9D76-9C2CEEB1629A}" sibTransId="{823B58F0-9EC2-4995-B3DB-4E4D9BC0F42E}"/>
    <dgm:cxn modelId="{C7D8D0B6-F96F-4D72-80C9-63F7A4C5EB33}" srcId="{81269538-BFC5-48BB-BEA1-D7AF1F385FD5}" destId="{00C3058A-03F7-43A4-B453-54FB6B36CDD7}" srcOrd="0" destOrd="0" parTransId="{D9644612-CFD0-4F95-8517-E78F4DAD37F8}" sibTransId="{00BA07F2-96EA-4034-9848-AEC9CFA5C8B8}"/>
    <dgm:cxn modelId="{95A5B7D7-38EC-4C08-87CD-909AE709B1CA}" srcId="{81269538-BFC5-48BB-BEA1-D7AF1F385FD5}" destId="{34ADB6B9-4C8F-4EF2-A080-849BD0D1C16C}" srcOrd="1" destOrd="0" parTransId="{0B859783-8971-4295-A985-7F4C7581F233}" sibTransId="{5AAE6954-4449-40FB-96DC-B3B4777ABF0B}"/>
    <dgm:cxn modelId="{C71C6DE0-1D95-424E-A6B9-38F7444A17AA}" type="presOf" srcId="{79914205-076F-4A30-B8E1-C4EF8AAD11DB}" destId="{742ECDCA-C4CB-4079-A7F1-F5B278306E31}" srcOrd="0" destOrd="0" presId="urn:microsoft.com/office/officeart/2005/8/layout/vList5"/>
    <dgm:cxn modelId="{504A48F8-D969-4963-9646-95FA0D350C17}" type="presOf" srcId="{34ADB6B9-4C8F-4EF2-A080-849BD0D1C16C}" destId="{E2016A4E-F602-42BD-840C-C8CA5CA0C5FD}" srcOrd="0" destOrd="0" presId="urn:microsoft.com/office/officeart/2005/8/layout/vList5"/>
    <dgm:cxn modelId="{A7921C4F-7C70-4FF7-8151-1E7CDD70D628}" type="presParOf" srcId="{99FD7F24-5BB9-46E8-BB7C-4B477B73B815}" destId="{03163B8B-FF81-4F52-AAEF-14DC9B71BA89}" srcOrd="0" destOrd="0" presId="urn:microsoft.com/office/officeart/2005/8/layout/vList5"/>
    <dgm:cxn modelId="{634CD403-552D-44D2-B630-19DA7EA8F715}" type="presParOf" srcId="{03163B8B-FF81-4F52-AAEF-14DC9B71BA89}" destId="{C5B928A7-74E8-412F-AEAD-529E7F4EC7BF}" srcOrd="0" destOrd="0" presId="urn:microsoft.com/office/officeart/2005/8/layout/vList5"/>
    <dgm:cxn modelId="{F5E7649A-CE95-4437-BAB2-EC71A4AC9035}" type="presParOf" srcId="{03163B8B-FF81-4F52-AAEF-14DC9B71BA89}" destId="{17C5AA19-B972-4EE1-8806-94EE69C44D68}" srcOrd="1" destOrd="0" presId="urn:microsoft.com/office/officeart/2005/8/layout/vList5"/>
    <dgm:cxn modelId="{E14A3065-06E3-4BCF-9083-18DD2FDD7326}" type="presParOf" srcId="{99FD7F24-5BB9-46E8-BB7C-4B477B73B815}" destId="{CFCABB60-3DDB-4EA2-9430-C1610583D39C}" srcOrd="1" destOrd="0" presId="urn:microsoft.com/office/officeart/2005/8/layout/vList5"/>
    <dgm:cxn modelId="{6BD6E055-08BE-4363-B30B-1B4E1D0761F4}" type="presParOf" srcId="{99FD7F24-5BB9-46E8-BB7C-4B477B73B815}" destId="{8C4DE1A4-41F0-45D7-B8DD-E5C413A64B4C}" srcOrd="2" destOrd="0" presId="urn:microsoft.com/office/officeart/2005/8/layout/vList5"/>
    <dgm:cxn modelId="{5A3B10A4-0A46-405E-BE6A-50AFE8095D55}" type="presParOf" srcId="{8C4DE1A4-41F0-45D7-B8DD-E5C413A64B4C}" destId="{E2016A4E-F602-42BD-840C-C8CA5CA0C5FD}" srcOrd="0" destOrd="0" presId="urn:microsoft.com/office/officeart/2005/8/layout/vList5"/>
    <dgm:cxn modelId="{A1B29F00-B6B1-4F3C-B874-4C233E7953C9}" type="presParOf" srcId="{8C4DE1A4-41F0-45D7-B8DD-E5C413A64B4C}" destId="{742ECDCA-C4CB-4079-A7F1-F5B278306E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IN" altLang="en-US" dirty="0">
              <a:solidFill>
                <a:srgbClr val="000000"/>
              </a:solidFill>
            </a:rPr>
            <a:t>This method uses a xml file consisting of functions and definitions of Image and Video processing.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B6B39D33-D046-47BE-829F-7DE9C1355A93}">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To make answer more accurate </a:t>
          </a:r>
          <a:r>
            <a:rPr lang="en-US" dirty="0" err="1">
              <a:latin typeface="Tahoma" panose="020B0604030504040204" pitchFamily="34" charset="0"/>
              <a:ea typeface="Tahoma" panose="020B0604030504040204" pitchFamily="34" charset="0"/>
              <a:cs typeface="Tahoma" panose="020B0604030504040204" pitchFamily="34" charset="0"/>
            </a:rPr>
            <a:t>imultis</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argparse</a:t>
          </a:r>
          <a:r>
            <a:rPr lang="en-US" dirty="0">
              <a:latin typeface="Tahoma" panose="020B0604030504040204" pitchFamily="34" charset="0"/>
              <a:ea typeface="Tahoma" panose="020B0604030504040204" pitchFamily="34" charset="0"/>
              <a:cs typeface="Tahoma" panose="020B0604030504040204" pitchFamily="34" charset="0"/>
            </a:rPr>
            <a:t> were also used</a:t>
          </a:r>
        </a:p>
      </dgm:t>
    </dgm:pt>
    <dgm:pt modelId="{E15A7BCB-F8C9-469E-AAD5-364C09881B8A}" type="parTrans" cxnId="{877B3C1A-839E-4419-A916-B4E946768D4D}">
      <dgm:prSet/>
      <dgm:spPr/>
      <dgm:t>
        <a:bodyPr/>
        <a:lstStyle/>
        <a:p>
          <a:endParaRPr lang="en-US"/>
        </a:p>
      </dgm:t>
    </dgm:pt>
    <dgm:pt modelId="{AC756B1C-E9B8-4AF1-AAAF-F8402FE8B80B}" type="sibTrans" cxnId="{877B3C1A-839E-4419-A916-B4E946768D4D}">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Counts occurrences of gradient orientation in localized portion of an image</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A84AA4D5-2E69-4308-B848-AF7C866DBA37}">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Uses both magnitude and angle to calculate gradient</a:t>
          </a:r>
        </a:p>
      </dgm:t>
    </dgm:pt>
    <dgm:pt modelId="{5AA60D0F-7C99-4FA0-90CA-9CD92DBEF3B7}" type="parTrans" cxnId="{E785B928-0A23-43BA-9D0D-4355335BED79}">
      <dgm:prSet/>
      <dgm:spPr/>
      <dgm:t>
        <a:bodyPr/>
        <a:lstStyle/>
        <a:p>
          <a:endParaRPr lang="en-US"/>
        </a:p>
      </dgm:t>
    </dgm:pt>
    <dgm:pt modelId="{195A1AC7-FDFE-47D0-B6D9-46AB9BA4736B}" type="sibTrans" cxnId="{E785B928-0A23-43BA-9D0D-4355335BED79}">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TensorFlow</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GB" sz="2100" dirty="0"/>
            <a:t>Creates a convolutional feature map which warps all identified locations into squares</a:t>
          </a:r>
          <a:endParaRPr lang="en-US" sz="2100"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4EA3F7C2-8BCE-45BE-A919-CBBB33285BD0}">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ROL resizes these squares and </a:t>
          </a:r>
          <a:r>
            <a:rPr lang="en-GB" sz="2000" dirty="0"/>
            <a:t>SoftMax layer predicts the region proposal class and offset box values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E5A5DB8F-AE1A-4DCD-9400-C8317BA7D81B}" type="parTrans" cxnId="{496CC152-66F4-4FEB-99ED-C8BD1F8A40F9}">
      <dgm:prSet/>
      <dgm:spPr/>
      <dgm:t>
        <a:bodyPr/>
        <a:lstStyle/>
        <a:p>
          <a:endParaRPr lang="en-US"/>
        </a:p>
      </dgm:t>
    </dgm:pt>
    <dgm:pt modelId="{BC932F0D-8B77-458E-AF60-BC2FDCBE0C75}" type="sibTrans" cxnId="{496CC152-66F4-4FEB-99ED-C8BD1F8A40F9}">
      <dgm:prSet/>
      <dgm:spPr/>
      <dgm:t>
        <a:bodyPr/>
        <a:lstStyle/>
        <a:p>
          <a:endParaRPr lang="en-US"/>
        </a:p>
      </dgm:t>
    </dgm:pt>
    <dgm:pt modelId="{F82601E6-6FF6-41B5-BDEF-C0E73D0B30BE}">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Pros – fast </a:t>
          </a:r>
        </a:p>
      </dgm:t>
    </dgm:pt>
    <dgm:pt modelId="{936C8FEA-0125-468F-AC7E-0D933F696D03}" type="parTrans" cxnId="{1FCB23E5-E983-4435-8A6F-78F13DE6D873}">
      <dgm:prSet/>
      <dgm:spPr/>
      <dgm:t>
        <a:bodyPr/>
        <a:lstStyle/>
        <a:p>
          <a:endParaRPr lang="en-US"/>
        </a:p>
      </dgm:t>
    </dgm:pt>
    <dgm:pt modelId="{EAEC7697-68BC-4B26-A3B6-9BD23217CF44}" type="sibTrans" cxnId="{1FCB23E5-E983-4435-8A6F-78F13DE6D873}">
      <dgm:prSet/>
      <dgm:spPr/>
      <dgm:t>
        <a:bodyPr/>
        <a:lstStyle/>
        <a:p>
          <a:endParaRPr lang="en-US"/>
        </a:p>
      </dgm:t>
    </dgm:pt>
    <dgm:pt modelId="{26ECA639-0A60-4D96-A34B-F5ACC75DAA0C}">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Pros – fast , simple</a:t>
          </a: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Histogram of Oriented Gradients (HOG)</a:t>
          </a:r>
        </a:p>
      </dgm:t>
    </dgm:pt>
    <dgm:pt modelId="{1A095211-ADB0-42CA-9F24-F1BC942872F3}" type="sibTrans" cxnId="{D959B3EA-A66A-4B40-901C-93ECD4985A93}">
      <dgm:prSet/>
      <dgm:spPr/>
      <dgm:t>
        <a:bodyPr/>
        <a:lstStyle/>
        <a:p>
          <a:endParaRPr lang="en-US"/>
        </a:p>
      </dgm:t>
    </dgm:pt>
    <dgm:pt modelId="{FCF9AE1B-B22B-4F91-BFD8-DDBBF762F128}" type="parTrans" cxnId="{D959B3EA-A66A-4B40-901C-93ECD4985A93}">
      <dgm:prSet/>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HAAR Cascade</a:t>
          </a:r>
        </a:p>
      </dgm:t>
    </dgm:pt>
    <dgm:pt modelId="{F087F24E-A7D7-4DCE-B2A7-9B941289621A}" type="sibTrans" cxnId="{B12F0503-977A-4B5D-8CB7-420B041FF863}">
      <dgm:prSet/>
      <dgm:spPr/>
      <dgm:t>
        <a:bodyPr/>
        <a:lstStyle/>
        <a:p>
          <a:endParaRPr lang="en-US"/>
        </a:p>
      </dgm:t>
    </dgm:pt>
    <dgm:pt modelId="{8CA7BF9B-8199-4683-AD57-CB0086659013}" type="parTrans" cxnId="{B12F0503-977A-4B5D-8CB7-420B041FF863}">
      <dgm:prSet/>
      <dgm:spPr/>
      <dgm:t>
        <a:bodyPr/>
        <a:lstStyle/>
        <a:p>
          <a:endParaRPr lang="en-US"/>
        </a:p>
      </dgm:t>
    </dgm:pt>
    <dgm:pt modelId="{DE8719A5-980A-495F-8A22-A6FC34757DE9}">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Cons  - Low accuracy on media with tilted and partial visible people</a:t>
          </a:r>
        </a:p>
      </dgm:t>
    </dgm:pt>
    <dgm:pt modelId="{F96AD95A-DCBA-4974-ADA8-256DCFFBD29F}" type="parTrans" cxnId="{F3BB6734-1ECC-4098-B023-D2E64E70095E}">
      <dgm:prSet/>
      <dgm:spPr/>
      <dgm:t>
        <a:bodyPr/>
        <a:lstStyle/>
        <a:p>
          <a:endParaRPr lang="en-US"/>
        </a:p>
      </dgm:t>
    </dgm:pt>
    <dgm:pt modelId="{40F53439-6F08-4A76-A55B-957BFE6DD832}" type="sibTrans" cxnId="{F3BB6734-1ECC-4098-B023-D2E64E70095E}">
      <dgm:prSet/>
      <dgm:spPr/>
      <dgm:t>
        <a:bodyPr/>
        <a:lstStyle/>
        <a:p>
          <a:endParaRPr lang="en-US"/>
        </a:p>
      </dgm:t>
    </dgm:pt>
    <dgm:pt modelId="{CE088CDA-3FB8-4D36-A159-52E82F9748E5}">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Cons – Low accuracy almost same as </a:t>
          </a:r>
          <a:r>
            <a:rPr lang="en-US" dirty="0" err="1">
              <a:latin typeface="Tahoma" panose="020B0604030504040204" pitchFamily="34" charset="0"/>
              <a:ea typeface="Tahoma" panose="020B0604030504040204" pitchFamily="34" charset="0"/>
              <a:cs typeface="Tahoma" panose="020B0604030504040204" pitchFamily="34" charset="0"/>
            </a:rPr>
            <a:t>haar</a:t>
          </a:r>
          <a:r>
            <a:rPr lang="en-US" dirty="0">
              <a:latin typeface="Tahoma" panose="020B0604030504040204" pitchFamily="34" charset="0"/>
              <a:ea typeface="Tahoma" panose="020B0604030504040204" pitchFamily="34" charset="0"/>
              <a:cs typeface="Tahoma" panose="020B0604030504040204" pitchFamily="34" charset="0"/>
            </a:rPr>
            <a:t> cascade </a:t>
          </a:r>
          <a:r>
            <a:rPr lang="en-US" dirty="0" err="1">
              <a:latin typeface="Tahoma" panose="020B0604030504040204" pitchFamily="34" charset="0"/>
              <a:ea typeface="Tahoma" panose="020B0604030504040204" pitchFamily="34" charset="0"/>
              <a:cs typeface="Tahoma" panose="020B0604030504040204" pitchFamily="34" charset="0"/>
            </a:rPr>
            <a:t>methode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EB7C2A62-8165-4B31-8A16-3B0CCF31F679}" type="parTrans" cxnId="{6696C7A9-90FC-4C47-8472-6FD967004A85}">
      <dgm:prSet/>
      <dgm:spPr/>
      <dgm:t>
        <a:bodyPr/>
        <a:lstStyle/>
        <a:p>
          <a:endParaRPr lang="en-US"/>
        </a:p>
      </dgm:t>
    </dgm:pt>
    <dgm:pt modelId="{0F5AB236-3398-44A7-98B1-C62EFA8C1697}" type="sibTrans" cxnId="{6696C7A9-90FC-4C47-8472-6FD967004A85}">
      <dgm:prSet/>
      <dgm:spPr/>
      <dgm:t>
        <a:bodyPr/>
        <a:lstStyle/>
        <a:p>
          <a:endParaRPr lang="en-US"/>
        </a:p>
      </dgm:t>
    </dgm:pt>
    <dgm:pt modelId="{6FFEDFA5-3F44-4205-8B5A-DF2FEBBD24DC}">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Pros – Very accurate </a:t>
          </a:r>
        </a:p>
      </dgm:t>
    </dgm:pt>
    <dgm:pt modelId="{7B7D1968-A9C0-443B-A8B7-9233C80A1F23}" type="parTrans" cxnId="{28BB3AD4-8467-465D-A0A2-C7C4C276E855}">
      <dgm:prSet/>
      <dgm:spPr/>
      <dgm:t>
        <a:bodyPr/>
        <a:lstStyle/>
        <a:p>
          <a:endParaRPr lang="en-US"/>
        </a:p>
      </dgm:t>
    </dgm:pt>
    <dgm:pt modelId="{C829240C-1017-42D4-8161-1B8076DAADC6}" type="sibTrans" cxnId="{28BB3AD4-8467-465D-A0A2-C7C4C276E855}">
      <dgm:prSet/>
      <dgm:spPr/>
      <dgm:t>
        <a:bodyPr/>
        <a:lstStyle/>
        <a:p>
          <a:endParaRPr lang="en-US"/>
        </a:p>
      </dgm:t>
    </dgm:pt>
    <dgm:pt modelId="{99C33ACA-4D47-4846-AEFD-6715F9A59199}">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Cons – complex and slow</a:t>
          </a:r>
        </a:p>
      </dgm:t>
    </dgm:pt>
    <dgm:pt modelId="{50E8C488-087D-4593-906E-D50701212237}" type="parTrans" cxnId="{48BE69C4-3780-4EF9-99A3-33457CBE278A}">
      <dgm:prSet/>
      <dgm:spPr/>
      <dgm:t>
        <a:bodyPr/>
        <a:lstStyle/>
        <a:p>
          <a:endParaRPr lang="en-US"/>
        </a:p>
      </dgm:t>
    </dgm:pt>
    <dgm:pt modelId="{1B6E0A63-CB6A-4378-B5A1-C729EBF4F695}" type="sibTrans" cxnId="{48BE69C4-3780-4EF9-99A3-33457CBE278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15558403-8721-4CBE-97C1-25F56F385AD1}" type="presOf" srcId="{A84AA4D5-2E69-4308-B848-AF7C866DBA37}" destId="{E4FD5043-5612-43C5-B6AE-CCD431549399}" srcOrd="0" destOrd="1" presId="urn:microsoft.com/office/officeart/2005/8/layout/hList1"/>
    <dgm:cxn modelId="{5A33D408-FBD8-475B-B3B2-57A9B90D3264}" type="presOf" srcId="{CE088CDA-3FB8-4D36-A159-52E82F9748E5}" destId="{E4FD5043-5612-43C5-B6AE-CCD431549399}" srcOrd="0" destOrd="3" presId="urn:microsoft.com/office/officeart/2005/8/layout/hList1"/>
    <dgm:cxn modelId="{877B3C1A-839E-4419-A916-B4E946768D4D}" srcId="{6857B86A-DEC1-407C-A1BB-5BF9ACCBCA6A}" destId="{B6B39D33-D046-47BE-829F-7DE9C1355A93}" srcOrd="1" destOrd="0" parTransId="{E15A7BCB-F8C9-469E-AAD5-364C09881B8A}" sibTransId="{AC756B1C-E9B8-4AF1-AAAF-F8402FE8B80B}"/>
    <dgm:cxn modelId="{E785B928-0A23-43BA-9D0D-4355335BED79}" srcId="{ABA77F75-8642-4931-8D7E-BE6C6DB9940D}" destId="{A84AA4D5-2E69-4308-B848-AF7C866DBA37}" srcOrd="1" destOrd="0" parTransId="{5AA60D0F-7C99-4FA0-90CA-9CD92DBEF3B7}" sibTransId="{195A1AC7-FDFE-47D0-B6D9-46AB9BA4736B}"/>
    <dgm:cxn modelId="{F3BB6734-1ECC-4098-B023-D2E64E70095E}" srcId="{6857B86A-DEC1-407C-A1BB-5BF9ACCBCA6A}" destId="{DE8719A5-980A-495F-8A22-A6FC34757DE9}" srcOrd="3" destOrd="0" parTransId="{F96AD95A-DCBA-4974-ADA8-256DCFFBD29F}" sibTransId="{40F53439-6F08-4A76-A55B-957BFE6DD832}"/>
    <dgm:cxn modelId="{CA949A5F-9945-4C59-A233-D70AFFF70BDA}" srcId="{DA5DFAD8-E443-4F53-9341-A0903BBBD378}" destId="{6EE89B4E-BAED-4A90-B29D-70AF11256801}" srcOrd="0" destOrd="0" parTransId="{39BF20C7-31E5-452B-8EA2-17224A13C7FB}" sibTransId="{E71503C3-CFB7-4144-AD9F-7A42A87A3A6B}"/>
    <dgm:cxn modelId="{565A5560-134E-4E37-8ACA-18172D8CE1E8}" type="presOf" srcId="{99C33ACA-4D47-4846-AEFD-6715F9A59199}" destId="{EA81ED6A-A7EA-4137-A3DC-D16E79F1B938}" srcOrd="0" destOrd="3" presId="urn:microsoft.com/office/officeart/2005/8/layout/hList1"/>
    <dgm:cxn modelId="{052CD662-FA04-4C38-BDDB-2453E96D014D}" type="presOf" srcId="{B6B39D33-D046-47BE-829F-7DE9C1355A93}" destId="{17CA1487-CDD9-4364-92F6-A11DBDAFE16C}" srcOrd="0" destOrd="1"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496CC152-66F4-4FEB-99ED-C8BD1F8A40F9}" srcId="{DA5DFAD8-E443-4F53-9341-A0903BBBD378}" destId="{4EA3F7C2-8BCE-45BE-A919-CBBB33285BD0}" srcOrd="1" destOrd="0" parTransId="{E5A5DB8F-AE1A-4DCD-9400-C8317BA7D81B}" sibTransId="{BC932F0D-8B77-458E-AF60-BC2FDCBE0C75}"/>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6696C7A9-90FC-4C47-8472-6FD967004A85}" srcId="{ABA77F75-8642-4931-8D7E-BE6C6DB9940D}" destId="{CE088CDA-3FB8-4D36-A159-52E82F9748E5}" srcOrd="3" destOrd="0" parTransId="{EB7C2A62-8165-4B31-8A16-3B0CCF31F679}" sibTransId="{0F5AB236-3398-44A7-98B1-C62EFA8C1697}"/>
    <dgm:cxn modelId="{F791BDAD-3CBB-4228-AE46-C0CD336D9884}" type="presOf" srcId="{26ECA639-0A60-4D96-A34B-F5ACC75DAA0C}"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2" destOrd="0" parTransId="{C4856BF6-9736-45B2-AF8E-AA325F8A725C}" sibTransId="{DA3F4B23-A392-40BF-A1BD-D150AE345EB0}"/>
    <dgm:cxn modelId="{EE43BEC2-FB46-4F2F-95F2-67A7418D8D72}" type="presOf" srcId="{DE8719A5-980A-495F-8A22-A6FC34757DE9}" destId="{17CA1487-CDD9-4364-92F6-A11DBDAFE16C}" srcOrd="0" destOrd="3"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8BE69C4-3780-4EF9-99A3-33457CBE278A}" srcId="{DA5DFAD8-E443-4F53-9341-A0903BBBD378}" destId="{99C33ACA-4D47-4846-AEFD-6715F9A59199}" srcOrd="3" destOrd="0" parTransId="{50E8C488-087D-4593-906E-D50701212237}" sibTransId="{1B6E0A63-CB6A-4378-B5A1-C729EBF4F695}"/>
    <dgm:cxn modelId="{AE6FB6CA-9639-462E-96F4-59A30B62D0EB}" type="presOf" srcId="{F82601E6-6FF6-41B5-BDEF-C0E73D0B30BE}" destId="{17CA1487-CDD9-4364-92F6-A11DBDAFE16C}" srcOrd="0" destOrd="2" presId="urn:microsoft.com/office/officeart/2005/8/layout/hList1"/>
    <dgm:cxn modelId="{AAB46DD2-62ED-4728-96DD-C2C318435DE6}" type="presOf" srcId="{6FFEDFA5-3F44-4205-8B5A-DF2FEBBD24DC}" destId="{EA81ED6A-A7EA-4137-A3DC-D16E79F1B938}"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28BB3AD4-8467-465D-A0A2-C7C4C276E855}" srcId="{DA5DFAD8-E443-4F53-9341-A0903BBBD378}" destId="{6FFEDFA5-3F44-4205-8B5A-DF2FEBBD24DC}" srcOrd="2" destOrd="0" parTransId="{7B7D1968-A9C0-443B-A8B7-9233C80A1F23}" sibTransId="{C829240C-1017-42D4-8161-1B8076DAADC6}"/>
    <dgm:cxn modelId="{4CD5FCDD-1F8A-43A3-BD77-CBE3B3864C41}" srcId="{6857B86A-DEC1-407C-A1BB-5BF9ACCBCA6A}" destId="{4C8BFA56-3F75-4CAD-90A3-2F214D699322}" srcOrd="0" destOrd="0" parTransId="{9A6E3B20-A734-4412-84CF-0134D93D4B28}" sibTransId="{7B50916F-B8BA-427F-B9F0-A301E54D7FB3}"/>
    <dgm:cxn modelId="{1FCB23E5-E983-4435-8A6F-78F13DE6D873}" srcId="{6857B86A-DEC1-407C-A1BB-5BF9ACCBCA6A}" destId="{F82601E6-6FF6-41B5-BDEF-C0E73D0B30BE}" srcOrd="2" destOrd="0" parTransId="{936C8FEA-0125-468F-AC7E-0D933F696D03}" sibTransId="{EAEC7697-68BC-4B26-A3B6-9BD23217CF44}"/>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5AA19-B972-4EE1-8806-94EE69C44D68}">
      <dsp:nvSpPr>
        <dsp:cNvPr id="0" name=""/>
        <dsp:cNvSpPr/>
      </dsp:nvSpPr>
      <dsp:spPr>
        <a:xfrm rot="5400000">
          <a:off x="6045031" y="-2306065"/>
          <a:ext cx="1382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Used TensorFlow and Open CV to tackle this Problem</a:t>
          </a:r>
        </a:p>
      </dsp:txBody>
      <dsp:txXfrm rot="-5400000">
        <a:off x="3566160" y="240274"/>
        <a:ext cx="6272372" cy="1247161"/>
      </dsp:txXfrm>
    </dsp:sp>
    <dsp:sp modelId="{C5B928A7-74E8-412F-AEAD-529E7F4EC7BF}">
      <dsp:nvSpPr>
        <dsp:cNvPr id="0" name=""/>
        <dsp:cNvSpPr/>
      </dsp:nvSpPr>
      <dsp:spPr>
        <a:xfrm>
          <a:off x="0" y="43"/>
          <a:ext cx="3566160" cy="17276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Detection and counting of people present in  digital media in Real Time</a:t>
          </a:r>
        </a:p>
      </dsp:txBody>
      <dsp:txXfrm>
        <a:off x="84336" y="84379"/>
        <a:ext cx="3397488" cy="1558950"/>
      </dsp:txXfrm>
    </dsp:sp>
    <dsp:sp modelId="{742ECDCA-C4CB-4079-A7F1-F5B278306E31}">
      <dsp:nvSpPr>
        <dsp:cNvPr id="0" name=""/>
        <dsp:cNvSpPr/>
      </dsp:nvSpPr>
      <dsp:spPr>
        <a:xfrm rot="5400000">
          <a:off x="6045031" y="-492062"/>
          <a:ext cx="1382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Used </a:t>
          </a:r>
          <a:r>
            <a:rPr lang="en-US" sz="3800" kern="1200" dirty="0" err="1"/>
            <a:t>fpdf</a:t>
          </a:r>
          <a:r>
            <a:rPr lang="en-US" sz="3800" kern="1200" dirty="0"/>
            <a:t> and </a:t>
          </a:r>
          <a:r>
            <a:rPr lang="en-US" sz="3800" kern="1200" dirty="0" err="1"/>
            <a:t>CustomTkinter</a:t>
          </a:r>
          <a:r>
            <a:rPr lang="en-US" sz="3800" kern="1200" dirty="0"/>
            <a:t> for tackling this problem</a:t>
          </a:r>
        </a:p>
      </dsp:txBody>
      <dsp:txXfrm rot="-5400000">
        <a:off x="3566160" y="2054277"/>
        <a:ext cx="6272372" cy="1247161"/>
      </dsp:txXfrm>
    </dsp:sp>
    <dsp:sp modelId="{E2016A4E-F602-42BD-840C-C8CA5CA0C5FD}">
      <dsp:nvSpPr>
        <dsp:cNvPr id="0" name=""/>
        <dsp:cNvSpPr/>
      </dsp:nvSpPr>
      <dsp:spPr>
        <a:xfrm>
          <a:off x="0" y="1814046"/>
          <a:ext cx="3566160" cy="17276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Making a cohesive UI and Report of the Findings </a:t>
          </a:r>
        </a:p>
      </dsp:txBody>
      <dsp:txXfrm>
        <a:off x="84336" y="1898382"/>
        <a:ext cx="3397488" cy="1558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18" y="3668"/>
          <a:ext cx="3430092" cy="65178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HAAR Cascade</a:t>
          </a:r>
        </a:p>
      </dsp:txBody>
      <dsp:txXfrm>
        <a:off x="3518" y="3668"/>
        <a:ext cx="3430092" cy="651780"/>
      </dsp:txXfrm>
    </dsp:sp>
    <dsp:sp modelId="{17CA1487-CDD9-4364-92F6-A11DBDAFE16C}">
      <dsp:nvSpPr>
        <dsp:cNvPr id="0" name=""/>
        <dsp:cNvSpPr/>
      </dsp:nvSpPr>
      <dsp:spPr>
        <a:xfrm>
          <a:off x="3518" y="655448"/>
          <a:ext cx="3430092" cy="315915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IN" altLang="en-US" sz="1800" kern="1200" dirty="0">
              <a:solidFill>
                <a:srgbClr val="000000"/>
              </a:solidFill>
            </a:rPr>
            <a:t>This method uses a xml file consisting of functions and definitions of Image and Video processing.</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To make answer more accurate </a:t>
          </a:r>
          <a:r>
            <a:rPr lang="en-US" sz="1800" kern="1200" dirty="0" err="1">
              <a:latin typeface="Tahoma" panose="020B0604030504040204" pitchFamily="34" charset="0"/>
              <a:ea typeface="Tahoma" panose="020B0604030504040204" pitchFamily="34" charset="0"/>
              <a:cs typeface="Tahoma" panose="020B0604030504040204" pitchFamily="34" charset="0"/>
            </a:rPr>
            <a:t>imultis</a:t>
          </a:r>
          <a:r>
            <a:rPr lang="en-US" sz="1800" kern="1200" dirty="0">
              <a:latin typeface="Tahoma" panose="020B0604030504040204" pitchFamily="34" charset="0"/>
              <a:ea typeface="Tahoma" panose="020B0604030504040204" pitchFamily="34" charset="0"/>
              <a:cs typeface="Tahoma" panose="020B0604030504040204" pitchFamily="34" charset="0"/>
            </a:rPr>
            <a:t> and </a:t>
          </a:r>
          <a:r>
            <a:rPr lang="en-US" sz="1800" kern="1200" dirty="0" err="1">
              <a:latin typeface="Tahoma" panose="020B0604030504040204" pitchFamily="34" charset="0"/>
              <a:ea typeface="Tahoma" panose="020B0604030504040204" pitchFamily="34" charset="0"/>
              <a:cs typeface="Tahoma" panose="020B0604030504040204" pitchFamily="34" charset="0"/>
            </a:rPr>
            <a:t>argparse</a:t>
          </a:r>
          <a:r>
            <a:rPr lang="en-US" sz="1800" kern="1200" dirty="0">
              <a:latin typeface="Tahoma" panose="020B0604030504040204" pitchFamily="34" charset="0"/>
              <a:ea typeface="Tahoma" panose="020B0604030504040204" pitchFamily="34" charset="0"/>
              <a:cs typeface="Tahoma" panose="020B0604030504040204" pitchFamily="34" charset="0"/>
            </a:rPr>
            <a:t> were also used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Pros – fast </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Cons  - Low accuracy on media with tilted and partial visible people</a:t>
          </a:r>
        </a:p>
      </dsp:txBody>
      <dsp:txXfrm>
        <a:off x="3518" y="655448"/>
        <a:ext cx="3430092" cy="3159151"/>
      </dsp:txXfrm>
    </dsp:sp>
    <dsp:sp modelId="{055A5EAB-EAE0-4501-8649-31F112FF9AD5}">
      <dsp:nvSpPr>
        <dsp:cNvPr id="0" name=""/>
        <dsp:cNvSpPr/>
      </dsp:nvSpPr>
      <dsp:spPr>
        <a:xfrm>
          <a:off x="3913823" y="3668"/>
          <a:ext cx="3430092" cy="65178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Histogram of Oriented Gradients (HOG)</a:t>
          </a:r>
        </a:p>
      </dsp:txBody>
      <dsp:txXfrm>
        <a:off x="3913823" y="3668"/>
        <a:ext cx="3430092" cy="651780"/>
      </dsp:txXfrm>
    </dsp:sp>
    <dsp:sp modelId="{E4FD5043-5612-43C5-B6AE-CCD431549399}">
      <dsp:nvSpPr>
        <dsp:cNvPr id="0" name=""/>
        <dsp:cNvSpPr/>
      </dsp:nvSpPr>
      <dsp:spPr>
        <a:xfrm>
          <a:off x="3913823" y="655448"/>
          <a:ext cx="3430092" cy="315915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Counts occurrences of gradient orientation in localized portion of an image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Uses both magnitude and angle to calculate gradient</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Pros – fast , simple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Cons – Low accuracy almost same as </a:t>
          </a:r>
          <a:r>
            <a:rPr lang="en-US" sz="1800" kern="1200" dirty="0" err="1">
              <a:latin typeface="Tahoma" panose="020B0604030504040204" pitchFamily="34" charset="0"/>
              <a:ea typeface="Tahoma" panose="020B0604030504040204" pitchFamily="34" charset="0"/>
              <a:cs typeface="Tahoma" panose="020B0604030504040204" pitchFamily="34" charset="0"/>
            </a:rPr>
            <a:t>haar</a:t>
          </a:r>
          <a:r>
            <a:rPr lang="en-US" sz="1800" kern="1200" dirty="0">
              <a:latin typeface="Tahoma" panose="020B0604030504040204" pitchFamily="34" charset="0"/>
              <a:ea typeface="Tahoma" panose="020B0604030504040204" pitchFamily="34" charset="0"/>
              <a:cs typeface="Tahoma" panose="020B0604030504040204" pitchFamily="34" charset="0"/>
            </a:rPr>
            <a:t> cascade </a:t>
          </a:r>
          <a:r>
            <a:rPr lang="en-US" sz="1800" kern="1200" dirty="0" err="1">
              <a:latin typeface="Tahoma" panose="020B0604030504040204" pitchFamily="34" charset="0"/>
              <a:ea typeface="Tahoma" panose="020B0604030504040204" pitchFamily="34" charset="0"/>
              <a:cs typeface="Tahoma" panose="020B0604030504040204" pitchFamily="34" charset="0"/>
            </a:rPr>
            <a:t>methode</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913823" y="655448"/>
        <a:ext cx="3430092" cy="3159151"/>
      </dsp:txXfrm>
    </dsp:sp>
    <dsp:sp modelId="{23D06E36-F688-4B37-8BB8-73015E665B0E}">
      <dsp:nvSpPr>
        <dsp:cNvPr id="0" name=""/>
        <dsp:cNvSpPr/>
      </dsp:nvSpPr>
      <dsp:spPr>
        <a:xfrm>
          <a:off x="7824128" y="3668"/>
          <a:ext cx="3430092" cy="65178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TensorFlow</a:t>
          </a:r>
        </a:p>
      </dsp:txBody>
      <dsp:txXfrm>
        <a:off x="7824128" y="3668"/>
        <a:ext cx="3430092" cy="651780"/>
      </dsp:txXfrm>
    </dsp:sp>
    <dsp:sp modelId="{EA81ED6A-A7EA-4137-A3DC-D16E79F1B938}">
      <dsp:nvSpPr>
        <dsp:cNvPr id="0" name=""/>
        <dsp:cNvSpPr/>
      </dsp:nvSpPr>
      <dsp:spPr>
        <a:xfrm>
          <a:off x="7824128" y="655448"/>
          <a:ext cx="3430092" cy="315915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933450">
            <a:lnSpc>
              <a:spcPct val="90000"/>
            </a:lnSpc>
            <a:spcBef>
              <a:spcPct val="0"/>
            </a:spcBef>
            <a:spcAft>
              <a:spcPct val="15000"/>
            </a:spcAft>
            <a:buFont typeface="Wingdings" panose="05000000000000000000" pitchFamily="2" charset="2"/>
            <a:buChar char=""/>
          </a:pPr>
          <a:r>
            <a:rPr lang="en-GB" sz="2100" kern="1200" dirty="0"/>
            <a:t>Creates a convolutional feature map which warps all identified locations into squares</a:t>
          </a:r>
          <a:endParaRPr lang="en-US" sz="21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ROL resizes these squares and </a:t>
          </a:r>
          <a:r>
            <a:rPr lang="en-GB" sz="2000" kern="1200" dirty="0"/>
            <a:t>SoftMax layer predicts the region proposal class and offset box values</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Pros – Very accurate </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Cons – complex and slow</a:t>
          </a:r>
        </a:p>
      </dsp:txBody>
      <dsp:txXfrm>
        <a:off x="7824128" y="655448"/>
        <a:ext cx="3430092" cy="31591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27-Jan-23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27-Jan-23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27-Jan-23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27-Jan-23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141413" y="618518"/>
            <a:ext cx="9905998" cy="1478570"/>
          </a:xfrm>
        </p:spPr>
        <p:txBody>
          <a:bodyPr anchor="ctr">
            <a:normAutofit/>
          </a:bodyPr>
          <a:lstStyle/>
          <a:p>
            <a:r>
              <a:rPr lang="en-US"/>
              <a:t>Real time people counting using open CV</a:t>
            </a:r>
          </a:p>
        </p:txBody>
      </p:sp>
      <p:sp>
        <p:nvSpPr>
          <p:cNvPr id="3" name="Subtitle 2">
            <a:extLst>
              <a:ext uri="{FF2B5EF4-FFF2-40B4-BE49-F238E27FC236}">
                <a16:creationId xmlns:a16="http://schemas.microsoft.com/office/drawing/2014/main" id="{2E78725B-6E40-4D82-B375-7831D81C29EE}"/>
              </a:ext>
            </a:extLst>
          </p:cNvPr>
          <p:cNvSpPr>
            <a:spLocks noGrp="1"/>
          </p:cNvSpPr>
          <p:nvPr>
            <p:ph sz="half" idx="1"/>
          </p:nvPr>
        </p:nvSpPr>
        <p:spPr>
          <a:xfrm>
            <a:off x="1216023" y="2435301"/>
            <a:ext cx="4878389" cy="3541714"/>
          </a:xfrm>
        </p:spPr>
        <p:txBody>
          <a:bodyPr>
            <a:normAutofit/>
          </a:bodyPr>
          <a:lstStyle/>
          <a:p>
            <a:r>
              <a:rPr lang="en-US" cap="none" dirty="0"/>
              <a:t>By – Ishmit Singh </a:t>
            </a:r>
          </a:p>
          <a:p>
            <a:r>
              <a:rPr lang="en-US" cap="none" dirty="0"/>
              <a:t>Sec – B-Tech CSE-A</a:t>
            </a:r>
          </a:p>
          <a:p>
            <a:r>
              <a:rPr lang="en-US" cap="none" dirty="0"/>
              <a:t>University Roll No. – 2108847</a:t>
            </a:r>
          </a:p>
          <a:p>
            <a:r>
              <a:rPr lang="en-US" cap="none" dirty="0"/>
              <a:t>Mentored by – Mr. Ankit </a:t>
            </a:r>
            <a:r>
              <a:rPr lang="en-US" cap="none" dirty="0" err="1"/>
              <a:t>Tomar</a:t>
            </a:r>
            <a:endParaRPr lang="en-US" cap="none" dirty="0"/>
          </a:p>
        </p:txBody>
      </p:sp>
      <p:pic>
        <p:nvPicPr>
          <p:cNvPr id="6" name="Picture 5" descr="Logo&#10;&#10;Description automatically generated">
            <a:extLst>
              <a:ext uri="{FF2B5EF4-FFF2-40B4-BE49-F238E27FC236}">
                <a16:creationId xmlns:a16="http://schemas.microsoft.com/office/drawing/2014/main" id="{A4D76360-24C2-8603-EA6F-7F3C10B25F15}"/>
              </a:ext>
            </a:extLst>
          </p:cNvPr>
          <p:cNvPicPr>
            <a:picLocks noChangeAspect="1"/>
          </p:cNvPicPr>
          <p:nvPr/>
        </p:nvPicPr>
        <p:blipFill>
          <a:blip r:embed="rId2"/>
          <a:stretch>
            <a:fillRect/>
          </a:stretch>
        </p:blipFill>
        <p:spPr>
          <a:xfrm>
            <a:off x="6998713" y="1658143"/>
            <a:ext cx="3205250" cy="3541714"/>
          </a:xfrm>
          <a:prstGeom prst="rect">
            <a:avLst/>
          </a:prstGeom>
          <a:noFill/>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AA94D-4DB3-584B-0C3A-126E3DB91101}"/>
              </a:ext>
            </a:extLst>
          </p:cNvPr>
          <p:cNvSpPr txBox="1"/>
          <p:nvPr/>
        </p:nvSpPr>
        <p:spPr>
          <a:xfrm>
            <a:off x="1769533" y="321734"/>
            <a:ext cx="8652934" cy="1323439"/>
          </a:xfrm>
          <a:prstGeom prst="rect">
            <a:avLst/>
          </a:prstGeom>
          <a:noFill/>
        </p:spPr>
        <p:txBody>
          <a:bodyPr wrap="square" rtlCol="0">
            <a:spAutoFit/>
          </a:bodyPr>
          <a:lstStyle/>
          <a:p>
            <a:pPr algn="ctr"/>
            <a:r>
              <a:rPr lang="en-US" sz="4000" dirty="0"/>
              <a:t>PLOTS AND PDF PROVIDED BY PROJECT FOR A SAMPLE VIDEO</a:t>
            </a:r>
          </a:p>
        </p:txBody>
      </p:sp>
      <p:pic>
        <p:nvPicPr>
          <p:cNvPr id="4" name="Picture 3">
            <a:extLst>
              <a:ext uri="{FF2B5EF4-FFF2-40B4-BE49-F238E27FC236}">
                <a16:creationId xmlns:a16="http://schemas.microsoft.com/office/drawing/2014/main" id="{BC256720-BA85-6F40-59CE-A5EA73341413}"/>
              </a:ext>
            </a:extLst>
          </p:cNvPr>
          <p:cNvPicPr>
            <a:picLocks noChangeAspect="1"/>
          </p:cNvPicPr>
          <p:nvPr/>
        </p:nvPicPr>
        <p:blipFill>
          <a:blip r:embed="rId2"/>
          <a:stretch>
            <a:fillRect/>
          </a:stretch>
        </p:blipFill>
        <p:spPr>
          <a:xfrm>
            <a:off x="251249" y="2254246"/>
            <a:ext cx="4385270" cy="3176731"/>
          </a:xfrm>
          <a:prstGeom prst="rect">
            <a:avLst/>
          </a:prstGeom>
        </p:spPr>
      </p:pic>
      <p:pic>
        <p:nvPicPr>
          <p:cNvPr id="6" name="Picture 5">
            <a:extLst>
              <a:ext uri="{FF2B5EF4-FFF2-40B4-BE49-F238E27FC236}">
                <a16:creationId xmlns:a16="http://schemas.microsoft.com/office/drawing/2014/main" id="{932B4F91-9F63-C9FA-87CD-975B9262FA53}"/>
              </a:ext>
            </a:extLst>
          </p:cNvPr>
          <p:cNvPicPr>
            <a:picLocks noChangeAspect="1"/>
          </p:cNvPicPr>
          <p:nvPr/>
        </p:nvPicPr>
        <p:blipFill>
          <a:blip r:embed="rId3"/>
          <a:stretch>
            <a:fillRect/>
          </a:stretch>
        </p:blipFill>
        <p:spPr>
          <a:xfrm>
            <a:off x="4743882" y="2254245"/>
            <a:ext cx="4278448" cy="3176731"/>
          </a:xfrm>
          <a:prstGeom prst="rect">
            <a:avLst/>
          </a:prstGeom>
        </p:spPr>
      </p:pic>
      <p:pic>
        <p:nvPicPr>
          <p:cNvPr id="8" name="Picture 7">
            <a:extLst>
              <a:ext uri="{FF2B5EF4-FFF2-40B4-BE49-F238E27FC236}">
                <a16:creationId xmlns:a16="http://schemas.microsoft.com/office/drawing/2014/main" id="{79158671-0646-7595-DE35-9154F277DDA2}"/>
              </a:ext>
            </a:extLst>
          </p:cNvPr>
          <p:cNvPicPr>
            <a:picLocks noChangeAspect="1"/>
          </p:cNvPicPr>
          <p:nvPr/>
        </p:nvPicPr>
        <p:blipFill>
          <a:blip r:embed="rId4"/>
          <a:stretch>
            <a:fillRect/>
          </a:stretch>
        </p:blipFill>
        <p:spPr>
          <a:xfrm>
            <a:off x="9129693" y="2149470"/>
            <a:ext cx="2329507" cy="3281789"/>
          </a:xfrm>
          <a:prstGeom prst="rect">
            <a:avLst/>
          </a:prstGeom>
        </p:spPr>
      </p:pic>
    </p:spTree>
    <p:extLst>
      <p:ext uri="{BB962C8B-B14F-4D97-AF65-F5344CB8AC3E}">
        <p14:creationId xmlns:p14="http://schemas.microsoft.com/office/powerpoint/2010/main" val="351003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F0E-D0D7-331F-8D40-0264D0F487D6}"/>
              </a:ext>
            </a:extLst>
          </p:cNvPr>
          <p:cNvSpPr>
            <a:spLocks noGrp="1"/>
          </p:cNvSpPr>
          <p:nvPr>
            <p:ph type="title"/>
          </p:nvPr>
        </p:nvSpPr>
        <p:spPr/>
        <p:txBody>
          <a:bodyPr/>
          <a:lstStyle/>
          <a:p>
            <a:pPr algn="ctr"/>
            <a:r>
              <a:rPr lang="en-US" dirty="0"/>
              <a:t>Conclusion and future work</a:t>
            </a:r>
          </a:p>
        </p:txBody>
      </p:sp>
      <p:sp>
        <p:nvSpPr>
          <p:cNvPr id="3" name="Content Placeholder 2">
            <a:extLst>
              <a:ext uri="{FF2B5EF4-FFF2-40B4-BE49-F238E27FC236}">
                <a16:creationId xmlns:a16="http://schemas.microsoft.com/office/drawing/2014/main" id="{BF70720D-05B1-D8DB-50F6-303A9B8DB691}"/>
              </a:ext>
            </a:extLst>
          </p:cNvPr>
          <p:cNvSpPr>
            <a:spLocks noGrp="1"/>
          </p:cNvSpPr>
          <p:nvPr>
            <p:ph idx="1"/>
          </p:nvPr>
        </p:nvSpPr>
        <p:spPr/>
        <p:txBody>
          <a:bodyPr/>
          <a:lstStyle/>
          <a:p>
            <a:pPr marL="0" indent="0">
              <a:buNone/>
            </a:pPr>
            <a:r>
              <a:rPr lang="en-US" dirty="0"/>
              <a:t>This project </a:t>
            </a:r>
            <a:r>
              <a:rPr lang="en-IN" sz="2400" dirty="0"/>
              <a:t>can be implemented in the commercial and rushed areas for having an accurate human data and for controlling the crowd and can be a good help for data collection</a:t>
            </a:r>
          </a:p>
          <a:p>
            <a:pPr marL="0" indent="0">
              <a:buNone/>
            </a:pPr>
            <a:r>
              <a:rPr lang="en-IN" sz="2400" dirty="0">
                <a:latin typeface="+mj-lt"/>
              </a:rPr>
              <a:t>In the future , I would </a:t>
            </a:r>
            <a:r>
              <a:rPr lang="en-IN" dirty="0">
                <a:latin typeface="+mj-lt"/>
              </a:rPr>
              <a:t>work </a:t>
            </a:r>
            <a:r>
              <a:rPr lang="en-IN" sz="2400" dirty="0">
                <a:latin typeface="+mj-lt"/>
              </a:rPr>
              <a:t>to make this process much faster than now and have multi-threading in it so that multiple instances of it can be run at the same time while also making the UI more fluid than it is now</a:t>
            </a:r>
            <a:endParaRPr lang="en-US" sz="2400" dirty="0">
              <a:latin typeface="+mj-lt"/>
            </a:endParaRPr>
          </a:p>
          <a:p>
            <a:pPr marL="0" indent="0">
              <a:buNone/>
            </a:pPr>
            <a:endParaRPr lang="en-US" dirty="0"/>
          </a:p>
        </p:txBody>
      </p:sp>
    </p:spTree>
    <p:extLst>
      <p:ext uri="{BB962C8B-B14F-4D97-AF65-F5344CB8AC3E}">
        <p14:creationId xmlns:p14="http://schemas.microsoft.com/office/powerpoint/2010/main" val="255519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 Problem Statement</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921892571"/>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eaLnBrk="1">
              <a:lnSpc>
                <a:spcPct val="93000"/>
              </a:lnSpc>
              <a:spcBef>
                <a:spcPts val="1138"/>
              </a:spcBef>
              <a:buClr>
                <a:schemeClr val="tx1"/>
              </a:buClr>
              <a:buSzPct val="54000"/>
              <a:buFont typeface="Wingdings" panose="05000000000000000000" pitchFamily="2" charset="2"/>
              <a:buChar char="Ø"/>
            </a:pPr>
            <a:r>
              <a:rPr lang="en-IN" altLang="en-US" sz="2400" dirty="0"/>
              <a:t>A real life application of human object detection and counting model.</a:t>
            </a:r>
          </a:p>
          <a:p>
            <a:pPr eaLnBrk="1">
              <a:lnSpc>
                <a:spcPct val="93000"/>
              </a:lnSpc>
              <a:spcBef>
                <a:spcPts val="1138"/>
              </a:spcBef>
              <a:buClr>
                <a:schemeClr val="tx1"/>
              </a:buClr>
              <a:buSzPct val="54000"/>
              <a:buFont typeface="Wingdings" panose="05000000000000000000" pitchFamily="2" charset="2"/>
              <a:buChar char="Ø"/>
            </a:pPr>
            <a:r>
              <a:rPr lang="en-IN" altLang="en-US" sz="2400" dirty="0"/>
              <a:t>Used Image Processing, Video Processing, Object Detection and Deep neural networks which are rigorous parts of modern Artificial Intelligence.</a:t>
            </a:r>
          </a:p>
          <a:p>
            <a:pPr eaLnBrk="1">
              <a:lnSpc>
                <a:spcPct val="93000"/>
              </a:lnSpc>
              <a:spcBef>
                <a:spcPts val="1138"/>
              </a:spcBef>
              <a:buClr>
                <a:schemeClr val="tx1"/>
              </a:buClr>
              <a:buSzPct val="54000"/>
              <a:buFont typeface="Wingdings" panose="05000000000000000000" pitchFamily="2" charset="2"/>
              <a:buChar char="Ø"/>
            </a:pPr>
            <a:r>
              <a:rPr lang="en-IN" altLang="en-US" sz="2400" dirty="0"/>
              <a:t>The project will focus on human object detection and count of people in an image or in a real time video through camera or some other source. </a:t>
            </a:r>
          </a:p>
          <a:p>
            <a:pPr eaLnBrk="1">
              <a:lnSpc>
                <a:spcPct val="93000"/>
              </a:lnSpc>
              <a:spcBef>
                <a:spcPts val="1138"/>
              </a:spcBef>
              <a:buClr>
                <a:schemeClr val="tx1"/>
              </a:buClr>
              <a:buSzPct val="54000"/>
              <a:buFont typeface="Wingdings" panose="05000000000000000000" pitchFamily="2" charset="2"/>
              <a:buChar char="Ø"/>
            </a:pPr>
            <a:r>
              <a:rPr lang="en-IN" altLang="en-US" dirty="0"/>
              <a:t>Researched </a:t>
            </a:r>
            <a:r>
              <a:rPr lang="en-IN" altLang="en-US" sz="2400" dirty="0"/>
              <a:t>on three different methods and algorithms to detect a human object in order of their increasing accuracy.</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52931" y="212211"/>
            <a:ext cx="9905998" cy="1478570"/>
          </a:xfrm>
        </p:spPr>
        <p:txBody>
          <a:bodyPr>
            <a:normAutofit/>
          </a:bodyPr>
          <a:lstStyle/>
          <a:p>
            <a:pPr algn="ctr"/>
            <a:r>
              <a:rPr lang="en-US" sz="44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590217406"/>
              </p:ext>
            </p:extLst>
          </p:nvPr>
        </p:nvGraphicFramePr>
        <p:xfrm>
          <a:off x="477060" y="1519865"/>
          <a:ext cx="11257739" cy="3818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24C2315-B3FE-9D69-8C1E-4488B3FC5BCD}"/>
              </a:ext>
            </a:extLst>
          </p:cNvPr>
          <p:cNvSpPr txBox="1"/>
          <p:nvPr/>
        </p:nvSpPr>
        <p:spPr>
          <a:xfrm>
            <a:off x="1752601" y="5463750"/>
            <a:ext cx="8424333" cy="954107"/>
          </a:xfrm>
          <a:prstGeom prst="rect">
            <a:avLst/>
          </a:prstGeom>
          <a:noFill/>
        </p:spPr>
        <p:txBody>
          <a:bodyPr wrap="square" rtlCol="0">
            <a:spAutoFit/>
          </a:bodyPr>
          <a:lstStyle/>
          <a:p>
            <a:r>
              <a:rPr lang="en-US" sz="2800" dirty="0"/>
              <a:t>I decided on using TensorFlow with Faster RCNN to solve the problem statement</a:t>
            </a:r>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91F5-4BAB-D19B-CC07-EC9238B400F9}"/>
              </a:ext>
            </a:extLst>
          </p:cNvPr>
          <p:cNvSpPr>
            <a:spLocks noGrp="1"/>
          </p:cNvSpPr>
          <p:nvPr>
            <p:ph type="title"/>
          </p:nvPr>
        </p:nvSpPr>
        <p:spPr/>
        <p:txBody>
          <a:bodyPr>
            <a:normAutofit/>
          </a:bodyPr>
          <a:lstStyle/>
          <a:p>
            <a:pPr algn="ctr"/>
            <a:r>
              <a:rPr lang="en-US" sz="4800" dirty="0"/>
              <a:t>Basic methodology</a:t>
            </a:r>
          </a:p>
        </p:txBody>
      </p:sp>
      <p:sp>
        <p:nvSpPr>
          <p:cNvPr id="3" name="Content Placeholder 2">
            <a:extLst>
              <a:ext uri="{FF2B5EF4-FFF2-40B4-BE49-F238E27FC236}">
                <a16:creationId xmlns:a16="http://schemas.microsoft.com/office/drawing/2014/main" id="{38755755-9367-C4EE-9038-F0398DA375F0}"/>
              </a:ext>
            </a:extLst>
          </p:cNvPr>
          <p:cNvSpPr>
            <a:spLocks noGrp="1"/>
          </p:cNvSpPr>
          <p:nvPr>
            <p:ph idx="1"/>
          </p:nvPr>
        </p:nvSpPr>
        <p:spPr/>
        <p:txBody>
          <a:bodyPr/>
          <a:lstStyle/>
          <a:p>
            <a:pPr lvl="1"/>
            <a:r>
              <a:rPr lang="en-US" sz="2400" dirty="0" err="1">
                <a:latin typeface="Tahoma" panose="020B0604030504040204" pitchFamily="34" charset="0"/>
                <a:ea typeface="Tahoma" panose="020B0604030504040204" pitchFamily="34" charset="0"/>
                <a:cs typeface="Tahoma" panose="020B0604030504040204" pitchFamily="34" charset="0"/>
              </a:rPr>
              <a:t>CustomTkinter</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dirty="0" err="1">
                <a:latin typeface="Tahoma" panose="020B0604030504040204" pitchFamily="34" charset="0"/>
                <a:ea typeface="Tahoma" panose="020B0604030504040204" pitchFamily="34" charset="0"/>
                <a:cs typeface="Tahoma" panose="020B0604030504040204" pitchFamily="34" charset="0"/>
              </a:rPr>
              <a:t>Tkinter</a:t>
            </a:r>
            <a:r>
              <a:rPr lang="en-US" sz="2400" dirty="0">
                <a:latin typeface="Tahoma" panose="020B0604030504040204" pitchFamily="34" charset="0"/>
                <a:ea typeface="Tahoma" panose="020B0604030504040204" pitchFamily="34" charset="0"/>
                <a:cs typeface="Tahoma" panose="020B0604030504040204" pitchFamily="34" charset="0"/>
              </a:rPr>
              <a:t> used to take input from user and present output using an UI </a:t>
            </a:r>
          </a:p>
          <a:p>
            <a:pPr lvl="1"/>
            <a:r>
              <a:rPr lang="en-US" sz="2400" dirty="0">
                <a:latin typeface="Tahoma" panose="020B0604030504040204" pitchFamily="34" charset="0"/>
                <a:ea typeface="Tahoma" panose="020B0604030504040204" pitchFamily="34" charset="0"/>
                <a:cs typeface="Tahoma" panose="020B0604030504040204" pitchFamily="34" charset="0"/>
              </a:rPr>
              <a:t>Open CV , PIL used to take given input , use the TensorFlow API on it for counting and provide the UI an output to display</a:t>
            </a:r>
          </a:p>
          <a:p>
            <a:pPr lvl="1"/>
            <a:r>
              <a:rPr lang="en-US" sz="2400" dirty="0">
                <a:latin typeface="Tahoma" panose="020B0604030504040204" pitchFamily="34" charset="0"/>
                <a:ea typeface="Tahoma" panose="020B0604030504040204" pitchFamily="34" charset="0"/>
                <a:cs typeface="Tahoma" panose="020B0604030504040204" pitchFamily="34" charset="0"/>
              </a:rPr>
              <a:t>Matplotlib.pyplot and </a:t>
            </a:r>
            <a:r>
              <a:rPr lang="en-US" sz="2400" dirty="0" err="1">
                <a:latin typeface="Tahoma" panose="020B0604030504040204" pitchFamily="34" charset="0"/>
                <a:ea typeface="Tahoma" panose="020B0604030504040204" pitchFamily="34" charset="0"/>
                <a:cs typeface="Tahoma" panose="020B0604030504040204" pitchFamily="34" charset="0"/>
              </a:rPr>
              <a:t>fpdf</a:t>
            </a:r>
            <a:r>
              <a:rPr lang="en-US" sz="2400" dirty="0">
                <a:latin typeface="Tahoma" panose="020B0604030504040204" pitchFamily="34" charset="0"/>
                <a:ea typeface="Tahoma" panose="020B0604030504040204" pitchFamily="34" charset="0"/>
                <a:cs typeface="Tahoma" panose="020B0604030504040204" pitchFamily="34" charset="0"/>
              </a:rPr>
              <a:t> used to make enumeration plots, accuracy plots and a general pdf report</a:t>
            </a:r>
          </a:p>
          <a:p>
            <a:pPr marL="0" indent="0">
              <a:buNone/>
            </a:pPr>
            <a:endParaRPr lang="en-US" dirty="0"/>
          </a:p>
        </p:txBody>
      </p:sp>
    </p:spTree>
    <p:extLst>
      <p:ext uri="{BB962C8B-B14F-4D97-AF65-F5344CB8AC3E}">
        <p14:creationId xmlns:p14="http://schemas.microsoft.com/office/powerpoint/2010/main" val="155772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406851"/>
            <a:ext cx="9905998" cy="1478570"/>
          </a:xfrm>
        </p:spPr>
        <p:txBody>
          <a:bodyPr>
            <a:normAutofit/>
          </a:bodyPr>
          <a:lstStyle/>
          <a:p>
            <a:pPr algn="ctr"/>
            <a:r>
              <a:rPr lang="en-US" sz="4400" dirty="0">
                <a:latin typeface="Rockwell" panose="02060603020205020403" pitchFamily="18" charset="0"/>
              </a:rPr>
              <a:t>Working of TensorFlow Api</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A frozen interference trained model is loaded </a:t>
            </a:r>
          </a:p>
          <a:p>
            <a:pPr lvl="1"/>
            <a:r>
              <a:rPr lang="en-US" sz="2400" dirty="0">
                <a:latin typeface="Tahoma" panose="020B0604030504040204" pitchFamily="34" charset="0"/>
                <a:ea typeface="Tahoma" panose="020B0604030504040204" pitchFamily="34" charset="0"/>
                <a:cs typeface="Tahoma" panose="020B0604030504040204" pitchFamily="34" charset="0"/>
              </a:rPr>
              <a:t>Input is loaded and parsed to be compared against the model which gives out detected areas in image, its confidence in the detection and the number of people being detected per frame </a:t>
            </a:r>
          </a:p>
          <a:p>
            <a:pPr lvl="1"/>
            <a:r>
              <a:rPr lang="en-US" sz="2400" dirty="0">
                <a:latin typeface="Tahoma" panose="020B0604030504040204" pitchFamily="34" charset="0"/>
                <a:ea typeface="Tahoma" panose="020B0604030504040204" pitchFamily="34" charset="0"/>
                <a:cs typeface="Tahoma" panose="020B0604030504040204" pitchFamily="34" charset="0"/>
              </a:rPr>
              <a:t>This output is then returned to the main program for each frame of digital media provided to the API</a:t>
            </a: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 working of project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85000" lnSpcReduction="20000"/>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UI made in </a:t>
            </a:r>
            <a:r>
              <a:rPr lang="en-US" sz="2400" dirty="0" err="1">
                <a:latin typeface="Tahoma" panose="020B0604030504040204" pitchFamily="34" charset="0"/>
                <a:ea typeface="Tahoma" panose="020B0604030504040204" pitchFamily="34" charset="0"/>
                <a:cs typeface="Tahoma" panose="020B0604030504040204" pitchFamily="34" charset="0"/>
              </a:rPr>
              <a:t>customtkinter</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dirty="0" err="1">
                <a:latin typeface="Tahoma" panose="020B0604030504040204" pitchFamily="34" charset="0"/>
                <a:ea typeface="Tahoma" panose="020B0604030504040204" pitchFamily="34" charset="0"/>
                <a:cs typeface="Tahoma" panose="020B0604030504040204" pitchFamily="34" charset="0"/>
              </a:rPr>
              <a:t>tkinter</a:t>
            </a:r>
            <a:r>
              <a:rPr lang="en-US" sz="2400" dirty="0">
                <a:latin typeface="Tahoma" panose="020B0604030504040204" pitchFamily="34" charset="0"/>
                <a:ea typeface="Tahoma" panose="020B0604030504040204" pitchFamily="34" charset="0"/>
                <a:cs typeface="Tahoma" panose="020B0604030504040204" pitchFamily="34" charset="0"/>
              </a:rPr>
              <a:t> takes user input  and gives user a preview of their input</a:t>
            </a:r>
          </a:p>
          <a:p>
            <a:pPr lvl="1"/>
            <a:r>
              <a:rPr lang="en-US" sz="2400" dirty="0">
                <a:latin typeface="Tahoma" panose="020B0604030504040204" pitchFamily="34" charset="0"/>
                <a:ea typeface="Tahoma" panose="020B0604030504040204" pitchFamily="34" charset="0"/>
                <a:cs typeface="Tahoma" panose="020B0604030504040204" pitchFamily="34" charset="0"/>
              </a:rPr>
              <a:t>OpenCV parses this input into readable form for and calls the TensorFlow API to give it the locations of people detected</a:t>
            </a:r>
          </a:p>
          <a:p>
            <a:pPr lvl="1"/>
            <a:r>
              <a:rPr lang="en-US" sz="2400" dirty="0">
                <a:latin typeface="Tahoma" panose="020B0604030504040204" pitchFamily="34" charset="0"/>
                <a:ea typeface="Tahoma" panose="020B0604030504040204" pitchFamily="34" charset="0"/>
                <a:cs typeface="Tahoma" panose="020B0604030504040204" pitchFamily="34" charset="0"/>
              </a:rPr>
              <a:t>OpenCV and PIL superimpose the boxes on the given media and form a cohesive output to be given to the user</a:t>
            </a:r>
          </a:p>
          <a:p>
            <a:pPr lvl="1"/>
            <a:r>
              <a:rPr lang="en-US" sz="2400" dirty="0">
                <a:latin typeface="Tahoma" panose="020B0604030504040204" pitchFamily="34" charset="0"/>
                <a:ea typeface="Tahoma" panose="020B0604030504040204" pitchFamily="34" charset="0"/>
                <a:cs typeface="Tahoma" panose="020B0604030504040204" pitchFamily="34" charset="0"/>
              </a:rPr>
              <a:t>Matplotlib uses the data to create 2 plots of people counter per frame and level of confidence of </a:t>
            </a:r>
            <a:r>
              <a:rPr lang="en-US" sz="2400" dirty="0" err="1">
                <a:latin typeface="Tahoma" panose="020B0604030504040204" pitchFamily="34" charset="0"/>
                <a:ea typeface="Tahoma" panose="020B0604030504040204" pitchFamily="34" charset="0"/>
                <a:cs typeface="Tahoma" panose="020B0604030504040204" pitchFamily="34" charset="0"/>
              </a:rPr>
              <a:t>api</a:t>
            </a:r>
            <a:r>
              <a:rPr lang="en-US" sz="2400" dirty="0">
                <a:latin typeface="Tahoma" panose="020B0604030504040204" pitchFamily="34" charset="0"/>
                <a:ea typeface="Tahoma" panose="020B0604030504040204" pitchFamily="34" charset="0"/>
                <a:cs typeface="Tahoma" panose="020B0604030504040204" pitchFamily="34" charset="0"/>
              </a:rPr>
              <a:t> on the result per frame</a:t>
            </a:r>
          </a:p>
          <a:p>
            <a:pPr lvl="1"/>
            <a:r>
              <a:rPr lang="en-US" sz="2400" dirty="0" err="1">
                <a:latin typeface="Tahoma" panose="020B0604030504040204" pitchFamily="34" charset="0"/>
                <a:ea typeface="Tahoma" panose="020B0604030504040204" pitchFamily="34" charset="0"/>
                <a:cs typeface="Tahoma" panose="020B0604030504040204" pitchFamily="34" charset="0"/>
              </a:rPr>
              <a:t>Fpdf</a:t>
            </a:r>
            <a:r>
              <a:rPr lang="en-US" sz="2400" dirty="0">
                <a:latin typeface="Tahoma" panose="020B0604030504040204" pitchFamily="34" charset="0"/>
                <a:ea typeface="Tahoma" panose="020B0604030504040204" pitchFamily="34" charset="0"/>
                <a:cs typeface="Tahoma" panose="020B0604030504040204" pitchFamily="34" charset="0"/>
              </a:rPr>
              <a:t> makes a cohesive general report of the data </a:t>
            </a:r>
          </a:p>
          <a:p>
            <a:pPr lvl="1"/>
            <a:r>
              <a:rPr lang="en-US" sz="2400" dirty="0">
                <a:latin typeface="Tahoma" panose="020B0604030504040204" pitchFamily="34" charset="0"/>
                <a:ea typeface="Tahoma" panose="020B0604030504040204" pitchFamily="34" charset="0"/>
                <a:cs typeface="Tahoma" panose="020B0604030504040204" pitchFamily="34" charset="0"/>
              </a:rPr>
              <a:t>UI takes all the outputs and provides it to the end user</a:t>
            </a: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735011" y="99219"/>
            <a:ext cx="9906000" cy="1477961"/>
          </a:xfrm>
        </p:spPr>
        <p:txBody>
          <a:bodyPr anchor="ctr">
            <a:normAutofit/>
          </a:bodyPr>
          <a:lstStyle/>
          <a:p>
            <a:pPr algn="ctr"/>
            <a:r>
              <a:rPr lang="en-US" dirty="0"/>
              <a:t>Result and discussion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type="body" idx="1"/>
          </p:nvPr>
        </p:nvSpPr>
        <p:spPr>
          <a:xfrm>
            <a:off x="693319" y="1577180"/>
            <a:ext cx="4649783" cy="823912"/>
          </a:xfrm>
        </p:spPr>
        <p:txBody>
          <a:bodyPr vert="horz" lIns="91440" tIns="45720" rIns="91440" bIns="45720" rtlCol="0" anchor="b">
            <a:normAutofit/>
          </a:bodyPr>
          <a:lstStyle/>
          <a:p>
            <a:pPr marL="0" lvl="0" indent="0">
              <a:buNone/>
            </a:pPr>
            <a:r>
              <a:rPr lang="en-US" dirty="0"/>
              <a:t>A Sample image of UI given to user is - </a:t>
            </a:r>
          </a:p>
        </p:txBody>
      </p:sp>
      <p:pic>
        <p:nvPicPr>
          <p:cNvPr id="5" name="Picture 4">
            <a:extLst>
              <a:ext uri="{FF2B5EF4-FFF2-40B4-BE49-F238E27FC236}">
                <a16:creationId xmlns:a16="http://schemas.microsoft.com/office/drawing/2014/main" id="{DC164C1E-1747-A61E-243C-4D84A815C78B}"/>
              </a:ext>
            </a:extLst>
          </p:cNvPr>
          <p:cNvPicPr>
            <a:picLocks noChangeAspect="1"/>
          </p:cNvPicPr>
          <p:nvPr/>
        </p:nvPicPr>
        <p:blipFill>
          <a:blip r:embed="rId2"/>
          <a:stretch>
            <a:fillRect/>
          </a:stretch>
        </p:blipFill>
        <p:spPr>
          <a:xfrm>
            <a:off x="531794" y="2709330"/>
            <a:ext cx="4972832" cy="2946403"/>
          </a:xfrm>
          <a:prstGeom prst="rect">
            <a:avLst/>
          </a:prstGeom>
          <a:noFill/>
        </p:spPr>
      </p:pic>
      <p:sp>
        <p:nvSpPr>
          <p:cNvPr id="10" name="Text Placeholder 4">
            <a:extLst>
              <a:ext uri="{FF2B5EF4-FFF2-40B4-BE49-F238E27FC236}">
                <a16:creationId xmlns:a16="http://schemas.microsoft.com/office/drawing/2014/main" id="{2B82BD06-374A-B68D-EF9B-DBBEE4AB8657}"/>
              </a:ext>
            </a:extLst>
          </p:cNvPr>
          <p:cNvSpPr>
            <a:spLocks noGrp="1"/>
          </p:cNvSpPr>
          <p:nvPr>
            <p:ph type="body" sz="quarter" idx="3"/>
          </p:nvPr>
        </p:nvSpPr>
        <p:spPr>
          <a:xfrm>
            <a:off x="5905567" y="1577180"/>
            <a:ext cx="4646602" cy="823912"/>
          </a:xfrm>
        </p:spPr>
        <p:txBody>
          <a:bodyPr/>
          <a:lstStyle/>
          <a:p>
            <a:r>
              <a:rPr lang="en-US" dirty="0"/>
              <a:t>Ui after user enters a sample input - </a:t>
            </a:r>
          </a:p>
        </p:txBody>
      </p:sp>
      <p:pic>
        <p:nvPicPr>
          <p:cNvPr id="7" name="Content Placeholder 6">
            <a:extLst>
              <a:ext uri="{FF2B5EF4-FFF2-40B4-BE49-F238E27FC236}">
                <a16:creationId xmlns:a16="http://schemas.microsoft.com/office/drawing/2014/main" id="{5DC9AF24-E51F-F210-638C-6A9C1683F020}"/>
              </a:ext>
            </a:extLst>
          </p:cNvPr>
          <p:cNvPicPr>
            <a:picLocks noGrp="1" noChangeAspect="1"/>
          </p:cNvPicPr>
          <p:nvPr>
            <p:ph sz="quarter" idx="4"/>
          </p:nvPr>
        </p:nvPicPr>
        <p:blipFill>
          <a:blip r:embed="rId3"/>
          <a:stretch>
            <a:fillRect/>
          </a:stretch>
        </p:blipFill>
        <p:spPr>
          <a:xfrm>
            <a:off x="5905567" y="2633130"/>
            <a:ext cx="5019071" cy="2946403"/>
          </a:xfrm>
        </p:spPr>
      </p:pic>
    </p:spTree>
    <p:extLst>
      <p:ext uri="{BB962C8B-B14F-4D97-AF65-F5344CB8AC3E}">
        <p14:creationId xmlns:p14="http://schemas.microsoft.com/office/powerpoint/2010/main" val="19026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74E3-39CA-A142-2784-8C48AF7C5287}"/>
              </a:ext>
            </a:extLst>
          </p:cNvPr>
          <p:cNvSpPr>
            <a:spLocks noGrp="1"/>
          </p:cNvSpPr>
          <p:nvPr>
            <p:ph type="title"/>
          </p:nvPr>
        </p:nvSpPr>
        <p:spPr/>
        <p:txBody>
          <a:bodyPr/>
          <a:lstStyle/>
          <a:p>
            <a:pPr algn="ctr"/>
            <a:r>
              <a:rPr lang="en-US" dirty="0"/>
              <a:t>Outputs provided by project</a:t>
            </a:r>
          </a:p>
        </p:txBody>
      </p:sp>
      <p:sp>
        <p:nvSpPr>
          <p:cNvPr id="3" name="Text Placeholder 2">
            <a:extLst>
              <a:ext uri="{FF2B5EF4-FFF2-40B4-BE49-F238E27FC236}">
                <a16:creationId xmlns:a16="http://schemas.microsoft.com/office/drawing/2014/main" id="{886E9B1F-8F67-91ED-BB84-66E02924EC63}"/>
              </a:ext>
            </a:extLst>
          </p:cNvPr>
          <p:cNvSpPr>
            <a:spLocks noGrp="1"/>
          </p:cNvSpPr>
          <p:nvPr>
            <p:ph type="body" idx="1"/>
          </p:nvPr>
        </p:nvSpPr>
        <p:spPr>
          <a:xfrm>
            <a:off x="1290877" y="1824105"/>
            <a:ext cx="4649783" cy="823912"/>
          </a:xfrm>
        </p:spPr>
        <p:txBody>
          <a:bodyPr/>
          <a:lstStyle/>
          <a:p>
            <a:r>
              <a:rPr lang="en-US" dirty="0"/>
              <a:t>For images -  </a:t>
            </a:r>
          </a:p>
        </p:txBody>
      </p:sp>
      <p:pic>
        <p:nvPicPr>
          <p:cNvPr id="8" name="Content Placeholder 7">
            <a:extLst>
              <a:ext uri="{FF2B5EF4-FFF2-40B4-BE49-F238E27FC236}">
                <a16:creationId xmlns:a16="http://schemas.microsoft.com/office/drawing/2014/main" id="{531157F9-8E15-3609-0851-8A47C8227A4B}"/>
              </a:ext>
            </a:extLst>
          </p:cNvPr>
          <p:cNvPicPr>
            <a:picLocks noGrp="1" noChangeAspect="1"/>
          </p:cNvPicPr>
          <p:nvPr>
            <p:ph sz="half" idx="2"/>
          </p:nvPr>
        </p:nvPicPr>
        <p:blipFill>
          <a:blip r:embed="rId2"/>
          <a:stretch>
            <a:fillRect/>
          </a:stretch>
        </p:blipFill>
        <p:spPr>
          <a:xfrm>
            <a:off x="1141411" y="2876947"/>
            <a:ext cx="4948712" cy="2424726"/>
          </a:xfrm>
        </p:spPr>
      </p:pic>
      <p:sp>
        <p:nvSpPr>
          <p:cNvPr id="5" name="Text Placeholder 4">
            <a:extLst>
              <a:ext uri="{FF2B5EF4-FFF2-40B4-BE49-F238E27FC236}">
                <a16:creationId xmlns:a16="http://schemas.microsoft.com/office/drawing/2014/main" id="{536BB0D6-AB7D-4028-B7D7-50EC84B148FB}"/>
              </a:ext>
            </a:extLst>
          </p:cNvPr>
          <p:cNvSpPr>
            <a:spLocks noGrp="1"/>
          </p:cNvSpPr>
          <p:nvPr>
            <p:ph type="body" sz="quarter" idx="3"/>
          </p:nvPr>
        </p:nvSpPr>
        <p:spPr>
          <a:xfrm>
            <a:off x="6400809" y="1824105"/>
            <a:ext cx="4646602" cy="823912"/>
          </a:xfrm>
        </p:spPr>
        <p:txBody>
          <a:bodyPr/>
          <a:lstStyle/>
          <a:p>
            <a:r>
              <a:rPr lang="en-US" dirty="0"/>
              <a:t>For camera/videos - </a:t>
            </a:r>
          </a:p>
        </p:txBody>
      </p:sp>
      <p:pic>
        <p:nvPicPr>
          <p:cNvPr id="10" name="Content Placeholder 9">
            <a:extLst>
              <a:ext uri="{FF2B5EF4-FFF2-40B4-BE49-F238E27FC236}">
                <a16:creationId xmlns:a16="http://schemas.microsoft.com/office/drawing/2014/main" id="{2DF26DB4-09F8-5E19-9110-8DD536E133A1}"/>
              </a:ext>
            </a:extLst>
          </p:cNvPr>
          <p:cNvPicPr>
            <a:picLocks noGrp="1" noChangeAspect="1"/>
          </p:cNvPicPr>
          <p:nvPr>
            <p:ph sz="quarter" idx="4"/>
          </p:nvPr>
        </p:nvPicPr>
        <p:blipFill>
          <a:blip r:embed="rId3"/>
          <a:stretch>
            <a:fillRect/>
          </a:stretch>
        </p:blipFill>
        <p:spPr>
          <a:xfrm>
            <a:off x="6223000" y="2876947"/>
            <a:ext cx="5411024" cy="2424725"/>
          </a:xfrm>
        </p:spPr>
      </p:pic>
    </p:spTree>
    <p:extLst>
      <p:ext uri="{BB962C8B-B14F-4D97-AF65-F5344CB8AC3E}">
        <p14:creationId xmlns:p14="http://schemas.microsoft.com/office/powerpoint/2010/main" val="3800426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137</TotalTime>
  <Words>644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Tahoma</vt:lpstr>
      <vt:lpstr>Tw Cen MT</vt:lpstr>
      <vt:lpstr>Wingdings</vt:lpstr>
      <vt:lpstr>Circuit</vt:lpstr>
      <vt:lpstr>Real time people counting using open CV</vt:lpstr>
      <vt:lpstr> Problem Statement</vt:lpstr>
      <vt:lpstr>Introduction</vt:lpstr>
      <vt:lpstr>Workable Solutions </vt:lpstr>
      <vt:lpstr>Basic methodology</vt:lpstr>
      <vt:lpstr>Working of TensorFlow Api</vt:lpstr>
      <vt:lpstr> working of project</vt:lpstr>
      <vt:lpstr>Result and discussion</vt:lpstr>
      <vt:lpstr>Outputs provided by project</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people counting using open CV</dc:title>
  <dc:creator>Ishmit Singh</dc:creator>
  <cp:lastModifiedBy>Ishmit Singh</cp:lastModifiedBy>
  <cp:revision>5</cp:revision>
  <dcterms:created xsi:type="dcterms:W3CDTF">2023-01-27T09:39:19Z</dcterms:created>
  <dcterms:modified xsi:type="dcterms:W3CDTF">2023-01-27T11:56:56Z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