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789" r:id="rId2"/>
    <p:sldMasterId id="2147483998" r:id="rId3"/>
  </p:sldMasterIdLst>
  <p:notesMasterIdLst>
    <p:notesMasterId r:id="rId21"/>
  </p:notesMasterIdLst>
  <p:sldIdLst>
    <p:sldId id="297" r:id="rId4"/>
    <p:sldId id="321" r:id="rId5"/>
    <p:sldId id="299" r:id="rId6"/>
    <p:sldId id="300" r:id="rId7"/>
    <p:sldId id="316" r:id="rId8"/>
    <p:sldId id="304" r:id="rId9"/>
    <p:sldId id="301" r:id="rId10"/>
    <p:sldId id="312" r:id="rId11"/>
    <p:sldId id="309" r:id="rId12"/>
    <p:sldId id="310" r:id="rId13"/>
    <p:sldId id="317" r:id="rId14"/>
    <p:sldId id="311" r:id="rId15"/>
    <p:sldId id="318" r:id="rId16"/>
    <p:sldId id="313" r:id="rId17"/>
    <p:sldId id="314" r:id="rId18"/>
    <p:sldId id="319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30" autoAdjust="0"/>
  </p:normalViewPr>
  <p:slideViewPr>
    <p:cSldViewPr>
      <p:cViewPr varScale="1">
        <p:scale>
          <a:sx n="53" d="100"/>
          <a:sy n="53" d="100"/>
        </p:scale>
        <p:origin x="203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A230B-0B0B-47E2-8ADD-704066685427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B3592-D68C-4169-A86F-CA2A22EBC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HOLAP: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7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ROLAP:</a:t>
            </a:r>
            <a:r>
              <a:rPr lang="en-US" baseline="0" dirty="0"/>
              <a:t> Relational online analytical process</a:t>
            </a:r>
          </a:p>
          <a:p>
            <a:r>
              <a:rPr lang="en-US" baseline="0" dirty="0"/>
              <a:t>MOLAP: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Multidimensional  OLAP.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3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HOLAP: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HOLAP: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HOLAP: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  <a:r>
              <a:rPr lang="en-US" baseline="0" dirty="0"/>
              <a:t> warehouse term was coined by Bill </a:t>
            </a:r>
            <a:r>
              <a:rPr lang="en-US" baseline="0" dirty="0" err="1"/>
              <a:t>Immon</a:t>
            </a:r>
            <a:r>
              <a:rPr lang="en-US" baseline="0" dirty="0"/>
              <a:t> in 1990.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Mart:  </a:t>
            </a:r>
            <a:r>
              <a:rPr lang="en-US" dirty="0"/>
              <a:t>A data structure that is optimized for access. It is designed to facilitate end-user analysis of data. It typically supports a single, analytic application used by a distinct set of workers.  </a:t>
            </a:r>
          </a:p>
          <a:p>
            <a:r>
              <a:rPr lang="en-US" b="1" dirty="0"/>
              <a:t>Staging Area:  </a:t>
            </a:r>
            <a:r>
              <a:rPr lang="en-US" dirty="0"/>
              <a:t>Any data store that is designed primarily to receive data into a warehousing environment.  </a:t>
            </a:r>
          </a:p>
          <a:p>
            <a:r>
              <a:rPr lang="en-US" b="1" dirty="0"/>
              <a:t>Operational Data Store: </a:t>
            </a:r>
            <a:r>
              <a:rPr lang="en-US" dirty="0"/>
              <a:t>A collection of data that addresses operational needs of various operational units. It is not a component of a data warehousing architecture, but a solution to operational needs.</a:t>
            </a:r>
          </a:p>
          <a:p>
            <a:r>
              <a:rPr lang="en-US" b="1" dirty="0"/>
              <a:t>OLAP (On-Line Analytical Processing):</a:t>
            </a:r>
            <a:r>
              <a:rPr lang="en-US" dirty="0"/>
              <a:t> A method by which multidimensional analysis occurs.</a:t>
            </a:r>
          </a:p>
          <a:p>
            <a:r>
              <a:rPr lang="en-US" b="1" dirty="0"/>
              <a:t>Decision</a:t>
            </a:r>
            <a:r>
              <a:rPr lang="en-US" b="1" baseline="0" dirty="0"/>
              <a:t> Support System(DSS):</a:t>
            </a:r>
            <a:r>
              <a:rPr lang="en-US" b="0" baseline="0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Data Mart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to implement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eventually become a DW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an enterprise-wide solution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Costly as more DMs are added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than one version of the truth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Limits amount of historical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transformations needed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Doesn’t do “what if” queries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Data Mart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 version of the truth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historical data limits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drill downs, trend analysis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transformations needed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physical control over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pre-aggregated, sorted or </a:t>
            </a:r>
            <a:r>
              <a:rPr lang="en-US" sz="1200" b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dimensionalized</a:t>
            </a:r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use views, summary tables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Dependent Data Mart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advantages of Logical DM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for physical control over data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movement of data is necessary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transformation may be needed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OLTP 	: On-line</a:t>
            </a:r>
            <a:r>
              <a:rPr lang="en-US" baseline="0" dirty="0"/>
              <a:t> Transaction processing. (it involves updating of one or two rows ex: ATM transaction)</a:t>
            </a:r>
          </a:p>
          <a:p>
            <a:r>
              <a:rPr lang="en-US" baseline="0" dirty="0"/>
              <a:t>DSS 	: Decision Support System.(it reads millions even billions of records for analyzing trends)</a:t>
            </a:r>
          </a:p>
          <a:p>
            <a:r>
              <a:rPr lang="en-US" baseline="0" dirty="0"/>
              <a:t>OLCP	: On-line Complex processing.(it often takes a minute and utilize moderate no. of rows from other databases ex: Credit balance checking)</a:t>
            </a:r>
          </a:p>
          <a:p>
            <a:r>
              <a:rPr lang="en-US" baseline="0" dirty="0"/>
              <a:t>OLAP	: On-line Analytical processing.(it is used to bring out top 10 products being sold or worst top 10 product not sold)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83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another conceptual method for increasing query response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0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0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3592-D68C-4169-A86F-CA2A22EBCA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9" Type="http://schemas.openxmlformats.org/officeDocument/2006/relationships/tags" Target="../tags/tag87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34" Type="http://schemas.openxmlformats.org/officeDocument/2006/relationships/tags" Target="../tags/tag82.xml"/><Relationship Id="rId42" Type="http://schemas.openxmlformats.org/officeDocument/2006/relationships/tags" Target="../tags/tag90.xml"/><Relationship Id="rId47" Type="http://schemas.openxmlformats.org/officeDocument/2006/relationships/tags" Target="../tags/tag95.xml"/><Relationship Id="rId50" Type="http://schemas.openxmlformats.org/officeDocument/2006/relationships/image" Target="../media/image2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33" Type="http://schemas.openxmlformats.org/officeDocument/2006/relationships/tags" Target="../tags/tag81.xml"/><Relationship Id="rId38" Type="http://schemas.openxmlformats.org/officeDocument/2006/relationships/tags" Target="../tags/tag86.xml"/><Relationship Id="rId46" Type="http://schemas.openxmlformats.org/officeDocument/2006/relationships/tags" Target="../tags/tag94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29" Type="http://schemas.openxmlformats.org/officeDocument/2006/relationships/tags" Target="../tags/tag77.xml"/><Relationship Id="rId41" Type="http://schemas.openxmlformats.org/officeDocument/2006/relationships/tags" Target="../tags/tag89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32" Type="http://schemas.openxmlformats.org/officeDocument/2006/relationships/tags" Target="../tags/tag80.xml"/><Relationship Id="rId37" Type="http://schemas.openxmlformats.org/officeDocument/2006/relationships/tags" Target="../tags/tag85.xml"/><Relationship Id="rId40" Type="http://schemas.openxmlformats.org/officeDocument/2006/relationships/tags" Target="../tags/tag88.xml"/><Relationship Id="rId45" Type="http://schemas.openxmlformats.org/officeDocument/2006/relationships/tags" Target="../tags/tag93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tags" Target="../tags/tag76.xml"/><Relationship Id="rId36" Type="http://schemas.openxmlformats.org/officeDocument/2006/relationships/tags" Target="../tags/tag84.xml"/><Relationship Id="rId49" Type="http://schemas.openxmlformats.org/officeDocument/2006/relationships/slideMaster" Target="../slideMasters/slideMaster2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tags" Target="../tags/tag79.xml"/><Relationship Id="rId44" Type="http://schemas.openxmlformats.org/officeDocument/2006/relationships/tags" Target="../tags/tag92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Relationship Id="rId30" Type="http://schemas.openxmlformats.org/officeDocument/2006/relationships/tags" Target="../tags/tag78.xml"/><Relationship Id="rId35" Type="http://schemas.openxmlformats.org/officeDocument/2006/relationships/tags" Target="../tags/tag83.xml"/><Relationship Id="rId43" Type="http://schemas.openxmlformats.org/officeDocument/2006/relationships/tags" Target="../tags/tag91.xml"/><Relationship Id="rId48" Type="http://schemas.openxmlformats.org/officeDocument/2006/relationships/tags" Target="../tags/tag96.xml"/><Relationship Id="rId8" Type="http://schemas.openxmlformats.org/officeDocument/2006/relationships/tags" Target="../tags/tag56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7000" y="0"/>
            <a:ext cx="7937500" cy="6118225"/>
            <a:chOff x="127000" y="0"/>
            <a:chExt cx="7937500" cy="6118999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952500" y="508064"/>
              <a:ext cx="7112000" cy="5610935"/>
              <a:chOff x="952500" y="508064"/>
              <a:chExt cx="7112000" cy="5610935"/>
            </a:xfrm>
          </p:grpSpPr>
          <p:sp>
            <p:nvSpPr>
              <p:cNvPr id="7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64"/>
                <a:ext cx="1016000" cy="1016129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109</a:t>
                </a:r>
              </a:p>
              <a:p>
                <a:pPr>
                  <a:defRPr/>
                </a:pPr>
                <a:r>
                  <a:rPr lang="en-US" sz="1200"/>
                  <a:t>207</a:t>
                </a:r>
              </a:p>
              <a:p>
                <a:pPr>
                  <a:defRPr/>
                </a:pPr>
                <a:r>
                  <a:rPr lang="en-US" sz="1200"/>
                  <a:t>246</a:t>
                </a:r>
              </a:p>
            </p:txBody>
          </p:sp>
          <p:sp>
            <p:nvSpPr>
              <p:cNvPr id="8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Dark 1</a:t>
                </a:r>
              </a:p>
            </p:txBody>
          </p:sp>
          <p:sp>
            <p:nvSpPr>
              <p:cNvPr id="9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64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255</a:t>
                </a:r>
              </a:p>
            </p:txBody>
          </p:sp>
          <p:sp>
            <p:nvSpPr>
              <p:cNvPr id="10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Light 1</a:t>
                </a:r>
              </a:p>
            </p:txBody>
          </p:sp>
          <p:sp>
            <p:nvSpPr>
              <p:cNvPr id="11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64"/>
                <a:ext cx="1016000" cy="1016129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131</a:t>
                </a:r>
              </a:p>
              <a:p>
                <a:pPr>
                  <a:defRPr/>
                </a:pPr>
                <a:r>
                  <a:rPr lang="en-US" sz="1200"/>
                  <a:t>56</a:t>
                </a:r>
              </a:p>
              <a:p>
                <a:pPr>
                  <a:defRPr/>
                </a:pPr>
                <a:r>
                  <a:rPr lang="en-US" sz="1200"/>
                  <a:t>155</a:t>
                </a:r>
              </a:p>
            </p:txBody>
          </p:sp>
          <p:sp>
            <p:nvSpPr>
              <p:cNvPr id="12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Dark 2</a:t>
                </a:r>
              </a:p>
            </p:txBody>
          </p:sp>
          <p:sp>
            <p:nvSpPr>
              <p:cNvPr id="13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64"/>
                <a:ext cx="1016000" cy="1016129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0</a:t>
                </a:r>
              </a:p>
              <a:p>
                <a:pPr>
                  <a:defRPr/>
                </a:pPr>
                <a:r>
                  <a:rPr lang="en-US" sz="1200"/>
                  <a:t>99</a:t>
                </a:r>
              </a:p>
              <a:p>
                <a:pPr>
                  <a:defRPr/>
                </a:pPr>
                <a:r>
                  <a:rPr lang="en-US" sz="1200"/>
                  <a:t>190</a:t>
                </a:r>
              </a:p>
            </p:txBody>
          </p:sp>
          <p:sp>
            <p:nvSpPr>
              <p:cNvPr id="14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Light 2</a:t>
                </a:r>
              </a:p>
            </p:txBody>
          </p:sp>
          <p:sp>
            <p:nvSpPr>
              <p:cNvPr id="15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64"/>
                <a:ext cx="1016000" cy="1016129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85</a:t>
                </a:r>
              </a:p>
              <a:p>
                <a:pPr>
                  <a:defRPr/>
                </a:pPr>
                <a:r>
                  <a:rPr lang="en-US" sz="1200"/>
                  <a:t>165</a:t>
                </a:r>
              </a:p>
              <a:p>
                <a:pPr>
                  <a:defRPr/>
                </a:pPr>
                <a:r>
                  <a:rPr lang="en-US" sz="1200"/>
                  <a:t>28</a:t>
                </a:r>
              </a:p>
            </p:txBody>
          </p:sp>
          <p:sp>
            <p:nvSpPr>
              <p:cNvPr id="16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1</a:t>
                </a:r>
              </a:p>
            </p:txBody>
          </p:sp>
          <p:sp>
            <p:nvSpPr>
              <p:cNvPr id="17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64"/>
                <a:ext cx="1016000" cy="1016129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214</a:t>
                </a:r>
              </a:p>
              <a:p>
                <a:pPr>
                  <a:defRPr/>
                </a:pPr>
                <a:r>
                  <a:rPr lang="en-US" sz="1200"/>
                  <a:t>73</a:t>
                </a:r>
              </a:p>
              <a:p>
                <a:pPr>
                  <a:defRPr/>
                </a:pPr>
                <a:r>
                  <a:rPr lang="en-US" sz="1200"/>
                  <a:t>42</a:t>
                </a:r>
              </a:p>
            </p:txBody>
          </p:sp>
          <p:sp>
            <p:nvSpPr>
              <p:cNvPr id="18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2</a:t>
                </a:r>
              </a:p>
            </p:txBody>
          </p:sp>
          <p:sp>
            <p:nvSpPr>
              <p:cNvPr id="19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241"/>
                <a:ext cx="1016000" cy="1016129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185</a:t>
                </a:r>
              </a:p>
              <a:p>
                <a:pPr>
                  <a:defRPr/>
                </a:pPr>
                <a:r>
                  <a:rPr lang="en-US" sz="1200"/>
                  <a:t>175</a:t>
                </a:r>
              </a:p>
              <a:p>
                <a:pPr>
                  <a:defRPr/>
                </a:pPr>
                <a:r>
                  <a:rPr lang="en-US" sz="1200"/>
                  <a:t>164</a:t>
                </a:r>
              </a:p>
            </p:txBody>
          </p:sp>
          <p:sp>
            <p:nvSpPr>
              <p:cNvPr id="20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3</a:t>
                </a:r>
              </a:p>
            </p:txBody>
          </p:sp>
          <p:sp>
            <p:nvSpPr>
              <p:cNvPr id="21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241"/>
                <a:ext cx="1016000" cy="1016129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151</a:t>
                </a:r>
              </a:p>
              <a:p>
                <a:pPr>
                  <a:defRPr/>
                </a:pPr>
                <a:r>
                  <a:rPr lang="en-US" sz="1200"/>
                  <a:t>75</a:t>
                </a:r>
              </a:p>
              <a:p>
                <a:pPr>
                  <a:defRPr/>
                </a:pPr>
                <a:r>
                  <a:rPr lang="en-US" sz="1200"/>
                  <a:t>7</a:t>
                </a:r>
              </a:p>
            </p:txBody>
          </p:sp>
          <p:sp>
            <p:nvSpPr>
              <p:cNvPr id="22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4</a:t>
                </a:r>
              </a:p>
            </p:txBody>
          </p:sp>
          <p:sp>
            <p:nvSpPr>
              <p:cNvPr id="23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241"/>
                <a:ext cx="1016000" cy="1016129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193</a:t>
                </a:r>
              </a:p>
              <a:p>
                <a:pPr>
                  <a:defRPr/>
                </a:pPr>
                <a:r>
                  <a:rPr lang="en-US" sz="1200"/>
                  <a:t>187</a:t>
                </a:r>
              </a:p>
              <a:p>
                <a:pPr>
                  <a:defRPr/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24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5</a:t>
                </a:r>
              </a:p>
            </p:txBody>
          </p:sp>
          <p:sp>
            <p:nvSpPr>
              <p:cNvPr id="25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241"/>
                <a:ext cx="1016000" cy="1016129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221</a:t>
                </a:r>
              </a:p>
              <a:p>
                <a:pPr>
                  <a:defRPr/>
                </a:pPr>
                <a:r>
                  <a:rPr lang="en-US" sz="1200"/>
                  <a:t>62</a:t>
                </a:r>
              </a:p>
            </p:txBody>
          </p:sp>
          <p:sp>
            <p:nvSpPr>
              <p:cNvPr id="26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6</a:t>
                </a:r>
              </a:p>
            </p:txBody>
          </p:sp>
          <p:sp>
            <p:nvSpPr>
              <p:cNvPr id="27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241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255</a:t>
                </a:r>
              </a:p>
            </p:txBody>
          </p:sp>
          <p:sp>
            <p:nvSpPr>
              <p:cNvPr id="28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Hyperlink</a:t>
                </a:r>
              </a:p>
            </p:txBody>
          </p:sp>
          <p:sp>
            <p:nvSpPr>
              <p:cNvPr id="29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241"/>
                <a:ext cx="1016000" cy="1016129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236</a:t>
                </a:r>
              </a:p>
              <a:p>
                <a:pPr>
                  <a:defRPr/>
                </a:pPr>
                <a:r>
                  <a:rPr lang="en-US" sz="1200"/>
                  <a:t>137</a:t>
                </a:r>
              </a:p>
              <a:p>
                <a:pPr>
                  <a:defRPr/>
                </a:pPr>
                <a:r>
                  <a:rPr lang="en-US" sz="1200"/>
                  <a:t>29</a:t>
                </a:r>
              </a:p>
            </p:txBody>
          </p:sp>
          <p:sp>
            <p:nvSpPr>
              <p:cNvPr id="30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Followed Hyperlink</a:t>
                </a:r>
              </a:p>
            </p:txBody>
          </p:sp>
          <p:sp>
            <p:nvSpPr>
              <p:cNvPr id="31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434"/>
                <a:ext cx="1016000" cy="1016129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127</a:t>
                </a:r>
              </a:p>
              <a:p>
                <a:pPr>
                  <a:defRPr/>
                </a:pPr>
                <a:r>
                  <a:rPr lang="en-US" sz="1200"/>
                  <a:t>175</a:t>
                </a:r>
              </a:p>
              <a:p>
                <a:pPr>
                  <a:defRPr/>
                </a:pPr>
                <a:r>
                  <a:rPr lang="en-US" sz="1200"/>
                  <a:t>221</a:t>
                </a:r>
              </a:p>
            </p:txBody>
          </p:sp>
          <p:sp>
            <p:nvSpPr>
              <p:cNvPr id="32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Tata Blue 50%</a:t>
                </a:r>
              </a:p>
            </p:txBody>
          </p:sp>
          <p:sp>
            <p:nvSpPr>
              <p:cNvPr id="33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434"/>
                <a:ext cx="1016000" cy="1016129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203</a:t>
                </a:r>
              </a:p>
              <a:p>
                <a:pPr>
                  <a:defRPr/>
                </a:pPr>
                <a:r>
                  <a:rPr lang="en-US" sz="1200"/>
                  <a:t>215</a:t>
                </a:r>
              </a:p>
              <a:p>
                <a:pPr>
                  <a:defRPr/>
                </a:pPr>
                <a:r>
                  <a:rPr lang="en-US" sz="1200"/>
                  <a:t>238</a:t>
                </a:r>
              </a:p>
            </p:txBody>
          </p:sp>
          <p:sp>
            <p:nvSpPr>
              <p:cNvPr id="34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Tata Blue 25%</a:t>
                </a:r>
              </a:p>
            </p:txBody>
          </p:sp>
          <p:sp>
            <p:nvSpPr>
              <p:cNvPr id="35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434"/>
                <a:ext cx="1016000" cy="1016129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179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149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197</a:t>
                </a:r>
              </a:p>
            </p:txBody>
          </p:sp>
          <p:sp>
            <p:nvSpPr>
              <p:cNvPr id="36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Purple 50 %</a:t>
                </a:r>
              </a:p>
            </p:txBody>
          </p:sp>
          <p:sp>
            <p:nvSpPr>
              <p:cNvPr id="37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434"/>
                <a:ext cx="1016000" cy="1016129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212</a:t>
                </a:r>
              </a:p>
              <a:p>
                <a:pPr>
                  <a:defRPr/>
                </a:pPr>
                <a:r>
                  <a:rPr lang="en-US" sz="1200"/>
                  <a:t>195</a:t>
                </a:r>
              </a:p>
              <a:p>
                <a:pPr>
                  <a:defRPr/>
                </a:pPr>
                <a:r>
                  <a:rPr lang="en-US" sz="1200"/>
                  <a:t>223</a:t>
                </a:r>
              </a:p>
            </p:txBody>
          </p:sp>
          <p:sp>
            <p:nvSpPr>
              <p:cNvPr id="38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Purple 25 %</a:t>
                </a:r>
              </a:p>
            </p:txBody>
          </p:sp>
          <p:sp>
            <p:nvSpPr>
              <p:cNvPr id="39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434"/>
                <a:ext cx="1016000" cy="1016129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242</a:t>
                </a:r>
              </a:p>
              <a:p>
                <a:pPr>
                  <a:defRPr/>
                </a:pPr>
                <a:r>
                  <a:rPr lang="en-US" sz="1200"/>
                  <a:t>171</a:t>
                </a:r>
              </a:p>
            </p:txBody>
          </p:sp>
          <p:sp>
            <p:nvSpPr>
              <p:cNvPr id="40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Yellow 50 %</a:t>
                </a:r>
              </a:p>
            </p:txBody>
          </p:sp>
          <p:sp>
            <p:nvSpPr>
              <p:cNvPr id="41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434"/>
                <a:ext cx="1016000" cy="1016129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249</a:t>
                </a:r>
              </a:p>
              <a:p>
                <a:pPr>
                  <a:defRPr/>
                </a:pPr>
                <a:r>
                  <a:rPr lang="en-US" sz="1200"/>
                  <a:t>213</a:t>
                </a:r>
                <a:endParaRPr lang="en-US" sz="1200" dirty="0"/>
              </a:p>
            </p:txBody>
          </p:sp>
          <p:sp>
            <p:nvSpPr>
              <p:cNvPr id="42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Yellow 25 %</a:t>
                </a:r>
              </a:p>
            </p:txBody>
          </p:sp>
          <p:sp>
            <p:nvSpPr>
              <p:cNvPr id="43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610"/>
                <a:ext cx="1016000" cy="1016129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229</a:t>
                </a:r>
              </a:p>
              <a:p>
                <a:pPr>
                  <a:defRPr/>
                </a:pPr>
                <a:r>
                  <a:rPr lang="en-US" sz="1200"/>
                  <a:t>205</a:t>
                </a:r>
              </a:p>
              <a:p>
                <a:pPr>
                  <a:defRPr/>
                </a:pPr>
                <a:r>
                  <a:rPr lang="en-US" sz="1200"/>
                  <a:t>186</a:t>
                </a:r>
                <a:endParaRPr lang="en-US" sz="1200" dirty="0"/>
              </a:p>
            </p:txBody>
          </p:sp>
          <p:sp>
            <p:nvSpPr>
              <p:cNvPr id="44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Brown 50 %</a:t>
                </a:r>
              </a:p>
            </p:txBody>
          </p:sp>
          <p:sp>
            <p:nvSpPr>
              <p:cNvPr id="45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610"/>
                <a:ext cx="1016000" cy="1016129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248</a:t>
                </a:r>
              </a:p>
              <a:p>
                <a:pPr>
                  <a:defRPr/>
                </a:pPr>
                <a:r>
                  <a:rPr lang="en-US" sz="1200"/>
                  <a:t>241</a:t>
                </a:r>
              </a:p>
              <a:p>
                <a:pPr>
                  <a:defRPr/>
                </a:pPr>
                <a:r>
                  <a:rPr lang="en-US" sz="1200"/>
                  <a:t>235</a:t>
                </a:r>
              </a:p>
            </p:txBody>
          </p:sp>
          <p:sp>
            <p:nvSpPr>
              <p:cNvPr id="46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Brown 25 %</a:t>
                </a:r>
              </a:p>
            </p:txBody>
          </p:sp>
          <p:sp>
            <p:nvSpPr>
              <p:cNvPr id="47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610"/>
                <a:ext cx="1016000" cy="1016129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180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213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154</a:t>
                </a:r>
                <a:endParaRPr lang="en-US" sz="1200" dirty="0">
                  <a:solidFill>
                    <a:srgbClr val="7FAFDD"/>
                  </a:solidFill>
                </a:endParaRPr>
              </a:p>
            </p:txBody>
          </p:sp>
          <p:sp>
            <p:nvSpPr>
              <p:cNvPr id="48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Green 50 %</a:t>
                </a:r>
              </a:p>
            </p:txBody>
          </p:sp>
          <p:sp>
            <p:nvSpPr>
              <p:cNvPr id="49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610"/>
                <a:ext cx="1016000" cy="1016129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214</a:t>
                </a:r>
              </a:p>
              <a:p>
                <a:pPr>
                  <a:defRPr/>
                </a:pPr>
                <a:r>
                  <a:rPr lang="en-US" sz="1200"/>
                  <a:t>231</a:t>
                </a:r>
              </a:p>
              <a:p>
                <a:pPr>
                  <a:defRPr/>
                </a:pPr>
                <a:r>
                  <a:rPr lang="en-US" sz="1200"/>
                  <a:t>200</a:t>
                </a:r>
                <a:endParaRPr lang="en-US" sz="1200" dirty="0"/>
              </a:p>
            </p:txBody>
          </p:sp>
          <p:sp>
            <p:nvSpPr>
              <p:cNvPr id="50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Green 25 %</a:t>
                </a:r>
              </a:p>
            </p:txBody>
          </p:sp>
          <p:sp>
            <p:nvSpPr>
              <p:cNvPr id="51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610"/>
                <a:ext cx="1016000" cy="1016129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241</a:t>
                </a:r>
              </a:p>
              <a:p>
                <a:pPr>
                  <a:defRPr/>
                </a:pPr>
                <a:r>
                  <a:rPr lang="en-US" sz="1200"/>
                  <a:t>240</a:t>
                </a:r>
              </a:p>
              <a:p>
                <a:pPr>
                  <a:defRPr/>
                </a:pPr>
                <a:r>
                  <a:rPr lang="en-US" sz="1200"/>
                  <a:t>202</a:t>
                </a:r>
                <a:endParaRPr lang="en-US" sz="1200" dirty="0"/>
              </a:p>
            </p:txBody>
          </p:sp>
          <p:sp>
            <p:nvSpPr>
              <p:cNvPr id="52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Light Green 50%</a:t>
                </a:r>
              </a:p>
            </p:txBody>
          </p:sp>
          <p:sp>
            <p:nvSpPr>
              <p:cNvPr id="53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610"/>
                <a:ext cx="1016000" cy="1016129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251</a:t>
                </a:r>
              </a:p>
              <a:p>
                <a:pPr>
                  <a:defRPr/>
                </a:pPr>
                <a:r>
                  <a:rPr lang="en-US" sz="1200"/>
                  <a:t>251</a:t>
                </a:r>
              </a:p>
              <a:p>
                <a:pPr>
                  <a:defRPr/>
                </a:pPr>
                <a:r>
                  <a:rPr lang="en-US" sz="1200"/>
                  <a:t>241</a:t>
                </a:r>
                <a:endParaRPr lang="en-US" sz="1200" dirty="0"/>
              </a:p>
            </p:txBody>
          </p:sp>
          <p:sp>
            <p:nvSpPr>
              <p:cNvPr id="54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Light Green 25%</a:t>
                </a:r>
              </a:p>
            </p:txBody>
          </p:sp>
        </p:grpSp>
        <p:sp>
          <p:nvSpPr>
            <p:cNvPr id="6" name="TextBox 7"/>
            <p:cNvSpPr txBox="1"/>
            <p:nvPr/>
          </p:nvSpPr>
          <p:spPr>
            <a:xfrm>
              <a:off x="127000" y="0"/>
              <a:ext cx="2540000" cy="3699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dk1"/>
                  </a:solidFill>
                </a:rPr>
                <a:t>Title and Content</a:t>
              </a: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0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729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462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260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1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505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95366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6161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73304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3355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4398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8305800" y="6324600"/>
            <a:ext cx="381000" cy="381000"/>
          </a:xfrm>
          <a:prstGeom prst="ellipse">
            <a:avLst/>
          </a:prstGeom>
          <a:ln/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3569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340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8713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4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36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1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3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2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7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7000" y="0"/>
            <a:ext cx="7937500" cy="6118225"/>
            <a:chOff x="127000" y="0"/>
            <a:chExt cx="7937500" cy="6118999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952500" y="508064"/>
              <a:ext cx="7112000" cy="5610935"/>
              <a:chOff x="952500" y="508064"/>
              <a:chExt cx="7112000" cy="5610935"/>
            </a:xfrm>
          </p:grpSpPr>
          <p:sp>
            <p:nvSpPr>
              <p:cNvPr id="7" name="Rounded Rectangle 8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64"/>
                <a:ext cx="1016000" cy="1016129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109</a:t>
                </a:r>
              </a:p>
              <a:p>
                <a:pPr>
                  <a:defRPr/>
                </a:pPr>
                <a:r>
                  <a:rPr lang="en-US" sz="1200"/>
                  <a:t>207</a:t>
                </a:r>
              </a:p>
              <a:p>
                <a:pPr>
                  <a:defRPr/>
                </a:pPr>
                <a:r>
                  <a:rPr lang="en-US" sz="1200"/>
                  <a:t>246</a:t>
                </a:r>
              </a:p>
            </p:txBody>
          </p:sp>
          <p:sp>
            <p:nvSpPr>
              <p:cNvPr id="8" name="TextBox 9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Dark 1</a:t>
                </a:r>
              </a:p>
            </p:txBody>
          </p:sp>
          <p:sp>
            <p:nvSpPr>
              <p:cNvPr id="9" name="Rounded Rectangle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64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255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255</a:t>
                </a:r>
              </a:p>
            </p:txBody>
          </p:sp>
          <p:sp>
            <p:nvSpPr>
              <p:cNvPr id="10" name="Text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Light 1</a:t>
                </a:r>
              </a:p>
            </p:txBody>
          </p:sp>
          <p:sp>
            <p:nvSpPr>
              <p:cNvPr id="11" name="Rounded Rectangle 12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64"/>
                <a:ext cx="1016000" cy="1016129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131</a:t>
                </a:r>
              </a:p>
              <a:p>
                <a:pPr>
                  <a:defRPr/>
                </a:pPr>
                <a:r>
                  <a:rPr lang="en-US" sz="1200"/>
                  <a:t>56</a:t>
                </a:r>
              </a:p>
              <a:p>
                <a:pPr>
                  <a:defRPr/>
                </a:pPr>
                <a:r>
                  <a:rPr lang="en-US" sz="1200"/>
                  <a:t>155</a:t>
                </a:r>
              </a:p>
            </p:txBody>
          </p:sp>
          <p:sp>
            <p:nvSpPr>
              <p:cNvPr id="12" name="TextBox 1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Dark 2</a:t>
                </a:r>
              </a:p>
            </p:txBody>
          </p:sp>
          <p:sp>
            <p:nvSpPr>
              <p:cNvPr id="13" name="Rounded Rectangle 14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64"/>
                <a:ext cx="1016000" cy="1016129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0</a:t>
                </a:r>
              </a:p>
              <a:p>
                <a:pPr>
                  <a:defRPr/>
                </a:pPr>
                <a:r>
                  <a:rPr lang="en-US" sz="1200"/>
                  <a:t>99</a:t>
                </a:r>
              </a:p>
              <a:p>
                <a:pPr>
                  <a:defRPr/>
                </a:pPr>
                <a:r>
                  <a:rPr lang="en-US" sz="1200"/>
                  <a:t>190</a:t>
                </a:r>
              </a:p>
            </p:txBody>
          </p:sp>
          <p:sp>
            <p:nvSpPr>
              <p:cNvPr id="14" name="TextBox 15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Light 2</a:t>
                </a:r>
              </a:p>
            </p:txBody>
          </p:sp>
          <p:sp>
            <p:nvSpPr>
              <p:cNvPr id="15" name="Rounded Rectangle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64"/>
                <a:ext cx="1016000" cy="1016129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85</a:t>
                </a:r>
              </a:p>
              <a:p>
                <a:pPr>
                  <a:defRPr/>
                </a:pPr>
                <a:r>
                  <a:rPr lang="en-US" sz="1200"/>
                  <a:t>165</a:t>
                </a:r>
              </a:p>
              <a:p>
                <a:pPr>
                  <a:defRPr/>
                </a:pPr>
                <a:r>
                  <a:rPr lang="en-US" sz="1200"/>
                  <a:t>28</a:t>
                </a:r>
              </a:p>
            </p:txBody>
          </p:sp>
          <p:sp>
            <p:nvSpPr>
              <p:cNvPr id="16" name="Text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1</a:t>
                </a:r>
              </a:p>
            </p:txBody>
          </p:sp>
          <p:sp>
            <p:nvSpPr>
              <p:cNvPr id="17" name="Rounded Rectangle 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64"/>
                <a:ext cx="1016000" cy="1016129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214</a:t>
                </a:r>
              </a:p>
              <a:p>
                <a:pPr>
                  <a:defRPr/>
                </a:pPr>
                <a:r>
                  <a:rPr lang="en-US" sz="1200"/>
                  <a:t>73</a:t>
                </a:r>
              </a:p>
              <a:p>
                <a:pPr>
                  <a:defRPr/>
                </a:pPr>
                <a:r>
                  <a:rPr lang="en-US" sz="1200"/>
                  <a:t>42</a:t>
                </a:r>
              </a:p>
            </p:txBody>
          </p:sp>
          <p:sp>
            <p:nvSpPr>
              <p:cNvPr id="18" name="TextBox 1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193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2</a:t>
                </a:r>
              </a:p>
            </p:txBody>
          </p:sp>
          <p:sp>
            <p:nvSpPr>
              <p:cNvPr id="19" name="Rounded Rectangle 20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241"/>
                <a:ext cx="1016000" cy="1016129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185</a:t>
                </a:r>
              </a:p>
              <a:p>
                <a:pPr>
                  <a:defRPr/>
                </a:pPr>
                <a:r>
                  <a:rPr lang="en-US" sz="1200"/>
                  <a:t>175</a:t>
                </a:r>
              </a:p>
              <a:p>
                <a:pPr>
                  <a:defRPr/>
                </a:pPr>
                <a:r>
                  <a:rPr lang="en-US" sz="1200"/>
                  <a:t>164</a:t>
                </a:r>
              </a:p>
            </p:txBody>
          </p:sp>
          <p:sp>
            <p:nvSpPr>
              <p:cNvPr id="20" name="TextBox 2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3</a:t>
                </a:r>
              </a:p>
            </p:txBody>
          </p:sp>
          <p:sp>
            <p:nvSpPr>
              <p:cNvPr id="21" name="Rounded Rectangle 22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241"/>
                <a:ext cx="1016000" cy="1016129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151</a:t>
                </a:r>
              </a:p>
              <a:p>
                <a:pPr>
                  <a:defRPr/>
                </a:pPr>
                <a:r>
                  <a:rPr lang="en-US" sz="1200"/>
                  <a:t>75</a:t>
                </a:r>
              </a:p>
              <a:p>
                <a:pPr>
                  <a:defRPr/>
                </a:pPr>
                <a:r>
                  <a:rPr lang="en-US" sz="1200"/>
                  <a:t>7</a:t>
                </a:r>
              </a:p>
            </p:txBody>
          </p:sp>
          <p:sp>
            <p:nvSpPr>
              <p:cNvPr id="22" name="TextBox 2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4</a:t>
                </a:r>
              </a:p>
            </p:txBody>
          </p:sp>
          <p:sp>
            <p:nvSpPr>
              <p:cNvPr id="23" name="Rounded Rectangle 2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241"/>
                <a:ext cx="1016000" cy="1016129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193</a:t>
                </a:r>
              </a:p>
              <a:p>
                <a:pPr>
                  <a:defRPr/>
                </a:pPr>
                <a:r>
                  <a:rPr lang="en-US" sz="1200"/>
                  <a:t>187</a:t>
                </a:r>
              </a:p>
              <a:p>
                <a:pPr>
                  <a:defRPr/>
                </a:pPr>
                <a:r>
                  <a:rPr lang="en-US" sz="1200"/>
                  <a:t>0</a:t>
                </a:r>
              </a:p>
            </p:txBody>
          </p:sp>
          <p:sp>
            <p:nvSpPr>
              <p:cNvPr id="24" name="Text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5</a:t>
                </a:r>
              </a:p>
            </p:txBody>
          </p:sp>
          <p:sp>
            <p:nvSpPr>
              <p:cNvPr id="25" name="Rounded Rectangle 26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241"/>
                <a:ext cx="1016000" cy="1016129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221</a:t>
                </a:r>
              </a:p>
              <a:p>
                <a:pPr>
                  <a:defRPr/>
                </a:pPr>
                <a:r>
                  <a:rPr lang="en-US" sz="1200"/>
                  <a:t>62</a:t>
                </a:r>
              </a:p>
            </p:txBody>
          </p:sp>
          <p:sp>
            <p:nvSpPr>
              <p:cNvPr id="26" name="Text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Accent 6</a:t>
                </a:r>
              </a:p>
            </p:txBody>
          </p:sp>
          <p:sp>
            <p:nvSpPr>
              <p:cNvPr id="27" name="Rounded Rectangl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241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255</a:t>
                </a:r>
              </a:p>
            </p:txBody>
          </p:sp>
          <p:sp>
            <p:nvSpPr>
              <p:cNvPr id="28" name="TextBox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Hyperlink</a:t>
                </a:r>
              </a:p>
            </p:txBody>
          </p:sp>
          <p:sp>
            <p:nvSpPr>
              <p:cNvPr id="29" name="Rounded Rectangle 30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241"/>
                <a:ext cx="1016000" cy="1016129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236</a:t>
                </a:r>
              </a:p>
              <a:p>
                <a:pPr>
                  <a:defRPr/>
                </a:pPr>
                <a:r>
                  <a:rPr lang="en-US" sz="1200"/>
                  <a:t>137</a:t>
                </a:r>
              </a:p>
              <a:p>
                <a:pPr>
                  <a:defRPr/>
                </a:pPr>
                <a:r>
                  <a:rPr lang="en-US" sz="1200"/>
                  <a:t>29</a:t>
                </a:r>
              </a:p>
            </p:txBody>
          </p:sp>
          <p:sp>
            <p:nvSpPr>
              <p:cNvPr id="30" name="TextBox 31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36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/>
                  <a:t>Followed Hyperlink</a:t>
                </a:r>
              </a:p>
            </p:txBody>
          </p:sp>
          <p:sp>
            <p:nvSpPr>
              <p:cNvPr id="31" name="Rounded Rectangle 32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434"/>
                <a:ext cx="1016000" cy="1016129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127</a:t>
                </a:r>
              </a:p>
              <a:p>
                <a:pPr>
                  <a:defRPr/>
                </a:pPr>
                <a:r>
                  <a:rPr lang="en-US" sz="1200"/>
                  <a:t>175</a:t>
                </a:r>
              </a:p>
              <a:p>
                <a:pPr>
                  <a:defRPr/>
                </a:pPr>
                <a:r>
                  <a:rPr lang="en-US" sz="1200"/>
                  <a:t>221</a:t>
                </a:r>
              </a:p>
            </p:txBody>
          </p:sp>
          <p:sp>
            <p:nvSpPr>
              <p:cNvPr id="32" name="Text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Tata Blue 50%</a:t>
                </a:r>
              </a:p>
            </p:txBody>
          </p:sp>
          <p:sp>
            <p:nvSpPr>
              <p:cNvPr id="33" name="Rounded Rectangle 34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434"/>
                <a:ext cx="1016000" cy="1016129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203</a:t>
                </a:r>
              </a:p>
              <a:p>
                <a:pPr>
                  <a:defRPr/>
                </a:pPr>
                <a:r>
                  <a:rPr lang="en-US" sz="1200"/>
                  <a:t>215</a:t>
                </a:r>
              </a:p>
              <a:p>
                <a:pPr>
                  <a:defRPr/>
                </a:pPr>
                <a:r>
                  <a:rPr lang="en-US" sz="1200"/>
                  <a:t>238</a:t>
                </a:r>
              </a:p>
            </p:txBody>
          </p:sp>
          <p:sp>
            <p:nvSpPr>
              <p:cNvPr id="34" name="TextBox 35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Tata Blue 25%</a:t>
                </a:r>
              </a:p>
            </p:txBody>
          </p:sp>
          <p:sp>
            <p:nvSpPr>
              <p:cNvPr id="35" name="Rounded Rectangle 36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434"/>
                <a:ext cx="1016000" cy="1016129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179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149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chemeClr val="dk2"/>
                    </a:solidFill>
                  </a:rPr>
                  <a:t>197</a:t>
                </a:r>
              </a:p>
            </p:txBody>
          </p:sp>
          <p:sp>
            <p:nvSpPr>
              <p:cNvPr id="36" name="TextBox 37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Purple 50 %</a:t>
                </a:r>
              </a:p>
            </p:txBody>
          </p:sp>
          <p:sp>
            <p:nvSpPr>
              <p:cNvPr id="37" name="Rounded Rectangle 38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434"/>
                <a:ext cx="1016000" cy="1016129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212</a:t>
                </a:r>
              </a:p>
              <a:p>
                <a:pPr>
                  <a:defRPr/>
                </a:pPr>
                <a:r>
                  <a:rPr lang="en-US" sz="1200"/>
                  <a:t>195</a:t>
                </a:r>
              </a:p>
              <a:p>
                <a:pPr>
                  <a:defRPr/>
                </a:pPr>
                <a:r>
                  <a:rPr lang="en-US" sz="1200"/>
                  <a:t>223</a:t>
                </a:r>
              </a:p>
            </p:txBody>
          </p:sp>
          <p:sp>
            <p:nvSpPr>
              <p:cNvPr id="38" name="TextBox 39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Purple 25 %</a:t>
                </a:r>
              </a:p>
            </p:txBody>
          </p:sp>
          <p:sp>
            <p:nvSpPr>
              <p:cNvPr id="39" name="Rounded Rectangle 40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434"/>
                <a:ext cx="1016000" cy="1016129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242</a:t>
                </a:r>
              </a:p>
              <a:p>
                <a:pPr>
                  <a:defRPr/>
                </a:pPr>
                <a:r>
                  <a:rPr lang="en-US" sz="1200"/>
                  <a:t>171</a:t>
                </a:r>
              </a:p>
            </p:txBody>
          </p:sp>
          <p:sp>
            <p:nvSpPr>
              <p:cNvPr id="40" name="TextBox 4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Yellow 50 %</a:t>
                </a:r>
              </a:p>
            </p:txBody>
          </p:sp>
          <p:sp>
            <p:nvSpPr>
              <p:cNvPr id="41" name="Rounded Rectangle 42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434"/>
                <a:ext cx="1016000" cy="1016129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255</a:t>
                </a:r>
              </a:p>
              <a:p>
                <a:pPr>
                  <a:defRPr/>
                </a:pPr>
                <a:r>
                  <a:rPr lang="en-US" sz="1200"/>
                  <a:t>249</a:t>
                </a:r>
              </a:p>
              <a:p>
                <a:pPr>
                  <a:defRPr/>
                </a:pPr>
                <a:r>
                  <a:rPr lang="en-US" sz="1200"/>
                  <a:t>213</a:t>
                </a:r>
                <a:endParaRPr lang="en-US" sz="1200" dirty="0"/>
              </a:p>
            </p:txBody>
          </p:sp>
          <p:sp>
            <p:nvSpPr>
              <p:cNvPr id="42" name="TextBox 43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562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Yellow 25 %</a:t>
                </a:r>
              </a:p>
            </p:txBody>
          </p:sp>
          <p:sp>
            <p:nvSpPr>
              <p:cNvPr id="43" name="Rounded Rectangle 44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610"/>
                <a:ext cx="1016000" cy="1016129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229</a:t>
                </a:r>
              </a:p>
              <a:p>
                <a:pPr>
                  <a:defRPr/>
                </a:pPr>
                <a:r>
                  <a:rPr lang="en-US" sz="1200"/>
                  <a:t>205</a:t>
                </a:r>
              </a:p>
              <a:p>
                <a:pPr>
                  <a:defRPr/>
                </a:pPr>
                <a:r>
                  <a:rPr lang="en-US" sz="1200"/>
                  <a:t>186</a:t>
                </a:r>
                <a:endParaRPr lang="en-US" sz="1200" dirty="0"/>
              </a:p>
            </p:txBody>
          </p:sp>
          <p:sp>
            <p:nvSpPr>
              <p:cNvPr id="44" name="TextBox 45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Brown 50 %</a:t>
                </a:r>
              </a:p>
            </p:txBody>
          </p:sp>
          <p:sp>
            <p:nvSpPr>
              <p:cNvPr id="45" name="Rounded Rectangle 46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610"/>
                <a:ext cx="1016000" cy="1016129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248</a:t>
                </a:r>
              </a:p>
              <a:p>
                <a:pPr>
                  <a:defRPr/>
                </a:pPr>
                <a:r>
                  <a:rPr lang="en-US" sz="1200"/>
                  <a:t>241</a:t>
                </a:r>
              </a:p>
              <a:p>
                <a:pPr>
                  <a:defRPr/>
                </a:pPr>
                <a:r>
                  <a:rPr lang="en-US" sz="1200"/>
                  <a:t>235</a:t>
                </a:r>
              </a:p>
            </p:txBody>
          </p:sp>
          <p:sp>
            <p:nvSpPr>
              <p:cNvPr id="46" name="TextBox 4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Brown 25 %</a:t>
                </a:r>
              </a:p>
            </p:txBody>
          </p:sp>
          <p:sp>
            <p:nvSpPr>
              <p:cNvPr id="47" name="Rounded Rectangle 48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610"/>
                <a:ext cx="1016000" cy="1016129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180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213</a:t>
                </a:r>
              </a:p>
              <a:p>
                <a:pPr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154</a:t>
                </a:r>
                <a:endParaRPr lang="en-US" sz="1200" dirty="0">
                  <a:solidFill>
                    <a:srgbClr val="7FAFDD"/>
                  </a:solidFill>
                </a:endParaRPr>
              </a:p>
            </p:txBody>
          </p:sp>
          <p:sp>
            <p:nvSpPr>
              <p:cNvPr id="48" name="TextBox 49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Green 50 %</a:t>
                </a:r>
              </a:p>
            </p:txBody>
          </p:sp>
          <p:sp>
            <p:nvSpPr>
              <p:cNvPr id="49" name="Rounded Rectangle 50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610"/>
                <a:ext cx="1016000" cy="1016129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214</a:t>
                </a:r>
              </a:p>
              <a:p>
                <a:pPr>
                  <a:defRPr/>
                </a:pPr>
                <a:r>
                  <a:rPr lang="en-US" sz="1200"/>
                  <a:t>231</a:t>
                </a:r>
              </a:p>
              <a:p>
                <a:pPr>
                  <a:defRPr/>
                </a:pPr>
                <a:r>
                  <a:rPr lang="en-US" sz="1200"/>
                  <a:t>200</a:t>
                </a:r>
                <a:endParaRPr lang="en-US" sz="1200" dirty="0"/>
              </a:p>
            </p:txBody>
          </p:sp>
          <p:sp>
            <p:nvSpPr>
              <p:cNvPr id="50" name="TextBox 5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Green 25 %</a:t>
                </a:r>
              </a:p>
            </p:txBody>
          </p:sp>
          <p:sp>
            <p:nvSpPr>
              <p:cNvPr id="51" name="Rounded Rectangle 52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610"/>
                <a:ext cx="1016000" cy="1016129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241</a:t>
                </a:r>
              </a:p>
              <a:p>
                <a:pPr>
                  <a:defRPr/>
                </a:pPr>
                <a:r>
                  <a:rPr lang="en-US" sz="1200"/>
                  <a:t>240</a:t>
                </a:r>
              </a:p>
              <a:p>
                <a:pPr>
                  <a:defRPr/>
                </a:pPr>
                <a:r>
                  <a:rPr lang="en-US" sz="1200"/>
                  <a:t>202</a:t>
                </a:r>
                <a:endParaRPr lang="en-US" sz="1200" dirty="0"/>
              </a:p>
            </p:txBody>
          </p:sp>
          <p:sp>
            <p:nvSpPr>
              <p:cNvPr id="52" name="TextBox 53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Light Green 50%</a:t>
                </a:r>
              </a:p>
            </p:txBody>
          </p:sp>
          <p:sp>
            <p:nvSpPr>
              <p:cNvPr id="53" name="Rounded Rectangle 54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610"/>
                <a:ext cx="1016000" cy="1016129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sz="1200"/>
                  <a:t>251</a:t>
                </a:r>
              </a:p>
              <a:p>
                <a:pPr>
                  <a:defRPr/>
                </a:pPr>
                <a:r>
                  <a:rPr lang="en-US" sz="1200"/>
                  <a:t>251</a:t>
                </a:r>
              </a:p>
              <a:p>
                <a:pPr>
                  <a:defRPr/>
                </a:pPr>
                <a:r>
                  <a:rPr lang="en-US" sz="1200"/>
                  <a:t>241</a:t>
                </a:r>
                <a:endParaRPr lang="en-US" sz="1200" dirty="0"/>
              </a:p>
            </p:txBody>
          </p:sp>
          <p:sp>
            <p:nvSpPr>
              <p:cNvPr id="54" name="TextBox 55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739"/>
                <a:ext cx="1397000" cy="2762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200" dirty="0"/>
                  <a:t>Light Green 25%</a:t>
                </a:r>
              </a:p>
            </p:txBody>
          </p:sp>
        </p:grpSp>
        <p:sp>
          <p:nvSpPr>
            <p:cNvPr id="6" name="TextBox 7"/>
            <p:cNvSpPr txBox="1"/>
            <p:nvPr/>
          </p:nvSpPr>
          <p:spPr>
            <a:xfrm>
              <a:off x="127000" y="0"/>
              <a:ext cx="2540000" cy="3699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dk1"/>
                  </a:solidFill>
                </a:rPr>
                <a:t>Title and Content</a:t>
              </a: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50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" y="3444241"/>
            <a:ext cx="8420100" cy="685800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950" y="4133850"/>
            <a:ext cx="843915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28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29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44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6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848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01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/>
          <p:nvPr/>
        </p:nvSpPr>
        <p:spPr>
          <a:xfrm>
            <a:off x="8305800" y="6324600"/>
            <a:ext cx="381000" cy="381000"/>
          </a:xfrm>
          <a:prstGeom prst="ellipse">
            <a:avLst/>
          </a:prstGeom>
          <a:ln/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4B41DC2-021E-4724-95C9-D5FD6F0BD7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819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122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32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31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35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slideLayout" Target="../slideLayouts/slideLayout30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37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33.xml"/><Relationship Id="rId30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4" cstate="print"/>
          <a:srcRect l="19376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1279525" y="66675"/>
            <a:ext cx="7467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904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6" cstate="print"/>
          <a:srcRect l="19376" t="20410" r="5469" b="9375"/>
          <a:stretch>
            <a:fillRect/>
          </a:stretch>
        </p:blipFill>
        <p:spPr bwMode="auto">
          <a:xfrm>
            <a:off x="-28575" y="0"/>
            <a:ext cx="9163050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1279525" y="66675"/>
            <a:ext cx="7467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904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99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2800" kern="1200" dirty="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lang="en-US" sz="2200" kern="1200" dirty="0">
          <a:solidFill>
            <a:srgbClr val="4E84C4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21CECC-EFA9-46BB-849E-6329AF266D88}" type="slidenum">
              <a:rPr lang="en-US" sz="1400" smtClean="0">
                <a:solidFill>
                  <a:srgbClr val="FFFFFF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  <p:sldLayoutId id="2147484015" r:id="rId17"/>
    <p:sldLayoutId id="2147484016" r:id="rId18"/>
    <p:sldLayoutId id="2147484017" r:id="rId19"/>
    <p:sldLayoutId id="2147484018" r:id="rId20"/>
    <p:sldLayoutId id="2147484019" r:id="rId21"/>
    <p:sldLayoutId id="2147484020" r:id="rId22"/>
    <p:sldLayoutId id="2147484021" r:id="rId23"/>
    <p:sldLayoutId id="2147484022" r:id="rId24"/>
    <p:sldLayoutId id="2147484023" r:id="rId25"/>
    <p:sldLayoutId id="2147484024" r:id="rId26"/>
    <p:sldLayoutId id="2147484025" r:id="rId27"/>
    <p:sldLayoutId id="2147484026" r:id="rId28"/>
    <p:sldLayoutId id="2147484027" r:id="rId29"/>
    <p:sldLayoutId id="2147484028" r:id="rId30"/>
    <p:sldLayoutId id="2147484029" r:id="rId3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Warehouse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                         Venkat 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95171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E84C4"/>
                </a:solidFill>
                <a:latin typeface="Myriad Pro" pitchFamily="34" charset="0"/>
              </a:rPr>
              <a:t>Drill-down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9144000" cy="42672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6800" y="891492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E84C4"/>
                </a:solidFill>
                <a:latin typeface="Myriad Pro" pitchFamily="34" charset="0"/>
              </a:rPr>
              <a:t>Slice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1828800"/>
            <a:ext cx="9144000" cy="38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3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Operations(Cont..)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966430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E84C4"/>
                </a:solidFill>
                <a:latin typeface="Myriad Pro" pitchFamily="34" charset="0"/>
              </a:rPr>
              <a:t>Dice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54050"/>
            <a:ext cx="9067800" cy="47180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Operations(Cont..)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997498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E84C4"/>
                </a:solidFill>
                <a:latin typeface="Myriad Pro" pitchFamily="34" charset="0"/>
              </a:rPr>
              <a:t>Pivot (rotate)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9144000" cy="44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OLAP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762000"/>
            <a:ext cx="8439912" cy="5565648"/>
          </a:xfrm>
        </p:spPr>
        <p:txBody>
          <a:bodyPr/>
          <a:lstStyle/>
          <a:p>
            <a:r>
              <a:rPr lang="en-US" dirty="0"/>
              <a:t>ROLAP</a:t>
            </a:r>
          </a:p>
          <a:p>
            <a:pPr lvl="1"/>
            <a:r>
              <a:rPr lang="en-US" sz="2400" dirty="0"/>
              <a:t>Data stored in the relational database</a:t>
            </a:r>
          </a:p>
          <a:p>
            <a:pPr lvl="1"/>
            <a:r>
              <a:rPr lang="en-US" sz="2400" dirty="0"/>
              <a:t>Can handle large amounts of data</a:t>
            </a:r>
          </a:p>
          <a:p>
            <a:pPr lvl="1"/>
            <a:r>
              <a:rPr lang="en-US" sz="2400" dirty="0"/>
              <a:t>Can leverage functionalities inherent in the relational database</a:t>
            </a:r>
          </a:p>
          <a:p>
            <a:pPr lvl="1"/>
            <a:r>
              <a:rPr lang="en-US" sz="2400" dirty="0"/>
              <a:t>Performance can be slow</a:t>
            </a:r>
          </a:p>
          <a:p>
            <a:pPr lvl="1"/>
            <a:r>
              <a:rPr lang="en-US" sz="2400" dirty="0"/>
              <a:t>Limited by SQL functionalities</a:t>
            </a:r>
            <a:endParaRPr lang="en-US" dirty="0"/>
          </a:p>
          <a:p>
            <a:r>
              <a:rPr lang="en-US" sz="2400" dirty="0"/>
              <a:t>MOLAP</a:t>
            </a:r>
          </a:p>
          <a:p>
            <a:pPr lvl="1"/>
            <a:r>
              <a:rPr lang="en-US" sz="2400" dirty="0"/>
              <a:t>Data is stored in a multidimensional cube</a:t>
            </a:r>
          </a:p>
          <a:p>
            <a:pPr lvl="1"/>
            <a:r>
              <a:rPr lang="en-US" sz="2400" dirty="0"/>
              <a:t>Excellent performance</a:t>
            </a:r>
          </a:p>
          <a:p>
            <a:pPr lvl="1"/>
            <a:r>
              <a:rPr lang="en-US" sz="2400" dirty="0"/>
              <a:t>Can perform complex calculations</a:t>
            </a:r>
          </a:p>
          <a:p>
            <a:pPr lvl="1"/>
            <a:r>
              <a:rPr lang="en-US" sz="2400" dirty="0"/>
              <a:t>Limited in the amount of data it can handle</a:t>
            </a:r>
          </a:p>
          <a:p>
            <a:pPr lvl="1"/>
            <a:r>
              <a:rPr lang="en-US" sz="2400" dirty="0"/>
              <a:t>Requires additional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OLAP(Cont..)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3051048"/>
          </a:xfrm>
        </p:spPr>
        <p:txBody>
          <a:bodyPr/>
          <a:lstStyle/>
          <a:p>
            <a:r>
              <a:rPr lang="en-US" dirty="0"/>
              <a:t>HOLAP</a:t>
            </a:r>
          </a:p>
          <a:p>
            <a:pPr lvl="1"/>
            <a:r>
              <a:rPr lang="en-US" dirty="0"/>
              <a:t>Combine ROLAP and MOLAP technology</a:t>
            </a:r>
          </a:p>
          <a:p>
            <a:pPr lvl="1"/>
            <a:r>
              <a:rPr lang="en-US" dirty="0"/>
              <a:t>Benefits from greater scalability of ROLAP </a:t>
            </a:r>
          </a:p>
          <a:p>
            <a:pPr lvl="1"/>
            <a:r>
              <a:rPr lang="en-US" dirty="0"/>
              <a:t>Benefits from faster computation of MOLAP</a:t>
            </a:r>
          </a:p>
          <a:p>
            <a:pPr lvl="1"/>
            <a:r>
              <a:rPr lang="en-US" dirty="0"/>
              <a:t>HOLAP servers may allow large volumes of detail data to be stored in a relational database, while aggregations are kept in a separate MOLAP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6200"/>
            <a:ext cx="1616075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Re 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15240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warehousing and 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Marts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Processing (OLTP,DSS,OLCP &amp; OLAP)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Data Cubes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Types of OLAP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6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590800" y="2971800"/>
            <a:ext cx="4145280" cy="91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Dimensional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743200" y="0"/>
            <a:ext cx="1616075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15240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warehousing and 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Marts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Processing (OLTP,DSS,OLCP &amp; OLAP)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Data Cubes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Types of OLAP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5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Warehouse?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5184648"/>
          </a:xfrm>
        </p:spPr>
        <p:txBody>
          <a:bodyPr/>
          <a:lstStyle/>
          <a:p>
            <a:pPr>
              <a:buNone/>
            </a:pPr>
            <a:r>
              <a:rPr lang="en-US" dirty="0"/>
              <a:t>A Data Warehouse Is A Structured Repository of Historic Data. It Is Developed in an Evolutionary Process By Integrating Data From Non-integrated Legacy Systems.  </a:t>
            </a:r>
          </a:p>
          <a:p>
            <a:pPr>
              <a:buNone/>
            </a:pPr>
            <a:r>
              <a:rPr lang="en-US" dirty="0"/>
              <a:t>It Is Usually:</a:t>
            </a:r>
          </a:p>
          <a:p>
            <a:r>
              <a:rPr lang="en-US" b="1" dirty="0"/>
              <a:t>Subject Oriented </a:t>
            </a:r>
            <a:r>
              <a:rPr lang="en-US" dirty="0"/>
              <a:t>: </a:t>
            </a:r>
            <a:r>
              <a:rPr lang="en-US" sz="2400" dirty="0"/>
              <a:t>Organized around subjects such as </a:t>
            </a:r>
            <a:r>
              <a:rPr lang="en-US" sz="2400" dirty="0" err="1"/>
              <a:t>sales,product,customer</a:t>
            </a:r>
            <a:r>
              <a:rPr lang="en-US" sz="2400" dirty="0"/>
              <a:t>.</a:t>
            </a:r>
            <a:endParaRPr lang="en-US" dirty="0"/>
          </a:p>
          <a:p>
            <a:r>
              <a:rPr lang="en-US" b="1" dirty="0"/>
              <a:t>Integrated</a:t>
            </a:r>
            <a:r>
              <a:rPr lang="en-US" dirty="0"/>
              <a:t> : </a:t>
            </a:r>
            <a:r>
              <a:rPr lang="en-US" sz="2400" dirty="0"/>
              <a:t>Constructed by integrating multiple heterogeneous sources. For example RDMS, Flat Files</a:t>
            </a:r>
            <a:endParaRPr lang="en-US" dirty="0"/>
          </a:p>
          <a:p>
            <a:r>
              <a:rPr lang="en-US" b="1" dirty="0"/>
              <a:t>Time Variant</a:t>
            </a:r>
            <a:r>
              <a:rPr lang="en-US" dirty="0"/>
              <a:t>: </a:t>
            </a:r>
            <a:r>
              <a:rPr lang="en-US" sz="2400" dirty="0"/>
              <a:t>Provides information from historical perspective and data have an element of time. </a:t>
            </a:r>
            <a:endParaRPr lang="en-US" dirty="0"/>
          </a:p>
          <a:p>
            <a:r>
              <a:rPr lang="en-US" b="1" dirty="0"/>
              <a:t>Non-volatile</a:t>
            </a:r>
            <a:r>
              <a:rPr lang="en-US" dirty="0"/>
              <a:t>: </a:t>
            </a:r>
            <a:r>
              <a:rPr lang="en-US" sz="2400" dirty="0"/>
              <a:t>Data once recorded cannot be updated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0"/>
            <a:ext cx="86691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3355848"/>
          </a:xfrm>
        </p:spPr>
        <p:txBody>
          <a:bodyPr/>
          <a:lstStyle/>
          <a:p>
            <a:r>
              <a:rPr lang="en-US" dirty="0"/>
              <a:t>A data mart is a special purpose subset of enterprise data for a particular function or application (department, region, function, etc.) It may contain detail or summary data or both.</a:t>
            </a:r>
          </a:p>
          <a:p>
            <a:r>
              <a:rPr lang="en-US" dirty="0"/>
              <a:t>Data mart types:</a:t>
            </a:r>
          </a:p>
          <a:p>
            <a:pPr>
              <a:buNone/>
            </a:pPr>
            <a:r>
              <a:rPr lang="en-US" dirty="0"/>
              <a:t>	• </a:t>
            </a:r>
            <a:r>
              <a:rPr lang="en-US" b="1" dirty="0"/>
              <a:t>Independent: </a:t>
            </a:r>
            <a:r>
              <a:rPr lang="en-US" dirty="0"/>
              <a:t>created directly from operational systems to a separate physical data store.</a:t>
            </a:r>
          </a:p>
          <a:p>
            <a:pPr>
              <a:buNone/>
            </a:pPr>
            <a:r>
              <a:rPr lang="en-US" dirty="0"/>
              <a:t>	• </a:t>
            </a:r>
            <a:r>
              <a:rPr lang="en-US" b="1" dirty="0"/>
              <a:t>Logical: </a:t>
            </a:r>
            <a:r>
              <a:rPr lang="en-US" dirty="0"/>
              <a:t>exists as a subset of existing data warehouse.</a:t>
            </a:r>
          </a:p>
          <a:p>
            <a:pPr>
              <a:buNone/>
            </a:pPr>
            <a:r>
              <a:rPr lang="en-US" dirty="0"/>
              <a:t>	• </a:t>
            </a:r>
            <a:r>
              <a:rPr lang="en-US" b="1" dirty="0"/>
              <a:t>Dependent: </a:t>
            </a:r>
            <a:r>
              <a:rPr lang="en-US" dirty="0"/>
              <a:t>created from data warehouse to a separate physical data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938587"/>
            <a:ext cx="4899919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709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ODS Vs. Data Warehouse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14400"/>
            <a:ext cx="6453714" cy="289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(Extract, Transform, Load)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838200"/>
            <a:ext cx="8439912" cy="5486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EXTRACT</a:t>
            </a:r>
            <a:r>
              <a:rPr lang="en-US" dirty="0"/>
              <a:t>: Data Extraction from Data Sources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Diverse and uncoordinated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Different platforms in many locations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Multiple file formats and data types</a:t>
            </a:r>
          </a:p>
          <a:p>
            <a:pPr>
              <a:buNone/>
            </a:pPr>
            <a:r>
              <a:rPr lang="en-US" b="1" dirty="0"/>
              <a:t>TRANSFORM: </a:t>
            </a:r>
            <a:r>
              <a:rPr lang="en-US" dirty="0"/>
              <a:t>Staging Area for Data Cleansing/Transformation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Clean, prune, combine, reconcile duplicates, Translate, standardize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 back room operation NOT a place for “public” accessibility</a:t>
            </a:r>
          </a:p>
          <a:p>
            <a:pPr>
              <a:buNone/>
            </a:pPr>
            <a:r>
              <a:rPr lang="en-US" b="1" dirty="0"/>
              <a:t>LOAD: </a:t>
            </a:r>
            <a:r>
              <a:rPr lang="en-US" dirty="0"/>
              <a:t>Presentation Platform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access by decision makers and others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Presentation servers are Subject oriented and User Community driven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85800"/>
            <a:ext cx="70675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CUBE &amp; OLAP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6616" y="911352"/>
            <a:ext cx="8439912" cy="1374648"/>
          </a:xfrm>
        </p:spPr>
        <p:txBody>
          <a:bodyPr/>
          <a:lstStyle/>
          <a:p>
            <a:r>
              <a:rPr lang="en-US" dirty="0"/>
              <a:t> Data cube is thus a n - dimensional data model </a:t>
            </a:r>
          </a:p>
          <a:p>
            <a:r>
              <a:rPr lang="en-US" dirty="0"/>
              <a:t>This multi-dimensional data can be represented using a data </a:t>
            </a:r>
          </a:p>
          <a:p>
            <a:pPr>
              <a:buNone/>
            </a:pPr>
            <a:r>
              <a:rPr lang="en-US" dirty="0"/>
              <a:t>cube as shown below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B41DC2-021E-4724-95C9-D5FD6F0BD79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2209800"/>
            <a:ext cx="396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419600" y="1676400"/>
            <a:ext cx="472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4E84C4"/>
                </a:solidFill>
                <a:latin typeface="Myriad Pro" pitchFamily="34" charset="0"/>
              </a:rPr>
              <a:t>OLAP OPERATIONS</a:t>
            </a:r>
          </a:p>
          <a:p>
            <a:r>
              <a:rPr lang="en-US" b="1" dirty="0">
                <a:solidFill>
                  <a:srgbClr val="4E84C4"/>
                </a:solidFill>
                <a:latin typeface="Myriad Pro" pitchFamily="34" charset="0"/>
              </a:rPr>
              <a:t>Roll-up: </a:t>
            </a:r>
            <a:r>
              <a:rPr lang="en-US" dirty="0">
                <a:solidFill>
                  <a:srgbClr val="4E84C4"/>
                </a:solidFill>
                <a:latin typeface="Myriad Pro" pitchFamily="34" charset="0"/>
              </a:rPr>
              <a:t>Performs aggregation on a data cube, either by climbing up a concept hierarchy for a dimension or by dimension reduction</a:t>
            </a:r>
          </a:p>
          <a:p>
            <a:r>
              <a:rPr lang="en-US" b="1" dirty="0">
                <a:solidFill>
                  <a:srgbClr val="4E84C4"/>
                </a:solidFill>
                <a:latin typeface="Myriad Pro" pitchFamily="34" charset="0"/>
              </a:rPr>
              <a:t>Drill-down: </a:t>
            </a:r>
            <a:r>
              <a:rPr lang="en-US" dirty="0">
                <a:solidFill>
                  <a:srgbClr val="4E84C4"/>
                </a:solidFill>
                <a:latin typeface="Myriad Pro" pitchFamily="34" charset="0"/>
              </a:rPr>
              <a:t>Can be realized by either stepping down a concept hierarchy for a dimension or introducing additional dimensions</a:t>
            </a:r>
          </a:p>
          <a:p>
            <a:r>
              <a:rPr lang="en-US" b="1" dirty="0">
                <a:solidFill>
                  <a:srgbClr val="4E84C4"/>
                </a:solidFill>
                <a:latin typeface="Myriad Pro" pitchFamily="34" charset="0"/>
              </a:rPr>
              <a:t>Slice and Dice: </a:t>
            </a:r>
            <a:r>
              <a:rPr lang="en-US" dirty="0">
                <a:solidFill>
                  <a:srgbClr val="4E84C4"/>
                </a:solidFill>
                <a:latin typeface="Myriad Pro" pitchFamily="34" charset="0"/>
              </a:rPr>
              <a:t>Slice performs a selection on one dimension of the given cube, resulting in a sub cube Dice defines a </a:t>
            </a:r>
            <a:r>
              <a:rPr lang="en-US" dirty="0" err="1">
                <a:solidFill>
                  <a:srgbClr val="4E84C4"/>
                </a:solidFill>
                <a:latin typeface="Myriad Pro" pitchFamily="34" charset="0"/>
              </a:rPr>
              <a:t>subcube</a:t>
            </a:r>
            <a:r>
              <a:rPr lang="en-US" dirty="0">
                <a:solidFill>
                  <a:srgbClr val="4E84C4"/>
                </a:solidFill>
                <a:latin typeface="Myriad Pro" pitchFamily="34" charset="0"/>
              </a:rPr>
              <a:t> by performing a selection on two or more dimensions</a:t>
            </a:r>
          </a:p>
          <a:p>
            <a:r>
              <a:rPr lang="en-US" b="1" dirty="0">
                <a:solidFill>
                  <a:srgbClr val="4E84C4"/>
                </a:solidFill>
                <a:latin typeface="Myriad Pro" pitchFamily="34" charset="0"/>
              </a:rPr>
              <a:t>Pivot (rotate): </a:t>
            </a:r>
            <a:r>
              <a:rPr lang="en-US" dirty="0">
                <a:solidFill>
                  <a:srgbClr val="4E84C4"/>
                </a:solidFill>
                <a:latin typeface="Myriad Pro" pitchFamily="34" charset="0"/>
              </a:rPr>
              <a:t>It’s a visualization operation that rotates the data axes in view in order to provide an alternative presentation of the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x 4 x 4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heme/theme1.xml><?xml version="1.0" encoding="utf-8"?>
<a:theme xmlns:a="http://schemas.openxmlformats.org/drawingml/2006/main" name="CDC 20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2.xml><?xml version="1.0" encoding="utf-8"?>
<a:theme xmlns:a="http://schemas.openxmlformats.org/drawingml/2006/main" name="1_CDC 20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">
      <a:srgbClr val="6DCFF6"/>
    </a:custClr>
    <a:custClr name="TCS Blue 50%">
      <a:srgbClr val="B0DFF3"/>
    </a:custClr>
    <a:custClr name="TCS Blue 25%">
      <a:srgbClr val="D7EFFA"/>
    </a:custClr>
    <a:custClr name="TCS Dark Blue">
      <a:srgbClr val="0069BE"/>
    </a:custClr>
    <a:custClr name="TCS Dark Blue 50%">
      <a:srgbClr val="98B4E6"/>
    </a:custClr>
    <a:custClr name="TCS Dark Blue 25%">
      <a:srgbClr val="E1ECF8"/>
    </a:custClr>
    <a:custClr name="TCS Light Violet">
      <a:srgbClr val="83389B"/>
    </a:custClr>
    <a:custClr name="TCS Light Violet 50%">
      <a:srgbClr val="C69FDB"/>
    </a:custClr>
    <a:custClr name="TCS Light Violet 25%">
      <a:srgbClr val="E2CFED"/>
    </a:custClr>
    <a:custClr name="TCS Green">
      <a:srgbClr val="55A51C"/>
    </a:custClr>
    <a:custClr name="TCS Green 50%">
      <a:srgbClr val="ABD38C"/>
    </a:custClr>
    <a:custClr name="TCS Green 25%">
      <a:srgbClr val="D3E8C6"/>
    </a:custClr>
    <a:custClr name="TCS Orange">
      <a:srgbClr val="D6492A"/>
    </a:custClr>
    <a:custClr name="TCS Orange 50%">
      <a:srgbClr val="F7AC94"/>
    </a:custClr>
    <a:custClr name="TCS Orange 25%">
      <a:srgbClr val="FBD6C9"/>
    </a:custClr>
    <a:custClr name="TCS Warm Grey">
      <a:srgbClr val="B9AFA4"/>
    </a:custClr>
    <a:custClr name="TCS Warm Grey 50%">
      <a:srgbClr val="D7D4CF"/>
    </a:custClr>
    <a:custClr name="TCS Warm Grey 25%">
      <a:srgbClr val="E8EAE7"/>
    </a:custClr>
    <a:custClr name="TCS Brown">
      <a:srgbClr val="974B07"/>
    </a:custClr>
    <a:custClr name="TCS Brown 50%">
      <a:srgbClr val="D1A484"/>
    </a:custClr>
    <a:custClr name="TCS Brown 25%">
      <a:srgbClr val="E8D1C2"/>
    </a:custClr>
    <a:custClr name="TCS Light Green">
      <a:srgbClr val="C1BB00"/>
    </a:custClr>
    <a:custClr name="TCS Light Green 50%">
      <a:srgbClr val="E2DB92"/>
    </a:custClr>
    <a:custClr name="TCS Light Green 25%">
      <a:srgbClr val="F0EDC9"/>
    </a:custClr>
    <a:custClr name="TCS Yellow">
      <a:srgbClr val="FFDD3E"/>
    </a:custClr>
    <a:custClr name="TCS Yellow 50%">
      <a:srgbClr val="FCEFA5"/>
    </a:custClr>
    <a:custClr name="TCS Yellow 25%">
      <a:srgbClr val="FDF7D4"/>
    </a:custClr>
    <a:custClr name="TCS Dark Grey">
      <a:srgbClr val="58595B"/>
    </a:custClr>
    <a:custClr name="TCS Dark Grey 50%">
      <a:srgbClr val="A5A8AA"/>
    </a:custClr>
    <a:custClr name="TCS Dark Grey 25%">
      <a:srgbClr val="D0D3D4"/>
    </a:custClr>
    <a:custClr name="TATA Blue">
      <a:srgbClr val="4E84C4"/>
    </a:custClr>
    <a:custClr name="TATA Blue 50%">
      <a:srgbClr val="ACC3EC"/>
    </a:custClr>
    <a:custClr name="TATA Blue 25%">
      <a:srgbClr val="D4E1F7"/>
    </a:custClr>
  </a:custClr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2248</TotalTime>
  <Words>980</Words>
  <Application>Microsoft Office PowerPoint</Application>
  <PresentationFormat>On-screen Show (4:3)</PresentationFormat>
  <Paragraphs>158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Myriad Pro</vt:lpstr>
      <vt:lpstr>Myriad Pro Light</vt:lpstr>
      <vt:lpstr>Trebuchet MS</vt:lpstr>
      <vt:lpstr>Verdana</vt:lpstr>
      <vt:lpstr>Wingdings</vt:lpstr>
      <vt:lpstr>Wingdings 3</vt:lpstr>
      <vt:lpstr>CDC 2011-12</vt:lpstr>
      <vt:lpstr>1_CDC 2011-12</vt:lpstr>
      <vt:lpstr>Facet</vt:lpstr>
      <vt:lpstr>Data Warehouse Concepts</vt:lpstr>
      <vt:lpstr>Agenda</vt:lpstr>
      <vt:lpstr>What is a Data Warehouse?</vt:lpstr>
      <vt:lpstr>Data Warehousing Architecture</vt:lpstr>
      <vt:lpstr>Data Mart</vt:lpstr>
      <vt:lpstr>ODS Vs. Data Warehouse</vt:lpstr>
      <vt:lpstr>ETL (Extract, Transform, Load)</vt:lpstr>
      <vt:lpstr>Data Processing</vt:lpstr>
      <vt:lpstr>DATA CUBE &amp; OLAP OPERATIONS</vt:lpstr>
      <vt:lpstr>OLAP Operations</vt:lpstr>
      <vt:lpstr>OLAP Operations</vt:lpstr>
      <vt:lpstr>OLAP Operations(Cont..)</vt:lpstr>
      <vt:lpstr>OLAP Operations(Cont..)</vt:lpstr>
      <vt:lpstr>TYPES OF OLAP</vt:lpstr>
      <vt:lpstr>TYPES OF OLAP(Cont..)</vt:lpstr>
      <vt:lpstr>Re cap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mpathakx</dc:creator>
  <cp:lastModifiedBy>VENKAT MADDUKURI</cp:lastModifiedBy>
  <cp:revision>172</cp:revision>
  <dcterms:created xsi:type="dcterms:W3CDTF">2011-11-24T19:47:58Z</dcterms:created>
  <dcterms:modified xsi:type="dcterms:W3CDTF">2021-02-06T00:02:42Z</dcterms:modified>
</cp:coreProperties>
</file>