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8" r:id="rId4"/>
    <p:sldId id="288" r:id="rId5"/>
    <p:sldId id="289" r:id="rId6"/>
    <p:sldId id="272" r:id="rId7"/>
    <p:sldId id="273" r:id="rId8"/>
    <p:sldId id="269" r:id="rId9"/>
    <p:sldId id="270" r:id="rId10"/>
    <p:sldId id="271" r:id="rId11"/>
    <p:sldId id="274" r:id="rId12"/>
    <p:sldId id="275" r:id="rId13"/>
    <p:sldId id="276" r:id="rId14"/>
    <p:sldId id="290" r:id="rId15"/>
    <p:sldId id="291" r:id="rId16"/>
    <p:sldId id="278" r:id="rId17"/>
    <p:sldId id="279" r:id="rId18"/>
    <p:sldId id="292" r:id="rId19"/>
    <p:sldId id="281" r:id="rId20"/>
    <p:sldId id="280" r:id="rId21"/>
    <p:sldId id="282" r:id="rId22"/>
    <p:sldId id="286" r:id="rId23"/>
    <p:sldId id="285" r:id="rId24"/>
    <p:sldId id="283" r:id="rId25"/>
    <p:sldId id="284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 varScale="1">
        <p:scale>
          <a:sx n="62" d="100"/>
          <a:sy n="62" d="100"/>
        </p:scale>
        <p:origin x="24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5F21F-4549-4274-A071-FEF18324261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0BEE2-F051-44AF-BDFF-A0032BC2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0BEE2-F051-44AF-BDFF-A0032BC2A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176" y="3015304"/>
            <a:ext cx="560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DIMENSIONAL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0FBA5-3BC0-4C23-A282-262969100736}"/>
              </a:ext>
            </a:extLst>
          </p:cNvPr>
          <p:cNvSpPr txBox="1"/>
          <p:nvPr/>
        </p:nvSpPr>
        <p:spPr>
          <a:xfrm>
            <a:off x="4826474" y="464820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Venkat M</a:t>
            </a:r>
          </a:p>
        </p:txBody>
      </p:sp>
    </p:spTree>
    <p:extLst>
      <p:ext uri="{BB962C8B-B14F-4D97-AF65-F5344CB8AC3E}">
        <p14:creationId xmlns:p14="http://schemas.microsoft.com/office/powerpoint/2010/main" val="324849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3600" dirty="0"/>
              <a:t>Non additive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Facts that cannot be summed up across any dimension are called non additive facts.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example, We can calculate the Profit_margin of any set of products , stores , or days. But adding them up doesn’t make any sense as Profit_margin is generally stored as %.</a:t>
            </a:r>
          </a:p>
          <a:p>
            <a:r>
              <a:rPr lang="en-US" sz="2000" dirty="0"/>
              <a:t>Percentages and ratios are non-additive.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48320"/>
              </p:ext>
            </p:extLst>
          </p:nvPr>
        </p:nvGraphicFramePr>
        <p:xfrm>
          <a:off x="3505200" y="3349823"/>
          <a:ext cx="1555750" cy="862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9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Date_key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Account_key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Customer_key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Profit_margin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08155" y="395942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Non additive measure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4113311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0659" y="29718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14004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Dimension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Dimension table contains textual descriptors about facts.</a:t>
            </a:r>
          </a:p>
          <a:p>
            <a:r>
              <a:rPr lang="en-US" sz="2000" dirty="0"/>
              <a:t>The primary keys (PK) of these tables are referred as foreign keys (FK) in the fact table.</a:t>
            </a:r>
          </a:p>
          <a:p>
            <a:pPr lvl="0"/>
            <a:r>
              <a:rPr lang="en-US" sz="2000" dirty="0"/>
              <a:t>It tends to have fewer no. of rows but many no. of  columns.</a:t>
            </a:r>
          </a:p>
          <a:p>
            <a:pPr lvl="0"/>
            <a:r>
              <a:rPr lang="en-US" sz="2000" dirty="0"/>
              <a:t>Size is mostly &lt; 100 MB.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example, </a:t>
            </a:r>
          </a:p>
          <a:p>
            <a:pPr lvl="1"/>
            <a:r>
              <a:rPr lang="en-US" sz="1800" dirty="0"/>
              <a:t>Store_key is the PK that is referenced as FK in the fact table.</a:t>
            </a:r>
          </a:p>
          <a:p>
            <a:pPr lvl="1"/>
            <a:r>
              <a:rPr lang="en-US" sz="1800" dirty="0" err="1"/>
              <a:t>Store_name</a:t>
            </a:r>
            <a:r>
              <a:rPr lang="en-US" sz="1800" dirty="0"/>
              <a:t> and Store_owner are dimensions.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4466"/>
              </p:ext>
            </p:extLst>
          </p:nvPr>
        </p:nvGraphicFramePr>
        <p:xfrm>
          <a:off x="3352800" y="4114800"/>
          <a:ext cx="182880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100" dirty="0">
                          <a:effectLst/>
                        </a:rPr>
                        <a:t>Store_key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Store_name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100" dirty="0">
                          <a:effectLst/>
                        </a:rPr>
                        <a:t>Store_owner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46299" y="411480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Primary key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268688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4572000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Dimension</a:t>
            </a:r>
          </a:p>
        </p:txBody>
      </p: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 flipV="1">
            <a:off x="5181600" y="4610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1600" y="4724400"/>
            <a:ext cx="762000" cy="307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374546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6296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Types of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Junk dimensions</a:t>
            </a:r>
          </a:p>
          <a:p>
            <a:endParaRPr lang="en-US" sz="2400" dirty="0"/>
          </a:p>
          <a:p>
            <a:r>
              <a:rPr lang="en-US" sz="2400" dirty="0"/>
              <a:t>Degenerate dimensions</a:t>
            </a:r>
          </a:p>
          <a:p>
            <a:endParaRPr lang="en-US" sz="2400" dirty="0"/>
          </a:p>
          <a:p>
            <a:r>
              <a:rPr lang="en-US" sz="2400" dirty="0"/>
              <a:t>Role playing dimensions</a:t>
            </a:r>
          </a:p>
          <a:p>
            <a:endParaRPr lang="en-US" sz="2400" dirty="0"/>
          </a:p>
          <a:p>
            <a:r>
              <a:rPr lang="en-US" sz="2400" dirty="0"/>
              <a:t>Conformed dimensions</a:t>
            </a:r>
          </a:p>
        </p:txBody>
      </p:sp>
    </p:spTree>
    <p:extLst>
      <p:ext uri="{BB962C8B-B14F-4D97-AF65-F5344CB8AC3E}">
        <p14:creationId xmlns:p14="http://schemas.microsoft.com/office/powerpoint/2010/main" val="24875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Junk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A junk dimension is a collection of attributes that are unrelated to any particular dimension.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example there are two dimensions</a:t>
            </a:r>
          </a:p>
          <a:p>
            <a:pPr lvl="1"/>
            <a:r>
              <a:rPr lang="en-US" sz="1800" dirty="0" err="1"/>
              <a:t>payment_type</a:t>
            </a:r>
            <a:r>
              <a:rPr lang="en-US" sz="1800" dirty="0"/>
              <a:t> – Cash / Master card / Visa card</a:t>
            </a:r>
          </a:p>
          <a:p>
            <a:pPr lvl="1"/>
            <a:r>
              <a:rPr lang="en-US" sz="1800" dirty="0" err="1"/>
              <a:t>Discount_indicator</a:t>
            </a:r>
            <a:r>
              <a:rPr lang="en-US" sz="1800" dirty="0"/>
              <a:t> – Yes / No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two options:</a:t>
            </a:r>
          </a:p>
          <a:p>
            <a:pPr lvl="1"/>
            <a:r>
              <a:rPr lang="en-US" sz="1600" dirty="0"/>
              <a:t>Add these dimensions to the fact table</a:t>
            </a:r>
          </a:p>
          <a:p>
            <a:pPr lvl="1"/>
            <a:r>
              <a:rPr lang="en-US" sz="1600" dirty="0"/>
              <a:t>Keep it as two separate dimension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Instead join the dimensions to form a junk dimension. Now we need to maintain only one key in the fact table.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53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63778"/>
              </p:ext>
            </p:extLst>
          </p:nvPr>
        </p:nvGraphicFramePr>
        <p:xfrm>
          <a:off x="1536700" y="1676400"/>
          <a:ext cx="16637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Customer_key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Date_key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Order_key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Payment_type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Commision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1287" y="133784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219200"/>
            <a:ext cx="3124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99762"/>
              </p:ext>
            </p:extLst>
          </p:nvPr>
        </p:nvGraphicFramePr>
        <p:xfrm>
          <a:off x="6642100" y="1714500"/>
          <a:ext cx="16637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Customer_key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Date_key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Order_key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Payment_type_key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Discount_indi_key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04155"/>
              </p:ext>
            </p:extLst>
          </p:nvPr>
        </p:nvGraphicFramePr>
        <p:xfrm>
          <a:off x="4800600" y="1981200"/>
          <a:ext cx="1663700" cy="24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Payment_type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7524"/>
              </p:ext>
            </p:extLst>
          </p:nvPr>
        </p:nvGraphicFramePr>
        <p:xfrm>
          <a:off x="4800600" y="2800350"/>
          <a:ext cx="1600200" cy="24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Discount_indicator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908" y="168806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Dimension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251460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Dimension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6687" y="141404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8200" y="1219200"/>
            <a:ext cx="3886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02897"/>
              </p:ext>
            </p:extLst>
          </p:nvPr>
        </p:nvGraphicFramePr>
        <p:xfrm>
          <a:off x="2832100" y="4629150"/>
          <a:ext cx="1663700" cy="123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Customer_key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Date_key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Order_key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Pay_type_disc_key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37595"/>
              </p:ext>
            </p:extLst>
          </p:nvPr>
        </p:nvGraphicFramePr>
        <p:xfrm>
          <a:off x="4724400" y="4876800"/>
          <a:ext cx="1663700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Payment_type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Discount_indicator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7708" y="457200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Dimension table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6687" y="430964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90800" y="4038600"/>
            <a:ext cx="3886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:\Users\vmraox\AppData\Local\Microsoft\Windows\Temporary Internet Files\Content.IE5\E0IZYEFB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4444"/>
            <a:ext cx="540611" cy="4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ultiply 25"/>
          <p:cNvSpPr/>
          <p:nvPr/>
        </p:nvSpPr>
        <p:spPr>
          <a:xfrm>
            <a:off x="3581400" y="990600"/>
            <a:ext cx="685800" cy="70267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8153400" y="914400"/>
            <a:ext cx="685800" cy="70267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3800" y="3700046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itchFamily="66" charset="0"/>
              </a:rPr>
              <a:t>Junk dimension</a:t>
            </a:r>
          </a:p>
        </p:txBody>
      </p:sp>
    </p:spTree>
    <p:extLst>
      <p:ext uri="{BB962C8B-B14F-4D97-AF65-F5344CB8AC3E}">
        <p14:creationId xmlns:p14="http://schemas.microsoft.com/office/powerpoint/2010/main" val="16164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Degenerate dimension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20955"/>
              </p:ext>
            </p:extLst>
          </p:nvPr>
        </p:nvGraphicFramePr>
        <p:xfrm>
          <a:off x="3276600" y="1828800"/>
          <a:ext cx="1981200" cy="1238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Date_key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Account_key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current_bal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Profit_margin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Trans_code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6287" y="149024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7158" y="190500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Foreign keys</a:t>
            </a: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5257800" y="1905000"/>
            <a:ext cx="589358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5257800" y="2058889"/>
            <a:ext cx="589358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1"/>
          </p:cNvCxnSpPr>
          <p:nvPr/>
        </p:nvCxnSpPr>
        <p:spPr>
          <a:xfrm flipH="1" flipV="1">
            <a:off x="5257800" y="2435424"/>
            <a:ext cx="568060" cy="8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5257800" y="2516089"/>
            <a:ext cx="568060" cy="227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5860" y="236220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Facts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1874" y="2816423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Not a fact! Not a foreign key!</a:t>
            </a:r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5257800" y="2970311"/>
            <a:ext cx="6040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3581400"/>
            <a:ext cx="8229600" cy="30480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Trans_code</a:t>
            </a:r>
            <a:r>
              <a:rPr lang="en-US" sz="2000" dirty="0"/>
              <a:t> performs the same function as a dimension but sits in the fact table. Why?</a:t>
            </a:r>
          </a:p>
          <a:p>
            <a:pPr lvl="1"/>
            <a:r>
              <a:rPr lang="en-US" sz="1800" dirty="0"/>
              <a:t>They can be a quick way to group together similar transactions for further analysis.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 err="1"/>
              <a:t>trans_code</a:t>
            </a:r>
            <a:r>
              <a:rPr lang="en-US" sz="1800" dirty="0"/>
              <a:t> is kept as a separate dimension, in all likelihood this dimension table will grow at the same rate as your fact table.</a:t>
            </a:r>
          </a:p>
          <a:p>
            <a:r>
              <a:rPr lang="en-US" sz="2000" dirty="0"/>
              <a:t>Data that is dimensional in nature but stored in the fact table is called degenerate dimension.</a:t>
            </a:r>
          </a:p>
          <a:p>
            <a:r>
              <a:rPr lang="en-US" sz="2000" dirty="0" err="1"/>
              <a:t>Trans_code</a:t>
            </a:r>
            <a:r>
              <a:rPr lang="en-US" sz="2000" dirty="0"/>
              <a:t> is a degenerate dimension.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078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Role playing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A dimension that is capable of playing different roles depending on the context is called a role playing dimension.</a:t>
            </a:r>
          </a:p>
          <a:p>
            <a:r>
              <a:rPr lang="en-US" sz="2000" dirty="0"/>
              <a:t>For example, Date dimension can be used for </a:t>
            </a:r>
            <a:r>
              <a:rPr lang="en-US" sz="2000" dirty="0" err="1"/>
              <a:t>Order_date</a:t>
            </a:r>
            <a:r>
              <a:rPr lang="en-US" sz="2000" dirty="0"/>
              <a:t>, </a:t>
            </a:r>
            <a:r>
              <a:rPr lang="en-US" sz="2000" dirty="0" err="1"/>
              <a:t>Shipment_date</a:t>
            </a:r>
            <a:r>
              <a:rPr lang="en-US" sz="2000" dirty="0"/>
              <a:t> and </a:t>
            </a:r>
            <a:r>
              <a:rPr lang="en-US" sz="2000" dirty="0" err="1"/>
              <a:t>Delivery_date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Views can be built on top of single physical Date dimension.</a:t>
            </a:r>
          </a:p>
          <a:p>
            <a:r>
              <a:rPr lang="en-US" sz="2000" dirty="0"/>
              <a:t>Setting day light saving on Date dimension affects the three dimensions thereby saving time and cost for maintenance.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71686"/>
              </p:ext>
            </p:extLst>
          </p:nvPr>
        </p:nvGraphicFramePr>
        <p:xfrm>
          <a:off x="3657600" y="3762375"/>
          <a:ext cx="1066800" cy="1038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4653726" y="3886200"/>
            <a:ext cx="6040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57800" y="3701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Role playing dimension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4070866"/>
            <a:ext cx="6858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4343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4343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4058334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be changed based on date</a:t>
            </a:r>
          </a:p>
        </p:txBody>
      </p:sp>
    </p:spTree>
    <p:extLst>
      <p:ext uri="{BB962C8B-B14F-4D97-AF65-F5344CB8AC3E}">
        <p14:creationId xmlns:p14="http://schemas.microsoft.com/office/powerpoint/2010/main" val="201546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Conformed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conformed dimension is a dimension that has same structure, attributes and values across the business.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Consider a insurance company having Policy and Claim as two fact tables.</a:t>
            </a:r>
          </a:p>
          <a:p>
            <a:r>
              <a:rPr lang="en-US" sz="2000" dirty="0"/>
              <a:t>Customer  details are same across Policy and Claim.</a:t>
            </a:r>
          </a:p>
          <a:p>
            <a:r>
              <a:rPr lang="en-US" sz="2000" dirty="0"/>
              <a:t>We can drill across Policy and Claim for each Customer.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18776"/>
              </p:ext>
            </p:extLst>
          </p:nvPr>
        </p:nvGraphicFramePr>
        <p:xfrm>
          <a:off x="3663950" y="2895600"/>
          <a:ext cx="1365250" cy="1276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Customer_id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DOB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Income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029200" y="2971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575298" y="2787134"/>
            <a:ext cx="25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Conformed dimension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43200" y="3276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743200" y="3505200"/>
            <a:ext cx="920750" cy="28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5052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3505200"/>
            <a:ext cx="92075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320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1730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79525" y="66675"/>
            <a:ext cx="7467600" cy="563563"/>
          </a:xfrm>
        </p:spPr>
        <p:txBody>
          <a:bodyPr>
            <a:normAutofit/>
          </a:bodyPr>
          <a:lstStyle/>
          <a:p>
            <a:r>
              <a:rPr lang="en-US" sz="2800" dirty="0"/>
              <a:t>TYPES OF DIMENSION TABLE(cont..)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56616" y="685800"/>
            <a:ext cx="3681984" cy="56388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Slowly Changing Dimensions: Dimension that change over time.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1: Overwrite the attribute value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2: New Row is added with the validity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3: New Column is added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4B41DC2-021E-4724-95C9-D5FD6F0BD79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38422"/>
              </p:ext>
            </p:extLst>
          </p:nvPr>
        </p:nvGraphicFramePr>
        <p:xfrm>
          <a:off x="5791200" y="762000"/>
          <a:ext cx="2964853" cy="1036320"/>
        </p:xfrm>
        <a:graphic>
          <a:graphicData uri="http://schemas.openxmlformats.org/drawingml/2006/table">
            <a:tbl>
              <a:tblPr/>
              <a:tblGrid>
                <a:gridCol w="128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400" b="1" dirty="0"/>
                        <a:t>Customer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Marital Status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Date of Birth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8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Jan8, 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43642"/>
              </p:ext>
            </p:extLst>
          </p:nvPr>
        </p:nvGraphicFramePr>
        <p:xfrm>
          <a:off x="5791200" y="1981200"/>
          <a:ext cx="2964853" cy="1036320"/>
        </p:xfrm>
        <a:graphic>
          <a:graphicData uri="http://schemas.openxmlformats.org/drawingml/2006/table">
            <a:tbl>
              <a:tblPr/>
              <a:tblGrid>
                <a:gridCol w="128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16">
                <a:tc>
                  <a:txBody>
                    <a:bodyPr/>
                    <a:lstStyle/>
                    <a:p>
                      <a:r>
                        <a:rPr lang="en-US" sz="1400" b="1" dirty="0"/>
                        <a:t>Customer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Marital Status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Date of Birth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8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Married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Jan8, 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52744"/>
              </p:ext>
            </p:extLst>
          </p:nvPr>
        </p:nvGraphicFramePr>
        <p:xfrm>
          <a:off x="4191000" y="3276600"/>
          <a:ext cx="4724403" cy="1767840"/>
        </p:xfrm>
        <a:graphic>
          <a:graphicData uri="http://schemas.openxmlformats.org/drawingml/2006/table">
            <a:tbl>
              <a:tblPr/>
              <a:tblGrid>
                <a:gridCol w="114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016">
                <a:tc>
                  <a:txBody>
                    <a:bodyPr/>
                    <a:lstStyle/>
                    <a:p>
                      <a:r>
                        <a:rPr lang="en-US" sz="1400" b="1" dirty="0"/>
                        <a:t>Surrogate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Customer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Date Valid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Marital Status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Date of Birth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8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1100021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Sept 23, 2004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Jan8, 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8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1100022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25, 2005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Married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Jan8, 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00617"/>
              </p:ext>
            </p:extLst>
          </p:nvPr>
        </p:nvGraphicFramePr>
        <p:xfrm>
          <a:off x="3810000" y="5212080"/>
          <a:ext cx="5334000" cy="1036320"/>
        </p:xfrm>
        <a:graphic>
          <a:graphicData uri="http://schemas.openxmlformats.org/drawingml/2006/table">
            <a:tbl>
              <a:tblPr/>
              <a:tblGrid>
                <a:gridCol w="116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Surrogate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Birth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Marital Status 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Married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Jan8, 1982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5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r>
              <a:rPr lang="en-US" dirty="0"/>
              <a:t>Bringing together fact tables and dimension tables builds the dimensional model.</a:t>
            </a:r>
          </a:p>
          <a:p>
            <a:endParaRPr lang="en-US" dirty="0"/>
          </a:p>
          <a:p>
            <a:r>
              <a:rPr lang="en-US" dirty="0"/>
              <a:t>Most commonly used dimensional modeling schemas</a:t>
            </a:r>
          </a:p>
          <a:p>
            <a:pPr lvl="1"/>
            <a:r>
              <a:rPr lang="en-US" dirty="0"/>
              <a:t>Star schema</a:t>
            </a:r>
          </a:p>
          <a:p>
            <a:pPr lvl="1"/>
            <a:r>
              <a:rPr lang="en-US" dirty="0"/>
              <a:t>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227034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dimensional modeling?</a:t>
            </a:r>
          </a:p>
          <a:p>
            <a:r>
              <a:rPr lang="en-US" sz="2000" dirty="0"/>
              <a:t>Dimension modeling definition</a:t>
            </a:r>
          </a:p>
          <a:p>
            <a:r>
              <a:rPr lang="en-US" sz="2000" dirty="0"/>
              <a:t>Fact table</a:t>
            </a:r>
          </a:p>
          <a:p>
            <a:r>
              <a:rPr lang="en-US" sz="2000" dirty="0"/>
              <a:t>Types of measures/facts</a:t>
            </a:r>
          </a:p>
          <a:p>
            <a:r>
              <a:rPr lang="en-US" sz="2000" dirty="0"/>
              <a:t>Dimension table</a:t>
            </a:r>
          </a:p>
          <a:p>
            <a:r>
              <a:rPr lang="en-US" sz="2000" dirty="0"/>
              <a:t>Types of dimensions</a:t>
            </a:r>
          </a:p>
          <a:p>
            <a:r>
              <a:rPr lang="en-US" sz="2000" dirty="0"/>
              <a:t>Star Schema</a:t>
            </a:r>
          </a:p>
          <a:p>
            <a:r>
              <a:rPr lang="en-US" sz="2000" dirty="0"/>
              <a:t>Snowflake Schema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86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star schema is so called because the diagram resembles a star , with points radiating from a center.</a:t>
            </a:r>
          </a:p>
          <a:p>
            <a:r>
              <a:rPr lang="en-US" sz="2000" dirty="0"/>
              <a:t>The center of the star consists of fact table and the points of the star are the dimension tables.</a:t>
            </a:r>
          </a:p>
          <a:p>
            <a:r>
              <a:rPr lang="en-US" sz="2000" dirty="0"/>
              <a:t>Dimensional tables in star schema are de-normalized.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5087544" cy="29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6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 schema: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uses lesser no. of dimension tables making it easier for the end user.</a:t>
            </a:r>
          </a:p>
          <a:p>
            <a:r>
              <a:rPr lang="en-US" sz="2000" dirty="0"/>
              <a:t>increases response time as no. of joins required is less.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84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Disadvantages of 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 schema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involves redundancy of data.</a:t>
            </a:r>
          </a:p>
          <a:p>
            <a:r>
              <a:rPr lang="en-US" sz="2000" dirty="0"/>
              <a:t>maintenance becomes difficult as dimension tables are not normalized.</a:t>
            </a:r>
          </a:p>
        </p:txBody>
      </p:sp>
    </p:spTree>
    <p:extLst>
      <p:ext uri="{BB962C8B-B14F-4D97-AF65-F5344CB8AC3E}">
        <p14:creationId xmlns:p14="http://schemas.microsoft.com/office/powerpoint/2010/main" val="4936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snowflake schema is an extension of the star schema, where each point of the star explodes into more points.</a:t>
            </a:r>
          </a:p>
          <a:p>
            <a:r>
              <a:rPr lang="en-US" sz="2000" dirty="0"/>
              <a:t>Here, dimensional tables are normalized into multiple lookup tables, each representing a level in the dimensional hierarchy. </a:t>
            </a:r>
          </a:p>
        </p:txBody>
      </p:sp>
      <p:pic>
        <p:nvPicPr>
          <p:cNvPr id="4" name="Picture 2" descr="C:\Users\vmraox\Desktop\kt's\EDW\My work\snow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81800" cy="32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1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of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Snowflake schema: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some cases may improve performance because smaller tables are joined.</a:t>
            </a:r>
          </a:p>
          <a:p>
            <a:r>
              <a:rPr lang="en-US" sz="2000" dirty="0"/>
              <a:t>is easier to maintain.</a:t>
            </a:r>
          </a:p>
          <a:p>
            <a:r>
              <a:rPr lang="en-US" sz="2000" dirty="0"/>
              <a:t>increases flexibility.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3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Disadvantages of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Snowflake schema: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increases the number of tables an end-user must work with.</a:t>
            </a:r>
          </a:p>
          <a:p>
            <a:r>
              <a:rPr lang="en-US" sz="2000" dirty="0"/>
              <a:t>makes the queries much more difficult to create because more tables need to be joined.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06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0" y="2590800"/>
            <a:ext cx="8305800" cy="1143000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86186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Why dimensional modeling?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b="1" dirty="0">
                <a:latin typeface="Verdana" pitchFamily="32" charset="0"/>
                <a:cs typeface="Arial Unicode MS" charset="0"/>
              </a:rPr>
              <a:t>What people need?</a:t>
            </a:r>
          </a:p>
          <a:p>
            <a:pPr marL="0" indent="0" algn="just">
              <a:buNone/>
            </a:pPr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CEO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to know that the people in my organization have the right goals in place to understand and execute on the strategic initiatives of the company.</a:t>
            </a:r>
          </a:p>
          <a:p>
            <a:pPr algn="just"/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Operations Manager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better visibility into my cost of operations so I can target specific cost reduction opportunities.</a:t>
            </a:r>
          </a:p>
          <a:p>
            <a:pPr algn="just"/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Sales Director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better visibility into our pipeline performance so I can focus on deals that help me grow business.</a:t>
            </a:r>
          </a:p>
          <a:p>
            <a:pPr algn="just"/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Sales Representative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to have the right demographic information so I can target my prospecting opportunity.</a:t>
            </a:r>
          </a:p>
          <a:p>
            <a:pPr algn="just"/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Planning Analyst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to improve analytic capabilities so that current business performance can be understood and do a better job of planning for the future</a:t>
            </a:r>
          </a:p>
          <a:p>
            <a:pPr algn="just"/>
            <a:endParaRPr lang="en-IN" sz="1400" dirty="0">
              <a:latin typeface="Verdana" pitchFamily="32" charset="0"/>
              <a:cs typeface="Arial Unicode MS" charset="0"/>
            </a:endParaRPr>
          </a:p>
          <a:p>
            <a:pPr algn="just"/>
            <a:r>
              <a:rPr lang="en-IN" sz="1400" b="1" dirty="0">
                <a:latin typeface="Verdana" pitchFamily="32" charset="0"/>
                <a:cs typeface="Arial Unicode MS" charset="0"/>
              </a:rPr>
              <a:t>Customer Support Representative</a:t>
            </a:r>
            <a:r>
              <a:rPr lang="en-IN" sz="1400" dirty="0">
                <a:latin typeface="Verdana" pitchFamily="32" charset="0"/>
                <a:cs typeface="Arial Unicode MS" charset="0"/>
              </a:rPr>
              <a:t> - I need better access to information to make better decisions on cross-sell and up-sell opportunities</a:t>
            </a:r>
          </a:p>
          <a:p>
            <a:pPr marL="0" indent="0">
              <a:buNone/>
            </a:pPr>
            <a:endParaRPr lang="en-IN" sz="1400" dirty="0">
              <a:latin typeface="Verdana" pitchFamily="32" charset="0"/>
              <a:cs typeface="Arial Unicode MS" charset="0"/>
            </a:endParaRPr>
          </a:p>
          <a:p>
            <a:pPr marL="0" indent="0">
              <a:buNone/>
            </a:pPr>
            <a:r>
              <a:rPr lang="en-IN" sz="1400" b="1" dirty="0">
                <a:latin typeface="Verdana" pitchFamily="32" charset="0"/>
                <a:cs typeface="Arial Unicode MS" charset="0"/>
              </a:rPr>
              <a:t>Hence, we need a model which has to be understood by the 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69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Dimensional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Select the business process</a:t>
            </a:r>
          </a:p>
          <a:p>
            <a:r>
              <a:rPr lang="en-US" sz="2000" dirty="0"/>
              <a:t>Declare the grain</a:t>
            </a:r>
          </a:p>
          <a:p>
            <a:r>
              <a:rPr lang="en-US" sz="2000" dirty="0"/>
              <a:t>Choose the dimensions</a:t>
            </a:r>
          </a:p>
          <a:p>
            <a:r>
              <a:rPr lang="en-US" sz="2000" dirty="0"/>
              <a:t>Identify the facts</a:t>
            </a:r>
          </a:p>
        </p:txBody>
      </p:sp>
    </p:spTree>
    <p:extLst>
      <p:ext uri="{BB962C8B-B14F-4D97-AF65-F5344CB8AC3E}">
        <p14:creationId xmlns:p14="http://schemas.microsoft.com/office/powerpoint/2010/main" val="138485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/>
          </a:bodyPr>
          <a:lstStyle/>
          <a:p>
            <a:r>
              <a:rPr lang="en-US" sz="2200" dirty="0"/>
              <a:t>Decide the business processes by</a:t>
            </a:r>
          </a:p>
          <a:p>
            <a:pPr lvl="1"/>
            <a:r>
              <a:rPr lang="en-US" sz="2000" dirty="0"/>
              <a:t>understanding requirements</a:t>
            </a:r>
          </a:p>
          <a:p>
            <a:pPr lvl="1"/>
            <a:r>
              <a:rPr lang="en-US" sz="2000" dirty="0"/>
              <a:t>understanding available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The model must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answer most pressing business questions</a:t>
            </a:r>
          </a:p>
          <a:p>
            <a:pPr lvl="1"/>
            <a:r>
              <a:rPr lang="en-US" sz="2000" dirty="0"/>
              <a:t>readily accessible for data extraction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9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Fact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A fact table is the primary table in a dimensional model where the numerical performance measurements of the business are stored.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Fact table also stores foreign keys which are primary keys in dimensional tables.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mostly contains 50-100 columns and data size &gt; 10 MB (GB/TB).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88501"/>
              </p:ext>
            </p:extLst>
          </p:nvPr>
        </p:nvGraphicFramePr>
        <p:xfrm>
          <a:off x="3352800" y="4495799"/>
          <a:ext cx="1524000" cy="1038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Date_key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Product_key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Store_key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Sale_amt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876800" y="4648200"/>
            <a:ext cx="838200" cy="838200"/>
            <a:chOff x="3886200" y="4191000"/>
            <a:chExt cx="838200" cy="83820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886200" y="41910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886200" y="4419600"/>
              <a:ext cx="8382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86200" y="4495800"/>
              <a:ext cx="838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886200" y="4953000"/>
              <a:ext cx="8382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638800" y="480060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Foreign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334000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Measure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148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12958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measures/facts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Additive measures</a:t>
            </a:r>
          </a:p>
          <a:p>
            <a:endParaRPr lang="en-US" sz="2000" dirty="0"/>
          </a:p>
          <a:p>
            <a:r>
              <a:rPr lang="en-US" sz="2000" dirty="0"/>
              <a:t>Semi additive measures</a:t>
            </a:r>
          </a:p>
          <a:p>
            <a:endParaRPr lang="en-US" sz="2000" dirty="0"/>
          </a:p>
          <a:p>
            <a:r>
              <a:rPr lang="en-US" sz="2000" dirty="0"/>
              <a:t>Non additive measures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5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Additive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8077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           </a:t>
            </a:r>
          </a:p>
          <a:p>
            <a:pPr algn="just"/>
            <a:r>
              <a:rPr lang="en-US" sz="2000" dirty="0"/>
              <a:t>Facts that can be summed up across all dimensions are called additive facts.</a:t>
            </a:r>
          </a:p>
          <a:p>
            <a:r>
              <a:rPr lang="en-US" sz="2000" dirty="0"/>
              <a:t>Queries retrieve hundreds, thousands or even millions of rows. Hence additive is crucial.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example no matter  what slice of the database the user chooses, we can add up Sale_amt to a valid total.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57405"/>
              </p:ext>
            </p:extLst>
          </p:nvPr>
        </p:nvGraphicFramePr>
        <p:xfrm>
          <a:off x="3581400" y="4103132"/>
          <a:ext cx="160020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Date_key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Product_key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Store_key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Sale_amt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3600" y="478893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Additive measure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494282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6859" y="37338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22030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Semi additive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Semi-additive facts can be added only along some of the dimensions.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Current_balance</a:t>
            </a:r>
            <a:r>
              <a:rPr lang="en-US" sz="2000" dirty="0"/>
              <a:t> can be added across customers at the end of the day.</a:t>
            </a:r>
          </a:p>
          <a:p>
            <a:r>
              <a:rPr lang="en-US" sz="2000" dirty="0"/>
              <a:t>But it does not make sense to add </a:t>
            </a:r>
            <a:r>
              <a:rPr lang="en-US" sz="2000" dirty="0" err="1"/>
              <a:t>Current_balance</a:t>
            </a:r>
            <a:r>
              <a:rPr lang="en-US" sz="2000" dirty="0"/>
              <a:t> for an customer over  a period.</a:t>
            </a:r>
          </a:p>
          <a:p>
            <a:r>
              <a:rPr lang="en-US" sz="2000" dirty="0"/>
              <a:t>If your current balance as of yesterday is 1000 and that of today’s is 500, the net current balance is 500 and not 1500.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85278"/>
              </p:ext>
            </p:extLst>
          </p:nvPr>
        </p:nvGraphicFramePr>
        <p:xfrm>
          <a:off x="3505200" y="3045023"/>
          <a:ext cx="1479550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Date_key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Customer_key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Current_balance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nstanti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3502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Semi additive measure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953000" y="3656111"/>
            <a:ext cx="7620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4459" y="26670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401719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1544</TotalTime>
  <Words>1453</Words>
  <Application>Microsoft Office PowerPoint</Application>
  <PresentationFormat>On-screen Show (4:3)</PresentationFormat>
  <Paragraphs>342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Constantia</vt:lpstr>
      <vt:lpstr>Times New Roman</vt:lpstr>
      <vt:lpstr>Verdana</vt:lpstr>
      <vt:lpstr>Wingdings 2</vt:lpstr>
      <vt:lpstr>Flow</vt:lpstr>
      <vt:lpstr>PowerPoint Presentation</vt:lpstr>
      <vt:lpstr>Contents</vt:lpstr>
      <vt:lpstr>Why dimensional modeling?</vt:lpstr>
      <vt:lpstr>Dimensional design process</vt:lpstr>
      <vt:lpstr>Business process</vt:lpstr>
      <vt:lpstr>Fact table</vt:lpstr>
      <vt:lpstr>Types of measures/facts</vt:lpstr>
      <vt:lpstr>Additive measures</vt:lpstr>
      <vt:lpstr>Semi additive measures</vt:lpstr>
      <vt:lpstr>Non additive measures</vt:lpstr>
      <vt:lpstr>Dimension table</vt:lpstr>
      <vt:lpstr>Types of dimensions</vt:lpstr>
      <vt:lpstr>Junk dimension</vt:lpstr>
      <vt:lpstr>PowerPoint Presentation</vt:lpstr>
      <vt:lpstr>PowerPoint Presentation</vt:lpstr>
      <vt:lpstr>Role playing dimension</vt:lpstr>
      <vt:lpstr>Conformed dimension</vt:lpstr>
      <vt:lpstr>TYPES OF DIMENSION TABLE(cont..)</vt:lpstr>
      <vt:lpstr>Schema </vt:lpstr>
      <vt:lpstr>Star Schema</vt:lpstr>
      <vt:lpstr>Advantages of Star schema</vt:lpstr>
      <vt:lpstr>Disadvantages of Star schema</vt:lpstr>
      <vt:lpstr>Snowflake schema</vt:lpstr>
      <vt:lpstr>Advantages of Snowflake schema</vt:lpstr>
      <vt:lpstr>Disadvantages of Snowflake schema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VenkateswaraX M</dc:creator>
  <cp:lastModifiedBy>VENKAT MADDUKURI</cp:lastModifiedBy>
  <cp:revision>118</cp:revision>
  <dcterms:created xsi:type="dcterms:W3CDTF">2006-08-16T00:00:00Z</dcterms:created>
  <dcterms:modified xsi:type="dcterms:W3CDTF">2021-02-05T23:09:38Z</dcterms:modified>
</cp:coreProperties>
</file>