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976" r:id="rId3"/>
    <p:sldId id="260" r:id="rId4"/>
    <p:sldId id="977" r:id="rId5"/>
    <p:sldId id="1005" r:id="rId6"/>
    <p:sldId id="1006" r:id="rId7"/>
    <p:sldId id="1007" r:id="rId8"/>
    <p:sldId id="979" r:id="rId9"/>
    <p:sldId id="980" r:id="rId10"/>
    <p:sldId id="981" r:id="rId11"/>
    <p:sldId id="989" r:id="rId12"/>
    <p:sldId id="990" r:id="rId13"/>
    <p:sldId id="991" r:id="rId14"/>
    <p:sldId id="982" r:id="rId15"/>
    <p:sldId id="983" r:id="rId16"/>
    <p:sldId id="984" r:id="rId17"/>
    <p:sldId id="973" r:id="rId18"/>
    <p:sldId id="986" r:id="rId19"/>
    <p:sldId id="987" r:id="rId20"/>
    <p:sldId id="9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50F-D7A6-4237-961A-FB2E145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8D031-D547-4535-92F9-75C8AD5D8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552-273E-4A05-ABFF-33748D5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ARIMA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72B3-D3CC-4ECD-9B3A-E73A55B6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043304"/>
            <a:ext cx="10515600" cy="54895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ARIMA is a combination of 3 parts</a:t>
            </a:r>
          </a:p>
          <a:p>
            <a:pPr lvl="1"/>
            <a:r>
              <a:rPr lang="en-US" dirty="0"/>
              <a:t>AR (Auto regressive)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MA (Moving average)</a:t>
            </a:r>
          </a:p>
          <a:p>
            <a:r>
              <a:rPr lang="en-US" dirty="0"/>
              <a:t>Series should be stationary for both mean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25BA9-AB95-49E3-B6F1-0DEA4D33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62000"/>
            <a:ext cx="4362450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8CE39-15C7-4210-8739-9FEE7477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20" y="543560"/>
            <a:ext cx="3200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844D-9F48-4747-BDD8-E65CABEC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17A8-3930-43CB-B3B6-7AF58154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825500"/>
            <a:ext cx="10515600" cy="4351338"/>
          </a:xfrm>
        </p:spPr>
        <p:txBody>
          <a:bodyPr/>
          <a:lstStyle/>
          <a:p>
            <a:r>
              <a:rPr lang="en-US" dirty="0"/>
              <a:t>A non seasonal ARIMA model is classified as an ARIMA(</a:t>
            </a:r>
            <a:r>
              <a:rPr lang="en-US" dirty="0" err="1"/>
              <a:t>p,d,q</a:t>
            </a:r>
            <a:r>
              <a:rPr lang="en-US" dirty="0"/>
              <a:t>) where:</a:t>
            </a:r>
          </a:p>
          <a:p>
            <a:r>
              <a:rPr lang="en-US" dirty="0"/>
              <a:t>P is the number of autoregressive terms</a:t>
            </a:r>
          </a:p>
          <a:p>
            <a:r>
              <a:rPr lang="en-US" dirty="0"/>
              <a:t>D is the number of non seasonal differences needed for stationarity</a:t>
            </a:r>
          </a:p>
          <a:p>
            <a:r>
              <a:rPr lang="en-US" dirty="0"/>
              <a:t>Q is the number of lagged forecast errors in the prediction equation (moving average terms)</a:t>
            </a:r>
          </a:p>
          <a:p>
            <a:r>
              <a:rPr lang="en-US" dirty="0"/>
              <a:t>If the series is non-stationary then it is made stationary by differencing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93061-3131-4CFA-BCF7-50D66310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4" y="4343265"/>
            <a:ext cx="4886325" cy="22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35B5-7DC1-4C7C-B82E-88E1C742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dirty="0"/>
              <a:t>Box – Jenkins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0468-1B8E-4D3A-B2D9-5D869E3C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96837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5DF22-4078-4E02-AA87-CF7173D3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895350"/>
            <a:ext cx="86963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5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7709-2DE0-4864-A5D0-5BEC6A37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determine p, 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3A7BB-243F-4DE3-9EC0-54E459CB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C5BE5-2D83-49A6-B480-4C18B943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25625"/>
            <a:ext cx="781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BD68-8A44-4449-919E-A0A665A8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050"/>
            <a:ext cx="10515600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6BDF-DF22-4320-AB04-76D9A4B7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66787"/>
            <a:ext cx="10515600" cy="4351338"/>
          </a:xfrm>
        </p:spPr>
        <p:txBody>
          <a:bodyPr/>
          <a:lstStyle/>
          <a:p>
            <a:r>
              <a:rPr lang="en-US" dirty="0"/>
              <a:t>Integrated</a:t>
            </a:r>
          </a:p>
          <a:p>
            <a:r>
              <a:rPr lang="en-US" dirty="0"/>
              <a:t>We extract trend from the original data series</a:t>
            </a:r>
          </a:p>
          <a:p>
            <a:r>
              <a:rPr lang="en-US" dirty="0"/>
              <a:t>Differencing is used as a mechanism to extract the trend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08273-F9E1-487E-9CBC-51EDE53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547937"/>
            <a:ext cx="9363075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0C4F9-A866-4634-ACAF-1EAE76116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4594215"/>
            <a:ext cx="3967162" cy="2047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85D4E-6DD7-4095-B61E-88C03D44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038" y="4457238"/>
            <a:ext cx="3967162" cy="23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9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9725-F18F-4226-82F5-EFC3B8CC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3375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984-B52D-41F9-9D3C-5CAA4966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043305"/>
            <a:ext cx="10515600" cy="4351338"/>
          </a:xfrm>
        </p:spPr>
        <p:txBody>
          <a:bodyPr/>
          <a:lstStyle/>
          <a:p>
            <a:r>
              <a:rPr lang="en-US" dirty="0"/>
              <a:t>Autoregressive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432D3-2634-4B87-A5E6-6448BF40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20227"/>
            <a:ext cx="9934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F97-13EF-4295-86E4-B044A158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886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CD88-EFC8-4873-AF77-459F1F22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53331"/>
            <a:ext cx="10515600" cy="4351338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A3376-5AAB-4AC1-AC9B-8C9D95A4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" y="2043430"/>
            <a:ext cx="9972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C3F-CB93-49B5-858D-548439A3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88900"/>
            <a:ext cx="10515600" cy="592137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Heteroscedastic time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32F44-4598-462C-BC90-CC54CA9B8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932846"/>
            <a:ext cx="5041628" cy="275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38CA2-037D-4617-8596-493F852F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424619"/>
            <a:ext cx="6096000" cy="32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6FC4-5DF1-4E87-AACE-B9C97CC6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E0EA-26C5-457A-B243-6530FCD0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45986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E79FA-14CE-4A9D-AE21-11F00C92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2" y="750411"/>
            <a:ext cx="6119779" cy="2885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C368F-59D3-463E-B3AF-BE006B90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" y="3406934"/>
            <a:ext cx="72771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18899-3D79-4F60-88D4-5114CB8CF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4058920"/>
            <a:ext cx="6014403" cy="2678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B69C3-16B0-4383-8670-B16CAB022038}"/>
              </a:ext>
            </a:extLst>
          </p:cNvPr>
          <p:cNvSpPr txBox="1"/>
          <p:nvPr/>
        </p:nvSpPr>
        <p:spPr>
          <a:xfrm>
            <a:off x="7218363" y="4642961"/>
            <a:ext cx="425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is increasing = not stationary </a:t>
            </a:r>
          </a:p>
        </p:txBody>
      </p:sp>
    </p:spTree>
    <p:extLst>
      <p:ext uri="{BB962C8B-B14F-4D97-AF65-F5344CB8AC3E}">
        <p14:creationId xmlns:p14="http://schemas.microsoft.com/office/powerpoint/2010/main" val="232130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DA7C-AA28-4865-8445-2B3DBA34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8255"/>
            <a:ext cx="10515600" cy="591345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642A-D933-442F-B8B0-71ACE0B9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49300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719C9-AF90-4588-8995-486D5019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749300"/>
            <a:ext cx="618172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6659F-8330-4A5B-B221-6D97FDC1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483360"/>
            <a:ext cx="5556345" cy="2593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0CD60-5523-45DB-83DA-486422B2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" y="4102100"/>
            <a:ext cx="876300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5BEEB-8F2B-483A-91DE-24789BB5D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4678997"/>
            <a:ext cx="4241510" cy="20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7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F66-57DE-4394-AD15-2ED5238A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701675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CC02-EE3F-4246-8D73-535F8457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882650"/>
            <a:ext cx="10515600" cy="5975350"/>
          </a:xfrm>
        </p:spPr>
        <p:txBody>
          <a:bodyPr>
            <a:normAutofit/>
          </a:bodyPr>
          <a:lstStyle/>
          <a:p>
            <a:r>
              <a:rPr lang="en-US" dirty="0"/>
              <a:t>An ordered sequence of values of a variable at equally spaced time intervals</a:t>
            </a:r>
          </a:p>
          <a:p>
            <a:r>
              <a:rPr lang="en-US" dirty="0"/>
              <a:t>Different application areas</a:t>
            </a:r>
          </a:p>
          <a:p>
            <a:pPr lvl="1"/>
            <a:r>
              <a:rPr lang="en-US" dirty="0"/>
              <a:t>Economic forecasting</a:t>
            </a:r>
          </a:p>
          <a:p>
            <a:pPr lvl="1"/>
            <a:r>
              <a:rPr lang="en-US" dirty="0"/>
              <a:t>Sales forecasting</a:t>
            </a:r>
          </a:p>
          <a:p>
            <a:pPr lvl="1"/>
            <a:r>
              <a:rPr lang="en-US" dirty="0"/>
              <a:t>Budgeting analysis</a:t>
            </a:r>
          </a:p>
          <a:p>
            <a:pPr lvl="1"/>
            <a:r>
              <a:rPr lang="en-US" dirty="0"/>
              <a:t>Stick market analysis…</a:t>
            </a:r>
          </a:p>
          <a:p>
            <a:r>
              <a:rPr lang="en-US" dirty="0"/>
              <a:t>It is also known as discrete time stochastic process</a:t>
            </a:r>
          </a:p>
          <a:p>
            <a:r>
              <a:rPr lang="en-US" dirty="0"/>
              <a:t>We try to fit different statistical model to infer underlying relationships between series or predict future values</a:t>
            </a:r>
          </a:p>
          <a:p>
            <a:r>
              <a:rPr lang="en-US" dirty="0"/>
              <a:t>Serial dependence</a:t>
            </a:r>
          </a:p>
          <a:p>
            <a:pPr lvl="1"/>
            <a:r>
              <a:rPr lang="en-US" dirty="0"/>
              <a:t>A very important characteristic for financial time series </a:t>
            </a:r>
          </a:p>
          <a:p>
            <a:pPr lvl="1"/>
            <a:r>
              <a:rPr lang="en-US" dirty="0"/>
              <a:t>Serial correlation occurs when observations that are close together tend to be correlated</a:t>
            </a:r>
          </a:p>
          <a:p>
            <a:pPr lvl="1"/>
            <a:r>
              <a:rPr lang="en-US" dirty="0"/>
              <a:t>E.g. Volatility clustering</a:t>
            </a:r>
          </a:p>
        </p:txBody>
      </p:sp>
    </p:spTree>
    <p:extLst>
      <p:ext uri="{BB962C8B-B14F-4D97-AF65-F5344CB8AC3E}">
        <p14:creationId xmlns:p14="http://schemas.microsoft.com/office/powerpoint/2010/main" val="29419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A7B4-DF22-4400-985C-4C55F259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9845"/>
            <a:ext cx="10515600" cy="742315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7421-C766-466E-A430-42E6E55F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809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930F8-ECB4-4216-9064-E347EF87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809625"/>
            <a:ext cx="7559675" cy="44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9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65866"/>
            <a:ext cx="10515600" cy="723843"/>
          </a:xfrm>
        </p:spPr>
        <p:txBody>
          <a:bodyPr/>
          <a:lstStyle/>
          <a:p>
            <a:r>
              <a:rPr lang="en-IN" dirty="0"/>
              <a:t>Time series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819784"/>
            <a:ext cx="10515600" cy="6038215"/>
          </a:xfrm>
        </p:spPr>
        <p:txBody>
          <a:bodyPr>
            <a:normAutofit/>
          </a:bodyPr>
          <a:lstStyle/>
          <a:p>
            <a:r>
              <a:rPr lang="en-IN" dirty="0"/>
              <a:t>Modelling a stochastic process Y(t) – that is a sequence of random variables</a:t>
            </a:r>
          </a:p>
          <a:p>
            <a:r>
              <a:rPr lang="en-IN" dirty="0"/>
              <a:t>To forecast using such model we are interested in estimation of Y(</a:t>
            </a:r>
            <a:r>
              <a:rPr lang="en-IN" dirty="0" err="1"/>
              <a:t>t+h</a:t>
            </a:r>
            <a:r>
              <a:rPr lang="en-IN" dirty="0"/>
              <a:t>) using information available for n periods</a:t>
            </a:r>
          </a:p>
          <a:p>
            <a:r>
              <a:rPr lang="en-IN" dirty="0"/>
              <a:t>Decomposition </a:t>
            </a:r>
          </a:p>
          <a:p>
            <a:pPr lvl="1"/>
            <a:r>
              <a:rPr lang="en-IN" dirty="0"/>
              <a:t>Systematic – Trend, cycle, seasonality</a:t>
            </a:r>
          </a:p>
          <a:p>
            <a:pPr lvl="1"/>
            <a:r>
              <a:rPr lang="en-IN" dirty="0"/>
              <a:t>Non-systematic – Noise</a:t>
            </a:r>
          </a:p>
          <a:p>
            <a:r>
              <a:rPr lang="en-IN" dirty="0"/>
              <a:t>Decomposition type </a:t>
            </a:r>
          </a:p>
          <a:p>
            <a:pPr lvl="1"/>
            <a:r>
              <a:rPr lang="en-IN" dirty="0"/>
              <a:t>Additive vs Multiplicative</a:t>
            </a:r>
          </a:p>
          <a:p>
            <a:pPr lvl="1"/>
            <a:r>
              <a:rPr lang="en-IN" dirty="0"/>
              <a:t>Additive – T + C + S + N</a:t>
            </a:r>
          </a:p>
          <a:p>
            <a:pPr lvl="1"/>
            <a:r>
              <a:rPr lang="en-IN" dirty="0"/>
              <a:t>Multiplicative – T X C X S X 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6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6B2C-4465-44F5-900D-51725893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8255"/>
            <a:ext cx="10515600" cy="838995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2F15-FF6D-413C-B87D-288B98DD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02155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3D491-E8D4-4D86-B77C-B4AF7E32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857250"/>
            <a:ext cx="5062537" cy="2711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BB3D6-B6D7-4FCE-94EF-DF0AC2F1B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3429000"/>
            <a:ext cx="5371058" cy="27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A309-881D-4D25-B302-D4043ABA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911225"/>
          </a:xfrm>
        </p:spPr>
        <p:txBody>
          <a:bodyPr/>
          <a:lstStyle/>
          <a:p>
            <a:r>
              <a:rPr lang="en-US" dirty="0"/>
              <a:t>Additive vs Multiplicative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D702-5CD1-48AA-B03F-9556AE1F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3FBAC-A533-4E04-9C1D-96C5E4D5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319212"/>
            <a:ext cx="71151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8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A690-B38A-48C0-AB28-4E97123E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654050"/>
          </a:xfrm>
        </p:spPr>
        <p:txBody>
          <a:bodyPr>
            <a:normAutofit/>
          </a:bodyPr>
          <a:lstStyle/>
          <a:p>
            <a:r>
              <a:rPr lang="en-US" dirty="0"/>
              <a:t>Smoothing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478F-2C4E-47CD-A451-AECBD185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16000"/>
            <a:ext cx="10515600" cy="5537200"/>
          </a:xfrm>
        </p:spPr>
        <p:txBody>
          <a:bodyPr/>
          <a:lstStyle/>
          <a:p>
            <a:r>
              <a:rPr lang="en-US" dirty="0"/>
              <a:t>This is used to remove noises from the data </a:t>
            </a:r>
          </a:p>
          <a:p>
            <a:r>
              <a:rPr lang="en-US" dirty="0"/>
              <a:t>Highlight the other TS components</a:t>
            </a:r>
          </a:p>
          <a:p>
            <a:r>
              <a:rPr lang="en-US" dirty="0"/>
              <a:t>Two types – Moving average &amp; exponential smoothing</a:t>
            </a:r>
          </a:p>
          <a:p>
            <a:r>
              <a:rPr lang="en-US" dirty="0"/>
              <a:t>Moving average</a:t>
            </a:r>
          </a:p>
          <a:p>
            <a:pPr lvl="1"/>
            <a:r>
              <a:rPr lang="en-US" dirty="0"/>
              <a:t>Arithmetic average of the values in that time period and those close to it</a:t>
            </a:r>
          </a:p>
          <a:p>
            <a:r>
              <a:rPr lang="en-US" dirty="0"/>
              <a:t>Exponential smoothing</a:t>
            </a:r>
          </a:p>
          <a:p>
            <a:pPr lvl="1"/>
            <a:r>
              <a:rPr lang="en-US" dirty="0"/>
              <a:t>Weighted average of all the available values up to that period</a:t>
            </a:r>
          </a:p>
          <a:p>
            <a:r>
              <a:rPr lang="en-US" dirty="0"/>
              <a:t>When the moving average period is high then along with the irregular component we also get rid of seasonal and cyclical component</a:t>
            </a:r>
          </a:p>
          <a:p>
            <a:r>
              <a:rPr lang="en-US" dirty="0"/>
              <a:t>We are left with trend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7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4919-1469-4B62-932E-92038DFD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3125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0CB8-D48C-4C36-80E3-9D70F742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30300"/>
            <a:ext cx="10515600" cy="4351338"/>
          </a:xfrm>
        </p:spPr>
        <p:txBody>
          <a:bodyPr/>
          <a:lstStyle/>
          <a:p>
            <a:r>
              <a:rPr lang="en-US" dirty="0"/>
              <a:t>It provides weights to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70BF-DC29-4233-8745-C35432DA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620838"/>
            <a:ext cx="547687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25D30-C202-4AE9-84AF-7772FEBCE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3607118"/>
            <a:ext cx="6210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0BC-B9F7-4C36-B55E-A63C5EE1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028225"/>
          </a:xfrm>
        </p:spPr>
        <p:txBody>
          <a:bodyPr/>
          <a:lstStyle/>
          <a:p>
            <a:r>
              <a:rPr lang="en-US" dirty="0"/>
              <a:t>An example of time series analysis with excel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C6F293-6848-4240-8FA1-A93AD01ACF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075" y="1351280"/>
          <a:ext cx="3228975" cy="435133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423045519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405011186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973231762"/>
                    </a:ext>
                  </a:extLst>
                </a:gridCol>
              </a:tblGrid>
              <a:tr h="351490"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Year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Quarter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Sales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70176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2009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4800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94195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2009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4100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32717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2009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3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6000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77173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2009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4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6500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75935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5800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65970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5200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01390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3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6800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47116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4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7400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84884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6000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31434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5600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67678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3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7500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74915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4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7800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40983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1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6300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46124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5900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679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3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8000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93478"/>
                  </a:ext>
                </a:extLst>
              </a:tr>
              <a:tr h="249990"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2012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effectLst/>
                        </a:rPr>
                        <a:t>4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effectLst/>
                        </a:rPr>
                        <a:t>8400</a:t>
                      </a:r>
                    </a:p>
                  </a:txBody>
                  <a:tcPr marL="46991" marR="23495" marT="23495" marB="234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7315DF-A0D7-4A1E-9FEE-B6E160E3D405}"/>
              </a:ext>
            </a:extLst>
          </p:cNvPr>
          <p:cNvSpPr txBox="1"/>
          <p:nvPr/>
        </p:nvSpPr>
        <p:spPr>
          <a:xfrm>
            <a:off x="4295775" y="1524000"/>
            <a:ext cx="4269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Average(4)</a:t>
            </a:r>
          </a:p>
          <a:p>
            <a:r>
              <a:rPr lang="en-US" dirty="0"/>
              <a:t>Centralize </a:t>
            </a:r>
          </a:p>
          <a:p>
            <a:r>
              <a:rPr lang="en-US" dirty="0"/>
              <a:t>Find SI = sales / CMA</a:t>
            </a:r>
            <a:br>
              <a:rPr lang="en-US" dirty="0"/>
            </a:br>
            <a:r>
              <a:rPr lang="en-US" dirty="0"/>
              <a:t>Find seasonality for each quarter – average 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01933-0B56-4220-9C13-B887EF57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3001328"/>
            <a:ext cx="6481762" cy="2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D5F-0C51-4471-81A8-E49F60E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34220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7B6C-8E93-4E92-B13A-8FE91CCD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91405"/>
            <a:ext cx="10515600" cy="4351338"/>
          </a:xfrm>
        </p:spPr>
        <p:txBody>
          <a:bodyPr/>
          <a:lstStyle/>
          <a:p>
            <a:r>
              <a:rPr lang="en-US" dirty="0"/>
              <a:t>Apply regression to this seasonality adjusted data</a:t>
            </a:r>
          </a:p>
          <a:p>
            <a:r>
              <a:rPr lang="en-US" dirty="0"/>
              <a:t>Using the regression model calculate the trend component</a:t>
            </a:r>
          </a:p>
          <a:p>
            <a:r>
              <a:rPr lang="en-US" dirty="0"/>
              <a:t>Using the trend and the seasonality forecast </a:t>
            </a:r>
          </a:p>
          <a:p>
            <a:r>
              <a:rPr lang="en-US" dirty="0"/>
              <a:t>Calculate the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4EFE-C60D-4C11-885F-CB843926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75487"/>
            <a:ext cx="12192000" cy="32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92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AABAE242569448CF4C83A465BC308" ma:contentTypeVersion="2" ma:contentTypeDescription="Create a new document." ma:contentTypeScope="" ma:versionID="dbc77254c7845b390da278ee17014f3a">
  <xsd:schema xmlns:xsd="http://www.w3.org/2001/XMLSchema" xmlns:xs="http://www.w3.org/2001/XMLSchema" xmlns:p="http://schemas.microsoft.com/office/2006/metadata/properties" xmlns:ns2="15d5a492-e376-4d3f-bd83-a3d99322272c" targetNamespace="http://schemas.microsoft.com/office/2006/metadata/properties" ma:root="true" ma:fieldsID="3f807504a8d2e4e1b9d161a7efa17c14" ns2:_="">
    <xsd:import namespace="15d5a492-e376-4d3f-bd83-a3d993222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5a492-e376-4d3f-bd83-a3d993222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E63BBB-F08D-44F4-B747-6F6896BA6832}"/>
</file>

<file path=customXml/itemProps2.xml><?xml version="1.0" encoding="utf-8"?>
<ds:datastoreItem xmlns:ds="http://schemas.openxmlformats.org/officeDocument/2006/customXml" ds:itemID="{4176E78F-C3F1-486B-8259-3A7DD00DC32E}"/>
</file>

<file path=customXml/itemProps3.xml><?xml version="1.0" encoding="utf-8"?>
<ds:datastoreItem xmlns:ds="http://schemas.openxmlformats.org/officeDocument/2006/customXml" ds:itemID="{50793B4D-6D52-4679-9971-2FCC5A50144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1256</TotalTime>
  <Words>501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Time series analysis</vt:lpstr>
      <vt:lpstr>Time series</vt:lpstr>
      <vt:lpstr>Time series modelling</vt:lpstr>
      <vt:lpstr>Component</vt:lpstr>
      <vt:lpstr>Additive vs Multiplicative models</vt:lpstr>
      <vt:lpstr>Smoothing techniques</vt:lpstr>
      <vt:lpstr>Exponential smoothing</vt:lpstr>
      <vt:lpstr>An example of time series analysis with excel</vt:lpstr>
      <vt:lpstr>Contd..</vt:lpstr>
      <vt:lpstr>ARIMA </vt:lpstr>
      <vt:lpstr>Contd..</vt:lpstr>
      <vt:lpstr>Box – Jenkins approach</vt:lpstr>
      <vt:lpstr>To determine p, q</vt:lpstr>
      <vt:lpstr>1st pass</vt:lpstr>
      <vt:lpstr>2nd pass </vt:lpstr>
      <vt:lpstr>3rd pass</vt:lpstr>
      <vt:lpstr>Heteroscedastic time series</vt:lpstr>
      <vt:lpstr>An example</vt:lpstr>
      <vt:lpstr>Contd..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Ghosh, Ranadhir</dc:creator>
  <cp:lastModifiedBy>Ghosh, Ranadhir</cp:lastModifiedBy>
  <cp:revision>16</cp:revision>
  <dcterms:created xsi:type="dcterms:W3CDTF">2020-02-13T14:15:41Z</dcterms:created>
  <dcterms:modified xsi:type="dcterms:W3CDTF">2020-02-14T11:23:49Z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0x010100EDEAABAE242569448CF4C83A465BC308</vt:lpwstr>
  </property>
</Properties>
</file>