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943" r:id="rId3"/>
    <p:sldId id="944" r:id="rId4"/>
    <p:sldId id="941" r:id="rId5"/>
    <p:sldId id="937" r:id="rId6"/>
    <p:sldId id="520" r:id="rId7"/>
    <p:sldId id="945" r:id="rId8"/>
    <p:sldId id="946" r:id="rId9"/>
    <p:sldId id="942" r:id="rId10"/>
    <p:sldId id="1008" r:id="rId11"/>
    <p:sldId id="588" r:id="rId12"/>
    <p:sldId id="589" r:id="rId13"/>
    <p:sldId id="521" r:id="rId14"/>
    <p:sldId id="938" r:id="rId15"/>
    <p:sldId id="1009" r:id="rId16"/>
    <p:sldId id="936" r:id="rId17"/>
    <p:sldId id="939" r:id="rId18"/>
    <p:sldId id="94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777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8006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39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79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50F-D7A6-4237-961A-FB2E145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D031-D547-4535-92F9-75C8AD5D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806-05D7-4EE8-91D6-72A2A09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657225"/>
          </a:xfrm>
        </p:spPr>
        <p:txBody>
          <a:bodyPr/>
          <a:lstStyle/>
          <a:p>
            <a:r>
              <a:rPr lang="en-US" dirty="0"/>
              <a:t>Weighted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44B1-C5F8-4E77-A1ED-EF89BCAB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2" y="657225"/>
            <a:ext cx="11469688" cy="5257800"/>
          </a:xfrm>
        </p:spPr>
        <p:txBody>
          <a:bodyPr/>
          <a:lstStyle/>
          <a:p>
            <a:r>
              <a:rPr lang="en-US" dirty="0"/>
              <a:t>OLS assume there is a constant variance for errors (</a:t>
            </a:r>
            <a:r>
              <a:rPr lang="en-US" dirty="0" err="1"/>
              <a:t>homoscadacity</a:t>
            </a:r>
            <a:r>
              <a:rPr lang="en-US" dirty="0"/>
              <a:t>)</a:t>
            </a:r>
          </a:p>
          <a:p>
            <a:r>
              <a:rPr lang="en-US" dirty="0"/>
              <a:t>Original model is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3C703-42D4-4808-825A-7F1BE5BF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31" y="1065097"/>
            <a:ext cx="181927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2622B-3588-4D8F-B0FC-A37F783C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" y="1598497"/>
            <a:ext cx="7127222" cy="3335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96618-4320-424B-8BE5-3D600F901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4983583"/>
            <a:ext cx="7480934" cy="18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9E02-0E08-4FBD-BC3F-40E13469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588" y="282838"/>
            <a:ext cx="8361170" cy="456484"/>
          </a:xfrm>
        </p:spPr>
        <p:txBody>
          <a:bodyPr>
            <a:normAutofit fontScale="90000"/>
          </a:bodyPr>
          <a:lstStyle/>
          <a:p>
            <a:r>
              <a:rPr lang="en-US" dirty="0"/>
              <a:t>Robust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47F9E-69A7-426F-96DD-8916024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7597-77B2-47CA-B384-7F39DEA05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6589" y="943815"/>
            <a:ext cx="8353233" cy="4511242"/>
          </a:xfrm>
        </p:spPr>
        <p:txBody>
          <a:bodyPr/>
          <a:lstStyle/>
          <a:p>
            <a:r>
              <a:rPr lang="en-US" dirty="0"/>
              <a:t>A more useful weight function of WLS can help in handling outliers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E2E3-A4ED-461E-ABA7-CB51D169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88" y="1899376"/>
            <a:ext cx="3906358" cy="15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9B3B8-BEC5-456C-A88F-208CCE67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22" y="2135430"/>
            <a:ext cx="107632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EEEE7-E092-4958-96A6-02E925E3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21" y="2666301"/>
            <a:ext cx="38481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883D8-D57D-4294-B552-0BF7F4904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589" y="1509145"/>
            <a:ext cx="26955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7AE69-EBA0-499B-B698-D858CF414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489" y="3375760"/>
            <a:ext cx="2162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7787-69AB-4B1D-996F-1FAC55DD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629" y="170838"/>
            <a:ext cx="8361170" cy="488382"/>
          </a:xfrm>
        </p:spPr>
        <p:txBody>
          <a:bodyPr>
            <a:normAutofit fontScale="90000"/>
          </a:bodyPr>
          <a:lstStyle/>
          <a:p>
            <a:r>
              <a:rPr lang="en-US" dirty="0"/>
              <a:t>Ridge Regression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7EC1B-1C96-408E-9ED7-4DF5A468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96C7A-C3AA-436C-B9C4-DB3760AAC7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2080" y="749153"/>
            <a:ext cx="3567782" cy="3031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41253-6600-474E-9F2D-983BA90E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47" y="3870250"/>
            <a:ext cx="5741692" cy="273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A912C-45CB-4311-A661-FEE74AA1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667" y="3451147"/>
            <a:ext cx="53530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348E-2F8A-49BA-BEDE-20600A3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69" y="218849"/>
            <a:ext cx="8361170" cy="104351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3A0FF-86CA-4351-97DA-C94FB35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F1E4A-2758-44F0-8003-80429BE68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39647" y="1079902"/>
            <a:ext cx="34671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46C12-B2CC-47A7-AE48-28369BF6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25" y="1568977"/>
            <a:ext cx="1247775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D0573-2231-4C8E-95A3-316FF352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50" y="2148765"/>
            <a:ext cx="184785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AAECF5-9BC0-425C-9964-F4B8C989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72" y="2702424"/>
            <a:ext cx="2000250" cy="54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93CED-E9D9-4375-A301-6EC07306B534}"/>
              </a:ext>
            </a:extLst>
          </p:cNvPr>
          <p:cNvSpPr txBox="1"/>
          <p:nvPr/>
        </p:nvSpPr>
        <p:spPr>
          <a:xfrm>
            <a:off x="1882219" y="1046375"/>
            <a:ext cx="471923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The problem can be ill posed depending on the matrix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FC120E-8346-43C0-BCF2-1A3719376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391" y="1667016"/>
            <a:ext cx="2569543" cy="173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520DA-A7D2-492B-813E-D825F8B93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407" y="3837741"/>
            <a:ext cx="7334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DED5C-C920-4ECF-AFAA-E8A8A30E9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407" y="4210601"/>
            <a:ext cx="183832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400036-A17A-431E-96F9-34D75F5F7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1546" y="4682439"/>
            <a:ext cx="333375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94253C-56AD-4C81-9140-A04ACE1FE3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1546" y="5034138"/>
            <a:ext cx="2076450" cy="247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12DDEB-9719-4506-B8BF-89C5A35CAA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6751" y="5401020"/>
            <a:ext cx="38195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BE4-729A-444C-8A90-16168C08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22250"/>
            <a:ext cx="10515600" cy="1325563"/>
          </a:xfrm>
        </p:spPr>
        <p:txBody>
          <a:bodyPr/>
          <a:lstStyle/>
          <a:p>
            <a:r>
              <a:rPr lang="en-US" dirty="0"/>
              <a:t>Handling multicollinearity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64B2-9AD1-49ED-8968-493E952F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8880"/>
            <a:ext cx="8915400" cy="3777622"/>
          </a:xfrm>
        </p:spPr>
        <p:txBody>
          <a:bodyPr/>
          <a:lstStyle/>
          <a:p>
            <a:r>
              <a:rPr lang="en-US" dirty="0"/>
              <a:t>Ridge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Lasso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ElasticNet</a:t>
            </a:r>
            <a:r>
              <a:rPr lang="en-US" dirty="0"/>
              <a:t>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1CED2-69EC-4AE9-8F0E-09BDF544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575359"/>
            <a:ext cx="2430408" cy="807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BDBE7-C109-4485-8E4C-22016944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83" y="2734113"/>
            <a:ext cx="2387601" cy="707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6D33C-82E5-44D7-A4CE-B6F0A09F2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127386"/>
            <a:ext cx="3800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D326-AC0D-4B1E-8219-4E1C43CD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5" y="109760"/>
            <a:ext cx="8911687" cy="690340"/>
          </a:xfrm>
        </p:spPr>
        <p:txBody>
          <a:bodyPr/>
          <a:lstStyle/>
          <a:p>
            <a:r>
              <a:rPr lang="en-US" dirty="0"/>
              <a:t>Linear regression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AD4C-5FAF-4127-BFBB-D5051AD4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62" y="1343025"/>
            <a:ext cx="8915400" cy="3777622"/>
          </a:xfrm>
        </p:spPr>
        <p:txBody>
          <a:bodyPr/>
          <a:lstStyle/>
          <a:p>
            <a:r>
              <a:rPr lang="en-US" dirty="0"/>
              <a:t>For the following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a OLS, weighted least square, robust regression, ridge and Lasso using excel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3AE69-FB63-47C1-8214-4B59EBEF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2" y="1851639"/>
            <a:ext cx="5803895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2BA-8295-4466-BB06-FE58653D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"/>
            <a:ext cx="10515600" cy="741680"/>
          </a:xfrm>
        </p:spPr>
        <p:txBody>
          <a:bodyPr/>
          <a:lstStyle/>
          <a:p>
            <a:r>
              <a:rPr lang="en-US" dirty="0"/>
              <a:t>Linear regression gradient descent-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030-16D5-4C81-84EF-0484891C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41681"/>
            <a:ext cx="10424160" cy="574039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data. We want to model sales = f(advertisement)</a:t>
            </a:r>
          </a:p>
          <a:p>
            <a:endParaRPr lang="en-US" dirty="0"/>
          </a:p>
          <a:p>
            <a:r>
              <a:rPr lang="en-US" dirty="0"/>
              <a:t>Linear regression with gradient descent</a:t>
            </a:r>
          </a:p>
          <a:p>
            <a:pPr lvl="1"/>
            <a:r>
              <a:rPr lang="en-US" dirty="0"/>
              <a:t>Assume your linear model y = </a:t>
            </a:r>
            <a:r>
              <a:rPr lang="en-US" dirty="0" err="1"/>
              <a:t>wx</a:t>
            </a:r>
            <a:r>
              <a:rPr lang="en-US" dirty="0"/>
              <a:t> + b</a:t>
            </a:r>
          </a:p>
          <a:p>
            <a:pPr lvl="1"/>
            <a:r>
              <a:rPr lang="en-US" dirty="0"/>
              <a:t>Use the L2 norm loss function where loss is </a:t>
            </a:r>
          </a:p>
          <a:p>
            <a:pPr lvl="1"/>
            <a:r>
              <a:rPr lang="en-US" dirty="0"/>
              <a:t>Consider the gradient descent rule </a:t>
            </a:r>
          </a:p>
          <a:p>
            <a:pPr lvl="1"/>
            <a:r>
              <a:rPr lang="en-US" dirty="0"/>
              <a:t>Write a gradient descent function which will use w, b, x and number of iteration and will return the final value of w and b</a:t>
            </a:r>
          </a:p>
          <a:p>
            <a:pPr lvl="1"/>
            <a:r>
              <a:rPr lang="en-US" dirty="0"/>
              <a:t>Note in each iteration </a:t>
            </a:r>
          </a:p>
          <a:p>
            <a:pPr lvl="2"/>
            <a:r>
              <a:rPr lang="en-US" dirty="0"/>
              <a:t>w = w + delta w, and b = b + delta b</a:t>
            </a:r>
          </a:p>
          <a:p>
            <a:pPr lvl="1"/>
            <a:r>
              <a:rPr lang="en-US" dirty="0"/>
              <a:t>Modify the above function to include the learning rate in the gradient descent function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1A97C-5510-4187-A90A-B596997F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36" y="1653767"/>
            <a:ext cx="1985245" cy="54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32EEC-D2CA-40B2-8603-427E4BC4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02" y="2180491"/>
            <a:ext cx="2093912" cy="45902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CD60B4-6842-4AC4-8EC4-6908305A3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02144"/>
              </p:ext>
            </p:extLst>
          </p:nvPr>
        </p:nvGraphicFramePr>
        <p:xfrm>
          <a:off x="1339056" y="1216980"/>
          <a:ext cx="5778500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8615332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20083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2521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89979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6749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8312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2117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29512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 (m USD)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301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Advertising (m USD)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858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8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18C4-5F86-4D27-B861-EE3B45A5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46050"/>
            <a:ext cx="10515600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real world data – ex1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F958-6E0D-4B9A-9238-4FB6AA72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930274"/>
            <a:ext cx="10515600" cy="5781675"/>
          </a:xfrm>
        </p:spPr>
        <p:txBody>
          <a:bodyPr>
            <a:normAutofit/>
          </a:bodyPr>
          <a:lstStyle/>
          <a:p>
            <a:r>
              <a:rPr lang="en-US" dirty="0"/>
              <a:t>Download Boston real estate database</a:t>
            </a:r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sklearn.datasets</a:t>
            </a:r>
            <a:r>
              <a:rPr lang="en-US" sz="1200" dirty="0"/>
              <a:t> import </a:t>
            </a:r>
            <a:r>
              <a:rPr lang="en-US" sz="1200" dirty="0" err="1"/>
              <a:t>load_boston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data = </a:t>
            </a:r>
            <a:r>
              <a:rPr lang="en-US" sz="1200" dirty="0" err="1"/>
              <a:t>load_boston</a:t>
            </a:r>
            <a:r>
              <a:rPr lang="en-US" sz="1200" dirty="0"/>
              <a:t>() </a:t>
            </a:r>
          </a:p>
          <a:p>
            <a:r>
              <a:rPr lang="en-US" dirty="0"/>
              <a:t>Check all the dictionary keys for this DB</a:t>
            </a:r>
          </a:p>
          <a:p>
            <a:r>
              <a:rPr lang="en-US" dirty="0"/>
              <a:t>Load the DB into a pandas data frame including the target column</a:t>
            </a:r>
          </a:p>
          <a:p>
            <a:r>
              <a:rPr lang="en-US" dirty="0"/>
              <a:t>Do some simple descriptive stat</a:t>
            </a:r>
          </a:p>
          <a:p>
            <a:pPr lvl="1"/>
            <a:r>
              <a:rPr lang="en-US" dirty="0"/>
              <a:t>Check how many n/a in each column</a:t>
            </a:r>
          </a:p>
          <a:p>
            <a:pPr lvl="1"/>
            <a:r>
              <a:rPr lang="en-US" dirty="0"/>
              <a:t>Check the histogram plot for each variables including target</a:t>
            </a:r>
          </a:p>
          <a:p>
            <a:pPr lvl="1"/>
            <a:r>
              <a:rPr lang="en-US" dirty="0"/>
              <a:t>Check the correlation matrix using </a:t>
            </a:r>
            <a:r>
              <a:rPr lang="en-US" dirty="0" err="1"/>
              <a:t>sns</a:t>
            </a:r>
            <a:r>
              <a:rPr lang="en-US" dirty="0"/>
              <a:t> heat map</a:t>
            </a:r>
          </a:p>
          <a:p>
            <a:pPr lvl="1"/>
            <a:r>
              <a:rPr lang="en-US" dirty="0"/>
              <a:t>What is your observation about multicollinearity</a:t>
            </a:r>
          </a:p>
          <a:p>
            <a:pPr lvl="1"/>
            <a:r>
              <a:rPr lang="en-US" dirty="0"/>
              <a:t>Select a small number of features (best 2) that has highest correlation with target</a:t>
            </a:r>
          </a:p>
          <a:p>
            <a:pPr lvl="1"/>
            <a:r>
              <a:rPr lang="en-US" dirty="0"/>
              <a:t>Use scatter plot for those two features to show their relationship with target</a:t>
            </a:r>
          </a:p>
          <a:p>
            <a:r>
              <a:rPr lang="en-US" dirty="0"/>
              <a:t>Create an input data matrix from the above data frame that has only those two features , along with their names</a:t>
            </a:r>
          </a:p>
          <a:p>
            <a:r>
              <a:rPr lang="en-US" dirty="0"/>
              <a:t>Create the output data matrix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7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F7A6-D23A-4503-83E5-B5483339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8256"/>
            <a:ext cx="10515600" cy="581820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78BE-94F7-44CD-82E1-656C03B4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701675"/>
            <a:ext cx="10515600" cy="4351338"/>
          </a:xfrm>
        </p:spPr>
        <p:txBody>
          <a:bodyPr/>
          <a:lstStyle/>
          <a:p>
            <a:r>
              <a:rPr lang="en-US" dirty="0"/>
              <a:t>Split data into train test (80-20) </a:t>
            </a:r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train_test_split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 = </a:t>
            </a:r>
            <a:r>
              <a:rPr lang="en-US" sz="1200" dirty="0" err="1"/>
              <a:t>train_test_split</a:t>
            </a:r>
            <a:r>
              <a:rPr lang="en-US" sz="1200" dirty="0"/>
              <a:t>(X, Y, </a:t>
            </a:r>
            <a:r>
              <a:rPr lang="en-US" sz="1200" dirty="0" err="1"/>
              <a:t>test_size</a:t>
            </a:r>
            <a:r>
              <a:rPr lang="en-US" sz="1200" dirty="0"/>
              <a:t> = 0.2, </a:t>
            </a:r>
            <a:r>
              <a:rPr lang="en-US" sz="1200" dirty="0" err="1"/>
              <a:t>random_state</a:t>
            </a:r>
            <a:r>
              <a:rPr lang="en-US" sz="1200" dirty="0"/>
              <a:t>=5)</a:t>
            </a:r>
          </a:p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and your choice of loss function</a:t>
            </a:r>
          </a:p>
          <a:p>
            <a:pPr lvl="1"/>
            <a:r>
              <a:rPr lang="en-US" dirty="0"/>
              <a:t>Train, test and evaluate the model </a:t>
            </a:r>
          </a:p>
        </p:txBody>
      </p:sp>
    </p:spTree>
    <p:extLst>
      <p:ext uri="{BB962C8B-B14F-4D97-AF65-F5344CB8AC3E}">
        <p14:creationId xmlns:p14="http://schemas.microsoft.com/office/powerpoint/2010/main" val="4550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06C-19E6-4F10-BEB0-4C35A75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dirty="0"/>
              <a:t>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E83-D530-436F-BD49-E782A092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911225"/>
            <a:ext cx="10515600" cy="4351338"/>
          </a:xfrm>
        </p:spPr>
        <p:txBody>
          <a:bodyPr/>
          <a:lstStyle/>
          <a:p>
            <a:r>
              <a:rPr lang="en-US" dirty="0"/>
              <a:t>Assume a simple data set consists of n points as pair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Where x denotes independent vector variable  and y dependent variable</a:t>
            </a:r>
          </a:p>
          <a:p>
            <a:r>
              <a:rPr lang="en-US" dirty="0"/>
              <a:t>The least square method finds the optimal parameter values by minimizing the sum, S of squared residuals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Residual plots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51C78-92BC-48FF-B788-BB7D1977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21717"/>
            <a:ext cx="1181100" cy="81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FFCBF7-29CD-4A20-A5DA-36815591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65535"/>
            <a:ext cx="1943100" cy="428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594E38-71E6-4855-BAF6-6CB502859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500" y="4230370"/>
            <a:ext cx="2781390" cy="2328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F1BD98-4A80-49C0-9286-4E3A7316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215" y="3915569"/>
            <a:ext cx="3429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A821-04E1-4780-AD96-CE6683C4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07905"/>
          </a:xfrm>
        </p:spPr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37C9-F97C-48C7-B161-69067254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901065"/>
            <a:ext cx="10515600" cy="4351338"/>
          </a:xfrm>
        </p:spPr>
        <p:txBody>
          <a:bodyPr/>
          <a:lstStyle/>
          <a:p>
            <a:r>
              <a:rPr lang="en-US" dirty="0"/>
              <a:t>Consider 4 data points – (1,6), (2,5),(3,7) and (4,10)</a:t>
            </a:r>
          </a:p>
          <a:p>
            <a:r>
              <a:rPr lang="en-US" dirty="0"/>
              <a:t>We hope to find a line y = b1 + b2 x that best fits these four points</a:t>
            </a:r>
          </a:p>
          <a:p>
            <a:r>
              <a:rPr lang="en-US" dirty="0"/>
              <a:t>So we want to solve overdetermined linear system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F0A12-0AE4-4DF8-83BD-4CF83192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515552"/>
            <a:ext cx="1609725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6CD9C-ACB0-4FD5-A0E3-06AD1869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2577306"/>
            <a:ext cx="6210300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34302-44A2-4F47-B52A-4B55C3FC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05" y="3814842"/>
            <a:ext cx="338137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18D3D-E440-46DE-AF44-F56F720E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4" y="5337649"/>
            <a:ext cx="10086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CF4B-A425-4B71-AB17-D4A42192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54037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AE08-772D-4332-B9D2-EA24D7D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00777-F5FA-4900-AFEE-239E25FF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001"/>
            <a:ext cx="10617200" cy="51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A8A9-274F-4DE9-8729-761E0D4D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10515600" cy="762795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103C-4B86-4024-A658-F53868E1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7280"/>
            <a:ext cx="10515600" cy="4351338"/>
          </a:xfrm>
        </p:spPr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Iterative vs non-iterative</a:t>
            </a:r>
          </a:p>
          <a:p>
            <a:r>
              <a:rPr lang="en-US" dirty="0"/>
              <a:t>Iterative</a:t>
            </a:r>
          </a:p>
          <a:p>
            <a:pPr lvl="1"/>
            <a:r>
              <a:rPr lang="en-US" dirty="0"/>
              <a:t>Gradient descent, 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786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520D-9F79-4BC3-85DC-55905C70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9" y="-78235"/>
            <a:ext cx="8361170" cy="57300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7F982-1378-40F2-8917-349CF64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C9C80E-1DBB-4E65-9737-009DEBFB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27" y="655040"/>
            <a:ext cx="17526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E6D413-2D86-4AAF-ACC1-7F9250D6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12" y="655040"/>
            <a:ext cx="990600" cy="857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6F41FB-65D0-4DB8-A81D-69FD0AD4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99" y="597890"/>
            <a:ext cx="1419225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CF8F1C-E0E6-49A6-A7FB-14A08CD7D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705" y="1529538"/>
            <a:ext cx="1247775" cy="36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CCFABA-2753-4DA2-86E4-B8D767E26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428" y="1796238"/>
            <a:ext cx="1457325" cy="628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FCC8C-EE3F-45AC-855D-6CCE7540A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027" y="1891488"/>
            <a:ext cx="127635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3A2AC-305A-4299-9CD7-92DFAA08BD66}"/>
              </a:ext>
            </a:extLst>
          </p:cNvPr>
          <p:cNvSpPr txBox="1"/>
          <p:nvPr/>
        </p:nvSpPr>
        <p:spPr>
          <a:xfrm>
            <a:off x="5852808" y="1730983"/>
            <a:ext cx="4596110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600" dirty="0"/>
              <a:t>OLS</a:t>
            </a:r>
          </a:p>
          <a:p>
            <a:r>
              <a:rPr lang="en-US" sz="1600" dirty="0"/>
              <a:t>Parameters equal variances &amp; uncorrelated</a:t>
            </a:r>
          </a:p>
          <a:p>
            <a:r>
              <a:rPr lang="en-US" sz="1600" dirty="0"/>
              <a:t>Errors are uncorrelated and follows gaussian , white noise(homoscedasticity)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96D49-2A10-4781-8117-B68440BE9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127" y="5146044"/>
            <a:ext cx="2219325" cy="54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56761-6DF1-4E44-9748-296CD12D8CDD}"/>
              </a:ext>
            </a:extLst>
          </p:cNvPr>
          <p:cNvSpPr txBox="1"/>
          <p:nvPr/>
        </p:nvSpPr>
        <p:spPr>
          <a:xfrm>
            <a:off x="2250831" y="3370021"/>
            <a:ext cx="7276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6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A7131-5750-4A83-92F9-420F5F285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0863" y="4936493"/>
            <a:ext cx="9715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CFBA8-3229-4345-B20B-E5FD83D29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8375" y="5152193"/>
            <a:ext cx="5553075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59763-C8F4-4716-B90B-38F9CD0F62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4427" y="3298672"/>
            <a:ext cx="160020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49E314-2D97-4738-B3EC-29CC55DAAC01}"/>
              </a:ext>
            </a:extLst>
          </p:cNvPr>
          <p:cNvSpPr txBox="1"/>
          <p:nvPr/>
        </p:nvSpPr>
        <p:spPr>
          <a:xfrm>
            <a:off x="1844427" y="2848081"/>
            <a:ext cx="660397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Weighted Least square –errors are independent but not identically distributed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A8862-8A3B-47BB-972B-564918AE54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8649" y="3188465"/>
            <a:ext cx="1971675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7B6973-A023-40DC-90F6-B547AA17CE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3976" y="3623468"/>
            <a:ext cx="695325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83D5E-C14C-48EF-BC31-44C76FAD91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063" y="3337867"/>
            <a:ext cx="2038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3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EC6F-86A5-417A-A790-93113D60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51765"/>
            <a:ext cx="10515600" cy="417195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6913-8201-4212-9D07-16988C6D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568960"/>
            <a:ext cx="10515600" cy="6370319"/>
          </a:xfrm>
        </p:spPr>
        <p:txBody>
          <a:bodyPr>
            <a:normAutofit/>
          </a:bodyPr>
          <a:lstStyle/>
          <a:p>
            <a:r>
              <a:rPr lang="en-US" dirty="0"/>
              <a:t>Linear term in linear least </a:t>
            </a:r>
            <a:r>
              <a:rPr lang="en-US" dirty="0" err="1"/>
              <a:t>sq</a:t>
            </a:r>
            <a:r>
              <a:rPr lang="en-US" dirty="0"/>
              <a:t> refers to model coefficient betas</a:t>
            </a:r>
          </a:p>
          <a:p>
            <a:r>
              <a:rPr lang="en-US" dirty="0"/>
              <a:t>It means we could apply the same linear least squares method for quadratic model</a:t>
            </a:r>
          </a:p>
          <a:p>
            <a:r>
              <a:rPr lang="en-US" dirty="0"/>
              <a:t>Solve using least square for the model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OLS method which is also a closed form expression. </a:t>
            </a:r>
          </a:p>
          <a:p>
            <a:r>
              <a:rPr lang="en-US" dirty="0"/>
              <a:t>                     is Moore-Penrose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E2F94-217C-49C9-9ADC-7DC54469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2287587"/>
            <a:ext cx="100965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8E918-CC18-4F14-9344-8D2C8E15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" y="1822324"/>
            <a:ext cx="10515600" cy="3213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0425A-B6C1-4A00-A3F0-322B3B768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2" y="586041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B324-3A3E-4911-A432-8C40B3D0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00966"/>
            <a:ext cx="10515600" cy="580072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BF96-008B-4194-9D47-D13EA64B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860424"/>
            <a:ext cx="10515600" cy="5814695"/>
          </a:xfrm>
        </p:spPr>
        <p:txBody>
          <a:bodyPr/>
          <a:lstStyle/>
          <a:p>
            <a:r>
              <a:rPr lang="en-US" dirty="0"/>
              <a:t>Generalized least square method is an extension of OLS method to cater for </a:t>
            </a:r>
            <a:r>
              <a:rPr lang="en-US" dirty="0" err="1"/>
              <a:t>heteroscadacity</a:t>
            </a:r>
            <a:r>
              <a:rPr lang="en-US" dirty="0"/>
              <a:t> and/or correlation</a:t>
            </a:r>
          </a:p>
          <a:p>
            <a:r>
              <a:rPr lang="en-US" dirty="0"/>
              <a:t>GLS – </a:t>
            </a:r>
          </a:p>
          <a:p>
            <a:r>
              <a:rPr lang="en-US" dirty="0"/>
              <a:t>Where     is the covariance matrix of errors</a:t>
            </a:r>
          </a:p>
          <a:p>
            <a:r>
              <a:rPr lang="en-US" dirty="0"/>
              <a:t>If only </a:t>
            </a:r>
            <a:r>
              <a:rPr lang="en-US" dirty="0" err="1"/>
              <a:t>heteroscadacity</a:t>
            </a:r>
            <a:r>
              <a:rPr lang="en-US" dirty="0"/>
              <a:t> is present then weighted least squares can be used</a:t>
            </a:r>
          </a:p>
          <a:p>
            <a:r>
              <a:rPr lang="en-US" dirty="0"/>
              <a:t>For </a:t>
            </a:r>
            <a:r>
              <a:rPr lang="en-US" dirty="0" err="1"/>
              <a:t>homoscadisticity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heteroscadacity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0BA7E-951D-497A-93E0-1F62DC86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468993"/>
            <a:ext cx="2981325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012A9-939A-4F4D-B833-D6911505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962704"/>
            <a:ext cx="1905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6D174-21CD-4E70-88BF-6B849BCA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470" y="2695735"/>
            <a:ext cx="52578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C6401-091A-4DDF-B056-E4FAB204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" y="3623783"/>
            <a:ext cx="2924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60DD-55C3-434F-957A-1A988A08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36526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0F3D-C53C-4A31-AC48-000EA44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873125"/>
            <a:ext cx="10515600" cy="4351338"/>
          </a:xfrm>
        </p:spPr>
        <p:txBody>
          <a:bodyPr/>
          <a:lstStyle/>
          <a:p>
            <a:r>
              <a:rPr lang="en-US" dirty="0"/>
              <a:t>Consider the following data. We want to model sales = f(advertisement)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707F75-BB1F-4A5E-B544-8951889D4A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025" y="1814552"/>
          <a:ext cx="5778500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8615332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20083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2521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89979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6749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8312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2117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29512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 (m USD)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301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Advertising (m USD)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858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864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AABAE242569448CF4C83A465BC308" ma:contentTypeVersion="2" ma:contentTypeDescription="Create a new document." ma:contentTypeScope="" ma:versionID="dbc77254c7845b390da278ee17014f3a">
  <xsd:schema xmlns:xsd="http://www.w3.org/2001/XMLSchema" xmlns:xs="http://www.w3.org/2001/XMLSchema" xmlns:p="http://schemas.microsoft.com/office/2006/metadata/properties" xmlns:ns2="15d5a492-e376-4d3f-bd83-a3d99322272c" targetNamespace="http://schemas.microsoft.com/office/2006/metadata/properties" ma:root="true" ma:fieldsID="3f807504a8d2e4e1b9d161a7efa17c14" ns2:_="">
    <xsd:import namespace="15d5a492-e376-4d3f-bd83-a3d993222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5a492-e376-4d3f-bd83-a3d993222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F8CCD-DAE0-4527-B755-2C3D4CB7085C}"/>
</file>

<file path=customXml/itemProps2.xml><?xml version="1.0" encoding="utf-8"?>
<ds:datastoreItem xmlns:ds="http://schemas.openxmlformats.org/officeDocument/2006/customXml" ds:itemID="{BEF53A98-9D39-45AD-B76A-0EEE1A86C01C}"/>
</file>

<file path=customXml/itemProps3.xml><?xml version="1.0" encoding="utf-8"?>
<ds:datastoreItem xmlns:ds="http://schemas.openxmlformats.org/officeDocument/2006/customXml" ds:itemID="{33AA5A1D-AD49-4983-B2CA-F47FF0C4227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673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Regression analysis</vt:lpstr>
      <vt:lpstr>least squares</vt:lpstr>
      <vt:lpstr>Linear least squares</vt:lpstr>
      <vt:lpstr>Linear regression</vt:lpstr>
      <vt:lpstr>Linear regression</vt:lpstr>
      <vt:lpstr>Linear Regression</vt:lpstr>
      <vt:lpstr>Contd..</vt:lpstr>
      <vt:lpstr>Contd..</vt:lpstr>
      <vt:lpstr>Contd..</vt:lpstr>
      <vt:lpstr>Weighted least squares</vt:lpstr>
      <vt:lpstr>Robust Regression</vt:lpstr>
      <vt:lpstr>Ridge Regression </vt:lpstr>
      <vt:lpstr>Ridge Regression</vt:lpstr>
      <vt:lpstr>Handling multicollinearity in linear regression</vt:lpstr>
      <vt:lpstr>Linear regression exercise</vt:lpstr>
      <vt:lpstr>Linear regression gradient descent- exercise</vt:lpstr>
      <vt:lpstr>Linear regression with real world data – ex1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Ghosh, Ranadhir</dc:creator>
  <cp:lastModifiedBy>Ghosh, Ranadhir</cp:lastModifiedBy>
  <cp:revision>15</cp:revision>
  <dcterms:created xsi:type="dcterms:W3CDTF">2020-02-13T14:15:41Z</dcterms:created>
  <dcterms:modified xsi:type="dcterms:W3CDTF">2020-02-13T15:08:24Z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0x010100EDEAABAE242569448CF4C83A465BC308</vt:lpwstr>
  </property>
</Properties>
</file>