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1015" r:id="rId3"/>
    <p:sldId id="1014" r:id="rId4"/>
    <p:sldId id="381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391" r:id="rId14"/>
    <p:sldId id="392" r:id="rId15"/>
    <p:sldId id="393" r:id="rId16"/>
    <p:sldId id="39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050F-D7A6-4237-961A-FB2E145822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8D031-D547-4535-92F9-75C8AD5D8F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91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069" y="115743"/>
            <a:ext cx="10515600" cy="640715"/>
          </a:xfrm>
        </p:spPr>
        <p:txBody>
          <a:bodyPr>
            <a:normAutofit/>
          </a:bodyPr>
          <a:lstStyle/>
          <a:p>
            <a:r>
              <a:rPr lang="en-IN" dirty="0"/>
              <a:t>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687" y="1110730"/>
            <a:ext cx="10515600" cy="435133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69" y="1110730"/>
            <a:ext cx="668655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009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698" y="1"/>
            <a:ext cx="10515600" cy="955964"/>
          </a:xfrm>
        </p:spPr>
        <p:txBody>
          <a:bodyPr/>
          <a:lstStyle/>
          <a:p>
            <a:r>
              <a:rPr lang="en-IN" dirty="0"/>
              <a:t>K means vs 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316" y="1077479"/>
            <a:ext cx="10515600" cy="4351338"/>
          </a:xfrm>
        </p:spPr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16" y="1371167"/>
            <a:ext cx="85439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60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33" y="1"/>
            <a:ext cx="10515600" cy="793630"/>
          </a:xfrm>
        </p:spPr>
        <p:txBody>
          <a:bodyPr/>
          <a:lstStyle/>
          <a:p>
            <a:r>
              <a:rPr lang="en-IN" dirty="0"/>
              <a:t>mixture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071" y="1000574"/>
            <a:ext cx="10515600" cy="5693523"/>
          </a:xfrm>
        </p:spPr>
        <p:txBody>
          <a:bodyPr>
            <a:normAutofit/>
          </a:bodyPr>
          <a:lstStyle/>
          <a:p>
            <a:r>
              <a:rPr lang="en-IN" dirty="0"/>
              <a:t>Recall two types of clustering</a:t>
            </a:r>
          </a:p>
          <a:p>
            <a:pPr lvl="1"/>
            <a:r>
              <a:rPr lang="en-IN" dirty="0"/>
              <a:t>Hard clustering</a:t>
            </a:r>
          </a:p>
          <a:p>
            <a:pPr lvl="1"/>
            <a:r>
              <a:rPr lang="en-IN" dirty="0"/>
              <a:t>Soft clustering</a:t>
            </a:r>
          </a:p>
          <a:p>
            <a:r>
              <a:rPr lang="en-IN" dirty="0"/>
              <a:t>Hard clustering</a:t>
            </a:r>
          </a:p>
          <a:p>
            <a:pPr lvl="1"/>
            <a:r>
              <a:rPr lang="en-IN" dirty="0"/>
              <a:t>Clusters </a:t>
            </a:r>
            <a:r>
              <a:rPr lang="en-IN" dirty="0" err="1"/>
              <a:t>donot</a:t>
            </a:r>
            <a:r>
              <a:rPr lang="en-IN" dirty="0"/>
              <a:t> overlap</a:t>
            </a:r>
          </a:p>
          <a:p>
            <a:pPr lvl="1"/>
            <a:r>
              <a:rPr lang="en-IN" dirty="0"/>
              <a:t>Elements have a binary membership</a:t>
            </a:r>
          </a:p>
          <a:p>
            <a:r>
              <a:rPr lang="en-IN" dirty="0"/>
              <a:t>Soft clustering</a:t>
            </a:r>
          </a:p>
          <a:p>
            <a:pPr lvl="1"/>
            <a:r>
              <a:rPr lang="en-IN" dirty="0"/>
              <a:t>Clusters may overlap</a:t>
            </a:r>
          </a:p>
          <a:p>
            <a:pPr lvl="1"/>
            <a:r>
              <a:rPr lang="en-IN" dirty="0"/>
              <a:t>Strength of association between clusters and instances</a:t>
            </a:r>
          </a:p>
          <a:p>
            <a:r>
              <a:rPr lang="en-IN" dirty="0"/>
              <a:t>Mixture model</a:t>
            </a:r>
          </a:p>
          <a:p>
            <a:pPr lvl="1"/>
            <a:r>
              <a:rPr lang="en-IN" dirty="0"/>
              <a:t>Probabilistic grounded way to do soft clustering</a:t>
            </a:r>
          </a:p>
          <a:p>
            <a:pPr lvl="1"/>
            <a:r>
              <a:rPr lang="en-IN" dirty="0"/>
              <a:t>Each cluster a generative model (Gaussian or multinomial)</a:t>
            </a:r>
          </a:p>
          <a:p>
            <a:pPr lvl="1"/>
            <a:r>
              <a:rPr lang="en-IN" dirty="0" err="1"/>
              <a:t>Parametes</a:t>
            </a:r>
            <a:r>
              <a:rPr lang="en-IN" dirty="0"/>
              <a:t> (e.g. mean / covariance's are unknown)</a:t>
            </a:r>
          </a:p>
          <a:p>
            <a:pPr lvl="1"/>
            <a:r>
              <a:rPr lang="en-IN" dirty="0"/>
              <a:t>EM algorithm allows to find those parameter values</a:t>
            </a:r>
          </a:p>
        </p:txBody>
      </p:sp>
    </p:spTree>
    <p:extLst>
      <p:ext uri="{BB962C8B-B14F-4D97-AF65-F5344CB8AC3E}">
        <p14:creationId xmlns:p14="http://schemas.microsoft.com/office/powerpoint/2010/main" val="3719821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Mixture model in 1D (with labels)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022" y="1690688"/>
            <a:ext cx="76581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66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Mixture model 1 D – source unknown but parameters known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4485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81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10" y="1690688"/>
            <a:ext cx="72199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0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 – 1d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26" y="1593186"/>
            <a:ext cx="73818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99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6C854-D844-49EF-9D7C-9C3CB628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1044575"/>
          </a:xfrm>
        </p:spPr>
        <p:txBody>
          <a:bodyPr/>
          <a:lstStyle/>
          <a:p>
            <a:r>
              <a:rPr lang="en-US"/>
              <a:t>What is Unsupervised </a:t>
            </a:r>
            <a:r>
              <a:rPr lang="en-US" dirty="0"/>
              <a:t>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AD56-2680-46EA-BA21-76E47B9D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1444625"/>
            <a:ext cx="10515600" cy="4351338"/>
          </a:xfrm>
        </p:spPr>
        <p:txBody>
          <a:bodyPr/>
          <a:lstStyle/>
          <a:p>
            <a:r>
              <a:rPr lang="en-US" dirty="0"/>
              <a:t>The AI system is presented with unlabeled, uncategorized data</a:t>
            </a:r>
          </a:p>
          <a:p>
            <a:r>
              <a:rPr lang="en-US" dirty="0"/>
              <a:t>Systems algorithms act on the data without prior training</a:t>
            </a:r>
          </a:p>
          <a:p>
            <a:r>
              <a:rPr lang="en-US" dirty="0"/>
              <a:t>There are two types </a:t>
            </a:r>
          </a:p>
          <a:p>
            <a:pPr lvl="1"/>
            <a:r>
              <a:rPr lang="en-US" dirty="0"/>
              <a:t>Clustering</a:t>
            </a:r>
          </a:p>
          <a:p>
            <a:pPr lvl="1"/>
            <a:r>
              <a:rPr lang="en-US" dirty="0"/>
              <a:t>Association</a:t>
            </a:r>
          </a:p>
        </p:txBody>
      </p:sp>
    </p:spTree>
    <p:extLst>
      <p:ext uri="{BB962C8B-B14F-4D97-AF65-F5344CB8AC3E}">
        <p14:creationId xmlns:p14="http://schemas.microsoft.com/office/powerpoint/2010/main" val="419930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5C544-4A7E-46F2-9962-865B73140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50"/>
            <a:ext cx="10515600" cy="873125"/>
          </a:xfrm>
        </p:spPr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B7060-09E5-4C78-9ECD-FE5275D90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158874"/>
            <a:ext cx="11334750" cy="5514975"/>
          </a:xfrm>
        </p:spPr>
        <p:txBody>
          <a:bodyPr>
            <a:normAutofit/>
          </a:bodyPr>
          <a:lstStyle/>
          <a:p>
            <a:r>
              <a:rPr lang="en-US" dirty="0"/>
              <a:t>A type of unsupervised learning</a:t>
            </a:r>
          </a:p>
          <a:p>
            <a:r>
              <a:rPr lang="en-US" dirty="0"/>
              <a:t>Draws references from datasets consisting of input data without labeled responses</a:t>
            </a:r>
          </a:p>
          <a:p>
            <a:r>
              <a:rPr lang="en-US" dirty="0"/>
              <a:t>Purposes</a:t>
            </a:r>
          </a:p>
          <a:p>
            <a:pPr lvl="1"/>
            <a:r>
              <a:rPr lang="en-US" dirty="0"/>
              <a:t>Find meaningful structure</a:t>
            </a:r>
          </a:p>
          <a:p>
            <a:pPr lvl="1"/>
            <a:r>
              <a:rPr lang="en-US" dirty="0"/>
              <a:t>Explanatory underlying process</a:t>
            </a:r>
          </a:p>
          <a:p>
            <a:pPr lvl="1"/>
            <a:r>
              <a:rPr lang="en-US" dirty="0"/>
              <a:t>Generative features</a:t>
            </a:r>
          </a:p>
          <a:p>
            <a:pPr lvl="1"/>
            <a:r>
              <a:rPr lang="en-US" dirty="0"/>
              <a:t>Groupings inherent in a set of examples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Density based methods</a:t>
            </a:r>
          </a:p>
          <a:p>
            <a:pPr lvl="1"/>
            <a:r>
              <a:rPr lang="en-US" dirty="0"/>
              <a:t>Hierarchical methods</a:t>
            </a:r>
          </a:p>
          <a:p>
            <a:pPr lvl="1"/>
            <a:r>
              <a:rPr lang="en-US" dirty="0"/>
              <a:t>Partitioning methods</a:t>
            </a:r>
          </a:p>
          <a:p>
            <a:pPr lvl="1"/>
            <a:r>
              <a:rPr lang="en-US" dirty="0"/>
              <a:t>Grid based methods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956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386" y="115743"/>
            <a:ext cx="10515600" cy="1325563"/>
          </a:xfrm>
        </p:spPr>
        <p:txBody>
          <a:bodyPr/>
          <a:lstStyle/>
          <a:p>
            <a:r>
              <a:rPr lang="en-IN" dirty="0"/>
              <a:t>K 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444" y="1454756"/>
            <a:ext cx="10515600" cy="435133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86" y="1454756"/>
            <a:ext cx="8372475" cy="2400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86" y="4114453"/>
            <a:ext cx="82200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62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2369"/>
            <a:ext cx="10515600" cy="782032"/>
          </a:xfrm>
        </p:spPr>
        <p:txBody>
          <a:bodyPr/>
          <a:lstStyle/>
          <a:p>
            <a:r>
              <a:rPr lang="en-IN" dirty="0"/>
              <a:t>Contd..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582" y="1097280"/>
            <a:ext cx="4616630" cy="25282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45" y="4012379"/>
            <a:ext cx="5189623" cy="264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1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0683"/>
            <a:ext cx="10515600" cy="682278"/>
          </a:xfrm>
        </p:spPr>
        <p:txBody>
          <a:bodyPr>
            <a:normAutofit/>
          </a:bodyPr>
          <a:lstStyle/>
          <a:p>
            <a:r>
              <a:rPr lang="en-IN" dirty="0"/>
              <a:t>Contd..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" y="1119443"/>
            <a:ext cx="6190211" cy="2314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44" y="3730024"/>
            <a:ext cx="4413019" cy="17516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5738" y="3862085"/>
            <a:ext cx="4513204" cy="170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2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124057"/>
            <a:ext cx="10515600" cy="740468"/>
          </a:xfrm>
        </p:spPr>
        <p:txBody>
          <a:bodyPr/>
          <a:lstStyle/>
          <a:p>
            <a:r>
              <a:rPr lang="en-IN" dirty="0"/>
              <a:t>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690" y="1227109"/>
            <a:ext cx="10515600" cy="4351338"/>
          </a:xfrm>
        </p:spPr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46833"/>
            <a:ext cx="6277754" cy="38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2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22" y="99118"/>
            <a:ext cx="10515600" cy="707217"/>
          </a:xfrm>
        </p:spPr>
        <p:txBody>
          <a:bodyPr/>
          <a:lstStyle/>
          <a:p>
            <a:r>
              <a:rPr lang="en-IN" dirty="0"/>
              <a:t>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66218"/>
            <a:ext cx="85248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40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choose 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77" y="1564401"/>
            <a:ext cx="4340715" cy="24368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785" y="3641632"/>
            <a:ext cx="5127221" cy="24360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41" y="4793073"/>
            <a:ext cx="4995083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8946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EAABAE242569448CF4C83A465BC308" ma:contentTypeVersion="2" ma:contentTypeDescription="Create a new document." ma:contentTypeScope="" ma:versionID="dbc77254c7845b390da278ee17014f3a">
  <xsd:schema xmlns:xsd="http://www.w3.org/2001/XMLSchema" xmlns:xs="http://www.w3.org/2001/XMLSchema" xmlns:p="http://schemas.microsoft.com/office/2006/metadata/properties" xmlns:ns2="15d5a492-e376-4d3f-bd83-a3d99322272c" targetNamespace="http://schemas.microsoft.com/office/2006/metadata/properties" ma:root="true" ma:fieldsID="3f807504a8d2e4e1b9d161a7efa17c14" ns2:_="">
    <xsd:import namespace="15d5a492-e376-4d3f-bd83-a3d9932227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d5a492-e376-4d3f-bd83-a3d9932227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3C9647-F0FB-4EA6-B202-BF6A280DE4F3}"/>
</file>

<file path=customXml/itemProps2.xml><?xml version="1.0" encoding="utf-8"?>
<ds:datastoreItem xmlns:ds="http://schemas.openxmlformats.org/officeDocument/2006/customXml" ds:itemID="{D9D19B3E-E961-44E5-BC18-DB45351C84BD}"/>
</file>

<file path=customXml/itemProps3.xml><?xml version="1.0" encoding="utf-8"?>
<ds:datastoreItem xmlns:ds="http://schemas.openxmlformats.org/officeDocument/2006/customXml" ds:itemID="{D2388DB8-9973-4AE8-86EC-D0AF015DF476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1340</TotalTime>
  <Words>193</Words>
  <Application>Microsoft Office PowerPoint</Application>
  <PresentationFormat>Widescreen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Wisp</vt:lpstr>
      <vt:lpstr>Unsupervised learning</vt:lpstr>
      <vt:lpstr>What is Unsupervised learning</vt:lpstr>
      <vt:lpstr>Clustering</vt:lpstr>
      <vt:lpstr>K means clustering</vt:lpstr>
      <vt:lpstr>Contd..</vt:lpstr>
      <vt:lpstr>Contd..</vt:lpstr>
      <vt:lpstr>Contd..</vt:lpstr>
      <vt:lpstr>Contd..</vt:lpstr>
      <vt:lpstr>How to choose K</vt:lpstr>
      <vt:lpstr>Contd..</vt:lpstr>
      <vt:lpstr>K means vs hierarchical clustering</vt:lpstr>
      <vt:lpstr>mixture model</vt:lpstr>
      <vt:lpstr>Mixture model in 1D (with labels)</vt:lpstr>
      <vt:lpstr>Mixture model 1 D – source unknown but parameters known</vt:lpstr>
      <vt:lpstr>EM algorithm</vt:lpstr>
      <vt:lpstr>EM – 1d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ML</dc:title>
  <dc:creator>Ghosh, Ranadhir</dc:creator>
  <cp:lastModifiedBy>Ghosh, Ranadhir</cp:lastModifiedBy>
  <cp:revision>25</cp:revision>
  <dcterms:created xsi:type="dcterms:W3CDTF">2020-02-13T14:15:41Z</dcterms:created>
  <dcterms:modified xsi:type="dcterms:W3CDTF">2020-02-14T12:54:05Z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0x010100EDEAABAE242569448CF4C83A465BC308</vt:lpwstr>
  </property>
</Properties>
</file>