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9" r:id="rId4"/>
    <p:sldId id="270" r:id="rId5"/>
    <p:sldId id="271" r:id="rId6"/>
    <p:sldId id="261" r:id="rId7"/>
    <p:sldId id="262" r:id="rId8"/>
    <p:sldId id="263" r:id="rId9"/>
    <p:sldId id="264" r:id="rId10"/>
    <p:sldId id="286" r:id="rId11"/>
    <p:sldId id="265" r:id="rId12"/>
    <p:sldId id="266" r:id="rId13"/>
    <p:sldId id="268" r:id="rId14"/>
    <p:sldId id="287" r:id="rId15"/>
    <p:sldId id="292" r:id="rId16"/>
    <p:sldId id="293" r:id="rId17"/>
    <p:sldId id="294" r:id="rId18"/>
    <p:sldId id="295" r:id="rId19"/>
    <p:sldId id="296" r:id="rId20"/>
    <p:sldId id="297" r:id="rId21"/>
    <p:sldId id="29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050F-D7A6-4237-961A-FB2E14582259}"/>
              </a:ext>
            </a:extLst>
          </p:cNvPr>
          <p:cNvSpPr>
            <a:spLocks noGrp="1"/>
          </p:cNvSpPr>
          <p:nvPr>
            <p:ph type="ctrTitle"/>
          </p:nvPr>
        </p:nvSpPr>
        <p:spPr/>
        <p:txBody>
          <a:bodyPr/>
          <a:lstStyle/>
          <a:p>
            <a:r>
              <a:rPr lang="en-US" dirty="0"/>
              <a:t>Recommendation system</a:t>
            </a:r>
          </a:p>
        </p:txBody>
      </p:sp>
      <p:sp>
        <p:nvSpPr>
          <p:cNvPr id="3" name="Subtitle 2">
            <a:extLst>
              <a:ext uri="{FF2B5EF4-FFF2-40B4-BE49-F238E27FC236}">
                <a16:creationId xmlns:a16="http://schemas.microsoft.com/office/drawing/2014/main" id="{FE28D031-D547-4535-92F9-75C8AD5D8F2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8591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0330-E951-43C1-852C-19F966A4EB52}"/>
              </a:ext>
            </a:extLst>
          </p:cNvPr>
          <p:cNvSpPr>
            <a:spLocks noGrp="1"/>
          </p:cNvSpPr>
          <p:nvPr>
            <p:ph type="title"/>
          </p:nvPr>
        </p:nvSpPr>
        <p:spPr>
          <a:xfrm>
            <a:off x="168897" y="1"/>
            <a:ext cx="10515600" cy="886120"/>
          </a:xfrm>
        </p:spPr>
        <p:txBody>
          <a:bodyPr/>
          <a:lstStyle/>
          <a:p>
            <a:r>
              <a:rPr lang="en-US" dirty="0"/>
              <a:t>Memory based approach</a:t>
            </a:r>
          </a:p>
        </p:txBody>
      </p:sp>
      <p:sp>
        <p:nvSpPr>
          <p:cNvPr id="3" name="Content Placeholder 2">
            <a:extLst>
              <a:ext uri="{FF2B5EF4-FFF2-40B4-BE49-F238E27FC236}">
                <a16:creationId xmlns:a16="http://schemas.microsoft.com/office/drawing/2014/main" id="{1C7427D9-0DF6-4D9E-8BA7-B52FB27F5A00}"/>
              </a:ext>
            </a:extLst>
          </p:cNvPr>
          <p:cNvSpPr>
            <a:spLocks noGrp="1"/>
          </p:cNvSpPr>
          <p:nvPr>
            <p:ph idx="1"/>
          </p:nvPr>
        </p:nvSpPr>
        <p:spPr>
          <a:xfrm>
            <a:off x="4511513" y="886121"/>
            <a:ext cx="7511589" cy="4351338"/>
          </a:xfrm>
        </p:spPr>
        <p:txBody>
          <a:bodyPr>
            <a:normAutofit/>
          </a:bodyPr>
          <a:lstStyle/>
          <a:p>
            <a:r>
              <a:rPr lang="en-US" sz="1400" dirty="0"/>
              <a:t>The following figure illustrates the two filtering methods in the user-item rating matrix. For user-based filtering, the similarity between user </a:t>
            </a:r>
            <a:r>
              <a:rPr lang="en-US" sz="1400" i="1" dirty="0" err="1"/>
              <a:t>u</a:t>
            </a:r>
            <a:r>
              <a:rPr lang="en-US" sz="1400" i="1" baseline="-25000" dirty="0" err="1"/>
              <a:t>k</a:t>
            </a:r>
            <a:r>
              <a:rPr lang="en-US" sz="1400" dirty="0" err="1"/>
              <a:t>and</a:t>
            </a:r>
            <a:r>
              <a:rPr lang="en-US" sz="1400" dirty="0"/>
              <a:t> user </a:t>
            </a:r>
            <a:r>
              <a:rPr lang="en-US" sz="1400" i="1" dirty="0" err="1"/>
              <a:t>u</a:t>
            </a:r>
            <a:r>
              <a:rPr lang="en-US" sz="1400" i="1" baseline="-25000" dirty="0" err="1"/>
              <a:t>l</a:t>
            </a:r>
            <a:r>
              <a:rPr lang="en-US" sz="1400" dirty="0" err="1"/>
              <a:t>is</a:t>
            </a:r>
            <a:r>
              <a:rPr lang="en-US" sz="1400" dirty="0"/>
              <a:t> calculated by averaging similarities between ratings in columns </a:t>
            </a:r>
            <a:r>
              <a:rPr lang="en-US" sz="1400" i="1" dirty="0"/>
              <a:t>i</a:t>
            </a:r>
            <a:r>
              <a:rPr lang="en-US" sz="1400" i="1" baseline="-25000" dirty="0"/>
              <a:t>2</a:t>
            </a:r>
            <a:r>
              <a:rPr lang="en-US" sz="1400" dirty="0"/>
              <a:t>,</a:t>
            </a:r>
            <a:r>
              <a:rPr lang="en-US" sz="1400" i="1" dirty="0"/>
              <a:t>i</a:t>
            </a:r>
            <a:r>
              <a:rPr lang="en-US" sz="1400" i="1" baseline="-25000" dirty="0"/>
              <a:t>3</a:t>
            </a:r>
            <a:r>
              <a:rPr lang="en-US" sz="1400" dirty="0"/>
              <a:t>and </a:t>
            </a:r>
            <a:r>
              <a:rPr lang="en-US" sz="1400" i="1" dirty="0"/>
              <a:t>i</a:t>
            </a:r>
            <a:r>
              <a:rPr lang="en-US" sz="1400" i="1" baseline="-25000" dirty="0"/>
              <a:t>n</a:t>
            </a:r>
            <a:r>
              <a:rPr lang="en-US" sz="1400" dirty="0"/>
              <a:t>. This process is iterated to compare all users. For item-based filtering, the similarity between item </a:t>
            </a:r>
            <a:r>
              <a:rPr lang="en-US" sz="1400" i="1" dirty="0" err="1"/>
              <a:t>i</a:t>
            </a:r>
            <a:r>
              <a:rPr lang="en-US" sz="1400" i="1" baseline="-25000" dirty="0" err="1"/>
              <a:t>i</a:t>
            </a:r>
            <a:r>
              <a:rPr lang="en-US" sz="1400" dirty="0" err="1"/>
              <a:t>and</a:t>
            </a:r>
            <a:r>
              <a:rPr lang="en-US" sz="1400" dirty="0"/>
              <a:t> item </a:t>
            </a:r>
            <a:r>
              <a:rPr lang="en-US" sz="1400" i="1" dirty="0" err="1"/>
              <a:t>i</a:t>
            </a:r>
            <a:r>
              <a:rPr lang="en-US" sz="1400" i="1" baseline="-25000" dirty="0" err="1"/>
              <a:t>j</a:t>
            </a:r>
            <a:r>
              <a:rPr lang="en-US" sz="1400" dirty="0" err="1"/>
              <a:t>is</a:t>
            </a:r>
            <a:r>
              <a:rPr lang="en-US" sz="1400" dirty="0"/>
              <a:t> measured by calculating similarities between ratings in rows </a:t>
            </a:r>
            <a:r>
              <a:rPr lang="en-US" sz="1400" i="1" dirty="0"/>
              <a:t>u</a:t>
            </a:r>
            <a:r>
              <a:rPr lang="en-US" sz="1400" i="1" baseline="-25000" dirty="0"/>
              <a:t>1</a:t>
            </a:r>
            <a:r>
              <a:rPr lang="en-US" sz="1400" dirty="0"/>
              <a:t>,</a:t>
            </a:r>
            <a:r>
              <a:rPr lang="en-US" sz="1400" i="1" dirty="0"/>
              <a:t>u</a:t>
            </a:r>
            <a:r>
              <a:rPr lang="en-US" sz="1400" i="1" baseline="-25000" dirty="0"/>
              <a:t>2</a:t>
            </a:r>
            <a:r>
              <a:rPr lang="en-US" sz="1400" dirty="0"/>
              <a:t>and </a:t>
            </a:r>
            <a:r>
              <a:rPr lang="en-US" sz="1400" i="1" dirty="0" err="1"/>
              <a:t>u</a:t>
            </a:r>
            <a:r>
              <a:rPr lang="en-US" sz="1400" i="1" baseline="-25000" dirty="0" err="1"/>
              <a:t>k</a:t>
            </a:r>
            <a:r>
              <a:rPr lang="en-US" sz="1400" dirty="0"/>
              <a:t>.</a:t>
            </a:r>
          </a:p>
          <a:p>
            <a:r>
              <a:rPr lang="en-US" sz="1400" dirty="0"/>
              <a:t>Similarities are commonly measured by “Pearson correlation” or “vector cosine”. The first method computes the linear correlation between two user ratings (or item ratings) and validates how much those two users (or items) vary from each other. The second method, as explained in our previous blog, treats two users (or items) as multi-dimensional vectors and compares the angle between them by taking the cosine value.</a:t>
            </a:r>
          </a:p>
          <a:p>
            <a:r>
              <a:rPr lang="en-US" sz="1400" dirty="0"/>
              <a:t>Memory-based collaborative filtering applies simple algorithms to implement the recommender system and generates good prediction quality. However, this approach is limited in scaling to larger dataset since it basically travels over the entire user-item matrix, which leads to slow computing process</a:t>
            </a:r>
          </a:p>
        </p:txBody>
      </p:sp>
      <p:pic>
        <p:nvPicPr>
          <p:cNvPr id="4" name="Picture 3">
            <a:extLst>
              <a:ext uri="{FF2B5EF4-FFF2-40B4-BE49-F238E27FC236}">
                <a16:creationId xmlns:a16="http://schemas.microsoft.com/office/drawing/2014/main" id="{6CD755F6-A060-4A2D-849A-0AFFC00DF9B2}"/>
              </a:ext>
            </a:extLst>
          </p:cNvPr>
          <p:cNvPicPr>
            <a:picLocks noChangeAspect="1"/>
          </p:cNvPicPr>
          <p:nvPr/>
        </p:nvPicPr>
        <p:blipFill>
          <a:blip r:embed="rId2"/>
          <a:stretch>
            <a:fillRect/>
          </a:stretch>
        </p:blipFill>
        <p:spPr>
          <a:xfrm>
            <a:off x="0" y="681037"/>
            <a:ext cx="4342617" cy="3169927"/>
          </a:xfrm>
          <a:prstGeom prst="rect">
            <a:avLst/>
          </a:prstGeom>
        </p:spPr>
      </p:pic>
    </p:spTree>
    <p:extLst>
      <p:ext uri="{BB962C8B-B14F-4D97-AF65-F5344CB8AC3E}">
        <p14:creationId xmlns:p14="http://schemas.microsoft.com/office/powerpoint/2010/main" val="277188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884" y="115744"/>
            <a:ext cx="10515600" cy="765406"/>
          </a:xfrm>
        </p:spPr>
        <p:txBody>
          <a:bodyPr/>
          <a:lstStyle/>
          <a:p>
            <a:r>
              <a:rPr lang="en-IN" dirty="0"/>
              <a:t>Collaborative filtering - implementation</a:t>
            </a:r>
          </a:p>
        </p:txBody>
      </p:sp>
      <p:sp>
        <p:nvSpPr>
          <p:cNvPr id="3" name="Content Placeholder 2"/>
          <p:cNvSpPr>
            <a:spLocks noGrp="1"/>
          </p:cNvSpPr>
          <p:nvPr>
            <p:ph idx="1"/>
          </p:nvPr>
        </p:nvSpPr>
        <p:spPr>
          <a:xfrm>
            <a:off x="405937" y="1094105"/>
            <a:ext cx="10515600" cy="5496475"/>
          </a:xfrm>
        </p:spPr>
        <p:txBody>
          <a:bodyPr/>
          <a:lstStyle/>
          <a:p>
            <a:r>
              <a:rPr lang="en-IN" dirty="0"/>
              <a:t>How do you determine which users are similar to each other?</a:t>
            </a:r>
          </a:p>
          <a:p>
            <a:r>
              <a:rPr lang="en-IN" dirty="0"/>
              <a:t>How do you determine which items are similar to each other?</a:t>
            </a:r>
          </a:p>
          <a:p>
            <a:r>
              <a:rPr lang="en-IN" dirty="0"/>
              <a:t>Given that you know which users are similar, how do you determine the rating that a user would give to an item based on the ratings of similar user?</a:t>
            </a:r>
          </a:p>
          <a:p>
            <a:r>
              <a:rPr lang="en-IN" dirty="0"/>
              <a:t>How do you measure the accuracy of the predicted rating</a:t>
            </a:r>
          </a:p>
          <a:p>
            <a:r>
              <a:rPr lang="en-IN" dirty="0"/>
              <a:t>For first three questions there is no one answer</a:t>
            </a:r>
          </a:p>
          <a:p>
            <a:r>
              <a:rPr lang="en-IN" dirty="0"/>
              <a:t>Depending on your choice you end up with your type of collaborative system</a:t>
            </a:r>
          </a:p>
          <a:p>
            <a:endParaRPr lang="en-IN" dirty="0"/>
          </a:p>
          <a:p>
            <a:endParaRPr lang="en-IN" dirty="0"/>
          </a:p>
        </p:txBody>
      </p:sp>
    </p:spTree>
    <p:extLst>
      <p:ext uri="{BB962C8B-B14F-4D97-AF65-F5344CB8AC3E}">
        <p14:creationId xmlns:p14="http://schemas.microsoft.com/office/powerpoint/2010/main" val="184037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02" y="140840"/>
            <a:ext cx="10515600" cy="670044"/>
          </a:xfrm>
        </p:spPr>
        <p:txBody>
          <a:bodyPr>
            <a:normAutofit/>
          </a:bodyPr>
          <a:lstStyle/>
          <a:p>
            <a:r>
              <a:rPr lang="en-IN" dirty="0"/>
              <a:t>Finding similar users on the basis of rating</a:t>
            </a:r>
          </a:p>
        </p:txBody>
      </p:sp>
      <p:sp>
        <p:nvSpPr>
          <p:cNvPr id="3" name="Content Placeholder 2"/>
          <p:cNvSpPr>
            <a:spLocks noGrp="1"/>
          </p:cNvSpPr>
          <p:nvPr>
            <p:ph idx="1"/>
          </p:nvPr>
        </p:nvSpPr>
        <p:spPr>
          <a:xfrm>
            <a:off x="372374" y="1066500"/>
            <a:ext cx="10515600" cy="5542117"/>
          </a:xfrm>
        </p:spPr>
        <p:txBody>
          <a:bodyPr/>
          <a:lstStyle/>
          <a:p>
            <a:r>
              <a:rPr lang="en-IN" dirty="0"/>
              <a:t>We plot the rating of two movies given by the user</a:t>
            </a:r>
          </a:p>
          <a:p>
            <a:endParaRPr lang="en-IN" dirty="0"/>
          </a:p>
          <a:p>
            <a:endParaRPr lang="en-IN" dirty="0"/>
          </a:p>
          <a:p>
            <a:endParaRPr lang="en-IN" dirty="0"/>
          </a:p>
          <a:p>
            <a:endParaRPr lang="en-IN" dirty="0"/>
          </a:p>
          <a:p>
            <a:endParaRPr lang="en-IN" dirty="0"/>
          </a:p>
          <a:p>
            <a:endParaRPr lang="en-IN" dirty="0"/>
          </a:p>
          <a:p>
            <a:r>
              <a:rPr lang="en-IN" dirty="0"/>
              <a:t>Different distance metric can be used </a:t>
            </a:r>
          </a:p>
          <a:p>
            <a:pPr lvl="1"/>
            <a:r>
              <a:rPr lang="en-IN" dirty="0"/>
              <a:t>Euclidian, cosine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p:cNvPicPr>
            <a:picLocks noChangeAspect="1"/>
          </p:cNvPicPr>
          <p:nvPr/>
        </p:nvPicPr>
        <p:blipFill>
          <a:blip r:embed="rId2"/>
          <a:stretch>
            <a:fillRect/>
          </a:stretch>
        </p:blipFill>
        <p:spPr>
          <a:xfrm>
            <a:off x="372374" y="1571355"/>
            <a:ext cx="3648075" cy="2714625"/>
          </a:xfrm>
          <a:prstGeom prst="rect">
            <a:avLst/>
          </a:prstGeom>
        </p:spPr>
      </p:pic>
      <p:pic>
        <p:nvPicPr>
          <p:cNvPr id="6" name="Picture 5"/>
          <p:cNvPicPr>
            <a:picLocks noChangeAspect="1"/>
          </p:cNvPicPr>
          <p:nvPr/>
        </p:nvPicPr>
        <p:blipFill>
          <a:blip r:embed="rId3"/>
          <a:stretch>
            <a:fillRect/>
          </a:stretch>
        </p:blipFill>
        <p:spPr>
          <a:xfrm>
            <a:off x="5267256" y="1862049"/>
            <a:ext cx="3369667" cy="2457391"/>
          </a:xfrm>
          <a:prstGeom prst="rect">
            <a:avLst/>
          </a:prstGeom>
        </p:spPr>
      </p:pic>
    </p:spTree>
    <p:extLst>
      <p:ext uri="{BB962C8B-B14F-4D97-AF65-F5344CB8AC3E}">
        <p14:creationId xmlns:p14="http://schemas.microsoft.com/office/powerpoint/2010/main" val="377665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0"/>
            <a:ext cx="10515600" cy="588475"/>
          </a:xfrm>
        </p:spPr>
        <p:txBody>
          <a:bodyPr>
            <a:normAutofit fontScale="90000"/>
          </a:bodyPr>
          <a:lstStyle/>
          <a:p>
            <a:r>
              <a:rPr lang="en-IN" dirty="0"/>
              <a:t>How to calculate ratings</a:t>
            </a:r>
          </a:p>
        </p:txBody>
      </p:sp>
      <p:sp>
        <p:nvSpPr>
          <p:cNvPr id="3" name="Content Placeholder 2"/>
          <p:cNvSpPr>
            <a:spLocks noGrp="1"/>
          </p:cNvSpPr>
          <p:nvPr>
            <p:ph idx="1"/>
          </p:nvPr>
        </p:nvSpPr>
        <p:spPr>
          <a:xfrm>
            <a:off x="231618" y="693941"/>
            <a:ext cx="11682742" cy="5887927"/>
          </a:xfrm>
        </p:spPr>
        <p:txBody>
          <a:bodyPr/>
          <a:lstStyle/>
          <a:p>
            <a:r>
              <a:rPr lang="en-IN" dirty="0"/>
              <a:t>Users rating R for an item I will be close to the average of the ratings given to I by the top 5 or top 10 users most similar to U</a:t>
            </a:r>
          </a:p>
          <a:p>
            <a:endParaRPr lang="en-IN" dirty="0"/>
          </a:p>
          <a:p>
            <a:endParaRPr lang="en-IN" dirty="0"/>
          </a:p>
          <a:p>
            <a:r>
              <a:rPr lang="en-IN" dirty="0"/>
              <a:t>The formula shows the average rating given by the n similar users is equal to the sum of the ratings given by them divided by the number of similar users</a:t>
            </a:r>
          </a:p>
          <a:p>
            <a:r>
              <a:rPr lang="en-IN" dirty="0"/>
              <a:t>When n number of users are not similarly similar – an weighted average approach is taken</a:t>
            </a:r>
          </a:p>
          <a:p>
            <a:r>
              <a:rPr lang="en-IN" dirty="0"/>
              <a:t>The similarity factor (weights) is the inverse of the distance metric</a:t>
            </a:r>
          </a:p>
          <a:p>
            <a:endParaRPr lang="en-IN" dirty="0"/>
          </a:p>
        </p:txBody>
      </p:sp>
      <p:pic>
        <p:nvPicPr>
          <p:cNvPr id="4" name="Picture 3"/>
          <p:cNvPicPr>
            <a:picLocks noChangeAspect="1"/>
          </p:cNvPicPr>
          <p:nvPr/>
        </p:nvPicPr>
        <p:blipFill>
          <a:blip r:embed="rId2"/>
          <a:stretch>
            <a:fillRect/>
          </a:stretch>
        </p:blipFill>
        <p:spPr>
          <a:xfrm>
            <a:off x="1673525" y="1750211"/>
            <a:ext cx="1410508" cy="630860"/>
          </a:xfrm>
          <a:prstGeom prst="rect">
            <a:avLst/>
          </a:prstGeom>
        </p:spPr>
      </p:pic>
      <p:pic>
        <p:nvPicPr>
          <p:cNvPr id="5" name="Picture 4"/>
          <p:cNvPicPr>
            <a:picLocks noChangeAspect="1"/>
          </p:cNvPicPr>
          <p:nvPr/>
        </p:nvPicPr>
        <p:blipFill>
          <a:blip r:embed="rId3"/>
          <a:stretch>
            <a:fillRect/>
          </a:stretch>
        </p:blipFill>
        <p:spPr>
          <a:xfrm>
            <a:off x="1259456" y="5002744"/>
            <a:ext cx="2192008" cy="656364"/>
          </a:xfrm>
          <a:prstGeom prst="rect">
            <a:avLst/>
          </a:prstGeom>
        </p:spPr>
      </p:pic>
    </p:spTree>
    <p:extLst>
      <p:ext uri="{BB962C8B-B14F-4D97-AF65-F5344CB8AC3E}">
        <p14:creationId xmlns:p14="http://schemas.microsoft.com/office/powerpoint/2010/main" val="137914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18E8-030E-456E-A6BC-75C78E01F1E9}"/>
              </a:ext>
            </a:extLst>
          </p:cNvPr>
          <p:cNvSpPr>
            <a:spLocks noGrp="1"/>
          </p:cNvSpPr>
          <p:nvPr>
            <p:ph type="title"/>
          </p:nvPr>
        </p:nvSpPr>
        <p:spPr>
          <a:xfrm>
            <a:off x="310299" y="138882"/>
            <a:ext cx="10515600" cy="681250"/>
          </a:xfrm>
        </p:spPr>
        <p:txBody>
          <a:bodyPr>
            <a:normAutofit/>
          </a:bodyPr>
          <a:lstStyle/>
          <a:p>
            <a:r>
              <a:rPr lang="en-US" dirty="0"/>
              <a:t>Model based - SVD</a:t>
            </a:r>
          </a:p>
        </p:txBody>
      </p:sp>
      <p:sp>
        <p:nvSpPr>
          <p:cNvPr id="3" name="Content Placeholder 2">
            <a:extLst>
              <a:ext uri="{FF2B5EF4-FFF2-40B4-BE49-F238E27FC236}">
                <a16:creationId xmlns:a16="http://schemas.microsoft.com/office/drawing/2014/main" id="{7E557334-CB9B-4FD3-87C3-EFFEFF36BFC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A8BCB34-AD80-481B-9838-6B1E04293A5C}"/>
              </a:ext>
            </a:extLst>
          </p:cNvPr>
          <p:cNvPicPr>
            <a:picLocks noChangeAspect="1"/>
          </p:cNvPicPr>
          <p:nvPr/>
        </p:nvPicPr>
        <p:blipFill>
          <a:blip r:embed="rId2"/>
          <a:stretch>
            <a:fillRect/>
          </a:stretch>
        </p:blipFill>
        <p:spPr>
          <a:xfrm>
            <a:off x="160452" y="1030762"/>
            <a:ext cx="8496300" cy="2571750"/>
          </a:xfrm>
          <a:prstGeom prst="rect">
            <a:avLst/>
          </a:prstGeom>
        </p:spPr>
      </p:pic>
    </p:spTree>
    <p:extLst>
      <p:ext uri="{BB962C8B-B14F-4D97-AF65-F5344CB8AC3E}">
        <p14:creationId xmlns:p14="http://schemas.microsoft.com/office/powerpoint/2010/main" val="199364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27F5-4459-4D0F-BDEA-2BDFB201A957}"/>
              </a:ext>
            </a:extLst>
          </p:cNvPr>
          <p:cNvSpPr>
            <a:spLocks noGrp="1"/>
          </p:cNvSpPr>
          <p:nvPr>
            <p:ph type="title"/>
          </p:nvPr>
        </p:nvSpPr>
        <p:spPr>
          <a:xfrm>
            <a:off x="621383" y="94055"/>
            <a:ext cx="10515600" cy="586982"/>
          </a:xfrm>
        </p:spPr>
        <p:txBody>
          <a:bodyPr>
            <a:normAutofit fontScale="90000"/>
          </a:bodyPr>
          <a:lstStyle/>
          <a:p>
            <a:r>
              <a:rPr lang="en-US" dirty="0"/>
              <a:t>SVD</a:t>
            </a:r>
          </a:p>
        </p:txBody>
      </p:sp>
      <p:sp>
        <p:nvSpPr>
          <p:cNvPr id="3" name="Content Placeholder 2">
            <a:extLst>
              <a:ext uri="{FF2B5EF4-FFF2-40B4-BE49-F238E27FC236}">
                <a16:creationId xmlns:a16="http://schemas.microsoft.com/office/drawing/2014/main" id="{62CB7F66-B9BA-42B1-B785-5D4C3B86904B}"/>
              </a:ext>
            </a:extLst>
          </p:cNvPr>
          <p:cNvSpPr>
            <a:spLocks noGrp="1"/>
          </p:cNvSpPr>
          <p:nvPr>
            <p:ph idx="1"/>
          </p:nvPr>
        </p:nvSpPr>
        <p:spPr>
          <a:xfrm>
            <a:off x="244312" y="892371"/>
            <a:ext cx="10515600" cy="5871574"/>
          </a:xfrm>
        </p:spPr>
        <p:txBody>
          <a:bodyPr/>
          <a:lstStyle/>
          <a:p>
            <a:r>
              <a:rPr lang="en-US" dirty="0"/>
              <a:t>Orthogonal decomposition of vector</a:t>
            </a:r>
          </a:p>
          <a:p>
            <a:endParaRPr lang="en-US" dirty="0"/>
          </a:p>
          <a:p>
            <a:endParaRPr lang="en-US" dirty="0"/>
          </a:p>
          <a:p>
            <a:endParaRPr lang="en-US" dirty="0"/>
          </a:p>
          <a:p>
            <a:endParaRPr lang="en-US" dirty="0"/>
          </a:p>
          <a:p>
            <a:endParaRPr lang="en-US" dirty="0"/>
          </a:p>
          <a:p>
            <a:endParaRPr lang="en-US" dirty="0"/>
          </a:p>
          <a:p>
            <a:endParaRPr lang="en-US" dirty="0"/>
          </a:p>
          <a:p>
            <a:r>
              <a:rPr lang="en-US" dirty="0"/>
              <a:t>When the vector (</a:t>
            </a:r>
            <a:r>
              <a:rPr lang="en-US" b="1" i="1" dirty="0"/>
              <a:t>a</a:t>
            </a:r>
            <a:r>
              <a:rPr lang="en-US" dirty="0"/>
              <a:t>) is decomposed, we get 3 pieces of information:</a:t>
            </a:r>
          </a:p>
          <a:p>
            <a:pPr lvl="1"/>
            <a:r>
              <a:rPr lang="en-US" dirty="0"/>
              <a:t>The </a:t>
            </a:r>
            <a:r>
              <a:rPr lang="en-US" b="1" dirty="0"/>
              <a:t>directions</a:t>
            </a:r>
            <a:r>
              <a:rPr lang="en-US" dirty="0"/>
              <a:t> of projection — the </a:t>
            </a:r>
            <a:r>
              <a:rPr lang="en-US" b="1" dirty="0"/>
              <a:t>unit </a:t>
            </a:r>
            <a:r>
              <a:rPr lang="en-US" dirty="0"/>
              <a:t>vectors (</a:t>
            </a:r>
            <a:r>
              <a:rPr lang="en-US" b="1" i="1" dirty="0"/>
              <a:t>v</a:t>
            </a:r>
            <a:r>
              <a:rPr lang="en-US" b="1" dirty="0"/>
              <a:t>₁ </a:t>
            </a:r>
            <a:r>
              <a:rPr lang="en-US" dirty="0"/>
              <a:t>and </a:t>
            </a:r>
            <a:r>
              <a:rPr lang="en-US" b="1" i="1" dirty="0"/>
              <a:t>v</a:t>
            </a:r>
            <a:r>
              <a:rPr lang="en-US" b="1" dirty="0"/>
              <a:t>₂</a:t>
            </a:r>
            <a:r>
              <a:rPr lang="en-US" dirty="0"/>
              <a:t>) </a:t>
            </a:r>
          </a:p>
          <a:p>
            <a:pPr lvl="1"/>
            <a:r>
              <a:rPr lang="en-US" dirty="0"/>
              <a:t>The </a:t>
            </a:r>
            <a:r>
              <a:rPr lang="en-US" b="1" dirty="0"/>
              <a:t>lengths</a:t>
            </a:r>
            <a:r>
              <a:rPr lang="en-US" dirty="0"/>
              <a:t> of projection (the </a:t>
            </a:r>
            <a:r>
              <a:rPr lang="en-US" b="1" dirty="0"/>
              <a:t>line segments</a:t>
            </a:r>
            <a:r>
              <a:rPr lang="en-US" dirty="0"/>
              <a:t> s</a:t>
            </a:r>
            <a:r>
              <a:rPr lang="en-US" b="1" i="1" dirty="0"/>
              <a:t>ₐ</a:t>
            </a:r>
            <a:r>
              <a:rPr lang="en-US" dirty="0"/>
              <a:t>₁ and s</a:t>
            </a:r>
            <a:r>
              <a:rPr lang="en-US" b="1" i="1" dirty="0"/>
              <a:t>ₐ</a:t>
            </a:r>
            <a:r>
              <a:rPr lang="en-US" dirty="0"/>
              <a:t>₂)</a:t>
            </a:r>
          </a:p>
          <a:p>
            <a:pPr lvl="1"/>
            <a:r>
              <a:rPr lang="en-US" dirty="0"/>
              <a:t>The </a:t>
            </a:r>
            <a:r>
              <a:rPr lang="en-US" b="1" dirty="0"/>
              <a:t>vectors</a:t>
            </a:r>
            <a:r>
              <a:rPr lang="en-US" dirty="0"/>
              <a:t> of projection (</a:t>
            </a:r>
            <a:r>
              <a:rPr lang="en-US" b="1" i="1" dirty="0"/>
              <a:t>pₐ</a:t>
            </a:r>
            <a:r>
              <a:rPr lang="en-US" b="1" dirty="0"/>
              <a:t>₁ </a:t>
            </a:r>
            <a:r>
              <a:rPr lang="en-US" dirty="0"/>
              <a:t>and </a:t>
            </a:r>
            <a:r>
              <a:rPr lang="en-US" b="1" i="1" dirty="0"/>
              <a:t>pₐ</a:t>
            </a:r>
            <a:r>
              <a:rPr lang="en-US" b="1" dirty="0"/>
              <a:t>₂</a:t>
            </a:r>
            <a:r>
              <a:rPr lang="en-US" dirty="0"/>
              <a:t>) </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265B619-6855-4150-B371-5FE03AB95556}"/>
              </a:ext>
            </a:extLst>
          </p:cNvPr>
          <p:cNvPicPr>
            <a:picLocks noChangeAspect="1"/>
          </p:cNvPicPr>
          <p:nvPr/>
        </p:nvPicPr>
        <p:blipFill>
          <a:blip r:embed="rId2"/>
          <a:stretch>
            <a:fillRect/>
          </a:stretch>
        </p:blipFill>
        <p:spPr>
          <a:xfrm>
            <a:off x="2486478" y="1276350"/>
            <a:ext cx="3886335" cy="2806108"/>
          </a:xfrm>
          <a:prstGeom prst="rect">
            <a:avLst/>
          </a:prstGeom>
        </p:spPr>
      </p:pic>
    </p:spTree>
    <p:extLst>
      <p:ext uri="{BB962C8B-B14F-4D97-AF65-F5344CB8AC3E}">
        <p14:creationId xmlns:p14="http://schemas.microsoft.com/office/powerpoint/2010/main" val="124286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A478-A514-4059-9F53-6E035D4C69A6}"/>
              </a:ext>
            </a:extLst>
          </p:cNvPr>
          <p:cNvSpPr>
            <a:spLocks noGrp="1"/>
          </p:cNvSpPr>
          <p:nvPr>
            <p:ph type="title"/>
          </p:nvPr>
        </p:nvSpPr>
        <p:spPr>
          <a:xfrm>
            <a:off x="696798" y="91748"/>
            <a:ext cx="10515600" cy="502141"/>
          </a:xfrm>
        </p:spPr>
        <p:txBody>
          <a:bodyPr>
            <a:normAutofit fontScale="90000"/>
          </a:bodyPr>
          <a:lstStyle/>
          <a:p>
            <a:r>
              <a:rPr lang="en-US" dirty="0"/>
              <a:t>SVD – contd..</a:t>
            </a:r>
          </a:p>
        </p:txBody>
      </p:sp>
      <p:sp>
        <p:nvSpPr>
          <p:cNvPr id="3" name="Content Placeholder 2">
            <a:extLst>
              <a:ext uri="{FF2B5EF4-FFF2-40B4-BE49-F238E27FC236}">
                <a16:creationId xmlns:a16="http://schemas.microsoft.com/office/drawing/2014/main" id="{ADBC6BE7-3225-4B1C-A8B1-446A6B5167A6}"/>
              </a:ext>
            </a:extLst>
          </p:cNvPr>
          <p:cNvSpPr>
            <a:spLocks noGrp="1"/>
          </p:cNvSpPr>
          <p:nvPr>
            <p:ph idx="1"/>
          </p:nvPr>
        </p:nvSpPr>
        <p:spPr>
          <a:xfrm>
            <a:off x="413994" y="854664"/>
            <a:ext cx="10515600" cy="5800660"/>
          </a:xfrm>
        </p:spPr>
        <p:txBody>
          <a:bodyPr/>
          <a:lstStyle/>
          <a:p>
            <a:r>
              <a:rPr lang="en-US" dirty="0"/>
              <a:t>Direction of projection represent the direction onto which we project or decompose – in the example they are X and Y axes</a:t>
            </a:r>
          </a:p>
          <a:p>
            <a:r>
              <a:rPr lang="en-US" dirty="0"/>
              <a:t>The lengths of projections indicates how much of the vector is contained in each direction (sa1 &gt; sa2)</a:t>
            </a:r>
          </a:p>
          <a:p>
            <a:r>
              <a:rPr lang="en-US" dirty="0"/>
              <a:t>The vector of projection are used to reconstruct the o vector by adding them together. pa1 = sa1 * v1 and pa2 = sa2*v2. So this part is redundant as we can use first two to reconstruct the vector</a:t>
            </a:r>
          </a:p>
          <a:p>
            <a:r>
              <a:rPr lang="en-US" dirty="0"/>
              <a:t>So we observe that any vector can be decomposed into</a:t>
            </a:r>
          </a:p>
          <a:p>
            <a:pPr lvl="1"/>
            <a:r>
              <a:rPr lang="en-US" dirty="0"/>
              <a:t>Projection direction unit vectors (v1, v2,..)</a:t>
            </a:r>
          </a:p>
          <a:p>
            <a:pPr lvl="1"/>
            <a:r>
              <a:rPr lang="en-US" dirty="0"/>
              <a:t>Length of projections onto them (sa1, sa2,..)</a:t>
            </a:r>
          </a:p>
          <a:p>
            <a:r>
              <a:rPr lang="en-US" dirty="0"/>
              <a:t>When we extend this observation to more then one vector and to all dimension then we get SVD</a:t>
            </a:r>
          </a:p>
          <a:p>
            <a:pPr lvl="1"/>
            <a:endParaRPr lang="en-US" dirty="0"/>
          </a:p>
          <a:p>
            <a:endParaRPr lang="en-US" dirty="0"/>
          </a:p>
          <a:p>
            <a:endParaRPr lang="en-US" dirty="0"/>
          </a:p>
        </p:txBody>
      </p:sp>
    </p:spTree>
    <p:extLst>
      <p:ext uri="{BB962C8B-B14F-4D97-AF65-F5344CB8AC3E}">
        <p14:creationId xmlns:p14="http://schemas.microsoft.com/office/powerpoint/2010/main" val="1868342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7DB2-A8CB-4D81-B53F-912832CDC557}"/>
              </a:ext>
            </a:extLst>
          </p:cNvPr>
          <p:cNvSpPr>
            <a:spLocks noGrp="1"/>
          </p:cNvSpPr>
          <p:nvPr>
            <p:ph type="title"/>
          </p:nvPr>
        </p:nvSpPr>
        <p:spPr>
          <a:xfrm>
            <a:off x="451701" y="18256"/>
            <a:ext cx="10515600" cy="662782"/>
          </a:xfrm>
        </p:spPr>
        <p:txBody>
          <a:bodyPr>
            <a:normAutofit/>
          </a:bodyPr>
          <a:lstStyle/>
          <a:p>
            <a:r>
              <a:rPr lang="en-US" dirty="0"/>
              <a:t>SVD – contd..</a:t>
            </a:r>
          </a:p>
        </p:txBody>
      </p:sp>
      <p:sp>
        <p:nvSpPr>
          <p:cNvPr id="3" name="Content Placeholder 2">
            <a:extLst>
              <a:ext uri="{FF2B5EF4-FFF2-40B4-BE49-F238E27FC236}">
                <a16:creationId xmlns:a16="http://schemas.microsoft.com/office/drawing/2014/main" id="{10812424-170C-4CBD-ABC1-9A2F8BE65FF2}"/>
              </a:ext>
            </a:extLst>
          </p:cNvPr>
          <p:cNvSpPr>
            <a:spLocks noGrp="1"/>
          </p:cNvSpPr>
          <p:nvPr>
            <p:ph idx="1"/>
          </p:nvPr>
        </p:nvSpPr>
        <p:spPr>
          <a:xfrm>
            <a:off x="319726" y="681038"/>
            <a:ext cx="10515600" cy="6158706"/>
          </a:xfrm>
        </p:spPr>
        <p:txBody>
          <a:bodyPr/>
          <a:lstStyle/>
          <a:p>
            <a:r>
              <a:rPr lang="en-US" dirty="0"/>
              <a:t>The length of the projection can be obtained using dot product</a:t>
            </a:r>
          </a:p>
          <a:p>
            <a:r>
              <a:rPr lang="en-US" dirty="0"/>
              <a:t>A different orthogonal axes is considered this time</a:t>
            </a:r>
          </a:p>
          <a:p>
            <a:endParaRPr lang="en-US" dirty="0"/>
          </a:p>
        </p:txBody>
      </p:sp>
      <p:pic>
        <p:nvPicPr>
          <p:cNvPr id="5" name="Picture 4">
            <a:extLst>
              <a:ext uri="{FF2B5EF4-FFF2-40B4-BE49-F238E27FC236}">
                <a16:creationId xmlns:a16="http://schemas.microsoft.com/office/drawing/2014/main" id="{20A40E70-42A4-4158-98B5-03FDFD67D882}"/>
              </a:ext>
            </a:extLst>
          </p:cNvPr>
          <p:cNvPicPr>
            <a:picLocks noChangeAspect="1"/>
          </p:cNvPicPr>
          <p:nvPr/>
        </p:nvPicPr>
        <p:blipFill>
          <a:blip r:embed="rId2"/>
          <a:stretch>
            <a:fillRect/>
          </a:stretch>
        </p:blipFill>
        <p:spPr>
          <a:xfrm>
            <a:off x="319726" y="1869903"/>
            <a:ext cx="3067039" cy="2375576"/>
          </a:xfrm>
          <a:prstGeom prst="rect">
            <a:avLst/>
          </a:prstGeom>
        </p:spPr>
      </p:pic>
      <p:pic>
        <p:nvPicPr>
          <p:cNvPr id="6" name="Picture 5">
            <a:extLst>
              <a:ext uri="{FF2B5EF4-FFF2-40B4-BE49-F238E27FC236}">
                <a16:creationId xmlns:a16="http://schemas.microsoft.com/office/drawing/2014/main" id="{2AD926A1-4167-4846-98CB-1F18EB6079B7}"/>
              </a:ext>
            </a:extLst>
          </p:cNvPr>
          <p:cNvPicPr>
            <a:picLocks noChangeAspect="1"/>
          </p:cNvPicPr>
          <p:nvPr/>
        </p:nvPicPr>
        <p:blipFill>
          <a:blip r:embed="rId3"/>
          <a:stretch>
            <a:fillRect/>
          </a:stretch>
        </p:blipFill>
        <p:spPr>
          <a:xfrm>
            <a:off x="3487918" y="2131002"/>
            <a:ext cx="4684481" cy="2194779"/>
          </a:xfrm>
          <a:prstGeom prst="rect">
            <a:avLst/>
          </a:prstGeom>
        </p:spPr>
      </p:pic>
      <p:pic>
        <p:nvPicPr>
          <p:cNvPr id="7" name="Picture 6">
            <a:extLst>
              <a:ext uri="{FF2B5EF4-FFF2-40B4-BE49-F238E27FC236}">
                <a16:creationId xmlns:a16="http://schemas.microsoft.com/office/drawing/2014/main" id="{4BF54579-F3F6-446F-92E9-E3E50FD87BC5}"/>
              </a:ext>
            </a:extLst>
          </p:cNvPr>
          <p:cNvPicPr>
            <a:picLocks noChangeAspect="1"/>
          </p:cNvPicPr>
          <p:nvPr/>
        </p:nvPicPr>
        <p:blipFill>
          <a:blip r:embed="rId4"/>
          <a:stretch>
            <a:fillRect/>
          </a:stretch>
        </p:blipFill>
        <p:spPr>
          <a:xfrm>
            <a:off x="319726" y="4817862"/>
            <a:ext cx="4606565" cy="1009429"/>
          </a:xfrm>
          <a:prstGeom prst="rect">
            <a:avLst/>
          </a:prstGeom>
        </p:spPr>
      </p:pic>
      <p:pic>
        <p:nvPicPr>
          <p:cNvPr id="8" name="Picture 7">
            <a:extLst>
              <a:ext uri="{FF2B5EF4-FFF2-40B4-BE49-F238E27FC236}">
                <a16:creationId xmlns:a16="http://schemas.microsoft.com/office/drawing/2014/main" id="{F5F328DF-B75D-44DA-809C-437EC43FA870}"/>
              </a:ext>
            </a:extLst>
          </p:cNvPr>
          <p:cNvPicPr>
            <a:picLocks noChangeAspect="1"/>
          </p:cNvPicPr>
          <p:nvPr/>
        </p:nvPicPr>
        <p:blipFill>
          <a:blip r:embed="rId5"/>
          <a:stretch>
            <a:fillRect/>
          </a:stretch>
        </p:blipFill>
        <p:spPr>
          <a:xfrm>
            <a:off x="5524107" y="4611973"/>
            <a:ext cx="6214179" cy="1246691"/>
          </a:xfrm>
          <a:prstGeom prst="rect">
            <a:avLst/>
          </a:prstGeom>
        </p:spPr>
      </p:pic>
      <p:pic>
        <p:nvPicPr>
          <p:cNvPr id="9" name="Picture 8">
            <a:extLst>
              <a:ext uri="{FF2B5EF4-FFF2-40B4-BE49-F238E27FC236}">
                <a16:creationId xmlns:a16="http://schemas.microsoft.com/office/drawing/2014/main" id="{0BF77175-F8CC-4D61-9BF6-CA63F1E9EF99}"/>
              </a:ext>
            </a:extLst>
          </p:cNvPr>
          <p:cNvPicPr>
            <a:picLocks noChangeAspect="1"/>
          </p:cNvPicPr>
          <p:nvPr/>
        </p:nvPicPr>
        <p:blipFill>
          <a:blip r:embed="rId6"/>
          <a:stretch>
            <a:fillRect/>
          </a:stretch>
        </p:blipFill>
        <p:spPr>
          <a:xfrm>
            <a:off x="9021452" y="1187095"/>
            <a:ext cx="2646869" cy="2187855"/>
          </a:xfrm>
          <a:prstGeom prst="rect">
            <a:avLst/>
          </a:prstGeom>
        </p:spPr>
      </p:pic>
    </p:spTree>
    <p:extLst>
      <p:ext uri="{BB962C8B-B14F-4D97-AF65-F5344CB8AC3E}">
        <p14:creationId xmlns:p14="http://schemas.microsoft.com/office/powerpoint/2010/main" val="394447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734F-098B-4D68-A8BB-D20A54563DB1}"/>
              </a:ext>
            </a:extLst>
          </p:cNvPr>
          <p:cNvSpPr>
            <a:spLocks noGrp="1"/>
          </p:cNvSpPr>
          <p:nvPr>
            <p:ph type="title"/>
          </p:nvPr>
        </p:nvSpPr>
        <p:spPr>
          <a:xfrm>
            <a:off x="225458" y="84628"/>
            <a:ext cx="10515600" cy="596409"/>
          </a:xfrm>
        </p:spPr>
        <p:txBody>
          <a:bodyPr>
            <a:normAutofit fontScale="90000"/>
          </a:bodyPr>
          <a:lstStyle/>
          <a:p>
            <a:r>
              <a:rPr lang="en-US" dirty="0"/>
              <a:t>SVD – contd..</a:t>
            </a:r>
          </a:p>
        </p:txBody>
      </p:sp>
      <p:sp>
        <p:nvSpPr>
          <p:cNvPr id="3" name="Content Placeholder 2">
            <a:extLst>
              <a:ext uri="{FF2B5EF4-FFF2-40B4-BE49-F238E27FC236}">
                <a16:creationId xmlns:a16="http://schemas.microsoft.com/office/drawing/2014/main" id="{E8D7756F-F77D-4CF2-9B83-8142E31586ED}"/>
              </a:ext>
            </a:extLst>
          </p:cNvPr>
          <p:cNvSpPr>
            <a:spLocks noGrp="1"/>
          </p:cNvSpPr>
          <p:nvPr>
            <p:ph idx="1"/>
          </p:nvPr>
        </p:nvSpPr>
        <p:spPr>
          <a:xfrm>
            <a:off x="225458" y="798103"/>
            <a:ext cx="10515600" cy="4351338"/>
          </a:xfrm>
        </p:spPr>
        <p:txBody>
          <a:bodyPr/>
          <a:lstStyle/>
          <a:p>
            <a:r>
              <a:rPr lang="en-US" dirty="0"/>
              <a:t>Adding one more point </a:t>
            </a:r>
          </a:p>
        </p:txBody>
      </p:sp>
      <p:pic>
        <p:nvPicPr>
          <p:cNvPr id="4" name="Picture 3">
            <a:extLst>
              <a:ext uri="{FF2B5EF4-FFF2-40B4-BE49-F238E27FC236}">
                <a16:creationId xmlns:a16="http://schemas.microsoft.com/office/drawing/2014/main" id="{67A4A787-72E7-41B1-B510-31581A7BFC06}"/>
              </a:ext>
            </a:extLst>
          </p:cNvPr>
          <p:cNvPicPr>
            <a:picLocks noChangeAspect="1"/>
          </p:cNvPicPr>
          <p:nvPr/>
        </p:nvPicPr>
        <p:blipFill>
          <a:blip r:embed="rId2"/>
          <a:stretch>
            <a:fillRect/>
          </a:stretch>
        </p:blipFill>
        <p:spPr>
          <a:xfrm>
            <a:off x="848413" y="1298513"/>
            <a:ext cx="3687746" cy="3350518"/>
          </a:xfrm>
          <a:prstGeom prst="rect">
            <a:avLst/>
          </a:prstGeom>
        </p:spPr>
      </p:pic>
      <p:pic>
        <p:nvPicPr>
          <p:cNvPr id="5" name="Picture 4">
            <a:extLst>
              <a:ext uri="{FF2B5EF4-FFF2-40B4-BE49-F238E27FC236}">
                <a16:creationId xmlns:a16="http://schemas.microsoft.com/office/drawing/2014/main" id="{47600CFA-D432-471E-95C1-93F441A792DD}"/>
              </a:ext>
            </a:extLst>
          </p:cNvPr>
          <p:cNvPicPr>
            <a:picLocks noChangeAspect="1"/>
          </p:cNvPicPr>
          <p:nvPr/>
        </p:nvPicPr>
        <p:blipFill>
          <a:blip r:embed="rId3"/>
          <a:stretch>
            <a:fillRect/>
          </a:stretch>
        </p:blipFill>
        <p:spPr>
          <a:xfrm>
            <a:off x="4989431" y="1207005"/>
            <a:ext cx="5842261" cy="1922841"/>
          </a:xfrm>
          <a:prstGeom prst="rect">
            <a:avLst/>
          </a:prstGeom>
        </p:spPr>
      </p:pic>
      <p:pic>
        <p:nvPicPr>
          <p:cNvPr id="6" name="Picture 5">
            <a:extLst>
              <a:ext uri="{FF2B5EF4-FFF2-40B4-BE49-F238E27FC236}">
                <a16:creationId xmlns:a16="http://schemas.microsoft.com/office/drawing/2014/main" id="{7E963581-F40D-44A3-BD89-AA4CF8CCBB28}"/>
              </a:ext>
            </a:extLst>
          </p:cNvPr>
          <p:cNvPicPr>
            <a:picLocks noChangeAspect="1"/>
          </p:cNvPicPr>
          <p:nvPr/>
        </p:nvPicPr>
        <p:blipFill>
          <a:blip r:embed="rId4"/>
          <a:stretch>
            <a:fillRect/>
          </a:stretch>
        </p:blipFill>
        <p:spPr>
          <a:xfrm>
            <a:off x="134824" y="4747783"/>
            <a:ext cx="5214496" cy="1855252"/>
          </a:xfrm>
          <a:prstGeom prst="rect">
            <a:avLst/>
          </a:prstGeom>
        </p:spPr>
      </p:pic>
      <p:pic>
        <p:nvPicPr>
          <p:cNvPr id="7" name="Picture 6">
            <a:extLst>
              <a:ext uri="{FF2B5EF4-FFF2-40B4-BE49-F238E27FC236}">
                <a16:creationId xmlns:a16="http://schemas.microsoft.com/office/drawing/2014/main" id="{C2D998A1-54AA-4CAB-A469-6F6F663E693A}"/>
              </a:ext>
            </a:extLst>
          </p:cNvPr>
          <p:cNvPicPr>
            <a:picLocks noChangeAspect="1"/>
          </p:cNvPicPr>
          <p:nvPr/>
        </p:nvPicPr>
        <p:blipFill>
          <a:blip r:embed="rId5"/>
          <a:stretch>
            <a:fillRect/>
          </a:stretch>
        </p:blipFill>
        <p:spPr>
          <a:xfrm>
            <a:off x="5586882" y="4144171"/>
            <a:ext cx="5504417" cy="765880"/>
          </a:xfrm>
          <a:prstGeom prst="rect">
            <a:avLst/>
          </a:prstGeom>
        </p:spPr>
      </p:pic>
      <p:pic>
        <p:nvPicPr>
          <p:cNvPr id="8" name="Picture 7">
            <a:extLst>
              <a:ext uri="{FF2B5EF4-FFF2-40B4-BE49-F238E27FC236}">
                <a16:creationId xmlns:a16="http://schemas.microsoft.com/office/drawing/2014/main" id="{E0207356-6FFA-4F0F-905B-3250C84D9A50}"/>
              </a:ext>
            </a:extLst>
          </p:cNvPr>
          <p:cNvPicPr>
            <a:picLocks noChangeAspect="1"/>
          </p:cNvPicPr>
          <p:nvPr/>
        </p:nvPicPr>
        <p:blipFill>
          <a:blip r:embed="rId6"/>
          <a:stretch>
            <a:fillRect/>
          </a:stretch>
        </p:blipFill>
        <p:spPr>
          <a:xfrm>
            <a:off x="5808056" y="5591191"/>
            <a:ext cx="5062068" cy="1000764"/>
          </a:xfrm>
          <a:prstGeom prst="rect">
            <a:avLst/>
          </a:prstGeom>
        </p:spPr>
      </p:pic>
    </p:spTree>
    <p:extLst>
      <p:ext uri="{BB962C8B-B14F-4D97-AF65-F5344CB8AC3E}">
        <p14:creationId xmlns:p14="http://schemas.microsoft.com/office/powerpoint/2010/main" val="251717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5633-BE1C-452C-A2B1-C5955D0252DB}"/>
              </a:ext>
            </a:extLst>
          </p:cNvPr>
          <p:cNvSpPr>
            <a:spLocks noGrp="1"/>
          </p:cNvSpPr>
          <p:nvPr>
            <p:ph type="title"/>
          </p:nvPr>
        </p:nvSpPr>
        <p:spPr>
          <a:xfrm>
            <a:off x="451701" y="18256"/>
            <a:ext cx="10515600" cy="575634"/>
          </a:xfrm>
        </p:spPr>
        <p:txBody>
          <a:bodyPr>
            <a:normAutofit fontScale="90000"/>
          </a:bodyPr>
          <a:lstStyle/>
          <a:p>
            <a:r>
              <a:rPr lang="en-US" dirty="0"/>
              <a:t>SVD – contd..</a:t>
            </a:r>
          </a:p>
        </p:txBody>
      </p:sp>
      <p:sp>
        <p:nvSpPr>
          <p:cNvPr id="3" name="Content Placeholder 2">
            <a:extLst>
              <a:ext uri="{FF2B5EF4-FFF2-40B4-BE49-F238E27FC236}">
                <a16:creationId xmlns:a16="http://schemas.microsoft.com/office/drawing/2014/main" id="{10F336A2-7FDD-4AF2-A140-58D2E1679B91}"/>
              </a:ext>
            </a:extLst>
          </p:cNvPr>
          <p:cNvSpPr>
            <a:spLocks noGrp="1"/>
          </p:cNvSpPr>
          <p:nvPr>
            <p:ph idx="1"/>
          </p:nvPr>
        </p:nvSpPr>
        <p:spPr>
          <a:xfrm>
            <a:off x="348007" y="656702"/>
            <a:ext cx="10515600" cy="6092889"/>
          </a:xfrm>
        </p:spPr>
        <p:txBody>
          <a:bodyPr/>
          <a:lstStyle/>
          <a:p>
            <a:endParaRPr lang="en-US" dirty="0"/>
          </a:p>
          <a:p>
            <a:endParaRPr lang="en-US" dirty="0"/>
          </a:p>
          <a:p>
            <a:endParaRPr lang="en-US" dirty="0"/>
          </a:p>
          <a:p>
            <a:endParaRPr lang="en-US" dirty="0"/>
          </a:p>
          <a:p>
            <a:endParaRPr lang="en-US" dirty="0"/>
          </a:p>
          <a:p>
            <a:r>
              <a:rPr lang="en-US" dirty="0"/>
              <a:t>We can now normalize the column vectors</a:t>
            </a:r>
          </a:p>
          <a:p>
            <a:endParaRPr lang="en-US" dirty="0"/>
          </a:p>
        </p:txBody>
      </p:sp>
      <p:pic>
        <p:nvPicPr>
          <p:cNvPr id="5" name="Picture 4">
            <a:extLst>
              <a:ext uri="{FF2B5EF4-FFF2-40B4-BE49-F238E27FC236}">
                <a16:creationId xmlns:a16="http://schemas.microsoft.com/office/drawing/2014/main" id="{42CFD6BF-4321-482F-9E31-723282EC5D2D}"/>
              </a:ext>
            </a:extLst>
          </p:cNvPr>
          <p:cNvPicPr>
            <a:picLocks noChangeAspect="1"/>
          </p:cNvPicPr>
          <p:nvPr/>
        </p:nvPicPr>
        <p:blipFill>
          <a:blip r:embed="rId2"/>
          <a:stretch>
            <a:fillRect/>
          </a:stretch>
        </p:blipFill>
        <p:spPr>
          <a:xfrm>
            <a:off x="348007" y="656703"/>
            <a:ext cx="5053258" cy="2484619"/>
          </a:xfrm>
          <a:prstGeom prst="rect">
            <a:avLst/>
          </a:prstGeom>
        </p:spPr>
      </p:pic>
      <p:pic>
        <p:nvPicPr>
          <p:cNvPr id="7" name="Picture 6">
            <a:extLst>
              <a:ext uri="{FF2B5EF4-FFF2-40B4-BE49-F238E27FC236}">
                <a16:creationId xmlns:a16="http://schemas.microsoft.com/office/drawing/2014/main" id="{EE351324-4EE1-48E0-A561-91BF0D0C7397}"/>
              </a:ext>
            </a:extLst>
          </p:cNvPr>
          <p:cNvPicPr>
            <a:picLocks noChangeAspect="1"/>
          </p:cNvPicPr>
          <p:nvPr/>
        </p:nvPicPr>
        <p:blipFill>
          <a:blip r:embed="rId3"/>
          <a:stretch>
            <a:fillRect/>
          </a:stretch>
        </p:blipFill>
        <p:spPr>
          <a:xfrm>
            <a:off x="625453" y="5103897"/>
            <a:ext cx="4234701" cy="1645694"/>
          </a:xfrm>
          <a:prstGeom prst="rect">
            <a:avLst/>
          </a:prstGeom>
        </p:spPr>
      </p:pic>
      <p:pic>
        <p:nvPicPr>
          <p:cNvPr id="8" name="Picture 7">
            <a:extLst>
              <a:ext uri="{FF2B5EF4-FFF2-40B4-BE49-F238E27FC236}">
                <a16:creationId xmlns:a16="http://schemas.microsoft.com/office/drawing/2014/main" id="{2A849DB5-6950-472A-8281-EB0DB4BF1DDB}"/>
              </a:ext>
            </a:extLst>
          </p:cNvPr>
          <p:cNvPicPr>
            <a:picLocks noChangeAspect="1"/>
          </p:cNvPicPr>
          <p:nvPr/>
        </p:nvPicPr>
        <p:blipFill>
          <a:blip r:embed="rId4"/>
          <a:stretch>
            <a:fillRect/>
          </a:stretch>
        </p:blipFill>
        <p:spPr>
          <a:xfrm>
            <a:off x="451701" y="3786665"/>
            <a:ext cx="5516055" cy="1158791"/>
          </a:xfrm>
          <a:prstGeom prst="rect">
            <a:avLst/>
          </a:prstGeom>
        </p:spPr>
      </p:pic>
      <p:pic>
        <p:nvPicPr>
          <p:cNvPr id="9" name="Picture 8">
            <a:extLst>
              <a:ext uri="{FF2B5EF4-FFF2-40B4-BE49-F238E27FC236}">
                <a16:creationId xmlns:a16="http://schemas.microsoft.com/office/drawing/2014/main" id="{82CAE87D-2723-4332-B19B-C0C74AC6975B}"/>
              </a:ext>
            </a:extLst>
          </p:cNvPr>
          <p:cNvPicPr>
            <a:picLocks noChangeAspect="1"/>
          </p:cNvPicPr>
          <p:nvPr/>
        </p:nvPicPr>
        <p:blipFill>
          <a:blip r:embed="rId5"/>
          <a:stretch>
            <a:fillRect/>
          </a:stretch>
        </p:blipFill>
        <p:spPr>
          <a:xfrm>
            <a:off x="6483308" y="5103897"/>
            <a:ext cx="3596743" cy="1101166"/>
          </a:xfrm>
          <a:prstGeom prst="rect">
            <a:avLst/>
          </a:prstGeom>
        </p:spPr>
      </p:pic>
    </p:spTree>
    <p:extLst>
      <p:ext uri="{BB962C8B-B14F-4D97-AF65-F5344CB8AC3E}">
        <p14:creationId xmlns:p14="http://schemas.microsoft.com/office/powerpoint/2010/main" val="334695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8F50-3D30-499D-A196-178D01D92F1A}"/>
              </a:ext>
            </a:extLst>
          </p:cNvPr>
          <p:cNvSpPr>
            <a:spLocks noGrp="1"/>
          </p:cNvSpPr>
          <p:nvPr>
            <p:ph type="title"/>
          </p:nvPr>
        </p:nvSpPr>
        <p:spPr/>
        <p:txBody>
          <a:bodyPr/>
          <a:lstStyle/>
          <a:p>
            <a:r>
              <a:rPr lang="en-US" dirty="0"/>
              <a:t>Information filtering</a:t>
            </a:r>
          </a:p>
        </p:txBody>
      </p:sp>
      <p:sp>
        <p:nvSpPr>
          <p:cNvPr id="3" name="Content Placeholder 2">
            <a:extLst>
              <a:ext uri="{FF2B5EF4-FFF2-40B4-BE49-F238E27FC236}">
                <a16:creationId xmlns:a16="http://schemas.microsoft.com/office/drawing/2014/main" id="{0B11C680-324A-4B11-B0A8-851096DB10FD}"/>
              </a:ext>
            </a:extLst>
          </p:cNvPr>
          <p:cNvSpPr>
            <a:spLocks noGrp="1"/>
          </p:cNvSpPr>
          <p:nvPr>
            <p:ph idx="1"/>
          </p:nvPr>
        </p:nvSpPr>
        <p:spPr/>
        <p:txBody>
          <a:bodyPr>
            <a:normAutofit/>
          </a:bodyPr>
          <a:lstStyle/>
          <a:p>
            <a:r>
              <a:rPr lang="en-US" dirty="0"/>
              <a:t>This topic has become attractive since 1990</a:t>
            </a:r>
          </a:p>
          <a:p>
            <a:r>
              <a:rPr lang="en-US" dirty="0"/>
              <a:t>Motivated by the demand of personalization on-line information service</a:t>
            </a:r>
          </a:p>
          <a:p>
            <a:r>
              <a:rPr lang="en-US" dirty="0"/>
              <a:t>E.g. news filtering, movie recommendation system</a:t>
            </a:r>
          </a:p>
          <a:p>
            <a:r>
              <a:rPr lang="en-US" dirty="0"/>
              <a:t>It also aims to help people find desired information items</a:t>
            </a:r>
          </a:p>
          <a:p>
            <a:r>
              <a:rPr lang="en-US" dirty="0"/>
              <a:t>Unlike information retrieval it focuses on users long term and stable information need</a:t>
            </a:r>
          </a:p>
          <a:p>
            <a:r>
              <a:rPr lang="en-US" dirty="0"/>
              <a:t>It mostly operates on a dynamically changing information streams </a:t>
            </a:r>
          </a:p>
          <a:p>
            <a:r>
              <a:rPr lang="en-US" dirty="0"/>
              <a:t>Users profile is learnt based on users previously expressed opinions on example items</a:t>
            </a:r>
          </a:p>
          <a:p>
            <a:endParaRPr lang="en-US" dirty="0"/>
          </a:p>
        </p:txBody>
      </p:sp>
    </p:spTree>
    <p:extLst>
      <p:ext uri="{BB962C8B-B14F-4D97-AF65-F5344CB8AC3E}">
        <p14:creationId xmlns:p14="http://schemas.microsoft.com/office/powerpoint/2010/main" val="2524736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9CCA-8392-437B-8A50-DED2A4A4057C}"/>
              </a:ext>
            </a:extLst>
          </p:cNvPr>
          <p:cNvSpPr>
            <a:spLocks noGrp="1"/>
          </p:cNvSpPr>
          <p:nvPr>
            <p:ph type="title"/>
          </p:nvPr>
        </p:nvSpPr>
        <p:spPr>
          <a:xfrm>
            <a:off x="442274" y="131762"/>
            <a:ext cx="10515600" cy="549275"/>
          </a:xfrm>
        </p:spPr>
        <p:txBody>
          <a:bodyPr>
            <a:normAutofit fontScale="90000"/>
          </a:bodyPr>
          <a:lstStyle/>
          <a:p>
            <a:r>
              <a:rPr lang="en-US" dirty="0"/>
              <a:t>SVD contd..</a:t>
            </a:r>
          </a:p>
        </p:txBody>
      </p:sp>
      <p:sp>
        <p:nvSpPr>
          <p:cNvPr id="3" name="Content Placeholder 2">
            <a:extLst>
              <a:ext uri="{FF2B5EF4-FFF2-40B4-BE49-F238E27FC236}">
                <a16:creationId xmlns:a16="http://schemas.microsoft.com/office/drawing/2014/main" id="{067B3E6C-AC33-47E2-B0F8-416AC90505F1}"/>
              </a:ext>
            </a:extLst>
          </p:cNvPr>
          <p:cNvSpPr>
            <a:spLocks noGrp="1"/>
          </p:cNvSpPr>
          <p:nvPr>
            <p:ph idx="1"/>
          </p:nvPr>
        </p:nvSpPr>
        <p:spPr>
          <a:xfrm>
            <a:off x="225457" y="930078"/>
            <a:ext cx="10515600" cy="5612123"/>
          </a:xfrm>
        </p:spPr>
        <p:txBody>
          <a:bodyPr/>
          <a:lstStyle/>
          <a:p>
            <a:endParaRPr lang="en-US" dirty="0"/>
          </a:p>
          <a:p>
            <a:endParaRPr lang="en-US" dirty="0"/>
          </a:p>
          <a:p>
            <a:endParaRPr lang="en-US" dirty="0"/>
          </a:p>
          <a:p>
            <a:endParaRPr lang="en-US" dirty="0"/>
          </a:p>
          <a:p>
            <a:endParaRPr lang="en-US" dirty="0"/>
          </a:p>
          <a:p>
            <a:r>
              <a:rPr lang="en-US" dirty="0"/>
              <a:t>We’ve already seen that (σ</a:t>
            </a:r>
            <a:r>
              <a:rPr lang="en-US" b="1" i="1" dirty="0"/>
              <a:t>ᵢ</a:t>
            </a:r>
            <a:r>
              <a:rPr lang="en-US" dirty="0"/>
              <a:t>) is the</a:t>
            </a:r>
            <a:r>
              <a:rPr lang="en-US" b="1" dirty="0"/>
              <a:t> square root of the sum of squared projection lengths,</a:t>
            </a:r>
            <a:r>
              <a:rPr lang="en-US" dirty="0"/>
              <a:t> of all points,</a:t>
            </a:r>
            <a:r>
              <a:rPr lang="en-US" b="1" dirty="0"/>
              <a:t> </a:t>
            </a:r>
            <a:r>
              <a:rPr lang="en-US" dirty="0"/>
              <a:t>onto the </a:t>
            </a:r>
            <a:r>
              <a:rPr lang="en-US" i="1" dirty="0" err="1"/>
              <a:t>i</a:t>
            </a:r>
            <a:r>
              <a:rPr lang="en-US" dirty="0" err="1"/>
              <a:t>th</a:t>
            </a:r>
            <a:r>
              <a:rPr lang="en-US" dirty="0"/>
              <a:t> unit vector </a:t>
            </a:r>
            <a:r>
              <a:rPr lang="en-US" b="1" i="1" dirty="0"/>
              <a:t>vᵢ</a:t>
            </a:r>
            <a:r>
              <a:rPr lang="en-US" dirty="0"/>
              <a:t>.</a:t>
            </a:r>
          </a:p>
          <a:p>
            <a:r>
              <a:rPr lang="en-US" b="1" dirty="0"/>
              <a:t>they represent how close all the points are to that axis.</a:t>
            </a:r>
          </a:p>
          <a:p>
            <a:r>
              <a:rPr lang="en-US" dirty="0"/>
              <a:t>E.g. if σ₁ &gt; σ₂, then most points are closer to </a:t>
            </a:r>
            <a:r>
              <a:rPr lang="en-US" b="1" i="1" dirty="0"/>
              <a:t>v</a:t>
            </a:r>
            <a:r>
              <a:rPr lang="en-US" b="1" dirty="0"/>
              <a:t>₁</a:t>
            </a:r>
            <a:r>
              <a:rPr lang="en-US" dirty="0"/>
              <a:t> than </a:t>
            </a:r>
            <a:r>
              <a:rPr lang="en-US" b="1" i="1" dirty="0"/>
              <a:t>v</a:t>
            </a:r>
            <a:r>
              <a:rPr lang="en-US" b="1" dirty="0"/>
              <a:t>₂</a:t>
            </a:r>
            <a:r>
              <a:rPr lang="en-US" dirty="0"/>
              <a:t>, and vice versa.</a:t>
            </a:r>
          </a:p>
          <a:p>
            <a:r>
              <a:rPr lang="en-US" dirty="0"/>
              <a:t>This is the most important outcome of SVD</a:t>
            </a:r>
          </a:p>
        </p:txBody>
      </p:sp>
      <p:pic>
        <p:nvPicPr>
          <p:cNvPr id="4" name="Picture 3">
            <a:extLst>
              <a:ext uri="{FF2B5EF4-FFF2-40B4-BE49-F238E27FC236}">
                <a16:creationId xmlns:a16="http://schemas.microsoft.com/office/drawing/2014/main" id="{8295520A-39B8-4049-ADE4-50903F1ABA83}"/>
              </a:ext>
            </a:extLst>
          </p:cNvPr>
          <p:cNvPicPr>
            <a:picLocks noChangeAspect="1"/>
          </p:cNvPicPr>
          <p:nvPr/>
        </p:nvPicPr>
        <p:blipFill>
          <a:blip r:embed="rId2"/>
          <a:stretch>
            <a:fillRect/>
          </a:stretch>
        </p:blipFill>
        <p:spPr>
          <a:xfrm>
            <a:off x="626376" y="930079"/>
            <a:ext cx="7518776" cy="2579115"/>
          </a:xfrm>
          <a:prstGeom prst="rect">
            <a:avLst/>
          </a:prstGeom>
        </p:spPr>
      </p:pic>
    </p:spTree>
    <p:extLst>
      <p:ext uri="{BB962C8B-B14F-4D97-AF65-F5344CB8AC3E}">
        <p14:creationId xmlns:p14="http://schemas.microsoft.com/office/powerpoint/2010/main" val="490207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C6DC-F7DC-45ED-9909-9A6ACD9E9686}"/>
              </a:ext>
            </a:extLst>
          </p:cNvPr>
          <p:cNvSpPr>
            <a:spLocks noGrp="1"/>
          </p:cNvSpPr>
          <p:nvPr>
            <p:ph type="title"/>
          </p:nvPr>
        </p:nvSpPr>
        <p:spPr>
          <a:xfrm>
            <a:off x="602530" y="84628"/>
            <a:ext cx="10515600" cy="596409"/>
          </a:xfrm>
        </p:spPr>
        <p:txBody>
          <a:bodyPr>
            <a:normAutofit fontScale="90000"/>
          </a:bodyPr>
          <a:lstStyle/>
          <a:p>
            <a:r>
              <a:rPr lang="en-US" dirty="0"/>
              <a:t>SVD contd..</a:t>
            </a:r>
          </a:p>
        </p:txBody>
      </p:sp>
      <p:sp>
        <p:nvSpPr>
          <p:cNvPr id="3" name="Content Placeholder 2">
            <a:extLst>
              <a:ext uri="{FF2B5EF4-FFF2-40B4-BE49-F238E27FC236}">
                <a16:creationId xmlns:a16="http://schemas.microsoft.com/office/drawing/2014/main" id="{41366EED-A4BA-4E77-8E30-EAA30D9D6F00}"/>
              </a:ext>
            </a:extLst>
          </p:cNvPr>
          <p:cNvSpPr>
            <a:spLocks noGrp="1"/>
          </p:cNvSpPr>
          <p:nvPr>
            <p:ph idx="1"/>
          </p:nvPr>
        </p:nvSpPr>
        <p:spPr>
          <a:xfrm>
            <a:off x="338579" y="892371"/>
            <a:ext cx="10515600" cy="4351338"/>
          </a:xfrm>
        </p:spPr>
        <p:txBody>
          <a:bodyPr/>
          <a:lstStyle/>
          <a:p>
            <a:r>
              <a:rPr lang="en-US" dirty="0"/>
              <a:t>How are the projection directions chosen?</a:t>
            </a:r>
          </a:p>
          <a:p>
            <a:r>
              <a:rPr lang="en-US" dirty="0"/>
              <a:t>They are the principal component of the data matrix</a:t>
            </a:r>
          </a:p>
          <a:p>
            <a:endParaRPr lang="en-US" dirty="0"/>
          </a:p>
          <a:p>
            <a:endParaRPr lang="en-US" dirty="0"/>
          </a:p>
        </p:txBody>
      </p:sp>
      <p:pic>
        <p:nvPicPr>
          <p:cNvPr id="4" name="Picture 3">
            <a:extLst>
              <a:ext uri="{FF2B5EF4-FFF2-40B4-BE49-F238E27FC236}">
                <a16:creationId xmlns:a16="http://schemas.microsoft.com/office/drawing/2014/main" id="{E829169C-88DF-4D2A-82AF-D3FEA9B80B93}"/>
              </a:ext>
            </a:extLst>
          </p:cNvPr>
          <p:cNvPicPr>
            <a:picLocks noChangeAspect="1"/>
          </p:cNvPicPr>
          <p:nvPr/>
        </p:nvPicPr>
        <p:blipFill>
          <a:blip r:embed="rId2"/>
          <a:stretch>
            <a:fillRect/>
          </a:stretch>
        </p:blipFill>
        <p:spPr>
          <a:xfrm>
            <a:off x="84056" y="2143227"/>
            <a:ext cx="4779030" cy="3200101"/>
          </a:xfrm>
          <a:prstGeom prst="rect">
            <a:avLst/>
          </a:prstGeom>
        </p:spPr>
      </p:pic>
      <p:pic>
        <p:nvPicPr>
          <p:cNvPr id="5" name="Picture 4">
            <a:extLst>
              <a:ext uri="{FF2B5EF4-FFF2-40B4-BE49-F238E27FC236}">
                <a16:creationId xmlns:a16="http://schemas.microsoft.com/office/drawing/2014/main" id="{654B42B3-381F-4E05-9EA1-016050A493B8}"/>
              </a:ext>
            </a:extLst>
          </p:cNvPr>
          <p:cNvPicPr>
            <a:picLocks noChangeAspect="1"/>
          </p:cNvPicPr>
          <p:nvPr/>
        </p:nvPicPr>
        <p:blipFill>
          <a:blip r:embed="rId3"/>
          <a:stretch>
            <a:fillRect/>
          </a:stretch>
        </p:blipFill>
        <p:spPr>
          <a:xfrm>
            <a:off x="5117609" y="2168164"/>
            <a:ext cx="5144842" cy="3175164"/>
          </a:xfrm>
          <a:prstGeom prst="rect">
            <a:avLst/>
          </a:prstGeom>
        </p:spPr>
      </p:pic>
    </p:spTree>
    <p:extLst>
      <p:ext uri="{BB962C8B-B14F-4D97-AF65-F5344CB8AC3E}">
        <p14:creationId xmlns:p14="http://schemas.microsoft.com/office/powerpoint/2010/main" val="69252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A568-4EB3-4695-838C-3467578CDC34}"/>
              </a:ext>
            </a:extLst>
          </p:cNvPr>
          <p:cNvSpPr>
            <a:spLocks noGrp="1"/>
          </p:cNvSpPr>
          <p:nvPr>
            <p:ph type="title"/>
          </p:nvPr>
        </p:nvSpPr>
        <p:spPr>
          <a:xfrm>
            <a:off x="583676" y="261431"/>
            <a:ext cx="10515600" cy="586981"/>
          </a:xfrm>
        </p:spPr>
        <p:txBody>
          <a:bodyPr>
            <a:normAutofit fontScale="90000"/>
          </a:bodyPr>
          <a:lstStyle/>
          <a:p>
            <a:r>
              <a:rPr lang="en-US" dirty="0"/>
              <a:t>Information filtering approaches</a:t>
            </a:r>
          </a:p>
        </p:txBody>
      </p:sp>
      <p:sp>
        <p:nvSpPr>
          <p:cNvPr id="3" name="Content Placeholder 2">
            <a:extLst>
              <a:ext uri="{FF2B5EF4-FFF2-40B4-BE49-F238E27FC236}">
                <a16:creationId xmlns:a16="http://schemas.microsoft.com/office/drawing/2014/main" id="{6030C5C8-6E32-4BC8-9EE7-87B9122341D0}"/>
              </a:ext>
            </a:extLst>
          </p:cNvPr>
          <p:cNvSpPr>
            <a:spLocks noGrp="1"/>
          </p:cNvSpPr>
          <p:nvPr>
            <p:ph idx="1"/>
          </p:nvPr>
        </p:nvSpPr>
        <p:spPr>
          <a:xfrm>
            <a:off x="272592" y="1080907"/>
            <a:ext cx="10515600" cy="4351338"/>
          </a:xfrm>
        </p:spPr>
        <p:txBody>
          <a:bodyPr/>
          <a:lstStyle/>
          <a:p>
            <a:r>
              <a:rPr lang="en-US" dirty="0"/>
              <a:t>Content effect – items interestingness to a user is determined by examining the items content</a:t>
            </a:r>
          </a:p>
          <a:p>
            <a:r>
              <a:rPr lang="en-US" dirty="0"/>
              <a:t>Social effect – Examining is done by taking advices from others who have similar profiles with this user</a:t>
            </a:r>
          </a:p>
        </p:txBody>
      </p:sp>
      <p:pic>
        <p:nvPicPr>
          <p:cNvPr id="4" name="Picture 3">
            <a:extLst>
              <a:ext uri="{FF2B5EF4-FFF2-40B4-BE49-F238E27FC236}">
                <a16:creationId xmlns:a16="http://schemas.microsoft.com/office/drawing/2014/main" id="{5B1F5E33-A72E-41DB-87C4-DB752AF0781B}"/>
              </a:ext>
            </a:extLst>
          </p:cNvPr>
          <p:cNvPicPr>
            <a:picLocks noChangeAspect="1"/>
          </p:cNvPicPr>
          <p:nvPr/>
        </p:nvPicPr>
        <p:blipFill>
          <a:blip r:embed="rId2"/>
          <a:stretch>
            <a:fillRect/>
          </a:stretch>
        </p:blipFill>
        <p:spPr>
          <a:xfrm>
            <a:off x="6406547" y="2922309"/>
            <a:ext cx="4464423" cy="3674260"/>
          </a:xfrm>
          <a:prstGeom prst="rect">
            <a:avLst/>
          </a:prstGeom>
        </p:spPr>
      </p:pic>
    </p:spTree>
    <p:extLst>
      <p:ext uri="{BB962C8B-B14F-4D97-AF65-F5344CB8AC3E}">
        <p14:creationId xmlns:p14="http://schemas.microsoft.com/office/powerpoint/2010/main" val="58378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6DD5-33A3-4C1D-8A23-DD2736828327}"/>
              </a:ext>
            </a:extLst>
          </p:cNvPr>
          <p:cNvSpPr>
            <a:spLocks noGrp="1"/>
          </p:cNvSpPr>
          <p:nvPr>
            <p:ph type="title"/>
          </p:nvPr>
        </p:nvSpPr>
        <p:spPr/>
        <p:txBody>
          <a:bodyPr/>
          <a:lstStyle/>
          <a:p>
            <a:r>
              <a:rPr lang="en-US" dirty="0"/>
              <a:t>Content based information filtering</a:t>
            </a:r>
          </a:p>
        </p:txBody>
      </p:sp>
      <p:sp>
        <p:nvSpPr>
          <p:cNvPr id="3" name="Content Placeholder 2">
            <a:extLst>
              <a:ext uri="{FF2B5EF4-FFF2-40B4-BE49-F238E27FC236}">
                <a16:creationId xmlns:a16="http://schemas.microsoft.com/office/drawing/2014/main" id="{7252B046-61FE-4F02-8E05-EAD0F7CD4DAD}"/>
              </a:ext>
            </a:extLst>
          </p:cNvPr>
          <p:cNvSpPr>
            <a:spLocks noGrp="1"/>
          </p:cNvSpPr>
          <p:nvPr>
            <p:ph idx="1"/>
          </p:nvPr>
        </p:nvSpPr>
        <p:spPr/>
        <p:txBody>
          <a:bodyPr>
            <a:normAutofit/>
          </a:bodyPr>
          <a:lstStyle/>
          <a:p>
            <a:r>
              <a:rPr lang="en-US" dirty="0"/>
              <a:t>It analyzes an items content and predicts its relevance based on the users profile</a:t>
            </a:r>
          </a:p>
          <a:p>
            <a:r>
              <a:rPr lang="en-US" dirty="0"/>
              <a:t>In this paradigm, each user is assumed to operate independently and thus the social effect is completely ignored</a:t>
            </a:r>
          </a:p>
          <a:p>
            <a:r>
              <a:rPr lang="en-US" dirty="0"/>
              <a:t>This approach is analog to the relevance feedback in information retrieval</a:t>
            </a:r>
          </a:p>
          <a:p>
            <a:r>
              <a:rPr lang="en-US" dirty="0"/>
              <a:t>E.g. </a:t>
            </a:r>
            <a:r>
              <a:rPr lang="en-US" dirty="0" err="1"/>
              <a:t>Rocchio’s</a:t>
            </a:r>
            <a:r>
              <a:rPr lang="en-US" dirty="0"/>
              <a:t> algorithm</a:t>
            </a:r>
          </a:p>
          <a:p>
            <a:r>
              <a:rPr lang="en-US" dirty="0"/>
              <a:t>This adapts the query vector by iteratively </a:t>
            </a:r>
            <a:r>
              <a:rPr lang="en-US" dirty="0" err="1"/>
              <a:t>absorving</a:t>
            </a:r>
            <a:r>
              <a:rPr lang="en-US" dirty="0"/>
              <a:t> a users relevance judgement on newly returned documents</a:t>
            </a:r>
          </a:p>
          <a:p>
            <a:r>
              <a:rPr lang="en-US" dirty="0"/>
              <a:t>In formation filtering the tuned query vector is actually a profile model</a:t>
            </a:r>
          </a:p>
          <a:p>
            <a:r>
              <a:rPr lang="en-US" dirty="0"/>
              <a:t>It specified the keywords as well as their relative importance</a:t>
            </a:r>
          </a:p>
          <a:p>
            <a:endParaRPr lang="en-US" dirty="0"/>
          </a:p>
        </p:txBody>
      </p:sp>
    </p:spTree>
    <p:extLst>
      <p:ext uri="{BB962C8B-B14F-4D97-AF65-F5344CB8AC3E}">
        <p14:creationId xmlns:p14="http://schemas.microsoft.com/office/powerpoint/2010/main" val="5291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2E54-9A58-41B3-A4E7-4FC8A101C3F8}"/>
              </a:ext>
            </a:extLst>
          </p:cNvPr>
          <p:cNvSpPr>
            <a:spLocks noGrp="1"/>
          </p:cNvSpPr>
          <p:nvPr>
            <p:ph type="title"/>
          </p:nvPr>
        </p:nvSpPr>
        <p:spPr/>
        <p:txBody>
          <a:bodyPr/>
          <a:lstStyle/>
          <a:p>
            <a:r>
              <a:rPr lang="en-US" dirty="0"/>
              <a:t>Relevance feedback</a:t>
            </a:r>
          </a:p>
        </p:txBody>
      </p:sp>
      <p:sp>
        <p:nvSpPr>
          <p:cNvPr id="3" name="Content Placeholder 2">
            <a:extLst>
              <a:ext uri="{FF2B5EF4-FFF2-40B4-BE49-F238E27FC236}">
                <a16:creationId xmlns:a16="http://schemas.microsoft.com/office/drawing/2014/main" id="{0E692119-633A-415F-8A69-9374C4048E23}"/>
              </a:ext>
            </a:extLst>
          </p:cNvPr>
          <p:cNvSpPr>
            <a:spLocks noGrp="1"/>
          </p:cNvSpPr>
          <p:nvPr>
            <p:ph idx="1"/>
          </p:nvPr>
        </p:nvSpPr>
        <p:spPr/>
        <p:txBody>
          <a:bodyPr/>
          <a:lstStyle/>
          <a:p>
            <a:r>
              <a:rPr lang="en-US" dirty="0"/>
              <a:t>The user issues a (short, simple) query</a:t>
            </a:r>
          </a:p>
          <a:p>
            <a:r>
              <a:rPr lang="en-US" dirty="0"/>
              <a:t>The search engine returns a set of documents</a:t>
            </a:r>
          </a:p>
          <a:p>
            <a:r>
              <a:rPr lang="en-US" dirty="0"/>
              <a:t>User marks some docs as relevant (possibly some as non-</a:t>
            </a:r>
            <a:r>
              <a:rPr lang="en-US" dirty="0" err="1"/>
              <a:t>revant</a:t>
            </a:r>
            <a:r>
              <a:rPr lang="en-US" dirty="0"/>
              <a:t>)</a:t>
            </a:r>
          </a:p>
          <a:p>
            <a:r>
              <a:rPr lang="en-US" dirty="0"/>
              <a:t>Search engines computes a new representation </a:t>
            </a:r>
          </a:p>
          <a:p>
            <a:r>
              <a:rPr lang="en-US" dirty="0"/>
              <a:t>Runs the new query and returns results</a:t>
            </a:r>
          </a:p>
          <a:p>
            <a:r>
              <a:rPr lang="en-US" dirty="0"/>
              <a:t>New results have hopefully better precision and recall</a:t>
            </a:r>
          </a:p>
          <a:p>
            <a:endParaRPr lang="en-US" dirty="0"/>
          </a:p>
        </p:txBody>
      </p:sp>
    </p:spTree>
    <p:extLst>
      <p:ext uri="{BB962C8B-B14F-4D97-AF65-F5344CB8AC3E}">
        <p14:creationId xmlns:p14="http://schemas.microsoft.com/office/powerpoint/2010/main" val="377454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15744"/>
            <a:ext cx="10515600" cy="649027"/>
          </a:xfrm>
        </p:spPr>
        <p:txBody>
          <a:bodyPr>
            <a:normAutofit/>
          </a:bodyPr>
          <a:lstStyle/>
          <a:p>
            <a:r>
              <a:rPr lang="en-IN" dirty="0"/>
              <a:t>Collaborative filtering</a:t>
            </a:r>
          </a:p>
        </p:txBody>
      </p:sp>
      <p:sp>
        <p:nvSpPr>
          <p:cNvPr id="3" name="Content Placeholder 2"/>
          <p:cNvSpPr>
            <a:spLocks noGrp="1"/>
          </p:cNvSpPr>
          <p:nvPr>
            <p:ph idx="1"/>
          </p:nvPr>
        </p:nvSpPr>
        <p:spPr>
          <a:xfrm>
            <a:off x="322811" y="911225"/>
            <a:ext cx="10515600" cy="5650940"/>
          </a:xfrm>
        </p:spPr>
        <p:txBody>
          <a:bodyPr/>
          <a:lstStyle/>
          <a:p>
            <a:r>
              <a:rPr lang="en-IN" dirty="0"/>
              <a:t>It is a technique that can filter out items that a user might like in the basis of reactions by similar users</a:t>
            </a:r>
          </a:p>
          <a:p>
            <a:r>
              <a:rPr lang="en-IN" dirty="0"/>
              <a:t>It works by searching a large group of people and finding a smaller set of users with similar choice</a:t>
            </a:r>
          </a:p>
          <a:p>
            <a:r>
              <a:rPr lang="en-IN" dirty="0"/>
              <a:t>Consider the below user-item matrix</a:t>
            </a:r>
          </a:p>
          <a:p>
            <a:endParaRPr lang="en-IN" dirty="0"/>
          </a:p>
          <a:p>
            <a:endParaRPr lang="en-IN" dirty="0"/>
          </a:p>
          <a:p>
            <a:endParaRPr lang="en-IN" dirty="0"/>
          </a:p>
          <a:p>
            <a:endParaRPr lang="en-IN" dirty="0"/>
          </a:p>
          <a:p>
            <a:r>
              <a:rPr lang="en-IN" dirty="0"/>
              <a:t>Note that the matrix is sparse</a:t>
            </a:r>
          </a:p>
          <a:p>
            <a:endParaRPr lang="en-IN" dirty="0"/>
          </a:p>
        </p:txBody>
      </p:sp>
      <p:pic>
        <p:nvPicPr>
          <p:cNvPr id="4" name="Picture 3"/>
          <p:cNvPicPr>
            <a:picLocks noChangeAspect="1"/>
          </p:cNvPicPr>
          <p:nvPr/>
        </p:nvPicPr>
        <p:blipFill>
          <a:blip r:embed="rId2"/>
          <a:stretch>
            <a:fillRect/>
          </a:stretch>
        </p:blipFill>
        <p:spPr>
          <a:xfrm>
            <a:off x="1175217" y="3086894"/>
            <a:ext cx="1952625" cy="2000250"/>
          </a:xfrm>
          <a:prstGeom prst="rect">
            <a:avLst/>
          </a:prstGeom>
        </p:spPr>
      </p:pic>
    </p:spTree>
    <p:extLst>
      <p:ext uri="{BB962C8B-B14F-4D97-AF65-F5344CB8AC3E}">
        <p14:creationId xmlns:p14="http://schemas.microsoft.com/office/powerpoint/2010/main" val="131518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515600" cy="824753"/>
          </a:xfrm>
        </p:spPr>
        <p:txBody>
          <a:bodyPr/>
          <a:lstStyle/>
          <a:p>
            <a:r>
              <a:rPr lang="en-IN" dirty="0"/>
              <a:t>CF - types</a:t>
            </a:r>
          </a:p>
        </p:txBody>
      </p:sp>
      <p:sp>
        <p:nvSpPr>
          <p:cNvPr id="3" name="Content Placeholder 2"/>
          <p:cNvSpPr>
            <a:spLocks noGrp="1"/>
          </p:cNvSpPr>
          <p:nvPr>
            <p:ph idx="1"/>
          </p:nvPr>
        </p:nvSpPr>
        <p:spPr>
          <a:xfrm>
            <a:off x="533400" y="1054659"/>
            <a:ext cx="10515600" cy="5561293"/>
          </a:xfrm>
        </p:spPr>
        <p:txBody>
          <a:bodyPr/>
          <a:lstStyle/>
          <a:p>
            <a:r>
              <a:rPr lang="en-IN" dirty="0"/>
              <a:t>Two major types</a:t>
            </a:r>
          </a:p>
          <a:p>
            <a:pPr lvl="1"/>
            <a:r>
              <a:rPr lang="en-IN" dirty="0"/>
              <a:t>Memory based</a:t>
            </a:r>
          </a:p>
          <a:p>
            <a:pPr lvl="1"/>
            <a:r>
              <a:rPr lang="en-IN" dirty="0"/>
              <a:t>Model based</a:t>
            </a:r>
          </a:p>
          <a:p>
            <a:r>
              <a:rPr lang="en-IN" dirty="0"/>
              <a:t>Memory based</a:t>
            </a:r>
          </a:p>
          <a:p>
            <a:endParaRPr lang="en-IN" dirty="0"/>
          </a:p>
          <a:p>
            <a:endParaRPr lang="en-IN" dirty="0"/>
          </a:p>
          <a:p>
            <a:endParaRPr lang="en-IN" dirty="0"/>
          </a:p>
          <a:p>
            <a:endParaRPr lang="en-IN" dirty="0"/>
          </a:p>
          <a:p>
            <a:endParaRPr lang="en-IN" dirty="0"/>
          </a:p>
          <a:p>
            <a:pPr lvl="1"/>
            <a:r>
              <a:rPr lang="en-IN" dirty="0"/>
              <a:t>Item – item CF : Users who liked this item also liked ..</a:t>
            </a:r>
          </a:p>
          <a:p>
            <a:pPr lvl="1"/>
            <a:r>
              <a:rPr lang="en-IN" dirty="0"/>
              <a:t>User – item CF : Users who are similar to you also liked ..</a:t>
            </a:r>
          </a:p>
        </p:txBody>
      </p:sp>
      <p:pic>
        <p:nvPicPr>
          <p:cNvPr id="4" name="Picture 3"/>
          <p:cNvPicPr>
            <a:picLocks noChangeAspect="1"/>
          </p:cNvPicPr>
          <p:nvPr/>
        </p:nvPicPr>
        <p:blipFill>
          <a:blip r:embed="rId2"/>
          <a:stretch>
            <a:fillRect/>
          </a:stretch>
        </p:blipFill>
        <p:spPr>
          <a:xfrm>
            <a:off x="627632" y="2901140"/>
            <a:ext cx="4150107" cy="2287559"/>
          </a:xfrm>
          <a:prstGeom prst="rect">
            <a:avLst/>
          </a:prstGeom>
        </p:spPr>
      </p:pic>
    </p:spTree>
    <p:extLst>
      <p:ext uri="{BB962C8B-B14F-4D97-AF65-F5344CB8AC3E}">
        <p14:creationId xmlns:p14="http://schemas.microsoft.com/office/powerpoint/2010/main" val="74593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699" y="90805"/>
            <a:ext cx="10515600" cy="590839"/>
          </a:xfrm>
        </p:spPr>
        <p:txBody>
          <a:bodyPr>
            <a:normAutofit fontScale="90000"/>
          </a:bodyPr>
          <a:lstStyle/>
          <a:p>
            <a:r>
              <a:rPr lang="en-IN" dirty="0"/>
              <a:t>Contd..</a:t>
            </a:r>
          </a:p>
        </p:txBody>
      </p:sp>
      <p:sp>
        <p:nvSpPr>
          <p:cNvPr id="3" name="Content Placeholder 2"/>
          <p:cNvSpPr>
            <a:spLocks noGrp="1"/>
          </p:cNvSpPr>
          <p:nvPr>
            <p:ph idx="1"/>
          </p:nvPr>
        </p:nvSpPr>
        <p:spPr>
          <a:xfrm>
            <a:off x="430877" y="794847"/>
            <a:ext cx="10515600" cy="5863648"/>
          </a:xfrm>
        </p:spPr>
        <p:txBody>
          <a:bodyPr/>
          <a:lstStyle/>
          <a:p>
            <a:r>
              <a:rPr lang="en-IN" dirty="0"/>
              <a:t>Model based</a:t>
            </a:r>
          </a:p>
          <a:p>
            <a:endParaRPr lang="en-IN" dirty="0"/>
          </a:p>
          <a:p>
            <a:endParaRPr lang="en-IN" dirty="0"/>
          </a:p>
          <a:p>
            <a:endParaRPr lang="en-IN" dirty="0"/>
          </a:p>
          <a:p>
            <a:endParaRPr lang="en-IN" dirty="0"/>
          </a:p>
          <a:p>
            <a:endParaRPr lang="en-IN" dirty="0"/>
          </a:p>
          <a:p>
            <a:endParaRPr lang="en-IN" dirty="0"/>
          </a:p>
          <a:p>
            <a:endParaRPr lang="en-IN" dirty="0"/>
          </a:p>
          <a:p>
            <a:r>
              <a:rPr lang="en-IN" dirty="0"/>
              <a:t>Few good public dataset available </a:t>
            </a:r>
          </a:p>
          <a:p>
            <a:r>
              <a:rPr lang="en-IN" dirty="0"/>
              <a:t>Movie lens dataset is quite well known</a:t>
            </a:r>
          </a:p>
          <a:p>
            <a:pPr lvl="1"/>
            <a:r>
              <a:rPr lang="en-IN" dirty="0"/>
              <a:t>ml-20m</a:t>
            </a:r>
          </a:p>
          <a:p>
            <a:pPr lvl="1"/>
            <a:r>
              <a:rPr lang="en-IN" dirty="0"/>
              <a:t>ml-1m</a:t>
            </a:r>
          </a:p>
          <a:p>
            <a:endParaRPr lang="en-IN" dirty="0"/>
          </a:p>
          <a:p>
            <a:endParaRPr lang="en-IN" dirty="0"/>
          </a:p>
        </p:txBody>
      </p:sp>
      <p:pic>
        <p:nvPicPr>
          <p:cNvPr id="5" name="Picture 4"/>
          <p:cNvPicPr>
            <a:picLocks noChangeAspect="1"/>
          </p:cNvPicPr>
          <p:nvPr/>
        </p:nvPicPr>
        <p:blipFill>
          <a:blip r:embed="rId2"/>
          <a:stretch>
            <a:fillRect/>
          </a:stretch>
        </p:blipFill>
        <p:spPr>
          <a:xfrm>
            <a:off x="640080" y="1402182"/>
            <a:ext cx="5261350" cy="2963817"/>
          </a:xfrm>
          <a:prstGeom prst="rect">
            <a:avLst/>
          </a:prstGeom>
        </p:spPr>
      </p:pic>
    </p:spTree>
    <p:extLst>
      <p:ext uri="{BB962C8B-B14F-4D97-AF65-F5344CB8AC3E}">
        <p14:creationId xmlns:p14="http://schemas.microsoft.com/office/powerpoint/2010/main" val="21533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386" y="40929"/>
            <a:ext cx="10515600" cy="507711"/>
          </a:xfrm>
        </p:spPr>
        <p:txBody>
          <a:bodyPr>
            <a:normAutofit fontScale="90000"/>
          </a:bodyPr>
          <a:lstStyle/>
          <a:p>
            <a:r>
              <a:rPr lang="en-IN" dirty="0"/>
              <a:t>Contd..</a:t>
            </a:r>
          </a:p>
        </p:txBody>
      </p:sp>
      <p:sp>
        <p:nvSpPr>
          <p:cNvPr id="3" name="Content Placeholder 2"/>
          <p:cNvSpPr>
            <a:spLocks noGrp="1"/>
          </p:cNvSpPr>
          <p:nvPr>
            <p:ph idx="1"/>
          </p:nvPr>
        </p:nvSpPr>
        <p:spPr>
          <a:xfrm>
            <a:off x="272934" y="661843"/>
            <a:ext cx="10515600" cy="5888586"/>
          </a:xfrm>
        </p:spPr>
        <p:txBody>
          <a:bodyPr/>
          <a:lstStyle/>
          <a:p>
            <a:r>
              <a:rPr lang="en-IN" dirty="0"/>
              <a:t>Generally these dataset is very sparse</a:t>
            </a:r>
          </a:p>
          <a:p>
            <a:endParaRPr lang="en-IN" dirty="0"/>
          </a:p>
          <a:p>
            <a:endParaRPr lang="en-IN" dirty="0"/>
          </a:p>
          <a:p>
            <a:endParaRPr lang="en-IN" dirty="0"/>
          </a:p>
          <a:p>
            <a:endParaRPr lang="en-IN" dirty="0"/>
          </a:p>
          <a:p>
            <a:endParaRPr lang="en-IN" dirty="0"/>
          </a:p>
          <a:p>
            <a:r>
              <a:rPr lang="en-IN" dirty="0"/>
              <a:t>Users no of rating threshold – User should rate # of movies &gt;= threshold (e.g. 50 out of 13,567)</a:t>
            </a:r>
          </a:p>
          <a:p>
            <a:r>
              <a:rPr lang="en-IN" dirty="0"/>
              <a:t>Movies no of rating threshold – A movie should be rated # times &gt;= threshold (e.g. 50 out of 13,567)</a:t>
            </a:r>
          </a:p>
          <a:p>
            <a:endParaRPr lang="en-IN" dirty="0"/>
          </a:p>
          <a:p>
            <a:endParaRPr lang="en-IN" dirty="0"/>
          </a:p>
          <a:p>
            <a:endParaRPr lang="en-IN" dirty="0"/>
          </a:p>
        </p:txBody>
      </p:sp>
      <p:pic>
        <p:nvPicPr>
          <p:cNvPr id="4" name="Picture 3"/>
          <p:cNvPicPr>
            <a:picLocks noChangeAspect="1"/>
          </p:cNvPicPr>
          <p:nvPr/>
        </p:nvPicPr>
        <p:blipFill>
          <a:blip r:embed="rId2"/>
          <a:stretch>
            <a:fillRect/>
          </a:stretch>
        </p:blipFill>
        <p:spPr>
          <a:xfrm>
            <a:off x="5530734" y="430777"/>
            <a:ext cx="3597072" cy="2646058"/>
          </a:xfrm>
          <a:prstGeom prst="rect">
            <a:avLst/>
          </a:prstGeom>
        </p:spPr>
      </p:pic>
    </p:spTree>
    <p:extLst>
      <p:ext uri="{BB962C8B-B14F-4D97-AF65-F5344CB8AC3E}">
        <p14:creationId xmlns:p14="http://schemas.microsoft.com/office/powerpoint/2010/main" val="15368560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EAABAE242569448CF4C83A465BC308" ma:contentTypeVersion="2" ma:contentTypeDescription="Create a new document." ma:contentTypeScope="" ma:versionID="dbc77254c7845b390da278ee17014f3a">
  <xsd:schema xmlns:xsd="http://www.w3.org/2001/XMLSchema" xmlns:xs="http://www.w3.org/2001/XMLSchema" xmlns:p="http://schemas.microsoft.com/office/2006/metadata/properties" xmlns:ns2="15d5a492-e376-4d3f-bd83-a3d99322272c" targetNamespace="http://schemas.microsoft.com/office/2006/metadata/properties" ma:root="true" ma:fieldsID="3f807504a8d2e4e1b9d161a7efa17c14" ns2:_="">
    <xsd:import namespace="15d5a492-e376-4d3f-bd83-a3d99322272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d5a492-e376-4d3f-bd83-a3d9932227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B73BD8-904E-439C-918D-30BB9A06E878}"/>
</file>

<file path=customXml/itemProps2.xml><?xml version="1.0" encoding="utf-8"?>
<ds:datastoreItem xmlns:ds="http://schemas.openxmlformats.org/officeDocument/2006/customXml" ds:itemID="{B6EC00AE-CD52-4389-9406-AC6ED3BC874C}"/>
</file>

<file path=customXml/itemProps3.xml><?xml version="1.0" encoding="utf-8"?>
<ds:datastoreItem xmlns:ds="http://schemas.openxmlformats.org/officeDocument/2006/customXml" ds:itemID="{1B79D90D-9D8E-4599-AA42-AC2DE99AEC54}"/>
</file>

<file path=docProps/app.xml><?xml version="1.0" encoding="utf-8"?>
<Properties xmlns="http://schemas.openxmlformats.org/officeDocument/2006/extended-properties" xmlns:vt="http://schemas.openxmlformats.org/officeDocument/2006/docPropsVTypes">
  <Template>Wisp</Template>
  <TotalTime>1116</TotalTime>
  <Words>1176</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Recommendation system</vt:lpstr>
      <vt:lpstr>Information filtering</vt:lpstr>
      <vt:lpstr>Information filtering approaches</vt:lpstr>
      <vt:lpstr>Content based information filtering</vt:lpstr>
      <vt:lpstr>Relevance feedback</vt:lpstr>
      <vt:lpstr>Collaborative filtering</vt:lpstr>
      <vt:lpstr>CF - types</vt:lpstr>
      <vt:lpstr>Contd..</vt:lpstr>
      <vt:lpstr>Contd..</vt:lpstr>
      <vt:lpstr>Memory based approach</vt:lpstr>
      <vt:lpstr>Collaborative filtering - implementation</vt:lpstr>
      <vt:lpstr>Finding similar users on the basis of rating</vt:lpstr>
      <vt:lpstr>How to calculate ratings</vt:lpstr>
      <vt:lpstr>Model based - SVD</vt:lpstr>
      <vt:lpstr>SVD</vt:lpstr>
      <vt:lpstr>SVD – contd..</vt:lpstr>
      <vt:lpstr>SVD – contd..</vt:lpstr>
      <vt:lpstr>SVD – contd..</vt:lpstr>
      <vt:lpstr>SVD – contd..</vt:lpstr>
      <vt:lpstr>SVD contd..</vt:lpstr>
      <vt:lpstr>SVD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dc:title>
  <dc:creator>Ghosh, Ranadhir</dc:creator>
  <cp:lastModifiedBy>Ghosh, Ranadhir</cp:lastModifiedBy>
  <cp:revision>24</cp:revision>
  <dcterms:created xsi:type="dcterms:W3CDTF">2020-02-13T14:15:41Z</dcterms:created>
  <dcterms:modified xsi:type="dcterms:W3CDTF">2020-02-14T11:34:57Z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0x010100EDEAABAE242569448CF4C83A465BC308</vt:lpwstr>
  </property>
</Properties>
</file>