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8" r:id="rId3"/>
    <p:sldId id="317" r:id="rId4"/>
    <p:sldId id="315" r:id="rId5"/>
    <p:sldId id="316" r:id="rId6"/>
    <p:sldId id="310" r:id="rId7"/>
    <p:sldId id="330" r:id="rId8"/>
    <p:sldId id="331" r:id="rId9"/>
    <p:sldId id="332" r:id="rId10"/>
    <p:sldId id="333" r:id="rId11"/>
    <p:sldId id="334" r:id="rId12"/>
    <p:sldId id="311" r:id="rId13"/>
    <p:sldId id="312" r:id="rId14"/>
    <p:sldId id="313" r:id="rId15"/>
    <p:sldId id="314" r:id="rId16"/>
    <p:sldId id="318" r:id="rId17"/>
    <p:sldId id="329" r:id="rId18"/>
    <p:sldId id="322" r:id="rId19"/>
    <p:sldId id="323" r:id="rId20"/>
    <p:sldId id="324" r:id="rId21"/>
    <p:sldId id="325" r:id="rId22"/>
    <p:sldId id="326" r:id="rId23"/>
    <p:sldId id="32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50F-D7A6-4237-961A-FB2E1458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D031-D547-4535-92F9-75C8AD5D8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98" y="132369"/>
            <a:ext cx="10515600" cy="1056352"/>
          </a:xfrm>
        </p:spPr>
        <p:txBody>
          <a:bodyPr/>
          <a:lstStyle/>
          <a:p>
            <a:r>
              <a:rPr lang="en-IN" dirty="0" err="1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5" y="1285297"/>
            <a:ext cx="10515600" cy="4351338"/>
          </a:xfrm>
        </p:spPr>
        <p:txBody>
          <a:bodyPr/>
          <a:lstStyle/>
          <a:p>
            <a:r>
              <a:rPr lang="en-IN" dirty="0"/>
              <a:t>Can be thought of a complex container object that can contain any n dimension vector</a:t>
            </a:r>
          </a:p>
          <a:p>
            <a:r>
              <a:rPr lang="en-IN" dirty="0"/>
              <a:t>These object can flow through a connected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17" y="3121456"/>
            <a:ext cx="4867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119"/>
            <a:ext cx="10515600" cy="790344"/>
          </a:xfrm>
        </p:spPr>
        <p:txBody>
          <a:bodyPr/>
          <a:lstStyle/>
          <a:p>
            <a:r>
              <a:rPr lang="en-IN" dirty="0" err="1"/>
              <a:t>TensorFlow</a:t>
            </a:r>
            <a:r>
              <a:rPr lang="en-IN" dirty="0"/>
              <a:t> as a backend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832" y="1022971"/>
            <a:ext cx="64389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6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Choosing different hyper parameter can end very different result, if multiple valleys  exist in the loss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72" y="2679382"/>
            <a:ext cx="4686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630"/>
          </a:xfrm>
        </p:spPr>
        <p:txBody>
          <a:bodyPr/>
          <a:lstStyle/>
          <a:p>
            <a:r>
              <a:rPr lang="en-IN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44" y="1014741"/>
            <a:ext cx="10515600" cy="4351338"/>
          </a:xfrm>
        </p:spPr>
        <p:txBody>
          <a:bodyPr/>
          <a:lstStyle/>
          <a:p>
            <a:r>
              <a:rPr lang="en-IN" dirty="0"/>
              <a:t>Defines how much the neuron will fire based on the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981"/>
            <a:ext cx="9382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Dense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92" y="1690688"/>
            <a:ext cx="7496175" cy="3781425"/>
          </a:xfrm>
        </p:spPr>
      </p:pic>
    </p:spTree>
    <p:extLst>
      <p:ext uri="{BB962C8B-B14F-4D97-AF65-F5344CB8AC3E}">
        <p14:creationId xmlns:p14="http://schemas.microsoft.com/office/powerpoint/2010/main" val="303773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834255"/>
            <a:ext cx="10515600" cy="3552680"/>
          </a:xfrm>
        </p:spPr>
      </p:pic>
    </p:spTree>
    <p:extLst>
      <p:ext uri="{BB962C8B-B14F-4D97-AF65-F5344CB8AC3E}">
        <p14:creationId xmlns:p14="http://schemas.microsoft.com/office/powerpoint/2010/main" val="144274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54" y="2813582"/>
            <a:ext cx="6172200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33" y="1612376"/>
            <a:ext cx="305752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636" y="1499132"/>
            <a:ext cx="292417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85" y="4824413"/>
            <a:ext cx="3800475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365" y="4573064"/>
            <a:ext cx="3095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9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So, what is </a:t>
            </a:r>
            <a:r>
              <a:rPr lang="en-IN" dirty="0" err="1"/>
              <a:t>Keras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58" y="1916603"/>
            <a:ext cx="56673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Keras</a:t>
            </a:r>
            <a:r>
              <a:rPr lang="en-IN" dirty="0"/>
              <a:t> sequential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3" y="1825625"/>
            <a:ext cx="9477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Keras</a:t>
            </a:r>
            <a:r>
              <a:rPr lang="en-IN" dirty="0"/>
              <a:t> functional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0" y="1690688"/>
            <a:ext cx="9467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05" y="1825625"/>
            <a:ext cx="5010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4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1952"/>
            <a:ext cx="8705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5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types of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74" y="1825625"/>
            <a:ext cx="8420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38" y="1690688"/>
            <a:ext cx="9039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1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 to note for </a:t>
            </a:r>
            <a:r>
              <a:rPr lang="en-IN" dirty="0" err="1"/>
              <a:t>Keras</a:t>
            </a:r>
            <a:r>
              <a:rPr lang="en-IN" dirty="0"/>
              <a:t>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84" y="1825625"/>
            <a:ext cx="9077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8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problem</a:t>
            </a:r>
          </a:p>
          <a:p>
            <a:r>
              <a:rPr lang="en-IN" dirty="0"/>
              <a:t>Assemble dataset</a:t>
            </a:r>
          </a:p>
          <a:p>
            <a:r>
              <a:rPr lang="en-IN" dirty="0"/>
              <a:t>Choose measure of success</a:t>
            </a:r>
          </a:p>
          <a:p>
            <a:r>
              <a:rPr lang="en-IN" dirty="0"/>
              <a:t>Decide evaluation protocol</a:t>
            </a:r>
          </a:p>
          <a:p>
            <a:r>
              <a:rPr lang="en-IN" dirty="0"/>
              <a:t>Prepare your data</a:t>
            </a:r>
          </a:p>
          <a:p>
            <a:r>
              <a:rPr lang="en-IN" dirty="0"/>
              <a:t>Develop a mode</a:t>
            </a:r>
          </a:p>
          <a:p>
            <a:r>
              <a:rPr lang="en-IN" dirty="0"/>
              <a:t>Iterate models</a:t>
            </a:r>
          </a:p>
        </p:txBody>
      </p:sp>
    </p:spTree>
    <p:extLst>
      <p:ext uri="{BB962C8B-B14F-4D97-AF65-F5344CB8AC3E}">
        <p14:creationId xmlns:p14="http://schemas.microsoft.com/office/powerpoint/2010/main" val="22394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898410"/>
          </a:xfrm>
        </p:spPr>
        <p:txBody>
          <a:bodyPr/>
          <a:lstStyle/>
          <a:p>
            <a:r>
              <a:rPr lang="en-IN" dirty="0"/>
              <a:t>For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645227"/>
            <a:ext cx="65627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190558"/>
            <a:ext cx="10515600" cy="1325563"/>
          </a:xfrm>
        </p:spPr>
        <p:txBody>
          <a:bodyPr/>
          <a:lstStyle/>
          <a:p>
            <a:r>
              <a:rPr lang="en-IN" dirty="0"/>
              <a:t>Requirements for CNN exercise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18" y="1516121"/>
            <a:ext cx="544148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462" y="6234545"/>
            <a:ext cx="396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Check if GPU is enabled in your machine</a:t>
            </a:r>
          </a:p>
        </p:txBody>
      </p:sp>
    </p:spTree>
    <p:extLst>
      <p:ext uri="{BB962C8B-B14F-4D97-AF65-F5344CB8AC3E}">
        <p14:creationId xmlns:p14="http://schemas.microsoft.com/office/powerpoint/2010/main" val="64004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 vocabulary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Layers</a:t>
            </a:r>
          </a:p>
          <a:p>
            <a:r>
              <a:rPr lang="en-IN" dirty="0"/>
              <a:t>Tensors</a:t>
            </a:r>
          </a:p>
          <a:p>
            <a:r>
              <a:rPr lang="en-IN" dirty="0"/>
              <a:t>Gradient descent</a:t>
            </a:r>
          </a:p>
          <a:p>
            <a:pPr lvl="1"/>
            <a:r>
              <a:rPr lang="en-IN" dirty="0"/>
              <a:t>Optimizer</a:t>
            </a:r>
          </a:p>
          <a:p>
            <a:r>
              <a:rPr lang="en-IN" dirty="0"/>
              <a:t>Loss</a:t>
            </a:r>
          </a:p>
          <a:p>
            <a:r>
              <a:rPr lang="en-IN" dirty="0"/>
              <a:t>Activation</a:t>
            </a:r>
          </a:p>
          <a:p>
            <a:r>
              <a:rPr lang="en-IN" dirty="0"/>
              <a:t>Overfitting</a:t>
            </a:r>
          </a:p>
          <a:p>
            <a:r>
              <a:rPr lang="en-IN" dirty="0"/>
              <a:t>Back propagation</a:t>
            </a:r>
          </a:p>
          <a:p>
            <a:r>
              <a:rPr lang="en-IN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22725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neural network with &gt; 1 hidden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746"/>
            <a:ext cx="5238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53" y="198870"/>
            <a:ext cx="10515600" cy="1325563"/>
          </a:xfrm>
        </p:spPr>
        <p:txBody>
          <a:bodyPr/>
          <a:lstStyle/>
          <a:p>
            <a:r>
              <a:rPr lang="en-IN" dirty="0"/>
              <a:t>What individual node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72" y="1294649"/>
            <a:ext cx="10515600" cy="4351338"/>
          </a:xfrm>
        </p:spPr>
        <p:txBody>
          <a:bodyPr/>
          <a:lstStyle/>
          <a:p>
            <a:r>
              <a:rPr lang="en-IN" dirty="0"/>
              <a:t>Activation brings non-linearity</a:t>
            </a:r>
          </a:p>
          <a:p>
            <a:r>
              <a:rPr lang="en-IN" dirty="0"/>
              <a:t>At inflection point the input output mapping changes drastically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622"/>
            <a:ext cx="501967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22" y="3045662"/>
            <a:ext cx="3638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444" y="1343487"/>
            <a:ext cx="10515600" cy="4351338"/>
          </a:xfrm>
        </p:spPr>
        <p:txBody>
          <a:bodyPr/>
          <a:lstStyle/>
          <a:p>
            <a:r>
              <a:rPr lang="en-IN" dirty="0"/>
              <a:t>It has great ways to capture underlying patterns in the data</a:t>
            </a:r>
          </a:p>
          <a:p>
            <a:r>
              <a:rPr lang="en-IN" dirty="0"/>
              <a:t>More level of feature abstraction as we go deeper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1" y="2407487"/>
            <a:ext cx="50101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2821219"/>
            <a:ext cx="3971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628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AABAE242569448CF4C83A465BC308" ma:contentTypeVersion="2" ma:contentTypeDescription="Create a new document." ma:contentTypeScope="" ma:versionID="dbc77254c7845b390da278ee17014f3a">
  <xsd:schema xmlns:xsd="http://www.w3.org/2001/XMLSchema" xmlns:xs="http://www.w3.org/2001/XMLSchema" xmlns:p="http://schemas.microsoft.com/office/2006/metadata/properties" xmlns:ns2="15d5a492-e376-4d3f-bd83-a3d99322272c" targetNamespace="http://schemas.microsoft.com/office/2006/metadata/properties" ma:root="true" ma:fieldsID="3f807504a8d2e4e1b9d161a7efa17c14" ns2:_="">
    <xsd:import namespace="15d5a492-e376-4d3f-bd83-a3d993222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5a492-e376-4d3f-bd83-a3d993222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F0B03-8D05-4492-BE6C-B31D7942B0CA}"/>
</file>

<file path=customXml/itemProps2.xml><?xml version="1.0" encoding="utf-8"?>
<ds:datastoreItem xmlns:ds="http://schemas.openxmlformats.org/officeDocument/2006/customXml" ds:itemID="{F69BB789-2702-4734-A921-36E103AC9B32}"/>
</file>

<file path=customXml/itemProps3.xml><?xml version="1.0" encoding="utf-8"?>
<ds:datastoreItem xmlns:ds="http://schemas.openxmlformats.org/officeDocument/2006/customXml" ds:itemID="{F3048A07-61A5-41AC-A6EE-8C39423FE03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1103</TotalTime>
  <Words>206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Image processing using deep learning</vt:lpstr>
      <vt:lpstr>Deep learning</vt:lpstr>
      <vt:lpstr>Deep learning  workflow</vt:lpstr>
      <vt:lpstr>For exercises</vt:lpstr>
      <vt:lpstr>Requirements for CNN exercise </vt:lpstr>
      <vt:lpstr>Deep learning  vocabulary </vt:lpstr>
      <vt:lpstr>What is deep learning</vt:lpstr>
      <vt:lpstr>What individual node does</vt:lpstr>
      <vt:lpstr>Why deep learning</vt:lpstr>
      <vt:lpstr>TensorFlow</vt:lpstr>
      <vt:lpstr>TensorFlow as a backend</vt:lpstr>
      <vt:lpstr>Optimization algorithm</vt:lpstr>
      <vt:lpstr>Activation function</vt:lpstr>
      <vt:lpstr>Dense neural network</vt:lpstr>
      <vt:lpstr>Convolutional neural network</vt:lpstr>
      <vt:lpstr>Keras</vt:lpstr>
      <vt:lpstr>So, what is Keras?</vt:lpstr>
      <vt:lpstr>Keras sequential model</vt:lpstr>
      <vt:lpstr>Keras functional model</vt:lpstr>
      <vt:lpstr>Domain adaptation</vt:lpstr>
      <vt:lpstr>Two types of execution</vt:lpstr>
      <vt:lpstr>Implementing a network</vt:lpstr>
      <vt:lpstr>Important points to note for Keras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Ghosh, Ranadhir</dc:creator>
  <cp:lastModifiedBy>Ghosh, Ranadhir</cp:lastModifiedBy>
  <cp:revision>22</cp:revision>
  <dcterms:created xsi:type="dcterms:W3CDTF">2020-02-13T14:15:41Z</dcterms:created>
  <dcterms:modified xsi:type="dcterms:W3CDTF">2020-02-14T11:21:34Z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0x010100EDEAABAE242569448CF4C83A465BC308</vt:lpwstr>
  </property>
</Properties>
</file>