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 id="2147483693" r:id="rId6"/>
  </p:sldMasterIdLst>
  <p:notesMasterIdLst>
    <p:notesMasterId r:id="rId97"/>
  </p:notesMasterIdLst>
  <p:sldIdLst>
    <p:sldId id="433" r:id="rId7"/>
    <p:sldId id="438" r:id="rId8"/>
    <p:sldId id="505" r:id="rId9"/>
    <p:sldId id="506" r:id="rId10"/>
    <p:sldId id="507" r:id="rId11"/>
    <p:sldId id="510" r:id="rId12"/>
    <p:sldId id="508" r:id="rId13"/>
    <p:sldId id="509"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31" r:id="rId35"/>
    <p:sldId id="532" r:id="rId36"/>
    <p:sldId id="533" r:id="rId37"/>
    <p:sldId id="534" r:id="rId38"/>
    <p:sldId id="536" r:id="rId39"/>
    <p:sldId id="535" r:id="rId40"/>
    <p:sldId id="537" r:id="rId41"/>
    <p:sldId id="538" r:id="rId42"/>
    <p:sldId id="539" r:id="rId43"/>
    <p:sldId id="540" r:id="rId44"/>
    <p:sldId id="541" r:id="rId45"/>
    <p:sldId id="542" r:id="rId46"/>
    <p:sldId id="543" r:id="rId47"/>
    <p:sldId id="544" r:id="rId48"/>
    <p:sldId id="545" r:id="rId49"/>
    <p:sldId id="546" r:id="rId50"/>
    <p:sldId id="547" r:id="rId51"/>
    <p:sldId id="548" r:id="rId52"/>
    <p:sldId id="549" r:id="rId53"/>
    <p:sldId id="550" r:id="rId54"/>
    <p:sldId id="551" r:id="rId55"/>
    <p:sldId id="552" r:id="rId56"/>
    <p:sldId id="553" r:id="rId57"/>
    <p:sldId id="554" r:id="rId58"/>
    <p:sldId id="555" r:id="rId59"/>
    <p:sldId id="556" r:id="rId60"/>
    <p:sldId id="557" r:id="rId61"/>
    <p:sldId id="558" r:id="rId62"/>
    <p:sldId id="559" r:id="rId63"/>
    <p:sldId id="560" r:id="rId64"/>
    <p:sldId id="561" r:id="rId65"/>
    <p:sldId id="562" r:id="rId66"/>
    <p:sldId id="563" r:id="rId67"/>
    <p:sldId id="564" r:id="rId68"/>
    <p:sldId id="565" r:id="rId69"/>
    <p:sldId id="566" r:id="rId70"/>
    <p:sldId id="567" r:id="rId71"/>
    <p:sldId id="568" r:id="rId72"/>
    <p:sldId id="569" r:id="rId73"/>
    <p:sldId id="570" r:id="rId74"/>
    <p:sldId id="571" r:id="rId75"/>
    <p:sldId id="572" r:id="rId76"/>
    <p:sldId id="573" r:id="rId77"/>
    <p:sldId id="574" r:id="rId78"/>
    <p:sldId id="575" r:id="rId79"/>
    <p:sldId id="576" r:id="rId80"/>
    <p:sldId id="577" r:id="rId81"/>
    <p:sldId id="579" r:id="rId82"/>
    <p:sldId id="578" r:id="rId83"/>
    <p:sldId id="580" r:id="rId84"/>
    <p:sldId id="581" r:id="rId85"/>
    <p:sldId id="582" r:id="rId86"/>
    <p:sldId id="583" r:id="rId87"/>
    <p:sldId id="584" r:id="rId88"/>
    <p:sldId id="585" r:id="rId89"/>
    <p:sldId id="586" r:id="rId90"/>
    <p:sldId id="587" r:id="rId91"/>
    <p:sldId id="588" r:id="rId92"/>
    <p:sldId id="589" r:id="rId93"/>
    <p:sldId id="590" r:id="rId94"/>
    <p:sldId id="591" r:id="rId95"/>
    <p:sldId id="504"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45A386-B0D7-4A6A-A113-92B8FB5EC912}">
          <p14:sldIdLst>
            <p14:sldId id="433"/>
            <p14:sldId id="438"/>
            <p14:sldId id="505"/>
            <p14:sldId id="506"/>
            <p14:sldId id="507"/>
            <p14:sldId id="510"/>
            <p14:sldId id="508"/>
            <p14:sldId id="509"/>
            <p14:sldId id="511"/>
            <p14:sldId id="512"/>
            <p14:sldId id="513"/>
            <p14:sldId id="514"/>
            <p14:sldId id="515"/>
            <p14:sldId id="516"/>
            <p14:sldId id="517"/>
            <p14:sldId id="518"/>
            <p14:sldId id="519"/>
            <p14:sldId id="520"/>
            <p14:sldId id="521"/>
            <p14:sldId id="522"/>
            <p14:sldId id="523"/>
            <p14:sldId id="524"/>
            <p14:sldId id="525"/>
            <p14:sldId id="526"/>
            <p14:sldId id="527"/>
            <p14:sldId id="528"/>
            <p14:sldId id="529"/>
            <p14:sldId id="530"/>
            <p14:sldId id="531"/>
            <p14:sldId id="532"/>
            <p14:sldId id="533"/>
            <p14:sldId id="534"/>
            <p14:sldId id="536"/>
            <p14:sldId id="535"/>
            <p14:sldId id="537"/>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9"/>
            <p14:sldId id="578"/>
            <p14:sldId id="580"/>
            <p14:sldId id="581"/>
            <p14:sldId id="582"/>
            <p14:sldId id="583"/>
            <p14:sldId id="584"/>
            <p14:sldId id="585"/>
            <p14:sldId id="586"/>
            <p14:sldId id="587"/>
            <p14:sldId id="588"/>
            <p14:sldId id="589"/>
            <p14:sldId id="590"/>
            <p14:sldId id="591"/>
            <p14:sldId id="504"/>
          </p14:sldIdLst>
        </p14:section>
      </p14:sectionLst>
    </p:ext>
    <p:ext uri="{EFAFB233-063F-42B5-8137-9DF3F51BA10A}">
      <p15:sldGuideLst xmlns:p15="http://schemas.microsoft.com/office/powerpoint/2012/main">
        <p15:guide id="1" orient="horz" pos="2016">
          <p15:clr>
            <a:srgbClr val="A4A3A4"/>
          </p15:clr>
        </p15:guide>
        <p15:guide id="2" pos="158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 K, Rama M" initials="SKRM" lastIdx="15" clrIdx="0"/>
  <p:cmAuthor id="1" name="Madduri, VenkateshReddy" initials="MV" lastIdx="1" clrIdx="1">
    <p:extLst>
      <p:ext uri="{19B8F6BF-5375-455C-9EA6-DF929625EA0E}">
        <p15:presenceInfo xmlns:p15="http://schemas.microsoft.com/office/powerpoint/2012/main" userId="S-1-5-21-527237240-2000478354-839522115-1830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333399"/>
    <a:srgbClr val="87AD31"/>
    <a:srgbClr val="B8EA16"/>
    <a:srgbClr val="AA0061"/>
    <a:srgbClr val="FCDE04"/>
    <a:srgbClr val="640039"/>
    <a:srgbClr val="E1F9FF"/>
    <a:srgbClr val="C9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1" autoAdjust="0"/>
    <p:restoredTop sz="99630" autoAdjust="0"/>
  </p:normalViewPr>
  <p:slideViewPr>
    <p:cSldViewPr>
      <p:cViewPr varScale="1">
        <p:scale>
          <a:sx n="72" d="100"/>
          <a:sy n="72" d="100"/>
        </p:scale>
        <p:origin x="636" y="78"/>
      </p:cViewPr>
      <p:guideLst>
        <p:guide orient="horz" pos="2016"/>
        <p:guide pos="158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slide" Target="slides/slide83.xml"/><Relationship Id="rId97"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1E2463-71FA-4B94-865A-771299C22F5D}" type="datetimeFigureOut">
              <a:rPr lang="en-US" smtClean="0"/>
              <a:t>2/7/2020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9109F-AD9B-4970-A4CE-9A97556321AF}" type="slidenum">
              <a:rPr lang="en-US" smtClean="0"/>
              <a:t>‹#›</a:t>
            </a:fld>
            <a:endParaRPr lang="en-US" dirty="0"/>
          </a:p>
        </p:txBody>
      </p:sp>
    </p:spTree>
    <p:extLst>
      <p:ext uri="{BB962C8B-B14F-4D97-AF65-F5344CB8AC3E}">
        <p14:creationId xmlns:p14="http://schemas.microsoft.com/office/powerpoint/2010/main" val="395223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964F34-BF8D-4C55-85D5-09C073D64729}" type="slidenum">
              <a:rPr lang="en-US" smtClean="0"/>
              <a:pPr>
                <a:defRPr/>
              </a:pPr>
              <a:t>1</a:t>
            </a:fld>
            <a:endParaRPr lang="en-US"/>
          </a:p>
        </p:txBody>
      </p:sp>
    </p:spTree>
    <p:extLst>
      <p:ext uri="{BB962C8B-B14F-4D97-AF65-F5344CB8AC3E}">
        <p14:creationId xmlns:p14="http://schemas.microsoft.com/office/powerpoint/2010/main" val="2734976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 with tes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16" y="4191000"/>
            <a:ext cx="1371600" cy="12001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954" y="4191000"/>
            <a:ext cx="1371600" cy="1200150"/>
          </a:xfrm>
          <a:prstGeom prst="rect">
            <a:avLst/>
          </a:prstGeom>
        </p:spPr>
      </p:pic>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16"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861311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VIEW - 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924628" y="3124200"/>
            <a:ext cx="3294744" cy="1030514"/>
          </a:xfrm>
          <a:prstGeom prst="rect">
            <a:avLst/>
          </a:prstGeom>
        </p:spPr>
        <p:txBody>
          <a:bodyPr anchor="ctr"/>
          <a:lstStyle>
            <a:lvl1pPr marL="0" indent="0" algn="ctr">
              <a:buNone/>
              <a:defRPr sz="2000" baseline="0"/>
            </a:lvl1pPr>
          </a:lstStyle>
          <a:p>
            <a:pPr lvl="0"/>
            <a:r>
              <a:rPr lang="en-US" dirty="0"/>
              <a:t>That’s right!</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896" y="3409043"/>
            <a:ext cx="510896" cy="801914"/>
          </a:xfrm>
          <a:prstGeom prst="rect">
            <a:avLst/>
          </a:prstGeom>
        </p:spPr>
      </p:pic>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2"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Correct</a:t>
            </a:r>
          </a:p>
        </p:txBody>
      </p:sp>
      <p:sp>
        <p:nvSpPr>
          <p:cNvPr id="14"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Continue</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5734452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VIEW - invalid answer">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286000" y="3124200"/>
            <a:ext cx="4572000" cy="1030514"/>
          </a:xfrm>
          <a:prstGeom prst="rect">
            <a:avLst/>
          </a:prstGeom>
        </p:spPr>
        <p:txBody>
          <a:bodyPr anchor="ctr"/>
          <a:lstStyle>
            <a:lvl1pPr marL="0" indent="0" algn="ctr">
              <a:buNone/>
              <a:defRPr sz="2000" baseline="0"/>
            </a:lvl1pPr>
          </a:lstStyle>
          <a:p>
            <a:pPr lvl="0"/>
            <a:r>
              <a:rPr lang="en-US" dirty="0"/>
              <a:t>You must complete the question before submitting.</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1"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Invalid Answer</a:t>
            </a:r>
          </a:p>
        </p:txBody>
      </p:sp>
      <p:sp>
        <p:nvSpPr>
          <p:cNvPr id="12"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OK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0682022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373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5577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8096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119914"/>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9"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41921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00689"/>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233925"/>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267161"/>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333633"/>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5" name="Text Placeholder 24"/>
          <p:cNvSpPr>
            <a:spLocks noGrp="1"/>
          </p:cNvSpPr>
          <p:nvPr>
            <p:ph type="body" sz="quarter" idx="14" hasCustomPrompt="1"/>
          </p:nvPr>
        </p:nvSpPr>
        <p:spPr>
          <a:xfrm>
            <a:off x="1981200" y="4300397"/>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0" name="Text Placeholder 3"/>
          <p:cNvSpPr>
            <a:spLocks noGrp="1"/>
          </p:cNvSpPr>
          <p:nvPr>
            <p:ph type="body" sz="quarter" idx="15"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957374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7707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30911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43430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8"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0689298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GRATULATIONS - tes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10" name="TextBox 9"/>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11" name="Rectangle 10"/>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take the test.</a:t>
            </a:r>
          </a:p>
        </p:txBody>
      </p:sp>
      <p:sp>
        <p:nvSpPr>
          <p:cNvPr id="12"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9"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7193464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GRATULATIONS - acknowledgemen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go to the final acknowledgement.</a:t>
            </a:r>
          </a:p>
        </p:txBody>
      </p:sp>
      <p:sp>
        <p:nvSpPr>
          <p:cNvPr id="10"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848428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GRATULATIONS - exi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exit the course.</a:t>
            </a:r>
          </a:p>
        </p:txBody>
      </p:sp>
      <p:sp>
        <p:nvSpPr>
          <p:cNvPr id="10"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41256657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LAIN slid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BLANK SLIDE</a:t>
            </a:r>
          </a:p>
        </p:txBody>
      </p:sp>
      <p:sp>
        <p:nvSpPr>
          <p:cNvPr id="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3605198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06D379C-DD85-46D8-8B74-DCE11A6E7397}" type="datetime1">
              <a:rPr lang="en-US" smtClean="0"/>
              <a:t>2/7/2020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ADA8F14-8BB1-473B-92D7-FF74D699A821}" type="slidenum">
              <a:rPr lang="en-US" smtClean="0"/>
              <a:t>‹#›</a:t>
            </a:fld>
            <a:endParaRPr lang="en-US" dirty="0"/>
          </a:p>
        </p:txBody>
      </p:sp>
      <p:sp>
        <p:nvSpPr>
          <p:cNvPr id="7" name="Slide Number Placeholder 2"/>
          <p:cNvSpPr txBox="1">
            <a:spLocks/>
          </p:cNvSpPr>
          <p:nvPr userDrawn="1"/>
        </p:nvSpPr>
        <p:spPr>
          <a:xfrm>
            <a:off x="8382000" y="6400800"/>
            <a:ext cx="6858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13435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age - no tes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035" y="4191000"/>
            <a:ext cx="1371600" cy="1200150"/>
          </a:xfrm>
          <a:prstGeom prst="rect">
            <a:avLst/>
          </a:prstGeom>
        </p:spPr>
      </p:pic>
      <p:sp>
        <p:nvSpPr>
          <p:cNvPr id="28"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30"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35" name="Text Placeholder 34"/>
          <p:cNvSpPr>
            <a:spLocks noGrp="1"/>
          </p:cNvSpPr>
          <p:nvPr>
            <p:ph type="body" sz="quarter" idx="12" hasCustomPrompt="1"/>
          </p:nvPr>
        </p:nvSpPr>
        <p:spPr>
          <a:xfrm>
            <a:off x="6782635"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14" name="Text Placeholder 8"/>
          <p:cNvSpPr>
            <a:spLocks noGrp="1"/>
          </p:cNvSpPr>
          <p:nvPr>
            <p:ph type="body" sz="quarter" idx="13"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6" name="Text Placeholder 5"/>
          <p:cNvSpPr>
            <a:spLocks noGrp="1"/>
          </p:cNvSpPr>
          <p:nvPr>
            <p:ph type="body" sz="quarter" idx="14"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15" name="Text Placeholder 3"/>
          <p:cNvSpPr>
            <a:spLocks noGrp="1"/>
          </p:cNvSpPr>
          <p:nvPr>
            <p:ph type="body" sz="quarter" idx="15"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251662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214F36-A7F1-46AC-87B0-FAE16F44C5FB}"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586131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14F36-A7F1-46AC-87B0-FAE16F44C5FB}"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116801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14F36-A7F1-46AC-87B0-FAE16F44C5FB}"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973283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214F36-A7F1-46AC-87B0-FAE16F44C5FB}" type="datetimeFigureOut">
              <a:rPr lang="en-US" smtClean="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4908287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214F36-A7F1-46AC-87B0-FAE16F44C5FB}" type="datetimeFigureOut">
              <a:rPr lang="en-US" smtClean="0"/>
              <a:t>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25604248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214F36-A7F1-46AC-87B0-FAE16F44C5FB}" type="datetimeFigureOut">
              <a:rPr lang="en-US" smtClean="0"/>
              <a:t>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2142857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14F36-A7F1-46AC-87B0-FAE16F44C5FB}" type="datetimeFigureOut">
              <a:rPr lang="en-US" smtClean="0"/>
              <a:t>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985913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14F36-A7F1-46AC-87B0-FAE16F44C5FB}" type="datetimeFigureOut">
              <a:rPr lang="en-US" smtClean="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2515990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4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14F36-A7F1-46AC-87B0-FAE16F44C5FB}" type="datetimeFigureOut">
              <a:rPr lang="en-US" smtClean="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163908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14F36-A7F1-46AC-87B0-FAE16F44C5FB}"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49276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ubitle and 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9"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CLICK TO EDIT SUBTITLE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8"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6"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11680196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14F36-A7F1-46AC-87B0-FAE16F44C5FB}"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A8F14-8BB1-473B-92D7-FF74D699A821}" type="slidenum">
              <a:rPr lang="en-US" smtClean="0"/>
              <a:t>‹#›</a:t>
            </a:fld>
            <a:endParaRPr lang="en-US"/>
          </a:p>
        </p:txBody>
      </p:sp>
    </p:spTree>
    <p:extLst>
      <p:ext uri="{BB962C8B-B14F-4D97-AF65-F5344CB8AC3E}">
        <p14:creationId xmlns:p14="http://schemas.microsoft.com/office/powerpoint/2010/main" val="3341921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age - with tes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16" y="4191000"/>
            <a:ext cx="1371600" cy="12001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954" y="4191000"/>
            <a:ext cx="1371600" cy="1200150"/>
          </a:xfrm>
          <a:prstGeom prst="rect">
            <a:avLst/>
          </a:prstGeom>
        </p:spPr>
      </p:pic>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16"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86131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page - with tes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16" y="4191000"/>
            <a:ext cx="1371600" cy="12001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954" y="4191000"/>
            <a:ext cx="1371600" cy="1200150"/>
          </a:xfrm>
          <a:prstGeom prst="rect">
            <a:avLst/>
          </a:prstGeom>
        </p:spPr>
      </p:pic>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8613110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age - no tes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348" y="1143000"/>
            <a:ext cx="3228975" cy="28765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035" y="4191000"/>
            <a:ext cx="1371600" cy="1200150"/>
          </a:xfrm>
          <a:prstGeom prst="rect">
            <a:avLst/>
          </a:prstGeom>
        </p:spPr>
      </p:pic>
      <p:sp>
        <p:nvSpPr>
          <p:cNvPr id="28"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30"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35" name="Text Placeholder 34"/>
          <p:cNvSpPr>
            <a:spLocks noGrp="1"/>
          </p:cNvSpPr>
          <p:nvPr>
            <p:ph type="body" sz="quarter" idx="12" hasCustomPrompt="1"/>
          </p:nvPr>
        </p:nvSpPr>
        <p:spPr>
          <a:xfrm>
            <a:off x="6782635"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14" name="Text Placeholder 8"/>
          <p:cNvSpPr>
            <a:spLocks noGrp="1"/>
          </p:cNvSpPr>
          <p:nvPr>
            <p:ph type="body" sz="quarter" idx="13"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6" name="Text Placeholder 5"/>
          <p:cNvSpPr>
            <a:spLocks noGrp="1"/>
          </p:cNvSpPr>
          <p:nvPr>
            <p:ph type="body" sz="quarter" idx="14"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2516628"/>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itle and 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9"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CLICK TO EDIT SUBTITLE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11680196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96378789"/>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REVIEW - 2 options">
    <p:spTree>
      <p:nvGrpSpPr>
        <p:cNvPr id="1" name=""/>
        <p:cNvGrpSpPr/>
        <p:nvPr/>
      </p:nvGrpSpPr>
      <p:grpSpPr>
        <a:xfrm>
          <a:off x="0" y="0"/>
          <a:ext cx="0" cy="0"/>
          <a:chOff x="0" y="0"/>
          <a:chExt cx="0" cy="0"/>
        </a:xfrm>
      </p:grpSpPr>
      <p:sp>
        <p:nvSpPr>
          <p:cNvPr id="12"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15"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16"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1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9"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7"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953108087"/>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REVIEW - 3 options">
    <p:spTree>
      <p:nvGrpSpPr>
        <p:cNvPr id="1" name=""/>
        <p:cNvGrpSpPr/>
        <p:nvPr/>
      </p:nvGrpSpPr>
      <p:grpSpPr>
        <a:xfrm>
          <a:off x="0" y="0"/>
          <a:ext cx="0" cy="0"/>
          <a:chOff x="0" y="0"/>
          <a:chExt cx="0" cy="0"/>
        </a:xfrm>
      </p:grpSpPr>
      <p:sp>
        <p:nvSpPr>
          <p:cNvPr id="14"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23"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4"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5"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28"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683187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 4 options">
    <p:spTree>
      <p:nvGrpSpPr>
        <p:cNvPr id="1" name=""/>
        <p:cNvGrpSpPr/>
        <p:nvPr/>
      </p:nvGrpSpPr>
      <p:grpSpPr>
        <a:xfrm>
          <a:off x="0" y="0"/>
          <a:ext cx="0" cy="0"/>
          <a:chOff x="0" y="0"/>
          <a:chExt cx="0" cy="0"/>
        </a:xfrm>
      </p:grpSpPr>
      <p:sp>
        <p:nvSpPr>
          <p:cNvPr id="21"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28"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9"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0"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1" name="Text Placeholder 10"/>
          <p:cNvSpPr>
            <a:spLocks noGrp="1"/>
          </p:cNvSpPr>
          <p:nvPr>
            <p:ph type="body" sz="quarter" idx="15" hasCustomPrompt="1"/>
          </p:nvPr>
        </p:nvSpPr>
        <p:spPr>
          <a:xfrm>
            <a:off x="609600" y="4789714"/>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3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33"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31773770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 5 options">
    <p:spTree>
      <p:nvGrpSpPr>
        <p:cNvPr id="1" name=""/>
        <p:cNvGrpSpPr/>
        <p:nvPr/>
      </p:nvGrpSpPr>
      <p:grpSpPr>
        <a:xfrm>
          <a:off x="0" y="0"/>
          <a:ext cx="0" cy="0"/>
          <a:chOff x="0" y="0"/>
          <a:chExt cx="0" cy="0"/>
        </a:xfrm>
      </p:grpSpPr>
      <p:sp>
        <p:nvSpPr>
          <p:cNvPr id="16" name="Text Placeholder 10"/>
          <p:cNvSpPr>
            <a:spLocks noGrp="1"/>
          </p:cNvSpPr>
          <p:nvPr>
            <p:ph type="body" sz="quarter" idx="16" hasCustomPrompt="1"/>
          </p:nvPr>
        </p:nvSpPr>
        <p:spPr>
          <a:xfrm>
            <a:off x="609600" y="5562600"/>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21"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28"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9"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0"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1" name="Text Placeholder 10"/>
          <p:cNvSpPr>
            <a:spLocks noGrp="1"/>
          </p:cNvSpPr>
          <p:nvPr>
            <p:ph type="body" sz="quarter" idx="15" hasCustomPrompt="1"/>
          </p:nvPr>
        </p:nvSpPr>
        <p:spPr>
          <a:xfrm>
            <a:off x="609600" y="4789714"/>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3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33"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0"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4423241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SLIDE TITLE</a:t>
            </a:r>
          </a:p>
        </p:txBody>
      </p:sp>
      <p:sp>
        <p:nvSpPr>
          <p:cNvPr id="13" name="Text Placeholder 12"/>
          <p:cNvSpPr>
            <a:spLocks noGrp="1"/>
          </p:cNvSpPr>
          <p:nvPr>
            <p:ph type="body" sz="quarter" idx="11" hasCustomPrompt="1"/>
          </p:nvPr>
        </p:nvSpPr>
        <p:spPr>
          <a:xfrm>
            <a:off x="152400" y="1219200"/>
            <a:ext cx="8839200" cy="914400"/>
          </a:xfrm>
          <a:prstGeom prst="rect">
            <a:avLst/>
          </a:prstGeom>
        </p:spPr>
        <p:txBody>
          <a:bodyPr/>
          <a:lstStyle>
            <a:lvl1pPr marL="0" indent="0">
              <a:buNone/>
              <a:defRPr sz="1800" baseline="0"/>
            </a:lvl1pPr>
          </a:lstStyle>
          <a:p>
            <a:pPr lvl="0"/>
            <a:r>
              <a:rPr lang="en-US" dirty="0"/>
              <a:t>Click to edit slide content</a:t>
            </a:r>
          </a:p>
        </p:txBody>
      </p:sp>
      <p:sp>
        <p:nvSpPr>
          <p:cNvPr id="6"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9637878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REVIEW - 6 answers">
    <p:spTree>
      <p:nvGrpSpPr>
        <p:cNvPr id="1" name=""/>
        <p:cNvGrpSpPr/>
        <p:nvPr/>
      </p:nvGrpSpPr>
      <p:grpSpPr>
        <a:xfrm>
          <a:off x="0" y="0"/>
          <a:ext cx="0" cy="0"/>
          <a:chOff x="0" y="0"/>
          <a:chExt cx="0" cy="0"/>
        </a:xfrm>
      </p:grpSpPr>
      <p:sp>
        <p:nvSpPr>
          <p:cNvPr id="21" name="Text Placeholder 10"/>
          <p:cNvSpPr>
            <a:spLocks noGrp="1"/>
          </p:cNvSpPr>
          <p:nvPr>
            <p:ph type="body" sz="quarter" idx="16" hasCustomPrompt="1"/>
          </p:nvPr>
        </p:nvSpPr>
        <p:spPr>
          <a:xfrm>
            <a:off x="609600" y="5562600"/>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24" name="Text Placeholder 4"/>
          <p:cNvSpPr>
            <a:spLocks noGrp="1"/>
          </p:cNvSpPr>
          <p:nvPr>
            <p:ph type="body" sz="quarter" idx="11" hasCustomPrompt="1"/>
          </p:nvPr>
        </p:nvSpPr>
        <p:spPr>
          <a:xfrm>
            <a:off x="152400" y="1295400"/>
            <a:ext cx="8839200" cy="914400"/>
          </a:xfrm>
          <a:prstGeom prst="rect">
            <a:avLst/>
          </a:prstGeom>
        </p:spPr>
        <p:txBody>
          <a:bodyPr/>
          <a:lstStyle>
            <a:lvl1pPr marL="0" indent="0" algn="l">
              <a:buNone/>
              <a:defRPr sz="2000" baseline="0"/>
            </a:lvl1pPr>
          </a:lstStyle>
          <a:p>
            <a:pPr lvl="0"/>
            <a:r>
              <a:rPr lang="en-US" sz="2000" dirty="0"/>
              <a:t>Click to enter question.</a:t>
            </a:r>
            <a:endParaRPr lang="en-US" dirty="0"/>
          </a:p>
        </p:txBody>
      </p:sp>
      <p:sp>
        <p:nvSpPr>
          <p:cNvPr id="30" name="Text Placeholder 10"/>
          <p:cNvSpPr>
            <a:spLocks noGrp="1"/>
          </p:cNvSpPr>
          <p:nvPr>
            <p:ph type="body" sz="quarter" idx="12" hasCustomPrompt="1"/>
          </p:nvPr>
        </p:nvSpPr>
        <p:spPr>
          <a:xfrm>
            <a:off x="609600" y="2590800"/>
            <a:ext cx="83820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31" name="Text Placeholder 10"/>
          <p:cNvSpPr>
            <a:spLocks noGrp="1"/>
          </p:cNvSpPr>
          <p:nvPr>
            <p:ph type="body" sz="quarter" idx="13" hasCustomPrompt="1"/>
          </p:nvPr>
        </p:nvSpPr>
        <p:spPr>
          <a:xfrm>
            <a:off x="609600" y="3295733"/>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2" name="Text Placeholder 10"/>
          <p:cNvSpPr>
            <a:spLocks noGrp="1"/>
          </p:cNvSpPr>
          <p:nvPr>
            <p:ph type="body" sz="quarter" idx="14" hasCustomPrompt="1"/>
          </p:nvPr>
        </p:nvSpPr>
        <p:spPr>
          <a:xfrm>
            <a:off x="609600" y="4027714"/>
            <a:ext cx="83820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33" name="Text Placeholder 10"/>
          <p:cNvSpPr>
            <a:spLocks noGrp="1"/>
          </p:cNvSpPr>
          <p:nvPr>
            <p:ph type="body" sz="quarter" idx="15" hasCustomPrompt="1"/>
          </p:nvPr>
        </p:nvSpPr>
        <p:spPr>
          <a:xfrm>
            <a:off x="609600" y="4789714"/>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34"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35"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37" name="Text Placeholder 10"/>
          <p:cNvSpPr>
            <a:spLocks noGrp="1"/>
          </p:cNvSpPr>
          <p:nvPr>
            <p:ph type="body" sz="quarter" idx="17" hasCustomPrompt="1"/>
          </p:nvPr>
        </p:nvSpPr>
        <p:spPr>
          <a:xfrm>
            <a:off x="609600" y="6248400"/>
            <a:ext cx="83820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004482169"/>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VIEW - in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133600" y="3112532"/>
            <a:ext cx="4876800" cy="1042182"/>
          </a:xfrm>
          <a:prstGeom prst="rect">
            <a:avLst/>
          </a:prstGeom>
        </p:spPr>
        <p:txBody>
          <a:bodyPr anchor="ctr"/>
          <a:lstStyle>
            <a:lvl1pPr marL="0" indent="0" algn="ctr">
              <a:buNone/>
              <a:defRPr sz="2000" baseline="0"/>
            </a:lvl1pPr>
          </a:lstStyle>
          <a:p>
            <a:pPr lvl="0"/>
            <a:r>
              <a:rPr lang="en-US" dirty="0"/>
              <a:t>You selected the wrong answer. </a:t>
            </a:r>
          </a:p>
          <a:p>
            <a:pPr lvl="0"/>
            <a:r>
              <a:rPr lang="en-US" dirty="0"/>
              <a:t>Please try again.</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4"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Incorrect</a:t>
            </a:r>
          </a:p>
        </p:txBody>
      </p:sp>
      <p:sp>
        <p:nvSpPr>
          <p:cNvPr id="6"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Try Again</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48288477"/>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REVIEW - 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924628" y="3124200"/>
            <a:ext cx="3294744" cy="1030514"/>
          </a:xfrm>
          <a:prstGeom prst="rect">
            <a:avLst/>
          </a:prstGeom>
        </p:spPr>
        <p:txBody>
          <a:bodyPr anchor="ctr"/>
          <a:lstStyle>
            <a:lvl1pPr marL="0" indent="0" algn="ctr">
              <a:buNone/>
              <a:defRPr sz="2000" baseline="0"/>
            </a:lvl1pPr>
          </a:lstStyle>
          <a:p>
            <a:pPr lvl="0"/>
            <a:r>
              <a:rPr lang="en-US" dirty="0"/>
              <a:t>That’s right!</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896" y="3409043"/>
            <a:ext cx="510896" cy="801914"/>
          </a:xfrm>
          <a:prstGeom prst="rect">
            <a:avLst/>
          </a:prstGeom>
        </p:spPr>
      </p:pic>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2"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Correct</a:t>
            </a:r>
          </a:p>
        </p:txBody>
      </p:sp>
      <p:sp>
        <p:nvSpPr>
          <p:cNvPr id="14"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Continue</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573445221"/>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VIEW - invalid answer">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286000" y="3124200"/>
            <a:ext cx="4572000" cy="1030514"/>
          </a:xfrm>
          <a:prstGeom prst="rect">
            <a:avLst/>
          </a:prstGeom>
        </p:spPr>
        <p:txBody>
          <a:bodyPr anchor="ctr"/>
          <a:lstStyle>
            <a:lvl1pPr marL="0" indent="0" algn="ctr">
              <a:buNone/>
              <a:defRPr sz="2000" baseline="0"/>
            </a:lvl1pPr>
          </a:lstStyle>
          <a:p>
            <a:pPr lvl="0"/>
            <a:r>
              <a:rPr lang="en-US" dirty="0"/>
              <a:t>You must complete the question before submitting.</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1"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Invalid Answer</a:t>
            </a:r>
          </a:p>
        </p:txBody>
      </p:sp>
      <p:sp>
        <p:nvSpPr>
          <p:cNvPr id="12"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OK</a:t>
            </a:r>
          </a:p>
        </p:txBody>
      </p:sp>
      <p:sp>
        <p:nvSpPr>
          <p:cNvPr id="1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068202291"/>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4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373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5577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8096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119914"/>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419218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5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00689"/>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233925"/>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267161"/>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333633"/>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5" name="Text Placeholder 24"/>
          <p:cNvSpPr>
            <a:spLocks noGrp="1"/>
          </p:cNvSpPr>
          <p:nvPr>
            <p:ph type="body" sz="quarter" idx="14" hasCustomPrompt="1"/>
          </p:nvPr>
        </p:nvSpPr>
        <p:spPr>
          <a:xfrm>
            <a:off x="1981200" y="4300397"/>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9573746"/>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3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7707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30911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43430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8" name="Text Placeholder 3"/>
          <p:cNvSpPr>
            <a:spLocks noGrp="1"/>
          </p:cNvSpPr>
          <p:nvPr>
            <p:ph type="body" sz="quarter" idx="14" hasCustomPrompt="1"/>
          </p:nvPr>
        </p:nvSpPr>
        <p:spPr>
          <a:xfrm>
            <a:off x="5567363" y="5929313"/>
            <a:ext cx="3344862" cy="644525"/>
          </a:xfrm>
          <a:prstGeom prst="rect">
            <a:avLst/>
          </a:prstGeom>
        </p:spPr>
        <p:txBody>
          <a:bodyPr anchor="ctr"/>
          <a:lstStyle>
            <a:lvl1pPr marL="0" indent="0">
              <a:buNone/>
              <a:defRPr sz="2400" baseline="0"/>
            </a:lvl1pPr>
          </a:lstStyle>
          <a:p>
            <a:pPr lvl="0"/>
            <a:r>
              <a:rPr lang="en-US" dirty="0"/>
              <a:t>LEAVE THIS SPACE BLANK</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068929867"/>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373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5577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8096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119914"/>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34192181"/>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200689"/>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2233925"/>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3267161"/>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28" name="Text Placeholder 24"/>
          <p:cNvSpPr>
            <a:spLocks noGrp="1"/>
          </p:cNvSpPr>
          <p:nvPr>
            <p:ph type="body" sz="quarter" idx="13" hasCustomPrompt="1"/>
          </p:nvPr>
        </p:nvSpPr>
        <p:spPr>
          <a:xfrm>
            <a:off x="1967139" y="5333633"/>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15" name="Text Placeholder 24"/>
          <p:cNvSpPr>
            <a:spLocks noGrp="1"/>
          </p:cNvSpPr>
          <p:nvPr>
            <p:ph type="body" sz="quarter" idx="14" hasCustomPrompt="1"/>
          </p:nvPr>
        </p:nvSpPr>
        <p:spPr>
          <a:xfrm>
            <a:off x="1981200" y="4300397"/>
            <a:ext cx="6872061" cy="457567"/>
          </a:xfrm>
          <a:prstGeom prst="rect">
            <a:avLst/>
          </a:prstGeom>
        </p:spPr>
        <p:txBody>
          <a:bodyPr/>
          <a:lstStyle>
            <a:lvl1pPr marL="0" indent="0">
              <a:buNone/>
              <a:defRPr sz="2000" b="1" i="1" baseline="0"/>
            </a:lvl1pPr>
          </a:lstStyle>
          <a:p>
            <a:pPr lvl="0"/>
            <a:r>
              <a:rPr lang="en-US" dirty="0"/>
              <a:t>To fill out a CONCEPT form</a:t>
            </a:r>
          </a:p>
        </p:txBody>
      </p:sp>
      <p:sp>
        <p:nvSpPr>
          <p:cNvPr id="8"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79573746"/>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Resourc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RESOURCES</a:t>
            </a:r>
          </a:p>
        </p:txBody>
      </p:sp>
      <p:sp>
        <p:nvSpPr>
          <p:cNvPr id="25" name="Text Placeholder 24"/>
          <p:cNvSpPr>
            <a:spLocks noGrp="1"/>
          </p:cNvSpPr>
          <p:nvPr>
            <p:ph type="body" sz="quarter" idx="10" hasCustomPrompt="1"/>
          </p:nvPr>
        </p:nvSpPr>
        <p:spPr>
          <a:xfrm>
            <a:off x="1967139" y="1770742"/>
            <a:ext cx="6872061" cy="457567"/>
          </a:xfrm>
          <a:prstGeom prst="rect">
            <a:avLst/>
          </a:prstGeom>
        </p:spPr>
        <p:txBody>
          <a:bodyPr/>
          <a:lstStyle>
            <a:lvl1pPr marL="0" indent="0">
              <a:buNone/>
              <a:defRPr sz="2000" b="1" i="1"/>
            </a:lvl1pPr>
          </a:lstStyle>
          <a:p>
            <a:pPr lvl="0"/>
            <a:r>
              <a:rPr lang="en-US" dirty="0"/>
              <a:t>To view CONCEPT Standard/Policy/Guideline</a:t>
            </a:r>
          </a:p>
        </p:txBody>
      </p:sp>
      <p:sp>
        <p:nvSpPr>
          <p:cNvPr id="26" name="Text Placeholder 24"/>
          <p:cNvSpPr>
            <a:spLocks noGrp="1"/>
          </p:cNvSpPr>
          <p:nvPr>
            <p:ph type="body" sz="quarter" idx="11" hasCustomPrompt="1"/>
          </p:nvPr>
        </p:nvSpPr>
        <p:spPr>
          <a:xfrm>
            <a:off x="1967139" y="3091194"/>
            <a:ext cx="6872061" cy="457567"/>
          </a:xfrm>
          <a:prstGeom prst="rect">
            <a:avLst/>
          </a:prstGeom>
        </p:spPr>
        <p:txBody>
          <a:bodyPr/>
          <a:lstStyle>
            <a:lvl1pPr marL="0" indent="0">
              <a:buNone/>
              <a:defRPr sz="2000" b="1" i="1"/>
            </a:lvl1pPr>
          </a:lstStyle>
          <a:p>
            <a:pPr lvl="0"/>
            <a:r>
              <a:rPr lang="en-US" dirty="0"/>
              <a:t>To contact TEAM via e-mail</a:t>
            </a:r>
          </a:p>
        </p:txBody>
      </p:sp>
      <p:sp>
        <p:nvSpPr>
          <p:cNvPr id="27" name="Text Placeholder 24"/>
          <p:cNvSpPr>
            <a:spLocks noGrp="1"/>
          </p:cNvSpPr>
          <p:nvPr>
            <p:ph type="body" sz="quarter" idx="12" hasCustomPrompt="1"/>
          </p:nvPr>
        </p:nvSpPr>
        <p:spPr>
          <a:xfrm>
            <a:off x="1967139" y="4343033"/>
            <a:ext cx="6872061" cy="457567"/>
          </a:xfrm>
          <a:prstGeom prst="rect">
            <a:avLst/>
          </a:prstGeom>
        </p:spPr>
        <p:txBody>
          <a:bodyPr/>
          <a:lstStyle>
            <a:lvl1pPr marL="0" indent="0">
              <a:buNone/>
              <a:defRPr sz="2000" b="1" i="1"/>
            </a:lvl1pPr>
          </a:lstStyle>
          <a:p>
            <a:pPr lvl="0"/>
            <a:r>
              <a:rPr lang="en-US" dirty="0"/>
              <a:t>To visit CONCEPT site at FIS &amp; Me</a:t>
            </a:r>
          </a:p>
        </p:txBody>
      </p:sp>
      <p:sp>
        <p:nvSpPr>
          <p:cNvPr id="6"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0689298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VIEW - 4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8" name="Oval 17"/>
          <p:cNvSpPr/>
          <p:nvPr/>
        </p:nvSpPr>
        <p:spPr>
          <a:xfrm>
            <a:off x="2514600" y="39624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t>
            </a:r>
          </a:p>
        </p:txBody>
      </p:sp>
      <p:sp>
        <p:nvSpPr>
          <p:cNvPr id="19" name="Oval 18"/>
          <p:cNvSpPr/>
          <p:nvPr/>
        </p:nvSpPr>
        <p:spPr>
          <a:xfrm>
            <a:off x="2514600" y="45720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2" name="Text Placeholder 10"/>
          <p:cNvSpPr>
            <a:spLocks noGrp="1"/>
          </p:cNvSpPr>
          <p:nvPr>
            <p:ph type="body" sz="quarter" idx="14" hasCustomPrompt="1"/>
          </p:nvPr>
        </p:nvSpPr>
        <p:spPr>
          <a:xfrm>
            <a:off x="3048000" y="4020456"/>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3" name="Text Placeholder 10"/>
          <p:cNvSpPr>
            <a:spLocks noGrp="1"/>
          </p:cNvSpPr>
          <p:nvPr>
            <p:ph type="body" sz="quarter" idx="15" hasCustomPrompt="1"/>
          </p:nvPr>
        </p:nvSpPr>
        <p:spPr>
          <a:xfrm>
            <a:off x="3048000" y="4630056"/>
            <a:ext cx="54102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4"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3442324180"/>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GRATULATIONS - tes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10" name="TextBox 9"/>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11" name="Rectangle 10"/>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take the test.</a:t>
            </a:r>
          </a:p>
        </p:txBody>
      </p:sp>
      <p:sp>
        <p:nvSpPr>
          <p:cNvPr id="12"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7"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71934646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NGRATULATIONS - acknowledgemen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go to the final acknowledgement.</a:t>
            </a:r>
          </a:p>
        </p:txBody>
      </p:sp>
      <p:sp>
        <p:nvSpPr>
          <p:cNvPr id="10"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8484287"/>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GRATULATIONS - exi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1876425"/>
            <a:ext cx="9096375" cy="3609975"/>
          </a:xfrm>
          <a:prstGeom prst="rect">
            <a:avLst/>
          </a:prstGeom>
        </p:spPr>
      </p:pic>
      <p:sp>
        <p:nvSpPr>
          <p:cNvPr id="7" name="TextBox 6"/>
          <p:cNvSpPr txBox="1"/>
          <p:nvPr/>
        </p:nvSpPr>
        <p:spPr>
          <a:xfrm>
            <a:off x="152400" y="2743200"/>
            <a:ext cx="6249792" cy="307777"/>
          </a:xfrm>
          <a:prstGeom prst="rect">
            <a:avLst/>
          </a:prstGeom>
          <a:noFill/>
        </p:spPr>
        <p:txBody>
          <a:bodyPr wrap="square" rtlCol="0">
            <a:spAutoFit/>
          </a:bodyPr>
          <a:lstStyle/>
          <a:p>
            <a:r>
              <a:rPr lang="en-US" sz="1400" b="1" dirty="0"/>
              <a:t>You have just completed the course:</a:t>
            </a:r>
          </a:p>
        </p:txBody>
      </p:sp>
      <p:sp>
        <p:nvSpPr>
          <p:cNvPr id="9" name="Text Placeholder 8"/>
          <p:cNvSpPr>
            <a:spLocks noGrp="1"/>
          </p:cNvSpPr>
          <p:nvPr>
            <p:ph type="body" sz="quarter" idx="10" hasCustomPrompt="1"/>
          </p:nvPr>
        </p:nvSpPr>
        <p:spPr>
          <a:xfrm>
            <a:off x="152400" y="3429000"/>
            <a:ext cx="5638800" cy="457200"/>
          </a:xfrm>
          <a:prstGeom prst="rect">
            <a:avLst/>
          </a:prstGeom>
        </p:spPr>
        <p:txBody>
          <a:bodyPr/>
          <a:lstStyle>
            <a:lvl1pPr marL="0" indent="0">
              <a:buNone/>
              <a:defRPr sz="2800" baseline="0">
                <a:solidFill>
                  <a:schemeClr val="accent6"/>
                </a:solidFill>
              </a:defRPr>
            </a:lvl1pPr>
          </a:lstStyle>
          <a:p>
            <a:pPr lvl="0"/>
            <a:r>
              <a:rPr lang="en-US" dirty="0"/>
              <a:t>CLICK TO EDIT COURSE TITLE</a:t>
            </a:r>
          </a:p>
        </p:txBody>
      </p:sp>
      <p:sp>
        <p:nvSpPr>
          <p:cNvPr id="8"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COURSE COMPLETE</a:t>
            </a:r>
          </a:p>
        </p:txBody>
      </p:sp>
      <p:sp>
        <p:nvSpPr>
          <p:cNvPr id="2" name="Rectangle 1"/>
          <p:cNvSpPr/>
          <p:nvPr/>
        </p:nvSpPr>
        <p:spPr>
          <a:xfrm>
            <a:off x="152400" y="4188068"/>
            <a:ext cx="594360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F3F41"/>
                </a:solidFill>
                <a:effectLst/>
                <a:uLnTx/>
                <a:uFillTx/>
                <a:latin typeface="+mn-lt"/>
                <a:ea typeface="+mn-ea"/>
                <a:cs typeface="+mn-cs"/>
              </a:rPr>
              <a:t>Click “next” below to exit the course.</a:t>
            </a:r>
          </a:p>
        </p:txBody>
      </p:sp>
      <p:sp>
        <p:nvSpPr>
          <p:cNvPr id="10"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412566579"/>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LAIN slid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BLANK SLIDE</a:t>
            </a:r>
          </a:p>
        </p:txBody>
      </p:sp>
      <p:sp>
        <p:nvSpPr>
          <p:cNvPr id="4" name="Slide Number Placeholder 5"/>
          <p:cNvSpPr>
            <a:spLocks noGrp="1"/>
          </p:cNvSpPr>
          <p:nvPr>
            <p:ph type="sldNum" sz="quarter" idx="10"/>
          </p:nvPr>
        </p:nvSpPr>
        <p:spPr>
          <a:xfrm>
            <a:off x="8039100" y="6477000"/>
            <a:ext cx="685800" cy="228600"/>
          </a:xfrm>
          <a:prstGeom prst="rect">
            <a:avLst/>
          </a:prstGeom>
        </p:spPr>
        <p:txBody>
          <a:bodyPr/>
          <a:lstStyle>
            <a:lvl1pPr>
              <a:defRPr/>
            </a:lvl1pPr>
          </a:lstStyle>
          <a:p>
            <a:pPr>
              <a:defRPr/>
            </a:pPr>
            <a:r>
              <a:rPr lang="en-US" dirty="0"/>
              <a:t>- </a:t>
            </a:r>
            <a:fld id="{F1141C24-0F83-49AC-8055-DEEFC03EB7F8}" type="slidenum">
              <a:rPr lang="en-US" smtClean="0"/>
              <a:pPr>
                <a:defRPr/>
              </a:pPr>
              <a:t>‹#›</a:t>
            </a:fld>
            <a:r>
              <a:rPr lang="en-US" dirty="0"/>
              <a:t> -</a:t>
            </a:r>
          </a:p>
        </p:txBody>
      </p:sp>
    </p:spTree>
    <p:extLst>
      <p:ext uri="{BB962C8B-B14F-4D97-AF65-F5344CB8AC3E}">
        <p14:creationId xmlns:p14="http://schemas.microsoft.com/office/powerpoint/2010/main" val="3336051981"/>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page - with test">
    <p:spTree>
      <p:nvGrpSpPr>
        <p:cNvPr id="1" name=""/>
        <p:cNvGrpSpPr/>
        <p:nvPr/>
      </p:nvGrpSpPr>
      <p:grpSpPr>
        <a:xfrm>
          <a:off x="0" y="0"/>
          <a:ext cx="0" cy="0"/>
          <a:chOff x="0" y="0"/>
          <a:chExt cx="0" cy="0"/>
        </a:xfrm>
      </p:grpSpPr>
      <p:sp>
        <p:nvSpPr>
          <p:cNvPr id="35" name="Text Placeholder 34"/>
          <p:cNvSpPr>
            <a:spLocks noGrp="1"/>
          </p:cNvSpPr>
          <p:nvPr>
            <p:ph type="body" sz="quarter" idx="12" hasCustomPrompt="1"/>
          </p:nvPr>
        </p:nvSpPr>
        <p:spPr>
          <a:xfrm>
            <a:off x="6007716"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36" name="Text Placeholder 34"/>
          <p:cNvSpPr>
            <a:spLocks noGrp="1"/>
          </p:cNvSpPr>
          <p:nvPr>
            <p:ph type="body" sz="quarter" idx="13" hasCustomPrompt="1"/>
          </p:nvPr>
        </p:nvSpPr>
        <p:spPr>
          <a:xfrm>
            <a:off x="7557554" y="4333875"/>
            <a:ext cx="914400" cy="914400"/>
          </a:xfrm>
          <a:prstGeom prst="rect">
            <a:avLst/>
          </a:prstGeom>
        </p:spPr>
        <p:txBody>
          <a:bodyPr/>
          <a:lstStyle>
            <a:lvl1pPr marL="0" indent="0" algn="ctr">
              <a:spcBef>
                <a:spcPts val="0"/>
              </a:spcBef>
              <a:buNone/>
              <a:defRPr sz="4400" b="1">
                <a:solidFill>
                  <a:schemeClr val="accent1">
                    <a:lumMod val="75000"/>
                  </a:schemeClr>
                </a:solidFill>
                <a:latin typeface="Century Gothic" panose="020B0502020202020204" pitchFamily="34" charset="0"/>
              </a:defRPr>
            </a:lvl1pPr>
          </a:lstStyle>
          <a:p>
            <a:pPr lvl="0"/>
            <a:r>
              <a:rPr lang="en-US" dirty="0"/>
              <a:t>##</a:t>
            </a:r>
          </a:p>
        </p:txBody>
      </p:sp>
      <p:sp>
        <p:nvSpPr>
          <p:cNvPr id="23"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CLICK TO EDIT COURSE NAME</a:t>
            </a:r>
          </a:p>
        </p:txBody>
      </p:sp>
      <p:sp>
        <p:nvSpPr>
          <p:cNvPr id="24" name="Text Placeholder 27"/>
          <p:cNvSpPr>
            <a:spLocks noGrp="1"/>
          </p:cNvSpPr>
          <p:nvPr>
            <p:ph type="body" sz="quarter" idx="10" hasCustomPrompt="1"/>
          </p:nvPr>
        </p:nvSpPr>
        <p:spPr>
          <a:xfrm>
            <a:off x="152400" y="1447800"/>
            <a:ext cx="5029200" cy="914400"/>
          </a:xfrm>
          <a:prstGeom prst="rect">
            <a:avLst/>
          </a:prstGeom>
        </p:spPr>
        <p:txBody>
          <a:bodyPr/>
          <a:lstStyle>
            <a:lvl1pPr marL="0" indent="0">
              <a:buNone/>
              <a:defRPr sz="2000" baseline="0"/>
            </a:lvl1pPr>
          </a:lstStyle>
          <a:p>
            <a:pPr lvl="0"/>
            <a:r>
              <a:rPr lang="en-US" dirty="0"/>
              <a:t>Click to edit course overview information. This section should explain the purpose of the course. You may also discuss the audience for the course in this section (new hires/all RISC employees/all managers, etc.).</a:t>
            </a:r>
          </a:p>
        </p:txBody>
      </p:sp>
      <p:sp>
        <p:nvSpPr>
          <p:cNvPr id="25" name="Text Placeholder 8"/>
          <p:cNvSpPr>
            <a:spLocks noGrp="1"/>
          </p:cNvSpPr>
          <p:nvPr>
            <p:ph type="body" sz="quarter" idx="15"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OBJECTIVES</a:t>
            </a:r>
          </a:p>
        </p:txBody>
      </p:sp>
      <p:sp>
        <p:nvSpPr>
          <p:cNvPr id="27" name="Text Placeholder 5"/>
          <p:cNvSpPr>
            <a:spLocks noGrp="1"/>
          </p:cNvSpPr>
          <p:nvPr>
            <p:ph type="body" sz="quarter" idx="16" hasCustomPrompt="1"/>
          </p:nvPr>
        </p:nvSpPr>
        <p:spPr>
          <a:xfrm>
            <a:off x="152400" y="3409950"/>
            <a:ext cx="5338582" cy="628650"/>
          </a:xfrm>
          <a:prstGeom prst="rect">
            <a:avLst/>
          </a:prstGeom>
        </p:spPr>
        <p:txBody>
          <a:bodyPr/>
          <a:lstStyle>
            <a:lvl1pPr marL="0" indent="0">
              <a:buNone/>
              <a:defRPr sz="1800" b="1" i="1" baseline="0"/>
            </a:lvl1pPr>
          </a:lstStyle>
          <a:p>
            <a:pPr lvl="0"/>
            <a:r>
              <a:rPr lang="en-US" dirty="0"/>
              <a:t>Upon completing this course, you will be better prepared to:</a:t>
            </a:r>
          </a:p>
        </p:txBody>
      </p:sp>
      <p:sp>
        <p:nvSpPr>
          <p:cNvPr id="29" name="Text Placeholder 29"/>
          <p:cNvSpPr>
            <a:spLocks noGrp="1"/>
          </p:cNvSpPr>
          <p:nvPr>
            <p:ph type="body" sz="quarter" idx="11" hasCustomPrompt="1"/>
          </p:nvPr>
        </p:nvSpPr>
        <p:spPr>
          <a:xfrm>
            <a:off x="551542" y="4038600"/>
            <a:ext cx="4630057" cy="914400"/>
          </a:xfrm>
          <a:prstGeom prst="rect">
            <a:avLst/>
          </a:prstGeom>
        </p:spPr>
        <p:txBody>
          <a:bodyPr/>
          <a:lstStyle>
            <a:lvl1pPr marL="285750" indent="-285750">
              <a:buClr>
                <a:schemeClr val="accent1"/>
              </a:buClr>
              <a:buSzPct val="120000"/>
              <a:buFont typeface="Arial" panose="020B0604020202020204" pitchFamily="34" charset="0"/>
              <a:buChar char="•"/>
              <a:defRPr sz="1800" baseline="0"/>
            </a:lvl1pPr>
            <a:lvl2pPr marL="914400" indent="-457200">
              <a:buClr>
                <a:schemeClr val="accent1"/>
              </a:buClr>
              <a:buSzPct val="120000"/>
              <a:buFont typeface="Arial" panose="020B0604020202020204" pitchFamily="34" charset="0"/>
              <a:buChar char="•"/>
              <a:defRPr sz="1600"/>
            </a:lvl2pPr>
          </a:lstStyle>
          <a:p>
            <a:pPr lvl="0"/>
            <a:r>
              <a:rPr lang="en-US" dirty="0"/>
              <a:t>Understand…</a:t>
            </a:r>
          </a:p>
          <a:p>
            <a:pPr lvl="0"/>
            <a:r>
              <a:rPr lang="en-US" dirty="0"/>
              <a:t>Recognize…</a:t>
            </a:r>
          </a:p>
          <a:p>
            <a:pPr lvl="0"/>
            <a:r>
              <a:rPr lang="en-US" dirty="0"/>
              <a:t>Locate…</a:t>
            </a:r>
          </a:p>
          <a:p>
            <a:pPr lvl="0"/>
            <a:r>
              <a:rPr lang="en-US" dirty="0"/>
              <a:t>Complete…</a:t>
            </a:r>
          </a:p>
          <a:p>
            <a:pPr lvl="0"/>
            <a:r>
              <a:rPr lang="en-US" dirty="0"/>
              <a:t>Contact…</a:t>
            </a:r>
          </a:p>
          <a:p>
            <a:pPr lvl="1"/>
            <a:endParaRPr lang="en-US" dirty="0"/>
          </a:p>
          <a:p>
            <a:pPr lvl="1"/>
            <a:endParaRPr lang="en-US" dirty="0"/>
          </a:p>
        </p:txBody>
      </p:sp>
      <p:sp>
        <p:nvSpPr>
          <p:cNvPr id="9" name="Slide Number Placeholder 5"/>
          <p:cNvSpPr>
            <a:spLocks noGrp="1"/>
          </p:cNvSpPr>
          <p:nvPr>
            <p:ph type="sldNum" sz="quarter" idx="17"/>
          </p:nvPr>
        </p:nvSpPr>
        <p:spPr>
          <a:xfrm>
            <a:off x="8039100" y="6477000"/>
            <a:ext cx="685800" cy="228600"/>
          </a:xfrm>
          <a:prstGeom prst="rect">
            <a:avLst/>
          </a:prstGeom>
        </p:spPr>
        <p:txBody>
          <a:bodyPr/>
          <a:lstStyle>
            <a:lvl1pPr>
              <a:defRPr/>
            </a:lvl1pPr>
          </a:lstStyle>
          <a:p>
            <a:pPr>
              <a:defRPr/>
            </a:pPr>
            <a:r>
              <a:rPr lang="en-US" dirty="0"/>
              <a:t>- </a:t>
            </a:r>
            <a:fld id="{F1141C24-0F83-49AC-8055-DEEFC03EB7F8}" type="slidenum">
              <a:rPr lang="en-US" smtClean="0"/>
              <a:pPr>
                <a:defRPr/>
              </a:pPr>
              <a:t>‹#›</a:t>
            </a:fld>
            <a:r>
              <a:rPr lang="en-US" dirty="0"/>
              <a:t> -</a:t>
            </a:r>
          </a:p>
        </p:txBody>
      </p:sp>
    </p:spTree>
    <p:extLst>
      <p:ext uri="{BB962C8B-B14F-4D97-AF65-F5344CB8AC3E}">
        <p14:creationId xmlns:p14="http://schemas.microsoft.com/office/powerpoint/2010/main" val="1586131105"/>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74102" y="3485357"/>
            <a:ext cx="4805971" cy="1042002"/>
          </a:xfrm>
          <a:prstGeom prst="rect">
            <a:avLst/>
          </a:prstGeom>
        </p:spPr>
        <p:txBody>
          <a:bodyPr anchor="b">
            <a:noAutofit/>
          </a:bodyPr>
          <a:lstStyle>
            <a:lvl1pPr algn="l">
              <a:defRPr sz="2800" b="1">
                <a:solidFill>
                  <a:schemeClr val="bg1"/>
                </a:solidFill>
              </a:defRPr>
            </a:lvl1pPr>
          </a:lstStyle>
          <a:p>
            <a:r>
              <a:rPr lang="en-US" dirty="0"/>
              <a:t>Presentation Name</a:t>
            </a:r>
          </a:p>
        </p:txBody>
      </p:sp>
      <p:sp>
        <p:nvSpPr>
          <p:cNvPr id="3" name="Subtitle 2"/>
          <p:cNvSpPr>
            <a:spLocks noGrp="1"/>
          </p:cNvSpPr>
          <p:nvPr>
            <p:ph type="subTitle" idx="1" hasCustomPrompt="1"/>
          </p:nvPr>
        </p:nvSpPr>
        <p:spPr>
          <a:xfrm>
            <a:off x="572858" y="4527359"/>
            <a:ext cx="4807369" cy="640064"/>
          </a:xfrm>
          <a:prstGeom prst="rect">
            <a:avLst/>
          </a:prstGeom>
        </p:spPr>
        <p:txBody>
          <a:bodyPr/>
          <a:lstStyle>
            <a:lvl1pPr marL="0" indent="0" algn="l">
              <a:buNone/>
              <a:defRPr sz="1600" b="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4198" y="1704840"/>
            <a:ext cx="4047410" cy="4047410"/>
          </a:xfrm>
          <a:prstGeom prst="rect">
            <a:avLst/>
          </a:prstGeom>
        </p:spPr>
      </p:pic>
      <p:sp>
        <p:nvSpPr>
          <p:cNvPr id="7" name="Text Placeholder 6"/>
          <p:cNvSpPr>
            <a:spLocks noGrp="1"/>
          </p:cNvSpPr>
          <p:nvPr>
            <p:ph type="body" sz="quarter" idx="10" hasCustomPrompt="1"/>
          </p:nvPr>
        </p:nvSpPr>
        <p:spPr>
          <a:xfrm>
            <a:off x="572858" y="5187348"/>
            <a:ext cx="4838700" cy="393645"/>
          </a:xfrm>
          <a:prstGeom prst="rect">
            <a:avLst/>
          </a:prstGeom>
        </p:spPr>
        <p:txBody>
          <a:bodyPr/>
          <a:lstStyle>
            <a:lvl1pPr marL="0" indent="0">
              <a:buNone/>
              <a:defRPr sz="1600" b="0">
                <a:solidFill>
                  <a:schemeClr val="bg1"/>
                </a:solidFill>
              </a:defRPr>
            </a:lvl1pPr>
          </a:lstStyle>
          <a:p>
            <a:pPr lvl="0"/>
            <a:r>
              <a:rPr lang="en-US" dirty="0"/>
              <a:t>Date</a:t>
            </a:r>
          </a:p>
        </p:txBody>
      </p:sp>
      <p:sp>
        <p:nvSpPr>
          <p:cNvPr id="10" name="TextBox 9"/>
          <p:cNvSpPr txBox="1"/>
          <p:nvPr userDrawn="1"/>
        </p:nvSpPr>
        <p:spPr>
          <a:xfrm>
            <a:off x="572858" y="6574227"/>
            <a:ext cx="4666593" cy="338554"/>
          </a:xfrm>
          <a:prstGeom prst="rect">
            <a:avLst/>
          </a:prstGeom>
          <a:noFill/>
        </p:spPr>
        <p:txBody>
          <a:bodyPr wrap="square" rtlCol="0" anchor="b">
            <a:spAutoFit/>
          </a:bodyPr>
          <a:lstStyle/>
          <a:p>
            <a:r>
              <a:rPr lang="en-US" sz="800" dirty="0">
                <a:solidFill>
                  <a:srgbClr val="807F83"/>
                </a:solidFill>
                <a:latin typeface="+mj-lt"/>
                <a:cs typeface="Arial"/>
              </a:rPr>
              <a:t>©2015 FIS and/or its subsidiaries. All Rights Reserved.</a:t>
            </a:r>
          </a:p>
          <a:p>
            <a:endParaRPr lang="en-US" sz="800" dirty="0">
              <a:solidFill>
                <a:srgbClr val="807F83"/>
              </a:solidFill>
              <a:latin typeface="+mj-lt"/>
              <a:cs typeface="Arial"/>
            </a:endParaRPr>
          </a:p>
        </p:txBody>
      </p:sp>
      <p:sp>
        <p:nvSpPr>
          <p:cNvPr id="8" name="Slide Number Placeholder 5"/>
          <p:cNvSpPr>
            <a:spLocks noGrp="1"/>
          </p:cNvSpPr>
          <p:nvPr>
            <p:ph type="sldNum" sz="quarter" idx="11"/>
          </p:nvPr>
        </p:nvSpPr>
        <p:spPr>
          <a:xfrm>
            <a:off x="8039100" y="6477000"/>
            <a:ext cx="685800" cy="228600"/>
          </a:xfrm>
          <a:prstGeom prst="rect">
            <a:avLst/>
          </a:prstGeom>
        </p:spPr>
        <p:txBody>
          <a:bodyPr/>
          <a:lstStyle>
            <a:lvl1pPr>
              <a:defRPr/>
            </a:lvl1pPr>
          </a:lstStyle>
          <a:p>
            <a:pPr>
              <a:defRPr/>
            </a:pPr>
            <a:r>
              <a:rPr lang="en-US" dirty="0"/>
              <a:t>- </a:t>
            </a:r>
            <a:fld id="{F1141C24-0F83-49AC-8055-DEEFC03EB7F8}" type="slidenum">
              <a:rPr lang="en-US" smtClean="0"/>
              <a:pPr>
                <a:defRPr/>
              </a:pPr>
              <a:t>‹#›</a:t>
            </a:fld>
            <a:r>
              <a:rPr lang="en-US" dirty="0"/>
              <a:t> -</a:t>
            </a:r>
          </a:p>
        </p:txBody>
      </p:sp>
    </p:spTree>
    <p:extLst>
      <p:ext uri="{BB962C8B-B14F-4D97-AF65-F5344CB8AC3E}">
        <p14:creationId xmlns:p14="http://schemas.microsoft.com/office/powerpoint/2010/main" val="123833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VIEW - 5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8" name="Oval 17"/>
          <p:cNvSpPr/>
          <p:nvPr/>
        </p:nvSpPr>
        <p:spPr>
          <a:xfrm>
            <a:off x="2514600" y="39624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t>
            </a:r>
          </a:p>
        </p:txBody>
      </p:sp>
      <p:sp>
        <p:nvSpPr>
          <p:cNvPr id="19" name="Oval 18"/>
          <p:cNvSpPr/>
          <p:nvPr/>
        </p:nvSpPr>
        <p:spPr>
          <a:xfrm>
            <a:off x="2514600" y="45720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2" name="Text Placeholder 10"/>
          <p:cNvSpPr>
            <a:spLocks noGrp="1"/>
          </p:cNvSpPr>
          <p:nvPr>
            <p:ph type="body" sz="quarter" idx="14" hasCustomPrompt="1"/>
          </p:nvPr>
        </p:nvSpPr>
        <p:spPr>
          <a:xfrm>
            <a:off x="3048000" y="4020456"/>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3" name="Text Placeholder 10"/>
          <p:cNvSpPr>
            <a:spLocks noGrp="1"/>
          </p:cNvSpPr>
          <p:nvPr>
            <p:ph type="body" sz="quarter" idx="15" hasCustomPrompt="1"/>
          </p:nvPr>
        </p:nvSpPr>
        <p:spPr>
          <a:xfrm>
            <a:off x="3048000" y="4630056"/>
            <a:ext cx="54102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6" name="Oval 15"/>
          <p:cNvSpPr/>
          <p:nvPr/>
        </p:nvSpPr>
        <p:spPr>
          <a:xfrm>
            <a:off x="2514600" y="5192486"/>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a:t>
            </a:r>
          </a:p>
        </p:txBody>
      </p:sp>
      <p:sp>
        <p:nvSpPr>
          <p:cNvPr id="21" name="Text Placeholder 10"/>
          <p:cNvSpPr>
            <a:spLocks noGrp="1"/>
          </p:cNvSpPr>
          <p:nvPr>
            <p:ph type="body" sz="quarter" idx="16" hasCustomPrompt="1"/>
          </p:nvPr>
        </p:nvSpPr>
        <p:spPr>
          <a:xfrm>
            <a:off x="3048000" y="5250542"/>
            <a:ext cx="5410200" cy="4572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5pPr marL="1828800" indent="0">
              <a:buNone/>
              <a:defRPr/>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add incorrect answer</a:t>
            </a:r>
          </a:p>
          <a:p>
            <a:pPr lvl="0"/>
            <a:endParaRPr lang="en-US" dirty="0"/>
          </a:p>
        </p:txBody>
      </p:sp>
      <p:sp>
        <p:nvSpPr>
          <p:cNvPr id="15"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25"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2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40044821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REVIEW - 3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8" name="Oval 17"/>
          <p:cNvSpPr/>
          <p:nvPr/>
        </p:nvSpPr>
        <p:spPr>
          <a:xfrm>
            <a:off x="2514600" y="39624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22" name="Text Placeholder 10"/>
          <p:cNvSpPr>
            <a:spLocks noGrp="1"/>
          </p:cNvSpPr>
          <p:nvPr>
            <p:ph type="body" sz="quarter" idx="14" hasCustomPrompt="1"/>
          </p:nvPr>
        </p:nvSpPr>
        <p:spPr>
          <a:xfrm>
            <a:off x="3048000" y="4020456"/>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12"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3"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4"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8668318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VIEW - 2 question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533400" y="1524000"/>
            <a:ext cx="8077200" cy="914400"/>
          </a:xfrm>
          <a:prstGeom prst="rect">
            <a:avLst/>
          </a:prstGeom>
        </p:spPr>
        <p:txBody>
          <a:bodyPr/>
          <a:lstStyle>
            <a:lvl1pPr marL="0" indent="0" algn="ctr">
              <a:buNone/>
              <a:defRPr sz="2000" baseline="0"/>
            </a:lvl1pPr>
          </a:lstStyle>
          <a:p>
            <a:pPr lvl="0"/>
            <a:r>
              <a:rPr lang="en-US" sz="2000" dirty="0"/>
              <a:t>Click to enter question.</a:t>
            </a:r>
            <a:endParaRPr lang="en-US" dirty="0"/>
          </a:p>
        </p:txBody>
      </p:sp>
      <p:sp>
        <p:nvSpPr>
          <p:cNvPr id="6" name="Oval 5"/>
          <p:cNvSpPr/>
          <p:nvPr/>
        </p:nvSpPr>
        <p:spPr>
          <a:xfrm>
            <a:off x="2514600" y="27432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sp>
        <p:nvSpPr>
          <p:cNvPr id="17" name="Oval 16"/>
          <p:cNvSpPr/>
          <p:nvPr/>
        </p:nvSpPr>
        <p:spPr>
          <a:xfrm>
            <a:off x="2514600" y="3352800"/>
            <a:ext cx="457200" cy="457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sp>
        <p:nvSpPr>
          <p:cNvPr id="11" name="Text Placeholder 10"/>
          <p:cNvSpPr>
            <a:spLocks noGrp="1"/>
          </p:cNvSpPr>
          <p:nvPr>
            <p:ph type="body" sz="quarter" idx="12" hasCustomPrompt="1"/>
          </p:nvPr>
        </p:nvSpPr>
        <p:spPr>
          <a:xfrm>
            <a:off x="3048000" y="2819400"/>
            <a:ext cx="5410200" cy="457200"/>
          </a:xfrm>
          <a:prstGeom prst="rect">
            <a:avLst/>
          </a:prstGeom>
        </p:spPr>
        <p:txBody>
          <a:bodyPr/>
          <a:lstStyle>
            <a:lvl1pPr marL="0" indent="0">
              <a:buNone/>
              <a:defRPr sz="1800" baseline="0"/>
            </a:lvl1pPr>
            <a:lvl5pPr marL="1828800" indent="0">
              <a:buNone/>
              <a:defRPr/>
            </a:lvl5pPr>
          </a:lstStyle>
          <a:p>
            <a:pPr lvl="0"/>
            <a:r>
              <a:rPr lang="en-US" dirty="0"/>
              <a:t>Click to add correct answer</a:t>
            </a:r>
          </a:p>
        </p:txBody>
      </p:sp>
      <p:sp>
        <p:nvSpPr>
          <p:cNvPr id="20" name="Text Placeholder 10"/>
          <p:cNvSpPr>
            <a:spLocks noGrp="1"/>
          </p:cNvSpPr>
          <p:nvPr>
            <p:ph type="body" sz="quarter" idx="13" hasCustomPrompt="1"/>
          </p:nvPr>
        </p:nvSpPr>
        <p:spPr>
          <a:xfrm>
            <a:off x="3048000" y="3429000"/>
            <a:ext cx="5410200" cy="457200"/>
          </a:xfrm>
          <a:prstGeom prst="rect">
            <a:avLst/>
          </a:prstGeom>
        </p:spPr>
        <p:txBody>
          <a:bodyPr/>
          <a:lstStyle>
            <a:lvl1pPr marL="0" indent="0">
              <a:buNone/>
              <a:defRPr sz="1800"/>
            </a:lvl1pPr>
            <a:lvl5pPr marL="1828800" indent="0">
              <a:buNone/>
              <a:defRPr/>
            </a:lvl5pPr>
          </a:lstStyle>
          <a:p>
            <a:pPr lvl="0"/>
            <a:r>
              <a:rPr lang="en-US" dirty="0"/>
              <a:t>Click to add incorrect answer</a:t>
            </a: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10" name="Text Placeholder 8"/>
          <p:cNvSpPr>
            <a:spLocks noGrp="1"/>
          </p:cNvSpPr>
          <p:nvPr>
            <p:ph type="body" sz="quarter" idx="10" hasCustomPrompt="1"/>
          </p:nvPr>
        </p:nvSpPr>
        <p:spPr>
          <a:xfrm>
            <a:off x="152400" y="685800"/>
            <a:ext cx="8839200" cy="3810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aseline="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F3F41"/>
                </a:solidFill>
                <a:effectLst/>
                <a:uLnTx/>
                <a:uFillTx/>
                <a:latin typeface="+mn-lt"/>
                <a:ea typeface="+mn-ea"/>
                <a:cs typeface="+mn-cs"/>
              </a:rPr>
              <a:t>Select the best answer.</a:t>
            </a:r>
          </a:p>
        </p:txBody>
      </p:sp>
      <p:sp>
        <p:nvSpPr>
          <p:cNvPr id="12"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29531080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EVIEW - incorrect response">
    <p:spTree>
      <p:nvGrpSpPr>
        <p:cNvPr id="1" name=""/>
        <p:cNvGrpSpPr/>
        <p:nvPr/>
      </p:nvGrpSpPr>
      <p:grpSpPr>
        <a:xfrm>
          <a:off x="0" y="0"/>
          <a:ext cx="0" cy="0"/>
          <a:chOff x="0" y="0"/>
          <a:chExt cx="0" cy="0"/>
        </a:xfrm>
      </p:grpSpPr>
      <p:sp>
        <p:nvSpPr>
          <p:cNvPr id="3" name="Rounded Rectangle 2"/>
          <p:cNvSpPr/>
          <p:nvPr/>
        </p:nvSpPr>
        <p:spPr>
          <a:xfrm>
            <a:off x="1879743" y="2400300"/>
            <a:ext cx="5384515" cy="2400300"/>
          </a:xfrm>
          <a:prstGeom prst="roundRect">
            <a:avLst>
              <a:gd name="adj" fmla="val 9612"/>
            </a:avLst>
          </a:prstGeom>
          <a:gradFill flip="none" rotWithShape="1">
            <a:gsLst>
              <a:gs pos="0">
                <a:schemeClr val="tx1">
                  <a:lumMod val="20000"/>
                  <a:lumOff val="80000"/>
                </a:schemeClr>
              </a:gs>
              <a:gs pos="100000">
                <a:srgbClr val="ECECEC"/>
              </a:gs>
            </a:gsLst>
            <a:lin ang="135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 name="Straight Connector 9"/>
          <p:cNvCxnSpPr/>
          <p:nvPr/>
        </p:nvCxnSpPr>
        <p:spPr>
          <a:xfrm>
            <a:off x="2362200" y="3112532"/>
            <a:ext cx="4419600"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6" hasCustomPrompt="1"/>
          </p:nvPr>
        </p:nvSpPr>
        <p:spPr>
          <a:xfrm>
            <a:off x="2133600" y="3112532"/>
            <a:ext cx="4876800" cy="1042182"/>
          </a:xfrm>
          <a:prstGeom prst="rect">
            <a:avLst/>
          </a:prstGeom>
        </p:spPr>
        <p:txBody>
          <a:bodyPr anchor="ctr"/>
          <a:lstStyle>
            <a:lvl1pPr marL="0" indent="0" algn="ctr">
              <a:buNone/>
              <a:defRPr sz="2000" baseline="0"/>
            </a:lvl1pPr>
          </a:lstStyle>
          <a:p>
            <a:pPr lvl="0"/>
            <a:r>
              <a:rPr lang="en-US" dirty="0"/>
              <a:t>You selected the wrong answer. </a:t>
            </a:r>
          </a:p>
          <a:p>
            <a:pPr lvl="0"/>
            <a:r>
              <a:rPr lang="en-US" dirty="0"/>
              <a:t>Please try again.</a:t>
            </a:r>
          </a:p>
        </p:txBody>
      </p:sp>
      <p:sp>
        <p:nvSpPr>
          <p:cNvPr id="16" name="Rounded Rectangle 15"/>
          <p:cNvSpPr/>
          <p:nvPr/>
        </p:nvSpPr>
        <p:spPr>
          <a:xfrm>
            <a:off x="3581400" y="4154714"/>
            <a:ext cx="1981200" cy="457200"/>
          </a:xfrm>
          <a:prstGeom prst="roundRect">
            <a:avLst/>
          </a:prstGeom>
          <a:gradFill flip="none" rotWithShape="1">
            <a:gsLst>
              <a:gs pos="0">
                <a:schemeClr val="tx2">
                  <a:lumMod val="40000"/>
                  <a:lumOff val="60000"/>
                </a:schemeClr>
              </a:gs>
              <a:gs pos="100000">
                <a:schemeClr val="bg2">
                  <a:shade val="100000"/>
                  <a:satMod val="115000"/>
                </a:schemeClr>
              </a:gs>
            </a:gsLst>
            <a:lin ang="16200000" scaled="1"/>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Title 1"/>
          <p:cNvSpPr>
            <a:spLocks noGrp="1"/>
          </p:cNvSpPr>
          <p:nvPr>
            <p:ph type="ctrTitle" hasCustomPrompt="1"/>
          </p:nvPr>
        </p:nvSpPr>
        <p:spPr>
          <a:xfrm>
            <a:off x="152400" y="61686"/>
            <a:ext cx="8839200" cy="536573"/>
          </a:xfrm>
          <a:prstGeom prst="rect">
            <a:avLst/>
          </a:prstGeom>
        </p:spPr>
        <p:txBody>
          <a:bodyPr>
            <a:noAutofit/>
          </a:bodyPr>
          <a:lstStyle>
            <a:lvl1pPr algn="l">
              <a:defRPr sz="2800" b="0" baseline="0">
                <a:solidFill>
                  <a:schemeClr val="bg1"/>
                </a:solidFill>
                <a:latin typeface="+mj-lt"/>
              </a:defRPr>
            </a:lvl1pPr>
          </a:lstStyle>
          <a:p>
            <a:r>
              <a:rPr lang="en-US" dirty="0"/>
              <a:t>LET’S REVIEW</a:t>
            </a:r>
          </a:p>
        </p:txBody>
      </p:sp>
      <p:sp>
        <p:nvSpPr>
          <p:cNvPr id="4" name="Text Placeholder 3"/>
          <p:cNvSpPr>
            <a:spLocks noGrp="1"/>
          </p:cNvSpPr>
          <p:nvPr>
            <p:ph type="body" sz="quarter" idx="17" hasCustomPrompt="1"/>
          </p:nvPr>
        </p:nvSpPr>
        <p:spPr>
          <a:xfrm>
            <a:off x="3276600" y="2560989"/>
            <a:ext cx="2590800" cy="533400"/>
          </a:xfrm>
          <a:prstGeom prst="rect">
            <a:avLst/>
          </a:prstGeom>
        </p:spPr>
        <p:txBody>
          <a:bodyPr/>
          <a:lstStyle>
            <a:lvl1pPr marL="0" indent="0" algn="ctr">
              <a:buNone/>
              <a:defRPr sz="2400" b="1"/>
            </a:lvl1pPr>
          </a:lstStyle>
          <a:p>
            <a:pPr lvl="0"/>
            <a:r>
              <a:rPr lang="en-US" dirty="0"/>
              <a:t>Incorrect</a:t>
            </a:r>
          </a:p>
        </p:txBody>
      </p:sp>
      <p:sp>
        <p:nvSpPr>
          <p:cNvPr id="6" name="Text Placeholder 5"/>
          <p:cNvSpPr>
            <a:spLocks noGrp="1"/>
          </p:cNvSpPr>
          <p:nvPr>
            <p:ph type="body" sz="quarter" idx="18" hasCustomPrompt="1"/>
          </p:nvPr>
        </p:nvSpPr>
        <p:spPr>
          <a:xfrm>
            <a:off x="3517829" y="4192814"/>
            <a:ext cx="2108343" cy="381000"/>
          </a:xfrm>
          <a:prstGeom prst="rect">
            <a:avLst/>
          </a:prstGeom>
        </p:spPr>
        <p:txBody>
          <a:bodyPr/>
          <a:lstStyle>
            <a:lvl1pPr marL="0" indent="0" algn="ctr">
              <a:buNone/>
              <a:defRPr sz="2000" baseline="0"/>
            </a:lvl1pPr>
          </a:lstStyle>
          <a:p>
            <a:pPr lvl="0"/>
            <a:r>
              <a:rPr lang="en-US" dirty="0"/>
              <a:t>Try Again</a:t>
            </a:r>
          </a:p>
        </p:txBody>
      </p:sp>
      <p:sp>
        <p:nvSpPr>
          <p:cNvPr id="11"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5482884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image" Target="../media/image1.png"/><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image" Target="../media/image9.pn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image" Target="../media/image8.pn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868163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14F36-A7F1-46AC-87B0-FAE16F44C5FB}" type="datetimeFigureOut">
              <a:rPr lang="en-US" smtClean="0"/>
              <a:t>2/7/2020</a:t>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A8F14-8BB1-473B-92D7-FF74D699A821}" type="slidenum">
              <a:rPr lang="en-US" smtClean="0"/>
              <a:t>‹#›</a:t>
            </a:fld>
            <a:endParaRPr lang="en-US"/>
          </a:p>
        </p:txBody>
      </p:sp>
    </p:spTree>
    <p:extLst>
      <p:ext uri="{BB962C8B-B14F-4D97-AF65-F5344CB8AC3E}">
        <p14:creationId xmlns:p14="http://schemas.microsoft.com/office/powerpoint/2010/main" val="186816351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5867400" y="5764290"/>
            <a:ext cx="2819400" cy="693663"/>
          </a:xfrm>
          <a:prstGeom prst="rect">
            <a:avLst/>
          </a:prstGeom>
        </p:spPr>
      </p:pic>
      <p:pic>
        <p:nvPicPr>
          <p:cNvPr id="4" name="Picture 3"/>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7315200" y="5909307"/>
            <a:ext cx="1257300" cy="491491"/>
          </a:xfrm>
          <a:prstGeom prst="rect">
            <a:avLst/>
          </a:prstGeom>
        </p:spPr>
      </p:pic>
      <p:pic>
        <p:nvPicPr>
          <p:cNvPr id="5" name="Picture 4"/>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5981700" y="5909309"/>
            <a:ext cx="1257300" cy="491491"/>
          </a:xfrm>
          <a:prstGeom prst="rect">
            <a:avLst/>
          </a:prstGeom>
        </p:spPr>
      </p:pic>
      <p:sp>
        <p:nvSpPr>
          <p:cNvPr id="6"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a:t>
            </a:fld>
            <a:r>
              <a:rPr lang="en-US"/>
              <a:t> -</a:t>
            </a:r>
          </a:p>
        </p:txBody>
      </p:sp>
    </p:spTree>
    <p:extLst>
      <p:ext uri="{BB962C8B-B14F-4D97-AF65-F5344CB8AC3E}">
        <p14:creationId xmlns:p14="http://schemas.microsoft.com/office/powerpoint/2010/main" val="186816351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8" r:id="rId2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andexample.com/c-plus-plus-tutorial/" TargetMode="External"/><Relationship Id="rId2" Type="http://schemas.openxmlformats.org/officeDocument/2006/relationships/hyperlink" Target="https://www.tutorialandexample.com/c-tutorial/" TargetMode="External"/><Relationship Id="rId1" Type="http://schemas.openxmlformats.org/officeDocument/2006/relationships/slideLayout" Target="../slideLayouts/slideLayout34.xml"/><Relationship Id="rId4" Type="http://schemas.openxmlformats.org/officeDocument/2006/relationships/hyperlink" Target="https://www.tutorialandexample.com/java-tutoria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4.xml"/><Relationship Id="rId5" Type="http://schemas.openxmlformats.org/officeDocument/2006/relationships/image" Target="../media/image57.png"/><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4.xml"/><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4.xml"/><Relationship Id="rId5" Type="http://schemas.openxmlformats.org/officeDocument/2006/relationships/image" Target="../media/image70.png"/><Relationship Id="rId4" Type="http://schemas.openxmlformats.org/officeDocument/2006/relationships/image" Target="../media/image69.png"/></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4.xml"/><Relationship Id="rId5" Type="http://schemas.openxmlformats.org/officeDocument/2006/relationships/image" Target="../media/image78.png"/><Relationship Id="rId4" Type="http://schemas.openxmlformats.org/officeDocument/2006/relationships/image" Target="../media/image77.png"/></Relationships>
</file>

<file path=ppt/slides/_rels/slide5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4.xml"/><Relationship Id="rId4" Type="http://schemas.openxmlformats.org/officeDocument/2006/relationships/image" Target="../media/image89.png"/></Relationships>
</file>

<file path=ppt/slides/_rels/slide5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34.xml"/><Relationship Id="rId4" Type="http://schemas.openxmlformats.org/officeDocument/2006/relationships/image" Target="../media/image92.png"/></Relationships>
</file>

<file path=ppt/slides/_rels/slide5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34.xml"/><Relationship Id="rId4" Type="http://schemas.openxmlformats.org/officeDocument/2006/relationships/image" Target="../media/image97.png"/></Relationships>
</file>

<file path=ppt/slides/_rels/slide6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34.xml"/></Relationships>
</file>

<file path=ppt/slides/_rels/slide6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34.xml"/></Relationships>
</file>

<file path=ppt/slides/_rels/slide6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4.xml"/></Relationships>
</file>

<file path=ppt/slides/_rels/slide6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4.xml"/></Relationships>
</file>

<file path=ppt/slides/_rels/slide6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4.xml"/></Relationships>
</file>

<file path=ppt/slides/_rels/slide6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34.xml"/></Relationships>
</file>

<file path=ppt/slides/_rels/slide6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0.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34.xml"/></Relationships>
</file>

<file path=ppt/slides/_rels/slide7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4.xml"/></Relationships>
</file>

<file path=ppt/slides/_rels/slide7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34.xml"/></Relationships>
</file>

<file path=ppt/slides/_rels/slide7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34.xml"/></Relationships>
</file>

<file path=ppt/slides/_rels/slide7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34.xml"/><Relationship Id="rId4" Type="http://schemas.openxmlformats.org/officeDocument/2006/relationships/image" Target="../media/image119.png"/></Relationships>
</file>

<file path=ppt/slides/_rels/slide7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4.xml"/></Relationships>
</file>

<file path=ppt/slides/_rels/slide7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34.xml"/></Relationships>
</file>

<file path=ppt/slides/_rels/slide7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34.xml"/></Relationships>
</file>

<file path=ppt/slides/_rels/slide7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34.xml"/></Relationships>
</file>

<file path=ppt/slides/_rels/slide81.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34.xml"/></Relationships>
</file>

<file path=ppt/slides/_rels/slide8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34.xml"/></Relationships>
</file>

<file path=ppt/slides/_rels/slide8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34.xml"/></Relationships>
</file>

<file path=ppt/slides/_rels/slide8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34.xml"/></Relationships>
</file>

<file path=ppt/slides/_rels/slide8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34.xml"/></Relationships>
</file>

<file path=ppt/slides/_rels/slide8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8.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34.xml"/></Relationships>
</file>

<file path=ppt/slides/_rels/slide8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69545" y="1728420"/>
            <a:ext cx="5257800" cy="2179335"/>
          </a:xfrm>
        </p:spPr>
        <p:txBody>
          <a:bodyPr/>
          <a:lstStyle/>
          <a:p>
            <a:r>
              <a:rPr lang="en-US" sz="3200" dirty="0"/>
              <a:t>Python</a:t>
            </a:r>
            <a:br>
              <a:rPr lang="en-US" sz="3200" dirty="0"/>
            </a:br>
            <a:endParaRPr lang="en-US" sz="3200" dirty="0"/>
          </a:p>
        </p:txBody>
      </p:sp>
      <p:sp>
        <p:nvSpPr>
          <p:cNvPr id="3" name="Subtitle 2"/>
          <p:cNvSpPr>
            <a:spLocks noGrp="1"/>
          </p:cNvSpPr>
          <p:nvPr>
            <p:ph type="subTitle" idx="1"/>
          </p:nvPr>
        </p:nvSpPr>
        <p:spPr>
          <a:xfrm>
            <a:off x="572858" y="4084336"/>
            <a:ext cx="4807369" cy="640064"/>
          </a:xfrm>
        </p:spPr>
        <p:txBody>
          <a:bodyPr/>
          <a:lstStyle/>
          <a:p>
            <a:endParaRPr lang="en-US" sz="2000" b="1" dirty="0"/>
          </a:p>
          <a:p>
            <a:endParaRPr lang="en-US" sz="2000" b="1" dirty="0"/>
          </a:p>
        </p:txBody>
      </p:sp>
      <p:sp>
        <p:nvSpPr>
          <p:cNvPr id="2" name="Text Placeholder 1"/>
          <p:cNvSpPr>
            <a:spLocks noGrp="1"/>
          </p:cNvSpPr>
          <p:nvPr>
            <p:ph type="body" sz="quarter" idx="10"/>
          </p:nvPr>
        </p:nvSpPr>
        <p:spPr>
          <a:xfrm>
            <a:off x="572858" y="4572000"/>
            <a:ext cx="4838700" cy="698445"/>
          </a:xfrm>
        </p:spPr>
        <p:txBody>
          <a:bodyPr/>
          <a:lstStyle/>
          <a:p>
            <a:r>
              <a:rPr lang="en-US" sz="1800" dirty="0"/>
              <a:t>Presenter: Venkatesh Reddy Madduri</a:t>
            </a:r>
          </a:p>
        </p:txBody>
      </p:sp>
      <p:sp>
        <p:nvSpPr>
          <p:cNvPr id="10" name="TextBox 9"/>
          <p:cNvSpPr txBox="1"/>
          <p:nvPr/>
        </p:nvSpPr>
        <p:spPr>
          <a:xfrm>
            <a:off x="-2489006" y="24938"/>
            <a:ext cx="2211185" cy="4031873"/>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endParaRPr lang="en-US" sz="1600" dirty="0">
              <a:solidFill>
                <a:srgbClr val="000000"/>
              </a:solidFill>
              <a:latin typeface="+mj-lt"/>
            </a:endParaRPr>
          </a:p>
          <a:p>
            <a:r>
              <a:rPr lang="en-US" sz="2000" dirty="0">
                <a:solidFill>
                  <a:srgbClr val="000000"/>
                </a:solidFill>
                <a:latin typeface="+mj-lt"/>
              </a:rPr>
              <a:t>Title Slide</a:t>
            </a:r>
          </a:p>
          <a:p>
            <a:endParaRPr lang="en-US" sz="1200" dirty="0">
              <a:solidFill>
                <a:srgbClr val="000000"/>
              </a:solidFill>
              <a:latin typeface="+mj-lt"/>
            </a:endParaRPr>
          </a:p>
          <a:p>
            <a:r>
              <a:rPr lang="en-US" sz="1400" dirty="0">
                <a:solidFill>
                  <a:srgbClr val="000000"/>
                </a:solidFill>
                <a:latin typeface="+mj-lt"/>
              </a:rPr>
              <a:t>Heading </a:t>
            </a:r>
          </a:p>
          <a:p>
            <a:r>
              <a:rPr lang="en-US" sz="1200" dirty="0">
                <a:solidFill>
                  <a:srgbClr val="000000"/>
                </a:solidFill>
                <a:latin typeface="+mj-lt"/>
              </a:rPr>
              <a:t>• Font: Calibri, 32 </a:t>
            </a:r>
            <a:r>
              <a:rPr lang="en-US" sz="1200" dirty="0" err="1">
                <a:solidFill>
                  <a:srgbClr val="000000"/>
                </a:solidFill>
                <a:latin typeface="+mj-lt"/>
              </a:rPr>
              <a:t>pt</a:t>
            </a:r>
            <a:r>
              <a:rPr lang="en-US" sz="1200" dirty="0">
                <a:solidFill>
                  <a:srgbClr val="000000"/>
                </a:solidFill>
                <a:latin typeface="+mj-lt"/>
              </a:rPr>
              <a:t>, </a:t>
            </a:r>
            <a:r>
              <a:rPr lang="en-US" sz="1200" b="1" dirty="0">
                <a:solidFill>
                  <a:srgbClr val="000000"/>
                </a:solidFill>
                <a:latin typeface="+mj-lt"/>
              </a:rPr>
              <a:t>Bold</a:t>
            </a:r>
          </a:p>
          <a:p>
            <a:pPr lvl="0"/>
            <a:r>
              <a:rPr lang="en-US" sz="1200" dirty="0">
                <a:solidFill>
                  <a:srgbClr val="000000"/>
                </a:solidFill>
                <a:latin typeface="+mj-lt"/>
              </a:rPr>
              <a:t>• Color: White</a:t>
            </a:r>
          </a:p>
          <a:p>
            <a:pPr lvl="0"/>
            <a:endParaRPr lang="en-US" sz="1200" dirty="0">
              <a:solidFill>
                <a:srgbClr val="000000"/>
              </a:solidFill>
              <a:latin typeface="+mj-lt"/>
            </a:endParaRPr>
          </a:p>
          <a:p>
            <a:pPr lvl="0"/>
            <a:r>
              <a:rPr lang="en-US" sz="1400" dirty="0">
                <a:solidFill>
                  <a:srgbClr val="000000"/>
                </a:solidFill>
                <a:latin typeface="+mj-lt"/>
              </a:rPr>
              <a:t>Secondary Heading</a:t>
            </a:r>
          </a:p>
          <a:p>
            <a:r>
              <a:rPr lang="en-US" sz="1200" dirty="0">
                <a:solidFill>
                  <a:srgbClr val="000000"/>
                </a:solidFill>
                <a:latin typeface="+mj-lt"/>
              </a:rPr>
              <a:t>• Font: Calibri, 18 </a:t>
            </a:r>
            <a:r>
              <a:rPr lang="en-US" sz="1200" dirty="0" err="1">
                <a:solidFill>
                  <a:srgbClr val="000000"/>
                </a:solidFill>
                <a:latin typeface="+mj-lt"/>
              </a:rPr>
              <a:t>pt</a:t>
            </a:r>
            <a:endParaRPr lang="en-US" sz="1200" dirty="0">
              <a:solidFill>
                <a:srgbClr val="000000"/>
              </a:solidFill>
              <a:latin typeface="+mj-lt"/>
            </a:endParaRPr>
          </a:p>
          <a:p>
            <a:r>
              <a:rPr lang="en-US" sz="1200" dirty="0">
                <a:latin typeface="+mj-lt"/>
              </a:rPr>
              <a:t>• Color: White</a:t>
            </a:r>
          </a:p>
          <a:p>
            <a:endParaRPr lang="en-US" sz="1200" dirty="0">
              <a:latin typeface="+mj-lt"/>
            </a:endParaRPr>
          </a:p>
          <a:p>
            <a:pPr lvl="0"/>
            <a:r>
              <a:rPr lang="en-US" sz="1400" dirty="0">
                <a:solidFill>
                  <a:srgbClr val="000000"/>
                </a:solidFill>
                <a:latin typeface="+mj-lt"/>
              </a:rPr>
              <a:t>Date</a:t>
            </a:r>
          </a:p>
          <a:p>
            <a:r>
              <a:rPr lang="en-US" sz="1200" dirty="0">
                <a:solidFill>
                  <a:srgbClr val="000000"/>
                </a:solidFill>
                <a:latin typeface="+mj-lt"/>
              </a:rPr>
              <a:t>• Font: Calibri, 16 </a:t>
            </a:r>
            <a:r>
              <a:rPr lang="en-US" sz="1200" dirty="0" err="1">
                <a:solidFill>
                  <a:srgbClr val="000000"/>
                </a:solidFill>
                <a:latin typeface="+mj-lt"/>
              </a:rPr>
              <a:t>pt</a:t>
            </a:r>
            <a:endParaRPr lang="en-US" sz="1200" dirty="0">
              <a:solidFill>
                <a:srgbClr val="000000"/>
              </a:solidFill>
              <a:latin typeface="+mj-lt"/>
            </a:endParaRPr>
          </a:p>
          <a:p>
            <a:r>
              <a:rPr lang="en-US" sz="1200" dirty="0">
                <a:latin typeface="+mj-lt"/>
              </a:rPr>
              <a:t>• Color: White</a:t>
            </a:r>
          </a:p>
          <a:p>
            <a:endParaRPr lang="en-US" sz="1200" dirty="0">
              <a:latin typeface="+mj-lt"/>
            </a:endParaRPr>
          </a:p>
          <a:p>
            <a:endParaRPr lang="en-US" sz="1200" dirty="0">
              <a:latin typeface="+mj-lt"/>
            </a:endParaRPr>
          </a:p>
          <a:p>
            <a:r>
              <a:rPr lang="en-US" sz="1200" dirty="0">
                <a:latin typeface="+mj-lt"/>
              </a:rPr>
              <a:t>NO SLIDE NUMBER</a:t>
            </a:r>
          </a:p>
          <a:p>
            <a:endParaRPr lang="en-US" sz="1200" dirty="0">
              <a:solidFill>
                <a:srgbClr val="000000"/>
              </a:solidFill>
              <a:latin typeface="+mj-lt"/>
            </a:endParaRPr>
          </a:p>
          <a:p>
            <a:r>
              <a:rPr lang="en-US" sz="1200" i="1" dirty="0">
                <a:solidFill>
                  <a:srgbClr val="000000"/>
                </a:solidFill>
                <a:latin typeface="+mj-lt"/>
                <a:cs typeface="Arial"/>
              </a:rPr>
              <a:t>Click on the corner of this text box to delete </a:t>
            </a:r>
          </a:p>
        </p:txBody>
      </p:sp>
      <p:sp>
        <p:nvSpPr>
          <p:cNvPr id="6" name="Slide Number Placeholder 2"/>
          <p:cNvSpPr>
            <a:spLocks noGrp="1"/>
          </p:cNvSpPr>
          <p:nvPr>
            <p:ph type="sldNum" sz="quarter" idx="4294967295"/>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a:t>
            </a:fld>
            <a:r>
              <a:rPr lang="en-US"/>
              <a:t> -</a:t>
            </a:r>
          </a:p>
        </p:txBody>
      </p:sp>
    </p:spTree>
    <p:extLst>
      <p:ext uri="{BB962C8B-B14F-4D97-AF65-F5344CB8AC3E}">
        <p14:creationId xmlns:p14="http://schemas.microsoft.com/office/powerpoint/2010/main" val="105241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Features….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10</a:t>
            </a:fld>
            <a:r>
              <a:rPr lang="en-US"/>
              <a:t> -</a:t>
            </a:r>
          </a:p>
        </p:txBody>
      </p:sp>
      <p:sp>
        <p:nvSpPr>
          <p:cNvPr id="4" name="Text Placeholder 3">
            <a:extLst>
              <a:ext uri="{FF2B5EF4-FFF2-40B4-BE49-F238E27FC236}">
                <a16:creationId xmlns:a16="http://schemas.microsoft.com/office/drawing/2014/main" id="{9D7AE5DF-CDDC-48D5-8AD9-890C30DF85C6}"/>
              </a:ext>
            </a:extLst>
          </p:cNvPr>
          <p:cNvSpPr>
            <a:spLocks noGrp="1"/>
          </p:cNvSpPr>
          <p:nvPr>
            <p:ph type="body" sz="quarter" idx="11"/>
          </p:nvPr>
        </p:nvSpPr>
        <p:spPr>
          <a:xfrm>
            <a:off x="152400" y="838200"/>
            <a:ext cx="8839200" cy="914400"/>
          </a:xfrm>
        </p:spPr>
        <p:txBody>
          <a:bodyPr/>
          <a:lstStyle/>
          <a:p>
            <a:r>
              <a:rPr lang="en-US" b="1" dirty="0"/>
              <a:t>2. High-level Language</a:t>
            </a:r>
            <a:endParaRPr lang="en-US" dirty="0"/>
          </a:p>
          <a:p>
            <a:r>
              <a:rPr lang="en-US" dirty="0"/>
              <a:t>Python is a high-level language. It focuses more on the programming logic rather than the essential hardware components such as memory addressing and registers utilization.</a:t>
            </a:r>
          </a:p>
          <a:p>
            <a:r>
              <a:rPr lang="en-US" dirty="0"/>
              <a:t>Its code runs freely and does not require knowledge about the system architecture. We also do not need to manage the memory.</a:t>
            </a:r>
          </a:p>
          <a:p>
            <a:r>
              <a:rPr lang="en-US" b="1" dirty="0"/>
              <a:t>3. Interpreted</a:t>
            </a:r>
            <a:endParaRPr lang="en-US" dirty="0"/>
          </a:p>
          <a:p>
            <a:r>
              <a:rPr lang="en-US" dirty="0"/>
              <a:t>Programming languages like C or C++, there are two steps for execution of code that we must first compile it, and then run it, whereas, in Python, there is no need to compile it. Internally, its source code is converted into an immediate form called </a:t>
            </a:r>
            <a:r>
              <a:rPr lang="en-US" b="1" dirty="0"/>
              <a:t>byte code.</a:t>
            </a:r>
            <a:endParaRPr lang="en-US" dirty="0"/>
          </a:p>
          <a:p>
            <a:r>
              <a:rPr lang="en-US" dirty="0"/>
              <a:t>Python is an interpreted language; its means that Python code is executed line by line and all code at once. That’s why; it is easier to debug your code.  The interpreter makes it a little bit slower than JAVA, but that does not matter because it provides benefit as compared to other languages.</a:t>
            </a:r>
          </a:p>
          <a:p>
            <a:r>
              <a:rPr lang="en-US" dirty="0"/>
              <a:t>Python is tending to be more flexible than the compiled languages. It provides automatic memory management.</a:t>
            </a:r>
          </a:p>
          <a:p>
            <a:endParaRPr lang="en-US" dirty="0"/>
          </a:p>
        </p:txBody>
      </p:sp>
    </p:spTree>
    <p:extLst>
      <p:ext uri="{BB962C8B-B14F-4D97-AF65-F5344CB8AC3E}">
        <p14:creationId xmlns:p14="http://schemas.microsoft.com/office/powerpoint/2010/main" val="1632571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Features….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11</a:t>
            </a:fld>
            <a:r>
              <a:rPr lang="en-US"/>
              <a:t> -</a:t>
            </a:r>
          </a:p>
        </p:txBody>
      </p:sp>
      <p:sp>
        <p:nvSpPr>
          <p:cNvPr id="4" name="Text Placeholder 3">
            <a:extLst>
              <a:ext uri="{FF2B5EF4-FFF2-40B4-BE49-F238E27FC236}">
                <a16:creationId xmlns:a16="http://schemas.microsoft.com/office/drawing/2014/main" id="{9D7AE5DF-CDDC-48D5-8AD9-890C30DF85C6}"/>
              </a:ext>
            </a:extLst>
          </p:cNvPr>
          <p:cNvSpPr>
            <a:spLocks noGrp="1"/>
          </p:cNvSpPr>
          <p:nvPr>
            <p:ph type="body" sz="quarter" idx="11"/>
          </p:nvPr>
        </p:nvSpPr>
        <p:spPr>
          <a:xfrm>
            <a:off x="152400" y="838200"/>
            <a:ext cx="8839200" cy="914400"/>
          </a:xfrm>
        </p:spPr>
        <p:txBody>
          <a:bodyPr/>
          <a:lstStyle/>
          <a:p>
            <a:r>
              <a:rPr lang="en-US" b="1" dirty="0"/>
              <a:t>4. Object-Oriented</a:t>
            </a:r>
            <a:endParaRPr lang="en-US" dirty="0"/>
          </a:p>
          <a:p>
            <a:r>
              <a:rPr lang="en-US" dirty="0"/>
              <a:t>Python supports object-oriented programming approach and concepts of objects, classes, encapsulation, inheritance, etc. It focuses on objects and combines data and functions. In OOPs, real-world entities are represented through an object, and classes are the blueprint of the object.</a:t>
            </a:r>
          </a:p>
          <a:p>
            <a:endParaRPr lang="en-US" dirty="0"/>
          </a:p>
          <a:p>
            <a:r>
              <a:rPr lang="en-US" dirty="0"/>
              <a:t>It also supports procedural-oriented language. Procedural language programming revolves around functions and makes code reusable.</a:t>
            </a:r>
          </a:p>
          <a:p>
            <a:r>
              <a:rPr lang="en-US" dirty="0"/>
              <a:t>Object-oriented programming is the most natural and useful approach. OOPs concepts allow break down your software into a smaller problem that you can solve – one object at a time.</a:t>
            </a:r>
          </a:p>
          <a:p>
            <a:r>
              <a:rPr lang="en-US" dirty="0"/>
              <a:t>The OOPs allow reusing of code using inheritance where child class can inherit all the properties of base (Parent) class. We will learn about these concepts later.</a:t>
            </a:r>
          </a:p>
          <a:p>
            <a:endParaRPr lang="en-US" dirty="0"/>
          </a:p>
        </p:txBody>
      </p:sp>
    </p:spTree>
    <p:extLst>
      <p:ext uri="{BB962C8B-B14F-4D97-AF65-F5344CB8AC3E}">
        <p14:creationId xmlns:p14="http://schemas.microsoft.com/office/powerpoint/2010/main" val="2064835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Features….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12</a:t>
            </a:fld>
            <a:r>
              <a:rPr lang="en-US"/>
              <a:t> -</a:t>
            </a:r>
          </a:p>
        </p:txBody>
      </p:sp>
      <p:sp>
        <p:nvSpPr>
          <p:cNvPr id="4" name="Text Placeholder 3">
            <a:extLst>
              <a:ext uri="{FF2B5EF4-FFF2-40B4-BE49-F238E27FC236}">
                <a16:creationId xmlns:a16="http://schemas.microsoft.com/office/drawing/2014/main" id="{9D7AE5DF-CDDC-48D5-8AD9-890C30DF85C6}"/>
              </a:ext>
            </a:extLst>
          </p:cNvPr>
          <p:cNvSpPr>
            <a:spLocks noGrp="1"/>
          </p:cNvSpPr>
          <p:nvPr>
            <p:ph type="body" sz="quarter" idx="11"/>
          </p:nvPr>
        </p:nvSpPr>
        <p:spPr>
          <a:xfrm>
            <a:off x="152400" y="838200"/>
            <a:ext cx="8839200" cy="914400"/>
          </a:xfrm>
        </p:spPr>
        <p:txBody>
          <a:bodyPr/>
          <a:lstStyle/>
          <a:p>
            <a:r>
              <a:rPr lang="en-US" b="1" dirty="0"/>
              <a:t>5. Dynamically Typed</a:t>
            </a:r>
            <a:endParaRPr lang="en-US" dirty="0"/>
          </a:p>
          <a:p>
            <a:r>
              <a:rPr lang="en-US" dirty="0"/>
              <a:t>Python is the dynamically typed language; it means data type does not assign while declaring variables. The kind of value is decided at run time, not in advance.</a:t>
            </a:r>
          </a:p>
          <a:p>
            <a:r>
              <a:rPr lang="en-US" dirty="0"/>
              <a:t>When we declare a variable with some value, that value will get stored at memory location and binds that variable to memory container. For example, we can write x=”Hello world” assign to string value to a string variable.</a:t>
            </a:r>
          </a:p>
          <a:p>
            <a:r>
              <a:rPr lang="en-US" dirty="0"/>
              <a:t>The benefit of using dynamic memory allocation is avoiding the wastage of memory. When we use static memory allocation, a lot of memory is wasted because all memory allocation cannot be utilized.</a:t>
            </a:r>
          </a:p>
          <a:p>
            <a:r>
              <a:rPr lang="en-US" b="1" dirty="0"/>
              <a:t>6. Large standard Library</a:t>
            </a:r>
            <a:endParaRPr lang="en-US" dirty="0"/>
          </a:p>
          <a:p>
            <a:r>
              <a:rPr lang="en-US" dirty="0"/>
              <a:t>When you install Python, It downloaded with a vast library that you can use, so you don’t have to write to everything in your code.</a:t>
            </a:r>
          </a:p>
          <a:p>
            <a:r>
              <a:rPr lang="en-US" dirty="0"/>
              <a:t> There is a library for regular expressions, threading, databases, image-manipulation, unit-testing web browsers, CGI, and a lot of functionality. </a:t>
            </a:r>
          </a:p>
          <a:p>
            <a:r>
              <a:rPr lang="en-US" dirty="0"/>
              <a:t>Python library is a collection of methods and function. It allows you to perform many tasks without writing code.</a:t>
            </a:r>
          </a:p>
          <a:p>
            <a:endParaRPr lang="en-US" dirty="0"/>
          </a:p>
          <a:p>
            <a:endParaRPr lang="en-US" dirty="0"/>
          </a:p>
          <a:p>
            <a:endParaRPr lang="en-US" dirty="0"/>
          </a:p>
        </p:txBody>
      </p:sp>
    </p:spTree>
    <p:extLst>
      <p:ext uri="{BB962C8B-B14F-4D97-AF65-F5344CB8AC3E}">
        <p14:creationId xmlns:p14="http://schemas.microsoft.com/office/powerpoint/2010/main" val="198186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Features….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13</a:t>
            </a:fld>
            <a:r>
              <a:rPr lang="en-US"/>
              <a:t> -</a:t>
            </a:r>
          </a:p>
        </p:txBody>
      </p:sp>
      <p:sp>
        <p:nvSpPr>
          <p:cNvPr id="4" name="Text Placeholder 3">
            <a:extLst>
              <a:ext uri="{FF2B5EF4-FFF2-40B4-BE49-F238E27FC236}">
                <a16:creationId xmlns:a16="http://schemas.microsoft.com/office/drawing/2014/main" id="{9D7AE5DF-CDDC-48D5-8AD9-890C30DF85C6}"/>
              </a:ext>
            </a:extLst>
          </p:cNvPr>
          <p:cNvSpPr>
            <a:spLocks noGrp="1"/>
          </p:cNvSpPr>
          <p:nvPr>
            <p:ph type="body" sz="quarter" idx="11"/>
          </p:nvPr>
        </p:nvSpPr>
        <p:spPr>
          <a:xfrm>
            <a:off x="152400" y="838200"/>
            <a:ext cx="8839200" cy="914400"/>
          </a:xfrm>
        </p:spPr>
        <p:txBody>
          <a:bodyPr/>
          <a:lstStyle/>
          <a:p>
            <a:r>
              <a:rPr lang="en-US" dirty="0"/>
              <a:t>7. </a:t>
            </a:r>
            <a:r>
              <a:rPr lang="en-US" b="1" dirty="0"/>
              <a:t>Extensible</a:t>
            </a:r>
            <a:endParaRPr lang="en-US" dirty="0"/>
          </a:p>
          <a:p>
            <a:r>
              <a:rPr lang="en-US" dirty="0"/>
              <a:t>Python is extensible, its means you can write your Python code in other languages such as Java, C, C++. This makes a Python an extensible language.</a:t>
            </a:r>
          </a:p>
          <a:p>
            <a:r>
              <a:rPr lang="en-US" dirty="0"/>
              <a:t>It’s not extending the language itself (syntax, constructs, etc.), but it does let you interface Python with libraries written in other languages. (mainly C or C++, but using C as a bridge you can call other languages as well that provide C interfaces.)</a:t>
            </a:r>
          </a:p>
          <a:p>
            <a:r>
              <a:rPr lang="en-US" dirty="0"/>
              <a:t>8. </a:t>
            </a:r>
            <a:r>
              <a:rPr lang="en-US" b="1" dirty="0"/>
              <a:t>Portable</a:t>
            </a:r>
            <a:endParaRPr lang="en-US" dirty="0"/>
          </a:p>
          <a:p>
            <a:r>
              <a:rPr lang="en-US" dirty="0"/>
              <a:t>Python is portable, or we can say, platform-independent. Python code can execute in various platform like Mac, Linux, Windows, etc. Suppose you wrote your code in Windows machine. Now, if you want to run it on a Linux, you don’t need to changes to it. There is no need to write different code for different platform.</a:t>
            </a:r>
          </a:p>
          <a:p>
            <a:r>
              <a:rPr lang="en-US" dirty="0"/>
              <a:t>9. </a:t>
            </a:r>
            <a:r>
              <a:rPr lang="en-US" b="1" dirty="0"/>
              <a:t>Free and Open Source</a:t>
            </a:r>
            <a:endParaRPr lang="en-US" dirty="0"/>
          </a:p>
          <a:p>
            <a:r>
              <a:rPr lang="en-US" dirty="0"/>
              <a:t>Python is freely available on its official website (</a:t>
            </a:r>
            <a:r>
              <a:rPr lang="en-US" dirty="0">
                <a:hlinkClick r:id="rId2"/>
              </a:rPr>
              <a:t>www.python.org</a:t>
            </a:r>
            <a:r>
              <a:rPr lang="en-US" dirty="0"/>
              <a:t>). Anyone can download and install it. You can also download an IDE (Integrated Development Environment) for Python such as </a:t>
            </a:r>
            <a:r>
              <a:rPr lang="en-US" b="1" dirty="0" err="1"/>
              <a:t>Pycharm</a:t>
            </a:r>
            <a:r>
              <a:rPr lang="en-US" b="1" dirty="0"/>
              <a:t>, Jupiter, Visual studio, etc.</a:t>
            </a:r>
            <a:endParaRPr lang="en-US" dirty="0"/>
          </a:p>
          <a:p>
            <a:r>
              <a:rPr lang="en-US" dirty="0"/>
              <a:t>Python is also an open-source language; its means that the source code of Python is freely available without any restriction. Anyone can download it, use it, and create to new module or functions and distribute to Python community.</a:t>
            </a:r>
          </a:p>
          <a:p>
            <a:endParaRPr lang="en-US" dirty="0"/>
          </a:p>
          <a:p>
            <a:endParaRPr lang="en-US" dirty="0"/>
          </a:p>
          <a:p>
            <a:endParaRPr lang="en-US" dirty="0"/>
          </a:p>
        </p:txBody>
      </p:sp>
    </p:spTree>
    <p:extLst>
      <p:ext uri="{BB962C8B-B14F-4D97-AF65-F5344CB8AC3E}">
        <p14:creationId xmlns:p14="http://schemas.microsoft.com/office/powerpoint/2010/main" val="229429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Features….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14</a:t>
            </a:fld>
            <a:r>
              <a:rPr lang="en-US"/>
              <a:t> -</a:t>
            </a:r>
          </a:p>
        </p:txBody>
      </p:sp>
      <p:sp>
        <p:nvSpPr>
          <p:cNvPr id="4" name="Text Placeholder 3">
            <a:extLst>
              <a:ext uri="{FF2B5EF4-FFF2-40B4-BE49-F238E27FC236}">
                <a16:creationId xmlns:a16="http://schemas.microsoft.com/office/drawing/2014/main" id="{9D7AE5DF-CDDC-48D5-8AD9-890C30DF85C6}"/>
              </a:ext>
            </a:extLst>
          </p:cNvPr>
          <p:cNvSpPr>
            <a:spLocks noGrp="1"/>
          </p:cNvSpPr>
          <p:nvPr>
            <p:ph type="body" sz="quarter" idx="11"/>
          </p:nvPr>
        </p:nvSpPr>
        <p:spPr>
          <a:xfrm>
            <a:off x="152400" y="838200"/>
            <a:ext cx="8839200" cy="914400"/>
          </a:xfrm>
        </p:spPr>
        <p:txBody>
          <a:bodyPr/>
          <a:lstStyle/>
          <a:p>
            <a:r>
              <a:rPr lang="en-US" b="1" dirty="0"/>
              <a:t>10. GUI Programming</a:t>
            </a:r>
            <a:endParaRPr lang="en-US" dirty="0"/>
          </a:p>
          <a:p>
            <a:r>
              <a:rPr lang="en-US" dirty="0"/>
              <a:t>GUI is an acronyms of “Graphical User Interface.” We can develop a basic desktop-based application by using Python </a:t>
            </a:r>
            <a:r>
              <a:rPr lang="en-US" b="1" dirty="0" err="1"/>
              <a:t>Tkinter</a:t>
            </a:r>
            <a:r>
              <a:rPr lang="en-US" dirty="0"/>
              <a:t> or </a:t>
            </a:r>
            <a:r>
              <a:rPr lang="en-US" b="1" dirty="0" err="1"/>
              <a:t>PyQt</a:t>
            </a:r>
            <a:r>
              <a:rPr lang="en-US" dirty="0"/>
              <a:t>.</a:t>
            </a:r>
          </a:p>
          <a:p>
            <a:r>
              <a:rPr lang="en-US" b="1" dirty="0"/>
              <a:t>11. Expressive</a:t>
            </a:r>
            <a:endParaRPr lang="en-US" dirty="0"/>
          </a:p>
          <a:p>
            <a:r>
              <a:rPr lang="en-US" dirty="0"/>
              <a:t>Python is an expressive language. Its means that single line of Python code can be more expressive than other programming languages.</a:t>
            </a:r>
          </a:p>
          <a:p>
            <a:r>
              <a:rPr lang="en-US" dirty="0"/>
              <a:t>The key feature of a more expressive language is that-the fewer line of code you write, faster you can complete the project. It is easier to debug and maintains the code.</a:t>
            </a:r>
          </a:p>
          <a:p>
            <a:endParaRPr lang="en-US" dirty="0"/>
          </a:p>
          <a:p>
            <a:endParaRPr lang="en-US" dirty="0"/>
          </a:p>
          <a:p>
            <a:endParaRPr lang="en-US" dirty="0"/>
          </a:p>
        </p:txBody>
      </p:sp>
    </p:spTree>
    <p:extLst>
      <p:ext uri="{BB962C8B-B14F-4D97-AF65-F5344CB8AC3E}">
        <p14:creationId xmlns:p14="http://schemas.microsoft.com/office/powerpoint/2010/main" val="320406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Installation.</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15</a:t>
            </a:fld>
            <a:r>
              <a:rPr lang="en-US"/>
              <a:t> -</a:t>
            </a:r>
          </a:p>
        </p:txBody>
      </p:sp>
      <p:sp>
        <p:nvSpPr>
          <p:cNvPr id="4" name="Text Placeholder 3">
            <a:extLst>
              <a:ext uri="{FF2B5EF4-FFF2-40B4-BE49-F238E27FC236}">
                <a16:creationId xmlns:a16="http://schemas.microsoft.com/office/drawing/2014/main" id="{9D7AE5DF-CDDC-48D5-8AD9-890C30DF85C6}"/>
              </a:ext>
            </a:extLst>
          </p:cNvPr>
          <p:cNvSpPr>
            <a:spLocks noGrp="1"/>
          </p:cNvSpPr>
          <p:nvPr>
            <p:ph type="body" sz="quarter" idx="11"/>
          </p:nvPr>
        </p:nvSpPr>
        <p:spPr>
          <a:xfrm>
            <a:off x="152400" y="838200"/>
            <a:ext cx="8839200" cy="914400"/>
          </a:xfrm>
        </p:spPr>
        <p:txBody>
          <a:bodyPr/>
          <a:lstStyle/>
          <a:p>
            <a:endParaRPr lang="en-US" dirty="0"/>
          </a:p>
          <a:p>
            <a:endParaRPr lang="en-US" dirty="0"/>
          </a:p>
          <a:p>
            <a:endParaRPr lang="en-US" dirty="0"/>
          </a:p>
        </p:txBody>
      </p:sp>
    </p:spTree>
    <p:extLst>
      <p:ext uri="{BB962C8B-B14F-4D97-AF65-F5344CB8AC3E}">
        <p14:creationId xmlns:p14="http://schemas.microsoft.com/office/powerpoint/2010/main" val="361642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16</a:t>
            </a:fld>
            <a:r>
              <a:rPr lang="en-US"/>
              <a:t> -</a:t>
            </a:r>
          </a:p>
        </p:txBody>
      </p:sp>
      <p:sp>
        <p:nvSpPr>
          <p:cNvPr id="4" name="Text Placeholder 3">
            <a:extLst>
              <a:ext uri="{FF2B5EF4-FFF2-40B4-BE49-F238E27FC236}">
                <a16:creationId xmlns:a16="http://schemas.microsoft.com/office/drawing/2014/main" id="{9D7AE5DF-CDDC-48D5-8AD9-890C30DF85C6}"/>
              </a:ext>
            </a:extLst>
          </p:cNvPr>
          <p:cNvSpPr>
            <a:spLocks noGrp="1"/>
          </p:cNvSpPr>
          <p:nvPr>
            <p:ph type="body" sz="quarter" idx="11"/>
          </p:nvPr>
        </p:nvSpPr>
        <p:spPr>
          <a:xfrm>
            <a:off x="152400" y="838200"/>
            <a:ext cx="8839200" cy="914400"/>
          </a:xfrm>
        </p:spPr>
        <p:txBody>
          <a:bodyPr/>
          <a:lstStyle/>
          <a:p>
            <a:endParaRPr lang="en-US" dirty="0"/>
          </a:p>
          <a:p>
            <a:endParaRPr lang="en-US" dirty="0"/>
          </a:p>
          <a:p>
            <a:endParaRPr lang="en-US" dirty="0"/>
          </a:p>
        </p:txBody>
      </p:sp>
      <p:sp>
        <p:nvSpPr>
          <p:cNvPr id="3" name="Rectangle 2">
            <a:extLst>
              <a:ext uri="{FF2B5EF4-FFF2-40B4-BE49-F238E27FC236}">
                <a16:creationId xmlns:a16="http://schemas.microsoft.com/office/drawing/2014/main" id="{51AA5C1D-2B4F-42B4-ACA9-F8D8F53074B2}"/>
              </a:ext>
            </a:extLst>
          </p:cNvPr>
          <p:cNvSpPr/>
          <p:nvPr/>
        </p:nvSpPr>
        <p:spPr>
          <a:xfrm>
            <a:off x="152400" y="838200"/>
            <a:ext cx="8839200" cy="646331"/>
          </a:xfrm>
          <a:prstGeom prst="rect">
            <a:avLst/>
          </a:prstGeom>
        </p:spPr>
        <p:txBody>
          <a:bodyPr wrap="square">
            <a:spAutoFit/>
          </a:bodyPr>
          <a:lstStyle/>
          <a:p>
            <a:r>
              <a:rPr lang="en-US" dirty="0">
                <a:solidFill>
                  <a:srgbClr val="3A3A3A"/>
                </a:solidFill>
                <a:latin typeface="-apple-system"/>
              </a:rPr>
              <a:t>Keywords are the reserved words that have special meanings to the compiler. They cannot be used as a variable. Keywords are the part of the syntax, for example:</a:t>
            </a:r>
            <a:endParaRPr lang="en-US" dirty="0"/>
          </a:p>
        </p:txBody>
      </p:sp>
      <p:pic>
        <p:nvPicPr>
          <p:cNvPr id="6" name="Picture 5">
            <a:extLst>
              <a:ext uri="{FF2B5EF4-FFF2-40B4-BE49-F238E27FC236}">
                <a16:creationId xmlns:a16="http://schemas.microsoft.com/office/drawing/2014/main" id="{C5DDFA4A-C7A1-4BE6-B319-BC14D2463113}"/>
              </a:ext>
            </a:extLst>
          </p:cNvPr>
          <p:cNvPicPr>
            <a:picLocks noChangeAspect="1"/>
          </p:cNvPicPr>
          <p:nvPr/>
        </p:nvPicPr>
        <p:blipFill>
          <a:blip r:embed="rId2"/>
          <a:stretch>
            <a:fillRect/>
          </a:stretch>
        </p:blipFill>
        <p:spPr>
          <a:xfrm>
            <a:off x="257175" y="1447800"/>
            <a:ext cx="3781425" cy="942975"/>
          </a:xfrm>
          <a:prstGeom prst="rect">
            <a:avLst/>
          </a:prstGeom>
        </p:spPr>
      </p:pic>
      <p:pic>
        <p:nvPicPr>
          <p:cNvPr id="7" name="Picture 6">
            <a:extLst>
              <a:ext uri="{FF2B5EF4-FFF2-40B4-BE49-F238E27FC236}">
                <a16:creationId xmlns:a16="http://schemas.microsoft.com/office/drawing/2014/main" id="{7BEB0986-A8C2-4F10-914A-95261B9E800D}"/>
              </a:ext>
            </a:extLst>
          </p:cNvPr>
          <p:cNvPicPr>
            <a:picLocks noChangeAspect="1"/>
          </p:cNvPicPr>
          <p:nvPr/>
        </p:nvPicPr>
        <p:blipFill>
          <a:blip r:embed="rId3"/>
          <a:stretch>
            <a:fillRect/>
          </a:stretch>
        </p:blipFill>
        <p:spPr>
          <a:xfrm>
            <a:off x="228600" y="1981200"/>
            <a:ext cx="6286500" cy="4695825"/>
          </a:xfrm>
          <a:prstGeom prst="rect">
            <a:avLst/>
          </a:prstGeom>
        </p:spPr>
      </p:pic>
      <p:pic>
        <p:nvPicPr>
          <p:cNvPr id="8" name="Picture 7">
            <a:extLst>
              <a:ext uri="{FF2B5EF4-FFF2-40B4-BE49-F238E27FC236}">
                <a16:creationId xmlns:a16="http://schemas.microsoft.com/office/drawing/2014/main" id="{0D87869E-8813-4F05-B27F-F744C6C3BCEF}"/>
              </a:ext>
            </a:extLst>
          </p:cNvPr>
          <p:cNvPicPr>
            <a:picLocks noChangeAspect="1"/>
          </p:cNvPicPr>
          <p:nvPr/>
        </p:nvPicPr>
        <p:blipFill>
          <a:blip r:embed="rId4"/>
          <a:stretch>
            <a:fillRect/>
          </a:stretch>
        </p:blipFill>
        <p:spPr>
          <a:xfrm>
            <a:off x="2133600" y="1657350"/>
            <a:ext cx="3629025" cy="171450"/>
          </a:xfrm>
          <a:prstGeom prst="rect">
            <a:avLst/>
          </a:prstGeom>
        </p:spPr>
      </p:pic>
    </p:spTree>
    <p:extLst>
      <p:ext uri="{BB962C8B-B14F-4D97-AF65-F5344CB8AC3E}">
        <p14:creationId xmlns:p14="http://schemas.microsoft.com/office/powerpoint/2010/main" val="190568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17</a:t>
            </a:fld>
            <a:r>
              <a:rPr lang="en-US"/>
              <a:t> -</a:t>
            </a:r>
          </a:p>
        </p:txBody>
      </p:sp>
      <p:sp>
        <p:nvSpPr>
          <p:cNvPr id="4" name="Text Placeholder 3">
            <a:extLst>
              <a:ext uri="{FF2B5EF4-FFF2-40B4-BE49-F238E27FC236}">
                <a16:creationId xmlns:a16="http://schemas.microsoft.com/office/drawing/2014/main" id="{9D7AE5DF-CDDC-48D5-8AD9-890C30DF85C6}"/>
              </a:ext>
            </a:extLst>
          </p:cNvPr>
          <p:cNvSpPr>
            <a:spLocks noGrp="1"/>
          </p:cNvSpPr>
          <p:nvPr>
            <p:ph type="body" sz="quarter" idx="11"/>
          </p:nvPr>
        </p:nvSpPr>
        <p:spPr>
          <a:xfrm>
            <a:off x="152400" y="838200"/>
            <a:ext cx="8839200" cy="914400"/>
          </a:xfrm>
        </p:spPr>
        <p:txBody>
          <a:bodyPr/>
          <a:lstStyle/>
          <a:p>
            <a:r>
              <a:rPr lang="en-US" dirty="0"/>
              <a:t>If, </a:t>
            </a:r>
            <a:r>
              <a:rPr lang="en-US" dirty="0" err="1"/>
              <a:t>elif</a:t>
            </a:r>
            <a:r>
              <a:rPr lang="en-US" dirty="0"/>
              <a:t> and else </a:t>
            </a:r>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B8E86E97-EF98-41C4-8B6E-4061B6465FDA}"/>
              </a:ext>
            </a:extLst>
          </p:cNvPr>
          <p:cNvPicPr>
            <a:picLocks noChangeAspect="1"/>
          </p:cNvPicPr>
          <p:nvPr/>
        </p:nvPicPr>
        <p:blipFill>
          <a:blip r:embed="rId2"/>
          <a:stretch>
            <a:fillRect/>
          </a:stretch>
        </p:blipFill>
        <p:spPr>
          <a:xfrm>
            <a:off x="228600" y="1219200"/>
            <a:ext cx="7543800" cy="3048000"/>
          </a:xfrm>
          <a:prstGeom prst="rect">
            <a:avLst/>
          </a:prstGeom>
        </p:spPr>
      </p:pic>
      <p:sp>
        <p:nvSpPr>
          <p:cNvPr id="6" name="TextBox 5">
            <a:extLst>
              <a:ext uri="{FF2B5EF4-FFF2-40B4-BE49-F238E27FC236}">
                <a16:creationId xmlns:a16="http://schemas.microsoft.com/office/drawing/2014/main" id="{AE12EDB6-4219-47E8-96A1-5F0E7397DE1F}"/>
              </a:ext>
            </a:extLst>
          </p:cNvPr>
          <p:cNvSpPr txBox="1"/>
          <p:nvPr/>
        </p:nvSpPr>
        <p:spPr>
          <a:xfrm>
            <a:off x="228600" y="4495800"/>
            <a:ext cx="4343400" cy="923330"/>
          </a:xfrm>
          <a:prstGeom prst="rect">
            <a:avLst/>
          </a:prstGeom>
          <a:noFill/>
        </p:spPr>
        <p:txBody>
          <a:bodyPr wrap="square" rtlCol="0">
            <a:spAutoFit/>
          </a:bodyPr>
          <a:lstStyle/>
          <a:p>
            <a:r>
              <a:rPr lang="en-US" dirty="0"/>
              <a:t> print(1==1) // True</a:t>
            </a:r>
          </a:p>
          <a:p>
            <a:endParaRPr lang="en-US" dirty="0"/>
          </a:p>
          <a:p>
            <a:r>
              <a:rPr lang="en-US" dirty="0"/>
              <a:t> print(1&amp;gt;1) // False</a:t>
            </a:r>
          </a:p>
        </p:txBody>
      </p:sp>
    </p:spTree>
    <p:extLst>
      <p:ext uri="{BB962C8B-B14F-4D97-AF65-F5344CB8AC3E}">
        <p14:creationId xmlns:p14="http://schemas.microsoft.com/office/powerpoint/2010/main" val="596350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18</a:t>
            </a:fld>
            <a:r>
              <a:rPr lang="en-US"/>
              <a:t> -</a:t>
            </a:r>
          </a:p>
        </p:txBody>
      </p:sp>
      <p:sp>
        <p:nvSpPr>
          <p:cNvPr id="8" name="Text Placeholder 7">
            <a:extLst>
              <a:ext uri="{FF2B5EF4-FFF2-40B4-BE49-F238E27FC236}">
                <a16:creationId xmlns:a16="http://schemas.microsoft.com/office/drawing/2014/main" id="{98BFB994-0F67-4948-9BCC-878111563DC9}"/>
              </a:ext>
            </a:extLst>
          </p:cNvPr>
          <p:cNvSpPr>
            <a:spLocks noGrp="1"/>
          </p:cNvSpPr>
          <p:nvPr>
            <p:ph type="body" sz="quarter" idx="11"/>
          </p:nvPr>
        </p:nvSpPr>
        <p:spPr>
          <a:xfrm>
            <a:off x="152400" y="778565"/>
            <a:ext cx="8839200" cy="914400"/>
          </a:xfrm>
        </p:spPr>
        <p:txBody>
          <a:bodyPr/>
          <a:lstStyle/>
          <a:p>
            <a:r>
              <a:rPr lang="en-US" b="1" dirty="0"/>
              <a:t>assert</a:t>
            </a:r>
            <a:endParaRPr lang="en-US" dirty="0"/>
          </a:p>
          <a:p>
            <a:r>
              <a:rPr lang="en-US" dirty="0"/>
              <a:t>The assert is a keyword which is used as a debugging tool. It helps in a smooth flow of code. It helps us to find bugs more conveniently</a:t>
            </a:r>
          </a:p>
          <a:p>
            <a:r>
              <a:rPr lang="en-US" dirty="0"/>
              <a:t>Assertions are mainly assumptions that a programmer knows and always wants it to be true. Hence puts them in code so that failure of that statement doesn’t allow the code to execute further.</a:t>
            </a:r>
          </a:p>
          <a:p>
            <a:endParaRPr lang="en-US" dirty="0"/>
          </a:p>
        </p:txBody>
      </p:sp>
      <p:pic>
        <p:nvPicPr>
          <p:cNvPr id="9" name="Picture 8">
            <a:extLst>
              <a:ext uri="{FF2B5EF4-FFF2-40B4-BE49-F238E27FC236}">
                <a16:creationId xmlns:a16="http://schemas.microsoft.com/office/drawing/2014/main" id="{B2A2BED5-CF1A-4058-BC02-D4BCE80EEE6A}"/>
              </a:ext>
            </a:extLst>
          </p:cNvPr>
          <p:cNvPicPr>
            <a:picLocks noChangeAspect="1"/>
          </p:cNvPicPr>
          <p:nvPr/>
        </p:nvPicPr>
        <p:blipFill>
          <a:blip r:embed="rId2"/>
          <a:stretch>
            <a:fillRect/>
          </a:stretch>
        </p:blipFill>
        <p:spPr>
          <a:xfrm>
            <a:off x="228600" y="2514600"/>
            <a:ext cx="7848600" cy="2457450"/>
          </a:xfrm>
          <a:prstGeom prst="rect">
            <a:avLst/>
          </a:prstGeom>
        </p:spPr>
      </p:pic>
      <p:pic>
        <p:nvPicPr>
          <p:cNvPr id="10" name="Picture 9">
            <a:extLst>
              <a:ext uri="{FF2B5EF4-FFF2-40B4-BE49-F238E27FC236}">
                <a16:creationId xmlns:a16="http://schemas.microsoft.com/office/drawing/2014/main" id="{AA4181AC-DC21-44E8-9F39-1DDBDD047C3A}"/>
              </a:ext>
            </a:extLst>
          </p:cNvPr>
          <p:cNvPicPr>
            <a:picLocks noChangeAspect="1"/>
          </p:cNvPicPr>
          <p:nvPr/>
        </p:nvPicPr>
        <p:blipFill>
          <a:blip r:embed="rId3"/>
          <a:stretch>
            <a:fillRect/>
          </a:stretch>
        </p:blipFill>
        <p:spPr>
          <a:xfrm>
            <a:off x="228600" y="5051563"/>
            <a:ext cx="6229350" cy="1590675"/>
          </a:xfrm>
          <a:prstGeom prst="rect">
            <a:avLst/>
          </a:prstGeom>
        </p:spPr>
      </p:pic>
    </p:spTree>
    <p:extLst>
      <p:ext uri="{BB962C8B-B14F-4D97-AF65-F5344CB8AC3E}">
        <p14:creationId xmlns:p14="http://schemas.microsoft.com/office/powerpoint/2010/main" val="2619334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 Examples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19</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555A4C9E-B16D-4445-A959-0D3F70E4DA55}"/>
              </a:ext>
            </a:extLst>
          </p:cNvPr>
          <p:cNvPicPr>
            <a:picLocks noChangeAspect="1"/>
          </p:cNvPicPr>
          <p:nvPr/>
        </p:nvPicPr>
        <p:blipFill>
          <a:blip r:embed="rId2"/>
          <a:stretch>
            <a:fillRect/>
          </a:stretch>
        </p:blipFill>
        <p:spPr>
          <a:xfrm>
            <a:off x="187842" y="914400"/>
            <a:ext cx="4079358" cy="990600"/>
          </a:xfrm>
          <a:prstGeom prst="rect">
            <a:avLst/>
          </a:prstGeom>
        </p:spPr>
      </p:pic>
      <p:pic>
        <p:nvPicPr>
          <p:cNvPr id="7" name="Picture 6">
            <a:extLst>
              <a:ext uri="{FF2B5EF4-FFF2-40B4-BE49-F238E27FC236}">
                <a16:creationId xmlns:a16="http://schemas.microsoft.com/office/drawing/2014/main" id="{4B884FFD-F4FD-4874-B373-9BF6A4CF470E}"/>
              </a:ext>
            </a:extLst>
          </p:cNvPr>
          <p:cNvPicPr>
            <a:picLocks noChangeAspect="1"/>
          </p:cNvPicPr>
          <p:nvPr/>
        </p:nvPicPr>
        <p:blipFill>
          <a:blip r:embed="rId3"/>
          <a:stretch>
            <a:fillRect/>
          </a:stretch>
        </p:blipFill>
        <p:spPr>
          <a:xfrm>
            <a:off x="4457700" y="903059"/>
            <a:ext cx="3924300" cy="990600"/>
          </a:xfrm>
          <a:prstGeom prst="rect">
            <a:avLst/>
          </a:prstGeom>
        </p:spPr>
      </p:pic>
      <p:pic>
        <p:nvPicPr>
          <p:cNvPr id="10" name="Picture 9">
            <a:extLst>
              <a:ext uri="{FF2B5EF4-FFF2-40B4-BE49-F238E27FC236}">
                <a16:creationId xmlns:a16="http://schemas.microsoft.com/office/drawing/2014/main" id="{79C9FC85-D746-452F-9490-6C3019C4248D}"/>
              </a:ext>
            </a:extLst>
          </p:cNvPr>
          <p:cNvPicPr>
            <a:picLocks noChangeAspect="1"/>
          </p:cNvPicPr>
          <p:nvPr/>
        </p:nvPicPr>
        <p:blipFill>
          <a:blip r:embed="rId4"/>
          <a:stretch>
            <a:fillRect/>
          </a:stretch>
        </p:blipFill>
        <p:spPr>
          <a:xfrm>
            <a:off x="187842" y="2019300"/>
            <a:ext cx="4269858" cy="1181100"/>
          </a:xfrm>
          <a:prstGeom prst="rect">
            <a:avLst/>
          </a:prstGeom>
        </p:spPr>
      </p:pic>
      <p:pic>
        <p:nvPicPr>
          <p:cNvPr id="11" name="Picture 10">
            <a:extLst>
              <a:ext uri="{FF2B5EF4-FFF2-40B4-BE49-F238E27FC236}">
                <a16:creationId xmlns:a16="http://schemas.microsoft.com/office/drawing/2014/main" id="{9AF7171B-96D0-4AF1-A920-AAB6A092A2E4}"/>
              </a:ext>
            </a:extLst>
          </p:cNvPr>
          <p:cNvPicPr>
            <a:picLocks noChangeAspect="1"/>
          </p:cNvPicPr>
          <p:nvPr/>
        </p:nvPicPr>
        <p:blipFill>
          <a:blip r:embed="rId5"/>
          <a:stretch>
            <a:fillRect/>
          </a:stretch>
        </p:blipFill>
        <p:spPr>
          <a:xfrm>
            <a:off x="4686302" y="2019300"/>
            <a:ext cx="3962400" cy="1123950"/>
          </a:xfrm>
          <a:prstGeom prst="rect">
            <a:avLst/>
          </a:prstGeom>
        </p:spPr>
      </p:pic>
      <p:pic>
        <p:nvPicPr>
          <p:cNvPr id="12" name="Picture 11">
            <a:extLst>
              <a:ext uri="{FF2B5EF4-FFF2-40B4-BE49-F238E27FC236}">
                <a16:creationId xmlns:a16="http://schemas.microsoft.com/office/drawing/2014/main" id="{6435D45B-8C87-48D7-9DDD-C8183392D29A}"/>
              </a:ext>
            </a:extLst>
          </p:cNvPr>
          <p:cNvPicPr>
            <a:picLocks noChangeAspect="1"/>
          </p:cNvPicPr>
          <p:nvPr/>
        </p:nvPicPr>
        <p:blipFill>
          <a:blip r:embed="rId6"/>
          <a:stretch>
            <a:fillRect/>
          </a:stretch>
        </p:blipFill>
        <p:spPr>
          <a:xfrm>
            <a:off x="5676900" y="2438400"/>
            <a:ext cx="3238500" cy="762000"/>
          </a:xfrm>
          <a:prstGeom prst="rect">
            <a:avLst/>
          </a:prstGeom>
        </p:spPr>
      </p:pic>
      <p:pic>
        <p:nvPicPr>
          <p:cNvPr id="13" name="Picture 12">
            <a:extLst>
              <a:ext uri="{FF2B5EF4-FFF2-40B4-BE49-F238E27FC236}">
                <a16:creationId xmlns:a16="http://schemas.microsoft.com/office/drawing/2014/main" id="{9921F0BC-C6AB-4B86-9D4F-DB39801228D3}"/>
              </a:ext>
            </a:extLst>
          </p:cNvPr>
          <p:cNvPicPr>
            <a:picLocks noChangeAspect="1"/>
          </p:cNvPicPr>
          <p:nvPr/>
        </p:nvPicPr>
        <p:blipFill>
          <a:blip r:embed="rId7"/>
          <a:stretch>
            <a:fillRect/>
          </a:stretch>
        </p:blipFill>
        <p:spPr>
          <a:xfrm>
            <a:off x="187842" y="3411102"/>
            <a:ext cx="2936358" cy="1181100"/>
          </a:xfrm>
          <a:prstGeom prst="rect">
            <a:avLst/>
          </a:prstGeom>
        </p:spPr>
      </p:pic>
      <p:pic>
        <p:nvPicPr>
          <p:cNvPr id="14" name="Picture 13">
            <a:extLst>
              <a:ext uri="{FF2B5EF4-FFF2-40B4-BE49-F238E27FC236}">
                <a16:creationId xmlns:a16="http://schemas.microsoft.com/office/drawing/2014/main" id="{E2890907-BCF0-408B-941F-75DC2CD28A23}"/>
              </a:ext>
            </a:extLst>
          </p:cNvPr>
          <p:cNvPicPr>
            <a:picLocks noChangeAspect="1"/>
          </p:cNvPicPr>
          <p:nvPr/>
        </p:nvPicPr>
        <p:blipFill>
          <a:blip r:embed="rId8"/>
          <a:stretch>
            <a:fillRect/>
          </a:stretch>
        </p:blipFill>
        <p:spPr>
          <a:xfrm>
            <a:off x="3134833" y="3272324"/>
            <a:ext cx="6048375" cy="2105025"/>
          </a:xfrm>
          <a:prstGeom prst="rect">
            <a:avLst/>
          </a:prstGeom>
        </p:spPr>
      </p:pic>
    </p:spTree>
    <p:extLst>
      <p:ext uri="{BB962C8B-B14F-4D97-AF65-F5344CB8AC3E}">
        <p14:creationId xmlns:p14="http://schemas.microsoft.com/office/powerpoint/2010/main" val="207128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Introduction</a:t>
            </a:r>
            <a:br>
              <a:rPr lang="en-US" dirty="0"/>
            </a:br>
            <a:endParaRPr lang="en-US" dirty="0"/>
          </a:p>
        </p:txBody>
      </p:sp>
      <p:sp>
        <p:nvSpPr>
          <p:cNvPr id="3" name="Text Placeholder 2"/>
          <p:cNvSpPr>
            <a:spLocks noGrp="1"/>
          </p:cNvSpPr>
          <p:nvPr>
            <p:ph type="body" sz="quarter" idx="11"/>
          </p:nvPr>
        </p:nvSpPr>
        <p:spPr>
          <a:xfrm>
            <a:off x="152400" y="1219200"/>
            <a:ext cx="8991600" cy="5486400"/>
          </a:xfrm>
        </p:spPr>
        <p:txBody>
          <a:bodyPr/>
          <a:lstStyle/>
          <a:p>
            <a:pPr marL="285750" indent="-285750">
              <a:buFont typeface="Wingdings" panose="05000000000000000000" pitchFamily="2" charset="2"/>
              <a:buChar char="Ø"/>
            </a:pPr>
            <a:r>
              <a:rPr lang="en-US" dirty="0"/>
              <a:t>Python is a high-level, easy, interpreted, general-purpose, and dynamic programming language. It supports object-oriented programming approach. It is straight forward to learn, and its elegant syntax allows programmers to express concepts in fewer lines of code as compared to other languages such as </a:t>
            </a:r>
            <a:r>
              <a:rPr lang="en-US" dirty="0">
                <a:hlinkClick r:id="rId2"/>
              </a:rPr>
              <a:t>C</a:t>
            </a:r>
            <a:r>
              <a:rPr lang="en-US" dirty="0"/>
              <a:t>, </a:t>
            </a:r>
            <a:r>
              <a:rPr lang="en-US" dirty="0">
                <a:hlinkClick r:id="rId3"/>
              </a:rPr>
              <a:t>C++</a:t>
            </a:r>
            <a:r>
              <a:rPr lang="en-US" dirty="0"/>
              <a:t>, or </a:t>
            </a:r>
            <a:r>
              <a:rPr lang="en-US" dirty="0">
                <a:hlinkClick r:id="rId4"/>
              </a:rPr>
              <a:t>Java</a:t>
            </a:r>
            <a:r>
              <a:rPr lang="en-US" dirty="0"/>
              <a:t>.</a:t>
            </a:r>
          </a:p>
          <a:p>
            <a:pPr marL="285750" indent="-285750">
              <a:buFont typeface="Wingdings" panose="05000000000000000000" pitchFamily="2" charset="2"/>
              <a:buChar char="Ø"/>
            </a:pPr>
            <a:r>
              <a:rPr lang="en-US" dirty="0"/>
              <a:t>It has excellent data-structure, which makes it a unique language for scripting and application development on most platforms.</a:t>
            </a:r>
          </a:p>
          <a:p>
            <a:pPr marL="285750" indent="-285750">
              <a:buFont typeface="Wingdings" panose="05000000000000000000" pitchFamily="2" charset="2"/>
              <a:buChar char="Ø"/>
            </a:pPr>
            <a:r>
              <a:rPr lang="en-US" dirty="0"/>
              <a:t>Python is a platform-independent language, which means a Python program can run on any operating system like Windows, Macintosh, Linux, etc.</a:t>
            </a:r>
          </a:p>
          <a:p>
            <a:pPr marL="285750" indent="-285750">
              <a:buFont typeface="Wingdings" panose="05000000000000000000" pitchFamily="2" charset="2"/>
              <a:buChar char="Ø"/>
            </a:pPr>
            <a:r>
              <a:rPr lang="en-US" dirty="0"/>
              <a:t>Python runs on an interpreted system, which means that code can be executed line by line.</a:t>
            </a:r>
          </a:p>
          <a:p>
            <a:pPr marL="285750" indent="-285750">
              <a:buFont typeface="Wingdings" panose="05000000000000000000" pitchFamily="2" charset="2"/>
              <a:buChar char="Ø"/>
            </a:pPr>
            <a:r>
              <a:rPr lang="en-US" dirty="0"/>
              <a:t>Python is a </a:t>
            </a:r>
            <a:r>
              <a:rPr lang="en-US" b="1" i="1" dirty="0"/>
              <a:t>dynamically typed, </a:t>
            </a:r>
            <a:r>
              <a:rPr lang="en-US" dirty="0"/>
              <a:t>so we don’t need to declare the data type of variable such as x=20 assigns an integer value to an integer variable.</a:t>
            </a:r>
          </a:p>
          <a:p>
            <a:pPr marL="285750" indent="-285750">
              <a:buFont typeface="Wingdings" panose="05000000000000000000" pitchFamily="2" charset="2"/>
              <a:buChar char="Ø"/>
            </a:pPr>
            <a:r>
              <a:rPr lang="en-US" dirty="0"/>
              <a:t>In Python, development and debugging is fast because there are no compilation steps included in Python development, and edit-test-debug cycle is also very fast.</a:t>
            </a:r>
          </a:p>
          <a:p>
            <a:pPr marL="285750" indent="-285750">
              <a:buFont typeface="Wingdings" panose="05000000000000000000" pitchFamily="2" charset="2"/>
              <a:buChar char="Ø"/>
            </a:pPr>
            <a:endParaRPr lang="en-US" dirty="0"/>
          </a:p>
          <a:p>
            <a:endParaRPr lang="en-US" dirty="0"/>
          </a:p>
          <a:p>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a:t>
            </a:fld>
            <a:r>
              <a:rPr lang="en-US"/>
              <a:t> -</a:t>
            </a:r>
          </a:p>
        </p:txBody>
      </p:sp>
    </p:spTree>
    <p:extLst>
      <p:ext uri="{BB962C8B-B14F-4D97-AF65-F5344CB8AC3E}">
        <p14:creationId xmlns:p14="http://schemas.microsoft.com/office/powerpoint/2010/main" val="255700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20</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F029ECD4-3967-4E1B-AF00-050FE88D6841}"/>
              </a:ext>
            </a:extLst>
          </p:cNvPr>
          <p:cNvPicPr>
            <a:picLocks noChangeAspect="1"/>
          </p:cNvPicPr>
          <p:nvPr/>
        </p:nvPicPr>
        <p:blipFill>
          <a:blip r:embed="rId2"/>
          <a:stretch>
            <a:fillRect/>
          </a:stretch>
        </p:blipFill>
        <p:spPr>
          <a:xfrm>
            <a:off x="178980" y="907311"/>
            <a:ext cx="8812619" cy="2891347"/>
          </a:xfrm>
          <a:prstGeom prst="rect">
            <a:avLst/>
          </a:prstGeom>
        </p:spPr>
      </p:pic>
      <p:pic>
        <p:nvPicPr>
          <p:cNvPr id="8" name="Picture 7">
            <a:extLst>
              <a:ext uri="{FF2B5EF4-FFF2-40B4-BE49-F238E27FC236}">
                <a16:creationId xmlns:a16="http://schemas.microsoft.com/office/drawing/2014/main" id="{FF222BB1-5BC6-4D6D-BB6E-1E493DB1284B}"/>
              </a:ext>
            </a:extLst>
          </p:cNvPr>
          <p:cNvPicPr>
            <a:picLocks noChangeAspect="1"/>
          </p:cNvPicPr>
          <p:nvPr/>
        </p:nvPicPr>
        <p:blipFill>
          <a:blip r:embed="rId3"/>
          <a:stretch>
            <a:fillRect/>
          </a:stretch>
        </p:blipFill>
        <p:spPr>
          <a:xfrm>
            <a:off x="304799" y="3847922"/>
            <a:ext cx="8686799" cy="2552878"/>
          </a:xfrm>
          <a:prstGeom prst="rect">
            <a:avLst/>
          </a:prstGeom>
        </p:spPr>
      </p:pic>
    </p:spTree>
    <p:extLst>
      <p:ext uri="{BB962C8B-B14F-4D97-AF65-F5344CB8AC3E}">
        <p14:creationId xmlns:p14="http://schemas.microsoft.com/office/powerpoint/2010/main" val="3712913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21</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C0F9510F-5C04-43DE-A651-196E14331DB3}"/>
              </a:ext>
            </a:extLst>
          </p:cNvPr>
          <p:cNvPicPr>
            <a:picLocks noChangeAspect="1"/>
          </p:cNvPicPr>
          <p:nvPr/>
        </p:nvPicPr>
        <p:blipFill>
          <a:blip r:embed="rId2"/>
          <a:stretch>
            <a:fillRect/>
          </a:stretch>
        </p:blipFill>
        <p:spPr>
          <a:xfrm>
            <a:off x="182526" y="762000"/>
            <a:ext cx="8428074" cy="2667000"/>
          </a:xfrm>
          <a:prstGeom prst="rect">
            <a:avLst/>
          </a:prstGeom>
        </p:spPr>
      </p:pic>
      <p:pic>
        <p:nvPicPr>
          <p:cNvPr id="7" name="Picture 6">
            <a:extLst>
              <a:ext uri="{FF2B5EF4-FFF2-40B4-BE49-F238E27FC236}">
                <a16:creationId xmlns:a16="http://schemas.microsoft.com/office/drawing/2014/main" id="{6EC41136-7D27-475A-9BED-7110799E0C13}"/>
              </a:ext>
            </a:extLst>
          </p:cNvPr>
          <p:cNvPicPr>
            <a:picLocks noChangeAspect="1"/>
          </p:cNvPicPr>
          <p:nvPr/>
        </p:nvPicPr>
        <p:blipFill>
          <a:blip r:embed="rId3"/>
          <a:stretch>
            <a:fillRect/>
          </a:stretch>
        </p:blipFill>
        <p:spPr>
          <a:xfrm>
            <a:off x="241227" y="3620386"/>
            <a:ext cx="8369373" cy="2857500"/>
          </a:xfrm>
          <a:prstGeom prst="rect">
            <a:avLst/>
          </a:prstGeom>
        </p:spPr>
      </p:pic>
    </p:spTree>
    <p:extLst>
      <p:ext uri="{BB962C8B-B14F-4D97-AF65-F5344CB8AC3E}">
        <p14:creationId xmlns:p14="http://schemas.microsoft.com/office/powerpoint/2010/main" val="3609512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22</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223EAC57-6401-4EFE-9653-25B2E5C7CC5E}"/>
              </a:ext>
            </a:extLst>
          </p:cNvPr>
          <p:cNvPicPr>
            <a:picLocks noChangeAspect="1"/>
          </p:cNvPicPr>
          <p:nvPr/>
        </p:nvPicPr>
        <p:blipFill>
          <a:blip r:embed="rId2"/>
          <a:stretch>
            <a:fillRect/>
          </a:stretch>
        </p:blipFill>
        <p:spPr>
          <a:xfrm>
            <a:off x="155944" y="762000"/>
            <a:ext cx="8607056" cy="4876800"/>
          </a:xfrm>
          <a:prstGeom prst="rect">
            <a:avLst/>
          </a:prstGeom>
        </p:spPr>
      </p:pic>
    </p:spTree>
    <p:extLst>
      <p:ext uri="{BB962C8B-B14F-4D97-AF65-F5344CB8AC3E}">
        <p14:creationId xmlns:p14="http://schemas.microsoft.com/office/powerpoint/2010/main" val="1510157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23</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223EAC57-6401-4EFE-9653-25B2E5C7CC5E}"/>
              </a:ext>
            </a:extLst>
          </p:cNvPr>
          <p:cNvPicPr>
            <a:picLocks noChangeAspect="1"/>
          </p:cNvPicPr>
          <p:nvPr/>
        </p:nvPicPr>
        <p:blipFill>
          <a:blip r:embed="rId2"/>
          <a:stretch>
            <a:fillRect/>
          </a:stretch>
        </p:blipFill>
        <p:spPr>
          <a:xfrm>
            <a:off x="155944" y="762000"/>
            <a:ext cx="8607056" cy="4876800"/>
          </a:xfrm>
          <a:prstGeom prst="rect">
            <a:avLst/>
          </a:prstGeom>
        </p:spPr>
      </p:pic>
    </p:spTree>
    <p:extLst>
      <p:ext uri="{BB962C8B-B14F-4D97-AF65-F5344CB8AC3E}">
        <p14:creationId xmlns:p14="http://schemas.microsoft.com/office/powerpoint/2010/main" val="456860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24</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75AAF777-C86A-429A-ACB2-15C37EBF4AF4}"/>
              </a:ext>
            </a:extLst>
          </p:cNvPr>
          <p:cNvPicPr>
            <a:picLocks noChangeAspect="1"/>
          </p:cNvPicPr>
          <p:nvPr/>
        </p:nvPicPr>
        <p:blipFill>
          <a:blip r:embed="rId2"/>
          <a:stretch>
            <a:fillRect/>
          </a:stretch>
        </p:blipFill>
        <p:spPr>
          <a:xfrm>
            <a:off x="304800" y="860351"/>
            <a:ext cx="8686800" cy="5524500"/>
          </a:xfrm>
          <a:prstGeom prst="rect">
            <a:avLst/>
          </a:prstGeom>
        </p:spPr>
      </p:pic>
    </p:spTree>
    <p:extLst>
      <p:ext uri="{BB962C8B-B14F-4D97-AF65-F5344CB8AC3E}">
        <p14:creationId xmlns:p14="http://schemas.microsoft.com/office/powerpoint/2010/main" val="1612081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25</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076C2461-3BBB-4BFE-A237-5869B1E014CF}"/>
              </a:ext>
            </a:extLst>
          </p:cNvPr>
          <p:cNvPicPr>
            <a:picLocks noChangeAspect="1"/>
          </p:cNvPicPr>
          <p:nvPr/>
        </p:nvPicPr>
        <p:blipFill>
          <a:blip r:embed="rId2"/>
          <a:stretch>
            <a:fillRect/>
          </a:stretch>
        </p:blipFill>
        <p:spPr>
          <a:xfrm>
            <a:off x="152400" y="790574"/>
            <a:ext cx="8839200" cy="5838825"/>
          </a:xfrm>
          <a:prstGeom prst="rect">
            <a:avLst/>
          </a:prstGeom>
        </p:spPr>
      </p:pic>
    </p:spTree>
    <p:extLst>
      <p:ext uri="{BB962C8B-B14F-4D97-AF65-F5344CB8AC3E}">
        <p14:creationId xmlns:p14="http://schemas.microsoft.com/office/powerpoint/2010/main" val="551482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26</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558DA344-DC6E-4D5C-90B1-EA0BC8C864C7}"/>
              </a:ext>
            </a:extLst>
          </p:cNvPr>
          <p:cNvPicPr>
            <a:picLocks noChangeAspect="1"/>
          </p:cNvPicPr>
          <p:nvPr/>
        </p:nvPicPr>
        <p:blipFill>
          <a:blip r:embed="rId2"/>
          <a:stretch>
            <a:fillRect/>
          </a:stretch>
        </p:blipFill>
        <p:spPr>
          <a:xfrm>
            <a:off x="152400" y="762000"/>
            <a:ext cx="8839200" cy="2438400"/>
          </a:xfrm>
          <a:prstGeom prst="rect">
            <a:avLst/>
          </a:prstGeom>
        </p:spPr>
      </p:pic>
      <p:pic>
        <p:nvPicPr>
          <p:cNvPr id="7" name="Picture 6">
            <a:extLst>
              <a:ext uri="{FF2B5EF4-FFF2-40B4-BE49-F238E27FC236}">
                <a16:creationId xmlns:a16="http://schemas.microsoft.com/office/drawing/2014/main" id="{84440947-21AD-450F-8827-F4685854326C}"/>
              </a:ext>
            </a:extLst>
          </p:cNvPr>
          <p:cNvPicPr>
            <a:picLocks noChangeAspect="1"/>
          </p:cNvPicPr>
          <p:nvPr/>
        </p:nvPicPr>
        <p:blipFill>
          <a:blip r:embed="rId3"/>
          <a:stretch>
            <a:fillRect/>
          </a:stretch>
        </p:blipFill>
        <p:spPr>
          <a:xfrm>
            <a:off x="173664" y="3705225"/>
            <a:ext cx="8817935" cy="2695575"/>
          </a:xfrm>
          <a:prstGeom prst="rect">
            <a:avLst/>
          </a:prstGeom>
        </p:spPr>
      </p:pic>
    </p:spTree>
    <p:extLst>
      <p:ext uri="{BB962C8B-B14F-4D97-AF65-F5344CB8AC3E}">
        <p14:creationId xmlns:p14="http://schemas.microsoft.com/office/powerpoint/2010/main" val="975471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27</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50BCAC46-0BB1-4EE7-9545-C1D05CB6682A}"/>
              </a:ext>
            </a:extLst>
          </p:cNvPr>
          <p:cNvPicPr>
            <a:picLocks noChangeAspect="1"/>
          </p:cNvPicPr>
          <p:nvPr/>
        </p:nvPicPr>
        <p:blipFill>
          <a:blip r:embed="rId2"/>
          <a:stretch>
            <a:fillRect/>
          </a:stretch>
        </p:blipFill>
        <p:spPr>
          <a:xfrm>
            <a:off x="152400" y="895350"/>
            <a:ext cx="8839200" cy="2533650"/>
          </a:xfrm>
          <a:prstGeom prst="rect">
            <a:avLst/>
          </a:prstGeom>
        </p:spPr>
      </p:pic>
    </p:spTree>
    <p:extLst>
      <p:ext uri="{BB962C8B-B14F-4D97-AF65-F5344CB8AC3E}">
        <p14:creationId xmlns:p14="http://schemas.microsoft.com/office/powerpoint/2010/main" val="2500947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28</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D3E79DA2-9F94-4231-9C47-9F1B69D2F03E}"/>
              </a:ext>
            </a:extLst>
          </p:cNvPr>
          <p:cNvPicPr>
            <a:picLocks noChangeAspect="1"/>
          </p:cNvPicPr>
          <p:nvPr/>
        </p:nvPicPr>
        <p:blipFill>
          <a:blip r:embed="rId2"/>
          <a:stretch>
            <a:fillRect/>
          </a:stretch>
        </p:blipFill>
        <p:spPr>
          <a:xfrm>
            <a:off x="279991" y="790575"/>
            <a:ext cx="8406809" cy="5610225"/>
          </a:xfrm>
          <a:prstGeom prst="rect">
            <a:avLst/>
          </a:prstGeom>
        </p:spPr>
      </p:pic>
    </p:spTree>
    <p:extLst>
      <p:ext uri="{BB962C8B-B14F-4D97-AF65-F5344CB8AC3E}">
        <p14:creationId xmlns:p14="http://schemas.microsoft.com/office/powerpoint/2010/main" val="2145207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29</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411FC94E-2B4C-4C0C-A3D5-5009F7F4C2E6}"/>
              </a:ext>
            </a:extLst>
          </p:cNvPr>
          <p:cNvPicPr>
            <a:picLocks noChangeAspect="1"/>
          </p:cNvPicPr>
          <p:nvPr/>
        </p:nvPicPr>
        <p:blipFill>
          <a:blip r:embed="rId2"/>
          <a:stretch>
            <a:fillRect/>
          </a:stretch>
        </p:blipFill>
        <p:spPr>
          <a:xfrm>
            <a:off x="171893" y="914400"/>
            <a:ext cx="8819707" cy="4267200"/>
          </a:xfrm>
          <a:prstGeom prst="rect">
            <a:avLst/>
          </a:prstGeom>
        </p:spPr>
      </p:pic>
    </p:spTree>
    <p:extLst>
      <p:ext uri="{BB962C8B-B14F-4D97-AF65-F5344CB8AC3E}">
        <p14:creationId xmlns:p14="http://schemas.microsoft.com/office/powerpoint/2010/main" val="229122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History</a:t>
            </a:r>
            <a:br>
              <a:rPr lang="en-US" dirty="0"/>
            </a:br>
            <a:endParaRPr lang="en-US" dirty="0"/>
          </a:p>
        </p:txBody>
      </p:sp>
      <p:sp>
        <p:nvSpPr>
          <p:cNvPr id="3" name="Text Placeholder 2"/>
          <p:cNvSpPr>
            <a:spLocks noGrp="1"/>
          </p:cNvSpPr>
          <p:nvPr>
            <p:ph type="body" sz="quarter" idx="11"/>
          </p:nvPr>
        </p:nvSpPr>
        <p:spPr>
          <a:xfrm>
            <a:off x="76200" y="685800"/>
            <a:ext cx="8991600" cy="5486400"/>
          </a:xfrm>
        </p:spPr>
        <p:txBody>
          <a:bodyPr/>
          <a:lstStyle/>
          <a:p>
            <a:r>
              <a:rPr lang="en-US" b="1" dirty="0"/>
              <a:t>A Brief History of Python</a:t>
            </a:r>
          </a:p>
          <a:p>
            <a:pPr marL="285750" indent="-285750">
              <a:buFont typeface="Wingdings" panose="05000000000000000000" pitchFamily="2" charset="2"/>
              <a:buChar char="Ø"/>
            </a:pPr>
            <a:r>
              <a:rPr lang="en-US" dirty="0"/>
              <a:t>The implementation of Python was started in the late 1980s by </a:t>
            </a:r>
            <a:r>
              <a:rPr lang="en-US" b="1" dirty="0"/>
              <a:t>Guido van Rossum </a:t>
            </a:r>
            <a:r>
              <a:rPr lang="en-US" dirty="0"/>
              <a:t>as a member of the National Research Institute of Mathematics and Computer Science in Netherland. Its </a:t>
            </a:r>
            <a:r>
              <a:rPr lang="en-US" b="1" dirty="0"/>
              <a:t>first version</a:t>
            </a:r>
            <a:r>
              <a:rPr lang="en-US" dirty="0"/>
              <a:t> was released on</a:t>
            </a:r>
            <a:r>
              <a:rPr lang="en-US" b="1" dirty="0"/>
              <a:t> February 20, 1991.</a:t>
            </a:r>
            <a:endParaRPr lang="en-US" dirty="0"/>
          </a:p>
          <a:p>
            <a:pPr marL="285750" indent="-285750">
              <a:buFont typeface="Wingdings" panose="05000000000000000000" pitchFamily="2" charset="2"/>
              <a:buChar char="Ø"/>
            </a:pPr>
            <a:r>
              <a:rPr lang="en-US" dirty="0"/>
              <a:t>The Python concepts have taken from the </a:t>
            </a:r>
            <a:r>
              <a:rPr lang="en-US" b="1" dirty="0"/>
              <a:t>ABC programming language</a:t>
            </a:r>
            <a:r>
              <a:rPr lang="en-US" dirty="0"/>
              <a:t>. ABC is a general-purpose programming language, and the greatest achievement of ABC was to influence the design of Python.</a:t>
            </a:r>
          </a:p>
          <a:p>
            <a:pPr marL="285750" indent="-285750">
              <a:buFont typeface="Wingdings" panose="05000000000000000000" pitchFamily="2" charset="2"/>
              <a:buChar char="Ø"/>
            </a:pPr>
            <a:r>
              <a:rPr lang="en-US" dirty="0"/>
              <a:t>ABC programming language is known as predecessor of the Python language. ABC was capable of Exception Handling and interfacing with Amoeba Operating System.</a:t>
            </a:r>
          </a:p>
          <a:p>
            <a:pPr marL="285750" indent="-285750">
              <a:buFont typeface="Wingdings" panose="05000000000000000000" pitchFamily="2" charset="2"/>
              <a:buChar char="Ø"/>
            </a:pPr>
            <a:r>
              <a:rPr lang="en-US" b="1" i="1" dirty="0"/>
              <a:t>Fact about choosing a name: </a:t>
            </a:r>
            <a:r>
              <a:rPr lang="en-US" dirty="0"/>
              <a:t>The inspiration for the title came from BBC’s popular TV Show – ‘Monty Python’s Flying Circus,’ as </a:t>
            </a:r>
            <a:r>
              <a:rPr lang="en-US" b="1" dirty="0"/>
              <a:t>Guido van Rossum </a:t>
            </a:r>
            <a:r>
              <a:rPr lang="en-US" dirty="0"/>
              <a:t>was a big fan of the TV show. He wanted a short, unique and little bit mysterious name for his invention and hence he named it Python.</a:t>
            </a:r>
          </a:p>
          <a:p>
            <a:pPr marL="285750" indent="-285750">
              <a:buFont typeface="Wingdings" panose="05000000000000000000" pitchFamily="2" charset="2"/>
              <a:buChar char="Ø"/>
            </a:pPr>
            <a:r>
              <a:rPr lang="en-US" b="1" dirty="0"/>
              <a:t>In 1994</a:t>
            </a:r>
            <a:r>
              <a:rPr lang="en-US" dirty="0"/>
              <a:t>, Python version 1.0 was released with new features like </a:t>
            </a:r>
            <a:r>
              <a:rPr lang="en-US" b="1" dirty="0"/>
              <a:t>map</a:t>
            </a:r>
            <a:r>
              <a:rPr lang="en-US" dirty="0"/>
              <a:t>, </a:t>
            </a:r>
            <a:r>
              <a:rPr lang="en-US" b="1" dirty="0"/>
              <a:t>filter</a:t>
            </a:r>
            <a:r>
              <a:rPr lang="en-US" dirty="0"/>
              <a:t>, and </a:t>
            </a:r>
            <a:r>
              <a:rPr lang="en-US" b="1" dirty="0"/>
              <a:t>reduce</a:t>
            </a:r>
            <a:r>
              <a:rPr lang="en-US" dirty="0"/>
              <a:t>.</a:t>
            </a:r>
          </a:p>
          <a:p>
            <a:pPr marL="285750" indent="-285750">
              <a:buFont typeface="Wingdings" panose="05000000000000000000" pitchFamily="2" charset="2"/>
              <a:buChar char="Ø"/>
            </a:pPr>
            <a:r>
              <a:rPr lang="en-US" dirty="0"/>
              <a:t>Python 2.0 was released </a:t>
            </a:r>
            <a:r>
              <a:rPr lang="en-US" b="1" dirty="0"/>
              <a:t>on Oct 2000</a:t>
            </a:r>
            <a:r>
              <a:rPr lang="en-US" dirty="0"/>
              <a:t> with new features like </a:t>
            </a:r>
            <a:r>
              <a:rPr lang="en-US" b="1" dirty="0"/>
              <a:t>list</a:t>
            </a:r>
            <a:r>
              <a:rPr lang="en-US" dirty="0"/>
              <a:t> </a:t>
            </a:r>
            <a:r>
              <a:rPr lang="en-US" b="1" dirty="0"/>
              <a:t>comprehension</a:t>
            </a:r>
            <a:r>
              <a:rPr lang="en-US" dirty="0"/>
              <a:t> and </a:t>
            </a:r>
            <a:r>
              <a:rPr lang="en-US" b="1" dirty="0"/>
              <a:t>garbage</a:t>
            </a:r>
            <a:r>
              <a:rPr lang="en-US" dirty="0"/>
              <a:t> </a:t>
            </a:r>
            <a:r>
              <a:rPr lang="en-US" b="1" dirty="0"/>
              <a:t>collection</a:t>
            </a:r>
            <a:r>
              <a:rPr lang="en-US" dirty="0"/>
              <a:t> </a:t>
            </a:r>
            <a:r>
              <a:rPr lang="en-US" b="1" dirty="0"/>
              <a:t>system</a:t>
            </a:r>
            <a:r>
              <a:rPr lang="en-US" dirty="0"/>
              <a:t>.</a:t>
            </a:r>
          </a:p>
          <a:p>
            <a:pPr marL="285750" indent="-285750">
              <a:buFont typeface="Wingdings" panose="05000000000000000000" pitchFamily="2" charset="2"/>
              <a:buChar char="Ø"/>
            </a:pPr>
            <a:r>
              <a:rPr lang="en-US" dirty="0"/>
              <a:t>Python 3.0, also known as </a:t>
            </a:r>
            <a:r>
              <a:rPr lang="en-US" b="1" dirty="0"/>
              <a:t>“Py3k</a:t>
            </a:r>
            <a:r>
              <a:rPr lang="en-US" dirty="0"/>
              <a:t>” was released on </a:t>
            </a:r>
            <a:r>
              <a:rPr lang="en-US" b="1" dirty="0"/>
              <a:t>December 3, 2018</a:t>
            </a:r>
            <a:r>
              <a:rPr lang="en-US" dirty="0"/>
              <a:t>, with new features. For example, in Python 2.x, “print” is a statement. In 3.x “print()” is function.</a:t>
            </a:r>
          </a:p>
          <a:p>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a:t>
            </a:fld>
            <a:r>
              <a:rPr lang="en-US"/>
              <a:t> -</a:t>
            </a:r>
          </a:p>
        </p:txBody>
      </p:sp>
    </p:spTree>
    <p:extLst>
      <p:ext uri="{BB962C8B-B14F-4D97-AF65-F5344CB8AC3E}">
        <p14:creationId xmlns:p14="http://schemas.microsoft.com/office/powerpoint/2010/main" val="350180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30</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6E109BFB-F010-479A-ACD6-2697C1D5B345}"/>
              </a:ext>
            </a:extLst>
          </p:cNvPr>
          <p:cNvPicPr>
            <a:picLocks noChangeAspect="1"/>
          </p:cNvPicPr>
          <p:nvPr/>
        </p:nvPicPr>
        <p:blipFill>
          <a:blip r:embed="rId2"/>
          <a:stretch>
            <a:fillRect/>
          </a:stretch>
        </p:blipFill>
        <p:spPr>
          <a:xfrm>
            <a:off x="152400" y="876299"/>
            <a:ext cx="8686800" cy="2922359"/>
          </a:xfrm>
          <a:prstGeom prst="rect">
            <a:avLst/>
          </a:prstGeom>
        </p:spPr>
      </p:pic>
    </p:spTree>
    <p:extLst>
      <p:ext uri="{BB962C8B-B14F-4D97-AF65-F5344CB8AC3E}">
        <p14:creationId xmlns:p14="http://schemas.microsoft.com/office/powerpoint/2010/main" val="1203379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31</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E69A8006-7CBA-424A-89DF-EE1723159289}"/>
              </a:ext>
            </a:extLst>
          </p:cNvPr>
          <p:cNvPicPr>
            <a:picLocks noChangeAspect="1"/>
          </p:cNvPicPr>
          <p:nvPr/>
        </p:nvPicPr>
        <p:blipFill>
          <a:blip r:embed="rId2"/>
          <a:stretch>
            <a:fillRect/>
          </a:stretch>
        </p:blipFill>
        <p:spPr>
          <a:xfrm>
            <a:off x="152400" y="762000"/>
            <a:ext cx="8229600" cy="4924425"/>
          </a:xfrm>
          <a:prstGeom prst="rect">
            <a:avLst/>
          </a:prstGeom>
        </p:spPr>
      </p:pic>
    </p:spTree>
    <p:extLst>
      <p:ext uri="{BB962C8B-B14F-4D97-AF65-F5344CB8AC3E}">
        <p14:creationId xmlns:p14="http://schemas.microsoft.com/office/powerpoint/2010/main" val="3818564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32</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6293B0C6-F59B-441C-B507-F6E221A7C8C1}"/>
              </a:ext>
            </a:extLst>
          </p:cNvPr>
          <p:cNvPicPr>
            <a:picLocks noChangeAspect="1"/>
          </p:cNvPicPr>
          <p:nvPr/>
        </p:nvPicPr>
        <p:blipFill>
          <a:blip r:embed="rId2"/>
          <a:stretch>
            <a:fillRect/>
          </a:stretch>
        </p:blipFill>
        <p:spPr>
          <a:xfrm>
            <a:off x="187842" y="838200"/>
            <a:ext cx="8803758" cy="3886200"/>
          </a:xfrm>
          <a:prstGeom prst="rect">
            <a:avLst/>
          </a:prstGeom>
        </p:spPr>
      </p:pic>
    </p:spTree>
    <p:extLst>
      <p:ext uri="{BB962C8B-B14F-4D97-AF65-F5344CB8AC3E}">
        <p14:creationId xmlns:p14="http://schemas.microsoft.com/office/powerpoint/2010/main" val="2855054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33</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6293B0C6-F59B-441C-B507-F6E221A7C8C1}"/>
              </a:ext>
            </a:extLst>
          </p:cNvPr>
          <p:cNvPicPr>
            <a:picLocks noChangeAspect="1"/>
          </p:cNvPicPr>
          <p:nvPr/>
        </p:nvPicPr>
        <p:blipFill>
          <a:blip r:embed="rId2"/>
          <a:stretch>
            <a:fillRect/>
          </a:stretch>
        </p:blipFill>
        <p:spPr>
          <a:xfrm>
            <a:off x="187842" y="838200"/>
            <a:ext cx="8803758" cy="3886200"/>
          </a:xfrm>
          <a:prstGeom prst="rect">
            <a:avLst/>
          </a:prstGeom>
        </p:spPr>
      </p:pic>
    </p:spTree>
    <p:extLst>
      <p:ext uri="{BB962C8B-B14F-4D97-AF65-F5344CB8AC3E}">
        <p14:creationId xmlns:p14="http://schemas.microsoft.com/office/powerpoint/2010/main" val="3484946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Keywords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34</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B32B275C-E175-48A5-B2C8-136A15304CAE}"/>
              </a:ext>
            </a:extLst>
          </p:cNvPr>
          <p:cNvPicPr>
            <a:picLocks noChangeAspect="1"/>
          </p:cNvPicPr>
          <p:nvPr/>
        </p:nvPicPr>
        <p:blipFill>
          <a:blip r:embed="rId2"/>
          <a:stretch>
            <a:fillRect/>
          </a:stretch>
        </p:blipFill>
        <p:spPr>
          <a:xfrm>
            <a:off x="228600" y="914400"/>
            <a:ext cx="8305800" cy="3886200"/>
          </a:xfrm>
          <a:prstGeom prst="rect">
            <a:avLst/>
          </a:prstGeom>
        </p:spPr>
      </p:pic>
    </p:spTree>
    <p:extLst>
      <p:ext uri="{BB962C8B-B14F-4D97-AF65-F5344CB8AC3E}">
        <p14:creationId xmlns:p14="http://schemas.microsoft.com/office/powerpoint/2010/main" val="4183931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Operators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35</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EF36775E-89EB-49B4-892D-EA3C38A51D5F}"/>
              </a:ext>
            </a:extLst>
          </p:cNvPr>
          <p:cNvPicPr>
            <a:picLocks noChangeAspect="1"/>
          </p:cNvPicPr>
          <p:nvPr/>
        </p:nvPicPr>
        <p:blipFill>
          <a:blip r:embed="rId2"/>
          <a:stretch>
            <a:fillRect/>
          </a:stretch>
        </p:blipFill>
        <p:spPr>
          <a:xfrm>
            <a:off x="185530" y="775667"/>
            <a:ext cx="8577470" cy="3567733"/>
          </a:xfrm>
          <a:prstGeom prst="rect">
            <a:avLst/>
          </a:prstGeom>
        </p:spPr>
      </p:pic>
      <p:pic>
        <p:nvPicPr>
          <p:cNvPr id="7" name="Picture 6">
            <a:extLst>
              <a:ext uri="{FF2B5EF4-FFF2-40B4-BE49-F238E27FC236}">
                <a16:creationId xmlns:a16="http://schemas.microsoft.com/office/drawing/2014/main" id="{CD47ED6D-91BC-4BC0-B36F-3DB929112332}"/>
              </a:ext>
            </a:extLst>
          </p:cNvPr>
          <p:cNvPicPr>
            <a:picLocks noChangeAspect="1"/>
          </p:cNvPicPr>
          <p:nvPr/>
        </p:nvPicPr>
        <p:blipFill>
          <a:blip r:embed="rId3"/>
          <a:stretch>
            <a:fillRect/>
          </a:stretch>
        </p:blipFill>
        <p:spPr>
          <a:xfrm>
            <a:off x="195468" y="4520808"/>
            <a:ext cx="8567531" cy="1209675"/>
          </a:xfrm>
          <a:prstGeom prst="rect">
            <a:avLst/>
          </a:prstGeom>
        </p:spPr>
      </p:pic>
    </p:spTree>
    <p:extLst>
      <p:ext uri="{BB962C8B-B14F-4D97-AF65-F5344CB8AC3E}">
        <p14:creationId xmlns:p14="http://schemas.microsoft.com/office/powerpoint/2010/main" val="886161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Operators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36</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5995660B-F92D-4C22-8598-F4F3A15EF979}"/>
              </a:ext>
            </a:extLst>
          </p:cNvPr>
          <p:cNvPicPr>
            <a:picLocks noChangeAspect="1"/>
          </p:cNvPicPr>
          <p:nvPr/>
        </p:nvPicPr>
        <p:blipFill>
          <a:blip r:embed="rId2"/>
          <a:stretch>
            <a:fillRect/>
          </a:stretch>
        </p:blipFill>
        <p:spPr>
          <a:xfrm>
            <a:off x="228600" y="819150"/>
            <a:ext cx="8153400" cy="4762500"/>
          </a:xfrm>
          <a:prstGeom prst="rect">
            <a:avLst/>
          </a:prstGeom>
        </p:spPr>
      </p:pic>
    </p:spTree>
    <p:extLst>
      <p:ext uri="{BB962C8B-B14F-4D97-AF65-F5344CB8AC3E}">
        <p14:creationId xmlns:p14="http://schemas.microsoft.com/office/powerpoint/2010/main" val="560493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Operators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37</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sp>
        <p:nvSpPr>
          <p:cNvPr id="6" name="TextBox 5">
            <a:extLst>
              <a:ext uri="{FF2B5EF4-FFF2-40B4-BE49-F238E27FC236}">
                <a16:creationId xmlns:a16="http://schemas.microsoft.com/office/drawing/2014/main" id="{DA5DD193-C356-49B9-B268-5A7FBB67D625}"/>
              </a:ext>
            </a:extLst>
          </p:cNvPr>
          <p:cNvSpPr txBox="1"/>
          <p:nvPr/>
        </p:nvSpPr>
        <p:spPr>
          <a:xfrm>
            <a:off x="228600" y="773668"/>
            <a:ext cx="3810000" cy="369332"/>
          </a:xfrm>
          <a:prstGeom prst="rect">
            <a:avLst/>
          </a:prstGeom>
          <a:noFill/>
        </p:spPr>
        <p:txBody>
          <a:bodyPr wrap="square" rtlCol="0">
            <a:spAutoFit/>
          </a:bodyPr>
          <a:lstStyle/>
          <a:p>
            <a:r>
              <a:rPr lang="en-US" dirty="0"/>
              <a:t>Assignment Operators</a:t>
            </a:r>
          </a:p>
        </p:txBody>
      </p:sp>
      <p:pic>
        <p:nvPicPr>
          <p:cNvPr id="7" name="Picture 6">
            <a:extLst>
              <a:ext uri="{FF2B5EF4-FFF2-40B4-BE49-F238E27FC236}">
                <a16:creationId xmlns:a16="http://schemas.microsoft.com/office/drawing/2014/main" id="{409F3691-716C-4FD0-BFF5-4BB7E107AB1A}"/>
              </a:ext>
            </a:extLst>
          </p:cNvPr>
          <p:cNvPicPr>
            <a:picLocks noChangeAspect="1"/>
          </p:cNvPicPr>
          <p:nvPr/>
        </p:nvPicPr>
        <p:blipFill>
          <a:blip r:embed="rId2"/>
          <a:stretch>
            <a:fillRect/>
          </a:stretch>
        </p:blipFill>
        <p:spPr>
          <a:xfrm>
            <a:off x="215348" y="1066800"/>
            <a:ext cx="8839200" cy="5629275"/>
          </a:xfrm>
          <a:prstGeom prst="rect">
            <a:avLst/>
          </a:prstGeom>
        </p:spPr>
      </p:pic>
    </p:spTree>
    <p:extLst>
      <p:ext uri="{BB962C8B-B14F-4D97-AF65-F5344CB8AC3E}">
        <p14:creationId xmlns:p14="http://schemas.microsoft.com/office/powerpoint/2010/main" val="1289985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Operators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38</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sp>
        <p:nvSpPr>
          <p:cNvPr id="6" name="TextBox 5">
            <a:extLst>
              <a:ext uri="{FF2B5EF4-FFF2-40B4-BE49-F238E27FC236}">
                <a16:creationId xmlns:a16="http://schemas.microsoft.com/office/drawing/2014/main" id="{DA5DD193-C356-49B9-B268-5A7FBB67D625}"/>
              </a:ext>
            </a:extLst>
          </p:cNvPr>
          <p:cNvSpPr txBox="1"/>
          <p:nvPr/>
        </p:nvSpPr>
        <p:spPr>
          <a:xfrm>
            <a:off x="228600" y="773668"/>
            <a:ext cx="3810000" cy="369332"/>
          </a:xfrm>
          <a:prstGeom prst="rect">
            <a:avLst/>
          </a:prstGeom>
          <a:noFill/>
        </p:spPr>
        <p:txBody>
          <a:bodyPr wrap="square" rtlCol="0">
            <a:spAutoFit/>
          </a:bodyPr>
          <a:lstStyle/>
          <a:p>
            <a:r>
              <a:rPr lang="en-US" dirty="0"/>
              <a:t>Comparison Operators</a:t>
            </a:r>
          </a:p>
        </p:txBody>
      </p:sp>
      <p:pic>
        <p:nvPicPr>
          <p:cNvPr id="3" name="Picture 2">
            <a:extLst>
              <a:ext uri="{FF2B5EF4-FFF2-40B4-BE49-F238E27FC236}">
                <a16:creationId xmlns:a16="http://schemas.microsoft.com/office/drawing/2014/main" id="{21222061-961B-4742-9D79-53AFE29B09BA}"/>
              </a:ext>
            </a:extLst>
          </p:cNvPr>
          <p:cNvPicPr>
            <a:picLocks noChangeAspect="1"/>
          </p:cNvPicPr>
          <p:nvPr/>
        </p:nvPicPr>
        <p:blipFill>
          <a:blip r:embed="rId2"/>
          <a:stretch>
            <a:fillRect/>
          </a:stretch>
        </p:blipFill>
        <p:spPr>
          <a:xfrm>
            <a:off x="304800" y="1123536"/>
            <a:ext cx="8458200" cy="5267325"/>
          </a:xfrm>
          <a:prstGeom prst="rect">
            <a:avLst/>
          </a:prstGeom>
        </p:spPr>
      </p:pic>
    </p:spTree>
    <p:extLst>
      <p:ext uri="{BB962C8B-B14F-4D97-AF65-F5344CB8AC3E}">
        <p14:creationId xmlns:p14="http://schemas.microsoft.com/office/powerpoint/2010/main" val="2192706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Operators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39</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7" name="Picture 6">
            <a:extLst>
              <a:ext uri="{FF2B5EF4-FFF2-40B4-BE49-F238E27FC236}">
                <a16:creationId xmlns:a16="http://schemas.microsoft.com/office/drawing/2014/main" id="{C8D54E95-DBA4-46F0-922A-7852540C11EC}"/>
              </a:ext>
            </a:extLst>
          </p:cNvPr>
          <p:cNvPicPr>
            <a:picLocks noChangeAspect="1"/>
          </p:cNvPicPr>
          <p:nvPr/>
        </p:nvPicPr>
        <p:blipFill>
          <a:blip r:embed="rId2"/>
          <a:stretch>
            <a:fillRect/>
          </a:stretch>
        </p:blipFill>
        <p:spPr>
          <a:xfrm>
            <a:off x="152400" y="809625"/>
            <a:ext cx="6305550" cy="2800350"/>
          </a:xfrm>
          <a:prstGeom prst="rect">
            <a:avLst/>
          </a:prstGeom>
        </p:spPr>
      </p:pic>
      <p:pic>
        <p:nvPicPr>
          <p:cNvPr id="8" name="Picture 7">
            <a:extLst>
              <a:ext uri="{FF2B5EF4-FFF2-40B4-BE49-F238E27FC236}">
                <a16:creationId xmlns:a16="http://schemas.microsoft.com/office/drawing/2014/main" id="{D16CB04D-97C3-4087-9561-D754CCE3F19C}"/>
              </a:ext>
            </a:extLst>
          </p:cNvPr>
          <p:cNvPicPr>
            <a:picLocks noChangeAspect="1"/>
          </p:cNvPicPr>
          <p:nvPr/>
        </p:nvPicPr>
        <p:blipFill>
          <a:blip r:embed="rId3"/>
          <a:stretch>
            <a:fillRect/>
          </a:stretch>
        </p:blipFill>
        <p:spPr>
          <a:xfrm>
            <a:off x="171450" y="3680537"/>
            <a:ext cx="8591550" cy="2720263"/>
          </a:xfrm>
          <a:prstGeom prst="rect">
            <a:avLst/>
          </a:prstGeom>
        </p:spPr>
      </p:pic>
    </p:spTree>
    <p:extLst>
      <p:ext uri="{BB962C8B-B14F-4D97-AF65-F5344CB8AC3E}">
        <p14:creationId xmlns:p14="http://schemas.microsoft.com/office/powerpoint/2010/main" val="2037525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Usages</a:t>
            </a:r>
            <a:br>
              <a:rPr lang="en-US" dirty="0"/>
            </a:br>
            <a:endParaRPr lang="en-US" dirty="0"/>
          </a:p>
        </p:txBody>
      </p:sp>
      <p:sp>
        <p:nvSpPr>
          <p:cNvPr id="3" name="Text Placeholder 2"/>
          <p:cNvSpPr>
            <a:spLocks noGrp="1"/>
          </p:cNvSpPr>
          <p:nvPr>
            <p:ph type="body" sz="quarter" idx="11"/>
          </p:nvPr>
        </p:nvSpPr>
        <p:spPr>
          <a:xfrm>
            <a:off x="76200" y="685800"/>
            <a:ext cx="8991600" cy="5486400"/>
          </a:xfrm>
        </p:spPr>
        <p:txBody>
          <a:bodyPr/>
          <a:lstStyle/>
          <a:p>
            <a:r>
              <a:rPr lang="en-US" b="1" dirty="0"/>
              <a:t>Usage of Python</a:t>
            </a:r>
          </a:p>
          <a:p>
            <a:pPr marL="285750" indent="-285750">
              <a:buFont typeface="Wingdings" panose="05000000000000000000" pitchFamily="2" charset="2"/>
              <a:buChar char="Ø"/>
            </a:pPr>
            <a:r>
              <a:rPr lang="en-US" dirty="0"/>
              <a:t>Python is used by many programmers and used in various fields. Most of the time, it is used to perform any complicated task in a much easier way than other programming languages.</a:t>
            </a:r>
          </a:p>
          <a:p>
            <a:pPr marL="285750" indent="-285750">
              <a:buFont typeface="Wingdings" panose="05000000000000000000" pitchFamily="2" charset="2"/>
              <a:buChar char="Ø"/>
            </a:pPr>
            <a:r>
              <a:rPr lang="en-US" dirty="0"/>
              <a:t>When Python is installed, it comes up with the many powerful libraries which made up of many functions.</a:t>
            </a:r>
          </a:p>
          <a:p>
            <a:pPr marL="285750" indent="-285750">
              <a:buFont typeface="Wingdings" panose="05000000000000000000" pitchFamily="2" charset="2"/>
              <a:buChar char="Ø"/>
            </a:pPr>
            <a:r>
              <a:rPr lang="en-US" dirty="0"/>
              <a:t>There are many libraries available on the internet that makes it possible to do complicated tasks more straightforwardly.</a:t>
            </a:r>
          </a:p>
          <a:p>
            <a:r>
              <a:rPr lang="en-US" dirty="0"/>
              <a:t>These standard libraries make it a powerful programming language.  Python is widely used in the following fields:</a:t>
            </a:r>
          </a:p>
          <a:p>
            <a:pPr marL="1028700" lvl="1">
              <a:buFont typeface="Arial" panose="020B0604020202020204" pitchFamily="34" charset="0"/>
              <a:buChar char="•"/>
            </a:pPr>
            <a:r>
              <a:rPr lang="en-US" sz="1600" b="1" dirty="0"/>
              <a:t>Web development,</a:t>
            </a:r>
            <a:endParaRPr lang="en-US" sz="1600" dirty="0"/>
          </a:p>
          <a:p>
            <a:pPr marL="1028700" lvl="1">
              <a:buFont typeface="Arial" panose="020B0604020202020204" pitchFamily="34" charset="0"/>
              <a:buChar char="•"/>
            </a:pPr>
            <a:r>
              <a:rPr lang="en-US" sz="1600" b="1" dirty="0"/>
              <a:t>Software development,</a:t>
            </a:r>
            <a:endParaRPr lang="en-US" sz="1600" dirty="0"/>
          </a:p>
          <a:p>
            <a:pPr marL="1028700" lvl="1">
              <a:buFont typeface="Arial" panose="020B0604020202020204" pitchFamily="34" charset="0"/>
              <a:buChar char="•"/>
            </a:pPr>
            <a:r>
              <a:rPr lang="en-US" sz="1600" b="1" dirty="0"/>
              <a:t>Machine Learning,</a:t>
            </a:r>
            <a:endParaRPr lang="en-US" sz="1600" dirty="0"/>
          </a:p>
          <a:p>
            <a:pPr marL="1028700" lvl="1">
              <a:buFont typeface="Arial" panose="020B0604020202020204" pitchFamily="34" charset="0"/>
              <a:buChar char="•"/>
            </a:pPr>
            <a:r>
              <a:rPr lang="en-US" sz="1600" b="1" dirty="0"/>
              <a:t>GUIs based applications,</a:t>
            </a:r>
            <a:endParaRPr lang="en-US" sz="1600" dirty="0"/>
          </a:p>
          <a:p>
            <a:pPr marL="1028700" lvl="1">
              <a:buFont typeface="Arial" panose="020B0604020202020204" pitchFamily="34" charset="0"/>
              <a:buChar char="•"/>
            </a:pPr>
            <a:r>
              <a:rPr lang="en-US" sz="1600" b="1" dirty="0"/>
              <a:t>Network programming,</a:t>
            </a:r>
            <a:endParaRPr lang="en-US" sz="1600" dirty="0"/>
          </a:p>
          <a:p>
            <a:pPr marL="1028700" lvl="1">
              <a:buFont typeface="Arial" panose="020B0604020202020204" pitchFamily="34" charset="0"/>
              <a:buChar char="•"/>
            </a:pPr>
            <a:r>
              <a:rPr lang="en-US" sz="1600" b="1" dirty="0"/>
              <a:t>Game development,</a:t>
            </a:r>
            <a:endParaRPr lang="en-US" sz="1600" dirty="0"/>
          </a:p>
          <a:p>
            <a:pPr marL="1028700" lvl="1">
              <a:buFont typeface="Arial" panose="020B0604020202020204" pitchFamily="34" charset="0"/>
              <a:buChar char="•"/>
            </a:pPr>
            <a:r>
              <a:rPr lang="en-US" sz="1600" b="1" dirty="0"/>
              <a:t>Mathematics</a:t>
            </a:r>
            <a:endParaRPr lang="en-US" sz="1600" dirty="0"/>
          </a:p>
          <a:p>
            <a:pPr marL="1028700" lvl="1">
              <a:buFont typeface="Arial" panose="020B0604020202020204" pitchFamily="34" charset="0"/>
              <a:buChar char="•"/>
            </a:pPr>
            <a:r>
              <a:rPr lang="en-US" sz="1600" b="1" dirty="0"/>
              <a:t>Artificial Intelligence</a:t>
            </a:r>
            <a:endParaRPr lang="en-US" sz="1600" dirty="0"/>
          </a:p>
          <a:p>
            <a:pPr marL="1028700" lvl="1">
              <a:buFont typeface="Arial" panose="020B0604020202020204" pitchFamily="34" charset="0"/>
              <a:buChar char="•"/>
            </a:pPr>
            <a:r>
              <a:rPr lang="en-US" sz="1600" b="1" dirty="0"/>
              <a:t>Data Science</a:t>
            </a:r>
            <a:endParaRPr lang="en-US" sz="1600" dirty="0"/>
          </a:p>
          <a:p>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a:t>
            </a:fld>
            <a:r>
              <a:rPr lang="en-US"/>
              <a:t> -</a:t>
            </a:r>
          </a:p>
        </p:txBody>
      </p:sp>
    </p:spTree>
    <p:extLst>
      <p:ext uri="{BB962C8B-B14F-4D97-AF65-F5344CB8AC3E}">
        <p14:creationId xmlns:p14="http://schemas.microsoft.com/office/powerpoint/2010/main" val="2560436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Operators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40</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8FF25E6C-2687-43D5-BFDA-0B3679E2CEFF}"/>
              </a:ext>
            </a:extLst>
          </p:cNvPr>
          <p:cNvPicPr>
            <a:picLocks noChangeAspect="1"/>
          </p:cNvPicPr>
          <p:nvPr/>
        </p:nvPicPr>
        <p:blipFill>
          <a:blip r:embed="rId2"/>
          <a:stretch>
            <a:fillRect/>
          </a:stretch>
        </p:blipFill>
        <p:spPr>
          <a:xfrm>
            <a:off x="188842" y="846897"/>
            <a:ext cx="8497957" cy="2562225"/>
          </a:xfrm>
          <a:prstGeom prst="rect">
            <a:avLst/>
          </a:prstGeom>
        </p:spPr>
      </p:pic>
      <p:pic>
        <p:nvPicPr>
          <p:cNvPr id="6" name="Picture 5">
            <a:extLst>
              <a:ext uri="{FF2B5EF4-FFF2-40B4-BE49-F238E27FC236}">
                <a16:creationId xmlns:a16="http://schemas.microsoft.com/office/drawing/2014/main" id="{E755E0DC-2623-47E1-AC4D-4F07F171EA1B}"/>
              </a:ext>
            </a:extLst>
          </p:cNvPr>
          <p:cNvPicPr>
            <a:picLocks noChangeAspect="1"/>
          </p:cNvPicPr>
          <p:nvPr/>
        </p:nvPicPr>
        <p:blipFill>
          <a:blip r:embed="rId3"/>
          <a:stretch>
            <a:fillRect/>
          </a:stretch>
        </p:blipFill>
        <p:spPr>
          <a:xfrm>
            <a:off x="2421834" y="1872284"/>
            <a:ext cx="6533324" cy="4762500"/>
          </a:xfrm>
          <a:prstGeom prst="rect">
            <a:avLst/>
          </a:prstGeom>
        </p:spPr>
      </p:pic>
    </p:spTree>
    <p:extLst>
      <p:ext uri="{BB962C8B-B14F-4D97-AF65-F5344CB8AC3E}">
        <p14:creationId xmlns:p14="http://schemas.microsoft.com/office/powerpoint/2010/main" val="264847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Operators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41</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7" name="Picture 6">
            <a:extLst>
              <a:ext uri="{FF2B5EF4-FFF2-40B4-BE49-F238E27FC236}">
                <a16:creationId xmlns:a16="http://schemas.microsoft.com/office/drawing/2014/main" id="{45CEBD6A-0EDA-4DF8-B123-FF258BDB148C}"/>
              </a:ext>
            </a:extLst>
          </p:cNvPr>
          <p:cNvPicPr>
            <a:picLocks noChangeAspect="1"/>
          </p:cNvPicPr>
          <p:nvPr/>
        </p:nvPicPr>
        <p:blipFill>
          <a:blip r:embed="rId2"/>
          <a:stretch>
            <a:fillRect/>
          </a:stretch>
        </p:blipFill>
        <p:spPr>
          <a:xfrm>
            <a:off x="135835" y="762000"/>
            <a:ext cx="6343650" cy="2514600"/>
          </a:xfrm>
          <a:prstGeom prst="rect">
            <a:avLst/>
          </a:prstGeom>
        </p:spPr>
      </p:pic>
    </p:spTree>
    <p:extLst>
      <p:ext uri="{BB962C8B-B14F-4D97-AF65-F5344CB8AC3E}">
        <p14:creationId xmlns:p14="http://schemas.microsoft.com/office/powerpoint/2010/main" val="1976322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Operators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42</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D508353C-8F24-46C2-9936-E5C225DF1140}"/>
              </a:ext>
            </a:extLst>
          </p:cNvPr>
          <p:cNvPicPr>
            <a:picLocks noChangeAspect="1"/>
          </p:cNvPicPr>
          <p:nvPr/>
        </p:nvPicPr>
        <p:blipFill>
          <a:blip r:embed="rId2"/>
          <a:stretch>
            <a:fillRect/>
          </a:stretch>
        </p:blipFill>
        <p:spPr>
          <a:xfrm>
            <a:off x="228600" y="790575"/>
            <a:ext cx="8534400" cy="5276850"/>
          </a:xfrm>
          <a:prstGeom prst="rect">
            <a:avLst/>
          </a:prstGeom>
        </p:spPr>
      </p:pic>
    </p:spTree>
    <p:extLst>
      <p:ext uri="{BB962C8B-B14F-4D97-AF65-F5344CB8AC3E}">
        <p14:creationId xmlns:p14="http://schemas.microsoft.com/office/powerpoint/2010/main" val="1085887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Comments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43</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60F1E298-BBC3-423A-A2B6-3AE98D26FEA7}"/>
              </a:ext>
            </a:extLst>
          </p:cNvPr>
          <p:cNvPicPr>
            <a:picLocks noChangeAspect="1"/>
          </p:cNvPicPr>
          <p:nvPr/>
        </p:nvPicPr>
        <p:blipFill>
          <a:blip r:embed="rId2"/>
          <a:stretch>
            <a:fillRect/>
          </a:stretch>
        </p:blipFill>
        <p:spPr>
          <a:xfrm>
            <a:off x="304800" y="1371600"/>
            <a:ext cx="6200775" cy="590550"/>
          </a:xfrm>
          <a:prstGeom prst="rect">
            <a:avLst/>
          </a:prstGeom>
        </p:spPr>
      </p:pic>
      <p:pic>
        <p:nvPicPr>
          <p:cNvPr id="7" name="Picture 6">
            <a:extLst>
              <a:ext uri="{FF2B5EF4-FFF2-40B4-BE49-F238E27FC236}">
                <a16:creationId xmlns:a16="http://schemas.microsoft.com/office/drawing/2014/main" id="{FC7FBD97-89DE-4FBF-9D99-340D866F0197}"/>
              </a:ext>
            </a:extLst>
          </p:cNvPr>
          <p:cNvPicPr>
            <a:picLocks noChangeAspect="1"/>
          </p:cNvPicPr>
          <p:nvPr/>
        </p:nvPicPr>
        <p:blipFill>
          <a:blip r:embed="rId3"/>
          <a:stretch>
            <a:fillRect/>
          </a:stretch>
        </p:blipFill>
        <p:spPr>
          <a:xfrm>
            <a:off x="304800" y="2057400"/>
            <a:ext cx="6305550" cy="2124075"/>
          </a:xfrm>
          <a:prstGeom prst="rect">
            <a:avLst/>
          </a:prstGeom>
        </p:spPr>
      </p:pic>
      <p:pic>
        <p:nvPicPr>
          <p:cNvPr id="8" name="Picture 7">
            <a:extLst>
              <a:ext uri="{FF2B5EF4-FFF2-40B4-BE49-F238E27FC236}">
                <a16:creationId xmlns:a16="http://schemas.microsoft.com/office/drawing/2014/main" id="{C8054F28-C964-4799-8DCC-02559B4B5439}"/>
              </a:ext>
            </a:extLst>
          </p:cNvPr>
          <p:cNvPicPr>
            <a:picLocks noChangeAspect="1"/>
          </p:cNvPicPr>
          <p:nvPr/>
        </p:nvPicPr>
        <p:blipFill>
          <a:blip r:embed="rId4"/>
          <a:stretch>
            <a:fillRect/>
          </a:stretch>
        </p:blipFill>
        <p:spPr>
          <a:xfrm>
            <a:off x="276225" y="933450"/>
            <a:ext cx="6124575" cy="285750"/>
          </a:xfrm>
          <a:prstGeom prst="rect">
            <a:avLst/>
          </a:prstGeom>
        </p:spPr>
      </p:pic>
      <p:pic>
        <p:nvPicPr>
          <p:cNvPr id="9" name="Picture 8">
            <a:extLst>
              <a:ext uri="{FF2B5EF4-FFF2-40B4-BE49-F238E27FC236}">
                <a16:creationId xmlns:a16="http://schemas.microsoft.com/office/drawing/2014/main" id="{76300E25-BBF0-4BC5-A143-5DEC32F1794B}"/>
              </a:ext>
            </a:extLst>
          </p:cNvPr>
          <p:cNvPicPr>
            <a:picLocks noChangeAspect="1"/>
          </p:cNvPicPr>
          <p:nvPr/>
        </p:nvPicPr>
        <p:blipFill>
          <a:blip r:embed="rId5"/>
          <a:stretch>
            <a:fillRect/>
          </a:stretch>
        </p:blipFill>
        <p:spPr>
          <a:xfrm>
            <a:off x="375202" y="4452937"/>
            <a:ext cx="6248400" cy="1133475"/>
          </a:xfrm>
          <a:prstGeom prst="rect">
            <a:avLst/>
          </a:prstGeom>
        </p:spPr>
      </p:pic>
    </p:spTree>
    <p:extLst>
      <p:ext uri="{BB962C8B-B14F-4D97-AF65-F5344CB8AC3E}">
        <p14:creationId xmlns:p14="http://schemas.microsoft.com/office/powerpoint/2010/main" val="3267509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programs…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44</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DA0797C8-5550-400C-A6AC-EF692A168FD8}"/>
              </a:ext>
            </a:extLst>
          </p:cNvPr>
          <p:cNvPicPr>
            <a:picLocks noChangeAspect="1"/>
          </p:cNvPicPr>
          <p:nvPr/>
        </p:nvPicPr>
        <p:blipFill>
          <a:blip r:embed="rId2"/>
          <a:stretch>
            <a:fillRect/>
          </a:stretch>
        </p:blipFill>
        <p:spPr>
          <a:xfrm>
            <a:off x="304800" y="826859"/>
            <a:ext cx="6267450" cy="1371600"/>
          </a:xfrm>
          <a:prstGeom prst="rect">
            <a:avLst/>
          </a:prstGeom>
        </p:spPr>
      </p:pic>
      <p:pic>
        <p:nvPicPr>
          <p:cNvPr id="10" name="Picture 9">
            <a:extLst>
              <a:ext uri="{FF2B5EF4-FFF2-40B4-BE49-F238E27FC236}">
                <a16:creationId xmlns:a16="http://schemas.microsoft.com/office/drawing/2014/main" id="{3F21364F-2EC0-48BF-A061-6D092EC65784}"/>
              </a:ext>
            </a:extLst>
          </p:cNvPr>
          <p:cNvPicPr>
            <a:picLocks noChangeAspect="1"/>
          </p:cNvPicPr>
          <p:nvPr/>
        </p:nvPicPr>
        <p:blipFill>
          <a:blip r:embed="rId3"/>
          <a:stretch>
            <a:fillRect/>
          </a:stretch>
        </p:blipFill>
        <p:spPr>
          <a:xfrm>
            <a:off x="276225" y="2198459"/>
            <a:ext cx="6324600" cy="1371600"/>
          </a:xfrm>
          <a:prstGeom prst="rect">
            <a:avLst/>
          </a:prstGeom>
        </p:spPr>
      </p:pic>
      <p:pic>
        <p:nvPicPr>
          <p:cNvPr id="11" name="Picture 10">
            <a:extLst>
              <a:ext uri="{FF2B5EF4-FFF2-40B4-BE49-F238E27FC236}">
                <a16:creationId xmlns:a16="http://schemas.microsoft.com/office/drawing/2014/main" id="{FED9D21D-079D-4189-89EA-1300BD839E94}"/>
              </a:ext>
            </a:extLst>
          </p:cNvPr>
          <p:cNvPicPr>
            <a:picLocks noChangeAspect="1"/>
          </p:cNvPicPr>
          <p:nvPr/>
        </p:nvPicPr>
        <p:blipFill>
          <a:blip r:embed="rId4"/>
          <a:stretch>
            <a:fillRect/>
          </a:stretch>
        </p:blipFill>
        <p:spPr>
          <a:xfrm>
            <a:off x="286164" y="3657601"/>
            <a:ext cx="6267450" cy="1724025"/>
          </a:xfrm>
          <a:prstGeom prst="rect">
            <a:avLst/>
          </a:prstGeom>
        </p:spPr>
      </p:pic>
    </p:spTree>
    <p:extLst>
      <p:ext uri="{BB962C8B-B14F-4D97-AF65-F5344CB8AC3E}">
        <p14:creationId xmlns:p14="http://schemas.microsoft.com/office/powerpoint/2010/main" val="731383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programs…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45</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E47BC9E3-49D5-40AA-B01D-086AA2B8FA6C}"/>
              </a:ext>
            </a:extLst>
          </p:cNvPr>
          <p:cNvPicPr>
            <a:picLocks noChangeAspect="1"/>
          </p:cNvPicPr>
          <p:nvPr/>
        </p:nvPicPr>
        <p:blipFill>
          <a:blip r:embed="rId2"/>
          <a:stretch>
            <a:fillRect/>
          </a:stretch>
        </p:blipFill>
        <p:spPr>
          <a:xfrm>
            <a:off x="152400" y="762000"/>
            <a:ext cx="8686800" cy="2895601"/>
          </a:xfrm>
          <a:prstGeom prst="rect">
            <a:avLst/>
          </a:prstGeom>
        </p:spPr>
      </p:pic>
      <p:pic>
        <p:nvPicPr>
          <p:cNvPr id="7" name="Picture 6">
            <a:extLst>
              <a:ext uri="{FF2B5EF4-FFF2-40B4-BE49-F238E27FC236}">
                <a16:creationId xmlns:a16="http://schemas.microsoft.com/office/drawing/2014/main" id="{A9E33A2F-B953-4065-B7C4-CF9C4B0F5591}"/>
              </a:ext>
            </a:extLst>
          </p:cNvPr>
          <p:cNvPicPr>
            <a:picLocks noChangeAspect="1"/>
          </p:cNvPicPr>
          <p:nvPr/>
        </p:nvPicPr>
        <p:blipFill>
          <a:blip r:embed="rId3"/>
          <a:stretch>
            <a:fillRect/>
          </a:stretch>
        </p:blipFill>
        <p:spPr>
          <a:xfrm>
            <a:off x="142461" y="3786188"/>
            <a:ext cx="6276975" cy="2486025"/>
          </a:xfrm>
          <a:prstGeom prst="rect">
            <a:avLst/>
          </a:prstGeom>
        </p:spPr>
      </p:pic>
    </p:spTree>
    <p:extLst>
      <p:ext uri="{BB962C8B-B14F-4D97-AF65-F5344CB8AC3E}">
        <p14:creationId xmlns:p14="http://schemas.microsoft.com/office/powerpoint/2010/main" val="2465287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programs…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46</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B7B1E6CB-967F-498D-A504-B3FE6A1E1ECA}"/>
              </a:ext>
            </a:extLst>
          </p:cNvPr>
          <p:cNvPicPr>
            <a:picLocks noChangeAspect="1"/>
          </p:cNvPicPr>
          <p:nvPr/>
        </p:nvPicPr>
        <p:blipFill>
          <a:blip r:embed="rId2"/>
          <a:stretch>
            <a:fillRect/>
          </a:stretch>
        </p:blipFill>
        <p:spPr>
          <a:xfrm>
            <a:off x="152400" y="762001"/>
            <a:ext cx="8229599" cy="2518346"/>
          </a:xfrm>
          <a:prstGeom prst="rect">
            <a:avLst/>
          </a:prstGeom>
        </p:spPr>
      </p:pic>
      <p:pic>
        <p:nvPicPr>
          <p:cNvPr id="8" name="Picture 7">
            <a:extLst>
              <a:ext uri="{FF2B5EF4-FFF2-40B4-BE49-F238E27FC236}">
                <a16:creationId xmlns:a16="http://schemas.microsoft.com/office/drawing/2014/main" id="{CF89724E-E3DB-4C43-AF69-428A45EC3B9B}"/>
              </a:ext>
            </a:extLst>
          </p:cNvPr>
          <p:cNvPicPr>
            <a:picLocks noChangeAspect="1"/>
          </p:cNvPicPr>
          <p:nvPr/>
        </p:nvPicPr>
        <p:blipFill>
          <a:blip r:embed="rId3"/>
          <a:stretch>
            <a:fillRect/>
          </a:stretch>
        </p:blipFill>
        <p:spPr>
          <a:xfrm>
            <a:off x="152400" y="3286125"/>
            <a:ext cx="8229598" cy="3343275"/>
          </a:xfrm>
          <a:prstGeom prst="rect">
            <a:avLst/>
          </a:prstGeom>
        </p:spPr>
      </p:pic>
    </p:spTree>
    <p:extLst>
      <p:ext uri="{BB962C8B-B14F-4D97-AF65-F5344CB8AC3E}">
        <p14:creationId xmlns:p14="http://schemas.microsoft.com/office/powerpoint/2010/main" val="3139228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programs…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47</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9CBD3FA1-F933-45B9-87C6-526AF8A43543}"/>
              </a:ext>
            </a:extLst>
          </p:cNvPr>
          <p:cNvPicPr>
            <a:picLocks noChangeAspect="1"/>
          </p:cNvPicPr>
          <p:nvPr/>
        </p:nvPicPr>
        <p:blipFill>
          <a:blip r:embed="rId2"/>
          <a:stretch>
            <a:fillRect/>
          </a:stretch>
        </p:blipFill>
        <p:spPr>
          <a:xfrm>
            <a:off x="152400" y="762000"/>
            <a:ext cx="8458200" cy="2228850"/>
          </a:xfrm>
          <a:prstGeom prst="rect">
            <a:avLst/>
          </a:prstGeom>
        </p:spPr>
      </p:pic>
      <p:pic>
        <p:nvPicPr>
          <p:cNvPr id="7" name="Picture 6">
            <a:extLst>
              <a:ext uri="{FF2B5EF4-FFF2-40B4-BE49-F238E27FC236}">
                <a16:creationId xmlns:a16="http://schemas.microsoft.com/office/drawing/2014/main" id="{B13D0A43-D9C7-471D-AC4B-AB30ABEFDA8B}"/>
              </a:ext>
            </a:extLst>
          </p:cNvPr>
          <p:cNvPicPr>
            <a:picLocks noChangeAspect="1"/>
          </p:cNvPicPr>
          <p:nvPr/>
        </p:nvPicPr>
        <p:blipFill>
          <a:blip r:embed="rId3"/>
          <a:stretch>
            <a:fillRect/>
          </a:stretch>
        </p:blipFill>
        <p:spPr>
          <a:xfrm>
            <a:off x="168965" y="3429000"/>
            <a:ext cx="6276975" cy="2628900"/>
          </a:xfrm>
          <a:prstGeom prst="rect">
            <a:avLst/>
          </a:prstGeom>
        </p:spPr>
      </p:pic>
      <p:sp>
        <p:nvSpPr>
          <p:cNvPr id="9" name="TextBox 8">
            <a:extLst>
              <a:ext uri="{FF2B5EF4-FFF2-40B4-BE49-F238E27FC236}">
                <a16:creationId xmlns:a16="http://schemas.microsoft.com/office/drawing/2014/main" id="{4063EE54-7961-48A8-93D6-B68337826940}"/>
              </a:ext>
            </a:extLst>
          </p:cNvPr>
          <p:cNvSpPr txBox="1"/>
          <p:nvPr/>
        </p:nvSpPr>
        <p:spPr>
          <a:xfrm>
            <a:off x="168965" y="3015734"/>
            <a:ext cx="1204176" cy="369332"/>
          </a:xfrm>
          <a:prstGeom prst="rect">
            <a:avLst/>
          </a:prstGeom>
          <a:noFill/>
        </p:spPr>
        <p:txBody>
          <a:bodyPr wrap="none" rtlCol="0">
            <a:spAutoFit/>
          </a:bodyPr>
          <a:lstStyle/>
          <a:p>
            <a:r>
              <a:rPr lang="en-US" dirty="0"/>
              <a:t>While loop</a:t>
            </a:r>
          </a:p>
        </p:txBody>
      </p:sp>
    </p:spTree>
    <p:extLst>
      <p:ext uri="{BB962C8B-B14F-4D97-AF65-F5344CB8AC3E}">
        <p14:creationId xmlns:p14="http://schemas.microsoft.com/office/powerpoint/2010/main" val="2206206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programs…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48</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53560506-02D8-458A-9FBA-F279CB5B00EF}"/>
              </a:ext>
            </a:extLst>
          </p:cNvPr>
          <p:cNvPicPr>
            <a:picLocks noChangeAspect="1"/>
          </p:cNvPicPr>
          <p:nvPr/>
        </p:nvPicPr>
        <p:blipFill>
          <a:blip r:embed="rId2"/>
          <a:stretch>
            <a:fillRect/>
          </a:stretch>
        </p:blipFill>
        <p:spPr>
          <a:xfrm>
            <a:off x="228600" y="762000"/>
            <a:ext cx="6257925" cy="2238375"/>
          </a:xfrm>
          <a:prstGeom prst="rect">
            <a:avLst/>
          </a:prstGeom>
        </p:spPr>
      </p:pic>
      <p:pic>
        <p:nvPicPr>
          <p:cNvPr id="8" name="Picture 7">
            <a:extLst>
              <a:ext uri="{FF2B5EF4-FFF2-40B4-BE49-F238E27FC236}">
                <a16:creationId xmlns:a16="http://schemas.microsoft.com/office/drawing/2014/main" id="{6814F7D0-4911-4BAE-9711-E097392671D0}"/>
              </a:ext>
            </a:extLst>
          </p:cNvPr>
          <p:cNvPicPr>
            <a:picLocks noChangeAspect="1"/>
          </p:cNvPicPr>
          <p:nvPr/>
        </p:nvPicPr>
        <p:blipFill>
          <a:blip r:embed="rId3"/>
          <a:stretch>
            <a:fillRect/>
          </a:stretch>
        </p:blipFill>
        <p:spPr>
          <a:xfrm>
            <a:off x="228600" y="3000375"/>
            <a:ext cx="6191250" cy="371475"/>
          </a:xfrm>
          <a:prstGeom prst="rect">
            <a:avLst/>
          </a:prstGeom>
        </p:spPr>
      </p:pic>
      <p:pic>
        <p:nvPicPr>
          <p:cNvPr id="10" name="Picture 9">
            <a:extLst>
              <a:ext uri="{FF2B5EF4-FFF2-40B4-BE49-F238E27FC236}">
                <a16:creationId xmlns:a16="http://schemas.microsoft.com/office/drawing/2014/main" id="{C34B947D-73E3-4C0D-B5EE-F88914F6D464}"/>
              </a:ext>
            </a:extLst>
          </p:cNvPr>
          <p:cNvPicPr>
            <a:picLocks noChangeAspect="1"/>
          </p:cNvPicPr>
          <p:nvPr/>
        </p:nvPicPr>
        <p:blipFill>
          <a:blip r:embed="rId4"/>
          <a:stretch>
            <a:fillRect/>
          </a:stretch>
        </p:blipFill>
        <p:spPr>
          <a:xfrm>
            <a:off x="6599168" y="914400"/>
            <a:ext cx="2152650" cy="1066800"/>
          </a:xfrm>
          <a:prstGeom prst="rect">
            <a:avLst/>
          </a:prstGeom>
        </p:spPr>
      </p:pic>
      <p:sp>
        <p:nvSpPr>
          <p:cNvPr id="11" name="TextBox 10">
            <a:extLst>
              <a:ext uri="{FF2B5EF4-FFF2-40B4-BE49-F238E27FC236}">
                <a16:creationId xmlns:a16="http://schemas.microsoft.com/office/drawing/2014/main" id="{184CB71D-09A8-4E53-BE21-9137D3FF6CF0}"/>
              </a:ext>
            </a:extLst>
          </p:cNvPr>
          <p:cNvSpPr txBox="1"/>
          <p:nvPr/>
        </p:nvSpPr>
        <p:spPr>
          <a:xfrm>
            <a:off x="152400" y="3429000"/>
            <a:ext cx="3657600" cy="369332"/>
          </a:xfrm>
          <a:prstGeom prst="rect">
            <a:avLst/>
          </a:prstGeom>
          <a:noFill/>
        </p:spPr>
        <p:txBody>
          <a:bodyPr wrap="square" rtlCol="0">
            <a:spAutoFit/>
          </a:bodyPr>
          <a:lstStyle/>
          <a:p>
            <a:r>
              <a:rPr lang="en-US" dirty="0"/>
              <a:t>Python List</a:t>
            </a:r>
          </a:p>
        </p:txBody>
      </p:sp>
      <p:pic>
        <p:nvPicPr>
          <p:cNvPr id="12" name="Picture 11">
            <a:extLst>
              <a:ext uri="{FF2B5EF4-FFF2-40B4-BE49-F238E27FC236}">
                <a16:creationId xmlns:a16="http://schemas.microsoft.com/office/drawing/2014/main" id="{7586F624-0CFF-4EC6-8882-142EE97A3A1A}"/>
              </a:ext>
            </a:extLst>
          </p:cNvPr>
          <p:cNvPicPr>
            <a:picLocks noChangeAspect="1"/>
          </p:cNvPicPr>
          <p:nvPr/>
        </p:nvPicPr>
        <p:blipFill>
          <a:blip r:embed="rId5"/>
          <a:stretch>
            <a:fillRect/>
          </a:stretch>
        </p:blipFill>
        <p:spPr>
          <a:xfrm>
            <a:off x="248478" y="3821341"/>
            <a:ext cx="6210300" cy="1543050"/>
          </a:xfrm>
          <a:prstGeom prst="rect">
            <a:avLst/>
          </a:prstGeom>
        </p:spPr>
      </p:pic>
    </p:spTree>
    <p:extLst>
      <p:ext uri="{BB962C8B-B14F-4D97-AF65-F5344CB8AC3E}">
        <p14:creationId xmlns:p14="http://schemas.microsoft.com/office/powerpoint/2010/main" val="571670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List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49</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0B2CA53F-6641-4026-841F-437CB8EF2037}"/>
              </a:ext>
            </a:extLst>
          </p:cNvPr>
          <p:cNvPicPr>
            <a:picLocks noChangeAspect="1"/>
          </p:cNvPicPr>
          <p:nvPr/>
        </p:nvPicPr>
        <p:blipFill>
          <a:blip r:embed="rId2"/>
          <a:stretch>
            <a:fillRect/>
          </a:stretch>
        </p:blipFill>
        <p:spPr>
          <a:xfrm>
            <a:off x="152400" y="838200"/>
            <a:ext cx="5762625" cy="2238375"/>
          </a:xfrm>
          <a:prstGeom prst="rect">
            <a:avLst/>
          </a:prstGeom>
        </p:spPr>
      </p:pic>
      <p:pic>
        <p:nvPicPr>
          <p:cNvPr id="7" name="Picture 6">
            <a:extLst>
              <a:ext uri="{FF2B5EF4-FFF2-40B4-BE49-F238E27FC236}">
                <a16:creationId xmlns:a16="http://schemas.microsoft.com/office/drawing/2014/main" id="{7B41CF52-8E3C-4419-A4B3-3515BF45B035}"/>
              </a:ext>
            </a:extLst>
          </p:cNvPr>
          <p:cNvPicPr>
            <a:picLocks noChangeAspect="1"/>
          </p:cNvPicPr>
          <p:nvPr/>
        </p:nvPicPr>
        <p:blipFill>
          <a:blip r:embed="rId3"/>
          <a:stretch>
            <a:fillRect/>
          </a:stretch>
        </p:blipFill>
        <p:spPr>
          <a:xfrm>
            <a:off x="172278" y="3167063"/>
            <a:ext cx="3876675" cy="3267075"/>
          </a:xfrm>
          <a:prstGeom prst="rect">
            <a:avLst/>
          </a:prstGeom>
        </p:spPr>
      </p:pic>
    </p:spTree>
    <p:extLst>
      <p:ext uri="{BB962C8B-B14F-4D97-AF65-F5344CB8AC3E}">
        <p14:creationId xmlns:p14="http://schemas.microsoft.com/office/powerpoint/2010/main" val="33645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Why?</a:t>
            </a:r>
          </a:p>
        </p:txBody>
      </p:sp>
      <p:sp>
        <p:nvSpPr>
          <p:cNvPr id="3" name="Text Placeholder 2"/>
          <p:cNvSpPr>
            <a:spLocks noGrp="1"/>
          </p:cNvSpPr>
          <p:nvPr>
            <p:ph type="body" sz="quarter" idx="11"/>
          </p:nvPr>
        </p:nvSpPr>
        <p:spPr>
          <a:xfrm>
            <a:off x="76200" y="685800"/>
            <a:ext cx="8991600" cy="5486400"/>
          </a:xfrm>
        </p:spPr>
        <p:txBody>
          <a:bodyPr/>
          <a:lstStyle/>
          <a:p>
            <a:endParaRPr lang="en-US"/>
          </a:p>
          <a:p>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a:t>
            </a:fld>
            <a:r>
              <a:rPr lang="en-US"/>
              <a:t> -</a:t>
            </a:r>
          </a:p>
        </p:txBody>
      </p:sp>
      <p:pic>
        <p:nvPicPr>
          <p:cNvPr id="6" name="Picture 5">
            <a:extLst>
              <a:ext uri="{FF2B5EF4-FFF2-40B4-BE49-F238E27FC236}">
                <a16:creationId xmlns:a16="http://schemas.microsoft.com/office/drawing/2014/main" id="{0A1A0AB9-7343-41AB-B4FE-B82364492313}"/>
              </a:ext>
            </a:extLst>
          </p:cNvPr>
          <p:cNvPicPr>
            <a:picLocks noChangeAspect="1"/>
          </p:cNvPicPr>
          <p:nvPr/>
        </p:nvPicPr>
        <p:blipFill>
          <a:blip r:embed="rId2"/>
          <a:stretch>
            <a:fillRect/>
          </a:stretch>
        </p:blipFill>
        <p:spPr>
          <a:xfrm>
            <a:off x="162339" y="838200"/>
            <a:ext cx="3114675" cy="3038475"/>
          </a:xfrm>
          <a:prstGeom prst="rect">
            <a:avLst/>
          </a:prstGeom>
        </p:spPr>
      </p:pic>
      <p:sp>
        <p:nvSpPr>
          <p:cNvPr id="7" name="Rectangle 6">
            <a:extLst>
              <a:ext uri="{FF2B5EF4-FFF2-40B4-BE49-F238E27FC236}">
                <a16:creationId xmlns:a16="http://schemas.microsoft.com/office/drawing/2014/main" id="{64BC3B27-92DD-4824-B17D-E6433410DCAF}"/>
              </a:ext>
            </a:extLst>
          </p:cNvPr>
          <p:cNvSpPr/>
          <p:nvPr/>
        </p:nvSpPr>
        <p:spPr>
          <a:xfrm>
            <a:off x="3580988" y="856929"/>
            <a:ext cx="5258212" cy="2585323"/>
          </a:xfrm>
          <a:prstGeom prst="rect">
            <a:avLst/>
          </a:prstGeom>
        </p:spPr>
        <p:txBody>
          <a:bodyPr wrap="square">
            <a:spAutoFit/>
          </a:bodyPr>
          <a:lstStyle/>
          <a:p>
            <a:r>
              <a:rPr lang="en-US" b="1" dirty="0">
                <a:solidFill>
                  <a:srgbClr val="3A3A3A"/>
                </a:solidFill>
                <a:latin typeface="-apple-system"/>
              </a:rPr>
              <a:t>Python provides rich libraries:</a:t>
            </a:r>
            <a:endParaRPr lang="en-US" dirty="0">
              <a:solidFill>
                <a:srgbClr val="3A3A3A"/>
              </a:solidFill>
              <a:latin typeface="-apple-system"/>
            </a:endParaRPr>
          </a:p>
          <a:p>
            <a:r>
              <a:rPr lang="en-US" dirty="0">
                <a:solidFill>
                  <a:srgbClr val="3A3A3A"/>
                </a:solidFill>
                <a:latin typeface="-apple-system"/>
              </a:rPr>
              <a:t>Python provides vast standard libraries that include areas like </a:t>
            </a:r>
            <a:r>
              <a:rPr lang="en-US" b="1" dirty="0">
                <a:solidFill>
                  <a:srgbClr val="3A3A3A"/>
                </a:solidFill>
                <a:latin typeface="-apple-system"/>
              </a:rPr>
              <a:t>machine learning, mathematics, web service tools, operating system interfaces, </a:t>
            </a:r>
            <a:r>
              <a:rPr lang="en-US" dirty="0">
                <a:solidFill>
                  <a:srgbClr val="3A3A3A"/>
                </a:solidFill>
                <a:latin typeface="-apple-system"/>
              </a:rPr>
              <a:t>and</a:t>
            </a:r>
            <a:r>
              <a:rPr lang="en-US" b="1" dirty="0">
                <a:solidFill>
                  <a:srgbClr val="3A3A3A"/>
                </a:solidFill>
                <a:latin typeface="-apple-system"/>
              </a:rPr>
              <a:t> protocols. </a:t>
            </a:r>
            <a:endParaRPr lang="en-US" dirty="0">
              <a:solidFill>
                <a:srgbClr val="3A3A3A"/>
              </a:solidFill>
              <a:latin typeface="-apple-system"/>
            </a:endParaRPr>
          </a:p>
          <a:p>
            <a:r>
              <a:rPr lang="en-US" b="1" dirty="0">
                <a:solidFill>
                  <a:srgbClr val="3A3A3A"/>
                </a:solidFill>
                <a:latin typeface="-apple-system"/>
              </a:rPr>
              <a:t>Python is Open Source language:</a:t>
            </a:r>
          </a:p>
          <a:p>
            <a:r>
              <a:rPr lang="en-US" dirty="0">
                <a:solidFill>
                  <a:srgbClr val="3A3A3A"/>
                </a:solidFill>
                <a:latin typeface="-apple-system"/>
              </a:rPr>
              <a:t>Python is freely available at its official site (www.python.org). Anyone can download Python from its official website</a:t>
            </a:r>
            <a:endParaRPr lang="en-US" b="0" i="0" dirty="0">
              <a:solidFill>
                <a:srgbClr val="3A3A3A"/>
              </a:solidFill>
              <a:effectLst/>
              <a:latin typeface="-apple-system"/>
            </a:endParaRPr>
          </a:p>
        </p:txBody>
      </p:sp>
      <p:sp>
        <p:nvSpPr>
          <p:cNvPr id="8" name="Rectangle 7">
            <a:extLst>
              <a:ext uri="{FF2B5EF4-FFF2-40B4-BE49-F238E27FC236}">
                <a16:creationId xmlns:a16="http://schemas.microsoft.com/office/drawing/2014/main" id="{8A093453-00A2-474D-9444-C2B561B1C724}"/>
              </a:ext>
            </a:extLst>
          </p:cNvPr>
          <p:cNvSpPr/>
          <p:nvPr/>
        </p:nvSpPr>
        <p:spPr>
          <a:xfrm>
            <a:off x="192156" y="4047804"/>
            <a:ext cx="8799444" cy="1200329"/>
          </a:xfrm>
          <a:prstGeom prst="rect">
            <a:avLst/>
          </a:prstGeom>
        </p:spPr>
        <p:txBody>
          <a:bodyPr wrap="square">
            <a:spAutoFit/>
          </a:bodyPr>
          <a:lstStyle/>
          <a:p>
            <a:r>
              <a:rPr lang="en-US" b="1" dirty="0">
                <a:solidFill>
                  <a:srgbClr val="3A3A3A"/>
                </a:solidFill>
                <a:latin typeface="-apple-system"/>
              </a:rPr>
              <a:t>Easy to use:</a:t>
            </a:r>
          </a:p>
          <a:p>
            <a:r>
              <a:rPr lang="en-US" dirty="0">
                <a:solidFill>
                  <a:srgbClr val="3A3A3A"/>
                </a:solidFill>
                <a:latin typeface="-apple-system"/>
              </a:rPr>
              <a:t>Python is very easy to learn and easy to use. It is a user-friendly language. It uses  a few lines to express the code as compared to other languages.</a:t>
            </a:r>
          </a:p>
          <a:p>
            <a:r>
              <a:rPr lang="en-US" dirty="0">
                <a:solidFill>
                  <a:srgbClr val="3A3A3A"/>
                </a:solidFill>
                <a:latin typeface="-apple-system"/>
              </a:rPr>
              <a:t>For example- Suppose you want to print “Hello world” in java, code will be</a:t>
            </a:r>
            <a:endParaRPr lang="en-US" b="0" i="0" dirty="0">
              <a:solidFill>
                <a:srgbClr val="3A3A3A"/>
              </a:solidFill>
              <a:effectLst/>
              <a:latin typeface="-apple-system"/>
            </a:endParaRPr>
          </a:p>
        </p:txBody>
      </p:sp>
    </p:spTree>
    <p:extLst>
      <p:ext uri="{BB962C8B-B14F-4D97-AF65-F5344CB8AC3E}">
        <p14:creationId xmlns:p14="http://schemas.microsoft.com/office/powerpoint/2010/main" val="13529136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List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50</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101D798C-E611-4CEA-AC92-A06FB41882BB}"/>
              </a:ext>
            </a:extLst>
          </p:cNvPr>
          <p:cNvPicPr>
            <a:picLocks noChangeAspect="1"/>
          </p:cNvPicPr>
          <p:nvPr/>
        </p:nvPicPr>
        <p:blipFill>
          <a:blip r:embed="rId2"/>
          <a:stretch>
            <a:fillRect/>
          </a:stretch>
        </p:blipFill>
        <p:spPr>
          <a:xfrm>
            <a:off x="304800" y="762000"/>
            <a:ext cx="8458200" cy="4543425"/>
          </a:xfrm>
          <a:prstGeom prst="rect">
            <a:avLst/>
          </a:prstGeom>
        </p:spPr>
      </p:pic>
    </p:spTree>
    <p:extLst>
      <p:ext uri="{BB962C8B-B14F-4D97-AF65-F5344CB8AC3E}">
        <p14:creationId xmlns:p14="http://schemas.microsoft.com/office/powerpoint/2010/main" val="1261274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List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51</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101D798C-E611-4CEA-AC92-A06FB41882BB}"/>
              </a:ext>
            </a:extLst>
          </p:cNvPr>
          <p:cNvPicPr>
            <a:picLocks noChangeAspect="1"/>
          </p:cNvPicPr>
          <p:nvPr/>
        </p:nvPicPr>
        <p:blipFill>
          <a:blip r:embed="rId2"/>
          <a:stretch>
            <a:fillRect/>
          </a:stretch>
        </p:blipFill>
        <p:spPr>
          <a:xfrm>
            <a:off x="304800" y="762000"/>
            <a:ext cx="8458200" cy="4543425"/>
          </a:xfrm>
          <a:prstGeom prst="rect">
            <a:avLst/>
          </a:prstGeom>
        </p:spPr>
      </p:pic>
      <p:pic>
        <p:nvPicPr>
          <p:cNvPr id="6" name="Picture 5">
            <a:extLst>
              <a:ext uri="{FF2B5EF4-FFF2-40B4-BE49-F238E27FC236}">
                <a16:creationId xmlns:a16="http://schemas.microsoft.com/office/drawing/2014/main" id="{24784166-DABA-4B53-8FBF-6020AA1A0558}"/>
              </a:ext>
            </a:extLst>
          </p:cNvPr>
          <p:cNvPicPr>
            <a:picLocks noChangeAspect="1"/>
          </p:cNvPicPr>
          <p:nvPr/>
        </p:nvPicPr>
        <p:blipFill>
          <a:blip r:embed="rId3"/>
          <a:stretch>
            <a:fillRect/>
          </a:stretch>
        </p:blipFill>
        <p:spPr>
          <a:xfrm>
            <a:off x="337930" y="5465693"/>
            <a:ext cx="3638550" cy="847725"/>
          </a:xfrm>
          <a:prstGeom prst="rect">
            <a:avLst/>
          </a:prstGeom>
        </p:spPr>
      </p:pic>
    </p:spTree>
    <p:extLst>
      <p:ext uri="{BB962C8B-B14F-4D97-AF65-F5344CB8AC3E}">
        <p14:creationId xmlns:p14="http://schemas.microsoft.com/office/powerpoint/2010/main" val="1906073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List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52</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7" name="Picture 6">
            <a:extLst>
              <a:ext uri="{FF2B5EF4-FFF2-40B4-BE49-F238E27FC236}">
                <a16:creationId xmlns:a16="http://schemas.microsoft.com/office/drawing/2014/main" id="{5AC9DB48-908B-428C-8424-751C1517EF33}"/>
              </a:ext>
            </a:extLst>
          </p:cNvPr>
          <p:cNvPicPr>
            <a:picLocks noChangeAspect="1"/>
          </p:cNvPicPr>
          <p:nvPr/>
        </p:nvPicPr>
        <p:blipFill>
          <a:blip r:embed="rId2"/>
          <a:stretch>
            <a:fillRect/>
          </a:stretch>
        </p:blipFill>
        <p:spPr>
          <a:xfrm>
            <a:off x="228600" y="769709"/>
            <a:ext cx="5133975" cy="952500"/>
          </a:xfrm>
          <a:prstGeom prst="rect">
            <a:avLst/>
          </a:prstGeom>
        </p:spPr>
      </p:pic>
      <p:pic>
        <p:nvPicPr>
          <p:cNvPr id="8" name="Picture 7">
            <a:extLst>
              <a:ext uri="{FF2B5EF4-FFF2-40B4-BE49-F238E27FC236}">
                <a16:creationId xmlns:a16="http://schemas.microsoft.com/office/drawing/2014/main" id="{36602F7F-B781-43AF-8176-F3CFBB23BB0A}"/>
              </a:ext>
            </a:extLst>
          </p:cNvPr>
          <p:cNvPicPr>
            <a:picLocks noChangeAspect="1"/>
          </p:cNvPicPr>
          <p:nvPr/>
        </p:nvPicPr>
        <p:blipFill>
          <a:blip r:embed="rId3"/>
          <a:stretch>
            <a:fillRect/>
          </a:stretch>
        </p:blipFill>
        <p:spPr>
          <a:xfrm>
            <a:off x="228600" y="1879371"/>
            <a:ext cx="5829300" cy="962025"/>
          </a:xfrm>
          <a:prstGeom prst="rect">
            <a:avLst/>
          </a:prstGeom>
        </p:spPr>
      </p:pic>
      <p:pic>
        <p:nvPicPr>
          <p:cNvPr id="9" name="Picture 8">
            <a:extLst>
              <a:ext uri="{FF2B5EF4-FFF2-40B4-BE49-F238E27FC236}">
                <a16:creationId xmlns:a16="http://schemas.microsoft.com/office/drawing/2014/main" id="{A922171E-12C6-4149-B5F6-AC8F302084C1}"/>
              </a:ext>
            </a:extLst>
          </p:cNvPr>
          <p:cNvPicPr>
            <a:picLocks noChangeAspect="1"/>
          </p:cNvPicPr>
          <p:nvPr/>
        </p:nvPicPr>
        <p:blipFill>
          <a:blip r:embed="rId4"/>
          <a:stretch>
            <a:fillRect/>
          </a:stretch>
        </p:blipFill>
        <p:spPr>
          <a:xfrm>
            <a:off x="6286500" y="1343025"/>
            <a:ext cx="2628900" cy="1476375"/>
          </a:xfrm>
          <a:prstGeom prst="rect">
            <a:avLst/>
          </a:prstGeom>
        </p:spPr>
      </p:pic>
      <p:pic>
        <p:nvPicPr>
          <p:cNvPr id="10" name="Picture 9">
            <a:extLst>
              <a:ext uri="{FF2B5EF4-FFF2-40B4-BE49-F238E27FC236}">
                <a16:creationId xmlns:a16="http://schemas.microsoft.com/office/drawing/2014/main" id="{A154E3D7-3097-4DF0-A162-573626148026}"/>
              </a:ext>
            </a:extLst>
          </p:cNvPr>
          <p:cNvPicPr>
            <a:picLocks noChangeAspect="1"/>
          </p:cNvPicPr>
          <p:nvPr/>
        </p:nvPicPr>
        <p:blipFill>
          <a:blip r:embed="rId5"/>
          <a:stretch>
            <a:fillRect/>
          </a:stretch>
        </p:blipFill>
        <p:spPr>
          <a:xfrm>
            <a:off x="228600" y="3057110"/>
            <a:ext cx="6238875" cy="2943225"/>
          </a:xfrm>
          <a:prstGeom prst="rect">
            <a:avLst/>
          </a:prstGeom>
        </p:spPr>
      </p:pic>
    </p:spTree>
    <p:extLst>
      <p:ext uri="{BB962C8B-B14F-4D97-AF65-F5344CB8AC3E}">
        <p14:creationId xmlns:p14="http://schemas.microsoft.com/office/powerpoint/2010/main" val="3357373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List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53</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EB56D7D1-5924-4D79-8B5D-A7108DCBDF4B}"/>
              </a:ext>
            </a:extLst>
          </p:cNvPr>
          <p:cNvPicPr>
            <a:picLocks noChangeAspect="1"/>
          </p:cNvPicPr>
          <p:nvPr/>
        </p:nvPicPr>
        <p:blipFill>
          <a:blip r:embed="rId2"/>
          <a:stretch>
            <a:fillRect/>
          </a:stretch>
        </p:blipFill>
        <p:spPr>
          <a:xfrm>
            <a:off x="159026" y="809626"/>
            <a:ext cx="6296025" cy="2847975"/>
          </a:xfrm>
          <a:prstGeom prst="rect">
            <a:avLst/>
          </a:prstGeom>
        </p:spPr>
      </p:pic>
      <p:pic>
        <p:nvPicPr>
          <p:cNvPr id="6" name="Picture 5">
            <a:extLst>
              <a:ext uri="{FF2B5EF4-FFF2-40B4-BE49-F238E27FC236}">
                <a16:creationId xmlns:a16="http://schemas.microsoft.com/office/drawing/2014/main" id="{4406FB7B-1434-4671-8A94-E122701230D2}"/>
              </a:ext>
            </a:extLst>
          </p:cNvPr>
          <p:cNvPicPr>
            <a:picLocks noChangeAspect="1"/>
          </p:cNvPicPr>
          <p:nvPr/>
        </p:nvPicPr>
        <p:blipFill>
          <a:blip r:embed="rId3"/>
          <a:stretch>
            <a:fillRect/>
          </a:stretch>
        </p:blipFill>
        <p:spPr>
          <a:xfrm>
            <a:off x="228600" y="3771900"/>
            <a:ext cx="6096000" cy="2743200"/>
          </a:xfrm>
          <a:prstGeom prst="rect">
            <a:avLst/>
          </a:prstGeom>
        </p:spPr>
      </p:pic>
    </p:spTree>
    <p:extLst>
      <p:ext uri="{BB962C8B-B14F-4D97-AF65-F5344CB8AC3E}">
        <p14:creationId xmlns:p14="http://schemas.microsoft.com/office/powerpoint/2010/main" val="2872482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List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54</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7" name="Picture 6">
            <a:extLst>
              <a:ext uri="{FF2B5EF4-FFF2-40B4-BE49-F238E27FC236}">
                <a16:creationId xmlns:a16="http://schemas.microsoft.com/office/drawing/2014/main" id="{0B775F32-C47F-447F-A011-9F78F8D53D5D}"/>
              </a:ext>
            </a:extLst>
          </p:cNvPr>
          <p:cNvPicPr>
            <a:picLocks noChangeAspect="1"/>
          </p:cNvPicPr>
          <p:nvPr/>
        </p:nvPicPr>
        <p:blipFill>
          <a:blip r:embed="rId2"/>
          <a:stretch>
            <a:fillRect/>
          </a:stretch>
        </p:blipFill>
        <p:spPr>
          <a:xfrm>
            <a:off x="149087" y="796787"/>
            <a:ext cx="5886450" cy="1485900"/>
          </a:xfrm>
          <a:prstGeom prst="rect">
            <a:avLst/>
          </a:prstGeom>
        </p:spPr>
      </p:pic>
      <p:pic>
        <p:nvPicPr>
          <p:cNvPr id="8" name="Picture 7">
            <a:extLst>
              <a:ext uri="{FF2B5EF4-FFF2-40B4-BE49-F238E27FC236}">
                <a16:creationId xmlns:a16="http://schemas.microsoft.com/office/drawing/2014/main" id="{936E9DDC-B971-41BA-B634-84F822A4532D}"/>
              </a:ext>
            </a:extLst>
          </p:cNvPr>
          <p:cNvPicPr>
            <a:picLocks noChangeAspect="1"/>
          </p:cNvPicPr>
          <p:nvPr/>
        </p:nvPicPr>
        <p:blipFill>
          <a:blip r:embed="rId3"/>
          <a:stretch>
            <a:fillRect/>
          </a:stretch>
        </p:blipFill>
        <p:spPr>
          <a:xfrm>
            <a:off x="162339" y="2448085"/>
            <a:ext cx="6305550" cy="3495675"/>
          </a:xfrm>
          <a:prstGeom prst="rect">
            <a:avLst/>
          </a:prstGeom>
        </p:spPr>
      </p:pic>
    </p:spTree>
    <p:extLst>
      <p:ext uri="{BB962C8B-B14F-4D97-AF65-F5344CB8AC3E}">
        <p14:creationId xmlns:p14="http://schemas.microsoft.com/office/powerpoint/2010/main" val="2724064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List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55</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CDC1EACA-B628-4336-BFA2-5348D3B62303}"/>
              </a:ext>
            </a:extLst>
          </p:cNvPr>
          <p:cNvPicPr>
            <a:picLocks noChangeAspect="1"/>
          </p:cNvPicPr>
          <p:nvPr/>
        </p:nvPicPr>
        <p:blipFill>
          <a:blip r:embed="rId2"/>
          <a:stretch>
            <a:fillRect/>
          </a:stretch>
        </p:blipFill>
        <p:spPr>
          <a:xfrm>
            <a:off x="152400" y="795337"/>
            <a:ext cx="6372225" cy="2828925"/>
          </a:xfrm>
          <a:prstGeom prst="rect">
            <a:avLst/>
          </a:prstGeom>
        </p:spPr>
      </p:pic>
      <p:pic>
        <p:nvPicPr>
          <p:cNvPr id="6" name="Picture 5">
            <a:extLst>
              <a:ext uri="{FF2B5EF4-FFF2-40B4-BE49-F238E27FC236}">
                <a16:creationId xmlns:a16="http://schemas.microsoft.com/office/drawing/2014/main" id="{BAA6D53B-E718-40A4-99A4-464D920E80F5}"/>
              </a:ext>
            </a:extLst>
          </p:cNvPr>
          <p:cNvPicPr>
            <a:picLocks noChangeAspect="1"/>
          </p:cNvPicPr>
          <p:nvPr/>
        </p:nvPicPr>
        <p:blipFill>
          <a:blip r:embed="rId3"/>
          <a:stretch>
            <a:fillRect/>
          </a:stretch>
        </p:blipFill>
        <p:spPr>
          <a:xfrm>
            <a:off x="152400" y="3757613"/>
            <a:ext cx="6096000" cy="2305050"/>
          </a:xfrm>
          <a:prstGeom prst="rect">
            <a:avLst/>
          </a:prstGeom>
        </p:spPr>
      </p:pic>
    </p:spTree>
    <p:extLst>
      <p:ext uri="{BB962C8B-B14F-4D97-AF65-F5344CB8AC3E}">
        <p14:creationId xmlns:p14="http://schemas.microsoft.com/office/powerpoint/2010/main" val="3039831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List </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56</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7" name="Picture 6">
            <a:extLst>
              <a:ext uri="{FF2B5EF4-FFF2-40B4-BE49-F238E27FC236}">
                <a16:creationId xmlns:a16="http://schemas.microsoft.com/office/drawing/2014/main" id="{79E1C5B0-8447-4D4E-A4C7-770D8B240CC7}"/>
              </a:ext>
            </a:extLst>
          </p:cNvPr>
          <p:cNvPicPr>
            <a:picLocks noChangeAspect="1"/>
          </p:cNvPicPr>
          <p:nvPr/>
        </p:nvPicPr>
        <p:blipFill>
          <a:blip r:embed="rId2"/>
          <a:stretch>
            <a:fillRect/>
          </a:stretch>
        </p:blipFill>
        <p:spPr>
          <a:xfrm>
            <a:off x="165652" y="762000"/>
            <a:ext cx="6257925" cy="1704975"/>
          </a:xfrm>
          <a:prstGeom prst="rect">
            <a:avLst/>
          </a:prstGeom>
        </p:spPr>
      </p:pic>
      <p:pic>
        <p:nvPicPr>
          <p:cNvPr id="8" name="Picture 7">
            <a:extLst>
              <a:ext uri="{FF2B5EF4-FFF2-40B4-BE49-F238E27FC236}">
                <a16:creationId xmlns:a16="http://schemas.microsoft.com/office/drawing/2014/main" id="{66167181-5D6B-4D8B-882F-DCF58757237E}"/>
              </a:ext>
            </a:extLst>
          </p:cNvPr>
          <p:cNvPicPr>
            <a:picLocks noChangeAspect="1"/>
          </p:cNvPicPr>
          <p:nvPr/>
        </p:nvPicPr>
        <p:blipFill>
          <a:blip r:embed="rId3"/>
          <a:stretch>
            <a:fillRect/>
          </a:stretch>
        </p:blipFill>
        <p:spPr>
          <a:xfrm>
            <a:off x="223008" y="2630716"/>
            <a:ext cx="6248400" cy="2705100"/>
          </a:xfrm>
          <a:prstGeom prst="rect">
            <a:avLst/>
          </a:prstGeom>
        </p:spPr>
      </p:pic>
    </p:spTree>
    <p:extLst>
      <p:ext uri="{BB962C8B-B14F-4D97-AF65-F5344CB8AC3E}">
        <p14:creationId xmlns:p14="http://schemas.microsoft.com/office/powerpoint/2010/main" val="811839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Tuple</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57</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FDCF8DF0-FE45-426D-98D1-26C3683E021A}"/>
              </a:ext>
            </a:extLst>
          </p:cNvPr>
          <p:cNvPicPr>
            <a:picLocks noChangeAspect="1"/>
          </p:cNvPicPr>
          <p:nvPr/>
        </p:nvPicPr>
        <p:blipFill>
          <a:blip r:embed="rId2"/>
          <a:stretch>
            <a:fillRect/>
          </a:stretch>
        </p:blipFill>
        <p:spPr>
          <a:xfrm>
            <a:off x="228600" y="838200"/>
            <a:ext cx="8458200" cy="1981200"/>
          </a:xfrm>
          <a:prstGeom prst="rect">
            <a:avLst/>
          </a:prstGeom>
        </p:spPr>
      </p:pic>
      <p:pic>
        <p:nvPicPr>
          <p:cNvPr id="6" name="Picture 5">
            <a:extLst>
              <a:ext uri="{FF2B5EF4-FFF2-40B4-BE49-F238E27FC236}">
                <a16:creationId xmlns:a16="http://schemas.microsoft.com/office/drawing/2014/main" id="{E41CAA31-DB8E-45E5-9E30-94EF58E324A3}"/>
              </a:ext>
            </a:extLst>
          </p:cNvPr>
          <p:cNvPicPr>
            <a:picLocks noChangeAspect="1"/>
          </p:cNvPicPr>
          <p:nvPr/>
        </p:nvPicPr>
        <p:blipFill>
          <a:blip r:embed="rId3"/>
          <a:stretch>
            <a:fillRect/>
          </a:stretch>
        </p:blipFill>
        <p:spPr>
          <a:xfrm>
            <a:off x="228600" y="2987903"/>
            <a:ext cx="4572000" cy="1666875"/>
          </a:xfrm>
          <a:prstGeom prst="rect">
            <a:avLst/>
          </a:prstGeom>
        </p:spPr>
      </p:pic>
      <p:pic>
        <p:nvPicPr>
          <p:cNvPr id="9" name="Picture 8">
            <a:extLst>
              <a:ext uri="{FF2B5EF4-FFF2-40B4-BE49-F238E27FC236}">
                <a16:creationId xmlns:a16="http://schemas.microsoft.com/office/drawing/2014/main" id="{DF9F0FAD-21DE-4799-B4CB-7C6452526870}"/>
              </a:ext>
            </a:extLst>
          </p:cNvPr>
          <p:cNvPicPr>
            <a:picLocks noChangeAspect="1"/>
          </p:cNvPicPr>
          <p:nvPr/>
        </p:nvPicPr>
        <p:blipFill>
          <a:blip r:embed="rId4"/>
          <a:stretch>
            <a:fillRect/>
          </a:stretch>
        </p:blipFill>
        <p:spPr>
          <a:xfrm>
            <a:off x="225495" y="4791075"/>
            <a:ext cx="5572125" cy="1838325"/>
          </a:xfrm>
          <a:prstGeom prst="rect">
            <a:avLst/>
          </a:prstGeom>
        </p:spPr>
      </p:pic>
    </p:spTree>
    <p:extLst>
      <p:ext uri="{BB962C8B-B14F-4D97-AF65-F5344CB8AC3E}">
        <p14:creationId xmlns:p14="http://schemas.microsoft.com/office/powerpoint/2010/main" val="16556769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Dictionary</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58</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7" name="Picture 6">
            <a:extLst>
              <a:ext uri="{FF2B5EF4-FFF2-40B4-BE49-F238E27FC236}">
                <a16:creationId xmlns:a16="http://schemas.microsoft.com/office/drawing/2014/main" id="{752851CA-498C-455C-9720-568C5CF2CEA4}"/>
              </a:ext>
            </a:extLst>
          </p:cNvPr>
          <p:cNvPicPr>
            <a:picLocks noChangeAspect="1"/>
          </p:cNvPicPr>
          <p:nvPr/>
        </p:nvPicPr>
        <p:blipFill>
          <a:blip r:embed="rId2"/>
          <a:stretch>
            <a:fillRect/>
          </a:stretch>
        </p:blipFill>
        <p:spPr>
          <a:xfrm>
            <a:off x="228600" y="809625"/>
            <a:ext cx="6153150" cy="1400175"/>
          </a:xfrm>
          <a:prstGeom prst="rect">
            <a:avLst/>
          </a:prstGeom>
        </p:spPr>
      </p:pic>
      <p:pic>
        <p:nvPicPr>
          <p:cNvPr id="8" name="Picture 7">
            <a:extLst>
              <a:ext uri="{FF2B5EF4-FFF2-40B4-BE49-F238E27FC236}">
                <a16:creationId xmlns:a16="http://schemas.microsoft.com/office/drawing/2014/main" id="{AAFC1FC0-2093-4403-BEAD-B93B59612227}"/>
              </a:ext>
            </a:extLst>
          </p:cNvPr>
          <p:cNvPicPr>
            <a:picLocks noChangeAspect="1"/>
          </p:cNvPicPr>
          <p:nvPr/>
        </p:nvPicPr>
        <p:blipFill>
          <a:blip r:embed="rId3"/>
          <a:stretch>
            <a:fillRect/>
          </a:stretch>
        </p:blipFill>
        <p:spPr>
          <a:xfrm>
            <a:off x="228600" y="2347912"/>
            <a:ext cx="6238875" cy="1704975"/>
          </a:xfrm>
          <a:prstGeom prst="rect">
            <a:avLst/>
          </a:prstGeom>
        </p:spPr>
      </p:pic>
      <p:pic>
        <p:nvPicPr>
          <p:cNvPr id="11" name="Picture 10">
            <a:extLst>
              <a:ext uri="{FF2B5EF4-FFF2-40B4-BE49-F238E27FC236}">
                <a16:creationId xmlns:a16="http://schemas.microsoft.com/office/drawing/2014/main" id="{3F610BED-4B19-475B-9CA1-DE8E7953F143}"/>
              </a:ext>
            </a:extLst>
          </p:cNvPr>
          <p:cNvPicPr>
            <a:picLocks noChangeAspect="1"/>
          </p:cNvPicPr>
          <p:nvPr/>
        </p:nvPicPr>
        <p:blipFill>
          <a:blip r:embed="rId4"/>
          <a:stretch>
            <a:fillRect/>
          </a:stretch>
        </p:blipFill>
        <p:spPr>
          <a:xfrm>
            <a:off x="168965" y="4186236"/>
            <a:ext cx="6210300" cy="1990725"/>
          </a:xfrm>
          <a:prstGeom prst="rect">
            <a:avLst/>
          </a:prstGeom>
        </p:spPr>
      </p:pic>
    </p:spTree>
    <p:extLst>
      <p:ext uri="{BB962C8B-B14F-4D97-AF65-F5344CB8AC3E}">
        <p14:creationId xmlns:p14="http://schemas.microsoft.com/office/powerpoint/2010/main" val="2587096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Dictionary</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59</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273FF84B-4CCF-4E9F-9CF5-A74ADCC642E8}"/>
              </a:ext>
            </a:extLst>
          </p:cNvPr>
          <p:cNvPicPr>
            <a:picLocks noChangeAspect="1"/>
          </p:cNvPicPr>
          <p:nvPr/>
        </p:nvPicPr>
        <p:blipFill>
          <a:blip r:embed="rId2"/>
          <a:stretch>
            <a:fillRect/>
          </a:stretch>
        </p:blipFill>
        <p:spPr>
          <a:xfrm>
            <a:off x="228600" y="838200"/>
            <a:ext cx="6210300" cy="3086100"/>
          </a:xfrm>
          <a:prstGeom prst="rect">
            <a:avLst/>
          </a:prstGeom>
        </p:spPr>
      </p:pic>
      <p:pic>
        <p:nvPicPr>
          <p:cNvPr id="6" name="Picture 5">
            <a:extLst>
              <a:ext uri="{FF2B5EF4-FFF2-40B4-BE49-F238E27FC236}">
                <a16:creationId xmlns:a16="http://schemas.microsoft.com/office/drawing/2014/main" id="{40E3B20B-8BA0-4AC2-98BE-0E9F3783512E}"/>
              </a:ext>
            </a:extLst>
          </p:cNvPr>
          <p:cNvPicPr>
            <a:picLocks noChangeAspect="1"/>
          </p:cNvPicPr>
          <p:nvPr/>
        </p:nvPicPr>
        <p:blipFill>
          <a:blip r:embed="rId3"/>
          <a:stretch>
            <a:fillRect/>
          </a:stretch>
        </p:blipFill>
        <p:spPr>
          <a:xfrm>
            <a:off x="219075" y="4099637"/>
            <a:ext cx="6219825" cy="1971675"/>
          </a:xfrm>
          <a:prstGeom prst="rect">
            <a:avLst/>
          </a:prstGeom>
        </p:spPr>
      </p:pic>
    </p:spTree>
    <p:extLst>
      <p:ext uri="{BB962C8B-B14F-4D97-AF65-F5344CB8AC3E}">
        <p14:creationId xmlns:p14="http://schemas.microsoft.com/office/powerpoint/2010/main" val="246243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Why contin..</a:t>
            </a:r>
            <a:br>
              <a:rPr lang="en-US" dirty="0"/>
            </a:br>
            <a:endParaRPr lang="en-US" dirty="0"/>
          </a:p>
        </p:txBody>
      </p:sp>
      <p:sp>
        <p:nvSpPr>
          <p:cNvPr id="3" name="Text Placeholder 2"/>
          <p:cNvSpPr>
            <a:spLocks noGrp="1"/>
          </p:cNvSpPr>
          <p:nvPr>
            <p:ph type="body" sz="quarter" idx="11"/>
          </p:nvPr>
        </p:nvSpPr>
        <p:spPr>
          <a:xfrm>
            <a:off x="76200" y="685800"/>
            <a:ext cx="8991600" cy="5486400"/>
          </a:xfrm>
        </p:spPr>
        <p:txBody>
          <a:bodyPr/>
          <a:lstStyle/>
          <a:p>
            <a:endParaRPr lang="en-US" dirty="0"/>
          </a:p>
          <a:p>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a:t>
            </a:fld>
            <a:r>
              <a:rPr lang="en-US"/>
              <a:t> -</a:t>
            </a:r>
          </a:p>
        </p:txBody>
      </p:sp>
      <p:pic>
        <p:nvPicPr>
          <p:cNvPr id="4" name="Picture 3">
            <a:extLst>
              <a:ext uri="{FF2B5EF4-FFF2-40B4-BE49-F238E27FC236}">
                <a16:creationId xmlns:a16="http://schemas.microsoft.com/office/drawing/2014/main" id="{AC842621-B393-4FEE-B89B-79FBD5223A8D}"/>
              </a:ext>
            </a:extLst>
          </p:cNvPr>
          <p:cNvPicPr>
            <a:picLocks noChangeAspect="1"/>
          </p:cNvPicPr>
          <p:nvPr/>
        </p:nvPicPr>
        <p:blipFill>
          <a:blip r:embed="rId2"/>
          <a:stretch>
            <a:fillRect/>
          </a:stretch>
        </p:blipFill>
        <p:spPr>
          <a:xfrm>
            <a:off x="457200" y="1066800"/>
            <a:ext cx="8077200" cy="4114800"/>
          </a:xfrm>
          <a:prstGeom prst="rect">
            <a:avLst/>
          </a:prstGeom>
        </p:spPr>
      </p:pic>
    </p:spTree>
    <p:extLst>
      <p:ext uri="{BB962C8B-B14F-4D97-AF65-F5344CB8AC3E}">
        <p14:creationId xmlns:p14="http://schemas.microsoft.com/office/powerpoint/2010/main" val="36296727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Dictionary</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60</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7" name="Picture 6">
            <a:extLst>
              <a:ext uri="{FF2B5EF4-FFF2-40B4-BE49-F238E27FC236}">
                <a16:creationId xmlns:a16="http://schemas.microsoft.com/office/drawing/2014/main" id="{2C87776B-5A3F-43B5-A94D-490577AB7E82}"/>
              </a:ext>
            </a:extLst>
          </p:cNvPr>
          <p:cNvPicPr>
            <a:picLocks noChangeAspect="1"/>
          </p:cNvPicPr>
          <p:nvPr/>
        </p:nvPicPr>
        <p:blipFill>
          <a:blip r:embed="rId2"/>
          <a:stretch>
            <a:fillRect/>
          </a:stretch>
        </p:blipFill>
        <p:spPr>
          <a:xfrm>
            <a:off x="152400" y="838200"/>
            <a:ext cx="5600700" cy="1666875"/>
          </a:xfrm>
          <a:prstGeom prst="rect">
            <a:avLst/>
          </a:prstGeom>
        </p:spPr>
      </p:pic>
      <p:pic>
        <p:nvPicPr>
          <p:cNvPr id="8" name="Picture 7">
            <a:extLst>
              <a:ext uri="{FF2B5EF4-FFF2-40B4-BE49-F238E27FC236}">
                <a16:creationId xmlns:a16="http://schemas.microsoft.com/office/drawing/2014/main" id="{FAFC2AD2-89A4-4282-867D-888FC5B6A00C}"/>
              </a:ext>
            </a:extLst>
          </p:cNvPr>
          <p:cNvPicPr>
            <a:picLocks noChangeAspect="1"/>
          </p:cNvPicPr>
          <p:nvPr/>
        </p:nvPicPr>
        <p:blipFill>
          <a:blip r:embed="rId3"/>
          <a:stretch>
            <a:fillRect/>
          </a:stretch>
        </p:blipFill>
        <p:spPr>
          <a:xfrm>
            <a:off x="152400" y="2590800"/>
            <a:ext cx="6229350" cy="2628900"/>
          </a:xfrm>
          <a:prstGeom prst="rect">
            <a:avLst/>
          </a:prstGeom>
        </p:spPr>
      </p:pic>
      <p:pic>
        <p:nvPicPr>
          <p:cNvPr id="9" name="Picture 8">
            <a:extLst>
              <a:ext uri="{FF2B5EF4-FFF2-40B4-BE49-F238E27FC236}">
                <a16:creationId xmlns:a16="http://schemas.microsoft.com/office/drawing/2014/main" id="{1BA2BA76-1F98-4286-A86E-D05216B67155}"/>
              </a:ext>
            </a:extLst>
          </p:cNvPr>
          <p:cNvPicPr>
            <a:picLocks noChangeAspect="1"/>
          </p:cNvPicPr>
          <p:nvPr/>
        </p:nvPicPr>
        <p:blipFill>
          <a:blip r:embed="rId4"/>
          <a:stretch>
            <a:fillRect/>
          </a:stretch>
        </p:blipFill>
        <p:spPr>
          <a:xfrm>
            <a:off x="180975" y="5305425"/>
            <a:ext cx="6172200" cy="1247775"/>
          </a:xfrm>
          <a:prstGeom prst="rect">
            <a:avLst/>
          </a:prstGeom>
        </p:spPr>
      </p:pic>
    </p:spTree>
    <p:extLst>
      <p:ext uri="{BB962C8B-B14F-4D97-AF65-F5344CB8AC3E}">
        <p14:creationId xmlns:p14="http://schemas.microsoft.com/office/powerpoint/2010/main" val="3779664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Dictionary</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61</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A32E8D29-40AA-48FD-AC28-2E5218A44095}"/>
              </a:ext>
            </a:extLst>
          </p:cNvPr>
          <p:cNvPicPr>
            <a:picLocks noChangeAspect="1"/>
          </p:cNvPicPr>
          <p:nvPr/>
        </p:nvPicPr>
        <p:blipFill>
          <a:blip r:embed="rId2"/>
          <a:stretch>
            <a:fillRect/>
          </a:stretch>
        </p:blipFill>
        <p:spPr>
          <a:xfrm>
            <a:off x="228600" y="847725"/>
            <a:ext cx="6200775" cy="2724150"/>
          </a:xfrm>
          <a:prstGeom prst="rect">
            <a:avLst/>
          </a:prstGeom>
        </p:spPr>
      </p:pic>
    </p:spTree>
    <p:extLst>
      <p:ext uri="{BB962C8B-B14F-4D97-AF65-F5344CB8AC3E}">
        <p14:creationId xmlns:p14="http://schemas.microsoft.com/office/powerpoint/2010/main" val="6637029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Functions</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62</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DC17AC9C-7C70-4593-A3B5-650A3A77F05D}"/>
              </a:ext>
            </a:extLst>
          </p:cNvPr>
          <p:cNvPicPr>
            <a:picLocks noChangeAspect="1"/>
          </p:cNvPicPr>
          <p:nvPr/>
        </p:nvPicPr>
        <p:blipFill>
          <a:blip r:embed="rId2"/>
          <a:stretch>
            <a:fillRect/>
          </a:stretch>
        </p:blipFill>
        <p:spPr>
          <a:xfrm>
            <a:off x="188843" y="762000"/>
            <a:ext cx="8497957" cy="1695450"/>
          </a:xfrm>
          <a:prstGeom prst="rect">
            <a:avLst/>
          </a:prstGeom>
        </p:spPr>
      </p:pic>
      <p:pic>
        <p:nvPicPr>
          <p:cNvPr id="8" name="Picture 7">
            <a:extLst>
              <a:ext uri="{FF2B5EF4-FFF2-40B4-BE49-F238E27FC236}">
                <a16:creationId xmlns:a16="http://schemas.microsoft.com/office/drawing/2014/main" id="{1BD1D1AC-8330-468B-A5C5-628BD31510D1}"/>
              </a:ext>
            </a:extLst>
          </p:cNvPr>
          <p:cNvPicPr>
            <a:picLocks noChangeAspect="1"/>
          </p:cNvPicPr>
          <p:nvPr/>
        </p:nvPicPr>
        <p:blipFill>
          <a:blip r:embed="rId3"/>
          <a:stretch>
            <a:fillRect/>
          </a:stretch>
        </p:blipFill>
        <p:spPr>
          <a:xfrm>
            <a:off x="152400" y="2533650"/>
            <a:ext cx="6438900" cy="4095750"/>
          </a:xfrm>
          <a:prstGeom prst="rect">
            <a:avLst/>
          </a:prstGeom>
        </p:spPr>
      </p:pic>
    </p:spTree>
    <p:extLst>
      <p:ext uri="{BB962C8B-B14F-4D97-AF65-F5344CB8AC3E}">
        <p14:creationId xmlns:p14="http://schemas.microsoft.com/office/powerpoint/2010/main" val="2645458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Functions</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63</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5D3FD461-D27D-4B28-B935-6EC3BC21081E}"/>
              </a:ext>
            </a:extLst>
          </p:cNvPr>
          <p:cNvPicPr>
            <a:picLocks noChangeAspect="1"/>
          </p:cNvPicPr>
          <p:nvPr/>
        </p:nvPicPr>
        <p:blipFill>
          <a:blip r:embed="rId2"/>
          <a:stretch>
            <a:fillRect/>
          </a:stretch>
        </p:blipFill>
        <p:spPr>
          <a:xfrm>
            <a:off x="304800" y="838200"/>
            <a:ext cx="6296025" cy="3571875"/>
          </a:xfrm>
          <a:prstGeom prst="rect">
            <a:avLst/>
          </a:prstGeom>
        </p:spPr>
      </p:pic>
      <p:pic>
        <p:nvPicPr>
          <p:cNvPr id="7" name="Picture 6">
            <a:extLst>
              <a:ext uri="{FF2B5EF4-FFF2-40B4-BE49-F238E27FC236}">
                <a16:creationId xmlns:a16="http://schemas.microsoft.com/office/drawing/2014/main" id="{B214845C-7B88-44F3-8C0C-ED50C4B0BC8C}"/>
              </a:ext>
            </a:extLst>
          </p:cNvPr>
          <p:cNvPicPr>
            <a:picLocks noChangeAspect="1"/>
          </p:cNvPicPr>
          <p:nvPr/>
        </p:nvPicPr>
        <p:blipFill>
          <a:blip r:embed="rId3"/>
          <a:stretch>
            <a:fillRect/>
          </a:stretch>
        </p:blipFill>
        <p:spPr>
          <a:xfrm>
            <a:off x="311426" y="4650016"/>
            <a:ext cx="3200400" cy="1524000"/>
          </a:xfrm>
          <a:prstGeom prst="rect">
            <a:avLst/>
          </a:prstGeom>
        </p:spPr>
      </p:pic>
    </p:spTree>
    <p:extLst>
      <p:ext uri="{BB962C8B-B14F-4D97-AF65-F5344CB8AC3E}">
        <p14:creationId xmlns:p14="http://schemas.microsoft.com/office/powerpoint/2010/main" val="1269179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Functions</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64</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9EE7DF62-9C22-4852-AE8E-F72DDCDEA490}"/>
              </a:ext>
            </a:extLst>
          </p:cNvPr>
          <p:cNvPicPr>
            <a:picLocks noChangeAspect="1"/>
          </p:cNvPicPr>
          <p:nvPr/>
        </p:nvPicPr>
        <p:blipFill>
          <a:blip r:embed="rId2"/>
          <a:stretch>
            <a:fillRect/>
          </a:stretch>
        </p:blipFill>
        <p:spPr>
          <a:xfrm>
            <a:off x="228600" y="838200"/>
            <a:ext cx="8763000" cy="3352800"/>
          </a:xfrm>
          <a:prstGeom prst="rect">
            <a:avLst/>
          </a:prstGeom>
        </p:spPr>
      </p:pic>
    </p:spTree>
    <p:extLst>
      <p:ext uri="{BB962C8B-B14F-4D97-AF65-F5344CB8AC3E}">
        <p14:creationId xmlns:p14="http://schemas.microsoft.com/office/powerpoint/2010/main" val="2994141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Functions</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65</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332D4581-6C36-4776-B233-7A87553FF18C}"/>
              </a:ext>
            </a:extLst>
          </p:cNvPr>
          <p:cNvPicPr>
            <a:picLocks noChangeAspect="1"/>
          </p:cNvPicPr>
          <p:nvPr/>
        </p:nvPicPr>
        <p:blipFill>
          <a:blip r:embed="rId2"/>
          <a:stretch>
            <a:fillRect/>
          </a:stretch>
        </p:blipFill>
        <p:spPr>
          <a:xfrm>
            <a:off x="304800" y="762000"/>
            <a:ext cx="6229350" cy="3486150"/>
          </a:xfrm>
          <a:prstGeom prst="rect">
            <a:avLst/>
          </a:prstGeom>
        </p:spPr>
      </p:pic>
    </p:spTree>
    <p:extLst>
      <p:ext uri="{BB962C8B-B14F-4D97-AF65-F5344CB8AC3E}">
        <p14:creationId xmlns:p14="http://schemas.microsoft.com/office/powerpoint/2010/main" val="3774918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Functions</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66</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A3739CE5-06B2-4E17-8F97-B47EF967B33C}"/>
              </a:ext>
            </a:extLst>
          </p:cNvPr>
          <p:cNvPicPr>
            <a:picLocks noChangeAspect="1"/>
          </p:cNvPicPr>
          <p:nvPr/>
        </p:nvPicPr>
        <p:blipFill>
          <a:blip r:embed="rId2"/>
          <a:stretch>
            <a:fillRect/>
          </a:stretch>
        </p:blipFill>
        <p:spPr>
          <a:xfrm>
            <a:off x="152400" y="890587"/>
            <a:ext cx="8458200" cy="4619625"/>
          </a:xfrm>
          <a:prstGeom prst="rect">
            <a:avLst/>
          </a:prstGeom>
        </p:spPr>
      </p:pic>
    </p:spTree>
    <p:extLst>
      <p:ext uri="{BB962C8B-B14F-4D97-AF65-F5344CB8AC3E}">
        <p14:creationId xmlns:p14="http://schemas.microsoft.com/office/powerpoint/2010/main" val="12169434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Functions</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67</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ED881AE7-0AFB-4A40-8E9E-8D574D0AF832}"/>
              </a:ext>
            </a:extLst>
          </p:cNvPr>
          <p:cNvPicPr>
            <a:picLocks noChangeAspect="1"/>
          </p:cNvPicPr>
          <p:nvPr/>
        </p:nvPicPr>
        <p:blipFill>
          <a:blip r:embed="rId2"/>
          <a:stretch>
            <a:fillRect/>
          </a:stretch>
        </p:blipFill>
        <p:spPr>
          <a:xfrm>
            <a:off x="228600" y="838200"/>
            <a:ext cx="8686800" cy="3200400"/>
          </a:xfrm>
          <a:prstGeom prst="rect">
            <a:avLst/>
          </a:prstGeom>
        </p:spPr>
      </p:pic>
    </p:spTree>
    <p:extLst>
      <p:ext uri="{BB962C8B-B14F-4D97-AF65-F5344CB8AC3E}">
        <p14:creationId xmlns:p14="http://schemas.microsoft.com/office/powerpoint/2010/main" val="12135473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Functions</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68</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1ED1F21D-2C81-4CAB-AEA3-3AD1FDAAD72E}"/>
              </a:ext>
            </a:extLst>
          </p:cNvPr>
          <p:cNvPicPr>
            <a:picLocks noChangeAspect="1"/>
          </p:cNvPicPr>
          <p:nvPr/>
        </p:nvPicPr>
        <p:blipFill>
          <a:blip r:embed="rId2"/>
          <a:stretch>
            <a:fillRect/>
          </a:stretch>
        </p:blipFill>
        <p:spPr>
          <a:xfrm>
            <a:off x="188842" y="762000"/>
            <a:ext cx="8650357" cy="3400425"/>
          </a:xfrm>
          <a:prstGeom prst="rect">
            <a:avLst/>
          </a:prstGeom>
        </p:spPr>
      </p:pic>
    </p:spTree>
    <p:extLst>
      <p:ext uri="{BB962C8B-B14F-4D97-AF65-F5344CB8AC3E}">
        <p14:creationId xmlns:p14="http://schemas.microsoft.com/office/powerpoint/2010/main" val="33902089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Functions</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69</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B080F118-9C8D-42AF-921D-16492557247A}"/>
              </a:ext>
            </a:extLst>
          </p:cNvPr>
          <p:cNvPicPr>
            <a:picLocks noChangeAspect="1"/>
          </p:cNvPicPr>
          <p:nvPr/>
        </p:nvPicPr>
        <p:blipFill>
          <a:blip r:embed="rId2"/>
          <a:stretch>
            <a:fillRect/>
          </a:stretch>
        </p:blipFill>
        <p:spPr>
          <a:xfrm>
            <a:off x="304800" y="838200"/>
            <a:ext cx="6400800" cy="4991100"/>
          </a:xfrm>
          <a:prstGeom prst="rect">
            <a:avLst/>
          </a:prstGeom>
        </p:spPr>
      </p:pic>
    </p:spTree>
    <p:extLst>
      <p:ext uri="{BB962C8B-B14F-4D97-AF65-F5344CB8AC3E}">
        <p14:creationId xmlns:p14="http://schemas.microsoft.com/office/powerpoint/2010/main" val="287181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Why contin..</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a:t>
            </a:fld>
            <a:r>
              <a:rPr lang="en-US"/>
              <a:t> -</a:t>
            </a:r>
          </a:p>
        </p:txBody>
      </p:sp>
      <p:sp>
        <p:nvSpPr>
          <p:cNvPr id="7" name="Rectangle 6">
            <a:extLst>
              <a:ext uri="{FF2B5EF4-FFF2-40B4-BE49-F238E27FC236}">
                <a16:creationId xmlns:a16="http://schemas.microsoft.com/office/drawing/2014/main" id="{FDCA3ADE-C737-43E3-9335-0E25EE9F3001}"/>
              </a:ext>
            </a:extLst>
          </p:cNvPr>
          <p:cNvSpPr/>
          <p:nvPr/>
        </p:nvSpPr>
        <p:spPr>
          <a:xfrm>
            <a:off x="228600" y="685800"/>
            <a:ext cx="8686800" cy="2862322"/>
          </a:xfrm>
          <a:prstGeom prst="rect">
            <a:avLst/>
          </a:prstGeom>
        </p:spPr>
        <p:txBody>
          <a:bodyPr wrap="square">
            <a:spAutoFit/>
          </a:bodyPr>
          <a:lstStyle/>
          <a:p>
            <a:r>
              <a:rPr lang="en-US" b="1" dirty="0">
                <a:solidFill>
                  <a:srgbClr val="3A3A3A"/>
                </a:solidFill>
                <a:latin typeface="-apple-system"/>
              </a:rPr>
              <a:t>Frameworks and Libraries</a:t>
            </a:r>
          </a:p>
          <a:p>
            <a:r>
              <a:rPr lang="en-US" dirty="0">
                <a:solidFill>
                  <a:srgbClr val="3A3A3A"/>
                </a:solidFill>
                <a:latin typeface="-apple-system"/>
              </a:rPr>
              <a:t>Python provides various frameworks for different development fields. There are some popular frameworks given below:</a:t>
            </a:r>
          </a:p>
          <a:p>
            <a:endParaRPr lang="en-US" dirty="0">
              <a:solidFill>
                <a:srgbClr val="3A3A3A"/>
              </a:solidFill>
              <a:latin typeface="-apple-system"/>
            </a:endParaRPr>
          </a:p>
          <a:p>
            <a:pPr marL="285750" indent="-285750">
              <a:buFont typeface="Wingdings" panose="05000000000000000000" pitchFamily="2" charset="2"/>
              <a:buChar char="Ø"/>
            </a:pPr>
            <a:r>
              <a:rPr lang="en-US" dirty="0">
                <a:solidFill>
                  <a:srgbClr val="3A3A3A"/>
                </a:solidFill>
                <a:latin typeface="-apple-system"/>
              </a:rPr>
              <a:t>Web development (Server-side): Django is the most popular web development framework of Python. Flask, Pyramid, </a:t>
            </a:r>
            <a:r>
              <a:rPr lang="en-US" dirty="0" err="1">
                <a:solidFill>
                  <a:srgbClr val="3A3A3A"/>
                </a:solidFill>
                <a:latin typeface="-apple-system"/>
              </a:rPr>
              <a:t>CherryPy</a:t>
            </a:r>
            <a:r>
              <a:rPr lang="en-US" dirty="0">
                <a:solidFill>
                  <a:srgbClr val="3A3A3A"/>
                </a:solidFill>
                <a:latin typeface="-apple-system"/>
              </a:rPr>
              <a:t>, and others are also used for development.</a:t>
            </a:r>
          </a:p>
          <a:p>
            <a:pPr marL="285750" indent="-285750">
              <a:buFont typeface="Wingdings" panose="05000000000000000000" pitchFamily="2" charset="2"/>
              <a:buChar char="Ø"/>
            </a:pPr>
            <a:r>
              <a:rPr lang="en-US" dirty="0">
                <a:solidFill>
                  <a:srgbClr val="3A3A3A"/>
                </a:solidFill>
                <a:latin typeface="-apple-system"/>
              </a:rPr>
              <a:t>GUIs based applications:  Tk, </a:t>
            </a:r>
            <a:r>
              <a:rPr lang="en-US" dirty="0" err="1">
                <a:solidFill>
                  <a:srgbClr val="3A3A3A"/>
                </a:solidFill>
                <a:latin typeface="-apple-system"/>
              </a:rPr>
              <a:t>PyGTK</a:t>
            </a:r>
            <a:r>
              <a:rPr lang="en-US" dirty="0">
                <a:solidFill>
                  <a:srgbClr val="3A3A3A"/>
                </a:solidFill>
                <a:latin typeface="-apple-system"/>
              </a:rPr>
              <a:t>, </a:t>
            </a:r>
            <a:r>
              <a:rPr lang="en-US" dirty="0" err="1">
                <a:solidFill>
                  <a:srgbClr val="3A3A3A"/>
                </a:solidFill>
                <a:latin typeface="-apple-system"/>
              </a:rPr>
              <a:t>PyQt</a:t>
            </a:r>
            <a:r>
              <a:rPr lang="en-US" dirty="0">
                <a:solidFill>
                  <a:srgbClr val="3A3A3A"/>
                </a:solidFill>
                <a:latin typeface="-apple-system"/>
              </a:rPr>
              <a:t>, </a:t>
            </a:r>
            <a:r>
              <a:rPr lang="en-US" dirty="0" err="1">
                <a:solidFill>
                  <a:srgbClr val="3A3A3A"/>
                </a:solidFill>
                <a:latin typeface="-apple-system"/>
              </a:rPr>
              <a:t>PyJs</a:t>
            </a:r>
            <a:r>
              <a:rPr lang="en-US" dirty="0">
                <a:solidFill>
                  <a:srgbClr val="3A3A3A"/>
                </a:solidFill>
                <a:latin typeface="-apple-system"/>
              </a:rPr>
              <a:t>, </a:t>
            </a:r>
            <a:r>
              <a:rPr lang="en-US" dirty="0" err="1">
                <a:solidFill>
                  <a:srgbClr val="3A3A3A"/>
                </a:solidFill>
                <a:latin typeface="-apple-system"/>
              </a:rPr>
              <a:t>etc</a:t>
            </a:r>
            <a:endParaRPr lang="en-US" dirty="0">
              <a:solidFill>
                <a:srgbClr val="3A3A3A"/>
              </a:solidFill>
              <a:latin typeface="-apple-system"/>
            </a:endParaRPr>
          </a:p>
          <a:p>
            <a:pPr marL="285750" indent="-285750">
              <a:buFont typeface="Wingdings" panose="05000000000000000000" pitchFamily="2" charset="2"/>
              <a:buChar char="Ø"/>
            </a:pPr>
            <a:r>
              <a:rPr lang="en-US" dirty="0">
                <a:solidFill>
                  <a:srgbClr val="3A3A3A"/>
                </a:solidFill>
                <a:latin typeface="-apple-system"/>
              </a:rPr>
              <a:t>Machine Learning: TensorFlow, </a:t>
            </a:r>
            <a:r>
              <a:rPr lang="en-US" dirty="0" err="1">
                <a:solidFill>
                  <a:srgbClr val="3A3A3A"/>
                </a:solidFill>
                <a:latin typeface="-apple-system"/>
              </a:rPr>
              <a:t>PyTorch</a:t>
            </a:r>
            <a:r>
              <a:rPr lang="en-US" dirty="0">
                <a:solidFill>
                  <a:srgbClr val="3A3A3A"/>
                </a:solidFill>
                <a:latin typeface="-apple-system"/>
              </a:rPr>
              <a:t>, </a:t>
            </a:r>
            <a:r>
              <a:rPr lang="en-US" b="1" dirty="0" err="1">
                <a:solidFill>
                  <a:srgbClr val="3A3A3A"/>
                </a:solidFill>
                <a:latin typeface="-apple-system"/>
              </a:rPr>
              <a:t>Scikit</a:t>
            </a:r>
            <a:r>
              <a:rPr lang="en-US" b="1" dirty="0">
                <a:solidFill>
                  <a:srgbClr val="3A3A3A"/>
                </a:solidFill>
                <a:latin typeface="-apple-system"/>
              </a:rPr>
              <a:t>-learn</a:t>
            </a:r>
            <a:r>
              <a:rPr lang="en-US" dirty="0">
                <a:solidFill>
                  <a:srgbClr val="3A3A3A"/>
                </a:solidFill>
                <a:latin typeface="-apple-system"/>
              </a:rPr>
              <a:t>, Matplotlib, </a:t>
            </a:r>
            <a:r>
              <a:rPr lang="en-US" dirty="0" err="1">
                <a:solidFill>
                  <a:srgbClr val="3A3A3A"/>
                </a:solidFill>
                <a:latin typeface="-apple-system"/>
              </a:rPr>
              <a:t>etc</a:t>
            </a:r>
            <a:endParaRPr lang="en-US" dirty="0">
              <a:solidFill>
                <a:srgbClr val="3A3A3A"/>
              </a:solidFill>
              <a:latin typeface="-apple-system"/>
            </a:endParaRPr>
          </a:p>
          <a:p>
            <a:pPr marL="285750" indent="-285750">
              <a:buFont typeface="Wingdings" panose="05000000000000000000" pitchFamily="2" charset="2"/>
              <a:buChar char="Ø"/>
            </a:pPr>
            <a:r>
              <a:rPr lang="en-US" dirty="0">
                <a:solidFill>
                  <a:srgbClr val="3A3A3A"/>
                </a:solidFill>
                <a:latin typeface="-apple-system"/>
              </a:rPr>
              <a:t>Mathematics: </a:t>
            </a:r>
            <a:r>
              <a:rPr lang="en-US" dirty="0" err="1">
                <a:solidFill>
                  <a:srgbClr val="3A3A3A"/>
                </a:solidFill>
                <a:latin typeface="-apple-system"/>
              </a:rPr>
              <a:t>Numpy</a:t>
            </a:r>
            <a:r>
              <a:rPr lang="en-US" dirty="0">
                <a:solidFill>
                  <a:srgbClr val="3A3A3A"/>
                </a:solidFill>
                <a:latin typeface="-apple-system"/>
              </a:rPr>
              <a:t>, Pandas, etc.</a:t>
            </a:r>
            <a:endParaRPr lang="en-US" b="0" i="0" dirty="0">
              <a:solidFill>
                <a:srgbClr val="3A3A3A"/>
              </a:solidFill>
              <a:effectLst/>
              <a:latin typeface="-apple-system"/>
            </a:endParaRPr>
          </a:p>
        </p:txBody>
      </p:sp>
      <p:sp>
        <p:nvSpPr>
          <p:cNvPr id="8" name="Rectangle 7">
            <a:extLst>
              <a:ext uri="{FF2B5EF4-FFF2-40B4-BE49-F238E27FC236}">
                <a16:creationId xmlns:a16="http://schemas.microsoft.com/office/drawing/2014/main" id="{EFBE4C4F-5601-4D95-B5D2-778E1C8A1536}"/>
              </a:ext>
            </a:extLst>
          </p:cNvPr>
          <p:cNvSpPr/>
          <p:nvPr/>
        </p:nvSpPr>
        <p:spPr>
          <a:xfrm>
            <a:off x="381000" y="3538478"/>
            <a:ext cx="8686800" cy="2862322"/>
          </a:xfrm>
          <a:prstGeom prst="rect">
            <a:avLst/>
          </a:prstGeom>
        </p:spPr>
        <p:txBody>
          <a:bodyPr wrap="square">
            <a:spAutoFit/>
          </a:bodyPr>
          <a:lstStyle/>
          <a:p>
            <a:r>
              <a:rPr lang="en-US" b="1" dirty="0">
                <a:solidFill>
                  <a:srgbClr val="3A3A3A"/>
                </a:solidFill>
                <a:latin typeface="-apple-system"/>
              </a:rPr>
              <a:t>Object-Oriented Approach</a:t>
            </a:r>
          </a:p>
          <a:p>
            <a:r>
              <a:rPr lang="en-US" dirty="0">
                <a:solidFill>
                  <a:srgbClr val="3A3A3A"/>
                </a:solidFill>
                <a:latin typeface="-apple-system"/>
              </a:rPr>
              <a:t>Python supports object-oriented programming approach. In object-oriented programming, OOPs concepts are based on creating reusable code and solve programming problems by creating objects. These concepts are also known as </a:t>
            </a:r>
            <a:r>
              <a:rPr lang="en-US" b="1" dirty="0">
                <a:solidFill>
                  <a:srgbClr val="3A3A3A"/>
                </a:solidFill>
                <a:latin typeface="-apple-system"/>
              </a:rPr>
              <a:t>DRY</a:t>
            </a:r>
            <a:r>
              <a:rPr lang="en-US" dirty="0">
                <a:solidFill>
                  <a:srgbClr val="3A3A3A"/>
                </a:solidFill>
                <a:latin typeface="-apple-system"/>
              </a:rPr>
              <a:t> (Don’t Repeat Yourself).</a:t>
            </a:r>
          </a:p>
          <a:p>
            <a:r>
              <a:rPr lang="en-US" dirty="0">
                <a:solidFill>
                  <a:srgbClr val="3A3A3A"/>
                </a:solidFill>
                <a:latin typeface="-apple-system"/>
              </a:rPr>
              <a:t>In Python, OOPs concepts are given below</a:t>
            </a:r>
          </a:p>
          <a:p>
            <a:pPr marL="742950" lvl="1" indent="-285750">
              <a:buFont typeface="Arial" panose="020B0604020202020204" pitchFamily="34" charset="0"/>
              <a:buChar char="•"/>
            </a:pPr>
            <a:r>
              <a:rPr lang="en-US" b="1" dirty="0">
                <a:solidFill>
                  <a:srgbClr val="3A3A3A"/>
                </a:solidFill>
                <a:latin typeface="-apple-system"/>
              </a:rPr>
              <a:t>Classes</a:t>
            </a:r>
            <a:endParaRPr lang="en-US" dirty="0">
              <a:solidFill>
                <a:srgbClr val="3A3A3A"/>
              </a:solidFill>
              <a:latin typeface="-apple-system"/>
            </a:endParaRPr>
          </a:p>
          <a:p>
            <a:pPr marL="742950" lvl="1" indent="-285750">
              <a:buFont typeface="Arial" panose="020B0604020202020204" pitchFamily="34" charset="0"/>
              <a:buChar char="•"/>
            </a:pPr>
            <a:r>
              <a:rPr lang="en-US" b="1" dirty="0">
                <a:solidFill>
                  <a:srgbClr val="3A3A3A"/>
                </a:solidFill>
                <a:latin typeface="-apple-system"/>
              </a:rPr>
              <a:t>Objects</a:t>
            </a:r>
            <a:endParaRPr lang="en-US" dirty="0">
              <a:solidFill>
                <a:srgbClr val="3A3A3A"/>
              </a:solidFill>
              <a:latin typeface="-apple-system"/>
            </a:endParaRPr>
          </a:p>
          <a:p>
            <a:pPr marL="742950" lvl="1" indent="-285750">
              <a:buFont typeface="Arial" panose="020B0604020202020204" pitchFamily="34" charset="0"/>
              <a:buChar char="•"/>
            </a:pPr>
            <a:r>
              <a:rPr lang="en-US" b="1" dirty="0">
                <a:solidFill>
                  <a:srgbClr val="3A3A3A"/>
                </a:solidFill>
                <a:latin typeface="-apple-system"/>
              </a:rPr>
              <a:t>Inheritance</a:t>
            </a:r>
            <a:endParaRPr lang="en-US" dirty="0">
              <a:solidFill>
                <a:srgbClr val="3A3A3A"/>
              </a:solidFill>
              <a:latin typeface="-apple-system"/>
            </a:endParaRPr>
          </a:p>
          <a:p>
            <a:pPr marL="742950" lvl="1" indent="-285750">
              <a:buFont typeface="Arial" panose="020B0604020202020204" pitchFamily="34" charset="0"/>
              <a:buChar char="•"/>
            </a:pPr>
            <a:r>
              <a:rPr lang="en-US" b="1" dirty="0">
                <a:solidFill>
                  <a:srgbClr val="3A3A3A"/>
                </a:solidFill>
                <a:latin typeface="-apple-system"/>
              </a:rPr>
              <a:t>Polymorphism</a:t>
            </a:r>
            <a:endParaRPr lang="en-US" dirty="0">
              <a:solidFill>
                <a:srgbClr val="3A3A3A"/>
              </a:solidFill>
              <a:latin typeface="-apple-system"/>
            </a:endParaRPr>
          </a:p>
          <a:p>
            <a:pPr marL="742950" lvl="1" indent="-285750">
              <a:buFont typeface="Arial" panose="020B0604020202020204" pitchFamily="34" charset="0"/>
              <a:buChar char="•"/>
            </a:pPr>
            <a:r>
              <a:rPr lang="en-US" b="1" dirty="0">
                <a:solidFill>
                  <a:srgbClr val="3A3A3A"/>
                </a:solidFill>
                <a:latin typeface="-apple-system"/>
              </a:rPr>
              <a:t>Encapsulation</a:t>
            </a:r>
            <a:endParaRPr lang="en-US" b="0" i="0" dirty="0">
              <a:solidFill>
                <a:srgbClr val="3A3A3A"/>
              </a:solidFill>
              <a:effectLst/>
              <a:latin typeface="-apple-system"/>
            </a:endParaRPr>
          </a:p>
        </p:txBody>
      </p:sp>
    </p:spTree>
    <p:extLst>
      <p:ext uri="{BB962C8B-B14F-4D97-AF65-F5344CB8AC3E}">
        <p14:creationId xmlns:p14="http://schemas.microsoft.com/office/powerpoint/2010/main" val="24181161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Functions</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70</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6" name="Picture 5">
            <a:extLst>
              <a:ext uri="{FF2B5EF4-FFF2-40B4-BE49-F238E27FC236}">
                <a16:creationId xmlns:a16="http://schemas.microsoft.com/office/drawing/2014/main" id="{5B4789B7-E275-4467-A07D-E5EB6A0184C8}"/>
              </a:ext>
            </a:extLst>
          </p:cNvPr>
          <p:cNvPicPr>
            <a:picLocks noChangeAspect="1"/>
          </p:cNvPicPr>
          <p:nvPr/>
        </p:nvPicPr>
        <p:blipFill>
          <a:blip r:embed="rId2"/>
          <a:stretch>
            <a:fillRect/>
          </a:stretch>
        </p:blipFill>
        <p:spPr>
          <a:xfrm>
            <a:off x="228600" y="838200"/>
            <a:ext cx="6353175" cy="3933825"/>
          </a:xfrm>
          <a:prstGeom prst="rect">
            <a:avLst/>
          </a:prstGeom>
        </p:spPr>
      </p:pic>
    </p:spTree>
    <p:extLst>
      <p:ext uri="{BB962C8B-B14F-4D97-AF65-F5344CB8AC3E}">
        <p14:creationId xmlns:p14="http://schemas.microsoft.com/office/powerpoint/2010/main" val="426885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Functions</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71</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1219200"/>
            <a:ext cx="8839200" cy="1981200"/>
          </a:xfrm>
        </p:spPr>
        <p:txBody>
          <a:bodyPr/>
          <a:lstStyle/>
          <a:p>
            <a:r>
              <a:rPr lang="en-US" dirty="0"/>
              <a:t> </a:t>
            </a:r>
          </a:p>
        </p:txBody>
      </p:sp>
      <p:pic>
        <p:nvPicPr>
          <p:cNvPr id="3" name="Picture 2">
            <a:extLst>
              <a:ext uri="{FF2B5EF4-FFF2-40B4-BE49-F238E27FC236}">
                <a16:creationId xmlns:a16="http://schemas.microsoft.com/office/drawing/2014/main" id="{3A05B707-898C-4E1C-B94B-16AA5AEC3706}"/>
              </a:ext>
            </a:extLst>
          </p:cNvPr>
          <p:cNvPicPr>
            <a:picLocks noChangeAspect="1"/>
          </p:cNvPicPr>
          <p:nvPr/>
        </p:nvPicPr>
        <p:blipFill>
          <a:blip r:embed="rId2"/>
          <a:stretch>
            <a:fillRect/>
          </a:stretch>
        </p:blipFill>
        <p:spPr>
          <a:xfrm>
            <a:off x="228600" y="762000"/>
            <a:ext cx="6324600" cy="3552825"/>
          </a:xfrm>
          <a:prstGeom prst="rect">
            <a:avLst/>
          </a:prstGeom>
        </p:spPr>
      </p:pic>
    </p:spTree>
    <p:extLst>
      <p:ext uri="{BB962C8B-B14F-4D97-AF65-F5344CB8AC3E}">
        <p14:creationId xmlns:p14="http://schemas.microsoft.com/office/powerpoint/2010/main" val="40181726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File Handling</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72</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6" name="Picture 5">
            <a:extLst>
              <a:ext uri="{FF2B5EF4-FFF2-40B4-BE49-F238E27FC236}">
                <a16:creationId xmlns:a16="http://schemas.microsoft.com/office/drawing/2014/main" id="{C50E975C-261D-4F0B-A608-1B86B4C770CF}"/>
              </a:ext>
            </a:extLst>
          </p:cNvPr>
          <p:cNvPicPr>
            <a:picLocks noChangeAspect="1"/>
          </p:cNvPicPr>
          <p:nvPr/>
        </p:nvPicPr>
        <p:blipFill>
          <a:blip r:embed="rId2"/>
          <a:stretch>
            <a:fillRect/>
          </a:stretch>
        </p:blipFill>
        <p:spPr>
          <a:xfrm>
            <a:off x="152399" y="795592"/>
            <a:ext cx="6429375" cy="3209925"/>
          </a:xfrm>
          <a:prstGeom prst="rect">
            <a:avLst/>
          </a:prstGeom>
        </p:spPr>
      </p:pic>
      <p:pic>
        <p:nvPicPr>
          <p:cNvPr id="7" name="Picture 6">
            <a:extLst>
              <a:ext uri="{FF2B5EF4-FFF2-40B4-BE49-F238E27FC236}">
                <a16:creationId xmlns:a16="http://schemas.microsoft.com/office/drawing/2014/main" id="{A5F4B9CB-1147-4784-8A4F-028652204600}"/>
              </a:ext>
            </a:extLst>
          </p:cNvPr>
          <p:cNvPicPr>
            <a:picLocks noChangeAspect="1"/>
          </p:cNvPicPr>
          <p:nvPr/>
        </p:nvPicPr>
        <p:blipFill>
          <a:blip r:embed="rId3"/>
          <a:stretch>
            <a:fillRect/>
          </a:stretch>
        </p:blipFill>
        <p:spPr>
          <a:xfrm>
            <a:off x="133143" y="3859715"/>
            <a:ext cx="6429375" cy="2876550"/>
          </a:xfrm>
          <a:prstGeom prst="rect">
            <a:avLst/>
          </a:prstGeom>
        </p:spPr>
      </p:pic>
    </p:spTree>
    <p:extLst>
      <p:ext uri="{BB962C8B-B14F-4D97-AF65-F5344CB8AC3E}">
        <p14:creationId xmlns:p14="http://schemas.microsoft.com/office/powerpoint/2010/main" val="3446021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File Handling</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73</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3" name="Picture 2">
            <a:extLst>
              <a:ext uri="{FF2B5EF4-FFF2-40B4-BE49-F238E27FC236}">
                <a16:creationId xmlns:a16="http://schemas.microsoft.com/office/drawing/2014/main" id="{5E47B0B1-710B-4216-91DA-D22604B2D2E6}"/>
              </a:ext>
            </a:extLst>
          </p:cNvPr>
          <p:cNvPicPr>
            <a:picLocks noChangeAspect="1"/>
          </p:cNvPicPr>
          <p:nvPr/>
        </p:nvPicPr>
        <p:blipFill>
          <a:blip r:embed="rId2"/>
          <a:stretch>
            <a:fillRect/>
          </a:stretch>
        </p:blipFill>
        <p:spPr>
          <a:xfrm>
            <a:off x="152400" y="671512"/>
            <a:ext cx="6210300" cy="5514975"/>
          </a:xfrm>
          <a:prstGeom prst="rect">
            <a:avLst/>
          </a:prstGeom>
        </p:spPr>
      </p:pic>
      <p:pic>
        <p:nvPicPr>
          <p:cNvPr id="8" name="Picture 7">
            <a:extLst>
              <a:ext uri="{FF2B5EF4-FFF2-40B4-BE49-F238E27FC236}">
                <a16:creationId xmlns:a16="http://schemas.microsoft.com/office/drawing/2014/main" id="{0C707F25-954D-44AF-82E5-B28E5463DDE0}"/>
              </a:ext>
            </a:extLst>
          </p:cNvPr>
          <p:cNvPicPr>
            <a:picLocks noChangeAspect="1"/>
          </p:cNvPicPr>
          <p:nvPr/>
        </p:nvPicPr>
        <p:blipFill>
          <a:blip r:embed="rId3"/>
          <a:stretch>
            <a:fillRect/>
          </a:stretch>
        </p:blipFill>
        <p:spPr>
          <a:xfrm>
            <a:off x="152400" y="6105938"/>
            <a:ext cx="6191250" cy="619125"/>
          </a:xfrm>
          <a:prstGeom prst="rect">
            <a:avLst/>
          </a:prstGeom>
        </p:spPr>
      </p:pic>
    </p:spTree>
    <p:extLst>
      <p:ext uri="{BB962C8B-B14F-4D97-AF65-F5344CB8AC3E}">
        <p14:creationId xmlns:p14="http://schemas.microsoft.com/office/powerpoint/2010/main" val="27869802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File Handling</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74</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6" name="Picture 5">
            <a:extLst>
              <a:ext uri="{FF2B5EF4-FFF2-40B4-BE49-F238E27FC236}">
                <a16:creationId xmlns:a16="http://schemas.microsoft.com/office/drawing/2014/main" id="{E0D12430-3F62-44E4-8406-ED423248FF85}"/>
              </a:ext>
            </a:extLst>
          </p:cNvPr>
          <p:cNvPicPr>
            <a:picLocks noChangeAspect="1"/>
          </p:cNvPicPr>
          <p:nvPr/>
        </p:nvPicPr>
        <p:blipFill>
          <a:blip r:embed="rId2"/>
          <a:stretch>
            <a:fillRect/>
          </a:stretch>
        </p:blipFill>
        <p:spPr>
          <a:xfrm>
            <a:off x="152400" y="752061"/>
            <a:ext cx="6229350" cy="819150"/>
          </a:xfrm>
          <a:prstGeom prst="rect">
            <a:avLst/>
          </a:prstGeom>
        </p:spPr>
      </p:pic>
      <p:pic>
        <p:nvPicPr>
          <p:cNvPr id="7" name="Picture 6">
            <a:extLst>
              <a:ext uri="{FF2B5EF4-FFF2-40B4-BE49-F238E27FC236}">
                <a16:creationId xmlns:a16="http://schemas.microsoft.com/office/drawing/2014/main" id="{FEA54B52-8770-4086-B25D-6F034EA885F5}"/>
              </a:ext>
            </a:extLst>
          </p:cNvPr>
          <p:cNvPicPr>
            <a:picLocks noChangeAspect="1"/>
          </p:cNvPicPr>
          <p:nvPr/>
        </p:nvPicPr>
        <p:blipFill>
          <a:blip r:embed="rId3"/>
          <a:stretch>
            <a:fillRect/>
          </a:stretch>
        </p:blipFill>
        <p:spPr>
          <a:xfrm>
            <a:off x="155713" y="1698509"/>
            <a:ext cx="6315075" cy="4076700"/>
          </a:xfrm>
          <a:prstGeom prst="rect">
            <a:avLst/>
          </a:prstGeom>
        </p:spPr>
      </p:pic>
    </p:spTree>
    <p:extLst>
      <p:ext uri="{BB962C8B-B14F-4D97-AF65-F5344CB8AC3E}">
        <p14:creationId xmlns:p14="http://schemas.microsoft.com/office/powerpoint/2010/main" val="30067360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File Handling</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75</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3" name="Picture 2">
            <a:extLst>
              <a:ext uri="{FF2B5EF4-FFF2-40B4-BE49-F238E27FC236}">
                <a16:creationId xmlns:a16="http://schemas.microsoft.com/office/drawing/2014/main" id="{92697704-AF0C-46EB-8148-E634F81340FC}"/>
              </a:ext>
            </a:extLst>
          </p:cNvPr>
          <p:cNvPicPr>
            <a:picLocks noChangeAspect="1"/>
          </p:cNvPicPr>
          <p:nvPr/>
        </p:nvPicPr>
        <p:blipFill>
          <a:blip r:embed="rId2"/>
          <a:stretch>
            <a:fillRect/>
          </a:stretch>
        </p:blipFill>
        <p:spPr>
          <a:xfrm>
            <a:off x="155713" y="778565"/>
            <a:ext cx="6267450" cy="2705100"/>
          </a:xfrm>
          <a:prstGeom prst="rect">
            <a:avLst/>
          </a:prstGeom>
        </p:spPr>
      </p:pic>
      <p:pic>
        <p:nvPicPr>
          <p:cNvPr id="8" name="Picture 7">
            <a:extLst>
              <a:ext uri="{FF2B5EF4-FFF2-40B4-BE49-F238E27FC236}">
                <a16:creationId xmlns:a16="http://schemas.microsoft.com/office/drawing/2014/main" id="{C992F4CD-E384-4417-B7C0-CBAC9F12E48C}"/>
              </a:ext>
            </a:extLst>
          </p:cNvPr>
          <p:cNvPicPr>
            <a:picLocks noChangeAspect="1"/>
          </p:cNvPicPr>
          <p:nvPr/>
        </p:nvPicPr>
        <p:blipFill>
          <a:blip r:embed="rId3"/>
          <a:stretch>
            <a:fillRect/>
          </a:stretch>
        </p:blipFill>
        <p:spPr>
          <a:xfrm>
            <a:off x="6553200" y="1371600"/>
            <a:ext cx="2095500" cy="733425"/>
          </a:xfrm>
          <a:prstGeom prst="rect">
            <a:avLst/>
          </a:prstGeom>
        </p:spPr>
      </p:pic>
      <p:sp>
        <p:nvSpPr>
          <p:cNvPr id="9" name="TextBox 8">
            <a:extLst>
              <a:ext uri="{FF2B5EF4-FFF2-40B4-BE49-F238E27FC236}">
                <a16:creationId xmlns:a16="http://schemas.microsoft.com/office/drawing/2014/main" id="{087A4298-FA56-418D-BEB3-139432A475A2}"/>
              </a:ext>
            </a:extLst>
          </p:cNvPr>
          <p:cNvSpPr txBox="1"/>
          <p:nvPr/>
        </p:nvSpPr>
        <p:spPr>
          <a:xfrm>
            <a:off x="6553200" y="990600"/>
            <a:ext cx="1981200" cy="369332"/>
          </a:xfrm>
          <a:prstGeom prst="rect">
            <a:avLst/>
          </a:prstGeom>
          <a:noFill/>
        </p:spPr>
        <p:txBody>
          <a:bodyPr wrap="square" rtlCol="0">
            <a:spAutoFit/>
          </a:bodyPr>
          <a:lstStyle/>
          <a:p>
            <a:r>
              <a:rPr lang="en-US" dirty="0"/>
              <a:t>Reading  a file</a:t>
            </a:r>
          </a:p>
        </p:txBody>
      </p:sp>
      <p:pic>
        <p:nvPicPr>
          <p:cNvPr id="10" name="Picture 9">
            <a:extLst>
              <a:ext uri="{FF2B5EF4-FFF2-40B4-BE49-F238E27FC236}">
                <a16:creationId xmlns:a16="http://schemas.microsoft.com/office/drawing/2014/main" id="{A7B68916-0A48-410F-A6EF-1DB9D76E183D}"/>
              </a:ext>
            </a:extLst>
          </p:cNvPr>
          <p:cNvPicPr>
            <a:picLocks noChangeAspect="1"/>
          </p:cNvPicPr>
          <p:nvPr/>
        </p:nvPicPr>
        <p:blipFill>
          <a:blip r:embed="rId4"/>
          <a:stretch>
            <a:fillRect/>
          </a:stretch>
        </p:blipFill>
        <p:spPr>
          <a:xfrm>
            <a:off x="6629814" y="2247900"/>
            <a:ext cx="2095500" cy="542925"/>
          </a:xfrm>
          <a:prstGeom prst="rect">
            <a:avLst/>
          </a:prstGeom>
        </p:spPr>
      </p:pic>
    </p:spTree>
    <p:extLst>
      <p:ext uri="{BB962C8B-B14F-4D97-AF65-F5344CB8AC3E}">
        <p14:creationId xmlns:p14="http://schemas.microsoft.com/office/powerpoint/2010/main" val="28360198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File Handling</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76</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6" name="Picture 5">
            <a:extLst>
              <a:ext uri="{FF2B5EF4-FFF2-40B4-BE49-F238E27FC236}">
                <a16:creationId xmlns:a16="http://schemas.microsoft.com/office/drawing/2014/main" id="{FBADD410-DA95-4B3E-8A05-C8E5603E941D}"/>
              </a:ext>
            </a:extLst>
          </p:cNvPr>
          <p:cNvPicPr>
            <a:picLocks noChangeAspect="1"/>
          </p:cNvPicPr>
          <p:nvPr/>
        </p:nvPicPr>
        <p:blipFill>
          <a:blip r:embed="rId2"/>
          <a:stretch>
            <a:fillRect/>
          </a:stretch>
        </p:blipFill>
        <p:spPr>
          <a:xfrm>
            <a:off x="304800" y="871537"/>
            <a:ext cx="6257925" cy="3743325"/>
          </a:xfrm>
          <a:prstGeom prst="rect">
            <a:avLst/>
          </a:prstGeom>
        </p:spPr>
      </p:pic>
    </p:spTree>
    <p:extLst>
      <p:ext uri="{BB962C8B-B14F-4D97-AF65-F5344CB8AC3E}">
        <p14:creationId xmlns:p14="http://schemas.microsoft.com/office/powerpoint/2010/main" val="12176999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File Handling</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77</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6" name="Picture 5">
            <a:extLst>
              <a:ext uri="{FF2B5EF4-FFF2-40B4-BE49-F238E27FC236}">
                <a16:creationId xmlns:a16="http://schemas.microsoft.com/office/drawing/2014/main" id="{D84A070E-58A0-40DC-A2E1-BCA84799C607}"/>
              </a:ext>
            </a:extLst>
          </p:cNvPr>
          <p:cNvPicPr>
            <a:picLocks noChangeAspect="1"/>
          </p:cNvPicPr>
          <p:nvPr/>
        </p:nvPicPr>
        <p:blipFill>
          <a:blip r:embed="rId2"/>
          <a:stretch>
            <a:fillRect/>
          </a:stretch>
        </p:blipFill>
        <p:spPr>
          <a:xfrm>
            <a:off x="304800" y="762000"/>
            <a:ext cx="6400800" cy="5534025"/>
          </a:xfrm>
          <a:prstGeom prst="rect">
            <a:avLst/>
          </a:prstGeom>
        </p:spPr>
      </p:pic>
    </p:spTree>
    <p:extLst>
      <p:ext uri="{BB962C8B-B14F-4D97-AF65-F5344CB8AC3E}">
        <p14:creationId xmlns:p14="http://schemas.microsoft.com/office/powerpoint/2010/main" val="7263902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File Handling</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78</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3" name="Picture 2">
            <a:extLst>
              <a:ext uri="{FF2B5EF4-FFF2-40B4-BE49-F238E27FC236}">
                <a16:creationId xmlns:a16="http://schemas.microsoft.com/office/drawing/2014/main" id="{1783B093-3E4B-422B-8571-E4550E41BAF3}"/>
              </a:ext>
            </a:extLst>
          </p:cNvPr>
          <p:cNvPicPr>
            <a:picLocks noChangeAspect="1"/>
          </p:cNvPicPr>
          <p:nvPr/>
        </p:nvPicPr>
        <p:blipFill>
          <a:blip r:embed="rId2"/>
          <a:stretch>
            <a:fillRect/>
          </a:stretch>
        </p:blipFill>
        <p:spPr>
          <a:xfrm>
            <a:off x="304800" y="819150"/>
            <a:ext cx="6267450" cy="5276850"/>
          </a:xfrm>
          <a:prstGeom prst="rect">
            <a:avLst/>
          </a:prstGeom>
        </p:spPr>
      </p:pic>
    </p:spTree>
    <p:extLst>
      <p:ext uri="{BB962C8B-B14F-4D97-AF65-F5344CB8AC3E}">
        <p14:creationId xmlns:p14="http://schemas.microsoft.com/office/powerpoint/2010/main" val="33687122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File Handling</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79</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6" name="Picture 5">
            <a:extLst>
              <a:ext uri="{FF2B5EF4-FFF2-40B4-BE49-F238E27FC236}">
                <a16:creationId xmlns:a16="http://schemas.microsoft.com/office/drawing/2014/main" id="{7F95F5DB-E48B-4C55-83EE-384DCA19388D}"/>
              </a:ext>
            </a:extLst>
          </p:cNvPr>
          <p:cNvPicPr>
            <a:picLocks noChangeAspect="1"/>
          </p:cNvPicPr>
          <p:nvPr/>
        </p:nvPicPr>
        <p:blipFill>
          <a:blip r:embed="rId2"/>
          <a:stretch>
            <a:fillRect/>
          </a:stretch>
        </p:blipFill>
        <p:spPr>
          <a:xfrm>
            <a:off x="228600" y="704850"/>
            <a:ext cx="6391275" cy="5448300"/>
          </a:xfrm>
          <a:prstGeom prst="rect">
            <a:avLst/>
          </a:prstGeom>
        </p:spPr>
      </p:pic>
    </p:spTree>
    <p:extLst>
      <p:ext uri="{BB962C8B-B14F-4D97-AF65-F5344CB8AC3E}">
        <p14:creationId xmlns:p14="http://schemas.microsoft.com/office/powerpoint/2010/main" val="304514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Why contin..</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a:t>
            </a:fld>
            <a:r>
              <a:rPr lang="en-US"/>
              <a:t> -</a:t>
            </a:r>
          </a:p>
        </p:txBody>
      </p:sp>
      <p:sp>
        <p:nvSpPr>
          <p:cNvPr id="6" name="Text Placeholder 5">
            <a:extLst>
              <a:ext uri="{FF2B5EF4-FFF2-40B4-BE49-F238E27FC236}">
                <a16:creationId xmlns:a16="http://schemas.microsoft.com/office/drawing/2014/main" id="{66CC5D02-3E5F-43C6-8840-673A76B42EEB}"/>
              </a:ext>
            </a:extLst>
          </p:cNvPr>
          <p:cNvSpPr>
            <a:spLocks noGrp="1"/>
          </p:cNvSpPr>
          <p:nvPr>
            <p:ph type="body" sz="quarter" idx="11"/>
          </p:nvPr>
        </p:nvSpPr>
        <p:spPr/>
        <p:txBody>
          <a:bodyPr/>
          <a:lstStyle/>
          <a:p>
            <a:r>
              <a:rPr lang="en-US" b="1" dirty="0"/>
              <a:t>Extensible</a:t>
            </a:r>
          </a:p>
          <a:p>
            <a:r>
              <a:rPr lang="en-US" dirty="0"/>
              <a:t>Python is extensible, which allows invoking C and C++ library, and you can combine JAVA as well as .NET components</a:t>
            </a:r>
            <a:r>
              <a:rPr lang="en-US" b="1" dirty="0"/>
              <a:t>.      </a:t>
            </a:r>
          </a:p>
          <a:p>
            <a:r>
              <a:rPr lang="en-US" b="1" dirty="0"/>
              <a:t>        </a:t>
            </a:r>
            <a:endParaRPr lang="en-US" dirty="0"/>
          </a:p>
          <a:p>
            <a:r>
              <a:rPr lang="en-US" b="1" dirty="0"/>
              <a:t>Portability</a:t>
            </a:r>
          </a:p>
          <a:p>
            <a:r>
              <a:rPr lang="en-US" dirty="0"/>
              <a:t>Python is a portable language. For example, we have Python program for windows, and we want to run this code on other platforms such as Mac, Unix, Linux, then we do not need to change the code, we can run it on any platform. In this tutorial, we have covered a brief introduction to Python. Python is a very popular language and nothing wrong to say that it is the next generation language</a:t>
            </a:r>
          </a:p>
          <a:p>
            <a:endParaRPr lang="en-US" b="1" dirty="0"/>
          </a:p>
        </p:txBody>
      </p:sp>
    </p:spTree>
    <p:extLst>
      <p:ext uri="{BB962C8B-B14F-4D97-AF65-F5344CB8AC3E}">
        <p14:creationId xmlns:p14="http://schemas.microsoft.com/office/powerpoint/2010/main" val="19752877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File Handling</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80</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3" name="Picture 2">
            <a:extLst>
              <a:ext uri="{FF2B5EF4-FFF2-40B4-BE49-F238E27FC236}">
                <a16:creationId xmlns:a16="http://schemas.microsoft.com/office/drawing/2014/main" id="{7277D6D9-3933-4117-A760-280AB8E6C9BA}"/>
              </a:ext>
            </a:extLst>
          </p:cNvPr>
          <p:cNvPicPr>
            <a:picLocks noChangeAspect="1"/>
          </p:cNvPicPr>
          <p:nvPr/>
        </p:nvPicPr>
        <p:blipFill>
          <a:blip r:embed="rId2"/>
          <a:stretch>
            <a:fillRect/>
          </a:stretch>
        </p:blipFill>
        <p:spPr>
          <a:xfrm>
            <a:off x="152400" y="762000"/>
            <a:ext cx="6248400" cy="4743450"/>
          </a:xfrm>
          <a:prstGeom prst="rect">
            <a:avLst/>
          </a:prstGeom>
        </p:spPr>
      </p:pic>
    </p:spTree>
    <p:extLst>
      <p:ext uri="{BB962C8B-B14F-4D97-AF65-F5344CB8AC3E}">
        <p14:creationId xmlns:p14="http://schemas.microsoft.com/office/powerpoint/2010/main" val="5176861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File Handling</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81</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6" name="Picture 5">
            <a:extLst>
              <a:ext uri="{FF2B5EF4-FFF2-40B4-BE49-F238E27FC236}">
                <a16:creationId xmlns:a16="http://schemas.microsoft.com/office/drawing/2014/main" id="{75599FB1-606D-4138-A970-5A05F7538496}"/>
              </a:ext>
            </a:extLst>
          </p:cNvPr>
          <p:cNvPicPr>
            <a:picLocks noChangeAspect="1"/>
          </p:cNvPicPr>
          <p:nvPr/>
        </p:nvPicPr>
        <p:blipFill>
          <a:blip r:embed="rId2"/>
          <a:stretch>
            <a:fillRect/>
          </a:stretch>
        </p:blipFill>
        <p:spPr>
          <a:xfrm>
            <a:off x="304800" y="762000"/>
            <a:ext cx="6276975" cy="2524125"/>
          </a:xfrm>
          <a:prstGeom prst="rect">
            <a:avLst/>
          </a:prstGeom>
        </p:spPr>
      </p:pic>
    </p:spTree>
    <p:extLst>
      <p:ext uri="{BB962C8B-B14F-4D97-AF65-F5344CB8AC3E}">
        <p14:creationId xmlns:p14="http://schemas.microsoft.com/office/powerpoint/2010/main" val="20849476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File Handling</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82</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3" name="Picture 2">
            <a:extLst>
              <a:ext uri="{FF2B5EF4-FFF2-40B4-BE49-F238E27FC236}">
                <a16:creationId xmlns:a16="http://schemas.microsoft.com/office/drawing/2014/main" id="{DFC6C3D8-E4CF-4E19-B53A-0C0B2340893C}"/>
              </a:ext>
            </a:extLst>
          </p:cNvPr>
          <p:cNvPicPr>
            <a:picLocks noChangeAspect="1"/>
          </p:cNvPicPr>
          <p:nvPr/>
        </p:nvPicPr>
        <p:blipFill>
          <a:blip r:embed="rId2"/>
          <a:stretch>
            <a:fillRect/>
          </a:stretch>
        </p:blipFill>
        <p:spPr>
          <a:xfrm>
            <a:off x="304800" y="762000"/>
            <a:ext cx="8686800" cy="5400675"/>
          </a:xfrm>
          <a:prstGeom prst="rect">
            <a:avLst/>
          </a:prstGeom>
        </p:spPr>
      </p:pic>
    </p:spTree>
    <p:extLst>
      <p:ext uri="{BB962C8B-B14F-4D97-AF65-F5344CB8AC3E}">
        <p14:creationId xmlns:p14="http://schemas.microsoft.com/office/powerpoint/2010/main" val="6789144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Assertion</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83</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6" name="Picture 5">
            <a:extLst>
              <a:ext uri="{FF2B5EF4-FFF2-40B4-BE49-F238E27FC236}">
                <a16:creationId xmlns:a16="http://schemas.microsoft.com/office/drawing/2014/main" id="{8DC7E35E-D037-43AC-B366-F0097D09367F}"/>
              </a:ext>
            </a:extLst>
          </p:cNvPr>
          <p:cNvPicPr>
            <a:picLocks noChangeAspect="1"/>
          </p:cNvPicPr>
          <p:nvPr/>
        </p:nvPicPr>
        <p:blipFill>
          <a:blip r:embed="rId2"/>
          <a:stretch>
            <a:fillRect/>
          </a:stretch>
        </p:blipFill>
        <p:spPr>
          <a:xfrm>
            <a:off x="238125" y="762000"/>
            <a:ext cx="6238875" cy="2533650"/>
          </a:xfrm>
          <a:prstGeom prst="rect">
            <a:avLst/>
          </a:prstGeom>
        </p:spPr>
      </p:pic>
    </p:spTree>
    <p:extLst>
      <p:ext uri="{BB962C8B-B14F-4D97-AF65-F5344CB8AC3E}">
        <p14:creationId xmlns:p14="http://schemas.microsoft.com/office/powerpoint/2010/main" val="27709273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Assertion</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84</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3" name="Picture 2">
            <a:extLst>
              <a:ext uri="{FF2B5EF4-FFF2-40B4-BE49-F238E27FC236}">
                <a16:creationId xmlns:a16="http://schemas.microsoft.com/office/drawing/2014/main" id="{848ABF2A-16C9-44F2-9AEB-C59D8316B54F}"/>
              </a:ext>
            </a:extLst>
          </p:cNvPr>
          <p:cNvPicPr>
            <a:picLocks noChangeAspect="1"/>
          </p:cNvPicPr>
          <p:nvPr/>
        </p:nvPicPr>
        <p:blipFill>
          <a:blip r:embed="rId2"/>
          <a:stretch>
            <a:fillRect/>
          </a:stretch>
        </p:blipFill>
        <p:spPr>
          <a:xfrm>
            <a:off x="228600" y="762000"/>
            <a:ext cx="6181725" cy="4305300"/>
          </a:xfrm>
          <a:prstGeom prst="rect">
            <a:avLst/>
          </a:prstGeom>
        </p:spPr>
      </p:pic>
    </p:spTree>
    <p:extLst>
      <p:ext uri="{BB962C8B-B14F-4D97-AF65-F5344CB8AC3E}">
        <p14:creationId xmlns:p14="http://schemas.microsoft.com/office/powerpoint/2010/main" val="26155387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read csv ..</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85</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6" name="Picture 5">
            <a:extLst>
              <a:ext uri="{FF2B5EF4-FFF2-40B4-BE49-F238E27FC236}">
                <a16:creationId xmlns:a16="http://schemas.microsoft.com/office/drawing/2014/main" id="{221BB3D1-017E-4614-90BE-F343238442B9}"/>
              </a:ext>
            </a:extLst>
          </p:cNvPr>
          <p:cNvPicPr>
            <a:picLocks noChangeAspect="1"/>
          </p:cNvPicPr>
          <p:nvPr/>
        </p:nvPicPr>
        <p:blipFill>
          <a:blip r:embed="rId2"/>
          <a:stretch>
            <a:fillRect/>
          </a:stretch>
        </p:blipFill>
        <p:spPr>
          <a:xfrm>
            <a:off x="381000" y="838200"/>
            <a:ext cx="6219825" cy="4657725"/>
          </a:xfrm>
          <a:prstGeom prst="rect">
            <a:avLst/>
          </a:prstGeom>
        </p:spPr>
      </p:pic>
    </p:spTree>
    <p:extLst>
      <p:ext uri="{BB962C8B-B14F-4D97-AF65-F5344CB8AC3E}">
        <p14:creationId xmlns:p14="http://schemas.microsoft.com/office/powerpoint/2010/main" val="14922398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read CSV</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86</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6" name="Picture 5">
            <a:extLst>
              <a:ext uri="{FF2B5EF4-FFF2-40B4-BE49-F238E27FC236}">
                <a16:creationId xmlns:a16="http://schemas.microsoft.com/office/drawing/2014/main" id="{F6BEE3A8-98BE-4A86-B671-540FA136E86A}"/>
              </a:ext>
            </a:extLst>
          </p:cNvPr>
          <p:cNvPicPr>
            <a:picLocks noChangeAspect="1"/>
          </p:cNvPicPr>
          <p:nvPr/>
        </p:nvPicPr>
        <p:blipFill>
          <a:blip r:embed="rId2"/>
          <a:stretch>
            <a:fillRect/>
          </a:stretch>
        </p:blipFill>
        <p:spPr>
          <a:xfrm>
            <a:off x="304800" y="762000"/>
            <a:ext cx="6343650" cy="3486150"/>
          </a:xfrm>
          <a:prstGeom prst="rect">
            <a:avLst/>
          </a:prstGeom>
        </p:spPr>
      </p:pic>
    </p:spTree>
    <p:extLst>
      <p:ext uri="{BB962C8B-B14F-4D97-AF65-F5344CB8AC3E}">
        <p14:creationId xmlns:p14="http://schemas.microsoft.com/office/powerpoint/2010/main" val="1308452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read CSV</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87</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sp>
        <p:nvSpPr>
          <p:cNvPr id="3" name="Rectangle 2">
            <a:extLst>
              <a:ext uri="{FF2B5EF4-FFF2-40B4-BE49-F238E27FC236}">
                <a16:creationId xmlns:a16="http://schemas.microsoft.com/office/drawing/2014/main" id="{6615865C-6C9F-488A-9E95-0BA852E6241A}"/>
              </a:ext>
            </a:extLst>
          </p:cNvPr>
          <p:cNvSpPr/>
          <p:nvPr/>
        </p:nvSpPr>
        <p:spPr>
          <a:xfrm>
            <a:off x="609600" y="889843"/>
            <a:ext cx="6705600" cy="5078313"/>
          </a:xfrm>
          <a:prstGeom prst="rect">
            <a:avLst/>
          </a:prstGeom>
        </p:spPr>
        <p:txBody>
          <a:bodyPr wrap="square">
            <a:spAutoFit/>
          </a:bodyPr>
          <a:lstStyle/>
          <a:p>
            <a:r>
              <a:rPr lang="en-US" dirty="0"/>
              <a:t>import csv #importing csv library</a:t>
            </a:r>
          </a:p>
          <a:p>
            <a:r>
              <a:rPr lang="en-US" dirty="0"/>
              <a:t> </a:t>
            </a:r>
          </a:p>
          <a:p>
            <a:r>
              <a:rPr lang="en-US" dirty="0"/>
              <a:t>with open('myfile.txt') &lt;strong&gt;as &lt;/strong&gt;</a:t>
            </a:r>
            <a:r>
              <a:rPr lang="en-US" dirty="0" err="1"/>
              <a:t>csv_file</a:t>
            </a:r>
            <a:r>
              <a:rPr lang="en-US" dirty="0"/>
              <a:t>: #open text file named </a:t>
            </a:r>
            <a:r>
              <a:rPr lang="en-US" dirty="0" err="1"/>
              <a:t>myfile</a:t>
            </a:r>
            <a:endParaRPr lang="en-US" dirty="0"/>
          </a:p>
          <a:p>
            <a:r>
              <a:rPr lang="en-US" dirty="0"/>
              <a:t> </a:t>
            </a:r>
          </a:p>
          <a:p>
            <a:r>
              <a:rPr lang="en-US" dirty="0"/>
              <a:t>    </a:t>
            </a:r>
            <a:r>
              <a:rPr lang="en-US" dirty="0" err="1"/>
              <a:t>csv_reader</a:t>
            </a:r>
            <a:r>
              <a:rPr lang="en-US" dirty="0"/>
              <a:t> = </a:t>
            </a:r>
            <a:r>
              <a:rPr lang="en-US" dirty="0" err="1"/>
              <a:t>csv.reader</a:t>
            </a:r>
            <a:r>
              <a:rPr lang="en-US" dirty="0"/>
              <a:t>(</a:t>
            </a:r>
            <a:r>
              <a:rPr lang="en-US" dirty="0" err="1"/>
              <a:t>csv_file</a:t>
            </a:r>
            <a:r>
              <a:rPr lang="en-US" dirty="0"/>
              <a:t>, delimiter=&lt;strong&gt;','&lt;/strong&gt;)</a:t>
            </a:r>
          </a:p>
          <a:p>
            <a:r>
              <a:rPr lang="en-US" dirty="0"/>
              <a:t> </a:t>
            </a:r>
          </a:p>
          <a:p>
            <a:r>
              <a:rPr lang="en-US" dirty="0"/>
              <a:t>    </a:t>
            </a:r>
            <a:r>
              <a:rPr lang="en-US" dirty="0" err="1"/>
              <a:t>line_count</a:t>
            </a:r>
            <a:r>
              <a:rPr lang="en-US" dirty="0"/>
              <a:t> = 0 </a:t>
            </a:r>
          </a:p>
          <a:p>
            <a:r>
              <a:rPr lang="en-US" dirty="0"/>
              <a:t>    for row in </a:t>
            </a:r>
            <a:r>
              <a:rPr lang="en-US" dirty="0" err="1"/>
              <a:t>csv_reader</a:t>
            </a:r>
            <a:r>
              <a:rPr lang="en-US" dirty="0"/>
              <a:t>: </a:t>
            </a:r>
          </a:p>
          <a:p>
            <a:r>
              <a:rPr lang="en-US" dirty="0"/>
              <a:t>        if </a:t>
            </a:r>
            <a:r>
              <a:rPr lang="en-US" dirty="0" err="1"/>
              <a:t>line_count</a:t>
            </a:r>
            <a:r>
              <a:rPr lang="en-US" dirty="0"/>
              <a:t> == 0: </a:t>
            </a:r>
          </a:p>
          <a:p>
            <a:r>
              <a:rPr lang="en-US" dirty="0"/>
              <a:t>            print(</a:t>
            </a:r>
            <a:r>
              <a:rPr lang="en-US" dirty="0" err="1"/>
              <a:t>f'Column</a:t>
            </a:r>
            <a:r>
              <a:rPr lang="en-US" dirty="0"/>
              <a:t> names are {", ".join(row)&lt;strong&gt;}'&lt;/strong&gt;)</a:t>
            </a:r>
          </a:p>
          <a:p>
            <a:r>
              <a:rPr lang="en-US" dirty="0"/>
              <a:t> </a:t>
            </a:r>
          </a:p>
          <a:p>
            <a:r>
              <a:rPr lang="en-US" dirty="0"/>
              <a:t>            </a:t>
            </a:r>
            <a:r>
              <a:rPr lang="en-US" dirty="0" err="1"/>
              <a:t>line_count</a:t>
            </a:r>
            <a:r>
              <a:rPr lang="en-US" dirty="0"/>
              <a:t> += 1 </a:t>
            </a:r>
          </a:p>
          <a:p>
            <a:r>
              <a:rPr lang="en-US" dirty="0"/>
              <a:t>        else: </a:t>
            </a:r>
          </a:p>
          <a:p>
            <a:r>
              <a:rPr lang="en-US" dirty="0"/>
              <a:t>            print(f'\t{row[0]} works in the {row[1]} department, and was born in {row[2]&lt;strong&gt;}.'&lt;/strong&gt;) </a:t>
            </a:r>
          </a:p>
          <a:p>
            <a:r>
              <a:rPr lang="en-US" dirty="0"/>
              <a:t>            </a:t>
            </a:r>
            <a:r>
              <a:rPr lang="en-US" dirty="0" err="1"/>
              <a:t>line_count</a:t>
            </a:r>
            <a:r>
              <a:rPr lang="en-US" dirty="0"/>
              <a:t> += 1 </a:t>
            </a:r>
          </a:p>
          <a:p>
            <a:r>
              <a:rPr lang="en-US" dirty="0"/>
              <a:t>    print(</a:t>
            </a:r>
            <a:r>
              <a:rPr lang="en-US" dirty="0" err="1"/>
              <a:t>f'Processed</a:t>
            </a:r>
            <a:r>
              <a:rPr lang="en-US" dirty="0"/>
              <a:t> {</a:t>
            </a:r>
            <a:r>
              <a:rPr lang="en-US" dirty="0" err="1"/>
              <a:t>line_count</a:t>
            </a:r>
            <a:r>
              <a:rPr lang="en-US" dirty="0"/>
              <a:t>} lines.')</a:t>
            </a:r>
          </a:p>
        </p:txBody>
      </p:sp>
    </p:spTree>
    <p:extLst>
      <p:ext uri="{BB962C8B-B14F-4D97-AF65-F5344CB8AC3E}">
        <p14:creationId xmlns:p14="http://schemas.microsoft.com/office/powerpoint/2010/main" val="24108317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read CSV</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88</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6" name="Picture 5">
            <a:extLst>
              <a:ext uri="{FF2B5EF4-FFF2-40B4-BE49-F238E27FC236}">
                <a16:creationId xmlns:a16="http://schemas.microsoft.com/office/drawing/2014/main" id="{707285D9-D0A8-4782-B526-F87B52B1A7E7}"/>
              </a:ext>
            </a:extLst>
          </p:cNvPr>
          <p:cNvPicPr>
            <a:picLocks noChangeAspect="1"/>
          </p:cNvPicPr>
          <p:nvPr/>
        </p:nvPicPr>
        <p:blipFill>
          <a:blip r:embed="rId2"/>
          <a:stretch>
            <a:fillRect/>
          </a:stretch>
        </p:blipFill>
        <p:spPr>
          <a:xfrm>
            <a:off x="152400" y="791817"/>
            <a:ext cx="6238875" cy="2638425"/>
          </a:xfrm>
          <a:prstGeom prst="rect">
            <a:avLst/>
          </a:prstGeom>
        </p:spPr>
      </p:pic>
      <p:sp>
        <p:nvSpPr>
          <p:cNvPr id="7" name="Rectangle 6">
            <a:extLst>
              <a:ext uri="{FF2B5EF4-FFF2-40B4-BE49-F238E27FC236}">
                <a16:creationId xmlns:a16="http://schemas.microsoft.com/office/drawing/2014/main" id="{62EAE505-21C0-4627-9C34-FDC7F5A4C6C5}"/>
              </a:ext>
            </a:extLst>
          </p:cNvPr>
          <p:cNvSpPr/>
          <p:nvPr/>
        </p:nvSpPr>
        <p:spPr>
          <a:xfrm>
            <a:off x="152400" y="3460059"/>
            <a:ext cx="8839200" cy="3416320"/>
          </a:xfrm>
          <a:prstGeom prst="rect">
            <a:avLst/>
          </a:prstGeom>
        </p:spPr>
        <p:txBody>
          <a:bodyPr wrap="square">
            <a:spAutoFit/>
          </a:bodyPr>
          <a:lstStyle/>
          <a:p>
            <a:r>
              <a:rPr lang="en-US" dirty="0"/>
              <a:t>import csv # importing csv library </a:t>
            </a:r>
          </a:p>
          <a:p>
            <a:r>
              <a:rPr lang="en-US" dirty="0"/>
              <a:t>with open('myfile.txt', mode=&lt;strong&gt;'r'&lt;/strong&gt;) as </a:t>
            </a:r>
            <a:r>
              <a:rPr lang="en-US" dirty="0" err="1"/>
              <a:t>csv_file</a:t>
            </a:r>
            <a:r>
              <a:rPr lang="en-US" dirty="0"/>
              <a:t>: </a:t>
            </a:r>
          </a:p>
          <a:p>
            <a:r>
              <a:rPr lang="en-US" dirty="0"/>
              <a:t>    </a:t>
            </a:r>
            <a:r>
              <a:rPr lang="en-US" dirty="0" err="1"/>
              <a:t>csv_reader</a:t>
            </a:r>
            <a:r>
              <a:rPr lang="en-US" dirty="0"/>
              <a:t> = </a:t>
            </a:r>
            <a:r>
              <a:rPr lang="en-US" dirty="0" err="1"/>
              <a:t>csv.DictReader</a:t>
            </a:r>
            <a:r>
              <a:rPr lang="en-US" dirty="0"/>
              <a:t>(</a:t>
            </a:r>
            <a:r>
              <a:rPr lang="en-US" dirty="0" err="1"/>
              <a:t>csv_file</a:t>
            </a:r>
            <a:r>
              <a:rPr lang="en-US" dirty="0"/>
              <a:t>) </a:t>
            </a:r>
          </a:p>
          <a:p>
            <a:r>
              <a:rPr lang="en-US" dirty="0"/>
              <a:t>    </a:t>
            </a:r>
            <a:r>
              <a:rPr lang="en-US" dirty="0" err="1"/>
              <a:t>line_count</a:t>
            </a:r>
            <a:r>
              <a:rPr lang="en-US" dirty="0"/>
              <a:t> = 0 </a:t>
            </a:r>
          </a:p>
          <a:p>
            <a:r>
              <a:rPr lang="en-US" dirty="0"/>
              <a:t>    for row in </a:t>
            </a:r>
            <a:r>
              <a:rPr lang="en-US" dirty="0" err="1"/>
              <a:t>csv_reader</a:t>
            </a:r>
            <a:r>
              <a:rPr lang="en-US" dirty="0"/>
              <a:t>: </a:t>
            </a:r>
          </a:p>
          <a:p>
            <a:r>
              <a:rPr lang="en-US" dirty="0"/>
              <a:t>        if </a:t>
            </a:r>
            <a:r>
              <a:rPr lang="en-US" dirty="0" err="1"/>
              <a:t>line_count</a:t>
            </a:r>
            <a:r>
              <a:rPr lang="en-US" dirty="0"/>
              <a:t> == 0: </a:t>
            </a:r>
          </a:p>
          <a:p>
            <a:r>
              <a:rPr lang="en-US" dirty="0"/>
              <a:t>            print(</a:t>
            </a:r>
            <a:r>
              <a:rPr lang="en-US" dirty="0" err="1"/>
              <a:t>f'The</a:t>
            </a:r>
            <a:r>
              <a:rPr lang="en-US" dirty="0"/>
              <a:t> Column names are {", ".join(row)&lt;strong&gt;}'&lt;/strong&gt;)</a:t>
            </a:r>
          </a:p>
          <a:p>
            <a:r>
              <a:rPr lang="en-US" dirty="0"/>
              <a:t>            </a:t>
            </a:r>
            <a:r>
              <a:rPr lang="en-US" dirty="0" err="1"/>
              <a:t>line_count</a:t>
            </a:r>
            <a:r>
              <a:rPr lang="en-US" dirty="0"/>
              <a:t> += 1</a:t>
            </a:r>
          </a:p>
          <a:p>
            <a:r>
              <a:rPr lang="en-US" dirty="0"/>
              <a:t>         print(f'\t{row["name"]} belongs to the {row["department"]} department, and was born       in         {row["birthday month"]&lt;strong&gt;}.'&lt;/strong&gt;)</a:t>
            </a:r>
          </a:p>
          <a:p>
            <a:r>
              <a:rPr lang="en-US" dirty="0"/>
              <a:t>         </a:t>
            </a:r>
            <a:r>
              <a:rPr lang="en-US" dirty="0" err="1"/>
              <a:t>line_count</a:t>
            </a:r>
            <a:r>
              <a:rPr lang="en-US" dirty="0"/>
              <a:t> += 1</a:t>
            </a:r>
          </a:p>
          <a:p>
            <a:r>
              <a:rPr lang="en-US" dirty="0"/>
              <a:t>     print(</a:t>
            </a:r>
            <a:r>
              <a:rPr lang="en-US" dirty="0" err="1"/>
              <a:t>f'Processed</a:t>
            </a:r>
            <a:r>
              <a:rPr lang="en-US" dirty="0"/>
              <a:t> {</a:t>
            </a:r>
            <a:r>
              <a:rPr lang="en-US" dirty="0" err="1"/>
              <a:t>line_count</a:t>
            </a:r>
            <a:r>
              <a:rPr lang="en-US" dirty="0"/>
              <a:t>} lines.')</a:t>
            </a:r>
          </a:p>
        </p:txBody>
      </p:sp>
    </p:spTree>
    <p:extLst>
      <p:ext uri="{BB962C8B-B14F-4D97-AF65-F5344CB8AC3E}">
        <p14:creationId xmlns:p14="http://schemas.microsoft.com/office/powerpoint/2010/main" val="41573186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read CSV</a:t>
            </a:r>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89</a:t>
            </a:fld>
            <a:r>
              <a:rPr lang="en-US"/>
              <a:t> -</a:t>
            </a:r>
          </a:p>
        </p:txBody>
      </p:sp>
      <p:sp>
        <p:nvSpPr>
          <p:cNvPr id="4" name="Text Placeholder 3">
            <a:extLst>
              <a:ext uri="{FF2B5EF4-FFF2-40B4-BE49-F238E27FC236}">
                <a16:creationId xmlns:a16="http://schemas.microsoft.com/office/drawing/2014/main" id="{A11F7F68-2E4D-4D4D-BF0B-52D5A3EA8B3B}"/>
              </a:ext>
            </a:extLst>
          </p:cNvPr>
          <p:cNvSpPr>
            <a:spLocks noGrp="1"/>
          </p:cNvSpPr>
          <p:nvPr>
            <p:ph type="body" sz="quarter" idx="11"/>
          </p:nvPr>
        </p:nvSpPr>
        <p:spPr>
          <a:xfrm>
            <a:off x="152400" y="762000"/>
            <a:ext cx="8839200" cy="1981200"/>
          </a:xfrm>
        </p:spPr>
        <p:txBody>
          <a:bodyPr/>
          <a:lstStyle/>
          <a:p>
            <a:r>
              <a:rPr lang="en-US" dirty="0"/>
              <a:t> </a:t>
            </a:r>
          </a:p>
        </p:txBody>
      </p:sp>
      <p:pic>
        <p:nvPicPr>
          <p:cNvPr id="3" name="Picture 2">
            <a:extLst>
              <a:ext uri="{FF2B5EF4-FFF2-40B4-BE49-F238E27FC236}">
                <a16:creationId xmlns:a16="http://schemas.microsoft.com/office/drawing/2014/main" id="{84FD5122-34F8-4717-8F6F-FF6CF8B9A7F2}"/>
              </a:ext>
            </a:extLst>
          </p:cNvPr>
          <p:cNvPicPr>
            <a:picLocks noChangeAspect="1"/>
          </p:cNvPicPr>
          <p:nvPr/>
        </p:nvPicPr>
        <p:blipFill>
          <a:blip r:embed="rId2"/>
          <a:stretch>
            <a:fillRect/>
          </a:stretch>
        </p:blipFill>
        <p:spPr>
          <a:xfrm>
            <a:off x="152400" y="768626"/>
            <a:ext cx="6391275" cy="4533900"/>
          </a:xfrm>
          <a:prstGeom prst="rect">
            <a:avLst/>
          </a:prstGeom>
        </p:spPr>
      </p:pic>
    </p:spTree>
    <p:extLst>
      <p:ext uri="{BB962C8B-B14F-4D97-AF65-F5344CB8AC3E}">
        <p14:creationId xmlns:p14="http://schemas.microsoft.com/office/powerpoint/2010/main" val="145633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 Features….</a:t>
            </a:r>
            <a:br>
              <a:rPr lang="en-US" dirty="0"/>
            </a:br>
            <a:endParaRPr lang="en-US" dirty="0"/>
          </a:p>
        </p:txBody>
      </p:sp>
      <p:sp>
        <p:nvSpPr>
          <p:cNvPr id="5"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a:t>
            </a:fld>
            <a:r>
              <a:rPr lang="en-US"/>
              <a:t> -</a:t>
            </a:r>
          </a:p>
        </p:txBody>
      </p:sp>
      <p:sp>
        <p:nvSpPr>
          <p:cNvPr id="4" name="Text Placeholder 3">
            <a:extLst>
              <a:ext uri="{FF2B5EF4-FFF2-40B4-BE49-F238E27FC236}">
                <a16:creationId xmlns:a16="http://schemas.microsoft.com/office/drawing/2014/main" id="{9D7AE5DF-CDDC-48D5-8AD9-890C30DF85C6}"/>
              </a:ext>
            </a:extLst>
          </p:cNvPr>
          <p:cNvSpPr>
            <a:spLocks noGrp="1"/>
          </p:cNvSpPr>
          <p:nvPr>
            <p:ph type="body" sz="quarter" idx="11"/>
          </p:nvPr>
        </p:nvSpPr>
        <p:spPr>
          <a:xfrm>
            <a:off x="152400" y="838200"/>
            <a:ext cx="8839200" cy="914400"/>
          </a:xfrm>
        </p:spPr>
        <p:txBody>
          <a:bodyPr/>
          <a:lstStyle/>
          <a:p>
            <a:r>
              <a:rPr lang="en-US" dirty="0"/>
              <a:t>Python is a powerful, easy to learn, popular programming language. It has effective data structures and its elegant syntax makes it user-friendly language.</a:t>
            </a:r>
          </a:p>
          <a:p>
            <a:r>
              <a:rPr lang="en-US" dirty="0"/>
              <a:t>Below are the key features of Python:</a:t>
            </a:r>
          </a:p>
          <a:p>
            <a:r>
              <a:rPr lang="en-US" b="1" dirty="0"/>
              <a:t>a)</a:t>
            </a:r>
            <a:r>
              <a:rPr lang="en-US" dirty="0"/>
              <a:t> </a:t>
            </a:r>
            <a:r>
              <a:rPr lang="en-US" b="1" dirty="0"/>
              <a:t>Easy to code</a:t>
            </a:r>
            <a:endParaRPr lang="en-US" dirty="0"/>
          </a:p>
          <a:p>
            <a:r>
              <a:rPr lang="en-US" dirty="0"/>
              <a:t>Coding in Python is effortless as compared to other programming languages like Java and C++.</a:t>
            </a:r>
          </a:p>
          <a:p>
            <a:r>
              <a:rPr lang="en-US" dirty="0"/>
              <a:t>It does not take too much time to learn Python syntax; anyone can learn it in just a few hours or days; thus, it is a </a:t>
            </a:r>
            <a:r>
              <a:rPr lang="en-US" b="1" dirty="0"/>
              <a:t>programmer-friendly</a:t>
            </a:r>
            <a:r>
              <a:rPr lang="en-US" dirty="0"/>
              <a:t> language.</a:t>
            </a:r>
          </a:p>
          <a:p>
            <a:r>
              <a:rPr lang="en-US" dirty="0"/>
              <a:t>A user with the non-coding background can also quickly learn this language if they have good logical skill.</a:t>
            </a:r>
          </a:p>
          <a:p>
            <a:r>
              <a:rPr lang="en-US" b="1" dirty="0"/>
              <a:t>b) Easy to read</a:t>
            </a:r>
            <a:endParaRPr lang="en-US" dirty="0"/>
          </a:p>
          <a:p>
            <a:r>
              <a:rPr lang="en-US" dirty="0"/>
              <a:t>Being a high-level programming language, Python code is quite similar like English. There is no use of curly braces, it is used </a:t>
            </a:r>
            <a:r>
              <a:rPr lang="en-US" b="1" dirty="0"/>
              <a:t>indentation</a:t>
            </a:r>
            <a:r>
              <a:rPr lang="en-US" dirty="0"/>
              <a:t> to define the block of code, and its code is easy to read.</a:t>
            </a:r>
          </a:p>
          <a:p>
            <a:endParaRPr lang="en-US" dirty="0"/>
          </a:p>
        </p:txBody>
      </p:sp>
    </p:spTree>
    <p:extLst>
      <p:ext uri="{BB962C8B-B14F-4D97-AF65-F5344CB8AC3E}">
        <p14:creationId xmlns:p14="http://schemas.microsoft.com/office/powerpoint/2010/main" val="37753632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p>
        </p:txBody>
      </p:sp>
      <p:sp>
        <p:nvSpPr>
          <p:cNvPr id="4" name="Text Placeholder 3"/>
          <p:cNvSpPr>
            <a:spLocks noGrp="1"/>
          </p:cNvSpPr>
          <p:nvPr>
            <p:ph type="body" sz="quarter" idx="10"/>
          </p:nvPr>
        </p:nvSpPr>
        <p:spPr>
          <a:xfrm>
            <a:off x="748748" y="1143000"/>
            <a:ext cx="7629939" cy="1371600"/>
          </a:xfrm>
        </p:spPr>
        <p:txBody>
          <a:bodyPr/>
          <a:lstStyle/>
          <a:p>
            <a:pPr algn="ctr"/>
            <a:r>
              <a:rPr lang="en-US" sz="7200" dirty="0"/>
              <a:t>Questions?</a:t>
            </a:r>
          </a:p>
        </p:txBody>
      </p:sp>
      <p:sp>
        <p:nvSpPr>
          <p:cNvPr id="9" name="Slide Number Placeholder 2"/>
          <p:cNvSpPr>
            <a:spLocks noGrp="1"/>
          </p:cNvSpPr>
          <p:nvPr>
            <p:ph type="sldNum" sz="quarter" idx="4"/>
          </p:nvPr>
        </p:nvSpPr>
        <p:spPr>
          <a:xfrm>
            <a:off x="8382000" y="6400800"/>
            <a:ext cx="685800" cy="228600"/>
          </a:xfrm>
          <a:prstGeom prst="rect">
            <a:avLst/>
          </a:prstGeom>
        </p:spPr>
        <p:txBody>
          <a:bodyPr/>
          <a:lstStyle/>
          <a:p>
            <a:pPr>
              <a:defRPr/>
            </a:pPr>
            <a:r>
              <a:rPr lang="en-US"/>
              <a:t>- </a:t>
            </a:r>
            <a:fld id="{DB685E6B-EFA6-4AAA-9B6C-3AA2B6F87F04}" type="slidenum">
              <a:rPr lang="en-US" smtClean="0"/>
              <a:pPr>
                <a:defRPr/>
              </a:pPr>
              <a:t>90</a:t>
            </a:fld>
            <a:r>
              <a:rPr lang="en-US"/>
              <a:t> -</a:t>
            </a:r>
          </a:p>
        </p:txBody>
      </p:sp>
      <p:sp>
        <p:nvSpPr>
          <p:cNvPr id="3" name="Rectangle 2">
            <a:extLst>
              <a:ext uri="{FF2B5EF4-FFF2-40B4-BE49-F238E27FC236}">
                <a16:creationId xmlns:a16="http://schemas.microsoft.com/office/drawing/2014/main" id="{F33446AB-F0A7-4CC3-9236-D5C870148531}"/>
              </a:ext>
            </a:extLst>
          </p:cNvPr>
          <p:cNvSpPr/>
          <p:nvPr/>
        </p:nvSpPr>
        <p:spPr>
          <a:xfrm>
            <a:off x="3247791" y="3811368"/>
            <a:ext cx="2648417" cy="646331"/>
          </a:xfrm>
          <a:prstGeom prst="rect">
            <a:avLst/>
          </a:prstGeom>
        </p:spPr>
        <p:txBody>
          <a:bodyPr wrap="none">
            <a:spAutoFit/>
          </a:bodyPr>
          <a:lstStyle/>
          <a:p>
            <a:pPr algn="ctr"/>
            <a:r>
              <a:rPr lang="en-US" dirty="0"/>
              <a:t>Thank you</a:t>
            </a:r>
          </a:p>
          <a:p>
            <a:pPr algn="ctr"/>
            <a:r>
              <a:rPr lang="en-US" dirty="0"/>
              <a:t>Venkatesh Reddy Madduri</a:t>
            </a:r>
          </a:p>
        </p:txBody>
      </p:sp>
    </p:spTree>
    <p:extLst>
      <p:ext uri="{BB962C8B-B14F-4D97-AF65-F5344CB8AC3E}">
        <p14:creationId xmlns:p14="http://schemas.microsoft.com/office/powerpoint/2010/main" val="4039406319"/>
      </p:ext>
    </p:extLst>
  </p:cSld>
  <p:clrMapOvr>
    <a:masterClrMapping/>
  </p:clrMapOvr>
</p:sld>
</file>

<file path=ppt/theme/theme1.xml><?xml version="1.0" encoding="utf-8"?>
<a:theme xmlns:a="http://schemas.openxmlformats.org/drawingml/2006/main" name="RegU Training Template 6-10-15">
  <a:themeElements>
    <a:clrScheme name="FIS Color Scheme">
      <a:dk1>
        <a:srgbClr val="3F3F41"/>
      </a:dk1>
      <a:lt1>
        <a:srgbClr val="F8F8F8"/>
      </a:lt1>
      <a:dk2>
        <a:srgbClr val="807F83"/>
      </a:dk2>
      <a:lt2>
        <a:srgbClr val="E2E2E3"/>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Regu Training Template">
  <a:themeElements>
    <a:clrScheme name="FIS Color Scheme">
      <a:dk1>
        <a:srgbClr val="3F3F41"/>
      </a:dk1>
      <a:lt1>
        <a:srgbClr val="F8F8F8"/>
      </a:lt1>
      <a:dk2>
        <a:srgbClr val="807F83"/>
      </a:dk2>
      <a:lt2>
        <a:srgbClr val="E2E2E3"/>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RegU Training Template 6-10-15v3">
  <a:themeElements>
    <a:clrScheme name="FIS Color Scheme">
      <a:dk1>
        <a:srgbClr val="3F3F41"/>
      </a:dk1>
      <a:lt1>
        <a:srgbClr val="F8F8F8"/>
      </a:lt1>
      <a:dk2>
        <a:srgbClr val="807F83"/>
      </a:dk2>
      <a:lt2>
        <a:srgbClr val="E2E2E3"/>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6BF501E5B86C4DBCEE327766B7708E" ma:contentTypeVersion="0" ma:contentTypeDescription="Create a new document." ma:contentTypeScope="" ma:versionID="2b9bd6a31b9ffad71367ff19526b86f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0B8E9D-592C-4F0C-B79E-45DFFEFBA9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0CE83E5-3C1B-477B-8277-4DA2D31A2486}">
  <ds:schemaRefs>
    <ds:schemaRef ds:uri="http://schemas.microsoft.com/sharepoint/v3/contenttype/forms"/>
  </ds:schemaRefs>
</ds:datastoreItem>
</file>

<file path=customXml/itemProps3.xml><?xml version="1.0" encoding="utf-8"?>
<ds:datastoreItem xmlns:ds="http://schemas.openxmlformats.org/officeDocument/2006/customXml" ds:itemID="{5254BDD2-5854-4772-8074-45A58EDF5BF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RegU Training Template 6-10-15</Template>
  <TotalTime>31485</TotalTime>
  <Words>1830</Words>
  <Application>Microsoft Office PowerPoint</Application>
  <PresentationFormat>On-screen Show (4:3)</PresentationFormat>
  <Paragraphs>420</Paragraphs>
  <Slides>90</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90</vt:i4>
      </vt:variant>
    </vt:vector>
  </HeadingPairs>
  <TitlesOfParts>
    <vt:vector size="98" baseType="lpstr">
      <vt:lpstr>-apple-system</vt:lpstr>
      <vt:lpstr>Arial</vt:lpstr>
      <vt:lpstr>Calibri</vt:lpstr>
      <vt:lpstr>Century Gothic</vt:lpstr>
      <vt:lpstr>Wingdings</vt:lpstr>
      <vt:lpstr>RegU Training Template 6-10-15</vt:lpstr>
      <vt:lpstr>1_Regu Training Template</vt:lpstr>
      <vt:lpstr>RegU Training Template 6-10-15v3</vt:lpstr>
      <vt:lpstr>Python </vt:lpstr>
      <vt:lpstr>Python - Introduction </vt:lpstr>
      <vt:lpstr>Python - History </vt:lpstr>
      <vt:lpstr>Python - Usages </vt:lpstr>
      <vt:lpstr>Python – Why?</vt:lpstr>
      <vt:lpstr>Python – Why contin.. </vt:lpstr>
      <vt:lpstr>Python - Why contin.. </vt:lpstr>
      <vt:lpstr>Python - Why contin.. </vt:lpstr>
      <vt:lpstr>Python – Features…. </vt:lpstr>
      <vt:lpstr>Python – Features…. </vt:lpstr>
      <vt:lpstr>Python – Features…. </vt:lpstr>
      <vt:lpstr>Python – Features…. </vt:lpstr>
      <vt:lpstr>Python – Features…. </vt:lpstr>
      <vt:lpstr>Python – Features…. </vt:lpstr>
      <vt:lpstr>Python – Installation. </vt:lpstr>
      <vt:lpstr>Python – Keywords </vt:lpstr>
      <vt:lpstr>Python – Keywords </vt:lpstr>
      <vt:lpstr>Python – Keywords </vt:lpstr>
      <vt:lpstr>Python – Keywords Examples </vt:lpstr>
      <vt:lpstr>Python – Keywords </vt:lpstr>
      <vt:lpstr>Python – Keywords </vt:lpstr>
      <vt:lpstr>Python – Keywords </vt:lpstr>
      <vt:lpstr>Python – Keywords </vt:lpstr>
      <vt:lpstr>Python – Keywords </vt:lpstr>
      <vt:lpstr>Python – Keywords </vt:lpstr>
      <vt:lpstr>Python – Keywords </vt:lpstr>
      <vt:lpstr>Python – Keywords </vt:lpstr>
      <vt:lpstr>Python – Keywords </vt:lpstr>
      <vt:lpstr>Python – Keywords </vt:lpstr>
      <vt:lpstr>Python – Keywords </vt:lpstr>
      <vt:lpstr>Python – Keywords </vt:lpstr>
      <vt:lpstr>Python – Keywords </vt:lpstr>
      <vt:lpstr>Python – Keywords </vt:lpstr>
      <vt:lpstr>Python – Keywords </vt:lpstr>
      <vt:lpstr>Python – Operators </vt:lpstr>
      <vt:lpstr>Python – Operators </vt:lpstr>
      <vt:lpstr>Python – Operators </vt:lpstr>
      <vt:lpstr>Python – Operators </vt:lpstr>
      <vt:lpstr>Python – Operators </vt:lpstr>
      <vt:lpstr>Python – Operators </vt:lpstr>
      <vt:lpstr>Python – Operators </vt:lpstr>
      <vt:lpstr>Python – Operators </vt:lpstr>
      <vt:lpstr>Python – Comments </vt:lpstr>
      <vt:lpstr>Python – programs… </vt:lpstr>
      <vt:lpstr>Python – programs…  </vt:lpstr>
      <vt:lpstr>Python – programs…  </vt:lpstr>
      <vt:lpstr>Python – programs…  </vt:lpstr>
      <vt:lpstr>Python – programs…  </vt:lpstr>
      <vt:lpstr>Python – List  </vt:lpstr>
      <vt:lpstr>Python – List  </vt:lpstr>
      <vt:lpstr>Python – List  </vt:lpstr>
      <vt:lpstr>Python – List  </vt:lpstr>
      <vt:lpstr>Python – List  </vt:lpstr>
      <vt:lpstr>Python – List  </vt:lpstr>
      <vt:lpstr>Python – List  </vt:lpstr>
      <vt:lpstr>Python – List  </vt:lpstr>
      <vt:lpstr>Python – Tuple</vt:lpstr>
      <vt:lpstr>Python – Dictionary</vt:lpstr>
      <vt:lpstr>Python – Dictionary</vt:lpstr>
      <vt:lpstr>Python – Dictionary</vt:lpstr>
      <vt:lpstr>Python – Dictionary</vt:lpstr>
      <vt:lpstr>Python – Functions</vt:lpstr>
      <vt:lpstr>Python – Functions</vt:lpstr>
      <vt:lpstr>Python – Functions</vt:lpstr>
      <vt:lpstr>Python – Functions</vt:lpstr>
      <vt:lpstr>Python – Functions</vt:lpstr>
      <vt:lpstr>Python – Functions</vt:lpstr>
      <vt:lpstr>Python – Functions</vt:lpstr>
      <vt:lpstr>Python – Functions</vt:lpstr>
      <vt:lpstr>Python – Functions</vt:lpstr>
      <vt:lpstr>Python – Functions</vt:lpstr>
      <vt:lpstr>Python – File Handling</vt:lpstr>
      <vt:lpstr>Python – File Handling</vt:lpstr>
      <vt:lpstr>Python – File Handling</vt:lpstr>
      <vt:lpstr>Python – File Handling</vt:lpstr>
      <vt:lpstr>Python – File Handling</vt:lpstr>
      <vt:lpstr>Python – File Handling</vt:lpstr>
      <vt:lpstr>Python – File Handling</vt:lpstr>
      <vt:lpstr>Python – File Handling</vt:lpstr>
      <vt:lpstr>Python – File Handling</vt:lpstr>
      <vt:lpstr>Python – File Handling</vt:lpstr>
      <vt:lpstr>Python – File Handling</vt:lpstr>
      <vt:lpstr>Python – Assertion</vt:lpstr>
      <vt:lpstr>Python – Assertion</vt:lpstr>
      <vt:lpstr>Python – read csv ..</vt:lpstr>
      <vt:lpstr>Python – read CSV</vt:lpstr>
      <vt:lpstr>Python – read CSV</vt:lpstr>
      <vt:lpstr>Python – read CSV</vt:lpstr>
      <vt:lpstr>Python – read CSV</vt:lpstr>
      <vt:lpstr>Questions</vt:lpstr>
    </vt:vector>
  </TitlesOfParts>
  <Company>FIS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 Andrea</dc:creator>
  <cp:lastModifiedBy>Madduri, VenkateshReddy</cp:lastModifiedBy>
  <cp:revision>1015</cp:revision>
  <dcterms:created xsi:type="dcterms:W3CDTF">2015-01-05T15:55:53Z</dcterms:created>
  <dcterms:modified xsi:type="dcterms:W3CDTF">2020-02-13T08:18:01Z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0x010100576BF501E5B86C4DBCEE327766B7708E</vt:lpwstr>
  </property>
</Properties>
</file>