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0" r:id="rId5"/>
    <p:sldMasterId id="2147483693" r:id="rId6"/>
  </p:sldMasterIdLst>
  <p:notesMasterIdLst>
    <p:notesMasterId r:id="rId123"/>
  </p:notesMasterIdLst>
  <p:sldIdLst>
    <p:sldId id="433" r:id="rId7"/>
    <p:sldId id="438" r:id="rId8"/>
    <p:sldId id="351" r:id="rId9"/>
    <p:sldId id="262" r:id="rId10"/>
    <p:sldId id="440" r:id="rId11"/>
    <p:sldId id="517" r:id="rId12"/>
    <p:sldId id="518" r:id="rId13"/>
    <p:sldId id="353" r:id="rId14"/>
    <p:sldId id="519" r:id="rId15"/>
    <p:sldId id="360" r:id="rId16"/>
    <p:sldId id="520" r:id="rId17"/>
    <p:sldId id="521" r:id="rId18"/>
    <p:sldId id="522" r:id="rId19"/>
    <p:sldId id="523" r:id="rId20"/>
    <p:sldId id="525" r:id="rId21"/>
    <p:sldId id="526" r:id="rId22"/>
    <p:sldId id="527" r:id="rId23"/>
    <p:sldId id="528" r:id="rId24"/>
    <p:sldId id="529" r:id="rId25"/>
    <p:sldId id="530" r:id="rId26"/>
    <p:sldId id="531" r:id="rId27"/>
    <p:sldId id="532" r:id="rId28"/>
    <p:sldId id="533" r:id="rId29"/>
    <p:sldId id="534" r:id="rId30"/>
    <p:sldId id="535" r:id="rId31"/>
    <p:sldId id="536" r:id="rId32"/>
    <p:sldId id="538" r:id="rId33"/>
    <p:sldId id="561" r:id="rId34"/>
    <p:sldId id="563" r:id="rId35"/>
    <p:sldId id="564" r:id="rId36"/>
    <p:sldId id="565" r:id="rId37"/>
    <p:sldId id="587" r:id="rId38"/>
    <p:sldId id="588" r:id="rId39"/>
    <p:sldId id="590" r:id="rId40"/>
    <p:sldId id="589" r:id="rId41"/>
    <p:sldId id="539" r:id="rId42"/>
    <p:sldId id="566" r:id="rId43"/>
    <p:sldId id="567" r:id="rId44"/>
    <p:sldId id="568" r:id="rId45"/>
    <p:sldId id="569" r:id="rId46"/>
    <p:sldId id="570" r:id="rId47"/>
    <p:sldId id="571" r:id="rId48"/>
    <p:sldId id="572" r:id="rId49"/>
    <p:sldId id="574" r:id="rId50"/>
    <p:sldId id="573" r:id="rId51"/>
    <p:sldId id="562" r:id="rId52"/>
    <p:sldId id="575" r:id="rId53"/>
    <p:sldId id="576" r:id="rId54"/>
    <p:sldId id="583" r:id="rId55"/>
    <p:sldId id="584" r:id="rId56"/>
    <p:sldId id="585" r:id="rId57"/>
    <p:sldId id="586" r:id="rId58"/>
    <p:sldId id="591" r:id="rId59"/>
    <p:sldId id="592" r:id="rId60"/>
    <p:sldId id="593" r:id="rId61"/>
    <p:sldId id="594" r:id="rId62"/>
    <p:sldId id="595" r:id="rId63"/>
    <p:sldId id="596" r:id="rId64"/>
    <p:sldId id="597" r:id="rId65"/>
    <p:sldId id="600" r:id="rId66"/>
    <p:sldId id="601" r:id="rId67"/>
    <p:sldId id="602" r:id="rId68"/>
    <p:sldId id="603" r:id="rId69"/>
    <p:sldId id="598" r:id="rId70"/>
    <p:sldId id="604" r:id="rId71"/>
    <p:sldId id="605" r:id="rId72"/>
    <p:sldId id="606" r:id="rId73"/>
    <p:sldId id="607" r:id="rId74"/>
    <p:sldId id="608" r:id="rId75"/>
    <p:sldId id="609" r:id="rId76"/>
    <p:sldId id="610" r:id="rId77"/>
    <p:sldId id="611" r:id="rId78"/>
    <p:sldId id="612" r:id="rId79"/>
    <p:sldId id="613" r:id="rId80"/>
    <p:sldId id="614" r:id="rId81"/>
    <p:sldId id="599" r:id="rId82"/>
    <p:sldId id="627" r:id="rId83"/>
    <p:sldId id="628" r:id="rId84"/>
    <p:sldId id="629" r:id="rId85"/>
    <p:sldId id="630" r:id="rId86"/>
    <p:sldId id="626" r:id="rId87"/>
    <p:sldId id="615" r:id="rId88"/>
    <p:sldId id="616" r:id="rId89"/>
    <p:sldId id="617" r:id="rId90"/>
    <p:sldId id="618" r:id="rId91"/>
    <p:sldId id="619" r:id="rId92"/>
    <p:sldId id="620" r:id="rId93"/>
    <p:sldId id="621" r:id="rId94"/>
    <p:sldId id="622" r:id="rId95"/>
    <p:sldId id="623" r:id="rId96"/>
    <p:sldId id="624" r:id="rId97"/>
    <p:sldId id="625" r:id="rId98"/>
    <p:sldId id="537" r:id="rId99"/>
    <p:sldId id="540" r:id="rId100"/>
    <p:sldId id="541" r:id="rId101"/>
    <p:sldId id="542" r:id="rId102"/>
    <p:sldId id="543" r:id="rId103"/>
    <p:sldId id="544" r:id="rId104"/>
    <p:sldId id="545" r:id="rId105"/>
    <p:sldId id="546" r:id="rId106"/>
    <p:sldId id="547" r:id="rId107"/>
    <p:sldId id="548" r:id="rId108"/>
    <p:sldId id="549" r:id="rId109"/>
    <p:sldId id="550" r:id="rId110"/>
    <p:sldId id="551" r:id="rId111"/>
    <p:sldId id="552" r:id="rId112"/>
    <p:sldId id="553" r:id="rId113"/>
    <p:sldId id="554" r:id="rId114"/>
    <p:sldId id="555" r:id="rId115"/>
    <p:sldId id="556" r:id="rId116"/>
    <p:sldId id="557" r:id="rId117"/>
    <p:sldId id="558" r:id="rId118"/>
    <p:sldId id="559" r:id="rId119"/>
    <p:sldId id="560" r:id="rId120"/>
    <p:sldId id="631" r:id="rId121"/>
    <p:sldId id="504" r:id="rId1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845A386-B0D7-4A6A-A113-92B8FB5EC912}">
          <p14:sldIdLst>
            <p14:sldId id="433"/>
            <p14:sldId id="438"/>
            <p14:sldId id="351"/>
            <p14:sldId id="262"/>
            <p14:sldId id="440"/>
            <p14:sldId id="517"/>
            <p14:sldId id="518"/>
            <p14:sldId id="353"/>
            <p14:sldId id="519"/>
            <p14:sldId id="360"/>
            <p14:sldId id="520"/>
            <p14:sldId id="521"/>
            <p14:sldId id="522"/>
            <p14:sldId id="523"/>
            <p14:sldId id="525"/>
            <p14:sldId id="526"/>
            <p14:sldId id="527"/>
            <p14:sldId id="528"/>
            <p14:sldId id="529"/>
            <p14:sldId id="530"/>
            <p14:sldId id="531"/>
            <p14:sldId id="532"/>
            <p14:sldId id="533"/>
            <p14:sldId id="534"/>
            <p14:sldId id="535"/>
            <p14:sldId id="536"/>
            <p14:sldId id="538"/>
            <p14:sldId id="561"/>
            <p14:sldId id="563"/>
            <p14:sldId id="564"/>
            <p14:sldId id="565"/>
            <p14:sldId id="587"/>
            <p14:sldId id="588"/>
            <p14:sldId id="590"/>
            <p14:sldId id="589"/>
            <p14:sldId id="539"/>
            <p14:sldId id="566"/>
            <p14:sldId id="567"/>
            <p14:sldId id="568"/>
            <p14:sldId id="569"/>
            <p14:sldId id="570"/>
            <p14:sldId id="571"/>
            <p14:sldId id="572"/>
            <p14:sldId id="574"/>
            <p14:sldId id="573"/>
            <p14:sldId id="562"/>
            <p14:sldId id="575"/>
            <p14:sldId id="576"/>
            <p14:sldId id="583"/>
            <p14:sldId id="584"/>
            <p14:sldId id="585"/>
            <p14:sldId id="586"/>
            <p14:sldId id="591"/>
            <p14:sldId id="592"/>
            <p14:sldId id="593"/>
            <p14:sldId id="594"/>
            <p14:sldId id="595"/>
            <p14:sldId id="596"/>
            <p14:sldId id="597"/>
            <p14:sldId id="600"/>
            <p14:sldId id="601"/>
            <p14:sldId id="602"/>
            <p14:sldId id="603"/>
            <p14:sldId id="598"/>
            <p14:sldId id="604"/>
            <p14:sldId id="605"/>
            <p14:sldId id="606"/>
            <p14:sldId id="607"/>
            <p14:sldId id="608"/>
            <p14:sldId id="609"/>
            <p14:sldId id="610"/>
            <p14:sldId id="611"/>
            <p14:sldId id="612"/>
            <p14:sldId id="613"/>
            <p14:sldId id="614"/>
            <p14:sldId id="599"/>
            <p14:sldId id="627"/>
            <p14:sldId id="628"/>
            <p14:sldId id="629"/>
            <p14:sldId id="630"/>
            <p14:sldId id="626"/>
            <p14:sldId id="615"/>
            <p14:sldId id="616"/>
            <p14:sldId id="617"/>
            <p14:sldId id="618"/>
            <p14:sldId id="619"/>
            <p14:sldId id="620"/>
            <p14:sldId id="621"/>
            <p14:sldId id="622"/>
            <p14:sldId id="623"/>
            <p14:sldId id="624"/>
            <p14:sldId id="625"/>
            <p14:sldId id="537"/>
            <p14:sldId id="540"/>
            <p14:sldId id="541"/>
            <p14:sldId id="542"/>
            <p14:sldId id="543"/>
            <p14:sldId id="544"/>
            <p14:sldId id="545"/>
            <p14:sldId id="546"/>
            <p14:sldId id="547"/>
            <p14:sldId id="548"/>
            <p14:sldId id="549"/>
            <p14:sldId id="550"/>
            <p14:sldId id="551"/>
            <p14:sldId id="552"/>
            <p14:sldId id="553"/>
            <p14:sldId id="554"/>
            <p14:sldId id="555"/>
            <p14:sldId id="556"/>
            <p14:sldId id="557"/>
            <p14:sldId id="558"/>
            <p14:sldId id="559"/>
            <p14:sldId id="560"/>
            <p14:sldId id="631"/>
            <p14:sldId id="504"/>
          </p14:sldIdLst>
        </p14:section>
      </p14:sectionLst>
    </p:ext>
    <p:ext uri="{EFAFB233-063F-42B5-8137-9DF3F51BA10A}">
      <p15:sldGuideLst xmlns:p15="http://schemas.microsoft.com/office/powerpoint/2012/main">
        <p15:guide id="1" orient="horz" pos="2016">
          <p15:clr>
            <a:srgbClr val="A4A3A4"/>
          </p15:clr>
        </p15:guide>
        <p15:guide id="2" pos="158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 K, Rama M" initials="SKRM" lastIdx="15" clrIdx="0"/>
  <p:cmAuthor id="1" name="Madduri, VenkateshReddy" initials="MV" lastIdx="1" clrIdx="1">
    <p:extLst>
      <p:ext uri="{19B8F6BF-5375-455C-9EA6-DF929625EA0E}">
        <p15:presenceInfo xmlns:p15="http://schemas.microsoft.com/office/powerpoint/2012/main" userId="S-1-5-21-527237240-2000478354-839522115-1830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333399"/>
    <a:srgbClr val="87AD31"/>
    <a:srgbClr val="B8EA16"/>
    <a:srgbClr val="AA0061"/>
    <a:srgbClr val="FCDE04"/>
    <a:srgbClr val="640039"/>
    <a:srgbClr val="E1F9FF"/>
    <a:srgbClr val="C9F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1" autoAdjust="0"/>
    <p:restoredTop sz="99630" autoAdjust="0"/>
  </p:normalViewPr>
  <p:slideViewPr>
    <p:cSldViewPr>
      <p:cViewPr varScale="1">
        <p:scale>
          <a:sx n="72" d="100"/>
          <a:sy n="72" d="100"/>
        </p:scale>
        <p:origin x="1326" y="78"/>
      </p:cViewPr>
      <p:guideLst>
        <p:guide orient="horz" pos="2016"/>
        <p:guide pos="158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12" Type="http://schemas.openxmlformats.org/officeDocument/2006/relationships/slide" Target="slides/slide106.xml"/><Relationship Id="rId16" Type="http://schemas.openxmlformats.org/officeDocument/2006/relationships/slide" Target="slides/slide10.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slide" Target="slides/slide96.xml"/><Relationship Id="rId123" Type="http://schemas.openxmlformats.org/officeDocument/2006/relationships/notesMaster" Target="notesMasters/notesMaster1.xml"/><Relationship Id="rId128" Type="http://schemas.openxmlformats.org/officeDocument/2006/relationships/tableStyles" Target="tableStyles.xml"/><Relationship Id="rId5" Type="http://schemas.openxmlformats.org/officeDocument/2006/relationships/slideMaster" Target="slideMasters/slideMaster2.xml"/><Relationship Id="rId90" Type="http://schemas.openxmlformats.org/officeDocument/2006/relationships/slide" Target="slides/slide84.xml"/><Relationship Id="rId95" Type="http://schemas.openxmlformats.org/officeDocument/2006/relationships/slide" Target="slides/slide89.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13" Type="http://schemas.openxmlformats.org/officeDocument/2006/relationships/slide" Target="slides/slide107.xml"/><Relationship Id="rId118" Type="http://schemas.openxmlformats.org/officeDocument/2006/relationships/slide" Target="slides/slide112.xml"/><Relationship Id="rId126"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slide" Target="slides/slide79.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slide" Target="slides/slide11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103" Type="http://schemas.openxmlformats.org/officeDocument/2006/relationships/slide" Target="slides/slide97.xml"/><Relationship Id="rId108" Type="http://schemas.openxmlformats.org/officeDocument/2006/relationships/slide" Target="slides/slide102.xml"/><Relationship Id="rId116" Type="http://schemas.openxmlformats.org/officeDocument/2006/relationships/slide" Target="slides/slide110.xml"/><Relationship Id="rId124" Type="http://schemas.openxmlformats.org/officeDocument/2006/relationships/commentAuthors" Target="commentAuthor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slide" Target="slides/slide85.xml"/><Relationship Id="rId96" Type="http://schemas.openxmlformats.org/officeDocument/2006/relationships/slide" Target="slides/slide90.xml"/><Relationship Id="rId111" Type="http://schemas.openxmlformats.org/officeDocument/2006/relationships/slide" Target="slides/slide105.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6" Type="http://schemas.openxmlformats.org/officeDocument/2006/relationships/slide" Target="slides/slide100.xml"/><Relationship Id="rId114" Type="http://schemas.openxmlformats.org/officeDocument/2006/relationships/slide" Target="slides/slide108.xml"/><Relationship Id="rId119" Type="http://schemas.openxmlformats.org/officeDocument/2006/relationships/slide" Target="slides/slide113.xml"/><Relationship Id="rId127" Type="http://schemas.openxmlformats.org/officeDocument/2006/relationships/theme" Target="theme/theme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slide" Target="slides/slide116.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slide" Target="slides/slide114.xml"/><Relationship Id="rId125" Type="http://schemas.openxmlformats.org/officeDocument/2006/relationships/presProps" Target="presProps.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 Id="rId61" Type="http://schemas.openxmlformats.org/officeDocument/2006/relationships/slide" Target="slides/slide55.xml"/><Relationship Id="rId82"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1E2463-71FA-4B94-865A-771299C22F5D}" type="datetimeFigureOut">
              <a:rPr lang="en-US" smtClean="0"/>
              <a:t>2/13/2020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59109F-AD9B-4970-A4CE-9A97556321AF}" type="slidenum">
              <a:rPr lang="en-US" smtClean="0"/>
              <a:t>‹#›</a:t>
            </a:fld>
            <a:endParaRPr lang="en-US" dirty="0"/>
          </a:p>
        </p:txBody>
      </p:sp>
    </p:spTree>
    <p:extLst>
      <p:ext uri="{BB962C8B-B14F-4D97-AF65-F5344CB8AC3E}">
        <p14:creationId xmlns:p14="http://schemas.microsoft.com/office/powerpoint/2010/main" val="3952238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964F34-BF8D-4C55-85D5-09C073D64729}" type="slidenum">
              <a:rPr lang="en-US" smtClean="0"/>
              <a:pPr>
                <a:defRPr/>
              </a:pPr>
              <a:t>1</a:t>
            </a:fld>
            <a:endParaRPr lang="en-US"/>
          </a:p>
        </p:txBody>
      </p:sp>
    </p:spTree>
    <p:extLst>
      <p:ext uri="{BB962C8B-B14F-4D97-AF65-F5344CB8AC3E}">
        <p14:creationId xmlns:p14="http://schemas.microsoft.com/office/powerpoint/2010/main" val="27349765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age - with test">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5348" y="1143000"/>
            <a:ext cx="3228975" cy="287655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9116" y="4191000"/>
            <a:ext cx="1371600" cy="1200150"/>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8954" y="4191000"/>
            <a:ext cx="1371600" cy="1200150"/>
          </a:xfrm>
          <a:prstGeom prst="rect">
            <a:avLst/>
          </a:prstGeom>
        </p:spPr>
      </p:pic>
      <p:sp>
        <p:nvSpPr>
          <p:cNvPr id="35" name="Text Placeholder 34"/>
          <p:cNvSpPr>
            <a:spLocks noGrp="1"/>
          </p:cNvSpPr>
          <p:nvPr>
            <p:ph type="body" sz="quarter" idx="12" hasCustomPrompt="1"/>
          </p:nvPr>
        </p:nvSpPr>
        <p:spPr>
          <a:xfrm>
            <a:off x="6007716" y="4333875"/>
            <a:ext cx="914400" cy="914400"/>
          </a:xfrm>
          <a:prstGeom prst="rect">
            <a:avLst/>
          </a:prstGeom>
        </p:spPr>
        <p:txBody>
          <a:bodyPr/>
          <a:lstStyle>
            <a:lvl1pPr marL="0" indent="0" algn="ctr">
              <a:spcBef>
                <a:spcPts val="0"/>
              </a:spcBef>
              <a:buNone/>
              <a:defRPr sz="4400" b="1">
                <a:solidFill>
                  <a:schemeClr val="accent1">
                    <a:lumMod val="75000"/>
                  </a:schemeClr>
                </a:solidFill>
                <a:latin typeface="Century Gothic" panose="020B0502020202020204" pitchFamily="34" charset="0"/>
              </a:defRPr>
            </a:lvl1pPr>
          </a:lstStyle>
          <a:p>
            <a:pPr lvl="0"/>
            <a:r>
              <a:rPr lang="en-US" dirty="0"/>
              <a:t>##</a:t>
            </a:r>
          </a:p>
        </p:txBody>
      </p:sp>
      <p:sp>
        <p:nvSpPr>
          <p:cNvPr id="36" name="Text Placeholder 34"/>
          <p:cNvSpPr>
            <a:spLocks noGrp="1"/>
          </p:cNvSpPr>
          <p:nvPr>
            <p:ph type="body" sz="quarter" idx="13" hasCustomPrompt="1"/>
          </p:nvPr>
        </p:nvSpPr>
        <p:spPr>
          <a:xfrm>
            <a:off x="7557554" y="4333875"/>
            <a:ext cx="914400" cy="914400"/>
          </a:xfrm>
          <a:prstGeom prst="rect">
            <a:avLst/>
          </a:prstGeom>
        </p:spPr>
        <p:txBody>
          <a:bodyPr/>
          <a:lstStyle>
            <a:lvl1pPr marL="0" indent="0" algn="ctr">
              <a:spcBef>
                <a:spcPts val="0"/>
              </a:spcBef>
              <a:buNone/>
              <a:defRPr sz="4400" b="1">
                <a:solidFill>
                  <a:schemeClr val="accent1">
                    <a:lumMod val="75000"/>
                  </a:schemeClr>
                </a:solidFill>
                <a:latin typeface="Century Gothic" panose="020B0502020202020204" pitchFamily="34" charset="0"/>
              </a:defRPr>
            </a:lvl1pPr>
          </a:lstStyle>
          <a:p>
            <a:pPr lvl="0"/>
            <a:r>
              <a:rPr lang="en-US" dirty="0"/>
              <a:t>##</a:t>
            </a:r>
          </a:p>
        </p:txBody>
      </p:sp>
      <p:sp>
        <p:nvSpPr>
          <p:cNvPr id="23"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CLICK TO EDIT COURSE NAME</a:t>
            </a:r>
          </a:p>
        </p:txBody>
      </p:sp>
      <p:sp>
        <p:nvSpPr>
          <p:cNvPr id="24" name="Text Placeholder 27"/>
          <p:cNvSpPr>
            <a:spLocks noGrp="1"/>
          </p:cNvSpPr>
          <p:nvPr>
            <p:ph type="body" sz="quarter" idx="10" hasCustomPrompt="1"/>
          </p:nvPr>
        </p:nvSpPr>
        <p:spPr>
          <a:xfrm>
            <a:off x="152400" y="1447800"/>
            <a:ext cx="5029200" cy="914400"/>
          </a:xfrm>
          <a:prstGeom prst="rect">
            <a:avLst/>
          </a:prstGeom>
        </p:spPr>
        <p:txBody>
          <a:bodyPr/>
          <a:lstStyle>
            <a:lvl1pPr marL="0" indent="0">
              <a:buNone/>
              <a:defRPr sz="2000" baseline="0"/>
            </a:lvl1pPr>
          </a:lstStyle>
          <a:p>
            <a:pPr lvl="0"/>
            <a:r>
              <a:rPr lang="en-US" dirty="0"/>
              <a:t>Click to edit course overview information. This section should explain the purpose of the course. You may also discuss the audience for the course in this section (new hires/all RISC employees/all managers, etc.).</a:t>
            </a:r>
          </a:p>
        </p:txBody>
      </p:sp>
      <p:sp>
        <p:nvSpPr>
          <p:cNvPr id="25" name="Text Placeholder 8"/>
          <p:cNvSpPr>
            <a:spLocks noGrp="1"/>
          </p:cNvSpPr>
          <p:nvPr>
            <p:ph type="body" sz="quarter" idx="15"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OBJECTIVES</a:t>
            </a:r>
          </a:p>
        </p:txBody>
      </p:sp>
      <p:sp>
        <p:nvSpPr>
          <p:cNvPr id="27" name="Text Placeholder 5"/>
          <p:cNvSpPr>
            <a:spLocks noGrp="1"/>
          </p:cNvSpPr>
          <p:nvPr>
            <p:ph type="body" sz="quarter" idx="16" hasCustomPrompt="1"/>
          </p:nvPr>
        </p:nvSpPr>
        <p:spPr>
          <a:xfrm>
            <a:off x="152400" y="3409950"/>
            <a:ext cx="5338582" cy="628650"/>
          </a:xfrm>
          <a:prstGeom prst="rect">
            <a:avLst/>
          </a:prstGeom>
        </p:spPr>
        <p:txBody>
          <a:bodyPr/>
          <a:lstStyle>
            <a:lvl1pPr marL="0" indent="0">
              <a:buNone/>
              <a:defRPr sz="1800" b="1" i="1" baseline="0"/>
            </a:lvl1pPr>
          </a:lstStyle>
          <a:p>
            <a:pPr lvl="0"/>
            <a:r>
              <a:rPr lang="en-US" dirty="0"/>
              <a:t>Upon completing this course, you will be better prepared to:</a:t>
            </a:r>
          </a:p>
        </p:txBody>
      </p:sp>
      <p:sp>
        <p:nvSpPr>
          <p:cNvPr id="29" name="Text Placeholder 29"/>
          <p:cNvSpPr>
            <a:spLocks noGrp="1"/>
          </p:cNvSpPr>
          <p:nvPr>
            <p:ph type="body" sz="quarter" idx="11" hasCustomPrompt="1"/>
          </p:nvPr>
        </p:nvSpPr>
        <p:spPr>
          <a:xfrm>
            <a:off x="551542" y="4038600"/>
            <a:ext cx="4630057" cy="914400"/>
          </a:xfrm>
          <a:prstGeom prst="rect">
            <a:avLst/>
          </a:prstGeom>
        </p:spPr>
        <p:txBody>
          <a:bodyPr/>
          <a:lstStyle>
            <a:lvl1pPr marL="285750" indent="-285750">
              <a:buClr>
                <a:schemeClr val="accent1"/>
              </a:buClr>
              <a:buSzPct val="120000"/>
              <a:buFont typeface="Arial" panose="020B0604020202020204" pitchFamily="34" charset="0"/>
              <a:buChar char="•"/>
              <a:defRPr sz="1800" baseline="0"/>
            </a:lvl1pPr>
            <a:lvl2pPr marL="914400" indent="-457200">
              <a:buClr>
                <a:schemeClr val="accent1"/>
              </a:buClr>
              <a:buSzPct val="120000"/>
              <a:buFont typeface="Arial" panose="020B0604020202020204" pitchFamily="34" charset="0"/>
              <a:buChar char="•"/>
              <a:defRPr sz="1600"/>
            </a:lvl2pPr>
          </a:lstStyle>
          <a:p>
            <a:pPr lvl="0"/>
            <a:r>
              <a:rPr lang="en-US" dirty="0"/>
              <a:t>Understand…</a:t>
            </a:r>
          </a:p>
          <a:p>
            <a:pPr lvl="0"/>
            <a:r>
              <a:rPr lang="en-US" dirty="0"/>
              <a:t>Recognize…</a:t>
            </a:r>
          </a:p>
          <a:p>
            <a:pPr lvl="0"/>
            <a:r>
              <a:rPr lang="en-US" dirty="0"/>
              <a:t>Locate…</a:t>
            </a:r>
          </a:p>
          <a:p>
            <a:pPr lvl="0"/>
            <a:r>
              <a:rPr lang="en-US" dirty="0"/>
              <a:t>Complete…</a:t>
            </a:r>
          </a:p>
          <a:p>
            <a:pPr lvl="0"/>
            <a:r>
              <a:rPr lang="en-US" dirty="0"/>
              <a:t>Contact…</a:t>
            </a:r>
          </a:p>
          <a:p>
            <a:pPr lvl="1"/>
            <a:endParaRPr lang="en-US" dirty="0"/>
          </a:p>
          <a:p>
            <a:pPr lvl="1"/>
            <a:endParaRPr lang="en-US" dirty="0"/>
          </a:p>
        </p:txBody>
      </p:sp>
      <p:sp>
        <p:nvSpPr>
          <p:cNvPr id="16" name="Text Placeholder 3"/>
          <p:cNvSpPr>
            <a:spLocks noGrp="1"/>
          </p:cNvSpPr>
          <p:nvPr>
            <p:ph type="body" sz="quarter" idx="14" hasCustomPrompt="1"/>
          </p:nvPr>
        </p:nvSpPr>
        <p:spPr>
          <a:xfrm>
            <a:off x="5567363" y="5929313"/>
            <a:ext cx="3344862" cy="644525"/>
          </a:xfrm>
          <a:prstGeom prst="rect">
            <a:avLst/>
          </a:prstGeom>
        </p:spPr>
        <p:txBody>
          <a:bodyPr anchor="ctr"/>
          <a:lstStyle>
            <a:lvl1pPr marL="0" indent="0">
              <a:buNone/>
              <a:defRPr sz="2400" baseline="0"/>
            </a:lvl1pPr>
          </a:lstStyle>
          <a:p>
            <a:pPr lvl="0"/>
            <a:r>
              <a:rPr lang="en-US" dirty="0"/>
              <a:t>LEAVE THIS SPACE BLANK</a:t>
            </a:r>
          </a:p>
        </p:txBody>
      </p:sp>
      <p:sp>
        <p:nvSpPr>
          <p:cNvPr id="13"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158613110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EVIEW - correct response">
    <p:spTree>
      <p:nvGrpSpPr>
        <p:cNvPr id="1" name=""/>
        <p:cNvGrpSpPr/>
        <p:nvPr/>
      </p:nvGrpSpPr>
      <p:grpSpPr>
        <a:xfrm>
          <a:off x="0" y="0"/>
          <a:ext cx="0" cy="0"/>
          <a:chOff x="0" y="0"/>
          <a:chExt cx="0" cy="0"/>
        </a:xfrm>
      </p:grpSpPr>
      <p:sp>
        <p:nvSpPr>
          <p:cNvPr id="3" name="Rounded Rectangle 2"/>
          <p:cNvSpPr/>
          <p:nvPr/>
        </p:nvSpPr>
        <p:spPr>
          <a:xfrm>
            <a:off x="1879743" y="2400300"/>
            <a:ext cx="5384515" cy="2400300"/>
          </a:xfrm>
          <a:prstGeom prst="roundRect">
            <a:avLst>
              <a:gd name="adj" fmla="val 9612"/>
            </a:avLst>
          </a:prstGeom>
          <a:gradFill flip="none" rotWithShape="1">
            <a:gsLst>
              <a:gs pos="0">
                <a:schemeClr val="tx1">
                  <a:lumMod val="20000"/>
                  <a:lumOff val="80000"/>
                </a:schemeClr>
              </a:gs>
              <a:gs pos="100000">
                <a:srgbClr val="ECECEC"/>
              </a:gs>
            </a:gsLst>
            <a:lin ang="13500000" scaled="1"/>
            <a:tileRect/>
          </a:gra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10" name="Straight Connector 9"/>
          <p:cNvCxnSpPr/>
          <p:nvPr/>
        </p:nvCxnSpPr>
        <p:spPr>
          <a:xfrm>
            <a:off x="2362200" y="3112532"/>
            <a:ext cx="4419600"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Text Placeholder 14"/>
          <p:cNvSpPr>
            <a:spLocks noGrp="1"/>
          </p:cNvSpPr>
          <p:nvPr>
            <p:ph type="body" sz="quarter" idx="16" hasCustomPrompt="1"/>
          </p:nvPr>
        </p:nvSpPr>
        <p:spPr>
          <a:xfrm>
            <a:off x="2924628" y="3124200"/>
            <a:ext cx="3294744" cy="1030514"/>
          </a:xfrm>
          <a:prstGeom prst="rect">
            <a:avLst/>
          </a:prstGeom>
        </p:spPr>
        <p:txBody>
          <a:bodyPr anchor="ctr"/>
          <a:lstStyle>
            <a:lvl1pPr marL="0" indent="0" algn="ctr">
              <a:buNone/>
              <a:defRPr sz="2000" baseline="0"/>
            </a:lvl1pPr>
          </a:lstStyle>
          <a:p>
            <a:pPr lvl="0"/>
            <a:r>
              <a:rPr lang="en-US" dirty="0"/>
              <a:t>That’s right!</a:t>
            </a:r>
          </a:p>
        </p:txBody>
      </p:sp>
      <p:sp>
        <p:nvSpPr>
          <p:cNvPr id="16" name="Rounded Rectangle 15"/>
          <p:cNvSpPr/>
          <p:nvPr/>
        </p:nvSpPr>
        <p:spPr>
          <a:xfrm>
            <a:off x="3581400" y="4154714"/>
            <a:ext cx="1981200" cy="457200"/>
          </a:xfrm>
          <a:prstGeom prst="roundRect">
            <a:avLst/>
          </a:prstGeom>
          <a:gradFill flip="none" rotWithShape="1">
            <a:gsLst>
              <a:gs pos="0">
                <a:schemeClr val="tx2">
                  <a:lumMod val="40000"/>
                  <a:lumOff val="60000"/>
                </a:schemeClr>
              </a:gs>
              <a:gs pos="100000">
                <a:schemeClr val="bg2">
                  <a:shade val="100000"/>
                  <a:satMod val="115000"/>
                </a:schemeClr>
              </a:gs>
            </a:gsLst>
            <a:lin ang="16200000" scaled="1"/>
            <a:tileRect/>
          </a:gra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8896" y="3409043"/>
            <a:ext cx="510896" cy="801914"/>
          </a:xfrm>
          <a:prstGeom prst="rect">
            <a:avLst/>
          </a:prstGeom>
        </p:spPr>
      </p:pic>
      <p:sp>
        <p:nvSpPr>
          <p:cNvPr id="9"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LET’S REVIEW</a:t>
            </a:r>
          </a:p>
        </p:txBody>
      </p:sp>
      <p:sp>
        <p:nvSpPr>
          <p:cNvPr id="12" name="Text Placeholder 3"/>
          <p:cNvSpPr>
            <a:spLocks noGrp="1"/>
          </p:cNvSpPr>
          <p:nvPr>
            <p:ph type="body" sz="quarter" idx="17" hasCustomPrompt="1"/>
          </p:nvPr>
        </p:nvSpPr>
        <p:spPr>
          <a:xfrm>
            <a:off x="3276600" y="2560989"/>
            <a:ext cx="2590800" cy="533400"/>
          </a:xfrm>
          <a:prstGeom prst="rect">
            <a:avLst/>
          </a:prstGeom>
        </p:spPr>
        <p:txBody>
          <a:bodyPr/>
          <a:lstStyle>
            <a:lvl1pPr marL="0" indent="0" algn="ctr">
              <a:buNone/>
              <a:defRPr sz="2400" b="1"/>
            </a:lvl1pPr>
          </a:lstStyle>
          <a:p>
            <a:pPr lvl="0"/>
            <a:r>
              <a:rPr lang="en-US" dirty="0"/>
              <a:t>Correct</a:t>
            </a:r>
          </a:p>
        </p:txBody>
      </p:sp>
      <p:sp>
        <p:nvSpPr>
          <p:cNvPr id="14" name="Text Placeholder 5"/>
          <p:cNvSpPr>
            <a:spLocks noGrp="1"/>
          </p:cNvSpPr>
          <p:nvPr>
            <p:ph type="body" sz="quarter" idx="18" hasCustomPrompt="1"/>
          </p:nvPr>
        </p:nvSpPr>
        <p:spPr>
          <a:xfrm>
            <a:off x="3517829" y="4192814"/>
            <a:ext cx="2108343" cy="381000"/>
          </a:xfrm>
          <a:prstGeom prst="rect">
            <a:avLst/>
          </a:prstGeom>
        </p:spPr>
        <p:txBody>
          <a:bodyPr/>
          <a:lstStyle>
            <a:lvl1pPr marL="0" indent="0" algn="ctr">
              <a:buNone/>
              <a:defRPr sz="2000" baseline="0"/>
            </a:lvl1pPr>
          </a:lstStyle>
          <a:p>
            <a:pPr lvl="0"/>
            <a:r>
              <a:rPr lang="en-US" dirty="0"/>
              <a:t>Continue</a:t>
            </a:r>
          </a:p>
        </p:txBody>
      </p:sp>
      <p:sp>
        <p:nvSpPr>
          <p:cNvPr id="11"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57344522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VIEW - invalid answer">
    <p:spTree>
      <p:nvGrpSpPr>
        <p:cNvPr id="1" name=""/>
        <p:cNvGrpSpPr/>
        <p:nvPr/>
      </p:nvGrpSpPr>
      <p:grpSpPr>
        <a:xfrm>
          <a:off x="0" y="0"/>
          <a:ext cx="0" cy="0"/>
          <a:chOff x="0" y="0"/>
          <a:chExt cx="0" cy="0"/>
        </a:xfrm>
      </p:grpSpPr>
      <p:sp>
        <p:nvSpPr>
          <p:cNvPr id="3" name="Rounded Rectangle 2"/>
          <p:cNvSpPr/>
          <p:nvPr/>
        </p:nvSpPr>
        <p:spPr>
          <a:xfrm>
            <a:off x="1879743" y="2400300"/>
            <a:ext cx="5384515" cy="2400300"/>
          </a:xfrm>
          <a:prstGeom prst="roundRect">
            <a:avLst>
              <a:gd name="adj" fmla="val 9612"/>
            </a:avLst>
          </a:prstGeom>
          <a:gradFill flip="none" rotWithShape="1">
            <a:gsLst>
              <a:gs pos="0">
                <a:schemeClr val="tx1">
                  <a:lumMod val="20000"/>
                  <a:lumOff val="80000"/>
                </a:schemeClr>
              </a:gs>
              <a:gs pos="100000">
                <a:srgbClr val="ECECEC"/>
              </a:gs>
            </a:gsLst>
            <a:lin ang="13500000" scaled="1"/>
            <a:tileRect/>
          </a:gra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10" name="Straight Connector 9"/>
          <p:cNvCxnSpPr/>
          <p:nvPr/>
        </p:nvCxnSpPr>
        <p:spPr>
          <a:xfrm>
            <a:off x="2362200" y="3112532"/>
            <a:ext cx="4419600"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Text Placeholder 14"/>
          <p:cNvSpPr>
            <a:spLocks noGrp="1"/>
          </p:cNvSpPr>
          <p:nvPr>
            <p:ph type="body" sz="quarter" idx="16" hasCustomPrompt="1"/>
          </p:nvPr>
        </p:nvSpPr>
        <p:spPr>
          <a:xfrm>
            <a:off x="2286000" y="3124200"/>
            <a:ext cx="4572000" cy="1030514"/>
          </a:xfrm>
          <a:prstGeom prst="rect">
            <a:avLst/>
          </a:prstGeom>
        </p:spPr>
        <p:txBody>
          <a:bodyPr anchor="ctr"/>
          <a:lstStyle>
            <a:lvl1pPr marL="0" indent="0" algn="ctr">
              <a:buNone/>
              <a:defRPr sz="2000" baseline="0"/>
            </a:lvl1pPr>
          </a:lstStyle>
          <a:p>
            <a:pPr lvl="0"/>
            <a:r>
              <a:rPr lang="en-US" dirty="0"/>
              <a:t>You must complete the question before submitting.</a:t>
            </a:r>
          </a:p>
        </p:txBody>
      </p:sp>
      <p:sp>
        <p:nvSpPr>
          <p:cNvPr id="16" name="Rounded Rectangle 15"/>
          <p:cNvSpPr/>
          <p:nvPr/>
        </p:nvSpPr>
        <p:spPr>
          <a:xfrm>
            <a:off x="3581400" y="4154714"/>
            <a:ext cx="1981200" cy="457200"/>
          </a:xfrm>
          <a:prstGeom prst="roundRect">
            <a:avLst/>
          </a:prstGeom>
          <a:gradFill flip="none" rotWithShape="1">
            <a:gsLst>
              <a:gs pos="0">
                <a:schemeClr val="tx2">
                  <a:lumMod val="40000"/>
                  <a:lumOff val="60000"/>
                </a:schemeClr>
              </a:gs>
              <a:gs pos="100000">
                <a:schemeClr val="bg2">
                  <a:shade val="100000"/>
                  <a:satMod val="115000"/>
                </a:schemeClr>
              </a:gs>
            </a:gsLst>
            <a:lin ang="16200000" scaled="1"/>
            <a:tileRect/>
          </a:gra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9"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LET’S REVIEW</a:t>
            </a:r>
          </a:p>
        </p:txBody>
      </p:sp>
      <p:sp>
        <p:nvSpPr>
          <p:cNvPr id="11" name="Text Placeholder 3"/>
          <p:cNvSpPr>
            <a:spLocks noGrp="1"/>
          </p:cNvSpPr>
          <p:nvPr>
            <p:ph type="body" sz="quarter" idx="17" hasCustomPrompt="1"/>
          </p:nvPr>
        </p:nvSpPr>
        <p:spPr>
          <a:xfrm>
            <a:off x="3276600" y="2560989"/>
            <a:ext cx="2590800" cy="533400"/>
          </a:xfrm>
          <a:prstGeom prst="rect">
            <a:avLst/>
          </a:prstGeom>
        </p:spPr>
        <p:txBody>
          <a:bodyPr/>
          <a:lstStyle>
            <a:lvl1pPr marL="0" indent="0" algn="ctr">
              <a:buNone/>
              <a:defRPr sz="2400" b="1"/>
            </a:lvl1pPr>
          </a:lstStyle>
          <a:p>
            <a:pPr lvl="0"/>
            <a:r>
              <a:rPr lang="en-US" dirty="0"/>
              <a:t>Invalid Answer</a:t>
            </a:r>
          </a:p>
        </p:txBody>
      </p:sp>
      <p:sp>
        <p:nvSpPr>
          <p:cNvPr id="12" name="Text Placeholder 5"/>
          <p:cNvSpPr>
            <a:spLocks noGrp="1"/>
          </p:cNvSpPr>
          <p:nvPr>
            <p:ph type="body" sz="quarter" idx="18" hasCustomPrompt="1"/>
          </p:nvPr>
        </p:nvSpPr>
        <p:spPr>
          <a:xfrm>
            <a:off x="3517829" y="4192814"/>
            <a:ext cx="2108343" cy="381000"/>
          </a:xfrm>
          <a:prstGeom prst="rect">
            <a:avLst/>
          </a:prstGeom>
        </p:spPr>
        <p:txBody>
          <a:bodyPr/>
          <a:lstStyle>
            <a:lvl1pPr marL="0" indent="0" algn="ctr">
              <a:buNone/>
              <a:defRPr sz="2000" baseline="0"/>
            </a:lvl1pPr>
          </a:lstStyle>
          <a:p>
            <a:pPr lvl="0"/>
            <a:r>
              <a:rPr lang="en-US" dirty="0"/>
              <a:t>OK</a:t>
            </a:r>
          </a:p>
        </p:txBody>
      </p:sp>
      <p:sp>
        <p:nvSpPr>
          <p:cNvPr id="13"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30682022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 Resource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RESOURCES</a:t>
            </a:r>
          </a:p>
        </p:txBody>
      </p:sp>
      <p:sp>
        <p:nvSpPr>
          <p:cNvPr id="25" name="Text Placeholder 24"/>
          <p:cNvSpPr>
            <a:spLocks noGrp="1"/>
          </p:cNvSpPr>
          <p:nvPr>
            <p:ph type="body" sz="quarter" idx="10" hasCustomPrompt="1"/>
          </p:nvPr>
        </p:nvSpPr>
        <p:spPr>
          <a:xfrm>
            <a:off x="1967139" y="1237342"/>
            <a:ext cx="6872061" cy="457567"/>
          </a:xfrm>
          <a:prstGeom prst="rect">
            <a:avLst/>
          </a:prstGeom>
        </p:spPr>
        <p:txBody>
          <a:bodyPr/>
          <a:lstStyle>
            <a:lvl1pPr marL="0" indent="0">
              <a:buNone/>
              <a:defRPr sz="2000" b="1" i="1"/>
            </a:lvl1pPr>
          </a:lstStyle>
          <a:p>
            <a:pPr lvl="0"/>
            <a:r>
              <a:rPr lang="en-US" dirty="0"/>
              <a:t>To view CONCEPT Standard/Policy/Guideline</a:t>
            </a:r>
          </a:p>
        </p:txBody>
      </p:sp>
      <p:sp>
        <p:nvSpPr>
          <p:cNvPr id="26" name="Text Placeholder 24"/>
          <p:cNvSpPr>
            <a:spLocks noGrp="1"/>
          </p:cNvSpPr>
          <p:nvPr>
            <p:ph type="body" sz="quarter" idx="11" hasCustomPrompt="1"/>
          </p:nvPr>
        </p:nvSpPr>
        <p:spPr>
          <a:xfrm>
            <a:off x="1967139" y="2557794"/>
            <a:ext cx="6872061" cy="457567"/>
          </a:xfrm>
          <a:prstGeom prst="rect">
            <a:avLst/>
          </a:prstGeom>
        </p:spPr>
        <p:txBody>
          <a:bodyPr/>
          <a:lstStyle>
            <a:lvl1pPr marL="0" indent="0">
              <a:buNone/>
              <a:defRPr sz="2000" b="1" i="1"/>
            </a:lvl1pPr>
          </a:lstStyle>
          <a:p>
            <a:pPr lvl="0"/>
            <a:r>
              <a:rPr lang="en-US" dirty="0"/>
              <a:t>To contact TEAM via e-mail</a:t>
            </a:r>
          </a:p>
        </p:txBody>
      </p:sp>
      <p:sp>
        <p:nvSpPr>
          <p:cNvPr id="27" name="Text Placeholder 24"/>
          <p:cNvSpPr>
            <a:spLocks noGrp="1"/>
          </p:cNvSpPr>
          <p:nvPr>
            <p:ph type="body" sz="quarter" idx="12" hasCustomPrompt="1"/>
          </p:nvPr>
        </p:nvSpPr>
        <p:spPr>
          <a:xfrm>
            <a:off x="1967139" y="3809633"/>
            <a:ext cx="6872061" cy="457567"/>
          </a:xfrm>
          <a:prstGeom prst="rect">
            <a:avLst/>
          </a:prstGeom>
        </p:spPr>
        <p:txBody>
          <a:bodyPr/>
          <a:lstStyle>
            <a:lvl1pPr marL="0" indent="0">
              <a:buNone/>
              <a:defRPr sz="2000" b="1" i="1"/>
            </a:lvl1pPr>
          </a:lstStyle>
          <a:p>
            <a:pPr lvl="0"/>
            <a:r>
              <a:rPr lang="en-US" dirty="0"/>
              <a:t>To visit CONCEPT site at FIS &amp; Me</a:t>
            </a:r>
          </a:p>
        </p:txBody>
      </p:sp>
      <p:sp>
        <p:nvSpPr>
          <p:cNvPr id="28" name="Text Placeholder 24"/>
          <p:cNvSpPr>
            <a:spLocks noGrp="1"/>
          </p:cNvSpPr>
          <p:nvPr>
            <p:ph type="body" sz="quarter" idx="13" hasCustomPrompt="1"/>
          </p:nvPr>
        </p:nvSpPr>
        <p:spPr>
          <a:xfrm>
            <a:off x="1967139" y="5119914"/>
            <a:ext cx="6872061" cy="457567"/>
          </a:xfrm>
          <a:prstGeom prst="rect">
            <a:avLst/>
          </a:prstGeom>
        </p:spPr>
        <p:txBody>
          <a:bodyPr/>
          <a:lstStyle>
            <a:lvl1pPr marL="0" indent="0">
              <a:buNone/>
              <a:defRPr sz="2000" b="1" i="1" baseline="0"/>
            </a:lvl1pPr>
          </a:lstStyle>
          <a:p>
            <a:pPr lvl="0"/>
            <a:r>
              <a:rPr lang="en-US" dirty="0"/>
              <a:t>To fill out a CONCEPT form</a:t>
            </a:r>
          </a:p>
        </p:txBody>
      </p:sp>
      <p:sp>
        <p:nvSpPr>
          <p:cNvPr id="9" name="Text Placeholder 3"/>
          <p:cNvSpPr>
            <a:spLocks noGrp="1"/>
          </p:cNvSpPr>
          <p:nvPr>
            <p:ph type="body" sz="quarter" idx="14" hasCustomPrompt="1"/>
          </p:nvPr>
        </p:nvSpPr>
        <p:spPr>
          <a:xfrm>
            <a:off x="5567363" y="5929313"/>
            <a:ext cx="3344862" cy="644525"/>
          </a:xfrm>
          <a:prstGeom prst="rect">
            <a:avLst/>
          </a:prstGeom>
        </p:spPr>
        <p:txBody>
          <a:bodyPr anchor="ctr"/>
          <a:lstStyle>
            <a:lvl1pPr marL="0" indent="0">
              <a:buNone/>
              <a:defRPr sz="2400" baseline="0"/>
            </a:lvl1pPr>
          </a:lstStyle>
          <a:p>
            <a:pPr lvl="0"/>
            <a:r>
              <a:rPr lang="en-US" dirty="0"/>
              <a:t>LEAVE THIS SPACE BLANK</a:t>
            </a:r>
          </a:p>
        </p:txBody>
      </p:sp>
      <p:sp>
        <p:nvSpPr>
          <p:cNvPr id="8"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33419218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 Resource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RESOURCES</a:t>
            </a:r>
          </a:p>
        </p:txBody>
      </p:sp>
      <p:sp>
        <p:nvSpPr>
          <p:cNvPr id="25" name="Text Placeholder 24"/>
          <p:cNvSpPr>
            <a:spLocks noGrp="1"/>
          </p:cNvSpPr>
          <p:nvPr>
            <p:ph type="body" sz="quarter" idx="10" hasCustomPrompt="1"/>
          </p:nvPr>
        </p:nvSpPr>
        <p:spPr>
          <a:xfrm>
            <a:off x="1967139" y="1200689"/>
            <a:ext cx="6872061" cy="457567"/>
          </a:xfrm>
          <a:prstGeom prst="rect">
            <a:avLst/>
          </a:prstGeom>
        </p:spPr>
        <p:txBody>
          <a:bodyPr/>
          <a:lstStyle>
            <a:lvl1pPr marL="0" indent="0">
              <a:buNone/>
              <a:defRPr sz="2000" b="1" i="1"/>
            </a:lvl1pPr>
          </a:lstStyle>
          <a:p>
            <a:pPr lvl="0"/>
            <a:r>
              <a:rPr lang="en-US" dirty="0"/>
              <a:t>To view CONCEPT Standard/Policy/Guideline</a:t>
            </a:r>
          </a:p>
        </p:txBody>
      </p:sp>
      <p:sp>
        <p:nvSpPr>
          <p:cNvPr id="26" name="Text Placeholder 24"/>
          <p:cNvSpPr>
            <a:spLocks noGrp="1"/>
          </p:cNvSpPr>
          <p:nvPr>
            <p:ph type="body" sz="quarter" idx="11" hasCustomPrompt="1"/>
          </p:nvPr>
        </p:nvSpPr>
        <p:spPr>
          <a:xfrm>
            <a:off x="1967139" y="2233925"/>
            <a:ext cx="6872061" cy="457567"/>
          </a:xfrm>
          <a:prstGeom prst="rect">
            <a:avLst/>
          </a:prstGeom>
        </p:spPr>
        <p:txBody>
          <a:bodyPr/>
          <a:lstStyle>
            <a:lvl1pPr marL="0" indent="0">
              <a:buNone/>
              <a:defRPr sz="2000" b="1" i="1"/>
            </a:lvl1pPr>
          </a:lstStyle>
          <a:p>
            <a:pPr lvl="0"/>
            <a:r>
              <a:rPr lang="en-US" dirty="0"/>
              <a:t>To contact TEAM via e-mail</a:t>
            </a:r>
          </a:p>
        </p:txBody>
      </p:sp>
      <p:sp>
        <p:nvSpPr>
          <p:cNvPr id="27" name="Text Placeholder 24"/>
          <p:cNvSpPr>
            <a:spLocks noGrp="1"/>
          </p:cNvSpPr>
          <p:nvPr>
            <p:ph type="body" sz="quarter" idx="12" hasCustomPrompt="1"/>
          </p:nvPr>
        </p:nvSpPr>
        <p:spPr>
          <a:xfrm>
            <a:off x="1967139" y="3267161"/>
            <a:ext cx="6872061" cy="457567"/>
          </a:xfrm>
          <a:prstGeom prst="rect">
            <a:avLst/>
          </a:prstGeom>
        </p:spPr>
        <p:txBody>
          <a:bodyPr/>
          <a:lstStyle>
            <a:lvl1pPr marL="0" indent="0">
              <a:buNone/>
              <a:defRPr sz="2000" b="1" i="1"/>
            </a:lvl1pPr>
          </a:lstStyle>
          <a:p>
            <a:pPr lvl="0"/>
            <a:r>
              <a:rPr lang="en-US" dirty="0"/>
              <a:t>To visit CONCEPT site at FIS &amp; Me</a:t>
            </a:r>
          </a:p>
        </p:txBody>
      </p:sp>
      <p:sp>
        <p:nvSpPr>
          <p:cNvPr id="28" name="Text Placeholder 24"/>
          <p:cNvSpPr>
            <a:spLocks noGrp="1"/>
          </p:cNvSpPr>
          <p:nvPr>
            <p:ph type="body" sz="quarter" idx="13" hasCustomPrompt="1"/>
          </p:nvPr>
        </p:nvSpPr>
        <p:spPr>
          <a:xfrm>
            <a:off x="1967139" y="5333633"/>
            <a:ext cx="6872061" cy="457567"/>
          </a:xfrm>
          <a:prstGeom prst="rect">
            <a:avLst/>
          </a:prstGeom>
        </p:spPr>
        <p:txBody>
          <a:bodyPr/>
          <a:lstStyle>
            <a:lvl1pPr marL="0" indent="0">
              <a:buNone/>
              <a:defRPr sz="2000" b="1" i="1" baseline="0"/>
            </a:lvl1pPr>
          </a:lstStyle>
          <a:p>
            <a:pPr lvl="0"/>
            <a:r>
              <a:rPr lang="en-US" dirty="0"/>
              <a:t>To fill out a CONCEPT form</a:t>
            </a:r>
          </a:p>
        </p:txBody>
      </p:sp>
      <p:sp>
        <p:nvSpPr>
          <p:cNvPr id="15" name="Text Placeholder 24"/>
          <p:cNvSpPr>
            <a:spLocks noGrp="1"/>
          </p:cNvSpPr>
          <p:nvPr>
            <p:ph type="body" sz="quarter" idx="14" hasCustomPrompt="1"/>
          </p:nvPr>
        </p:nvSpPr>
        <p:spPr>
          <a:xfrm>
            <a:off x="1981200" y="4300397"/>
            <a:ext cx="6872061" cy="457567"/>
          </a:xfrm>
          <a:prstGeom prst="rect">
            <a:avLst/>
          </a:prstGeom>
        </p:spPr>
        <p:txBody>
          <a:bodyPr/>
          <a:lstStyle>
            <a:lvl1pPr marL="0" indent="0">
              <a:buNone/>
              <a:defRPr sz="2000" b="1" i="1" baseline="0"/>
            </a:lvl1pPr>
          </a:lstStyle>
          <a:p>
            <a:pPr lvl="0"/>
            <a:r>
              <a:rPr lang="en-US" dirty="0"/>
              <a:t>To fill out a CONCEPT form</a:t>
            </a:r>
          </a:p>
        </p:txBody>
      </p:sp>
      <p:sp>
        <p:nvSpPr>
          <p:cNvPr id="10" name="Text Placeholder 3"/>
          <p:cNvSpPr>
            <a:spLocks noGrp="1"/>
          </p:cNvSpPr>
          <p:nvPr>
            <p:ph type="body" sz="quarter" idx="15" hasCustomPrompt="1"/>
          </p:nvPr>
        </p:nvSpPr>
        <p:spPr>
          <a:xfrm>
            <a:off x="5567363" y="5929313"/>
            <a:ext cx="3344862" cy="644525"/>
          </a:xfrm>
          <a:prstGeom prst="rect">
            <a:avLst/>
          </a:prstGeom>
        </p:spPr>
        <p:txBody>
          <a:bodyPr anchor="ctr"/>
          <a:lstStyle>
            <a:lvl1pPr marL="0" indent="0">
              <a:buNone/>
              <a:defRPr sz="2400" baseline="0"/>
            </a:lvl1pPr>
          </a:lstStyle>
          <a:p>
            <a:pPr lvl="0"/>
            <a:r>
              <a:rPr lang="en-US" dirty="0"/>
              <a:t>LEAVE THIS SPACE BLANK</a:t>
            </a:r>
          </a:p>
        </p:txBody>
      </p:sp>
      <p:sp>
        <p:nvSpPr>
          <p:cNvPr id="9"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27957374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Resource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RESOURCES</a:t>
            </a:r>
          </a:p>
        </p:txBody>
      </p:sp>
      <p:sp>
        <p:nvSpPr>
          <p:cNvPr id="25" name="Text Placeholder 24"/>
          <p:cNvSpPr>
            <a:spLocks noGrp="1"/>
          </p:cNvSpPr>
          <p:nvPr>
            <p:ph type="body" sz="quarter" idx="10" hasCustomPrompt="1"/>
          </p:nvPr>
        </p:nvSpPr>
        <p:spPr>
          <a:xfrm>
            <a:off x="1967139" y="1770742"/>
            <a:ext cx="6872061" cy="457567"/>
          </a:xfrm>
          <a:prstGeom prst="rect">
            <a:avLst/>
          </a:prstGeom>
        </p:spPr>
        <p:txBody>
          <a:bodyPr/>
          <a:lstStyle>
            <a:lvl1pPr marL="0" indent="0">
              <a:buNone/>
              <a:defRPr sz="2000" b="1" i="1"/>
            </a:lvl1pPr>
          </a:lstStyle>
          <a:p>
            <a:pPr lvl="0"/>
            <a:r>
              <a:rPr lang="en-US" dirty="0"/>
              <a:t>To view CONCEPT Standard/Policy/Guideline</a:t>
            </a:r>
          </a:p>
        </p:txBody>
      </p:sp>
      <p:sp>
        <p:nvSpPr>
          <p:cNvPr id="26" name="Text Placeholder 24"/>
          <p:cNvSpPr>
            <a:spLocks noGrp="1"/>
          </p:cNvSpPr>
          <p:nvPr>
            <p:ph type="body" sz="quarter" idx="11" hasCustomPrompt="1"/>
          </p:nvPr>
        </p:nvSpPr>
        <p:spPr>
          <a:xfrm>
            <a:off x="1967139" y="3091194"/>
            <a:ext cx="6872061" cy="457567"/>
          </a:xfrm>
          <a:prstGeom prst="rect">
            <a:avLst/>
          </a:prstGeom>
        </p:spPr>
        <p:txBody>
          <a:bodyPr/>
          <a:lstStyle>
            <a:lvl1pPr marL="0" indent="0">
              <a:buNone/>
              <a:defRPr sz="2000" b="1" i="1"/>
            </a:lvl1pPr>
          </a:lstStyle>
          <a:p>
            <a:pPr lvl="0"/>
            <a:r>
              <a:rPr lang="en-US" dirty="0"/>
              <a:t>To contact TEAM via e-mail</a:t>
            </a:r>
          </a:p>
        </p:txBody>
      </p:sp>
      <p:sp>
        <p:nvSpPr>
          <p:cNvPr id="27" name="Text Placeholder 24"/>
          <p:cNvSpPr>
            <a:spLocks noGrp="1"/>
          </p:cNvSpPr>
          <p:nvPr>
            <p:ph type="body" sz="quarter" idx="12" hasCustomPrompt="1"/>
          </p:nvPr>
        </p:nvSpPr>
        <p:spPr>
          <a:xfrm>
            <a:off x="1967139" y="4343033"/>
            <a:ext cx="6872061" cy="457567"/>
          </a:xfrm>
          <a:prstGeom prst="rect">
            <a:avLst/>
          </a:prstGeom>
        </p:spPr>
        <p:txBody>
          <a:bodyPr/>
          <a:lstStyle>
            <a:lvl1pPr marL="0" indent="0">
              <a:buNone/>
              <a:defRPr sz="2000" b="1" i="1"/>
            </a:lvl1pPr>
          </a:lstStyle>
          <a:p>
            <a:pPr lvl="0"/>
            <a:r>
              <a:rPr lang="en-US" dirty="0"/>
              <a:t>To visit CONCEPT site at FIS &amp; Me</a:t>
            </a:r>
          </a:p>
        </p:txBody>
      </p:sp>
      <p:sp>
        <p:nvSpPr>
          <p:cNvPr id="8" name="Text Placeholder 3"/>
          <p:cNvSpPr>
            <a:spLocks noGrp="1"/>
          </p:cNvSpPr>
          <p:nvPr>
            <p:ph type="body" sz="quarter" idx="14" hasCustomPrompt="1"/>
          </p:nvPr>
        </p:nvSpPr>
        <p:spPr>
          <a:xfrm>
            <a:off x="5567363" y="5929313"/>
            <a:ext cx="3344862" cy="644525"/>
          </a:xfrm>
          <a:prstGeom prst="rect">
            <a:avLst/>
          </a:prstGeom>
        </p:spPr>
        <p:txBody>
          <a:bodyPr anchor="ctr"/>
          <a:lstStyle>
            <a:lvl1pPr marL="0" indent="0">
              <a:buNone/>
              <a:defRPr sz="2400" baseline="0"/>
            </a:lvl1pPr>
          </a:lstStyle>
          <a:p>
            <a:pPr lvl="0"/>
            <a:r>
              <a:rPr lang="en-US" dirty="0"/>
              <a:t>LEAVE THIS SPACE BLANK</a:t>
            </a:r>
          </a:p>
        </p:txBody>
      </p:sp>
      <p:sp>
        <p:nvSpPr>
          <p:cNvPr id="9"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106892986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GRATULATIONS - test">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1876425"/>
            <a:ext cx="9096375" cy="3609975"/>
          </a:xfrm>
          <a:prstGeom prst="rect">
            <a:avLst/>
          </a:prstGeom>
        </p:spPr>
      </p:pic>
      <p:sp>
        <p:nvSpPr>
          <p:cNvPr id="8"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COURSE COMPLETE</a:t>
            </a:r>
          </a:p>
        </p:txBody>
      </p:sp>
      <p:sp>
        <p:nvSpPr>
          <p:cNvPr id="10" name="TextBox 9"/>
          <p:cNvSpPr txBox="1"/>
          <p:nvPr/>
        </p:nvSpPr>
        <p:spPr>
          <a:xfrm>
            <a:off x="152400" y="2743200"/>
            <a:ext cx="6249792" cy="307777"/>
          </a:xfrm>
          <a:prstGeom prst="rect">
            <a:avLst/>
          </a:prstGeom>
          <a:noFill/>
        </p:spPr>
        <p:txBody>
          <a:bodyPr wrap="square" rtlCol="0">
            <a:spAutoFit/>
          </a:bodyPr>
          <a:lstStyle/>
          <a:p>
            <a:r>
              <a:rPr lang="en-US" sz="1400" b="1" dirty="0"/>
              <a:t>You have just completed the course:</a:t>
            </a:r>
          </a:p>
        </p:txBody>
      </p:sp>
      <p:sp>
        <p:nvSpPr>
          <p:cNvPr id="11" name="Rectangle 10"/>
          <p:cNvSpPr/>
          <p:nvPr/>
        </p:nvSpPr>
        <p:spPr>
          <a:xfrm>
            <a:off x="152400" y="4188068"/>
            <a:ext cx="5943600"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3F3F41"/>
                </a:solidFill>
                <a:effectLst/>
                <a:uLnTx/>
                <a:uFillTx/>
                <a:latin typeface="+mn-lt"/>
                <a:ea typeface="+mn-ea"/>
                <a:cs typeface="+mn-cs"/>
              </a:rPr>
              <a:t>Click “next” below to take the test.</a:t>
            </a:r>
          </a:p>
        </p:txBody>
      </p:sp>
      <p:sp>
        <p:nvSpPr>
          <p:cNvPr id="12" name="Text Placeholder 8"/>
          <p:cNvSpPr>
            <a:spLocks noGrp="1"/>
          </p:cNvSpPr>
          <p:nvPr>
            <p:ph type="body" sz="quarter" idx="10" hasCustomPrompt="1"/>
          </p:nvPr>
        </p:nvSpPr>
        <p:spPr>
          <a:xfrm>
            <a:off x="152400" y="3429000"/>
            <a:ext cx="5638800" cy="457200"/>
          </a:xfrm>
          <a:prstGeom prst="rect">
            <a:avLst/>
          </a:prstGeom>
        </p:spPr>
        <p:txBody>
          <a:bodyPr/>
          <a:lstStyle>
            <a:lvl1pPr marL="0" indent="0">
              <a:buNone/>
              <a:defRPr sz="2800" baseline="0">
                <a:solidFill>
                  <a:schemeClr val="accent6"/>
                </a:solidFill>
              </a:defRPr>
            </a:lvl1pPr>
          </a:lstStyle>
          <a:p>
            <a:pPr lvl="0"/>
            <a:r>
              <a:rPr lang="en-US" dirty="0"/>
              <a:t>CLICK TO EDIT COURSE TITLE</a:t>
            </a:r>
          </a:p>
        </p:txBody>
      </p:sp>
      <p:sp>
        <p:nvSpPr>
          <p:cNvPr id="9" name="Text Placeholder 3"/>
          <p:cNvSpPr>
            <a:spLocks noGrp="1"/>
          </p:cNvSpPr>
          <p:nvPr>
            <p:ph type="body" sz="quarter" idx="14" hasCustomPrompt="1"/>
          </p:nvPr>
        </p:nvSpPr>
        <p:spPr>
          <a:xfrm>
            <a:off x="5567363" y="5929313"/>
            <a:ext cx="3344862" cy="644525"/>
          </a:xfrm>
          <a:prstGeom prst="rect">
            <a:avLst/>
          </a:prstGeom>
        </p:spPr>
        <p:txBody>
          <a:bodyPr anchor="ctr"/>
          <a:lstStyle>
            <a:lvl1pPr marL="0" indent="0">
              <a:buNone/>
              <a:defRPr sz="2400" baseline="0"/>
            </a:lvl1pPr>
          </a:lstStyle>
          <a:p>
            <a:pPr lvl="0"/>
            <a:r>
              <a:rPr lang="en-US" dirty="0"/>
              <a:t>LEAVE THIS SPACE BLANK</a:t>
            </a:r>
          </a:p>
        </p:txBody>
      </p:sp>
      <p:sp>
        <p:nvSpPr>
          <p:cNvPr id="13"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71934646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GRATULATIONS - acknowledgement">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1876425"/>
            <a:ext cx="9096375" cy="3609975"/>
          </a:xfrm>
          <a:prstGeom prst="rect">
            <a:avLst/>
          </a:prstGeom>
        </p:spPr>
      </p:pic>
      <p:sp>
        <p:nvSpPr>
          <p:cNvPr id="7" name="TextBox 6"/>
          <p:cNvSpPr txBox="1"/>
          <p:nvPr/>
        </p:nvSpPr>
        <p:spPr>
          <a:xfrm>
            <a:off x="152400" y="2743200"/>
            <a:ext cx="6249792" cy="307777"/>
          </a:xfrm>
          <a:prstGeom prst="rect">
            <a:avLst/>
          </a:prstGeom>
          <a:noFill/>
        </p:spPr>
        <p:txBody>
          <a:bodyPr wrap="square" rtlCol="0">
            <a:spAutoFit/>
          </a:bodyPr>
          <a:lstStyle/>
          <a:p>
            <a:r>
              <a:rPr lang="en-US" sz="1400" b="1" dirty="0"/>
              <a:t>You have just completed the course:</a:t>
            </a:r>
          </a:p>
        </p:txBody>
      </p:sp>
      <p:sp>
        <p:nvSpPr>
          <p:cNvPr id="9" name="Text Placeholder 8"/>
          <p:cNvSpPr>
            <a:spLocks noGrp="1"/>
          </p:cNvSpPr>
          <p:nvPr>
            <p:ph type="body" sz="quarter" idx="10" hasCustomPrompt="1"/>
          </p:nvPr>
        </p:nvSpPr>
        <p:spPr>
          <a:xfrm>
            <a:off x="152400" y="3429000"/>
            <a:ext cx="5638800" cy="457200"/>
          </a:xfrm>
          <a:prstGeom prst="rect">
            <a:avLst/>
          </a:prstGeom>
        </p:spPr>
        <p:txBody>
          <a:bodyPr/>
          <a:lstStyle>
            <a:lvl1pPr marL="0" indent="0">
              <a:buNone/>
              <a:defRPr sz="2800" baseline="0">
                <a:solidFill>
                  <a:schemeClr val="accent6"/>
                </a:solidFill>
              </a:defRPr>
            </a:lvl1pPr>
          </a:lstStyle>
          <a:p>
            <a:pPr lvl="0"/>
            <a:r>
              <a:rPr lang="en-US" dirty="0"/>
              <a:t>CLICK TO EDIT COURSE TITLE</a:t>
            </a:r>
          </a:p>
        </p:txBody>
      </p:sp>
      <p:sp>
        <p:nvSpPr>
          <p:cNvPr id="8"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COURSE COMPLETE</a:t>
            </a:r>
          </a:p>
        </p:txBody>
      </p:sp>
      <p:sp>
        <p:nvSpPr>
          <p:cNvPr id="2" name="Rectangle 1"/>
          <p:cNvSpPr/>
          <p:nvPr/>
        </p:nvSpPr>
        <p:spPr>
          <a:xfrm>
            <a:off x="152400" y="4188068"/>
            <a:ext cx="5943600"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3F3F41"/>
                </a:solidFill>
                <a:effectLst/>
                <a:uLnTx/>
                <a:uFillTx/>
                <a:latin typeface="+mn-lt"/>
                <a:ea typeface="+mn-ea"/>
                <a:cs typeface="+mn-cs"/>
              </a:rPr>
              <a:t>Click “next” below to go to the final acknowledgement.</a:t>
            </a:r>
          </a:p>
        </p:txBody>
      </p:sp>
      <p:sp>
        <p:nvSpPr>
          <p:cNvPr id="10" name="Text Placeholder 3"/>
          <p:cNvSpPr>
            <a:spLocks noGrp="1"/>
          </p:cNvSpPr>
          <p:nvPr>
            <p:ph type="body" sz="quarter" idx="14" hasCustomPrompt="1"/>
          </p:nvPr>
        </p:nvSpPr>
        <p:spPr>
          <a:xfrm>
            <a:off x="5567363" y="5929313"/>
            <a:ext cx="3344862" cy="644525"/>
          </a:xfrm>
          <a:prstGeom prst="rect">
            <a:avLst/>
          </a:prstGeom>
        </p:spPr>
        <p:txBody>
          <a:bodyPr anchor="ctr"/>
          <a:lstStyle>
            <a:lvl1pPr marL="0" indent="0">
              <a:buNone/>
              <a:defRPr sz="2400" baseline="0"/>
            </a:lvl1pPr>
          </a:lstStyle>
          <a:p>
            <a:pPr lvl="0"/>
            <a:r>
              <a:rPr lang="en-US" dirty="0"/>
              <a:t>LEAVE THIS SPACE BLANK</a:t>
            </a:r>
          </a:p>
        </p:txBody>
      </p:sp>
      <p:sp>
        <p:nvSpPr>
          <p:cNvPr id="11"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286848428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GRATULATIONS - exit">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1876425"/>
            <a:ext cx="9096375" cy="3609975"/>
          </a:xfrm>
          <a:prstGeom prst="rect">
            <a:avLst/>
          </a:prstGeom>
        </p:spPr>
      </p:pic>
      <p:sp>
        <p:nvSpPr>
          <p:cNvPr id="7" name="TextBox 6"/>
          <p:cNvSpPr txBox="1"/>
          <p:nvPr/>
        </p:nvSpPr>
        <p:spPr>
          <a:xfrm>
            <a:off x="152400" y="2743200"/>
            <a:ext cx="6249792" cy="307777"/>
          </a:xfrm>
          <a:prstGeom prst="rect">
            <a:avLst/>
          </a:prstGeom>
          <a:noFill/>
        </p:spPr>
        <p:txBody>
          <a:bodyPr wrap="square" rtlCol="0">
            <a:spAutoFit/>
          </a:bodyPr>
          <a:lstStyle/>
          <a:p>
            <a:r>
              <a:rPr lang="en-US" sz="1400" b="1" dirty="0"/>
              <a:t>You have just completed the course:</a:t>
            </a:r>
          </a:p>
        </p:txBody>
      </p:sp>
      <p:sp>
        <p:nvSpPr>
          <p:cNvPr id="9" name="Text Placeholder 8"/>
          <p:cNvSpPr>
            <a:spLocks noGrp="1"/>
          </p:cNvSpPr>
          <p:nvPr>
            <p:ph type="body" sz="quarter" idx="10" hasCustomPrompt="1"/>
          </p:nvPr>
        </p:nvSpPr>
        <p:spPr>
          <a:xfrm>
            <a:off x="152400" y="3429000"/>
            <a:ext cx="5638800" cy="457200"/>
          </a:xfrm>
          <a:prstGeom prst="rect">
            <a:avLst/>
          </a:prstGeom>
        </p:spPr>
        <p:txBody>
          <a:bodyPr/>
          <a:lstStyle>
            <a:lvl1pPr marL="0" indent="0">
              <a:buNone/>
              <a:defRPr sz="2800" baseline="0">
                <a:solidFill>
                  <a:schemeClr val="accent6"/>
                </a:solidFill>
              </a:defRPr>
            </a:lvl1pPr>
          </a:lstStyle>
          <a:p>
            <a:pPr lvl="0"/>
            <a:r>
              <a:rPr lang="en-US" dirty="0"/>
              <a:t>CLICK TO EDIT COURSE TITLE</a:t>
            </a:r>
          </a:p>
        </p:txBody>
      </p:sp>
      <p:sp>
        <p:nvSpPr>
          <p:cNvPr id="8"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COURSE COMPLETE</a:t>
            </a:r>
          </a:p>
        </p:txBody>
      </p:sp>
      <p:sp>
        <p:nvSpPr>
          <p:cNvPr id="2" name="Rectangle 1"/>
          <p:cNvSpPr/>
          <p:nvPr/>
        </p:nvSpPr>
        <p:spPr>
          <a:xfrm>
            <a:off x="152400" y="4188068"/>
            <a:ext cx="5943600"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3F3F41"/>
                </a:solidFill>
                <a:effectLst/>
                <a:uLnTx/>
                <a:uFillTx/>
                <a:latin typeface="+mn-lt"/>
                <a:ea typeface="+mn-ea"/>
                <a:cs typeface="+mn-cs"/>
              </a:rPr>
              <a:t>Click “next” below to exit the course.</a:t>
            </a:r>
          </a:p>
        </p:txBody>
      </p:sp>
      <p:sp>
        <p:nvSpPr>
          <p:cNvPr id="10" name="Text Placeholder 3"/>
          <p:cNvSpPr>
            <a:spLocks noGrp="1"/>
          </p:cNvSpPr>
          <p:nvPr>
            <p:ph type="body" sz="quarter" idx="14" hasCustomPrompt="1"/>
          </p:nvPr>
        </p:nvSpPr>
        <p:spPr>
          <a:xfrm>
            <a:off x="5567363" y="5929313"/>
            <a:ext cx="3344862" cy="644525"/>
          </a:xfrm>
          <a:prstGeom prst="rect">
            <a:avLst/>
          </a:prstGeom>
        </p:spPr>
        <p:txBody>
          <a:bodyPr anchor="ctr"/>
          <a:lstStyle>
            <a:lvl1pPr marL="0" indent="0">
              <a:buNone/>
              <a:defRPr sz="2400" baseline="0"/>
            </a:lvl1pPr>
          </a:lstStyle>
          <a:p>
            <a:pPr lvl="0"/>
            <a:r>
              <a:rPr lang="en-US" dirty="0"/>
              <a:t>LEAVE THIS SPACE BLANK</a:t>
            </a:r>
          </a:p>
        </p:txBody>
      </p:sp>
      <p:sp>
        <p:nvSpPr>
          <p:cNvPr id="11"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141256657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LAIN slide">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BLANK SLIDE</a:t>
            </a:r>
          </a:p>
        </p:txBody>
      </p:sp>
      <p:sp>
        <p:nvSpPr>
          <p:cNvPr id="4"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3336051981"/>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06D379C-DD85-46D8-8B74-DCE11A6E7397}" type="datetime1">
              <a:rPr lang="en-US" smtClean="0"/>
              <a:t>2/13/2020</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ADA8F14-8BB1-473B-92D7-FF74D699A821}" type="slidenum">
              <a:rPr lang="en-US" smtClean="0"/>
              <a:t>‹#›</a:t>
            </a:fld>
            <a:endParaRPr lang="en-US" dirty="0"/>
          </a:p>
        </p:txBody>
      </p:sp>
      <p:sp>
        <p:nvSpPr>
          <p:cNvPr id="7" name="Slide Number Placeholder 2"/>
          <p:cNvSpPr txBox="1">
            <a:spLocks/>
          </p:cNvSpPr>
          <p:nvPr userDrawn="1"/>
        </p:nvSpPr>
        <p:spPr>
          <a:xfrm>
            <a:off x="8382000" y="6400800"/>
            <a:ext cx="6858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4134353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age - no test">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CLICK TO EDIT COURSE NAME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5348" y="1143000"/>
            <a:ext cx="3228975" cy="287655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4035" y="4191000"/>
            <a:ext cx="1371600" cy="1200150"/>
          </a:xfrm>
          <a:prstGeom prst="rect">
            <a:avLst/>
          </a:prstGeom>
        </p:spPr>
      </p:pic>
      <p:sp>
        <p:nvSpPr>
          <p:cNvPr id="28" name="Text Placeholder 27"/>
          <p:cNvSpPr>
            <a:spLocks noGrp="1"/>
          </p:cNvSpPr>
          <p:nvPr>
            <p:ph type="body" sz="quarter" idx="10" hasCustomPrompt="1"/>
          </p:nvPr>
        </p:nvSpPr>
        <p:spPr>
          <a:xfrm>
            <a:off x="152400" y="1447800"/>
            <a:ext cx="5029200" cy="914400"/>
          </a:xfrm>
          <a:prstGeom prst="rect">
            <a:avLst/>
          </a:prstGeom>
        </p:spPr>
        <p:txBody>
          <a:bodyPr/>
          <a:lstStyle>
            <a:lvl1pPr marL="0" indent="0">
              <a:buNone/>
              <a:defRPr sz="2000" baseline="0"/>
            </a:lvl1pPr>
          </a:lstStyle>
          <a:p>
            <a:pPr lvl="0"/>
            <a:r>
              <a:rPr lang="en-US" dirty="0"/>
              <a:t>Click to edit course overview information. This section should explain the purpose of the course. You may also discuss the audience for the course in this section (new hires/all RISC employees/all managers, etc.).</a:t>
            </a:r>
          </a:p>
        </p:txBody>
      </p:sp>
      <p:sp>
        <p:nvSpPr>
          <p:cNvPr id="30" name="Text Placeholder 29"/>
          <p:cNvSpPr>
            <a:spLocks noGrp="1"/>
          </p:cNvSpPr>
          <p:nvPr>
            <p:ph type="body" sz="quarter" idx="11" hasCustomPrompt="1"/>
          </p:nvPr>
        </p:nvSpPr>
        <p:spPr>
          <a:xfrm>
            <a:off x="551542" y="4038600"/>
            <a:ext cx="4630057" cy="914400"/>
          </a:xfrm>
          <a:prstGeom prst="rect">
            <a:avLst/>
          </a:prstGeom>
        </p:spPr>
        <p:txBody>
          <a:bodyPr/>
          <a:lstStyle>
            <a:lvl1pPr marL="285750" indent="-285750">
              <a:buClr>
                <a:schemeClr val="accent1"/>
              </a:buClr>
              <a:buSzPct val="120000"/>
              <a:buFont typeface="Arial" panose="020B0604020202020204" pitchFamily="34" charset="0"/>
              <a:buChar char="•"/>
              <a:defRPr sz="1800" baseline="0"/>
            </a:lvl1pPr>
            <a:lvl2pPr marL="914400" indent="-457200">
              <a:buClr>
                <a:schemeClr val="accent1"/>
              </a:buClr>
              <a:buSzPct val="120000"/>
              <a:buFont typeface="Arial" panose="020B0604020202020204" pitchFamily="34" charset="0"/>
              <a:buChar char="•"/>
              <a:defRPr sz="1600"/>
            </a:lvl2pPr>
          </a:lstStyle>
          <a:p>
            <a:pPr lvl="0"/>
            <a:r>
              <a:rPr lang="en-US" dirty="0"/>
              <a:t>Understand…</a:t>
            </a:r>
          </a:p>
          <a:p>
            <a:pPr lvl="0"/>
            <a:r>
              <a:rPr lang="en-US" dirty="0"/>
              <a:t>Recognize…</a:t>
            </a:r>
          </a:p>
          <a:p>
            <a:pPr lvl="0"/>
            <a:r>
              <a:rPr lang="en-US" dirty="0"/>
              <a:t>Locate…</a:t>
            </a:r>
          </a:p>
          <a:p>
            <a:pPr lvl="0"/>
            <a:r>
              <a:rPr lang="en-US" dirty="0"/>
              <a:t>Complete…</a:t>
            </a:r>
          </a:p>
          <a:p>
            <a:pPr lvl="0"/>
            <a:r>
              <a:rPr lang="en-US" dirty="0"/>
              <a:t>Contact…</a:t>
            </a:r>
          </a:p>
          <a:p>
            <a:pPr lvl="1"/>
            <a:endParaRPr lang="en-US" dirty="0"/>
          </a:p>
          <a:p>
            <a:pPr lvl="1"/>
            <a:endParaRPr lang="en-US" dirty="0"/>
          </a:p>
        </p:txBody>
      </p:sp>
      <p:sp>
        <p:nvSpPr>
          <p:cNvPr id="35" name="Text Placeholder 34"/>
          <p:cNvSpPr>
            <a:spLocks noGrp="1"/>
          </p:cNvSpPr>
          <p:nvPr>
            <p:ph type="body" sz="quarter" idx="12" hasCustomPrompt="1"/>
          </p:nvPr>
        </p:nvSpPr>
        <p:spPr>
          <a:xfrm>
            <a:off x="6782635" y="4333875"/>
            <a:ext cx="914400" cy="914400"/>
          </a:xfrm>
          <a:prstGeom prst="rect">
            <a:avLst/>
          </a:prstGeom>
        </p:spPr>
        <p:txBody>
          <a:bodyPr/>
          <a:lstStyle>
            <a:lvl1pPr marL="0" indent="0" algn="ctr">
              <a:spcBef>
                <a:spcPts val="0"/>
              </a:spcBef>
              <a:buNone/>
              <a:defRPr sz="4400" b="1">
                <a:solidFill>
                  <a:schemeClr val="accent1">
                    <a:lumMod val="75000"/>
                  </a:schemeClr>
                </a:solidFill>
                <a:latin typeface="Century Gothic" panose="020B0502020202020204" pitchFamily="34" charset="0"/>
              </a:defRPr>
            </a:lvl1pPr>
          </a:lstStyle>
          <a:p>
            <a:pPr lvl="0"/>
            <a:r>
              <a:rPr lang="en-US" dirty="0"/>
              <a:t>##</a:t>
            </a:r>
          </a:p>
        </p:txBody>
      </p:sp>
      <p:sp>
        <p:nvSpPr>
          <p:cNvPr id="14" name="Text Placeholder 8"/>
          <p:cNvSpPr>
            <a:spLocks noGrp="1"/>
          </p:cNvSpPr>
          <p:nvPr>
            <p:ph type="body" sz="quarter" idx="13"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OBJECTIVES</a:t>
            </a:r>
          </a:p>
        </p:txBody>
      </p:sp>
      <p:sp>
        <p:nvSpPr>
          <p:cNvPr id="6" name="Text Placeholder 5"/>
          <p:cNvSpPr>
            <a:spLocks noGrp="1"/>
          </p:cNvSpPr>
          <p:nvPr>
            <p:ph type="body" sz="quarter" idx="14" hasCustomPrompt="1"/>
          </p:nvPr>
        </p:nvSpPr>
        <p:spPr>
          <a:xfrm>
            <a:off x="152400" y="3409950"/>
            <a:ext cx="5338582" cy="628650"/>
          </a:xfrm>
          <a:prstGeom prst="rect">
            <a:avLst/>
          </a:prstGeom>
        </p:spPr>
        <p:txBody>
          <a:bodyPr/>
          <a:lstStyle>
            <a:lvl1pPr marL="0" indent="0">
              <a:buNone/>
              <a:defRPr sz="1800" b="1" i="1" baseline="0"/>
            </a:lvl1pPr>
          </a:lstStyle>
          <a:p>
            <a:pPr lvl="0"/>
            <a:r>
              <a:rPr lang="en-US" dirty="0"/>
              <a:t>Upon completing this course, you will be better prepared to:</a:t>
            </a:r>
          </a:p>
        </p:txBody>
      </p:sp>
      <p:sp>
        <p:nvSpPr>
          <p:cNvPr id="15" name="Text Placeholder 3"/>
          <p:cNvSpPr>
            <a:spLocks noGrp="1"/>
          </p:cNvSpPr>
          <p:nvPr>
            <p:ph type="body" sz="quarter" idx="15" hasCustomPrompt="1"/>
          </p:nvPr>
        </p:nvSpPr>
        <p:spPr>
          <a:xfrm>
            <a:off x="5567363" y="5929313"/>
            <a:ext cx="3344862" cy="644525"/>
          </a:xfrm>
          <a:prstGeom prst="rect">
            <a:avLst/>
          </a:prstGeom>
        </p:spPr>
        <p:txBody>
          <a:bodyPr anchor="ctr"/>
          <a:lstStyle>
            <a:lvl1pPr marL="0" indent="0">
              <a:buNone/>
              <a:defRPr sz="2400" baseline="0"/>
            </a:lvl1pPr>
          </a:lstStyle>
          <a:p>
            <a:pPr lvl="0"/>
            <a:r>
              <a:rPr lang="en-US" dirty="0"/>
              <a:t>LEAVE THIS SPACE BLANK</a:t>
            </a:r>
          </a:p>
        </p:txBody>
      </p:sp>
      <p:sp>
        <p:nvSpPr>
          <p:cNvPr id="13"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27251662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3214F36-A7F1-46AC-87B0-FAE16F44C5FB}"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A8F14-8BB1-473B-92D7-FF74D699A821}" type="slidenum">
              <a:rPr lang="en-US" smtClean="0"/>
              <a:t>‹#›</a:t>
            </a:fld>
            <a:endParaRPr lang="en-US"/>
          </a:p>
        </p:txBody>
      </p:sp>
    </p:spTree>
    <p:extLst>
      <p:ext uri="{BB962C8B-B14F-4D97-AF65-F5344CB8AC3E}">
        <p14:creationId xmlns:p14="http://schemas.microsoft.com/office/powerpoint/2010/main" val="1586131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214F36-A7F1-46AC-87B0-FAE16F44C5FB}"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A8F14-8BB1-473B-92D7-FF74D699A821}" type="slidenum">
              <a:rPr lang="en-US" smtClean="0"/>
              <a:t>‹#›</a:t>
            </a:fld>
            <a:endParaRPr lang="en-US"/>
          </a:p>
        </p:txBody>
      </p:sp>
    </p:spTree>
    <p:extLst>
      <p:ext uri="{BB962C8B-B14F-4D97-AF65-F5344CB8AC3E}">
        <p14:creationId xmlns:p14="http://schemas.microsoft.com/office/powerpoint/2010/main" val="31168019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214F36-A7F1-46AC-87B0-FAE16F44C5FB}"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A8F14-8BB1-473B-92D7-FF74D699A821}" type="slidenum">
              <a:rPr lang="en-US" smtClean="0"/>
              <a:t>‹#›</a:t>
            </a:fld>
            <a:endParaRPr lang="en-US"/>
          </a:p>
        </p:txBody>
      </p:sp>
    </p:spTree>
    <p:extLst>
      <p:ext uri="{BB962C8B-B14F-4D97-AF65-F5344CB8AC3E}">
        <p14:creationId xmlns:p14="http://schemas.microsoft.com/office/powerpoint/2010/main" val="39732831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214F36-A7F1-46AC-87B0-FAE16F44C5FB}" type="datetimeFigureOut">
              <a:rPr lang="en-US" smtClean="0"/>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DA8F14-8BB1-473B-92D7-FF74D699A821}" type="slidenum">
              <a:rPr lang="en-US" smtClean="0"/>
              <a:t>‹#›</a:t>
            </a:fld>
            <a:endParaRPr lang="en-US"/>
          </a:p>
        </p:txBody>
      </p:sp>
    </p:spTree>
    <p:extLst>
      <p:ext uri="{BB962C8B-B14F-4D97-AF65-F5344CB8AC3E}">
        <p14:creationId xmlns:p14="http://schemas.microsoft.com/office/powerpoint/2010/main" val="14908287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214F36-A7F1-46AC-87B0-FAE16F44C5FB}" type="datetimeFigureOut">
              <a:rPr lang="en-US" smtClean="0"/>
              <a:t>2/13/2020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DA8F14-8BB1-473B-92D7-FF74D699A821}" type="slidenum">
              <a:rPr lang="en-US" smtClean="0"/>
              <a:t>‹#›</a:t>
            </a:fld>
            <a:endParaRPr lang="en-US"/>
          </a:p>
        </p:txBody>
      </p:sp>
    </p:spTree>
    <p:extLst>
      <p:ext uri="{BB962C8B-B14F-4D97-AF65-F5344CB8AC3E}">
        <p14:creationId xmlns:p14="http://schemas.microsoft.com/office/powerpoint/2010/main" val="25604248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214F36-A7F1-46AC-87B0-FAE16F44C5FB}" type="datetimeFigureOut">
              <a:rPr lang="en-US" smtClean="0"/>
              <a:t>2/13/2020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DA8F14-8BB1-473B-92D7-FF74D699A821}" type="slidenum">
              <a:rPr lang="en-US" smtClean="0"/>
              <a:t>‹#›</a:t>
            </a:fld>
            <a:endParaRPr lang="en-US"/>
          </a:p>
        </p:txBody>
      </p:sp>
    </p:spTree>
    <p:extLst>
      <p:ext uri="{BB962C8B-B14F-4D97-AF65-F5344CB8AC3E}">
        <p14:creationId xmlns:p14="http://schemas.microsoft.com/office/powerpoint/2010/main" val="12142857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214F36-A7F1-46AC-87B0-FAE16F44C5FB}" type="datetimeFigureOut">
              <a:rPr lang="en-US" smtClean="0"/>
              <a:t>2/13/2020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DA8F14-8BB1-473B-92D7-FF74D699A821}" type="slidenum">
              <a:rPr lang="en-US" smtClean="0"/>
              <a:t>‹#›</a:t>
            </a:fld>
            <a:endParaRPr lang="en-US"/>
          </a:p>
        </p:txBody>
      </p:sp>
    </p:spTree>
    <p:extLst>
      <p:ext uri="{BB962C8B-B14F-4D97-AF65-F5344CB8AC3E}">
        <p14:creationId xmlns:p14="http://schemas.microsoft.com/office/powerpoint/2010/main" val="39859135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214F36-A7F1-46AC-87B0-FAE16F44C5FB}" type="datetimeFigureOut">
              <a:rPr lang="en-US" smtClean="0"/>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DA8F14-8BB1-473B-92D7-FF74D699A821}" type="slidenum">
              <a:rPr lang="en-US" smtClean="0"/>
              <a:t>‹#›</a:t>
            </a:fld>
            <a:endParaRPr lang="en-US"/>
          </a:p>
        </p:txBody>
      </p:sp>
    </p:spTree>
    <p:extLst>
      <p:ext uri="{BB962C8B-B14F-4D97-AF65-F5344CB8AC3E}">
        <p14:creationId xmlns:p14="http://schemas.microsoft.com/office/powerpoint/2010/main" val="25159907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4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214F36-A7F1-46AC-87B0-FAE16F44C5FB}" type="datetimeFigureOut">
              <a:rPr lang="en-US" smtClean="0"/>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DA8F14-8BB1-473B-92D7-FF74D699A821}" type="slidenum">
              <a:rPr lang="en-US" smtClean="0"/>
              <a:t>‹#›</a:t>
            </a:fld>
            <a:endParaRPr lang="en-US"/>
          </a:p>
        </p:txBody>
      </p:sp>
    </p:spTree>
    <p:extLst>
      <p:ext uri="{BB962C8B-B14F-4D97-AF65-F5344CB8AC3E}">
        <p14:creationId xmlns:p14="http://schemas.microsoft.com/office/powerpoint/2010/main" val="16390853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214F36-A7F1-46AC-87B0-FAE16F44C5FB}"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A8F14-8BB1-473B-92D7-FF74D699A821}" type="slidenum">
              <a:rPr lang="en-US" smtClean="0"/>
              <a:t>‹#›</a:t>
            </a:fld>
            <a:endParaRPr lang="en-US"/>
          </a:p>
        </p:txBody>
      </p:sp>
    </p:spTree>
    <p:extLst>
      <p:ext uri="{BB962C8B-B14F-4D97-AF65-F5344CB8AC3E}">
        <p14:creationId xmlns:p14="http://schemas.microsoft.com/office/powerpoint/2010/main" val="492765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ubitle and content">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CLICK TO EDIT SLIDE TITLE</a:t>
            </a:r>
          </a:p>
        </p:txBody>
      </p:sp>
      <p:sp>
        <p:nvSpPr>
          <p:cNvPr id="9" name="Text Placeholder 8"/>
          <p:cNvSpPr>
            <a:spLocks noGrp="1"/>
          </p:cNvSpPr>
          <p:nvPr>
            <p:ph type="body" sz="quarter" idx="10"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CLICK TO EDIT SUBTITLE</a:t>
            </a:r>
          </a:p>
        </p:txBody>
      </p:sp>
      <p:sp>
        <p:nvSpPr>
          <p:cNvPr id="13" name="Text Placeholder 12"/>
          <p:cNvSpPr>
            <a:spLocks noGrp="1"/>
          </p:cNvSpPr>
          <p:nvPr>
            <p:ph type="body" sz="quarter" idx="11" hasCustomPrompt="1"/>
          </p:nvPr>
        </p:nvSpPr>
        <p:spPr>
          <a:xfrm>
            <a:off x="152400" y="1219200"/>
            <a:ext cx="8839200" cy="914400"/>
          </a:xfrm>
          <a:prstGeom prst="rect">
            <a:avLst/>
          </a:prstGeom>
        </p:spPr>
        <p:txBody>
          <a:bodyPr/>
          <a:lstStyle>
            <a:lvl1pPr marL="0" indent="0">
              <a:buNone/>
              <a:defRPr sz="1800" baseline="0"/>
            </a:lvl1pPr>
          </a:lstStyle>
          <a:p>
            <a:pPr lvl="0"/>
            <a:r>
              <a:rPr lang="en-US" dirty="0"/>
              <a:t>Click to edit slide content</a:t>
            </a:r>
          </a:p>
        </p:txBody>
      </p:sp>
      <p:sp>
        <p:nvSpPr>
          <p:cNvPr id="8" name="Text Placeholder 3"/>
          <p:cNvSpPr>
            <a:spLocks noGrp="1"/>
          </p:cNvSpPr>
          <p:nvPr>
            <p:ph type="body" sz="quarter" idx="14" hasCustomPrompt="1"/>
          </p:nvPr>
        </p:nvSpPr>
        <p:spPr>
          <a:xfrm>
            <a:off x="5567363" y="5929313"/>
            <a:ext cx="3344862" cy="644525"/>
          </a:xfrm>
          <a:prstGeom prst="rect">
            <a:avLst/>
          </a:prstGeom>
        </p:spPr>
        <p:txBody>
          <a:bodyPr anchor="ctr"/>
          <a:lstStyle>
            <a:lvl1pPr marL="0" indent="0">
              <a:buNone/>
              <a:defRPr sz="2400" baseline="0"/>
            </a:lvl1pPr>
          </a:lstStyle>
          <a:p>
            <a:pPr lvl="0"/>
            <a:r>
              <a:rPr lang="en-US" dirty="0"/>
              <a:t>LEAVE THIS SPACE BLANK</a:t>
            </a:r>
          </a:p>
        </p:txBody>
      </p:sp>
      <p:sp>
        <p:nvSpPr>
          <p:cNvPr id="6"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3116801961"/>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214F36-A7F1-46AC-87B0-FAE16F44C5FB}"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A8F14-8BB1-473B-92D7-FF74D699A821}" type="slidenum">
              <a:rPr lang="en-US" smtClean="0"/>
              <a:t>‹#›</a:t>
            </a:fld>
            <a:endParaRPr lang="en-US"/>
          </a:p>
        </p:txBody>
      </p:sp>
    </p:spTree>
    <p:extLst>
      <p:ext uri="{BB962C8B-B14F-4D97-AF65-F5344CB8AC3E}">
        <p14:creationId xmlns:p14="http://schemas.microsoft.com/office/powerpoint/2010/main" val="3341921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page - with test">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5348" y="1143000"/>
            <a:ext cx="3228975" cy="287655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9116" y="4191000"/>
            <a:ext cx="1371600" cy="1200150"/>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8954" y="4191000"/>
            <a:ext cx="1371600" cy="1200150"/>
          </a:xfrm>
          <a:prstGeom prst="rect">
            <a:avLst/>
          </a:prstGeom>
        </p:spPr>
      </p:pic>
      <p:sp>
        <p:nvSpPr>
          <p:cNvPr id="35" name="Text Placeholder 34"/>
          <p:cNvSpPr>
            <a:spLocks noGrp="1"/>
          </p:cNvSpPr>
          <p:nvPr>
            <p:ph type="body" sz="quarter" idx="12" hasCustomPrompt="1"/>
          </p:nvPr>
        </p:nvSpPr>
        <p:spPr>
          <a:xfrm>
            <a:off x="6007716" y="4333875"/>
            <a:ext cx="914400" cy="914400"/>
          </a:xfrm>
          <a:prstGeom prst="rect">
            <a:avLst/>
          </a:prstGeom>
        </p:spPr>
        <p:txBody>
          <a:bodyPr/>
          <a:lstStyle>
            <a:lvl1pPr marL="0" indent="0" algn="ctr">
              <a:spcBef>
                <a:spcPts val="0"/>
              </a:spcBef>
              <a:buNone/>
              <a:defRPr sz="4400" b="1">
                <a:solidFill>
                  <a:schemeClr val="accent1">
                    <a:lumMod val="75000"/>
                  </a:schemeClr>
                </a:solidFill>
                <a:latin typeface="Century Gothic" panose="020B0502020202020204" pitchFamily="34" charset="0"/>
              </a:defRPr>
            </a:lvl1pPr>
          </a:lstStyle>
          <a:p>
            <a:pPr lvl="0"/>
            <a:r>
              <a:rPr lang="en-US" dirty="0"/>
              <a:t>##</a:t>
            </a:r>
          </a:p>
        </p:txBody>
      </p:sp>
      <p:sp>
        <p:nvSpPr>
          <p:cNvPr id="36" name="Text Placeholder 34"/>
          <p:cNvSpPr>
            <a:spLocks noGrp="1"/>
          </p:cNvSpPr>
          <p:nvPr>
            <p:ph type="body" sz="quarter" idx="13" hasCustomPrompt="1"/>
          </p:nvPr>
        </p:nvSpPr>
        <p:spPr>
          <a:xfrm>
            <a:off x="7557554" y="4333875"/>
            <a:ext cx="914400" cy="914400"/>
          </a:xfrm>
          <a:prstGeom prst="rect">
            <a:avLst/>
          </a:prstGeom>
        </p:spPr>
        <p:txBody>
          <a:bodyPr/>
          <a:lstStyle>
            <a:lvl1pPr marL="0" indent="0" algn="ctr">
              <a:spcBef>
                <a:spcPts val="0"/>
              </a:spcBef>
              <a:buNone/>
              <a:defRPr sz="4400" b="1">
                <a:solidFill>
                  <a:schemeClr val="accent1">
                    <a:lumMod val="75000"/>
                  </a:schemeClr>
                </a:solidFill>
                <a:latin typeface="Century Gothic" panose="020B0502020202020204" pitchFamily="34" charset="0"/>
              </a:defRPr>
            </a:lvl1pPr>
          </a:lstStyle>
          <a:p>
            <a:pPr lvl="0"/>
            <a:r>
              <a:rPr lang="en-US" dirty="0"/>
              <a:t>##</a:t>
            </a:r>
          </a:p>
        </p:txBody>
      </p:sp>
      <p:sp>
        <p:nvSpPr>
          <p:cNvPr id="23"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CLICK TO EDIT COURSE NAME</a:t>
            </a:r>
          </a:p>
        </p:txBody>
      </p:sp>
      <p:sp>
        <p:nvSpPr>
          <p:cNvPr id="24" name="Text Placeholder 27"/>
          <p:cNvSpPr>
            <a:spLocks noGrp="1"/>
          </p:cNvSpPr>
          <p:nvPr>
            <p:ph type="body" sz="quarter" idx="10" hasCustomPrompt="1"/>
          </p:nvPr>
        </p:nvSpPr>
        <p:spPr>
          <a:xfrm>
            <a:off x="152400" y="1447800"/>
            <a:ext cx="5029200" cy="914400"/>
          </a:xfrm>
          <a:prstGeom prst="rect">
            <a:avLst/>
          </a:prstGeom>
        </p:spPr>
        <p:txBody>
          <a:bodyPr/>
          <a:lstStyle>
            <a:lvl1pPr marL="0" indent="0">
              <a:buNone/>
              <a:defRPr sz="2000" baseline="0"/>
            </a:lvl1pPr>
          </a:lstStyle>
          <a:p>
            <a:pPr lvl="0"/>
            <a:r>
              <a:rPr lang="en-US" dirty="0"/>
              <a:t>Click to edit course overview information. This section should explain the purpose of the course. You may also discuss the audience for the course in this section (new hires/all RISC employees/all managers, etc.).</a:t>
            </a:r>
          </a:p>
        </p:txBody>
      </p:sp>
      <p:sp>
        <p:nvSpPr>
          <p:cNvPr id="25" name="Text Placeholder 8"/>
          <p:cNvSpPr>
            <a:spLocks noGrp="1"/>
          </p:cNvSpPr>
          <p:nvPr>
            <p:ph type="body" sz="quarter" idx="15"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OBJECTIVES</a:t>
            </a:r>
          </a:p>
        </p:txBody>
      </p:sp>
      <p:sp>
        <p:nvSpPr>
          <p:cNvPr id="27" name="Text Placeholder 5"/>
          <p:cNvSpPr>
            <a:spLocks noGrp="1"/>
          </p:cNvSpPr>
          <p:nvPr>
            <p:ph type="body" sz="quarter" idx="16" hasCustomPrompt="1"/>
          </p:nvPr>
        </p:nvSpPr>
        <p:spPr>
          <a:xfrm>
            <a:off x="152400" y="3409950"/>
            <a:ext cx="5338582" cy="628650"/>
          </a:xfrm>
          <a:prstGeom prst="rect">
            <a:avLst/>
          </a:prstGeom>
        </p:spPr>
        <p:txBody>
          <a:bodyPr/>
          <a:lstStyle>
            <a:lvl1pPr marL="0" indent="0">
              <a:buNone/>
              <a:defRPr sz="1800" b="1" i="1" baseline="0"/>
            </a:lvl1pPr>
          </a:lstStyle>
          <a:p>
            <a:pPr lvl="0"/>
            <a:r>
              <a:rPr lang="en-US" dirty="0"/>
              <a:t>Upon completing this course, you will be better prepared to:</a:t>
            </a:r>
          </a:p>
        </p:txBody>
      </p:sp>
      <p:sp>
        <p:nvSpPr>
          <p:cNvPr id="29" name="Text Placeholder 29"/>
          <p:cNvSpPr>
            <a:spLocks noGrp="1"/>
          </p:cNvSpPr>
          <p:nvPr>
            <p:ph type="body" sz="quarter" idx="11" hasCustomPrompt="1"/>
          </p:nvPr>
        </p:nvSpPr>
        <p:spPr>
          <a:xfrm>
            <a:off x="551542" y="4038600"/>
            <a:ext cx="4630057" cy="914400"/>
          </a:xfrm>
          <a:prstGeom prst="rect">
            <a:avLst/>
          </a:prstGeom>
        </p:spPr>
        <p:txBody>
          <a:bodyPr/>
          <a:lstStyle>
            <a:lvl1pPr marL="285750" indent="-285750">
              <a:buClr>
                <a:schemeClr val="accent1"/>
              </a:buClr>
              <a:buSzPct val="120000"/>
              <a:buFont typeface="Arial" panose="020B0604020202020204" pitchFamily="34" charset="0"/>
              <a:buChar char="•"/>
              <a:defRPr sz="1800" baseline="0"/>
            </a:lvl1pPr>
            <a:lvl2pPr marL="914400" indent="-457200">
              <a:buClr>
                <a:schemeClr val="accent1"/>
              </a:buClr>
              <a:buSzPct val="120000"/>
              <a:buFont typeface="Arial" panose="020B0604020202020204" pitchFamily="34" charset="0"/>
              <a:buChar char="•"/>
              <a:defRPr sz="1600"/>
            </a:lvl2pPr>
          </a:lstStyle>
          <a:p>
            <a:pPr lvl="0"/>
            <a:r>
              <a:rPr lang="en-US" dirty="0"/>
              <a:t>Understand…</a:t>
            </a:r>
          </a:p>
          <a:p>
            <a:pPr lvl="0"/>
            <a:r>
              <a:rPr lang="en-US" dirty="0"/>
              <a:t>Recognize…</a:t>
            </a:r>
          </a:p>
          <a:p>
            <a:pPr lvl="0"/>
            <a:r>
              <a:rPr lang="en-US" dirty="0"/>
              <a:t>Locate…</a:t>
            </a:r>
          </a:p>
          <a:p>
            <a:pPr lvl="0"/>
            <a:r>
              <a:rPr lang="en-US" dirty="0"/>
              <a:t>Complete…</a:t>
            </a:r>
          </a:p>
          <a:p>
            <a:pPr lvl="0"/>
            <a:r>
              <a:rPr lang="en-US" dirty="0"/>
              <a:t>Contact…</a:t>
            </a:r>
          </a:p>
          <a:p>
            <a:pPr lvl="1"/>
            <a:endParaRPr lang="en-US" dirty="0"/>
          </a:p>
          <a:p>
            <a:pPr lvl="1"/>
            <a:endParaRPr lang="en-US" dirty="0"/>
          </a:p>
        </p:txBody>
      </p:sp>
      <p:sp>
        <p:nvSpPr>
          <p:cNvPr id="16" name="Text Placeholder 3"/>
          <p:cNvSpPr>
            <a:spLocks noGrp="1"/>
          </p:cNvSpPr>
          <p:nvPr>
            <p:ph type="body" sz="quarter" idx="14" hasCustomPrompt="1"/>
          </p:nvPr>
        </p:nvSpPr>
        <p:spPr>
          <a:xfrm>
            <a:off x="5567363" y="5929313"/>
            <a:ext cx="3344862" cy="644525"/>
          </a:xfrm>
          <a:prstGeom prst="rect">
            <a:avLst/>
          </a:prstGeom>
        </p:spPr>
        <p:txBody>
          <a:bodyPr anchor="ctr"/>
          <a:lstStyle>
            <a:lvl1pPr marL="0" indent="0">
              <a:buNone/>
              <a:defRPr sz="2400" baseline="0"/>
            </a:lvl1pPr>
          </a:lstStyle>
          <a:p>
            <a:pPr lvl="0"/>
            <a:r>
              <a:rPr lang="en-US" dirty="0"/>
              <a:t>LEAVE THIS SPACE BLANK</a:t>
            </a:r>
          </a:p>
        </p:txBody>
      </p:sp>
      <p:sp>
        <p:nvSpPr>
          <p:cNvPr id="13"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15861311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page - with test">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5348" y="1143000"/>
            <a:ext cx="3228975" cy="287655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9116" y="4191000"/>
            <a:ext cx="1371600" cy="1200150"/>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8954" y="4191000"/>
            <a:ext cx="1371600" cy="1200150"/>
          </a:xfrm>
          <a:prstGeom prst="rect">
            <a:avLst/>
          </a:prstGeom>
        </p:spPr>
      </p:pic>
      <p:sp>
        <p:nvSpPr>
          <p:cNvPr id="35" name="Text Placeholder 34"/>
          <p:cNvSpPr>
            <a:spLocks noGrp="1"/>
          </p:cNvSpPr>
          <p:nvPr>
            <p:ph type="body" sz="quarter" idx="12" hasCustomPrompt="1"/>
          </p:nvPr>
        </p:nvSpPr>
        <p:spPr>
          <a:xfrm>
            <a:off x="6007716" y="4333875"/>
            <a:ext cx="914400" cy="914400"/>
          </a:xfrm>
          <a:prstGeom prst="rect">
            <a:avLst/>
          </a:prstGeom>
        </p:spPr>
        <p:txBody>
          <a:bodyPr/>
          <a:lstStyle>
            <a:lvl1pPr marL="0" indent="0" algn="ctr">
              <a:spcBef>
                <a:spcPts val="0"/>
              </a:spcBef>
              <a:buNone/>
              <a:defRPr sz="4400" b="1">
                <a:solidFill>
                  <a:schemeClr val="accent1">
                    <a:lumMod val="75000"/>
                  </a:schemeClr>
                </a:solidFill>
                <a:latin typeface="Century Gothic" panose="020B0502020202020204" pitchFamily="34" charset="0"/>
              </a:defRPr>
            </a:lvl1pPr>
          </a:lstStyle>
          <a:p>
            <a:pPr lvl="0"/>
            <a:r>
              <a:rPr lang="en-US" dirty="0"/>
              <a:t>##</a:t>
            </a:r>
          </a:p>
        </p:txBody>
      </p:sp>
      <p:sp>
        <p:nvSpPr>
          <p:cNvPr id="36" name="Text Placeholder 34"/>
          <p:cNvSpPr>
            <a:spLocks noGrp="1"/>
          </p:cNvSpPr>
          <p:nvPr>
            <p:ph type="body" sz="quarter" idx="13" hasCustomPrompt="1"/>
          </p:nvPr>
        </p:nvSpPr>
        <p:spPr>
          <a:xfrm>
            <a:off x="7557554" y="4333875"/>
            <a:ext cx="914400" cy="914400"/>
          </a:xfrm>
          <a:prstGeom prst="rect">
            <a:avLst/>
          </a:prstGeom>
        </p:spPr>
        <p:txBody>
          <a:bodyPr/>
          <a:lstStyle>
            <a:lvl1pPr marL="0" indent="0" algn="ctr">
              <a:spcBef>
                <a:spcPts val="0"/>
              </a:spcBef>
              <a:buNone/>
              <a:defRPr sz="4400" b="1">
                <a:solidFill>
                  <a:schemeClr val="accent1">
                    <a:lumMod val="75000"/>
                  </a:schemeClr>
                </a:solidFill>
                <a:latin typeface="Century Gothic" panose="020B0502020202020204" pitchFamily="34" charset="0"/>
              </a:defRPr>
            </a:lvl1pPr>
          </a:lstStyle>
          <a:p>
            <a:pPr lvl="0"/>
            <a:r>
              <a:rPr lang="en-US" dirty="0"/>
              <a:t>##</a:t>
            </a:r>
          </a:p>
        </p:txBody>
      </p:sp>
      <p:sp>
        <p:nvSpPr>
          <p:cNvPr id="23"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CLICK TO EDIT COURSE NAME</a:t>
            </a:r>
          </a:p>
        </p:txBody>
      </p:sp>
      <p:sp>
        <p:nvSpPr>
          <p:cNvPr id="24" name="Text Placeholder 27"/>
          <p:cNvSpPr>
            <a:spLocks noGrp="1"/>
          </p:cNvSpPr>
          <p:nvPr>
            <p:ph type="body" sz="quarter" idx="10" hasCustomPrompt="1"/>
          </p:nvPr>
        </p:nvSpPr>
        <p:spPr>
          <a:xfrm>
            <a:off x="152400" y="1447800"/>
            <a:ext cx="5029200" cy="914400"/>
          </a:xfrm>
          <a:prstGeom prst="rect">
            <a:avLst/>
          </a:prstGeom>
        </p:spPr>
        <p:txBody>
          <a:bodyPr/>
          <a:lstStyle>
            <a:lvl1pPr marL="0" indent="0">
              <a:buNone/>
              <a:defRPr sz="2000" baseline="0"/>
            </a:lvl1pPr>
          </a:lstStyle>
          <a:p>
            <a:pPr lvl="0"/>
            <a:r>
              <a:rPr lang="en-US" dirty="0"/>
              <a:t>Click to edit course overview information. This section should explain the purpose of the course. You may also discuss the audience for the course in this section (new hires/all RISC employees/all managers, etc.).</a:t>
            </a:r>
          </a:p>
        </p:txBody>
      </p:sp>
      <p:sp>
        <p:nvSpPr>
          <p:cNvPr id="25" name="Text Placeholder 8"/>
          <p:cNvSpPr>
            <a:spLocks noGrp="1"/>
          </p:cNvSpPr>
          <p:nvPr>
            <p:ph type="body" sz="quarter" idx="15"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OBJECTIVES</a:t>
            </a:r>
          </a:p>
        </p:txBody>
      </p:sp>
      <p:sp>
        <p:nvSpPr>
          <p:cNvPr id="27" name="Text Placeholder 5"/>
          <p:cNvSpPr>
            <a:spLocks noGrp="1"/>
          </p:cNvSpPr>
          <p:nvPr>
            <p:ph type="body" sz="quarter" idx="16" hasCustomPrompt="1"/>
          </p:nvPr>
        </p:nvSpPr>
        <p:spPr>
          <a:xfrm>
            <a:off x="152400" y="3409950"/>
            <a:ext cx="5338582" cy="628650"/>
          </a:xfrm>
          <a:prstGeom prst="rect">
            <a:avLst/>
          </a:prstGeom>
        </p:spPr>
        <p:txBody>
          <a:bodyPr/>
          <a:lstStyle>
            <a:lvl1pPr marL="0" indent="0">
              <a:buNone/>
              <a:defRPr sz="1800" b="1" i="1" baseline="0"/>
            </a:lvl1pPr>
          </a:lstStyle>
          <a:p>
            <a:pPr lvl="0"/>
            <a:r>
              <a:rPr lang="en-US" dirty="0"/>
              <a:t>Upon completing this course, you will be better prepared to:</a:t>
            </a:r>
          </a:p>
        </p:txBody>
      </p:sp>
      <p:sp>
        <p:nvSpPr>
          <p:cNvPr id="29" name="Text Placeholder 29"/>
          <p:cNvSpPr>
            <a:spLocks noGrp="1"/>
          </p:cNvSpPr>
          <p:nvPr>
            <p:ph type="body" sz="quarter" idx="11" hasCustomPrompt="1"/>
          </p:nvPr>
        </p:nvSpPr>
        <p:spPr>
          <a:xfrm>
            <a:off x="551542" y="4038600"/>
            <a:ext cx="4630057" cy="914400"/>
          </a:xfrm>
          <a:prstGeom prst="rect">
            <a:avLst/>
          </a:prstGeom>
        </p:spPr>
        <p:txBody>
          <a:bodyPr/>
          <a:lstStyle>
            <a:lvl1pPr marL="285750" indent="-285750">
              <a:buClr>
                <a:schemeClr val="accent1"/>
              </a:buClr>
              <a:buSzPct val="120000"/>
              <a:buFont typeface="Arial" panose="020B0604020202020204" pitchFamily="34" charset="0"/>
              <a:buChar char="•"/>
              <a:defRPr sz="1800" baseline="0"/>
            </a:lvl1pPr>
            <a:lvl2pPr marL="914400" indent="-457200">
              <a:buClr>
                <a:schemeClr val="accent1"/>
              </a:buClr>
              <a:buSzPct val="120000"/>
              <a:buFont typeface="Arial" panose="020B0604020202020204" pitchFamily="34" charset="0"/>
              <a:buChar char="•"/>
              <a:defRPr sz="1600"/>
            </a:lvl2pPr>
          </a:lstStyle>
          <a:p>
            <a:pPr lvl="0"/>
            <a:r>
              <a:rPr lang="en-US" dirty="0"/>
              <a:t>Understand…</a:t>
            </a:r>
          </a:p>
          <a:p>
            <a:pPr lvl="0"/>
            <a:r>
              <a:rPr lang="en-US" dirty="0"/>
              <a:t>Recognize…</a:t>
            </a:r>
          </a:p>
          <a:p>
            <a:pPr lvl="0"/>
            <a:r>
              <a:rPr lang="en-US" dirty="0"/>
              <a:t>Locate…</a:t>
            </a:r>
          </a:p>
          <a:p>
            <a:pPr lvl="0"/>
            <a:r>
              <a:rPr lang="en-US" dirty="0"/>
              <a:t>Complete…</a:t>
            </a:r>
          </a:p>
          <a:p>
            <a:pPr lvl="0"/>
            <a:r>
              <a:rPr lang="en-US" dirty="0"/>
              <a:t>Contact…</a:t>
            </a:r>
          </a:p>
          <a:p>
            <a:pPr lvl="1"/>
            <a:endParaRPr lang="en-US" dirty="0"/>
          </a:p>
          <a:p>
            <a:pPr lvl="1"/>
            <a:endParaRPr lang="en-US" dirty="0"/>
          </a:p>
        </p:txBody>
      </p:sp>
      <p:sp>
        <p:nvSpPr>
          <p:cNvPr id="13"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1586131105"/>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page - no test">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CLICK TO EDIT COURSE NAME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5348" y="1143000"/>
            <a:ext cx="3228975" cy="287655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4035" y="4191000"/>
            <a:ext cx="1371600" cy="1200150"/>
          </a:xfrm>
          <a:prstGeom prst="rect">
            <a:avLst/>
          </a:prstGeom>
        </p:spPr>
      </p:pic>
      <p:sp>
        <p:nvSpPr>
          <p:cNvPr id="28" name="Text Placeholder 27"/>
          <p:cNvSpPr>
            <a:spLocks noGrp="1"/>
          </p:cNvSpPr>
          <p:nvPr>
            <p:ph type="body" sz="quarter" idx="10" hasCustomPrompt="1"/>
          </p:nvPr>
        </p:nvSpPr>
        <p:spPr>
          <a:xfrm>
            <a:off x="152400" y="1447800"/>
            <a:ext cx="5029200" cy="914400"/>
          </a:xfrm>
          <a:prstGeom prst="rect">
            <a:avLst/>
          </a:prstGeom>
        </p:spPr>
        <p:txBody>
          <a:bodyPr/>
          <a:lstStyle>
            <a:lvl1pPr marL="0" indent="0">
              <a:buNone/>
              <a:defRPr sz="2000" baseline="0"/>
            </a:lvl1pPr>
          </a:lstStyle>
          <a:p>
            <a:pPr lvl="0"/>
            <a:r>
              <a:rPr lang="en-US" dirty="0"/>
              <a:t>Click to edit course overview information. This section should explain the purpose of the course. You may also discuss the audience for the course in this section (new hires/all RISC employees/all managers, etc.).</a:t>
            </a:r>
          </a:p>
        </p:txBody>
      </p:sp>
      <p:sp>
        <p:nvSpPr>
          <p:cNvPr id="30" name="Text Placeholder 29"/>
          <p:cNvSpPr>
            <a:spLocks noGrp="1"/>
          </p:cNvSpPr>
          <p:nvPr>
            <p:ph type="body" sz="quarter" idx="11" hasCustomPrompt="1"/>
          </p:nvPr>
        </p:nvSpPr>
        <p:spPr>
          <a:xfrm>
            <a:off x="551542" y="4038600"/>
            <a:ext cx="4630057" cy="914400"/>
          </a:xfrm>
          <a:prstGeom prst="rect">
            <a:avLst/>
          </a:prstGeom>
        </p:spPr>
        <p:txBody>
          <a:bodyPr/>
          <a:lstStyle>
            <a:lvl1pPr marL="285750" indent="-285750">
              <a:buClr>
                <a:schemeClr val="accent1"/>
              </a:buClr>
              <a:buSzPct val="120000"/>
              <a:buFont typeface="Arial" panose="020B0604020202020204" pitchFamily="34" charset="0"/>
              <a:buChar char="•"/>
              <a:defRPr sz="1800" baseline="0"/>
            </a:lvl1pPr>
            <a:lvl2pPr marL="914400" indent="-457200">
              <a:buClr>
                <a:schemeClr val="accent1"/>
              </a:buClr>
              <a:buSzPct val="120000"/>
              <a:buFont typeface="Arial" panose="020B0604020202020204" pitchFamily="34" charset="0"/>
              <a:buChar char="•"/>
              <a:defRPr sz="1600"/>
            </a:lvl2pPr>
          </a:lstStyle>
          <a:p>
            <a:pPr lvl="0"/>
            <a:r>
              <a:rPr lang="en-US" dirty="0"/>
              <a:t>Understand…</a:t>
            </a:r>
          </a:p>
          <a:p>
            <a:pPr lvl="0"/>
            <a:r>
              <a:rPr lang="en-US" dirty="0"/>
              <a:t>Recognize…</a:t>
            </a:r>
          </a:p>
          <a:p>
            <a:pPr lvl="0"/>
            <a:r>
              <a:rPr lang="en-US" dirty="0"/>
              <a:t>Locate…</a:t>
            </a:r>
          </a:p>
          <a:p>
            <a:pPr lvl="0"/>
            <a:r>
              <a:rPr lang="en-US" dirty="0"/>
              <a:t>Complete…</a:t>
            </a:r>
          </a:p>
          <a:p>
            <a:pPr lvl="0"/>
            <a:r>
              <a:rPr lang="en-US" dirty="0"/>
              <a:t>Contact…</a:t>
            </a:r>
          </a:p>
          <a:p>
            <a:pPr lvl="1"/>
            <a:endParaRPr lang="en-US" dirty="0"/>
          </a:p>
          <a:p>
            <a:pPr lvl="1"/>
            <a:endParaRPr lang="en-US" dirty="0"/>
          </a:p>
        </p:txBody>
      </p:sp>
      <p:sp>
        <p:nvSpPr>
          <p:cNvPr id="35" name="Text Placeholder 34"/>
          <p:cNvSpPr>
            <a:spLocks noGrp="1"/>
          </p:cNvSpPr>
          <p:nvPr>
            <p:ph type="body" sz="quarter" idx="12" hasCustomPrompt="1"/>
          </p:nvPr>
        </p:nvSpPr>
        <p:spPr>
          <a:xfrm>
            <a:off x="6782635" y="4333875"/>
            <a:ext cx="914400" cy="914400"/>
          </a:xfrm>
          <a:prstGeom prst="rect">
            <a:avLst/>
          </a:prstGeom>
        </p:spPr>
        <p:txBody>
          <a:bodyPr/>
          <a:lstStyle>
            <a:lvl1pPr marL="0" indent="0" algn="ctr">
              <a:spcBef>
                <a:spcPts val="0"/>
              </a:spcBef>
              <a:buNone/>
              <a:defRPr sz="4400" b="1">
                <a:solidFill>
                  <a:schemeClr val="accent1">
                    <a:lumMod val="75000"/>
                  </a:schemeClr>
                </a:solidFill>
                <a:latin typeface="Century Gothic" panose="020B0502020202020204" pitchFamily="34" charset="0"/>
              </a:defRPr>
            </a:lvl1pPr>
          </a:lstStyle>
          <a:p>
            <a:pPr lvl="0"/>
            <a:r>
              <a:rPr lang="en-US" dirty="0"/>
              <a:t>##</a:t>
            </a:r>
          </a:p>
        </p:txBody>
      </p:sp>
      <p:sp>
        <p:nvSpPr>
          <p:cNvPr id="14" name="Text Placeholder 8"/>
          <p:cNvSpPr>
            <a:spLocks noGrp="1"/>
          </p:cNvSpPr>
          <p:nvPr>
            <p:ph type="body" sz="quarter" idx="13"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OBJECTIVES</a:t>
            </a:r>
          </a:p>
        </p:txBody>
      </p:sp>
      <p:sp>
        <p:nvSpPr>
          <p:cNvPr id="6" name="Text Placeholder 5"/>
          <p:cNvSpPr>
            <a:spLocks noGrp="1"/>
          </p:cNvSpPr>
          <p:nvPr>
            <p:ph type="body" sz="quarter" idx="14" hasCustomPrompt="1"/>
          </p:nvPr>
        </p:nvSpPr>
        <p:spPr>
          <a:xfrm>
            <a:off x="152400" y="3409950"/>
            <a:ext cx="5338582" cy="628650"/>
          </a:xfrm>
          <a:prstGeom prst="rect">
            <a:avLst/>
          </a:prstGeom>
        </p:spPr>
        <p:txBody>
          <a:bodyPr/>
          <a:lstStyle>
            <a:lvl1pPr marL="0" indent="0">
              <a:buNone/>
              <a:defRPr sz="1800" b="1" i="1" baseline="0"/>
            </a:lvl1pPr>
          </a:lstStyle>
          <a:p>
            <a:pPr lvl="0"/>
            <a:r>
              <a:rPr lang="en-US" dirty="0"/>
              <a:t>Upon completing this course, you will be better prepared to:</a:t>
            </a:r>
          </a:p>
        </p:txBody>
      </p:sp>
      <p:sp>
        <p:nvSpPr>
          <p:cNvPr id="11"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272516628"/>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ubitle and content">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CLICK TO EDIT SLIDE TITLE</a:t>
            </a:r>
          </a:p>
        </p:txBody>
      </p:sp>
      <p:sp>
        <p:nvSpPr>
          <p:cNvPr id="9" name="Text Placeholder 8"/>
          <p:cNvSpPr>
            <a:spLocks noGrp="1"/>
          </p:cNvSpPr>
          <p:nvPr>
            <p:ph type="body" sz="quarter" idx="10"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CLICK TO EDIT SUBTITLE</a:t>
            </a:r>
          </a:p>
        </p:txBody>
      </p:sp>
      <p:sp>
        <p:nvSpPr>
          <p:cNvPr id="13" name="Text Placeholder 12"/>
          <p:cNvSpPr>
            <a:spLocks noGrp="1"/>
          </p:cNvSpPr>
          <p:nvPr>
            <p:ph type="body" sz="quarter" idx="11" hasCustomPrompt="1"/>
          </p:nvPr>
        </p:nvSpPr>
        <p:spPr>
          <a:xfrm>
            <a:off x="152400" y="1219200"/>
            <a:ext cx="8839200" cy="914400"/>
          </a:xfrm>
          <a:prstGeom prst="rect">
            <a:avLst/>
          </a:prstGeom>
        </p:spPr>
        <p:txBody>
          <a:bodyPr/>
          <a:lstStyle>
            <a:lvl1pPr marL="0" indent="0">
              <a:buNone/>
              <a:defRPr sz="1800" baseline="0"/>
            </a:lvl1pPr>
          </a:lstStyle>
          <a:p>
            <a:pPr lvl="0"/>
            <a:r>
              <a:rPr lang="en-US" dirty="0"/>
              <a:t>Click to edit slide content</a:t>
            </a:r>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3116801961"/>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CLICK TO EDIT SLIDE TITLE</a:t>
            </a:r>
          </a:p>
        </p:txBody>
      </p:sp>
      <p:sp>
        <p:nvSpPr>
          <p:cNvPr id="13" name="Text Placeholder 12"/>
          <p:cNvSpPr>
            <a:spLocks noGrp="1"/>
          </p:cNvSpPr>
          <p:nvPr>
            <p:ph type="body" sz="quarter" idx="11" hasCustomPrompt="1"/>
          </p:nvPr>
        </p:nvSpPr>
        <p:spPr>
          <a:xfrm>
            <a:off x="152400" y="1219200"/>
            <a:ext cx="8839200" cy="914400"/>
          </a:xfrm>
          <a:prstGeom prst="rect">
            <a:avLst/>
          </a:prstGeom>
        </p:spPr>
        <p:txBody>
          <a:bodyPr/>
          <a:lstStyle>
            <a:lvl1pPr marL="0" indent="0">
              <a:buNone/>
              <a:defRPr sz="1800" baseline="0"/>
            </a:lvl1pPr>
          </a:lstStyle>
          <a:p>
            <a:pPr lvl="0"/>
            <a:r>
              <a:rPr lang="en-US" dirty="0"/>
              <a:t>Click to edit slide content</a:t>
            </a:r>
          </a:p>
        </p:txBody>
      </p:sp>
      <p:sp>
        <p:nvSpPr>
          <p:cNvPr id="4"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496378789"/>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REVIEW - 2 options">
    <p:spTree>
      <p:nvGrpSpPr>
        <p:cNvPr id="1" name=""/>
        <p:cNvGrpSpPr/>
        <p:nvPr/>
      </p:nvGrpSpPr>
      <p:grpSpPr>
        <a:xfrm>
          <a:off x="0" y="0"/>
          <a:ext cx="0" cy="0"/>
          <a:chOff x="0" y="0"/>
          <a:chExt cx="0" cy="0"/>
        </a:xfrm>
      </p:grpSpPr>
      <p:sp>
        <p:nvSpPr>
          <p:cNvPr id="12" name="Text Placeholder 4"/>
          <p:cNvSpPr>
            <a:spLocks noGrp="1"/>
          </p:cNvSpPr>
          <p:nvPr>
            <p:ph type="body" sz="quarter" idx="11" hasCustomPrompt="1"/>
          </p:nvPr>
        </p:nvSpPr>
        <p:spPr>
          <a:xfrm>
            <a:off x="152400" y="1295400"/>
            <a:ext cx="8839200" cy="914400"/>
          </a:xfrm>
          <a:prstGeom prst="rect">
            <a:avLst/>
          </a:prstGeom>
        </p:spPr>
        <p:txBody>
          <a:bodyPr/>
          <a:lstStyle>
            <a:lvl1pPr marL="0" indent="0" algn="l">
              <a:buNone/>
              <a:defRPr sz="2000" baseline="0"/>
            </a:lvl1pPr>
          </a:lstStyle>
          <a:p>
            <a:pPr lvl="0"/>
            <a:r>
              <a:rPr lang="en-US" sz="2000" dirty="0"/>
              <a:t>Click to enter question.</a:t>
            </a:r>
            <a:endParaRPr lang="en-US" dirty="0"/>
          </a:p>
        </p:txBody>
      </p:sp>
      <p:sp>
        <p:nvSpPr>
          <p:cNvPr id="15" name="Text Placeholder 10"/>
          <p:cNvSpPr>
            <a:spLocks noGrp="1"/>
          </p:cNvSpPr>
          <p:nvPr>
            <p:ph type="body" sz="quarter" idx="12" hasCustomPrompt="1"/>
          </p:nvPr>
        </p:nvSpPr>
        <p:spPr>
          <a:xfrm>
            <a:off x="609600" y="2590800"/>
            <a:ext cx="8382000" cy="457200"/>
          </a:xfrm>
          <a:prstGeom prst="rect">
            <a:avLst/>
          </a:prstGeom>
        </p:spPr>
        <p:txBody>
          <a:bodyPr/>
          <a:lstStyle>
            <a:lvl1pPr marL="0" indent="0">
              <a:buNone/>
              <a:defRPr sz="1800" baseline="0"/>
            </a:lvl1pPr>
            <a:lvl5pPr marL="1828800" indent="0">
              <a:buNone/>
              <a:defRPr/>
            </a:lvl5pPr>
          </a:lstStyle>
          <a:p>
            <a:pPr lvl="0"/>
            <a:r>
              <a:rPr lang="en-US" dirty="0"/>
              <a:t>Click to add correct answer</a:t>
            </a:r>
          </a:p>
        </p:txBody>
      </p:sp>
      <p:sp>
        <p:nvSpPr>
          <p:cNvPr id="16" name="Text Placeholder 10"/>
          <p:cNvSpPr>
            <a:spLocks noGrp="1"/>
          </p:cNvSpPr>
          <p:nvPr>
            <p:ph type="body" sz="quarter" idx="13" hasCustomPrompt="1"/>
          </p:nvPr>
        </p:nvSpPr>
        <p:spPr>
          <a:xfrm>
            <a:off x="609600" y="3295733"/>
            <a:ext cx="83820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18"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LET’S REVIEW</a:t>
            </a:r>
          </a:p>
        </p:txBody>
      </p:sp>
      <p:sp>
        <p:nvSpPr>
          <p:cNvPr id="19" name="Text Placeholder 8"/>
          <p:cNvSpPr>
            <a:spLocks noGrp="1"/>
          </p:cNvSpPr>
          <p:nvPr>
            <p:ph type="body" sz="quarter" idx="10"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Select the best answer.</a:t>
            </a:r>
          </a:p>
        </p:txBody>
      </p:sp>
      <p:sp>
        <p:nvSpPr>
          <p:cNvPr id="7"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2953108087"/>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REVIEW - 3 options">
    <p:spTree>
      <p:nvGrpSpPr>
        <p:cNvPr id="1" name=""/>
        <p:cNvGrpSpPr/>
        <p:nvPr/>
      </p:nvGrpSpPr>
      <p:grpSpPr>
        <a:xfrm>
          <a:off x="0" y="0"/>
          <a:ext cx="0" cy="0"/>
          <a:chOff x="0" y="0"/>
          <a:chExt cx="0" cy="0"/>
        </a:xfrm>
      </p:grpSpPr>
      <p:sp>
        <p:nvSpPr>
          <p:cNvPr id="14" name="Text Placeholder 4"/>
          <p:cNvSpPr>
            <a:spLocks noGrp="1"/>
          </p:cNvSpPr>
          <p:nvPr>
            <p:ph type="body" sz="quarter" idx="11" hasCustomPrompt="1"/>
          </p:nvPr>
        </p:nvSpPr>
        <p:spPr>
          <a:xfrm>
            <a:off x="152400" y="1295400"/>
            <a:ext cx="8839200" cy="914400"/>
          </a:xfrm>
          <a:prstGeom prst="rect">
            <a:avLst/>
          </a:prstGeom>
        </p:spPr>
        <p:txBody>
          <a:bodyPr/>
          <a:lstStyle>
            <a:lvl1pPr marL="0" indent="0" algn="l">
              <a:buNone/>
              <a:defRPr sz="2000" baseline="0"/>
            </a:lvl1pPr>
          </a:lstStyle>
          <a:p>
            <a:pPr lvl="0"/>
            <a:r>
              <a:rPr lang="en-US" sz="2000" dirty="0"/>
              <a:t>Click to enter question.</a:t>
            </a:r>
            <a:endParaRPr lang="en-US" dirty="0"/>
          </a:p>
        </p:txBody>
      </p:sp>
      <p:sp>
        <p:nvSpPr>
          <p:cNvPr id="23" name="Text Placeholder 10"/>
          <p:cNvSpPr>
            <a:spLocks noGrp="1"/>
          </p:cNvSpPr>
          <p:nvPr>
            <p:ph type="body" sz="quarter" idx="12" hasCustomPrompt="1"/>
          </p:nvPr>
        </p:nvSpPr>
        <p:spPr>
          <a:xfrm>
            <a:off x="609600" y="2590800"/>
            <a:ext cx="8382000" cy="457200"/>
          </a:xfrm>
          <a:prstGeom prst="rect">
            <a:avLst/>
          </a:prstGeom>
        </p:spPr>
        <p:txBody>
          <a:bodyPr/>
          <a:lstStyle>
            <a:lvl1pPr marL="0" indent="0">
              <a:buNone/>
              <a:defRPr sz="1800" baseline="0"/>
            </a:lvl1pPr>
            <a:lvl5pPr marL="1828800" indent="0">
              <a:buNone/>
              <a:defRPr/>
            </a:lvl5pPr>
          </a:lstStyle>
          <a:p>
            <a:pPr lvl="0"/>
            <a:r>
              <a:rPr lang="en-US" dirty="0"/>
              <a:t>Click to add correct answer</a:t>
            </a:r>
          </a:p>
        </p:txBody>
      </p:sp>
      <p:sp>
        <p:nvSpPr>
          <p:cNvPr id="24" name="Text Placeholder 10"/>
          <p:cNvSpPr>
            <a:spLocks noGrp="1"/>
          </p:cNvSpPr>
          <p:nvPr>
            <p:ph type="body" sz="quarter" idx="13" hasCustomPrompt="1"/>
          </p:nvPr>
        </p:nvSpPr>
        <p:spPr>
          <a:xfrm>
            <a:off x="609600" y="3295733"/>
            <a:ext cx="83820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25" name="Text Placeholder 10"/>
          <p:cNvSpPr>
            <a:spLocks noGrp="1"/>
          </p:cNvSpPr>
          <p:nvPr>
            <p:ph type="body" sz="quarter" idx="14" hasCustomPrompt="1"/>
          </p:nvPr>
        </p:nvSpPr>
        <p:spPr>
          <a:xfrm>
            <a:off x="609600" y="4027714"/>
            <a:ext cx="83820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27"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LET’S REVIEW</a:t>
            </a:r>
          </a:p>
        </p:txBody>
      </p:sp>
      <p:sp>
        <p:nvSpPr>
          <p:cNvPr id="28" name="Text Placeholder 8"/>
          <p:cNvSpPr>
            <a:spLocks noGrp="1"/>
          </p:cNvSpPr>
          <p:nvPr>
            <p:ph type="body" sz="quarter" idx="10"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Select the best answer.</a:t>
            </a:r>
          </a:p>
        </p:txBody>
      </p:sp>
      <p:sp>
        <p:nvSpPr>
          <p:cNvPr id="8"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2866831877"/>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 4 options">
    <p:spTree>
      <p:nvGrpSpPr>
        <p:cNvPr id="1" name=""/>
        <p:cNvGrpSpPr/>
        <p:nvPr/>
      </p:nvGrpSpPr>
      <p:grpSpPr>
        <a:xfrm>
          <a:off x="0" y="0"/>
          <a:ext cx="0" cy="0"/>
          <a:chOff x="0" y="0"/>
          <a:chExt cx="0" cy="0"/>
        </a:xfrm>
      </p:grpSpPr>
      <p:sp>
        <p:nvSpPr>
          <p:cNvPr id="21" name="Text Placeholder 4"/>
          <p:cNvSpPr>
            <a:spLocks noGrp="1"/>
          </p:cNvSpPr>
          <p:nvPr>
            <p:ph type="body" sz="quarter" idx="11" hasCustomPrompt="1"/>
          </p:nvPr>
        </p:nvSpPr>
        <p:spPr>
          <a:xfrm>
            <a:off x="152400" y="1295400"/>
            <a:ext cx="8839200" cy="914400"/>
          </a:xfrm>
          <a:prstGeom prst="rect">
            <a:avLst/>
          </a:prstGeom>
        </p:spPr>
        <p:txBody>
          <a:bodyPr/>
          <a:lstStyle>
            <a:lvl1pPr marL="0" indent="0" algn="l">
              <a:buNone/>
              <a:defRPr sz="2000" baseline="0"/>
            </a:lvl1pPr>
          </a:lstStyle>
          <a:p>
            <a:pPr lvl="0"/>
            <a:r>
              <a:rPr lang="en-US" sz="2000" dirty="0"/>
              <a:t>Click to enter question.</a:t>
            </a:r>
            <a:endParaRPr lang="en-US" dirty="0"/>
          </a:p>
        </p:txBody>
      </p:sp>
      <p:sp>
        <p:nvSpPr>
          <p:cNvPr id="28" name="Text Placeholder 10"/>
          <p:cNvSpPr>
            <a:spLocks noGrp="1"/>
          </p:cNvSpPr>
          <p:nvPr>
            <p:ph type="body" sz="quarter" idx="12" hasCustomPrompt="1"/>
          </p:nvPr>
        </p:nvSpPr>
        <p:spPr>
          <a:xfrm>
            <a:off x="609600" y="2590800"/>
            <a:ext cx="8382000" cy="457200"/>
          </a:xfrm>
          <a:prstGeom prst="rect">
            <a:avLst/>
          </a:prstGeom>
        </p:spPr>
        <p:txBody>
          <a:bodyPr/>
          <a:lstStyle>
            <a:lvl1pPr marL="0" indent="0">
              <a:buNone/>
              <a:defRPr sz="1800" baseline="0"/>
            </a:lvl1pPr>
            <a:lvl5pPr marL="1828800" indent="0">
              <a:buNone/>
              <a:defRPr/>
            </a:lvl5pPr>
          </a:lstStyle>
          <a:p>
            <a:pPr lvl="0"/>
            <a:r>
              <a:rPr lang="en-US" dirty="0"/>
              <a:t>Click to add correct answer</a:t>
            </a:r>
          </a:p>
        </p:txBody>
      </p:sp>
      <p:sp>
        <p:nvSpPr>
          <p:cNvPr id="29" name="Text Placeholder 10"/>
          <p:cNvSpPr>
            <a:spLocks noGrp="1"/>
          </p:cNvSpPr>
          <p:nvPr>
            <p:ph type="body" sz="quarter" idx="13" hasCustomPrompt="1"/>
          </p:nvPr>
        </p:nvSpPr>
        <p:spPr>
          <a:xfrm>
            <a:off x="609600" y="3295733"/>
            <a:ext cx="83820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30" name="Text Placeholder 10"/>
          <p:cNvSpPr>
            <a:spLocks noGrp="1"/>
          </p:cNvSpPr>
          <p:nvPr>
            <p:ph type="body" sz="quarter" idx="14" hasCustomPrompt="1"/>
          </p:nvPr>
        </p:nvSpPr>
        <p:spPr>
          <a:xfrm>
            <a:off x="609600" y="4027714"/>
            <a:ext cx="83820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31" name="Text Placeholder 10"/>
          <p:cNvSpPr>
            <a:spLocks noGrp="1"/>
          </p:cNvSpPr>
          <p:nvPr>
            <p:ph type="body" sz="quarter" idx="15" hasCustomPrompt="1"/>
          </p:nvPr>
        </p:nvSpPr>
        <p:spPr>
          <a:xfrm>
            <a:off x="609600" y="4789714"/>
            <a:ext cx="8382000" cy="457200"/>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a:lvl1pPr>
            <a:lvl5pPr marL="1828800" indent="0">
              <a:buNone/>
              <a:defRPr/>
            </a:lvl5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Click to add incorrect answer</a:t>
            </a:r>
          </a:p>
          <a:p>
            <a:pPr lvl="0"/>
            <a:endParaRPr lang="en-US" dirty="0"/>
          </a:p>
        </p:txBody>
      </p:sp>
      <p:sp>
        <p:nvSpPr>
          <p:cNvPr id="32"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LET’S REVIEW</a:t>
            </a:r>
          </a:p>
        </p:txBody>
      </p:sp>
      <p:sp>
        <p:nvSpPr>
          <p:cNvPr id="33" name="Text Placeholder 8"/>
          <p:cNvSpPr>
            <a:spLocks noGrp="1"/>
          </p:cNvSpPr>
          <p:nvPr>
            <p:ph type="body" sz="quarter" idx="10"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Select the best answer.</a:t>
            </a:r>
          </a:p>
        </p:txBody>
      </p:sp>
      <p:sp>
        <p:nvSpPr>
          <p:cNvPr id="9"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2317737704"/>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 5 options">
    <p:spTree>
      <p:nvGrpSpPr>
        <p:cNvPr id="1" name=""/>
        <p:cNvGrpSpPr/>
        <p:nvPr/>
      </p:nvGrpSpPr>
      <p:grpSpPr>
        <a:xfrm>
          <a:off x="0" y="0"/>
          <a:ext cx="0" cy="0"/>
          <a:chOff x="0" y="0"/>
          <a:chExt cx="0" cy="0"/>
        </a:xfrm>
      </p:grpSpPr>
      <p:sp>
        <p:nvSpPr>
          <p:cNvPr id="16" name="Text Placeholder 10"/>
          <p:cNvSpPr>
            <a:spLocks noGrp="1"/>
          </p:cNvSpPr>
          <p:nvPr>
            <p:ph type="body" sz="quarter" idx="16" hasCustomPrompt="1"/>
          </p:nvPr>
        </p:nvSpPr>
        <p:spPr>
          <a:xfrm>
            <a:off x="609600" y="5562600"/>
            <a:ext cx="8382000" cy="457200"/>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a:lvl1pPr>
            <a:lvl5pPr marL="1828800" indent="0">
              <a:buNone/>
              <a:defRPr/>
            </a:lvl5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Click to add incorrect answer</a:t>
            </a:r>
          </a:p>
          <a:p>
            <a:pPr lvl="0"/>
            <a:endParaRPr lang="en-US" dirty="0"/>
          </a:p>
        </p:txBody>
      </p:sp>
      <p:sp>
        <p:nvSpPr>
          <p:cNvPr id="21" name="Text Placeholder 4"/>
          <p:cNvSpPr>
            <a:spLocks noGrp="1"/>
          </p:cNvSpPr>
          <p:nvPr>
            <p:ph type="body" sz="quarter" idx="11" hasCustomPrompt="1"/>
          </p:nvPr>
        </p:nvSpPr>
        <p:spPr>
          <a:xfrm>
            <a:off x="152400" y="1295400"/>
            <a:ext cx="8839200" cy="914400"/>
          </a:xfrm>
          <a:prstGeom prst="rect">
            <a:avLst/>
          </a:prstGeom>
        </p:spPr>
        <p:txBody>
          <a:bodyPr/>
          <a:lstStyle>
            <a:lvl1pPr marL="0" indent="0" algn="l">
              <a:buNone/>
              <a:defRPr sz="2000" baseline="0"/>
            </a:lvl1pPr>
          </a:lstStyle>
          <a:p>
            <a:pPr lvl="0"/>
            <a:r>
              <a:rPr lang="en-US" sz="2000" dirty="0"/>
              <a:t>Click to enter question.</a:t>
            </a:r>
            <a:endParaRPr lang="en-US" dirty="0"/>
          </a:p>
        </p:txBody>
      </p:sp>
      <p:sp>
        <p:nvSpPr>
          <p:cNvPr id="28" name="Text Placeholder 10"/>
          <p:cNvSpPr>
            <a:spLocks noGrp="1"/>
          </p:cNvSpPr>
          <p:nvPr>
            <p:ph type="body" sz="quarter" idx="12" hasCustomPrompt="1"/>
          </p:nvPr>
        </p:nvSpPr>
        <p:spPr>
          <a:xfrm>
            <a:off x="609600" y="2590800"/>
            <a:ext cx="8382000" cy="457200"/>
          </a:xfrm>
          <a:prstGeom prst="rect">
            <a:avLst/>
          </a:prstGeom>
        </p:spPr>
        <p:txBody>
          <a:bodyPr/>
          <a:lstStyle>
            <a:lvl1pPr marL="0" indent="0">
              <a:buNone/>
              <a:defRPr sz="1800" baseline="0"/>
            </a:lvl1pPr>
            <a:lvl5pPr marL="1828800" indent="0">
              <a:buNone/>
              <a:defRPr/>
            </a:lvl5pPr>
          </a:lstStyle>
          <a:p>
            <a:pPr lvl="0"/>
            <a:r>
              <a:rPr lang="en-US" dirty="0"/>
              <a:t>Click to add correct answer</a:t>
            </a:r>
          </a:p>
        </p:txBody>
      </p:sp>
      <p:sp>
        <p:nvSpPr>
          <p:cNvPr id="29" name="Text Placeholder 10"/>
          <p:cNvSpPr>
            <a:spLocks noGrp="1"/>
          </p:cNvSpPr>
          <p:nvPr>
            <p:ph type="body" sz="quarter" idx="13" hasCustomPrompt="1"/>
          </p:nvPr>
        </p:nvSpPr>
        <p:spPr>
          <a:xfrm>
            <a:off x="609600" y="3295733"/>
            <a:ext cx="83820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30" name="Text Placeholder 10"/>
          <p:cNvSpPr>
            <a:spLocks noGrp="1"/>
          </p:cNvSpPr>
          <p:nvPr>
            <p:ph type="body" sz="quarter" idx="14" hasCustomPrompt="1"/>
          </p:nvPr>
        </p:nvSpPr>
        <p:spPr>
          <a:xfrm>
            <a:off x="609600" y="4027714"/>
            <a:ext cx="83820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31" name="Text Placeholder 10"/>
          <p:cNvSpPr>
            <a:spLocks noGrp="1"/>
          </p:cNvSpPr>
          <p:nvPr>
            <p:ph type="body" sz="quarter" idx="15" hasCustomPrompt="1"/>
          </p:nvPr>
        </p:nvSpPr>
        <p:spPr>
          <a:xfrm>
            <a:off x="609600" y="4789714"/>
            <a:ext cx="8382000" cy="457200"/>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a:lvl1pPr>
            <a:lvl5pPr marL="1828800" indent="0">
              <a:buNone/>
              <a:defRPr/>
            </a:lvl5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Click to add incorrect answer</a:t>
            </a:r>
          </a:p>
          <a:p>
            <a:pPr lvl="0"/>
            <a:endParaRPr lang="en-US" dirty="0"/>
          </a:p>
        </p:txBody>
      </p:sp>
      <p:sp>
        <p:nvSpPr>
          <p:cNvPr id="32"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LET’S REVIEW</a:t>
            </a:r>
          </a:p>
        </p:txBody>
      </p:sp>
      <p:sp>
        <p:nvSpPr>
          <p:cNvPr id="33" name="Text Placeholder 8"/>
          <p:cNvSpPr>
            <a:spLocks noGrp="1"/>
          </p:cNvSpPr>
          <p:nvPr>
            <p:ph type="body" sz="quarter" idx="10"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Select the best answer.</a:t>
            </a:r>
          </a:p>
        </p:txBody>
      </p:sp>
      <p:sp>
        <p:nvSpPr>
          <p:cNvPr id="10"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344232418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CLICK TO EDIT SLIDE TITLE</a:t>
            </a:r>
          </a:p>
        </p:txBody>
      </p:sp>
      <p:sp>
        <p:nvSpPr>
          <p:cNvPr id="13" name="Text Placeholder 12"/>
          <p:cNvSpPr>
            <a:spLocks noGrp="1"/>
          </p:cNvSpPr>
          <p:nvPr>
            <p:ph type="body" sz="quarter" idx="11" hasCustomPrompt="1"/>
          </p:nvPr>
        </p:nvSpPr>
        <p:spPr>
          <a:xfrm>
            <a:off x="152400" y="1219200"/>
            <a:ext cx="8839200" cy="914400"/>
          </a:xfrm>
          <a:prstGeom prst="rect">
            <a:avLst/>
          </a:prstGeom>
        </p:spPr>
        <p:txBody>
          <a:bodyPr/>
          <a:lstStyle>
            <a:lvl1pPr marL="0" indent="0">
              <a:buNone/>
              <a:defRPr sz="1800" baseline="0"/>
            </a:lvl1pPr>
          </a:lstStyle>
          <a:p>
            <a:pPr lvl="0"/>
            <a:r>
              <a:rPr lang="en-US" dirty="0"/>
              <a:t>Click to edit slide content</a:t>
            </a:r>
          </a:p>
        </p:txBody>
      </p:sp>
      <p:sp>
        <p:nvSpPr>
          <p:cNvPr id="6" name="Text Placeholder 3"/>
          <p:cNvSpPr>
            <a:spLocks noGrp="1"/>
          </p:cNvSpPr>
          <p:nvPr>
            <p:ph type="body" sz="quarter" idx="14" hasCustomPrompt="1"/>
          </p:nvPr>
        </p:nvSpPr>
        <p:spPr>
          <a:xfrm>
            <a:off x="5567363" y="5929313"/>
            <a:ext cx="3344862" cy="644525"/>
          </a:xfrm>
          <a:prstGeom prst="rect">
            <a:avLst/>
          </a:prstGeom>
        </p:spPr>
        <p:txBody>
          <a:bodyPr anchor="ctr"/>
          <a:lstStyle>
            <a:lvl1pPr marL="0" indent="0">
              <a:buNone/>
              <a:defRPr sz="2400" baseline="0"/>
            </a:lvl1pPr>
          </a:lstStyle>
          <a:p>
            <a:pPr lvl="0"/>
            <a:r>
              <a:rPr lang="en-US" dirty="0"/>
              <a:t>LEAVE THIS SPACE BLANK</a:t>
            </a:r>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496378789"/>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REVIEW - 6 answers">
    <p:spTree>
      <p:nvGrpSpPr>
        <p:cNvPr id="1" name=""/>
        <p:cNvGrpSpPr/>
        <p:nvPr/>
      </p:nvGrpSpPr>
      <p:grpSpPr>
        <a:xfrm>
          <a:off x="0" y="0"/>
          <a:ext cx="0" cy="0"/>
          <a:chOff x="0" y="0"/>
          <a:chExt cx="0" cy="0"/>
        </a:xfrm>
      </p:grpSpPr>
      <p:sp>
        <p:nvSpPr>
          <p:cNvPr id="21" name="Text Placeholder 10"/>
          <p:cNvSpPr>
            <a:spLocks noGrp="1"/>
          </p:cNvSpPr>
          <p:nvPr>
            <p:ph type="body" sz="quarter" idx="16" hasCustomPrompt="1"/>
          </p:nvPr>
        </p:nvSpPr>
        <p:spPr>
          <a:xfrm>
            <a:off x="609600" y="5562600"/>
            <a:ext cx="8382000" cy="457200"/>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a:lvl1pPr>
            <a:lvl5pPr marL="1828800" indent="0">
              <a:buNone/>
              <a:defRPr/>
            </a:lvl5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Click to add incorrect answer</a:t>
            </a:r>
          </a:p>
          <a:p>
            <a:pPr lvl="0"/>
            <a:endParaRPr lang="en-US" dirty="0"/>
          </a:p>
        </p:txBody>
      </p:sp>
      <p:sp>
        <p:nvSpPr>
          <p:cNvPr id="24" name="Text Placeholder 4"/>
          <p:cNvSpPr>
            <a:spLocks noGrp="1"/>
          </p:cNvSpPr>
          <p:nvPr>
            <p:ph type="body" sz="quarter" idx="11" hasCustomPrompt="1"/>
          </p:nvPr>
        </p:nvSpPr>
        <p:spPr>
          <a:xfrm>
            <a:off x="152400" y="1295400"/>
            <a:ext cx="8839200" cy="914400"/>
          </a:xfrm>
          <a:prstGeom prst="rect">
            <a:avLst/>
          </a:prstGeom>
        </p:spPr>
        <p:txBody>
          <a:bodyPr/>
          <a:lstStyle>
            <a:lvl1pPr marL="0" indent="0" algn="l">
              <a:buNone/>
              <a:defRPr sz="2000" baseline="0"/>
            </a:lvl1pPr>
          </a:lstStyle>
          <a:p>
            <a:pPr lvl="0"/>
            <a:r>
              <a:rPr lang="en-US" sz="2000" dirty="0"/>
              <a:t>Click to enter question.</a:t>
            </a:r>
            <a:endParaRPr lang="en-US" dirty="0"/>
          </a:p>
        </p:txBody>
      </p:sp>
      <p:sp>
        <p:nvSpPr>
          <p:cNvPr id="30" name="Text Placeholder 10"/>
          <p:cNvSpPr>
            <a:spLocks noGrp="1"/>
          </p:cNvSpPr>
          <p:nvPr>
            <p:ph type="body" sz="quarter" idx="12" hasCustomPrompt="1"/>
          </p:nvPr>
        </p:nvSpPr>
        <p:spPr>
          <a:xfrm>
            <a:off x="609600" y="2590800"/>
            <a:ext cx="8382000" cy="457200"/>
          </a:xfrm>
          <a:prstGeom prst="rect">
            <a:avLst/>
          </a:prstGeom>
        </p:spPr>
        <p:txBody>
          <a:bodyPr/>
          <a:lstStyle>
            <a:lvl1pPr marL="0" indent="0">
              <a:buNone/>
              <a:defRPr sz="1800" baseline="0"/>
            </a:lvl1pPr>
            <a:lvl5pPr marL="1828800" indent="0">
              <a:buNone/>
              <a:defRPr/>
            </a:lvl5pPr>
          </a:lstStyle>
          <a:p>
            <a:pPr lvl="0"/>
            <a:r>
              <a:rPr lang="en-US" dirty="0"/>
              <a:t>Click to add correct answer</a:t>
            </a:r>
          </a:p>
        </p:txBody>
      </p:sp>
      <p:sp>
        <p:nvSpPr>
          <p:cNvPr id="31" name="Text Placeholder 10"/>
          <p:cNvSpPr>
            <a:spLocks noGrp="1"/>
          </p:cNvSpPr>
          <p:nvPr>
            <p:ph type="body" sz="quarter" idx="13" hasCustomPrompt="1"/>
          </p:nvPr>
        </p:nvSpPr>
        <p:spPr>
          <a:xfrm>
            <a:off x="609600" y="3295733"/>
            <a:ext cx="83820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32" name="Text Placeholder 10"/>
          <p:cNvSpPr>
            <a:spLocks noGrp="1"/>
          </p:cNvSpPr>
          <p:nvPr>
            <p:ph type="body" sz="quarter" idx="14" hasCustomPrompt="1"/>
          </p:nvPr>
        </p:nvSpPr>
        <p:spPr>
          <a:xfrm>
            <a:off x="609600" y="4027714"/>
            <a:ext cx="83820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33" name="Text Placeholder 10"/>
          <p:cNvSpPr>
            <a:spLocks noGrp="1"/>
          </p:cNvSpPr>
          <p:nvPr>
            <p:ph type="body" sz="quarter" idx="15" hasCustomPrompt="1"/>
          </p:nvPr>
        </p:nvSpPr>
        <p:spPr>
          <a:xfrm>
            <a:off x="609600" y="4789714"/>
            <a:ext cx="8382000" cy="457200"/>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a:lvl1pPr>
            <a:lvl5pPr marL="1828800" indent="0">
              <a:buNone/>
              <a:defRPr/>
            </a:lvl5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Click to add incorrect answer</a:t>
            </a:r>
          </a:p>
          <a:p>
            <a:pPr lvl="0"/>
            <a:endParaRPr lang="en-US" dirty="0"/>
          </a:p>
        </p:txBody>
      </p:sp>
      <p:sp>
        <p:nvSpPr>
          <p:cNvPr id="34"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LET’S REVIEW</a:t>
            </a:r>
          </a:p>
        </p:txBody>
      </p:sp>
      <p:sp>
        <p:nvSpPr>
          <p:cNvPr id="35" name="Text Placeholder 8"/>
          <p:cNvSpPr>
            <a:spLocks noGrp="1"/>
          </p:cNvSpPr>
          <p:nvPr>
            <p:ph type="body" sz="quarter" idx="10"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Select the best answer.</a:t>
            </a:r>
          </a:p>
        </p:txBody>
      </p:sp>
      <p:sp>
        <p:nvSpPr>
          <p:cNvPr id="37" name="Text Placeholder 10"/>
          <p:cNvSpPr>
            <a:spLocks noGrp="1"/>
          </p:cNvSpPr>
          <p:nvPr>
            <p:ph type="body" sz="quarter" idx="17" hasCustomPrompt="1"/>
          </p:nvPr>
        </p:nvSpPr>
        <p:spPr>
          <a:xfrm>
            <a:off x="609600" y="6248400"/>
            <a:ext cx="8382000" cy="457200"/>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a:lvl1pPr>
            <a:lvl5pPr marL="1828800" indent="0">
              <a:buNone/>
              <a:defRPr/>
            </a:lvl5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Click to add incorrect answer</a:t>
            </a:r>
          </a:p>
          <a:p>
            <a:pPr lvl="0"/>
            <a:endParaRPr lang="en-US" dirty="0"/>
          </a:p>
        </p:txBody>
      </p:sp>
      <p:sp>
        <p:nvSpPr>
          <p:cNvPr id="11"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4004482169"/>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REVIEW - incorrect response">
    <p:spTree>
      <p:nvGrpSpPr>
        <p:cNvPr id="1" name=""/>
        <p:cNvGrpSpPr/>
        <p:nvPr/>
      </p:nvGrpSpPr>
      <p:grpSpPr>
        <a:xfrm>
          <a:off x="0" y="0"/>
          <a:ext cx="0" cy="0"/>
          <a:chOff x="0" y="0"/>
          <a:chExt cx="0" cy="0"/>
        </a:xfrm>
      </p:grpSpPr>
      <p:sp>
        <p:nvSpPr>
          <p:cNvPr id="3" name="Rounded Rectangle 2"/>
          <p:cNvSpPr/>
          <p:nvPr/>
        </p:nvSpPr>
        <p:spPr>
          <a:xfrm>
            <a:off x="1879743" y="2400300"/>
            <a:ext cx="5384515" cy="2400300"/>
          </a:xfrm>
          <a:prstGeom prst="roundRect">
            <a:avLst>
              <a:gd name="adj" fmla="val 9612"/>
            </a:avLst>
          </a:prstGeom>
          <a:gradFill flip="none" rotWithShape="1">
            <a:gsLst>
              <a:gs pos="0">
                <a:schemeClr val="tx1">
                  <a:lumMod val="20000"/>
                  <a:lumOff val="80000"/>
                </a:schemeClr>
              </a:gs>
              <a:gs pos="100000">
                <a:srgbClr val="ECECEC"/>
              </a:gs>
            </a:gsLst>
            <a:lin ang="13500000" scaled="1"/>
            <a:tileRect/>
          </a:gra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10" name="Straight Connector 9"/>
          <p:cNvCxnSpPr/>
          <p:nvPr/>
        </p:nvCxnSpPr>
        <p:spPr>
          <a:xfrm>
            <a:off x="2362200" y="3112532"/>
            <a:ext cx="4419600"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Text Placeholder 14"/>
          <p:cNvSpPr>
            <a:spLocks noGrp="1"/>
          </p:cNvSpPr>
          <p:nvPr>
            <p:ph type="body" sz="quarter" idx="16" hasCustomPrompt="1"/>
          </p:nvPr>
        </p:nvSpPr>
        <p:spPr>
          <a:xfrm>
            <a:off x="2133600" y="3112532"/>
            <a:ext cx="4876800" cy="1042182"/>
          </a:xfrm>
          <a:prstGeom prst="rect">
            <a:avLst/>
          </a:prstGeom>
        </p:spPr>
        <p:txBody>
          <a:bodyPr anchor="ctr"/>
          <a:lstStyle>
            <a:lvl1pPr marL="0" indent="0" algn="ctr">
              <a:buNone/>
              <a:defRPr sz="2000" baseline="0"/>
            </a:lvl1pPr>
          </a:lstStyle>
          <a:p>
            <a:pPr lvl="0"/>
            <a:r>
              <a:rPr lang="en-US" dirty="0"/>
              <a:t>You selected the wrong answer. </a:t>
            </a:r>
          </a:p>
          <a:p>
            <a:pPr lvl="0"/>
            <a:r>
              <a:rPr lang="en-US" dirty="0"/>
              <a:t>Please try again.</a:t>
            </a:r>
          </a:p>
        </p:txBody>
      </p:sp>
      <p:sp>
        <p:nvSpPr>
          <p:cNvPr id="16" name="Rounded Rectangle 15"/>
          <p:cNvSpPr/>
          <p:nvPr/>
        </p:nvSpPr>
        <p:spPr>
          <a:xfrm>
            <a:off x="3581400" y="4154714"/>
            <a:ext cx="1981200" cy="457200"/>
          </a:xfrm>
          <a:prstGeom prst="roundRect">
            <a:avLst/>
          </a:prstGeom>
          <a:gradFill flip="none" rotWithShape="1">
            <a:gsLst>
              <a:gs pos="0">
                <a:schemeClr val="tx2">
                  <a:lumMod val="40000"/>
                  <a:lumOff val="60000"/>
                </a:schemeClr>
              </a:gs>
              <a:gs pos="100000">
                <a:schemeClr val="bg2">
                  <a:shade val="100000"/>
                  <a:satMod val="115000"/>
                </a:schemeClr>
              </a:gs>
            </a:gsLst>
            <a:lin ang="16200000" scaled="1"/>
            <a:tileRect/>
          </a:gra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9"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LET’S REVIEW</a:t>
            </a:r>
          </a:p>
        </p:txBody>
      </p:sp>
      <p:sp>
        <p:nvSpPr>
          <p:cNvPr id="4" name="Text Placeholder 3"/>
          <p:cNvSpPr>
            <a:spLocks noGrp="1"/>
          </p:cNvSpPr>
          <p:nvPr>
            <p:ph type="body" sz="quarter" idx="17" hasCustomPrompt="1"/>
          </p:nvPr>
        </p:nvSpPr>
        <p:spPr>
          <a:xfrm>
            <a:off x="3276600" y="2560989"/>
            <a:ext cx="2590800" cy="533400"/>
          </a:xfrm>
          <a:prstGeom prst="rect">
            <a:avLst/>
          </a:prstGeom>
        </p:spPr>
        <p:txBody>
          <a:bodyPr/>
          <a:lstStyle>
            <a:lvl1pPr marL="0" indent="0" algn="ctr">
              <a:buNone/>
              <a:defRPr sz="2400" b="1"/>
            </a:lvl1pPr>
          </a:lstStyle>
          <a:p>
            <a:pPr lvl="0"/>
            <a:r>
              <a:rPr lang="en-US" dirty="0"/>
              <a:t>Incorrect</a:t>
            </a:r>
          </a:p>
        </p:txBody>
      </p:sp>
      <p:sp>
        <p:nvSpPr>
          <p:cNvPr id="6" name="Text Placeholder 5"/>
          <p:cNvSpPr>
            <a:spLocks noGrp="1"/>
          </p:cNvSpPr>
          <p:nvPr>
            <p:ph type="body" sz="quarter" idx="18" hasCustomPrompt="1"/>
          </p:nvPr>
        </p:nvSpPr>
        <p:spPr>
          <a:xfrm>
            <a:off x="3517829" y="4192814"/>
            <a:ext cx="2108343" cy="381000"/>
          </a:xfrm>
          <a:prstGeom prst="rect">
            <a:avLst/>
          </a:prstGeom>
        </p:spPr>
        <p:txBody>
          <a:bodyPr/>
          <a:lstStyle>
            <a:lvl1pPr marL="0" indent="0" algn="ctr">
              <a:buNone/>
              <a:defRPr sz="2000" baseline="0"/>
            </a:lvl1pPr>
          </a:lstStyle>
          <a:p>
            <a:pPr lvl="0"/>
            <a:r>
              <a:rPr lang="en-US" dirty="0"/>
              <a:t>Try Again</a:t>
            </a:r>
          </a:p>
        </p:txBody>
      </p:sp>
      <p:sp>
        <p:nvSpPr>
          <p:cNvPr id="11"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1548288477"/>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REVIEW - correct response">
    <p:spTree>
      <p:nvGrpSpPr>
        <p:cNvPr id="1" name=""/>
        <p:cNvGrpSpPr/>
        <p:nvPr/>
      </p:nvGrpSpPr>
      <p:grpSpPr>
        <a:xfrm>
          <a:off x="0" y="0"/>
          <a:ext cx="0" cy="0"/>
          <a:chOff x="0" y="0"/>
          <a:chExt cx="0" cy="0"/>
        </a:xfrm>
      </p:grpSpPr>
      <p:sp>
        <p:nvSpPr>
          <p:cNvPr id="3" name="Rounded Rectangle 2"/>
          <p:cNvSpPr/>
          <p:nvPr/>
        </p:nvSpPr>
        <p:spPr>
          <a:xfrm>
            <a:off x="1879743" y="2400300"/>
            <a:ext cx="5384515" cy="2400300"/>
          </a:xfrm>
          <a:prstGeom prst="roundRect">
            <a:avLst>
              <a:gd name="adj" fmla="val 9612"/>
            </a:avLst>
          </a:prstGeom>
          <a:gradFill flip="none" rotWithShape="1">
            <a:gsLst>
              <a:gs pos="0">
                <a:schemeClr val="tx1">
                  <a:lumMod val="20000"/>
                  <a:lumOff val="80000"/>
                </a:schemeClr>
              </a:gs>
              <a:gs pos="100000">
                <a:srgbClr val="ECECEC"/>
              </a:gs>
            </a:gsLst>
            <a:lin ang="13500000" scaled="1"/>
            <a:tileRect/>
          </a:gra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10" name="Straight Connector 9"/>
          <p:cNvCxnSpPr/>
          <p:nvPr/>
        </p:nvCxnSpPr>
        <p:spPr>
          <a:xfrm>
            <a:off x="2362200" y="3112532"/>
            <a:ext cx="4419600"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Text Placeholder 14"/>
          <p:cNvSpPr>
            <a:spLocks noGrp="1"/>
          </p:cNvSpPr>
          <p:nvPr>
            <p:ph type="body" sz="quarter" idx="16" hasCustomPrompt="1"/>
          </p:nvPr>
        </p:nvSpPr>
        <p:spPr>
          <a:xfrm>
            <a:off x="2924628" y="3124200"/>
            <a:ext cx="3294744" cy="1030514"/>
          </a:xfrm>
          <a:prstGeom prst="rect">
            <a:avLst/>
          </a:prstGeom>
        </p:spPr>
        <p:txBody>
          <a:bodyPr anchor="ctr"/>
          <a:lstStyle>
            <a:lvl1pPr marL="0" indent="0" algn="ctr">
              <a:buNone/>
              <a:defRPr sz="2000" baseline="0"/>
            </a:lvl1pPr>
          </a:lstStyle>
          <a:p>
            <a:pPr lvl="0"/>
            <a:r>
              <a:rPr lang="en-US" dirty="0"/>
              <a:t>That’s right!</a:t>
            </a:r>
          </a:p>
        </p:txBody>
      </p:sp>
      <p:sp>
        <p:nvSpPr>
          <p:cNvPr id="16" name="Rounded Rectangle 15"/>
          <p:cNvSpPr/>
          <p:nvPr/>
        </p:nvSpPr>
        <p:spPr>
          <a:xfrm>
            <a:off x="3581400" y="4154714"/>
            <a:ext cx="1981200" cy="457200"/>
          </a:xfrm>
          <a:prstGeom prst="roundRect">
            <a:avLst/>
          </a:prstGeom>
          <a:gradFill flip="none" rotWithShape="1">
            <a:gsLst>
              <a:gs pos="0">
                <a:schemeClr val="tx2">
                  <a:lumMod val="40000"/>
                  <a:lumOff val="60000"/>
                </a:schemeClr>
              </a:gs>
              <a:gs pos="100000">
                <a:schemeClr val="bg2">
                  <a:shade val="100000"/>
                  <a:satMod val="115000"/>
                </a:schemeClr>
              </a:gs>
            </a:gsLst>
            <a:lin ang="16200000" scaled="1"/>
            <a:tileRect/>
          </a:gra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8896" y="3409043"/>
            <a:ext cx="510896" cy="801914"/>
          </a:xfrm>
          <a:prstGeom prst="rect">
            <a:avLst/>
          </a:prstGeom>
        </p:spPr>
      </p:pic>
      <p:sp>
        <p:nvSpPr>
          <p:cNvPr id="9"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LET’S REVIEW</a:t>
            </a:r>
          </a:p>
        </p:txBody>
      </p:sp>
      <p:sp>
        <p:nvSpPr>
          <p:cNvPr id="12" name="Text Placeholder 3"/>
          <p:cNvSpPr>
            <a:spLocks noGrp="1"/>
          </p:cNvSpPr>
          <p:nvPr>
            <p:ph type="body" sz="quarter" idx="17" hasCustomPrompt="1"/>
          </p:nvPr>
        </p:nvSpPr>
        <p:spPr>
          <a:xfrm>
            <a:off x="3276600" y="2560989"/>
            <a:ext cx="2590800" cy="533400"/>
          </a:xfrm>
          <a:prstGeom prst="rect">
            <a:avLst/>
          </a:prstGeom>
        </p:spPr>
        <p:txBody>
          <a:bodyPr/>
          <a:lstStyle>
            <a:lvl1pPr marL="0" indent="0" algn="ctr">
              <a:buNone/>
              <a:defRPr sz="2400" b="1"/>
            </a:lvl1pPr>
          </a:lstStyle>
          <a:p>
            <a:pPr lvl="0"/>
            <a:r>
              <a:rPr lang="en-US" dirty="0"/>
              <a:t>Correct</a:t>
            </a:r>
          </a:p>
        </p:txBody>
      </p:sp>
      <p:sp>
        <p:nvSpPr>
          <p:cNvPr id="14" name="Text Placeholder 5"/>
          <p:cNvSpPr>
            <a:spLocks noGrp="1"/>
          </p:cNvSpPr>
          <p:nvPr>
            <p:ph type="body" sz="quarter" idx="18" hasCustomPrompt="1"/>
          </p:nvPr>
        </p:nvSpPr>
        <p:spPr>
          <a:xfrm>
            <a:off x="3517829" y="4192814"/>
            <a:ext cx="2108343" cy="381000"/>
          </a:xfrm>
          <a:prstGeom prst="rect">
            <a:avLst/>
          </a:prstGeom>
        </p:spPr>
        <p:txBody>
          <a:bodyPr/>
          <a:lstStyle>
            <a:lvl1pPr marL="0" indent="0" algn="ctr">
              <a:buNone/>
              <a:defRPr sz="2000" baseline="0"/>
            </a:lvl1pPr>
          </a:lstStyle>
          <a:p>
            <a:pPr lvl="0"/>
            <a:r>
              <a:rPr lang="en-US" dirty="0"/>
              <a:t>Continue</a:t>
            </a:r>
          </a:p>
        </p:txBody>
      </p:sp>
      <p:sp>
        <p:nvSpPr>
          <p:cNvPr id="11"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573445221"/>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REVIEW - invalid answer">
    <p:spTree>
      <p:nvGrpSpPr>
        <p:cNvPr id="1" name=""/>
        <p:cNvGrpSpPr/>
        <p:nvPr/>
      </p:nvGrpSpPr>
      <p:grpSpPr>
        <a:xfrm>
          <a:off x="0" y="0"/>
          <a:ext cx="0" cy="0"/>
          <a:chOff x="0" y="0"/>
          <a:chExt cx="0" cy="0"/>
        </a:xfrm>
      </p:grpSpPr>
      <p:sp>
        <p:nvSpPr>
          <p:cNvPr id="3" name="Rounded Rectangle 2"/>
          <p:cNvSpPr/>
          <p:nvPr/>
        </p:nvSpPr>
        <p:spPr>
          <a:xfrm>
            <a:off x="1879743" y="2400300"/>
            <a:ext cx="5384515" cy="2400300"/>
          </a:xfrm>
          <a:prstGeom prst="roundRect">
            <a:avLst>
              <a:gd name="adj" fmla="val 9612"/>
            </a:avLst>
          </a:prstGeom>
          <a:gradFill flip="none" rotWithShape="1">
            <a:gsLst>
              <a:gs pos="0">
                <a:schemeClr val="tx1">
                  <a:lumMod val="20000"/>
                  <a:lumOff val="80000"/>
                </a:schemeClr>
              </a:gs>
              <a:gs pos="100000">
                <a:srgbClr val="ECECEC"/>
              </a:gs>
            </a:gsLst>
            <a:lin ang="13500000" scaled="1"/>
            <a:tileRect/>
          </a:gra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10" name="Straight Connector 9"/>
          <p:cNvCxnSpPr/>
          <p:nvPr/>
        </p:nvCxnSpPr>
        <p:spPr>
          <a:xfrm>
            <a:off x="2362200" y="3112532"/>
            <a:ext cx="4419600"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Text Placeholder 14"/>
          <p:cNvSpPr>
            <a:spLocks noGrp="1"/>
          </p:cNvSpPr>
          <p:nvPr>
            <p:ph type="body" sz="quarter" idx="16" hasCustomPrompt="1"/>
          </p:nvPr>
        </p:nvSpPr>
        <p:spPr>
          <a:xfrm>
            <a:off x="2286000" y="3124200"/>
            <a:ext cx="4572000" cy="1030514"/>
          </a:xfrm>
          <a:prstGeom prst="rect">
            <a:avLst/>
          </a:prstGeom>
        </p:spPr>
        <p:txBody>
          <a:bodyPr anchor="ctr"/>
          <a:lstStyle>
            <a:lvl1pPr marL="0" indent="0" algn="ctr">
              <a:buNone/>
              <a:defRPr sz="2000" baseline="0"/>
            </a:lvl1pPr>
          </a:lstStyle>
          <a:p>
            <a:pPr lvl="0"/>
            <a:r>
              <a:rPr lang="en-US" dirty="0"/>
              <a:t>You must complete the question before submitting.</a:t>
            </a:r>
          </a:p>
        </p:txBody>
      </p:sp>
      <p:sp>
        <p:nvSpPr>
          <p:cNvPr id="16" name="Rounded Rectangle 15"/>
          <p:cNvSpPr/>
          <p:nvPr/>
        </p:nvSpPr>
        <p:spPr>
          <a:xfrm>
            <a:off x="3581400" y="4154714"/>
            <a:ext cx="1981200" cy="457200"/>
          </a:xfrm>
          <a:prstGeom prst="roundRect">
            <a:avLst/>
          </a:prstGeom>
          <a:gradFill flip="none" rotWithShape="1">
            <a:gsLst>
              <a:gs pos="0">
                <a:schemeClr val="tx2">
                  <a:lumMod val="40000"/>
                  <a:lumOff val="60000"/>
                </a:schemeClr>
              </a:gs>
              <a:gs pos="100000">
                <a:schemeClr val="bg2">
                  <a:shade val="100000"/>
                  <a:satMod val="115000"/>
                </a:schemeClr>
              </a:gs>
            </a:gsLst>
            <a:lin ang="16200000" scaled="1"/>
            <a:tileRect/>
          </a:gra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9"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LET’S REVIEW</a:t>
            </a:r>
          </a:p>
        </p:txBody>
      </p:sp>
      <p:sp>
        <p:nvSpPr>
          <p:cNvPr id="11" name="Text Placeholder 3"/>
          <p:cNvSpPr>
            <a:spLocks noGrp="1"/>
          </p:cNvSpPr>
          <p:nvPr>
            <p:ph type="body" sz="quarter" idx="17" hasCustomPrompt="1"/>
          </p:nvPr>
        </p:nvSpPr>
        <p:spPr>
          <a:xfrm>
            <a:off x="3276600" y="2560989"/>
            <a:ext cx="2590800" cy="533400"/>
          </a:xfrm>
          <a:prstGeom prst="rect">
            <a:avLst/>
          </a:prstGeom>
        </p:spPr>
        <p:txBody>
          <a:bodyPr/>
          <a:lstStyle>
            <a:lvl1pPr marL="0" indent="0" algn="ctr">
              <a:buNone/>
              <a:defRPr sz="2400" b="1"/>
            </a:lvl1pPr>
          </a:lstStyle>
          <a:p>
            <a:pPr lvl="0"/>
            <a:r>
              <a:rPr lang="en-US" dirty="0"/>
              <a:t>Invalid Answer</a:t>
            </a:r>
          </a:p>
        </p:txBody>
      </p:sp>
      <p:sp>
        <p:nvSpPr>
          <p:cNvPr id="12" name="Text Placeholder 5"/>
          <p:cNvSpPr>
            <a:spLocks noGrp="1"/>
          </p:cNvSpPr>
          <p:nvPr>
            <p:ph type="body" sz="quarter" idx="18" hasCustomPrompt="1"/>
          </p:nvPr>
        </p:nvSpPr>
        <p:spPr>
          <a:xfrm>
            <a:off x="3517829" y="4192814"/>
            <a:ext cx="2108343" cy="381000"/>
          </a:xfrm>
          <a:prstGeom prst="rect">
            <a:avLst/>
          </a:prstGeom>
        </p:spPr>
        <p:txBody>
          <a:bodyPr/>
          <a:lstStyle>
            <a:lvl1pPr marL="0" indent="0" algn="ctr">
              <a:buNone/>
              <a:defRPr sz="2000" baseline="0"/>
            </a:lvl1pPr>
          </a:lstStyle>
          <a:p>
            <a:pPr lvl="0"/>
            <a:r>
              <a:rPr lang="en-US" dirty="0"/>
              <a:t>OK</a:t>
            </a:r>
          </a:p>
        </p:txBody>
      </p:sp>
      <p:sp>
        <p:nvSpPr>
          <p:cNvPr id="13"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3068202291"/>
      </p:ext>
    </p:extLst>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4 Resource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RESOURCES</a:t>
            </a:r>
          </a:p>
        </p:txBody>
      </p:sp>
      <p:sp>
        <p:nvSpPr>
          <p:cNvPr id="25" name="Text Placeholder 24"/>
          <p:cNvSpPr>
            <a:spLocks noGrp="1"/>
          </p:cNvSpPr>
          <p:nvPr>
            <p:ph type="body" sz="quarter" idx="10" hasCustomPrompt="1"/>
          </p:nvPr>
        </p:nvSpPr>
        <p:spPr>
          <a:xfrm>
            <a:off x="1967139" y="1237342"/>
            <a:ext cx="6872061" cy="457567"/>
          </a:xfrm>
          <a:prstGeom prst="rect">
            <a:avLst/>
          </a:prstGeom>
        </p:spPr>
        <p:txBody>
          <a:bodyPr/>
          <a:lstStyle>
            <a:lvl1pPr marL="0" indent="0">
              <a:buNone/>
              <a:defRPr sz="2000" b="1" i="1"/>
            </a:lvl1pPr>
          </a:lstStyle>
          <a:p>
            <a:pPr lvl="0"/>
            <a:r>
              <a:rPr lang="en-US" dirty="0"/>
              <a:t>To view CONCEPT Standard/Policy/Guideline</a:t>
            </a:r>
          </a:p>
        </p:txBody>
      </p:sp>
      <p:sp>
        <p:nvSpPr>
          <p:cNvPr id="26" name="Text Placeholder 24"/>
          <p:cNvSpPr>
            <a:spLocks noGrp="1"/>
          </p:cNvSpPr>
          <p:nvPr>
            <p:ph type="body" sz="quarter" idx="11" hasCustomPrompt="1"/>
          </p:nvPr>
        </p:nvSpPr>
        <p:spPr>
          <a:xfrm>
            <a:off x="1967139" y="2557794"/>
            <a:ext cx="6872061" cy="457567"/>
          </a:xfrm>
          <a:prstGeom prst="rect">
            <a:avLst/>
          </a:prstGeom>
        </p:spPr>
        <p:txBody>
          <a:bodyPr/>
          <a:lstStyle>
            <a:lvl1pPr marL="0" indent="0">
              <a:buNone/>
              <a:defRPr sz="2000" b="1" i="1"/>
            </a:lvl1pPr>
          </a:lstStyle>
          <a:p>
            <a:pPr lvl="0"/>
            <a:r>
              <a:rPr lang="en-US" dirty="0"/>
              <a:t>To contact TEAM via e-mail</a:t>
            </a:r>
          </a:p>
        </p:txBody>
      </p:sp>
      <p:sp>
        <p:nvSpPr>
          <p:cNvPr id="27" name="Text Placeholder 24"/>
          <p:cNvSpPr>
            <a:spLocks noGrp="1"/>
          </p:cNvSpPr>
          <p:nvPr>
            <p:ph type="body" sz="quarter" idx="12" hasCustomPrompt="1"/>
          </p:nvPr>
        </p:nvSpPr>
        <p:spPr>
          <a:xfrm>
            <a:off x="1967139" y="3809633"/>
            <a:ext cx="6872061" cy="457567"/>
          </a:xfrm>
          <a:prstGeom prst="rect">
            <a:avLst/>
          </a:prstGeom>
        </p:spPr>
        <p:txBody>
          <a:bodyPr/>
          <a:lstStyle>
            <a:lvl1pPr marL="0" indent="0">
              <a:buNone/>
              <a:defRPr sz="2000" b="1" i="1"/>
            </a:lvl1pPr>
          </a:lstStyle>
          <a:p>
            <a:pPr lvl="0"/>
            <a:r>
              <a:rPr lang="en-US" dirty="0"/>
              <a:t>To visit CONCEPT site at FIS &amp; Me</a:t>
            </a:r>
          </a:p>
        </p:txBody>
      </p:sp>
      <p:sp>
        <p:nvSpPr>
          <p:cNvPr id="28" name="Text Placeholder 24"/>
          <p:cNvSpPr>
            <a:spLocks noGrp="1"/>
          </p:cNvSpPr>
          <p:nvPr>
            <p:ph type="body" sz="quarter" idx="13" hasCustomPrompt="1"/>
          </p:nvPr>
        </p:nvSpPr>
        <p:spPr>
          <a:xfrm>
            <a:off x="1967139" y="5119914"/>
            <a:ext cx="6872061" cy="457567"/>
          </a:xfrm>
          <a:prstGeom prst="rect">
            <a:avLst/>
          </a:prstGeom>
        </p:spPr>
        <p:txBody>
          <a:bodyPr/>
          <a:lstStyle>
            <a:lvl1pPr marL="0" indent="0">
              <a:buNone/>
              <a:defRPr sz="2000" b="1" i="1" baseline="0"/>
            </a:lvl1pPr>
          </a:lstStyle>
          <a:p>
            <a:pPr lvl="0"/>
            <a:r>
              <a:rPr lang="en-US" dirty="0"/>
              <a:t>To fill out a CONCEPT form</a:t>
            </a:r>
          </a:p>
        </p:txBody>
      </p:sp>
      <p:sp>
        <p:nvSpPr>
          <p:cNvPr id="8"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334192181"/>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5 Resource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RESOURCES</a:t>
            </a:r>
          </a:p>
        </p:txBody>
      </p:sp>
      <p:sp>
        <p:nvSpPr>
          <p:cNvPr id="25" name="Text Placeholder 24"/>
          <p:cNvSpPr>
            <a:spLocks noGrp="1"/>
          </p:cNvSpPr>
          <p:nvPr>
            <p:ph type="body" sz="quarter" idx="10" hasCustomPrompt="1"/>
          </p:nvPr>
        </p:nvSpPr>
        <p:spPr>
          <a:xfrm>
            <a:off x="1967139" y="1200689"/>
            <a:ext cx="6872061" cy="457567"/>
          </a:xfrm>
          <a:prstGeom prst="rect">
            <a:avLst/>
          </a:prstGeom>
        </p:spPr>
        <p:txBody>
          <a:bodyPr/>
          <a:lstStyle>
            <a:lvl1pPr marL="0" indent="0">
              <a:buNone/>
              <a:defRPr sz="2000" b="1" i="1"/>
            </a:lvl1pPr>
          </a:lstStyle>
          <a:p>
            <a:pPr lvl="0"/>
            <a:r>
              <a:rPr lang="en-US" dirty="0"/>
              <a:t>To view CONCEPT Standard/Policy/Guideline</a:t>
            </a:r>
          </a:p>
        </p:txBody>
      </p:sp>
      <p:sp>
        <p:nvSpPr>
          <p:cNvPr id="26" name="Text Placeholder 24"/>
          <p:cNvSpPr>
            <a:spLocks noGrp="1"/>
          </p:cNvSpPr>
          <p:nvPr>
            <p:ph type="body" sz="quarter" idx="11" hasCustomPrompt="1"/>
          </p:nvPr>
        </p:nvSpPr>
        <p:spPr>
          <a:xfrm>
            <a:off x="1967139" y="2233925"/>
            <a:ext cx="6872061" cy="457567"/>
          </a:xfrm>
          <a:prstGeom prst="rect">
            <a:avLst/>
          </a:prstGeom>
        </p:spPr>
        <p:txBody>
          <a:bodyPr/>
          <a:lstStyle>
            <a:lvl1pPr marL="0" indent="0">
              <a:buNone/>
              <a:defRPr sz="2000" b="1" i="1"/>
            </a:lvl1pPr>
          </a:lstStyle>
          <a:p>
            <a:pPr lvl="0"/>
            <a:r>
              <a:rPr lang="en-US" dirty="0"/>
              <a:t>To contact TEAM via e-mail</a:t>
            </a:r>
          </a:p>
        </p:txBody>
      </p:sp>
      <p:sp>
        <p:nvSpPr>
          <p:cNvPr id="27" name="Text Placeholder 24"/>
          <p:cNvSpPr>
            <a:spLocks noGrp="1"/>
          </p:cNvSpPr>
          <p:nvPr>
            <p:ph type="body" sz="quarter" idx="12" hasCustomPrompt="1"/>
          </p:nvPr>
        </p:nvSpPr>
        <p:spPr>
          <a:xfrm>
            <a:off x="1967139" y="3267161"/>
            <a:ext cx="6872061" cy="457567"/>
          </a:xfrm>
          <a:prstGeom prst="rect">
            <a:avLst/>
          </a:prstGeom>
        </p:spPr>
        <p:txBody>
          <a:bodyPr/>
          <a:lstStyle>
            <a:lvl1pPr marL="0" indent="0">
              <a:buNone/>
              <a:defRPr sz="2000" b="1" i="1"/>
            </a:lvl1pPr>
          </a:lstStyle>
          <a:p>
            <a:pPr lvl="0"/>
            <a:r>
              <a:rPr lang="en-US" dirty="0"/>
              <a:t>To visit CONCEPT site at FIS &amp; Me</a:t>
            </a:r>
          </a:p>
        </p:txBody>
      </p:sp>
      <p:sp>
        <p:nvSpPr>
          <p:cNvPr id="28" name="Text Placeholder 24"/>
          <p:cNvSpPr>
            <a:spLocks noGrp="1"/>
          </p:cNvSpPr>
          <p:nvPr>
            <p:ph type="body" sz="quarter" idx="13" hasCustomPrompt="1"/>
          </p:nvPr>
        </p:nvSpPr>
        <p:spPr>
          <a:xfrm>
            <a:off x="1967139" y="5333633"/>
            <a:ext cx="6872061" cy="457567"/>
          </a:xfrm>
          <a:prstGeom prst="rect">
            <a:avLst/>
          </a:prstGeom>
        </p:spPr>
        <p:txBody>
          <a:bodyPr/>
          <a:lstStyle>
            <a:lvl1pPr marL="0" indent="0">
              <a:buNone/>
              <a:defRPr sz="2000" b="1" i="1" baseline="0"/>
            </a:lvl1pPr>
          </a:lstStyle>
          <a:p>
            <a:pPr lvl="0"/>
            <a:r>
              <a:rPr lang="en-US" dirty="0"/>
              <a:t>To fill out a CONCEPT form</a:t>
            </a:r>
          </a:p>
        </p:txBody>
      </p:sp>
      <p:sp>
        <p:nvSpPr>
          <p:cNvPr id="15" name="Text Placeholder 24"/>
          <p:cNvSpPr>
            <a:spLocks noGrp="1"/>
          </p:cNvSpPr>
          <p:nvPr>
            <p:ph type="body" sz="quarter" idx="14" hasCustomPrompt="1"/>
          </p:nvPr>
        </p:nvSpPr>
        <p:spPr>
          <a:xfrm>
            <a:off x="1981200" y="4300397"/>
            <a:ext cx="6872061" cy="457567"/>
          </a:xfrm>
          <a:prstGeom prst="rect">
            <a:avLst/>
          </a:prstGeom>
        </p:spPr>
        <p:txBody>
          <a:bodyPr/>
          <a:lstStyle>
            <a:lvl1pPr marL="0" indent="0">
              <a:buNone/>
              <a:defRPr sz="2000" b="1" i="1" baseline="0"/>
            </a:lvl1pPr>
          </a:lstStyle>
          <a:p>
            <a:pPr lvl="0"/>
            <a:r>
              <a:rPr lang="en-US" dirty="0"/>
              <a:t>To fill out a CONCEPT form</a:t>
            </a:r>
          </a:p>
        </p:txBody>
      </p:sp>
      <p:sp>
        <p:nvSpPr>
          <p:cNvPr id="8"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279573746"/>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_3 Resource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RESOURCES</a:t>
            </a:r>
          </a:p>
        </p:txBody>
      </p:sp>
      <p:sp>
        <p:nvSpPr>
          <p:cNvPr id="25" name="Text Placeholder 24"/>
          <p:cNvSpPr>
            <a:spLocks noGrp="1"/>
          </p:cNvSpPr>
          <p:nvPr>
            <p:ph type="body" sz="quarter" idx="10" hasCustomPrompt="1"/>
          </p:nvPr>
        </p:nvSpPr>
        <p:spPr>
          <a:xfrm>
            <a:off x="1967139" y="1770742"/>
            <a:ext cx="6872061" cy="457567"/>
          </a:xfrm>
          <a:prstGeom prst="rect">
            <a:avLst/>
          </a:prstGeom>
        </p:spPr>
        <p:txBody>
          <a:bodyPr/>
          <a:lstStyle>
            <a:lvl1pPr marL="0" indent="0">
              <a:buNone/>
              <a:defRPr sz="2000" b="1" i="1"/>
            </a:lvl1pPr>
          </a:lstStyle>
          <a:p>
            <a:pPr lvl="0"/>
            <a:r>
              <a:rPr lang="en-US" dirty="0"/>
              <a:t>To view CONCEPT Standard/Policy/Guideline</a:t>
            </a:r>
          </a:p>
        </p:txBody>
      </p:sp>
      <p:sp>
        <p:nvSpPr>
          <p:cNvPr id="26" name="Text Placeholder 24"/>
          <p:cNvSpPr>
            <a:spLocks noGrp="1"/>
          </p:cNvSpPr>
          <p:nvPr>
            <p:ph type="body" sz="quarter" idx="11" hasCustomPrompt="1"/>
          </p:nvPr>
        </p:nvSpPr>
        <p:spPr>
          <a:xfrm>
            <a:off x="1967139" y="3091194"/>
            <a:ext cx="6872061" cy="457567"/>
          </a:xfrm>
          <a:prstGeom prst="rect">
            <a:avLst/>
          </a:prstGeom>
        </p:spPr>
        <p:txBody>
          <a:bodyPr/>
          <a:lstStyle>
            <a:lvl1pPr marL="0" indent="0">
              <a:buNone/>
              <a:defRPr sz="2000" b="1" i="1"/>
            </a:lvl1pPr>
          </a:lstStyle>
          <a:p>
            <a:pPr lvl="0"/>
            <a:r>
              <a:rPr lang="en-US" dirty="0"/>
              <a:t>To contact TEAM via e-mail</a:t>
            </a:r>
          </a:p>
        </p:txBody>
      </p:sp>
      <p:sp>
        <p:nvSpPr>
          <p:cNvPr id="27" name="Text Placeholder 24"/>
          <p:cNvSpPr>
            <a:spLocks noGrp="1"/>
          </p:cNvSpPr>
          <p:nvPr>
            <p:ph type="body" sz="quarter" idx="12" hasCustomPrompt="1"/>
          </p:nvPr>
        </p:nvSpPr>
        <p:spPr>
          <a:xfrm>
            <a:off x="1967139" y="4343033"/>
            <a:ext cx="6872061" cy="457567"/>
          </a:xfrm>
          <a:prstGeom prst="rect">
            <a:avLst/>
          </a:prstGeom>
        </p:spPr>
        <p:txBody>
          <a:bodyPr/>
          <a:lstStyle>
            <a:lvl1pPr marL="0" indent="0">
              <a:buNone/>
              <a:defRPr sz="2000" b="1" i="1"/>
            </a:lvl1pPr>
          </a:lstStyle>
          <a:p>
            <a:pPr lvl="0"/>
            <a:r>
              <a:rPr lang="en-US" dirty="0"/>
              <a:t>To visit CONCEPT site at FIS &amp; Me</a:t>
            </a:r>
          </a:p>
        </p:txBody>
      </p:sp>
      <p:sp>
        <p:nvSpPr>
          <p:cNvPr id="8" name="Text Placeholder 3"/>
          <p:cNvSpPr>
            <a:spLocks noGrp="1"/>
          </p:cNvSpPr>
          <p:nvPr>
            <p:ph type="body" sz="quarter" idx="14" hasCustomPrompt="1"/>
          </p:nvPr>
        </p:nvSpPr>
        <p:spPr>
          <a:xfrm>
            <a:off x="5567363" y="5929313"/>
            <a:ext cx="3344862" cy="644525"/>
          </a:xfrm>
          <a:prstGeom prst="rect">
            <a:avLst/>
          </a:prstGeom>
        </p:spPr>
        <p:txBody>
          <a:bodyPr anchor="ctr"/>
          <a:lstStyle>
            <a:lvl1pPr marL="0" indent="0">
              <a:buNone/>
              <a:defRPr sz="2400" baseline="0"/>
            </a:lvl1pPr>
          </a:lstStyle>
          <a:p>
            <a:pPr lvl="0"/>
            <a:r>
              <a:rPr lang="en-US" dirty="0"/>
              <a:t>LEAVE THIS SPACE BLANK</a:t>
            </a:r>
          </a:p>
        </p:txBody>
      </p:sp>
      <p:sp>
        <p:nvSpPr>
          <p:cNvPr id="9"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1068929867"/>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 Resource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RESOURCES</a:t>
            </a:r>
          </a:p>
        </p:txBody>
      </p:sp>
      <p:sp>
        <p:nvSpPr>
          <p:cNvPr id="25" name="Text Placeholder 24"/>
          <p:cNvSpPr>
            <a:spLocks noGrp="1"/>
          </p:cNvSpPr>
          <p:nvPr>
            <p:ph type="body" sz="quarter" idx="10" hasCustomPrompt="1"/>
          </p:nvPr>
        </p:nvSpPr>
        <p:spPr>
          <a:xfrm>
            <a:off x="1967139" y="1237342"/>
            <a:ext cx="6872061" cy="457567"/>
          </a:xfrm>
          <a:prstGeom prst="rect">
            <a:avLst/>
          </a:prstGeom>
        </p:spPr>
        <p:txBody>
          <a:bodyPr/>
          <a:lstStyle>
            <a:lvl1pPr marL="0" indent="0">
              <a:buNone/>
              <a:defRPr sz="2000" b="1" i="1"/>
            </a:lvl1pPr>
          </a:lstStyle>
          <a:p>
            <a:pPr lvl="0"/>
            <a:r>
              <a:rPr lang="en-US" dirty="0"/>
              <a:t>To view CONCEPT Standard/Policy/Guideline</a:t>
            </a:r>
          </a:p>
        </p:txBody>
      </p:sp>
      <p:sp>
        <p:nvSpPr>
          <p:cNvPr id="26" name="Text Placeholder 24"/>
          <p:cNvSpPr>
            <a:spLocks noGrp="1"/>
          </p:cNvSpPr>
          <p:nvPr>
            <p:ph type="body" sz="quarter" idx="11" hasCustomPrompt="1"/>
          </p:nvPr>
        </p:nvSpPr>
        <p:spPr>
          <a:xfrm>
            <a:off x="1967139" y="2557794"/>
            <a:ext cx="6872061" cy="457567"/>
          </a:xfrm>
          <a:prstGeom prst="rect">
            <a:avLst/>
          </a:prstGeom>
        </p:spPr>
        <p:txBody>
          <a:bodyPr/>
          <a:lstStyle>
            <a:lvl1pPr marL="0" indent="0">
              <a:buNone/>
              <a:defRPr sz="2000" b="1" i="1"/>
            </a:lvl1pPr>
          </a:lstStyle>
          <a:p>
            <a:pPr lvl="0"/>
            <a:r>
              <a:rPr lang="en-US" dirty="0"/>
              <a:t>To contact TEAM via e-mail</a:t>
            </a:r>
          </a:p>
        </p:txBody>
      </p:sp>
      <p:sp>
        <p:nvSpPr>
          <p:cNvPr id="27" name="Text Placeholder 24"/>
          <p:cNvSpPr>
            <a:spLocks noGrp="1"/>
          </p:cNvSpPr>
          <p:nvPr>
            <p:ph type="body" sz="quarter" idx="12" hasCustomPrompt="1"/>
          </p:nvPr>
        </p:nvSpPr>
        <p:spPr>
          <a:xfrm>
            <a:off x="1967139" y="3809633"/>
            <a:ext cx="6872061" cy="457567"/>
          </a:xfrm>
          <a:prstGeom prst="rect">
            <a:avLst/>
          </a:prstGeom>
        </p:spPr>
        <p:txBody>
          <a:bodyPr/>
          <a:lstStyle>
            <a:lvl1pPr marL="0" indent="0">
              <a:buNone/>
              <a:defRPr sz="2000" b="1" i="1"/>
            </a:lvl1pPr>
          </a:lstStyle>
          <a:p>
            <a:pPr lvl="0"/>
            <a:r>
              <a:rPr lang="en-US" dirty="0"/>
              <a:t>To visit CONCEPT site at FIS &amp; Me</a:t>
            </a:r>
          </a:p>
        </p:txBody>
      </p:sp>
      <p:sp>
        <p:nvSpPr>
          <p:cNvPr id="28" name="Text Placeholder 24"/>
          <p:cNvSpPr>
            <a:spLocks noGrp="1"/>
          </p:cNvSpPr>
          <p:nvPr>
            <p:ph type="body" sz="quarter" idx="13" hasCustomPrompt="1"/>
          </p:nvPr>
        </p:nvSpPr>
        <p:spPr>
          <a:xfrm>
            <a:off x="1967139" y="5119914"/>
            <a:ext cx="6872061" cy="457567"/>
          </a:xfrm>
          <a:prstGeom prst="rect">
            <a:avLst/>
          </a:prstGeom>
        </p:spPr>
        <p:txBody>
          <a:bodyPr/>
          <a:lstStyle>
            <a:lvl1pPr marL="0" indent="0">
              <a:buNone/>
              <a:defRPr sz="2000" b="1" i="1" baseline="0"/>
            </a:lvl1pPr>
          </a:lstStyle>
          <a:p>
            <a:pPr lvl="0"/>
            <a:r>
              <a:rPr lang="en-US" dirty="0"/>
              <a:t>To fill out a CONCEPT form</a:t>
            </a:r>
          </a:p>
        </p:txBody>
      </p:sp>
      <p:sp>
        <p:nvSpPr>
          <p:cNvPr id="8"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334192181"/>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5 Resource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RESOURCES</a:t>
            </a:r>
          </a:p>
        </p:txBody>
      </p:sp>
      <p:sp>
        <p:nvSpPr>
          <p:cNvPr id="25" name="Text Placeholder 24"/>
          <p:cNvSpPr>
            <a:spLocks noGrp="1"/>
          </p:cNvSpPr>
          <p:nvPr>
            <p:ph type="body" sz="quarter" idx="10" hasCustomPrompt="1"/>
          </p:nvPr>
        </p:nvSpPr>
        <p:spPr>
          <a:xfrm>
            <a:off x="1967139" y="1200689"/>
            <a:ext cx="6872061" cy="457567"/>
          </a:xfrm>
          <a:prstGeom prst="rect">
            <a:avLst/>
          </a:prstGeom>
        </p:spPr>
        <p:txBody>
          <a:bodyPr/>
          <a:lstStyle>
            <a:lvl1pPr marL="0" indent="0">
              <a:buNone/>
              <a:defRPr sz="2000" b="1" i="1"/>
            </a:lvl1pPr>
          </a:lstStyle>
          <a:p>
            <a:pPr lvl="0"/>
            <a:r>
              <a:rPr lang="en-US" dirty="0"/>
              <a:t>To view CONCEPT Standard/Policy/Guideline</a:t>
            </a:r>
          </a:p>
        </p:txBody>
      </p:sp>
      <p:sp>
        <p:nvSpPr>
          <p:cNvPr id="26" name="Text Placeholder 24"/>
          <p:cNvSpPr>
            <a:spLocks noGrp="1"/>
          </p:cNvSpPr>
          <p:nvPr>
            <p:ph type="body" sz="quarter" idx="11" hasCustomPrompt="1"/>
          </p:nvPr>
        </p:nvSpPr>
        <p:spPr>
          <a:xfrm>
            <a:off x="1967139" y="2233925"/>
            <a:ext cx="6872061" cy="457567"/>
          </a:xfrm>
          <a:prstGeom prst="rect">
            <a:avLst/>
          </a:prstGeom>
        </p:spPr>
        <p:txBody>
          <a:bodyPr/>
          <a:lstStyle>
            <a:lvl1pPr marL="0" indent="0">
              <a:buNone/>
              <a:defRPr sz="2000" b="1" i="1"/>
            </a:lvl1pPr>
          </a:lstStyle>
          <a:p>
            <a:pPr lvl="0"/>
            <a:r>
              <a:rPr lang="en-US" dirty="0"/>
              <a:t>To contact TEAM via e-mail</a:t>
            </a:r>
          </a:p>
        </p:txBody>
      </p:sp>
      <p:sp>
        <p:nvSpPr>
          <p:cNvPr id="27" name="Text Placeholder 24"/>
          <p:cNvSpPr>
            <a:spLocks noGrp="1"/>
          </p:cNvSpPr>
          <p:nvPr>
            <p:ph type="body" sz="quarter" idx="12" hasCustomPrompt="1"/>
          </p:nvPr>
        </p:nvSpPr>
        <p:spPr>
          <a:xfrm>
            <a:off x="1967139" y="3267161"/>
            <a:ext cx="6872061" cy="457567"/>
          </a:xfrm>
          <a:prstGeom prst="rect">
            <a:avLst/>
          </a:prstGeom>
        </p:spPr>
        <p:txBody>
          <a:bodyPr/>
          <a:lstStyle>
            <a:lvl1pPr marL="0" indent="0">
              <a:buNone/>
              <a:defRPr sz="2000" b="1" i="1"/>
            </a:lvl1pPr>
          </a:lstStyle>
          <a:p>
            <a:pPr lvl="0"/>
            <a:r>
              <a:rPr lang="en-US" dirty="0"/>
              <a:t>To visit CONCEPT site at FIS &amp; Me</a:t>
            </a:r>
          </a:p>
        </p:txBody>
      </p:sp>
      <p:sp>
        <p:nvSpPr>
          <p:cNvPr id="28" name="Text Placeholder 24"/>
          <p:cNvSpPr>
            <a:spLocks noGrp="1"/>
          </p:cNvSpPr>
          <p:nvPr>
            <p:ph type="body" sz="quarter" idx="13" hasCustomPrompt="1"/>
          </p:nvPr>
        </p:nvSpPr>
        <p:spPr>
          <a:xfrm>
            <a:off x="1967139" y="5333633"/>
            <a:ext cx="6872061" cy="457567"/>
          </a:xfrm>
          <a:prstGeom prst="rect">
            <a:avLst/>
          </a:prstGeom>
        </p:spPr>
        <p:txBody>
          <a:bodyPr/>
          <a:lstStyle>
            <a:lvl1pPr marL="0" indent="0">
              <a:buNone/>
              <a:defRPr sz="2000" b="1" i="1" baseline="0"/>
            </a:lvl1pPr>
          </a:lstStyle>
          <a:p>
            <a:pPr lvl="0"/>
            <a:r>
              <a:rPr lang="en-US" dirty="0"/>
              <a:t>To fill out a CONCEPT form</a:t>
            </a:r>
          </a:p>
        </p:txBody>
      </p:sp>
      <p:sp>
        <p:nvSpPr>
          <p:cNvPr id="15" name="Text Placeholder 24"/>
          <p:cNvSpPr>
            <a:spLocks noGrp="1"/>
          </p:cNvSpPr>
          <p:nvPr>
            <p:ph type="body" sz="quarter" idx="14" hasCustomPrompt="1"/>
          </p:nvPr>
        </p:nvSpPr>
        <p:spPr>
          <a:xfrm>
            <a:off x="1981200" y="4300397"/>
            <a:ext cx="6872061" cy="457567"/>
          </a:xfrm>
          <a:prstGeom prst="rect">
            <a:avLst/>
          </a:prstGeom>
        </p:spPr>
        <p:txBody>
          <a:bodyPr/>
          <a:lstStyle>
            <a:lvl1pPr marL="0" indent="0">
              <a:buNone/>
              <a:defRPr sz="2000" b="1" i="1" baseline="0"/>
            </a:lvl1pPr>
          </a:lstStyle>
          <a:p>
            <a:pPr lvl="0"/>
            <a:r>
              <a:rPr lang="en-US" dirty="0"/>
              <a:t>To fill out a CONCEPT form</a:t>
            </a:r>
          </a:p>
        </p:txBody>
      </p:sp>
      <p:sp>
        <p:nvSpPr>
          <p:cNvPr id="8"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279573746"/>
      </p:ext>
    </p:extLst>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 Resource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RESOURCES</a:t>
            </a:r>
          </a:p>
        </p:txBody>
      </p:sp>
      <p:sp>
        <p:nvSpPr>
          <p:cNvPr id="25" name="Text Placeholder 24"/>
          <p:cNvSpPr>
            <a:spLocks noGrp="1"/>
          </p:cNvSpPr>
          <p:nvPr>
            <p:ph type="body" sz="quarter" idx="10" hasCustomPrompt="1"/>
          </p:nvPr>
        </p:nvSpPr>
        <p:spPr>
          <a:xfrm>
            <a:off x="1967139" y="1770742"/>
            <a:ext cx="6872061" cy="457567"/>
          </a:xfrm>
          <a:prstGeom prst="rect">
            <a:avLst/>
          </a:prstGeom>
        </p:spPr>
        <p:txBody>
          <a:bodyPr/>
          <a:lstStyle>
            <a:lvl1pPr marL="0" indent="0">
              <a:buNone/>
              <a:defRPr sz="2000" b="1" i="1"/>
            </a:lvl1pPr>
          </a:lstStyle>
          <a:p>
            <a:pPr lvl="0"/>
            <a:r>
              <a:rPr lang="en-US" dirty="0"/>
              <a:t>To view CONCEPT Standard/Policy/Guideline</a:t>
            </a:r>
          </a:p>
        </p:txBody>
      </p:sp>
      <p:sp>
        <p:nvSpPr>
          <p:cNvPr id="26" name="Text Placeholder 24"/>
          <p:cNvSpPr>
            <a:spLocks noGrp="1"/>
          </p:cNvSpPr>
          <p:nvPr>
            <p:ph type="body" sz="quarter" idx="11" hasCustomPrompt="1"/>
          </p:nvPr>
        </p:nvSpPr>
        <p:spPr>
          <a:xfrm>
            <a:off x="1967139" y="3091194"/>
            <a:ext cx="6872061" cy="457567"/>
          </a:xfrm>
          <a:prstGeom prst="rect">
            <a:avLst/>
          </a:prstGeom>
        </p:spPr>
        <p:txBody>
          <a:bodyPr/>
          <a:lstStyle>
            <a:lvl1pPr marL="0" indent="0">
              <a:buNone/>
              <a:defRPr sz="2000" b="1" i="1"/>
            </a:lvl1pPr>
          </a:lstStyle>
          <a:p>
            <a:pPr lvl="0"/>
            <a:r>
              <a:rPr lang="en-US" dirty="0"/>
              <a:t>To contact TEAM via e-mail</a:t>
            </a:r>
          </a:p>
        </p:txBody>
      </p:sp>
      <p:sp>
        <p:nvSpPr>
          <p:cNvPr id="27" name="Text Placeholder 24"/>
          <p:cNvSpPr>
            <a:spLocks noGrp="1"/>
          </p:cNvSpPr>
          <p:nvPr>
            <p:ph type="body" sz="quarter" idx="12" hasCustomPrompt="1"/>
          </p:nvPr>
        </p:nvSpPr>
        <p:spPr>
          <a:xfrm>
            <a:off x="1967139" y="4343033"/>
            <a:ext cx="6872061" cy="457567"/>
          </a:xfrm>
          <a:prstGeom prst="rect">
            <a:avLst/>
          </a:prstGeom>
        </p:spPr>
        <p:txBody>
          <a:bodyPr/>
          <a:lstStyle>
            <a:lvl1pPr marL="0" indent="0">
              <a:buNone/>
              <a:defRPr sz="2000" b="1" i="1"/>
            </a:lvl1pPr>
          </a:lstStyle>
          <a:p>
            <a:pPr lvl="0"/>
            <a:r>
              <a:rPr lang="en-US" dirty="0"/>
              <a:t>To visit CONCEPT site at FIS &amp; Me</a:t>
            </a:r>
          </a:p>
        </p:txBody>
      </p:sp>
      <p:sp>
        <p:nvSpPr>
          <p:cNvPr id="6"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106892986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EVIEW - 4 questions">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533400" y="1524000"/>
            <a:ext cx="8077200" cy="914400"/>
          </a:xfrm>
          <a:prstGeom prst="rect">
            <a:avLst/>
          </a:prstGeom>
        </p:spPr>
        <p:txBody>
          <a:bodyPr/>
          <a:lstStyle>
            <a:lvl1pPr marL="0" indent="0" algn="ctr">
              <a:buNone/>
              <a:defRPr sz="2000" baseline="0"/>
            </a:lvl1pPr>
          </a:lstStyle>
          <a:p>
            <a:pPr lvl="0"/>
            <a:r>
              <a:rPr lang="en-US" sz="2000" dirty="0"/>
              <a:t>Click to enter question.</a:t>
            </a:r>
            <a:endParaRPr lang="en-US" dirty="0"/>
          </a:p>
        </p:txBody>
      </p:sp>
      <p:sp>
        <p:nvSpPr>
          <p:cNvPr id="6" name="Oval 5"/>
          <p:cNvSpPr/>
          <p:nvPr/>
        </p:nvSpPr>
        <p:spPr>
          <a:xfrm>
            <a:off x="2514600" y="2743200"/>
            <a:ext cx="457200" cy="457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a:t>
            </a:r>
          </a:p>
        </p:txBody>
      </p:sp>
      <p:sp>
        <p:nvSpPr>
          <p:cNvPr id="17" name="Oval 16"/>
          <p:cNvSpPr/>
          <p:nvPr/>
        </p:nvSpPr>
        <p:spPr>
          <a:xfrm>
            <a:off x="2514600" y="3352800"/>
            <a:ext cx="457200" cy="457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a:t>
            </a:r>
          </a:p>
        </p:txBody>
      </p:sp>
      <p:sp>
        <p:nvSpPr>
          <p:cNvPr id="18" name="Oval 17"/>
          <p:cNvSpPr/>
          <p:nvPr/>
        </p:nvSpPr>
        <p:spPr>
          <a:xfrm>
            <a:off x="2514600" y="3962400"/>
            <a:ext cx="457200" cy="457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C</a:t>
            </a:r>
          </a:p>
        </p:txBody>
      </p:sp>
      <p:sp>
        <p:nvSpPr>
          <p:cNvPr id="19" name="Oval 18"/>
          <p:cNvSpPr/>
          <p:nvPr/>
        </p:nvSpPr>
        <p:spPr>
          <a:xfrm>
            <a:off x="2514600" y="4572000"/>
            <a:ext cx="457200" cy="457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a:t>
            </a:r>
          </a:p>
        </p:txBody>
      </p:sp>
      <p:sp>
        <p:nvSpPr>
          <p:cNvPr id="11" name="Text Placeholder 10"/>
          <p:cNvSpPr>
            <a:spLocks noGrp="1"/>
          </p:cNvSpPr>
          <p:nvPr>
            <p:ph type="body" sz="quarter" idx="12" hasCustomPrompt="1"/>
          </p:nvPr>
        </p:nvSpPr>
        <p:spPr>
          <a:xfrm>
            <a:off x="3048000" y="2819400"/>
            <a:ext cx="5410200" cy="457200"/>
          </a:xfrm>
          <a:prstGeom prst="rect">
            <a:avLst/>
          </a:prstGeom>
        </p:spPr>
        <p:txBody>
          <a:bodyPr/>
          <a:lstStyle>
            <a:lvl1pPr marL="0" indent="0">
              <a:buNone/>
              <a:defRPr sz="1800" baseline="0"/>
            </a:lvl1pPr>
            <a:lvl5pPr marL="1828800" indent="0">
              <a:buNone/>
              <a:defRPr/>
            </a:lvl5pPr>
          </a:lstStyle>
          <a:p>
            <a:pPr lvl="0"/>
            <a:r>
              <a:rPr lang="en-US" dirty="0"/>
              <a:t>Click to add correct answer</a:t>
            </a:r>
          </a:p>
        </p:txBody>
      </p:sp>
      <p:sp>
        <p:nvSpPr>
          <p:cNvPr id="20" name="Text Placeholder 10"/>
          <p:cNvSpPr>
            <a:spLocks noGrp="1"/>
          </p:cNvSpPr>
          <p:nvPr>
            <p:ph type="body" sz="quarter" idx="13" hasCustomPrompt="1"/>
          </p:nvPr>
        </p:nvSpPr>
        <p:spPr>
          <a:xfrm>
            <a:off x="3048000" y="3429000"/>
            <a:ext cx="54102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22" name="Text Placeholder 10"/>
          <p:cNvSpPr>
            <a:spLocks noGrp="1"/>
          </p:cNvSpPr>
          <p:nvPr>
            <p:ph type="body" sz="quarter" idx="14" hasCustomPrompt="1"/>
          </p:nvPr>
        </p:nvSpPr>
        <p:spPr>
          <a:xfrm>
            <a:off x="3048000" y="4020456"/>
            <a:ext cx="54102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23" name="Text Placeholder 10"/>
          <p:cNvSpPr>
            <a:spLocks noGrp="1"/>
          </p:cNvSpPr>
          <p:nvPr>
            <p:ph type="body" sz="quarter" idx="15" hasCustomPrompt="1"/>
          </p:nvPr>
        </p:nvSpPr>
        <p:spPr>
          <a:xfrm>
            <a:off x="3048000" y="4630056"/>
            <a:ext cx="5410200" cy="457200"/>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a:lvl1pPr>
            <a:lvl5pPr marL="1828800" indent="0">
              <a:buNone/>
              <a:defRPr/>
            </a:lvl5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Click to add incorrect answer</a:t>
            </a:r>
          </a:p>
          <a:p>
            <a:pPr lvl="0"/>
            <a:endParaRPr lang="en-US" dirty="0"/>
          </a:p>
        </p:txBody>
      </p:sp>
      <p:sp>
        <p:nvSpPr>
          <p:cNvPr id="13"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LET’S REVIEW</a:t>
            </a:r>
          </a:p>
        </p:txBody>
      </p:sp>
      <p:sp>
        <p:nvSpPr>
          <p:cNvPr id="14" name="Text Placeholder 8"/>
          <p:cNvSpPr>
            <a:spLocks noGrp="1"/>
          </p:cNvSpPr>
          <p:nvPr>
            <p:ph type="body" sz="quarter" idx="10"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Select the best answer.</a:t>
            </a:r>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3442324180"/>
      </p:ext>
    </p:extLst>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ONGRATULATIONS - test">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1876425"/>
            <a:ext cx="9096375" cy="3609975"/>
          </a:xfrm>
          <a:prstGeom prst="rect">
            <a:avLst/>
          </a:prstGeom>
        </p:spPr>
      </p:pic>
      <p:sp>
        <p:nvSpPr>
          <p:cNvPr id="8"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COURSE COMPLETE</a:t>
            </a:r>
          </a:p>
        </p:txBody>
      </p:sp>
      <p:sp>
        <p:nvSpPr>
          <p:cNvPr id="10" name="TextBox 9"/>
          <p:cNvSpPr txBox="1"/>
          <p:nvPr/>
        </p:nvSpPr>
        <p:spPr>
          <a:xfrm>
            <a:off x="152400" y="2743200"/>
            <a:ext cx="6249792" cy="307777"/>
          </a:xfrm>
          <a:prstGeom prst="rect">
            <a:avLst/>
          </a:prstGeom>
          <a:noFill/>
        </p:spPr>
        <p:txBody>
          <a:bodyPr wrap="square" rtlCol="0">
            <a:spAutoFit/>
          </a:bodyPr>
          <a:lstStyle/>
          <a:p>
            <a:r>
              <a:rPr lang="en-US" sz="1400" b="1" dirty="0"/>
              <a:t>You have just completed the course:</a:t>
            </a:r>
          </a:p>
        </p:txBody>
      </p:sp>
      <p:sp>
        <p:nvSpPr>
          <p:cNvPr id="11" name="Rectangle 10"/>
          <p:cNvSpPr/>
          <p:nvPr/>
        </p:nvSpPr>
        <p:spPr>
          <a:xfrm>
            <a:off x="152400" y="4188068"/>
            <a:ext cx="5943600"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3F3F41"/>
                </a:solidFill>
                <a:effectLst/>
                <a:uLnTx/>
                <a:uFillTx/>
                <a:latin typeface="+mn-lt"/>
                <a:ea typeface="+mn-ea"/>
                <a:cs typeface="+mn-cs"/>
              </a:rPr>
              <a:t>Click “next” below to take the test.</a:t>
            </a:r>
          </a:p>
        </p:txBody>
      </p:sp>
      <p:sp>
        <p:nvSpPr>
          <p:cNvPr id="12" name="Text Placeholder 8"/>
          <p:cNvSpPr>
            <a:spLocks noGrp="1"/>
          </p:cNvSpPr>
          <p:nvPr>
            <p:ph type="body" sz="quarter" idx="10" hasCustomPrompt="1"/>
          </p:nvPr>
        </p:nvSpPr>
        <p:spPr>
          <a:xfrm>
            <a:off x="152400" y="3429000"/>
            <a:ext cx="5638800" cy="457200"/>
          </a:xfrm>
          <a:prstGeom prst="rect">
            <a:avLst/>
          </a:prstGeom>
        </p:spPr>
        <p:txBody>
          <a:bodyPr/>
          <a:lstStyle>
            <a:lvl1pPr marL="0" indent="0">
              <a:buNone/>
              <a:defRPr sz="2800" baseline="0">
                <a:solidFill>
                  <a:schemeClr val="accent6"/>
                </a:solidFill>
              </a:defRPr>
            </a:lvl1pPr>
          </a:lstStyle>
          <a:p>
            <a:pPr lvl="0"/>
            <a:r>
              <a:rPr lang="en-US" dirty="0"/>
              <a:t>CLICK TO EDIT COURSE TITLE</a:t>
            </a:r>
          </a:p>
        </p:txBody>
      </p:sp>
      <p:sp>
        <p:nvSpPr>
          <p:cNvPr id="7"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719346461"/>
      </p:ext>
    </p:extLst>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CONGRATULATIONS - acknowledgement">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1876425"/>
            <a:ext cx="9096375" cy="3609975"/>
          </a:xfrm>
          <a:prstGeom prst="rect">
            <a:avLst/>
          </a:prstGeom>
        </p:spPr>
      </p:pic>
      <p:sp>
        <p:nvSpPr>
          <p:cNvPr id="7" name="TextBox 6"/>
          <p:cNvSpPr txBox="1"/>
          <p:nvPr/>
        </p:nvSpPr>
        <p:spPr>
          <a:xfrm>
            <a:off x="152400" y="2743200"/>
            <a:ext cx="6249792" cy="307777"/>
          </a:xfrm>
          <a:prstGeom prst="rect">
            <a:avLst/>
          </a:prstGeom>
          <a:noFill/>
        </p:spPr>
        <p:txBody>
          <a:bodyPr wrap="square" rtlCol="0">
            <a:spAutoFit/>
          </a:bodyPr>
          <a:lstStyle/>
          <a:p>
            <a:r>
              <a:rPr lang="en-US" sz="1400" b="1" dirty="0"/>
              <a:t>You have just completed the course:</a:t>
            </a:r>
          </a:p>
        </p:txBody>
      </p:sp>
      <p:sp>
        <p:nvSpPr>
          <p:cNvPr id="9" name="Text Placeholder 8"/>
          <p:cNvSpPr>
            <a:spLocks noGrp="1"/>
          </p:cNvSpPr>
          <p:nvPr>
            <p:ph type="body" sz="quarter" idx="10" hasCustomPrompt="1"/>
          </p:nvPr>
        </p:nvSpPr>
        <p:spPr>
          <a:xfrm>
            <a:off x="152400" y="3429000"/>
            <a:ext cx="5638800" cy="457200"/>
          </a:xfrm>
          <a:prstGeom prst="rect">
            <a:avLst/>
          </a:prstGeom>
        </p:spPr>
        <p:txBody>
          <a:bodyPr/>
          <a:lstStyle>
            <a:lvl1pPr marL="0" indent="0">
              <a:buNone/>
              <a:defRPr sz="2800" baseline="0">
                <a:solidFill>
                  <a:schemeClr val="accent6"/>
                </a:solidFill>
              </a:defRPr>
            </a:lvl1pPr>
          </a:lstStyle>
          <a:p>
            <a:pPr lvl="0"/>
            <a:r>
              <a:rPr lang="en-US" dirty="0"/>
              <a:t>CLICK TO EDIT COURSE TITLE</a:t>
            </a:r>
          </a:p>
        </p:txBody>
      </p:sp>
      <p:sp>
        <p:nvSpPr>
          <p:cNvPr id="8"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COURSE COMPLETE</a:t>
            </a:r>
          </a:p>
        </p:txBody>
      </p:sp>
      <p:sp>
        <p:nvSpPr>
          <p:cNvPr id="2" name="Rectangle 1"/>
          <p:cNvSpPr/>
          <p:nvPr/>
        </p:nvSpPr>
        <p:spPr>
          <a:xfrm>
            <a:off x="152400" y="4188068"/>
            <a:ext cx="5943600"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3F3F41"/>
                </a:solidFill>
                <a:effectLst/>
                <a:uLnTx/>
                <a:uFillTx/>
                <a:latin typeface="+mn-lt"/>
                <a:ea typeface="+mn-ea"/>
                <a:cs typeface="+mn-cs"/>
              </a:rPr>
              <a:t>Click “next” below to go to the final acknowledgement.</a:t>
            </a:r>
          </a:p>
        </p:txBody>
      </p:sp>
      <p:sp>
        <p:nvSpPr>
          <p:cNvPr id="10"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2868484287"/>
      </p:ext>
    </p:extLst>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GRATULATIONS - exit">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1876425"/>
            <a:ext cx="9096375" cy="3609975"/>
          </a:xfrm>
          <a:prstGeom prst="rect">
            <a:avLst/>
          </a:prstGeom>
        </p:spPr>
      </p:pic>
      <p:sp>
        <p:nvSpPr>
          <p:cNvPr id="7" name="TextBox 6"/>
          <p:cNvSpPr txBox="1"/>
          <p:nvPr/>
        </p:nvSpPr>
        <p:spPr>
          <a:xfrm>
            <a:off x="152400" y="2743200"/>
            <a:ext cx="6249792" cy="307777"/>
          </a:xfrm>
          <a:prstGeom prst="rect">
            <a:avLst/>
          </a:prstGeom>
          <a:noFill/>
        </p:spPr>
        <p:txBody>
          <a:bodyPr wrap="square" rtlCol="0">
            <a:spAutoFit/>
          </a:bodyPr>
          <a:lstStyle/>
          <a:p>
            <a:r>
              <a:rPr lang="en-US" sz="1400" b="1" dirty="0"/>
              <a:t>You have just completed the course:</a:t>
            </a:r>
          </a:p>
        </p:txBody>
      </p:sp>
      <p:sp>
        <p:nvSpPr>
          <p:cNvPr id="9" name="Text Placeholder 8"/>
          <p:cNvSpPr>
            <a:spLocks noGrp="1"/>
          </p:cNvSpPr>
          <p:nvPr>
            <p:ph type="body" sz="quarter" idx="10" hasCustomPrompt="1"/>
          </p:nvPr>
        </p:nvSpPr>
        <p:spPr>
          <a:xfrm>
            <a:off x="152400" y="3429000"/>
            <a:ext cx="5638800" cy="457200"/>
          </a:xfrm>
          <a:prstGeom prst="rect">
            <a:avLst/>
          </a:prstGeom>
        </p:spPr>
        <p:txBody>
          <a:bodyPr/>
          <a:lstStyle>
            <a:lvl1pPr marL="0" indent="0">
              <a:buNone/>
              <a:defRPr sz="2800" baseline="0">
                <a:solidFill>
                  <a:schemeClr val="accent6"/>
                </a:solidFill>
              </a:defRPr>
            </a:lvl1pPr>
          </a:lstStyle>
          <a:p>
            <a:pPr lvl="0"/>
            <a:r>
              <a:rPr lang="en-US" dirty="0"/>
              <a:t>CLICK TO EDIT COURSE TITLE</a:t>
            </a:r>
          </a:p>
        </p:txBody>
      </p:sp>
      <p:sp>
        <p:nvSpPr>
          <p:cNvPr id="8"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COURSE COMPLETE</a:t>
            </a:r>
          </a:p>
        </p:txBody>
      </p:sp>
      <p:sp>
        <p:nvSpPr>
          <p:cNvPr id="2" name="Rectangle 1"/>
          <p:cNvSpPr/>
          <p:nvPr/>
        </p:nvSpPr>
        <p:spPr>
          <a:xfrm>
            <a:off x="152400" y="4188068"/>
            <a:ext cx="5943600"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3F3F41"/>
                </a:solidFill>
                <a:effectLst/>
                <a:uLnTx/>
                <a:uFillTx/>
                <a:latin typeface="+mn-lt"/>
                <a:ea typeface="+mn-ea"/>
                <a:cs typeface="+mn-cs"/>
              </a:rPr>
              <a:t>Click “next” below to exit the course.</a:t>
            </a:r>
          </a:p>
        </p:txBody>
      </p:sp>
      <p:sp>
        <p:nvSpPr>
          <p:cNvPr id="10"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1412566579"/>
      </p:ext>
    </p:extLst>
  </p:cSld>
  <p:clrMapOvr>
    <a:masterClrMapping/>
  </p:clrMapOvr>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PLAIN slide">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BLANK SLIDE</a:t>
            </a:r>
          </a:p>
        </p:txBody>
      </p:sp>
      <p:sp>
        <p:nvSpPr>
          <p:cNvPr id="4" name="Slide Number Placeholder 5"/>
          <p:cNvSpPr>
            <a:spLocks noGrp="1"/>
          </p:cNvSpPr>
          <p:nvPr>
            <p:ph type="sldNum" sz="quarter" idx="10"/>
          </p:nvPr>
        </p:nvSpPr>
        <p:spPr>
          <a:xfrm>
            <a:off x="8039100" y="6477000"/>
            <a:ext cx="685800" cy="228600"/>
          </a:xfrm>
          <a:prstGeom prst="rect">
            <a:avLst/>
          </a:prstGeom>
        </p:spPr>
        <p:txBody>
          <a:bodyPr/>
          <a:lstStyle>
            <a:lvl1pPr>
              <a:defRPr/>
            </a:lvl1pPr>
          </a:lstStyle>
          <a:p>
            <a:pPr>
              <a:defRPr/>
            </a:pPr>
            <a:r>
              <a:rPr lang="en-US" dirty="0"/>
              <a:t>- </a:t>
            </a:r>
            <a:fld id="{F1141C24-0F83-49AC-8055-DEEFC03EB7F8}" type="slidenum">
              <a:rPr lang="en-US" smtClean="0"/>
              <a:pPr>
                <a:defRPr/>
              </a:pPr>
              <a:t>‹#›</a:t>
            </a:fld>
            <a:r>
              <a:rPr lang="en-US" dirty="0"/>
              <a:t> -</a:t>
            </a:r>
          </a:p>
        </p:txBody>
      </p:sp>
    </p:spTree>
    <p:extLst>
      <p:ext uri="{BB962C8B-B14F-4D97-AF65-F5344CB8AC3E}">
        <p14:creationId xmlns:p14="http://schemas.microsoft.com/office/powerpoint/2010/main" val="3336051981"/>
      </p:ext>
    </p:extLst>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page - with test">
    <p:spTree>
      <p:nvGrpSpPr>
        <p:cNvPr id="1" name=""/>
        <p:cNvGrpSpPr/>
        <p:nvPr/>
      </p:nvGrpSpPr>
      <p:grpSpPr>
        <a:xfrm>
          <a:off x="0" y="0"/>
          <a:ext cx="0" cy="0"/>
          <a:chOff x="0" y="0"/>
          <a:chExt cx="0" cy="0"/>
        </a:xfrm>
      </p:grpSpPr>
      <p:sp>
        <p:nvSpPr>
          <p:cNvPr id="35" name="Text Placeholder 34"/>
          <p:cNvSpPr>
            <a:spLocks noGrp="1"/>
          </p:cNvSpPr>
          <p:nvPr>
            <p:ph type="body" sz="quarter" idx="12" hasCustomPrompt="1"/>
          </p:nvPr>
        </p:nvSpPr>
        <p:spPr>
          <a:xfrm>
            <a:off x="6007716" y="4333875"/>
            <a:ext cx="914400" cy="914400"/>
          </a:xfrm>
          <a:prstGeom prst="rect">
            <a:avLst/>
          </a:prstGeom>
        </p:spPr>
        <p:txBody>
          <a:bodyPr/>
          <a:lstStyle>
            <a:lvl1pPr marL="0" indent="0" algn="ctr">
              <a:spcBef>
                <a:spcPts val="0"/>
              </a:spcBef>
              <a:buNone/>
              <a:defRPr sz="4400" b="1">
                <a:solidFill>
                  <a:schemeClr val="accent1">
                    <a:lumMod val="75000"/>
                  </a:schemeClr>
                </a:solidFill>
                <a:latin typeface="Century Gothic" panose="020B0502020202020204" pitchFamily="34" charset="0"/>
              </a:defRPr>
            </a:lvl1pPr>
          </a:lstStyle>
          <a:p>
            <a:pPr lvl="0"/>
            <a:r>
              <a:rPr lang="en-US" dirty="0"/>
              <a:t>##</a:t>
            </a:r>
          </a:p>
        </p:txBody>
      </p:sp>
      <p:sp>
        <p:nvSpPr>
          <p:cNvPr id="36" name="Text Placeholder 34"/>
          <p:cNvSpPr>
            <a:spLocks noGrp="1"/>
          </p:cNvSpPr>
          <p:nvPr>
            <p:ph type="body" sz="quarter" idx="13" hasCustomPrompt="1"/>
          </p:nvPr>
        </p:nvSpPr>
        <p:spPr>
          <a:xfrm>
            <a:off x="7557554" y="4333875"/>
            <a:ext cx="914400" cy="914400"/>
          </a:xfrm>
          <a:prstGeom prst="rect">
            <a:avLst/>
          </a:prstGeom>
        </p:spPr>
        <p:txBody>
          <a:bodyPr/>
          <a:lstStyle>
            <a:lvl1pPr marL="0" indent="0" algn="ctr">
              <a:spcBef>
                <a:spcPts val="0"/>
              </a:spcBef>
              <a:buNone/>
              <a:defRPr sz="4400" b="1">
                <a:solidFill>
                  <a:schemeClr val="accent1">
                    <a:lumMod val="75000"/>
                  </a:schemeClr>
                </a:solidFill>
                <a:latin typeface="Century Gothic" panose="020B0502020202020204" pitchFamily="34" charset="0"/>
              </a:defRPr>
            </a:lvl1pPr>
          </a:lstStyle>
          <a:p>
            <a:pPr lvl="0"/>
            <a:r>
              <a:rPr lang="en-US" dirty="0"/>
              <a:t>##</a:t>
            </a:r>
          </a:p>
        </p:txBody>
      </p:sp>
      <p:sp>
        <p:nvSpPr>
          <p:cNvPr id="23"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CLICK TO EDIT COURSE NAME</a:t>
            </a:r>
          </a:p>
        </p:txBody>
      </p:sp>
      <p:sp>
        <p:nvSpPr>
          <p:cNvPr id="24" name="Text Placeholder 27"/>
          <p:cNvSpPr>
            <a:spLocks noGrp="1"/>
          </p:cNvSpPr>
          <p:nvPr>
            <p:ph type="body" sz="quarter" idx="10" hasCustomPrompt="1"/>
          </p:nvPr>
        </p:nvSpPr>
        <p:spPr>
          <a:xfrm>
            <a:off x="152400" y="1447800"/>
            <a:ext cx="5029200" cy="914400"/>
          </a:xfrm>
          <a:prstGeom prst="rect">
            <a:avLst/>
          </a:prstGeom>
        </p:spPr>
        <p:txBody>
          <a:bodyPr/>
          <a:lstStyle>
            <a:lvl1pPr marL="0" indent="0">
              <a:buNone/>
              <a:defRPr sz="2000" baseline="0"/>
            </a:lvl1pPr>
          </a:lstStyle>
          <a:p>
            <a:pPr lvl="0"/>
            <a:r>
              <a:rPr lang="en-US" dirty="0"/>
              <a:t>Click to edit course overview information. This section should explain the purpose of the course. You may also discuss the audience for the course in this section (new hires/all RISC employees/all managers, etc.).</a:t>
            </a:r>
          </a:p>
        </p:txBody>
      </p:sp>
      <p:sp>
        <p:nvSpPr>
          <p:cNvPr id="25" name="Text Placeholder 8"/>
          <p:cNvSpPr>
            <a:spLocks noGrp="1"/>
          </p:cNvSpPr>
          <p:nvPr>
            <p:ph type="body" sz="quarter" idx="15"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OBJECTIVES</a:t>
            </a:r>
          </a:p>
        </p:txBody>
      </p:sp>
      <p:sp>
        <p:nvSpPr>
          <p:cNvPr id="27" name="Text Placeholder 5"/>
          <p:cNvSpPr>
            <a:spLocks noGrp="1"/>
          </p:cNvSpPr>
          <p:nvPr>
            <p:ph type="body" sz="quarter" idx="16" hasCustomPrompt="1"/>
          </p:nvPr>
        </p:nvSpPr>
        <p:spPr>
          <a:xfrm>
            <a:off x="152400" y="3409950"/>
            <a:ext cx="5338582" cy="628650"/>
          </a:xfrm>
          <a:prstGeom prst="rect">
            <a:avLst/>
          </a:prstGeom>
        </p:spPr>
        <p:txBody>
          <a:bodyPr/>
          <a:lstStyle>
            <a:lvl1pPr marL="0" indent="0">
              <a:buNone/>
              <a:defRPr sz="1800" b="1" i="1" baseline="0"/>
            </a:lvl1pPr>
          </a:lstStyle>
          <a:p>
            <a:pPr lvl="0"/>
            <a:r>
              <a:rPr lang="en-US" dirty="0"/>
              <a:t>Upon completing this course, you will be better prepared to:</a:t>
            </a:r>
          </a:p>
        </p:txBody>
      </p:sp>
      <p:sp>
        <p:nvSpPr>
          <p:cNvPr id="29" name="Text Placeholder 29"/>
          <p:cNvSpPr>
            <a:spLocks noGrp="1"/>
          </p:cNvSpPr>
          <p:nvPr>
            <p:ph type="body" sz="quarter" idx="11" hasCustomPrompt="1"/>
          </p:nvPr>
        </p:nvSpPr>
        <p:spPr>
          <a:xfrm>
            <a:off x="551542" y="4038600"/>
            <a:ext cx="4630057" cy="914400"/>
          </a:xfrm>
          <a:prstGeom prst="rect">
            <a:avLst/>
          </a:prstGeom>
        </p:spPr>
        <p:txBody>
          <a:bodyPr/>
          <a:lstStyle>
            <a:lvl1pPr marL="285750" indent="-285750">
              <a:buClr>
                <a:schemeClr val="accent1"/>
              </a:buClr>
              <a:buSzPct val="120000"/>
              <a:buFont typeface="Arial" panose="020B0604020202020204" pitchFamily="34" charset="0"/>
              <a:buChar char="•"/>
              <a:defRPr sz="1800" baseline="0"/>
            </a:lvl1pPr>
            <a:lvl2pPr marL="914400" indent="-457200">
              <a:buClr>
                <a:schemeClr val="accent1"/>
              </a:buClr>
              <a:buSzPct val="120000"/>
              <a:buFont typeface="Arial" panose="020B0604020202020204" pitchFamily="34" charset="0"/>
              <a:buChar char="•"/>
              <a:defRPr sz="1600"/>
            </a:lvl2pPr>
          </a:lstStyle>
          <a:p>
            <a:pPr lvl="0"/>
            <a:r>
              <a:rPr lang="en-US" dirty="0"/>
              <a:t>Understand…</a:t>
            </a:r>
          </a:p>
          <a:p>
            <a:pPr lvl="0"/>
            <a:r>
              <a:rPr lang="en-US" dirty="0"/>
              <a:t>Recognize…</a:t>
            </a:r>
          </a:p>
          <a:p>
            <a:pPr lvl="0"/>
            <a:r>
              <a:rPr lang="en-US" dirty="0"/>
              <a:t>Locate…</a:t>
            </a:r>
          </a:p>
          <a:p>
            <a:pPr lvl="0"/>
            <a:r>
              <a:rPr lang="en-US" dirty="0"/>
              <a:t>Complete…</a:t>
            </a:r>
          </a:p>
          <a:p>
            <a:pPr lvl="0"/>
            <a:r>
              <a:rPr lang="en-US" dirty="0"/>
              <a:t>Contact…</a:t>
            </a:r>
          </a:p>
          <a:p>
            <a:pPr lvl="1"/>
            <a:endParaRPr lang="en-US" dirty="0"/>
          </a:p>
          <a:p>
            <a:pPr lvl="1"/>
            <a:endParaRPr lang="en-US" dirty="0"/>
          </a:p>
        </p:txBody>
      </p:sp>
      <p:sp>
        <p:nvSpPr>
          <p:cNvPr id="9" name="Slide Number Placeholder 5"/>
          <p:cNvSpPr>
            <a:spLocks noGrp="1"/>
          </p:cNvSpPr>
          <p:nvPr>
            <p:ph type="sldNum" sz="quarter" idx="17"/>
          </p:nvPr>
        </p:nvSpPr>
        <p:spPr>
          <a:xfrm>
            <a:off x="8039100" y="6477000"/>
            <a:ext cx="685800" cy="228600"/>
          </a:xfrm>
          <a:prstGeom prst="rect">
            <a:avLst/>
          </a:prstGeom>
        </p:spPr>
        <p:txBody>
          <a:bodyPr/>
          <a:lstStyle>
            <a:lvl1pPr>
              <a:defRPr/>
            </a:lvl1pPr>
          </a:lstStyle>
          <a:p>
            <a:pPr>
              <a:defRPr/>
            </a:pPr>
            <a:r>
              <a:rPr lang="en-US" dirty="0"/>
              <a:t>- </a:t>
            </a:r>
            <a:fld id="{F1141C24-0F83-49AC-8055-DEEFC03EB7F8}" type="slidenum">
              <a:rPr lang="en-US" smtClean="0"/>
              <a:pPr>
                <a:defRPr/>
              </a:pPr>
              <a:t>‹#›</a:t>
            </a:fld>
            <a:r>
              <a:rPr lang="en-US" dirty="0"/>
              <a:t> -</a:t>
            </a:r>
          </a:p>
        </p:txBody>
      </p:sp>
    </p:spTree>
    <p:extLst>
      <p:ext uri="{BB962C8B-B14F-4D97-AF65-F5344CB8AC3E}">
        <p14:creationId xmlns:p14="http://schemas.microsoft.com/office/powerpoint/2010/main" val="1586131105"/>
      </p:ext>
    </p:extLst>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574102" y="3485357"/>
            <a:ext cx="4805971" cy="1042002"/>
          </a:xfrm>
          <a:prstGeom prst="rect">
            <a:avLst/>
          </a:prstGeom>
        </p:spPr>
        <p:txBody>
          <a:bodyPr anchor="b">
            <a:noAutofit/>
          </a:bodyPr>
          <a:lstStyle>
            <a:lvl1pPr algn="l">
              <a:defRPr sz="2800" b="1">
                <a:solidFill>
                  <a:schemeClr val="bg1"/>
                </a:solidFill>
              </a:defRPr>
            </a:lvl1pPr>
          </a:lstStyle>
          <a:p>
            <a:r>
              <a:rPr lang="en-US" dirty="0"/>
              <a:t>Presentation Name</a:t>
            </a:r>
          </a:p>
        </p:txBody>
      </p:sp>
      <p:sp>
        <p:nvSpPr>
          <p:cNvPr id="3" name="Subtitle 2"/>
          <p:cNvSpPr>
            <a:spLocks noGrp="1"/>
          </p:cNvSpPr>
          <p:nvPr>
            <p:ph type="subTitle" idx="1" hasCustomPrompt="1"/>
          </p:nvPr>
        </p:nvSpPr>
        <p:spPr>
          <a:xfrm>
            <a:off x="572858" y="4527359"/>
            <a:ext cx="4807369" cy="640064"/>
          </a:xfrm>
          <a:prstGeom prst="rect">
            <a:avLst/>
          </a:prstGeom>
        </p:spPr>
        <p:txBody>
          <a:bodyPr/>
          <a:lstStyle>
            <a:lvl1pPr marL="0" indent="0" algn="l">
              <a:buNone/>
              <a:defRPr sz="1600" b="0"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Presenter Name,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4198" y="1704840"/>
            <a:ext cx="4047410" cy="4047410"/>
          </a:xfrm>
          <a:prstGeom prst="rect">
            <a:avLst/>
          </a:prstGeom>
        </p:spPr>
      </p:pic>
      <p:sp>
        <p:nvSpPr>
          <p:cNvPr id="7" name="Text Placeholder 6"/>
          <p:cNvSpPr>
            <a:spLocks noGrp="1"/>
          </p:cNvSpPr>
          <p:nvPr>
            <p:ph type="body" sz="quarter" idx="10" hasCustomPrompt="1"/>
          </p:nvPr>
        </p:nvSpPr>
        <p:spPr>
          <a:xfrm>
            <a:off x="572858" y="5187348"/>
            <a:ext cx="4838700" cy="393645"/>
          </a:xfrm>
          <a:prstGeom prst="rect">
            <a:avLst/>
          </a:prstGeom>
        </p:spPr>
        <p:txBody>
          <a:bodyPr/>
          <a:lstStyle>
            <a:lvl1pPr marL="0" indent="0">
              <a:buNone/>
              <a:defRPr sz="1600" b="0">
                <a:solidFill>
                  <a:schemeClr val="bg1"/>
                </a:solidFill>
              </a:defRPr>
            </a:lvl1pPr>
          </a:lstStyle>
          <a:p>
            <a:pPr lvl="0"/>
            <a:r>
              <a:rPr lang="en-US" dirty="0"/>
              <a:t>Date</a:t>
            </a:r>
          </a:p>
        </p:txBody>
      </p:sp>
      <p:sp>
        <p:nvSpPr>
          <p:cNvPr id="10" name="TextBox 9"/>
          <p:cNvSpPr txBox="1"/>
          <p:nvPr userDrawn="1"/>
        </p:nvSpPr>
        <p:spPr>
          <a:xfrm>
            <a:off x="572858" y="6574227"/>
            <a:ext cx="4666593" cy="338554"/>
          </a:xfrm>
          <a:prstGeom prst="rect">
            <a:avLst/>
          </a:prstGeom>
          <a:noFill/>
        </p:spPr>
        <p:txBody>
          <a:bodyPr wrap="square" rtlCol="0" anchor="b">
            <a:spAutoFit/>
          </a:bodyPr>
          <a:lstStyle/>
          <a:p>
            <a:r>
              <a:rPr lang="en-US" sz="800" dirty="0">
                <a:solidFill>
                  <a:srgbClr val="807F83"/>
                </a:solidFill>
                <a:latin typeface="+mj-lt"/>
                <a:cs typeface="Arial"/>
              </a:rPr>
              <a:t>©2015 FIS and/or its subsidiaries. All Rights Reserved.</a:t>
            </a:r>
          </a:p>
          <a:p>
            <a:endParaRPr lang="en-US" sz="800" dirty="0">
              <a:solidFill>
                <a:srgbClr val="807F83"/>
              </a:solidFill>
              <a:latin typeface="+mj-lt"/>
              <a:cs typeface="Arial"/>
            </a:endParaRPr>
          </a:p>
        </p:txBody>
      </p:sp>
      <p:sp>
        <p:nvSpPr>
          <p:cNvPr id="8" name="Slide Number Placeholder 5"/>
          <p:cNvSpPr>
            <a:spLocks noGrp="1"/>
          </p:cNvSpPr>
          <p:nvPr>
            <p:ph type="sldNum" sz="quarter" idx="11"/>
          </p:nvPr>
        </p:nvSpPr>
        <p:spPr>
          <a:xfrm>
            <a:off x="8039100" y="6477000"/>
            <a:ext cx="685800" cy="228600"/>
          </a:xfrm>
          <a:prstGeom prst="rect">
            <a:avLst/>
          </a:prstGeom>
        </p:spPr>
        <p:txBody>
          <a:bodyPr/>
          <a:lstStyle>
            <a:lvl1pPr>
              <a:defRPr/>
            </a:lvl1pPr>
          </a:lstStyle>
          <a:p>
            <a:pPr>
              <a:defRPr/>
            </a:pPr>
            <a:r>
              <a:rPr lang="en-US" dirty="0"/>
              <a:t>- </a:t>
            </a:r>
            <a:fld id="{F1141C24-0F83-49AC-8055-DEEFC03EB7F8}" type="slidenum">
              <a:rPr lang="en-US" smtClean="0"/>
              <a:pPr>
                <a:defRPr/>
              </a:pPr>
              <a:t>‹#›</a:t>
            </a:fld>
            <a:r>
              <a:rPr lang="en-US" dirty="0"/>
              <a:t> -</a:t>
            </a:r>
          </a:p>
        </p:txBody>
      </p:sp>
    </p:spTree>
    <p:extLst>
      <p:ext uri="{BB962C8B-B14F-4D97-AF65-F5344CB8AC3E}">
        <p14:creationId xmlns:p14="http://schemas.microsoft.com/office/powerpoint/2010/main" val="1238337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VIEW - 5 questions">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533400" y="1524000"/>
            <a:ext cx="8077200" cy="914400"/>
          </a:xfrm>
          <a:prstGeom prst="rect">
            <a:avLst/>
          </a:prstGeom>
        </p:spPr>
        <p:txBody>
          <a:bodyPr/>
          <a:lstStyle>
            <a:lvl1pPr marL="0" indent="0" algn="ctr">
              <a:buNone/>
              <a:defRPr sz="2000" baseline="0"/>
            </a:lvl1pPr>
          </a:lstStyle>
          <a:p>
            <a:pPr lvl="0"/>
            <a:r>
              <a:rPr lang="en-US" sz="2000" dirty="0"/>
              <a:t>Click to enter question.</a:t>
            </a:r>
            <a:endParaRPr lang="en-US" dirty="0"/>
          </a:p>
        </p:txBody>
      </p:sp>
      <p:sp>
        <p:nvSpPr>
          <p:cNvPr id="6" name="Oval 5"/>
          <p:cNvSpPr/>
          <p:nvPr/>
        </p:nvSpPr>
        <p:spPr>
          <a:xfrm>
            <a:off x="2514600" y="2743200"/>
            <a:ext cx="457200" cy="457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a:t>
            </a:r>
          </a:p>
        </p:txBody>
      </p:sp>
      <p:sp>
        <p:nvSpPr>
          <p:cNvPr id="17" name="Oval 16"/>
          <p:cNvSpPr/>
          <p:nvPr/>
        </p:nvSpPr>
        <p:spPr>
          <a:xfrm>
            <a:off x="2514600" y="3352800"/>
            <a:ext cx="457200" cy="457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a:t>
            </a:r>
          </a:p>
        </p:txBody>
      </p:sp>
      <p:sp>
        <p:nvSpPr>
          <p:cNvPr id="18" name="Oval 17"/>
          <p:cNvSpPr/>
          <p:nvPr/>
        </p:nvSpPr>
        <p:spPr>
          <a:xfrm>
            <a:off x="2514600" y="3962400"/>
            <a:ext cx="457200" cy="457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C</a:t>
            </a:r>
          </a:p>
        </p:txBody>
      </p:sp>
      <p:sp>
        <p:nvSpPr>
          <p:cNvPr id="19" name="Oval 18"/>
          <p:cNvSpPr/>
          <p:nvPr/>
        </p:nvSpPr>
        <p:spPr>
          <a:xfrm>
            <a:off x="2514600" y="4572000"/>
            <a:ext cx="457200" cy="457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a:t>
            </a:r>
          </a:p>
        </p:txBody>
      </p:sp>
      <p:sp>
        <p:nvSpPr>
          <p:cNvPr id="11" name="Text Placeholder 10"/>
          <p:cNvSpPr>
            <a:spLocks noGrp="1"/>
          </p:cNvSpPr>
          <p:nvPr>
            <p:ph type="body" sz="quarter" idx="12" hasCustomPrompt="1"/>
          </p:nvPr>
        </p:nvSpPr>
        <p:spPr>
          <a:xfrm>
            <a:off x="3048000" y="2819400"/>
            <a:ext cx="5410200" cy="457200"/>
          </a:xfrm>
          <a:prstGeom prst="rect">
            <a:avLst/>
          </a:prstGeom>
        </p:spPr>
        <p:txBody>
          <a:bodyPr/>
          <a:lstStyle>
            <a:lvl1pPr marL="0" indent="0">
              <a:buNone/>
              <a:defRPr sz="1800" baseline="0"/>
            </a:lvl1pPr>
            <a:lvl5pPr marL="1828800" indent="0">
              <a:buNone/>
              <a:defRPr/>
            </a:lvl5pPr>
          </a:lstStyle>
          <a:p>
            <a:pPr lvl="0"/>
            <a:r>
              <a:rPr lang="en-US" dirty="0"/>
              <a:t>Click to add correct answer</a:t>
            </a:r>
          </a:p>
        </p:txBody>
      </p:sp>
      <p:sp>
        <p:nvSpPr>
          <p:cNvPr id="20" name="Text Placeholder 10"/>
          <p:cNvSpPr>
            <a:spLocks noGrp="1"/>
          </p:cNvSpPr>
          <p:nvPr>
            <p:ph type="body" sz="quarter" idx="13" hasCustomPrompt="1"/>
          </p:nvPr>
        </p:nvSpPr>
        <p:spPr>
          <a:xfrm>
            <a:off x="3048000" y="3429000"/>
            <a:ext cx="54102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22" name="Text Placeholder 10"/>
          <p:cNvSpPr>
            <a:spLocks noGrp="1"/>
          </p:cNvSpPr>
          <p:nvPr>
            <p:ph type="body" sz="quarter" idx="14" hasCustomPrompt="1"/>
          </p:nvPr>
        </p:nvSpPr>
        <p:spPr>
          <a:xfrm>
            <a:off x="3048000" y="4020456"/>
            <a:ext cx="54102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23" name="Text Placeholder 10"/>
          <p:cNvSpPr>
            <a:spLocks noGrp="1"/>
          </p:cNvSpPr>
          <p:nvPr>
            <p:ph type="body" sz="quarter" idx="15" hasCustomPrompt="1"/>
          </p:nvPr>
        </p:nvSpPr>
        <p:spPr>
          <a:xfrm>
            <a:off x="3048000" y="4630056"/>
            <a:ext cx="5410200" cy="457200"/>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a:lvl1pPr>
            <a:lvl5pPr marL="1828800" indent="0">
              <a:buNone/>
              <a:defRPr/>
            </a:lvl5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Click to add incorrect answer</a:t>
            </a:r>
          </a:p>
          <a:p>
            <a:pPr lvl="0"/>
            <a:endParaRPr lang="en-US" dirty="0"/>
          </a:p>
        </p:txBody>
      </p:sp>
      <p:sp>
        <p:nvSpPr>
          <p:cNvPr id="16" name="Oval 15"/>
          <p:cNvSpPr/>
          <p:nvPr/>
        </p:nvSpPr>
        <p:spPr>
          <a:xfrm>
            <a:off x="2514600" y="5192486"/>
            <a:ext cx="457200" cy="457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E</a:t>
            </a:r>
          </a:p>
        </p:txBody>
      </p:sp>
      <p:sp>
        <p:nvSpPr>
          <p:cNvPr id="21" name="Text Placeholder 10"/>
          <p:cNvSpPr>
            <a:spLocks noGrp="1"/>
          </p:cNvSpPr>
          <p:nvPr>
            <p:ph type="body" sz="quarter" idx="16" hasCustomPrompt="1"/>
          </p:nvPr>
        </p:nvSpPr>
        <p:spPr>
          <a:xfrm>
            <a:off x="3048000" y="5250542"/>
            <a:ext cx="5410200" cy="457200"/>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a:lvl1pPr>
            <a:lvl5pPr marL="1828800" indent="0">
              <a:buNone/>
              <a:defRPr/>
            </a:lvl5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Click to add incorrect answer</a:t>
            </a:r>
          </a:p>
          <a:p>
            <a:pPr lvl="0"/>
            <a:endParaRPr lang="en-US" dirty="0"/>
          </a:p>
        </p:txBody>
      </p:sp>
      <p:sp>
        <p:nvSpPr>
          <p:cNvPr id="15"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LET’S REVIEW</a:t>
            </a:r>
          </a:p>
        </p:txBody>
      </p:sp>
      <p:sp>
        <p:nvSpPr>
          <p:cNvPr id="25" name="Text Placeholder 8"/>
          <p:cNvSpPr>
            <a:spLocks noGrp="1"/>
          </p:cNvSpPr>
          <p:nvPr>
            <p:ph type="body" sz="quarter" idx="10"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Select the best answer.</a:t>
            </a:r>
          </a:p>
        </p:txBody>
      </p:sp>
      <p:sp>
        <p:nvSpPr>
          <p:cNvPr id="24"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400448216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REVIEW - 3 questions">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533400" y="1524000"/>
            <a:ext cx="8077200" cy="914400"/>
          </a:xfrm>
          <a:prstGeom prst="rect">
            <a:avLst/>
          </a:prstGeom>
        </p:spPr>
        <p:txBody>
          <a:bodyPr/>
          <a:lstStyle>
            <a:lvl1pPr marL="0" indent="0" algn="ctr">
              <a:buNone/>
              <a:defRPr sz="2000" baseline="0"/>
            </a:lvl1pPr>
          </a:lstStyle>
          <a:p>
            <a:pPr lvl="0"/>
            <a:r>
              <a:rPr lang="en-US" sz="2000" dirty="0"/>
              <a:t>Click to enter question.</a:t>
            </a:r>
            <a:endParaRPr lang="en-US" dirty="0"/>
          </a:p>
        </p:txBody>
      </p:sp>
      <p:sp>
        <p:nvSpPr>
          <p:cNvPr id="6" name="Oval 5"/>
          <p:cNvSpPr/>
          <p:nvPr/>
        </p:nvSpPr>
        <p:spPr>
          <a:xfrm>
            <a:off x="2514600" y="2743200"/>
            <a:ext cx="457200" cy="457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a:t>
            </a:r>
          </a:p>
        </p:txBody>
      </p:sp>
      <p:sp>
        <p:nvSpPr>
          <p:cNvPr id="17" name="Oval 16"/>
          <p:cNvSpPr/>
          <p:nvPr/>
        </p:nvSpPr>
        <p:spPr>
          <a:xfrm>
            <a:off x="2514600" y="3352800"/>
            <a:ext cx="457200" cy="457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a:t>
            </a:r>
          </a:p>
        </p:txBody>
      </p:sp>
      <p:sp>
        <p:nvSpPr>
          <p:cNvPr id="18" name="Oval 17"/>
          <p:cNvSpPr/>
          <p:nvPr/>
        </p:nvSpPr>
        <p:spPr>
          <a:xfrm>
            <a:off x="2514600" y="3962400"/>
            <a:ext cx="457200" cy="457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C</a:t>
            </a:r>
          </a:p>
        </p:txBody>
      </p:sp>
      <p:sp>
        <p:nvSpPr>
          <p:cNvPr id="11" name="Text Placeholder 10"/>
          <p:cNvSpPr>
            <a:spLocks noGrp="1"/>
          </p:cNvSpPr>
          <p:nvPr>
            <p:ph type="body" sz="quarter" idx="12" hasCustomPrompt="1"/>
          </p:nvPr>
        </p:nvSpPr>
        <p:spPr>
          <a:xfrm>
            <a:off x="3048000" y="2819400"/>
            <a:ext cx="5410200" cy="457200"/>
          </a:xfrm>
          <a:prstGeom prst="rect">
            <a:avLst/>
          </a:prstGeom>
        </p:spPr>
        <p:txBody>
          <a:bodyPr/>
          <a:lstStyle>
            <a:lvl1pPr marL="0" indent="0">
              <a:buNone/>
              <a:defRPr sz="1800" baseline="0"/>
            </a:lvl1pPr>
            <a:lvl5pPr marL="1828800" indent="0">
              <a:buNone/>
              <a:defRPr/>
            </a:lvl5pPr>
          </a:lstStyle>
          <a:p>
            <a:pPr lvl="0"/>
            <a:r>
              <a:rPr lang="en-US" dirty="0"/>
              <a:t>Click to add correct answer</a:t>
            </a:r>
          </a:p>
        </p:txBody>
      </p:sp>
      <p:sp>
        <p:nvSpPr>
          <p:cNvPr id="20" name="Text Placeholder 10"/>
          <p:cNvSpPr>
            <a:spLocks noGrp="1"/>
          </p:cNvSpPr>
          <p:nvPr>
            <p:ph type="body" sz="quarter" idx="13" hasCustomPrompt="1"/>
          </p:nvPr>
        </p:nvSpPr>
        <p:spPr>
          <a:xfrm>
            <a:off x="3048000" y="3429000"/>
            <a:ext cx="54102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22" name="Text Placeholder 10"/>
          <p:cNvSpPr>
            <a:spLocks noGrp="1"/>
          </p:cNvSpPr>
          <p:nvPr>
            <p:ph type="body" sz="quarter" idx="14" hasCustomPrompt="1"/>
          </p:nvPr>
        </p:nvSpPr>
        <p:spPr>
          <a:xfrm>
            <a:off x="3048000" y="4020456"/>
            <a:ext cx="54102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12"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LET’S REVIEW</a:t>
            </a:r>
          </a:p>
        </p:txBody>
      </p:sp>
      <p:sp>
        <p:nvSpPr>
          <p:cNvPr id="13" name="Text Placeholder 8"/>
          <p:cNvSpPr>
            <a:spLocks noGrp="1"/>
          </p:cNvSpPr>
          <p:nvPr>
            <p:ph type="body" sz="quarter" idx="10"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Select the best answer.</a:t>
            </a:r>
          </a:p>
        </p:txBody>
      </p:sp>
      <p:sp>
        <p:nvSpPr>
          <p:cNvPr id="14"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286683187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REVIEW - 2 questions">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533400" y="1524000"/>
            <a:ext cx="8077200" cy="914400"/>
          </a:xfrm>
          <a:prstGeom prst="rect">
            <a:avLst/>
          </a:prstGeom>
        </p:spPr>
        <p:txBody>
          <a:bodyPr/>
          <a:lstStyle>
            <a:lvl1pPr marL="0" indent="0" algn="ctr">
              <a:buNone/>
              <a:defRPr sz="2000" baseline="0"/>
            </a:lvl1pPr>
          </a:lstStyle>
          <a:p>
            <a:pPr lvl="0"/>
            <a:r>
              <a:rPr lang="en-US" sz="2000" dirty="0"/>
              <a:t>Click to enter question.</a:t>
            </a:r>
            <a:endParaRPr lang="en-US" dirty="0"/>
          </a:p>
        </p:txBody>
      </p:sp>
      <p:sp>
        <p:nvSpPr>
          <p:cNvPr id="6" name="Oval 5"/>
          <p:cNvSpPr/>
          <p:nvPr/>
        </p:nvSpPr>
        <p:spPr>
          <a:xfrm>
            <a:off x="2514600" y="2743200"/>
            <a:ext cx="457200" cy="457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a:t>
            </a:r>
          </a:p>
        </p:txBody>
      </p:sp>
      <p:sp>
        <p:nvSpPr>
          <p:cNvPr id="17" name="Oval 16"/>
          <p:cNvSpPr/>
          <p:nvPr/>
        </p:nvSpPr>
        <p:spPr>
          <a:xfrm>
            <a:off x="2514600" y="3352800"/>
            <a:ext cx="457200" cy="457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a:t>
            </a:r>
          </a:p>
        </p:txBody>
      </p:sp>
      <p:sp>
        <p:nvSpPr>
          <p:cNvPr id="11" name="Text Placeholder 10"/>
          <p:cNvSpPr>
            <a:spLocks noGrp="1"/>
          </p:cNvSpPr>
          <p:nvPr>
            <p:ph type="body" sz="quarter" idx="12" hasCustomPrompt="1"/>
          </p:nvPr>
        </p:nvSpPr>
        <p:spPr>
          <a:xfrm>
            <a:off x="3048000" y="2819400"/>
            <a:ext cx="5410200" cy="457200"/>
          </a:xfrm>
          <a:prstGeom prst="rect">
            <a:avLst/>
          </a:prstGeom>
        </p:spPr>
        <p:txBody>
          <a:bodyPr/>
          <a:lstStyle>
            <a:lvl1pPr marL="0" indent="0">
              <a:buNone/>
              <a:defRPr sz="1800" baseline="0"/>
            </a:lvl1pPr>
            <a:lvl5pPr marL="1828800" indent="0">
              <a:buNone/>
              <a:defRPr/>
            </a:lvl5pPr>
          </a:lstStyle>
          <a:p>
            <a:pPr lvl="0"/>
            <a:r>
              <a:rPr lang="en-US" dirty="0"/>
              <a:t>Click to add correct answer</a:t>
            </a:r>
          </a:p>
        </p:txBody>
      </p:sp>
      <p:sp>
        <p:nvSpPr>
          <p:cNvPr id="20" name="Text Placeholder 10"/>
          <p:cNvSpPr>
            <a:spLocks noGrp="1"/>
          </p:cNvSpPr>
          <p:nvPr>
            <p:ph type="body" sz="quarter" idx="13" hasCustomPrompt="1"/>
          </p:nvPr>
        </p:nvSpPr>
        <p:spPr>
          <a:xfrm>
            <a:off x="3048000" y="3429000"/>
            <a:ext cx="54102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9"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LET’S REVIEW</a:t>
            </a:r>
          </a:p>
        </p:txBody>
      </p:sp>
      <p:sp>
        <p:nvSpPr>
          <p:cNvPr id="10" name="Text Placeholder 8"/>
          <p:cNvSpPr>
            <a:spLocks noGrp="1"/>
          </p:cNvSpPr>
          <p:nvPr>
            <p:ph type="body" sz="quarter" idx="10"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Select the best answer.</a:t>
            </a:r>
          </a:p>
        </p:txBody>
      </p:sp>
      <p:sp>
        <p:nvSpPr>
          <p:cNvPr id="12"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295310808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REVIEW - incorrect response">
    <p:spTree>
      <p:nvGrpSpPr>
        <p:cNvPr id="1" name=""/>
        <p:cNvGrpSpPr/>
        <p:nvPr/>
      </p:nvGrpSpPr>
      <p:grpSpPr>
        <a:xfrm>
          <a:off x="0" y="0"/>
          <a:ext cx="0" cy="0"/>
          <a:chOff x="0" y="0"/>
          <a:chExt cx="0" cy="0"/>
        </a:xfrm>
      </p:grpSpPr>
      <p:sp>
        <p:nvSpPr>
          <p:cNvPr id="3" name="Rounded Rectangle 2"/>
          <p:cNvSpPr/>
          <p:nvPr/>
        </p:nvSpPr>
        <p:spPr>
          <a:xfrm>
            <a:off x="1879743" y="2400300"/>
            <a:ext cx="5384515" cy="2400300"/>
          </a:xfrm>
          <a:prstGeom prst="roundRect">
            <a:avLst>
              <a:gd name="adj" fmla="val 9612"/>
            </a:avLst>
          </a:prstGeom>
          <a:gradFill flip="none" rotWithShape="1">
            <a:gsLst>
              <a:gs pos="0">
                <a:schemeClr val="tx1">
                  <a:lumMod val="20000"/>
                  <a:lumOff val="80000"/>
                </a:schemeClr>
              </a:gs>
              <a:gs pos="100000">
                <a:srgbClr val="ECECEC"/>
              </a:gs>
            </a:gsLst>
            <a:lin ang="13500000" scaled="1"/>
            <a:tileRect/>
          </a:gra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10" name="Straight Connector 9"/>
          <p:cNvCxnSpPr/>
          <p:nvPr/>
        </p:nvCxnSpPr>
        <p:spPr>
          <a:xfrm>
            <a:off x="2362200" y="3112532"/>
            <a:ext cx="4419600"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Text Placeholder 14"/>
          <p:cNvSpPr>
            <a:spLocks noGrp="1"/>
          </p:cNvSpPr>
          <p:nvPr>
            <p:ph type="body" sz="quarter" idx="16" hasCustomPrompt="1"/>
          </p:nvPr>
        </p:nvSpPr>
        <p:spPr>
          <a:xfrm>
            <a:off x="2133600" y="3112532"/>
            <a:ext cx="4876800" cy="1042182"/>
          </a:xfrm>
          <a:prstGeom prst="rect">
            <a:avLst/>
          </a:prstGeom>
        </p:spPr>
        <p:txBody>
          <a:bodyPr anchor="ctr"/>
          <a:lstStyle>
            <a:lvl1pPr marL="0" indent="0" algn="ctr">
              <a:buNone/>
              <a:defRPr sz="2000" baseline="0"/>
            </a:lvl1pPr>
          </a:lstStyle>
          <a:p>
            <a:pPr lvl="0"/>
            <a:r>
              <a:rPr lang="en-US" dirty="0"/>
              <a:t>You selected the wrong answer. </a:t>
            </a:r>
          </a:p>
          <a:p>
            <a:pPr lvl="0"/>
            <a:r>
              <a:rPr lang="en-US" dirty="0"/>
              <a:t>Please try again.</a:t>
            </a:r>
          </a:p>
        </p:txBody>
      </p:sp>
      <p:sp>
        <p:nvSpPr>
          <p:cNvPr id="16" name="Rounded Rectangle 15"/>
          <p:cNvSpPr/>
          <p:nvPr/>
        </p:nvSpPr>
        <p:spPr>
          <a:xfrm>
            <a:off x="3581400" y="4154714"/>
            <a:ext cx="1981200" cy="457200"/>
          </a:xfrm>
          <a:prstGeom prst="roundRect">
            <a:avLst/>
          </a:prstGeom>
          <a:gradFill flip="none" rotWithShape="1">
            <a:gsLst>
              <a:gs pos="0">
                <a:schemeClr val="tx2">
                  <a:lumMod val="40000"/>
                  <a:lumOff val="60000"/>
                </a:schemeClr>
              </a:gs>
              <a:gs pos="100000">
                <a:schemeClr val="bg2">
                  <a:shade val="100000"/>
                  <a:satMod val="115000"/>
                </a:schemeClr>
              </a:gs>
            </a:gsLst>
            <a:lin ang="16200000" scaled="1"/>
            <a:tileRect/>
          </a:gra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9"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LET’S REVIEW</a:t>
            </a:r>
          </a:p>
        </p:txBody>
      </p:sp>
      <p:sp>
        <p:nvSpPr>
          <p:cNvPr id="4" name="Text Placeholder 3"/>
          <p:cNvSpPr>
            <a:spLocks noGrp="1"/>
          </p:cNvSpPr>
          <p:nvPr>
            <p:ph type="body" sz="quarter" idx="17" hasCustomPrompt="1"/>
          </p:nvPr>
        </p:nvSpPr>
        <p:spPr>
          <a:xfrm>
            <a:off x="3276600" y="2560989"/>
            <a:ext cx="2590800" cy="533400"/>
          </a:xfrm>
          <a:prstGeom prst="rect">
            <a:avLst/>
          </a:prstGeom>
        </p:spPr>
        <p:txBody>
          <a:bodyPr/>
          <a:lstStyle>
            <a:lvl1pPr marL="0" indent="0" algn="ctr">
              <a:buNone/>
              <a:defRPr sz="2400" b="1"/>
            </a:lvl1pPr>
          </a:lstStyle>
          <a:p>
            <a:pPr lvl="0"/>
            <a:r>
              <a:rPr lang="en-US" dirty="0"/>
              <a:t>Incorrect</a:t>
            </a:r>
          </a:p>
        </p:txBody>
      </p:sp>
      <p:sp>
        <p:nvSpPr>
          <p:cNvPr id="6" name="Text Placeholder 5"/>
          <p:cNvSpPr>
            <a:spLocks noGrp="1"/>
          </p:cNvSpPr>
          <p:nvPr>
            <p:ph type="body" sz="quarter" idx="18" hasCustomPrompt="1"/>
          </p:nvPr>
        </p:nvSpPr>
        <p:spPr>
          <a:xfrm>
            <a:off x="3517829" y="4192814"/>
            <a:ext cx="2108343" cy="381000"/>
          </a:xfrm>
          <a:prstGeom prst="rect">
            <a:avLst/>
          </a:prstGeom>
        </p:spPr>
        <p:txBody>
          <a:bodyPr/>
          <a:lstStyle>
            <a:lvl1pPr marL="0" indent="0" algn="ctr">
              <a:buNone/>
              <a:defRPr sz="2000" baseline="0"/>
            </a:lvl1pPr>
          </a:lstStyle>
          <a:p>
            <a:pPr lvl="0"/>
            <a:r>
              <a:rPr lang="en-US" dirty="0"/>
              <a:t>Try Again</a:t>
            </a:r>
          </a:p>
        </p:txBody>
      </p:sp>
      <p:sp>
        <p:nvSpPr>
          <p:cNvPr id="11"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154828847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heme" Target="../theme/theme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image" Target="../media/image1.png"/><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theme" Target="../theme/theme3.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image" Target="../media/image9.png"/><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image" Target="../media/image8.png"/><Relationship Id="rId10" Type="http://schemas.openxmlformats.org/officeDocument/2006/relationships/slideLayout" Target="../slideLayouts/slideLayout41.xml"/><Relationship Id="rId19" Type="http://schemas.openxmlformats.org/officeDocument/2006/relationships/slideLayout" Target="../slideLayouts/slideLayout50.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18681635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214F36-A7F1-46AC-87B0-FAE16F44C5FB}" type="datetimeFigureOut">
              <a:rPr lang="en-US" smtClean="0"/>
              <a:t>2/13/2020</a:t>
            </a:fld>
            <a:endParaRPr lang="en-US"/>
          </a:p>
        </p:txBody>
      </p:sp>
      <p:sp>
        <p:nvSpPr>
          <p:cNvPr id="5" name="Footer Placeholder 4"/>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DA8F14-8BB1-473B-92D7-FF74D699A821}" type="slidenum">
              <a:rPr lang="en-US" smtClean="0"/>
              <a:t>‹#›</a:t>
            </a:fld>
            <a:endParaRPr lang="en-US"/>
          </a:p>
        </p:txBody>
      </p:sp>
    </p:spTree>
    <p:extLst>
      <p:ext uri="{BB962C8B-B14F-4D97-AF65-F5344CB8AC3E}">
        <p14:creationId xmlns:p14="http://schemas.microsoft.com/office/powerpoint/2010/main" val="186816351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a:off x="5867400" y="5764290"/>
            <a:ext cx="2819400" cy="693663"/>
          </a:xfrm>
          <a:prstGeom prst="rect">
            <a:avLst/>
          </a:prstGeom>
        </p:spPr>
      </p:pic>
      <p:pic>
        <p:nvPicPr>
          <p:cNvPr id="4" name="Picture 3"/>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7315200" y="5909307"/>
            <a:ext cx="1257300" cy="491491"/>
          </a:xfrm>
          <a:prstGeom prst="rect">
            <a:avLst/>
          </a:prstGeom>
        </p:spPr>
      </p:pic>
      <p:pic>
        <p:nvPicPr>
          <p:cNvPr id="5" name="Picture 4"/>
          <p:cNvPicPr>
            <a:picLocks noChangeAspect="1"/>
          </p:cNvPicPr>
          <p:nvPr userDrawn="1"/>
        </p:nvPicPr>
        <p:blipFill>
          <a:blip r:embed="rId29">
            <a:extLst>
              <a:ext uri="{28A0092B-C50C-407E-A947-70E740481C1C}">
                <a14:useLocalDpi xmlns:a14="http://schemas.microsoft.com/office/drawing/2010/main" val="0"/>
              </a:ext>
            </a:extLst>
          </a:blip>
          <a:stretch>
            <a:fillRect/>
          </a:stretch>
        </p:blipFill>
        <p:spPr>
          <a:xfrm>
            <a:off x="5981700" y="5909309"/>
            <a:ext cx="1257300" cy="491491"/>
          </a:xfrm>
          <a:prstGeom prst="rect">
            <a:avLst/>
          </a:prstGeom>
        </p:spPr>
      </p:pic>
      <p:sp>
        <p:nvSpPr>
          <p:cNvPr id="6"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186816351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8" r:id="rId2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4.xml"/></Relationships>
</file>

<file path=ppt/slides/_rels/slide100.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34.xml"/></Relationships>
</file>

<file path=ppt/slides/_rels/slide101.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34.xml"/></Relationships>
</file>

<file path=ppt/slides/_rels/slide102.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34.xml"/></Relationships>
</file>

<file path=ppt/slides/_rels/slide103.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34.xml"/></Relationships>
</file>

<file path=ppt/slides/_rels/slide10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34.xml"/></Relationships>
</file>

<file path=ppt/slides/_rels/slide105.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34.xml"/></Relationships>
</file>

<file path=ppt/slides/_rels/slide106.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34.xml"/></Relationships>
</file>

<file path=ppt/slides/_rels/slide107.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34.xml"/></Relationships>
</file>

<file path=ppt/slides/_rels/slide108.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34.xml"/></Relationships>
</file>

<file path=ppt/slides/_rels/slide109.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4.xml"/></Relationships>
</file>

<file path=ppt/slides/_rels/slide110.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34.xml"/></Relationships>
</file>

<file path=ppt/slides/_rels/slide111.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34.xml"/></Relationships>
</file>

<file path=ppt/slides/_rels/slide112.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34.xml"/></Relationships>
</file>

<file path=ppt/slides/_rels/slide113.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34.xml"/></Relationships>
</file>

<file path=ppt/slides/_rels/slide11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34.xml"/></Relationships>
</file>

<file path=ppt/slides/_rels/slide115.xml.rels><?xml version="1.0" encoding="UTF-8" standalone="yes"?>
<Relationships xmlns="http://schemas.openxmlformats.org/package/2006/relationships"><Relationship Id="rId8" Type="http://schemas.openxmlformats.org/officeDocument/2006/relationships/hyperlink" Target="https://material.agnular.io/" TargetMode="External"/><Relationship Id="rId3" Type="http://schemas.openxmlformats.org/officeDocument/2006/relationships/hyperlink" Target="https://blog.angular-university.io/angular-ngrx-store-and-effects-crash-course/" TargetMode="External"/><Relationship Id="rId7" Type="http://schemas.openxmlformats.org/officeDocument/2006/relationships/hyperlink" Target="https://angular.io/guide/styleguide" TargetMode="External"/><Relationship Id="rId2" Type="http://schemas.openxmlformats.org/officeDocument/2006/relationships/hyperlink" Target="https://redux.js.org/" TargetMode="External"/><Relationship Id="rId1" Type="http://schemas.openxmlformats.org/officeDocument/2006/relationships/slideLayout" Target="../slideLayouts/slideLayout34.xml"/><Relationship Id="rId6" Type="http://schemas.openxmlformats.org/officeDocument/2006/relationships/hyperlink" Target="https://nx.dev/angular/getting-started/what-is-nx" TargetMode="External"/><Relationship Id="rId5" Type="http://schemas.openxmlformats.org/officeDocument/2006/relationships/hyperlink" Target="https://augury.rangle.io/" TargetMode="External"/><Relationship Id="rId4" Type="http://schemas.openxmlformats.org/officeDocument/2006/relationships/hyperlink" Target="https://www.npmjs.com/package/angular-web-storage" TargetMode="External"/><Relationship Id="rId9" Type="http://schemas.openxmlformats.org/officeDocument/2006/relationships/hyperlink" Target="https://primefaces.org/primeng/#/"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3" Type="http://schemas.openxmlformats.org/officeDocument/2006/relationships/hyperlink" Target="https://angular.io/guide/template-syntax#ngIf" TargetMode="External"/><Relationship Id="rId2" Type="http://schemas.openxmlformats.org/officeDocument/2006/relationships/hyperlink" Target="https://angular.io/guide/template-syntax#ngFor" TargetMode="External"/><Relationship Id="rId1" Type="http://schemas.openxmlformats.org/officeDocument/2006/relationships/slideLayout" Target="../slideLayouts/slideLayout34.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www.npmjs.com/" TargetMode="Externa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hyperlink" Target="https://code.visualstudio.com/" TargetMode="Externa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4.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4.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4.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4.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4.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4.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4.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4.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4.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4.xml"/></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4.xml"/></Relationships>
</file>

<file path=ppt/slides/_rels/slide4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4.xml"/></Relationships>
</file>

<file path=ppt/slides/_rels/slide4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4.xml"/></Relationships>
</file>

<file path=ppt/slides/_rels/slide5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4.xml"/></Relationships>
</file>

<file path=ppt/slides/_rels/slide5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4.xml"/></Relationships>
</file>

<file path=ppt/slides/_rels/slide5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4.xml"/></Relationships>
</file>

<file path=ppt/slides/_rels/slide54.xml.rels><?xml version="1.0" encoding="UTF-8" standalone="yes"?>
<Relationships xmlns="http://schemas.openxmlformats.org/package/2006/relationships"><Relationship Id="rId3" Type="http://schemas.openxmlformats.org/officeDocument/2006/relationships/hyperlink" Target="https://stackblitz.com/angular/ymagmgbovvq?file=src/app/hero-form/hero-form.component.html" TargetMode="External"/><Relationship Id="rId2" Type="http://schemas.openxmlformats.org/officeDocument/2006/relationships/hyperlink" Target="https://stackblitz.com/angular/rlqdvkmerpde?file=src/app/profile-editor/profile-editor.component.ts" TargetMode="External"/><Relationship Id="rId1" Type="http://schemas.openxmlformats.org/officeDocument/2006/relationships/slideLayout" Target="../slideLayouts/slideLayout3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4.xml"/></Relationships>
</file>

<file path=ppt/slides/_rels/slide5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4.xml"/></Relationships>
</file>

<file path=ppt/slides/_rels/slide5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34.xml"/></Relationships>
</file>

<file path=ppt/slides/_rels/slide5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4.xml"/></Relationships>
</file>

<file path=ppt/slides/_rels/slide6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4.xml"/></Relationships>
</file>

<file path=ppt/slides/_rels/slide6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4.xml"/></Relationships>
</file>

<file path=ppt/slides/_rels/slide6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4.xml.rels><?xml version="1.0" encoding="UTF-8" standalone="yes"?>
<Relationships xmlns="http://schemas.openxmlformats.org/package/2006/relationships"><Relationship Id="rId3" Type="http://schemas.openxmlformats.org/officeDocument/2006/relationships/hyperlink" Target="https://stackblitz.com/angular/jyydopxboqn?file=src/app/app-routing.module.ts" TargetMode="External"/><Relationship Id="rId2" Type="http://schemas.openxmlformats.org/officeDocument/2006/relationships/image" Target="../media/image64.png"/><Relationship Id="rId1" Type="http://schemas.openxmlformats.org/officeDocument/2006/relationships/slideLayout" Target="../slideLayouts/slideLayout34.xml"/><Relationship Id="rId4" Type="http://schemas.openxmlformats.org/officeDocument/2006/relationships/hyperlink" Target="https://angular.io/guide/router#the-basics" TargetMode="External"/></Relationships>
</file>

<file path=ppt/slides/_rels/slide6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34.xml"/></Relationships>
</file>

<file path=ppt/slides/_rels/slide6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34.xml"/></Relationships>
</file>

<file path=ppt/slides/_rels/slide6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34.xml"/></Relationships>
</file>

<file path=ppt/slides/_rels/slide68.xml.rels><?xml version="1.0" encoding="UTF-8" standalone="yes"?>
<Relationships xmlns="http://schemas.openxmlformats.org/package/2006/relationships"><Relationship Id="rId3" Type="http://schemas.openxmlformats.org/officeDocument/2006/relationships/hyperlink" Target="https://angular.io/generated/live-examples/http/stackblitz" TargetMode="External"/><Relationship Id="rId2" Type="http://schemas.openxmlformats.org/officeDocument/2006/relationships/image" Target="../media/image67.png"/><Relationship Id="rId1" Type="http://schemas.openxmlformats.org/officeDocument/2006/relationships/slideLayout" Target="../slideLayouts/slideLayout3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34.xml"/></Relationships>
</file>

<file path=ppt/slides/_rels/slide7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34.xml"/></Relationships>
</file>

<file path=ppt/slides/_rels/slide7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4.xml"/></Relationships>
</file>

<file path=ppt/slides/_rels/slide75.xml.rels><?xml version="1.0" encoding="UTF-8" standalone="yes"?>
<Relationships xmlns="http://schemas.openxmlformats.org/package/2006/relationships"><Relationship Id="rId3" Type="http://schemas.openxmlformats.org/officeDocument/2006/relationships/hyperlink" Target="https://www.learnrxjs.io/" TargetMode="External"/><Relationship Id="rId2" Type="http://schemas.openxmlformats.org/officeDocument/2006/relationships/image" Target="../media/image71.png"/><Relationship Id="rId1" Type="http://schemas.openxmlformats.org/officeDocument/2006/relationships/slideLayout" Target="../slideLayouts/slideLayout34.xml"/></Relationships>
</file>

<file path=ppt/slides/_rels/slide7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34.xml"/></Relationships>
</file>

<file path=ppt/slides/_rels/slide7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34.xml"/></Relationships>
</file>

<file path=ppt/slides/_rels/slide7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34.xml"/></Relationships>
</file>

<file path=ppt/slides/_rels/slide79.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4.xml"/></Relationships>
</file>

<file path=ppt/slides/_rels/slide80.xml.rels><?xml version="1.0" encoding="UTF-8" standalone="yes"?>
<Relationships xmlns="http://schemas.openxmlformats.org/package/2006/relationships"><Relationship Id="rId3" Type="http://schemas.openxmlformats.org/officeDocument/2006/relationships/hyperlink" Target="https://stackblitz.com/edit/angular-rtzd4w?file=src%2Fapp%2Fad-banner.component.ts" TargetMode="External"/><Relationship Id="rId2" Type="http://schemas.openxmlformats.org/officeDocument/2006/relationships/image" Target="../media/image76.png"/><Relationship Id="rId1" Type="http://schemas.openxmlformats.org/officeDocument/2006/relationships/slideLayout" Target="../slideLayouts/slideLayout3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34.xml"/></Relationships>
</file>

<file path=ppt/slides/_rels/slide8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34.xml"/></Relationships>
</file>

<file path=ppt/slides/_rels/slide85.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34.xml"/></Relationships>
</file>

<file path=ppt/slides/_rels/slide8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34.xml"/></Relationships>
</file>

<file path=ppt/slides/_rels/slide87.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34.xml"/></Relationships>
</file>

<file path=ppt/slides/_rels/slide88.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34.xml"/></Relationships>
</file>

<file path=ppt/slides/_rels/slide8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4.xml"/></Relationships>
</file>

<file path=ppt/slides/_rels/slide90.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34.xml"/></Relationships>
</file>

<file path=ppt/slides/_rels/slide91.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34.xml"/></Relationships>
</file>

<file path=ppt/slides/_rels/slide92.xml.rels><?xml version="1.0" encoding="UTF-8" standalone="yes"?>
<Relationships xmlns="http://schemas.openxmlformats.org/package/2006/relationships"><Relationship Id="rId2" Type="http://schemas.openxmlformats.org/officeDocument/2006/relationships/hyperlink" Target="https://stackblitz.com/angular/mkqrxnyekjx?file=src%2Fapp%2Fapp.component.ts" TargetMode="External"/><Relationship Id="rId1" Type="http://schemas.openxmlformats.org/officeDocument/2006/relationships/slideLayout" Target="../slideLayouts/slideLayout34.xml"/></Relationships>
</file>

<file path=ppt/slides/_rels/slide93.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34.xml"/></Relationships>
</file>

<file path=ppt/slides/_rels/slide94.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34.xml"/></Relationships>
</file>

<file path=ppt/slides/_rels/slide9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34.xml"/></Relationships>
</file>

<file path=ppt/slides/_rels/slide9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34.xml"/></Relationships>
</file>

<file path=ppt/slides/_rels/slide97.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34.xml"/></Relationships>
</file>

<file path=ppt/slides/_rels/slide98.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34.xml"/></Relationships>
</file>

<file path=ppt/slides/_rels/slide99.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3308" y="2425755"/>
            <a:ext cx="5257800" cy="698445"/>
          </a:xfrm>
        </p:spPr>
        <p:txBody>
          <a:bodyPr/>
          <a:lstStyle/>
          <a:p>
            <a:r>
              <a:rPr lang="en-US" sz="3200" dirty="0"/>
              <a:t> Angular 8 </a:t>
            </a:r>
          </a:p>
        </p:txBody>
      </p:sp>
      <p:sp>
        <p:nvSpPr>
          <p:cNvPr id="3" name="Subtitle 2"/>
          <p:cNvSpPr>
            <a:spLocks noGrp="1"/>
          </p:cNvSpPr>
          <p:nvPr>
            <p:ph type="subTitle" idx="1"/>
          </p:nvPr>
        </p:nvSpPr>
        <p:spPr>
          <a:xfrm>
            <a:off x="572858" y="4084336"/>
            <a:ext cx="4807369" cy="640064"/>
          </a:xfrm>
        </p:spPr>
        <p:txBody>
          <a:bodyPr/>
          <a:lstStyle/>
          <a:p>
            <a:endParaRPr lang="en-US" sz="2000" b="1" dirty="0"/>
          </a:p>
          <a:p>
            <a:endParaRPr lang="en-US" sz="2000" b="1" dirty="0"/>
          </a:p>
        </p:txBody>
      </p:sp>
      <p:sp>
        <p:nvSpPr>
          <p:cNvPr id="2" name="Text Placeholder 1"/>
          <p:cNvSpPr>
            <a:spLocks noGrp="1"/>
          </p:cNvSpPr>
          <p:nvPr>
            <p:ph type="body" sz="quarter" idx="10"/>
          </p:nvPr>
        </p:nvSpPr>
        <p:spPr>
          <a:xfrm>
            <a:off x="572858" y="4572000"/>
            <a:ext cx="4838700" cy="698445"/>
          </a:xfrm>
        </p:spPr>
        <p:txBody>
          <a:bodyPr/>
          <a:lstStyle/>
          <a:p>
            <a:r>
              <a:rPr lang="en-US" sz="1800" dirty="0"/>
              <a:t>Presenter: Venkatesh Reddy Madduri</a:t>
            </a:r>
          </a:p>
          <a:p>
            <a:r>
              <a:rPr lang="en-US" sz="1800" dirty="0"/>
              <a:t>Date: 7</a:t>
            </a:r>
            <a:r>
              <a:rPr lang="en-US" sz="1800" baseline="30000" dirty="0"/>
              <a:t>th</a:t>
            </a:r>
            <a:r>
              <a:rPr lang="en-US" sz="1800" dirty="0"/>
              <a:t> Nov, 19</a:t>
            </a:r>
          </a:p>
        </p:txBody>
      </p:sp>
      <p:sp>
        <p:nvSpPr>
          <p:cNvPr id="10" name="TextBox 9"/>
          <p:cNvSpPr txBox="1"/>
          <p:nvPr/>
        </p:nvSpPr>
        <p:spPr>
          <a:xfrm>
            <a:off x="-2489006" y="24938"/>
            <a:ext cx="2211185" cy="4031873"/>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endParaRPr lang="en-US" sz="1600" dirty="0">
              <a:solidFill>
                <a:srgbClr val="000000"/>
              </a:solidFill>
              <a:latin typeface="+mj-lt"/>
            </a:endParaRPr>
          </a:p>
          <a:p>
            <a:r>
              <a:rPr lang="en-US" sz="2000" dirty="0">
                <a:solidFill>
                  <a:srgbClr val="000000"/>
                </a:solidFill>
                <a:latin typeface="+mj-lt"/>
              </a:rPr>
              <a:t>Title Slide</a:t>
            </a:r>
          </a:p>
          <a:p>
            <a:endParaRPr lang="en-US" sz="1200" dirty="0">
              <a:solidFill>
                <a:srgbClr val="000000"/>
              </a:solidFill>
              <a:latin typeface="+mj-lt"/>
            </a:endParaRPr>
          </a:p>
          <a:p>
            <a:r>
              <a:rPr lang="en-US" sz="1400" dirty="0">
                <a:solidFill>
                  <a:srgbClr val="000000"/>
                </a:solidFill>
                <a:latin typeface="+mj-lt"/>
              </a:rPr>
              <a:t>Heading </a:t>
            </a:r>
          </a:p>
          <a:p>
            <a:r>
              <a:rPr lang="en-US" sz="1200" dirty="0">
                <a:solidFill>
                  <a:srgbClr val="000000"/>
                </a:solidFill>
                <a:latin typeface="+mj-lt"/>
              </a:rPr>
              <a:t>• Font: Calibri, 32 </a:t>
            </a:r>
            <a:r>
              <a:rPr lang="en-US" sz="1200" dirty="0" err="1">
                <a:solidFill>
                  <a:srgbClr val="000000"/>
                </a:solidFill>
                <a:latin typeface="+mj-lt"/>
              </a:rPr>
              <a:t>pt</a:t>
            </a:r>
            <a:r>
              <a:rPr lang="en-US" sz="1200" dirty="0">
                <a:solidFill>
                  <a:srgbClr val="000000"/>
                </a:solidFill>
                <a:latin typeface="+mj-lt"/>
              </a:rPr>
              <a:t>, </a:t>
            </a:r>
            <a:r>
              <a:rPr lang="en-US" sz="1200" b="1" dirty="0">
                <a:solidFill>
                  <a:srgbClr val="000000"/>
                </a:solidFill>
                <a:latin typeface="+mj-lt"/>
              </a:rPr>
              <a:t>Bold</a:t>
            </a:r>
          </a:p>
          <a:p>
            <a:pPr lvl="0"/>
            <a:r>
              <a:rPr lang="en-US" sz="1200" dirty="0">
                <a:solidFill>
                  <a:srgbClr val="000000"/>
                </a:solidFill>
                <a:latin typeface="+mj-lt"/>
              </a:rPr>
              <a:t>• Color: White</a:t>
            </a:r>
          </a:p>
          <a:p>
            <a:pPr lvl="0"/>
            <a:endParaRPr lang="en-US" sz="1200" dirty="0">
              <a:solidFill>
                <a:srgbClr val="000000"/>
              </a:solidFill>
              <a:latin typeface="+mj-lt"/>
            </a:endParaRPr>
          </a:p>
          <a:p>
            <a:pPr lvl="0"/>
            <a:r>
              <a:rPr lang="en-US" sz="1400" dirty="0">
                <a:solidFill>
                  <a:srgbClr val="000000"/>
                </a:solidFill>
                <a:latin typeface="+mj-lt"/>
              </a:rPr>
              <a:t>Secondary Heading</a:t>
            </a:r>
          </a:p>
          <a:p>
            <a:r>
              <a:rPr lang="en-US" sz="1200" dirty="0">
                <a:solidFill>
                  <a:srgbClr val="000000"/>
                </a:solidFill>
                <a:latin typeface="+mj-lt"/>
              </a:rPr>
              <a:t>• Font: Calibri, 18 </a:t>
            </a:r>
            <a:r>
              <a:rPr lang="en-US" sz="1200" dirty="0" err="1">
                <a:solidFill>
                  <a:srgbClr val="000000"/>
                </a:solidFill>
                <a:latin typeface="+mj-lt"/>
              </a:rPr>
              <a:t>pt</a:t>
            </a:r>
            <a:endParaRPr lang="en-US" sz="1200" dirty="0">
              <a:solidFill>
                <a:srgbClr val="000000"/>
              </a:solidFill>
              <a:latin typeface="+mj-lt"/>
            </a:endParaRPr>
          </a:p>
          <a:p>
            <a:r>
              <a:rPr lang="en-US" sz="1200" dirty="0">
                <a:latin typeface="+mj-lt"/>
              </a:rPr>
              <a:t>• Color: White</a:t>
            </a:r>
          </a:p>
          <a:p>
            <a:endParaRPr lang="en-US" sz="1200" dirty="0">
              <a:latin typeface="+mj-lt"/>
            </a:endParaRPr>
          </a:p>
          <a:p>
            <a:pPr lvl="0"/>
            <a:r>
              <a:rPr lang="en-US" sz="1400" dirty="0">
                <a:solidFill>
                  <a:srgbClr val="000000"/>
                </a:solidFill>
                <a:latin typeface="+mj-lt"/>
              </a:rPr>
              <a:t>Date</a:t>
            </a:r>
          </a:p>
          <a:p>
            <a:r>
              <a:rPr lang="en-US" sz="1200" dirty="0">
                <a:solidFill>
                  <a:srgbClr val="000000"/>
                </a:solidFill>
                <a:latin typeface="+mj-lt"/>
              </a:rPr>
              <a:t>• Font: Calibri, 16 </a:t>
            </a:r>
            <a:r>
              <a:rPr lang="en-US" sz="1200" dirty="0" err="1">
                <a:solidFill>
                  <a:srgbClr val="000000"/>
                </a:solidFill>
                <a:latin typeface="+mj-lt"/>
              </a:rPr>
              <a:t>pt</a:t>
            </a:r>
            <a:endParaRPr lang="en-US" sz="1200" dirty="0">
              <a:solidFill>
                <a:srgbClr val="000000"/>
              </a:solidFill>
              <a:latin typeface="+mj-lt"/>
            </a:endParaRPr>
          </a:p>
          <a:p>
            <a:r>
              <a:rPr lang="en-US" sz="1200" dirty="0">
                <a:latin typeface="+mj-lt"/>
              </a:rPr>
              <a:t>• Color: White</a:t>
            </a:r>
          </a:p>
          <a:p>
            <a:endParaRPr lang="en-US" sz="1200" dirty="0">
              <a:latin typeface="+mj-lt"/>
            </a:endParaRPr>
          </a:p>
          <a:p>
            <a:endParaRPr lang="en-US" sz="1200" dirty="0">
              <a:latin typeface="+mj-lt"/>
            </a:endParaRPr>
          </a:p>
          <a:p>
            <a:r>
              <a:rPr lang="en-US" sz="1200" dirty="0">
                <a:latin typeface="+mj-lt"/>
              </a:rPr>
              <a:t>NO SLIDE NUMBER</a:t>
            </a:r>
          </a:p>
          <a:p>
            <a:endParaRPr lang="en-US" sz="1200" dirty="0">
              <a:solidFill>
                <a:srgbClr val="000000"/>
              </a:solidFill>
              <a:latin typeface="+mj-lt"/>
            </a:endParaRPr>
          </a:p>
          <a:p>
            <a:r>
              <a:rPr lang="en-US" sz="1200" i="1" dirty="0">
                <a:solidFill>
                  <a:srgbClr val="000000"/>
                </a:solidFill>
                <a:latin typeface="+mj-lt"/>
                <a:cs typeface="Arial"/>
              </a:rPr>
              <a:t>Click on the corner of this text box to delete </a:t>
            </a:r>
          </a:p>
        </p:txBody>
      </p:sp>
      <p:sp>
        <p:nvSpPr>
          <p:cNvPr id="6" name="Slide Number Placeholder 2"/>
          <p:cNvSpPr>
            <a:spLocks noGrp="1"/>
          </p:cNvSpPr>
          <p:nvPr>
            <p:ph type="sldNum" sz="quarter" idx="4294967295"/>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a:t>
            </a:fld>
            <a:r>
              <a:rPr lang="en-US"/>
              <a:t> -</a:t>
            </a:r>
          </a:p>
        </p:txBody>
      </p:sp>
    </p:spTree>
    <p:extLst>
      <p:ext uri="{BB962C8B-B14F-4D97-AF65-F5344CB8AC3E}">
        <p14:creationId xmlns:p14="http://schemas.microsoft.com/office/powerpoint/2010/main" val="1052411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Architecture essentials – Contin…</a:t>
            </a:r>
          </a:p>
        </p:txBody>
      </p:sp>
      <p:sp>
        <p:nvSpPr>
          <p:cNvPr id="6"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10</a:t>
            </a:fld>
            <a:r>
              <a:rPr lang="en-US"/>
              <a:t> -</a:t>
            </a:r>
          </a:p>
        </p:txBody>
      </p:sp>
      <p:sp>
        <p:nvSpPr>
          <p:cNvPr id="3" name="TextBox 2">
            <a:extLst>
              <a:ext uri="{FF2B5EF4-FFF2-40B4-BE49-F238E27FC236}">
                <a16:creationId xmlns:a16="http://schemas.microsoft.com/office/drawing/2014/main" id="{3EBD1C34-9F75-4216-8271-3AF4068A9097}"/>
              </a:ext>
            </a:extLst>
          </p:cNvPr>
          <p:cNvSpPr txBox="1"/>
          <p:nvPr/>
        </p:nvSpPr>
        <p:spPr>
          <a:xfrm>
            <a:off x="381000" y="990600"/>
            <a:ext cx="8458200" cy="923330"/>
          </a:xfrm>
          <a:prstGeom prst="rect">
            <a:avLst/>
          </a:prstGeom>
          <a:noFill/>
        </p:spPr>
        <p:txBody>
          <a:bodyPr wrap="square" rtlCol="0">
            <a:spAutoFit/>
          </a:bodyPr>
          <a:lstStyle/>
          <a:p>
            <a:endParaRPr lang="en-US" dirty="0"/>
          </a:p>
          <a:p>
            <a:endParaRPr lang="en-US" dirty="0"/>
          </a:p>
          <a:p>
            <a:endParaRPr lang="en-US" dirty="0"/>
          </a:p>
        </p:txBody>
      </p:sp>
      <p:pic>
        <p:nvPicPr>
          <p:cNvPr id="4" name="Picture 3">
            <a:extLst>
              <a:ext uri="{FF2B5EF4-FFF2-40B4-BE49-F238E27FC236}">
                <a16:creationId xmlns:a16="http://schemas.microsoft.com/office/drawing/2014/main" id="{7333B244-FAC7-4DA5-884A-A11636220B97}"/>
              </a:ext>
            </a:extLst>
          </p:cNvPr>
          <p:cNvPicPr>
            <a:picLocks noChangeAspect="1"/>
          </p:cNvPicPr>
          <p:nvPr/>
        </p:nvPicPr>
        <p:blipFill>
          <a:blip r:embed="rId2"/>
          <a:stretch>
            <a:fillRect/>
          </a:stretch>
        </p:blipFill>
        <p:spPr>
          <a:xfrm>
            <a:off x="533400" y="1147762"/>
            <a:ext cx="8077199" cy="4562475"/>
          </a:xfrm>
          <a:prstGeom prst="rect">
            <a:avLst/>
          </a:prstGeom>
        </p:spPr>
      </p:pic>
    </p:spTree>
    <p:extLst>
      <p:ext uri="{BB962C8B-B14F-4D97-AF65-F5344CB8AC3E}">
        <p14:creationId xmlns:p14="http://schemas.microsoft.com/office/powerpoint/2010/main" val="408374638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CLI Commands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100</a:t>
            </a:fld>
            <a:r>
              <a:rPr lang="en-US"/>
              <a:t> -</a:t>
            </a:r>
          </a:p>
        </p:txBody>
      </p:sp>
      <p:pic>
        <p:nvPicPr>
          <p:cNvPr id="4" name="Picture 3">
            <a:extLst>
              <a:ext uri="{FF2B5EF4-FFF2-40B4-BE49-F238E27FC236}">
                <a16:creationId xmlns:a16="http://schemas.microsoft.com/office/drawing/2014/main" id="{2BF01D12-78B5-4CB4-98CB-4E21E4E406B0}"/>
              </a:ext>
            </a:extLst>
          </p:cNvPr>
          <p:cNvPicPr>
            <a:picLocks noChangeAspect="1"/>
          </p:cNvPicPr>
          <p:nvPr/>
        </p:nvPicPr>
        <p:blipFill>
          <a:blip r:embed="rId2"/>
          <a:stretch>
            <a:fillRect/>
          </a:stretch>
        </p:blipFill>
        <p:spPr>
          <a:xfrm>
            <a:off x="304800" y="700087"/>
            <a:ext cx="8686800" cy="5700713"/>
          </a:xfrm>
          <a:prstGeom prst="rect">
            <a:avLst/>
          </a:prstGeom>
        </p:spPr>
      </p:pic>
    </p:spTree>
    <p:extLst>
      <p:ext uri="{BB962C8B-B14F-4D97-AF65-F5344CB8AC3E}">
        <p14:creationId xmlns:p14="http://schemas.microsoft.com/office/powerpoint/2010/main" val="399359147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CLI Commands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101</a:t>
            </a:fld>
            <a:r>
              <a:rPr lang="en-US"/>
              <a:t> -</a:t>
            </a:r>
          </a:p>
        </p:txBody>
      </p:sp>
      <p:pic>
        <p:nvPicPr>
          <p:cNvPr id="3" name="Picture 2">
            <a:extLst>
              <a:ext uri="{FF2B5EF4-FFF2-40B4-BE49-F238E27FC236}">
                <a16:creationId xmlns:a16="http://schemas.microsoft.com/office/drawing/2014/main" id="{F0B7CB77-B56E-40CB-8DB7-935E5807488E}"/>
              </a:ext>
            </a:extLst>
          </p:cNvPr>
          <p:cNvPicPr>
            <a:picLocks noChangeAspect="1"/>
          </p:cNvPicPr>
          <p:nvPr/>
        </p:nvPicPr>
        <p:blipFill>
          <a:blip r:embed="rId2"/>
          <a:stretch>
            <a:fillRect/>
          </a:stretch>
        </p:blipFill>
        <p:spPr>
          <a:xfrm>
            <a:off x="228600" y="876300"/>
            <a:ext cx="8458200" cy="5524500"/>
          </a:xfrm>
          <a:prstGeom prst="rect">
            <a:avLst/>
          </a:prstGeom>
        </p:spPr>
      </p:pic>
      <p:pic>
        <p:nvPicPr>
          <p:cNvPr id="5" name="Picture 4">
            <a:extLst>
              <a:ext uri="{FF2B5EF4-FFF2-40B4-BE49-F238E27FC236}">
                <a16:creationId xmlns:a16="http://schemas.microsoft.com/office/drawing/2014/main" id="{A07B024F-5D64-49AC-B5EE-7B96E9F0C4C2}"/>
              </a:ext>
            </a:extLst>
          </p:cNvPr>
          <p:cNvPicPr>
            <a:picLocks noChangeAspect="1"/>
          </p:cNvPicPr>
          <p:nvPr/>
        </p:nvPicPr>
        <p:blipFill>
          <a:blip r:embed="rId3"/>
          <a:stretch>
            <a:fillRect/>
          </a:stretch>
        </p:blipFill>
        <p:spPr>
          <a:xfrm>
            <a:off x="1676400" y="5474390"/>
            <a:ext cx="6076950" cy="942975"/>
          </a:xfrm>
          <a:prstGeom prst="rect">
            <a:avLst/>
          </a:prstGeom>
        </p:spPr>
      </p:pic>
    </p:spTree>
    <p:extLst>
      <p:ext uri="{BB962C8B-B14F-4D97-AF65-F5344CB8AC3E}">
        <p14:creationId xmlns:p14="http://schemas.microsoft.com/office/powerpoint/2010/main" val="256022336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CLI Commands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102</a:t>
            </a:fld>
            <a:r>
              <a:rPr lang="en-US"/>
              <a:t> -</a:t>
            </a:r>
          </a:p>
        </p:txBody>
      </p:sp>
      <p:pic>
        <p:nvPicPr>
          <p:cNvPr id="4" name="Picture 3">
            <a:extLst>
              <a:ext uri="{FF2B5EF4-FFF2-40B4-BE49-F238E27FC236}">
                <a16:creationId xmlns:a16="http://schemas.microsoft.com/office/drawing/2014/main" id="{8CAD6060-E379-4F36-B603-BE0FD25E7219}"/>
              </a:ext>
            </a:extLst>
          </p:cNvPr>
          <p:cNvPicPr>
            <a:picLocks noChangeAspect="1"/>
          </p:cNvPicPr>
          <p:nvPr/>
        </p:nvPicPr>
        <p:blipFill>
          <a:blip r:embed="rId2"/>
          <a:stretch>
            <a:fillRect/>
          </a:stretch>
        </p:blipFill>
        <p:spPr>
          <a:xfrm>
            <a:off x="228600" y="914400"/>
            <a:ext cx="8458200" cy="5486399"/>
          </a:xfrm>
          <a:prstGeom prst="rect">
            <a:avLst/>
          </a:prstGeom>
        </p:spPr>
      </p:pic>
    </p:spTree>
    <p:extLst>
      <p:ext uri="{BB962C8B-B14F-4D97-AF65-F5344CB8AC3E}">
        <p14:creationId xmlns:p14="http://schemas.microsoft.com/office/powerpoint/2010/main" val="120482000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CLI Commands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103</a:t>
            </a:fld>
            <a:r>
              <a:rPr lang="en-US"/>
              <a:t> -</a:t>
            </a:r>
          </a:p>
        </p:txBody>
      </p:sp>
      <p:pic>
        <p:nvPicPr>
          <p:cNvPr id="3" name="Picture 2">
            <a:extLst>
              <a:ext uri="{FF2B5EF4-FFF2-40B4-BE49-F238E27FC236}">
                <a16:creationId xmlns:a16="http://schemas.microsoft.com/office/drawing/2014/main" id="{02A992E1-F9DB-4F83-9896-109B559950CE}"/>
              </a:ext>
            </a:extLst>
          </p:cNvPr>
          <p:cNvPicPr>
            <a:picLocks noChangeAspect="1"/>
          </p:cNvPicPr>
          <p:nvPr/>
        </p:nvPicPr>
        <p:blipFill>
          <a:blip r:embed="rId2"/>
          <a:stretch>
            <a:fillRect/>
          </a:stretch>
        </p:blipFill>
        <p:spPr>
          <a:xfrm>
            <a:off x="228600" y="790574"/>
            <a:ext cx="8534400" cy="5610225"/>
          </a:xfrm>
          <a:prstGeom prst="rect">
            <a:avLst/>
          </a:prstGeom>
        </p:spPr>
      </p:pic>
    </p:spTree>
    <p:extLst>
      <p:ext uri="{BB962C8B-B14F-4D97-AF65-F5344CB8AC3E}">
        <p14:creationId xmlns:p14="http://schemas.microsoft.com/office/powerpoint/2010/main" val="231773954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CLI Commands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104</a:t>
            </a:fld>
            <a:r>
              <a:rPr lang="en-US"/>
              <a:t> -</a:t>
            </a:r>
          </a:p>
        </p:txBody>
      </p:sp>
      <p:pic>
        <p:nvPicPr>
          <p:cNvPr id="4" name="Picture 3">
            <a:extLst>
              <a:ext uri="{FF2B5EF4-FFF2-40B4-BE49-F238E27FC236}">
                <a16:creationId xmlns:a16="http://schemas.microsoft.com/office/drawing/2014/main" id="{ED34C017-7044-4949-BE43-007102BE11AE}"/>
              </a:ext>
            </a:extLst>
          </p:cNvPr>
          <p:cNvPicPr>
            <a:picLocks noChangeAspect="1"/>
          </p:cNvPicPr>
          <p:nvPr/>
        </p:nvPicPr>
        <p:blipFill>
          <a:blip r:embed="rId2"/>
          <a:stretch>
            <a:fillRect/>
          </a:stretch>
        </p:blipFill>
        <p:spPr>
          <a:xfrm>
            <a:off x="228600" y="685800"/>
            <a:ext cx="8686800" cy="5781675"/>
          </a:xfrm>
          <a:prstGeom prst="rect">
            <a:avLst/>
          </a:prstGeom>
        </p:spPr>
      </p:pic>
      <p:pic>
        <p:nvPicPr>
          <p:cNvPr id="5" name="Picture 4">
            <a:extLst>
              <a:ext uri="{FF2B5EF4-FFF2-40B4-BE49-F238E27FC236}">
                <a16:creationId xmlns:a16="http://schemas.microsoft.com/office/drawing/2014/main" id="{E57F796C-DD80-4D91-AE57-558E788241E8}"/>
              </a:ext>
            </a:extLst>
          </p:cNvPr>
          <p:cNvPicPr>
            <a:picLocks noChangeAspect="1"/>
          </p:cNvPicPr>
          <p:nvPr/>
        </p:nvPicPr>
        <p:blipFill>
          <a:blip r:embed="rId3"/>
          <a:stretch>
            <a:fillRect/>
          </a:stretch>
        </p:blipFill>
        <p:spPr>
          <a:xfrm>
            <a:off x="6248400" y="6234113"/>
            <a:ext cx="876300" cy="209550"/>
          </a:xfrm>
          <a:prstGeom prst="rect">
            <a:avLst/>
          </a:prstGeom>
        </p:spPr>
      </p:pic>
    </p:spTree>
    <p:extLst>
      <p:ext uri="{BB962C8B-B14F-4D97-AF65-F5344CB8AC3E}">
        <p14:creationId xmlns:p14="http://schemas.microsoft.com/office/powerpoint/2010/main" val="85112111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CLI Commands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105</a:t>
            </a:fld>
            <a:r>
              <a:rPr lang="en-US"/>
              <a:t> -</a:t>
            </a:r>
          </a:p>
        </p:txBody>
      </p:sp>
      <p:pic>
        <p:nvPicPr>
          <p:cNvPr id="3" name="Picture 2">
            <a:extLst>
              <a:ext uri="{FF2B5EF4-FFF2-40B4-BE49-F238E27FC236}">
                <a16:creationId xmlns:a16="http://schemas.microsoft.com/office/drawing/2014/main" id="{C062ACBD-D022-405E-9A4D-308286EB6BB6}"/>
              </a:ext>
            </a:extLst>
          </p:cNvPr>
          <p:cNvPicPr>
            <a:picLocks noChangeAspect="1"/>
          </p:cNvPicPr>
          <p:nvPr/>
        </p:nvPicPr>
        <p:blipFill>
          <a:blip r:embed="rId2"/>
          <a:stretch>
            <a:fillRect/>
          </a:stretch>
        </p:blipFill>
        <p:spPr>
          <a:xfrm>
            <a:off x="228600" y="766762"/>
            <a:ext cx="8763000" cy="5941432"/>
          </a:xfrm>
          <a:prstGeom prst="rect">
            <a:avLst/>
          </a:prstGeom>
        </p:spPr>
      </p:pic>
    </p:spTree>
    <p:extLst>
      <p:ext uri="{BB962C8B-B14F-4D97-AF65-F5344CB8AC3E}">
        <p14:creationId xmlns:p14="http://schemas.microsoft.com/office/powerpoint/2010/main" val="151853766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CLI Commands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106</a:t>
            </a:fld>
            <a:r>
              <a:rPr lang="en-US"/>
              <a:t> -</a:t>
            </a:r>
          </a:p>
        </p:txBody>
      </p:sp>
      <p:pic>
        <p:nvPicPr>
          <p:cNvPr id="4" name="Picture 3">
            <a:extLst>
              <a:ext uri="{FF2B5EF4-FFF2-40B4-BE49-F238E27FC236}">
                <a16:creationId xmlns:a16="http://schemas.microsoft.com/office/drawing/2014/main" id="{7286F19C-2115-4770-97C5-E79F97241A6A}"/>
              </a:ext>
            </a:extLst>
          </p:cNvPr>
          <p:cNvPicPr>
            <a:picLocks noChangeAspect="1"/>
          </p:cNvPicPr>
          <p:nvPr/>
        </p:nvPicPr>
        <p:blipFill>
          <a:blip r:embed="rId2"/>
          <a:stretch>
            <a:fillRect/>
          </a:stretch>
        </p:blipFill>
        <p:spPr>
          <a:xfrm>
            <a:off x="457200" y="957262"/>
            <a:ext cx="8229600" cy="5443538"/>
          </a:xfrm>
          <a:prstGeom prst="rect">
            <a:avLst/>
          </a:prstGeom>
        </p:spPr>
      </p:pic>
    </p:spTree>
    <p:extLst>
      <p:ext uri="{BB962C8B-B14F-4D97-AF65-F5344CB8AC3E}">
        <p14:creationId xmlns:p14="http://schemas.microsoft.com/office/powerpoint/2010/main" val="30879076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CLI Commands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107</a:t>
            </a:fld>
            <a:r>
              <a:rPr lang="en-US"/>
              <a:t> -</a:t>
            </a:r>
          </a:p>
        </p:txBody>
      </p:sp>
      <p:pic>
        <p:nvPicPr>
          <p:cNvPr id="3" name="Picture 2">
            <a:extLst>
              <a:ext uri="{FF2B5EF4-FFF2-40B4-BE49-F238E27FC236}">
                <a16:creationId xmlns:a16="http://schemas.microsoft.com/office/drawing/2014/main" id="{82F3083C-0408-4711-A6C7-E4F5B5E4F866}"/>
              </a:ext>
            </a:extLst>
          </p:cNvPr>
          <p:cNvPicPr>
            <a:picLocks noChangeAspect="1"/>
          </p:cNvPicPr>
          <p:nvPr/>
        </p:nvPicPr>
        <p:blipFill>
          <a:blip r:embed="rId2"/>
          <a:stretch>
            <a:fillRect/>
          </a:stretch>
        </p:blipFill>
        <p:spPr>
          <a:xfrm>
            <a:off x="457200" y="1343025"/>
            <a:ext cx="8229599" cy="4171950"/>
          </a:xfrm>
          <a:prstGeom prst="rect">
            <a:avLst/>
          </a:prstGeom>
        </p:spPr>
      </p:pic>
    </p:spTree>
    <p:extLst>
      <p:ext uri="{BB962C8B-B14F-4D97-AF65-F5344CB8AC3E}">
        <p14:creationId xmlns:p14="http://schemas.microsoft.com/office/powerpoint/2010/main" val="367065138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CLI Commands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108</a:t>
            </a:fld>
            <a:r>
              <a:rPr lang="en-US"/>
              <a:t> -</a:t>
            </a:r>
          </a:p>
        </p:txBody>
      </p:sp>
      <p:pic>
        <p:nvPicPr>
          <p:cNvPr id="6" name="Picture 5">
            <a:extLst>
              <a:ext uri="{FF2B5EF4-FFF2-40B4-BE49-F238E27FC236}">
                <a16:creationId xmlns:a16="http://schemas.microsoft.com/office/drawing/2014/main" id="{DFB280B4-9C3A-42C0-B486-0255FA99A3E6}"/>
              </a:ext>
            </a:extLst>
          </p:cNvPr>
          <p:cNvPicPr>
            <a:picLocks noChangeAspect="1"/>
          </p:cNvPicPr>
          <p:nvPr/>
        </p:nvPicPr>
        <p:blipFill>
          <a:blip r:embed="rId2"/>
          <a:stretch>
            <a:fillRect/>
          </a:stretch>
        </p:blipFill>
        <p:spPr>
          <a:xfrm>
            <a:off x="457200" y="1033462"/>
            <a:ext cx="8153400" cy="4791075"/>
          </a:xfrm>
          <a:prstGeom prst="rect">
            <a:avLst/>
          </a:prstGeom>
        </p:spPr>
      </p:pic>
    </p:spTree>
    <p:extLst>
      <p:ext uri="{BB962C8B-B14F-4D97-AF65-F5344CB8AC3E}">
        <p14:creationId xmlns:p14="http://schemas.microsoft.com/office/powerpoint/2010/main" val="5089203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CLI Commands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109</a:t>
            </a:fld>
            <a:r>
              <a:rPr lang="en-US"/>
              <a:t> -</a:t>
            </a:r>
          </a:p>
        </p:txBody>
      </p:sp>
      <p:pic>
        <p:nvPicPr>
          <p:cNvPr id="3" name="Picture 2">
            <a:extLst>
              <a:ext uri="{FF2B5EF4-FFF2-40B4-BE49-F238E27FC236}">
                <a16:creationId xmlns:a16="http://schemas.microsoft.com/office/drawing/2014/main" id="{7E67594A-AE73-4828-8ECB-6CBB71CF6857}"/>
              </a:ext>
            </a:extLst>
          </p:cNvPr>
          <p:cNvPicPr>
            <a:picLocks noChangeAspect="1"/>
          </p:cNvPicPr>
          <p:nvPr/>
        </p:nvPicPr>
        <p:blipFill>
          <a:blip r:embed="rId2"/>
          <a:stretch>
            <a:fillRect/>
          </a:stretch>
        </p:blipFill>
        <p:spPr>
          <a:xfrm>
            <a:off x="228600" y="1019174"/>
            <a:ext cx="8458200" cy="5381625"/>
          </a:xfrm>
          <a:prstGeom prst="rect">
            <a:avLst/>
          </a:prstGeom>
        </p:spPr>
      </p:pic>
    </p:spTree>
    <p:extLst>
      <p:ext uri="{BB962C8B-B14F-4D97-AF65-F5344CB8AC3E}">
        <p14:creationId xmlns:p14="http://schemas.microsoft.com/office/powerpoint/2010/main" val="3139179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Architecture essentials – Contin…</a:t>
            </a:r>
            <a:br>
              <a:rPr lang="en-US" dirty="0"/>
            </a:br>
            <a:endParaRPr lang="en-US" dirty="0"/>
          </a:p>
        </p:txBody>
      </p:sp>
      <p:sp>
        <p:nvSpPr>
          <p:cNvPr id="7" name="Text Placeholder 6"/>
          <p:cNvSpPr>
            <a:spLocks noGrp="1"/>
          </p:cNvSpPr>
          <p:nvPr>
            <p:ph type="body" sz="quarter" idx="10"/>
          </p:nvPr>
        </p:nvSpPr>
        <p:spPr>
          <a:xfrm>
            <a:off x="152400" y="685800"/>
            <a:ext cx="8839200" cy="4953000"/>
          </a:xfrm>
        </p:spPr>
        <p:txBody>
          <a:bodyPr/>
          <a:lstStyle/>
          <a:p>
            <a:r>
              <a:rPr lang="en-US" b="1" dirty="0"/>
              <a:t> 4. Metadata :</a:t>
            </a:r>
          </a:p>
          <a:p>
            <a:endParaRPr lang="en-US" dirty="0"/>
          </a:p>
          <a:p>
            <a:pPr marL="285750" indent="-285750">
              <a:buFont typeface="Wingdings" panose="05000000000000000000" pitchFamily="2" charset="2"/>
              <a:buChar char="Ø"/>
            </a:pPr>
            <a:r>
              <a:rPr lang="en-US" dirty="0"/>
              <a:t>Decorators are the metadata in Angular. It is used to enhance the class so it can configure the expected behavior of a class. Decorators are the core concept of when developing with Angular. User can use metadata in a class to tell Angular app that app component is a component. Metadata can attach to the Typescript through the decorator.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@pipe, @directive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22" name="TextBox 21"/>
          <p:cNvSpPr txBox="1"/>
          <p:nvPr/>
        </p:nvSpPr>
        <p:spPr>
          <a:xfrm>
            <a:off x="4787673" y="4267200"/>
            <a:ext cx="2823482" cy="369332"/>
          </a:xfrm>
          <a:prstGeom prst="rect">
            <a:avLst/>
          </a:prstGeom>
          <a:noFill/>
        </p:spPr>
        <p:txBody>
          <a:bodyPr wrap="square" rtlCol="0">
            <a:spAutoFit/>
          </a:bodyPr>
          <a:lstStyle/>
          <a:p>
            <a:pPr algn="ctr"/>
            <a:r>
              <a:rPr lang="en-US" i="1" dirty="0">
                <a:solidFill>
                  <a:schemeClr val="bg1"/>
                </a:solidFill>
              </a:rPr>
              <a:t>Click here for the answer</a:t>
            </a:r>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11</a:t>
            </a:fld>
            <a:r>
              <a:rPr lang="en-US"/>
              <a:t> -</a:t>
            </a:r>
          </a:p>
        </p:txBody>
      </p:sp>
      <p:pic>
        <p:nvPicPr>
          <p:cNvPr id="5" name="Picture 4">
            <a:extLst>
              <a:ext uri="{FF2B5EF4-FFF2-40B4-BE49-F238E27FC236}">
                <a16:creationId xmlns:a16="http://schemas.microsoft.com/office/drawing/2014/main" id="{E98C7ECC-A976-4558-8552-79C0E2F69486}"/>
              </a:ext>
            </a:extLst>
          </p:cNvPr>
          <p:cNvPicPr>
            <a:picLocks noChangeAspect="1"/>
          </p:cNvPicPr>
          <p:nvPr/>
        </p:nvPicPr>
        <p:blipFill>
          <a:blip r:embed="rId2"/>
          <a:stretch>
            <a:fillRect/>
          </a:stretch>
        </p:blipFill>
        <p:spPr>
          <a:xfrm>
            <a:off x="685800" y="2615304"/>
            <a:ext cx="4724400" cy="1299255"/>
          </a:xfrm>
          <a:prstGeom prst="rect">
            <a:avLst/>
          </a:prstGeom>
        </p:spPr>
      </p:pic>
    </p:spTree>
    <p:extLst>
      <p:ext uri="{BB962C8B-B14F-4D97-AF65-F5344CB8AC3E}">
        <p14:creationId xmlns:p14="http://schemas.microsoft.com/office/powerpoint/2010/main" val="416925785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CLI Commands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110</a:t>
            </a:fld>
            <a:r>
              <a:rPr lang="en-US"/>
              <a:t> -</a:t>
            </a:r>
          </a:p>
        </p:txBody>
      </p:sp>
      <p:pic>
        <p:nvPicPr>
          <p:cNvPr id="4" name="Picture 3">
            <a:extLst>
              <a:ext uri="{FF2B5EF4-FFF2-40B4-BE49-F238E27FC236}">
                <a16:creationId xmlns:a16="http://schemas.microsoft.com/office/drawing/2014/main" id="{837742F2-6F6D-4914-9A0B-44EE763F1168}"/>
              </a:ext>
            </a:extLst>
          </p:cNvPr>
          <p:cNvPicPr>
            <a:picLocks noChangeAspect="1"/>
          </p:cNvPicPr>
          <p:nvPr/>
        </p:nvPicPr>
        <p:blipFill>
          <a:blip r:embed="rId2"/>
          <a:stretch>
            <a:fillRect/>
          </a:stretch>
        </p:blipFill>
        <p:spPr>
          <a:xfrm>
            <a:off x="304800" y="942975"/>
            <a:ext cx="8382000" cy="4772025"/>
          </a:xfrm>
          <a:prstGeom prst="rect">
            <a:avLst/>
          </a:prstGeom>
        </p:spPr>
      </p:pic>
    </p:spTree>
    <p:extLst>
      <p:ext uri="{BB962C8B-B14F-4D97-AF65-F5344CB8AC3E}">
        <p14:creationId xmlns:p14="http://schemas.microsoft.com/office/powerpoint/2010/main" val="407726067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CLI Commands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111</a:t>
            </a:fld>
            <a:r>
              <a:rPr lang="en-US"/>
              <a:t> -</a:t>
            </a:r>
          </a:p>
        </p:txBody>
      </p:sp>
      <p:pic>
        <p:nvPicPr>
          <p:cNvPr id="3" name="Picture 2">
            <a:extLst>
              <a:ext uri="{FF2B5EF4-FFF2-40B4-BE49-F238E27FC236}">
                <a16:creationId xmlns:a16="http://schemas.microsoft.com/office/drawing/2014/main" id="{18761F20-D915-433F-904E-136B3346DCB3}"/>
              </a:ext>
            </a:extLst>
          </p:cNvPr>
          <p:cNvPicPr>
            <a:picLocks noChangeAspect="1"/>
          </p:cNvPicPr>
          <p:nvPr/>
        </p:nvPicPr>
        <p:blipFill>
          <a:blip r:embed="rId2"/>
          <a:stretch>
            <a:fillRect/>
          </a:stretch>
        </p:blipFill>
        <p:spPr>
          <a:xfrm>
            <a:off x="457200" y="1204912"/>
            <a:ext cx="8229599" cy="4448175"/>
          </a:xfrm>
          <a:prstGeom prst="rect">
            <a:avLst/>
          </a:prstGeom>
        </p:spPr>
      </p:pic>
    </p:spTree>
    <p:extLst>
      <p:ext uri="{BB962C8B-B14F-4D97-AF65-F5344CB8AC3E}">
        <p14:creationId xmlns:p14="http://schemas.microsoft.com/office/powerpoint/2010/main" val="340726657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CLI Commands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112</a:t>
            </a:fld>
            <a:r>
              <a:rPr lang="en-US"/>
              <a:t> -</a:t>
            </a:r>
          </a:p>
        </p:txBody>
      </p:sp>
      <p:pic>
        <p:nvPicPr>
          <p:cNvPr id="4" name="Picture 3">
            <a:extLst>
              <a:ext uri="{FF2B5EF4-FFF2-40B4-BE49-F238E27FC236}">
                <a16:creationId xmlns:a16="http://schemas.microsoft.com/office/drawing/2014/main" id="{98ACC8E1-E05E-4668-B6AB-2D62B4C6E53E}"/>
              </a:ext>
            </a:extLst>
          </p:cNvPr>
          <p:cNvPicPr>
            <a:picLocks noChangeAspect="1"/>
          </p:cNvPicPr>
          <p:nvPr/>
        </p:nvPicPr>
        <p:blipFill>
          <a:blip r:embed="rId2"/>
          <a:stretch>
            <a:fillRect/>
          </a:stretch>
        </p:blipFill>
        <p:spPr>
          <a:xfrm>
            <a:off x="457200" y="914400"/>
            <a:ext cx="8229599" cy="4543425"/>
          </a:xfrm>
          <a:prstGeom prst="rect">
            <a:avLst/>
          </a:prstGeom>
        </p:spPr>
      </p:pic>
    </p:spTree>
    <p:extLst>
      <p:ext uri="{BB962C8B-B14F-4D97-AF65-F5344CB8AC3E}">
        <p14:creationId xmlns:p14="http://schemas.microsoft.com/office/powerpoint/2010/main" val="237260121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CLI Commands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113</a:t>
            </a:fld>
            <a:r>
              <a:rPr lang="en-US"/>
              <a:t> -</a:t>
            </a:r>
          </a:p>
        </p:txBody>
      </p:sp>
      <p:pic>
        <p:nvPicPr>
          <p:cNvPr id="3" name="Picture 2">
            <a:extLst>
              <a:ext uri="{FF2B5EF4-FFF2-40B4-BE49-F238E27FC236}">
                <a16:creationId xmlns:a16="http://schemas.microsoft.com/office/drawing/2014/main" id="{A1205372-4A57-4987-8491-ECA1347E26EC}"/>
              </a:ext>
            </a:extLst>
          </p:cNvPr>
          <p:cNvPicPr>
            <a:picLocks noChangeAspect="1"/>
          </p:cNvPicPr>
          <p:nvPr/>
        </p:nvPicPr>
        <p:blipFill>
          <a:blip r:embed="rId2"/>
          <a:stretch>
            <a:fillRect/>
          </a:stretch>
        </p:blipFill>
        <p:spPr>
          <a:xfrm>
            <a:off x="228600" y="771524"/>
            <a:ext cx="8534399" cy="5629275"/>
          </a:xfrm>
          <a:prstGeom prst="rect">
            <a:avLst/>
          </a:prstGeom>
        </p:spPr>
      </p:pic>
    </p:spTree>
    <p:extLst>
      <p:ext uri="{BB962C8B-B14F-4D97-AF65-F5344CB8AC3E}">
        <p14:creationId xmlns:p14="http://schemas.microsoft.com/office/powerpoint/2010/main" val="66357749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CLI Commands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114</a:t>
            </a:fld>
            <a:r>
              <a:rPr lang="en-US"/>
              <a:t> -</a:t>
            </a:r>
          </a:p>
        </p:txBody>
      </p:sp>
      <p:pic>
        <p:nvPicPr>
          <p:cNvPr id="4" name="Picture 3">
            <a:extLst>
              <a:ext uri="{FF2B5EF4-FFF2-40B4-BE49-F238E27FC236}">
                <a16:creationId xmlns:a16="http://schemas.microsoft.com/office/drawing/2014/main" id="{C48E0493-6D37-4ACC-B114-7A58EAE8A8AF}"/>
              </a:ext>
            </a:extLst>
          </p:cNvPr>
          <p:cNvPicPr>
            <a:picLocks noChangeAspect="1"/>
          </p:cNvPicPr>
          <p:nvPr/>
        </p:nvPicPr>
        <p:blipFill>
          <a:blip r:embed="rId2"/>
          <a:stretch>
            <a:fillRect/>
          </a:stretch>
        </p:blipFill>
        <p:spPr>
          <a:xfrm>
            <a:off x="457200" y="1066800"/>
            <a:ext cx="7848600" cy="1495425"/>
          </a:xfrm>
          <a:prstGeom prst="rect">
            <a:avLst/>
          </a:prstGeom>
        </p:spPr>
      </p:pic>
    </p:spTree>
    <p:extLst>
      <p:ext uri="{BB962C8B-B14F-4D97-AF65-F5344CB8AC3E}">
        <p14:creationId xmlns:p14="http://schemas.microsoft.com/office/powerpoint/2010/main" val="287003253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additional references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115</a:t>
            </a:fld>
            <a:r>
              <a:rPr lang="en-US"/>
              <a:t> -</a:t>
            </a:r>
          </a:p>
        </p:txBody>
      </p:sp>
      <p:sp>
        <p:nvSpPr>
          <p:cNvPr id="3" name="TextBox 2">
            <a:extLst>
              <a:ext uri="{FF2B5EF4-FFF2-40B4-BE49-F238E27FC236}">
                <a16:creationId xmlns:a16="http://schemas.microsoft.com/office/drawing/2014/main" id="{7F1AE7B7-505D-4532-A004-16EACFF903E4}"/>
              </a:ext>
            </a:extLst>
          </p:cNvPr>
          <p:cNvSpPr txBox="1"/>
          <p:nvPr/>
        </p:nvSpPr>
        <p:spPr>
          <a:xfrm>
            <a:off x="152400" y="1313876"/>
            <a:ext cx="8283293" cy="4524315"/>
          </a:xfrm>
          <a:prstGeom prst="rect">
            <a:avLst/>
          </a:prstGeom>
          <a:noFill/>
        </p:spPr>
        <p:txBody>
          <a:bodyPr wrap="none" rtlCol="0">
            <a:spAutoFit/>
          </a:bodyPr>
          <a:lstStyle/>
          <a:p>
            <a:r>
              <a:rPr lang="en-US" dirty="0"/>
              <a:t>Angular State management: </a:t>
            </a:r>
            <a:r>
              <a:rPr lang="en-US" dirty="0">
                <a:hlinkClick r:id="rId2" tooltip="https://redux.js.org/"/>
              </a:rPr>
              <a:t>https://redux.js.org/</a:t>
            </a:r>
            <a:endParaRPr lang="en-US" dirty="0"/>
          </a:p>
          <a:p>
            <a:r>
              <a:rPr lang="en-US" dirty="0">
                <a:hlinkClick r:id="rId3" tooltip="https://blog.angular-university.io/angular-ngrx-store-and-effects-crash-course/"/>
              </a:rPr>
              <a:t>https://blog.angular-university.io/angular-ngrx-store-and-effects-crash-course/</a:t>
            </a:r>
            <a:endParaRPr lang="en-US" dirty="0"/>
          </a:p>
          <a:p>
            <a:r>
              <a:rPr lang="en-US" dirty="0"/>
              <a:t>Angular Storage : </a:t>
            </a:r>
            <a:r>
              <a:rPr lang="en-US" dirty="0">
                <a:hlinkClick r:id="rId4" tooltip="https://www.npmjs.com/package/angular-web-storage"/>
              </a:rPr>
              <a:t>https://www.npmjs.com/package/angular-web-storage</a:t>
            </a:r>
            <a:endParaRPr lang="en-US" dirty="0"/>
          </a:p>
          <a:p>
            <a:r>
              <a:rPr lang="en-US" dirty="0"/>
              <a:t>Debugging : </a:t>
            </a:r>
            <a:r>
              <a:rPr lang="en-US" dirty="0">
                <a:hlinkClick r:id="rId5" tooltip="https://augury.rangle.io/"/>
              </a:rPr>
              <a:t>https://augury.rangle.io/</a:t>
            </a:r>
            <a:endParaRPr lang="en-US" dirty="0"/>
          </a:p>
          <a:p>
            <a:endParaRPr lang="en-US" dirty="0"/>
          </a:p>
          <a:p>
            <a:r>
              <a:rPr lang="en-US" dirty="0"/>
              <a:t>Architecture of angular application : </a:t>
            </a:r>
            <a:r>
              <a:rPr lang="en-US" dirty="0">
                <a:hlinkClick r:id="rId6" tooltip="https://nx.dev/angular/getting-started/what-is-nx"/>
              </a:rPr>
              <a:t>https://nx.dev/angular/getting-started/what-is-nx</a:t>
            </a:r>
            <a:endParaRPr lang="en-US" dirty="0"/>
          </a:p>
          <a:p>
            <a:r>
              <a:rPr lang="en-US" dirty="0"/>
              <a:t>Style Guide: </a:t>
            </a:r>
            <a:r>
              <a:rPr lang="en-US" dirty="0">
                <a:hlinkClick r:id="rId7" tooltip="https://angular.io/guide/styleguide"/>
              </a:rPr>
              <a:t>https://angular.io/guide/styleguide</a:t>
            </a:r>
            <a:endParaRPr lang="en-US" dirty="0"/>
          </a:p>
          <a:p>
            <a:endParaRPr lang="en-US" dirty="0"/>
          </a:p>
          <a:p>
            <a:r>
              <a:rPr lang="en-US" dirty="0"/>
              <a:t>Reuse components in your application </a:t>
            </a:r>
          </a:p>
          <a:p>
            <a:endParaRPr lang="en-US" dirty="0"/>
          </a:p>
          <a:p>
            <a:r>
              <a:rPr lang="en-US" dirty="0">
                <a:hlinkClick r:id="rId8"/>
              </a:rPr>
              <a:t>https://material.agnular.io</a:t>
            </a:r>
            <a:r>
              <a:rPr lang="en-US" dirty="0"/>
              <a:t> </a:t>
            </a:r>
          </a:p>
          <a:p>
            <a:r>
              <a:rPr lang="en-US" dirty="0">
                <a:hlinkClick r:id="rId9" tooltip="https://primefaces.org/primeng/#/"/>
              </a:rPr>
              <a:t>https://primefaces.org/primeng/#/</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2978822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Questions</a:t>
            </a:r>
          </a:p>
        </p:txBody>
      </p:sp>
      <p:sp>
        <p:nvSpPr>
          <p:cNvPr id="4" name="Text Placeholder 3"/>
          <p:cNvSpPr>
            <a:spLocks noGrp="1"/>
          </p:cNvSpPr>
          <p:nvPr>
            <p:ph type="body" sz="quarter" idx="10"/>
          </p:nvPr>
        </p:nvSpPr>
        <p:spPr>
          <a:xfrm>
            <a:off x="748748" y="1143000"/>
            <a:ext cx="7629939" cy="1371600"/>
          </a:xfrm>
        </p:spPr>
        <p:txBody>
          <a:bodyPr/>
          <a:lstStyle/>
          <a:p>
            <a:pPr algn="ctr"/>
            <a:r>
              <a:rPr lang="en-US" sz="7200" dirty="0"/>
              <a:t>Questions?</a:t>
            </a:r>
          </a:p>
        </p:txBody>
      </p:sp>
      <p:sp>
        <p:nvSpPr>
          <p:cNvPr id="9"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116</a:t>
            </a:fld>
            <a:r>
              <a:rPr lang="en-US"/>
              <a:t> -</a:t>
            </a:r>
          </a:p>
        </p:txBody>
      </p:sp>
      <p:sp>
        <p:nvSpPr>
          <p:cNvPr id="3" name="Rectangle 2">
            <a:extLst>
              <a:ext uri="{FF2B5EF4-FFF2-40B4-BE49-F238E27FC236}">
                <a16:creationId xmlns:a16="http://schemas.microsoft.com/office/drawing/2014/main" id="{F33446AB-F0A7-4CC3-9236-D5C870148531}"/>
              </a:ext>
            </a:extLst>
          </p:cNvPr>
          <p:cNvSpPr/>
          <p:nvPr/>
        </p:nvSpPr>
        <p:spPr>
          <a:xfrm>
            <a:off x="3247791" y="3811368"/>
            <a:ext cx="2648417" cy="646331"/>
          </a:xfrm>
          <a:prstGeom prst="rect">
            <a:avLst/>
          </a:prstGeom>
        </p:spPr>
        <p:txBody>
          <a:bodyPr wrap="none">
            <a:spAutoFit/>
          </a:bodyPr>
          <a:lstStyle/>
          <a:p>
            <a:pPr algn="ctr"/>
            <a:r>
              <a:rPr lang="en-US" dirty="0"/>
              <a:t>Thank you</a:t>
            </a:r>
          </a:p>
          <a:p>
            <a:pPr algn="ctr"/>
            <a:r>
              <a:rPr lang="en-US" dirty="0"/>
              <a:t>Venkatesh Reddy Madduri</a:t>
            </a:r>
          </a:p>
        </p:txBody>
      </p:sp>
    </p:spTree>
    <p:extLst>
      <p:ext uri="{BB962C8B-B14F-4D97-AF65-F5344CB8AC3E}">
        <p14:creationId xmlns:p14="http://schemas.microsoft.com/office/powerpoint/2010/main" val="4039406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Architecture essentials – Contin…</a:t>
            </a:r>
            <a:br>
              <a:rPr lang="en-US" dirty="0"/>
            </a:br>
            <a:endParaRPr lang="en-US" dirty="0"/>
          </a:p>
        </p:txBody>
      </p:sp>
      <p:sp>
        <p:nvSpPr>
          <p:cNvPr id="7" name="Text Placeholder 6"/>
          <p:cNvSpPr>
            <a:spLocks noGrp="1"/>
          </p:cNvSpPr>
          <p:nvPr>
            <p:ph type="body" sz="quarter" idx="10"/>
          </p:nvPr>
        </p:nvSpPr>
        <p:spPr>
          <a:xfrm>
            <a:off x="152400" y="685800"/>
            <a:ext cx="8839200" cy="5943600"/>
          </a:xfrm>
        </p:spPr>
        <p:txBody>
          <a:bodyPr/>
          <a:lstStyle/>
          <a:p>
            <a:r>
              <a:rPr lang="en-US" b="1" dirty="0"/>
              <a:t> 5. Data binding :</a:t>
            </a:r>
            <a:endParaRPr lang="en-US" dirty="0"/>
          </a:p>
          <a:p>
            <a:pPr marL="285750" indent="-285750">
              <a:buFont typeface="Wingdings" panose="05000000000000000000" pitchFamily="2" charset="2"/>
              <a:buChar char="Ø"/>
            </a:pPr>
            <a:r>
              <a:rPr lang="en-US" dirty="0"/>
              <a:t>Angular allows communication between a component and a DOM. Making it very easy to define interactive application without pulling and pushing the data.</a:t>
            </a:r>
          </a:p>
          <a:p>
            <a:r>
              <a:rPr lang="en-US" b="1" dirty="0"/>
              <a:t>     There are two types of data binding.</a:t>
            </a:r>
            <a:endParaRPr lang="en-US" dirty="0"/>
          </a:p>
          <a:p>
            <a:pPr marL="285750" indent="-285750">
              <a:buFont typeface="Wingdings" panose="05000000000000000000" pitchFamily="2" charset="2"/>
              <a:buChar char="Ø"/>
            </a:pPr>
            <a:r>
              <a:rPr lang="en-US" b="1" dirty="0"/>
              <a:t>Event Binding: </a:t>
            </a:r>
            <a:r>
              <a:rPr lang="en-US" dirty="0"/>
              <a:t>Our app responds to user input in the target environment by updating our application data.</a:t>
            </a:r>
          </a:p>
          <a:p>
            <a:pPr marL="285750" indent="-285750">
              <a:buFont typeface="Wingdings" panose="05000000000000000000" pitchFamily="2" charset="2"/>
              <a:buChar char="Ø"/>
            </a:pPr>
            <a:r>
              <a:rPr lang="en-US" b="1" dirty="0"/>
              <a:t>Property Binding: </a:t>
            </a:r>
            <a:r>
              <a:rPr lang="en-US" dirty="0"/>
              <a:t>Interpolates values that are computed from application data into the HTML.</a:t>
            </a:r>
          </a:p>
          <a:p>
            <a:pPr marL="285750" indent="-285750">
              <a:buFont typeface="Wingdings" panose="05000000000000000000" pitchFamily="2" charset="2"/>
              <a:buChar char="Ø"/>
            </a:pPr>
            <a:r>
              <a:rPr lang="en-US" dirty="0"/>
              <a:t>Interpolation: {{value}} Interpolation adds the value of the property to the component.</a:t>
            </a:r>
          </a:p>
          <a:p>
            <a:pPr marL="285750" indent="-285750">
              <a:buFont typeface="Wingdings" panose="05000000000000000000" pitchFamily="2" charset="2"/>
              <a:buChar char="Ø"/>
            </a:pPr>
            <a:endParaRPr lang="en-US" dirty="0"/>
          </a:p>
          <a:p>
            <a:r>
              <a:rPr lang="en-US" dirty="0"/>
              <a:t>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r>
              <a:rPr lang="en-US" b="1" dirty="0"/>
              <a:t>Property binding: [property]=”value”</a:t>
            </a:r>
          </a:p>
          <a:p>
            <a:r>
              <a:rPr lang="en-US" dirty="0"/>
              <a:t> A value has been passed from a component to a special property, with property binding which can be a simple html attribute.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22" name="TextBox 21"/>
          <p:cNvSpPr txBox="1"/>
          <p:nvPr/>
        </p:nvSpPr>
        <p:spPr>
          <a:xfrm>
            <a:off x="4787673" y="4267200"/>
            <a:ext cx="2823482" cy="369332"/>
          </a:xfrm>
          <a:prstGeom prst="rect">
            <a:avLst/>
          </a:prstGeom>
          <a:noFill/>
        </p:spPr>
        <p:txBody>
          <a:bodyPr wrap="square" rtlCol="0">
            <a:spAutoFit/>
          </a:bodyPr>
          <a:lstStyle/>
          <a:p>
            <a:pPr algn="ctr"/>
            <a:r>
              <a:rPr lang="en-US" i="1" dirty="0">
                <a:solidFill>
                  <a:schemeClr val="bg1"/>
                </a:solidFill>
              </a:rPr>
              <a:t>Click here for the answer</a:t>
            </a:r>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12</a:t>
            </a:fld>
            <a:r>
              <a:rPr lang="en-US"/>
              <a:t> -</a:t>
            </a:r>
          </a:p>
        </p:txBody>
      </p:sp>
      <p:pic>
        <p:nvPicPr>
          <p:cNvPr id="3" name="Picture 2">
            <a:extLst>
              <a:ext uri="{FF2B5EF4-FFF2-40B4-BE49-F238E27FC236}">
                <a16:creationId xmlns:a16="http://schemas.microsoft.com/office/drawing/2014/main" id="{7EF3E73F-075D-47E8-911D-6F4FD821F721}"/>
              </a:ext>
            </a:extLst>
          </p:cNvPr>
          <p:cNvPicPr>
            <a:picLocks noChangeAspect="1"/>
          </p:cNvPicPr>
          <p:nvPr/>
        </p:nvPicPr>
        <p:blipFill>
          <a:blip r:embed="rId2"/>
          <a:stretch>
            <a:fillRect/>
          </a:stretch>
        </p:blipFill>
        <p:spPr>
          <a:xfrm>
            <a:off x="1981200" y="3276600"/>
            <a:ext cx="4191000" cy="977849"/>
          </a:xfrm>
          <a:prstGeom prst="rect">
            <a:avLst/>
          </a:prstGeom>
        </p:spPr>
      </p:pic>
      <p:pic>
        <p:nvPicPr>
          <p:cNvPr id="4" name="Picture 3">
            <a:extLst>
              <a:ext uri="{FF2B5EF4-FFF2-40B4-BE49-F238E27FC236}">
                <a16:creationId xmlns:a16="http://schemas.microsoft.com/office/drawing/2014/main" id="{27741840-1043-4FD5-903F-C03E528AF72B}"/>
              </a:ext>
            </a:extLst>
          </p:cNvPr>
          <p:cNvPicPr>
            <a:picLocks noChangeAspect="1"/>
          </p:cNvPicPr>
          <p:nvPr/>
        </p:nvPicPr>
        <p:blipFill>
          <a:blip r:embed="rId3"/>
          <a:stretch>
            <a:fillRect/>
          </a:stretch>
        </p:blipFill>
        <p:spPr>
          <a:xfrm>
            <a:off x="304800" y="5568434"/>
            <a:ext cx="4953000" cy="678884"/>
          </a:xfrm>
          <a:prstGeom prst="rect">
            <a:avLst/>
          </a:prstGeom>
        </p:spPr>
      </p:pic>
    </p:spTree>
    <p:extLst>
      <p:ext uri="{BB962C8B-B14F-4D97-AF65-F5344CB8AC3E}">
        <p14:creationId xmlns:p14="http://schemas.microsoft.com/office/powerpoint/2010/main" val="1772833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Architecture essentials – Contin…</a:t>
            </a:r>
            <a:br>
              <a:rPr lang="en-US" dirty="0"/>
            </a:br>
            <a:endParaRPr lang="en-US" dirty="0"/>
          </a:p>
        </p:txBody>
      </p:sp>
      <p:sp>
        <p:nvSpPr>
          <p:cNvPr id="7" name="Text Placeholder 6"/>
          <p:cNvSpPr>
            <a:spLocks noGrp="1"/>
          </p:cNvSpPr>
          <p:nvPr>
            <p:ph type="body" sz="quarter" idx="10"/>
          </p:nvPr>
        </p:nvSpPr>
        <p:spPr>
          <a:xfrm>
            <a:off x="152400" y="685800"/>
            <a:ext cx="8839200" cy="5943600"/>
          </a:xfrm>
        </p:spPr>
        <p:txBody>
          <a:bodyPr/>
          <a:lstStyle/>
          <a:p>
            <a:r>
              <a:rPr lang="en-US" b="1" dirty="0"/>
              <a:t> 5. Data binding :</a:t>
            </a:r>
            <a:endParaRPr lang="en-US" dirty="0"/>
          </a:p>
          <a:p>
            <a:pPr marL="285750" indent="-285750">
              <a:buFont typeface="Wingdings" panose="05000000000000000000" pitchFamily="2" charset="2"/>
              <a:buChar char="Ø"/>
            </a:pPr>
            <a:r>
              <a:rPr lang="en-US" dirty="0"/>
              <a:t>Angular allows communication between a component and a DOM. Making it very easy to define interactive application without pulling and pushing the data.</a:t>
            </a:r>
          </a:p>
          <a:p>
            <a:r>
              <a:rPr lang="en-US" b="1" dirty="0"/>
              <a:t>     There are two types of data binding.</a:t>
            </a:r>
            <a:endParaRPr lang="en-US" dirty="0"/>
          </a:p>
          <a:p>
            <a:pPr marL="285750" indent="-285750">
              <a:buFont typeface="Wingdings" panose="05000000000000000000" pitchFamily="2" charset="2"/>
              <a:buChar char="Ø"/>
            </a:pPr>
            <a:r>
              <a:rPr lang="en-US" b="1" dirty="0"/>
              <a:t>Event Binding: </a:t>
            </a:r>
            <a:r>
              <a:rPr lang="en-US" dirty="0"/>
              <a:t>Our app responds to user input in the target environment by updating our application data.</a:t>
            </a:r>
          </a:p>
          <a:p>
            <a:pPr marL="285750" indent="-285750">
              <a:buFont typeface="Wingdings" panose="05000000000000000000" pitchFamily="2" charset="2"/>
              <a:buChar char="Ø"/>
            </a:pPr>
            <a:r>
              <a:rPr lang="en-US" b="1" dirty="0"/>
              <a:t>Property Binding: </a:t>
            </a:r>
            <a:r>
              <a:rPr lang="en-US" dirty="0"/>
              <a:t>Interpolates values that are computed from application data into the HTML.</a:t>
            </a:r>
          </a:p>
          <a:p>
            <a:pPr marL="285750" indent="-285750">
              <a:buFont typeface="Wingdings" panose="05000000000000000000" pitchFamily="2" charset="2"/>
              <a:buChar char="Ø"/>
            </a:pPr>
            <a:r>
              <a:rPr lang="en-US" dirty="0"/>
              <a:t>Interpolation: {{value}} Interpolation adds the value of the property to the component.</a:t>
            </a:r>
          </a:p>
          <a:p>
            <a:pPr marL="285750" indent="-285750">
              <a:buFont typeface="Wingdings" panose="05000000000000000000" pitchFamily="2" charset="2"/>
              <a:buChar char="Ø"/>
            </a:pPr>
            <a:endParaRPr lang="en-US" dirty="0"/>
          </a:p>
          <a:p>
            <a:r>
              <a:rPr lang="en-US" dirty="0"/>
              <a:t>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r>
              <a:rPr lang="en-US" b="1" dirty="0"/>
              <a:t>Property binding: [property]=”value”</a:t>
            </a:r>
          </a:p>
          <a:p>
            <a:r>
              <a:rPr lang="en-US" dirty="0"/>
              <a:t> A value has been passed from a component to a special property, with property binding which can be a simple html attribute.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22" name="TextBox 21"/>
          <p:cNvSpPr txBox="1"/>
          <p:nvPr/>
        </p:nvSpPr>
        <p:spPr>
          <a:xfrm>
            <a:off x="4787673" y="4267200"/>
            <a:ext cx="2823482" cy="369332"/>
          </a:xfrm>
          <a:prstGeom prst="rect">
            <a:avLst/>
          </a:prstGeom>
          <a:noFill/>
        </p:spPr>
        <p:txBody>
          <a:bodyPr wrap="square" rtlCol="0">
            <a:spAutoFit/>
          </a:bodyPr>
          <a:lstStyle/>
          <a:p>
            <a:pPr algn="ctr"/>
            <a:r>
              <a:rPr lang="en-US" i="1" dirty="0">
                <a:solidFill>
                  <a:schemeClr val="bg1"/>
                </a:solidFill>
              </a:rPr>
              <a:t>Click here for the answer</a:t>
            </a:r>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13</a:t>
            </a:fld>
            <a:r>
              <a:rPr lang="en-US"/>
              <a:t> -</a:t>
            </a:r>
          </a:p>
        </p:txBody>
      </p:sp>
      <p:pic>
        <p:nvPicPr>
          <p:cNvPr id="3" name="Picture 2">
            <a:extLst>
              <a:ext uri="{FF2B5EF4-FFF2-40B4-BE49-F238E27FC236}">
                <a16:creationId xmlns:a16="http://schemas.microsoft.com/office/drawing/2014/main" id="{7EF3E73F-075D-47E8-911D-6F4FD821F721}"/>
              </a:ext>
            </a:extLst>
          </p:cNvPr>
          <p:cNvPicPr>
            <a:picLocks noChangeAspect="1"/>
          </p:cNvPicPr>
          <p:nvPr/>
        </p:nvPicPr>
        <p:blipFill>
          <a:blip r:embed="rId2"/>
          <a:stretch>
            <a:fillRect/>
          </a:stretch>
        </p:blipFill>
        <p:spPr>
          <a:xfrm>
            <a:off x="1981200" y="3276600"/>
            <a:ext cx="4191000" cy="977849"/>
          </a:xfrm>
          <a:prstGeom prst="rect">
            <a:avLst/>
          </a:prstGeom>
        </p:spPr>
      </p:pic>
      <p:pic>
        <p:nvPicPr>
          <p:cNvPr id="4" name="Picture 3">
            <a:extLst>
              <a:ext uri="{FF2B5EF4-FFF2-40B4-BE49-F238E27FC236}">
                <a16:creationId xmlns:a16="http://schemas.microsoft.com/office/drawing/2014/main" id="{27741840-1043-4FD5-903F-C03E528AF72B}"/>
              </a:ext>
            </a:extLst>
          </p:cNvPr>
          <p:cNvPicPr>
            <a:picLocks noChangeAspect="1"/>
          </p:cNvPicPr>
          <p:nvPr/>
        </p:nvPicPr>
        <p:blipFill>
          <a:blip r:embed="rId3"/>
          <a:stretch>
            <a:fillRect/>
          </a:stretch>
        </p:blipFill>
        <p:spPr>
          <a:xfrm>
            <a:off x="304800" y="5568434"/>
            <a:ext cx="4953000" cy="678884"/>
          </a:xfrm>
          <a:prstGeom prst="rect">
            <a:avLst/>
          </a:prstGeom>
        </p:spPr>
      </p:pic>
    </p:spTree>
    <p:extLst>
      <p:ext uri="{BB962C8B-B14F-4D97-AF65-F5344CB8AC3E}">
        <p14:creationId xmlns:p14="http://schemas.microsoft.com/office/powerpoint/2010/main" val="3497209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Architecture essentials – Contin…</a:t>
            </a:r>
            <a:br>
              <a:rPr lang="en-US" dirty="0"/>
            </a:br>
            <a:endParaRPr lang="en-US" dirty="0"/>
          </a:p>
        </p:txBody>
      </p:sp>
      <p:sp>
        <p:nvSpPr>
          <p:cNvPr id="7" name="Text Placeholder 6"/>
          <p:cNvSpPr>
            <a:spLocks noGrp="1"/>
          </p:cNvSpPr>
          <p:nvPr>
            <p:ph type="body" sz="quarter" idx="10"/>
          </p:nvPr>
        </p:nvSpPr>
        <p:spPr>
          <a:xfrm>
            <a:off x="152400" y="685800"/>
            <a:ext cx="8839200" cy="5943600"/>
          </a:xfrm>
        </p:spPr>
        <p:txBody>
          <a:bodyPr/>
          <a:lstStyle/>
          <a:p>
            <a:r>
              <a:rPr lang="en-US" b="1" dirty="0"/>
              <a:t> 5. Data binding :</a:t>
            </a: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22" name="TextBox 21"/>
          <p:cNvSpPr txBox="1"/>
          <p:nvPr/>
        </p:nvSpPr>
        <p:spPr>
          <a:xfrm>
            <a:off x="4787673" y="4267200"/>
            <a:ext cx="2823482" cy="369332"/>
          </a:xfrm>
          <a:prstGeom prst="rect">
            <a:avLst/>
          </a:prstGeom>
          <a:noFill/>
        </p:spPr>
        <p:txBody>
          <a:bodyPr wrap="square" rtlCol="0">
            <a:spAutoFit/>
          </a:bodyPr>
          <a:lstStyle/>
          <a:p>
            <a:pPr algn="ctr"/>
            <a:r>
              <a:rPr lang="en-US" i="1" dirty="0">
                <a:solidFill>
                  <a:schemeClr val="bg1"/>
                </a:solidFill>
              </a:rPr>
              <a:t>Click here for the answer</a:t>
            </a:r>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14</a:t>
            </a:fld>
            <a:r>
              <a:rPr lang="en-US"/>
              <a:t> -</a:t>
            </a:r>
          </a:p>
        </p:txBody>
      </p:sp>
      <p:pic>
        <p:nvPicPr>
          <p:cNvPr id="5" name="Picture 4">
            <a:extLst>
              <a:ext uri="{FF2B5EF4-FFF2-40B4-BE49-F238E27FC236}">
                <a16:creationId xmlns:a16="http://schemas.microsoft.com/office/drawing/2014/main" id="{01196BDB-FA9A-4834-B92A-4BEC1D4FF38A}"/>
              </a:ext>
            </a:extLst>
          </p:cNvPr>
          <p:cNvPicPr>
            <a:picLocks noChangeAspect="1"/>
          </p:cNvPicPr>
          <p:nvPr/>
        </p:nvPicPr>
        <p:blipFill>
          <a:blip r:embed="rId2"/>
          <a:stretch>
            <a:fillRect/>
          </a:stretch>
        </p:blipFill>
        <p:spPr>
          <a:xfrm>
            <a:off x="1752600" y="1162050"/>
            <a:ext cx="4495800" cy="4095750"/>
          </a:xfrm>
          <a:prstGeom prst="rect">
            <a:avLst/>
          </a:prstGeom>
        </p:spPr>
      </p:pic>
    </p:spTree>
    <p:extLst>
      <p:ext uri="{BB962C8B-B14F-4D97-AF65-F5344CB8AC3E}">
        <p14:creationId xmlns:p14="http://schemas.microsoft.com/office/powerpoint/2010/main" val="4007161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Architecture essentials – Contin…</a:t>
            </a:r>
            <a:br>
              <a:rPr lang="en-US" dirty="0"/>
            </a:br>
            <a:endParaRPr lang="en-US" dirty="0"/>
          </a:p>
        </p:txBody>
      </p:sp>
      <p:sp>
        <p:nvSpPr>
          <p:cNvPr id="7" name="Text Placeholder 6"/>
          <p:cNvSpPr>
            <a:spLocks noGrp="1"/>
          </p:cNvSpPr>
          <p:nvPr>
            <p:ph type="body" sz="quarter" idx="10"/>
          </p:nvPr>
        </p:nvSpPr>
        <p:spPr>
          <a:xfrm>
            <a:off x="152400" y="685800"/>
            <a:ext cx="8839200" cy="5943600"/>
          </a:xfrm>
        </p:spPr>
        <p:txBody>
          <a:bodyPr/>
          <a:lstStyle/>
          <a:p>
            <a:r>
              <a:rPr lang="en-US" b="1" dirty="0"/>
              <a:t> 6. Directives:</a:t>
            </a:r>
          </a:p>
          <a:p>
            <a:endParaRPr lang="en-US" b="1" dirty="0"/>
          </a:p>
          <a:p>
            <a:pPr marL="285750" indent="-285750">
              <a:buFont typeface="Wingdings" panose="05000000000000000000" pitchFamily="2" charset="2"/>
              <a:buChar char="Ø"/>
            </a:pPr>
            <a:r>
              <a:rPr lang="en-US" dirty="0"/>
              <a:t>Directives used for expanding the functionality of HTML elements. There are three types of directives in Angular are Component , Structural Directive  and Attribute directive.</a:t>
            </a:r>
          </a:p>
          <a:p>
            <a:endParaRPr lang="en-US" dirty="0"/>
          </a:p>
          <a:p>
            <a:pPr lvl="2"/>
            <a:r>
              <a:rPr lang="en-US" sz="1600" dirty="0"/>
              <a:t>Components—directives with a template.</a:t>
            </a:r>
          </a:p>
          <a:p>
            <a:pPr lvl="2"/>
            <a:r>
              <a:rPr lang="en-US" sz="1600" dirty="0"/>
              <a:t>Structural directives—change the DOM layout by adding and removing DOM elements.</a:t>
            </a:r>
          </a:p>
          <a:p>
            <a:pPr lvl="2"/>
            <a:r>
              <a:rPr lang="en-US" sz="1600" dirty="0"/>
              <a:t>Attribute directives—change the appearance or behavior of an element, component, or another directive.</a:t>
            </a:r>
          </a:p>
          <a:p>
            <a:endParaRPr lang="en-US" dirty="0"/>
          </a:p>
          <a:p>
            <a:pPr marL="285750" indent="-285750">
              <a:buFont typeface="Wingdings" panose="05000000000000000000" pitchFamily="2" charset="2"/>
              <a:buChar char="Ø"/>
            </a:pPr>
            <a:r>
              <a:rPr lang="en-US" dirty="0"/>
              <a:t>Components are the most common of the three directives. </a:t>
            </a:r>
          </a:p>
          <a:p>
            <a:pPr marL="285750" indent="-285750">
              <a:buFont typeface="Wingdings" panose="05000000000000000000" pitchFamily="2" charset="2"/>
              <a:buChar char="Ø"/>
            </a:pPr>
            <a:r>
              <a:rPr lang="en-US" dirty="0"/>
              <a:t>Structural Directives change the structure of the view. Two examples are </a:t>
            </a:r>
            <a:r>
              <a:rPr lang="en-US" dirty="0" err="1">
                <a:hlinkClick r:id="rId2">
                  <a:extLst>
                    <a:ext uri="{A12FA001-AC4F-418D-AE19-62706E023703}">
                      <ahyp:hlinkClr xmlns:ahyp="http://schemas.microsoft.com/office/drawing/2018/hyperlinkcolor" val="tx"/>
                    </a:ext>
                  </a:extLst>
                </a:hlinkClick>
              </a:rPr>
              <a:t>NgFor</a:t>
            </a:r>
            <a:r>
              <a:rPr lang="en-US" dirty="0"/>
              <a:t> and </a:t>
            </a:r>
            <a:r>
              <a:rPr lang="en-US" dirty="0" err="1">
                <a:hlinkClick r:id="rId3">
                  <a:extLst>
                    <a:ext uri="{A12FA001-AC4F-418D-AE19-62706E023703}">
                      <ahyp:hlinkClr xmlns:ahyp="http://schemas.microsoft.com/office/drawing/2018/hyperlinkcolor" val="tx"/>
                    </a:ext>
                  </a:extLst>
                </a:hlinkClick>
              </a:rPr>
              <a:t>NgIf</a:t>
            </a:r>
            <a:r>
              <a:rPr lang="en-US" dirty="0"/>
              <a:t>.</a:t>
            </a:r>
          </a:p>
          <a:p>
            <a:pPr marL="285750" indent="-285750">
              <a:buFont typeface="Wingdings" panose="05000000000000000000" pitchFamily="2" charset="2"/>
              <a:buChar char="Ø"/>
            </a:pPr>
            <a:r>
              <a:rPr lang="en-US" dirty="0"/>
              <a:t>Attribute directives are used as attributes of elements. Angular directives like: ngClass which is a better example of excising angular attribute directive.</a:t>
            </a:r>
          </a:p>
          <a:p>
            <a:endParaRPr lang="en-US"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15</a:t>
            </a:fld>
            <a:r>
              <a:rPr lang="en-US"/>
              <a:t> -</a:t>
            </a:r>
          </a:p>
        </p:txBody>
      </p:sp>
      <p:pic>
        <p:nvPicPr>
          <p:cNvPr id="5" name="Picture 4">
            <a:extLst>
              <a:ext uri="{FF2B5EF4-FFF2-40B4-BE49-F238E27FC236}">
                <a16:creationId xmlns:a16="http://schemas.microsoft.com/office/drawing/2014/main" id="{D61C738D-D60E-41B8-928B-3CF64341236A}"/>
              </a:ext>
            </a:extLst>
          </p:cNvPr>
          <p:cNvPicPr>
            <a:picLocks noChangeAspect="1"/>
          </p:cNvPicPr>
          <p:nvPr/>
        </p:nvPicPr>
        <p:blipFill>
          <a:blip r:embed="rId4"/>
          <a:stretch>
            <a:fillRect/>
          </a:stretch>
        </p:blipFill>
        <p:spPr>
          <a:xfrm>
            <a:off x="457200" y="4724400"/>
            <a:ext cx="3827318" cy="1295400"/>
          </a:xfrm>
          <a:prstGeom prst="rect">
            <a:avLst/>
          </a:prstGeom>
        </p:spPr>
      </p:pic>
      <p:pic>
        <p:nvPicPr>
          <p:cNvPr id="6" name="Picture 5">
            <a:extLst>
              <a:ext uri="{FF2B5EF4-FFF2-40B4-BE49-F238E27FC236}">
                <a16:creationId xmlns:a16="http://schemas.microsoft.com/office/drawing/2014/main" id="{5E96B694-02DF-477C-A5DC-C10D635CC188}"/>
              </a:ext>
            </a:extLst>
          </p:cNvPr>
          <p:cNvPicPr>
            <a:picLocks noChangeAspect="1"/>
          </p:cNvPicPr>
          <p:nvPr/>
        </p:nvPicPr>
        <p:blipFill>
          <a:blip r:embed="rId5"/>
          <a:stretch>
            <a:fillRect/>
          </a:stretch>
        </p:blipFill>
        <p:spPr>
          <a:xfrm>
            <a:off x="4542183" y="4800600"/>
            <a:ext cx="4297017" cy="536572"/>
          </a:xfrm>
          <a:prstGeom prst="rect">
            <a:avLst/>
          </a:prstGeom>
        </p:spPr>
      </p:pic>
    </p:spTree>
    <p:extLst>
      <p:ext uri="{BB962C8B-B14F-4D97-AF65-F5344CB8AC3E}">
        <p14:creationId xmlns:p14="http://schemas.microsoft.com/office/powerpoint/2010/main" val="2099473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Architecture essentials – Contin…</a:t>
            </a:r>
            <a:br>
              <a:rPr lang="en-US" dirty="0"/>
            </a:br>
            <a:endParaRPr lang="en-US" dirty="0"/>
          </a:p>
        </p:txBody>
      </p:sp>
      <p:sp>
        <p:nvSpPr>
          <p:cNvPr id="7" name="Text Placeholder 6"/>
          <p:cNvSpPr>
            <a:spLocks noGrp="1"/>
          </p:cNvSpPr>
          <p:nvPr>
            <p:ph type="body" sz="quarter" idx="10"/>
          </p:nvPr>
        </p:nvSpPr>
        <p:spPr>
          <a:xfrm>
            <a:off x="152400" y="685800"/>
            <a:ext cx="8839200" cy="5943600"/>
          </a:xfrm>
        </p:spPr>
        <p:txBody>
          <a:bodyPr/>
          <a:lstStyle/>
          <a:p>
            <a:r>
              <a:rPr lang="en-US" b="1" dirty="0"/>
              <a:t> 7. Services:</a:t>
            </a:r>
          </a:p>
          <a:p>
            <a:endParaRPr lang="en-US" b="1" dirty="0"/>
          </a:p>
          <a:p>
            <a:r>
              <a:rPr lang="en-US" dirty="0"/>
              <a:t>Services used to reuse the code. The services can be used in more than one component. The decorator provides the meta-data that allows our services to be injected into the client component as a dependency. </a:t>
            </a:r>
          </a:p>
          <a:p>
            <a:endParaRPr lang="en-US" dirty="0"/>
          </a:p>
          <a:p>
            <a:r>
              <a:rPr lang="en-US" b="1" dirty="0"/>
              <a:t>Why Services:</a:t>
            </a:r>
          </a:p>
          <a:p>
            <a:endParaRPr lang="en-US" dirty="0"/>
          </a:p>
          <a:p>
            <a:pPr marL="285750" indent="-285750">
              <a:buFont typeface="Wingdings" panose="05000000000000000000" pitchFamily="2" charset="2"/>
              <a:buChar char="Ø"/>
            </a:pPr>
            <a:r>
              <a:rPr lang="en-US" dirty="0"/>
              <a:t>Components shouldn't fetch or save data directly and they certainly shouldn't knowingly present fake data. They should focus on presenting data and delegate data access to a service.</a:t>
            </a:r>
          </a:p>
          <a:p>
            <a:endParaRPr lang="en-US"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16</a:t>
            </a:fld>
            <a:r>
              <a:rPr lang="en-US"/>
              <a:t> -</a:t>
            </a:r>
          </a:p>
        </p:txBody>
      </p:sp>
      <p:pic>
        <p:nvPicPr>
          <p:cNvPr id="3" name="Picture 2">
            <a:extLst>
              <a:ext uri="{FF2B5EF4-FFF2-40B4-BE49-F238E27FC236}">
                <a16:creationId xmlns:a16="http://schemas.microsoft.com/office/drawing/2014/main" id="{7014DADD-3975-40AD-9DCC-2CBBF542EF2A}"/>
              </a:ext>
            </a:extLst>
          </p:cNvPr>
          <p:cNvPicPr>
            <a:picLocks noChangeAspect="1"/>
          </p:cNvPicPr>
          <p:nvPr/>
        </p:nvPicPr>
        <p:blipFill>
          <a:blip r:embed="rId2"/>
          <a:stretch>
            <a:fillRect/>
          </a:stretch>
        </p:blipFill>
        <p:spPr>
          <a:xfrm>
            <a:off x="533400" y="3909391"/>
            <a:ext cx="3752850" cy="2262809"/>
          </a:xfrm>
          <a:prstGeom prst="rect">
            <a:avLst/>
          </a:prstGeom>
        </p:spPr>
      </p:pic>
      <p:pic>
        <p:nvPicPr>
          <p:cNvPr id="4" name="Picture 3">
            <a:extLst>
              <a:ext uri="{FF2B5EF4-FFF2-40B4-BE49-F238E27FC236}">
                <a16:creationId xmlns:a16="http://schemas.microsoft.com/office/drawing/2014/main" id="{D82F3D28-CA42-4FF1-A941-72C509E99FBA}"/>
              </a:ext>
            </a:extLst>
          </p:cNvPr>
          <p:cNvPicPr>
            <a:picLocks noChangeAspect="1"/>
          </p:cNvPicPr>
          <p:nvPr/>
        </p:nvPicPr>
        <p:blipFill>
          <a:blip r:embed="rId3"/>
          <a:stretch>
            <a:fillRect/>
          </a:stretch>
        </p:blipFill>
        <p:spPr>
          <a:xfrm>
            <a:off x="4629150" y="4038600"/>
            <a:ext cx="3752850" cy="428625"/>
          </a:xfrm>
          <a:prstGeom prst="rect">
            <a:avLst/>
          </a:prstGeom>
        </p:spPr>
      </p:pic>
    </p:spTree>
    <p:extLst>
      <p:ext uri="{BB962C8B-B14F-4D97-AF65-F5344CB8AC3E}">
        <p14:creationId xmlns:p14="http://schemas.microsoft.com/office/powerpoint/2010/main" val="855504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Architecture essentials – Contin…</a:t>
            </a:r>
            <a:br>
              <a:rPr lang="en-US" dirty="0"/>
            </a:br>
            <a:endParaRPr lang="en-US" dirty="0"/>
          </a:p>
        </p:txBody>
      </p:sp>
      <p:sp>
        <p:nvSpPr>
          <p:cNvPr id="7" name="Text Placeholder 6"/>
          <p:cNvSpPr>
            <a:spLocks noGrp="1"/>
          </p:cNvSpPr>
          <p:nvPr>
            <p:ph type="body" sz="quarter" idx="10"/>
          </p:nvPr>
        </p:nvSpPr>
        <p:spPr>
          <a:xfrm>
            <a:off x="152400" y="685800"/>
            <a:ext cx="8839200" cy="5943600"/>
          </a:xfrm>
        </p:spPr>
        <p:txBody>
          <a:bodyPr/>
          <a:lstStyle/>
          <a:p>
            <a:r>
              <a:rPr lang="en-US" b="1" dirty="0"/>
              <a:t> 8. Dependency Injection:</a:t>
            </a:r>
          </a:p>
          <a:p>
            <a:endParaRPr lang="en-US" b="1" dirty="0"/>
          </a:p>
          <a:p>
            <a:pPr marL="285750" indent="-285750">
              <a:buFont typeface="Wingdings" panose="05000000000000000000" pitchFamily="2" charset="2"/>
              <a:buChar char="Ø"/>
            </a:pPr>
            <a:r>
              <a:rPr lang="en-US" dirty="0"/>
              <a:t>It is a design pattern for efficiency and modularity. </a:t>
            </a:r>
            <a:r>
              <a:rPr lang="en-US" b="1" dirty="0"/>
              <a:t>DI</a:t>
            </a:r>
            <a:r>
              <a:rPr lang="en-US" dirty="0"/>
              <a:t> is wired into Angular into an Angular framework and used everywhere to provide new component with new services. </a:t>
            </a:r>
            <a:endParaRPr lang="en-US" b="1" dirty="0"/>
          </a:p>
          <a:p>
            <a:endParaRPr lang="en-US" b="1" dirty="0"/>
          </a:p>
          <a:p>
            <a:endParaRPr lang="en-US" dirty="0"/>
          </a:p>
          <a:p>
            <a:endParaRPr lang="en-US" dirty="0"/>
          </a:p>
          <a:p>
            <a:r>
              <a:rPr lang="en-US" dirty="0"/>
              <a:t> Pipes</a:t>
            </a:r>
          </a:p>
          <a:p>
            <a:endParaRPr lang="en-US" dirty="0"/>
          </a:p>
          <a:p>
            <a:pPr marL="285750" indent="-285750">
              <a:buFont typeface="Wingdings" panose="05000000000000000000" pitchFamily="2" charset="2"/>
              <a:buChar char="Ø"/>
            </a:pPr>
            <a:r>
              <a:rPr lang="en-US" dirty="0"/>
              <a:t>A class with the @Pipe decorator defines a function which transforms an input value to output value for display in an amount.</a:t>
            </a:r>
          </a:p>
          <a:p>
            <a:pPr marL="285750" indent="-285750">
              <a:buFont typeface="Wingdings" panose="05000000000000000000" pitchFamily="2" charset="2"/>
              <a:buChar char="Ø"/>
            </a:pPr>
            <a:r>
              <a:rPr lang="en-US" dirty="0"/>
              <a:t>Angular defines various pipes like data pipe and currency pipe; for a complete list and we can also define new pipes. To specify a value transformation in a HTML template, use the </a:t>
            </a:r>
            <a:r>
              <a:rPr lang="en-US" b="1" dirty="0"/>
              <a:t>pipe operator (|).</a:t>
            </a:r>
            <a:endParaRPr lang="en-US" dirty="0"/>
          </a:p>
          <a:p>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17</a:t>
            </a:fld>
            <a:r>
              <a:rPr lang="en-US"/>
              <a:t> -</a:t>
            </a:r>
          </a:p>
        </p:txBody>
      </p:sp>
      <p:pic>
        <p:nvPicPr>
          <p:cNvPr id="8" name="Picture 7">
            <a:extLst>
              <a:ext uri="{FF2B5EF4-FFF2-40B4-BE49-F238E27FC236}">
                <a16:creationId xmlns:a16="http://schemas.microsoft.com/office/drawing/2014/main" id="{1F01481B-B93D-4308-A700-EB2F9FDB54EF}"/>
              </a:ext>
            </a:extLst>
          </p:cNvPr>
          <p:cNvPicPr>
            <a:picLocks noChangeAspect="1"/>
          </p:cNvPicPr>
          <p:nvPr/>
        </p:nvPicPr>
        <p:blipFill>
          <a:blip r:embed="rId2"/>
          <a:stretch>
            <a:fillRect/>
          </a:stretch>
        </p:blipFill>
        <p:spPr>
          <a:xfrm>
            <a:off x="1600200" y="1981200"/>
            <a:ext cx="4038600" cy="762000"/>
          </a:xfrm>
          <a:prstGeom prst="rect">
            <a:avLst/>
          </a:prstGeom>
        </p:spPr>
      </p:pic>
      <p:pic>
        <p:nvPicPr>
          <p:cNvPr id="5" name="Picture 4">
            <a:extLst>
              <a:ext uri="{FF2B5EF4-FFF2-40B4-BE49-F238E27FC236}">
                <a16:creationId xmlns:a16="http://schemas.microsoft.com/office/drawing/2014/main" id="{54358550-689A-4B74-8F71-4789770A4727}"/>
              </a:ext>
            </a:extLst>
          </p:cNvPr>
          <p:cNvPicPr>
            <a:picLocks noChangeAspect="1"/>
          </p:cNvPicPr>
          <p:nvPr/>
        </p:nvPicPr>
        <p:blipFill>
          <a:blip r:embed="rId3"/>
          <a:stretch>
            <a:fillRect/>
          </a:stretch>
        </p:blipFill>
        <p:spPr>
          <a:xfrm>
            <a:off x="1891748" y="4724400"/>
            <a:ext cx="3366052" cy="352425"/>
          </a:xfrm>
          <a:prstGeom prst="rect">
            <a:avLst/>
          </a:prstGeom>
        </p:spPr>
      </p:pic>
    </p:spTree>
    <p:extLst>
      <p:ext uri="{BB962C8B-B14F-4D97-AF65-F5344CB8AC3E}">
        <p14:creationId xmlns:p14="http://schemas.microsoft.com/office/powerpoint/2010/main" val="3533784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Installation – </a:t>
            </a:r>
          </a:p>
        </p:txBody>
      </p:sp>
      <p:sp>
        <p:nvSpPr>
          <p:cNvPr id="7" name="Text Placeholder 6"/>
          <p:cNvSpPr>
            <a:spLocks noGrp="1"/>
          </p:cNvSpPr>
          <p:nvPr>
            <p:ph type="body" sz="quarter" idx="10"/>
          </p:nvPr>
        </p:nvSpPr>
        <p:spPr>
          <a:xfrm>
            <a:off x="152400" y="685800"/>
            <a:ext cx="8839200" cy="5943600"/>
          </a:xfrm>
        </p:spPr>
        <p:txBody>
          <a:bodyPr/>
          <a:lstStyle/>
          <a:p>
            <a:r>
              <a:rPr lang="en-US" b="1" dirty="0"/>
              <a:t> To install Angular 8, we require the following things</a:t>
            </a:r>
          </a:p>
          <a:p>
            <a:endParaRPr lang="en-US" dirty="0"/>
          </a:p>
          <a:p>
            <a:pPr marL="285750" indent="-285750">
              <a:buFont typeface="Wingdings" panose="05000000000000000000" pitchFamily="2" charset="2"/>
              <a:buChar char="Ø"/>
            </a:pPr>
            <a:r>
              <a:rPr lang="en-US" dirty="0"/>
              <a:t>OS (Windows 10/Linux)    </a:t>
            </a:r>
          </a:p>
          <a:p>
            <a:pPr marL="285750" indent="-285750">
              <a:buFont typeface="Wingdings" panose="05000000000000000000" pitchFamily="2" charset="2"/>
              <a:buChar char="Ø"/>
            </a:pPr>
            <a:r>
              <a:rPr lang="en-US" dirty="0"/>
              <a:t>Node.js (12.6.0)</a:t>
            </a:r>
          </a:p>
          <a:p>
            <a:pPr marL="285750" indent="-285750">
              <a:buFont typeface="Wingdings" panose="05000000000000000000" pitchFamily="2" charset="2"/>
              <a:buChar char="Ø"/>
            </a:pPr>
            <a:r>
              <a:rPr lang="en-US" dirty="0"/>
              <a:t>NPM</a:t>
            </a:r>
          </a:p>
          <a:p>
            <a:pPr marL="285750" indent="-285750">
              <a:buFont typeface="Wingdings" panose="05000000000000000000" pitchFamily="2" charset="2"/>
              <a:buChar char="Ø"/>
            </a:pPr>
            <a:r>
              <a:rPr lang="en-US" dirty="0"/>
              <a:t>Angular CLI(Command Line Interface)</a:t>
            </a:r>
          </a:p>
          <a:p>
            <a:pPr marL="285750" indent="-285750">
              <a:buFont typeface="Wingdings" panose="05000000000000000000" pitchFamily="2" charset="2"/>
              <a:buChar char="Ø"/>
            </a:pPr>
            <a:r>
              <a:rPr lang="en-US" dirty="0"/>
              <a:t>An IDE for writing our code(VS code)</a:t>
            </a:r>
          </a:p>
          <a:p>
            <a:pPr marL="285750" indent="-285750">
              <a:buFont typeface="Wingdings" panose="05000000000000000000" pitchFamily="2" charset="2"/>
              <a:buChar char="Ø"/>
            </a:pPr>
            <a:r>
              <a:rPr lang="en-US" dirty="0"/>
              <a:t>Git</a:t>
            </a:r>
          </a:p>
          <a:p>
            <a:r>
              <a:rPr lang="en-US" b="1" dirty="0"/>
              <a:t>After installing these in our system, we have to know what these things are:</a:t>
            </a:r>
            <a:endParaRPr lang="en-US" dirty="0"/>
          </a:p>
          <a:p>
            <a:r>
              <a:rPr lang="en-US" b="1" dirty="0"/>
              <a:t>Node.js: </a:t>
            </a:r>
            <a:r>
              <a:rPr lang="en-US" dirty="0"/>
              <a:t>Node.js is open-source, cross-platform JavaScript runtime environment that executes JavaScript code outside a browser. And it is developed by </a:t>
            </a:r>
            <a:r>
              <a:rPr lang="en-US" b="1" dirty="0"/>
              <a:t>Ryan Dahl</a:t>
            </a:r>
            <a:r>
              <a:rPr lang="en-US" dirty="0"/>
              <a:t> wrote in C, C++, and JavaScript. It is free to use and run on various platforms (Windows, Linux, UNIX, Mac, etc. It can generate dynamic page content and can add, delete, and modify data in the database. Node.js file have extension </a:t>
            </a:r>
            <a:r>
              <a:rPr lang="en-US" b="1" dirty="0"/>
              <a:t>“.</a:t>
            </a:r>
            <a:r>
              <a:rPr lang="en-US" b="1" dirty="0" err="1"/>
              <a:t>js</a:t>
            </a:r>
            <a:r>
              <a:rPr lang="en-US" b="1" dirty="0"/>
              <a:t>”.</a:t>
            </a:r>
            <a:endParaRPr lang="en-US" dirty="0"/>
          </a:p>
          <a:p>
            <a:r>
              <a:rPr lang="en-US" b="1" dirty="0"/>
              <a:t>NPM</a:t>
            </a:r>
            <a:r>
              <a:rPr lang="en-US" dirty="0"/>
              <a:t>: NPM is a package manager in node.js packages. </a:t>
            </a:r>
            <a:r>
              <a:rPr lang="en-US" b="1" dirty="0">
                <a:hlinkClick r:id="rId2"/>
              </a:rPr>
              <a:t>www.npmjs.com</a:t>
            </a:r>
            <a:r>
              <a:rPr lang="en-US" dirty="0"/>
              <a:t> hosts millions of free packages to download and use. The NPM program is installed in our computer when we install node.js. A package in node.js contains the entire package we need for a module. Downloading a package is very compatible. Open the command-line interface and say NPM to download the packages which we want. If we want to download a package called </a:t>
            </a:r>
            <a:r>
              <a:rPr lang="en-US" b="1" dirty="0"/>
              <a:t>“upper-case”: </a:t>
            </a: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18</a:t>
            </a:fld>
            <a:r>
              <a:rPr lang="en-US"/>
              <a:t> -</a:t>
            </a:r>
          </a:p>
        </p:txBody>
      </p:sp>
      <p:pic>
        <p:nvPicPr>
          <p:cNvPr id="3" name="Picture 2">
            <a:extLst>
              <a:ext uri="{FF2B5EF4-FFF2-40B4-BE49-F238E27FC236}">
                <a16:creationId xmlns:a16="http://schemas.microsoft.com/office/drawing/2014/main" id="{862ED90D-512D-419D-9EA2-0C57D053AF84}"/>
              </a:ext>
            </a:extLst>
          </p:cNvPr>
          <p:cNvPicPr>
            <a:picLocks noChangeAspect="1"/>
          </p:cNvPicPr>
          <p:nvPr/>
        </p:nvPicPr>
        <p:blipFill>
          <a:blip r:embed="rId3"/>
          <a:stretch>
            <a:fillRect/>
          </a:stretch>
        </p:blipFill>
        <p:spPr>
          <a:xfrm>
            <a:off x="1219200" y="6155635"/>
            <a:ext cx="2771775" cy="247650"/>
          </a:xfrm>
          <a:prstGeom prst="rect">
            <a:avLst/>
          </a:prstGeom>
        </p:spPr>
      </p:pic>
    </p:spTree>
    <p:extLst>
      <p:ext uri="{BB962C8B-B14F-4D97-AF65-F5344CB8AC3E}">
        <p14:creationId xmlns:p14="http://schemas.microsoft.com/office/powerpoint/2010/main" val="1881455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Installation – </a:t>
            </a:r>
          </a:p>
        </p:txBody>
      </p:sp>
      <p:sp>
        <p:nvSpPr>
          <p:cNvPr id="7" name="Text Placeholder 6"/>
          <p:cNvSpPr>
            <a:spLocks noGrp="1"/>
          </p:cNvSpPr>
          <p:nvPr>
            <p:ph type="body" sz="quarter" idx="10"/>
          </p:nvPr>
        </p:nvSpPr>
        <p:spPr>
          <a:xfrm>
            <a:off x="152400" y="685800"/>
            <a:ext cx="8839200" cy="5943600"/>
          </a:xfrm>
        </p:spPr>
        <p:txBody>
          <a:bodyPr/>
          <a:lstStyle/>
          <a:p>
            <a:r>
              <a:rPr lang="en-US" b="1" dirty="0"/>
              <a:t> To install Angular 8, we require the following things</a:t>
            </a:r>
          </a:p>
          <a:p>
            <a:endParaRPr lang="en-US" b="1" dirty="0"/>
          </a:p>
          <a:p>
            <a:r>
              <a:rPr lang="en-US" b="1" dirty="0"/>
              <a:t>Angular CLI: </a:t>
            </a:r>
            <a:r>
              <a:rPr lang="en-US" dirty="0"/>
              <a:t>Angular CLI is known as Angular Command-line interface. An Angular CLI is used for creating a project. It can be used to create content, services, pipes, directives, and many more; also, it helps in building, serving, testing, etc. It makes Angular Development workflow much easier and faster.</a:t>
            </a:r>
          </a:p>
          <a:p>
            <a:r>
              <a:rPr lang="en-US" b="1" dirty="0"/>
              <a:t>IDE (Visual Studio): </a:t>
            </a:r>
            <a:r>
              <a:rPr lang="en-US" dirty="0"/>
              <a:t>Microsoft Visual Studio is an integrated development environment developed by </a:t>
            </a:r>
            <a:r>
              <a:rPr lang="en-US" b="1" dirty="0"/>
              <a:t>Microsoft</a:t>
            </a:r>
            <a:r>
              <a:rPr lang="en-US" dirty="0"/>
              <a:t> and it is written in C++ and C#. It is used to create computer programs, as well as websites, web apps, and mobile applications. The visual studio uses Microsoft Software Development platforms such as Windows API, Windows Forms, Windows Presentation Foundation, Windows Store, and Microsoft Silver light. It has produced both native codes and managed code.</a:t>
            </a:r>
          </a:p>
          <a:p>
            <a:r>
              <a:rPr lang="en-US" dirty="0"/>
              <a:t>VS code is light and easy to set up. It is free to use and provide a massive number of extensions that increase your productivity.</a:t>
            </a:r>
          </a:p>
          <a:p>
            <a:r>
              <a:rPr lang="en-US" dirty="0"/>
              <a:t>We can download the VS Code from here: </a:t>
            </a:r>
            <a:r>
              <a:rPr lang="en-US" b="1" dirty="0">
                <a:hlinkClick r:id="rId2"/>
              </a:rPr>
              <a:t>https://code.visualstudio.com</a:t>
            </a:r>
            <a:r>
              <a:rPr lang="en-US" dirty="0"/>
              <a:t>.</a:t>
            </a:r>
          </a:p>
          <a:p>
            <a:r>
              <a:rPr lang="en-US" b="1" dirty="0"/>
              <a:t>Git: </a:t>
            </a:r>
            <a:r>
              <a:rPr lang="en-US" dirty="0"/>
              <a:t>Git is a distributed version control system used for tracking changes in source code during software development. It is designed for spreading work among programmers. But it is used to track any set of change in files. </a:t>
            </a:r>
            <a:r>
              <a:rPr lang="en-US" b="1" dirty="0"/>
              <a:t>Linus Torvalds</a:t>
            </a:r>
            <a:r>
              <a:rPr lang="en-US" dirty="0"/>
              <a:t> created it in 2005 for developing the Linux kernel. Git is free and open-source software distribution system under the term of the GNU(General Public License) version 2. </a:t>
            </a:r>
          </a:p>
          <a:p>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19</a:t>
            </a:fld>
            <a:r>
              <a:rPr lang="en-US"/>
              <a:t> -</a:t>
            </a:r>
          </a:p>
        </p:txBody>
      </p:sp>
    </p:spTree>
    <p:extLst>
      <p:ext uri="{BB962C8B-B14F-4D97-AF65-F5344CB8AC3E}">
        <p14:creationId xmlns:p14="http://schemas.microsoft.com/office/powerpoint/2010/main" val="2694835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 Introduction</a:t>
            </a:r>
            <a:br>
              <a:rPr lang="en-US" dirty="0"/>
            </a:br>
            <a:endParaRPr lang="en-US" dirty="0"/>
          </a:p>
        </p:txBody>
      </p:sp>
      <p:sp>
        <p:nvSpPr>
          <p:cNvPr id="3" name="Text Placeholder 2"/>
          <p:cNvSpPr>
            <a:spLocks noGrp="1"/>
          </p:cNvSpPr>
          <p:nvPr>
            <p:ph type="body" sz="quarter" idx="11"/>
          </p:nvPr>
        </p:nvSpPr>
        <p:spPr>
          <a:xfrm>
            <a:off x="152400" y="1219200"/>
            <a:ext cx="8991600" cy="5486400"/>
          </a:xfrm>
        </p:spPr>
        <p:txBody>
          <a:bodyPr/>
          <a:lstStyle/>
          <a:p>
            <a:endParaRPr lang="en-US" dirty="0"/>
          </a:p>
          <a:p>
            <a:pPr marL="285750" indent="-285750">
              <a:buFont typeface="Wingdings" panose="05000000000000000000" pitchFamily="2" charset="2"/>
              <a:buChar char="Ø"/>
            </a:pPr>
            <a:r>
              <a:rPr lang="en-US" dirty="0"/>
              <a:t>Angular is a Framework of </a:t>
            </a:r>
            <a:r>
              <a:rPr lang="en-US" b="1" dirty="0"/>
              <a:t>JavaScript</a:t>
            </a:r>
            <a:r>
              <a:rPr lang="en-US" dirty="0"/>
              <a:t> used to build web and mobile applications. Angular 8 is a client-side TypeScript based structure which is used to create dynamic web applications. Its first version was released by </a:t>
            </a:r>
            <a:r>
              <a:rPr lang="en-US" b="1" dirty="0"/>
              <a:t>Google</a:t>
            </a:r>
            <a:r>
              <a:rPr lang="en-US" dirty="0"/>
              <a:t> in </a:t>
            </a:r>
            <a:r>
              <a:rPr lang="en-US" b="1" dirty="0"/>
              <a:t>2012</a:t>
            </a:r>
            <a:r>
              <a:rPr lang="en-US" dirty="0"/>
              <a:t> and named as Angular JS. Angular 8 is the updated version of Angular2.</a:t>
            </a:r>
          </a:p>
          <a:p>
            <a:pPr marL="285750" indent="-285750">
              <a:buFont typeface="Wingdings" panose="05000000000000000000" pitchFamily="2" charset="2"/>
              <a:buChar char="Ø"/>
            </a:pPr>
            <a:r>
              <a:rPr lang="en-US" dirty="0"/>
              <a:t>Before starting Angular, we must have a good understanding of </a:t>
            </a:r>
            <a:r>
              <a:rPr lang="en-US" b="1" dirty="0"/>
              <a:t>JavaScript</a:t>
            </a:r>
            <a:r>
              <a:rPr lang="en-US" dirty="0"/>
              <a:t>, </a:t>
            </a:r>
            <a:r>
              <a:rPr lang="en-US" b="1" dirty="0"/>
              <a:t>HTML</a:t>
            </a:r>
            <a:r>
              <a:rPr lang="en-US" dirty="0"/>
              <a:t>, </a:t>
            </a:r>
            <a:r>
              <a:rPr lang="en-US" b="1" dirty="0"/>
              <a:t>CSS,</a:t>
            </a:r>
            <a:r>
              <a:rPr lang="en-US" dirty="0"/>
              <a:t> </a:t>
            </a:r>
            <a:r>
              <a:rPr lang="en-US" b="1" dirty="0"/>
              <a:t>AJAX, and TypeScript.</a:t>
            </a:r>
            <a:endParaRPr lang="en-US" dirty="0"/>
          </a:p>
          <a:p>
            <a:pPr marL="285750" indent="-285750">
              <a:buFont typeface="Wingdings" panose="05000000000000000000" pitchFamily="2" charset="2"/>
              <a:buChar char="Ø"/>
            </a:pPr>
            <a:r>
              <a:rPr lang="en-US" dirty="0"/>
              <a:t>Angular 8 is a great </a:t>
            </a:r>
            <a:r>
              <a:rPr lang="en-US" b="1" dirty="0"/>
              <a:t>UI </a:t>
            </a:r>
            <a:r>
              <a:rPr lang="en-US" dirty="0"/>
              <a:t>(User Interface) library for the developers. Angular is a reusable UI component helps us constructing attractive, consistent, and functional web pages and web application. Angular 8 is a JavaScript framework which makes us able to create an attractive </a:t>
            </a:r>
            <a:r>
              <a:rPr lang="en-US" b="1" dirty="0"/>
              <a:t>Single Page Applications </a:t>
            </a:r>
            <a:r>
              <a:rPr lang="en-US" dirty="0"/>
              <a:t>(SPAs). </a:t>
            </a:r>
            <a:r>
              <a:rPr lang="en-US" i="1" dirty="0"/>
              <a:t>“A single page application is a web application or a website which provides a fluid, reactive, and fast application same as a desktop application. It contains menu, buttons, and blocks on a single page and when a user clicks on them, it dynamically rewrites the current page without loading new pages from the server so that its speed is fast.”</a:t>
            </a: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2</a:t>
            </a:fld>
            <a:r>
              <a:rPr lang="en-US"/>
              <a:t> -</a:t>
            </a:r>
          </a:p>
        </p:txBody>
      </p:sp>
    </p:spTree>
    <p:extLst>
      <p:ext uri="{BB962C8B-B14F-4D97-AF65-F5344CB8AC3E}">
        <p14:creationId xmlns:p14="http://schemas.microsoft.com/office/powerpoint/2010/main" val="2557008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Project Creation – </a:t>
            </a:r>
          </a:p>
        </p:txBody>
      </p:sp>
      <p:sp>
        <p:nvSpPr>
          <p:cNvPr id="7" name="Text Placeholder 6"/>
          <p:cNvSpPr>
            <a:spLocks noGrp="1"/>
          </p:cNvSpPr>
          <p:nvPr>
            <p:ph type="body" sz="quarter" idx="10"/>
          </p:nvPr>
        </p:nvSpPr>
        <p:spPr>
          <a:xfrm>
            <a:off x="152400" y="685800"/>
            <a:ext cx="8839200" cy="5943600"/>
          </a:xfrm>
        </p:spPr>
        <p:txBody>
          <a:bodyPr/>
          <a:lstStyle/>
          <a:p>
            <a:r>
              <a:rPr lang="en-US" b="1" dirty="0"/>
              <a:t> ng new ng-training</a:t>
            </a:r>
          </a:p>
          <a:p>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20</a:t>
            </a:fld>
            <a:r>
              <a:rPr lang="en-US"/>
              <a:t> -</a:t>
            </a:r>
          </a:p>
        </p:txBody>
      </p:sp>
      <p:pic>
        <p:nvPicPr>
          <p:cNvPr id="3074" name="Picture 7" descr="image019">
            <a:extLst>
              <a:ext uri="{FF2B5EF4-FFF2-40B4-BE49-F238E27FC236}">
                <a16:creationId xmlns:a16="http://schemas.microsoft.com/office/drawing/2014/main" id="{D65C709F-33B0-46E9-85AC-7F356E705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1181642"/>
            <a:ext cx="8772525"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0524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Project File Structure – </a:t>
            </a:r>
          </a:p>
        </p:txBody>
      </p:sp>
      <p:sp>
        <p:nvSpPr>
          <p:cNvPr id="7" name="Text Placeholder 6"/>
          <p:cNvSpPr>
            <a:spLocks noGrp="1"/>
          </p:cNvSpPr>
          <p:nvPr>
            <p:ph type="body" sz="quarter" idx="10"/>
          </p:nvPr>
        </p:nvSpPr>
        <p:spPr>
          <a:xfrm>
            <a:off x="152400" y="685800"/>
            <a:ext cx="8839200" cy="5943600"/>
          </a:xfrm>
        </p:spPr>
        <p:txBody>
          <a:bodyPr/>
          <a:lstStyle/>
          <a:p>
            <a:pPr marL="285750" indent="-285750">
              <a:buFont typeface="Wingdings" panose="05000000000000000000" pitchFamily="2" charset="2"/>
              <a:buChar char="Ø"/>
            </a:pPr>
            <a:r>
              <a:rPr lang="en-US" b="1" dirty="0"/>
              <a:t> </a:t>
            </a:r>
            <a:r>
              <a:rPr lang="en-US" dirty="0"/>
              <a:t>A file structure contains the files for one or more projects. A project is the set of files that comprise an application on a shareable library. An angular module is used to group related angular components, services, directives, etc.</a:t>
            </a:r>
          </a:p>
          <a:p>
            <a:pPr marL="285750" indent="-285750">
              <a:buFont typeface="Wingdings" panose="05000000000000000000" pitchFamily="2" charset="2"/>
              <a:buChar char="Ø"/>
            </a:pPr>
            <a:r>
              <a:rPr lang="en-US" dirty="0"/>
              <a:t>Let see the structure of the Angular 8 app on VS code IDE for Angular development, and we can use either Web Storm IDE or Visual Studio IDE. Both are better. Here, we are using the </a:t>
            </a:r>
            <a:r>
              <a:rPr lang="en-US" dirty="0" err="1"/>
              <a:t>VScode</a:t>
            </a:r>
            <a:r>
              <a:rPr lang="en-US" dirty="0"/>
              <a:t> IDE.</a:t>
            </a:r>
          </a:p>
          <a:p>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21</a:t>
            </a:fld>
            <a:r>
              <a:rPr lang="en-US"/>
              <a:t> -</a:t>
            </a:r>
          </a:p>
        </p:txBody>
      </p:sp>
      <p:pic>
        <p:nvPicPr>
          <p:cNvPr id="4098" name="Picture 2" descr="Angular 8 File Structure">
            <a:extLst>
              <a:ext uri="{FF2B5EF4-FFF2-40B4-BE49-F238E27FC236}">
                <a16:creationId xmlns:a16="http://schemas.microsoft.com/office/drawing/2014/main" id="{3A8510D8-3201-4340-B1FE-695F4D0452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2102126"/>
            <a:ext cx="41910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8418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Project File Structure – </a:t>
            </a:r>
          </a:p>
        </p:txBody>
      </p:sp>
      <p:sp>
        <p:nvSpPr>
          <p:cNvPr id="7" name="Text Placeholder 6"/>
          <p:cNvSpPr>
            <a:spLocks noGrp="1"/>
          </p:cNvSpPr>
          <p:nvPr>
            <p:ph type="body" sz="quarter" idx="10"/>
          </p:nvPr>
        </p:nvSpPr>
        <p:spPr>
          <a:xfrm>
            <a:off x="152400" y="685800"/>
            <a:ext cx="8839200" cy="5943600"/>
          </a:xfrm>
        </p:spPr>
        <p:txBody>
          <a:bodyPr/>
          <a:lstStyle/>
          <a:p>
            <a:pPr marL="285750" indent="-285750">
              <a:buFont typeface="Wingdings" panose="05000000000000000000" pitchFamily="2" charset="2"/>
              <a:buChar char="Ø"/>
            </a:pPr>
            <a:r>
              <a:rPr lang="en-US" b="1" dirty="0" err="1"/>
              <a:t>Src</a:t>
            </a:r>
            <a:r>
              <a:rPr lang="en-US" b="1" dirty="0"/>
              <a:t> folder </a:t>
            </a: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22</a:t>
            </a:fld>
            <a:r>
              <a:rPr lang="en-US"/>
              <a:t> -</a:t>
            </a:r>
          </a:p>
        </p:txBody>
      </p:sp>
      <p:pic>
        <p:nvPicPr>
          <p:cNvPr id="3" name="Picture 2">
            <a:extLst>
              <a:ext uri="{FF2B5EF4-FFF2-40B4-BE49-F238E27FC236}">
                <a16:creationId xmlns:a16="http://schemas.microsoft.com/office/drawing/2014/main" id="{5063F709-6281-42EE-90C5-D4396E7149BF}"/>
              </a:ext>
            </a:extLst>
          </p:cNvPr>
          <p:cNvPicPr>
            <a:picLocks noChangeAspect="1"/>
          </p:cNvPicPr>
          <p:nvPr/>
        </p:nvPicPr>
        <p:blipFill>
          <a:blip r:embed="rId2"/>
          <a:stretch>
            <a:fillRect/>
          </a:stretch>
        </p:blipFill>
        <p:spPr>
          <a:xfrm>
            <a:off x="914400" y="1219200"/>
            <a:ext cx="5915025" cy="4295775"/>
          </a:xfrm>
          <a:prstGeom prst="rect">
            <a:avLst/>
          </a:prstGeom>
        </p:spPr>
      </p:pic>
    </p:spTree>
    <p:extLst>
      <p:ext uri="{BB962C8B-B14F-4D97-AF65-F5344CB8AC3E}">
        <p14:creationId xmlns:p14="http://schemas.microsoft.com/office/powerpoint/2010/main" val="3336870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Project File Structure – </a:t>
            </a:r>
          </a:p>
        </p:txBody>
      </p:sp>
      <p:sp>
        <p:nvSpPr>
          <p:cNvPr id="7" name="Text Placeholder 6"/>
          <p:cNvSpPr>
            <a:spLocks noGrp="1"/>
          </p:cNvSpPr>
          <p:nvPr>
            <p:ph type="body" sz="quarter" idx="10"/>
          </p:nvPr>
        </p:nvSpPr>
        <p:spPr>
          <a:xfrm>
            <a:off x="152400" y="685800"/>
            <a:ext cx="8839200" cy="5943600"/>
          </a:xfrm>
        </p:spPr>
        <p:txBody>
          <a:bodyPr/>
          <a:lstStyle/>
          <a:p>
            <a:pPr marL="285750" indent="-285750">
              <a:buFont typeface="Wingdings" panose="05000000000000000000" pitchFamily="2" charset="2"/>
              <a:buChar char="Ø"/>
            </a:pPr>
            <a:r>
              <a:rPr lang="en-US" b="1" dirty="0" err="1"/>
              <a:t>Src</a:t>
            </a:r>
            <a:r>
              <a:rPr lang="en-US" b="1" dirty="0"/>
              <a:t> folder </a:t>
            </a: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23</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457200" y="1295400"/>
            <a:ext cx="8001000" cy="3970318"/>
          </a:xfrm>
          <a:prstGeom prst="rect">
            <a:avLst/>
          </a:prstGeom>
        </p:spPr>
        <p:txBody>
          <a:bodyPr wrap="square">
            <a:spAutoFit/>
          </a:bodyPr>
          <a:lstStyle/>
          <a:p>
            <a:pPr>
              <a:buFont typeface="Arial" panose="020B0604020202020204" pitchFamily="34" charset="0"/>
              <a:buChar char="•"/>
            </a:pPr>
            <a:r>
              <a:rPr lang="en-US" b="1" dirty="0">
                <a:solidFill>
                  <a:srgbClr val="3A3A3A"/>
                </a:solidFill>
                <a:latin typeface="-apple-system"/>
              </a:rPr>
              <a:t>app folder:</a:t>
            </a:r>
            <a:r>
              <a:rPr lang="en-US" dirty="0">
                <a:solidFill>
                  <a:srgbClr val="3A3A3A"/>
                </a:solidFill>
                <a:latin typeface="-apple-system"/>
              </a:rPr>
              <a:t> It contains the files which we have created for app components.</a:t>
            </a:r>
          </a:p>
          <a:p>
            <a:pPr>
              <a:buFont typeface="Arial" panose="020B0604020202020204" pitchFamily="34" charset="0"/>
              <a:buChar char="•"/>
            </a:pPr>
            <a:r>
              <a:rPr lang="en-US" b="1" dirty="0">
                <a:solidFill>
                  <a:srgbClr val="3A3A3A"/>
                </a:solidFill>
                <a:latin typeface="-apple-system"/>
              </a:rPr>
              <a:t>app.component.css</a:t>
            </a:r>
            <a:r>
              <a:rPr lang="en-US" dirty="0">
                <a:solidFill>
                  <a:srgbClr val="3A3A3A"/>
                </a:solidFill>
                <a:latin typeface="-apple-system"/>
              </a:rPr>
              <a:t>: The file contains the </a:t>
            </a:r>
            <a:r>
              <a:rPr lang="en-US" b="1" dirty="0">
                <a:solidFill>
                  <a:srgbClr val="3A3A3A"/>
                </a:solidFill>
                <a:latin typeface="-apple-system"/>
              </a:rPr>
              <a:t>CSS</a:t>
            </a:r>
            <a:r>
              <a:rPr lang="en-US" dirty="0">
                <a:solidFill>
                  <a:srgbClr val="3A3A3A"/>
                </a:solidFill>
                <a:latin typeface="-apple-system"/>
              </a:rPr>
              <a:t>(cascading style sheets) code in our app component.</a:t>
            </a:r>
          </a:p>
          <a:p>
            <a:pPr>
              <a:buFont typeface="Arial" panose="020B0604020202020204" pitchFamily="34" charset="0"/>
              <a:buChar char="•"/>
            </a:pPr>
            <a:r>
              <a:rPr lang="en-US" b="1" dirty="0">
                <a:solidFill>
                  <a:srgbClr val="3A3A3A"/>
                </a:solidFill>
                <a:latin typeface="-apple-system"/>
              </a:rPr>
              <a:t>app.component.html: </a:t>
            </a:r>
            <a:r>
              <a:rPr lang="en-US" dirty="0">
                <a:solidFill>
                  <a:srgbClr val="3A3A3A"/>
                </a:solidFill>
                <a:latin typeface="-apple-system"/>
              </a:rPr>
              <a:t>The file contains the </a:t>
            </a:r>
            <a:r>
              <a:rPr lang="en-US" b="1" dirty="0">
                <a:solidFill>
                  <a:srgbClr val="3A3A3A"/>
                </a:solidFill>
                <a:latin typeface="-apple-system"/>
              </a:rPr>
              <a:t>HTML</a:t>
            </a:r>
            <a:r>
              <a:rPr lang="en-US" dirty="0">
                <a:solidFill>
                  <a:srgbClr val="3A3A3A"/>
                </a:solidFill>
                <a:latin typeface="-apple-system"/>
              </a:rPr>
              <a:t> file related to its app component. Itis the template file which is specially used by angular to the data binding.</a:t>
            </a:r>
          </a:p>
          <a:p>
            <a:pPr>
              <a:buFont typeface="Arial" panose="020B0604020202020204" pitchFamily="34" charset="0"/>
              <a:buChar char="•"/>
            </a:pPr>
            <a:r>
              <a:rPr lang="en-US" b="1" dirty="0" err="1">
                <a:solidFill>
                  <a:srgbClr val="3A3A3A"/>
                </a:solidFill>
                <a:latin typeface="-apple-system"/>
              </a:rPr>
              <a:t>app.component.spec.ts</a:t>
            </a:r>
            <a:r>
              <a:rPr lang="en-US" b="1" dirty="0">
                <a:solidFill>
                  <a:srgbClr val="3A3A3A"/>
                </a:solidFill>
                <a:latin typeface="-apple-system"/>
              </a:rPr>
              <a:t>: </a:t>
            </a:r>
            <a:r>
              <a:rPr lang="en-US" dirty="0">
                <a:solidFill>
                  <a:srgbClr val="3A3A3A"/>
                </a:solidFill>
                <a:latin typeface="-apple-system"/>
              </a:rPr>
              <a:t>This file is a unit testing file is related to the app component. This file is used across with more other unit tests. It is run from angular CLI by command ng test.</a:t>
            </a:r>
          </a:p>
          <a:p>
            <a:pPr>
              <a:buFont typeface="Arial" panose="020B0604020202020204" pitchFamily="34" charset="0"/>
              <a:buChar char="•"/>
            </a:pPr>
            <a:r>
              <a:rPr lang="en-US" b="1" dirty="0" err="1">
                <a:solidFill>
                  <a:srgbClr val="3A3A3A"/>
                </a:solidFill>
                <a:latin typeface="-apple-system"/>
              </a:rPr>
              <a:t>app.component.ts</a:t>
            </a:r>
            <a:r>
              <a:rPr lang="en-US" b="1" dirty="0">
                <a:solidFill>
                  <a:srgbClr val="3A3A3A"/>
                </a:solidFill>
                <a:latin typeface="-apple-system"/>
              </a:rPr>
              <a:t>: </a:t>
            </a:r>
            <a:r>
              <a:rPr lang="en-US" dirty="0">
                <a:solidFill>
                  <a:srgbClr val="3A3A3A"/>
                </a:solidFill>
                <a:latin typeface="-apple-system"/>
              </a:rPr>
              <a:t>It is the essential typescript file which includes the view logic beyond the component.</a:t>
            </a:r>
          </a:p>
          <a:p>
            <a:pPr>
              <a:buFont typeface="Arial" panose="020B0604020202020204" pitchFamily="34" charset="0"/>
              <a:buChar char="•"/>
            </a:pPr>
            <a:r>
              <a:rPr lang="en-US" b="1" dirty="0" err="1">
                <a:solidFill>
                  <a:srgbClr val="3A3A3A"/>
                </a:solidFill>
                <a:latin typeface="-apple-system"/>
              </a:rPr>
              <a:t>app.module.ts</a:t>
            </a:r>
            <a:r>
              <a:rPr lang="en-US" b="1" dirty="0">
                <a:solidFill>
                  <a:srgbClr val="3A3A3A"/>
                </a:solidFill>
                <a:latin typeface="-apple-system"/>
              </a:rPr>
              <a:t>: </a:t>
            </a:r>
            <a:r>
              <a:rPr lang="en-US" dirty="0">
                <a:solidFill>
                  <a:srgbClr val="3A3A3A"/>
                </a:solidFill>
                <a:latin typeface="-apple-system"/>
              </a:rPr>
              <a:t>It is also a typescript file which consists of all dependencies for the website. The data is used to define the needed modules has been imported, the components to be declared, and the main element to be bootstrapped.</a:t>
            </a:r>
            <a:endParaRPr lang="en-US" b="0" i="0" dirty="0">
              <a:solidFill>
                <a:srgbClr val="3A3A3A"/>
              </a:solidFill>
              <a:effectLst/>
              <a:latin typeface="-apple-system"/>
            </a:endParaRPr>
          </a:p>
        </p:txBody>
      </p:sp>
    </p:spTree>
    <p:extLst>
      <p:ext uri="{BB962C8B-B14F-4D97-AF65-F5344CB8AC3E}">
        <p14:creationId xmlns:p14="http://schemas.microsoft.com/office/powerpoint/2010/main" val="54792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Project File Structure – </a:t>
            </a:r>
          </a:p>
        </p:txBody>
      </p:sp>
      <p:sp>
        <p:nvSpPr>
          <p:cNvPr id="7" name="Text Placeholder 6"/>
          <p:cNvSpPr>
            <a:spLocks noGrp="1"/>
          </p:cNvSpPr>
          <p:nvPr>
            <p:ph type="body" sz="quarter" idx="10"/>
          </p:nvPr>
        </p:nvSpPr>
        <p:spPr>
          <a:xfrm>
            <a:off x="152400" y="685800"/>
            <a:ext cx="8839200" cy="5943600"/>
          </a:xfrm>
        </p:spPr>
        <p:txBody>
          <a:bodyPr/>
          <a:lstStyle/>
          <a:p>
            <a:r>
              <a:rPr lang="en-US" b="1" dirty="0"/>
              <a:t>Other Important Files </a:t>
            </a:r>
          </a:p>
          <a:p>
            <a:pPr marL="285750" indent="-285750">
              <a:buFont typeface="Wingdings" panose="05000000000000000000" pitchFamily="2" charset="2"/>
              <a:buChar char="Ø"/>
            </a:pPr>
            <a:r>
              <a:rPr lang="en-US" b="1" dirty="0" err="1"/>
              <a:t>package.json</a:t>
            </a:r>
            <a:r>
              <a:rPr lang="en-US" dirty="0"/>
              <a:t>: It is the </a:t>
            </a:r>
            <a:r>
              <a:rPr lang="en-US" dirty="0" err="1"/>
              <a:t>npm</a:t>
            </a:r>
            <a:r>
              <a:rPr lang="en-US" dirty="0"/>
              <a:t> configuration file. It includes details of our website’s and package dependencies with more information about our site being a package itself.</a:t>
            </a:r>
          </a:p>
          <a:p>
            <a:pPr marL="285750" indent="-285750">
              <a:buFont typeface="Wingdings" panose="05000000000000000000" pitchFamily="2" charset="2"/>
              <a:buChar char="Ø"/>
            </a:pPr>
            <a:r>
              <a:rPr lang="en-US" b="1" dirty="0"/>
              <a:t>package-</a:t>
            </a:r>
            <a:r>
              <a:rPr lang="en-US" b="1" dirty="0" err="1"/>
              <a:t>lock.json</a:t>
            </a:r>
            <a:r>
              <a:rPr lang="en-US" b="1" dirty="0"/>
              <a:t>:</a:t>
            </a:r>
            <a:r>
              <a:rPr lang="en-US" dirty="0"/>
              <a:t> This is an auto-generated and transforms file that gets updated when </a:t>
            </a:r>
            <a:r>
              <a:rPr lang="en-US" dirty="0" err="1"/>
              <a:t>npm</a:t>
            </a:r>
            <a:r>
              <a:rPr lang="en-US" dirty="0"/>
              <a:t> does an operation related to the </a:t>
            </a:r>
            <a:r>
              <a:rPr lang="en-US" dirty="0" err="1"/>
              <a:t>node_modules</a:t>
            </a:r>
            <a:r>
              <a:rPr lang="en-US" dirty="0"/>
              <a:t> or </a:t>
            </a:r>
            <a:r>
              <a:rPr lang="en-US" dirty="0" err="1"/>
              <a:t>package.json</a:t>
            </a:r>
            <a:r>
              <a:rPr lang="en-US" dirty="0"/>
              <a:t> file.</a:t>
            </a:r>
          </a:p>
          <a:p>
            <a:pPr marL="285750" indent="-285750">
              <a:buFont typeface="Wingdings" panose="05000000000000000000" pitchFamily="2" charset="2"/>
              <a:buChar char="Ø"/>
            </a:pPr>
            <a:r>
              <a:rPr lang="en-US" b="1" dirty="0" err="1"/>
              <a:t>angular.json:</a:t>
            </a:r>
            <a:r>
              <a:rPr lang="en-US" dirty="0" err="1"/>
              <a:t>It</a:t>
            </a:r>
            <a:r>
              <a:rPr lang="en-US" dirty="0"/>
              <a:t> is a necessary configuration file related to our angular application. It defines the structure of our app and includes any setting to accomplish with the application.</a:t>
            </a:r>
          </a:p>
          <a:p>
            <a:pPr marL="285750" indent="-285750">
              <a:buFont typeface="Wingdings" panose="05000000000000000000" pitchFamily="2" charset="2"/>
              <a:buChar char="Ø"/>
            </a:pPr>
            <a:r>
              <a:rPr lang="en-US" b="1" dirty="0"/>
              <a:t>.</a:t>
            </a:r>
            <a:r>
              <a:rPr lang="en-US" b="1" dirty="0" err="1"/>
              <a:t>gitignore</a:t>
            </a:r>
            <a:r>
              <a:rPr lang="en-US" dirty="0"/>
              <a:t>: The record is related to the source code git.</a:t>
            </a:r>
          </a:p>
          <a:p>
            <a:pPr marL="285750" indent="-285750">
              <a:buFont typeface="Wingdings" panose="05000000000000000000" pitchFamily="2" charset="2"/>
              <a:buChar char="Ø"/>
            </a:pPr>
            <a:r>
              <a:rPr lang="en-US" b="1" dirty="0"/>
              <a:t>.</a:t>
            </a:r>
            <a:r>
              <a:rPr lang="en-US" b="1" dirty="0" err="1"/>
              <a:t>editorconfig</a:t>
            </a:r>
            <a:r>
              <a:rPr lang="en-US" b="1" dirty="0"/>
              <a:t>:</a:t>
            </a:r>
            <a:r>
              <a:rPr lang="en-US" dirty="0"/>
              <a:t> This is a standard file which is used to maintain consistency in code editors to organizing some basics. such as indentation and whitespaces.</a:t>
            </a:r>
          </a:p>
          <a:p>
            <a:pPr marL="285750" indent="-285750">
              <a:buFont typeface="Wingdings" panose="05000000000000000000" pitchFamily="2" charset="2"/>
              <a:buChar char="Ø"/>
            </a:pPr>
            <a:r>
              <a:rPr lang="en-US" b="1" dirty="0"/>
              <a:t>Assets folder: </a:t>
            </a:r>
            <a:r>
              <a:rPr lang="en-US" dirty="0"/>
              <a:t>This folder is a placeholder for the resource files which are used in the application such as images, locales, translations, etc.</a:t>
            </a:r>
          </a:p>
          <a:p>
            <a:pPr marL="285750" indent="-285750">
              <a:buFont typeface="Wingdings" panose="05000000000000000000" pitchFamily="2" charset="2"/>
              <a:buChar char="Ø"/>
            </a:pPr>
            <a:r>
              <a:rPr lang="en-US" b="1" dirty="0"/>
              <a:t>Environment folder: </a:t>
            </a:r>
            <a:r>
              <a:rPr lang="en-US" dirty="0"/>
              <a:t>The environment folder is used to grasp the environment configuration constants that help when we are building the angular application.</a:t>
            </a:r>
          </a:p>
          <a:p>
            <a:pPr marL="285750" indent="-285750">
              <a:buFont typeface="Wingdings" panose="05000000000000000000" pitchFamily="2" charset="2"/>
              <a:buChar char="Ø"/>
            </a:pPr>
            <a:r>
              <a:rPr lang="en-US" b="1" dirty="0"/>
              <a:t>Browser list:</a:t>
            </a:r>
            <a:r>
              <a:rPr lang="en-US" dirty="0"/>
              <a:t> This file specifies a small icon that appears next to the browser tab of a website.</a:t>
            </a:r>
          </a:p>
          <a:p>
            <a:pPr marL="285750" indent="-285750">
              <a:buFont typeface="Wingdings" panose="05000000000000000000" pitchFamily="2" charset="2"/>
              <a:buChar char="Ø"/>
            </a:pPr>
            <a:r>
              <a:rPr lang="en-US" b="1" dirty="0" err="1"/>
              <a:t>favicon.ico:</a:t>
            </a:r>
            <a:r>
              <a:rPr lang="en-US" dirty="0" err="1"/>
              <a:t>It</a:t>
            </a:r>
            <a:r>
              <a:rPr lang="en-US" dirty="0"/>
              <a:t> defines a small image that appears next to the browser tab of any website.</a:t>
            </a:r>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24</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457200" y="1295400"/>
            <a:ext cx="8001000" cy="369332"/>
          </a:xfrm>
          <a:prstGeom prst="rect">
            <a:avLst/>
          </a:prstGeom>
        </p:spPr>
        <p:txBody>
          <a:bodyPr wrap="square">
            <a:spAutoFit/>
          </a:bodyPr>
          <a:lstStyle/>
          <a:p>
            <a:pPr>
              <a:buFont typeface="Arial" panose="020B0604020202020204" pitchFamily="34" charset="0"/>
              <a:buChar char="•"/>
            </a:pPr>
            <a:endParaRPr lang="en-US" b="0" i="0" dirty="0">
              <a:solidFill>
                <a:srgbClr val="3A3A3A"/>
              </a:solidFill>
              <a:effectLst/>
              <a:latin typeface="-apple-system"/>
            </a:endParaRPr>
          </a:p>
        </p:txBody>
      </p:sp>
    </p:spTree>
    <p:extLst>
      <p:ext uri="{BB962C8B-B14F-4D97-AF65-F5344CB8AC3E}">
        <p14:creationId xmlns:p14="http://schemas.microsoft.com/office/powerpoint/2010/main" val="1731689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Project File Structure – </a:t>
            </a:r>
          </a:p>
        </p:txBody>
      </p:sp>
      <p:sp>
        <p:nvSpPr>
          <p:cNvPr id="7" name="Text Placeholder 6"/>
          <p:cNvSpPr>
            <a:spLocks noGrp="1"/>
          </p:cNvSpPr>
          <p:nvPr>
            <p:ph type="body" sz="quarter" idx="10"/>
          </p:nvPr>
        </p:nvSpPr>
        <p:spPr>
          <a:xfrm>
            <a:off x="152400" y="685800"/>
            <a:ext cx="8839200" cy="5943600"/>
          </a:xfrm>
        </p:spPr>
        <p:txBody>
          <a:bodyPr/>
          <a:lstStyle/>
          <a:p>
            <a:r>
              <a:rPr lang="en-US" b="1" dirty="0"/>
              <a:t>Other Important Files </a:t>
            </a:r>
          </a:p>
          <a:p>
            <a:endParaRPr lang="en-US" b="1" dirty="0"/>
          </a:p>
          <a:p>
            <a:pPr marL="285750" indent="-285750">
              <a:buFont typeface="Wingdings" panose="05000000000000000000" pitchFamily="2" charset="2"/>
              <a:buChar char="Ø"/>
            </a:pPr>
            <a:r>
              <a:rPr lang="en-US" b="1" dirty="0"/>
              <a:t>Index.html: </a:t>
            </a:r>
            <a:r>
              <a:rPr lang="en-US" dirty="0"/>
              <a:t>It is the entry file which holds the high-level container for the angular application.</a:t>
            </a:r>
          </a:p>
          <a:p>
            <a:pPr marL="285750" indent="-285750">
              <a:buFont typeface="Wingdings" panose="05000000000000000000" pitchFamily="2" charset="2"/>
              <a:buChar char="Ø"/>
            </a:pPr>
            <a:r>
              <a:rPr lang="en-US" b="1" dirty="0"/>
              <a:t>karma.config.js: </a:t>
            </a:r>
            <a:r>
              <a:rPr lang="en-US" dirty="0"/>
              <a:t>It specifies the config file in the karma Test runner, Karma has been developed by the AngularJS team and can run tests for AngularJS and Angular 2+.</a:t>
            </a:r>
          </a:p>
          <a:p>
            <a:pPr marL="285750" indent="-285750">
              <a:buFont typeface="Wingdings" panose="05000000000000000000" pitchFamily="2" charset="2"/>
              <a:buChar char="Ø"/>
            </a:pPr>
            <a:r>
              <a:rPr lang="en-US" b="1" dirty="0" err="1"/>
              <a:t>main.ts</a:t>
            </a:r>
            <a:r>
              <a:rPr lang="en-US" dirty="0"/>
              <a:t>: This is the main </a:t>
            </a:r>
            <a:r>
              <a:rPr lang="en-US" dirty="0" err="1"/>
              <a:t>ts</a:t>
            </a:r>
            <a:r>
              <a:rPr lang="en-US" dirty="0"/>
              <a:t> file that will run; first,  It is mainly used to define the global configurations.</a:t>
            </a:r>
          </a:p>
          <a:p>
            <a:pPr marL="285750" indent="-285750">
              <a:buFont typeface="Wingdings" panose="05000000000000000000" pitchFamily="2" charset="2"/>
              <a:buChar char="Ø"/>
            </a:pPr>
            <a:r>
              <a:rPr lang="en-US" b="1" dirty="0" err="1"/>
              <a:t>polyfills.ts</a:t>
            </a:r>
            <a:r>
              <a:rPr lang="en-US" dirty="0"/>
              <a:t>: The record is a set of code that can be used to provide compatibility support for older browsers. Angular 8 code is written in </a:t>
            </a:r>
            <a:r>
              <a:rPr lang="en-US" b="1" dirty="0"/>
              <a:t>ES6+</a:t>
            </a:r>
            <a:r>
              <a:rPr lang="en-US" dirty="0"/>
              <a:t> specifications</a:t>
            </a:r>
            <a:r>
              <a:rPr lang="en-US" b="1" dirty="0"/>
              <a:t>.</a:t>
            </a:r>
            <a:endParaRPr lang="en-US" dirty="0"/>
          </a:p>
          <a:p>
            <a:pPr marL="285750" indent="-285750">
              <a:buFont typeface="Wingdings" panose="05000000000000000000" pitchFamily="2" charset="2"/>
              <a:buChar char="Ø"/>
            </a:pPr>
            <a:r>
              <a:rPr lang="en-US" b="1" dirty="0" err="1"/>
              <a:t>test.ts:</a:t>
            </a:r>
            <a:r>
              <a:rPr lang="en-US" dirty="0" err="1"/>
              <a:t>It</a:t>
            </a:r>
            <a:r>
              <a:rPr lang="en-US" dirty="0"/>
              <a:t> is the primary test file that the Angular CLI command ng test will apply to traverse all the unit tests within the application.</a:t>
            </a:r>
          </a:p>
          <a:p>
            <a:pPr marL="285750" indent="-285750">
              <a:buFont typeface="Wingdings" panose="05000000000000000000" pitchFamily="2" charset="2"/>
              <a:buChar char="Ø"/>
            </a:pPr>
            <a:r>
              <a:rPr lang="en-US" b="1" dirty="0"/>
              <a:t>styles.css:</a:t>
            </a:r>
            <a:r>
              <a:rPr lang="en-US" dirty="0"/>
              <a:t> It is the angular application uses a global CSS.</a:t>
            </a:r>
          </a:p>
          <a:p>
            <a:pPr marL="285750" indent="-285750">
              <a:buFont typeface="Wingdings" panose="05000000000000000000" pitchFamily="2" charset="2"/>
              <a:buChar char="Ø"/>
            </a:pPr>
            <a:r>
              <a:rPr lang="en-US" b="1" dirty="0" err="1"/>
              <a:t>tsconfig.json:</a:t>
            </a:r>
            <a:r>
              <a:rPr lang="en-US" dirty="0" err="1"/>
              <a:t>This</a:t>
            </a:r>
            <a:r>
              <a:rPr lang="en-US" dirty="0"/>
              <a:t> is a typescript compiler of the configuration file.</a:t>
            </a:r>
          </a:p>
          <a:p>
            <a:pPr marL="285750" indent="-285750">
              <a:buFont typeface="Wingdings" panose="05000000000000000000" pitchFamily="2" charset="2"/>
              <a:buChar char="Ø"/>
            </a:pPr>
            <a:r>
              <a:rPr lang="en-US" b="1" dirty="0" err="1"/>
              <a:t>tsconfig.app.json</a:t>
            </a:r>
            <a:r>
              <a:rPr lang="en-US" b="1" dirty="0"/>
              <a:t>: </a:t>
            </a:r>
            <a:r>
              <a:rPr lang="en-US" dirty="0"/>
              <a:t>It is used to override the </a:t>
            </a:r>
            <a:r>
              <a:rPr lang="en-US" dirty="0" err="1"/>
              <a:t>ts.config.json</a:t>
            </a:r>
            <a:r>
              <a:rPr lang="en-US" dirty="0"/>
              <a:t> file with app-specific configurations.</a:t>
            </a:r>
          </a:p>
          <a:p>
            <a:pPr marL="285750" indent="-285750">
              <a:buFont typeface="Wingdings" panose="05000000000000000000" pitchFamily="2" charset="2"/>
              <a:buChar char="Ø"/>
            </a:pPr>
            <a:r>
              <a:rPr lang="en-US" b="1" dirty="0" err="1"/>
              <a:t>tsconfig.spec.json</a:t>
            </a:r>
            <a:r>
              <a:rPr lang="en-US" b="1" dirty="0"/>
              <a:t>:</a:t>
            </a:r>
            <a:r>
              <a:rPr lang="en-US" dirty="0"/>
              <a:t> It overrides the </a:t>
            </a:r>
            <a:r>
              <a:rPr lang="en-US" dirty="0" err="1"/>
              <a:t>tsconfig.json</a:t>
            </a:r>
            <a:r>
              <a:rPr lang="en-US" dirty="0"/>
              <a:t> file with the app-specific unit test cases.</a:t>
            </a:r>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25</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457200" y="1295400"/>
            <a:ext cx="8001000" cy="369332"/>
          </a:xfrm>
          <a:prstGeom prst="rect">
            <a:avLst/>
          </a:prstGeom>
        </p:spPr>
        <p:txBody>
          <a:bodyPr wrap="square">
            <a:spAutoFit/>
          </a:bodyPr>
          <a:lstStyle/>
          <a:p>
            <a:pPr>
              <a:buFont typeface="Arial" panose="020B0604020202020204" pitchFamily="34" charset="0"/>
              <a:buChar char="•"/>
            </a:pPr>
            <a:endParaRPr lang="en-US" b="0" i="0" dirty="0">
              <a:solidFill>
                <a:srgbClr val="3A3A3A"/>
              </a:solidFill>
              <a:effectLst/>
              <a:latin typeface="-apple-system"/>
            </a:endParaRPr>
          </a:p>
        </p:txBody>
      </p:sp>
    </p:spTree>
    <p:extLst>
      <p:ext uri="{BB962C8B-B14F-4D97-AF65-F5344CB8AC3E}">
        <p14:creationId xmlns:p14="http://schemas.microsoft.com/office/powerpoint/2010/main" val="2946434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Components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26</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457200" y="1295400"/>
            <a:ext cx="8001000" cy="369332"/>
          </a:xfrm>
          <a:prstGeom prst="rect">
            <a:avLst/>
          </a:prstGeom>
        </p:spPr>
        <p:txBody>
          <a:bodyPr wrap="square">
            <a:spAutoFit/>
          </a:bodyPr>
          <a:lstStyle/>
          <a:p>
            <a:pPr>
              <a:buFont typeface="Arial" panose="020B0604020202020204" pitchFamily="34" charset="0"/>
              <a:buChar char="•"/>
            </a:pPr>
            <a:endParaRPr lang="en-US" b="0" i="0" dirty="0">
              <a:solidFill>
                <a:srgbClr val="3A3A3A"/>
              </a:solidFill>
              <a:effectLst/>
              <a:latin typeface="-apple-system"/>
            </a:endParaRPr>
          </a:p>
        </p:txBody>
      </p:sp>
      <p:sp>
        <p:nvSpPr>
          <p:cNvPr id="3" name="Rectangle 2">
            <a:extLst>
              <a:ext uri="{FF2B5EF4-FFF2-40B4-BE49-F238E27FC236}">
                <a16:creationId xmlns:a16="http://schemas.microsoft.com/office/drawing/2014/main" id="{80ADF269-11C8-469D-ABB3-C6AF36D86C64}"/>
              </a:ext>
            </a:extLst>
          </p:cNvPr>
          <p:cNvSpPr/>
          <p:nvPr/>
        </p:nvSpPr>
        <p:spPr>
          <a:xfrm>
            <a:off x="424070" y="956771"/>
            <a:ext cx="8338930" cy="3416320"/>
          </a:xfrm>
          <a:prstGeom prst="rect">
            <a:avLst/>
          </a:prstGeom>
        </p:spPr>
        <p:txBody>
          <a:bodyPr wrap="square">
            <a:spAutoFit/>
          </a:bodyPr>
          <a:lstStyle/>
          <a:p>
            <a:pPr marL="285750" indent="-285750">
              <a:buFont typeface="Wingdings" panose="05000000000000000000" pitchFamily="2" charset="2"/>
              <a:buChar char="Ø"/>
            </a:pPr>
            <a:r>
              <a:rPr lang="en-US" dirty="0">
                <a:solidFill>
                  <a:srgbClr val="3A3A3A"/>
                </a:solidFill>
                <a:latin typeface="-apple-system"/>
              </a:rPr>
              <a:t>Angular is used for </a:t>
            </a:r>
            <a:r>
              <a:rPr lang="en-US" i="1" dirty="0">
                <a:solidFill>
                  <a:srgbClr val="3A3A3A"/>
                </a:solidFill>
                <a:latin typeface="-apple-system"/>
              </a:rPr>
              <a:t>building mobile and desktop web applications</a:t>
            </a:r>
            <a:r>
              <a:rPr lang="en-US" dirty="0">
                <a:solidFill>
                  <a:srgbClr val="3A3A3A"/>
                </a:solidFill>
                <a:latin typeface="-apple-system"/>
              </a:rPr>
              <a:t>. The component is the </a:t>
            </a:r>
            <a:r>
              <a:rPr lang="en-US" b="1" dirty="0">
                <a:solidFill>
                  <a:srgbClr val="3A3A3A"/>
                </a:solidFill>
                <a:latin typeface="-apple-system"/>
              </a:rPr>
              <a:t>basic building block of Angular</a:t>
            </a:r>
            <a:r>
              <a:rPr lang="en-US" dirty="0">
                <a:solidFill>
                  <a:srgbClr val="3A3A3A"/>
                </a:solidFill>
                <a:latin typeface="-apple-system"/>
              </a:rPr>
              <a:t>. It has a selector, template, style, and other properties, and it specifies the metadata required to process the component.</a:t>
            </a:r>
          </a:p>
          <a:p>
            <a:pPr marL="285750" indent="-285750">
              <a:buFont typeface="Wingdings" panose="05000000000000000000" pitchFamily="2" charset="2"/>
              <a:buChar char="Ø"/>
            </a:pPr>
            <a:r>
              <a:rPr lang="en-US" dirty="0">
                <a:solidFill>
                  <a:srgbClr val="3A3A3A"/>
                </a:solidFill>
                <a:latin typeface="-apple-system"/>
              </a:rPr>
              <a:t>Components are defined using a </a:t>
            </a:r>
            <a:r>
              <a:rPr lang="en-US" b="1" dirty="0">
                <a:solidFill>
                  <a:srgbClr val="3A3A3A"/>
                </a:solidFill>
                <a:latin typeface="-apple-system"/>
              </a:rPr>
              <a:t>@component</a:t>
            </a:r>
            <a:r>
              <a:rPr lang="en-US" dirty="0">
                <a:solidFill>
                  <a:srgbClr val="3A3A3A"/>
                </a:solidFill>
                <a:latin typeface="-apple-system"/>
              </a:rPr>
              <a:t> decorator and a tree of the angular component. It makes our complex application in reusable parts which we can reuse easily. </a:t>
            </a:r>
          </a:p>
          <a:p>
            <a:pPr marL="285750" indent="-285750">
              <a:buFont typeface="Wingdings" panose="05000000000000000000" pitchFamily="2" charset="2"/>
              <a:buChar char="Ø"/>
            </a:pPr>
            <a:r>
              <a:rPr lang="en-US" dirty="0">
                <a:solidFill>
                  <a:srgbClr val="3A3A3A"/>
                </a:solidFill>
                <a:latin typeface="-apple-system"/>
              </a:rPr>
              <a:t>The component is the most critical concept in Angular and a tree of components with a root component. The root component is one contained in the bootstrap array in the main </a:t>
            </a:r>
            <a:r>
              <a:rPr lang="en-US" b="1" dirty="0" err="1">
                <a:solidFill>
                  <a:srgbClr val="3A3A3A"/>
                </a:solidFill>
                <a:latin typeface="-apple-system"/>
              </a:rPr>
              <a:t>ngModule</a:t>
            </a:r>
            <a:r>
              <a:rPr lang="en-US" dirty="0">
                <a:solidFill>
                  <a:srgbClr val="3A3A3A"/>
                </a:solidFill>
                <a:latin typeface="-apple-system"/>
              </a:rPr>
              <a:t> module defined in the </a:t>
            </a:r>
            <a:r>
              <a:rPr lang="en-US" b="1" dirty="0" err="1">
                <a:solidFill>
                  <a:srgbClr val="3A3A3A"/>
                </a:solidFill>
                <a:latin typeface="-apple-system"/>
              </a:rPr>
              <a:t>app.module.ts</a:t>
            </a:r>
            <a:r>
              <a:rPr lang="en-US" dirty="0">
                <a:solidFill>
                  <a:srgbClr val="3A3A3A"/>
                </a:solidFill>
                <a:latin typeface="-apple-system"/>
              </a:rPr>
              <a:t> file.</a:t>
            </a:r>
          </a:p>
          <a:p>
            <a:pPr marL="285750" indent="-285750">
              <a:buFont typeface="Wingdings" panose="05000000000000000000" pitchFamily="2" charset="2"/>
              <a:buChar char="Ø"/>
            </a:pPr>
            <a:r>
              <a:rPr lang="en-US" dirty="0">
                <a:solidFill>
                  <a:srgbClr val="3A3A3A"/>
                </a:solidFill>
                <a:latin typeface="-apple-system"/>
              </a:rPr>
              <a:t>One crucial aspect of components is re-usability. A component can be reused throughout the application and even in other applications. Standard and repeatable code that performs a specific task can be encapsulated into a reusable component.</a:t>
            </a:r>
            <a:endParaRPr lang="en-US" b="0" i="0" dirty="0">
              <a:solidFill>
                <a:srgbClr val="3A3A3A"/>
              </a:solidFill>
              <a:effectLst/>
              <a:latin typeface="-apple-system"/>
            </a:endParaRPr>
          </a:p>
        </p:txBody>
      </p:sp>
      <p:pic>
        <p:nvPicPr>
          <p:cNvPr id="5" name="Picture 4">
            <a:extLst>
              <a:ext uri="{FF2B5EF4-FFF2-40B4-BE49-F238E27FC236}">
                <a16:creationId xmlns:a16="http://schemas.microsoft.com/office/drawing/2014/main" id="{8FB9AC2A-2C8F-4559-9E41-FA93C52A2FA8}"/>
              </a:ext>
            </a:extLst>
          </p:cNvPr>
          <p:cNvPicPr>
            <a:picLocks noChangeAspect="1"/>
          </p:cNvPicPr>
          <p:nvPr/>
        </p:nvPicPr>
        <p:blipFill>
          <a:blip r:embed="rId2"/>
          <a:stretch>
            <a:fillRect/>
          </a:stretch>
        </p:blipFill>
        <p:spPr>
          <a:xfrm>
            <a:off x="417444" y="4453495"/>
            <a:ext cx="5410200" cy="1866900"/>
          </a:xfrm>
          <a:prstGeom prst="rect">
            <a:avLst/>
          </a:prstGeom>
        </p:spPr>
      </p:pic>
    </p:spTree>
    <p:extLst>
      <p:ext uri="{BB962C8B-B14F-4D97-AF65-F5344CB8AC3E}">
        <p14:creationId xmlns:p14="http://schemas.microsoft.com/office/powerpoint/2010/main" val="929391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Components Contin…</a:t>
            </a:r>
          </a:p>
        </p:txBody>
      </p:sp>
      <p:sp>
        <p:nvSpPr>
          <p:cNvPr id="7" name="Text Placeholder 6"/>
          <p:cNvSpPr>
            <a:spLocks noGrp="1"/>
          </p:cNvSpPr>
          <p:nvPr>
            <p:ph type="body" sz="quarter" idx="10"/>
          </p:nvPr>
        </p:nvSpPr>
        <p:spPr>
          <a:xfrm>
            <a:off x="152400" y="598260"/>
            <a:ext cx="8534400" cy="4964340"/>
          </a:xfrm>
        </p:spPr>
        <p:txBody>
          <a:bodyPr/>
          <a:lstStyle/>
          <a:p>
            <a:endParaRPr lang="en-US" dirty="0"/>
          </a:p>
          <a:p>
            <a:r>
              <a:rPr lang="en-US" b="1" dirty="0"/>
              <a:t>What is Component-Based Architecture?</a:t>
            </a:r>
          </a:p>
          <a:p>
            <a:r>
              <a:rPr lang="en-US" dirty="0"/>
              <a:t>An Angular application is build of some components which form a tree structure with parent and child components.</a:t>
            </a:r>
          </a:p>
          <a:p>
            <a:r>
              <a:rPr lang="en-US" dirty="0"/>
              <a:t>A component is an independent block of an extensive system that communicates with the other building blocks of the systems using inputs and outputs. It has an associated view, data, and behavior and has parent and child components.</a:t>
            </a:r>
          </a:p>
          <a:p>
            <a:r>
              <a:rPr lang="en-US" dirty="0"/>
              <a:t>The component allows maximum re-usability, secure testing, maintenance, and separation of concerns. Go to our Angular project folder and open the </a:t>
            </a:r>
            <a:r>
              <a:rPr lang="en-US" dirty="0" err="1"/>
              <a:t>src</a:t>
            </a:r>
            <a:r>
              <a:rPr lang="en-US" dirty="0"/>
              <a:t>/app folder, which we will see the following files.</a:t>
            </a:r>
          </a:p>
          <a:p>
            <a:r>
              <a:rPr lang="en-US" b="1" dirty="0"/>
              <a:t>App folder:</a:t>
            </a:r>
            <a:r>
              <a:rPr lang="en-US" dirty="0"/>
              <a:t> The app folder contains the data we have created for app components.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27</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457200" y="1295400"/>
            <a:ext cx="8001000" cy="369332"/>
          </a:xfrm>
          <a:prstGeom prst="rect">
            <a:avLst/>
          </a:prstGeom>
        </p:spPr>
        <p:txBody>
          <a:bodyPr wrap="square">
            <a:spAutoFit/>
          </a:bodyPr>
          <a:lstStyle/>
          <a:p>
            <a:pPr>
              <a:buFont typeface="Arial" panose="020B0604020202020204" pitchFamily="34" charset="0"/>
              <a:buChar char="•"/>
            </a:pPr>
            <a:endParaRPr lang="en-US" b="0" i="0" dirty="0">
              <a:solidFill>
                <a:srgbClr val="3A3A3A"/>
              </a:solidFill>
              <a:effectLst/>
              <a:latin typeface="-apple-system"/>
            </a:endParaRPr>
          </a:p>
        </p:txBody>
      </p:sp>
    </p:spTree>
    <p:extLst>
      <p:ext uri="{BB962C8B-B14F-4D97-AF65-F5344CB8AC3E}">
        <p14:creationId xmlns:p14="http://schemas.microsoft.com/office/powerpoint/2010/main" val="970512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Components Contin…</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28</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457200" y="1295400"/>
            <a:ext cx="8001000" cy="369332"/>
          </a:xfrm>
          <a:prstGeom prst="rect">
            <a:avLst/>
          </a:prstGeom>
        </p:spPr>
        <p:txBody>
          <a:bodyPr wrap="square">
            <a:spAutoFit/>
          </a:bodyPr>
          <a:lstStyle/>
          <a:p>
            <a:pPr>
              <a:buFont typeface="Arial" panose="020B0604020202020204" pitchFamily="34" charset="0"/>
              <a:buChar char="•"/>
            </a:pPr>
            <a:endParaRPr lang="en-US" b="0" i="0" dirty="0">
              <a:solidFill>
                <a:srgbClr val="3A3A3A"/>
              </a:solidFill>
              <a:effectLst/>
              <a:latin typeface="-apple-system"/>
            </a:endParaRPr>
          </a:p>
        </p:txBody>
      </p:sp>
      <p:pic>
        <p:nvPicPr>
          <p:cNvPr id="6" name="Picture 5">
            <a:extLst>
              <a:ext uri="{FF2B5EF4-FFF2-40B4-BE49-F238E27FC236}">
                <a16:creationId xmlns:a16="http://schemas.microsoft.com/office/drawing/2014/main" id="{6F049CDE-0F7E-4EC1-B263-02A613D4F5FA}"/>
              </a:ext>
            </a:extLst>
          </p:cNvPr>
          <p:cNvPicPr>
            <a:picLocks noChangeAspect="1"/>
          </p:cNvPicPr>
          <p:nvPr/>
        </p:nvPicPr>
        <p:blipFill>
          <a:blip r:embed="rId2"/>
          <a:stretch>
            <a:fillRect/>
          </a:stretch>
        </p:blipFill>
        <p:spPr>
          <a:xfrm>
            <a:off x="685800" y="1002196"/>
            <a:ext cx="7162800" cy="4533900"/>
          </a:xfrm>
          <a:prstGeom prst="rect">
            <a:avLst/>
          </a:prstGeom>
        </p:spPr>
      </p:pic>
    </p:spTree>
    <p:extLst>
      <p:ext uri="{BB962C8B-B14F-4D97-AF65-F5344CB8AC3E}">
        <p14:creationId xmlns:p14="http://schemas.microsoft.com/office/powerpoint/2010/main" val="3411856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Components Contin…</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29</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457200" y="1295400"/>
            <a:ext cx="8001000" cy="369332"/>
          </a:xfrm>
          <a:prstGeom prst="rect">
            <a:avLst/>
          </a:prstGeom>
        </p:spPr>
        <p:txBody>
          <a:bodyPr wrap="square">
            <a:spAutoFit/>
          </a:bodyPr>
          <a:lstStyle/>
          <a:p>
            <a:pPr>
              <a:buFont typeface="Arial" panose="020B0604020202020204" pitchFamily="34" charset="0"/>
              <a:buChar char="•"/>
            </a:pPr>
            <a:endParaRPr lang="en-US" b="0" i="0" dirty="0">
              <a:solidFill>
                <a:srgbClr val="3A3A3A"/>
              </a:solidFill>
              <a:effectLst/>
              <a:latin typeface="-apple-system"/>
            </a:endParaRPr>
          </a:p>
        </p:txBody>
      </p:sp>
      <p:sp>
        <p:nvSpPr>
          <p:cNvPr id="3" name="Rectangle 2">
            <a:extLst>
              <a:ext uri="{FF2B5EF4-FFF2-40B4-BE49-F238E27FC236}">
                <a16:creationId xmlns:a16="http://schemas.microsoft.com/office/drawing/2014/main" id="{9224A953-ED94-4417-9D3D-58A2D2A80D15}"/>
              </a:ext>
            </a:extLst>
          </p:cNvPr>
          <p:cNvSpPr/>
          <p:nvPr/>
        </p:nvSpPr>
        <p:spPr>
          <a:xfrm>
            <a:off x="304800" y="1297310"/>
            <a:ext cx="8305800" cy="3416320"/>
          </a:xfrm>
          <a:prstGeom prst="rect">
            <a:avLst/>
          </a:prstGeom>
        </p:spPr>
        <p:txBody>
          <a:bodyPr wrap="square">
            <a:spAutoFit/>
          </a:bodyPr>
          <a:lstStyle/>
          <a:p>
            <a:r>
              <a:rPr lang="en-US" dirty="0">
                <a:solidFill>
                  <a:srgbClr val="3A3A3A"/>
                </a:solidFill>
                <a:latin typeface="-apple-system"/>
              </a:rPr>
              <a:t>Firstly, we import the Component decorator from </a:t>
            </a:r>
            <a:r>
              <a:rPr lang="en-US" b="1" dirty="0">
                <a:solidFill>
                  <a:srgbClr val="3A3A3A"/>
                </a:solidFill>
                <a:latin typeface="-apple-system"/>
              </a:rPr>
              <a:t>@angular/core </a:t>
            </a:r>
            <a:r>
              <a:rPr lang="en-US" dirty="0">
                <a:solidFill>
                  <a:srgbClr val="3A3A3A"/>
                </a:solidFill>
                <a:latin typeface="-apple-system"/>
              </a:rPr>
              <a:t>and then we use it to preserve the Typescript </a:t>
            </a:r>
            <a:r>
              <a:rPr lang="en-US" dirty="0" err="1">
                <a:solidFill>
                  <a:srgbClr val="3A3A3A"/>
                </a:solidFill>
                <a:latin typeface="-apple-system"/>
              </a:rPr>
              <a:t>AppComponent</a:t>
            </a:r>
            <a:r>
              <a:rPr lang="en-US" dirty="0">
                <a:solidFill>
                  <a:srgbClr val="3A3A3A"/>
                </a:solidFill>
                <a:latin typeface="-apple-system"/>
              </a:rPr>
              <a:t> class. The Component decorator takes an object with multiple parameters, however:</a:t>
            </a:r>
          </a:p>
          <a:p>
            <a:pPr>
              <a:buFont typeface="Arial" panose="020B0604020202020204" pitchFamily="34" charset="0"/>
              <a:buChar char="•"/>
            </a:pPr>
            <a:r>
              <a:rPr lang="en-US" b="1" dirty="0">
                <a:solidFill>
                  <a:srgbClr val="3A3A3A"/>
                </a:solidFill>
                <a:latin typeface="-apple-system"/>
              </a:rPr>
              <a:t>selector:</a:t>
            </a:r>
            <a:r>
              <a:rPr lang="en-US" dirty="0">
                <a:solidFill>
                  <a:srgbClr val="3A3A3A"/>
                </a:solidFill>
                <a:latin typeface="-apple-system"/>
              </a:rPr>
              <a:t> It specifies the tag that can be used to call this component in HTML templates just like the standard HTML tags</a:t>
            </a:r>
          </a:p>
          <a:p>
            <a:pPr>
              <a:buFont typeface="Arial" panose="020B0604020202020204" pitchFamily="34" charset="0"/>
              <a:buChar char="•"/>
            </a:pPr>
            <a:r>
              <a:rPr lang="en-US" b="1" dirty="0" err="1">
                <a:solidFill>
                  <a:srgbClr val="3A3A3A"/>
                </a:solidFill>
                <a:latin typeface="-apple-system"/>
              </a:rPr>
              <a:t>templateUrl</a:t>
            </a:r>
            <a:r>
              <a:rPr lang="en-US" b="1" dirty="0">
                <a:solidFill>
                  <a:srgbClr val="3A3A3A"/>
                </a:solidFill>
                <a:latin typeface="-apple-system"/>
              </a:rPr>
              <a:t>:</a:t>
            </a:r>
            <a:r>
              <a:rPr lang="en-US" dirty="0">
                <a:solidFill>
                  <a:srgbClr val="3A3A3A"/>
                </a:solidFill>
                <a:latin typeface="-apple-system"/>
              </a:rPr>
              <a:t> It indicates the path of the HTML template that will be used to display this component.</a:t>
            </a:r>
          </a:p>
          <a:p>
            <a:pPr>
              <a:buFont typeface="Arial" panose="020B0604020202020204" pitchFamily="34" charset="0"/>
              <a:buChar char="•"/>
            </a:pPr>
            <a:r>
              <a:rPr lang="en-US" b="1" dirty="0" err="1">
                <a:solidFill>
                  <a:srgbClr val="3A3A3A"/>
                </a:solidFill>
                <a:latin typeface="-apple-system"/>
              </a:rPr>
              <a:t>styleUrls</a:t>
            </a:r>
            <a:r>
              <a:rPr lang="en-US" b="1" dirty="0">
                <a:solidFill>
                  <a:srgbClr val="3A3A3A"/>
                </a:solidFill>
                <a:latin typeface="-apple-system"/>
              </a:rPr>
              <a:t>:</a:t>
            </a:r>
            <a:r>
              <a:rPr lang="en-US" dirty="0">
                <a:solidFill>
                  <a:srgbClr val="3A3A3A"/>
                </a:solidFill>
                <a:latin typeface="-apple-system"/>
              </a:rPr>
              <a:t> It specifies an array of URLs for CSS style-sheet in the component.</a:t>
            </a:r>
          </a:p>
          <a:p>
            <a:r>
              <a:rPr lang="en-US" dirty="0">
                <a:solidFill>
                  <a:srgbClr val="3A3A3A"/>
                </a:solidFill>
                <a:latin typeface="-apple-system"/>
              </a:rPr>
              <a:t>The export keyboard is used to export the component, and it has imported from other components and modules in the application file.</a:t>
            </a:r>
          </a:p>
          <a:p>
            <a:r>
              <a:rPr lang="en-US" dirty="0">
                <a:solidFill>
                  <a:srgbClr val="3A3A3A"/>
                </a:solidFill>
                <a:latin typeface="-apple-system"/>
              </a:rPr>
              <a:t>The title variable is a member variable which holds the string’ app,’ and it is not the part of the legal definition of any Angular component.</a:t>
            </a:r>
            <a:endParaRPr lang="en-US" b="0" i="0" dirty="0">
              <a:solidFill>
                <a:srgbClr val="3A3A3A"/>
              </a:solidFill>
              <a:effectLst/>
              <a:latin typeface="-apple-system"/>
            </a:endParaRPr>
          </a:p>
        </p:txBody>
      </p:sp>
      <p:pic>
        <p:nvPicPr>
          <p:cNvPr id="5" name="Picture 4">
            <a:extLst>
              <a:ext uri="{FF2B5EF4-FFF2-40B4-BE49-F238E27FC236}">
                <a16:creationId xmlns:a16="http://schemas.microsoft.com/office/drawing/2014/main" id="{7C686575-2C40-42BA-82BC-3CC2DE462580}"/>
              </a:ext>
            </a:extLst>
          </p:cNvPr>
          <p:cNvPicPr>
            <a:picLocks noChangeAspect="1"/>
          </p:cNvPicPr>
          <p:nvPr/>
        </p:nvPicPr>
        <p:blipFill>
          <a:blip r:embed="rId2"/>
          <a:stretch>
            <a:fillRect/>
          </a:stretch>
        </p:blipFill>
        <p:spPr>
          <a:xfrm>
            <a:off x="457200" y="4632002"/>
            <a:ext cx="5181600" cy="1857375"/>
          </a:xfrm>
          <a:prstGeom prst="rect">
            <a:avLst/>
          </a:prstGeom>
        </p:spPr>
      </p:pic>
    </p:spTree>
    <p:extLst>
      <p:ext uri="{BB962C8B-B14F-4D97-AF65-F5344CB8AC3E}">
        <p14:creationId xmlns:p14="http://schemas.microsoft.com/office/powerpoint/2010/main" val="3177174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 Introduction – </a:t>
            </a:r>
            <a:r>
              <a:rPr lang="en-US" dirty="0" err="1"/>
              <a:t>Continu</a:t>
            </a:r>
            <a:r>
              <a:rPr lang="en-US" dirty="0"/>
              <a:t>..</a:t>
            </a:r>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3</a:t>
            </a:fld>
            <a:r>
              <a:rPr lang="en-US"/>
              <a:t> -</a:t>
            </a:r>
          </a:p>
        </p:txBody>
      </p:sp>
      <p:sp>
        <p:nvSpPr>
          <p:cNvPr id="3" name="Text Placeholder 2"/>
          <p:cNvSpPr>
            <a:spLocks noGrp="1"/>
          </p:cNvSpPr>
          <p:nvPr>
            <p:ph type="body" sz="quarter" idx="11"/>
          </p:nvPr>
        </p:nvSpPr>
        <p:spPr>
          <a:xfrm>
            <a:off x="152400" y="1219200"/>
            <a:ext cx="8839200" cy="4419600"/>
          </a:xfrm>
        </p:spPr>
        <p:txBody>
          <a:bodyPr/>
          <a:lstStyle/>
          <a:p>
            <a:pPr marL="285750" indent="-285750">
              <a:buFont typeface="Wingdings" panose="05000000000000000000" pitchFamily="2" charset="2"/>
              <a:buChar char="Ø"/>
            </a:pPr>
            <a:r>
              <a:rPr lang="en-US" dirty="0"/>
              <a:t>Angular 8 has entirely based on component and consist of some tree structures with parent and child component. Angular 8 classes are created in such a way that the web page can fit in any screen size so that they are fully compatible with mobiles, tablets, laptops, and large systems.</a:t>
            </a:r>
            <a:endParaRPr lang="en-US" sz="1400" dirty="0"/>
          </a:p>
          <a:p>
            <a:r>
              <a:rPr lang="en-US" b="1" dirty="0"/>
              <a:t>Angular Version History</a:t>
            </a:r>
            <a:endParaRPr lang="en-US" altLang="en-US" sz="1800" dirty="0">
              <a:cs typeface="Arial" pitchFamily="34" charset="0"/>
            </a:endParaRPr>
          </a:p>
          <a:p>
            <a:endParaRPr lang="en-US" dirty="0"/>
          </a:p>
          <a:p>
            <a:endParaRPr lang="en-US" dirty="0"/>
          </a:p>
        </p:txBody>
      </p:sp>
      <p:graphicFrame>
        <p:nvGraphicFramePr>
          <p:cNvPr id="9" name="Table 8">
            <a:extLst>
              <a:ext uri="{FF2B5EF4-FFF2-40B4-BE49-F238E27FC236}">
                <a16:creationId xmlns:a16="http://schemas.microsoft.com/office/drawing/2014/main" id="{FAFCAA1A-3B47-4CCC-8AE5-5741CBCC2C48}"/>
              </a:ext>
            </a:extLst>
          </p:cNvPr>
          <p:cNvGraphicFramePr>
            <a:graphicFrameLocks noGrp="1"/>
          </p:cNvGraphicFramePr>
          <p:nvPr>
            <p:extLst>
              <p:ext uri="{D42A27DB-BD31-4B8C-83A1-F6EECF244321}">
                <p14:modId xmlns:p14="http://schemas.microsoft.com/office/powerpoint/2010/main" val="895518554"/>
              </p:ext>
            </p:extLst>
          </p:nvPr>
        </p:nvGraphicFramePr>
        <p:xfrm>
          <a:off x="533400" y="2895600"/>
          <a:ext cx="5105400" cy="2987040"/>
        </p:xfrm>
        <a:graphic>
          <a:graphicData uri="http://schemas.openxmlformats.org/drawingml/2006/table">
            <a:tbl>
              <a:tblPr/>
              <a:tblGrid>
                <a:gridCol w="1371600">
                  <a:extLst>
                    <a:ext uri="{9D8B030D-6E8A-4147-A177-3AD203B41FA5}">
                      <a16:colId xmlns:a16="http://schemas.microsoft.com/office/drawing/2014/main" val="2582694364"/>
                    </a:ext>
                  </a:extLst>
                </a:gridCol>
                <a:gridCol w="3733800">
                  <a:extLst>
                    <a:ext uri="{9D8B030D-6E8A-4147-A177-3AD203B41FA5}">
                      <a16:colId xmlns:a16="http://schemas.microsoft.com/office/drawing/2014/main" val="3193950959"/>
                    </a:ext>
                  </a:extLst>
                </a:gridCol>
              </a:tblGrid>
              <a:tr h="402771">
                <a:tc>
                  <a:txBody>
                    <a:bodyPr/>
                    <a:lstStyle/>
                    <a:p>
                      <a:pPr algn="l"/>
                      <a:r>
                        <a:rPr lang="en-US" b="0">
                          <a:effectLst/>
                        </a:rPr>
                        <a:t>Version</a:t>
                      </a:r>
                    </a:p>
                  </a:txBody>
                  <a:tcPr marL="76200" marR="76200" marT="76200" marB="76200" anchor="ctr">
                    <a:lnL w="12700" cap="flat" cmpd="sng" algn="ctr">
                      <a:solidFill>
                        <a:srgbClr val="982288"/>
                      </a:solidFill>
                      <a:prstDash val="solid"/>
                      <a:round/>
                      <a:headEnd type="none" w="med" len="med"/>
                      <a:tailEnd type="none" w="med" len="med"/>
                    </a:lnL>
                    <a:lnR w="12700" cap="flat" cmpd="sng" algn="ctr">
                      <a:solidFill>
                        <a:srgbClr val="B82688"/>
                      </a:solidFill>
                      <a:prstDash val="solid"/>
                      <a:round/>
                      <a:headEnd type="none" w="med" len="med"/>
                      <a:tailEnd type="none" w="med" len="med"/>
                    </a:lnR>
                    <a:lnT w="12700" cap="flat" cmpd="sng" algn="ctr">
                      <a:solidFill>
                        <a:srgbClr val="982288"/>
                      </a:solidFill>
                      <a:prstDash val="solid"/>
                      <a:round/>
                      <a:headEnd type="none" w="med" len="med"/>
                      <a:tailEnd type="none" w="med" len="med"/>
                    </a:lnT>
                    <a:lnB w="12700" cap="flat" cmpd="sng" algn="ctr">
                      <a:solidFill>
                        <a:srgbClr val="882688"/>
                      </a:solidFill>
                      <a:prstDash val="solid"/>
                      <a:round/>
                      <a:headEnd type="none" w="med" len="med"/>
                      <a:tailEnd type="none" w="med" len="med"/>
                    </a:lnB>
                    <a:solidFill>
                      <a:srgbClr val="FFFFFF"/>
                    </a:solidFill>
                  </a:tcPr>
                </a:tc>
                <a:tc>
                  <a:txBody>
                    <a:bodyPr/>
                    <a:lstStyle/>
                    <a:p>
                      <a:pPr algn="l"/>
                      <a:r>
                        <a:rPr lang="en-US" b="0">
                          <a:effectLst/>
                        </a:rPr>
                        <a:t>                          Released</a:t>
                      </a:r>
                    </a:p>
                  </a:txBody>
                  <a:tcPr marL="76200" marR="76200" marT="76200" marB="76200" anchor="ctr">
                    <a:lnL w="12700" cap="flat" cmpd="sng" algn="ctr">
                      <a:solidFill>
                        <a:srgbClr val="B82688"/>
                      </a:solidFill>
                      <a:prstDash val="solid"/>
                      <a:round/>
                      <a:headEnd type="none" w="med" len="med"/>
                      <a:tailEnd type="none" w="med" len="med"/>
                    </a:lnL>
                    <a:lnR w="9525" cap="flat" cmpd="sng" algn="ctr">
                      <a:solidFill>
                        <a:srgbClr val="B82688"/>
                      </a:solidFill>
                      <a:prstDash val="solid"/>
                      <a:round/>
                      <a:headEnd type="none" w="med" len="med"/>
                      <a:tailEnd type="none" w="med" len="med"/>
                    </a:lnR>
                    <a:lnT w="12700" cap="flat" cmpd="sng" algn="ctr">
                      <a:solidFill>
                        <a:srgbClr val="B82688"/>
                      </a:solidFill>
                      <a:prstDash val="solid"/>
                      <a:round/>
                      <a:headEnd type="none" w="med" len="med"/>
                      <a:tailEnd type="none" w="med" len="med"/>
                    </a:lnT>
                    <a:lnB w="12700" cap="flat" cmpd="sng" algn="ctr">
                      <a:solidFill>
                        <a:srgbClr val="882388"/>
                      </a:solidFill>
                      <a:prstDash val="solid"/>
                      <a:round/>
                      <a:headEnd type="none" w="med" len="med"/>
                      <a:tailEnd type="none" w="med" len="med"/>
                    </a:lnB>
                    <a:solidFill>
                      <a:srgbClr val="FFFFFF"/>
                    </a:solidFill>
                  </a:tcPr>
                </a:tc>
                <a:extLst>
                  <a:ext uri="{0D108BD9-81ED-4DB2-BD59-A6C34878D82A}">
                    <a16:rowId xmlns:a16="http://schemas.microsoft.com/office/drawing/2014/main" val="643218558"/>
                  </a:ext>
                </a:extLst>
              </a:tr>
              <a:tr h="402771">
                <a:tc>
                  <a:txBody>
                    <a:bodyPr/>
                    <a:lstStyle/>
                    <a:p>
                      <a:pPr algn="l"/>
                      <a:r>
                        <a:rPr lang="en-US" b="0" dirty="0">
                          <a:effectLst/>
                        </a:rPr>
                        <a:t>Angular JS</a:t>
                      </a:r>
                    </a:p>
                  </a:txBody>
                  <a:tcPr marL="76200" marR="76200" marT="76200" marB="76200" anchor="ctr">
                    <a:lnL w="12700" cap="flat" cmpd="sng" algn="ctr">
                      <a:solidFill>
                        <a:srgbClr val="882688"/>
                      </a:solidFill>
                      <a:prstDash val="solid"/>
                      <a:round/>
                      <a:headEnd type="none" w="med" len="med"/>
                      <a:tailEnd type="none" w="med" len="med"/>
                    </a:lnL>
                    <a:lnR w="12700" cap="flat" cmpd="sng" algn="ctr">
                      <a:solidFill>
                        <a:srgbClr val="882388"/>
                      </a:solidFill>
                      <a:prstDash val="solid"/>
                      <a:round/>
                      <a:headEnd type="none" w="med" len="med"/>
                      <a:tailEnd type="none" w="med" len="med"/>
                    </a:lnR>
                    <a:lnT w="12700" cap="flat" cmpd="sng" algn="ctr">
                      <a:solidFill>
                        <a:srgbClr val="882688"/>
                      </a:solidFill>
                      <a:prstDash val="solid"/>
                      <a:round/>
                      <a:headEnd type="none" w="med" len="med"/>
                      <a:tailEnd type="none" w="med" len="med"/>
                    </a:lnT>
                    <a:lnB w="12700" cap="flat" cmpd="sng" algn="ctr">
                      <a:solidFill>
                        <a:srgbClr val="F82288"/>
                      </a:solidFill>
                      <a:prstDash val="solid"/>
                      <a:round/>
                      <a:headEnd type="none" w="med" len="med"/>
                      <a:tailEnd type="none" w="med" len="med"/>
                    </a:lnB>
                    <a:solidFill>
                      <a:srgbClr val="FFFFFF"/>
                    </a:solidFill>
                  </a:tcPr>
                </a:tc>
                <a:tc>
                  <a:txBody>
                    <a:bodyPr/>
                    <a:lstStyle/>
                    <a:p>
                      <a:pPr algn="l"/>
                      <a:r>
                        <a:rPr lang="en-US" b="1">
                          <a:effectLst/>
                        </a:rPr>
                        <a:t>October 2010</a:t>
                      </a:r>
                      <a:endParaRPr lang="en-US" b="0">
                        <a:effectLst/>
                      </a:endParaRPr>
                    </a:p>
                  </a:txBody>
                  <a:tcPr marL="76200" marR="76200" marT="76200" marB="76200" anchor="ctr">
                    <a:lnL w="12700" cap="flat" cmpd="sng" algn="ctr">
                      <a:solidFill>
                        <a:srgbClr val="882388"/>
                      </a:solidFill>
                      <a:prstDash val="solid"/>
                      <a:round/>
                      <a:headEnd type="none" w="med" len="med"/>
                      <a:tailEnd type="none" w="med" len="med"/>
                    </a:lnL>
                    <a:lnR w="9525" cap="flat" cmpd="sng" algn="ctr">
                      <a:solidFill>
                        <a:srgbClr val="882388"/>
                      </a:solidFill>
                      <a:prstDash val="solid"/>
                      <a:round/>
                      <a:headEnd type="none" w="med" len="med"/>
                      <a:tailEnd type="none" w="med" len="med"/>
                    </a:lnR>
                    <a:lnT w="12700" cap="flat" cmpd="sng" algn="ctr">
                      <a:solidFill>
                        <a:srgbClr val="882388"/>
                      </a:solidFill>
                      <a:prstDash val="solid"/>
                      <a:round/>
                      <a:headEnd type="none" w="med" len="med"/>
                      <a:tailEnd type="none" w="med" len="med"/>
                    </a:lnT>
                    <a:lnB w="12700" cap="flat" cmpd="sng" algn="ctr">
                      <a:solidFill>
                        <a:srgbClr val="882688"/>
                      </a:solidFill>
                      <a:prstDash val="solid"/>
                      <a:round/>
                      <a:headEnd type="none" w="med" len="med"/>
                      <a:tailEnd type="none" w="med" len="med"/>
                    </a:lnB>
                    <a:solidFill>
                      <a:srgbClr val="FFFFFF"/>
                    </a:solidFill>
                  </a:tcPr>
                </a:tc>
                <a:extLst>
                  <a:ext uri="{0D108BD9-81ED-4DB2-BD59-A6C34878D82A}">
                    <a16:rowId xmlns:a16="http://schemas.microsoft.com/office/drawing/2014/main" val="502404061"/>
                  </a:ext>
                </a:extLst>
              </a:tr>
              <a:tr h="402771">
                <a:tc>
                  <a:txBody>
                    <a:bodyPr/>
                    <a:lstStyle/>
                    <a:p>
                      <a:pPr algn="l"/>
                      <a:r>
                        <a:rPr lang="en-US" b="0">
                          <a:effectLst/>
                        </a:rPr>
                        <a:t>Angular2.0</a:t>
                      </a:r>
                    </a:p>
                  </a:txBody>
                  <a:tcPr marL="76200" marR="76200" marT="76200" marB="76200" anchor="ctr">
                    <a:lnL w="12700" cap="flat" cmpd="sng" algn="ctr">
                      <a:solidFill>
                        <a:srgbClr val="F82288"/>
                      </a:solidFill>
                      <a:prstDash val="solid"/>
                      <a:round/>
                      <a:headEnd type="none" w="med" len="med"/>
                      <a:tailEnd type="none" w="med" len="med"/>
                    </a:lnL>
                    <a:lnR w="12700" cap="flat" cmpd="sng" algn="ctr">
                      <a:solidFill>
                        <a:srgbClr val="882688"/>
                      </a:solidFill>
                      <a:prstDash val="solid"/>
                      <a:round/>
                      <a:headEnd type="none" w="med" len="med"/>
                      <a:tailEnd type="none" w="med" len="med"/>
                    </a:lnR>
                    <a:lnT w="12700" cap="flat" cmpd="sng" algn="ctr">
                      <a:solidFill>
                        <a:srgbClr val="F82288"/>
                      </a:solidFill>
                      <a:prstDash val="solid"/>
                      <a:round/>
                      <a:headEnd type="none" w="med" len="med"/>
                      <a:tailEnd type="none" w="med" len="med"/>
                    </a:lnT>
                    <a:lnB w="12700" cap="flat" cmpd="sng" algn="ctr">
                      <a:solidFill>
                        <a:srgbClr val="B82688"/>
                      </a:solidFill>
                      <a:prstDash val="solid"/>
                      <a:round/>
                      <a:headEnd type="none" w="med" len="med"/>
                      <a:tailEnd type="none" w="med" len="med"/>
                    </a:lnB>
                    <a:solidFill>
                      <a:srgbClr val="FFFFFF"/>
                    </a:solidFill>
                  </a:tcPr>
                </a:tc>
                <a:tc>
                  <a:txBody>
                    <a:bodyPr/>
                    <a:lstStyle/>
                    <a:p>
                      <a:pPr algn="l"/>
                      <a:r>
                        <a:rPr lang="en-US" b="1">
                          <a:effectLst/>
                        </a:rPr>
                        <a:t>September 2016</a:t>
                      </a:r>
                      <a:endParaRPr lang="en-US" b="0">
                        <a:effectLst/>
                      </a:endParaRPr>
                    </a:p>
                  </a:txBody>
                  <a:tcPr marL="76200" marR="76200" marT="76200" marB="76200" anchor="ctr">
                    <a:lnL w="12700" cap="flat" cmpd="sng" algn="ctr">
                      <a:solidFill>
                        <a:srgbClr val="882688"/>
                      </a:solidFill>
                      <a:prstDash val="solid"/>
                      <a:round/>
                      <a:headEnd type="none" w="med" len="med"/>
                      <a:tailEnd type="none" w="med" len="med"/>
                    </a:lnL>
                    <a:lnR w="9525" cap="flat" cmpd="sng" algn="ctr">
                      <a:solidFill>
                        <a:srgbClr val="882688"/>
                      </a:solidFill>
                      <a:prstDash val="solid"/>
                      <a:round/>
                      <a:headEnd type="none" w="med" len="med"/>
                      <a:tailEnd type="none" w="med" len="med"/>
                    </a:lnR>
                    <a:lnT w="12700" cap="flat" cmpd="sng" algn="ctr">
                      <a:solidFill>
                        <a:srgbClr val="882688"/>
                      </a:solidFill>
                      <a:prstDash val="solid"/>
                      <a:round/>
                      <a:headEnd type="none" w="med" len="med"/>
                      <a:tailEnd type="none" w="med" len="med"/>
                    </a:lnT>
                    <a:lnB w="12700" cap="flat" cmpd="sng" algn="ctr">
                      <a:solidFill>
                        <a:srgbClr val="982288"/>
                      </a:solidFill>
                      <a:prstDash val="solid"/>
                      <a:round/>
                      <a:headEnd type="none" w="med" len="med"/>
                      <a:tailEnd type="none" w="med" len="med"/>
                    </a:lnB>
                    <a:solidFill>
                      <a:srgbClr val="FFFFFF"/>
                    </a:solidFill>
                  </a:tcPr>
                </a:tc>
                <a:extLst>
                  <a:ext uri="{0D108BD9-81ED-4DB2-BD59-A6C34878D82A}">
                    <a16:rowId xmlns:a16="http://schemas.microsoft.com/office/drawing/2014/main" val="1589220035"/>
                  </a:ext>
                </a:extLst>
              </a:tr>
              <a:tr h="402771">
                <a:tc>
                  <a:txBody>
                    <a:bodyPr/>
                    <a:lstStyle/>
                    <a:p>
                      <a:pPr algn="l"/>
                      <a:r>
                        <a:rPr lang="en-US" b="0">
                          <a:effectLst/>
                        </a:rPr>
                        <a:t>Angular4.0</a:t>
                      </a:r>
                    </a:p>
                  </a:txBody>
                  <a:tcPr marL="76200" marR="76200" marT="76200" marB="76200" anchor="ctr">
                    <a:lnL w="12700" cap="flat" cmpd="sng" algn="ctr">
                      <a:solidFill>
                        <a:srgbClr val="B82688"/>
                      </a:solidFill>
                      <a:prstDash val="solid"/>
                      <a:round/>
                      <a:headEnd type="none" w="med" len="med"/>
                      <a:tailEnd type="none" w="med" len="med"/>
                    </a:lnL>
                    <a:lnR w="12700" cap="flat" cmpd="sng" algn="ctr">
                      <a:solidFill>
                        <a:srgbClr val="982288"/>
                      </a:solidFill>
                      <a:prstDash val="solid"/>
                      <a:round/>
                      <a:headEnd type="none" w="med" len="med"/>
                      <a:tailEnd type="none" w="med" len="med"/>
                    </a:lnR>
                    <a:lnT w="12700" cap="flat" cmpd="sng" algn="ctr">
                      <a:solidFill>
                        <a:srgbClr val="B82688"/>
                      </a:solidFill>
                      <a:prstDash val="solid"/>
                      <a:round/>
                      <a:headEnd type="none" w="med" len="med"/>
                      <a:tailEnd type="none" w="med" len="med"/>
                    </a:lnT>
                    <a:lnB w="12700" cap="flat" cmpd="sng" algn="ctr">
                      <a:solidFill>
                        <a:srgbClr val="182488"/>
                      </a:solidFill>
                      <a:prstDash val="solid"/>
                      <a:round/>
                      <a:headEnd type="none" w="med" len="med"/>
                      <a:tailEnd type="none" w="med" len="med"/>
                    </a:lnB>
                    <a:solidFill>
                      <a:srgbClr val="FFFFFF"/>
                    </a:solidFill>
                  </a:tcPr>
                </a:tc>
                <a:tc>
                  <a:txBody>
                    <a:bodyPr/>
                    <a:lstStyle/>
                    <a:p>
                      <a:pPr algn="l"/>
                      <a:r>
                        <a:rPr lang="en-US" b="1" dirty="0">
                          <a:effectLst/>
                        </a:rPr>
                        <a:t>March 2017</a:t>
                      </a:r>
                      <a:endParaRPr lang="en-US" b="0" dirty="0">
                        <a:effectLst/>
                      </a:endParaRPr>
                    </a:p>
                  </a:txBody>
                  <a:tcPr marL="76200" marR="76200" marT="76200" marB="76200" anchor="ctr">
                    <a:lnL w="12700" cap="flat" cmpd="sng" algn="ctr">
                      <a:solidFill>
                        <a:srgbClr val="982288"/>
                      </a:solidFill>
                      <a:prstDash val="solid"/>
                      <a:round/>
                      <a:headEnd type="none" w="med" len="med"/>
                      <a:tailEnd type="none" w="med" len="med"/>
                    </a:lnL>
                    <a:lnR w="9525" cap="flat" cmpd="sng" algn="ctr">
                      <a:solidFill>
                        <a:srgbClr val="982288"/>
                      </a:solidFill>
                      <a:prstDash val="solid"/>
                      <a:round/>
                      <a:headEnd type="none" w="med" len="med"/>
                      <a:tailEnd type="none" w="med" len="med"/>
                    </a:lnR>
                    <a:lnT w="12700" cap="flat" cmpd="sng" algn="ctr">
                      <a:solidFill>
                        <a:srgbClr val="982288"/>
                      </a:solidFill>
                      <a:prstDash val="solid"/>
                      <a:round/>
                      <a:headEnd type="none" w="med" len="med"/>
                      <a:tailEnd type="none" w="med" len="med"/>
                    </a:lnT>
                    <a:lnB w="12700" cap="flat" cmpd="sng" algn="ctr">
                      <a:solidFill>
                        <a:srgbClr val="B82688"/>
                      </a:solidFill>
                      <a:prstDash val="solid"/>
                      <a:round/>
                      <a:headEnd type="none" w="med" len="med"/>
                      <a:tailEnd type="none" w="med" len="med"/>
                    </a:lnB>
                    <a:solidFill>
                      <a:srgbClr val="FFFFFF"/>
                    </a:solidFill>
                  </a:tcPr>
                </a:tc>
                <a:extLst>
                  <a:ext uri="{0D108BD9-81ED-4DB2-BD59-A6C34878D82A}">
                    <a16:rowId xmlns:a16="http://schemas.microsoft.com/office/drawing/2014/main" val="132153236"/>
                  </a:ext>
                </a:extLst>
              </a:tr>
              <a:tr h="402771">
                <a:tc>
                  <a:txBody>
                    <a:bodyPr/>
                    <a:lstStyle/>
                    <a:p>
                      <a:pPr algn="l"/>
                      <a:r>
                        <a:rPr lang="en-US" b="0">
                          <a:effectLst/>
                        </a:rPr>
                        <a:t>Angular5.0</a:t>
                      </a:r>
                    </a:p>
                  </a:txBody>
                  <a:tcPr marL="76200" marR="76200" marT="76200" marB="76200" anchor="ctr">
                    <a:lnL w="12700" cap="flat" cmpd="sng" algn="ctr">
                      <a:solidFill>
                        <a:srgbClr val="182488"/>
                      </a:solidFill>
                      <a:prstDash val="solid"/>
                      <a:round/>
                      <a:headEnd type="none" w="med" len="med"/>
                      <a:tailEnd type="none" w="med" len="med"/>
                    </a:lnL>
                    <a:lnR w="12700" cap="flat" cmpd="sng" algn="ctr">
                      <a:solidFill>
                        <a:srgbClr val="B82688"/>
                      </a:solidFill>
                      <a:prstDash val="solid"/>
                      <a:round/>
                      <a:headEnd type="none" w="med" len="med"/>
                      <a:tailEnd type="none" w="med" len="med"/>
                    </a:lnR>
                    <a:lnT w="12700" cap="flat" cmpd="sng" algn="ctr">
                      <a:solidFill>
                        <a:srgbClr val="182488"/>
                      </a:solidFill>
                      <a:prstDash val="solid"/>
                      <a:round/>
                      <a:headEnd type="none" w="med" len="med"/>
                      <a:tailEnd type="none" w="med" len="med"/>
                    </a:lnT>
                    <a:lnB w="12700" cap="flat" cmpd="sng" algn="ctr">
                      <a:solidFill>
                        <a:srgbClr val="A82788"/>
                      </a:solidFill>
                      <a:prstDash val="solid"/>
                      <a:round/>
                      <a:headEnd type="none" w="med" len="med"/>
                      <a:tailEnd type="none" w="med" len="med"/>
                    </a:lnB>
                    <a:solidFill>
                      <a:srgbClr val="FFFFFF"/>
                    </a:solidFill>
                  </a:tcPr>
                </a:tc>
                <a:tc>
                  <a:txBody>
                    <a:bodyPr/>
                    <a:lstStyle/>
                    <a:p>
                      <a:pPr algn="l"/>
                      <a:r>
                        <a:rPr lang="en-US" b="1">
                          <a:effectLst/>
                        </a:rPr>
                        <a:t>November 2017</a:t>
                      </a:r>
                      <a:endParaRPr lang="en-US" b="0">
                        <a:effectLst/>
                      </a:endParaRPr>
                    </a:p>
                  </a:txBody>
                  <a:tcPr marL="76200" marR="76200" marT="76200" marB="76200" anchor="ctr">
                    <a:lnL w="12700" cap="flat" cmpd="sng" algn="ctr">
                      <a:solidFill>
                        <a:srgbClr val="B82688"/>
                      </a:solidFill>
                      <a:prstDash val="solid"/>
                      <a:round/>
                      <a:headEnd type="none" w="med" len="med"/>
                      <a:tailEnd type="none" w="med" len="med"/>
                    </a:lnL>
                    <a:lnR w="9525" cap="flat" cmpd="sng" algn="ctr">
                      <a:solidFill>
                        <a:srgbClr val="B82688"/>
                      </a:solidFill>
                      <a:prstDash val="solid"/>
                      <a:round/>
                      <a:headEnd type="none" w="med" len="med"/>
                      <a:tailEnd type="none" w="med" len="med"/>
                    </a:lnR>
                    <a:lnT w="12700" cap="flat" cmpd="sng" algn="ctr">
                      <a:solidFill>
                        <a:srgbClr val="B82688"/>
                      </a:solidFill>
                      <a:prstDash val="solid"/>
                      <a:round/>
                      <a:headEnd type="none" w="med" len="med"/>
                      <a:tailEnd type="none" w="med" len="med"/>
                    </a:lnT>
                    <a:lnB w="12700" cap="flat" cmpd="sng" algn="ctr">
                      <a:solidFill>
                        <a:srgbClr val="082588"/>
                      </a:solidFill>
                      <a:prstDash val="solid"/>
                      <a:round/>
                      <a:headEnd type="none" w="med" len="med"/>
                      <a:tailEnd type="none" w="med" len="med"/>
                    </a:lnB>
                    <a:solidFill>
                      <a:srgbClr val="FFFFFF"/>
                    </a:solidFill>
                  </a:tcPr>
                </a:tc>
                <a:extLst>
                  <a:ext uri="{0D108BD9-81ED-4DB2-BD59-A6C34878D82A}">
                    <a16:rowId xmlns:a16="http://schemas.microsoft.com/office/drawing/2014/main" val="407316204"/>
                  </a:ext>
                </a:extLst>
              </a:tr>
              <a:tr h="402771">
                <a:tc>
                  <a:txBody>
                    <a:bodyPr/>
                    <a:lstStyle/>
                    <a:p>
                      <a:pPr algn="l"/>
                      <a:r>
                        <a:rPr lang="en-US" b="0">
                          <a:effectLst/>
                        </a:rPr>
                        <a:t>Angular6.0</a:t>
                      </a:r>
                    </a:p>
                  </a:txBody>
                  <a:tcPr marL="76200" marR="76200" marT="76200" marB="76200" anchor="ctr">
                    <a:lnL w="12700" cap="flat" cmpd="sng" algn="ctr">
                      <a:solidFill>
                        <a:srgbClr val="A82788"/>
                      </a:solidFill>
                      <a:prstDash val="solid"/>
                      <a:round/>
                      <a:headEnd type="none" w="med" len="med"/>
                      <a:tailEnd type="none" w="med" len="med"/>
                    </a:lnL>
                    <a:lnR w="12700" cap="flat" cmpd="sng" algn="ctr">
                      <a:solidFill>
                        <a:srgbClr val="082588"/>
                      </a:solidFill>
                      <a:prstDash val="solid"/>
                      <a:round/>
                      <a:headEnd type="none" w="med" len="med"/>
                      <a:tailEnd type="none" w="med" len="med"/>
                    </a:lnR>
                    <a:lnT w="12700" cap="flat" cmpd="sng" algn="ctr">
                      <a:solidFill>
                        <a:srgbClr val="A82788"/>
                      </a:solidFill>
                      <a:prstDash val="solid"/>
                      <a:round/>
                      <a:headEnd type="none" w="med" len="med"/>
                      <a:tailEnd type="none" w="med" len="med"/>
                    </a:lnT>
                    <a:lnB w="12700" cap="flat" cmpd="sng" algn="ctr">
                      <a:solidFill>
                        <a:srgbClr val="282388"/>
                      </a:solidFill>
                      <a:prstDash val="solid"/>
                      <a:round/>
                      <a:headEnd type="none" w="med" len="med"/>
                      <a:tailEnd type="none" w="med" len="med"/>
                    </a:lnB>
                    <a:solidFill>
                      <a:srgbClr val="FFFFFF"/>
                    </a:solidFill>
                  </a:tcPr>
                </a:tc>
                <a:tc>
                  <a:txBody>
                    <a:bodyPr/>
                    <a:lstStyle/>
                    <a:p>
                      <a:pPr algn="l"/>
                      <a:r>
                        <a:rPr lang="en-US" b="1">
                          <a:effectLst/>
                        </a:rPr>
                        <a:t>May 2018</a:t>
                      </a:r>
                      <a:endParaRPr lang="en-US" b="0">
                        <a:effectLst/>
                      </a:endParaRPr>
                    </a:p>
                  </a:txBody>
                  <a:tcPr marL="76200" marR="76200" marT="76200" marB="76200" anchor="ctr">
                    <a:lnL w="12700" cap="flat" cmpd="sng" algn="ctr">
                      <a:solidFill>
                        <a:srgbClr val="082588"/>
                      </a:solidFill>
                      <a:prstDash val="solid"/>
                      <a:round/>
                      <a:headEnd type="none" w="med" len="med"/>
                      <a:tailEnd type="none" w="med" len="med"/>
                    </a:lnL>
                    <a:lnR w="9525" cap="flat" cmpd="sng" algn="ctr">
                      <a:solidFill>
                        <a:srgbClr val="082588"/>
                      </a:solidFill>
                      <a:prstDash val="solid"/>
                      <a:round/>
                      <a:headEnd type="none" w="med" len="med"/>
                      <a:tailEnd type="none" w="med" len="med"/>
                    </a:lnR>
                    <a:lnT w="12700" cap="flat" cmpd="sng" algn="ctr">
                      <a:solidFill>
                        <a:srgbClr val="082588"/>
                      </a:solidFill>
                      <a:prstDash val="solid"/>
                      <a:round/>
                      <a:headEnd type="none" w="med" len="med"/>
                      <a:tailEnd type="none" w="med" len="med"/>
                    </a:lnT>
                    <a:lnB w="12700" cap="flat" cmpd="sng" algn="ctr">
                      <a:solidFill>
                        <a:srgbClr val="182488"/>
                      </a:solidFill>
                      <a:prstDash val="solid"/>
                      <a:round/>
                      <a:headEnd type="none" w="med" len="med"/>
                      <a:tailEnd type="none" w="med" len="med"/>
                    </a:lnB>
                    <a:solidFill>
                      <a:srgbClr val="FFFFFF"/>
                    </a:solidFill>
                  </a:tcPr>
                </a:tc>
                <a:extLst>
                  <a:ext uri="{0D108BD9-81ED-4DB2-BD59-A6C34878D82A}">
                    <a16:rowId xmlns:a16="http://schemas.microsoft.com/office/drawing/2014/main" val="323579769"/>
                  </a:ext>
                </a:extLst>
              </a:tr>
              <a:tr h="402771">
                <a:tc>
                  <a:txBody>
                    <a:bodyPr/>
                    <a:lstStyle/>
                    <a:p>
                      <a:pPr algn="l"/>
                      <a:r>
                        <a:rPr lang="en-US" b="0">
                          <a:effectLst/>
                        </a:rPr>
                        <a:t>Angular 8.0</a:t>
                      </a:r>
                    </a:p>
                  </a:txBody>
                  <a:tcPr marL="76200" marR="76200" marT="76200" marB="76200" anchor="ctr">
                    <a:lnL w="12700" cap="flat" cmpd="sng" algn="ctr">
                      <a:solidFill>
                        <a:srgbClr val="282388"/>
                      </a:solidFill>
                      <a:prstDash val="solid"/>
                      <a:round/>
                      <a:headEnd type="none" w="med" len="med"/>
                      <a:tailEnd type="none" w="med" len="med"/>
                    </a:lnL>
                    <a:lnR w="12700" cap="flat" cmpd="sng" algn="ctr">
                      <a:solidFill>
                        <a:srgbClr val="182488"/>
                      </a:solidFill>
                      <a:prstDash val="solid"/>
                      <a:round/>
                      <a:headEnd type="none" w="med" len="med"/>
                      <a:tailEnd type="none" w="med" len="med"/>
                    </a:lnR>
                    <a:lnT w="12700" cap="flat" cmpd="sng" algn="ctr">
                      <a:solidFill>
                        <a:srgbClr val="282388"/>
                      </a:solidFill>
                      <a:prstDash val="solid"/>
                      <a:round/>
                      <a:headEnd type="none" w="med" len="med"/>
                      <a:tailEnd type="none" w="med" len="med"/>
                    </a:lnT>
                    <a:lnB w="9525" cap="flat" cmpd="sng" algn="ctr">
                      <a:solidFill>
                        <a:srgbClr val="282388"/>
                      </a:solidFill>
                      <a:prstDash val="solid"/>
                      <a:round/>
                      <a:headEnd type="none" w="med" len="med"/>
                      <a:tailEnd type="none" w="med" len="med"/>
                    </a:lnB>
                    <a:solidFill>
                      <a:srgbClr val="FFFFFF"/>
                    </a:solidFill>
                  </a:tcPr>
                </a:tc>
                <a:tc>
                  <a:txBody>
                    <a:bodyPr/>
                    <a:lstStyle/>
                    <a:p>
                      <a:pPr algn="l"/>
                      <a:r>
                        <a:rPr lang="en-US" b="1" dirty="0">
                          <a:effectLst/>
                        </a:rPr>
                        <a:t>October 2018</a:t>
                      </a:r>
                      <a:endParaRPr lang="en-US" b="0" dirty="0">
                        <a:effectLst/>
                      </a:endParaRPr>
                    </a:p>
                  </a:txBody>
                  <a:tcPr marL="76200" marR="76200" marT="76200" marB="76200" anchor="ctr">
                    <a:lnL w="12700" cap="flat" cmpd="sng" algn="ctr">
                      <a:solidFill>
                        <a:srgbClr val="182488"/>
                      </a:solidFill>
                      <a:prstDash val="solid"/>
                      <a:round/>
                      <a:headEnd type="none" w="med" len="med"/>
                      <a:tailEnd type="none" w="med" len="med"/>
                    </a:lnL>
                    <a:lnR w="9525" cap="flat" cmpd="sng" algn="ctr">
                      <a:solidFill>
                        <a:srgbClr val="182488"/>
                      </a:solidFill>
                      <a:prstDash val="solid"/>
                      <a:round/>
                      <a:headEnd type="none" w="med" len="med"/>
                      <a:tailEnd type="none" w="med" len="med"/>
                    </a:lnR>
                    <a:lnT w="12700" cap="flat" cmpd="sng" algn="ctr">
                      <a:solidFill>
                        <a:srgbClr val="182488"/>
                      </a:solidFill>
                      <a:prstDash val="solid"/>
                      <a:round/>
                      <a:headEnd type="none" w="med" len="med"/>
                      <a:tailEnd type="none" w="med" len="med"/>
                    </a:lnT>
                    <a:lnB w="9525" cap="flat" cmpd="sng" algn="ctr">
                      <a:solidFill>
                        <a:srgbClr val="182488"/>
                      </a:solidFill>
                      <a:prstDash val="solid"/>
                      <a:round/>
                      <a:headEnd type="none" w="med" len="med"/>
                      <a:tailEnd type="none" w="med" len="med"/>
                    </a:lnB>
                    <a:solidFill>
                      <a:srgbClr val="FFFFFF"/>
                    </a:solidFill>
                  </a:tcPr>
                </a:tc>
                <a:extLst>
                  <a:ext uri="{0D108BD9-81ED-4DB2-BD59-A6C34878D82A}">
                    <a16:rowId xmlns:a16="http://schemas.microsoft.com/office/drawing/2014/main" val="1634446316"/>
                  </a:ext>
                </a:extLst>
              </a:tr>
            </a:tbl>
          </a:graphicData>
        </a:graphic>
      </p:graphicFrame>
    </p:spTree>
    <p:extLst>
      <p:ext uri="{BB962C8B-B14F-4D97-AF65-F5344CB8AC3E}">
        <p14:creationId xmlns:p14="http://schemas.microsoft.com/office/powerpoint/2010/main" val="2682595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Components Contin…</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30</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457200" y="1295400"/>
            <a:ext cx="8001000" cy="369332"/>
          </a:xfrm>
          <a:prstGeom prst="rect">
            <a:avLst/>
          </a:prstGeom>
        </p:spPr>
        <p:txBody>
          <a:bodyPr wrap="square">
            <a:spAutoFit/>
          </a:bodyPr>
          <a:lstStyle/>
          <a:p>
            <a:pPr>
              <a:buFont typeface="Arial" panose="020B0604020202020204" pitchFamily="34" charset="0"/>
              <a:buChar char="•"/>
            </a:pPr>
            <a:endParaRPr lang="en-US" b="0" i="0" dirty="0">
              <a:solidFill>
                <a:srgbClr val="3A3A3A"/>
              </a:solidFill>
              <a:effectLst/>
              <a:latin typeface="-apple-system"/>
            </a:endParaRPr>
          </a:p>
        </p:txBody>
      </p:sp>
      <p:pic>
        <p:nvPicPr>
          <p:cNvPr id="3" name="Picture 2">
            <a:extLst>
              <a:ext uri="{FF2B5EF4-FFF2-40B4-BE49-F238E27FC236}">
                <a16:creationId xmlns:a16="http://schemas.microsoft.com/office/drawing/2014/main" id="{D96B6EAD-01FE-4F0A-ACBF-67554041F674}"/>
              </a:ext>
            </a:extLst>
          </p:cNvPr>
          <p:cNvPicPr>
            <a:picLocks noChangeAspect="1"/>
          </p:cNvPicPr>
          <p:nvPr/>
        </p:nvPicPr>
        <p:blipFill>
          <a:blip r:embed="rId2"/>
          <a:stretch>
            <a:fillRect/>
          </a:stretch>
        </p:blipFill>
        <p:spPr>
          <a:xfrm>
            <a:off x="457200" y="1152525"/>
            <a:ext cx="8077199" cy="4410075"/>
          </a:xfrm>
          <a:prstGeom prst="rect">
            <a:avLst/>
          </a:prstGeom>
        </p:spPr>
      </p:pic>
    </p:spTree>
    <p:extLst>
      <p:ext uri="{BB962C8B-B14F-4D97-AF65-F5344CB8AC3E}">
        <p14:creationId xmlns:p14="http://schemas.microsoft.com/office/powerpoint/2010/main" val="29495018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Components Contin…</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31</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457200" y="1295400"/>
            <a:ext cx="8001000" cy="369332"/>
          </a:xfrm>
          <a:prstGeom prst="rect">
            <a:avLst/>
          </a:prstGeom>
        </p:spPr>
        <p:txBody>
          <a:bodyPr wrap="square">
            <a:spAutoFit/>
          </a:bodyPr>
          <a:lstStyle/>
          <a:p>
            <a:pPr>
              <a:buFont typeface="Arial" panose="020B0604020202020204" pitchFamily="34" charset="0"/>
              <a:buChar char="•"/>
            </a:pPr>
            <a:endParaRPr lang="en-US" b="0" i="0" dirty="0">
              <a:solidFill>
                <a:srgbClr val="3A3A3A"/>
              </a:solidFill>
              <a:effectLst/>
              <a:latin typeface="-apple-system"/>
            </a:endParaRPr>
          </a:p>
        </p:txBody>
      </p:sp>
      <p:pic>
        <p:nvPicPr>
          <p:cNvPr id="6" name="Picture 5">
            <a:extLst>
              <a:ext uri="{FF2B5EF4-FFF2-40B4-BE49-F238E27FC236}">
                <a16:creationId xmlns:a16="http://schemas.microsoft.com/office/drawing/2014/main" id="{6F049CDE-0F7E-4EC1-B263-02A613D4F5FA}"/>
              </a:ext>
            </a:extLst>
          </p:cNvPr>
          <p:cNvPicPr>
            <a:picLocks noChangeAspect="1"/>
          </p:cNvPicPr>
          <p:nvPr/>
        </p:nvPicPr>
        <p:blipFill>
          <a:blip r:embed="rId2"/>
          <a:stretch>
            <a:fillRect/>
          </a:stretch>
        </p:blipFill>
        <p:spPr>
          <a:xfrm>
            <a:off x="685800" y="1002196"/>
            <a:ext cx="7162800" cy="4533900"/>
          </a:xfrm>
          <a:prstGeom prst="rect">
            <a:avLst/>
          </a:prstGeom>
        </p:spPr>
      </p:pic>
    </p:spTree>
    <p:extLst>
      <p:ext uri="{BB962C8B-B14F-4D97-AF65-F5344CB8AC3E}">
        <p14:creationId xmlns:p14="http://schemas.microsoft.com/office/powerpoint/2010/main" val="2526593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Components Contin…</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r>
              <a:rPr lang="en-US" b="1" dirty="0"/>
              <a:t>Life cycle hooks</a:t>
            </a:r>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32</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457200" y="1295400"/>
            <a:ext cx="8001000" cy="2031325"/>
          </a:xfrm>
          <a:prstGeom prst="rect">
            <a:avLst/>
          </a:prstGeom>
        </p:spPr>
        <p:txBody>
          <a:bodyPr wrap="square">
            <a:spAutoFit/>
          </a:bodyPr>
          <a:lstStyle/>
          <a:p>
            <a:pPr marL="285750" indent="-285750">
              <a:buFont typeface="Wingdings" panose="05000000000000000000" pitchFamily="2" charset="2"/>
              <a:buChar char="Ø"/>
            </a:pPr>
            <a:r>
              <a:rPr lang="en-US" dirty="0"/>
              <a:t>A component has a lifecycle managed by Angular.</a:t>
            </a:r>
          </a:p>
          <a:p>
            <a:pPr marL="285750" indent="-285750">
              <a:buFont typeface="Wingdings" panose="05000000000000000000" pitchFamily="2" charset="2"/>
              <a:buChar char="Ø"/>
            </a:pPr>
            <a:r>
              <a:rPr lang="en-US" dirty="0"/>
              <a:t>Angular creates and renders components along with their children, checks when their data-bound properties change, and destroys them before removing them from the DOM.</a:t>
            </a:r>
          </a:p>
          <a:p>
            <a:pPr marL="285750" indent="-285750">
              <a:buFont typeface="Wingdings" panose="05000000000000000000" pitchFamily="2" charset="2"/>
              <a:buChar char="Ø"/>
            </a:pPr>
            <a:r>
              <a:rPr lang="en-US" dirty="0"/>
              <a:t>Angular offers lifecycle hooks that provide visibility into these key life moments and the ability to act when they occur.</a:t>
            </a:r>
          </a:p>
          <a:p>
            <a:pPr marL="285750" indent="-285750">
              <a:buFont typeface="Wingdings" panose="05000000000000000000" pitchFamily="2" charset="2"/>
              <a:buChar char="Ø"/>
            </a:pPr>
            <a:r>
              <a:rPr lang="en-US" dirty="0"/>
              <a:t>A directive has the same set of lifecycle hooks.</a:t>
            </a:r>
          </a:p>
        </p:txBody>
      </p:sp>
    </p:spTree>
    <p:extLst>
      <p:ext uri="{BB962C8B-B14F-4D97-AF65-F5344CB8AC3E}">
        <p14:creationId xmlns:p14="http://schemas.microsoft.com/office/powerpoint/2010/main" val="797578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Components Contin…</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r>
              <a:rPr lang="en-US" b="1" dirty="0"/>
              <a:t>Life cycle hooks</a:t>
            </a:r>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33</a:t>
            </a:fld>
            <a:r>
              <a:rPr lang="en-US"/>
              <a:t> -</a:t>
            </a:r>
          </a:p>
        </p:txBody>
      </p:sp>
      <p:pic>
        <p:nvPicPr>
          <p:cNvPr id="6" name="Picture 5">
            <a:extLst>
              <a:ext uri="{FF2B5EF4-FFF2-40B4-BE49-F238E27FC236}">
                <a16:creationId xmlns:a16="http://schemas.microsoft.com/office/drawing/2014/main" id="{0921C295-BAAD-4407-AED4-9A401340ADEF}"/>
              </a:ext>
            </a:extLst>
          </p:cNvPr>
          <p:cNvPicPr>
            <a:picLocks noChangeAspect="1"/>
          </p:cNvPicPr>
          <p:nvPr/>
        </p:nvPicPr>
        <p:blipFill>
          <a:blip r:embed="rId2"/>
          <a:stretch>
            <a:fillRect/>
          </a:stretch>
        </p:blipFill>
        <p:spPr>
          <a:xfrm>
            <a:off x="228600" y="1295400"/>
            <a:ext cx="8534400" cy="5362575"/>
          </a:xfrm>
          <a:prstGeom prst="rect">
            <a:avLst/>
          </a:prstGeom>
        </p:spPr>
      </p:pic>
    </p:spTree>
    <p:extLst>
      <p:ext uri="{BB962C8B-B14F-4D97-AF65-F5344CB8AC3E}">
        <p14:creationId xmlns:p14="http://schemas.microsoft.com/office/powerpoint/2010/main" val="25406270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Components Contin…</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r>
              <a:rPr lang="en-US" b="1" dirty="0"/>
              <a:t>Life cycle hooks</a:t>
            </a:r>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34</a:t>
            </a:fld>
            <a:r>
              <a:rPr lang="en-US"/>
              <a:t> -</a:t>
            </a:r>
          </a:p>
        </p:txBody>
      </p:sp>
      <p:pic>
        <p:nvPicPr>
          <p:cNvPr id="3" name="Picture 2">
            <a:extLst>
              <a:ext uri="{FF2B5EF4-FFF2-40B4-BE49-F238E27FC236}">
                <a16:creationId xmlns:a16="http://schemas.microsoft.com/office/drawing/2014/main" id="{639FA8B9-05E3-4700-8038-5A5089284FFC}"/>
              </a:ext>
            </a:extLst>
          </p:cNvPr>
          <p:cNvPicPr>
            <a:picLocks noChangeAspect="1"/>
          </p:cNvPicPr>
          <p:nvPr/>
        </p:nvPicPr>
        <p:blipFill>
          <a:blip r:embed="rId2"/>
          <a:stretch>
            <a:fillRect/>
          </a:stretch>
        </p:blipFill>
        <p:spPr>
          <a:xfrm>
            <a:off x="228600" y="1295400"/>
            <a:ext cx="8458200" cy="5105400"/>
          </a:xfrm>
          <a:prstGeom prst="rect">
            <a:avLst/>
          </a:prstGeom>
        </p:spPr>
      </p:pic>
    </p:spTree>
    <p:extLst>
      <p:ext uri="{BB962C8B-B14F-4D97-AF65-F5344CB8AC3E}">
        <p14:creationId xmlns:p14="http://schemas.microsoft.com/office/powerpoint/2010/main" val="33152738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Components Contin…</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r>
              <a:rPr lang="en-US" b="1" dirty="0"/>
              <a:t>Life cycle hooks</a:t>
            </a:r>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35</a:t>
            </a:fld>
            <a:r>
              <a:rPr lang="en-US"/>
              <a:t> -</a:t>
            </a:r>
          </a:p>
        </p:txBody>
      </p:sp>
      <p:pic>
        <p:nvPicPr>
          <p:cNvPr id="5" name="Picture 4">
            <a:extLst>
              <a:ext uri="{FF2B5EF4-FFF2-40B4-BE49-F238E27FC236}">
                <a16:creationId xmlns:a16="http://schemas.microsoft.com/office/drawing/2014/main" id="{A1323390-FFA0-420F-BB1A-0BA5C403F77B}"/>
              </a:ext>
            </a:extLst>
          </p:cNvPr>
          <p:cNvPicPr>
            <a:picLocks noChangeAspect="1"/>
          </p:cNvPicPr>
          <p:nvPr/>
        </p:nvPicPr>
        <p:blipFill>
          <a:blip r:embed="rId2"/>
          <a:stretch>
            <a:fillRect/>
          </a:stretch>
        </p:blipFill>
        <p:spPr>
          <a:xfrm>
            <a:off x="228600" y="1447800"/>
            <a:ext cx="8458200" cy="1524000"/>
          </a:xfrm>
          <a:prstGeom prst="rect">
            <a:avLst/>
          </a:prstGeom>
        </p:spPr>
      </p:pic>
    </p:spTree>
    <p:extLst>
      <p:ext uri="{BB962C8B-B14F-4D97-AF65-F5344CB8AC3E}">
        <p14:creationId xmlns:p14="http://schemas.microsoft.com/office/powerpoint/2010/main" val="4575509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Directives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36</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228600" y="762000"/>
            <a:ext cx="8001000" cy="1477328"/>
          </a:xfrm>
          <a:prstGeom prst="rect">
            <a:avLst/>
          </a:prstGeom>
        </p:spPr>
        <p:txBody>
          <a:bodyPr wrap="square">
            <a:spAutoFit/>
          </a:bodyPr>
          <a:lstStyle/>
          <a:p>
            <a:pPr marL="285750" indent="-285750">
              <a:buFont typeface="Wingdings" panose="05000000000000000000" pitchFamily="2" charset="2"/>
              <a:buChar char="Ø"/>
            </a:pPr>
            <a:r>
              <a:rPr lang="en-US" dirty="0"/>
              <a:t>Directives are instructions in the </a:t>
            </a:r>
            <a:r>
              <a:rPr lang="en-US" b="1" dirty="0"/>
              <a:t>DOM</a:t>
            </a:r>
            <a:r>
              <a:rPr lang="en-US" dirty="0"/>
              <a:t> (Document Object Model). It specifies how to place our business logic in Angular. The directive is markers on a DOM element that tell Angular to attach a specified behavior to that DOM element or even transform the DOM element and its children. Mostly directives in Angular starts with ng- where </a:t>
            </a:r>
            <a:r>
              <a:rPr lang="en-US" b="1" dirty="0"/>
              <a:t>ng</a:t>
            </a:r>
            <a:r>
              <a:rPr lang="en-US" dirty="0"/>
              <a:t> stands for </a:t>
            </a:r>
            <a:r>
              <a:rPr lang="en-US" b="1" dirty="0"/>
              <a:t>Angular, </a:t>
            </a:r>
            <a:r>
              <a:rPr lang="en-US" dirty="0"/>
              <a:t>and it extends the HTML.</a:t>
            </a:r>
            <a:endParaRPr lang="en-US" b="0" i="0" dirty="0">
              <a:solidFill>
                <a:srgbClr val="3A3A3A"/>
              </a:solidFill>
              <a:effectLst/>
              <a:latin typeface="-apple-system"/>
            </a:endParaRPr>
          </a:p>
        </p:txBody>
      </p:sp>
      <p:pic>
        <p:nvPicPr>
          <p:cNvPr id="3" name="Picture 2">
            <a:extLst>
              <a:ext uri="{FF2B5EF4-FFF2-40B4-BE49-F238E27FC236}">
                <a16:creationId xmlns:a16="http://schemas.microsoft.com/office/drawing/2014/main" id="{6F187551-E7B2-45B9-8FD6-1DB4DA14B5DE}"/>
              </a:ext>
            </a:extLst>
          </p:cNvPr>
          <p:cNvPicPr>
            <a:picLocks noChangeAspect="1"/>
          </p:cNvPicPr>
          <p:nvPr/>
        </p:nvPicPr>
        <p:blipFill>
          <a:blip r:embed="rId2"/>
          <a:stretch>
            <a:fillRect/>
          </a:stretch>
        </p:blipFill>
        <p:spPr>
          <a:xfrm>
            <a:off x="685800" y="2403068"/>
            <a:ext cx="6267450" cy="2800350"/>
          </a:xfrm>
          <a:prstGeom prst="rect">
            <a:avLst/>
          </a:prstGeom>
        </p:spPr>
      </p:pic>
    </p:spTree>
    <p:extLst>
      <p:ext uri="{BB962C8B-B14F-4D97-AF65-F5344CB8AC3E}">
        <p14:creationId xmlns:p14="http://schemas.microsoft.com/office/powerpoint/2010/main" val="14933065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Directives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37</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228600" y="762000"/>
            <a:ext cx="8001000" cy="1477328"/>
          </a:xfrm>
          <a:prstGeom prst="rect">
            <a:avLst/>
          </a:prstGeom>
        </p:spPr>
        <p:txBody>
          <a:bodyPr wrap="square">
            <a:spAutoFit/>
          </a:bodyPr>
          <a:lstStyle/>
          <a:p>
            <a:r>
              <a:rPr lang="en-US" dirty="0"/>
              <a:t>There are three kinds of directives:</a:t>
            </a:r>
          </a:p>
          <a:p>
            <a:pPr lvl="1"/>
            <a:r>
              <a:rPr lang="en-US" b="1" dirty="0"/>
              <a:t>1. Component Directives</a:t>
            </a:r>
            <a:endParaRPr lang="en-US" dirty="0"/>
          </a:p>
          <a:p>
            <a:pPr lvl="1"/>
            <a:r>
              <a:rPr lang="en-US" b="1" dirty="0"/>
              <a:t>2. Structural Directives</a:t>
            </a:r>
            <a:endParaRPr lang="en-US" dirty="0"/>
          </a:p>
          <a:p>
            <a:pPr lvl="1"/>
            <a:r>
              <a:rPr lang="en-US" b="1" dirty="0"/>
              <a:t>3. Attribute Directives</a:t>
            </a:r>
            <a:endParaRPr lang="en-US" dirty="0"/>
          </a:p>
          <a:p>
            <a:pPr marL="285750" indent="-285750">
              <a:buFont typeface="Wingdings" panose="05000000000000000000" pitchFamily="2" charset="2"/>
              <a:buChar char="Ø"/>
            </a:pPr>
            <a:endParaRPr lang="en-US" b="0" i="0" dirty="0">
              <a:solidFill>
                <a:srgbClr val="3A3A3A"/>
              </a:solidFill>
              <a:effectLst/>
              <a:latin typeface="-apple-system"/>
            </a:endParaRPr>
          </a:p>
        </p:txBody>
      </p:sp>
      <p:pic>
        <p:nvPicPr>
          <p:cNvPr id="5" name="Picture 4">
            <a:extLst>
              <a:ext uri="{FF2B5EF4-FFF2-40B4-BE49-F238E27FC236}">
                <a16:creationId xmlns:a16="http://schemas.microsoft.com/office/drawing/2014/main" id="{8C4E6335-E65C-499D-9406-5A98551922C0}"/>
              </a:ext>
            </a:extLst>
          </p:cNvPr>
          <p:cNvPicPr>
            <a:picLocks noChangeAspect="1"/>
          </p:cNvPicPr>
          <p:nvPr/>
        </p:nvPicPr>
        <p:blipFill>
          <a:blip r:embed="rId2"/>
          <a:stretch>
            <a:fillRect/>
          </a:stretch>
        </p:blipFill>
        <p:spPr>
          <a:xfrm>
            <a:off x="2286000" y="2169754"/>
            <a:ext cx="3371850" cy="2952750"/>
          </a:xfrm>
          <a:prstGeom prst="rect">
            <a:avLst/>
          </a:prstGeom>
        </p:spPr>
      </p:pic>
    </p:spTree>
    <p:extLst>
      <p:ext uri="{BB962C8B-B14F-4D97-AF65-F5344CB8AC3E}">
        <p14:creationId xmlns:p14="http://schemas.microsoft.com/office/powerpoint/2010/main" val="23807082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Directives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38</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228600" y="762000"/>
            <a:ext cx="8001000" cy="4524315"/>
          </a:xfrm>
          <a:prstGeom prst="rect">
            <a:avLst/>
          </a:prstGeom>
        </p:spPr>
        <p:txBody>
          <a:bodyPr wrap="square">
            <a:spAutoFit/>
          </a:bodyPr>
          <a:lstStyle/>
          <a:p>
            <a:r>
              <a:rPr lang="en-US" b="1" dirty="0"/>
              <a:t>Component Directives</a:t>
            </a:r>
            <a:endParaRPr lang="en-US" dirty="0"/>
          </a:p>
          <a:p>
            <a:r>
              <a:rPr lang="en-US" dirty="0"/>
              <a:t>Components are the most common of the directives. It contains the details of how the component should be processed, instantiated, and used at runtime. The component comprises meta-data.</a:t>
            </a:r>
          </a:p>
          <a:p>
            <a:r>
              <a:rPr lang="en-US" b="1" dirty="0"/>
              <a:t>Structural Directives</a:t>
            </a:r>
            <a:endParaRPr lang="en-US" dirty="0"/>
          </a:p>
          <a:p>
            <a:r>
              <a:rPr lang="en-US" dirty="0"/>
              <a:t>Structural </a:t>
            </a:r>
            <a:r>
              <a:rPr lang="en-US" dirty="0" err="1"/>
              <a:t>Directivesaredone</a:t>
            </a:r>
            <a:r>
              <a:rPr lang="en-US" dirty="0"/>
              <a:t> in the elements section. These directives are used to manipulate and change the structure of the DOM elements. Structural directives have a star (*) sign before the directive. </a:t>
            </a:r>
            <a:r>
              <a:rPr lang="en-US" b="1" dirty="0"/>
              <a:t>Like as,* </a:t>
            </a:r>
            <a:r>
              <a:rPr lang="en-US" b="1" dirty="0" err="1"/>
              <a:t>ngIf</a:t>
            </a:r>
            <a:r>
              <a:rPr lang="en-US" dirty="0"/>
              <a:t>, </a:t>
            </a:r>
            <a:r>
              <a:rPr lang="en-US" b="1" dirty="0"/>
              <a:t>*</a:t>
            </a:r>
            <a:r>
              <a:rPr lang="en-US" b="1" dirty="0" err="1"/>
              <a:t>ngFor</a:t>
            </a:r>
            <a:r>
              <a:rPr lang="en-US" b="1" dirty="0"/>
              <a:t>, and *</a:t>
            </a:r>
            <a:r>
              <a:rPr lang="en-US" b="1" dirty="0" err="1"/>
              <a:t>ngSwitch</a:t>
            </a:r>
            <a:r>
              <a:rPr lang="en-US" b="1" dirty="0"/>
              <a:t> directive.</a:t>
            </a:r>
            <a:endParaRPr lang="en-US" dirty="0"/>
          </a:p>
          <a:p>
            <a:r>
              <a:rPr lang="en-US" b="1" dirty="0"/>
              <a:t>*</a:t>
            </a:r>
            <a:r>
              <a:rPr lang="en-US" b="1" dirty="0" err="1"/>
              <a:t>ngIf</a:t>
            </a:r>
            <a:r>
              <a:rPr lang="en-US" b="1" dirty="0"/>
              <a:t> Directive:</a:t>
            </a:r>
            <a:r>
              <a:rPr lang="en-US" dirty="0"/>
              <a:t> The *</a:t>
            </a:r>
            <a:r>
              <a:rPr lang="en-US" dirty="0" err="1"/>
              <a:t>ngIf</a:t>
            </a:r>
            <a:r>
              <a:rPr lang="en-US" dirty="0"/>
              <a:t> allows us to Add/Remove DOM Element.</a:t>
            </a:r>
          </a:p>
          <a:p>
            <a:r>
              <a:rPr lang="en-US" b="1" dirty="0"/>
              <a:t>*</a:t>
            </a:r>
            <a:r>
              <a:rPr lang="en-US" b="1" dirty="0" err="1"/>
              <a:t>ngSwitch</a:t>
            </a:r>
            <a:r>
              <a:rPr lang="en-US" b="1" dirty="0"/>
              <a:t> Directive:</a:t>
            </a:r>
            <a:r>
              <a:rPr lang="en-US" dirty="0"/>
              <a:t> The *</a:t>
            </a:r>
            <a:r>
              <a:rPr lang="en-US" dirty="0" err="1"/>
              <a:t>ngSwitch</a:t>
            </a:r>
            <a:r>
              <a:rPr lang="en-US" dirty="0"/>
              <a:t> will enable us to Add/Remove DOM element. It is same as the switch statement of C#.</a:t>
            </a:r>
          </a:p>
          <a:p>
            <a:r>
              <a:rPr lang="en-US" b="1" dirty="0"/>
              <a:t>*</a:t>
            </a:r>
            <a:r>
              <a:rPr lang="en-US" b="1" dirty="0" err="1"/>
              <a:t>ngFor</a:t>
            </a:r>
            <a:r>
              <a:rPr lang="en-US" b="1" dirty="0"/>
              <a:t> Directive:</a:t>
            </a:r>
            <a:r>
              <a:rPr lang="en-US" dirty="0"/>
              <a:t> The *</a:t>
            </a:r>
            <a:r>
              <a:rPr lang="en-US" dirty="0" err="1"/>
              <a:t>ngFor</a:t>
            </a:r>
            <a:r>
              <a:rPr lang="en-US" dirty="0"/>
              <a:t> directive is used to repeat a part of HTML template once per each item from an </a:t>
            </a:r>
            <a:r>
              <a:rPr lang="en-US" dirty="0" err="1"/>
              <a:t>iterable</a:t>
            </a:r>
            <a:r>
              <a:rPr lang="en-US" dirty="0"/>
              <a:t> list (Collection).</a:t>
            </a:r>
          </a:p>
          <a:p>
            <a:endParaRPr lang="en-US" dirty="0"/>
          </a:p>
          <a:p>
            <a:pPr marL="285750" indent="-285750">
              <a:buFont typeface="Wingdings" panose="05000000000000000000" pitchFamily="2" charset="2"/>
              <a:buChar char="Ø"/>
            </a:pPr>
            <a:endParaRPr lang="en-US" b="0" i="0" dirty="0">
              <a:solidFill>
                <a:srgbClr val="3A3A3A"/>
              </a:solidFill>
              <a:effectLst/>
              <a:latin typeface="-apple-system"/>
            </a:endParaRPr>
          </a:p>
        </p:txBody>
      </p:sp>
    </p:spTree>
    <p:extLst>
      <p:ext uri="{BB962C8B-B14F-4D97-AF65-F5344CB8AC3E}">
        <p14:creationId xmlns:p14="http://schemas.microsoft.com/office/powerpoint/2010/main" val="27803307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Directives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39</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228600" y="762000"/>
            <a:ext cx="8001000" cy="646331"/>
          </a:xfrm>
          <a:prstGeom prst="rect">
            <a:avLst/>
          </a:prstGeom>
        </p:spPr>
        <p:txBody>
          <a:bodyPr wrap="square">
            <a:spAutoFit/>
          </a:bodyPr>
          <a:lstStyle/>
          <a:p>
            <a:endParaRPr lang="en-US" dirty="0"/>
          </a:p>
          <a:p>
            <a:pPr marL="285750" indent="-285750">
              <a:buFont typeface="Wingdings" panose="05000000000000000000" pitchFamily="2" charset="2"/>
              <a:buChar char="Ø"/>
            </a:pPr>
            <a:endParaRPr lang="en-US" b="0" i="0" dirty="0">
              <a:solidFill>
                <a:srgbClr val="3A3A3A"/>
              </a:solidFill>
              <a:effectLst/>
              <a:latin typeface="-apple-system"/>
            </a:endParaRPr>
          </a:p>
        </p:txBody>
      </p:sp>
      <p:sp>
        <p:nvSpPr>
          <p:cNvPr id="3" name="Rectangle 2">
            <a:extLst>
              <a:ext uri="{FF2B5EF4-FFF2-40B4-BE49-F238E27FC236}">
                <a16:creationId xmlns:a16="http://schemas.microsoft.com/office/drawing/2014/main" id="{5BB8D69F-FA15-403D-8BFB-9C3578011DA6}"/>
              </a:ext>
            </a:extLst>
          </p:cNvPr>
          <p:cNvSpPr/>
          <p:nvPr/>
        </p:nvSpPr>
        <p:spPr>
          <a:xfrm>
            <a:off x="228600" y="815876"/>
            <a:ext cx="8534400" cy="2308324"/>
          </a:xfrm>
          <a:prstGeom prst="rect">
            <a:avLst/>
          </a:prstGeom>
        </p:spPr>
        <p:txBody>
          <a:bodyPr wrap="square">
            <a:spAutoFit/>
          </a:bodyPr>
          <a:lstStyle/>
          <a:p>
            <a:r>
              <a:rPr lang="en-US" b="1" dirty="0">
                <a:solidFill>
                  <a:srgbClr val="3A3A3A"/>
                </a:solidFill>
                <a:latin typeface="-apple-system"/>
              </a:rPr>
              <a:t>Attributes Directives</a:t>
            </a:r>
            <a:endParaRPr lang="en-US" dirty="0">
              <a:solidFill>
                <a:srgbClr val="3A3A3A"/>
              </a:solidFill>
              <a:latin typeface="-apple-system"/>
            </a:endParaRPr>
          </a:p>
          <a:p>
            <a:r>
              <a:rPr lang="en-US" dirty="0" err="1">
                <a:solidFill>
                  <a:srgbClr val="3A3A3A"/>
                </a:solidFill>
                <a:latin typeface="-apple-system"/>
              </a:rPr>
              <a:t>Itdeals</a:t>
            </a:r>
            <a:r>
              <a:rPr lang="en-US" dirty="0">
                <a:solidFill>
                  <a:srgbClr val="3A3A3A"/>
                </a:solidFill>
                <a:latin typeface="-apple-system"/>
              </a:rPr>
              <a:t> with changing the look and behavior of the DOM element. For example: </a:t>
            </a:r>
            <a:r>
              <a:rPr lang="en-US" b="1" dirty="0">
                <a:solidFill>
                  <a:srgbClr val="3A3A3A"/>
                </a:solidFill>
                <a:latin typeface="-apple-system"/>
              </a:rPr>
              <a:t>ngClass</a:t>
            </a:r>
            <a:r>
              <a:rPr lang="en-US" dirty="0">
                <a:solidFill>
                  <a:srgbClr val="3A3A3A"/>
                </a:solidFill>
                <a:latin typeface="-apple-system"/>
              </a:rPr>
              <a:t>, </a:t>
            </a:r>
            <a:r>
              <a:rPr lang="en-US" b="1" dirty="0" err="1">
                <a:solidFill>
                  <a:srgbClr val="3A3A3A"/>
                </a:solidFill>
                <a:latin typeface="-apple-system"/>
              </a:rPr>
              <a:t>ngStyle</a:t>
            </a:r>
            <a:r>
              <a:rPr lang="en-US" dirty="0">
                <a:solidFill>
                  <a:srgbClr val="3A3A3A"/>
                </a:solidFill>
                <a:latin typeface="-apple-system"/>
              </a:rPr>
              <a:t> etc.</a:t>
            </a:r>
          </a:p>
          <a:p>
            <a:pPr>
              <a:buFont typeface="Arial" panose="020B0604020202020204" pitchFamily="34" charset="0"/>
              <a:buChar char="•"/>
            </a:pPr>
            <a:r>
              <a:rPr lang="en-US" dirty="0">
                <a:solidFill>
                  <a:srgbClr val="3A3A3A"/>
                </a:solidFill>
                <a:latin typeface="-apple-system"/>
              </a:rPr>
              <a:t> </a:t>
            </a:r>
            <a:r>
              <a:rPr lang="en-US" b="1" dirty="0">
                <a:solidFill>
                  <a:srgbClr val="3A3A3A"/>
                </a:solidFill>
                <a:latin typeface="-apple-system"/>
              </a:rPr>
              <a:t>NgClass Directive:</a:t>
            </a:r>
            <a:r>
              <a:rPr lang="en-US" dirty="0">
                <a:solidFill>
                  <a:srgbClr val="3A3A3A"/>
                </a:solidFill>
                <a:latin typeface="-apple-system"/>
              </a:rPr>
              <a:t> The ngClass Directive is used to add or remove CSS classes to an element.</a:t>
            </a:r>
          </a:p>
          <a:p>
            <a:pPr>
              <a:buFont typeface="Arial" panose="020B0604020202020204" pitchFamily="34" charset="0"/>
              <a:buChar char="•"/>
            </a:pPr>
            <a:r>
              <a:rPr lang="en-US" b="1" dirty="0" err="1">
                <a:solidFill>
                  <a:srgbClr val="3A3A3A"/>
                </a:solidFill>
                <a:latin typeface="-apple-system"/>
              </a:rPr>
              <a:t>NgStyle</a:t>
            </a:r>
            <a:r>
              <a:rPr lang="en-US" b="1" dirty="0">
                <a:solidFill>
                  <a:srgbClr val="3A3A3A"/>
                </a:solidFill>
                <a:latin typeface="-apple-system"/>
              </a:rPr>
              <a:t> Directive:</a:t>
            </a:r>
            <a:r>
              <a:rPr lang="en-US" dirty="0">
                <a:solidFill>
                  <a:srgbClr val="3A3A3A"/>
                </a:solidFill>
                <a:latin typeface="-apple-system"/>
              </a:rPr>
              <a:t> The </a:t>
            </a:r>
            <a:r>
              <a:rPr lang="en-US" dirty="0" err="1">
                <a:solidFill>
                  <a:srgbClr val="3A3A3A"/>
                </a:solidFill>
                <a:latin typeface="-apple-system"/>
              </a:rPr>
              <a:t>ngStyle</a:t>
            </a:r>
            <a:r>
              <a:rPr lang="en-US" dirty="0">
                <a:solidFill>
                  <a:srgbClr val="3A3A3A"/>
                </a:solidFill>
                <a:latin typeface="-apple-system"/>
              </a:rPr>
              <a:t> Directive facilitates you to modify the style of an HTML element using the expression. We can also use the </a:t>
            </a:r>
            <a:r>
              <a:rPr lang="en-US" dirty="0" err="1">
                <a:solidFill>
                  <a:srgbClr val="3A3A3A"/>
                </a:solidFill>
                <a:latin typeface="-apple-system"/>
              </a:rPr>
              <a:t>ngStyle</a:t>
            </a:r>
            <a:r>
              <a:rPr lang="en-US" dirty="0">
                <a:solidFill>
                  <a:srgbClr val="3A3A3A"/>
                </a:solidFill>
                <a:latin typeface="-apple-system"/>
              </a:rPr>
              <a:t> Directive to change the style of our HTML element dynamically.</a:t>
            </a:r>
            <a:endParaRPr lang="en-US" b="0" i="0" dirty="0">
              <a:solidFill>
                <a:srgbClr val="3A3A3A"/>
              </a:solidFill>
              <a:effectLst/>
              <a:latin typeface="-apple-system"/>
            </a:endParaRPr>
          </a:p>
        </p:txBody>
      </p:sp>
      <p:pic>
        <p:nvPicPr>
          <p:cNvPr id="5" name="Picture 4">
            <a:extLst>
              <a:ext uri="{FF2B5EF4-FFF2-40B4-BE49-F238E27FC236}">
                <a16:creationId xmlns:a16="http://schemas.microsoft.com/office/drawing/2014/main" id="{399C30B9-080D-4923-8557-1C2484F8BDFA}"/>
              </a:ext>
            </a:extLst>
          </p:cNvPr>
          <p:cNvPicPr>
            <a:picLocks noChangeAspect="1"/>
          </p:cNvPicPr>
          <p:nvPr/>
        </p:nvPicPr>
        <p:blipFill>
          <a:blip r:embed="rId2"/>
          <a:stretch>
            <a:fillRect/>
          </a:stretch>
        </p:blipFill>
        <p:spPr>
          <a:xfrm>
            <a:off x="255104" y="3319462"/>
            <a:ext cx="6515100" cy="2047875"/>
          </a:xfrm>
          <a:prstGeom prst="rect">
            <a:avLst/>
          </a:prstGeom>
        </p:spPr>
      </p:pic>
    </p:spTree>
    <p:extLst>
      <p:ext uri="{BB962C8B-B14F-4D97-AF65-F5344CB8AC3E}">
        <p14:creationId xmlns:p14="http://schemas.microsoft.com/office/powerpoint/2010/main" val="3110030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Key Terms</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4</a:t>
            </a:fld>
            <a:r>
              <a:rPr lang="en-US"/>
              <a:t> -</a:t>
            </a:r>
          </a:p>
        </p:txBody>
      </p:sp>
      <p:sp>
        <p:nvSpPr>
          <p:cNvPr id="6" name="Rectangle 5">
            <a:extLst>
              <a:ext uri="{FF2B5EF4-FFF2-40B4-BE49-F238E27FC236}">
                <a16:creationId xmlns:a16="http://schemas.microsoft.com/office/drawing/2014/main" id="{BB826355-51F1-4FC4-85E3-6CAA3C5E61C0}"/>
              </a:ext>
            </a:extLst>
          </p:cNvPr>
          <p:cNvSpPr/>
          <p:nvPr/>
        </p:nvSpPr>
        <p:spPr>
          <a:xfrm>
            <a:off x="294861" y="990600"/>
            <a:ext cx="8686800" cy="4247317"/>
          </a:xfrm>
          <a:prstGeom prst="rect">
            <a:avLst/>
          </a:prstGeom>
        </p:spPr>
        <p:txBody>
          <a:bodyPr wrap="square">
            <a:spAutoFit/>
          </a:bodyPr>
          <a:lstStyle/>
          <a:p>
            <a:r>
              <a:rPr lang="en-US" b="1" dirty="0">
                <a:solidFill>
                  <a:srgbClr val="3A3A3A"/>
                </a:solidFill>
                <a:latin typeface="-apple-system"/>
              </a:rPr>
              <a:t>What is Angular CDK?</a:t>
            </a:r>
          </a:p>
          <a:p>
            <a:r>
              <a:rPr lang="en-US" dirty="0">
                <a:solidFill>
                  <a:srgbClr val="3A3A3A"/>
                </a:solidFill>
                <a:latin typeface="-apple-system"/>
              </a:rPr>
              <a:t>The </a:t>
            </a:r>
            <a:r>
              <a:rPr lang="en-US" b="1" dirty="0">
                <a:solidFill>
                  <a:srgbClr val="3A3A3A"/>
                </a:solidFill>
                <a:latin typeface="-apple-system"/>
              </a:rPr>
              <a:t>Component Dev Kit (CDK</a:t>
            </a:r>
            <a:r>
              <a:rPr lang="en-US" dirty="0">
                <a:solidFill>
                  <a:srgbClr val="3A3A3A"/>
                </a:solidFill>
                <a:latin typeface="-apple-system"/>
              </a:rPr>
              <a:t>) is a set of tools that implement common interaction patterns while being preserve about their presentation. It represents an abstraction of the core functionalities found in the Angular Material library, without any styling specifically to Material Design.</a:t>
            </a:r>
          </a:p>
          <a:p>
            <a:r>
              <a:rPr lang="en-US" b="1" dirty="0">
                <a:solidFill>
                  <a:srgbClr val="3A3A3A"/>
                </a:solidFill>
                <a:latin typeface="-apple-system"/>
              </a:rPr>
              <a:t>What is Angular CLI?</a:t>
            </a:r>
          </a:p>
          <a:p>
            <a:r>
              <a:rPr lang="en-US" dirty="0">
                <a:solidFill>
                  <a:srgbClr val="3A3A3A"/>
                </a:solidFill>
                <a:latin typeface="-apple-system"/>
              </a:rPr>
              <a:t>Angular CLI is known as </a:t>
            </a:r>
            <a:r>
              <a:rPr lang="en-US" b="1" dirty="0">
                <a:solidFill>
                  <a:srgbClr val="3A3A3A"/>
                </a:solidFill>
                <a:latin typeface="-apple-system"/>
              </a:rPr>
              <a:t>Angular Command Line Interface</a:t>
            </a:r>
            <a:r>
              <a:rPr lang="en-US" dirty="0">
                <a:solidFill>
                  <a:srgbClr val="3A3A3A"/>
                </a:solidFill>
                <a:latin typeface="-apple-system"/>
              </a:rPr>
              <a:t>. It is a command-line tool for creating angular apps. It is mentioned to use angular CLI for creating angular apps as if we do not need to spend time to </a:t>
            </a:r>
            <a:r>
              <a:rPr lang="en-US" b="1" dirty="0">
                <a:solidFill>
                  <a:srgbClr val="3A3A3A"/>
                </a:solidFill>
                <a:latin typeface="-apple-system"/>
              </a:rPr>
              <a:t>install and configur</a:t>
            </a:r>
            <a:r>
              <a:rPr lang="en-US" dirty="0">
                <a:solidFill>
                  <a:srgbClr val="3A3A3A"/>
                </a:solidFill>
                <a:latin typeface="-apple-system"/>
              </a:rPr>
              <a:t>e all the required dependencies and wiring everything together. Angular CLI is a helpful tool to create and work with Angular Applications efficiently. </a:t>
            </a:r>
          </a:p>
          <a:p>
            <a:r>
              <a:rPr lang="en-US" b="1" dirty="0">
                <a:solidFill>
                  <a:srgbClr val="3A3A3A"/>
                </a:solidFill>
                <a:latin typeface="-apple-system"/>
              </a:rPr>
              <a:t>What is Ng in Angular?</a:t>
            </a:r>
          </a:p>
          <a:p>
            <a:r>
              <a:rPr lang="en-US" dirty="0">
                <a:solidFill>
                  <a:srgbClr val="3A3A3A"/>
                </a:solidFill>
                <a:latin typeface="-apple-system"/>
              </a:rPr>
              <a:t>The prefix ng stands for “Angular;” all of the built-in directives that craft with Angular use that prefix. Similarly, it is suggested that you do not use the ng prefix on your instructions to avoid possible name impacts in future versions of Angular.</a:t>
            </a:r>
            <a:endParaRPr lang="en-US" b="0" i="0" dirty="0">
              <a:solidFill>
                <a:srgbClr val="3A3A3A"/>
              </a:solidFill>
              <a:effectLst/>
              <a:latin typeface="-apple-system"/>
            </a:endParaRPr>
          </a:p>
        </p:txBody>
      </p:sp>
    </p:spTree>
    <p:extLst>
      <p:ext uri="{BB962C8B-B14F-4D97-AF65-F5344CB8AC3E}">
        <p14:creationId xmlns:p14="http://schemas.microsoft.com/office/powerpoint/2010/main" val="2164959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Directives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40</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228600" y="762000"/>
            <a:ext cx="8001000" cy="646331"/>
          </a:xfrm>
          <a:prstGeom prst="rect">
            <a:avLst/>
          </a:prstGeom>
        </p:spPr>
        <p:txBody>
          <a:bodyPr wrap="square">
            <a:spAutoFit/>
          </a:bodyPr>
          <a:lstStyle/>
          <a:p>
            <a:endParaRPr lang="en-US" dirty="0"/>
          </a:p>
          <a:p>
            <a:pPr marL="285750" indent="-285750">
              <a:buFont typeface="Wingdings" panose="05000000000000000000" pitchFamily="2" charset="2"/>
              <a:buChar char="Ø"/>
            </a:pPr>
            <a:endParaRPr lang="en-US" b="0" i="0" dirty="0">
              <a:solidFill>
                <a:srgbClr val="3A3A3A"/>
              </a:solidFill>
              <a:effectLst/>
              <a:latin typeface="-apple-system"/>
            </a:endParaRPr>
          </a:p>
        </p:txBody>
      </p:sp>
      <p:sp>
        <p:nvSpPr>
          <p:cNvPr id="6" name="Rectangle 5">
            <a:extLst>
              <a:ext uri="{FF2B5EF4-FFF2-40B4-BE49-F238E27FC236}">
                <a16:creationId xmlns:a16="http://schemas.microsoft.com/office/drawing/2014/main" id="{5F7580D7-9A02-4545-B579-1A97DD362CFA}"/>
              </a:ext>
            </a:extLst>
          </p:cNvPr>
          <p:cNvSpPr/>
          <p:nvPr/>
        </p:nvSpPr>
        <p:spPr>
          <a:xfrm>
            <a:off x="152400" y="762000"/>
            <a:ext cx="8686800" cy="2585323"/>
          </a:xfrm>
          <a:prstGeom prst="rect">
            <a:avLst/>
          </a:prstGeom>
        </p:spPr>
        <p:txBody>
          <a:bodyPr wrap="square">
            <a:spAutoFit/>
          </a:bodyPr>
          <a:lstStyle/>
          <a:p>
            <a:r>
              <a:rPr lang="en-US" dirty="0" err="1">
                <a:solidFill>
                  <a:srgbClr val="3A3A3A"/>
                </a:solidFill>
                <a:latin typeface="-apple-system"/>
              </a:rPr>
              <a:t>ngIf</a:t>
            </a:r>
            <a:r>
              <a:rPr lang="en-US" dirty="0">
                <a:solidFill>
                  <a:srgbClr val="3A3A3A"/>
                </a:solidFill>
                <a:latin typeface="-apple-system"/>
              </a:rPr>
              <a:t> Directive is the part of structural </a:t>
            </a:r>
            <a:r>
              <a:rPr lang="en-US" dirty="0" err="1">
                <a:solidFill>
                  <a:srgbClr val="3A3A3A"/>
                </a:solidFill>
                <a:latin typeface="-apple-system"/>
              </a:rPr>
              <a:t>directives.The</a:t>
            </a:r>
            <a:r>
              <a:rPr lang="en-US" dirty="0">
                <a:solidFill>
                  <a:srgbClr val="3A3A3A"/>
                </a:solidFill>
                <a:latin typeface="-apple-system"/>
              </a:rPr>
              <a:t> </a:t>
            </a:r>
            <a:r>
              <a:rPr lang="en-US" dirty="0" err="1">
                <a:solidFill>
                  <a:srgbClr val="3A3A3A"/>
                </a:solidFill>
                <a:latin typeface="-apple-system"/>
              </a:rPr>
              <a:t>NgIf</a:t>
            </a:r>
            <a:r>
              <a:rPr lang="en-US" dirty="0">
                <a:solidFill>
                  <a:srgbClr val="3A3A3A"/>
                </a:solidFill>
                <a:latin typeface="-apple-system"/>
              </a:rPr>
              <a:t> is the most straightforward structural Directive and comfortable to understand. The </a:t>
            </a:r>
            <a:r>
              <a:rPr lang="en-US" dirty="0" err="1">
                <a:solidFill>
                  <a:srgbClr val="3A3A3A"/>
                </a:solidFill>
                <a:latin typeface="-apple-system"/>
              </a:rPr>
              <a:t>ngIf</a:t>
            </a:r>
            <a:r>
              <a:rPr lang="en-US" dirty="0">
                <a:solidFill>
                  <a:srgbClr val="3A3A3A"/>
                </a:solidFill>
                <a:latin typeface="-apple-system"/>
              </a:rPr>
              <a:t> Directives is used to add and remove HTML elements according to the expression. The expression returns a Boolean value. If the appearance is false, then the removed, otherwise portion is inserted.</a:t>
            </a:r>
          </a:p>
          <a:p>
            <a:r>
              <a:rPr lang="en-US" dirty="0">
                <a:solidFill>
                  <a:srgbClr val="3A3A3A"/>
                </a:solidFill>
                <a:latin typeface="-apple-system"/>
              </a:rPr>
              <a:t>It is same as the ng-if Directive of AngularJS. The </a:t>
            </a:r>
            <a:r>
              <a:rPr lang="en-US" dirty="0" err="1">
                <a:solidFill>
                  <a:srgbClr val="3A3A3A"/>
                </a:solidFill>
                <a:latin typeface="-apple-system"/>
              </a:rPr>
              <a:t>ngIf</a:t>
            </a:r>
            <a:r>
              <a:rPr lang="en-US" dirty="0">
                <a:solidFill>
                  <a:srgbClr val="3A3A3A"/>
                </a:solidFill>
                <a:latin typeface="-apple-system"/>
              </a:rPr>
              <a:t> directive doesn’t hide elements. It adds and removes them physically from the DOM. We can confirm it by using browser developer tools to inspect the DOM. When the condition is false, </a:t>
            </a:r>
            <a:r>
              <a:rPr lang="en-US" dirty="0" err="1">
                <a:solidFill>
                  <a:srgbClr val="3A3A3A"/>
                </a:solidFill>
                <a:latin typeface="-apple-system"/>
              </a:rPr>
              <a:t>NgIf</a:t>
            </a:r>
            <a:r>
              <a:rPr lang="en-US" dirty="0">
                <a:solidFill>
                  <a:srgbClr val="3A3A3A"/>
                </a:solidFill>
                <a:latin typeface="-apple-system"/>
              </a:rPr>
              <a:t> removes the host element from the DOM, which detection, and destroys it.</a:t>
            </a:r>
          </a:p>
          <a:p>
            <a:r>
              <a:rPr lang="en-US" b="1" dirty="0" err="1">
                <a:solidFill>
                  <a:srgbClr val="3A3A3A"/>
                </a:solidFill>
                <a:latin typeface="-apple-system"/>
              </a:rPr>
              <a:t>ngIf</a:t>
            </a:r>
            <a:r>
              <a:rPr lang="en-US" b="1" dirty="0">
                <a:solidFill>
                  <a:srgbClr val="3A3A3A"/>
                </a:solidFill>
                <a:latin typeface="-apple-system"/>
              </a:rPr>
              <a:t> Syntax</a:t>
            </a:r>
            <a:endParaRPr lang="en-US" b="0" i="0" dirty="0">
              <a:solidFill>
                <a:srgbClr val="3A3A3A"/>
              </a:solidFill>
              <a:effectLst/>
              <a:latin typeface="-apple-system"/>
            </a:endParaRPr>
          </a:p>
        </p:txBody>
      </p:sp>
      <p:pic>
        <p:nvPicPr>
          <p:cNvPr id="8" name="Picture 7">
            <a:extLst>
              <a:ext uri="{FF2B5EF4-FFF2-40B4-BE49-F238E27FC236}">
                <a16:creationId xmlns:a16="http://schemas.microsoft.com/office/drawing/2014/main" id="{52FBF6AC-A23F-47D4-B459-3A741D20AD7A}"/>
              </a:ext>
            </a:extLst>
          </p:cNvPr>
          <p:cNvPicPr>
            <a:picLocks noChangeAspect="1"/>
          </p:cNvPicPr>
          <p:nvPr/>
        </p:nvPicPr>
        <p:blipFill>
          <a:blip r:embed="rId2"/>
          <a:stretch>
            <a:fillRect/>
          </a:stretch>
        </p:blipFill>
        <p:spPr>
          <a:xfrm>
            <a:off x="288235" y="3425687"/>
            <a:ext cx="6477000" cy="3076575"/>
          </a:xfrm>
          <a:prstGeom prst="rect">
            <a:avLst/>
          </a:prstGeom>
        </p:spPr>
      </p:pic>
    </p:spTree>
    <p:extLst>
      <p:ext uri="{BB962C8B-B14F-4D97-AF65-F5344CB8AC3E}">
        <p14:creationId xmlns:p14="http://schemas.microsoft.com/office/powerpoint/2010/main" val="16321657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Directives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41</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228600" y="762000"/>
            <a:ext cx="8001000" cy="646331"/>
          </a:xfrm>
          <a:prstGeom prst="rect">
            <a:avLst/>
          </a:prstGeom>
        </p:spPr>
        <p:txBody>
          <a:bodyPr wrap="square">
            <a:spAutoFit/>
          </a:bodyPr>
          <a:lstStyle/>
          <a:p>
            <a:endParaRPr lang="en-US" dirty="0"/>
          </a:p>
          <a:p>
            <a:pPr marL="285750" indent="-285750">
              <a:buFont typeface="Wingdings" panose="05000000000000000000" pitchFamily="2" charset="2"/>
              <a:buChar char="Ø"/>
            </a:pPr>
            <a:endParaRPr lang="en-US" b="0" i="0" dirty="0">
              <a:solidFill>
                <a:srgbClr val="3A3A3A"/>
              </a:solidFill>
              <a:effectLst/>
              <a:latin typeface="-apple-system"/>
            </a:endParaRPr>
          </a:p>
        </p:txBody>
      </p:sp>
      <p:pic>
        <p:nvPicPr>
          <p:cNvPr id="9" name="Picture 8">
            <a:extLst>
              <a:ext uri="{FF2B5EF4-FFF2-40B4-BE49-F238E27FC236}">
                <a16:creationId xmlns:a16="http://schemas.microsoft.com/office/drawing/2014/main" id="{2CB99426-9E4D-4CEB-AFB9-22AA67F3E703}"/>
              </a:ext>
            </a:extLst>
          </p:cNvPr>
          <p:cNvPicPr>
            <a:picLocks noChangeAspect="1"/>
          </p:cNvPicPr>
          <p:nvPr/>
        </p:nvPicPr>
        <p:blipFill>
          <a:blip r:embed="rId2"/>
          <a:stretch>
            <a:fillRect/>
          </a:stretch>
        </p:blipFill>
        <p:spPr>
          <a:xfrm>
            <a:off x="228600" y="914400"/>
            <a:ext cx="8458200" cy="4210050"/>
          </a:xfrm>
          <a:prstGeom prst="rect">
            <a:avLst/>
          </a:prstGeom>
        </p:spPr>
      </p:pic>
    </p:spTree>
    <p:extLst>
      <p:ext uri="{BB962C8B-B14F-4D97-AF65-F5344CB8AC3E}">
        <p14:creationId xmlns:p14="http://schemas.microsoft.com/office/powerpoint/2010/main" val="36952295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Directives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42</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228600" y="762000"/>
            <a:ext cx="8001000" cy="646331"/>
          </a:xfrm>
          <a:prstGeom prst="rect">
            <a:avLst/>
          </a:prstGeom>
        </p:spPr>
        <p:txBody>
          <a:bodyPr wrap="square">
            <a:spAutoFit/>
          </a:bodyPr>
          <a:lstStyle/>
          <a:p>
            <a:endParaRPr lang="en-US" dirty="0"/>
          </a:p>
          <a:p>
            <a:pPr marL="285750" indent="-285750">
              <a:buFont typeface="Wingdings" panose="05000000000000000000" pitchFamily="2" charset="2"/>
              <a:buChar char="Ø"/>
            </a:pPr>
            <a:endParaRPr lang="en-US" b="0" i="0" dirty="0">
              <a:solidFill>
                <a:srgbClr val="3A3A3A"/>
              </a:solidFill>
              <a:effectLst/>
              <a:latin typeface="-apple-system"/>
            </a:endParaRPr>
          </a:p>
        </p:txBody>
      </p:sp>
      <p:sp>
        <p:nvSpPr>
          <p:cNvPr id="3" name="Rectangle 2">
            <a:extLst>
              <a:ext uri="{FF2B5EF4-FFF2-40B4-BE49-F238E27FC236}">
                <a16:creationId xmlns:a16="http://schemas.microsoft.com/office/drawing/2014/main" id="{9401B415-B4F4-4215-8E7E-08B84F3CAB7C}"/>
              </a:ext>
            </a:extLst>
          </p:cNvPr>
          <p:cNvSpPr/>
          <p:nvPr/>
        </p:nvSpPr>
        <p:spPr>
          <a:xfrm>
            <a:off x="152400" y="762000"/>
            <a:ext cx="8534400" cy="1754326"/>
          </a:xfrm>
          <a:prstGeom prst="rect">
            <a:avLst/>
          </a:prstGeom>
        </p:spPr>
        <p:txBody>
          <a:bodyPr wrap="square">
            <a:spAutoFit/>
          </a:bodyPr>
          <a:lstStyle/>
          <a:p>
            <a:r>
              <a:rPr lang="en-US" b="1" dirty="0">
                <a:solidFill>
                  <a:srgbClr val="3A3A3A"/>
                </a:solidFill>
                <a:latin typeface="-apple-system"/>
              </a:rPr>
              <a:t>Angular 8 </a:t>
            </a:r>
            <a:r>
              <a:rPr lang="en-US" b="1" dirty="0" err="1">
                <a:solidFill>
                  <a:srgbClr val="3A3A3A"/>
                </a:solidFill>
                <a:latin typeface="-apple-system"/>
              </a:rPr>
              <a:t>ngFor</a:t>
            </a:r>
            <a:r>
              <a:rPr lang="en-US" b="1" dirty="0">
                <a:solidFill>
                  <a:srgbClr val="3A3A3A"/>
                </a:solidFill>
                <a:latin typeface="-apple-system"/>
              </a:rPr>
              <a:t> Directive</a:t>
            </a:r>
            <a:endParaRPr lang="en-US" dirty="0">
              <a:solidFill>
                <a:srgbClr val="3A3A3A"/>
              </a:solidFill>
              <a:latin typeface="-apple-system"/>
            </a:endParaRPr>
          </a:p>
          <a:p>
            <a:r>
              <a:rPr lang="en-US" dirty="0">
                <a:solidFill>
                  <a:srgbClr val="3A3A3A"/>
                </a:solidFill>
                <a:latin typeface="-apple-system"/>
              </a:rPr>
              <a:t>The *</a:t>
            </a:r>
            <a:r>
              <a:rPr lang="en-US" dirty="0" err="1">
                <a:solidFill>
                  <a:srgbClr val="3A3A3A"/>
                </a:solidFill>
                <a:latin typeface="-apple-system"/>
              </a:rPr>
              <a:t>ngFor</a:t>
            </a:r>
            <a:r>
              <a:rPr lang="en-US" dirty="0">
                <a:solidFill>
                  <a:srgbClr val="3A3A3A"/>
                </a:solidFill>
                <a:latin typeface="-apple-system"/>
              </a:rPr>
              <a:t> directive is used to repeat to repeat a portion of HTML template once per each item from an </a:t>
            </a:r>
            <a:r>
              <a:rPr lang="en-US" dirty="0" err="1">
                <a:solidFill>
                  <a:srgbClr val="3A3A3A"/>
                </a:solidFill>
                <a:latin typeface="-apple-system"/>
              </a:rPr>
              <a:t>iterable</a:t>
            </a:r>
            <a:r>
              <a:rPr lang="en-US" dirty="0">
                <a:solidFill>
                  <a:srgbClr val="3A3A3A"/>
                </a:solidFill>
                <a:latin typeface="-apple-system"/>
              </a:rPr>
              <a:t> list (collection). The </a:t>
            </a:r>
            <a:r>
              <a:rPr lang="en-US" dirty="0" err="1">
                <a:solidFill>
                  <a:srgbClr val="3A3A3A"/>
                </a:solidFill>
                <a:latin typeface="-apple-system"/>
              </a:rPr>
              <a:t>ngFor</a:t>
            </a:r>
            <a:r>
              <a:rPr lang="en-US" dirty="0">
                <a:solidFill>
                  <a:srgbClr val="3A3A3A"/>
                </a:solidFill>
                <a:latin typeface="-apple-system"/>
              </a:rPr>
              <a:t> is an Angular structural directive and is similar to </a:t>
            </a:r>
            <a:r>
              <a:rPr lang="en-US" dirty="0" err="1">
                <a:solidFill>
                  <a:srgbClr val="3A3A3A"/>
                </a:solidFill>
                <a:latin typeface="-apple-system"/>
              </a:rPr>
              <a:t>ngRepeat</a:t>
            </a:r>
            <a:r>
              <a:rPr lang="en-US" dirty="0">
                <a:solidFill>
                  <a:srgbClr val="3A3A3A"/>
                </a:solidFill>
                <a:latin typeface="-apple-system"/>
              </a:rPr>
              <a:t> in AngularJS. Some local variables like Index, First, Last, odd and even are exported by *</a:t>
            </a:r>
            <a:r>
              <a:rPr lang="en-US" dirty="0" err="1">
                <a:solidFill>
                  <a:srgbClr val="3A3A3A"/>
                </a:solidFill>
                <a:latin typeface="-apple-system"/>
              </a:rPr>
              <a:t>ngFor</a:t>
            </a:r>
            <a:r>
              <a:rPr lang="en-US" dirty="0">
                <a:solidFill>
                  <a:srgbClr val="3A3A3A"/>
                </a:solidFill>
                <a:latin typeface="-apple-system"/>
              </a:rPr>
              <a:t> directive.</a:t>
            </a:r>
          </a:p>
          <a:p>
            <a:r>
              <a:rPr lang="en-US" b="1" dirty="0">
                <a:solidFill>
                  <a:srgbClr val="3A3A3A"/>
                </a:solidFill>
                <a:latin typeface="-apple-system"/>
              </a:rPr>
              <a:t>Syntax of </a:t>
            </a:r>
            <a:r>
              <a:rPr lang="en-US" b="1" dirty="0" err="1">
                <a:solidFill>
                  <a:srgbClr val="3A3A3A"/>
                </a:solidFill>
                <a:latin typeface="-apple-system"/>
              </a:rPr>
              <a:t>ngFor</a:t>
            </a:r>
            <a:endParaRPr lang="en-US" b="0" i="0" dirty="0">
              <a:solidFill>
                <a:srgbClr val="3A3A3A"/>
              </a:solidFill>
              <a:effectLst/>
              <a:latin typeface="-apple-system"/>
            </a:endParaRPr>
          </a:p>
        </p:txBody>
      </p:sp>
      <p:pic>
        <p:nvPicPr>
          <p:cNvPr id="6" name="Picture 5">
            <a:extLst>
              <a:ext uri="{FF2B5EF4-FFF2-40B4-BE49-F238E27FC236}">
                <a16:creationId xmlns:a16="http://schemas.microsoft.com/office/drawing/2014/main" id="{B4BFCDCE-20BC-4005-B32B-8B8E87838056}"/>
              </a:ext>
            </a:extLst>
          </p:cNvPr>
          <p:cNvPicPr>
            <a:picLocks noChangeAspect="1"/>
          </p:cNvPicPr>
          <p:nvPr/>
        </p:nvPicPr>
        <p:blipFill>
          <a:blip r:embed="rId2"/>
          <a:stretch>
            <a:fillRect/>
          </a:stretch>
        </p:blipFill>
        <p:spPr>
          <a:xfrm>
            <a:off x="228600" y="2646936"/>
            <a:ext cx="6362700" cy="3181350"/>
          </a:xfrm>
          <a:prstGeom prst="rect">
            <a:avLst/>
          </a:prstGeom>
        </p:spPr>
      </p:pic>
    </p:spTree>
    <p:extLst>
      <p:ext uri="{BB962C8B-B14F-4D97-AF65-F5344CB8AC3E}">
        <p14:creationId xmlns:p14="http://schemas.microsoft.com/office/powerpoint/2010/main" val="9245721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Directives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43</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228600" y="762000"/>
            <a:ext cx="8001000" cy="646331"/>
          </a:xfrm>
          <a:prstGeom prst="rect">
            <a:avLst/>
          </a:prstGeom>
        </p:spPr>
        <p:txBody>
          <a:bodyPr wrap="square">
            <a:spAutoFit/>
          </a:bodyPr>
          <a:lstStyle/>
          <a:p>
            <a:endParaRPr lang="en-US" dirty="0"/>
          </a:p>
          <a:p>
            <a:pPr marL="285750" indent="-285750">
              <a:buFont typeface="Wingdings" panose="05000000000000000000" pitchFamily="2" charset="2"/>
              <a:buChar char="Ø"/>
            </a:pPr>
            <a:endParaRPr lang="en-US" b="0" i="0" dirty="0">
              <a:solidFill>
                <a:srgbClr val="3A3A3A"/>
              </a:solidFill>
              <a:effectLst/>
              <a:latin typeface="-apple-system"/>
            </a:endParaRPr>
          </a:p>
        </p:txBody>
      </p:sp>
      <p:sp>
        <p:nvSpPr>
          <p:cNvPr id="3" name="Rectangle 2">
            <a:extLst>
              <a:ext uri="{FF2B5EF4-FFF2-40B4-BE49-F238E27FC236}">
                <a16:creationId xmlns:a16="http://schemas.microsoft.com/office/drawing/2014/main" id="{9401B415-B4F4-4215-8E7E-08B84F3CAB7C}"/>
              </a:ext>
            </a:extLst>
          </p:cNvPr>
          <p:cNvSpPr/>
          <p:nvPr/>
        </p:nvSpPr>
        <p:spPr>
          <a:xfrm>
            <a:off x="152400" y="762000"/>
            <a:ext cx="8534400" cy="2308324"/>
          </a:xfrm>
          <a:prstGeom prst="rect">
            <a:avLst/>
          </a:prstGeom>
        </p:spPr>
        <p:txBody>
          <a:bodyPr wrap="square">
            <a:spAutoFit/>
          </a:bodyPr>
          <a:lstStyle/>
          <a:p>
            <a:r>
              <a:rPr lang="en-US" b="1" dirty="0"/>
              <a:t>Angular 8 ng-Switch Directive</a:t>
            </a:r>
            <a:endParaRPr lang="en-US" dirty="0"/>
          </a:p>
          <a:p>
            <a:r>
              <a:rPr lang="en-US" dirty="0"/>
              <a:t>The ng-Switch Directive hides and shows the HTML elements depending on an expression.</a:t>
            </a:r>
          </a:p>
          <a:p>
            <a:r>
              <a:rPr lang="en-US" dirty="0"/>
              <a:t>Child elements with the ng-switch-when directive will be displayed if it gets a match; otherwise, the component and its children will be removed.</a:t>
            </a:r>
          </a:p>
          <a:p>
            <a:r>
              <a:rPr lang="en-US" dirty="0"/>
              <a:t>We could also define a default section, by using the ng-switch default directive, to show a section if no any other part gets a match.</a:t>
            </a:r>
          </a:p>
          <a:p>
            <a:endParaRPr lang="en-US" b="0" i="0" dirty="0">
              <a:solidFill>
                <a:srgbClr val="3A3A3A"/>
              </a:solidFill>
              <a:effectLst/>
              <a:latin typeface="-apple-system"/>
            </a:endParaRPr>
          </a:p>
        </p:txBody>
      </p:sp>
      <p:pic>
        <p:nvPicPr>
          <p:cNvPr id="5" name="Picture 4">
            <a:extLst>
              <a:ext uri="{FF2B5EF4-FFF2-40B4-BE49-F238E27FC236}">
                <a16:creationId xmlns:a16="http://schemas.microsoft.com/office/drawing/2014/main" id="{00351560-5D01-4B00-BE05-B2E8AC3FC126}"/>
              </a:ext>
            </a:extLst>
          </p:cNvPr>
          <p:cNvPicPr>
            <a:picLocks noChangeAspect="1"/>
          </p:cNvPicPr>
          <p:nvPr/>
        </p:nvPicPr>
        <p:blipFill>
          <a:blip r:embed="rId2"/>
          <a:stretch>
            <a:fillRect/>
          </a:stretch>
        </p:blipFill>
        <p:spPr>
          <a:xfrm>
            <a:off x="228600" y="3033881"/>
            <a:ext cx="7391400" cy="2528719"/>
          </a:xfrm>
          <a:prstGeom prst="rect">
            <a:avLst/>
          </a:prstGeom>
        </p:spPr>
      </p:pic>
    </p:spTree>
    <p:extLst>
      <p:ext uri="{BB962C8B-B14F-4D97-AF65-F5344CB8AC3E}">
        <p14:creationId xmlns:p14="http://schemas.microsoft.com/office/powerpoint/2010/main" val="15651923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Directives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44</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228600" y="762000"/>
            <a:ext cx="8001000" cy="646331"/>
          </a:xfrm>
          <a:prstGeom prst="rect">
            <a:avLst/>
          </a:prstGeom>
        </p:spPr>
        <p:txBody>
          <a:bodyPr wrap="square">
            <a:spAutoFit/>
          </a:bodyPr>
          <a:lstStyle/>
          <a:p>
            <a:endParaRPr lang="en-US" dirty="0"/>
          </a:p>
          <a:p>
            <a:pPr marL="285750" indent="-285750">
              <a:buFont typeface="Wingdings" panose="05000000000000000000" pitchFamily="2" charset="2"/>
              <a:buChar char="Ø"/>
            </a:pPr>
            <a:endParaRPr lang="en-US" b="0" i="0" dirty="0">
              <a:solidFill>
                <a:srgbClr val="3A3A3A"/>
              </a:solidFill>
              <a:effectLst/>
              <a:latin typeface="-apple-system"/>
            </a:endParaRPr>
          </a:p>
        </p:txBody>
      </p:sp>
      <p:sp>
        <p:nvSpPr>
          <p:cNvPr id="6" name="Rectangle 5">
            <a:extLst>
              <a:ext uri="{FF2B5EF4-FFF2-40B4-BE49-F238E27FC236}">
                <a16:creationId xmlns:a16="http://schemas.microsoft.com/office/drawing/2014/main" id="{467F4718-9108-489E-8C4C-28A856848625}"/>
              </a:ext>
            </a:extLst>
          </p:cNvPr>
          <p:cNvSpPr/>
          <p:nvPr/>
        </p:nvSpPr>
        <p:spPr>
          <a:xfrm>
            <a:off x="190500" y="847350"/>
            <a:ext cx="8763000" cy="1754326"/>
          </a:xfrm>
          <a:prstGeom prst="rect">
            <a:avLst/>
          </a:prstGeom>
        </p:spPr>
        <p:txBody>
          <a:bodyPr wrap="square">
            <a:spAutoFit/>
          </a:bodyPr>
          <a:lstStyle/>
          <a:p>
            <a:r>
              <a:rPr lang="en-US" b="1" dirty="0">
                <a:solidFill>
                  <a:srgbClr val="3A3A3A"/>
                </a:solidFill>
                <a:latin typeface="-apple-system"/>
              </a:rPr>
              <a:t>Angular 8 ngClass Directive</a:t>
            </a:r>
            <a:endParaRPr lang="en-US" dirty="0">
              <a:solidFill>
                <a:srgbClr val="3A3A3A"/>
              </a:solidFill>
              <a:latin typeface="-apple-system"/>
            </a:endParaRPr>
          </a:p>
          <a:p>
            <a:r>
              <a:rPr lang="en-US" dirty="0">
                <a:solidFill>
                  <a:srgbClr val="3A3A3A"/>
                </a:solidFill>
                <a:latin typeface="-apple-system"/>
              </a:rPr>
              <a:t>ngClass Directive is a type of attribute directive. Angular provided built-in directive, and it helps in adding or removing CSS classes on an HTML element. The ngClass directive allows us to apply CSS classes dynamically based on expression evaluation.</a:t>
            </a:r>
          </a:p>
          <a:p>
            <a:r>
              <a:rPr lang="en-US" b="1" dirty="0">
                <a:solidFill>
                  <a:srgbClr val="3A3A3A"/>
                </a:solidFill>
                <a:latin typeface="-apple-system"/>
              </a:rPr>
              <a:t>[ngClass]</a:t>
            </a:r>
            <a:r>
              <a:rPr lang="en-US" dirty="0">
                <a:solidFill>
                  <a:srgbClr val="3A3A3A"/>
                </a:solidFill>
                <a:latin typeface="-apple-system"/>
              </a:rPr>
              <a:t> selector uses the NgClass directive, and ngClass offers three simple ways through which we can update CSS classes in the DOM.</a:t>
            </a:r>
            <a:endParaRPr lang="en-US" b="0" i="0" dirty="0">
              <a:solidFill>
                <a:srgbClr val="3A3A3A"/>
              </a:solidFill>
              <a:effectLst/>
              <a:latin typeface="-apple-system"/>
            </a:endParaRPr>
          </a:p>
        </p:txBody>
      </p:sp>
      <p:pic>
        <p:nvPicPr>
          <p:cNvPr id="8" name="Picture 7">
            <a:extLst>
              <a:ext uri="{FF2B5EF4-FFF2-40B4-BE49-F238E27FC236}">
                <a16:creationId xmlns:a16="http://schemas.microsoft.com/office/drawing/2014/main" id="{565DCA2A-AF1D-4932-AC27-9A1FA5EAC94B}"/>
              </a:ext>
            </a:extLst>
          </p:cNvPr>
          <p:cNvPicPr>
            <a:picLocks noChangeAspect="1"/>
          </p:cNvPicPr>
          <p:nvPr/>
        </p:nvPicPr>
        <p:blipFill>
          <a:blip r:embed="rId2"/>
          <a:stretch>
            <a:fillRect/>
          </a:stretch>
        </p:blipFill>
        <p:spPr>
          <a:xfrm>
            <a:off x="228600" y="2924175"/>
            <a:ext cx="8458200" cy="1332150"/>
          </a:xfrm>
          <a:prstGeom prst="rect">
            <a:avLst/>
          </a:prstGeom>
        </p:spPr>
      </p:pic>
    </p:spTree>
    <p:extLst>
      <p:ext uri="{BB962C8B-B14F-4D97-AF65-F5344CB8AC3E}">
        <p14:creationId xmlns:p14="http://schemas.microsoft.com/office/powerpoint/2010/main" val="41561129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Pipes</a:t>
            </a:r>
          </a:p>
        </p:txBody>
      </p:sp>
      <p:sp>
        <p:nvSpPr>
          <p:cNvPr id="7" name="Text Placeholder 6"/>
          <p:cNvSpPr>
            <a:spLocks noGrp="1"/>
          </p:cNvSpPr>
          <p:nvPr>
            <p:ph type="body" sz="quarter" idx="10"/>
          </p:nvPr>
        </p:nvSpPr>
        <p:spPr>
          <a:xfrm>
            <a:off x="152400" y="598260"/>
            <a:ext cx="8534400" cy="4964340"/>
          </a:xfrm>
        </p:spPr>
        <p:txBody>
          <a:bodyPr/>
          <a:lstStyle/>
          <a:p>
            <a:endParaRPr lang="en-US" dirty="0"/>
          </a:p>
          <a:p>
            <a:pPr marL="285750" indent="-285750">
              <a:buFont typeface="Wingdings" panose="05000000000000000000" pitchFamily="2" charset="2"/>
              <a:buChar char="Ø"/>
            </a:pPr>
            <a:r>
              <a:rPr lang="en-US" dirty="0"/>
              <a:t>Pipes are a useful feature in Angular. These are the simple way to transform values in an Angular template. It takes the integers, strings, array, and dates as input separated with </a:t>
            </a:r>
            <a:r>
              <a:rPr lang="en-US" b="1" dirty="0"/>
              <a:t>|</a:t>
            </a:r>
            <a:r>
              <a:rPr lang="en-US" dirty="0"/>
              <a:t> to be converted in the format as required and display same as an in the browser. </a:t>
            </a:r>
          </a:p>
          <a:p>
            <a:pPr marL="285750" indent="-285750">
              <a:buFont typeface="Wingdings" panose="05000000000000000000" pitchFamily="2" charset="2"/>
              <a:buChar char="Ø"/>
            </a:pPr>
            <a:r>
              <a:rPr lang="en-US" dirty="0"/>
              <a:t>Inside the interpolation expression, we define the pipe and use it based on the situation because there are many types of pipes. We can use in our angular applications.</a:t>
            </a:r>
          </a:p>
          <a:p>
            <a:pPr marL="285750" indent="-285750">
              <a:buFont typeface="Wingdings" panose="05000000000000000000" pitchFamily="2" charset="2"/>
              <a:buChar char="Ø"/>
            </a:pPr>
            <a:r>
              <a:rPr lang="en-US" dirty="0"/>
              <a:t>A pipe holds in data as input and transforming it into the desired output. Some values benefit for a bit of editing. We may notice that we want many of the same transformations repeatedly, both within and across many applications.</a:t>
            </a:r>
          </a:p>
          <a:p>
            <a:pPr marL="285750" indent="-285750">
              <a:buFont typeface="Wingdings" panose="05000000000000000000" pitchFamily="2" charset="2"/>
              <a:buChar char="Ø"/>
            </a:pPr>
            <a:r>
              <a:rPr lang="en-US" dirty="0"/>
              <a:t>We can almost think of them as styles, and In fact, we might like to apply them in our HTML templates.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45</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228600" y="762000"/>
            <a:ext cx="8001000" cy="646331"/>
          </a:xfrm>
          <a:prstGeom prst="rect">
            <a:avLst/>
          </a:prstGeom>
        </p:spPr>
        <p:txBody>
          <a:bodyPr wrap="square">
            <a:spAutoFit/>
          </a:bodyPr>
          <a:lstStyle/>
          <a:p>
            <a:endParaRPr lang="en-US" dirty="0"/>
          </a:p>
          <a:p>
            <a:pPr marL="285750" indent="-285750">
              <a:buFont typeface="Wingdings" panose="05000000000000000000" pitchFamily="2" charset="2"/>
              <a:buChar char="Ø"/>
            </a:pPr>
            <a:endParaRPr lang="en-US" b="0" i="0" dirty="0">
              <a:solidFill>
                <a:srgbClr val="3A3A3A"/>
              </a:solidFill>
              <a:effectLst/>
              <a:latin typeface="-apple-system"/>
            </a:endParaRPr>
          </a:p>
        </p:txBody>
      </p:sp>
      <p:sp>
        <p:nvSpPr>
          <p:cNvPr id="3" name="Rectangle 2">
            <a:extLst>
              <a:ext uri="{FF2B5EF4-FFF2-40B4-BE49-F238E27FC236}">
                <a16:creationId xmlns:a16="http://schemas.microsoft.com/office/drawing/2014/main" id="{9401B415-B4F4-4215-8E7E-08B84F3CAB7C}"/>
              </a:ext>
            </a:extLst>
          </p:cNvPr>
          <p:cNvSpPr/>
          <p:nvPr/>
        </p:nvSpPr>
        <p:spPr>
          <a:xfrm>
            <a:off x="152400" y="762000"/>
            <a:ext cx="8534400" cy="369332"/>
          </a:xfrm>
          <a:prstGeom prst="rect">
            <a:avLst/>
          </a:prstGeom>
        </p:spPr>
        <p:txBody>
          <a:bodyPr wrap="square">
            <a:spAutoFit/>
          </a:bodyPr>
          <a:lstStyle/>
          <a:p>
            <a:endParaRPr lang="en-US" b="0" i="0" dirty="0">
              <a:solidFill>
                <a:srgbClr val="3A3A3A"/>
              </a:solidFill>
              <a:effectLst/>
              <a:latin typeface="-apple-system"/>
            </a:endParaRPr>
          </a:p>
        </p:txBody>
      </p:sp>
      <p:pic>
        <p:nvPicPr>
          <p:cNvPr id="6" name="Picture 5">
            <a:extLst>
              <a:ext uri="{FF2B5EF4-FFF2-40B4-BE49-F238E27FC236}">
                <a16:creationId xmlns:a16="http://schemas.microsoft.com/office/drawing/2014/main" id="{C1B36493-BCDE-4E09-9629-6FA6B8146AF6}"/>
              </a:ext>
            </a:extLst>
          </p:cNvPr>
          <p:cNvPicPr>
            <a:picLocks noChangeAspect="1"/>
          </p:cNvPicPr>
          <p:nvPr/>
        </p:nvPicPr>
        <p:blipFill>
          <a:blip r:embed="rId2"/>
          <a:stretch>
            <a:fillRect/>
          </a:stretch>
        </p:blipFill>
        <p:spPr>
          <a:xfrm>
            <a:off x="609600" y="4495800"/>
            <a:ext cx="2609850" cy="1066800"/>
          </a:xfrm>
          <a:prstGeom prst="rect">
            <a:avLst/>
          </a:prstGeom>
        </p:spPr>
      </p:pic>
      <p:pic>
        <p:nvPicPr>
          <p:cNvPr id="8" name="Picture 7">
            <a:extLst>
              <a:ext uri="{FF2B5EF4-FFF2-40B4-BE49-F238E27FC236}">
                <a16:creationId xmlns:a16="http://schemas.microsoft.com/office/drawing/2014/main" id="{D62375D3-6CA1-4846-AB4D-78D8183A041E}"/>
              </a:ext>
            </a:extLst>
          </p:cNvPr>
          <p:cNvPicPr>
            <a:picLocks noChangeAspect="1"/>
          </p:cNvPicPr>
          <p:nvPr/>
        </p:nvPicPr>
        <p:blipFill>
          <a:blip r:embed="rId3"/>
          <a:stretch>
            <a:fillRect/>
          </a:stretch>
        </p:blipFill>
        <p:spPr>
          <a:xfrm>
            <a:off x="3524252" y="4495800"/>
            <a:ext cx="2400300" cy="1200150"/>
          </a:xfrm>
          <a:prstGeom prst="rect">
            <a:avLst/>
          </a:prstGeom>
        </p:spPr>
      </p:pic>
    </p:spTree>
    <p:extLst>
      <p:ext uri="{BB962C8B-B14F-4D97-AF65-F5344CB8AC3E}">
        <p14:creationId xmlns:p14="http://schemas.microsoft.com/office/powerpoint/2010/main" val="42812780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Pipes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46</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457200" y="1295400"/>
            <a:ext cx="8001000" cy="369332"/>
          </a:xfrm>
          <a:prstGeom prst="rect">
            <a:avLst/>
          </a:prstGeom>
        </p:spPr>
        <p:txBody>
          <a:bodyPr wrap="square">
            <a:spAutoFit/>
          </a:bodyPr>
          <a:lstStyle/>
          <a:p>
            <a:pPr>
              <a:buFont typeface="Arial" panose="020B0604020202020204" pitchFamily="34" charset="0"/>
              <a:buChar char="•"/>
            </a:pPr>
            <a:endParaRPr lang="en-US" b="0" i="0" dirty="0">
              <a:solidFill>
                <a:srgbClr val="3A3A3A"/>
              </a:solidFill>
              <a:effectLst/>
              <a:latin typeface="-apple-system"/>
            </a:endParaRPr>
          </a:p>
        </p:txBody>
      </p:sp>
      <p:pic>
        <p:nvPicPr>
          <p:cNvPr id="3" name="Picture 2">
            <a:extLst>
              <a:ext uri="{FF2B5EF4-FFF2-40B4-BE49-F238E27FC236}">
                <a16:creationId xmlns:a16="http://schemas.microsoft.com/office/drawing/2014/main" id="{32D6015A-D6BB-4DD4-9529-878CD5C55D73}"/>
              </a:ext>
            </a:extLst>
          </p:cNvPr>
          <p:cNvPicPr>
            <a:picLocks noChangeAspect="1"/>
          </p:cNvPicPr>
          <p:nvPr/>
        </p:nvPicPr>
        <p:blipFill>
          <a:blip r:embed="rId2"/>
          <a:stretch>
            <a:fillRect/>
          </a:stretch>
        </p:blipFill>
        <p:spPr>
          <a:xfrm>
            <a:off x="228600" y="762000"/>
            <a:ext cx="8001000" cy="4953000"/>
          </a:xfrm>
          <a:prstGeom prst="rect">
            <a:avLst/>
          </a:prstGeom>
        </p:spPr>
      </p:pic>
    </p:spTree>
    <p:extLst>
      <p:ext uri="{BB962C8B-B14F-4D97-AF65-F5344CB8AC3E}">
        <p14:creationId xmlns:p14="http://schemas.microsoft.com/office/powerpoint/2010/main" val="12161377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Pipes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47</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457200" y="1295400"/>
            <a:ext cx="8001000" cy="369332"/>
          </a:xfrm>
          <a:prstGeom prst="rect">
            <a:avLst/>
          </a:prstGeom>
        </p:spPr>
        <p:txBody>
          <a:bodyPr wrap="square">
            <a:spAutoFit/>
          </a:bodyPr>
          <a:lstStyle/>
          <a:p>
            <a:pPr>
              <a:buFont typeface="Arial" panose="020B0604020202020204" pitchFamily="34" charset="0"/>
              <a:buChar char="•"/>
            </a:pPr>
            <a:endParaRPr lang="en-US" b="0" i="0" dirty="0">
              <a:solidFill>
                <a:srgbClr val="3A3A3A"/>
              </a:solidFill>
              <a:effectLst/>
              <a:latin typeface="-apple-system"/>
            </a:endParaRPr>
          </a:p>
        </p:txBody>
      </p:sp>
      <p:pic>
        <p:nvPicPr>
          <p:cNvPr id="5" name="Picture 4">
            <a:extLst>
              <a:ext uri="{FF2B5EF4-FFF2-40B4-BE49-F238E27FC236}">
                <a16:creationId xmlns:a16="http://schemas.microsoft.com/office/drawing/2014/main" id="{2637649E-68DC-4269-81DD-10237D04FAE4}"/>
              </a:ext>
            </a:extLst>
          </p:cNvPr>
          <p:cNvPicPr>
            <a:picLocks noChangeAspect="1"/>
          </p:cNvPicPr>
          <p:nvPr/>
        </p:nvPicPr>
        <p:blipFill>
          <a:blip r:embed="rId2"/>
          <a:stretch>
            <a:fillRect/>
          </a:stretch>
        </p:blipFill>
        <p:spPr>
          <a:xfrm>
            <a:off x="152400" y="838200"/>
            <a:ext cx="8610599" cy="4738687"/>
          </a:xfrm>
          <a:prstGeom prst="rect">
            <a:avLst/>
          </a:prstGeom>
        </p:spPr>
      </p:pic>
    </p:spTree>
    <p:extLst>
      <p:ext uri="{BB962C8B-B14F-4D97-AF65-F5344CB8AC3E}">
        <p14:creationId xmlns:p14="http://schemas.microsoft.com/office/powerpoint/2010/main" val="5778843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Pipes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48</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457200" y="1295400"/>
            <a:ext cx="8001000" cy="369332"/>
          </a:xfrm>
          <a:prstGeom prst="rect">
            <a:avLst/>
          </a:prstGeom>
        </p:spPr>
        <p:txBody>
          <a:bodyPr wrap="square">
            <a:spAutoFit/>
          </a:bodyPr>
          <a:lstStyle/>
          <a:p>
            <a:pPr>
              <a:buFont typeface="Arial" panose="020B0604020202020204" pitchFamily="34" charset="0"/>
              <a:buChar char="•"/>
            </a:pPr>
            <a:endParaRPr lang="en-US" b="0" i="0" dirty="0">
              <a:solidFill>
                <a:srgbClr val="3A3A3A"/>
              </a:solidFill>
              <a:effectLst/>
              <a:latin typeface="-apple-system"/>
            </a:endParaRPr>
          </a:p>
        </p:txBody>
      </p:sp>
      <p:pic>
        <p:nvPicPr>
          <p:cNvPr id="3" name="Picture 2">
            <a:extLst>
              <a:ext uri="{FF2B5EF4-FFF2-40B4-BE49-F238E27FC236}">
                <a16:creationId xmlns:a16="http://schemas.microsoft.com/office/drawing/2014/main" id="{68FA5E35-C6F5-4663-AF24-380B4AACEAE1}"/>
              </a:ext>
            </a:extLst>
          </p:cNvPr>
          <p:cNvPicPr>
            <a:picLocks noChangeAspect="1"/>
          </p:cNvPicPr>
          <p:nvPr/>
        </p:nvPicPr>
        <p:blipFill>
          <a:blip r:embed="rId2"/>
          <a:stretch>
            <a:fillRect/>
          </a:stretch>
        </p:blipFill>
        <p:spPr>
          <a:xfrm>
            <a:off x="228601" y="762000"/>
            <a:ext cx="8458199" cy="4872038"/>
          </a:xfrm>
          <a:prstGeom prst="rect">
            <a:avLst/>
          </a:prstGeom>
        </p:spPr>
      </p:pic>
    </p:spTree>
    <p:extLst>
      <p:ext uri="{BB962C8B-B14F-4D97-AF65-F5344CB8AC3E}">
        <p14:creationId xmlns:p14="http://schemas.microsoft.com/office/powerpoint/2010/main" val="27416195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Data  Binding</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49</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457200" y="1295400"/>
            <a:ext cx="8001000" cy="369332"/>
          </a:xfrm>
          <a:prstGeom prst="rect">
            <a:avLst/>
          </a:prstGeom>
        </p:spPr>
        <p:txBody>
          <a:bodyPr wrap="square">
            <a:spAutoFit/>
          </a:bodyPr>
          <a:lstStyle/>
          <a:p>
            <a:pPr>
              <a:buFont typeface="Arial" panose="020B0604020202020204" pitchFamily="34" charset="0"/>
              <a:buChar char="•"/>
            </a:pPr>
            <a:endParaRPr lang="en-US" b="0" i="0" dirty="0">
              <a:solidFill>
                <a:srgbClr val="3A3A3A"/>
              </a:solidFill>
              <a:effectLst/>
              <a:latin typeface="-apple-system"/>
            </a:endParaRPr>
          </a:p>
        </p:txBody>
      </p:sp>
      <p:pic>
        <p:nvPicPr>
          <p:cNvPr id="5" name="Picture 4">
            <a:extLst>
              <a:ext uri="{FF2B5EF4-FFF2-40B4-BE49-F238E27FC236}">
                <a16:creationId xmlns:a16="http://schemas.microsoft.com/office/drawing/2014/main" id="{0583DE3C-6BC4-4D1F-9088-94594548238F}"/>
              </a:ext>
            </a:extLst>
          </p:cNvPr>
          <p:cNvPicPr>
            <a:picLocks noChangeAspect="1"/>
          </p:cNvPicPr>
          <p:nvPr/>
        </p:nvPicPr>
        <p:blipFill>
          <a:blip r:embed="rId2"/>
          <a:stretch>
            <a:fillRect/>
          </a:stretch>
        </p:blipFill>
        <p:spPr>
          <a:xfrm>
            <a:off x="381000" y="914400"/>
            <a:ext cx="8305800" cy="4695825"/>
          </a:xfrm>
          <a:prstGeom prst="rect">
            <a:avLst/>
          </a:prstGeom>
        </p:spPr>
      </p:pic>
    </p:spTree>
    <p:extLst>
      <p:ext uri="{BB962C8B-B14F-4D97-AF65-F5344CB8AC3E}">
        <p14:creationId xmlns:p14="http://schemas.microsoft.com/office/powerpoint/2010/main" val="1540159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Architecture</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5</a:t>
            </a:fld>
            <a:r>
              <a:rPr lang="en-US"/>
              <a:t> -</a:t>
            </a:r>
          </a:p>
        </p:txBody>
      </p:sp>
      <p:sp>
        <p:nvSpPr>
          <p:cNvPr id="4" name="Rectangle 3">
            <a:extLst>
              <a:ext uri="{FF2B5EF4-FFF2-40B4-BE49-F238E27FC236}">
                <a16:creationId xmlns:a16="http://schemas.microsoft.com/office/drawing/2014/main" id="{1643879A-FA68-4378-925A-0BADF253120E}"/>
              </a:ext>
            </a:extLst>
          </p:cNvPr>
          <p:cNvSpPr/>
          <p:nvPr/>
        </p:nvSpPr>
        <p:spPr>
          <a:xfrm>
            <a:off x="381000" y="1720840"/>
            <a:ext cx="8382000" cy="2862322"/>
          </a:xfrm>
          <a:prstGeom prst="rect">
            <a:avLst/>
          </a:prstGeom>
        </p:spPr>
        <p:txBody>
          <a:bodyPr wrap="square">
            <a:spAutoFit/>
          </a:bodyPr>
          <a:lstStyle/>
          <a:p>
            <a:pPr marL="285750" indent="-285750">
              <a:buFont typeface="Wingdings" panose="05000000000000000000" pitchFamily="2" charset="2"/>
              <a:buChar char="Ø"/>
            </a:pPr>
            <a:r>
              <a:rPr lang="en-US" dirty="0">
                <a:solidFill>
                  <a:srgbClr val="3A3A3A"/>
                </a:solidFill>
                <a:latin typeface="-apple-system"/>
              </a:rPr>
              <a:t>Angular 8 is a platform and framework which is used to create clients applications in HTML and Typescript. </a:t>
            </a:r>
            <a:r>
              <a:rPr lang="en-US" i="1" dirty="0">
                <a:solidFill>
                  <a:srgbClr val="3A3A3A"/>
                </a:solidFill>
                <a:latin typeface="-apple-system"/>
              </a:rPr>
              <a:t>Angular 8 is written in Typescript</a:t>
            </a:r>
            <a:r>
              <a:rPr lang="en-US" dirty="0">
                <a:solidFill>
                  <a:srgbClr val="3A3A3A"/>
                </a:solidFill>
                <a:latin typeface="-apple-system"/>
              </a:rPr>
              <a:t>. Typescript is a superset of JavaScript.</a:t>
            </a:r>
          </a:p>
          <a:p>
            <a:pPr marL="285750" indent="-285750">
              <a:buFont typeface="Wingdings" panose="05000000000000000000" pitchFamily="2" charset="2"/>
              <a:buChar char="Ø"/>
            </a:pPr>
            <a:r>
              <a:rPr lang="en-US" dirty="0">
                <a:solidFill>
                  <a:srgbClr val="3A3A3A"/>
                </a:solidFill>
                <a:latin typeface="-apple-system"/>
              </a:rPr>
              <a:t>Angular 8 implements core and optional functionality as a set of Typescript libraries which we can import in our application.</a:t>
            </a:r>
          </a:p>
          <a:p>
            <a:pPr marL="285750" indent="-285750">
              <a:buFont typeface="Wingdings" panose="05000000000000000000" pitchFamily="2" charset="2"/>
              <a:buChar char="Ø"/>
            </a:pPr>
            <a:r>
              <a:rPr lang="en-US" b="1" dirty="0">
                <a:solidFill>
                  <a:srgbClr val="3A3A3A"/>
                </a:solidFill>
                <a:latin typeface="-apple-system"/>
              </a:rPr>
              <a:t>NgModules</a:t>
            </a:r>
            <a:r>
              <a:rPr lang="en-US" dirty="0">
                <a:solidFill>
                  <a:srgbClr val="3A3A3A"/>
                </a:solidFill>
                <a:latin typeface="-apple-system"/>
              </a:rPr>
              <a:t> are the </a:t>
            </a:r>
            <a:r>
              <a:rPr lang="en-US" i="1" dirty="0">
                <a:solidFill>
                  <a:srgbClr val="3A3A3A"/>
                </a:solidFill>
                <a:latin typeface="-apple-system"/>
              </a:rPr>
              <a:t>basic building blocks of Angular 8 application</a:t>
            </a:r>
            <a:r>
              <a:rPr lang="en-US" dirty="0">
                <a:solidFill>
                  <a:srgbClr val="3A3A3A"/>
                </a:solidFill>
                <a:latin typeface="-apple-system"/>
              </a:rPr>
              <a:t>. They provide a compilation context for components.</a:t>
            </a:r>
          </a:p>
          <a:p>
            <a:pPr marL="285750" indent="-285750">
              <a:buFont typeface="Wingdings" panose="05000000000000000000" pitchFamily="2" charset="2"/>
              <a:buChar char="Ø"/>
            </a:pPr>
            <a:endParaRPr lang="en-US" dirty="0">
              <a:solidFill>
                <a:srgbClr val="3A3A3A"/>
              </a:solidFill>
              <a:latin typeface="-apple-system"/>
            </a:endParaRPr>
          </a:p>
          <a:p>
            <a:endParaRPr lang="en-US" dirty="0">
              <a:solidFill>
                <a:srgbClr val="3A3A3A"/>
              </a:solidFill>
              <a:latin typeface="-apple-system"/>
            </a:endParaRPr>
          </a:p>
          <a:p>
            <a:r>
              <a:rPr lang="en-US" b="1" dirty="0">
                <a:solidFill>
                  <a:srgbClr val="3A3A3A"/>
                </a:solidFill>
                <a:latin typeface="-apple-system"/>
              </a:rPr>
              <a:t>Various units are combined to build an angular application, which is as follows.</a:t>
            </a:r>
            <a:endParaRPr lang="en-US" b="0" i="0" dirty="0">
              <a:solidFill>
                <a:srgbClr val="3A3A3A"/>
              </a:solidFill>
              <a:effectLst/>
              <a:latin typeface="-apple-system"/>
            </a:endParaRPr>
          </a:p>
        </p:txBody>
      </p:sp>
    </p:spTree>
    <p:extLst>
      <p:ext uri="{BB962C8B-B14F-4D97-AF65-F5344CB8AC3E}">
        <p14:creationId xmlns:p14="http://schemas.microsoft.com/office/powerpoint/2010/main" val="1229325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Data  Binding</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50</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457200" y="1295400"/>
            <a:ext cx="8001000" cy="369332"/>
          </a:xfrm>
          <a:prstGeom prst="rect">
            <a:avLst/>
          </a:prstGeom>
        </p:spPr>
        <p:txBody>
          <a:bodyPr wrap="square">
            <a:spAutoFit/>
          </a:bodyPr>
          <a:lstStyle/>
          <a:p>
            <a:pPr>
              <a:buFont typeface="Arial" panose="020B0604020202020204" pitchFamily="34" charset="0"/>
              <a:buChar char="•"/>
            </a:pPr>
            <a:endParaRPr lang="en-US" b="0" i="0" dirty="0">
              <a:solidFill>
                <a:srgbClr val="3A3A3A"/>
              </a:solidFill>
              <a:effectLst/>
              <a:latin typeface="-apple-system"/>
            </a:endParaRPr>
          </a:p>
        </p:txBody>
      </p:sp>
      <p:pic>
        <p:nvPicPr>
          <p:cNvPr id="3" name="Picture 2">
            <a:extLst>
              <a:ext uri="{FF2B5EF4-FFF2-40B4-BE49-F238E27FC236}">
                <a16:creationId xmlns:a16="http://schemas.microsoft.com/office/drawing/2014/main" id="{99B038C6-A964-485D-93BA-2536D12A9F0F}"/>
              </a:ext>
            </a:extLst>
          </p:cNvPr>
          <p:cNvPicPr>
            <a:picLocks noChangeAspect="1"/>
          </p:cNvPicPr>
          <p:nvPr/>
        </p:nvPicPr>
        <p:blipFill>
          <a:blip r:embed="rId2"/>
          <a:stretch>
            <a:fillRect/>
          </a:stretch>
        </p:blipFill>
        <p:spPr>
          <a:xfrm>
            <a:off x="228600" y="838200"/>
            <a:ext cx="8229600" cy="4776787"/>
          </a:xfrm>
          <a:prstGeom prst="rect">
            <a:avLst/>
          </a:prstGeom>
        </p:spPr>
      </p:pic>
    </p:spTree>
    <p:extLst>
      <p:ext uri="{BB962C8B-B14F-4D97-AF65-F5344CB8AC3E}">
        <p14:creationId xmlns:p14="http://schemas.microsoft.com/office/powerpoint/2010/main" val="16431092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Data  Binding</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51</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457200" y="1295400"/>
            <a:ext cx="8001000" cy="369332"/>
          </a:xfrm>
          <a:prstGeom prst="rect">
            <a:avLst/>
          </a:prstGeom>
        </p:spPr>
        <p:txBody>
          <a:bodyPr wrap="square">
            <a:spAutoFit/>
          </a:bodyPr>
          <a:lstStyle/>
          <a:p>
            <a:pPr>
              <a:buFont typeface="Arial" panose="020B0604020202020204" pitchFamily="34" charset="0"/>
              <a:buChar char="•"/>
            </a:pPr>
            <a:endParaRPr lang="en-US" b="0" i="0" dirty="0">
              <a:solidFill>
                <a:srgbClr val="3A3A3A"/>
              </a:solidFill>
              <a:effectLst/>
              <a:latin typeface="-apple-system"/>
            </a:endParaRPr>
          </a:p>
        </p:txBody>
      </p:sp>
      <p:pic>
        <p:nvPicPr>
          <p:cNvPr id="5" name="Picture 4">
            <a:extLst>
              <a:ext uri="{FF2B5EF4-FFF2-40B4-BE49-F238E27FC236}">
                <a16:creationId xmlns:a16="http://schemas.microsoft.com/office/drawing/2014/main" id="{85E8EC11-0084-4D7A-8EA2-2EB578E9876D}"/>
              </a:ext>
            </a:extLst>
          </p:cNvPr>
          <p:cNvPicPr>
            <a:picLocks noChangeAspect="1"/>
          </p:cNvPicPr>
          <p:nvPr/>
        </p:nvPicPr>
        <p:blipFill>
          <a:blip r:embed="rId2"/>
          <a:stretch>
            <a:fillRect/>
          </a:stretch>
        </p:blipFill>
        <p:spPr>
          <a:xfrm>
            <a:off x="235226" y="762000"/>
            <a:ext cx="8451574" cy="2514600"/>
          </a:xfrm>
          <a:prstGeom prst="rect">
            <a:avLst/>
          </a:prstGeom>
        </p:spPr>
      </p:pic>
      <p:pic>
        <p:nvPicPr>
          <p:cNvPr id="8" name="Picture 7">
            <a:extLst>
              <a:ext uri="{FF2B5EF4-FFF2-40B4-BE49-F238E27FC236}">
                <a16:creationId xmlns:a16="http://schemas.microsoft.com/office/drawing/2014/main" id="{CDE8B2C0-C318-468E-AE84-499B15E25EC2}"/>
              </a:ext>
            </a:extLst>
          </p:cNvPr>
          <p:cNvPicPr>
            <a:picLocks noChangeAspect="1"/>
          </p:cNvPicPr>
          <p:nvPr/>
        </p:nvPicPr>
        <p:blipFill>
          <a:blip r:embed="rId3"/>
          <a:stretch>
            <a:fillRect/>
          </a:stretch>
        </p:blipFill>
        <p:spPr>
          <a:xfrm>
            <a:off x="381000" y="3440340"/>
            <a:ext cx="8292548" cy="2200275"/>
          </a:xfrm>
          <a:prstGeom prst="rect">
            <a:avLst/>
          </a:prstGeom>
        </p:spPr>
      </p:pic>
    </p:spTree>
    <p:extLst>
      <p:ext uri="{BB962C8B-B14F-4D97-AF65-F5344CB8AC3E}">
        <p14:creationId xmlns:p14="http://schemas.microsoft.com/office/powerpoint/2010/main" val="26078634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Data  Binding</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52</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457200" y="1295400"/>
            <a:ext cx="8001000" cy="369332"/>
          </a:xfrm>
          <a:prstGeom prst="rect">
            <a:avLst/>
          </a:prstGeom>
        </p:spPr>
        <p:txBody>
          <a:bodyPr wrap="square">
            <a:spAutoFit/>
          </a:bodyPr>
          <a:lstStyle/>
          <a:p>
            <a:pPr>
              <a:buFont typeface="Arial" panose="020B0604020202020204" pitchFamily="34" charset="0"/>
              <a:buChar char="•"/>
            </a:pPr>
            <a:endParaRPr lang="en-US" b="0" i="0" dirty="0">
              <a:solidFill>
                <a:srgbClr val="3A3A3A"/>
              </a:solidFill>
              <a:effectLst/>
              <a:latin typeface="-apple-system"/>
            </a:endParaRPr>
          </a:p>
        </p:txBody>
      </p:sp>
      <p:pic>
        <p:nvPicPr>
          <p:cNvPr id="3" name="Picture 2">
            <a:extLst>
              <a:ext uri="{FF2B5EF4-FFF2-40B4-BE49-F238E27FC236}">
                <a16:creationId xmlns:a16="http://schemas.microsoft.com/office/drawing/2014/main" id="{1D13F452-53A5-4886-AA0F-6C7EB5870633}"/>
              </a:ext>
            </a:extLst>
          </p:cNvPr>
          <p:cNvPicPr>
            <a:picLocks noChangeAspect="1"/>
          </p:cNvPicPr>
          <p:nvPr/>
        </p:nvPicPr>
        <p:blipFill>
          <a:blip r:embed="rId2"/>
          <a:stretch>
            <a:fillRect/>
          </a:stretch>
        </p:blipFill>
        <p:spPr>
          <a:xfrm>
            <a:off x="838200" y="1251629"/>
            <a:ext cx="6362700" cy="2247900"/>
          </a:xfrm>
          <a:prstGeom prst="rect">
            <a:avLst/>
          </a:prstGeom>
        </p:spPr>
      </p:pic>
      <p:sp>
        <p:nvSpPr>
          <p:cNvPr id="6" name="TextBox 5">
            <a:extLst>
              <a:ext uri="{FF2B5EF4-FFF2-40B4-BE49-F238E27FC236}">
                <a16:creationId xmlns:a16="http://schemas.microsoft.com/office/drawing/2014/main" id="{69BA063B-949E-491B-A90E-7E285200B220}"/>
              </a:ext>
            </a:extLst>
          </p:cNvPr>
          <p:cNvSpPr txBox="1"/>
          <p:nvPr/>
        </p:nvSpPr>
        <p:spPr>
          <a:xfrm>
            <a:off x="2885661" y="3549297"/>
            <a:ext cx="2295939" cy="369332"/>
          </a:xfrm>
          <a:prstGeom prst="rect">
            <a:avLst/>
          </a:prstGeom>
          <a:noFill/>
        </p:spPr>
        <p:txBody>
          <a:bodyPr wrap="square" rtlCol="0">
            <a:spAutoFit/>
          </a:bodyPr>
          <a:lstStyle/>
          <a:p>
            <a:r>
              <a:rPr lang="en-US" dirty="0"/>
              <a:t>Two-way data Binding</a:t>
            </a:r>
          </a:p>
        </p:txBody>
      </p:sp>
    </p:spTree>
    <p:extLst>
      <p:ext uri="{BB962C8B-B14F-4D97-AF65-F5344CB8AC3E}">
        <p14:creationId xmlns:p14="http://schemas.microsoft.com/office/powerpoint/2010/main" val="34286498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Forms</a:t>
            </a:r>
          </a:p>
        </p:txBody>
      </p:sp>
      <p:sp>
        <p:nvSpPr>
          <p:cNvPr id="7" name="Text Placeholder 6"/>
          <p:cNvSpPr>
            <a:spLocks noGrp="1"/>
          </p:cNvSpPr>
          <p:nvPr>
            <p:ph type="body" sz="quarter" idx="10"/>
          </p:nvPr>
        </p:nvSpPr>
        <p:spPr>
          <a:xfrm>
            <a:off x="152400" y="598260"/>
            <a:ext cx="8534400" cy="4964340"/>
          </a:xfrm>
        </p:spPr>
        <p:txBody>
          <a:bodyPr/>
          <a:lstStyle/>
          <a:p>
            <a:r>
              <a:rPr lang="en-US" b="1"/>
              <a:t>Reactive forms</a:t>
            </a: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53</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457200" y="1295400"/>
            <a:ext cx="8001000" cy="369332"/>
          </a:xfrm>
          <a:prstGeom prst="rect">
            <a:avLst/>
          </a:prstGeom>
        </p:spPr>
        <p:txBody>
          <a:bodyPr wrap="square">
            <a:spAutoFit/>
          </a:bodyPr>
          <a:lstStyle/>
          <a:p>
            <a:pPr>
              <a:buFont typeface="Arial" panose="020B0604020202020204" pitchFamily="34" charset="0"/>
              <a:buChar char="•"/>
            </a:pPr>
            <a:endParaRPr lang="en-US" b="0" i="0" dirty="0">
              <a:solidFill>
                <a:srgbClr val="3A3A3A"/>
              </a:solidFill>
              <a:effectLst/>
              <a:latin typeface="-apple-system"/>
            </a:endParaRPr>
          </a:p>
        </p:txBody>
      </p:sp>
      <p:sp>
        <p:nvSpPr>
          <p:cNvPr id="5" name="Rectangle 4">
            <a:extLst>
              <a:ext uri="{FF2B5EF4-FFF2-40B4-BE49-F238E27FC236}">
                <a16:creationId xmlns:a16="http://schemas.microsoft.com/office/drawing/2014/main" id="{BCDE14E4-3DAC-4718-8423-1E882BCBF1AF}"/>
              </a:ext>
            </a:extLst>
          </p:cNvPr>
          <p:cNvSpPr/>
          <p:nvPr/>
        </p:nvSpPr>
        <p:spPr>
          <a:xfrm>
            <a:off x="258416" y="838200"/>
            <a:ext cx="8733183" cy="1200329"/>
          </a:xfrm>
          <a:prstGeom prst="rect">
            <a:avLst/>
          </a:prstGeom>
        </p:spPr>
        <p:txBody>
          <a:bodyPr wrap="square">
            <a:spAutoFit/>
          </a:bodyPr>
          <a:lstStyle/>
          <a:p>
            <a:r>
              <a:rPr lang="en-US" dirty="0">
                <a:solidFill>
                  <a:srgbClr val="3A3A3A"/>
                </a:solidFill>
                <a:latin typeface="-apple-system"/>
              </a:rPr>
              <a:t>Angular forms are used to handle the user’s input. We use Angular form in our application to authorize users to log in, to update profile, to enter information, and to perform many other data-entry tasks.</a:t>
            </a:r>
          </a:p>
          <a:p>
            <a:r>
              <a:rPr lang="en-US" dirty="0">
                <a:solidFill>
                  <a:srgbClr val="3A3A3A"/>
                </a:solidFill>
                <a:latin typeface="-apple-system"/>
              </a:rPr>
              <a:t>In Angular 8, there are two approaches to handle the user’s input through forms:</a:t>
            </a:r>
            <a:endParaRPr lang="en-US" b="0" i="0" dirty="0">
              <a:solidFill>
                <a:srgbClr val="3A3A3A"/>
              </a:solidFill>
              <a:effectLst/>
              <a:latin typeface="-apple-system"/>
            </a:endParaRPr>
          </a:p>
        </p:txBody>
      </p:sp>
      <p:pic>
        <p:nvPicPr>
          <p:cNvPr id="8" name="Picture 7">
            <a:extLst>
              <a:ext uri="{FF2B5EF4-FFF2-40B4-BE49-F238E27FC236}">
                <a16:creationId xmlns:a16="http://schemas.microsoft.com/office/drawing/2014/main" id="{254B1219-46CD-433F-8E48-22AC8A859CEC}"/>
              </a:ext>
            </a:extLst>
          </p:cNvPr>
          <p:cNvPicPr>
            <a:picLocks noChangeAspect="1"/>
          </p:cNvPicPr>
          <p:nvPr/>
        </p:nvPicPr>
        <p:blipFill>
          <a:blip r:embed="rId2"/>
          <a:stretch>
            <a:fillRect/>
          </a:stretch>
        </p:blipFill>
        <p:spPr>
          <a:xfrm>
            <a:off x="265042" y="2271803"/>
            <a:ext cx="2859158" cy="2547670"/>
          </a:xfrm>
          <a:prstGeom prst="rect">
            <a:avLst/>
          </a:prstGeom>
        </p:spPr>
      </p:pic>
      <p:sp>
        <p:nvSpPr>
          <p:cNvPr id="9" name="Rectangle 8">
            <a:extLst>
              <a:ext uri="{FF2B5EF4-FFF2-40B4-BE49-F238E27FC236}">
                <a16:creationId xmlns:a16="http://schemas.microsoft.com/office/drawing/2014/main" id="{8BCA9AF7-6212-4CCF-9907-B3903C5342D3}"/>
              </a:ext>
            </a:extLst>
          </p:cNvPr>
          <p:cNvSpPr/>
          <p:nvPr/>
        </p:nvSpPr>
        <p:spPr>
          <a:xfrm>
            <a:off x="3429000" y="2188339"/>
            <a:ext cx="4572000" cy="2031325"/>
          </a:xfrm>
          <a:prstGeom prst="rect">
            <a:avLst/>
          </a:prstGeom>
        </p:spPr>
        <p:txBody>
          <a:bodyPr>
            <a:spAutoFit/>
          </a:bodyPr>
          <a:lstStyle/>
          <a:p>
            <a:pPr marL="285750" indent="-285750">
              <a:buFont typeface="Wingdings" panose="05000000000000000000" pitchFamily="2" charset="2"/>
              <a:buChar char="Ø"/>
            </a:pPr>
            <a:r>
              <a:rPr lang="en-US" dirty="0">
                <a:solidFill>
                  <a:srgbClr val="3A3A3A"/>
                </a:solidFill>
                <a:latin typeface="-apple-system"/>
              </a:rPr>
              <a:t>Both methods are used to collect user input event from the view, validate the user input, create a form model to update, and provide a way to track changes.</a:t>
            </a:r>
          </a:p>
          <a:p>
            <a:pPr marL="285750" indent="-285750">
              <a:buFont typeface="Wingdings" panose="05000000000000000000" pitchFamily="2" charset="2"/>
              <a:buChar char="Ø"/>
            </a:pPr>
            <a:r>
              <a:rPr lang="en-US" dirty="0">
                <a:solidFill>
                  <a:srgbClr val="3A3A3A"/>
                </a:solidFill>
                <a:latin typeface="-apple-system"/>
              </a:rPr>
              <a:t>Reactive and template-driven forms process and manage form data differently. Each offers different advantages.</a:t>
            </a:r>
            <a:endParaRPr lang="en-US" b="0" i="0" dirty="0">
              <a:solidFill>
                <a:srgbClr val="3A3A3A"/>
              </a:solidFill>
              <a:effectLst/>
              <a:latin typeface="-apple-system"/>
            </a:endParaRPr>
          </a:p>
        </p:txBody>
      </p:sp>
      <p:sp>
        <p:nvSpPr>
          <p:cNvPr id="10" name="Rectangle 9">
            <a:extLst>
              <a:ext uri="{FF2B5EF4-FFF2-40B4-BE49-F238E27FC236}">
                <a16:creationId xmlns:a16="http://schemas.microsoft.com/office/drawing/2014/main" id="{36F0CA48-F74E-4C98-8E49-7629C82ACB8E}"/>
              </a:ext>
            </a:extLst>
          </p:cNvPr>
          <p:cNvSpPr/>
          <p:nvPr/>
        </p:nvSpPr>
        <p:spPr>
          <a:xfrm>
            <a:off x="265042" y="4835247"/>
            <a:ext cx="8534400" cy="1200329"/>
          </a:xfrm>
          <a:prstGeom prst="rect">
            <a:avLst/>
          </a:prstGeom>
        </p:spPr>
        <p:txBody>
          <a:bodyPr wrap="square">
            <a:spAutoFit/>
          </a:bodyPr>
          <a:lstStyle/>
          <a:p>
            <a:r>
              <a:rPr lang="en-US" b="1" dirty="0">
                <a:solidFill>
                  <a:srgbClr val="3A3A3A"/>
                </a:solidFill>
                <a:latin typeface="-apple-system"/>
              </a:rPr>
              <a:t>Reactive forms</a:t>
            </a:r>
            <a:endParaRPr lang="en-US" dirty="0">
              <a:solidFill>
                <a:srgbClr val="3A3A3A"/>
              </a:solidFill>
              <a:latin typeface="-apple-system"/>
            </a:endParaRPr>
          </a:p>
          <a:p>
            <a:r>
              <a:rPr lang="en-US" dirty="0">
                <a:solidFill>
                  <a:srgbClr val="3A3A3A"/>
                </a:solidFill>
                <a:latin typeface="-apple-system"/>
              </a:rPr>
              <a:t>Reactive forms are more robust, and they are more scalable, reusable, and testable. If forms are a vital part of our application or are already using reactive patterns for building our app, handle responsive forms. </a:t>
            </a:r>
            <a:endParaRPr lang="en-US" b="0" i="0" dirty="0">
              <a:solidFill>
                <a:srgbClr val="3A3A3A"/>
              </a:solidFill>
              <a:effectLst/>
              <a:latin typeface="-apple-system"/>
            </a:endParaRPr>
          </a:p>
        </p:txBody>
      </p:sp>
    </p:spTree>
    <p:extLst>
      <p:ext uri="{BB962C8B-B14F-4D97-AF65-F5344CB8AC3E}">
        <p14:creationId xmlns:p14="http://schemas.microsoft.com/office/powerpoint/2010/main" val="2161825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Forms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endParaRPr lang="en-US" b="1" dirty="0"/>
          </a:p>
          <a:p>
            <a:r>
              <a:rPr lang="en-US" b="1" dirty="0"/>
              <a:t>Template-driven forms</a:t>
            </a:r>
            <a:endParaRPr lang="en-US" dirty="0"/>
          </a:p>
          <a:p>
            <a:r>
              <a:rPr lang="en-US" dirty="0"/>
              <a:t>It is useful for adding a simple form to an app, such as an email list signup form to an app, or login form.  It is easy to add to an app, but they don’t scale as well as reactive forms. If we have fundamental form requirements and logic that can be managed in the template and use template-driven forms.</a:t>
            </a:r>
          </a:p>
          <a:p>
            <a:endParaRPr lang="en-US" dirty="0"/>
          </a:p>
          <a:p>
            <a:endParaRPr lang="en-US" dirty="0"/>
          </a:p>
          <a:p>
            <a:r>
              <a:rPr lang="en-US" dirty="0"/>
              <a:t>Practice examples</a:t>
            </a:r>
          </a:p>
          <a:p>
            <a:r>
              <a:rPr lang="en-US" dirty="0">
                <a:hlinkClick r:id="rId2" tooltip="https://stackblitz.com/angular/rlqdvkmerpde?file=src%2fapp%2fprofile-editor%2fprofile-editor.component.ts"/>
              </a:rPr>
              <a:t>https://stackblitz.com/angular/rlqdvkmerpde?file=src%2Fapp%2Fprofile-editor%2Fprofile-editor.component.ts</a:t>
            </a:r>
            <a:endParaRPr lang="en-US" dirty="0"/>
          </a:p>
          <a:p>
            <a:endParaRPr lang="en-US" dirty="0"/>
          </a:p>
          <a:p>
            <a:r>
              <a:rPr lang="en-US" dirty="0">
                <a:hlinkClick r:id="rId3"/>
              </a:rPr>
              <a:t>https://stackblitz.com/angular/ymagmgbovvq?file=src%2Fapp%2Fhero-form%2Fhero-form.component.html</a:t>
            </a:r>
            <a:endParaRPr lang="en-US" dirty="0"/>
          </a:p>
          <a:p>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54</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457200" y="1295400"/>
            <a:ext cx="8001000" cy="369332"/>
          </a:xfrm>
          <a:prstGeom prst="rect">
            <a:avLst/>
          </a:prstGeom>
        </p:spPr>
        <p:txBody>
          <a:bodyPr wrap="square">
            <a:spAutoFit/>
          </a:bodyPr>
          <a:lstStyle/>
          <a:p>
            <a:pPr>
              <a:buFont typeface="Arial" panose="020B0604020202020204" pitchFamily="34" charset="0"/>
              <a:buChar char="•"/>
            </a:pPr>
            <a:endParaRPr lang="en-US" b="0" i="0" dirty="0">
              <a:solidFill>
                <a:srgbClr val="3A3A3A"/>
              </a:solidFill>
              <a:effectLst/>
              <a:latin typeface="-apple-system"/>
            </a:endParaRPr>
          </a:p>
        </p:txBody>
      </p:sp>
    </p:spTree>
    <p:extLst>
      <p:ext uri="{BB962C8B-B14F-4D97-AF65-F5344CB8AC3E}">
        <p14:creationId xmlns:p14="http://schemas.microsoft.com/office/powerpoint/2010/main" val="654792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Routing</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endParaRPr lang="en-US" b="1" dirty="0"/>
          </a:p>
          <a:p>
            <a:endParaRPr lang="en-US" dirty="0"/>
          </a:p>
          <a:p>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55</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4247317"/>
          </a:xfrm>
          <a:prstGeom prst="rect">
            <a:avLst/>
          </a:prstGeom>
        </p:spPr>
        <p:txBody>
          <a:bodyPr wrap="square">
            <a:spAutoFit/>
          </a:bodyPr>
          <a:lstStyle/>
          <a:p>
            <a:r>
              <a:rPr lang="en-US" dirty="0"/>
              <a:t>Angular Router is a powerful JavaScript router is built and maintained by the Angular core team that can install from the </a:t>
            </a:r>
            <a:r>
              <a:rPr lang="en-US" b="1" dirty="0"/>
              <a:t>package @angular/router</a:t>
            </a:r>
            <a:r>
              <a:rPr lang="en-US" dirty="0"/>
              <a:t>. Routing provides a complete routing library with the possibility of multiple router outlets, different path strategies.</a:t>
            </a:r>
          </a:p>
          <a:p>
            <a:pPr marL="285750" indent="-285750">
              <a:buFont typeface="Arial" panose="020B0604020202020204" pitchFamily="34" charset="0"/>
              <a:buChar char="•"/>
            </a:pPr>
            <a:r>
              <a:rPr lang="en-US" dirty="0"/>
              <a:t>The angular Router is the main part of Angular platform. It allows developers to build single-page applications with multiple views and allow navigation between views.</a:t>
            </a:r>
          </a:p>
          <a:p>
            <a:pPr marL="285750" indent="-285750">
              <a:buFont typeface="Arial" panose="020B0604020202020204" pitchFamily="34" charset="0"/>
              <a:buChar char="•"/>
            </a:pPr>
            <a:r>
              <a:rPr lang="en-US" dirty="0"/>
              <a:t>Angular supports SPA using routing module </a:t>
            </a:r>
            <a:r>
              <a:rPr lang="en-US" dirty="0" err="1"/>
              <a:t>ngRoute</a:t>
            </a:r>
            <a:r>
              <a:rPr lang="en-US" dirty="0"/>
              <a:t>. The routing module acts based on the URL. It works as a browser navigation’s bar, and it was navigating between the pages.</a:t>
            </a:r>
          </a:p>
          <a:p>
            <a:pPr marL="285750" indent="-285750">
              <a:buFont typeface="Arial" panose="020B0604020202020204" pitchFamily="34" charset="0"/>
              <a:buChar char="•"/>
            </a:pPr>
            <a:r>
              <a:rPr lang="en-US" dirty="0"/>
              <a:t>Enter URL in the address bar, and then the browser will navigate to the corresponding page.</a:t>
            </a:r>
          </a:p>
          <a:p>
            <a:pPr marL="285750" indent="-285750">
              <a:buFont typeface="Arial" panose="020B0604020202020204" pitchFamily="34" charset="0"/>
              <a:buChar char="•"/>
            </a:pPr>
            <a:r>
              <a:rPr lang="en-US" dirty="0"/>
              <a:t>Click on the link to the page and the browser will navigate to the new page.</a:t>
            </a:r>
          </a:p>
          <a:p>
            <a:pPr marL="285750" indent="-285750">
              <a:buFont typeface="Arial" panose="020B0604020202020204" pitchFamily="34" charset="0"/>
              <a:buChar char="•"/>
            </a:pPr>
            <a:r>
              <a:rPr lang="en-US" dirty="0"/>
              <a:t>Click on the browser on the back or forward, and the browser will navigate backward or forward according to the history pages.</a:t>
            </a:r>
          </a:p>
        </p:txBody>
      </p:sp>
    </p:spTree>
    <p:extLst>
      <p:ext uri="{BB962C8B-B14F-4D97-AF65-F5344CB8AC3E}">
        <p14:creationId xmlns:p14="http://schemas.microsoft.com/office/powerpoint/2010/main" val="11904743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Routing</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endParaRPr lang="en-US" b="1" dirty="0"/>
          </a:p>
          <a:p>
            <a:endParaRPr lang="en-US" dirty="0"/>
          </a:p>
          <a:p>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56</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2031325"/>
          </a:xfrm>
          <a:prstGeom prst="rect">
            <a:avLst/>
          </a:prstGeom>
        </p:spPr>
        <p:txBody>
          <a:bodyPr wrap="square">
            <a:spAutoFit/>
          </a:bodyPr>
          <a:lstStyle/>
          <a:p>
            <a:r>
              <a:rPr lang="en-US" dirty="0"/>
              <a:t>Angular brings many improved modules to the Angular ecosystem, including a new router called the component router. The component router is highly configurable and features packed Router. Features included are standard view routing, nested child routes, named routes, and route parameters. The concept related to the Router are:</a:t>
            </a:r>
          </a:p>
          <a:p>
            <a:endParaRPr lang="en-US" dirty="0"/>
          </a:p>
          <a:p>
            <a:endParaRPr lang="en-US" dirty="0"/>
          </a:p>
        </p:txBody>
      </p:sp>
      <p:pic>
        <p:nvPicPr>
          <p:cNvPr id="3" name="Picture 2">
            <a:extLst>
              <a:ext uri="{FF2B5EF4-FFF2-40B4-BE49-F238E27FC236}">
                <a16:creationId xmlns:a16="http://schemas.microsoft.com/office/drawing/2014/main" id="{143B0D76-267C-415E-A00A-2B2D80601318}"/>
              </a:ext>
            </a:extLst>
          </p:cNvPr>
          <p:cNvPicPr>
            <a:picLocks noChangeAspect="1"/>
          </p:cNvPicPr>
          <p:nvPr/>
        </p:nvPicPr>
        <p:blipFill>
          <a:blip r:embed="rId2"/>
          <a:stretch>
            <a:fillRect/>
          </a:stretch>
        </p:blipFill>
        <p:spPr>
          <a:xfrm>
            <a:off x="2819400" y="2514600"/>
            <a:ext cx="2819400" cy="2609850"/>
          </a:xfrm>
          <a:prstGeom prst="rect">
            <a:avLst/>
          </a:prstGeom>
        </p:spPr>
      </p:pic>
    </p:spTree>
    <p:extLst>
      <p:ext uri="{BB962C8B-B14F-4D97-AF65-F5344CB8AC3E}">
        <p14:creationId xmlns:p14="http://schemas.microsoft.com/office/powerpoint/2010/main" val="34301440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Routing</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endParaRPr lang="en-US" b="1" dirty="0"/>
          </a:p>
          <a:p>
            <a:endParaRPr lang="en-US" dirty="0"/>
          </a:p>
          <a:p>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57</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646331"/>
          </a:xfrm>
          <a:prstGeom prst="rect">
            <a:avLst/>
          </a:prstGeom>
        </p:spPr>
        <p:txBody>
          <a:bodyPr wrap="square">
            <a:spAutoFit/>
          </a:bodyPr>
          <a:lstStyle/>
          <a:p>
            <a:endParaRPr lang="en-US" dirty="0"/>
          </a:p>
          <a:p>
            <a:endParaRPr lang="en-US" dirty="0"/>
          </a:p>
        </p:txBody>
      </p:sp>
      <p:sp>
        <p:nvSpPr>
          <p:cNvPr id="5" name="Rectangle 4">
            <a:extLst>
              <a:ext uri="{FF2B5EF4-FFF2-40B4-BE49-F238E27FC236}">
                <a16:creationId xmlns:a16="http://schemas.microsoft.com/office/drawing/2014/main" id="{FEFE382E-442E-44D3-BA74-10A513BFCF3E}"/>
              </a:ext>
            </a:extLst>
          </p:cNvPr>
          <p:cNvSpPr/>
          <p:nvPr/>
        </p:nvSpPr>
        <p:spPr>
          <a:xfrm>
            <a:off x="304800" y="739676"/>
            <a:ext cx="8686800" cy="1477328"/>
          </a:xfrm>
          <a:prstGeom prst="rect">
            <a:avLst/>
          </a:prstGeom>
        </p:spPr>
        <p:txBody>
          <a:bodyPr wrap="square">
            <a:spAutoFit/>
          </a:bodyPr>
          <a:lstStyle/>
          <a:p>
            <a:r>
              <a:rPr lang="en-US" b="1" dirty="0">
                <a:solidFill>
                  <a:srgbClr val="3A3A3A"/>
                </a:solidFill>
                <a:latin typeface="-apple-system"/>
              </a:rPr>
              <a:t>The Router-outlet</a:t>
            </a:r>
            <a:endParaRPr lang="en-US" dirty="0">
              <a:solidFill>
                <a:srgbClr val="3A3A3A"/>
              </a:solidFill>
              <a:latin typeface="-apple-system"/>
            </a:endParaRPr>
          </a:p>
          <a:p>
            <a:r>
              <a:rPr lang="en-US" dirty="0">
                <a:solidFill>
                  <a:srgbClr val="3A3A3A"/>
                </a:solidFill>
                <a:latin typeface="-apple-system"/>
              </a:rPr>
              <a:t>The Router-outlet is a directive accessible from the router library where the Router inserts the component and gets matched based on the current browser’s URL. We can add multiple outlets in our angular application, which enables us to implement advanced routing scenarios.</a:t>
            </a:r>
            <a:endParaRPr lang="en-US" b="0" i="0" dirty="0">
              <a:solidFill>
                <a:srgbClr val="3A3A3A"/>
              </a:solidFill>
              <a:effectLst/>
              <a:latin typeface="-apple-system"/>
            </a:endParaRPr>
          </a:p>
        </p:txBody>
      </p:sp>
      <p:pic>
        <p:nvPicPr>
          <p:cNvPr id="6" name="Picture 5">
            <a:extLst>
              <a:ext uri="{FF2B5EF4-FFF2-40B4-BE49-F238E27FC236}">
                <a16:creationId xmlns:a16="http://schemas.microsoft.com/office/drawing/2014/main" id="{46D995C8-5234-4F1B-8AB7-4EE5AA41F694}"/>
              </a:ext>
            </a:extLst>
          </p:cNvPr>
          <p:cNvPicPr>
            <a:picLocks noChangeAspect="1"/>
          </p:cNvPicPr>
          <p:nvPr/>
        </p:nvPicPr>
        <p:blipFill>
          <a:blip r:embed="rId2"/>
          <a:stretch>
            <a:fillRect/>
          </a:stretch>
        </p:blipFill>
        <p:spPr>
          <a:xfrm>
            <a:off x="1933575" y="2258407"/>
            <a:ext cx="2371725" cy="200025"/>
          </a:xfrm>
          <a:prstGeom prst="rect">
            <a:avLst/>
          </a:prstGeom>
        </p:spPr>
      </p:pic>
      <p:sp>
        <p:nvSpPr>
          <p:cNvPr id="8" name="Rectangle 7">
            <a:extLst>
              <a:ext uri="{FF2B5EF4-FFF2-40B4-BE49-F238E27FC236}">
                <a16:creationId xmlns:a16="http://schemas.microsoft.com/office/drawing/2014/main" id="{374B7C1A-7DD4-47B8-BB01-9EEECAB0B43B}"/>
              </a:ext>
            </a:extLst>
          </p:cNvPr>
          <p:cNvSpPr/>
          <p:nvPr/>
        </p:nvSpPr>
        <p:spPr>
          <a:xfrm>
            <a:off x="304800" y="2495738"/>
            <a:ext cx="8458200" cy="2585323"/>
          </a:xfrm>
          <a:prstGeom prst="rect">
            <a:avLst/>
          </a:prstGeom>
        </p:spPr>
        <p:txBody>
          <a:bodyPr wrap="square">
            <a:spAutoFit/>
          </a:bodyPr>
          <a:lstStyle/>
          <a:p>
            <a:r>
              <a:rPr lang="en-US" b="1" dirty="0">
                <a:solidFill>
                  <a:srgbClr val="3A3A3A"/>
                </a:solidFill>
                <a:latin typeface="-apple-system"/>
              </a:rPr>
              <a:t>Routes And Paths</a:t>
            </a:r>
            <a:endParaRPr lang="en-US" dirty="0">
              <a:solidFill>
                <a:srgbClr val="3A3A3A"/>
              </a:solidFill>
              <a:latin typeface="-apple-system"/>
            </a:endParaRPr>
          </a:p>
          <a:p>
            <a:r>
              <a:rPr lang="en-US" dirty="0">
                <a:solidFill>
                  <a:srgbClr val="3A3A3A"/>
                </a:solidFill>
                <a:latin typeface="-apple-system"/>
              </a:rPr>
              <a:t>Routes are definitions comprised of a path and component attributes. The path mention to the part of the URL that determines a unique view that can be displayed, and refer to the Angular component that needs to be associated with a path.</a:t>
            </a:r>
          </a:p>
          <a:p>
            <a:r>
              <a:rPr lang="en-US" dirty="0">
                <a:solidFill>
                  <a:srgbClr val="3A3A3A"/>
                </a:solidFill>
                <a:latin typeface="-apple-system"/>
              </a:rPr>
              <a:t>In a component, each route maps a URL path.</a:t>
            </a:r>
          </a:p>
          <a:p>
            <a:r>
              <a:rPr lang="en-US" dirty="0">
                <a:solidFill>
                  <a:srgbClr val="3A3A3A"/>
                </a:solidFill>
                <a:latin typeface="-apple-system"/>
              </a:rPr>
              <a:t>The path could take a wildcard string (**). The Router selects this route if the called URL doesn’t match the explained routes. It can be used for displaying a </a:t>
            </a:r>
            <a:r>
              <a:rPr lang="en-US" b="1" dirty="0">
                <a:solidFill>
                  <a:srgbClr val="3A3A3A"/>
                </a:solidFill>
                <a:latin typeface="-apple-system"/>
              </a:rPr>
              <a:t>“Not Found”</a:t>
            </a:r>
            <a:r>
              <a:rPr lang="en-US" dirty="0">
                <a:solidFill>
                  <a:srgbClr val="3A3A3A"/>
                </a:solidFill>
                <a:latin typeface="-apple-system"/>
              </a:rPr>
              <a:t> view or redirecting to a specific view if there is no match.</a:t>
            </a:r>
          </a:p>
          <a:p>
            <a:r>
              <a:rPr lang="en-US" b="1" dirty="0">
                <a:solidFill>
                  <a:srgbClr val="3A3A3A"/>
                </a:solidFill>
                <a:latin typeface="-apple-system"/>
              </a:rPr>
              <a:t>Example:</a:t>
            </a:r>
            <a:endParaRPr lang="en-US" b="0" i="0" dirty="0">
              <a:solidFill>
                <a:srgbClr val="3A3A3A"/>
              </a:solidFill>
              <a:effectLst/>
              <a:latin typeface="-apple-system"/>
            </a:endParaRPr>
          </a:p>
        </p:txBody>
      </p:sp>
      <p:pic>
        <p:nvPicPr>
          <p:cNvPr id="9" name="Picture 8">
            <a:extLst>
              <a:ext uri="{FF2B5EF4-FFF2-40B4-BE49-F238E27FC236}">
                <a16:creationId xmlns:a16="http://schemas.microsoft.com/office/drawing/2014/main" id="{6FECD39B-6373-4621-9C54-AFCA601ACE90}"/>
              </a:ext>
            </a:extLst>
          </p:cNvPr>
          <p:cNvPicPr>
            <a:picLocks noChangeAspect="1"/>
          </p:cNvPicPr>
          <p:nvPr/>
        </p:nvPicPr>
        <p:blipFill>
          <a:blip r:embed="rId3"/>
          <a:stretch>
            <a:fillRect/>
          </a:stretch>
        </p:blipFill>
        <p:spPr>
          <a:xfrm>
            <a:off x="1676400" y="5258663"/>
            <a:ext cx="3743325" cy="228600"/>
          </a:xfrm>
          <a:prstGeom prst="rect">
            <a:avLst/>
          </a:prstGeom>
        </p:spPr>
      </p:pic>
      <p:sp>
        <p:nvSpPr>
          <p:cNvPr id="10" name="Rectangle 9">
            <a:extLst>
              <a:ext uri="{FF2B5EF4-FFF2-40B4-BE49-F238E27FC236}">
                <a16:creationId xmlns:a16="http://schemas.microsoft.com/office/drawing/2014/main" id="{1E58FA19-2A39-498D-BB59-928E5325F822}"/>
              </a:ext>
            </a:extLst>
          </p:cNvPr>
          <p:cNvSpPr/>
          <p:nvPr/>
        </p:nvSpPr>
        <p:spPr>
          <a:xfrm>
            <a:off x="266700" y="5595985"/>
            <a:ext cx="6286500" cy="923330"/>
          </a:xfrm>
          <a:prstGeom prst="rect">
            <a:avLst/>
          </a:prstGeom>
        </p:spPr>
        <p:txBody>
          <a:bodyPr wrap="square">
            <a:spAutoFit/>
          </a:bodyPr>
          <a:lstStyle/>
          <a:p>
            <a:r>
              <a:rPr lang="en-US" dirty="0">
                <a:solidFill>
                  <a:srgbClr val="3A3A3A"/>
                </a:solidFill>
                <a:latin typeface="-apple-system"/>
              </a:rPr>
              <a:t>If the route definition is provided to the router configuration, the router will render </a:t>
            </a:r>
            <a:r>
              <a:rPr lang="en-US" b="1" dirty="0" err="1">
                <a:solidFill>
                  <a:srgbClr val="3A3A3A"/>
                </a:solidFill>
                <a:latin typeface="-apple-system"/>
              </a:rPr>
              <a:t>ContactListComponent</a:t>
            </a:r>
            <a:r>
              <a:rPr lang="en-US" dirty="0">
                <a:solidFill>
                  <a:srgbClr val="3A3A3A"/>
                </a:solidFill>
                <a:latin typeface="-apple-system"/>
              </a:rPr>
              <a:t> </a:t>
            </a:r>
          </a:p>
          <a:p>
            <a:r>
              <a:rPr lang="en-US" dirty="0">
                <a:solidFill>
                  <a:srgbClr val="3A3A3A"/>
                </a:solidFill>
                <a:latin typeface="-apple-system"/>
              </a:rPr>
              <a:t>when the browser URL for the web application </a:t>
            </a:r>
            <a:r>
              <a:rPr lang="en-US" b="1" dirty="0">
                <a:solidFill>
                  <a:srgbClr val="3A3A3A"/>
                </a:solidFill>
                <a:latin typeface="-apple-system"/>
              </a:rPr>
              <a:t>/contacts.</a:t>
            </a:r>
            <a:endParaRPr lang="en-US" dirty="0"/>
          </a:p>
        </p:txBody>
      </p:sp>
    </p:spTree>
    <p:extLst>
      <p:ext uri="{BB962C8B-B14F-4D97-AF65-F5344CB8AC3E}">
        <p14:creationId xmlns:p14="http://schemas.microsoft.com/office/powerpoint/2010/main" val="32276017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Routing</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endParaRPr lang="en-US" b="1" dirty="0"/>
          </a:p>
          <a:p>
            <a:endParaRPr lang="en-US" dirty="0"/>
          </a:p>
          <a:p>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58</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646331"/>
          </a:xfrm>
          <a:prstGeom prst="rect">
            <a:avLst/>
          </a:prstGeom>
        </p:spPr>
        <p:txBody>
          <a:bodyPr wrap="square">
            <a:spAutoFit/>
          </a:bodyPr>
          <a:lstStyle/>
          <a:p>
            <a:endParaRPr lang="en-US" dirty="0"/>
          </a:p>
          <a:p>
            <a:endParaRPr lang="en-US" dirty="0"/>
          </a:p>
        </p:txBody>
      </p:sp>
      <p:sp>
        <p:nvSpPr>
          <p:cNvPr id="3" name="Rectangle 2">
            <a:extLst>
              <a:ext uri="{FF2B5EF4-FFF2-40B4-BE49-F238E27FC236}">
                <a16:creationId xmlns:a16="http://schemas.microsoft.com/office/drawing/2014/main" id="{716D0769-1240-47C2-8E94-E6B7FB213BEF}"/>
              </a:ext>
            </a:extLst>
          </p:cNvPr>
          <p:cNvSpPr/>
          <p:nvPr/>
        </p:nvSpPr>
        <p:spPr>
          <a:xfrm>
            <a:off x="152400" y="801757"/>
            <a:ext cx="8839200" cy="1200329"/>
          </a:xfrm>
          <a:prstGeom prst="rect">
            <a:avLst/>
          </a:prstGeom>
        </p:spPr>
        <p:txBody>
          <a:bodyPr wrap="square">
            <a:spAutoFit/>
          </a:bodyPr>
          <a:lstStyle/>
          <a:p>
            <a:r>
              <a:rPr lang="en-US" b="1" dirty="0">
                <a:solidFill>
                  <a:srgbClr val="3A3A3A"/>
                </a:solidFill>
                <a:latin typeface="-apple-system"/>
              </a:rPr>
              <a:t>Route Params</a:t>
            </a:r>
            <a:endParaRPr lang="en-US" dirty="0">
              <a:solidFill>
                <a:srgbClr val="3A3A3A"/>
              </a:solidFill>
              <a:latin typeface="-apple-system"/>
            </a:endParaRPr>
          </a:p>
          <a:p>
            <a:r>
              <a:rPr lang="en-US" dirty="0">
                <a:solidFill>
                  <a:srgbClr val="3A3A3A"/>
                </a:solidFill>
                <a:latin typeface="-apple-system"/>
              </a:rPr>
              <a:t>To creating the routes with parameters is a common feature in web apps. The angular Router allows us to access parameters in different ways.</a:t>
            </a:r>
          </a:p>
          <a:p>
            <a:r>
              <a:rPr lang="en-US" dirty="0">
                <a:solidFill>
                  <a:srgbClr val="3A3A3A"/>
                </a:solidFill>
                <a:latin typeface="-apple-system"/>
              </a:rPr>
              <a:t>We can create a router parameter using the colon syntax.</a:t>
            </a:r>
            <a:endParaRPr lang="en-US" b="0" i="0" dirty="0">
              <a:solidFill>
                <a:srgbClr val="3A3A3A"/>
              </a:solidFill>
              <a:effectLst/>
              <a:latin typeface="-apple-system"/>
            </a:endParaRPr>
          </a:p>
        </p:txBody>
      </p:sp>
      <p:pic>
        <p:nvPicPr>
          <p:cNvPr id="10" name="Picture 9">
            <a:extLst>
              <a:ext uri="{FF2B5EF4-FFF2-40B4-BE49-F238E27FC236}">
                <a16:creationId xmlns:a16="http://schemas.microsoft.com/office/drawing/2014/main" id="{C47E4A66-26F2-4C88-B853-7C3E2CAF38A7}"/>
              </a:ext>
            </a:extLst>
          </p:cNvPr>
          <p:cNvPicPr>
            <a:picLocks noChangeAspect="1"/>
          </p:cNvPicPr>
          <p:nvPr/>
        </p:nvPicPr>
        <p:blipFill>
          <a:blip r:embed="rId2"/>
          <a:stretch>
            <a:fillRect/>
          </a:stretch>
        </p:blipFill>
        <p:spPr>
          <a:xfrm>
            <a:off x="1371600" y="1998304"/>
            <a:ext cx="4171950" cy="190500"/>
          </a:xfrm>
          <a:prstGeom prst="rect">
            <a:avLst/>
          </a:prstGeom>
        </p:spPr>
      </p:pic>
      <p:sp>
        <p:nvSpPr>
          <p:cNvPr id="11" name="Rectangle 10">
            <a:extLst>
              <a:ext uri="{FF2B5EF4-FFF2-40B4-BE49-F238E27FC236}">
                <a16:creationId xmlns:a16="http://schemas.microsoft.com/office/drawing/2014/main" id="{76DB4731-F329-45FE-8F65-FA1C928EA20A}"/>
              </a:ext>
            </a:extLst>
          </p:cNvPr>
          <p:cNvSpPr/>
          <p:nvPr/>
        </p:nvSpPr>
        <p:spPr>
          <a:xfrm>
            <a:off x="278296" y="2413337"/>
            <a:ext cx="8713304" cy="1754326"/>
          </a:xfrm>
          <a:prstGeom prst="rect">
            <a:avLst/>
          </a:prstGeom>
        </p:spPr>
        <p:txBody>
          <a:bodyPr wrap="square">
            <a:spAutoFit/>
          </a:bodyPr>
          <a:lstStyle/>
          <a:p>
            <a:r>
              <a:rPr lang="en-US" b="1" dirty="0">
                <a:solidFill>
                  <a:srgbClr val="3A3A3A"/>
                </a:solidFill>
                <a:latin typeface="-apple-system"/>
              </a:rPr>
              <a:t>Route Guard</a:t>
            </a:r>
            <a:endParaRPr lang="en-US" dirty="0">
              <a:solidFill>
                <a:srgbClr val="3A3A3A"/>
              </a:solidFill>
              <a:latin typeface="-apple-system"/>
            </a:endParaRPr>
          </a:p>
          <a:p>
            <a:r>
              <a:rPr lang="en-US" dirty="0">
                <a:solidFill>
                  <a:srgbClr val="3A3A3A"/>
                </a:solidFill>
                <a:latin typeface="-apple-system"/>
              </a:rPr>
              <a:t>A route guard is the feature of the Angular Router which allows the developer to run logic if a router is requested, and it is based on the logic. It allows and denies the user access to the route. We can add a route guard by implementing the </a:t>
            </a:r>
            <a:r>
              <a:rPr lang="en-US" dirty="0" err="1">
                <a:solidFill>
                  <a:srgbClr val="3A3A3A"/>
                </a:solidFill>
                <a:latin typeface="-apple-system"/>
              </a:rPr>
              <a:t>CanActivate</a:t>
            </a:r>
            <a:r>
              <a:rPr lang="en-US" dirty="0">
                <a:solidFill>
                  <a:srgbClr val="3A3A3A"/>
                </a:solidFill>
                <a:latin typeface="-apple-system"/>
              </a:rPr>
              <a:t> interface available from </a:t>
            </a:r>
            <a:r>
              <a:rPr lang="en-US" b="1" dirty="0">
                <a:solidFill>
                  <a:srgbClr val="3A3A3A"/>
                </a:solidFill>
                <a:latin typeface="-apple-system"/>
              </a:rPr>
              <a:t>@angular/router</a:t>
            </a:r>
            <a:r>
              <a:rPr lang="en-US" dirty="0">
                <a:solidFill>
                  <a:srgbClr val="3A3A3A"/>
                </a:solidFill>
                <a:latin typeface="-apple-system"/>
              </a:rPr>
              <a:t> package. It </a:t>
            </a:r>
            <a:r>
              <a:rPr lang="en-US" b="1" dirty="0">
                <a:solidFill>
                  <a:srgbClr val="3A3A3A"/>
                </a:solidFill>
                <a:latin typeface="-apple-system"/>
              </a:rPr>
              <a:t>can activate()</a:t>
            </a:r>
            <a:r>
              <a:rPr lang="en-US" dirty="0">
                <a:solidFill>
                  <a:srgbClr val="3A3A3A"/>
                </a:solidFill>
                <a:latin typeface="-apple-system"/>
              </a:rPr>
              <a:t> method which holds the logic to allow and deny access to the route.</a:t>
            </a:r>
            <a:endParaRPr lang="en-US" b="0" i="0" dirty="0">
              <a:solidFill>
                <a:srgbClr val="3A3A3A"/>
              </a:solidFill>
              <a:effectLst/>
              <a:latin typeface="-apple-system"/>
            </a:endParaRPr>
          </a:p>
        </p:txBody>
      </p:sp>
      <p:pic>
        <p:nvPicPr>
          <p:cNvPr id="12" name="Picture 11">
            <a:extLst>
              <a:ext uri="{FF2B5EF4-FFF2-40B4-BE49-F238E27FC236}">
                <a16:creationId xmlns:a16="http://schemas.microsoft.com/office/drawing/2014/main" id="{375725A8-7686-4474-8491-7920C977757F}"/>
              </a:ext>
            </a:extLst>
          </p:cNvPr>
          <p:cNvPicPr>
            <a:picLocks noChangeAspect="1"/>
          </p:cNvPicPr>
          <p:nvPr/>
        </p:nvPicPr>
        <p:blipFill>
          <a:blip r:embed="rId3"/>
          <a:stretch>
            <a:fillRect/>
          </a:stretch>
        </p:blipFill>
        <p:spPr>
          <a:xfrm>
            <a:off x="1442830" y="4392196"/>
            <a:ext cx="2895600" cy="933450"/>
          </a:xfrm>
          <a:prstGeom prst="rect">
            <a:avLst/>
          </a:prstGeom>
        </p:spPr>
      </p:pic>
    </p:spTree>
    <p:extLst>
      <p:ext uri="{BB962C8B-B14F-4D97-AF65-F5344CB8AC3E}">
        <p14:creationId xmlns:p14="http://schemas.microsoft.com/office/powerpoint/2010/main" val="20984181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Routing</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endParaRPr lang="en-US" b="1" dirty="0"/>
          </a:p>
          <a:p>
            <a:endParaRPr lang="en-US" dirty="0"/>
          </a:p>
          <a:p>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59</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646331"/>
          </a:xfrm>
          <a:prstGeom prst="rect">
            <a:avLst/>
          </a:prstGeom>
        </p:spPr>
        <p:txBody>
          <a:bodyPr wrap="square">
            <a:spAutoFit/>
          </a:bodyPr>
          <a:lstStyle/>
          <a:p>
            <a:endParaRPr lang="en-US" dirty="0"/>
          </a:p>
          <a:p>
            <a:endParaRPr lang="en-US" dirty="0"/>
          </a:p>
        </p:txBody>
      </p:sp>
      <p:sp>
        <p:nvSpPr>
          <p:cNvPr id="3" name="Rectangle 2">
            <a:extLst>
              <a:ext uri="{FF2B5EF4-FFF2-40B4-BE49-F238E27FC236}">
                <a16:creationId xmlns:a16="http://schemas.microsoft.com/office/drawing/2014/main" id="{716D0769-1240-47C2-8E94-E6B7FB213BEF}"/>
              </a:ext>
            </a:extLst>
          </p:cNvPr>
          <p:cNvSpPr/>
          <p:nvPr/>
        </p:nvSpPr>
        <p:spPr>
          <a:xfrm>
            <a:off x="152400" y="801757"/>
            <a:ext cx="8839200" cy="1200329"/>
          </a:xfrm>
          <a:prstGeom prst="rect">
            <a:avLst/>
          </a:prstGeom>
        </p:spPr>
        <p:txBody>
          <a:bodyPr wrap="square">
            <a:spAutoFit/>
          </a:bodyPr>
          <a:lstStyle/>
          <a:p>
            <a:r>
              <a:rPr lang="en-US" b="1" dirty="0">
                <a:solidFill>
                  <a:srgbClr val="3A3A3A"/>
                </a:solidFill>
                <a:latin typeface="-apple-system"/>
              </a:rPr>
              <a:t>Route Params</a:t>
            </a:r>
            <a:endParaRPr lang="en-US" dirty="0">
              <a:solidFill>
                <a:srgbClr val="3A3A3A"/>
              </a:solidFill>
              <a:latin typeface="-apple-system"/>
            </a:endParaRPr>
          </a:p>
          <a:p>
            <a:r>
              <a:rPr lang="en-US" dirty="0">
                <a:solidFill>
                  <a:srgbClr val="3A3A3A"/>
                </a:solidFill>
                <a:latin typeface="-apple-system"/>
              </a:rPr>
              <a:t>To creating the routes with parameters is a common feature in web apps. The angular Router allows us to access parameters in different ways.</a:t>
            </a:r>
          </a:p>
          <a:p>
            <a:r>
              <a:rPr lang="en-US" dirty="0">
                <a:solidFill>
                  <a:srgbClr val="3A3A3A"/>
                </a:solidFill>
                <a:latin typeface="-apple-system"/>
              </a:rPr>
              <a:t>We can create a router parameter using the colon syntax.</a:t>
            </a:r>
            <a:endParaRPr lang="en-US" b="0" i="0" dirty="0">
              <a:solidFill>
                <a:srgbClr val="3A3A3A"/>
              </a:solidFill>
              <a:effectLst/>
              <a:latin typeface="-apple-system"/>
            </a:endParaRPr>
          </a:p>
        </p:txBody>
      </p:sp>
      <p:pic>
        <p:nvPicPr>
          <p:cNvPr id="10" name="Picture 9">
            <a:extLst>
              <a:ext uri="{FF2B5EF4-FFF2-40B4-BE49-F238E27FC236}">
                <a16:creationId xmlns:a16="http://schemas.microsoft.com/office/drawing/2014/main" id="{C47E4A66-26F2-4C88-B853-7C3E2CAF38A7}"/>
              </a:ext>
            </a:extLst>
          </p:cNvPr>
          <p:cNvPicPr>
            <a:picLocks noChangeAspect="1"/>
          </p:cNvPicPr>
          <p:nvPr/>
        </p:nvPicPr>
        <p:blipFill>
          <a:blip r:embed="rId2"/>
          <a:stretch>
            <a:fillRect/>
          </a:stretch>
        </p:blipFill>
        <p:spPr>
          <a:xfrm>
            <a:off x="1371600" y="1998304"/>
            <a:ext cx="4171950" cy="190500"/>
          </a:xfrm>
          <a:prstGeom prst="rect">
            <a:avLst/>
          </a:prstGeom>
        </p:spPr>
      </p:pic>
      <p:sp>
        <p:nvSpPr>
          <p:cNvPr id="11" name="Rectangle 10">
            <a:extLst>
              <a:ext uri="{FF2B5EF4-FFF2-40B4-BE49-F238E27FC236}">
                <a16:creationId xmlns:a16="http://schemas.microsoft.com/office/drawing/2014/main" id="{76DB4731-F329-45FE-8F65-FA1C928EA20A}"/>
              </a:ext>
            </a:extLst>
          </p:cNvPr>
          <p:cNvSpPr/>
          <p:nvPr/>
        </p:nvSpPr>
        <p:spPr>
          <a:xfrm>
            <a:off x="278296" y="2413337"/>
            <a:ext cx="8713304" cy="1754326"/>
          </a:xfrm>
          <a:prstGeom prst="rect">
            <a:avLst/>
          </a:prstGeom>
        </p:spPr>
        <p:txBody>
          <a:bodyPr wrap="square">
            <a:spAutoFit/>
          </a:bodyPr>
          <a:lstStyle/>
          <a:p>
            <a:r>
              <a:rPr lang="en-US" b="1" dirty="0">
                <a:solidFill>
                  <a:srgbClr val="3A3A3A"/>
                </a:solidFill>
                <a:latin typeface="-apple-system"/>
              </a:rPr>
              <a:t>Route Guard</a:t>
            </a:r>
            <a:endParaRPr lang="en-US" dirty="0">
              <a:solidFill>
                <a:srgbClr val="3A3A3A"/>
              </a:solidFill>
              <a:latin typeface="-apple-system"/>
            </a:endParaRPr>
          </a:p>
          <a:p>
            <a:r>
              <a:rPr lang="en-US" dirty="0">
                <a:solidFill>
                  <a:srgbClr val="3A3A3A"/>
                </a:solidFill>
                <a:latin typeface="-apple-system"/>
              </a:rPr>
              <a:t>A route guard is the feature of the Angular Router which allows the developer to run logic if a router is requested, and it is based on the logic. It allows and denies the user access to the route. We can add a route guard by implementing the </a:t>
            </a:r>
            <a:r>
              <a:rPr lang="en-US" dirty="0" err="1">
                <a:solidFill>
                  <a:srgbClr val="3A3A3A"/>
                </a:solidFill>
                <a:latin typeface="-apple-system"/>
              </a:rPr>
              <a:t>CanActivate</a:t>
            </a:r>
            <a:r>
              <a:rPr lang="en-US" dirty="0">
                <a:solidFill>
                  <a:srgbClr val="3A3A3A"/>
                </a:solidFill>
                <a:latin typeface="-apple-system"/>
              </a:rPr>
              <a:t> interface available from </a:t>
            </a:r>
            <a:r>
              <a:rPr lang="en-US" b="1" dirty="0">
                <a:solidFill>
                  <a:srgbClr val="3A3A3A"/>
                </a:solidFill>
                <a:latin typeface="-apple-system"/>
              </a:rPr>
              <a:t>@angular/router</a:t>
            </a:r>
            <a:r>
              <a:rPr lang="en-US" dirty="0">
                <a:solidFill>
                  <a:srgbClr val="3A3A3A"/>
                </a:solidFill>
                <a:latin typeface="-apple-system"/>
              </a:rPr>
              <a:t> package. It </a:t>
            </a:r>
            <a:r>
              <a:rPr lang="en-US" b="1" dirty="0">
                <a:solidFill>
                  <a:srgbClr val="3A3A3A"/>
                </a:solidFill>
                <a:latin typeface="-apple-system"/>
              </a:rPr>
              <a:t>can activate()</a:t>
            </a:r>
            <a:r>
              <a:rPr lang="en-US" dirty="0">
                <a:solidFill>
                  <a:srgbClr val="3A3A3A"/>
                </a:solidFill>
                <a:latin typeface="-apple-system"/>
              </a:rPr>
              <a:t> method which holds the logic to allow and deny access to the route.</a:t>
            </a:r>
            <a:endParaRPr lang="en-US" b="0" i="0" dirty="0">
              <a:solidFill>
                <a:srgbClr val="3A3A3A"/>
              </a:solidFill>
              <a:effectLst/>
              <a:latin typeface="-apple-system"/>
            </a:endParaRPr>
          </a:p>
        </p:txBody>
      </p:sp>
      <p:pic>
        <p:nvPicPr>
          <p:cNvPr id="12" name="Picture 11">
            <a:extLst>
              <a:ext uri="{FF2B5EF4-FFF2-40B4-BE49-F238E27FC236}">
                <a16:creationId xmlns:a16="http://schemas.microsoft.com/office/drawing/2014/main" id="{375725A8-7686-4474-8491-7920C977757F}"/>
              </a:ext>
            </a:extLst>
          </p:cNvPr>
          <p:cNvPicPr>
            <a:picLocks noChangeAspect="1"/>
          </p:cNvPicPr>
          <p:nvPr/>
        </p:nvPicPr>
        <p:blipFill>
          <a:blip r:embed="rId3"/>
          <a:stretch>
            <a:fillRect/>
          </a:stretch>
        </p:blipFill>
        <p:spPr>
          <a:xfrm>
            <a:off x="2009775" y="4581761"/>
            <a:ext cx="2895600" cy="933450"/>
          </a:xfrm>
          <a:prstGeom prst="rect">
            <a:avLst/>
          </a:prstGeom>
        </p:spPr>
      </p:pic>
    </p:spTree>
    <p:extLst>
      <p:ext uri="{BB962C8B-B14F-4D97-AF65-F5344CB8AC3E}">
        <p14:creationId xmlns:p14="http://schemas.microsoft.com/office/powerpoint/2010/main" val="94162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Architecture</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6</a:t>
            </a:fld>
            <a:r>
              <a:rPr lang="en-US"/>
              <a:t> -</a:t>
            </a:r>
          </a:p>
        </p:txBody>
      </p:sp>
      <p:pic>
        <p:nvPicPr>
          <p:cNvPr id="3" name="Picture 2">
            <a:extLst>
              <a:ext uri="{FF2B5EF4-FFF2-40B4-BE49-F238E27FC236}">
                <a16:creationId xmlns:a16="http://schemas.microsoft.com/office/drawing/2014/main" id="{A55B678A-2C76-437F-8ABD-0386ABA3BA16}"/>
              </a:ext>
            </a:extLst>
          </p:cNvPr>
          <p:cNvPicPr>
            <a:picLocks noChangeAspect="1"/>
          </p:cNvPicPr>
          <p:nvPr/>
        </p:nvPicPr>
        <p:blipFill>
          <a:blip r:embed="rId2"/>
          <a:stretch>
            <a:fillRect/>
          </a:stretch>
        </p:blipFill>
        <p:spPr>
          <a:xfrm>
            <a:off x="381000" y="1081654"/>
            <a:ext cx="7620000" cy="3983907"/>
          </a:xfrm>
          <a:prstGeom prst="rect">
            <a:avLst/>
          </a:prstGeom>
        </p:spPr>
      </p:pic>
      <p:sp>
        <p:nvSpPr>
          <p:cNvPr id="4" name="Rectangle 3">
            <a:extLst>
              <a:ext uri="{FF2B5EF4-FFF2-40B4-BE49-F238E27FC236}">
                <a16:creationId xmlns:a16="http://schemas.microsoft.com/office/drawing/2014/main" id="{68D48090-626C-407C-9BD9-491C9BD7E7A1}"/>
              </a:ext>
            </a:extLst>
          </p:cNvPr>
          <p:cNvSpPr/>
          <p:nvPr/>
        </p:nvSpPr>
        <p:spPr>
          <a:xfrm>
            <a:off x="228600" y="5152072"/>
            <a:ext cx="5486400" cy="1477328"/>
          </a:xfrm>
          <a:prstGeom prst="rect">
            <a:avLst/>
          </a:prstGeom>
        </p:spPr>
        <p:txBody>
          <a:bodyPr wrap="square">
            <a:spAutoFit/>
          </a:bodyPr>
          <a:lstStyle/>
          <a:p>
            <a:pPr marL="285750" indent="-285750">
              <a:buFont typeface="Wingdings" panose="05000000000000000000" pitchFamily="2" charset="2"/>
              <a:buChar char="Ø"/>
            </a:pPr>
            <a:r>
              <a:rPr lang="en-US" dirty="0">
                <a:solidFill>
                  <a:srgbClr val="3A3A3A"/>
                </a:solidFill>
                <a:latin typeface="-apple-system"/>
              </a:rPr>
              <a:t>Angular 8 always has at least a root module which enables bootstrapping.</a:t>
            </a:r>
          </a:p>
          <a:p>
            <a:pPr marL="285750" indent="-285750">
              <a:buFont typeface="Wingdings" panose="05000000000000000000" pitchFamily="2" charset="2"/>
              <a:buChar char="Ø"/>
            </a:pPr>
            <a:r>
              <a:rPr lang="en-US" dirty="0">
                <a:solidFill>
                  <a:srgbClr val="3A3A3A"/>
                </a:solidFill>
                <a:latin typeface="-apple-system"/>
              </a:rPr>
              <a:t>Components define views, which are set of screen element that is modified according to your program logic and data in Angular 8.</a:t>
            </a:r>
            <a:endParaRPr lang="en-US" b="0" i="0" dirty="0">
              <a:solidFill>
                <a:srgbClr val="3A3A3A"/>
              </a:solidFill>
              <a:effectLst/>
              <a:latin typeface="-apple-system"/>
            </a:endParaRPr>
          </a:p>
        </p:txBody>
      </p:sp>
    </p:spTree>
    <p:extLst>
      <p:ext uri="{BB962C8B-B14F-4D97-AF65-F5344CB8AC3E}">
        <p14:creationId xmlns:p14="http://schemas.microsoft.com/office/powerpoint/2010/main" val="18724915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Routing</a:t>
            </a:r>
          </a:p>
        </p:txBody>
      </p:sp>
      <p:sp>
        <p:nvSpPr>
          <p:cNvPr id="7" name="Text Placeholder 6"/>
          <p:cNvSpPr>
            <a:spLocks noGrp="1"/>
          </p:cNvSpPr>
          <p:nvPr>
            <p:ph type="body" sz="quarter" idx="10"/>
          </p:nvPr>
        </p:nvSpPr>
        <p:spPr>
          <a:xfrm>
            <a:off x="152400" y="598260"/>
            <a:ext cx="8534400" cy="4964340"/>
          </a:xfrm>
        </p:spPr>
        <p:txBody>
          <a:bodyPr/>
          <a:lstStyle/>
          <a:p>
            <a:r>
              <a:rPr lang="en-US" dirty="0"/>
              <a:t>&lt;base </a:t>
            </a:r>
            <a:r>
              <a:rPr lang="en-US" dirty="0" err="1"/>
              <a:t>href</a:t>
            </a:r>
            <a:r>
              <a:rPr lang="en-US" dirty="0"/>
              <a:t>&gt;</a:t>
            </a:r>
          </a:p>
          <a:p>
            <a:endParaRPr lang="en-US" dirty="0"/>
          </a:p>
          <a:p>
            <a:r>
              <a:rPr lang="en-US" dirty="0"/>
              <a:t>Most routing applications should add a &lt;base&gt; element to the index.html as the first child in the &lt;head&gt; tag to tell the router how to compose navigation URLs</a:t>
            </a:r>
          </a:p>
          <a:p>
            <a:endParaRPr lang="en-US" dirty="0"/>
          </a:p>
          <a:p>
            <a:r>
              <a:rPr lang="en-US" dirty="0"/>
              <a:t>&lt;base </a:t>
            </a:r>
            <a:r>
              <a:rPr lang="en-US" dirty="0" err="1"/>
              <a:t>href</a:t>
            </a:r>
            <a:r>
              <a:rPr lang="en-US" dirty="0"/>
              <a:t>="/"&gt;</a:t>
            </a:r>
          </a:p>
          <a:p>
            <a:endParaRPr lang="en-US" dirty="0"/>
          </a:p>
          <a:p>
            <a:r>
              <a:rPr lang="en-US" dirty="0"/>
              <a:t>import { </a:t>
            </a:r>
            <a:r>
              <a:rPr lang="en-US" dirty="0" err="1"/>
              <a:t>RouterModule</a:t>
            </a:r>
            <a:r>
              <a:rPr lang="en-US" dirty="0"/>
              <a:t>, Routes } from '@angular/router’;</a:t>
            </a:r>
          </a:p>
          <a:p>
            <a:endParaRPr lang="en-US" dirty="0"/>
          </a:p>
          <a:p>
            <a:endParaRPr lang="en-US" dirty="0"/>
          </a:p>
          <a:p>
            <a:endParaRPr lang="en-US" dirty="0"/>
          </a:p>
          <a:p>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60</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369332"/>
          </a:xfrm>
          <a:prstGeom prst="rect">
            <a:avLst/>
          </a:prstGeom>
        </p:spPr>
        <p:txBody>
          <a:bodyPr wrap="square">
            <a:spAutoFit/>
          </a:bodyPr>
          <a:lstStyle/>
          <a:p>
            <a:endParaRPr lang="en-US" dirty="0"/>
          </a:p>
        </p:txBody>
      </p:sp>
      <p:pic>
        <p:nvPicPr>
          <p:cNvPr id="11" name="Picture 10">
            <a:extLst>
              <a:ext uri="{FF2B5EF4-FFF2-40B4-BE49-F238E27FC236}">
                <a16:creationId xmlns:a16="http://schemas.microsoft.com/office/drawing/2014/main" id="{5828322B-9D1B-4980-9366-3C1E1AF3EFE7}"/>
              </a:ext>
            </a:extLst>
          </p:cNvPr>
          <p:cNvPicPr>
            <a:picLocks noChangeAspect="1"/>
          </p:cNvPicPr>
          <p:nvPr/>
        </p:nvPicPr>
        <p:blipFill>
          <a:blip r:embed="rId2"/>
          <a:stretch>
            <a:fillRect/>
          </a:stretch>
        </p:blipFill>
        <p:spPr>
          <a:xfrm>
            <a:off x="152400" y="3080430"/>
            <a:ext cx="8686800" cy="2101170"/>
          </a:xfrm>
          <a:prstGeom prst="rect">
            <a:avLst/>
          </a:prstGeom>
        </p:spPr>
      </p:pic>
    </p:spTree>
    <p:extLst>
      <p:ext uri="{BB962C8B-B14F-4D97-AF65-F5344CB8AC3E}">
        <p14:creationId xmlns:p14="http://schemas.microsoft.com/office/powerpoint/2010/main" val="14617755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Routing</a:t>
            </a:r>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61</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369332"/>
          </a:xfrm>
          <a:prstGeom prst="rect">
            <a:avLst/>
          </a:prstGeom>
        </p:spPr>
        <p:txBody>
          <a:bodyPr wrap="square">
            <a:spAutoFit/>
          </a:bodyPr>
          <a:lstStyle/>
          <a:p>
            <a:endParaRPr lang="en-US" dirty="0"/>
          </a:p>
        </p:txBody>
      </p:sp>
      <p:pic>
        <p:nvPicPr>
          <p:cNvPr id="6" name="Picture 5">
            <a:extLst>
              <a:ext uri="{FF2B5EF4-FFF2-40B4-BE49-F238E27FC236}">
                <a16:creationId xmlns:a16="http://schemas.microsoft.com/office/drawing/2014/main" id="{394C3B75-329C-4C1B-9E0B-9C9ED67BDCF0}"/>
              </a:ext>
            </a:extLst>
          </p:cNvPr>
          <p:cNvPicPr>
            <a:picLocks noChangeAspect="1"/>
          </p:cNvPicPr>
          <p:nvPr/>
        </p:nvPicPr>
        <p:blipFill>
          <a:blip r:embed="rId2"/>
          <a:stretch>
            <a:fillRect/>
          </a:stretch>
        </p:blipFill>
        <p:spPr>
          <a:xfrm>
            <a:off x="304800" y="1243974"/>
            <a:ext cx="8001000" cy="4090025"/>
          </a:xfrm>
          <a:prstGeom prst="rect">
            <a:avLst/>
          </a:prstGeom>
        </p:spPr>
      </p:pic>
    </p:spTree>
    <p:extLst>
      <p:ext uri="{BB962C8B-B14F-4D97-AF65-F5344CB8AC3E}">
        <p14:creationId xmlns:p14="http://schemas.microsoft.com/office/powerpoint/2010/main" val="29883986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Routing</a:t>
            </a:r>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62</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369332"/>
          </a:xfrm>
          <a:prstGeom prst="rect">
            <a:avLst/>
          </a:prstGeom>
        </p:spPr>
        <p:txBody>
          <a:bodyPr wrap="square">
            <a:spAutoFit/>
          </a:bodyPr>
          <a:lstStyle/>
          <a:p>
            <a:endParaRPr lang="en-US" dirty="0"/>
          </a:p>
        </p:txBody>
      </p:sp>
      <p:pic>
        <p:nvPicPr>
          <p:cNvPr id="3" name="Picture 2">
            <a:extLst>
              <a:ext uri="{FF2B5EF4-FFF2-40B4-BE49-F238E27FC236}">
                <a16:creationId xmlns:a16="http://schemas.microsoft.com/office/drawing/2014/main" id="{7BD9F02E-FB50-44A0-8345-6287C0CF14C5}"/>
              </a:ext>
            </a:extLst>
          </p:cNvPr>
          <p:cNvPicPr>
            <a:picLocks noChangeAspect="1"/>
          </p:cNvPicPr>
          <p:nvPr/>
        </p:nvPicPr>
        <p:blipFill>
          <a:blip r:embed="rId2"/>
          <a:stretch>
            <a:fillRect/>
          </a:stretch>
        </p:blipFill>
        <p:spPr>
          <a:xfrm>
            <a:off x="457200" y="937304"/>
            <a:ext cx="7467600" cy="2948896"/>
          </a:xfrm>
          <a:prstGeom prst="rect">
            <a:avLst/>
          </a:prstGeom>
        </p:spPr>
      </p:pic>
    </p:spTree>
    <p:extLst>
      <p:ext uri="{BB962C8B-B14F-4D97-AF65-F5344CB8AC3E}">
        <p14:creationId xmlns:p14="http://schemas.microsoft.com/office/powerpoint/2010/main" val="35923166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Routing</a:t>
            </a:r>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63</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5078313"/>
          </a:xfrm>
          <a:prstGeom prst="rect">
            <a:avLst/>
          </a:prstGeom>
        </p:spPr>
        <p:txBody>
          <a:bodyPr wrap="square">
            <a:spAutoFit/>
          </a:bodyPr>
          <a:lstStyle/>
          <a:p>
            <a:pPr marL="285750" indent="-285750">
              <a:buFont typeface="Wingdings" panose="05000000000000000000" pitchFamily="2" charset="2"/>
              <a:buChar char="Ø"/>
            </a:pPr>
            <a:r>
              <a:rPr lang="en-US" dirty="0"/>
              <a:t>The </a:t>
            </a:r>
            <a:r>
              <a:rPr lang="en-US" dirty="0" err="1"/>
              <a:t>appRoutes</a:t>
            </a:r>
            <a:r>
              <a:rPr lang="en-US" dirty="0"/>
              <a:t> array of routes describes how to navigate. Pass it to the </a:t>
            </a:r>
            <a:r>
              <a:rPr lang="en-US" dirty="0" err="1"/>
              <a:t>RouterModule.forRoot</a:t>
            </a:r>
            <a:r>
              <a:rPr lang="en-US" dirty="0"/>
              <a:t>() method in the module imports to configure the router.</a:t>
            </a:r>
          </a:p>
          <a:p>
            <a:pPr marL="285750" indent="-285750">
              <a:buFont typeface="Wingdings" panose="05000000000000000000" pitchFamily="2" charset="2"/>
              <a:buChar char="Ø"/>
            </a:pPr>
            <a:r>
              <a:rPr lang="en-US" dirty="0"/>
              <a:t>The :id in the second route is a token for a route parameter. In a URL such as /hero/42, "42" is the value of the id parameter. </a:t>
            </a:r>
          </a:p>
          <a:p>
            <a:pPr marL="285750" indent="-285750">
              <a:buFont typeface="Wingdings" panose="05000000000000000000" pitchFamily="2" charset="2"/>
              <a:buChar char="Ø"/>
            </a:pPr>
            <a:r>
              <a:rPr lang="en-US" dirty="0"/>
              <a:t>The data property in the third route is a place to store arbitrary data associated with this specific route. The data property is accessible within each activated route. Use it to store items such as page titles, breadcrumb text, and other read-only, static data.</a:t>
            </a:r>
          </a:p>
          <a:p>
            <a:pPr marL="285750" indent="-285750">
              <a:buFont typeface="Wingdings" panose="05000000000000000000" pitchFamily="2" charset="2"/>
              <a:buChar char="Ø"/>
            </a:pPr>
            <a:r>
              <a:rPr lang="en-US" dirty="0"/>
              <a:t>The empty path in the fourth route represents the default path for the application, the place to go when the path in the URL is empty, as it typically is at the start.</a:t>
            </a:r>
          </a:p>
          <a:p>
            <a:pPr marL="285750" indent="-285750">
              <a:buFont typeface="Wingdings" panose="05000000000000000000" pitchFamily="2" charset="2"/>
              <a:buChar char="Ø"/>
            </a:pPr>
            <a:r>
              <a:rPr lang="en-US" dirty="0"/>
              <a:t>The ** path in the last route is a wildcard. The router will select this route if the requested URL doesn't match any paths for routes defined earlier in the configuration. </a:t>
            </a:r>
          </a:p>
          <a:p>
            <a:pPr marL="285750" indent="-285750">
              <a:buFont typeface="Wingdings" panose="05000000000000000000" pitchFamily="2" charset="2"/>
              <a:buChar char="Ø"/>
            </a:pPr>
            <a:r>
              <a:rPr lang="en-US" dirty="0"/>
              <a:t>The order of the routes in the configuration matters and this is by design. The router uses a first-match wins strategy when matching routes.</a:t>
            </a:r>
          </a:p>
          <a:p>
            <a:pPr marL="285750" indent="-285750">
              <a:buFont typeface="Wingdings" panose="05000000000000000000" pitchFamily="2" charset="2"/>
              <a:buChar char="Ø"/>
            </a:pPr>
            <a:r>
              <a:rPr lang="en-US" dirty="0"/>
              <a:t>If you need to see what events are happening during the navigation lifecycle, there is the </a:t>
            </a:r>
            <a:r>
              <a:rPr lang="en-US" dirty="0" err="1"/>
              <a:t>enableTracing</a:t>
            </a:r>
            <a:r>
              <a:rPr lang="en-US" dirty="0"/>
              <a:t> option as part of the router's default configuration. </a:t>
            </a:r>
          </a:p>
        </p:txBody>
      </p:sp>
    </p:spTree>
    <p:extLst>
      <p:ext uri="{BB962C8B-B14F-4D97-AF65-F5344CB8AC3E}">
        <p14:creationId xmlns:p14="http://schemas.microsoft.com/office/powerpoint/2010/main" val="12606109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Routing</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endParaRPr lang="en-US" b="1" dirty="0"/>
          </a:p>
          <a:p>
            <a:endParaRPr lang="en-US" dirty="0"/>
          </a:p>
          <a:p>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64</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646331"/>
          </a:xfrm>
          <a:prstGeom prst="rect">
            <a:avLst/>
          </a:prstGeom>
        </p:spPr>
        <p:txBody>
          <a:bodyPr wrap="square">
            <a:spAutoFit/>
          </a:bodyPr>
          <a:lstStyle/>
          <a:p>
            <a:endParaRPr lang="en-US" dirty="0"/>
          </a:p>
          <a:p>
            <a:endParaRPr lang="en-US" dirty="0"/>
          </a:p>
        </p:txBody>
      </p:sp>
      <p:sp>
        <p:nvSpPr>
          <p:cNvPr id="5" name="Rectangle 4">
            <a:extLst>
              <a:ext uri="{FF2B5EF4-FFF2-40B4-BE49-F238E27FC236}">
                <a16:creationId xmlns:a16="http://schemas.microsoft.com/office/drawing/2014/main" id="{DC05D1BC-D763-4C4F-B55C-40241AF45AB0}"/>
              </a:ext>
            </a:extLst>
          </p:cNvPr>
          <p:cNvSpPr/>
          <p:nvPr/>
        </p:nvSpPr>
        <p:spPr>
          <a:xfrm>
            <a:off x="304800" y="838199"/>
            <a:ext cx="8534400" cy="923330"/>
          </a:xfrm>
          <a:prstGeom prst="rect">
            <a:avLst/>
          </a:prstGeom>
        </p:spPr>
        <p:txBody>
          <a:bodyPr wrap="square">
            <a:spAutoFit/>
          </a:bodyPr>
          <a:lstStyle/>
          <a:p>
            <a:r>
              <a:rPr lang="en-US" b="1" dirty="0">
                <a:solidFill>
                  <a:srgbClr val="3A3A3A"/>
                </a:solidFill>
                <a:latin typeface="-apple-system"/>
              </a:rPr>
              <a:t>Navigation Directive</a:t>
            </a:r>
            <a:endParaRPr lang="en-US" dirty="0">
              <a:solidFill>
                <a:srgbClr val="3A3A3A"/>
              </a:solidFill>
              <a:latin typeface="-apple-system"/>
            </a:endParaRPr>
          </a:p>
          <a:p>
            <a:r>
              <a:rPr lang="en-US" dirty="0">
                <a:solidFill>
                  <a:srgbClr val="3A3A3A"/>
                </a:solidFill>
                <a:latin typeface="-apple-system"/>
              </a:rPr>
              <a:t>The Angular Router provides the router link directive to create the navigation links. This directive generates the path associated with the component to navigate.</a:t>
            </a:r>
            <a:endParaRPr lang="en-US" b="0" i="0" dirty="0">
              <a:solidFill>
                <a:srgbClr val="3A3A3A"/>
              </a:solidFill>
              <a:effectLst/>
              <a:latin typeface="-apple-system"/>
            </a:endParaRPr>
          </a:p>
        </p:txBody>
      </p:sp>
      <p:pic>
        <p:nvPicPr>
          <p:cNvPr id="6" name="Picture 5">
            <a:extLst>
              <a:ext uri="{FF2B5EF4-FFF2-40B4-BE49-F238E27FC236}">
                <a16:creationId xmlns:a16="http://schemas.microsoft.com/office/drawing/2014/main" id="{D5A8669E-ADF4-4745-964C-3374122938F0}"/>
              </a:ext>
            </a:extLst>
          </p:cNvPr>
          <p:cNvPicPr>
            <a:picLocks noChangeAspect="1"/>
          </p:cNvPicPr>
          <p:nvPr/>
        </p:nvPicPr>
        <p:blipFill>
          <a:blip r:embed="rId2"/>
          <a:stretch>
            <a:fillRect/>
          </a:stretch>
        </p:blipFill>
        <p:spPr>
          <a:xfrm>
            <a:off x="1009650" y="2071091"/>
            <a:ext cx="3333750" cy="219075"/>
          </a:xfrm>
          <a:prstGeom prst="rect">
            <a:avLst/>
          </a:prstGeom>
        </p:spPr>
      </p:pic>
      <p:sp>
        <p:nvSpPr>
          <p:cNvPr id="8" name="TextBox 7">
            <a:extLst>
              <a:ext uri="{FF2B5EF4-FFF2-40B4-BE49-F238E27FC236}">
                <a16:creationId xmlns:a16="http://schemas.microsoft.com/office/drawing/2014/main" id="{9EDFCC87-8210-41E6-A4D1-988FE766D857}"/>
              </a:ext>
            </a:extLst>
          </p:cNvPr>
          <p:cNvSpPr txBox="1"/>
          <p:nvPr/>
        </p:nvSpPr>
        <p:spPr>
          <a:xfrm>
            <a:off x="381000" y="2667000"/>
            <a:ext cx="8229600" cy="2308324"/>
          </a:xfrm>
          <a:prstGeom prst="rect">
            <a:avLst/>
          </a:prstGeom>
          <a:noFill/>
        </p:spPr>
        <p:txBody>
          <a:bodyPr wrap="square" rtlCol="0">
            <a:spAutoFit/>
          </a:bodyPr>
          <a:lstStyle/>
          <a:p>
            <a:endParaRPr lang="en-US" dirty="0">
              <a:hlinkClick r:id="rId3"/>
            </a:endParaRPr>
          </a:p>
          <a:p>
            <a:r>
              <a:rPr lang="en-US" dirty="0">
                <a:hlinkClick r:id="rId3"/>
              </a:rPr>
              <a:t>https://stackblitz.com/angular/jyydopxboqn?file=src%2Fapp%2Fapp-routing.module.ts</a:t>
            </a:r>
            <a:endParaRPr lang="en-US" dirty="0"/>
          </a:p>
          <a:p>
            <a:endParaRPr lang="en-US" dirty="0"/>
          </a:p>
          <a:p>
            <a:r>
              <a:rPr lang="en-US" dirty="0"/>
              <a:t>For more information of example explanation</a:t>
            </a:r>
          </a:p>
          <a:p>
            <a:endParaRPr lang="en-US" dirty="0"/>
          </a:p>
          <a:p>
            <a:r>
              <a:rPr lang="en-US" dirty="0">
                <a:hlinkClick r:id="rId4"/>
              </a:rPr>
              <a:t>https://angular.io/guide/router#the-basics</a:t>
            </a:r>
            <a:endParaRPr lang="en-US" dirty="0"/>
          </a:p>
          <a:p>
            <a:endParaRPr lang="en-US" dirty="0"/>
          </a:p>
        </p:txBody>
      </p:sp>
    </p:spTree>
    <p:extLst>
      <p:ext uri="{BB962C8B-B14F-4D97-AF65-F5344CB8AC3E}">
        <p14:creationId xmlns:p14="http://schemas.microsoft.com/office/powerpoint/2010/main" val="4686722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HTTP Client</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endParaRPr lang="en-US" b="1" dirty="0"/>
          </a:p>
          <a:p>
            <a:endParaRPr lang="en-US" dirty="0"/>
          </a:p>
          <a:p>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65</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646331"/>
          </a:xfrm>
          <a:prstGeom prst="rect">
            <a:avLst/>
          </a:prstGeom>
        </p:spPr>
        <p:txBody>
          <a:bodyPr wrap="square">
            <a:spAutoFit/>
          </a:bodyPr>
          <a:lstStyle/>
          <a:p>
            <a:endParaRPr lang="en-US" dirty="0"/>
          </a:p>
          <a:p>
            <a:endParaRPr lang="en-US" dirty="0"/>
          </a:p>
        </p:txBody>
      </p:sp>
      <p:sp>
        <p:nvSpPr>
          <p:cNvPr id="9" name="TextBox 8">
            <a:extLst>
              <a:ext uri="{FF2B5EF4-FFF2-40B4-BE49-F238E27FC236}">
                <a16:creationId xmlns:a16="http://schemas.microsoft.com/office/drawing/2014/main" id="{9E56B4DC-024F-43C4-9EA5-473291329319}"/>
              </a:ext>
            </a:extLst>
          </p:cNvPr>
          <p:cNvSpPr txBox="1"/>
          <p:nvPr/>
        </p:nvSpPr>
        <p:spPr>
          <a:xfrm>
            <a:off x="619539" y="1171304"/>
            <a:ext cx="8077200" cy="2585323"/>
          </a:xfrm>
          <a:prstGeom prst="rect">
            <a:avLst/>
          </a:prstGeom>
          <a:noFill/>
        </p:spPr>
        <p:txBody>
          <a:bodyPr wrap="square" rtlCol="0">
            <a:spAutoFit/>
          </a:bodyPr>
          <a:lstStyle/>
          <a:p>
            <a:pPr marL="285750" indent="-285750">
              <a:buFont typeface="Wingdings" panose="05000000000000000000" pitchFamily="2" charset="2"/>
              <a:buChar char="Ø"/>
            </a:pPr>
            <a:r>
              <a:rPr lang="en-US" dirty="0"/>
              <a:t>The </a:t>
            </a:r>
            <a:r>
              <a:rPr lang="en-US" dirty="0" err="1"/>
              <a:t>HttpClient</a:t>
            </a:r>
            <a:r>
              <a:rPr lang="en-US" dirty="0"/>
              <a:t> in @angular/common/http offers a simplified client HTTP API for </a:t>
            </a:r>
          </a:p>
          <a:p>
            <a:pPr marL="285750" indent="-285750">
              <a:buFont typeface="Wingdings" panose="05000000000000000000" pitchFamily="2" charset="2"/>
              <a:buChar char="Ø"/>
            </a:pPr>
            <a:r>
              <a:rPr lang="en-US" dirty="0"/>
              <a:t>Angular applications that rests on the </a:t>
            </a:r>
            <a:r>
              <a:rPr lang="en-US" dirty="0" err="1"/>
              <a:t>XMLHttpRequest</a:t>
            </a:r>
            <a:r>
              <a:rPr lang="en-US" dirty="0"/>
              <a:t> interface exposed by browsers. </a:t>
            </a:r>
          </a:p>
          <a:p>
            <a:pPr marL="285750" indent="-285750">
              <a:buFont typeface="Wingdings" panose="05000000000000000000" pitchFamily="2" charset="2"/>
              <a:buChar char="Ø"/>
            </a:pPr>
            <a:r>
              <a:rPr lang="en-US" dirty="0"/>
              <a:t>Additional benefits of </a:t>
            </a:r>
            <a:r>
              <a:rPr lang="en-US" dirty="0" err="1"/>
              <a:t>HttpClient</a:t>
            </a:r>
            <a:r>
              <a:rPr lang="en-US" dirty="0"/>
              <a:t> include testability features, typed request and response </a:t>
            </a:r>
            <a:r>
              <a:rPr lang="en-US" dirty="0" err="1"/>
              <a:t>objects,request</a:t>
            </a:r>
            <a:r>
              <a:rPr lang="en-US" dirty="0"/>
              <a:t> and response interception, Observable </a:t>
            </a:r>
            <a:r>
              <a:rPr lang="en-US" dirty="0" err="1"/>
              <a:t>apis</a:t>
            </a:r>
            <a:r>
              <a:rPr lang="en-US" dirty="0"/>
              <a:t>, and streamlined error handling.</a:t>
            </a:r>
          </a:p>
          <a:p>
            <a:pPr marL="285750" indent="-285750">
              <a:buFont typeface="Wingdings" panose="05000000000000000000" pitchFamily="2" charset="2"/>
              <a:buChar char="Ø"/>
            </a:pPr>
            <a:endParaRPr lang="en-US" dirty="0"/>
          </a:p>
          <a:p>
            <a:r>
              <a:rPr lang="en-US" dirty="0"/>
              <a:t>Setup</a:t>
            </a:r>
          </a:p>
          <a:p>
            <a:endParaRPr lang="en-US" dirty="0"/>
          </a:p>
        </p:txBody>
      </p:sp>
      <p:pic>
        <p:nvPicPr>
          <p:cNvPr id="11" name="Picture 10">
            <a:extLst>
              <a:ext uri="{FF2B5EF4-FFF2-40B4-BE49-F238E27FC236}">
                <a16:creationId xmlns:a16="http://schemas.microsoft.com/office/drawing/2014/main" id="{092AC08A-EAFE-4D6B-A76E-EAEAB2054D03}"/>
              </a:ext>
            </a:extLst>
          </p:cNvPr>
          <p:cNvPicPr>
            <a:picLocks noChangeAspect="1"/>
          </p:cNvPicPr>
          <p:nvPr/>
        </p:nvPicPr>
        <p:blipFill>
          <a:blip r:embed="rId2"/>
          <a:stretch>
            <a:fillRect/>
          </a:stretch>
        </p:blipFill>
        <p:spPr>
          <a:xfrm>
            <a:off x="914400" y="3645226"/>
            <a:ext cx="4648200" cy="2314575"/>
          </a:xfrm>
          <a:prstGeom prst="rect">
            <a:avLst/>
          </a:prstGeom>
        </p:spPr>
      </p:pic>
    </p:spTree>
    <p:extLst>
      <p:ext uri="{BB962C8B-B14F-4D97-AF65-F5344CB8AC3E}">
        <p14:creationId xmlns:p14="http://schemas.microsoft.com/office/powerpoint/2010/main" val="14068745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HTTP Client</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endParaRPr lang="en-US" b="1" dirty="0"/>
          </a:p>
          <a:p>
            <a:endParaRPr lang="en-US" dirty="0"/>
          </a:p>
          <a:p>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66</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646331"/>
          </a:xfrm>
          <a:prstGeom prst="rect">
            <a:avLst/>
          </a:prstGeom>
        </p:spPr>
        <p:txBody>
          <a:bodyPr wrap="square">
            <a:spAutoFit/>
          </a:bodyPr>
          <a:lstStyle/>
          <a:p>
            <a:endParaRPr lang="en-US" dirty="0"/>
          </a:p>
          <a:p>
            <a:endParaRPr lang="en-US" dirty="0"/>
          </a:p>
        </p:txBody>
      </p:sp>
      <p:pic>
        <p:nvPicPr>
          <p:cNvPr id="3" name="Picture 2">
            <a:extLst>
              <a:ext uri="{FF2B5EF4-FFF2-40B4-BE49-F238E27FC236}">
                <a16:creationId xmlns:a16="http://schemas.microsoft.com/office/drawing/2014/main" id="{F8166E20-D5DD-43D3-8D47-59DEEA86E445}"/>
              </a:ext>
            </a:extLst>
          </p:cNvPr>
          <p:cNvPicPr>
            <a:picLocks noChangeAspect="1"/>
          </p:cNvPicPr>
          <p:nvPr/>
        </p:nvPicPr>
        <p:blipFill>
          <a:blip r:embed="rId2"/>
          <a:stretch>
            <a:fillRect/>
          </a:stretch>
        </p:blipFill>
        <p:spPr>
          <a:xfrm>
            <a:off x="457200" y="838199"/>
            <a:ext cx="7600950" cy="2952750"/>
          </a:xfrm>
          <a:prstGeom prst="rect">
            <a:avLst/>
          </a:prstGeom>
        </p:spPr>
      </p:pic>
    </p:spTree>
    <p:extLst>
      <p:ext uri="{BB962C8B-B14F-4D97-AF65-F5344CB8AC3E}">
        <p14:creationId xmlns:p14="http://schemas.microsoft.com/office/powerpoint/2010/main" val="27484584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HTTP Client</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endParaRPr lang="en-US" b="1" dirty="0"/>
          </a:p>
          <a:p>
            <a:endParaRPr lang="en-US" dirty="0"/>
          </a:p>
          <a:p>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67</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646331"/>
          </a:xfrm>
          <a:prstGeom prst="rect">
            <a:avLst/>
          </a:prstGeom>
        </p:spPr>
        <p:txBody>
          <a:bodyPr wrap="square">
            <a:spAutoFit/>
          </a:bodyPr>
          <a:lstStyle/>
          <a:p>
            <a:endParaRPr lang="en-US" dirty="0"/>
          </a:p>
          <a:p>
            <a:endParaRPr lang="en-US" dirty="0"/>
          </a:p>
        </p:txBody>
      </p:sp>
      <p:pic>
        <p:nvPicPr>
          <p:cNvPr id="5" name="Picture 4">
            <a:extLst>
              <a:ext uri="{FF2B5EF4-FFF2-40B4-BE49-F238E27FC236}">
                <a16:creationId xmlns:a16="http://schemas.microsoft.com/office/drawing/2014/main" id="{336CDC21-C2CC-4508-B000-FC074C609B33}"/>
              </a:ext>
            </a:extLst>
          </p:cNvPr>
          <p:cNvPicPr>
            <a:picLocks noChangeAspect="1"/>
          </p:cNvPicPr>
          <p:nvPr/>
        </p:nvPicPr>
        <p:blipFill>
          <a:blip r:embed="rId2"/>
          <a:stretch>
            <a:fillRect/>
          </a:stretch>
        </p:blipFill>
        <p:spPr>
          <a:xfrm>
            <a:off x="453887" y="844825"/>
            <a:ext cx="7600950" cy="4829175"/>
          </a:xfrm>
          <a:prstGeom prst="rect">
            <a:avLst/>
          </a:prstGeom>
        </p:spPr>
      </p:pic>
    </p:spTree>
    <p:extLst>
      <p:ext uri="{BB962C8B-B14F-4D97-AF65-F5344CB8AC3E}">
        <p14:creationId xmlns:p14="http://schemas.microsoft.com/office/powerpoint/2010/main" val="31917298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HTTP Client</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endParaRPr lang="en-US" b="1" dirty="0"/>
          </a:p>
          <a:p>
            <a:endParaRPr lang="en-US" dirty="0"/>
          </a:p>
          <a:p>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68</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646331"/>
          </a:xfrm>
          <a:prstGeom prst="rect">
            <a:avLst/>
          </a:prstGeom>
        </p:spPr>
        <p:txBody>
          <a:bodyPr wrap="square">
            <a:spAutoFit/>
          </a:bodyPr>
          <a:lstStyle/>
          <a:p>
            <a:endParaRPr lang="en-US" dirty="0"/>
          </a:p>
          <a:p>
            <a:endParaRPr lang="en-US" dirty="0"/>
          </a:p>
        </p:txBody>
      </p:sp>
      <p:pic>
        <p:nvPicPr>
          <p:cNvPr id="5" name="Picture 4">
            <a:extLst>
              <a:ext uri="{FF2B5EF4-FFF2-40B4-BE49-F238E27FC236}">
                <a16:creationId xmlns:a16="http://schemas.microsoft.com/office/drawing/2014/main" id="{336CDC21-C2CC-4508-B000-FC074C609B33}"/>
              </a:ext>
            </a:extLst>
          </p:cNvPr>
          <p:cNvPicPr>
            <a:picLocks noChangeAspect="1"/>
          </p:cNvPicPr>
          <p:nvPr/>
        </p:nvPicPr>
        <p:blipFill>
          <a:blip r:embed="rId2"/>
          <a:stretch>
            <a:fillRect/>
          </a:stretch>
        </p:blipFill>
        <p:spPr>
          <a:xfrm>
            <a:off x="453887" y="844825"/>
            <a:ext cx="6632713" cy="3727175"/>
          </a:xfrm>
          <a:prstGeom prst="rect">
            <a:avLst/>
          </a:prstGeom>
        </p:spPr>
      </p:pic>
      <p:sp>
        <p:nvSpPr>
          <p:cNvPr id="3" name="Rectangle 2">
            <a:extLst>
              <a:ext uri="{FF2B5EF4-FFF2-40B4-BE49-F238E27FC236}">
                <a16:creationId xmlns:a16="http://schemas.microsoft.com/office/drawing/2014/main" id="{761DC178-B1B1-4E85-BDC5-AB0738586F99}"/>
              </a:ext>
            </a:extLst>
          </p:cNvPr>
          <p:cNvSpPr/>
          <p:nvPr/>
        </p:nvSpPr>
        <p:spPr>
          <a:xfrm>
            <a:off x="463826" y="4762212"/>
            <a:ext cx="6632712" cy="369332"/>
          </a:xfrm>
          <a:prstGeom prst="rect">
            <a:avLst/>
          </a:prstGeom>
        </p:spPr>
        <p:txBody>
          <a:bodyPr wrap="square">
            <a:spAutoFit/>
          </a:bodyPr>
          <a:lstStyle/>
          <a:p>
            <a:r>
              <a:rPr lang="en-US" dirty="0">
                <a:hlinkClick r:id="rId3"/>
              </a:rPr>
              <a:t>https://angular.io/generated/live-examples/http/stackblitz</a:t>
            </a:r>
            <a:endParaRPr lang="en-US" dirty="0"/>
          </a:p>
        </p:txBody>
      </p:sp>
    </p:spTree>
    <p:extLst>
      <p:ext uri="{BB962C8B-B14F-4D97-AF65-F5344CB8AC3E}">
        <p14:creationId xmlns:p14="http://schemas.microsoft.com/office/powerpoint/2010/main" val="14217237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Observables &amp; </a:t>
            </a:r>
            <a:r>
              <a:rPr lang="en-US" dirty="0" err="1"/>
              <a:t>RxJS</a:t>
            </a:r>
            <a:endParaRPr lang="en-US" dirty="0"/>
          </a:p>
        </p:txBody>
      </p:sp>
      <p:sp>
        <p:nvSpPr>
          <p:cNvPr id="7" name="Text Placeholder 6"/>
          <p:cNvSpPr>
            <a:spLocks noGrp="1"/>
          </p:cNvSpPr>
          <p:nvPr>
            <p:ph type="body" sz="quarter" idx="10"/>
          </p:nvPr>
        </p:nvSpPr>
        <p:spPr>
          <a:xfrm>
            <a:off x="152400" y="598260"/>
            <a:ext cx="8534400" cy="4964340"/>
          </a:xfrm>
        </p:spPr>
        <p:txBody>
          <a:bodyPr/>
          <a:lstStyle/>
          <a:p>
            <a:endParaRPr lang="en-US" dirty="0"/>
          </a:p>
          <a:p>
            <a:r>
              <a:rPr lang="en-US" dirty="0" err="1"/>
              <a:t>RxJS</a:t>
            </a:r>
            <a:r>
              <a:rPr lang="en-US" dirty="0"/>
              <a:t> (Reactive Extensions for JavaScript) is a library for reactive programming using observables that makes it easier to compose asynchronous or callback-based code</a:t>
            </a:r>
          </a:p>
          <a:p>
            <a:endParaRPr lang="en-US" dirty="0"/>
          </a:p>
          <a:p>
            <a:r>
              <a:rPr lang="en-US" dirty="0" err="1"/>
              <a:t>RxJS</a:t>
            </a:r>
            <a:r>
              <a:rPr lang="en-US" dirty="0"/>
              <a:t> provides an implementation of the Observable type. The library also provides utility functions for creating and working with observables. These utility functions can be used for:</a:t>
            </a:r>
          </a:p>
          <a:p>
            <a:endParaRPr lang="en-US" dirty="0"/>
          </a:p>
          <a:p>
            <a:pPr marL="285750" indent="-285750">
              <a:buFont typeface="Wingdings" panose="05000000000000000000" pitchFamily="2" charset="2"/>
              <a:buChar char="Ø"/>
            </a:pPr>
            <a:r>
              <a:rPr lang="en-US" dirty="0"/>
              <a:t>Converting existing code for async operations into observables</a:t>
            </a:r>
          </a:p>
          <a:p>
            <a:pPr marL="285750" indent="-285750">
              <a:buFont typeface="Wingdings" panose="05000000000000000000" pitchFamily="2" charset="2"/>
              <a:buChar char="Ø"/>
            </a:pPr>
            <a:r>
              <a:rPr lang="en-US" dirty="0"/>
              <a:t>Iterating through the values in a stream</a:t>
            </a:r>
          </a:p>
          <a:p>
            <a:pPr marL="285750" indent="-285750">
              <a:buFont typeface="Wingdings" panose="05000000000000000000" pitchFamily="2" charset="2"/>
              <a:buChar char="Ø"/>
            </a:pPr>
            <a:r>
              <a:rPr lang="en-US" dirty="0"/>
              <a:t>Mapping values to different types</a:t>
            </a:r>
          </a:p>
          <a:p>
            <a:pPr marL="285750" indent="-285750">
              <a:buFont typeface="Wingdings" panose="05000000000000000000" pitchFamily="2" charset="2"/>
              <a:buChar char="Ø"/>
            </a:pPr>
            <a:r>
              <a:rPr lang="en-US" dirty="0"/>
              <a:t>Filtering streams</a:t>
            </a:r>
          </a:p>
          <a:p>
            <a:pPr marL="285750" indent="-285750">
              <a:buFont typeface="Wingdings" panose="05000000000000000000" pitchFamily="2" charset="2"/>
              <a:buChar char="Ø"/>
            </a:pPr>
            <a:r>
              <a:rPr lang="en-US" dirty="0"/>
              <a:t>Composing multiple streams</a:t>
            </a:r>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69</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646331"/>
          </a:xfrm>
          <a:prstGeom prst="rect">
            <a:avLst/>
          </a:prstGeom>
        </p:spPr>
        <p:txBody>
          <a:bodyPr wrap="square">
            <a:spAutoFit/>
          </a:bodyPr>
          <a:lstStyle/>
          <a:p>
            <a:endParaRPr lang="en-US" dirty="0"/>
          </a:p>
          <a:p>
            <a:endParaRPr lang="en-US" dirty="0"/>
          </a:p>
        </p:txBody>
      </p:sp>
      <p:sp>
        <p:nvSpPr>
          <p:cNvPr id="3" name="TextBox 2">
            <a:extLst>
              <a:ext uri="{FF2B5EF4-FFF2-40B4-BE49-F238E27FC236}">
                <a16:creationId xmlns:a16="http://schemas.microsoft.com/office/drawing/2014/main" id="{82F9D277-F9F4-457D-8905-83C4595CC7C2}"/>
              </a:ext>
            </a:extLst>
          </p:cNvPr>
          <p:cNvSpPr txBox="1"/>
          <p:nvPr/>
        </p:nvSpPr>
        <p:spPr>
          <a:xfrm>
            <a:off x="274983" y="887969"/>
            <a:ext cx="7696200"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93510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Architecture essentials</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7</a:t>
            </a:fld>
            <a:r>
              <a:rPr lang="en-US"/>
              <a:t> -</a:t>
            </a:r>
          </a:p>
        </p:txBody>
      </p:sp>
      <p:pic>
        <p:nvPicPr>
          <p:cNvPr id="7" name="Picture 6">
            <a:extLst>
              <a:ext uri="{FF2B5EF4-FFF2-40B4-BE49-F238E27FC236}">
                <a16:creationId xmlns:a16="http://schemas.microsoft.com/office/drawing/2014/main" id="{2C6792AF-0DCD-4841-B7B6-E4EB05231C6B}"/>
              </a:ext>
            </a:extLst>
          </p:cNvPr>
          <p:cNvPicPr>
            <a:picLocks noChangeAspect="1"/>
          </p:cNvPicPr>
          <p:nvPr/>
        </p:nvPicPr>
        <p:blipFill>
          <a:blip r:embed="rId2"/>
          <a:stretch>
            <a:fillRect/>
          </a:stretch>
        </p:blipFill>
        <p:spPr>
          <a:xfrm>
            <a:off x="123825" y="808717"/>
            <a:ext cx="5743575" cy="5381625"/>
          </a:xfrm>
          <a:prstGeom prst="rect">
            <a:avLst/>
          </a:prstGeom>
        </p:spPr>
      </p:pic>
    </p:spTree>
    <p:extLst>
      <p:ext uri="{BB962C8B-B14F-4D97-AF65-F5344CB8AC3E}">
        <p14:creationId xmlns:p14="http://schemas.microsoft.com/office/powerpoint/2010/main" val="25429074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Observables &amp; </a:t>
            </a:r>
            <a:r>
              <a:rPr lang="en-US" dirty="0" err="1"/>
              <a:t>RxJS</a:t>
            </a:r>
            <a:endParaRPr lang="en-US" dirty="0"/>
          </a:p>
        </p:txBody>
      </p:sp>
      <p:sp>
        <p:nvSpPr>
          <p:cNvPr id="7" name="Text Placeholder 6"/>
          <p:cNvSpPr>
            <a:spLocks noGrp="1"/>
          </p:cNvSpPr>
          <p:nvPr>
            <p:ph type="body" sz="quarter" idx="10"/>
          </p:nvPr>
        </p:nvSpPr>
        <p:spPr>
          <a:xfrm>
            <a:off x="152400" y="598260"/>
            <a:ext cx="8534400" cy="4964340"/>
          </a:xfrm>
        </p:spPr>
        <p:txBody>
          <a:bodyPr/>
          <a:lstStyle/>
          <a:p>
            <a:endParaRPr lang="en-US" dirty="0"/>
          </a:p>
          <a:p>
            <a:r>
              <a:rPr lang="en-US" dirty="0" err="1"/>
              <a:t>RxJS</a:t>
            </a:r>
            <a:r>
              <a:rPr lang="en-US" dirty="0"/>
              <a:t> Operators</a:t>
            </a:r>
          </a:p>
          <a:p>
            <a:endParaRPr lang="en-US" dirty="0"/>
          </a:p>
          <a:p>
            <a:pPr lvl="1"/>
            <a:r>
              <a:rPr lang="en-US" dirty="0"/>
              <a:t>Combination ( </a:t>
            </a:r>
            <a:r>
              <a:rPr lang="en-US" dirty="0" err="1"/>
              <a:t>concat</a:t>
            </a:r>
            <a:r>
              <a:rPr lang="en-US" dirty="0"/>
              <a:t>, </a:t>
            </a:r>
            <a:r>
              <a:rPr lang="en-US" dirty="0" err="1"/>
              <a:t>endWith</a:t>
            </a:r>
            <a:r>
              <a:rPr lang="en-US" dirty="0"/>
              <a:t>, merge </a:t>
            </a:r>
            <a:r>
              <a:rPr lang="en-US" dirty="0" err="1"/>
              <a:t>etc</a:t>
            </a:r>
            <a:r>
              <a:rPr lang="en-US" dirty="0"/>
              <a:t>)</a:t>
            </a:r>
          </a:p>
          <a:p>
            <a:pPr lvl="1"/>
            <a:r>
              <a:rPr lang="en-US" dirty="0"/>
              <a:t>Conditional (</a:t>
            </a:r>
            <a:r>
              <a:rPr lang="en-US" dirty="0" err="1"/>
              <a:t>defaultIfEmpty</a:t>
            </a:r>
            <a:r>
              <a:rPr lang="en-US" dirty="0"/>
              <a:t>, </a:t>
            </a:r>
            <a:r>
              <a:rPr lang="en-US" dirty="0" err="1"/>
              <a:t>sequenceequal</a:t>
            </a:r>
            <a:r>
              <a:rPr lang="en-US" dirty="0"/>
              <a:t>, </a:t>
            </a:r>
            <a:r>
              <a:rPr lang="en-US" dirty="0" err="1"/>
              <a:t>iif</a:t>
            </a:r>
            <a:r>
              <a:rPr lang="en-US" dirty="0"/>
              <a:t>, every)</a:t>
            </a:r>
          </a:p>
          <a:p>
            <a:pPr lvl="1"/>
            <a:r>
              <a:rPr lang="en-US" dirty="0"/>
              <a:t>Creation (ajax, create, defer, from , of, range </a:t>
            </a:r>
            <a:r>
              <a:rPr lang="en-US" dirty="0" err="1"/>
              <a:t>etc</a:t>
            </a:r>
            <a:r>
              <a:rPr lang="en-US" dirty="0"/>
              <a:t>)</a:t>
            </a:r>
          </a:p>
          <a:p>
            <a:pPr lvl="1"/>
            <a:r>
              <a:rPr lang="en-US" dirty="0"/>
              <a:t>Error Handling (catch/</a:t>
            </a:r>
            <a:r>
              <a:rPr lang="en-US" dirty="0" err="1"/>
              <a:t>catchError</a:t>
            </a:r>
            <a:r>
              <a:rPr lang="en-US" dirty="0"/>
              <a:t>, retry </a:t>
            </a:r>
            <a:r>
              <a:rPr lang="en-US" dirty="0" err="1"/>
              <a:t>etc</a:t>
            </a:r>
            <a:r>
              <a:rPr lang="en-US" dirty="0"/>
              <a:t>)</a:t>
            </a:r>
          </a:p>
          <a:p>
            <a:pPr lvl="1"/>
            <a:r>
              <a:rPr lang="en-US" dirty="0"/>
              <a:t>Filtering ( filter, find , first, last, skip, take  </a:t>
            </a:r>
            <a:r>
              <a:rPr lang="en-US" dirty="0" err="1"/>
              <a:t>etc</a:t>
            </a:r>
            <a:r>
              <a:rPr lang="en-US" dirty="0"/>
              <a:t>)</a:t>
            </a:r>
          </a:p>
          <a:p>
            <a:pPr lvl="1"/>
            <a:r>
              <a:rPr lang="en-US" dirty="0"/>
              <a:t>Multicasting ( multicast, publish, share </a:t>
            </a:r>
            <a:r>
              <a:rPr lang="en-US" dirty="0" err="1"/>
              <a:t>etc</a:t>
            </a:r>
            <a:r>
              <a:rPr lang="en-US" dirty="0"/>
              <a:t>)</a:t>
            </a:r>
          </a:p>
          <a:p>
            <a:pPr lvl="1"/>
            <a:r>
              <a:rPr lang="en-US" dirty="0"/>
              <a:t>Transformation (buffer, expand, map, scan </a:t>
            </a:r>
            <a:r>
              <a:rPr lang="en-US" dirty="0" err="1"/>
              <a:t>etc</a:t>
            </a:r>
            <a:r>
              <a:rPr lang="en-US" dirty="0"/>
              <a:t>)</a:t>
            </a:r>
          </a:p>
          <a:p>
            <a:pPr lvl="1"/>
            <a:r>
              <a:rPr lang="en-US" dirty="0"/>
              <a:t>Utility (delay, tap/do , </a:t>
            </a:r>
            <a:r>
              <a:rPr lang="en-US" dirty="0" err="1"/>
              <a:t>toPromise</a:t>
            </a:r>
            <a:r>
              <a:rPr lang="en-US" dirty="0"/>
              <a:t> , repeat </a:t>
            </a:r>
            <a:r>
              <a:rPr lang="en-US" dirty="0" err="1"/>
              <a:t>etc</a:t>
            </a:r>
            <a:r>
              <a:rPr lang="en-US" dirty="0"/>
              <a:t>)</a:t>
            </a:r>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70</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646331"/>
          </a:xfrm>
          <a:prstGeom prst="rect">
            <a:avLst/>
          </a:prstGeom>
        </p:spPr>
        <p:txBody>
          <a:bodyPr wrap="square">
            <a:spAutoFit/>
          </a:bodyPr>
          <a:lstStyle/>
          <a:p>
            <a:endParaRPr lang="en-US" dirty="0"/>
          </a:p>
          <a:p>
            <a:endParaRPr lang="en-US" dirty="0"/>
          </a:p>
        </p:txBody>
      </p:sp>
      <p:sp>
        <p:nvSpPr>
          <p:cNvPr id="3" name="TextBox 2">
            <a:extLst>
              <a:ext uri="{FF2B5EF4-FFF2-40B4-BE49-F238E27FC236}">
                <a16:creationId xmlns:a16="http://schemas.microsoft.com/office/drawing/2014/main" id="{82F9D277-F9F4-457D-8905-83C4595CC7C2}"/>
              </a:ext>
            </a:extLst>
          </p:cNvPr>
          <p:cNvSpPr txBox="1"/>
          <p:nvPr/>
        </p:nvSpPr>
        <p:spPr>
          <a:xfrm>
            <a:off x="274983" y="887969"/>
            <a:ext cx="7696200"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74668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Observables &amp; </a:t>
            </a:r>
            <a:r>
              <a:rPr lang="en-US" dirty="0" err="1"/>
              <a:t>RxJS</a:t>
            </a:r>
            <a:endParaRPr lang="en-US" dirty="0"/>
          </a:p>
        </p:txBody>
      </p:sp>
      <p:sp>
        <p:nvSpPr>
          <p:cNvPr id="7" name="Text Placeholder 6"/>
          <p:cNvSpPr>
            <a:spLocks noGrp="1"/>
          </p:cNvSpPr>
          <p:nvPr>
            <p:ph type="body" sz="quarter" idx="10"/>
          </p:nvPr>
        </p:nvSpPr>
        <p:spPr>
          <a:xfrm>
            <a:off x="152400" y="598260"/>
            <a:ext cx="8534400" cy="4964340"/>
          </a:xfrm>
        </p:spPr>
        <p:txBody>
          <a:bodyPr/>
          <a:lstStyle/>
          <a:p>
            <a:endParaRPr lang="en-US" dirty="0"/>
          </a:p>
          <a:p>
            <a:r>
              <a:rPr lang="en-US" dirty="0" err="1"/>
              <a:t>RxJS</a:t>
            </a:r>
            <a:r>
              <a:rPr lang="en-US" dirty="0"/>
              <a:t> Subjects</a:t>
            </a:r>
          </a:p>
          <a:p>
            <a:endParaRPr lang="en-US" dirty="0"/>
          </a:p>
          <a:p>
            <a:r>
              <a:rPr lang="en-US" dirty="0"/>
              <a:t>A Subject is a special type of Observable which shares a single execution path among observers.</a:t>
            </a:r>
          </a:p>
          <a:p>
            <a:endParaRPr lang="en-US" dirty="0"/>
          </a:p>
          <a:p>
            <a:r>
              <a:rPr lang="en-US" dirty="0"/>
              <a:t>We can think of this as a single speaker talking at a microphone in a room full of people. Their message (the subject) is being delivered to many (multicast) people (the observers) at once. This is the basis of </a:t>
            </a:r>
            <a:r>
              <a:rPr lang="en-US" b="1" dirty="0"/>
              <a:t>multicasting</a:t>
            </a:r>
            <a:r>
              <a:rPr lang="en-US" dirty="0"/>
              <a:t>. Typical observables would be comparable to a 1 on 1 conversation.</a:t>
            </a:r>
          </a:p>
          <a:p>
            <a:endParaRPr lang="en-US" dirty="0"/>
          </a:p>
          <a:p>
            <a:r>
              <a:rPr lang="en-US" dirty="0"/>
              <a:t>There are 4 variants of subjects:</a:t>
            </a:r>
          </a:p>
          <a:p>
            <a:r>
              <a:rPr lang="en-US" b="1" dirty="0"/>
              <a:t>Subject</a:t>
            </a:r>
            <a:r>
              <a:rPr lang="en-US" dirty="0"/>
              <a:t> - No initial value or replay behavior.</a:t>
            </a:r>
          </a:p>
          <a:p>
            <a:r>
              <a:rPr lang="en-US" b="1" dirty="0" err="1"/>
              <a:t>AsyncSubject</a:t>
            </a:r>
            <a:r>
              <a:rPr lang="en-US" dirty="0"/>
              <a:t> - Emits latest value to observers upon completion.</a:t>
            </a:r>
          </a:p>
          <a:p>
            <a:r>
              <a:rPr lang="en-US" b="1" dirty="0" err="1"/>
              <a:t>BehaviorSubject</a:t>
            </a:r>
            <a:r>
              <a:rPr lang="en-US" dirty="0"/>
              <a:t> - Requires an initial value and emits its current value (last emitted item) to new subscribers.</a:t>
            </a:r>
          </a:p>
          <a:p>
            <a:r>
              <a:rPr lang="en-US" b="1" dirty="0" err="1"/>
              <a:t>ReplaySubject</a:t>
            </a:r>
            <a:r>
              <a:rPr lang="en-US" dirty="0"/>
              <a:t> - Emits specified number of last emitted values (a replay) to new subscribers.</a:t>
            </a:r>
          </a:p>
          <a:p>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71</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646331"/>
          </a:xfrm>
          <a:prstGeom prst="rect">
            <a:avLst/>
          </a:prstGeom>
        </p:spPr>
        <p:txBody>
          <a:bodyPr wrap="square">
            <a:spAutoFit/>
          </a:bodyPr>
          <a:lstStyle/>
          <a:p>
            <a:endParaRPr lang="en-US" dirty="0"/>
          </a:p>
          <a:p>
            <a:endParaRPr lang="en-US" dirty="0"/>
          </a:p>
        </p:txBody>
      </p:sp>
    </p:spTree>
    <p:extLst>
      <p:ext uri="{BB962C8B-B14F-4D97-AF65-F5344CB8AC3E}">
        <p14:creationId xmlns:p14="http://schemas.microsoft.com/office/powerpoint/2010/main" val="16568084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Observables &amp; </a:t>
            </a:r>
            <a:r>
              <a:rPr lang="en-US" dirty="0" err="1"/>
              <a:t>RxJS</a:t>
            </a:r>
            <a:endParaRPr lang="en-US" dirty="0"/>
          </a:p>
        </p:txBody>
      </p:sp>
      <p:sp>
        <p:nvSpPr>
          <p:cNvPr id="7" name="Text Placeholder 6"/>
          <p:cNvSpPr>
            <a:spLocks noGrp="1"/>
          </p:cNvSpPr>
          <p:nvPr>
            <p:ph type="body" sz="quarter" idx="10"/>
          </p:nvPr>
        </p:nvSpPr>
        <p:spPr>
          <a:xfrm>
            <a:off x="152400" y="598260"/>
            <a:ext cx="8534400" cy="4964340"/>
          </a:xfrm>
        </p:spPr>
        <p:txBody>
          <a:bodyPr/>
          <a:lstStyle/>
          <a:p>
            <a:endParaRPr lang="en-US" dirty="0"/>
          </a:p>
          <a:p>
            <a:r>
              <a:rPr lang="en-US" dirty="0"/>
              <a:t>Subject:</a:t>
            </a:r>
          </a:p>
          <a:p>
            <a:endParaRPr lang="en-US" dirty="0"/>
          </a:p>
          <a:p>
            <a:r>
              <a:rPr lang="en-US" dirty="0"/>
              <a:t>A special type of Observable which shares a single execution path among observers</a:t>
            </a:r>
          </a:p>
          <a:p>
            <a:endParaRPr lang="en-US" dirty="0"/>
          </a:p>
          <a:p>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72</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646331"/>
          </a:xfrm>
          <a:prstGeom prst="rect">
            <a:avLst/>
          </a:prstGeom>
        </p:spPr>
        <p:txBody>
          <a:bodyPr wrap="square">
            <a:spAutoFit/>
          </a:bodyPr>
          <a:lstStyle/>
          <a:p>
            <a:endParaRPr lang="en-US" dirty="0"/>
          </a:p>
          <a:p>
            <a:endParaRPr lang="en-US" dirty="0"/>
          </a:p>
        </p:txBody>
      </p:sp>
      <p:pic>
        <p:nvPicPr>
          <p:cNvPr id="3" name="Picture 2">
            <a:extLst>
              <a:ext uri="{FF2B5EF4-FFF2-40B4-BE49-F238E27FC236}">
                <a16:creationId xmlns:a16="http://schemas.microsoft.com/office/drawing/2014/main" id="{2C0CCA0D-229C-4BA9-804D-B3953FA62117}"/>
              </a:ext>
            </a:extLst>
          </p:cNvPr>
          <p:cNvPicPr>
            <a:picLocks noChangeAspect="1"/>
          </p:cNvPicPr>
          <p:nvPr/>
        </p:nvPicPr>
        <p:blipFill>
          <a:blip r:embed="rId2"/>
          <a:stretch>
            <a:fillRect/>
          </a:stretch>
        </p:blipFill>
        <p:spPr>
          <a:xfrm>
            <a:off x="1590675" y="2238375"/>
            <a:ext cx="5962650" cy="2381250"/>
          </a:xfrm>
          <a:prstGeom prst="rect">
            <a:avLst/>
          </a:prstGeom>
        </p:spPr>
      </p:pic>
    </p:spTree>
    <p:extLst>
      <p:ext uri="{BB962C8B-B14F-4D97-AF65-F5344CB8AC3E}">
        <p14:creationId xmlns:p14="http://schemas.microsoft.com/office/powerpoint/2010/main" val="5317896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Observables &amp; </a:t>
            </a:r>
            <a:r>
              <a:rPr lang="en-US" dirty="0" err="1"/>
              <a:t>RxJS</a:t>
            </a:r>
            <a:endParaRPr lang="en-US" dirty="0"/>
          </a:p>
        </p:txBody>
      </p:sp>
      <p:sp>
        <p:nvSpPr>
          <p:cNvPr id="7" name="Text Placeholder 6"/>
          <p:cNvSpPr>
            <a:spLocks noGrp="1"/>
          </p:cNvSpPr>
          <p:nvPr>
            <p:ph type="body" sz="quarter" idx="10"/>
          </p:nvPr>
        </p:nvSpPr>
        <p:spPr>
          <a:xfrm>
            <a:off x="152400" y="598260"/>
            <a:ext cx="8534400" cy="4964340"/>
          </a:xfrm>
        </p:spPr>
        <p:txBody>
          <a:bodyPr/>
          <a:lstStyle/>
          <a:p>
            <a:endParaRPr lang="en-US" dirty="0"/>
          </a:p>
          <a:p>
            <a:r>
              <a:rPr lang="en-US" dirty="0" err="1"/>
              <a:t>AsyncSubject</a:t>
            </a:r>
            <a:r>
              <a:rPr lang="en-US" dirty="0"/>
              <a:t>:</a:t>
            </a:r>
          </a:p>
          <a:p>
            <a:endParaRPr lang="en-US" dirty="0"/>
          </a:p>
          <a:p>
            <a:r>
              <a:rPr lang="en-US" dirty="0"/>
              <a:t>Emits its last value on	completion</a:t>
            </a:r>
          </a:p>
          <a:p>
            <a:endParaRPr lang="en-US" dirty="0"/>
          </a:p>
          <a:p>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73</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646331"/>
          </a:xfrm>
          <a:prstGeom prst="rect">
            <a:avLst/>
          </a:prstGeom>
        </p:spPr>
        <p:txBody>
          <a:bodyPr wrap="square">
            <a:spAutoFit/>
          </a:bodyPr>
          <a:lstStyle/>
          <a:p>
            <a:endParaRPr lang="en-US" dirty="0"/>
          </a:p>
          <a:p>
            <a:endParaRPr lang="en-US" dirty="0"/>
          </a:p>
        </p:txBody>
      </p:sp>
      <p:pic>
        <p:nvPicPr>
          <p:cNvPr id="5" name="Picture 4">
            <a:extLst>
              <a:ext uri="{FF2B5EF4-FFF2-40B4-BE49-F238E27FC236}">
                <a16:creationId xmlns:a16="http://schemas.microsoft.com/office/drawing/2014/main" id="{1354C932-3494-4D6D-9884-5990977BC2E1}"/>
              </a:ext>
            </a:extLst>
          </p:cNvPr>
          <p:cNvPicPr>
            <a:picLocks noChangeAspect="1"/>
          </p:cNvPicPr>
          <p:nvPr/>
        </p:nvPicPr>
        <p:blipFill>
          <a:blip r:embed="rId2"/>
          <a:stretch>
            <a:fillRect/>
          </a:stretch>
        </p:blipFill>
        <p:spPr>
          <a:xfrm>
            <a:off x="1333500" y="2594383"/>
            <a:ext cx="5943600" cy="3333750"/>
          </a:xfrm>
          <a:prstGeom prst="rect">
            <a:avLst/>
          </a:prstGeom>
        </p:spPr>
      </p:pic>
    </p:spTree>
    <p:extLst>
      <p:ext uri="{BB962C8B-B14F-4D97-AF65-F5344CB8AC3E}">
        <p14:creationId xmlns:p14="http://schemas.microsoft.com/office/powerpoint/2010/main" val="2704521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Observables &amp; </a:t>
            </a:r>
            <a:r>
              <a:rPr lang="en-US" dirty="0" err="1"/>
              <a:t>RxJS</a:t>
            </a:r>
            <a:endParaRPr lang="en-US" dirty="0"/>
          </a:p>
        </p:txBody>
      </p:sp>
      <p:sp>
        <p:nvSpPr>
          <p:cNvPr id="7" name="Text Placeholder 6"/>
          <p:cNvSpPr>
            <a:spLocks noGrp="1"/>
          </p:cNvSpPr>
          <p:nvPr>
            <p:ph type="body" sz="quarter" idx="10"/>
          </p:nvPr>
        </p:nvSpPr>
        <p:spPr>
          <a:xfrm>
            <a:off x="152400" y="598260"/>
            <a:ext cx="8534400" cy="4964340"/>
          </a:xfrm>
        </p:spPr>
        <p:txBody>
          <a:bodyPr/>
          <a:lstStyle/>
          <a:p>
            <a:endParaRPr lang="en-US" dirty="0"/>
          </a:p>
          <a:p>
            <a:r>
              <a:rPr lang="en-US" dirty="0" err="1"/>
              <a:t>BehaviourSubject</a:t>
            </a:r>
            <a:r>
              <a:rPr lang="en-US" dirty="0"/>
              <a:t>:</a:t>
            </a:r>
          </a:p>
          <a:p>
            <a:endParaRPr lang="en-US" dirty="0"/>
          </a:p>
          <a:p>
            <a:r>
              <a:rPr lang="en-US" dirty="0"/>
              <a:t>Requires an initial value and emits the	current value to new subscribers</a:t>
            </a:r>
          </a:p>
          <a:p>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74</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646331"/>
          </a:xfrm>
          <a:prstGeom prst="rect">
            <a:avLst/>
          </a:prstGeom>
        </p:spPr>
        <p:txBody>
          <a:bodyPr wrap="square">
            <a:spAutoFit/>
          </a:bodyPr>
          <a:lstStyle/>
          <a:p>
            <a:endParaRPr lang="en-US" dirty="0"/>
          </a:p>
          <a:p>
            <a:endParaRPr lang="en-US" dirty="0"/>
          </a:p>
        </p:txBody>
      </p:sp>
      <p:pic>
        <p:nvPicPr>
          <p:cNvPr id="3" name="Picture 2">
            <a:extLst>
              <a:ext uri="{FF2B5EF4-FFF2-40B4-BE49-F238E27FC236}">
                <a16:creationId xmlns:a16="http://schemas.microsoft.com/office/drawing/2014/main" id="{19BDB636-C5B3-4202-B97A-0A349F43E2C2}"/>
              </a:ext>
            </a:extLst>
          </p:cNvPr>
          <p:cNvPicPr>
            <a:picLocks noChangeAspect="1"/>
          </p:cNvPicPr>
          <p:nvPr/>
        </p:nvPicPr>
        <p:blipFill>
          <a:blip r:embed="rId2"/>
          <a:stretch>
            <a:fillRect/>
          </a:stretch>
        </p:blipFill>
        <p:spPr>
          <a:xfrm>
            <a:off x="609600" y="1800225"/>
            <a:ext cx="5915025" cy="4714875"/>
          </a:xfrm>
          <a:prstGeom prst="rect">
            <a:avLst/>
          </a:prstGeom>
        </p:spPr>
      </p:pic>
    </p:spTree>
    <p:extLst>
      <p:ext uri="{BB962C8B-B14F-4D97-AF65-F5344CB8AC3E}">
        <p14:creationId xmlns:p14="http://schemas.microsoft.com/office/powerpoint/2010/main" val="24036957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Observables &amp; </a:t>
            </a:r>
            <a:r>
              <a:rPr lang="en-US" dirty="0" err="1"/>
              <a:t>RxJS</a:t>
            </a:r>
            <a:endParaRPr lang="en-US" dirty="0"/>
          </a:p>
        </p:txBody>
      </p:sp>
      <p:sp>
        <p:nvSpPr>
          <p:cNvPr id="7" name="Text Placeholder 6"/>
          <p:cNvSpPr>
            <a:spLocks noGrp="1"/>
          </p:cNvSpPr>
          <p:nvPr>
            <p:ph type="body" sz="quarter" idx="10"/>
          </p:nvPr>
        </p:nvSpPr>
        <p:spPr>
          <a:xfrm>
            <a:off x="152400" y="598260"/>
            <a:ext cx="8534400" cy="4964340"/>
          </a:xfrm>
        </p:spPr>
        <p:txBody>
          <a:bodyPr/>
          <a:lstStyle/>
          <a:p>
            <a:endParaRPr lang="en-US" dirty="0"/>
          </a:p>
          <a:p>
            <a:r>
              <a:rPr lang="en-US" dirty="0" err="1"/>
              <a:t>ReplaySubject</a:t>
            </a:r>
            <a:r>
              <a:rPr lang="en-US" dirty="0"/>
              <a:t>:</a:t>
            </a:r>
          </a:p>
          <a:p>
            <a:endParaRPr lang="en-US" dirty="0"/>
          </a:p>
          <a:p>
            <a:r>
              <a:rPr lang="en-US" dirty="0"/>
              <a:t>"Replays" or emits old values to new subscribers</a:t>
            </a:r>
          </a:p>
          <a:p>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75</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646331"/>
          </a:xfrm>
          <a:prstGeom prst="rect">
            <a:avLst/>
          </a:prstGeom>
        </p:spPr>
        <p:txBody>
          <a:bodyPr wrap="square">
            <a:spAutoFit/>
          </a:bodyPr>
          <a:lstStyle/>
          <a:p>
            <a:endParaRPr lang="en-US" dirty="0"/>
          </a:p>
          <a:p>
            <a:endParaRPr lang="en-US" dirty="0"/>
          </a:p>
        </p:txBody>
      </p:sp>
      <p:pic>
        <p:nvPicPr>
          <p:cNvPr id="5" name="Picture 4">
            <a:extLst>
              <a:ext uri="{FF2B5EF4-FFF2-40B4-BE49-F238E27FC236}">
                <a16:creationId xmlns:a16="http://schemas.microsoft.com/office/drawing/2014/main" id="{85ADB975-ECC8-4AF5-854F-95C5E62BCCCC}"/>
              </a:ext>
            </a:extLst>
          </p:cNvPr>
          <p:cNvPicPr>
            <a:picLocks noChangeAspect="1"/>
          </p:cNvPicPr>
          <p:nvPr/>
        </p:nvPicPr>
        <p:blipFill>
          <a:blip r:embed="rId2"/>
          <a:stretch>
            <a:fillRect/>
          </a:stretch>
        </p:blipFill>
        <p:spPr>
          <a:xfrm>
            <a:off x="1471612" y="1866900"/>
            <a:ext cx="6200775" cy="3124200"/>
          </a:xfrm>
          <a:prstGeom prst="rect">
            <a:avLst/>
          </a:prstGeom>
        </p:spPr>
      </p:pic>
      <p:sp>
        <p:nvSpPr>
          <p:cNvPr id="3" name="TextBox 2">
            <a:extLst>
              <a:ext uri="{FF2B5EF4-FFF2-40B4-BE49-F238E27FC236}">
                <a16:creationId xmlns:a16="http://schemas.microsoft.com/office/drawing/2014/main" id="{E672237C-C756-424C-AEFF-573315013825}"/>
              </a:ext>
            </a:extLst>
          </p:cNvPr>
          <p:cNvSpPr txBox="1"/>
          <p:nvPr/>
        </p:nvSpPr>
        <p:spPr>
          <a:xfrm>
            <a:off x="304800" y="5562600"/>
            <a:ext cx="4942763" cy="369332"/>
          </a:xfrm>
          <a:prstGeom prst="rect">
            <a:avLst/>
          </a:prstGeom>
          <a:noFill/>
        </p:spPr>
        <p:txBody>
          <a:bodyPr wrap="none" rtlCol="0">
            <a:spAutoFit/>
          </a:bodyPr>
          <a:lstStyle/>
          <a:p>
            <a:r>
              <a:rPr lang="en-US" dirty="0"/>
              <a:t>For additional reference: </a:t>
            </a:r>
            <a:r>
              <a:rPr lang="en-US" dirty="0">
                <a:hlinkClick r:id="rId3"/>
              </a:rPr>
              <a:t>https://www.learnrxjs.io/</a:t>
            </a:r>
            <a:endParaRPr lang="en-US" dirty="0"/>
          </a:p>
        </p:txBody>
      </p:sp>
    </p:spTree>
    <p:extLst>
      <p:ext uri="{BB962C8B-B14F-4D97-AF65-F5344CB8AC3E}">
        <p14:creationId xmlns:p14="http://schemas.microsoft.com/office/powerpoint/2010/main" val="5483960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Dynamic Components</a:t>
            </a:r>
          </a:p>
        </p:txBody>
      </p:sp>
      <p:sp>
        <p:nvSpPr>
          <p:cNvPr id="7" name="Text Placeholder 6"/>
          <p:cNvSpPr>
            <a:spLocks noGrp="1"/>
          </p:cNvSpPr>
          <p:nvPr>
            <p:ph type="body" sz="quarter" idx="10"/>
          </p:nvPr>
        </p:nvSpPr>
        <p:spPr>
          <a:xfrm>
            <a:off x="152400" y="598260"/>
            <a:ext cx="8534400" cy="4964340"/>
          </a:xfrm>
        </p:spPr>
        <p:txBody>
          <a:bodyPr/>
          <a:lstStyle/>
          <a:p>
            <a:endParaRPr lang="en-US" dirty="0"/>
          </a:p>
          <a:p>
            <a:r>
              <a:rPr lang="en-US" dirty="0"/>
              <a:t>The dynamic component is one of the versatile and core concept introduced in Angular, Component template is not fixed. An application needs to load new elements at runtime in various scenarios.</a:t>
            </a:r>
          </a:p>
          <a:p>
            <a:r>
              <a:rPr lang="en-US" dirty="0"/>
              <a:t>The dynamic component is the component which is created dynamically at the runtime. Angular has its API for loading components dynamically.</a:t>
            </a:r>
          </a:p>
          <a:p>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76</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646331"/>
          </a:xfrm>
          <a:prstGeom prst="rect">
            <a:avLst/>
          </a:prstGeom>
        </p:spPr>
        <p:txBody>
          <a:bodyPr wrap="square">
            <a:spAutoFit/>
          </a:bodyPr>
          <a:lstStyle/>
          <a:p>
            <a:endParaRPr lang="en-US" dirty="0"/>
          </a:p>
          <a:p>
            <a:endParaRPr lang="en-US" dirty="0"/>
          </a:p>
        </p:txBody>
      </p:sp>
      <p:pic>
        <p:nvPicPr>
          <p:cNvPr id="5" name="Picture 4">
            <a:extLst>
              <a:ext uri="{FF2B5EF4-FFF2-40B4-BE49-F238E27FC236}">
                <a16:creationId xmlns:a16="http://schemas.microsoft.com/office/drawing/2014/main" id="{93950FE8-0FDB-42DF-A712-AAFB67B9B021}"/>
              </a:ext>
            </a:extLst>
          </p:cNvPr>
          <p:cNvPicPr>
            <a:picLocks noChangeAspect="1"/>
          </p:cNvPicPr>
          <p:nvPr/>
        </p:nvPicPr>
        <p:blipFill>
          <a:blip r:embed="rId2"/>
          <a:stretch>
            <a:fillRect/>
          </a:stretch>
        </p:blipFill>
        <p:spPr>
          <a:xfrm>
            <a:off x="284922" y="2623261"/>
            <a:ext cx="5915025" cy="3609975"/>
          </a:xfrm>
          <a:prstGeom prst="rect">
            <a:avLst/>
          </a:prstGeom>
        </p:spPr>
      </p:pic>
    </p:spTree>
    <p:extLst>
      <p:ext uri="{BB962C8B-B14F-4D97-AF65-F5344CB8AC3E}">
        <p14:creationId xmlns:p14="http://schemas.microsoft.com/office/powerpoint/2010/main" val="15177087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Dynamic Components</a:t>
            </a:r>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77</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646331"/>
          </a:xfrm>
          <a:prstGeom prst="rect">
            <a:avLst/>
          </a:prstGeom>
        </p:spPr>
        <p:txBody>
          <a:bodyPr wrap="square">
            <a:spAutoFit/>
          </a:bodyPr>
          <a:lstStyle/>
          <a:p>
            <a:endParaRPr lang="en-US" dirty="0"/>
          </a:p>
          <a:p>
            <a:endParaRPr lang="en-US" dirty="0"/>
          </a:p>
        </p:txBody>
      </p:sp>
      <p:pic>
        <p:nvPicPr>
          <p:cNvPr id="3" name="Picture 2">
            <a:extLst>
              <a:ext uri="{FF2B5EF4-FFF2-40B4-BE49-F238E27FC236}">
                <a16:creationId xmlns:a16="http://schemas.microsoft.com/office/drawing/2014/main" id="{AF7EB36B-BED3-4151-AE8E-1A41DBA16BA1}"/>
              </a:ext>
            </a:extLst>
          </p:cNvPr>
          <p:cNvPicPr>
            <a:picLocks noChangeAspect="1"/>
          </p:cNvPicPr>
          <p:nvPr/>
        </p:nvPicPr>
        <p:blipFill>
          <a:blip r:embed="rId2"/>
          <a:stretch>
            <a:fillRect/>
          </a:stretch>
        </p:blipFill>
        <p:spPr>
          <a:xfrm>
            <a:off x="457200" y="766762"/>
            <a:ext cx="7696200" cy="4708533"/>
          </a:xfrm>
          <a:prstGeom prst="rect">
            <a:avLst/>
          </a:prstGeom>
        </p:spPr>
      </p:pic>
    </p:spTree>
    <p:extLst>
      <p:ext uri="{BB962C8B-B14F-4D97-AF65-F5344CB8AC3E}">
        <p14:creationId xmlns:p14="http://schemas.microsoft.com/office/powerpoint/2010/main" val="23125491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Dynamic Components</a:t>
            </a:r>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78</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646331"/>
          </a:xfrm>
          <a:prstGeom prst="rect">
            <a:avLst/>
          </a:prstGeom>
        </p:spPr>
        <p:txBody>
          <a:bodyPr wrap="square">
            <a:spAutoFit/>
          </a:bodyPr>
          <a:lstStyle/>
          <a:p>
            <a:endParaRPr lang="en-US" dirty="0"/>
          </a:p>
          <a:p>
            <a:endParaRPr lang="en-US" dirty="0"/>
          </a:p>
        </p:txBody>
      </p:sp>
      <p:pic>
        <p:nvPicPr>
          <p:cNvPr id="3" name="Picture 2">
            <a:extLst>
              <a:ext uri="{FF2B5EF4-FFF2-40B4-BE49-F238E27FC236}">
                <a16:creationId xmlns:a16="http://schemas.microsoft.com/office/drawing/2014/main" id="{1C4734E9-7FA9-4C8F-923C-35DC4658951D}"/>
              </a:ext>
            </a:extLst>
          </p:cNvPr>
          <p:cNvPicPr>
            <a:picLocks noChangeAspect="1"/>
          </p:cNvPicPr>
          <p:nvPr/>
        </p:nvPicPr>
        <p:blipFill>
          <a:blip r:embed="rId2"/>
          <a:stretch>
            <a:fillRect/>
          </a:stretch>
        </p:blipFill>
        <p:spPr>
          <a:xfrm>
            <a:off x="304800" y="838200"/>
            <a:ext cx="8382000" cy="4829175"/>
          </a:xfrm>
          <a:prstGeom prst="rect">
            <a:avLst/>
          </a:prstGeom>
        </p:spPr>
      </p:pic>
    </p:spTree>
    <p:extLst>
      <p:ext uri="{BB962C8B-B14F-4D97-AF65-F5344CB8AC3E}">
        <p14:creationId xmlns:p14="http://schemas.microsoft.com/office/powerpoint/2010/main" val="34189120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Dynamic Components</a:t>
            </a:r>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79</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646331"/>
          </a:xfrm>
          <a:prstGeom prst="rect">
            <a:avLst/>
          </a:prstGeom>
        </p:spPr>
        <p:txBody>
          <a:bodyPr wrap="square">
            <a:spAutoFit/>
          </a:bodyPr>
          <a:lstStyle/>
          <a:p>
            <a:endParaRPr lang="en-US" dirty="0"/>
          </a:p>
          <a:p>
            <a:endParaRPr lang="en-US" dirty="0"/>
          </a:p>
        </p:txBody>
      </p:sp>
      <p:pic>
        <p:nvPicPr>
          <p:cNvPr id="3" name="Picture 2">
            <a:extLst>
              <a:ext uri="{FF2B5EF4-FFF2-40B4-BE49-F238E27FC236}">
                <a16:creationId xmlns:a16="http://schemas.microsoft.com/office/drawing/2014/main" id="{D8BBD5E5-14CD-4BF9-B722-75A68A04CEE1}"/>
              </a:ext>
            </a:extLst>
          </p:cNvPr>
          <p:cNvPicPr>
            <a:picLocks noChangeAspect="1"/>
          </p:cNvPicPr>
          <p:nvPr/>
        </p:nvPicPr>
        <p:blipFill>
          <a:blip r:embed="rId2"/>
          <a:stretch>
            <a:fillRect/>
          </a:stretch>
        </p:blipFill>
        <p:spPr>
          <a:xfrm>
            <a:off x="414130" y="854765"/>
            <a:ext cx="8001000" cy="4781550"/>
          </a:xfrm>
          <a:prstGeom prst="rect">
            <a:avLst/>
          </a:prstGeom>
        </p:spPr>
      </p:pic>
    </p:spTree>
    <p:extLst>
      <p:ext uri="{BB962C8B-B14F-4D97-AF65-F5344CB8AC3E}">
        <p14:creationId xmlns:p14="http://schemas.microsoft.com/office/powerpoint/2010/main" val="1243519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Architecture essentials – Contin…</a:t>
            </a:r>
            <a:br>
              <a:rPr lang="en-US" dirty="0"/>
            </a:br>
            <a:endParaRPr lang="en-US" dirty="0"/>
          </a:p>
        </p:txBody>
      </p:sp>
      <p:sp>
        <p:nvSpPr>
          <p:cNvPr id="7" name="Text Placeholder 6"/>
          <p:cNvSpPr>
            <a:spLocks noGrp="1"/>
          </p:cNvSpPr>
          <p:nvPr>
            <p:ph type="body" sz="quarter" idx="10"/>
          </p:nvPr>
        </p:nvSpPr>
        <p:spPr>
          <a:xfrm>
            <a:off x="152400" y="685800"/>
            <a:ext cx="8839200" cy="4953000"/>
          </a:xfrm>
        </p:spPr>
        <p:txBody>
          <a:bodyPr/>
          <a:lstStyle/>
          <a:p>
            <a:r>
              <a:rPr lang="en-US" b="1" dirty="0"/>
              <a:t> 1. Modules:</a:t>
            </a:r>
            <a:endParaRPr lang="en-US" dirty="0"/>
          </a:p>
          <a:p>
            <a:pPr marL="285750" indent="-285750">
              <a:buFont typeface="Wingdings" panose="05000000000000000000" pitchFamily="2" charset="2"/>
              <a:buChar char="Ø"/>
            </a:pPr>
            <a:r>
              <a:rPr lang="en-US" dirty="0"/>
              <a:t>Every Angular 8 app has provided the bootstrap mechanism that launches the application.</a:t>
            </a:r>
          </a:p>
          <a:p>
            <a:pPr marL="285750" indent="-285750">
              <a:buFont typeface="Wingdings" panose="05000000000000000000" pitchFamily="2" charset="2"/>
              <a:buChar char="Ø"/>
            </a:pPr>
            <a:r>
              <a:rPr lang="en-US" dirty="0"/>
              <a:t>Generally, every angular 8 modules contain many functional modules.</a:t>
            </a:r>
          </a:p>
          <a:p>
            <a:pPr marL="285750" indent="-285750">
              <a:buFont typeface="Wingdings" panose="05000000000000000000" pitchFamily="2" charset="2"/>
              <a:buChar char="Ø"/>
            </a:pPr>
            <a:r>
              <a:rPr lang="en-US" dirty="0"/>
              <a:t>Some interactive features of Angular 8 modules:</a:t>
            </a:r>
          </a:p>
          <a:p>
            <a:pPr marL="285750" indent="-285750">
              <a:buFont typeface="Wingdings" panose="05000000000000000000" pitchFamily="2" charset="2"/>
              <a:buChar char="Ø"/>
            </a:pPr>
            <a:r>
              <a:rPr lang="en-US" dirty="0"/>
              <a:t>NgModules import the functionality from another NgModules just like other JavaScript modules.</a:t>
            </a:r>
          </a:p>
          <a:p>
            <a:pPr marL="285750" indent="-285750">
              <a:buFont typeface="Wingdings" panose="05000000000000000000" pitchFamily="2" charset="2"/>
              <a:buChar char="Ø"/>
            </a:pPr>
            <a:r>
              <a:rPr lang="en-US" dirty="0"/>
              <a:t>NgModules allow their functionality to be imported and used by other modules, e.g., if we want to use route service in our app, we can import the Routing Ng module.</a:t>
            </a:r>
          </a:p>
          <a:p>
            <a:endParaRPr lang="en-US" dirty="0"/>
          </a:p>
          <a:p>
            <a:r>
              <a:rPr lang="en-US" b="1" dirty="0"/>
              <a:t>2. Components:</a:t>
            </a:r>
            <a:endParaRPr lang="en-US" dirty="0"/>
          </a:p>
          <a:p>
            <a:pPr marL="285750" indent="-285750">
              <a:buFont typeface="Wingdings" panose="05000000000000000000" pitchFamily="2" charset="2"/>
              <a:buChar char="Ø"/>
            </a:pPr>
            <a:r>
              <a:rPr lang="en-US" dirty="0"/>
              <a:t>Every angular project has at least 1 component, the root component, and the root components connect the component with a page Document Object Module (DOM). Each component defines a class which contains data, application, logic, and it is binding with the HTML template. </a:t>
            </a:r>
          </a:p>
          <a:p>
            <a:endParaRPr lang="en-US" dirty="0"/>
          </a:p>
        </p:txBody>
      </p:sp>
      <p:sp>
        <p:nvSpPr>
          <p:cNvPr id="3" name="Text Placeholder 2"/>
          <p:cNvSpPr>
            <a:spLocks noGrp="1"/>
          </p:cNvSpPr>
          <p:nvPr>
            <p:ph type="body" sz="quarter" idx="11"/>
          </p:nvPr>
        </p:nvSpPr>
        <p:spPr/>
        <p:txBody>
          <a:bodyPr/>
          <a:lstStyle/>
          <a:p>
            <a:endParaRPr lang="en-US" dirty="0"/>
          </a:p>
          <a:p>
            <a:endParaRPr lang="en-US" dirty="0"/>
          </a:p>
        </p:txBody>
      </p:sp>
      <p:sp>
        <p:nvSpPr>
          <p:cNvPr id="22" name="TextBox 21"/>
          <p:cNvSpPr txBox="1"/>
          <p:nvPr/>
        </p:nvSpPr>
        <p:spPr>
          <a:xfrm>
            <a:off x="4787673" y="4267200"/>
            <a:ext cx="2823482" cy="369332"/>
          </a:xfrm>
          <a:prstGeom prst="rect">
            <a:avLst/>
          </a:prstGeom>
          <a:noFill/>
        </p:spPr>
        <p:txBody>
          <a:bodyPr wrap="square" rtlCol="0">
            <a:spAutoFit/>
          </a:bodyPr>
          <a:lstStyle/>
          <a:p>
            <a:pPr algn="ctr"/>
            <a:r>
              <a:rPr lang="en-US" i="1" dirty="0">
                <a:solidFill>
                  <a:schemeClr val="bg1"/>
                </a:solidFill>
              </a:rPr>
              <a:t>Click here for the answer</a:t>
            </a:r>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8</a:t>
            </a:fld>
            <a:r>
              <a:rPr lang="en-US"/>
              <a:t> -</a:t>
            </a:r>
          </a:p>
        </p:txBody>
      </p:sp>
      <p:pic>
        <p:nvPicPr>
          <p:cNvPr id="12" name="Picture 11">
            <a:extLst>
              <a:ext uri="{FF2B5EF4-FFF2-40B4-BE49-F238E27FC236}">
                <a16:creationId xmlns:a16="http://schemas.microsoft.com/office/drawing/2014/main" id="{2B431B2A-2E74-4BF0-B809-B576ACE3898B}"/>
              </a:ext>
            </a:extLst>
          </p:cNvPr>
          <p:cNvPicPr>
            <a:picLocks noChangeAspect="1"/>
          </p:cNvPicPr>
          <p:nvPr/>
        </p:nvPicPr>
        <p:blipFill>
          <a:blip r:embed="rId2"/>
          <a:stretch>
            <a:fillRect/>
          </a:stretch>
        </p:blipFill>
        <p:spPr>
          <a:xfrm>
            <a:off x="381000" y="4694584"/>
            <a:ext cx="4267200" cy="1000125"/>
          </a:xfrm>
          <a:prstGeom prst="rect">
            <a:avLst/>
          </a:prstGeom>
        </p:spPr>
      </p:pic>
    </p:spTree>
    <p:extLst>
      <p:ext uri="{BB962C8B-B14F-4D97-AF65-F5344CB8AC3E}">
        <p14:creationId xmlns:p14="http://schemas.microsoft.com/office/powerpoint/2010/main" val="9827441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Dynamic Components</a:t>
            </a:r>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80</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646331"/>
          </a:xfrm>
          <a:prstGeom prst="rect">
            <a:avLst/>
          </a:prstGeom>
        </p:spPr>
        <p:txBody>
          <a:bodyPr wrap="square">
            <a:spAutoFit/>
          </a:bodyPr>
          <a:lstStyle/>
          <a:p>
            <a:endParaRPr lang="en-US" dirty="0"/>
          </a:p>
          <a:p>
            <a:endParaRPr lang="en-US" dirty="0"/>
          </a:p>
        </p:txBody>
      </p:sp>
      <p:pic>
        <p:nvPicPr>
          <p:cNvPr id="3" name="Picture 2">
            <a:extLst>
              <a:ext uri="{FF2B5EF4-FFF2-40B4-BE49-F238E27FC236}">
                <a16:creationId xmlns:a16="http://schemas.microsoft.com/office/drawing/2014/main" id="{C67F2E23-ECBB-4C7A-95FF-66E2873DB84F}"/>
              </a:ext>
            </a:extLst>
          </p:cNvPr>
          <p:cNvPicPr>
            <a:picLocks noChangeAspect="1"/>
          </p:cNvPicPr>
          <p:nvPr/>
        </p:nvPicPr>
        <p:blipFill>
          <a:blip r:embed="rId2"/>
          <a:stretch>
            <a:fillRect/>
          </a:stretch>
        </p:blipFill>
        <p:spPr>
          <a:xfrm>
            <a:off x="457200" y="951798"/>
            <a:ext cx="8001000" cy="1943801"/>
          </a:xfrm>
          <a:prstGeom prst="rect">
            <a:avLst/>
          </a:prstGeom>
        </p:spPr>
      </p:pic>
      <p:sp>
        <p:nvSpPr>
          <p:cNvPr id="6" name="TextBox 5">
            <a:extLst>
              <a:ext uri="{FF2B5EF4-FFF2-40B4-BE49-F238E27FC236}">
                <a16:creationId xmlns:a16="http://schemas.microsoft.com/office/drawing/2014/main" id="{BE0CC507-4987-43A6-A0AF-B9A65A392974}"/>
              </a:ext>
            </a:extLst>
          </p:cNvPr>
          <p:cNvSpPr txBox="1"/>
          <p:nvPr/>
        </p:nvSpPr>
        <p:spPr>
          <a:xfrm>
            <a:off x="357809" y="3500737"/>
            <a:ext cx="8001000" cy="923330"/>
          </a:xfrm>
          <a:prstGeom prst="rect">
            <a:avLst/>
          </a:prstGeom>
          <a:noFill/>
        </p:spPr>
        <p:txBody>
          <a:bodyPr wrap="square" rtlCol="0">
            <a:spAutoFit/>
          </a:bodyPr>
          <a:lstStyle/>
          <a:p>
            <a:r>
              <a:rPr lang="en-US" dirty="0"/>
              <a:t>For example: </a:t>
            </a:r>
            <a:r>
              <a:rPr lang="en-US" dirty="0">
                <a:hlinkClick r:id="rId3" tooltip="https://stackblitz.com/edit/angular-rtzd4w?file=src%2fapp%2fad-banner.component.ts"/>
              </a:rPr>
              <a:t>https://stackblitz.com/edit/angular-rtzd4w?file=src%2Fapp%2Fad-banner.component.ts</a:t>
            </a:r>
            <a:endParaRPr lang="en-US" dirty="0"/>
          </a:p>
          <a:p>
            <a:endParaRPr lang="en-US" dirty="0"/>
          </a:p>
        </p:txBody>
      </p:sp>
    </p:spTree>
    <p:extLst>
      <p:ext uri="{BB962C8B-B14F-4D97-AF65-F5344CB8AC3E}">
        <p14:creationId xmlns:p14="http://schemas.microsoft.com/office/powerpoint/2010/main" val="40854517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Animations</a:t>
            </a:r>
          </a:p>
        </p:txBody>
      </p:sp>
      <p:sp>
        <p:nvSpPr>
          <p:cNvPr id="7" name="Text Placeholder 6"/>
          <p:cNvSpPr>
            <a:spLocks noGrp="1"/>
          </p:cNvSpPr>
          <p:nvPr>
            <p:ph type="body" sz="quarter" idx="10"/>
          </p:nvPr>
        </p:nvSpPr>
        <p:spPr>
          <a:xfrm>
            <a:off x="152400" y="598260"/>
            <a:ext cx="8534400" cy="4964340"/>
          </a:xfrm>
        </p:spPr>
        <p:txBody>
          <a:bodyPr/>
          <a:lstStyle/>
          <a:p>
            <a:endParaRPr lang="en-US" dirty="0"/>
          </a:p>
          <a:p>
            <a:r>
              <a:rPr lang="en-US" dirty="0"/>
              <a:t>The animation is a process of drawing, designing , making layouts, and preparation of photographic sequences which are integrated into the multimedia and gaming products. </a:t>
            </a:r>
          </a:p>
          <a:p>
            <a:endParaRPr lang="en-US" dirty="0"/>
          </a:p>
          <a:p>
            <a:r>
              <a:rPr lang="en-US" dirty="0"/>
              <a:t>A reflection of movement created for displaying a series of frames, or pictures. Cartoons on television are on of the examples of animation. </a:t>
            </a:r>
          </a:p>
          <a:p>
            <a:endParaRPr lang="en-US" dirty="0"/>
          </a:p>
          <a:p>
            <a:r>
              <a:rPr lang="en-US" dirty="0"/>
              <a:t>Angular Animation</a:t>
            </a:r>
          </a:p>
          <a:p>
            <a:r>
              <a:rPr lang="en-US" dirty="0"/>
              <a:t>Animation provides the illusion of motion. HTML elements change styling over time. A well designed animation can make our application more fun and easier to use.</a:t>
            </a:r>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81</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646331"/>
          </a:xfrm>
          <a:prstGeom prst="rect">
            <a:avLst/>
          </a:prstGeom>
        </p:spPr>
        <p:txBody>
          <a:bodyPr wrap="square">
            <a:spAutoFit/>
          </a:bodyPr>
          <a:lstStyle/>
          <a:p>
            <a:endParaRPr lang="en-US" dirty="0"/>
          </a:p>
          <a:p>
            <a:endParaRPr lang="en-US" dirty="0"/>
          </a:p>
        </p:txBody>
      </p:sp>
    </p:spTree>
    <p:extLst>
      <p:ext uri="{BB962C8B-B14F-4D97-AF65-F5344CB8AC3E}">
        <p14:creationId xmlns:p14="http://schemas.microsoft.com/office/powerpoint/2010/main" val="5972999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Animations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endParaRPr lang="en-US" b="1" dirty="0"/>
          </a:p>
          <a:p>
            <a:endParaRPr lang="en-US" b="1" dirty="0"/>
          </a:p>
          <a:p>
            <a:r>
              <a:rPr lang="en-US" b="1" dirty="0"/>
              <a:t>Set-up of Animation in Angular 8</a:t>
            </a:r>
            <a:endParaRPr lang="en-US" dirty="0"/>
          </a:p>
          <a:p>
            <a:r>
              <a:rPr lang="en-US" dirty="0"/>
              <a:t>Previously, we have to import new animation package through the command “</a:t>
            </a:r>
            <a:r>
              <a:rPr lang="en-US" b="1" dirty="0" err="1"/>
              <a:t>npm</a:t>
            </a:r>
            <a:r>
              <a:rPr lang="en-US" b="1" dirty="0"/>
              <a:t> install –</a:t>
            </a:r>
            <a:r>
              <a:rPr lang="en-US" b="1" dirty="0" err="1"/>
              <a:t>save@angular</a:t>
            </a:r>
            <a:r>
              <a:rPr lang="en-US" b="1" dirty="0"/>
              <a:t>/animations</a:t>
            </a:r>
            <a:r>
              <a:rPr lang="en-US" dirty="0"/>
              <a:t>.”</a:t>
            </a:r>
          </a:p>
          <a:p>
            <a:r>
              <a:rPr lang="en-US" dirty="0"/>
              <a:t>Then, add the </a:t>
            </a:r>
            <a:r>
              <a:rPr lang="en-US" b="1" dirty="0" err="1"/>
              <a:t>BrowserAnimationsModule</a:t>
            </a:r>
            <a:r>
              <a:rPr lang="en-US" dirty="0"/>
              <a:t> to our </a:t>
            </a:r>
            <a:r>
              <a:rPr lang="en-US" b="1" dirty="0"/>
              <a:t>imports[]</a:t>
            </a:r>
            <a:r>
              <a:rPr lang="en-US" dirty="0"/>
              <a:t> array in </a:t>
            </a:r>
            <a:r>
              <a:rPr lang="en-US" b="1" dirty="0" err="1"/>
              <a:t>AppModule</a:t>
            </a:r>
            <a:r>
              <a:rPr lang="en-US" dirty="0"/>
              <a:t>.</a:t>
            </a:r>
          </a:p>
          <a:p>
            <a:r>
              <a:rPr lang="en-US" dirty="0"/>
              <a:t>The module needs to be imported from </a:t>
            </a:r>
            <a:r>
              <a:rPr lang="en-US" b="1" dirty="0"/>
              <a:t>@angular/platform-browser/animations’ </a:t>
            </a:r>
            <a:r>
              <a:rPr lang="en-US" dirty="0"/>
              <a:t>=&gt; import </a:t>
            </a:r>
            <a:r>
              <a:rPr lang="en-US" b="1" dirty="0"/>
              <a:t>{ </a:t>
            </a:r>
            <a:r>
              <a:rPr lang="en-US" b="1" dirty="0" err="1"/>
              <a:t>BrowserAnimationsModule</a:t>
            </a:r>
            <a:r>
              <a:rPr lang="en-US" b="1" dirty="0"/>
              <a:t> }</a:t>
            </a:r>
            <a:r>
              <a:rPr lang="en-US" dirty="0"/>
              <a:t> from </a:t>
            </a:r>
            <a:r>
              <a:rPr lang="en-US" b="1" dirty="0"/>
              <a:t>‘@angular/platform-browser/animations</a:t>
            </a:r>
            <a:r>
              <a:rPr lang="en-US" dirty="0"/>
              <a:t>’( in </a:t>
            </a:r>
            <a:r>
              <a:rPr lang="en-US" dirty="0" err="1"/>
              <a:t>AppModule</a:t>
            </a:r>
            <a:r>
              <a:rPr lang="en-US" dirty="0"/>
              <a:t>).</a:t>
            </a:r>
          </a:p>
          <a:p>
            <a:r>
              <a:rPr lang="en-US" dirty="0"/>
              <a:t>After that, we import </a:t>
            </a:r>
            <a:r>
              <a:rPr lang="en-US" b="1" dirty="0"/>
              <a:t>trigger, state, style</a:t>
            </a:r>
            <a:r>
              <a:rPr lang="en-US" dirty="0"/>
              <a:t>, etc. from </a:t>
            </a:r>
            <a:r>
              <a:rPr lang="en-US" b="1" dirty="0"/>
              <a:t>@angular/animations</a:t>
            </a:r>
            <a:r>
              <a:rPr lang="en-US" dirty="0"/>
              <a:t> instead of </a:t>
            </a:r>
            <a:r>
              <a:rPr lang="en-US" b="1" dirty="0"/>
              <a:t>@angular/core.</a:t>
            </a:r>
            <a:endParaRPr lang="en-US" dirty="0"/>
          </a:p>
          <a:p>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82</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646331"/>
          </a:xfrm>
          <a:prstGeom prst="rect">
            <a:avLst/>
          </a:prstGeom>
        </p:spPr>
        <p:txBody>
          <a:bodyPr wrap="square">
            <a:spAutoFit/>
          </a:bodyPr>
          <a:lstStyle/>
          <a:p>
            <a:endParaRPr lang="en-US" dirty="0"/>
          </a:p>
          <a:p>
            <a:endParaRPr lang="en-US" dirty="0"/>
          </a:p>
        </p:txBody>
      </p:sp>
    </p:spTree>
    <p:extLst>
      <p:ext uri="{BB962C8B-B14F-4D97-AF65-F5344CB8AC3E}">
        <p14:creationId xmlns:p14="http://schemas.microsoft.com/office/powerpoint/2010/main" val="84098824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Animations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endParaRPr lang="en-US" b="1" dirty="0"/>
          </a:p>
          <a:p>
            <a:endParaRPr lang="en-US" b="1" dirty="0"/>
          </a:p>
          <a:p>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83</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646331"/>
          </a:xfrm>
          <a:prstGeom prst="rect">
            <a:avLst/>
          </a:prstGeom>
        </p:spPr>
        <p:txBody>
          <a:bodyPr wrap="square">
            <a:spAutoFit/>
          </a:bodyPr>
          <a:lstStyle/>
          <a:p>
            <a:endParaRPr lang="en-US" dirty="0"/>
          </a:p>
          <a:p>
            <a:endParaRPr lang="en-US" dirty="0"/>
          </a:p>
        </p:txBody>
      </p:sp>
      <p:pic>
        <p:nvPicPr>
          <p:cNvPr id="3" name="Picture 2">
            <a:extLst>
              <a:ext uri="{FF2B5EF4-FFF2-40B4-BE49-F238E27FC236}">
                <a16:creationId xmlns:a16="http://schemas.microsoft.com/office/drawing/2014/main" id="{7C0C961D-D327-4A0E-AEA2-05365E4B24F1}"/>
              </a:ext>
            </a:extLst>
          </p:cNvPr>
          <p:cNvPicPr>
            <a:picLocks noChangeAspect="1"/>
          </p:cNvPicPr>
          <p:nvPr/>
        </p:nvPicPr>
        <p:blipFill>
          <a:blip r:embed="rId2"/>
          <a:stretch>
            <a:fillRect/>
          </a:stretch>
        </p:blipFill>
        <p:spPr>
          <a:xfrm>
            <a:off x="492642" y="1089705"/>
            <a:ext cx="7813158" cy="3981450"/>
          </a:xfrm>
          <a:prstGeom prst="rect">
            <a:avLst/>
          </a:prstGeom>
        </p:spPr>
      </p:pic>
    </p:spTree>
    <p:extLst>
      <p:ext uri="{BB962C8B-B14F-4D97-AF65-F5344CB8AC3E}">
        <p14:creationId xmlns:p14="http://schemas.microsoft.com/office/powerpoint/2010/main" val="40339119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Animations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endParaRPr lang="en-US" b="1" dirty="0"/>
          </a:p>
          <a:p>
            <a:endParaRPr lang="en-US" b="1" dirty="0"/>
          </a:p>
          <a:p>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84</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646331"/>
          </a:xfrm>
          <a:prstGeom prst="rect">
            <a:avLst/>
          </a:prstGeom>
        </p:spPr>
        <p:txBody>
          <a:bodyPr wrap="square">
            <a:spAutoFit/>
          </a:bodyPr>
          <a:lstStyle/>
          <a:p>
            <a:endParaRPr lang="en-US" dirty="0"/>
          </a:p>
          <a:p>
            <a:endParaRPr lang="en-US" dirty="0"/>
          </a:p>
        </p:txBody>
      </p:sp>
      <p:pic>
        <p:nvPicPr>
          <p:cNvPr id="5" name="Picture 4">
            <a:extLst>
              <a:ext uri="{FF2B5EF4-FFF2-40B4-BE49-F238E27FC236}">
                <a16:creationId xmlns:a16="http://schemas.microsoft.com/office/drawing/2014/main" id="{9BFB4740-9559-4528-A0F1-6999420F8B02}"/>
              </a:ext>
            </a:extLst>
          </p:cNvPr>
          <p:cNvPicPr>
            <a:picLocks noChangeAspect="1"/>
          </p:cNvPicPr>
          <p:nvPr/>
        </p:nvPicPr>
        <p:blipFill>
          <a:blip r:embed="rId2"/>
          <a:stretch>
            <a:fillRect/>
          </a:stretch>
        </p:blipFill>
        <p:spPr>
          <a:xfrm>
            <a:off x="457200" y="990600"/>
            <a:ext cx="7334250" cy="4186237"/>
          </a:xfrm>
          <a:prstGeom prst="rect">
            <a:avLst/>
          </a:prstGeom>
        </p:spPr>
      </p:pic>
    </p:spTree>
    <p:extLst>
      <p:ext uri="{BB962C8B-B14F-4D97-AF65-F5344CB8AC3E}">
        <p14:creationId xmlns:p14="http://schemas.microsoft.com/office/powerpoint/2010/main" val="15493128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Animations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endParaRPr lang="en-US" b="1" dirty="0"/>
          </a:p>
          <a:p>
            <a:endParaRPr lang="en-US" b="1" dirty="0"/>
          </a:p>
          <a:p>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85</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646331"/>
          </a:xfrm>
          <a:prstGeom prst="rect">
            <a:avLst/>
          </a:prstGeom>
        </p:spPr>
        <p:txBody>
          <a:bodyPr wrap="square">
            <a:spAutoFit/>
          </a:bodyPr>
          <a:lstStyle/>
          <a:p>
            <a:endParaRPr lang="en-US" dirty="0"/>
          </a:p>
          <a:p>
            <a:endParaRPr lang="en-US" dirty="0"/>
          </a:p>
        </p:txBody>
      </p:sp>
      <p:pic>
        <p:nvPicPr>
          <p:cNvPr id="3" name="Picture 2">
            <a:extLst>
              <a:ext uri="{FF2B5EF4-FFF2-40B4-BE49-F238E27FC236}">
                <a16:creationId xmlns:a16="http://schemas.microsoft.com/office/drawing/2014/main" id="{C86A418B-659B-4C9B-88DE-320E2F0144B7}"/>
              </a:ext>
            </a:extLst>
          </p:cNvPr>
          <p:cNvPicPr>
            <a:picLocks noChangeAspect="1"/>
          </p:cNvPicPr>
          <p:nvPr/>
        </p:nvPicPr>
        <p:blipFill>
          <a:blip r:embed="rId2"/>
          <a:stretch>
            <a:fillRect/>
          </a:stretch>
        </p:blipFill>
        <p:spPr>
          <a:xfrm>
            <a:off x="457200" y="838199"/>
            <a:ext cx="7291387" cy="4367213"/>
          </a:xfrm>
          <a:prstGeom prst="rect">
            <a:avLst/>
          </a:prstGeom>
        </p:spPr>
      </p:pic>
    </p:spTree>
    <p:extLst>
      <p:ext uri="{BB962C8B-B14F-4D97-AF65-F5344CB8AC3E}">
        <p14:creationId xmlns:p14="http://schemas.microsoft.com/office/powerpoint/2010/main" val="5994927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Animations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endParaRPr lang="en-US" b="1" dirty="0"/>
          </a:p>
          <a:p>
            <a:endParaRPr lang="en-US" b="1" dirty="0"/>
          </a:p>
          <a:p>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86</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646331"/>
          </a:xfrm>
          <a:prstGeom prst="rect">
            <a:avLst/>
          </a:prstGeom>
        </p:spPr>
        <p:txBody>
          <a:bodyPr wrap="square">
            <a:spAutoFit/>
          </a:bodyPr>
          <a:lstStyle/>
          <a:p>
            <a:endParaRPr lang="en-US" dirty="0"/>
          </a:p>
          <a:p>
            <a:endParaRPr lang="en-US" dirty="0"/>
          </a:p>
        </p:txBody>
      </p:sp>
      <p:pic>
        <p:nvPicPr>
          <p:cNvPr id="5" name="Picture 4">
            <a:extLst>
              <a:ext uri="{FF2B5EF4-FFF2-40B4-BE49-F238E27FC236}">
                <a16:creationId xmlns:a16="http://schemas.microsoft.com/office/drawing/2014/main" id="{2C9C50E1-3A60-4B80-8063-F1594161A892}"/>
              </a:ext>
            </a:extLst>
          </p:cNvPr>
          <p:cNvPicPr>
            <a:picLocks noChangeAspect="1"/>
          </p:cNvPicPr>
          <p:nvPr/>
        </p:nvPicPr>
        <p:blipFill>
          <a:blip r:embed="rId2"/>
          <a:stretch>
            <a:fillRect/>
          </a:stretch>
        </p:blipFill>
        <p:spPr>
          <a:xfrm>
            <a:off x="1219200" y="1295399"/>
            <a:ext cx="7086600" cy="4142935"/>
          </a:xfrm>
          <a:prstGeom prst="rect">
            <a:avLst/>
          </a:prstGeom>
        </p:spPr>
      </p:pic>
    </p:spTree>
    <p:extLst>
      <p:ext uri="{BB962C8B-B14F-4D97-AF65-F5344CB8AC3E}">
        <p14:creationId xmlns:p14="http://schemas.microsoft.com/office/powerpoint/2010/main" val="7745928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Animations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endParaRPr lang="en-US" b="1" dirty="0"/>
          </a:p>
          <a:p>
            <a:endParaRPr lang="en-US" b="1" dirty="0"/>
          </a:p>
          <a:p>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87</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646331"/>
          </a:xfrm>
          <a:prstGeom prst="rect">
            <a:avLst/>
          </a:prstGeom>
        </p:spPr>
        <p:txBody>
          <a:bodyPr wrap="square">
            <a:spAutoFit/>
          </a:bodyPr>
          <a:lstStyle/>
          <a:p>
            <a:endParaRPr lang="en-US" dirty="0"/>
          </a:p>
          <a:p>
            <a:endParaRPr lang="en-US" dirty="0"/>
          </a:p>
        </p:txBody>
      </p:sp>
      <p:pic>
        <p:nvPicPr>
          <p:cNvPr id="3" name="Picture 2">
            <a:extLst>
              <a:ext uri="{FF2B5EF4-FFF2-40B4-BE49-F238E27FC236}">
                <a16:creationId xmlns:a16="http://schemas.microsoft.com/office/drawing/2014/main" id="{7D382170-3FBD-415E-846C-02D215A2D303}"/>
              </a:ext>
            </a:extLst>
          </p:cNvPr>
          <p:cNvPicPr>
            <a:picLocks noChangeAspect="1"/>
          </p:cNvPicPr>
          <p:nvPr/>
        </p:nvPicPr>
        <p:blipFill>
          <a:blip r:embed="rId2"/>
          <a:stretch>
            <a:fillRect/>
          </a:stretch>
        </p:blipFill>
        <p:spPr>
          <a:xfrm>
            <a:off x="1247775" y="747712"/>
            <a:ext cx="6648450" cy="5362575"/>
          </a:xfrm>
          <a:prstGeom prst="rect">
            <a:avLst/>
          </a:prstGeom>
        </p:spPr>
      </p:pic>
    </p:spTree>
    <p:extLst>
      <p:ext uri="{BB962C8B-B14F-4D97-AF65-F5344CB8AC3E}">
        <p14:creationId xmlns:p14="http://schemas.microsoft.com/office/powerpoint/2010/main" val="261458600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Animations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endParaRPr lang="en-US" b="1" dirty="0"/>
          </a:p>
          <a:p>
            <a:endParaRPr lang="en-US" b="1" dirty="0"/>
          </a:p>
          <a:p>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88</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646331"/>
          </a:xfrm>
          <a:prstGeom prst="rect">
            <a:avLst/>
          </a:prstGeom>
        </p:spPr>
        <p:txBody>
          <a:bodyPr wrap="square">
            <a:spAutoFit/>
          </a:bodyPr>
          <a:lstStyle/>
          <a:p>
            <a:endParaRPr lang="en-US" dirty="0"/>
          </a:p>
          <a:p>
            <a:endParaRPr lang="en-US" dirty="0"/>
          </a:p>
        </p:txBody>
      </p:sp>
      <p:pic>
        <p:nvPicPr>
          <p:cNvPr id="5" name="Picture 4">
            <a:extLst>
              <a:ext uri="{FF2B5EF4-FFF2-40B4-BE49-F238E27FC236}">
                <a16:creationId xmlns:a16="http://schemas.microsoft.com/office/drawing/2014/main" id="{A890FBF3-8EB7-4DE9-97CC-95C60499C8E1}"/>
              </a:ext>
            </a:extLst>
          </p:cNvPr>
          <p:cNvPicPr>
            <a:picLocks noChangeAspect="1"/>
          </p:cNvPicPr>
          <p:nvPr/>
        </p:nvPicPr>
        <p:blipFill>
          <a:blip r:embed="rId2"/>
          <a:stretch>
            <a:fillRect/>
          </a:stretch>
        </p:blipFill>
        <p:spPr>
          <a:xfrm>
            <a:off x="457200" y="1042987"/>
            <a:ext cx="7353300" cy="4772025"/>
          </a:xfrm>
          <a:prstGeom prst="rect">
            <a:avLst/>
          </a:prstGeom>
        </p:spPr>
      </p:pic>
      <p:pic>
        <p:nvPicPr>
          <p:cNvPr id="6" name="Picture 5">
            <a:extLst>
              <a:ext uri="{FF2B5EF4-FFF2-40B4-BE49-F238E27FC236}">
                <a16:creationId xmlns:a16="http://schemas.microsoft.com/office/drawing/2014/main" id="{BF6B1FD3-9180-4A45-9FD5-F05E9DB6F356}"/>
              </a:ext>
            </a:extLst>
          </p:cNvPr>
          <p:cNvPicPr>
            <a:picLocks noChangeAspect="1"/>
          </p:cNvPicPr>
          <p:nvPr/>
        </p:nvPicPr>
        <p:blipFill>
          <a:blip r:embed="rId3"/>
          <a:stretch>
            <a:fillRect/>
          </a:stretch>
        </p:blipFill>
        <p:spPr>
          <a:xfrm>
            <a:off x="4132078" y="3781425"/>
            <a:ext cx="2257425" cy="1400175"/>
          </a:xfrm>
          <a:prstGeom prst="rect">
            <a:avLst/>
          </a:prstGeom>
        </p:spPr>
      </p:pic>
    </p:spTree>
    <p:extLst>
      <p:ext uri="{BB962C8B-B14F-4D97-AF65-F5344CB8AC3E}">
        <p14:creationId xmlns:p14="http://schemas.microsoft.com/office/powerpoint/2010/main" val="30816138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Animations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endParaRPr lang="en-US" b="1" dirty="0"/>
          </a:p>
          <a:p>
            <a:endParaRPr lang="en-US" b="1" dirty="0"/>
          </a:p>
          <a:p>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89</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646331"/>
          </a:xfrm>
          <a:prstGeom prst="rect">
            <a:avLst/>
          </a:prstGeom>
        </p:spPr>
        <p:txBody>
          <a:bodyPr wrap="square">
            <a:spAutoFit/>
          </a:bodyPr>
          <a:lstStyle/>
          <a:p>
            <a:endParaRPr lang="en-US" dirty="0"/>
          </a:p>
          <a:p>
            <a:endParaRPr lang="en-US" dirty="0"/>
          </a:p>
        </p:txBody>
      </p:sp>
      <p:pic>
        <p:nvPicPr>
          <p:cNvPr id="3" name="Picture 2">
            <a:extLst>
              <a:ext uri="{FF2B5EF4-FFF2-40B4-BE49-F238E27FC236}">
                <a16:creationId xmlns:a16="http://schemas.microsoft.com/office/drawing/2014/main" id="{EEA56C94-D352-481F-89BE-B8D743F9C203}"/>
              </a:ext>
            </a:extLst>
          </p:cNvPr>
          <p:cNvPicPr>
            <a:picLocks noChangeAspect="1"/>
          </p:cNvPicPr>
          <p:nvPr/>
        </p:nvPicPr>
        <p:blipFill>
          <a:blip r:embed="rId2"/>
          <a:stretch>
            <a:fillRect/>
          </a:stretch>
        </p:blipFill>
        <p:spPr>
          <a:xfrm>
            <a:off x="838201" y="842962"/>
            <a:ext cx="6996112" cy="5172075"/>
          </a:xfrm>
          <a:prstGeom prst="rect">
            <a:avLst/>
          </a:prstGeom>
        </p:spPr>
      </p:pic>
    </p:spTree>
    <p:extLst>
      <p:ext uri="{BB962C8B-B14F-4D97-AF65-F5344CB8AC3E}">
        <p14:creationId xmlns:p14="http://schemas.microsoft.com/office/powerpoint/2010/main" val="1594168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Architecture essentials – Contin…</a:t>
            </a:r>
            <a:br>
              <a:rPr lang="en-US" dirty="0"/>
            </a:br>
            <a:endParaRPr lang="en-US" dirty="0"/>
          </a:p>
        </p:txBody>
      </p:sp>
      <p:sp>
        <p:nvSpPr>
          <p:cNvPr id="7" name="Text Placeholder 6"/>
          <p:cNvSpPr>
            <a:spLocks noGrp="1"/>
          </p:cNvSpPr>
          <p:nvPr>
            <p:ph type="body" sz="quarter" idx="10"/>
          </p:nvPr>
        </p:nvSpPr>
        <p:spPr>
          <a:xfrm>
            <a:off x="152400" y="685800"/>
            <a:ext cx="8839200" cy="4953000"/>
          </a:xfrm>
        </p:spPr>
        <p:txBody>
          <a:bodyPr/>
          <a:lstStyle/>
          <a:p>
            <a:r>
              <a:rPr lang="en-US" b="1" dirty="0"/>
              <a:t> 3. Templates :</a:t>
            </a:r>
          </a:p>
          <a:p>
            <a:endParaRPr lang="en-US" dirty="0"/>
          </a:p>
          <a:p>
            <a:pPr marL="285750" indent="-285750">
              <a:buFont typeface="Wingdings" panose="05000000000000000000" pitchFamily="2" charset="2"/>
              <a:buChar char="Ø"/>
            </a:pPr>
            <a:r>
              <a:rPr lang="en-US" dirty="0"/>
              <a:t>The angular template integrates the HTML with Angular mark-up that can modify HTML elements before they are displayed. It provides program logic, and binding mark-up connects to your application data and the DOM.</a:t>
            </a:r>
          </a:p>
          <a:p>
            <a:endParaRPr lang="en-US" dirty="0"/>
          </a:p>
        </p:txBody>
      </p:sp>
      <p:sp>
        <p:nvSpPr>
          <p:cNvPr id="3" name="Text Placeholder 2"/>
          <p:cNvSpPr>
            <a:spLocks noGrp="1"/>
          </p:cNvSpPr>
          <p:nvPr>
            <p:ph type="body" sz="quarter" idx="11"/>
          </p:nvPr>
        </p:nvSpPr>
        <p:spPr/>
        <p:txBody>
          <a:bodyPr/>
          <a:lstStyle/>
          <a:p>
            <a:r>
              <a:rPr lang="en-US" dirty="0"/>
              <a:t>	</a:t>
            </a:r>
          </a:p>
          <a:p>
            <a:endParaRPr lang="en-US" dirty="0"/>
          </a:p>
        </p:txBody>
      </p:sp>
      <p:sp>
        <p:nvSpPr>
          <p:cNvPr id="22" name="TextBox 21"/>
          <p:cNvSpPr txBox="1"/>
          <p:nvPr/>
        </p:nvSpPr>
        <p:spPr>
          <a:xfrm>
            <a:off x="4787673" y="4267200"/>
            <a:ext cx="2823482" cy="369332"/>
          </a:xfrm>
          <a:prstGeom prst="rect">
            <a:avLst/>
          </a:prstGeom>
          <a:noFill/>
        </p:spPr>
        <p:txBody>
          <a:bodyPr wrap="square" rtlCol="0">
            <a:spAutoFit/>
          </a:bodyPr>
          <a:lstStyle/>
          <a:p>
            <a:pPr algn="ctr"/>
            <a:r>
              <a:rPr lang="en-US" i="1" dirty="0">
                <a:solidFill>
                  <a:schemeClr val="bg1"/>
                </a:solidFill>
              </a:rPr>
              <a:t>Click here for the answer</a:t>
            </a:r>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9</a:t>
            </a:fld>
            <a:r>
              <a:rPr lang="en-US"/>
              <a:t> -</a:t>
            </a:r>
          </a:p>
        </p:txBody>
      </p:sp>
      <p:pic>
        <p:nvPicPr>
          <p:cNvPr id="4" name="Picture 3">
            <a:extLst>
              <a:ext uri="{FF2B5EF4-FFF2-40B4-BE49-F238E27FC236}">
                <a16:creationId xmlns:a16="http://schemas.microsoft.com/office/drawing/2014/main" id="{6E20CC21-F4CE-4CF8-9ED5-6F3421A2DD3D}"/>
              </a:ext>
            </a:extLst>
          </p:cNvPr>
          <p:cNvPicPr>
            <a:picLocks noChangeAspect="1"/>
          </p:cNvPicPr>
          <p:nvPr/>
        </p:nvPicPr>
        <p:blipFill>
          <a:blip r:embed="rId2"/>
          <a:stretch>
            <a:fillRect/>
          </a:stretch>
        </p:blipFill>
        <p:spPr>
          <a:xfrm>
            <a:off x="2057400" y="2286000"/>
            <a:ext cx="4419600" cy="1477617"/>
          </a:xfrm>
          <a:prstGeom prst="rect">
            <a:avLst/>
          </a:prstGeom>
        </p:spPr>
      </p:pic>
    </p:spTree>
    <p:extLst>
      <p:ext uri="{BB962C8B-B14F-4D97-AF65-F5344CB8AC3E}">
        <p14:creationId xmlns:p14="http://schemas.microsoft.com/office/powerpoint/2010/main" val="2121460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Animations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endParaRPr lang="en-US" b="1" dirty="0"/>
          </a:p>
          <a:p>
            <a:endParaRPr lang="en-US" b="1" dirty="0"/>
          </a:p>
          <a:p>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90</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646331"/>
          </a:xfrm>
          <a:prstGeom prst="rect">
            <a:avLst/>
          </a:prstGeom>
        </p:spPr>
        <p:txBody>
          <a:bodyPr wrap="square">
            <a:spAutoFit/>
          </a:bodyPr>
          <a:lstStyle/>
          <a:p>
            <a:endParaRPr lang="en-US" dirty="0"/>
          </a:p>
          <a:p>
            <a:endParaRPr lang="en-US" dirty="0"/>
          </a:p>
        </p:txBody>
      </p:sp>
      <p:pic>
        <p:nvPicPr>
          <p:cNvPr id="5" name="Picture 4">
            <a:extLst>
              <a:ext uri="{FF2B5EF4-FFF2-40B4-BE49-F238E27FC236}">
                <a16:creationId xmlns:a16="http://schemas.microsoft.com/office/drawing/2014/main" id="{1D53E2B3-E749-4E66-A599-98EDCC80EE03}"/>
              </a:ext>
            </a:extLst>
          </p:cNvPr>
          <p:cNvPicPr>
            <a:picLocks noChangeAspect="1"/>
          </p:cNvPicPr>
          <p:nvPr/>
        </p:nvPicPr>
        <p:blipFill>
          <a:blip r:embed="rId2"/>
          <a:stretch>
            <a:fillRect/>
          </a:stretch>
        </p:blipFill>
        <p:spPr>
          <a:xfrm>
            <a:off x="1262062" y="604837"/>
            <a:ext cx="6619875" cy="5648325"/>
          </a:xfrm>
          <a:prstGeom prst="rect">
            <a:avLst/>
          </a:prstGeom>
        </p:spPr>
      </p:pic>
    </p:spTree>
    <p:extLst>
      <p:ext uri="{BB962C8B-B14F-4D97-AF65-F5344CB8AC3E}">
        <p14:creationId xmlns:p14="http://schemas.microsoft.com/office/powerpoint/2010/main" val="211372104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Animations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endParaRPr lang="en-US" b="1" dirty="0"/>
          </a:p>
          <a:p>
            <a:endParaRPr lang="en-US" b="1" dirty="0"/>
          </a:p>
          <a:p>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91</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646331"/>
          </a:xfrm>
          <a:prstGeom prst="rect">
            <a:avLst/>
          </a:prstGeom>
        </p:spPr>
        <p:txBody>
          <a:bodyPr wrap="square">
            <a:spAutoFit/>
          </a:bodyPr>
          <a:lstStyle/>
          <a:p>
            <a:endParaRPr lang="en-US" dirty="0"/>
          </a:p>
          <a:p>
            <a:endParaRPr lang="en-US" dirty="0"/>
          </a:p>
        </p:txBody>
      </p:sp>
      <p:pic>
        <p:nvPicPr>
          <p:cNvPr id="3" name="Picture 2">
            <a:extLst>
              <a:ext uri="{FF2B5EF4-FFF2-40B4-BE49-F238E27FC236}">
                <a16:creationId xmlns:a16="http://schemas.microsoft.com/office/drawing/2014/main" id="{56F7DA6E-6D2F-4E97-88AB-16D88C33CC70}"/>
              </a:ext>
            </a:extLst>
          </p:cNvPr>
          <p:cNvPicPr>
            <a:picLocks noChangeAspect="1"/>
          </p:cNvPicPr>
          <p:nvPr/>
        </p:nvPicPr>
        <p:blipFill>
          <a:blip r:embed="rId2"/>
          <a:stretch>
            <a:fillRect/>
          </a:stretch>
        </p:blipFill>
        <p:spPr>
          <a:xfrm>
            <a:off x="457200" y="838199"/>
            <a:ext cx="8001000" cy="4743451"/>
          </a:xfrm>
          <a:prstGeom prst="rect">
            <a:avLst/>
          </a:prstGeom>
        </p:spPr>
      </p:pic>
    </p:spTree>
    <p:extLst>
      <p:ext uri="{BB962C8B-B14F-4D97-AF65-F5344CB8AC3E}">
        <p14:creationId xmlns:p14="http://schemas.microsoft.com/office/powerpoint/2010/main" val="210149664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Animations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endParaRPr lang="en-US" b="1" dirty="0"/>
          </a:p>
          <a:p>
            <a:endParaRPr lang="en-US" b="1" dirty="0"/>
          </a:p>
          <a:p>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92</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04800" y="838200"/>
            <a:ext cx="8001000" cy="1200329"/>
          </a:xfrm>
          <a:prstGeom prst="rect">
            <a:avLst/>
          </a:prstGeom>
        </p:spPr>
        <p:txBody>
          <a:bodyPr wrap="square">
            <a:spAutoFit/>
          </a:bodyPr>
          <a:lstStyle/>
          <a:p>
            <a:endParaRPr lang="en-US" dirty="0"/>
          </a:p>
          <a:p>
            <a:r>
              <a:rPr lang="en-US" dirty="0"/>
              <a:t>Example: </a:t>
            </a:r>
            <a:r>
              <a:rPr lang="en-US" dirty="0">
                <a:hlinkClick r:id="rId2"/>
              </a:rPr>
              <a:t>https://stackblitz.com/angular/mkqrxnyekjx?file=src%2Fapp%2Fapp.component.ts</a:t>
            </a:r>
            <a:endParaRPr lang="en-US" dirty="0"/>
          </a:p>
          <a:p>
            <a:endParaRPr lang="en-US" dirty="0"/>
          </a:p>
        </p:txBody>
      </p:sp>
    </p:spTree>
    <p:extLst>
      <p:ext uri="{BB962C8B-B14F-4D97-AF65-F5344CB8AC3E}">
        <p14:creationId xmlns:p14="http://schemas.microsoft.com/office/powerpoint/2010/main" val="295382111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CLI Commands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93</a:t>
            </a:fld>
            <a:r>
              <a:rPr lang="en-US"/>
              <a:t> -</a:t>
            </a:r>
          </a:p>
        </p:txBody>
      </p:sp>
      <p:sp>
        <p:nvSpPr>
          <p:cNvPr id="4" name="Rectangle 3">
            <a:extLst>
              <a:ext uri="{FF2B5EF4-FFF2-40B4-BE49-F238E27FC236}">
                <a16:creationId xmlns:a16="http://schemas.microsoft.com/office/drawing/2014/main" id="{C5D6DA71-9DDD-47DD-BF99-1ED12603549E}"/>
              </a:ext>
            </a:extLst>
          </p:cNvPr>
          <p:cNvSpPr/>
          <p:nvPr/>
        </p:nvSpPr>
        <p:spPr>
          <a:xfrm>
            <a:off x="381000" y="833735"/>
            <a:ext cx="8001000" cy="923330"/>
          </a:xfrm>
          <a:prstGeom prst="rect">
            <a:avLst/>
          </a:prstGeom>
        </p:spPr>
        <p:txBody>
          <a:bodyPr wrap="square">
            <a:spAutoFit/>
          </a:bodyPr>
          <a:lstStyle/>
          <a:p>
            <a:pPr marL="285750" indent="-285750">
              <a:buFont typeface="Wingdings" panose="05000000000000000000" pitchFamily="2" charset="2"/>
              <a:buChar char="Ø"/>
            </a:pPr>
            <a:r>
              <a:rPr lang="en-US" dirty="0"/>
              <a:t>Angular CLI is a command-line interface which is used to initialize, develop, and maintain Angular applications. We can use these Command on command prompt or consequentially by an associated UI.  i.e., Angular Console.</a:t>
            </a:r>
            <a:endParaRPr lang="en-US" b="0" i="0" dirty="0">
              <a:solidFill>
                <a:srgbClr val="3A3A3A"/>
              </a:solidFill>
              <a:effectLst/>
              <a:latin typeface="-apple-system"/>
            </a:endParaRPr>
          </a:p>
        </p:txBody>
      </p:sp>
      <p:pic>
        <p:nvPicPr>
          <p:cNvPr id="3" name="Picture 2">
            <a:extLst>
              <a:ext uri="{FF2B5EF4-FFF2-40B4-BE49-F238E27FC236}">
                <a16:creationId xmlns:a16="http://schemas.microsoft.com/office/drawing/2014/main" id="{A722D5D7-3360-4068-8719-8F97B6173F9A}"/>
              </a:ext>
            </a:extLst>
          </p:cNvPr>
          <p:cNvPicPr>
            <a:picLocks noChangeAspect="1"/>
          </p:cNvPicPr>
          <p:nvPr/>
        </p:nvPicPr>
        <p:blipFill>
          <a:blip r:embed="rId2"/>
          <a:stretch>
            <a:fillRect/>
          </a:stretch>
        </p:blipFill>
        <p:spPr>
          <a:xfrm>
            <a:off x="411126" y="1728455"/>
            <a:ext cx="8504274" cy="4766810"/>
          </a:xfrm>
          <a:prstGeom prst="rect">
            <a:avLst/>
          </a:prstGeom>
        </p:spPr>
      </p:pic>
    </p:spTree>
    <p:extLst>
      <p:ext uri="{BB962C8B-B14F-4D97-AF65-F5344CB8AC3E}">
        <p14:creationId xmlns:p14="http://schemas.microsoft.com/office/powerpoint/2010/main" val="125127331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CLI Commands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94</a:t>
            </a:fld>
            <a:r>
              <a:rPr lang="en-US"/>
              <a:t> -</a:t>
            </a:r>
          </a:p>
        </p:txBody>
      </p:sp>
      <p:pic>
        <p:nvPicPr>
          <p:cNvPr id="5" name="Picture 4">
            <a:extLst>
              <a:ext uri="{FF2B5EF4-FFF2-40B4-BE49-F238E27FC236}">
                <a16:creationId xmlns:a16="http://schemas.microsoft.com/office/drawing/2014/main" id="{EE337550-AB8A-4F14-8325-E3D0769BB3E6}"/>
              </a:ext>
            </a:extLst>
          </p:cNvPr>
          <p:cNvPicPr>
            <a:picLocks noChangeAspect="1"/>
          </p:cNvPicPr>
          <p:nvPr/>
        </p:nvPicPr>
        <p:blipFill>
          <a:blip r:embed="rId2"/>
          <a:stretch>
            <a:fillRect/>
          </a:stretch>
        </p:blipFill>
        <p:spPr>
          <a:xfrm>
            <a:off x="228600" y="1295401"/>
            <a:ext cx="8534400" cy="3962399"/>
          </a:xfrm>
          <a:prstGeom prst="rect">
            <a:avLst/>
          </a:prstGeom>
        </p:spPr>
      </p:pic>
      <p:sp>
        <p:nvSpPr>
          <p:cNvPr id="6" name="TextBox 5">
            <a:extLst>
              <a:ext uri="{FF2B5EF4-FFF2-40B4-BE49-F238E27FC236}">
                <a16:creationId xmlns:a16="http://schemas.microsoft.com/office/drawing/2014/main" id="{9125BE3C-36F3-4F0A-859A-98BC2F4DBE3B}"/>
              </a:ext>
            </a:extLst>
          </p:cNvPr>
          <p:cNvSpPr txBox="1"/>
          <p:nvPr/>
        </p:nvSpPr>
        <p:spPr>
          <a:xfrm>
            <a:off x="5181600" y="4114800"/>
            <a:ext cx="838200" cy="369332"/>
          </a:xfrm>
          <a:prstGeom prst="rect">
            <a:avLst/>
          </a:prstGeom>
          <a:noFill/>
        </p:spPr>
        <p:txBody>
          <a:bodyPr wrap="square" rtlCol="0">
            <a:spAutoFit/>
          </a:bodyPr>
          <a:lstStyle/>
          <a:p>
            <a:r>
              <a:rPr lang="en-US" dirty="0"/>
              <a:t>shows</a:t>
            </a:r>
          </a:p>
        </p:txBody>
      </p:sp>
    </p:spTree>
    <p:extLst>
      <p:ext uri="{BB962C8B-B14F-4D97-AF65-F5344CB8AC3E}">
        <p14:creationId xmlns:p14="http://schemas.microsoft.com/office/powerpoint/2010/main" val="418245379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CLI Commands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95</a:t>
            </a:fld>
            <a:r>
              <a:rPr lang="en-US"/>
              <a:t> -</a:t>
            </a:r>
          </a:p>
        </p:txBody>
      </p:sp>
      <p:pic>
        <p:nvPicPr>
          <p:cNvPr id="3" name="Picture 2">
            <a:extLst>
              <a:ext uri="{FF2B5EF4-FFF2-40B4-BE49-F238E27FC236}">
                <a16:creationId xmlns:a16="http://schemas.microsoft.com/office/drawing/2014/main" id="{AA029659-EC6E-4F5E-9778-84F4ABB3DA6F}"/>
              </a:ext>
            </a:extLst>
          </p:cNvPr>
          <p:cNvPicPr>
            <a:picLocks noChangeAspect="1"/>
          </p:cNvPicPr>
          <p:nvPr/>
        </p:nvPicPr>
        <p:blipFill>
          <a:blip r:embed="rId2"/>
          <a:stretch>
            <a:fillRect/>
          </a:stretch>
        </p:blipFill>
        <p:spPr>
          <a:xfrm>
            <a:off x="304800" y="838200"/>
            <a:ext cx="7924800" cy="4752975"/>
          </a:xfrm>
          <a:prstGeom prst="rect">
            <a:avLst/>
          </a:prstGeom>
        </p:spPr>
      </p:pic>
    </p:spTree>
    <p:extLst>
      <p:ext uri="{BB962C8B-B14F-4D97-AF65-F5344CB8AC3E}">
        <p14:creationId xmlns:p14="http://schemas.microsoft.com/office/powerpoint/2010/main" val="175932918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CLI Commands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96</a:t>
            </a:fld>
            <a:r>
              <a:rPr lang="en-US"/>
              <a:t> -</a:t>
            </a:r>
          </a:p>
        </p:txBody>
      </p:sp>
      <p:pic>
        <p:nvPicPr>
          <p:cNvPr id="4" name="Picture 3">
            <a:extLst>
              <a:ext uri="{FF2B5EF4-FFF2-40B4-BE49-F238E27FC236}">
                <a16:creationId xmlns:a16="http://schemas.microsoft.com/office/drawing/2014/main" id="{E7138649-F835-4AC8-8BC9-6771C2CDB8CA}"/>
              </a:ext>
            </a:extLst>
          </p:cNvPr>
          <p:cNvPicPr>
            <a:picLocks noChangeAspect="1"/>
          </p:cNvPicPr>
          <p:nvPr/>
        </p:nvPicPr>
        <p:blipFill>
          <a:blip r:embed="rId2"/>
          <a:stretch>
            <a:fillRect/>
          </a:stretch>
        </p:blipFill>
        <p:spPr>
          <a:xfrm>
            <a:off x="228600" y="762000"/>
            <a:ext cx="8534400" cy="5638800"/>
          </a:xfrm>
          <a:prstGeom prst="rect">
            <a:avLst/>
          </a:prstGeom>
        </p:spPr>
      </p:pic>
    </p:spTree>
    <p:extLst>
      <p:ext uri="{BB962C8B-B14F-4D97-AF65-F5344CB8AC3E}">
        <p14:creationId xmlns:p14="http://schemas.microsoft.com/office/powerpoint/2010/main" val="31621942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CLI Commands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97</a:t>
            </a:fld>
            <a:r>
              <a:rPr lang="en-US"/>
              <a:t> -</a:t>
            </a:r>
          </a:p>
        </p:txBody>
      </p:sp>
      <p:pic>
        <p:nvPicPr>
          <p:cNvPr id="3" name="Picture 2">
            <a:extLst>
              <a:ext uri="{FF2B5EF4-FFF2-40B4-BE49-F238E27FC236}">
                <a16:creationId xmlns:a16="http://schemas.microsoft.com/office/drawing/2014/main" id="{EE37006E-4D0B-46BF-AE68-6AE1DBFC36D9}"/>
              </a:ext>
            </a:extLst>
          </p:cNvPr>
          <p:cNvPicPr>
            <a:picLocks noChangeAspect="1"/>
          </p:cNvPicPr>
          <p:nvPr/>
        </p:nvPicPr>
        <p:blipFill>
          <a:blip r:embed="rId2"/>
          <a:stretch>
            <a:fillRect/>
          </a:stretch>
        </p:blipFill>
        <p:spPr>
          <a:xfrm>
            <a:off x="381000" y="1028700"/>
            <a:ext cx="8534400" cy="4800600"/>
          </a:xfrm>
          <a:prstGeom prst="rect">
            <a:avLst/>
          </a:prstGeom>
        </p:spPr>
      </p:pic>
    </p:spTree>
    <p:extLst>
      <p:ext uri="{BB962C8B-B14F-4D97-AF65-F5344CB8AC3E}">
        <p14:creationId xmlns:p14="http://schemas.microsoft.com/office/powerpoint/2010/main" val="53363989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CLI Commands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98</a:t>
            </a:fld>
            <a:r>
              <a:rPr lang="en-US"/>
              <a:t> -</a:t>
            </a:r>
          </a:p>
        </p:txBody>
      </p:sp>
      <p:pic>
        <p:nvPicPr>
          <p:cNvPr id="4" name="Picture 3">
            <a:extLst>
              <a:ext uri="{FF2B5EF4-FFF2-40B4-BE49-F238E27FC236}">
                <a16:creationId xmlns:a16="http://schemas.microsoft.com/office/drawing/2014/main" id="{E433A179-22E5-4AB8-A750-1A4590BFB0A8}"/>
              </a:ext>
            </a:extLst>
          </p:cNvPr>
          <p:cNvPicPr>
            <a:picLocks noChangeAspect="1"/>
          </p:cNvPicPr>
          <p:nvPr/>
        </p:nvPicPr>
        <p:blipFill>
          <a:blip r:embed="rId2"/>
          <a:stretch>
            <a:fillRect/>
          </a:stretch>
        </p:blipFill>
        <p:spPr>
          <a:xfrm>
            <a:off x="457200" y="714374"/>
            <a:ext cx="8229600" cy="5686425"/>
          </a:xfrm>
          <a:prstGeom prst="rect">
            <a:avLst/>
          </a:prstGeom>
        </p:spPr>
      </p:pic>
    </p:spTree>
    <p:extLst>
      <p:ext uri="{BB962C8B-B14F-4D97-AF65-F5344CB8AC3E}">
        <p14:creationId xmlns:p14="http://schemas.microsoft.com/office/powerpoint/2010/main" val="4704354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CLI Commands</a:t>
            </a:r>
          </a:p>
        </p:txBody>
      </p:sp>
      <p:sp>
        <p:nvSpPr>
          <p:cNvPr id="7" name="Text Placeholder 6"/>
          <p:cNvSpPr>
            <a:spLocks noGrp="1"/>
          </p:cNvSpPr>
          <p:nvPr>
            <p:ph type="body" sz="quarter" idx="10"/>
          </p:nvPr>
        </p:nvSpPr>
        <p:spPr>
          <a:xfrm>
            <a:off x="152400" y="598260"/>
            <a:ext cx="8534400" cy="4964340"/>
          </a:xfrm>
        </p:spPr>
        <p:txBody>
          <a:bodyPr/>
          <a:lstStyle/>
          <a:p>
            <a:endParaRPr lang="en-US" b="1" dirty="0"/>
          </a:p>
          <a:p>
            <a:pPr marL="285750" indent="-285750">
              <a:buFont typeface="Wingdings" panose="05000000000000000000" pitchFamily="2" charset="2"/>
              <a:buChar char="Ø"/>
            </a:pPr>
            <a:endParaRPr lang="en-US" dirty="0"/>
          </a:p>
          <a:p>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dirty="0"/>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99</a:t>
            </a:fld>
            <a:r>
              <a:rPr lang="en-US"/>
              <a:t> -</a:t>
            </a:r>
          </a:p>
        </p:txBody>
      </p:sp>
      <p:pic>
        <p:nvPicPr>
          <p:cNvPr id="3" name="Picture 2">
            <a:extLst>
              <a:ext uri="{FF2B5EF4-FFF2-40B4-BE49-F238E27FC236}">
                <a16:creationId xmlns:a16="http://schemas.microsoft.com/office/drawing/2014/main" id="{6C935D0D-6B2A-4F91-AF67-EDB674D82120}"/>
              </a:ext>
            </a:extLst>
          </p:cNvPr>
          <p:cNvPicPr>
            <a:picLocks noChangeAspect="1"/>
          </p:cNvPicPr>
          <p:nvPr/>
        </p:nvPicPr>
        <p:blipFill>
          <a:blip r:embed="rId2"/>
          <a:stretch>
            <a:fillRect/>
          </a:stretch>
        </p:blipFill>
        <p:spPr>
          <a:xfrm>
            <a:off x="304800" y="795337"/>
            <a:ext cx="8381999" cy="5605463"/>
          </a:xfrm>
          <a:prstGeom prst="rect">
            <a:avLst/>
          </a:prstGeom>
        </p:spPr>
      </p:pic>
    </p:spTree>
    <p:extLst>
      <p:ext uri="{BB962C8B-B14F-4D97-AF65-F5344CB8AC3E}">
        <p14:creationId xmlns:p14="http://schemas.microsoft.com/office/powerpoint/2010/main" val="4105498676"/>
      </p:ext>
    </p:extLst>
  </p:cSld>
  <p:clrMapOvr>
    <a:masterClrMapping/>
  </p:clrMapOvr>
</p:sld>
</file>

<file path=ppt/theme/theme1.xml><?xml version="1.0" encoding="utf-8"?>
<a:theme xmlns:a="http://schemas.openxmlformats.org/drawingml/2006/main" name="RegU Training Template 6-10-15">
  <a:themeElements>
    <a:clrScheme name="FIS Color Scheme">
      <a:dk1>
        <a:srgbClr val="3F3F41"/>
      </a:dk1>
      <a:lt1>
        <a:srgbClr val="F8F8F8"/>
      </a:lt1>
      <a:dk2>
        <a:srgbClr val="807F83"/>
      </a:dk2>
      <a:lt2>
        <a:srgbClr val="E2E2E3"/>
      </a:lt2>
      <a:accent1>
        <a:srgbClr val="8DC63F"/>
      </a:accent1>
      <a:accent2>
        <a:srgbClr val="009273"/>
      </a:accent2>
      <a:accent3>
        <a:srgbClr val="007E80"/>
      </a:accent3>
      <a:accent4>
        <a:srgbClr val="00AEC7"/>
      </a:accent4>
      <a:accent5>
        <a:srgbClr val="005F83"/>
      </a:accent5>
      <a:accent6>
        <a:srgbClr val="72246C"/>
      </a:accent6>
      <a:hlink>
        <a:srgbClr val="470A68"/>
      </a:hlink>
      <a:folHlink>
        <a:srgbClr val="F3D03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Regu Training Template">
  <a:themeElements>
    <a:clrScheme name="FIS Color Scheme">
      <a:dk1>
        <a:srgbClr val="3F3F41"/>
      </a:dk1>
      <a:lt1>
        <a:srgbClr val="F8F8F8"/>
      </a:lt1>
      <a:dk2>
        <a:srgbClr val="807F83"/>
      </a:dk2>
      <a:lt2>
        <a:srgbClr val="E2E2E3"/>
      </a:lt2>
      <a:accent1>
        <a:srgbClr val="8DC63F"/>
      </a:accent1>
      <a:accent2>
        <a:srgbClr val="009273"/>
      </a:accent2>
      <a:accent3>
        <a:srgbClr val="007E80"/>
      </a:accent3>
      <a:accent4>
        <a:srgbClr val="00AEC7"/>
      </a:accent4>
      <a:accent5>
        <a:srgbClr val="005F83"/>
      </a:accent5>
      <a:accent6>
        <a:srgbClr val="72246C"/>
      </a:accent6>
      <a:hlink>
        <a:srgbClr val="470A68"/>
      </a:hlink>
      <a:folHlink>
        <a:srgbClr val="F3D03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RegU Training Template 6-10-15v3">
  <a:themeElements>
    <a:clrScheme name="FIS Color Scheme">
      <a:dk1>
        <a:srgbClr val="3F3F41"/>
      </a:dk1>
      <a:lt1>
        <a:srgbClr val="F8F8F8"/>
      </a:lt1>
      <a:dk2>
        <a:srgbClr val="807F83"/>
      </a:dk2>
      <a:lt2>
        <a:srgbClr val="E2E2E3"/>
      </a:lt2>
      <a:accent1>
        <a:srgbClr val="8DC63F"/>
      </a:accent1>
      <a:accent2>
        <a:srgbClr val="009273"/>
      </a:accent2>
      <a:accent3>
        <a:srgbClr val="007E80"/>
      </a:accent3>
      <a:accent4>
        <a:srgbClr val="00AEC7"/>
      </a:accent4>
      <a:accent5>
        <a:srgbClr val="005F83"/>
      </a:accent5>
      <a:accent6>
        <a:srgbClr val="72246C"/>
      </a:accent6>
      <a:hlink>
        <a:srgbClr val="470A68"/>
      </a:hlink>
      <a:folHlink>
        <a:srgbClr val="F3D03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6BF501E5B86C4DBCEE327766B7708E" ma:contentTypeVersion="0" ma:contentTypeDescription="Create a new document." ma:contentTypeScope="" ma:versionID="2b9bd6a31b9ffad71367ff19526b86f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0CE83E5-3C1B-477B-8277-4DA2D31A2486}">
  <ds:schemaRefs>
    <ds:schemaRef ds:uri="http://schemas.microsoft.com/sharepoint/v3/contenttype/forms"/>
  </ds:schemaRefs>
</ds:datastoreItem>
</file>

<file path=customXml/itemProps2.xml><?xml version="1.0" encoding="utf-8"?>
<ds:datastoreItem xmlns:ds="http://schemas.openxmlformats.org/officeDocument/2006/customXml" ds:itemID="{190B8E9D-592C-4F0C-B79E-45DFFEFBA9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5254BDD2-5854-4772-8074-45A58EDF5BF6}">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RegU Training Template 6-10-15</Template>
  <TotalTime>29696</TotalTime>
  <Words>3373</Words>
  <Application>Microsoft Office PowerPoint</Application>
  <PresentationFormat>On-screen Show (4:3)</PresentationFormat>
  <Paragraphs>993</Paragraphs>
  <Slides>116</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116</vt:i4>
      </vt:variant>
    </vt:vector>
  </HeadingPairs>
  <TitlesOfParts>
    <vt:vector size="124" baseType="lpstr">
      <vt:lpstr>-apple-system</vt:lpstr>
      <vt:lpstr>Arial</vt:lpstr>
      <vt:lpstr>Calibri</vt:lpstr>
      <vt:lpstr>Century Gothic</vt:lpstr>
      <vt:lpstr>Wingdings</vt:lpstr>
      <vt:lpstr>RegU Training Template 6-10-15</vt:lpstr>
      <vt:lpstr>1_Regu Training Template</vt:lpstr>
      <vt:lpstr>RegU Training Template 6-10-15v3</vt:lpstr>
      <vt:lpstr> Angular 8 </vt:lpstr>
      <vt:lpstr>Angular - Introduction </vt:lpstr>
      <vt:lpstr>Angular – Introduction – Continu..</vt:lpstr>
      <vt:lpstr>Angular Key Terms </vt:lpstr>
      <vt:lpstr>Architecture </vt:lpstr>
      <vt:lpstr>Architecture </vt:lpstr>
      <vt:lpstr>Architecture essentials </vt:lpstr>
      <vt:lpstr>Architecture essentials – Contin… </vt:lpstr>
      <vt:lpstr>Architecture essentials – Contin… </vt:lpstr>
      <vt:lpstr>Architecture essentials – Contin…</vt:lpstr>
      <vt:lpstr>Architecture essentials – Contin… </vt:lpstr>
      <vt:lpstr>Architecture essentials – Contin… </vt:lpstr>
      <vt:lpstr>Architecture essentials – Contin… </vt:lpstr>
      <vt:lpstr>Architecture essentials – Contin… </vt:lpstr>
      <vt:lpstr>Architecture essentials – Contin… </vt:lpstr>
      <vt:lpstr>Architecture essentials – Contin… </vt:lpstr>
      <vt:lpstr>Architecture essentials – Contin… </vt:lpstr>
      <vt:lpstr>Installation – </vt:lpstr>
      <vt:lpstr>Installation – </vt:lpstr>
      <vt:lpstr>Angular Project Creation – </vt:lpstr>
      <vt:lpstr>Angular Project File Structure – </vt:lpstr>
      <vt:lpstr>Angular Project File Structure – </vt:lpstr>
      <vt:lpstr>Angular Project File Structure – </vt:lpstr>
      <vt:lpstr>Angular Project File Structure – </vt:lpstr>
      <vt:lpstr>Angular Project File Structure – </vt:lpstr>
      <vt:lpstr>Angular Components</vt:lpstr>
      <vt:lpstr>Angular Components Contin…</vt:lpstr>
      <vt:lpstr>Angular Components Contin…</vt:lpstr>
      <vt:lpstr>Angular Components Contin…</vt:lpstr>
      <vt:lpstr>Angular Components Contin…</vt:lpstr>
      <vt:lpstr>Angular Components Contin…</vt:lpstr>
      <vt:lpstr>Angular Components Contin…</vt:lpstr>
      <vt:lpstr>Angular Components Contin…</vt:lpstr>
      <vt:lpstr>Angular Components Contin…</vt:lpstr>
      <vt:lpstr>Angular Components Contin…</vt:lpstr>
      <vt:lpstr>Angular Directives</vt:lpstr>
      <vt:lpstr>Angular Directives</vt:lpstr>
      <vt:lpstr>Angular Directives</vt:lpstr>
      <vt:lpstr>Angular Directives</vt:lpstr>
      <vt:lpstr>Angular Directives</vt:lpstr>
      <vt:lpstr>Angular Directives</vt:lpstr>
      <vt:lpstr>Angular Directives</vt:lpstr>
      <vt:lpstr>Angular Directives</vt:lpstr>
      <vt:lpstr>Angular Directives</vt:lpstr>
      <vt:lpstr>Angular Pipes</vt:lpstr>
      <vt:lpstr>Angular Pipes</vt:lpstr>
      <vt:lpstr>Angular Pipes</vt:lpstr>
      <vt:lpstr>Angular Pipes</vt:lpstr>
      <vt:lpstr>Angular Data  Binding</vt:lpstr>
      <vt:lpstr>Angular Data  Binding</vt:lpstr>
      <vt:lpstr>Angular Data  Binding</vt:lpstr>
      <vt:lpstr>Angular Data  Binding</vt:lpstr>
      <vt:lpstr>Angular Forms</vt:lpstr>
      <vt:lpstr>Angular Forms</vt:lpstr>
      <vt:lpstr>Angular Routing</vt:lpstr>
      <vt:lpstr>Angular Routing</vt:lpstr>
      <vt:lpstr>Angular Routing</vt:lpstr>
      <vt:lpstr>Angular Routing</vt:lpstr>
      <vt:lpstr>Angular Routing</vt:lpstr>
      <vt:lpstr>Angular Routing</vt:lpstr>
      <vt:lpstr>Angular Routing</vt:lpstr>
      <vt:lpstr>Angular Routing</vt:lpstr>
      <vt:lpstr>Angular Routing</vt:lpstr>
      <vt:lpstr>Angular Routing</vt:lpstr>
      <vt:lpstr>Angular HTTP Client</vt:lpstr>
      <vt:lpstr>Angular HTTP Client</vt:lpstr>
      <vt:lpstr>Angular HTTP Client</vt:lpstr>
      <vt:lpstr>Angular HTTP Client</vt:lpstr>
      <vt:lpstr>Observables &amp; RxJS</vt:lpstr>
      <vt:lpstr>Observables &amp; RxJS</vt:lpstr>
      <vt:lpstr>Observables &amp; RxJS</vt:lpstr>
      <vt:lpstr>Observables &amp; RxJS</vt:lpstr>
      <vt:lpstr>Observables &amp; RxJS</vt:lpstr>
      <vt:lpstr>Observables &amp; RxJS</vt:lpstr>
      <vt:lpstr>Observables &amp; RxJS</vt:lpstr>
      <vt:lpstr>Angular Dynamic Components</vt:lpstr>
      <vt:lpstr>Angular Dynamic Components</vt:lpstr>
      <vt:lpstr>Angular Dynamic Components</vt:lpstr>
      <vt:lpstr>Angular Dynamic Components</vt:lpstr>
      <vt:lpstr>Angular Dynamic Components</vt:lpstr>
      <vt:lpstr>Angular Animations</vt:lpstr>
      <vt:lpstr>Angular Animations</vt:lpstr>
      <vt:lpstr>Angular Animations</vt:lpstr>
      <vt:lpstr>Angular Animations</vt:lpstr>
      <vt:lpstr>Angular Animations</vt:lpstr>
      <vt:lpstr>Angular Animations</vt:lpstr>
      <vt:lpstr>Angular Animations</vt:lpstr>
      <vt:lpstr>Angular Animations</vt:lpstr>
      <vt:lpstr>Angular Animations</vt:lpstr>
      <vt:lpstr>Angular Animations</vt:lpstr>
      <vt:lpstr>Angular Animations</vt:lpstr>
      <vt:lpstr>Angular Animations</vt:lpstr>
      <vt:lpstr>Angular CLI Commands</vt:lpstr>
      <vt:lpstr>Angular CLI Commands</vt:lpstr>
      <vt:lpstr>Angular CLI Commands</vt:lpstr>
      <vt:lpstr>Angular CLI Commands</vt:lpstr>
      <vt:lpstr>Angular CLI Commands</vt:lpstr>
      <vt:lpstr>Angular CLI Commands</vt:lpstr>
      <vt:lpstr>Angular CLI Commands</vt:lpstr>
      <vt:lpstr>Angular CLI Commands</vt:lpstr>
      <vt:lpstr>Angular CLI Commands</vt:lpstr>
      <vt:lpstr>Angular CLI Commands</vt:lpstr>
      <vt:lpstr>Angular CLI Commands</vt:lpstr>
      <vt:lpstr>Angular CLI Commands</vt:lpstr>
      <vt:lpstr>Angular CLI Commands</vt:lpstr>
      <vt:lpstr>Angular CLI Commands</vt:lpstr>
      <vt:lpstr>Angular CLI Commands</vt:lpstr>
      <vt:lpstr>Angular CLI Commands</vt:lpstr>
      <vt:lpstr>Angular CLI Commands</vt:lpstr>
      <vt:lpstr>Angular CLI Commands</vt:lpstr>
      <vt:lpstr>Angular CLI Commands</vt:lpstr>
      <vt:lpstr>Angular CLI Commands</vt:lpstr>
      <vt:lpstr>Angular CLI Commands</vt:lpstr>
      <vt:lpstr>Angular CLI Commands</vt:lpstr>
      <vt:lpstr>Angular additional references</vt:lpstr>
      <vt:lpstr>Questions</vt:lpstr>
    </vt:vector>
  </TitlesOfParts>
  <Company>FIS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Hill, Andrea</dc:creator>
  <cp:lastModifiedBy>Madduri, VenkateshReddy</cp:lastModifiedBy>
  <cp:revision>1053</cp:revision>
  <dcterms:created xsi:type="dcterms:W3CDTF">2015-01-05T15:55:53Z</dcterms:created>
  <dcterms:modified xsi:type="dcterms:W3CDTF">2020-02-13T08:52:59Z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0x010100576BF501E5B86C4DBCEE327766B7708E</vt:lpwstr>
  </property>
</Properties>
</file>