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0"/>
  </p:notesMasterIdLst>
  <p:handoutMasterIdLst>
    <p:handoutMasterId r:id="rId71"/>
  </p:handoutMasterIdLst>
  <p:sldIdLst>
    <p:sldId id="470" r:id="rId5"/>
    <p:sldId id="575" r:id="rId6"/>
    <p:sldId id="285" r:id="rId7"/>
    <p:sldId id="487" r:id="rId8"/>
    <p:sldId id="312" r:id="rId9"/>
    <p:sldId id="284" r:id="rId10"/>
    <p:sldId id="286" r:id="rId11"/>
    <p:sldId id="313" r:id="rId12"/>
    <p:sldId id="316" r:id="rId13"/>
    <p:sldId id="361" r:id="rId14"/>
    <p:sldId id="314" r:id="rId15"/>
    <p:sldId id="315" r:id="rId16"/>
    <p:sldId id="317" r:id="rId17"/>
    <p:sldId id="318" r:id="rId18"/>
    <p:sldId id="319" r:id="rId19"/>
    <p:sldId id="320" r:id="rId20"/>
    <p:sldId id="323" r:id="rId21"/>
    <p:sldId id="322" r:id="rId22"/>
    <p:sldId id="321" r:id="rId23"/>
    <p:sldId id="324" r:id="rId24"/>
    <p:sldId id="325" r:id="rId25"/>
    <p:sldId id="326" r:id="rId26"/>
    <p:sldId id="328" r:id="rId27"/>
    <p:sldId id="327" r:id="rId28"/>
    <p:sldId id="371" r:id="rId29"/>
    <p:sldId id="372" r:id="rId30"/>
    <p:sldId id="373" r:id="rId31"/>
    <p:sldId id="370" r:id="rId32"/>
    <p:sldId id="329" r:id="rId33"/>
    <p:sldId id="330" r:id="rId34"/>
    <p:sldId id="331" r:id="rId35"/>
    <p:sldId id="332" r:id="rId36"/>
    <p:sldId id="333" r:id="rId37"/>
    <p:sldId id="334" r:id="rId38"/>
    <p:sldId id="336" r:id="rId39"/>
    <p:sldId id="335" r:id="rId40"/>
    <p:sldId id="337" r:id="rId41"/>
    <p:sldId id="376" r:id="rId42"/>
    <p:sldId id="377" r:id="rId43"/>
    <p:sldId id="378" r:id="rId44"/>
    <p:sldId id="339" r:id="rId45"/>
    <p:sldId id="340" r:id="rId46"/>
    <p:sldId id="379" r:id="rId47"/>
    <p:sldId id="365" r:id="rId48"/>
    <p:sldId id="366" r:id="rId49"/>
    <p:sldId id="352" r:id="rId50"/>
    <p:sldId id="353" r:id="rId51"/>
    <p:sldId id="380" r:id="rId52"/>
    <p:sldId id="381" r:id="rId53"/>
    <p:sldId id="382" r:id="rId54"/>
    <p:sldId id="383" r:id="rId55"/>
    <p:sldId id="343" r:id="rId56"/>
    <p:sldId id="374" r:id="rId57"/>
    <p:sldId id="342" r:id="rId58"/>
    <p:sldId id="369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471" r:id="rId68"/>
    <p:sldId id="486" r:id="rId69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826" autoAdjust="0"/>
  </p:normalViewPr>
  <p:slideViewPr>
    <p:cSldViewPr>
      <p:cViewPr varScale="1">
        <p:scale>
          <a:sx n="72" d="100"/>
          <a:sy n="72" d="100"/>
        </p:scale>
        <p:origin x="15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AE2E33-C8B1-4B15-9309-31FE900C10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7D30B-FC60-4AE7-AD2A-B4A3D5EC4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19EE4-7A1F-4707-A7D2-1D7888BE39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CAF0F-738A-4CDC-A731-8FD4DF13B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7E19-EA50-4A49-8FEB-8F8853FFFF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E607-899F-475F-A7B2-E6D18FA63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23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AWS EC2 </a:t>
            </a:r>
            <a:r>
              <a:rPr lang="en-US" dirty="0" err="1"/>
              <a:t>Insances</a:t>
            </a:r>
            <a:r>
              <a:rPr lang="en-US" dirty="0"/>
              <a:t>: 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epel.repo</a:t>
            </a:r>
            <a:r>
              <a:rPr lang="en-US" dirty="0"/>
              <a:t> &amp;&amp; change enabled=1 (Alternatively</a:t>
            </a:r>
            <a:r>
              <a:rPr lang="en-US" baseline="0" dirty="0"/>
              <a:t> run “</a:t>
            </a:r>
            <a:r>
              <a:rPr lang="en-US" dirty="0" err="1"/>
              <a:t>sudo</a:t>
            </a:r>
            <a:r>
              <a:rPr lang="en-US" dirty="0"/>
              <a:t> yum-</a:t>
            </a:r>
            <a:r>
              <a:rPr lang="en-US" dirty="0" err="1"/>
              <a:t>config</a:t>
            </a:r>
            <a:r>
              <a:rPr lang="en-US" dirty="0"/>
              <a:t>-manager --enable </a:t>
            </a:r>
            <a:r>
              <a:rPr lang="en-US" dirty="0" err="1"/>
              <a:t>epel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03E1-DCB3-4784-A83E-3EEC264F07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0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150F-F7E8-44E6-B052-2874522A6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* If you want to run a playbook without certain tasks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$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--skip-tags "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DD63-D2B3-485D-8B1E-44B048610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* If you want to run a playbook without certain tasks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$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--skip-tags "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6B7B-2C7E-48D5-8DA9-AD902AD22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3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404B-6D9A-40FD-9685-039C950D52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manually copy the ~/.</a:t>
            </a:r>
            <a:r>
              <a:rPr lang="en-US" dirty="0" err="1"/>
              <a:t>ssh</a:t>
            </a:r>
            <a:r>
              <a:rPr lang="en-US" dirty="0"/>
              <a:t>/id_rsa.pub from Master</a:t>
            </a:r>
            <a:r>
              <a:rPr lang="en-US" baseline="0" dirty="0"/>
              <a:t> to </a:t>
            </a:r>
            <a:r>
              <a:rPr lang="en-US" dirty="0"/>
              <a:t>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 on all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8E96-0694-42EE-828D-E006676250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C235-156B-4661-AB78-C922631F7C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yum list installed |grep http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D00D-861C-4B46-8CE0-89E372EA8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Timeout to stop</a:t>
            </a:r>
            <a:r>
              <a:rPr lang="en-US" baseline="0" dirty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AE11-545A-4F4E-89AD-2DA4E1ABC9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A7B5-B6DA-4E76-A5A8-F3747901D8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0517-D01F-4220-AE0A-AD3CFFE45A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Timeout to stop</a:t>
            </a:r>
            <a:r>
              <a:rPr lang="en-US" baseline="0" dirty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2951-6385-47D5-ABDD-6AC98150F7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3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913-BEDD-431F-B6E1-25DA2630C0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4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E85C-90A8-4C09-9B5A-3EC28C9A548E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58C-A573-4DF4-BA59-4B32D76DB44C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CEF-4CA7-4E1C-BF0D-74E9E6A7DAEB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08D-DFD2-4814-B569-887ED292B0A4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337150"/>
            <a:ext cx="6012000" cy="3369607"/>
          </a:xfrm>
        </p:spPr>
        <p:txBody>
          <a:bodyPr anchor="b" anchorCtr="0">
            <a:noAutofit/>
          </a:bodyPr>
          <a:lstStyle>
            <a:lvl1pPr marL="0" algn="l" defTabSz="457200" rtl="0" eaLnBrk="1" latinLnBrk="0" hangingPunct="1">
              <a:lnSpc>
                <a:spcPct val="81000"/>
              </a:lnSpc>
              <a:spcBef>
                <a:spcPct val="0"/>
              </a:spcBef>
              <a:buNone/>
              <a:defRPr lang="en-US" sz="5500" b="1" i="0" kern="1200" cap="all" baseline="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5202077"/>
            <a:ext cx="6012000" cy="95981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i-FI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en-US" dirty="0"/>
              <a:t>Click to add Date and Presenter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25AB9-8020-4C3E-83A3-21C1C12A3332}"/>
              </a:ext>
            </a:extLst>
          </p:cNvPr>
          <p:cNvCxnSpPr>
            <a:cxnSpLocks/>
          </p:cNvCxnSpPr>
          <p:nvPr userDrawn="1"/>
        </p:nvCxnSpPr>
        <p:spPr>
          <a:xfrm>
            <a:off x="382589" y="4939333"/>
            <a:ext cx="764041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EA37A-A1F0-409C-B851-F3DCE2A60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08" y="388689"/>
            <a:ext cx="1037554" cy="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5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lighted quote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C30B9-6910-43B5-84A5-8C49D325BD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73088" y="687917"/>
            <a:ext cx="8183562" cy="3666067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“BOLD QUOTE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GOES HERE</a:t>
            </a:r>
            <a:r>
              <a:rPr lang="en-US" dirty="0"/>
              <a:t>.”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BA9489-3DF1-4921-9415-83F5A6D6BF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089" y="4760385"/>
            <a:ext cx="8183562" cy="12573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447675" indent="0">
              <a:buNone/>
              <a:defRPr/>
            </a:lvl4pPr>
            <a:lvl5pPr marL="627062" indent="0">
              <a:buNone/>
              <a:defRPr/>
            </a:lvl5pPr>
          </a:lstStyle>
          <a:p>
            <a:r>
              <a:rPr lang="en-US" dirty="0"/>
              <a:t>Name, title</a:t>
            </a:r>
          </a:p>
        </p:txBody>
      </p:sp>
    </p:spTree>
    <p:extLst>
      <p:ext uri="{BB962C8B-B14F-4D97-AF65-F5344CB8AC3E}">
        <p14:creationId xmlns:p14="http://schemas.microsoft.com/office/powerpoint/2010/main" val="216253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rk_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8EB4CA-4AA0-454B-9AC4-F89332AEE1D5}"/>
              </a:ext>
            </a:extLst>
          </p:cNvPr>
          <p:cNvSpPr txBox="1"/>
          <p:nvPr userDrawn="1"/>
        </p:nvSpPr>
        <p:spPr>
          <a:xfrm>
            <a:off x="139468" y="6377127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</a:rPr>
              <a:t>©2019 FIS and/or its subsidiaries. All Rights Reserved.</a:t>
            </a:r>
            <a:r>
              <a:rPr lang="en-US" sz="800" b="0" i="0" baseline="0" dirty="0">
                <a:solidFill>
                  <a:schemeClr val="bg1"/>
                </a:solidFill>
              </a:rPr>
              <a:t> </a:t>
            </a:r>
            <a:r>
              <a:rPr lang="en-US" sz="800" b="0" i="0" dirty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AA557-E5CE-49FE-AD47-FCC82C665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420" y="2857990"/>
            <a:ext cx="1927163" cy="11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2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6499796"/>
            <a:ext cx="468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0528" y="1656196"/>
            <a:ext cx="8353233" cy="4511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22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D071-8FA0-4914-BFB1-7080CE57C2B8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ABAA-1727-44E4-A62A-C1D98BE7FDEF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64D3-87C3-4F38-A384-8362EFAD4B67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2D-FFC6-442B-A577-EC46B569C06B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DE52-D484-4C6F-8A42-699CF0E7844A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25BA-F58C-4CA7-AC34-6C796AC9BDDD}" type="datetime1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662A-2738-4DE7-800B-5E1EB3B00DD5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4E6E-FAD7-4E54-AC96-662A16CEA8B0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FAA1-567E-4B1A-8B02-D639C06BAF30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E13B-5253-4EE2-8863-7213BA07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1860113"/>
            <a:ext cx="8433421" cy="2527205"/>
          </a:xfrm>
        </p:spPr>
        <p:txBody>
          <a:bodyPr/>
          <a:lstStyle/>
          <a:p>
            <a:r>
              <a:rPr lang="en-US" dirty="0"/>
              <a:t>Devops – CI/CD</a:t>
            </a:r>
            <a:br>
              <a:rPr lang="en-US" dirty="0"/>
            </a:br>
            <a:r>
              <a:rPr lang="en-US" dirty="0"/>
              <a:t>   					ANSIBLE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E91CD-8B97-4AF2-BD67-591DE2D25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23-11-2020 to 27-11-2020</a:t>
            </a:r>
          </a:p>
          <a:p>
            <a:r>
              <a:rPr lang="en-US" dirty="0"/>
              <a:t>Venkatesh Reddy Madduri &amp;&amp; ShankarPrasad </a:t>
            </a:r>
          </a:p>
        </p:txBody>
      </p:sp>
    </p:spTree>
    <p:extLst>
      <p:ext uri="{BB962C8B-B14F-4D97-AF65-F5344CB8AC3E}">
        <p14:creationId xmlns:p14="http://schemas.microsoft.com/office/powerpoint/2010/main" val="425284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80528" y="529492"/>
            <a:ext cx="9036496" cy="498773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/>
              <a:t>epel</a:t>
            </a:r>
            <a:r>
              <a:rPr lang="en-US" sz="2400" b="1" dirty="0"/>
              <a:t>-release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update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git python python-</a:t>
            </a:r>
            <a:r>
              <a:rPr lang="en-US" sz="2400" b="1" dirty="0" err="1"/>
              <a:t>devel</a:t>
            </a:r>
            <a:r>
              <a:rPr lang="en-US" sz="2400" b="1" dirty="0"/>
              <a:t> python-pip </a:t>
            </a:r>
            <a:r>
              <a:rPr lang="en-US" sz="2400" b="1" dirty="0" err="1"/>
              <a:t>openssl</a:t>
            </a:r>
            <a:r>
              <a:rPr lang="en-US" sz="2400" b="1" dirty="0"/>
              <a:t> ansible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–version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vim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</a:t>
            </a:r>
            <a:r>
              <a:rPr lang="en-US" sz="2400" b="1" dirty="0" err="1"/>
              <a:t>ansible.cfg</a:t>
            </a:r>
            <a:r>
              <a:rPr lang="en-US" sz="2400" b="1" dirty="0"/>
              <a:t> &amp; enable the below lines</a:t>
            </a:r>
          </a:p>
          <a:p>
            <a:pPr lvl="1">
              <a:buNone/>
            </a:pPr>
            <a:r>
              <a:rPr lang="en-US" sz="2400" b="1" dirty="0"/>
              <a:t> 		inventory =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None/>
            </a:pPr>
            <a:r>
              <a:rPr lang="en-US" sz="2400" b="1" dirty="0"/>
              <a:t>	   </a:t>
            </a:r>
            <a:r>
              <a:rPr lang="en-US" sz="2400" b="1" dirty="0" err="1"/>
              <a:t>sudo_user</a:t>
            </a:r>
            <a:r>
              <a:rPr lang="en-US" sz="2400" b="1" dirty="0"/>
              <a:t> = root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Secure Sockets Layer (SSL) </a:t>
            </a:r>
            <a:r>
              <a:rPr lang="en-US" sz="1800" dirty="0"/>
              <a:t>is a standard security technology for establishing an encrypted link</a:t>
            </a:r>
          </a:p>
          <a:p>
            <a:pPr lvl="1">
              <a:buNone/>
            </a:pPr>
            <a:r>
              <a:rPr lang="en-US" sz="1800" dirty="0"/>
              <a:t>between a server and a 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OpenSSL</a:t>
            </a:r>
            <a:r>
              <a:rPr lang="en-US" sz="1800" dirty="0"/>
              <a:t> is a general purpose cryptography library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EPEL (Extra Packages for Enterprise Linux) </a:t>
            </a:r>
            <a:r>
              <a:rPr lang="en-US" sz="1800" i="1" dirty="0"/>
              <a:t>is open source and free community based </a:t>
            </a:r>
          </a:p>
          <a:p>
            <a:pPr marL="609494" lvl="1" indent="0">
              <a:buNone/>
            </a:pPr>
            <a:r>
              <a:rPr lang="en-US" sz="1800" i="1" dirty="0"/>
              <a:t>       repository which provides add-on software packages for Linux distribution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6830" y="17395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Setup Ansible on CentOS</a:t>
            </a:r>
            <a:br>
              <a:rPr lang="en-US" b="1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20E849-9E8E-41EA-8271-7AD15176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74C5C-6F8C-4CB3-813F-656A95E0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353457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Test Environment Setup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2979" y="836712"/>
            <a:ext cx="7992888" cy="44644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91440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adduser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passwd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visudo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(add a line as below &amp; set EDITOR=vi)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$ export EDITOR=vi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ansibleadm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ALL=(ALL) NOPASSWD: ALL</a:t>
            </a:r>
          </a:p>
          <a:p>
            <a:pPr marL="0" lvl="1" defTabSz="9144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works without asking password</a:t>
            </a:r>
          </a:p>
          <a:p>
            <a:pPr marL="0" lvl="1" indent="0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indent="0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yum update</a:t>
            </a:r>
          </a:p>
          <a:p>
            <a:pPr marL="0" lvl="1" defTabSz="9144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the following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ssh-keygen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91440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copy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keys to all the nodes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-copy-id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ansibleadm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testmachine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lvl="1" defTabSz="91440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testmachine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it should not ask password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-copy-id localhost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580A3-4A44-441B-8526-8FC93F68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AE60-8C45-4F26-A4A8-832A2765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0" y="6529273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9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0" y="123629"/>
            <a:ext cx="8229600" cy="274038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 Inventory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396552" y="764704"/>
            <a:ext cx="9721080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recognizes systems listed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Ansible’s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inventory file, which defaults to being saved in the location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/hosts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specify a different inventory file using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&lt;path&gt;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option on the command line.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format for 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/hosts is an INI-like format and looks like this: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[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machinename|machineIP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aliasname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ansible_host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machinename|machineIP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Ex: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[demo]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Testserver1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testserver2.mylabserver.com</a:t>
            </a:r>
          </a:p>
          <a:p>
            <a:pPr lvl="1">
              <a:buNone/>
            </a:pPr>
            <a:r>
              <a:rPr lang="en-US" sz="2400" b="1" dirty="0"/>
              <a:t>           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8E25C-0FB2-4766-92A2-A8D537EA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8B3E9-8E6B-4D2A-A265-17B4307E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40177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274038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Host Patterns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9512" y="472008"/>
            <a:ext cx="8496944" cy="563206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Patterns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 how we decide which hosts to manage.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mean what hosts to communicate with, but in terms of Playbooks it actually means what hosts to apply a particular configuration or IT process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ansible &lt;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host_pattern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&gt; -m &lt;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module_name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&gt; -a &lt;arguments&gt;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pattern can usually refer to a particular machine or 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"all" pattern refers to all the machines in an inventory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$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ansible all --list-hosts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refer to hosts within the group by adding a subscript to the group name while   giving the pattern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[0] --  picks the first machine in the group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[1] -- picks the second machine in the group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[-1] -- picks the last machine in the group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[0:1] -- picks first 2 machine in the 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Groups separated by a colon can be used to use hosts from multiple groups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groupname1:groupname2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6A7A1-7175-4700-A79B-7D65EA56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F7016-D02B-4487-B18C-F0E121C7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871" y="188640"/>
            <a:ext cx="8229600" cy="274038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 Ad-Hoc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468560" y="764704"/>
            <a:ext cx="9612560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Use </a:t>
            </a:r>
            <a:r>
              <a:rPr lang="en-US" sz="2400" b="1" dirty="0"/>
              <a:t>/</a:t>
            </a:r>
            <a:r>
              <a:rPr lang="en-US" sz="2400" b="1" dirty="0" err="1"/>
              <a:t>usr</a:t>
            </a:r>
            <a:r>
              <a:rPr lang="en-US" sz="2400" b="1" dirty="0"/>
              <a:t>/bin/</a:t>
            </a:r>
            <a:r>
              <a:rPr lang="en-US" sz="2400" b="1" dirty="0" err="1"/>
              <a:t>ansible</a:t>
            </a:r>
            <a:r>
              <a:rPr lang="en-US" sz="2400" dirty="0"/>
              <a:t> to run ad-hoc tasks really quick &amp; don’t want to save for later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These are quick one-liner without writing a playbook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To run an arbitrary </a:t>
            </a:r>
            <a:r>
              <a:rPr lang="en-US" sz="2400" dirty="0" err="1"/>
              <a:t>cmd</a:t>
            </a:r>
            <a:r>
              <a:rPr lang="en-US" sz="2400" dirty="0"/>
              <a:t> use </a:t>
            </a:r>
            <a:r>
              <a:rPr lang="en-US" sz="2400" b="1" dirty="0"/>
              <a:t>-a </a:t>
            </a:r>
            <a:r>
              <a:rPr lang="en-US" sz="2400" dirty="0"/>
              <a:t>&amp; use </a:t>
            </a:r>
            <a:r>
              <a:rPr lang="en-US" sz="2400" b="1" dirty="0"/>
              <a:t>-m </a:t>
            </a:r>
            <a:r>
              <a:rPr lang="en-US" sz="2400" dirty="0"/>
              <a:t>to run a module </a:t>
            </a:r>
          </a:p>
          <a:p>
            <a:pPr marL="609494" lvl="1" indent="0">
              <a:buNone/>
            </a:pPr>
            <a:r>
              <a:rPr lang="en-US" sz="2400" dirty="0"/>
              <a:t>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ansible</a:t>
            </a:r>
            <a:r>
              <a:rPr lang="en-US" sz="2400" b="1" dirty="0">
                <a:solidFill>
                  <a:schemeClr val="tx2"/>
                </a:solidFill>
              </a:rPr>
              <a:t> [</a:t>
            </a:r>
            <a:r>
              <a:rPr lang="en-US" sz="2400" b="1" dirty="0" err="1">
                <a:solidFill>
                  <a:schemeClr val="tx2"/>
                </a:solidFill>
              </a:rPr>
              <a:t>group|host</a:t>
            </a:r>
            <a:r>
              <a:rPr lang="en-US" sz="2400" b="1" dirty="0">
                <a:solidFill>
                  <a:schemeClr val="tx2"/>
                </a:solidFill>
              </a:rPr>
              <a:t>] -m &lt;module&gt; -a &lt;</a:t>
            </a:r>
            <a:r>
              <a:rPr lang="en-US" sz="2400" b="1" dirty="0" err="1">
                <a:solidFill>
                  <a:schemeClr val="tx2"/>
                </a:solidFill>
              </a:rPr>
              <a:t>cmd</a:t>
            </a:r>
            <a:r>
              <a:rPr lang="en-US" sz="2400" b="1" dirty="0">
                <a:solidFill>
                  <a:schemeClr val="tx2"/>
                </a:solidFill>
              </a:rPr>
              <a:t>&gt;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--list-hosts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-m ping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"ls -al /home/</a:t>
            </a:r>
            <a:r>
              <a:rPr lang="en-US" sz="2400" b="1" dirty="0" err="1"/>
              <a:t>ansible</a:t>
            </a:r>
            <a:r>
              <a:rPr lang="en-US" sz="2400" b="1" dirty="0"/>
              <a:t>"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To run anything with </a:t>
            </a:r>
            <a:r>
              <a:rPr lang="en-US" sz="2400" dirty="0" err="1"/>
              <a:t>sudo</a:t>
            </a:r>
            <a:r>
              <a:rPr lang="en-US" sz="2400" dirty="0"/>
              <a:t>, use </a:t>
            </a:r>
            <a:r>
              <a:rPr lang="en-US" sz="2400" b="1" dirty="0"/>
              <a:t>-s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local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 </a:t>
            </a:r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4FE61-2FE4-4CDD-81DC-EAC0E69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DDD65-FBF2-4D48-B2CB-BCEDC20D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2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Copy a file test.txt from local host to node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 -m copy -a "</a:t>
            </a:r>
            <a:r>
              <a:rPr lang="en-US" sz="2400" b="1" dirty="0" err="1"/>
              <a:t>src</a:t>
            </a:r>
            <a:r>
              <a:rPr lang="en-US" sz="2400" b="1" dirty="0"/>
              <a:t>=test.txt </a:t>
            </a:r>
            <a:r>
              <a:rPr lang="en-US" sz="2400" b="1" dirty="0" err="1"/>
              <a:t>dest</a:t>
            </a:r>
            <a:r>
              <a:rPr lang="en-US" sz="2400" b="1" dirty="0"/>
              <a:t>=/</a:t>
            </a:r>
            <a:r>
              <a:rPr lang="en-US" sz="2400" b="1" dirty="0" err="1"/>
              <a:t>tmp</a:t>
            </a:r>
            <a:r>
              <a:rPr lang="en-US" sz="2400" b="1" dirty="0"/>
              <a:t>/test.txt”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Install/Remove a Package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 </a:t>
            </a:r>
            <a:r>
              <a:rPr lang="en-US" sz="2400" b="1" dirty="0"/>
              <a:t>ansible all  -s -m yum -a "pkg=httpd state=present”</a:t>
            </a:r>
            <a:endParaRPr lang="en-US" sz="2400" dirty="0"/>
          </a:p>
          <a:p>
            <a:pPr marL="609494" lvl="1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$ </a:t>
            </a:r>
            <a:r>
              <a:rPr lang="en-US" sz="2400" b="1" dirty="0"/>
              <a:t>ansible all  -s -m yum -a "pkg=httpd state=latest”</a:t>
            </a:r>
          </a:p>
          <a:p>
            <a:pPr marL="609494" lvl="1" indent="0"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/>
              <a:t>ansible all  -s -m yum -a "pkg=httpd state=absent”</a:t>
            </a:r>
          </a:p>
          <a:p>
            <a:pPr marL="609494" lvl="1" indent="0">
              <a:buNone/>
            </a:pPr>
            <a:r>
              <a:rPr lang="en-US" sz="2400" b="1" dirty="0"/>
              <a:t>   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state=present will install it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		state=latest will update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		state=absent will remove it</a:t>
            </a:r>
          </a:p>
          <a:p>
            <a:pPr marL="609494" lvl="1" indent="0">
              <a:buNone/>
            </a:pPr>
            <a:r>
              <a:rPr lang="en-US" sz="2400" dirty="0"/>
              <a:t> Start/Stop a Service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/>
              <a:t>ansible all  -s -m service -a "name=httpd state=started”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/>
              <a:t>ansible all  -s -m service -a "name=httpd state=restarted”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/>
              <a:t>ansible all  -s -m service -a "name=httpd state=stopped"</a:t>
            </a:r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1BB82-2FB6-4BD5-A12E-91BBB207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A3F6D-6AAA-4706-8051-75B70CC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Create/Delete a User account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-s -m user -a "name=test”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-s -m user -a "name=test state=absent”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Add/Remove a </a:t>
            </a:r>
            <a:r>
              <a:rPr lang="en-US" sz="2400" dirty="0" err="1"/>
              <a:t>Cron</a:t>
            </a:r>
            <a:r>
              <a:rPr lang="en-US" sz="2400" dirty="0"/>
              <a:t> Job</a:t>
            </a:r>
          </a:p>
          <a:p>
            <a:pPr marL="609494" lvl="1" indent="0"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minute='0' hour='12' job='ls -al /</a:t>
            </a:r>
            <a:r>
              <a:rPr lang="en-US" sz="2400" b="1" dirty="0" err="1"/>
              <a:t>var</a:t>
            </a:r>
            <a:r>
              <a:rPr lang="en-US" sz="2400" b="1" dirty="0"/>
              <a:t> &gt; /</a:t>
            </a:r>
            <a:r>
              <a:rPr lang="en-US" sz="2400" b="1" dirty="0" err="1"/>
              <a:t>tmp</a:t>
            </a:r>
            <a:r>
              <a:rPr lang="en-US" sz="2400" b="1" dirty="0"/>
              <a:t>/test.log'"</a:t>
            </a:r>
          </a:p>
          <a:p>
            <a:pPr marL="609494" lvl="1" indent="0"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all 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state='absent’”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BBD73D-1EA1-47FF-A62F-BA1A6792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001EC-579F-4AE9-B82E-32AC4A80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1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42"/>
            <a:ext cx="9756576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Gathering Facts (</a:t>
            </a:r>
            <a:r>
              <a:rPr lang="en-US" sz="2600" b="1" dirty="0" err="1">
                <a:solidFill>
                  <a:srgbClr val="0070C0"/>
                </a:solidFill>
              </a:rPr>
              <a:t>idempotence</a:t>
            </a:r>
            <a:r>
              <a:rPr lang="en-US" sz="2600" b="1" dirty="0">
                <a:solidFill>
                  <a:srgbClr val="0070C0"/>
                </a:solidFill>
              </a:rPr>
              <a:t> or convergence)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985723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Save the output to facts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 --tree facts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Filter only the specific field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 -a 'filter=*ipv4*'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 -a 'filter=</a:t>
            </a:r>
            <a:r>
              <a:rPr lang="en-US" b="1" dirty="0" err="1"/>
              <a:t>ansible_domain</a:t>
            </a:r>
            <a:r>
              <a:rPr lang="en-US" b="1" dirty="0"/>
              <a:t>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1B2BA-52CD-4530-8F91-65ACE390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963E9-86A8-4397-9D67-983182DC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2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" y="188640"/>
            <a:ext cx="8229600" cy="274038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Playbooks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55" y="836712"/>
            <a:ext cx="91399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Playbooks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Playbooks describe a policy you want your remote systems to enforce, or a set of steps in a general IT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Playbooks orchestrate steps of any manual ordered process, even as different steps must bounce back and forth between sets of machines in particular orders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dirty="0" err="1"/>
              <a:t>Ansible</a:t>
            </a:r>
            <a:r>
              <a:rPr lang="en-US" dirty="0"/>
              <a:t> modules are the tools in your workshop, playbooks are your instruction manuals, and your inventory of hosts are your raw material.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dirty="0"/>
              <a:t>is used for running configurations from an playbook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>
                <a:latin typeface="+mj-lt"/>
              </a:rPr>
              <a:t> </a:t>
            </a:r>
            <a:r>
              <a:rPr lang="en-US" b="1" dirty="0"/>
              <a:t>ansible-playbook &lt;playbook&gt;.</a:t>
            </a:r>
            <a:r>
              <a:rPr lang="en-US" b="1" dirty="0" err="1"/>
              <a:t>yml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Playbooks are expressed in YAML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315C1-9B25-4FB1-B3FA-71AB27B6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0EF44-195A-4B1A-B6B1-4608C7F4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43"/>
            <a:ext cx="9289032" cy="41805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YAML(YAML </a:t>
            </a:r>
            <a:r>
              <a:rPr lang="en-US" sz="2600" b="1" dirty="0" err="1">
                <a:solidFill>
                  <a:srgbClr val="0070C0"/>
                </a:solidFill>
              </a:rPr>
              <a:t>Ain't</a:t>
            </a:r>
            <a:r>
              <a:rPr lang="en-US" sz="2600" b="1" dirty="0">
                <a:solidFill>
                  <a:srgbClr val="0070C0"/>
                </a:solidFill>
              </a:rPr>
              <a:t> Markup Language) Basics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9505056" cy="613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For </a:t>
            </a:r>
            <a:r>
              <a:rPr lang="en-US" sz="1800" dirty="0" err="1"/>
              <a:t>Ansible</a:t>
            </a:r>
            <a:r>
              <a:rPr lang="en-US" sz="1800" dirty="0"/>
              <a:t>, nearly every YAML file starts with a list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item in the list is a list of key/value pairs, commonly called a "hash" or a "dictionary"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All YAML files can optionally begin with "---" and end with "...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All members of a list are lines beginning at the same indentation level starting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       with a "- "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 list of tasty fruits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fruits: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Apple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Orange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Strawberry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Mango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 dictionary is represented in a simple key: value form (the colon must be </a:t>
            </a:r>
          </a:p>
          <a:p>
            <a:r>
              <a:rPr lang="en-US" sz="1800" dirty="0"/>
              <a:t>       followed by a space)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/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An employee record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Employee: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name: Vignesh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job: DevOps Engineer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skill: Elite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2FB05-68C8-401A-BB2C-E200BF6E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7A31D-BC97-4734-9C47-E436D473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1F980-9A5F-47B3-A266-AB01CA42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D51C-C82F-46B7-9E18-CEC226CA7F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842" y="932724"/>
            <a:ext cx="8353233" cy="2670337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What is Configuration Management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What is Ansible and its Architecture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Installation and Set-up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Ansible hands-on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6F7-1F13-405A-8EC3-85DB57CD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360098"/>
            <a:ext cx="561975" cy="25717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893A02B-C7A0-4079-AF9D-B37834CA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22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Each playbook is composed of one or more ‘plays’ in a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The goal of a play is to map a group of hosts to run tasks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Task is nothing more than a call to an </a:t>
            </a:r>
            <a:r>
              <a:rPr lang="en-US" sz="2400" dirty="0" err="1"/>
              <a:t>ansible</a:t>
            </a:r>
            <a:r>
              <a:rPr lang="en-US" sz="2400" dirty="0"/>
              <a:t> module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Playbooks are divided into 3 sections:</a:t>
            </a:r>
          </a:p>
          <a:p>
            <a:pPr marL="609494" lvl="1" indent="0">
              <a:buNone/>
            </a:pPr>
            <a:r>
              <a:rPr lang="en-US" sz="2400" b="1" dirty="0"/>
              <a:t>    1. Target Section - </a:t>
            </a:r>
            <a:r>
              <a:rPr lang="en-US" sz="2400" dirty="0"/>
              <a:t>Defines the hosts against which playbooks tasks has to be executed</a:t>
            </a:r>
          </a:p>
          <a:p>
            <a:pPr marL="609494" lvl="1" indent="0">
              <a:buNone/>
            </a:pPr>
            <a:r>
              <a:rPr lang="en-US" sz="2400" b="1" dirty="0"/>
              <a:t>    2. Variable Section - </a:t>
            </a:r>
            <a:r>
              <a:rPr lang="en-US" sz="2400" dirty="0"/>
              <a:t>Defines variables</a:t>
            </a:r>
          </a:p>
          <a:p>
            <a:pPr marL="609494" lvl="1" indent="0">
              <a:buNone/>
            </a:pPr>
            <a:r>
              <a:rPr lang="en-US" sz="2400" b="1" dirty="0"/>
              <a:t>    3. Tasks Section - </a:t>
            </a:r>
            <a:r>
              <a:rPr lang="en-US" sz="2400" dirty="0"/>
              <a:t>List of all modules that we need to run, in an </a:t>
            </a:r>
          </a:p>
          <a:p>
            <a:pPr marL="609494" lvl="1" indent="0">
              <a:buNone/>
            </a:pPr>
            <a:r>
              <a:rPr lang="en-US" sz="2400" dirty="0"/>
              <a:t>Order</a:t>
            </a:r>
          </a:p>
          <a:p>
            <a:pPr marL="609494" lvl="1" indent="0">
              <a:buNone/>
            </a:pPr>
            <a:r>
              <a:rPr lang="en-US" sz="2400" b="1" dirty="0"/>
              <a:t>    4. Handler Section – </a:t>
            </a:r>
            <a:r>
              <a:rPr lang="en-US" sz="2400" dirty="0"/>
              <a:t>handles a task</a:t>
            </a:r>
          </a:p>
          <a:p>
            <a:pPr marL="609494" lvl="1" indent="0">
              <a:buNone/>
            </a:pPr>
            <a:r>
              <a:rPr lang="en-US" sz="2400" b="1" dirty="0"/>
              <a:t>    5. Templates</a:t>
            </a:r>
            <a:endParaRPr lang="en-US" sz="2400" dirty="0"/>
          </a:p>
          <a:p>
            <a:pPr marL="609494" lvl="1" indent="0">
              <a:buNone/>
            </a:pPr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977E2E-DDCC-4E71-A191-B9D0766D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7053D-DA42-4D37-A209-786B42D5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7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Our First Playbook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11081"/>
            <a:ext cx="8604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All sections begin with "-" &amp; its </a:t>
            </a:r>
            <a:r>
              <a:rPr lang="en-US" dirty="0" err="1">
                <a:solidFill>
                  <a:srgbClr val="C00000"/>
                </a:solidFill>
              </a:rPr>
              <a:t>attributes|parameters</a:t>
            </a:r>
            <a:r>
              <a:rPr lang="en-US" dirty="0">
                <a:solidFill>
                  <a:srgbClr val="C00000"/>
                </a:solidFill>
              </a:rPr>
              <a:t> beneath 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C00000"/>
                </a:solidFill>
              </a:rPr>
              <a:t>Identation</a:t>
            </a:r>
            <a:r>
              <a:rPr lang="en-US" dirty="0">
                <a:solidFill>
                  <a:srgbClr val="C00000"/>
                </a:solidFill>
              </a:rPr>
              <a:t> is imp, use only spaces &amp; not tabs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first.yml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596AA-C705-4462-8079-0CBCF5AD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EBFDF-D640-4247-A2F7-92000DB22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6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Target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become_user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become: yes              # yes or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#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paramico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       # yes or no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DA71A-B628-4437-B3AC-57320A0B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11107-AA6D-4EEA-955D-AADBA5A4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7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Task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361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become: yes       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51AFB-A690-484C-99BD-48E87144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F13DE-1D69-400B-B760-0F7A14EB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52" y="722352"/>
            <a:ext cx="903649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Refer various items for debug, set constant instead of typing every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/>
              <a:t>foo_port</a:t>
            </a:r>
            <a:r>
              <a:rPr lang="en-US" sz="2000" dirty="0"/>
              <a:t> is a great variable. </a:t>
            </a:r>
            <a:r>
              <a:rPr lang="en-US" sz="2000" b="1" dirty="0"/>
              <a:t>foo5</a:t>
            </a:r>
            <a:r>
              <a:rPr lang="en-US" sz="2000" dirty="0"/>
              <a:t> is fine too.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foo-port, foo port, </a:t>
            </a:r>
            <a:r>
              <a:rPr lang="en-US" sz="2000" b="1" dirty="0" err="1"/>
              <a:t>foo.port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12</a:t>
            </a:r>
            <a:r>
              <a:rPr lang="en-US" sz="2000" dirty="0"/>
              <a:t> are not valid variable names.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Registered Variables:</a:t>
            </a:r>
          </a:p>
          <a:p>
            <a:r>
              <a:rPr lang="en-US" sz="2000" dirty="0"/>
              <a:t>Running a command and using the result of that command to save the result into a variable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Memory Used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'{{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ansible_memfree_mb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# If this is not given use -v while invoking the playbook #</a:t>
            </a:r>
          </a:p>
          <a:p>
            <a:endParaRPr lang="en-US" sz="2000" dirty="0"/>
          </a:p>
          <a:p>
            <a:pPr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Accessing Complex Variable Data: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IP Address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{{ ansible_eth0["ipv4"]["address"] }}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{{ ansible_eth0.ipv4.address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E7A01-4E8D-4180-87FF-18709FB9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CE219-9739-431B-8468-5FA8E3F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1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3649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Magic Variables, and How To Access Information About Other Hosts: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hostvars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en-US" sz="2000" dirty="0"/>
              <a:t>lets you ask about the variables of another host, including facts that have been gathered about that 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Distribution for the 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hostvars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['test.mylabserver.com']['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ansible_distribution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']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# If this is not given use -v while invoking the playbook #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group_names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en-US" sz="2000" dirty="0"/>
              <a:t>is a list (array) of all the groups the current host is 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Group Names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 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group_names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"groups" </a:t>
            </a:r>
            <a:r>
              <a:rPr lang="en-US" sz="2000" dirty="0"/>
              <a:t>is a list of all the groups (and hosts) in the inventory. This can be used to enumerate all hosts within a group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Group Names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 {{ group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D6BC53-6D09-4E75-B8A1-BCFFE0B6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462AB-0293-4217-96E4-2E1D9CFD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45570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7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364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Group Variables through Inventory:</a:t>
            </a:r>
          </a:p>
          <a:p>
            <a:r>
              <a:rPr lang="en-US" sz="2000" dirty="0"/>
              <a:t>Variables can also be applied to an entire group at once: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[demo]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demo:vars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Battlecat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Example: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 ‘{{name}}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Global Variables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9CC63-5FE2-4F62-BA1A-555B8BB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FDC85-3EC4-46A3-8E56-312188B7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02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36496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Group Variables through “</a:t>
            </a:r>
            <a:r>
              <a:rPr lang="en-US" b="1" dirty="0" err="1"/>
              <a:t>group_vars</a:t>
            </a:r>
            <a:r>
              <a:rPr lang="en-US" b="1" dirty="0"/>
              <a:t>” or “</a:t>
            </a:r>
            <a:r>
              <a:rPr lang="en-US" b="1" dirty="0" err="1"/>
              <a:t>host_vars</a:t>
            </a:r>
            <a:r>
              <a:rPr lang="en-US" b="1" dirty="0"/>
              <a:t>” </a:t>
            </a:r>
            <a:r>
              <a:rPr lang="en-US" b="1" dirty="0" err="1"/>
              <a:t>dir</a:t>
            </a:r>
            <a:r>
              <a:rPr lang="en-US" b="1" dirty="0"/>
              <a:t>:</a:t>
            </a:r>
          </a:p>
          <a:p>
            <a:r>
              <a:rPr lang="en-US" sz="2000" dirty="0"/>
              <a:t>In addition to storing variables directly in the inventory file, host and group variables can be stored in individual files relative to the group name under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/ansible/</a:t>
            </a:r>
            <a:r>
              <a:rPr lang="en-US" sz="2000" b="1" dirty="0" err="1"/>
              <a:t>group_vars</a:t>
            </a:r>
            <a:r>
              <a:rPr lang="en-US" sz="2000" b="1" dirty="0"/>
              <a:t>/&lt;</a:t>
            </a:r>
            <a:r>
              <a:rPr lang="en-US" sz="2000" b="1" dirty="0" err="1"/>
              <a:t>group_name</a:t>
            </a:r>
            <a:r>
              <a:rPr lang="en-US" sz="2000" b="1" dirty="0"/>
              <a:t>&gt;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Example:</a:t>
            </a:r>
            <a:endParaRPr lang="en-US" sz="2000" dirty="0"/>
          </a:p>
          <a:p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</a:t>
            </a:r>
            <a:r>
              <a:rPr lang="en-US" sz="2000" b="1" dirty="0" err="1"/>
              <a:t>ansible</a:t>
            </a:r>
            <a:r>
              <a:rPr lang="en-US" sz="2000" b="1" dirty="0"/>
              <a:t>/</a:t>
            </a:r>
            <a:r>
              <a:rPr lang="en-US" sz="2000" b="1" dirty="0" err="1"/>
              <a:t>group_vars</a:t>
            </a:r>
            <a:r>
              <a:rPr lang="en-US" sz="2000" b="1" dirty="0"/>
              <a:t>/all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GROUP_VARS_ALL</a:t>
            </a:r>
          </a:p>
          <a:p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/ansible/</a:t>
            </a:r>
            <a:r>
              <a:rPr lang="en-US" sz="2000" b="1" dirty="0" err="1"/>
              <a:t>group_vars</a:t>
            </a:r>
            <a:r>
              <a:rPr lang="en-US" sz="2000" b="1" dirty="0"/>
              <a:t>/demo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GROUP_VARS_DEMO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/ansible/</a:t>
            </a:r>
            <a:r>
              <a:rPr lang="en-US" sz="2000" b="1" dirty="0" err="1"/>
              <a:t>host_vars</a:t>
            </a:r>
            <a:r>
              <a:rPr lang="en-US" sz="2000" b="1" dirty="0"/>
              <a:t>/&lt;</a:t>
            </a:r>
            <a:r>
              <a:rPr lang="en-US" sz="2000" b="1" dirty="0" err="1"/>
              <a:t>host_name</a:t>
            </a:r>
            <a:r>
              <a:rPr lang="en-US" sz="2000" b="1" dirty="0"/>
              <a:t>&gt;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Example:</a:t>
            </a:r>
            <a:endParaRPr lang="en-US" sz="2000" dirty="0"/>
          </a:p>
          <a:p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</a:t>
            </a:r>
            <a:r>
              <a:rPr lang="en-US" sz="2000" b="1" dirty="0" err="1"/>
              <a:t>ansible</a:t>
            </a:r>
            <a:r>
              <a:rPr lang="en-US" sz="2000" b="1" dirty="0"/>
              <a:t>/</a:t>
            </a:r>
            <a:r>
              <a:rPr lang="en-US" sz="2000" b="1" dirty="0" err="1"/>
              <a:t>host_vars</a:t>
            </a:r>
            <a:r>
              <a:rPr lang="en-US" sz="2000" b="1" dirty="0"/>
              <a:t>/master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GROUP_VARS_MASTER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4BBCB-7D85-4017-9712-17AC9145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1F870-4B5E-4243-A33E-DB732F52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46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Create a section called </a:t>
            </a:r>
            <a:r>
              <a:rPr lang="en-US" sz="2000" dirty="0" err="1"/>
              <a:t>vars</a:t>
            </a:r>
            <a:r>
              <a:rPr lang="en-US" sz="2000" dirty="0"/>
              <a:t> within a playbook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Put </a:t>
            </a:r>
            <a:r>
              <a:rPr lang="en-US" sz="2000" dirty="0" err="1"/>
              <a:t>vars</a:t>
            </a:r>
            <a:r>
              <a:rPr lang="en-US" sz="2000" dirty="0"/>
              <a:t> above tasks so that we define it first &amp; use it later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Defining variables per playbook: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Put all the common variables in a file &amp; include the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D3669-A9BD-4183-BF60-06D4DEB9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DDC9A-E46C-4B5C-84B2-3A131DFB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124744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vars.yml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Prompt the user for the value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Your Name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Passing Variables from Command Line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%  ansible-playbook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register.yml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--extra-vars "name=vignesh"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B8AE-05BF-447D-8214-52BA2782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2D4DF-783A-4C92-B0AE-88724C4F5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90364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infrastructure refers to the composite of :</a:t>
            </a:r>
          </a:p>
          <a:p>
            <a:pPr lvl="0"/>
            <a:r>
              <a:rPr lang="en-US" dirty="0"/>
              <a:t>      </a:t>
            </a:r>
            <a:r>
              <a:rPr lang="en-US" sz="2800" dirty="0"/>
              <a:t>Hardware </a:t>
            </a:r>
          </a:p>
          <a:p>
            <a:pPr lvl="0"/>
            <a:r>
              <a:rPr lang="en-US" sz="2800" dirty="0"/>
              <a:t>              Software </a:t>
            </a:r>
          </a:p>
          <a:p>
            <a:pPr lvl="0"/>
            <a:r>
              <a:rPr lang="en-US" sz="2800" dirty="0"/>
              <a:t>                  Network</a:t>
            </a:r>
          </a:p>
          <a:p>
            <a:pPr lvl="0"/>
            <a:r>
              <a:rPr lang="en-US" sz="2800" dirty="0"/>
              <a:t>	           People </a:t>
            </a:r>
          </a:p>
          <a:p>
            <a:pPr lvl="0"/>
            <a:r>
              <a:rPr lang="en-US" sz="2800" dirty="0"/>
              <a:t>		Process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r>
              <a:rPr lang="en-US" u="sng" dirty="0"/>
              <a:t>Pain points</a:t>
            </a:r>
            <a:r>
              <a:rPr lang="en-US" dirty="0"/>
              <a:t>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user account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patch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backup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deploying applications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configure services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documenting steps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underlying problem is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servers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720080" cy="37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393576" cy="393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499120" cy="49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392836" cy="39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329456" cy="32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1853952" cy="18539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0ABD-AD6C-4E4E-BD66-7DB01EF0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BCAD2-51CE-48E1-96BC-AA547E188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6360098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60032" y="1556792"/>
            <a:ext cx="273630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476672"/>
            <a:ext cx="705678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playbook_version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0.1b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app state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/>
              <a:t>first.yml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580599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vars.yml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</a:t>
            </a:r>
            <a:r>
              <a:rPr lang="en-US" sz="2000" b="1" dirty="0" err="1">
                <a:solidFill>
                  <a:schemeClr val="bg1"/>
                </a:solidFill>
              </a:rPr>
              <a:t>tempvar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dummyvalue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6154B1-BCC4-419B-A7F6-132F207C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75383-208D-4020-9F74-87BDF863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463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Handler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Consists the ability to notify when something happens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Also call another set of tasks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notify: Restart HTTPD   # this is called only if the action is ran &amp; successful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- name: Restart HTTPD   # this has to match the notify name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action: service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Run ansible-playbook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/>
              <a:t>playbook.yml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FA846-A76C-4E02-B746-D2CAA493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69BE-B826-44F7-92F8-98852030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58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Outlining your playbook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634008"/>
            <a:ext cx="8478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vim webserver.txt &amp; list down the tasks we want to do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webservers # perform this against a list of webservers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user # we need to run this using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account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rights # we need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privilage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for running the tasks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playbook starts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the apache web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verify that the web service is running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client software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telnet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log all the packages installed on the system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tasks is completed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C1BE-2EE9-4320-A7E4-CAEC49D3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2A2B2-0813-4F8D-BB79-0C3659E5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Creating a playbook from our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69269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Outline to  playbook Translation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date/time stamp for playbook start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/playbook_start.log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install the apache web server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notify: restart the HTTPD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 name: install client software - telnet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=telnet state=latest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log all the packages installed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raw: yum list installed &gt; /home/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/installed.log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date/time stamp for playbook end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/playbook_end.log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- name: restart the HTTPD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4A5F7-598B-4C1B-B0C3-5D3F0A80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7A310-4EBD-4FA9-969C-985A037F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Dry Run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379" y="1412776"/>
            <a:ext cx="9001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Check whether the playbook is formatted correctly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Test how the playbook is going to behave without running the tasks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$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webserver.yml</a:t>
            </a:r>
            <a:r>
              <a:rPr lang="en-US" b="1" dirty="0"/>
              <a:t> --check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8D72C-FF9E-44DF-8AA9-A6566287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7ADF7-0895-4C78-A7F4-A5D375E9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7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504" y="18864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Asynchronous Actions and Polling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40" y="1124744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While using </a:t>
            </a:r>
            <a:r>
              <a:rPr lang="en-US" sz="2000" dirty="0" err="1"/>
              <a:t>Ansible</a:t>
            </a:r>
            <a:r>
              <a:rPr lang="en-US" sz="2000" dirty="0"/>
              <a:t> against multiple machines, the operations may run longer than SSH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While one long task is running, another short task can be executed in asynchronous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Specify the maximum runtime to timeout &amp; how frequently to poll for status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async</a:t>
            </a:r>
            <a:r>
              <a:rPr lang="en-US" sz="2000" dirty="0"/>
              <a:t>: &lt;seconds to timeout the task&gt;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poll: &lt;seconds to poll for the status of the task&gt;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D2096-9034-40B2-927A-1FBBA972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351F1-9D1C-4929-991F-2ADF3E25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2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Running tasks parallel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Apache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300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poll: 3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notify: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service name=httpd state=restarted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328129-232F-4C39-81BE-5AB90ACB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63965-70A9-41FB-98F8-79C41435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48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Run Once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471" y="557132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some cases there may be need to only run a task one time &amp; on one host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can achieved by configuring "</a:t>
            </a:r>
            <a:r>
              <a:rPr lang="en-US" sz="2000" dirty="0" err="1"/>
              <a:t>run_once</a:t>
            </a:r>
            <a:r>
              <a:rPr lang="en-US" sz="2000" dirty="0"/>
              <a:t>" on a task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can be optionally paired with "</a:t>
            </a:r>
            <a:r>
              <a:rPr lang="en-US" sz="2000" dirty="0" err="1"/>
              <a:t>delegate_to</a:t>
            </a:r>
            <a:r>
              <a:rPr lang="en-US" sz="2000" dirty="0"/>
              <a:t>" to specify an individual host to execute 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list the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ls -la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/var.log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run_once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delegate_to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anmuruga3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9F6D-5EBC-4142-9B09-DF308E7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48435-2CC9-4A69-B497-30315177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9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Often you’ll want to do many things in one task, such as create a lot of users, install a lot of packages, or repeat a polling step until a certain result is reached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</a:rPr>
              <a:t>Example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add a list of users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user: name={{ item }} groups=wheel state=present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user2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E18F6-6D6A-410C-BB06-8C019B58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D54A3-D6D3-49DE-A0B7-D6BA67EB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82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16632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2 </a:t>
            </a:r>
            <a:r>
              <a:rPr lang="en-US" sz="2000" b="1" dirty="0"/>
              <a:t>: list of items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add a list of users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user: name={{ item.name }} groups={{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item.groups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}}  state=present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{ name: testuser1, groups: wheel 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{ name: testuser2,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uid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1003, groups: root }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Example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3 </a:t>
            </a:r>
            <a:r>
              <a:rPr lang="en-US" sz="2000" b="1" dirty="0"/>
              <a:t>: loving over files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"{{ item }}"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with_file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first_example_file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second_example_file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EA62BF-7830-457F-B43E-AF762C1D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754CB-2C0D-4ED6-9393-60A9775D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90364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infrastructure refers to the composite of :</a:t>
            </a:r>
          </a:p>
          <a:p>
            <a:pPr lvl="0"/>
            <a:r>
              <a:rPr lang="en-US" dirty="0"/>
              <a:t>      </a:t>
            </a:r>
            <a:r>
              <a:rPr lang="en-US" sz="2800" dirty="0"/>
              <a:t>Hardware </a:t>
            </a:r>
          </a:p>
          <a:p>
            <a:pPr lvl="0"/>
            <a:r>
              <a:rPr lang="en-US" sz="2800" dirty="0"/>
              <a:t>              Software </a:t>
            </a:r>
          </a:p>
          <a:p>
            <a:pPr lvl="0"/>
            <a:r>
              <a:rPr lang="en-US" sz="2800" dirty="0"/>
              <a:t>                  Network</a:t>
            </a:r>
          </a:p>
          <a:p>
            <a:pPr lvl="0"/>
            <a:r>
              <a:rPr lang="en-US" sz="2800" dirty="0"/>
              <a:t>	           People </a:t>
            </a:r>
          </a:p>
          <a:p>
            <a:pPr lvl="0"/>
            <a:r>
              <a:rPr lang="en-US" sz="2800" dirty="0"/>
              <a:t>		Process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r>
              <a:rPr lang="en-US" u="sng" dirty="0"/>
              <a:t>Pain points</a:t>
            </a:r>
            <a:r>
              <a:rPr lang="en-US" dirty="0"/>
              <a:t> :</a:t>
            </a:r>
          </a:p>
          <a:p>
            <a:pPr lvl="0"/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create user account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patch management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taking backup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deploying applications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configure services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documenting steps</a:t>
            </a:r>
            <a:endParaRPr lang="en-US" dirty="0"/>
          </a:p>
          <a:p>
            <a:pPr lvl="0"/>
            <a:r>
              <a:rPr lang="en-US" dirty="0"/>
              <a:t>The underlying problem is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servers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720080" cy="37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393576" cy="393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499120" cy="49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392836" cy="39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329456" cy="32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1853952" cy="1853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B7060-D860-4D38-867C-44B3020197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6360098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16632"/>
            <a:ext cx="90364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4 </a:t>
            </a:r>
            <a:r>
              <a:rPr lang="en-US" sz="2000" b="1" dirty="0"/>
              <a:t>: nested loops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"{{item[0] }}“ - "{{item[1] }}"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with_nested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- [ ‘vignesh', ' m' 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- [ 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clientdb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employeedb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providerdb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 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EBD69E-7320-4241-AFEB-D4EEF68D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07D4F-CD66-4C54-B299-4EBA1158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Conditionals </a:t>
            </a:r>
            <a:br>
              <a:rPr lang="en-US" sz="2600" b="1" dirty="0">
                <a:solidFill>
                  <a:srgbClr val="0070C0"/>
                </a:solidFill>
              </a:rPr>
            </a:b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Few tasks might be needed to execute only on specific scenario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When statement </a:t>
            </a:r>
          </a:p>
          <a:p>
            <a:r>
              <a:rPr lang="en-US" sz="2000" b="1" dirty="0"/>
              <a:t>   S</a:t>
            </a:r>
            <a:r>
              <a:rPr lang="en-US" sz="2000" dirty="0"/>
              <a:t>ometimes you will want to skip a particular step on a particular host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</a:rPr>
              <a:t>Example 1: </a:t>
            </a:r>
            <a:r>
              <a:rPr lang="en-US" sz="2000" b="1" dirty="0"/>
              <a:t>Single condition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apt-get -y install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yum -y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9752-0F8E-409E-8902-307C35AB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FF1F1-192D-4B4B-B02E-2A5F5ECA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7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 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{{ item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[ 0, 2, 4, 6, 8, 10 ]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item &gt; 5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Example 3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epic: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“this is certainly epic !”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when: epic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“this certainly isn’t epic!”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when: not epic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Example 4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stat: path=/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thefile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get_md5=no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get_checksum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shell: touch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thefile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not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st.stat.exists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EE1EB-536A-4675-B9E7-BA24857B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7C48D-A37D-4B69-88E0-CB495468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3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 5: </a:t>
            </a:r>
            <a:r>
              <a:rPr lang="en-US" sz="2000" b="1" dirty="0"/>
              <a:t>Multiple Conditions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become: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apt -y install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"Fedora"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yum -y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and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ansible_pkg_mgr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"yum"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Example 6: </a:t>
            </a:r>
            <a:r>
              <a:rPr lang="en-US" sz="2000" b="1" dirty="0"/>
              <a:t>Boolean Filter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Boolean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echo 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ansible_distribution_version|version_compare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('15.04', '&gt;=')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C341E-798B-4209-8D1F-B7CB846E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88F80-A19E-4B60-A0ED-805B6700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5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Error Handling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Sometimes a command that returns different than 0 isn’t an error.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Sometimes a command might not always need to report that it ‘changed’ the remote system.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Example 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- name:  This will not be considered as Failure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command: /bin/false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Fail task when the command error output prints FAILED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command: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/bin/example-command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23A97-BAEE-430D-8F0D-1FDEE5E5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8A9AB-6384-41A0-9436-974A8BF0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9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 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- name: Fail task when the command error output prints FAILED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command: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/bin/example-command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fail the play if the previous command did not succeed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fail: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="the command failed"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when: "'FAILED' in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command_result.stderr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Fail task when both files are identical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raw: diff file1 file2   # checks the files in the home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of the user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failed_when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0 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&gt;= 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1121D-1895-4784-861E-B694F269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5772-6569-4C6C-BAA1-E919EE82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0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6" y="210545"/>
            <a:ext cx="8964488" cy="576064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wait_for</a:t>
            </a:r>
            <a:r>
              <a:rPr lang="en-US" sz="2600" b="1" dirty="0">
                <a:solidFill>
                  <a:srgbClr val="0070C0"/>
                </a:solidFill>
              </a:rPr>
              <a:t> - Waits for a condition before continuing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724043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can wait for a set amount of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Waiting for a port to become available is useful for when services are not immediately available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Wait for a regex match a string to be present in a file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Example1: </a:t>
            </a:r>
            <a:r>
              <a:rPr lang="en-US" sz="2000" b="1" dirty="0"/>
              <a:t>Port open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wait for the service to start listening on port 80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port: 80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state: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Wait for port 80 to become open for the host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While executing the playbook </a:t>
            </a:r>
            <a:r>
              <a:rPr lang="en-US" sz="2000" dirty="0" err="1"/>
              <a:t>ansible</a:t>
            </a:r>
            <a:r>
              <a:rPr lang="en-US" sz="2000" dirty="0"/>
              <a:t> will be wait for http service to be started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Once you start the service </a:t>
            </a:r>
            <a:r>
              <a:rPr lang="en-US" sz="2000" dirty="0" err="1"/>
              <a:t>ansible</a:t>
            </a:r>
            <a:r>
              <a:rPr lang="en-US" sz="2000" dirty="0"/>
              <a:t> will proceed with its play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systemctl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F7739-5491-49F1-B03B-A9DAAC4D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B4286-5205-40DA-8967-7E0BDDB7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14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9182"/>
            <a:ext cx="9036496" cy="901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Example2: </a:t>
            </a:r>
            <a:r>
              <a:rPr lang="en-US" sz="2000" b="1" dirty="0"/>
              <a:t>File to be created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Dummy Task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command: echo Dummy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wait until the file is present before continuing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path: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/dummy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delay: 10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timeout: 300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"Specified FILE is not present"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delay:</a:t>
            </a:r>
            <a:r>
              <a:rPr lang="en-US" sz="2000" dirty="0"/>
              <a:t> Delay in seconds before starting the validation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timeout:</a:t>
            </a:r>
            <a:r>
              <a:rPr lang="en-US" sz="2000" dirty="0"/>
              <a:t> timeout after defined seconds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msg</a:t>
            </a:r>
            <a:r>
              <a:rPr lang="en-US" sz="2000" b="1" dirty="0"/>
              <a:t>:</a:t>
            </a:r>
            <a:r>
              <a:rPr lang="en-US" sz="2000" dirty="0"/>
              <a:t> A Custom message to be printed in case of failure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Example3: </a:t>
            </a:r>
            <a:r>
              <a:rPr lang="en-US" sz="2000" b="1" dirty="0"/>
              <a:t>String to be available in the log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the string to be available in the log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path: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/dummy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search_regex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531433-A6D4-46EC-BD98-39DBCEAF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6B980-52EF-4CCB-B893-8E019AC5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27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9182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Example4: </a:t>
            </a:r>
            <a:r>
              <a:rPr lang="en-US" b="1" dirty="0"/>
              <a:t>sleep for seconds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sleep for 10 seconds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delay: 10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timeout: 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76BE-E6AA-420B-AC43-E07F0D3C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4623E-46B2-4670-8D8D-3A850F51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Jinja2 Template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727665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template is a file which contains all your configuration parameters, but the dynamic values are given as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During the playbook execution, the variables will be replaced with the relevant values. The template files will usually have the .j2 extension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Ansible</a:t>
            </a:r>
            <a:r>
              <a:rPr lang="en-US" sz="2000" dirty="0"/>
              <a:t> uses </a:t>
            </a:r>
            <a:r>
              <a:rPr lang="en-US" sz="2000" dirty="0" err="1"/>
              <a:t>Jinja</a:t>
            </a:r>
            <a:r>
              <a:rPr lang="en-US" sz="2000" dirty="0"/>
              <a:t> </a:t>
            </a:r>
            <a:r>
              <a:rPr lang="en-US" sz="2000" dirty="0" err="1"/>
              <a:t>templating</a:t>
            </a:r>
            <a:r>
              <a:rPr lang="en-US" sz="2000" dirty="0"/>
              <a:t> engine, we can have conditional statements, loops, write macros, filters for transforming the data, do arithmetic calculations,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Example1: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Adam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Template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template: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test.j2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testfile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/>
              <a:t>test.j2: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Hello {{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B42C1-20FD-4A7A-ACB5-B763FD61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C764E-808E-4292-A60C-7EBEBE02F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0959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What Is Configuration Management?</a:t>
            </a:r>
            <a:br>
              <a:rPr lang="en-US" sz="2600" b="1" dirty="0">
                <a:solidFill>
                  <a:srgbClr val="0070C0"/>
                </a:solidFill>
              </a:rPr>
            </a:b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2" y="548680"/>
            <a:ext cx="90364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Configuration management (CM) refers to the process of systematically handling changes to a system in a way that it maintains integrity over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CM helps to implement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Policies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Procedures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Techniques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Tools</a:t>
            </a:r>
          </a:p>
          <a:p>
            <a:r>
              <a:rPr lang="en-US" b="1" dirty="0">
                <a:solidFill>
                  <a:schemeClr val="accent2"/>
                </a:solidFill>
              </a:rPr>
              <a:t>Why Configuration Management ?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Increase Uptime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Improve Performance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Ensure Compliance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Prevent Errors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Reduces Cost</a:t>
            </a:r>
          </a:p>
          <a:p>
            <a:pPr lvl="1"/>
            <a:endParaRPr lang="en-US" b="1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F83AB9-F60F-471A-86CB-DCB10C52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F5367-2A6B-40AF-A2B3-1254E2BB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467361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9182"/>
            <a:ext cx="9036496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Example2: </a:t>
            </a:r>
            <a:r>
              <a:rPr lang="en-US" sz="2000" b="1" dirty="0"/>
              <a:t>loop structure inside </a:t>
            </a:r>
            <a:r>
              <a:rPr lang="en-US" sz="2000" b="1" dirty="0" err="1"/>
              <a:t>Ansible</a:t>
            </a:r>
            <a:r>
              <a:rPr lang="en-US" sz="2000" b="1" dirty="0"/>
              <a:t> template. Change content of test.j2: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{%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in range(3)%}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hello {{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 - {{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{%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endfor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%}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Example3: </a:t>
            </a:r>
            <a:r>
              <a:rPr lang="en-US" b="1" dirty="0"/>
              <a:t>Using list variables in </a:t>
            </a:r>
            <a:r>
              <a:rPr lang="en-US" b="1" dirty="0" err="1"/>
              <a:t>Ansible</a:t>
            </a:r>
            <a:r>
              <a:rPr lang="en-US" b="1" dirty="0"/>
              <a:t> templates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mylist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[‘vignesh', 'm' ,'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devops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Template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template: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test.j2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testfile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/>
              <a:t>test.j2: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{% for item in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mylist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%}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{{ item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{%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endfor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%}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021308-758A-4E62-A0AB-F567C153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8D333-9FB6-4179-9B2B-C6287C36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97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9182"/>
            <a:ext cx="9036496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Arithmetic Operations in </a:t>
            </a:r>
            <a:r>
              <a:rPr lang="en-US" sz="26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Ansible</a:t>
            </a:r>
            <a:endParaRPr lang="en-US" sz="2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"addition{{ 4 +3 }}" #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addition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substraction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{{ 4 - 3 }}"  #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arithmetic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substraction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"multiplication {{ 4 * 3 }}" #multiplication 12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msg: "Modulo operation {{ 7 % 4}}" #ansible Modulo operation - find remainder 3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"floating division {{ 4 / 3}}" #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floating division 1.33333333333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"cube root {{ 27 | root(3)}}" #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arithmetic cube root 3.0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"power {{ 3 | pow(3)}}" #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arithmetic power of a number 27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"Common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round of a number {{ 39.7 | round}}" #40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2160C-1A26-4404-A1A7-9F55342F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1C1B2-EC3C-4B2A-BE34-2011956A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" y="6457068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63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Tags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</a:t>
            </a:r>
            <a:r>
              <a:rPr lang="en-US" sz="2000" dirty="0"/>
              <a:t>If you have a large playbook it may become useful to be able to run a specific part of the configuration without running the whole playbook.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Tag functionality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first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“vignesh "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second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"M "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137FD-9AF1-4C53-A069-2195CF4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53C2E-F4C6-4E27-90A3-90C813A63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94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Tags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</a:t>
            </a:r>
            <a:r>
              <a:rPr lang="en-US" sz="2000" dirty="0"/>
              <a:t>If you want to run a playbook without certain tasks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–skip-tags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There is a special “always” tag that will always run a task, unless specifically skipped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–skip-tags always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A9B28-BBF8-47AA-9E85-894038A3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F5765-11FA-4238-A7EC-C0DB1A14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79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0945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Vault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6712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Ansible</a:t>
            </a:r>
            <a:r>
              <a:rPr lang="en-US" sz="2000" dirty="0"/>
              <a:t> allows keeping sensitive data such as passwords or keys in encrypted files, rather than as plaintext in your playbooks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Creating a new Encrypted Files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create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Edit the Encrypted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edit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Change the password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rekey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Uncrypt</a:t>
            </a:r>
            <a:r>
              <a:rPr lang="en-US" sz="2000" b="1" dirty="0"/>
              <a:t> the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decrypt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Encrypt an existing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encrypt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898BA-4B9C-4D66-A545-5CD9C93F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C8215-7655-4637-975B-35233092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2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Securing Certificates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Create a file through </a:t>
            </a:r>
            <a:r>
              <a:rPr lang="en-US" sz="2000" dirty="0" err="1"/>
              <a:t>valut</a:t>
            </a:r>
            <a:r>
              <a:rPr lang="en-US" sz="2000" dirty="0"/>
              <a:t> to hold your secrets – </a:t>
            </a:r>
            <a:r>
              <a:rPr lang="en-US" sz="2000" dirty="0" err="1"/>
              <a:t>secrets.yml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 ansible-vault create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secrets.yml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Add the certificate and private keys as variables: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ssl_certificate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|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-----BEGIN CERTIFICATE-----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...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-----END CERTIFICATE----- 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ssl_private_key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|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-----BEGIN PRIVATE KEY-----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...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-----END PRIVATE KEY-----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Make sure the vault is loaded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  - vars/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secrets.yml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Run the playbook using  “--ask-vault-pass” or “--vault-password-file FILE”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6D5FC-2046-4789-8405-AA50BC76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40A07-30B2-4E0F-8645-5388DADF1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28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50405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Common tasks can be put in a file &amp; can be included anywhere in the playbook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</a:t>
            </a:r>
            <a:r>
              <a:rPr lang="en-US" sz="2000" b="1" dirty="0" err="1"/>
              <a:t>includestat.yml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a new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Include Task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include: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includestat.yml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verify the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is 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yum list installed |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/result.log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376A4-6710-478A-800F-5EA99FA7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50826-2AAE-47ED-8756-0E5C47F2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5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Adding more &amp; more functionality to the playbooks will make it difficult to maintain in a single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can organize playbooks into a directory structure called roles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is already possible by ‘include’ directives however Roles are automation around 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Creating Role Framework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Master.yml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roles/&lt;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rolename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&gt;/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tasks/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handlers/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default/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meta/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3FD61-F290-460D-875B-27BF7046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CEAFB-0D57-4B5C-AE0D-B787E46E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1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Task Order - Pre &amp; Post Tasks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Master playbook Roles will always run first, regardless of where the tasks appear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Set tasks to run before or after the Roles using </a:t>
            </a:r>
            <a:r>
              <a:rPr lang="en-US" sz="2000" dirty="0" err="1"/>
              <a:t>pre_tasks</a:t>
            </a:r>
            <a:r>
              <a:rPr lang="en-US" sz="2000" dirty="0"/>
              <a:t> &amp; </a:t>
            </a:r>
            <a:r>
              <a:rPr lang="en-US" sz="2000" dirty="0" err="1"/>
              <a:t>post_tasks</a:t>
            </a:r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</a:t>
            </a:r>
            <a:r>
              <a:rPr lang="en-US" sz="2000" b="1" dirty="0" err="1"/>
              <a:t>master.yml</a:t>
            </a:r>
            <a:endParaRPr lang="en-US" sz="2000" b="1" dirty="0"/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--- # master playbook for web servers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roles: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    - webservers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post_tasks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- name: End of the Role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/roleend.log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6A840-66F0-4961-8A94-D47D3818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3BDFB-DC0F-42CD-B9B3-9B433F7C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92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- Conditional Execution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Just like master playbook we can set conditional execution on the roles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roles/&lt;</a:t>
            </a:r>
            <a:r>
              <a:rPr lang="en-US" sz="2000" b="1" dirty="0" err="1"/>
              <a:t>rolename</a:t>
            </a:r>
            <a:r>
              <a:rPr lang="en-US" sz="2000" b="1" dirty="0"/>
              <a:t>&gt;/tasks/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D37D6-86BF-46E1-BDC3-A8D06109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5A002-F209-4B9E-9B77-E10DB11A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711081"/>
          </a:xfrm>
        </p:spPr>
        <p:txBody>
          <a:bodyPr/>
          <a:lstStyle/>
          <a:p>
            <a:pPr defTabSz="457200">
              <a:lnSpc>
                <a:spcPct val="8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What is </a:t>
            </a:r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?</a:t>
            </a:r>
            <a:br>
              <a:rPr lang="en-US" sz="2600" b="1" dirty="0">
                <a:solidFill>
                  <a:srgbClr val="0070C0"/>
                </a:solidFill>
              </a:rPr>
            </a:b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Ansible</a:t>
            </a:r>
            <a:r>
              <a:rPr lang="en-US" dirty="0"/>
              <a:t> is an automation engine that automates software provisioning, configuration management, and application deployment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Manages infrastructure whether it is on-premises or in the cloud.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 turns your infrastructure as code </a:t>
            </a:r>
            <a:r>
              <a:rPr lang="en-US" dirty="0" err="1"/>
              <a:t>i.e</a:t>
            </a:r>
            <a:r>
              <a:rPr lang="en-US" dirty="0"/>
              <a:t>  your computing environment has some of the same attributes as your application: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Your infrastructure is </a:t>
            </a:r>
            <a:r>
              <a:rPr lang="en-US" sz="2000" dirty="0" err="1"/>
              <a:t>versionable</a:t>
            </a:r>
            <a:r>
              <a:rPr lang="en-US" sz="2000" dirty="0"/>
              <a:t>. 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Your infrastructure is repeatable. 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Your infrastructure is testable.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You only need to tell what the desired configuration should be, not how to achieve it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0E44-2FB9-45E1-A8E2-DDC9C78E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09320"/>
            <a:ext cx="561975" cy="257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82EF3-8C44-4058-AF1B-09C0F01F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" y="284450"/>
            <a:ext cx="8229600" cy="57606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2600" b="1" dirty="0">
                <a:solidFill>
                  <a:srgbClr val="0070C0"/>
                </a:solidFill>
              </a:rPr>
              <a:t>Roles - Variable Substitution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roles/&lt;</a:t>
            </a:r>
            <a:r>
              <a:rPr lang="en-US" sz="2000" b="1" dirty="0" err="1"/>
              <a:t>rolename</a:t>
            </a:r>
            <a:r>
              <a:rPr lang="en-US" sz="2000" b="1" dirty="0"/>
              <a:t>&gt;/</a:t>
            </a:r>
            <a:r>
              <a:rPr lang="en-US" sz="2000" b="1" dirty="0" err="1"/>
              <a:t>vars</a:t>
            </a:r>
            <a:r>
              <a:rPr lang="en-US" sz="2000" b="1" dirty="0"/>
              <a:t> </a:t>
            </a:r>
            <a:r>
              <a:rPr lang="en-US" sz="2000" b="1" dirty="0" err="1"/>
              <a:t>dir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apache2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roles/&lt;</a:t>
            </a:r>
            <a:r>
              <a:rPr lang="en-US" sz="2000" b="1" dirty="0" err="1"/>
              <a:t>rolename</a:t>
            </a:r>
            <a:r>
              <a:rPr lang="en-US" sz="2000" b="1" dirty="0"/>
              <a:t>&gt;/tasks/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CB6B-5CF5-46FC-902C-BA70AB69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B2ED3-CA0B-47A5-AC1F-F7EE01F1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26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- Handlers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Create roles/webserver/handlers </a:t>
            </a:r>
            <a:r>
              <a:rPr lang="en-US" sz="2000" b="1" dirty="0" err="1"/>
              <a:t>dir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state=restarted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state=restarted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vi 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Apache2</a:t>
            </a:r>
          </a:p>
          <a:p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2D1DA-A2C6-4765-BBF1-06983C32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69C3B-5545-4A1E-A40E-F40AE20E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18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- Configuring Alternate Roles Paths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Default path for Roles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/playbooks/roles:/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/roles:&lt;PWD&gt;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can alternatively keep the master playbook in a different location &amp; specify the Role path in </a:t>
            </a:r>
            <a:r>
              <a:rPr lang="en-US" sz="2000" dirty="0" err="1"/>
              <a:t>ansible.cfg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ansible</a:t>
            </a:r>
            <a:r>
              <a:rPr lang="en-US" sz="2000" dirty="0"/>
              <a:t>/</a:t>
            </a:r>
            <a:r>
              <a:rPr lang="en-US" sz="2000" dirty="0" err="1"/>
              <a:t>ansible.cfg</a:t>
            </a:r>
            <a:r>
              <a:rPr lang="en-US" sz="2000" dirty="0"/>
              <a:t>, uncomment </a:t>
            </a:r>
            <a:r>
              <a:rPr lang="en-US" sz="2000" dirty="0" err="1"/>
              <a:t>roles_path</a:t>
            </a:r>
            <a:r>
              <a:rPr lang="en-US" sz="2000" dirty="0"/>
              <a:t> &amp; add the roles </a:t>
            </a:r>
            <a:r>
              <a:rPr lang="en-US" sz="2000" dirty="0" err="1"/>
              <a:t>dir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   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roles_path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=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577C9-4AA8-43B7-9CAC-65346533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00C5A-6550-4F12-92E7-6E6B643A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8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- Conditional 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When we have multiple roles &amp; choose a specific role based on a condition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mkdir</a:t>
            </a:r>
            <a:r>
              <a:rPr lang="en-US" sz="2000" b="1" dirty="0"/>
              <a:t> </a:t>
            </a:r>
            <a:r>
              <a:rPr lang="en-US" sz="2000" b="1" dirty="0" err="1"/>
              <a:t>redhatwebservers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mkdir</a:t>
            </a:r>
            <a:r>
              <a:rPr lang="en-US" sz="2000" b="1" dirty="0"/>
              <a:t> </a:t>
            </a:r>
            <a:r>
              <a:rPr lang="en-US" sz="2000" b="1" dirty="0" err="1"/>
              <a:t>debianwebservers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err="1"/>
              <a:t>master.yml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roles: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3A657-97B9-4780-AF55-1B398E53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A37C7-09C0-406C-B9BC-E247E09E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28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2F19E-FE62-433A-83DA-C853A2F90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5E600-CAA3-4199-BCAC-160D038DC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84" y="1405789"/>
            <a:ext cx="5081832" cy="4046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4596E-ADF9-411D-80CC-14EF2A700500}"/>
              </a:ext>
            </a:extLst>
          </p:cNvPr>
          <p:cNvSpPr txBox="1"/>
          <p:nvPr/>
        </p:nvSpPr>
        <p:spPr>
          <a:xfrm>
            <a:off x="7321501" y="5292749"/>
            <a:ext cx="120083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183901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82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7925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How Ansible Works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10BD67-ABC3-446C-9424-A8B63CD9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541BC4-BAC3-4718-8E7A-DB58D8D5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09320"/>
            <a:ext cx="561975" cy="257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8077D6-6115-4C49-9B1B-4E6512E9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992692"/>
            <a:ext cx="61531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31440" y="246520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Why Ansible?</a:t>
            </a:r>
            <a:br>
              <a:rPr lang="en-US" sz="2600" b="1" dirty="0">
                <a:solidFill>
                  <a:srgbClr val="0070C0"/>
                </a:solidFill>
              </a:rPr>
            </a:b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tools in the market can be really complicated .. 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huge overhead of Infrastructure setup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complicated setup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Pull mechanism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Lot of learning required</a:t>
            </a:r>
          </a:p>
          <a:p>
            <a:r>
              <a:rPr lang="en-US" sz="2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of Ansible :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Agentless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Relies on </a:t>
            </a:r>
            <a:r>
              <a:rPr lang="en-US" dirty="0" err="1"/>
              <a:t>ssh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Uses python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Push mechanism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9F6B8-A6ED-456A-A4FD-5033C1DE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377CF-4756-4097-B631-A707F93A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09320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8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274038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 Configuration file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1025352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Settings in </a:t>
            </a:r>
            <a:r>
              <a:rPr lang="en-US" sz="2400" dirty="0" err="1"/>
              <a:t>Ansible</a:t>
            </a:r>
            <a:r>
              <a:rPr lang="en-US" sz="2400" dirty="0"/>
              <a:t> are adjustable via a configuration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Changes can be made and used in a configuration file which will be processed in the following order: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ANSIBLE_CONFIG (an environment variable)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sz="2400" dirty="0"/>
              <a:t>(in the current directory)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.</a:t>
            </a:r>
            <a:r>
              <a:rPr lang="en-US" sz="2400" dirty="0" err="1"/>
              <a:t>ansible.cfg</a:t>
            </a:r>
            <a:r>
              <a:rPr lang="en-US" sz="2400" dirty="0"/>
              <a:t> (in the home directory)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</a:t>
            </a:r>
            <a:r>
              <a:rPr lang="en-US" sz="2400" dirty="0" err="1"/>
              <a:t>ansible.cfg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Ansible</a:t>
            </a:r>
            <a:r>
              <a:rPr lang="en-US" sz="2400" dirty="0"/>
              <a:t> will process the above list and use the first file found.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Settings in files are not merged.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31D6-290A-4A06-8B7E-DE164C2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86BE0-5EC1-42C7-A4C3-23E58EAD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09320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1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4A26FEC75CF45A36A8EC6C5B99700" ma:contentTypeVersion="2" ma:contentTypeDescription="Create a new document." ma:contentTypeScope="" ma:versionID="bd0dc95d5decd9d0ae9533645b6618c2">
  <xsd:schema xmlns:xsd="http://www.w3.org/2001/XMLSchema" xmlns:xs="http://www.w3.org/2001/XMLSchema" xmlns:p="http://schemas.microsoft.com/office/2006/metadata/properties" xmlns:ns2="79e8e7f5-5e94-4114-a6f7-2ab8131c684a" targetNamespace="http://schemas.microsoft.com/office/2006/metadata/properties" ma:root="true" ma:fieldsID="7ab95e87e3b2dadebc309feee7ac31d2" ns2:_="">
    <xsd:import namespace="79e8e7f5-5e94-4114-a6f7-2ab8131c6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8e7f5-5e94-4114-a6f7-2ab8131c6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B42045-F94A-43C6-A7C3-612A89ED5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e8e7f5-5e94-4114-a6f7-2ab8131c68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3E0B0D-1AAD-43A7-8423-846FDB88EA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F89061-B074-4A2F-8BC5-743297E5CABC}">
  <ds:schemaRefs>
    <ds:schemaRef ds:uri="http://purl.org/dc/dcmitype/"/>
    <ds:schemaRef ds:uri="79e8e7f5-5e94-4114-a6f7-2ab8131c684a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6457</Words>
  <Application>Microsoft Office PowerPoint</Application>
  <PresentationFormat>On-screen Show (4:3)</PresentationFormat>
  <Paragraphs>993</Paragraphs>
  <Slides>65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Arial Black</vt:lpstr>
      <vt:lpstr>Calibri</vt:lpstr>
      <vt:lpstr>Courier New</vt:lpstr>
      <vt:lpstr>Wingdings</vt:lpstr>
      <vt:lpstr>Office Theme</vt:lpstr>
      <vt:lpstr>Devops – CI/CD         ANSIBLE</vt:lpstr>
      <vt:lpstr>Agenda</vt:lpstr>
      <vt:lpstr>PowerPoint Presentation</vt:lpstr>
      <vt:lpstr>PowerPoint Presentation</vt:lpstr>
      <vt:lpstr>What Is Configuration Management? </vt:lpstr>
      <vt:lpstr>What is Ansible? </vt:lpstr>
      <vt:lpstr>How Ansible Works ?</vt:lpstr>
      <vt:lpstr>Why Ansible? </vt:lpstr>
      <vt:lpstr>Ansible Configuration file</vt:lpstr>
      <vt:lpstr>Setup Ansible on CentOS </vt:lpstr>
      <vt:lpstr>Test Environment Setup</vt:lpstr>
      <vt:lpstr>Ansible Inventory</vt:lpstr>
      <vt:lpstr>Host Patterns</vt:lpstr>
      <vt:lpstr>Ansible Ad-Hoc Commands</vt:lpstr>
      <vt:lpstr>PowerPoint Presentation</vt:lpstr>
      <vt:lpstr>PowerPoint Presentation</vt:lpstr>
      <vt:lpstr>Gathering Facts (idempotence or convergence)</vt:lpstr>
      <vt:lpstr>Playbooks</vt:lpstr>
      <vt:lpstr>YAML(YAML Ain't Markup Language) Basics</vt:lpstr>
      <vt:lpstr>PowerPoint Presentation</vt:lpstr>
      <vt:lpstr>Our First Playbook</vt:lpstr>
      <vt:lpstr>Target Section</vt:lpstr>
      <vt:lpstr>Task Section</vt:lpstr>
      <vt:lpstr>Ansible Variables</vt:lpstr>
      <vt:lpstr>PowerPoint Presentation</vt:lpstr>
      <vt:lpstr>Global Variables</vt:lpstr>
      <vt:lpstr>PowerPoint Presentation</vt:lpstr>
      <vt:lpstr>Variables: Inclusion Types</vt:lpstr>
      <vt:lpstr>Variables: Inclusion Types</vt:lpstr>
      <vt:lpstr>PowerPoint Presentation</vt:lpstr>
      <vt:lpstr>Handler Section</vt:lpstr>
      <vt:lpstr>Outlining your playbook</vt:lpstr>
      <vt:lpstr>Creating a playbook from our outline</vt:lpstr>
      <vt:lpstr>Dry Run</vt:lpstr>
      <vt:lpstr>Asynchronous Actions and Polling</vt:lpstr>
      <vt:lpstr>PowerPoint Presentation</vt:lpstr>
      <vt:lpstr>Run Once</vt:lpstr>
      <vt:lpstr>Loops</vt:lpstr>
      <vt:lpstr>PowerPoint Presentation</vt:lpstr>
      <vt:lpstr>PowerPoint Presentation</vt:lpstr>
      <vt:lpstr>Conditionals  </vt:lpstr>
      <vt:lpstr> </vt:lpstr>
      <vt:lpstr> </vt:lpstr>
      <vt:lpstr>Error Handling </vt:lpstr>
      <vt:lpstr> </vt:lpstr>
      <vt:lpstr>wait_for - Waits for a condition before continuing</vt:lpstr>
      <vt:lpstr>PowerPoint Presentation</vt:lpstr>
      <vt:lpstr>PowerPoint Presentation</vt:lpstr>
      <vt:lpstr>Jinja2 Template</vt:lpstr>
      <vt:lpstr>PowerPoint Presentation</vt:lpstr>
      <vt:lpstr>PowerPoint Presentation</vt:lpstr>
      <vt:lpstr>Tags</vt:lpstr>
      <vt:lpstr>Tags</vt:lpstr>
      <vt:lpstr>Vault</vt:lpstr>
      <vt:lpstr>Securing Certificates </vt:lpstr>
      <vt:lpstr>Include statements</vt:lpstr>
      <vt:lpstr>Roles</vt:lpstr>
      <vt:lpstr>Roles Task Order - Pre &amp; Post Tasks</vt:lpstr>
      <vt:lpstr>Roles - Conditional Execution</vt:lpstr>
      <vt:lpstr> Roles - Variable Substitution </vt:lpstr>
      <vt:lpstr>Roles - Handlers</vt:lpstr>
      <vt:lpstr>Roles - Configuring Alternate Roles Paths</vt:lpstr>
      <vt:lpstr>Roles - Conditional Include Statements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2020-11-27T12:54:26Z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0x010100F094A26FEC75CF45A36A8EC6C5B99700</vt:lpwstr>
  </property>
</Properties>
</file>