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C26767C-18EE-449B-A46D-C7E0DE309141}" type="datetimeFigureOut">
              <a:rPr lang="en-GB" smtClean="0"/>
              <a:t>18/02/2023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43A568-13AA-43B1-AD7E-0E2DD207EA01}"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52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6767C-18EE-449B-A46D-C7E0DE309141}" type="datetimeFigureOut">
              <a:rPr lang="en-GB" smtClean="0"/>
              <a:t>18/02/2023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43A568-13AA-43B1-AD7E-0E2DD207EA01}" type="slidenum">
              <a:rPr lang="en-GB" smtClean="0"/>
              <a:t>‹#›</a:t>
            </a:fld>
            <a:endParaRPr lang="en-GB"/>
          </a:p>
        </p:txBody>
      </p:sp>
    </p:spTree>
    <p:extLst>
      <p:ext uri="{BB962C8B-B14F-4D97-AF65-F5344CB8AC3E}">
        <p14:creationId xmlns:p14="http://schemas.microsoft.com/office/powerpoint/2010/main" val="325175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6767C-18EE-449B-A46D-C7E0DE309141}" type="datetimeFigureOut">
              <a:rPr lang="en-GB" smtClean="0"/>
              <a:t>18/02/2023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43A568-13AA-43B1-AD7E-0E2DD207EA01}"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83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6767C-18EE-449B-A46D-C7E0DE309141}" type="datetimeFigureOut">
              <a:rPr lang="en-GB" smtClean="0"/>
              <a:t>18/02/2023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43A568-13AA-43B1-AD7E-0E2DD207EA01}" type="slidenum">
              <a:rPr lang="en-GB" smtClean="0"/>
              <a:t>‹#›</a:t>
            </a:fld>
            <a:endParaRPr lang="en-GB"/>
          </a:p>
        </p:txBody>
      </p:sp>
    </p:spTree>
    <p:extLst>
      <p:ext uri="{BB962C8B-B14F-4D97-AF65-F5344CB8AC3E}">
        <p14:creationId xmlns:p14="http://schemas.microsoft.com/office/powerpoint/2010/main" val="124603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26767C-18EE-449B-A46D-C7E0DE309141}" type="datetimeFigureOut">
              <a:rPr lang="en-GB" smtClean="0"/>
              <a:t>18/02/2023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43A568-13AA-43B1-AD7E-0E2DD207EA01}"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69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26767C-18EE-449B-A46D-C7E0DE309141}" type="datetimeFigureOut">
              <a:rPr lang="en-GB" smtClean="0"/>
              <a:t>18/02/2023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343A568-13AA-43B1-AD7E-0E2DD207EA01}" type="slidenum">
              <a:rPr lang="en-GB" smtClean="0"/>
              <a:t>‹#›</a:t>
            </a:fld>
            <a:endParaRPr lang="en-GB"/>
          </a:p>
        </p:txBody>
      </p:sp>
    </p:spTree>
    <p:extLst>
      <p:ext uri="{BB962C8B-B14F-4D97-AF65-F5344CB8AC3E}">
        <p14:creationId xmlns:p14="http://schemas.microsoft.com/office/powerpoint/2010/main" val="3533665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26767C-18EE-449B-A46D-C7E0DE309141}" type="datetimeFigureOut">
              <a:rPr lang="en-GB" smtClean="0"/>
              <a:t>18/02/2023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343A568-13AA-43B1-AD7E-0E2DD207EA01}" type="slidenum">
              <a:rPr lang="en-GB" smtClean="0"/>
              <a:t>‹#›</a:t>
            </a:fld>
            <a:endParaRPr lang="en-GB"/>
          </a:p>
        </p:txBody>
      </p:sp>
    </p:spTree>
    <p:extLst>
      <p:ext uri="{BB962C8B-B14F-4D97-AF65-F5344CB8AC3E}">
        <p14:creationId xmlns:p14="http://schemas.microsoft.com/office/powerpoint/2010/main" val="2434768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26767C-18EE-449B-A46D-C7E0DE309141}" type="datetimeFigureOut">
              <a:rPr lang="en-GB" smtClean="0"/>
              <a:t>18/02/2023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343A568-13AA-43B1-AD7E-0E2DD207EA01}" type="slidenum">
              <a:rPr lang="en-GB" smtClean="0"/>
              <a:t>‹#›</a:t>
            </a:fld>
            <a:endParaRPr lang="en-GB"/>
          </a:p>
        </p:txBody>
      </p:sp>
    </p:spTree>
    <p:extLst>
      <p:ext uri="{BB962C8B-B14F-4D97-AF65-F5344CB8AC3E}">
        <p14:creationId xmlns:p14="http://schemas.microsoft.com/office/powerpoint/2010/main" val="1941043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26767C-18EE-449B-A46D-C7E0DE309141}" type="datetimeFigureOut">
              <a:rPr lang="en-GB" smtClean="0"/>
              <a:t>18/02/2023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343A568-13AA-43B1-AD7E-0E2DD207EA01}" type="slidenum">
              <a:rPr lang="en-GB" smtClean="0"/>
              <a:t>‹#›</a:t>
            </a:fld>
            <a:endParaRPr lang="en-GB"/>
          </a:p>
        </p:txBody>
      </p:sp>
    </p:spTree>
    <p:extLst>
      <p:ext uri="{BB962C8B-B14F-4D97-AF65-F5344CB8AC3E}">
        <p14:creationId xmlns:p14="http://schemas.microsoft.com/office/powerpoint/2010/main" val="1227028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26767C-18EE-449B-A46D-C7E0DE309141}" type="datetimeFigureOut">
              <a:rPr lang="en-GB" smtClean="0"/>
              <a:t>18/02/2023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343A568-13AA-43B1-AD7E-0E2DD207EA01}" type="slidenum">
              <a:rPr lang="en-GB" smtClean="0"/>
              <a:t>‹#›</a:t>
            </a:fld>
            <a:endParaRPr lang="en-GB"/>
          </a:p>
        </p:txBody>
      </p:sp>
    </p:spTree>
    <p:extLst>
      <p:ext uri="{BB962C8B-B14F-4D97-AF65-F5344CB8AC3E}">
        <p14:creationId xmlns:p14="http://schemas.microsoft.com/office/powerpoint/2010/main" val="3503295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26767C-18EE-449B-A46D-C7E0DE309141}" type="datetimeFigureOut">
              <a:rPr lang="en-GB" smtClean="0"/>
              <a:t>18/02/2023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343A568-13AA-43B1-AD7E-0E2DD207EA01}"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399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C26767C-18EE-449B-A46D-C7E0DE309141}" type="datetimeFigureOut">
              <a:rPr lang="en-GB" smtClean="0"/>
              <a:t>18/02/2023</a:t>
            </a:fld>
            <a:endParaRPr lang="en-GB"/>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343A568-13AA-43B1-AD7E-0E2DD207EA01}" type="slidenum">
              <a:rPr lang="en-GB" smtClean="0"/>
              <a:t>‹#›</a:t>
            </a:fld>
            <a:endParaRPr lang="en-GB"/>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6649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70784CE-9DD4-4C2D-88B9-D219730A4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7806B6-7E44-F4F1-00DB-98BAC90731D3}"/>
              </a:ext>
            </a:extLst>
          </p:cNvPr>
          <p:cNvSpPr>
            <a:spLocks noGrp="1"/>
          </p:cNvSpPr>
          <p:nvPr>
            <p:ph type="ctrTitle"/>
          </p:nvPr>
        </p:nvSpPr>
        <p:spPr>
          <a:xfrm>
            <a:off x="5258134" y="640080"/>
            <a:ext cx="6293689" cy="3652405"/>
          </a:xfrm>
        </p:spPr>
        <p:txBody>
          <a:bodyPr anchor="b">
            <a:normAutofit/>
          </a:bodyPr>
          <a:lstStyle/>
          <a:p>
            <a:pPr algn="l"/>
            <a:r>
              <a:rPr lang="en-GB" sz="4400">
                <a:solidFill>
                  <a:schemeClr val="tx1">
                    <a:lumMod val="85000"/>
                    <a:lumOff val="15000"/>
                  </a:schemeClr>
                </a:solidFill>
              </a:rPr>
              <a:t>Dental Pharma</a:t>
            </a:r>
          </a:p>
        </p:txBody>
      </p:sp>
      <p:sp>
        <p:nvSpPr>
          <p:cNvPr id="3" name="Subtitle 2">
            <a:extLst>
              <a:ext uri="{FF2B5EF4-FFF2-40B4-BE49-F238E27FC236}">
                <a16:creationId xmlns:a16="http://schemas.microsoft.com/office/drawing/2014/main" id="{7A6F23B6-F318-61B6-424D-5E4397050FA4}"/>
              </a:ext>
            </a:extLst>
          </p:cNvPr>
          <p:cNvSpPr>
            <a:spLocks noGrp="1"/>
          </p:cNvSpPr>
          <p:nvPr>
            <p:ph type="subTitle" idx="1"/>
          </p:nvPr>
        </p:nvSpPr>
        <p:spPr>
          <a:xfrm>
            <a:off x="5271524" y="4460708"/>
            <a:ext cx="6280299" cy="1753175"/>
          </a:xfrm>
        </p:spPr>
        <p:txBody>
          <a:bodyPr anchor="t">
            <a:normAutofit/>
          </a:bodyPr>
          <a:lstStyle/>
          <a:p>
            <a:r>
              <a:rPr lang="en-GB" sz="1600">
                <a:solidFill>
                  <a:schemeClr val="tx1">
                    <a:lumMod val="85000"/>
                    <a:lumOff val="15000"/>
                  </a:schemeClr>
                </a:solidFill>
              </a:rPr>
              <a:t>The Broader Perspective </a:t>
            </a:r>
          </a:p>
        </p:txBody>
      </p:sp>
      <p:pic>
        <p:nvPicPr>
          <p:cNvPr id="7" name="Graphic 6" descr="Tooth">
            <a:extLst>
              <a:ext uri="{FF2B5EF4-FFF2-40B4-BE49-F238E27FC236}">
                <a16:creationId xmlns:a16="http://schemas.microsoft.com/office/drawing/2014/main" id="{80D80369-D362-F02F-4CBD-F008206438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422615"/>
            <a:ext cx="3993942" cy="3993942"/>
          </a:xfrm>
          <a:prstGeom prst="rect">
            <a:avLst/>
          </a:prstGeom>
        </p:spPr>
      </p:pic>
      <p:cxnSp>
        <p:nvCxnSpPr>
          <p:cNvPr id="12" name="Straight Connector 11">
            <a:extLst>
              <a:ext uri="{FF2B5EF4-FFF2-40B4-BE49-F238E27FC236}">
                <a16:creationId xmlns:a16="http://schemas.microsoft.com/office/drawing/2014/main" id="{640A410A-1838-4131-95A6-2BE4F8D412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09640" y="4388141"/>
            <a:ext cx="58521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558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27160-A556-230A-6DB7-D7EB60060759}"/>
              </a:ext>
            </a:extLst>
          </p:cNvPr>
          <p:cNvSpPr>
            <a:spLocks noGrp="1"/>
          </p:cNvSpPr>
          <p:nvPr>
            <p:ph type="title"/>
          </p:nvPr>
        </p:nvSpPr>
        <p:spPr/>
        <p:txBody>
          <a:bodyPr/>
          <a:lstStyle/>
          <a:p>
            <a:r>
              <a:rPr lang="en-GB" dirty="0"/>
              <a:t>Lifecycle </a:t>
            </a:r>
            <a:r>
              <a:rPr lang="en-GB" dirty="0">
                <a:sym typeface="Wingdings" panose="05000000000000000000" pitchFamily="2" charset="2"/>
              </a:rPr>
              <a:t> </a:t>
            </a:r>
            <a:endParaRPr lang="en-GB" dirty="0"/>
          </a:p>
        </p:txBody>
      </p:sp>
      <p:sp>
        <p:nvSpPr>
          <p:cNvPr id="3" name="Content Placeholder 2">
            <a:extLst>
              <a:ext uri="{FF2B5EF4-FFF2-40B4-BE49-F238E27FC236}">
                <a16:creationId xmlns:a16="http://schemas.microsoft.com/office/drawing/2014/main" id="{AEC08158-32FA-1E53-BA04-6DBF417E36D6}"/>
              </a:ext>
            </a:extLst>
          </p:cNvPr>
          <p:cNvSpPr>
            <a:spLocks noGrp="1"/>
          </p:cNvSpPr>
          <p:nvPr>
            <p:ph idx="1"/>
          </p:nvPr>
        </p:nvSpPr>
        <p:spPr>
          <a:xfrm>
            <a:off x="838199" y="1825625"/>
            <a:ext cx="11233559" cy="4667250"/>
          </a:xfrm>
        </p:spPr>
        <p:txBody>
          <a:bodyPr>
            <a:normAutofit lnSpcReduction="1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800" b="0" i="0" u="none" strike="noStrike" kern="1200" cap="none" spc="0" normalizeH="0" baseline="0" noProof="0" dirty="0">
                <a:ln>
                  <a:noFill/>
                </a:ln>
                <a:solidFill>
                  <a:srgbClr val="1CADE4"/>
                </a:solidFill>
                <a:effectLst/>
                <a:uLnTx/>
                <a:uFillTx/>
                <a:ea typeface="+mn-ea"/>
                <a:cs typeface="+mn-cs"/>
                <a:sym typeface="Wingdings" panose="05000000000000000000" pitchFamily="2" charset="2"/>
              </a:rPr>
              <a:t>Main Stages of Data Lifecycle: -</a:t>
            </a:r>
          </a:p>
          <a:p>
            <a:pPr marL="0" indent="0">
              <a:buNone/>
            </a:pPr>
            <a:r>
              <a:rPr lang="en-GB" dirty="0">
                <a:sym typeface="Wingdings" panose="05000000000000000000" pitchFamily="2" charset="2"/>
              </a:rPr>
              <a:t>	</a:t>
            </a:r>
            <a:r>
              <a:rPr lang="en-GB" sz="1800" b="1" dirty="0">
                <a:effectLst/>
                <a:latin typeface="Yu Gothic UI" panose="020B0500000000000000" pitchFamily="34" charset="-128"/>
                <a:ea typeface="Yu Gothic UI" panose="020B0500000000000000" pitchFamily="34" charset="-128"/>
                <a:cs typeface="Times New Roman" panose="02020603050405020304" pitchFamily="18" charset="0"/>
              </a:rPr>
              <a:t>Collect Data -&gt; Clean Data -&gt; Exploratory data analysis -&gt; Feature Engineering -&gt; Data 	Visualisations and driving insights -&gt;  Model Building -&gt; Testing -&gt; Deployment</a:t>
            </a:r>
            <a:r>
              <a:rPr lang="en-GB" sz="1800" dirty="0">
                <a:effectLst/>
                <a:latin typeface="Yu Gothic UI" panose="020B0500000000000000" pitchFamily="34" charset="-128"/>
                <a:ea typeface="Yu Gothic UI" panose="020B0500000000000000" pitchFamily="34" charset="-128"/>
                <a:cs typeface="Times New Roman" panose="02020603050405020304" pitchFamily="18" charset="0"/>
              </a:rPr>
              <a:t>  </a:t>
            </a:r>
          </a:p>
          <a:p>
            <a:pPr marL="0" indent="0">
              <a:buNone/>
            </a:pPr>
            <a:r>
              <a:rPr lang="en-GB" sz="1800" dirty="0">
                <a:latin typeface="Yu Gothic UI" panose="020B0500000000000000" pitchFamily="34" charset="-128"/>
                <a:ea typeface="Yu Gothic UI" panose="020B0500000000000000" pitchFamily="34" charset="-128"/>
                <a:cs typeface="Times New Roman" panose="02020603050405020304" pitchFamily="18" charset="0"/>
              </a:rPr>
              <a:t>	</a:t>
            </a:r>
            <a:br>
              <a:rPr lang="en-GB" sz="1800" dirty="0">
                <a:latin typeface="Yu Gothic UI" panose="020B0500000000000000" pitchFamily="34" charset="-128"/>
                <a:ea typeface="Yu Gothic UI" panose="020B0500000000000000" pitchFamily="34" charset="-128"/>
                <a:cs typeface="Times New Roman" panose="02020603050405020304" pitchFamily="18" charset="0"/>
              </a:rPr>
            </a:br>
            <a:r>
              <a:rPr lang="en-GB" sz="1800" dirty="0">
                <a:latin typeface="Yu Gothic UI" panose="020B0500000000000000" pitchFamily="34" charset="-128"/>
                <a:ea typeface="Yu Gothic UI" panose="020B0500000000000000" pitchFamily="34" charset="-128"/>
                <a:cs typeface="Times New Roman" panose="02020603050405020304" pitchFamily="18" charset="0"/>
              </a:rPr>
              <a:t>	</a:t>
            </a:r>
            <a:r>
              <a:rPr lang="en-GB" sz="1800" dirty="0">
                <a:effectLst/>
                <a:latin typeface="Yu Gothic UI" panose="020B0500000000000000" pitchFamily="34" charset="-128"/>
                <a:ea typeface="Yu Gothic UI" panose="020B0500000000000000" pitchFamily="34" charset="-128"/>
                <a:cs typeface="Times New Roman" panose="02020603050405020304" pitchFamily="18" charset="0"/>
              </a:rPr>
              <a:t>The life cycle here used was collecting data -&gt; cleaning the data -&gt;  understanding the data -&gt; 	Analysing the demands of clients -&gt; Feature engineering according to the demands of the client-&gt; 	building filters according to the required granularity -&gt; linking all the data visualisations together to 	get a comprehensive view. </a:t>
            </a:r>
            <a:br>
              <a:rPr lang="en-GB" sz="1800" dirty="0">
                <a:effectLst/>
                <a:latin typeface="Yu Gothic UI" panose="020B0500000000000000" pitchFamily="34" charset="-128"/>
                <a:ea typeface="Yu Gothic UI" panose="020B0500000000000000" pitchFamily="34" charset="-128"/>
                <a:cs typeface="Times New Roman" panose="02020603050405020304" pitchFamily="18" charset="0"/>
              </a:rPr>
            </a:br>
            <a:endParaRPr lang="en-GB" sz="1800" dirty="0">
              <a:effectLst/>
              <a:latin typeface="Yu Gothic UI" panose="020B0500000000000000" pitchFamily="34" charset="-128"/>
              <a:ea typeface="Yu Gothic UI" panose="020B0500000000000000" pitchFamily="34" charset="-128"/>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800" b="0" i="0" u="none" strike="noStrike" kern="1200" cap="none" spc="0" normalizeH="0" baseline="0" noProof="0" dirty="0">
                <a:ln>
                  <a:noFill/>
                </a:ln>
                <a:solidFill>
                  <a:srgbClr val="1CADE4"/>
                </a:solidFill>
                <a:effectLst/>
                <a:uLnTx/>
                <a:uFillTx/>
                <a:ea typeface="+mn-ea"/>
                <a:cs typeface="+mn-cs"/>
                <a:sym typeface="Wingdings" panose="05000000000000000000" pitchFamily="2" charset="2"/>
              </a:rPr>
              <a:t>Activities Before Undertaking: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prstClr val="black"/>
                </a:solidFill>
                <a:latin typeface="Calibri" panose="020F0502020204030204"/>
                <a:sym typeface="Wingdings" panose="05000000000000000000" pitchFamily="2" charset="2"/>
              </a:rPr>
              <a:t>	</a:t>
            </a:r>
            <a:r>
              <a:rPr lang="en-GB" sz="1800" dirty="0">
                <a:effectLst/>
                <a:latin typeface="Yu Gothic UI" panose="020B0500000000000000" pitchFamily="34" charset="-128"/>
                <a:ea typeface="Yu Gothic UI" panose="020B0500000000000000" pitchFamily="34" charset="-128"/>
                <a:cs typeface="Times New Roman" panose="02020603050405020304" pitchFamily="18" charset="0"/>
              </a:rPr>
              <a:t>I had to take in consideration the quality of data that is why it was accessed by one of our other Data 	Analysts. Additionally, we can perform some specific statistical tests in order to access the quality of 	data. And also understanding the level and market of the project because Industry knowledge is 	crucia</a:t>
            </a:r>
            <a:r>
              <a:rPr lang="en-GB" sz="1800" dirty="0">
                <a:latin typeface="Yu Gothic UI" panose="020B0500000000000000" pitchFamily="34" charset="-128"/>
                <a:ea typeface="Yu Gothic UI" panose="020B0500000000000000" pitchFamily="34" charset="-128"/>
                <a:cs typeface="Times New Roman" panose="02020603050405020304" pitchFamily="18" charset="0"/>
              </a:rPr>
              <a:t>l to work with data of that industry.</a:t>
            </a:r>
            <a:br>
              <a:rPr lang="en-GB" sz="1800" dirty="0">
                <a:effectLst/>
                <a:latin typeface="Yu Gothic UI" panose="020B0500000000000000" pitchFamily="34" charset="-128"/>
                <a:ea typeface="Yu Gothic UI" panose="020B0500000000000000" pitchFamily="34" charset="-128"/>
                <a:cs typeface="Times New Roman" panose="02020603050405020304" pitchFamily="18" charset="0"/>
              </a:rPr>
            </a:br>
            <a:endParaRPr lang="en-GB" dirty="0">
              <a:latin typeface="Yu Gothic UI" panose="020B0500000000000000" pitchFamily="34" charset="-128"/>
              <a:ea typeface="Yu Gothic UI" panose="020B0500000000000000" pitchFamily="34" charset="-128"/>
            </a:endParaRPr>
          </a:p>
        </p:txBody>
      </p:sp>
    </p:spTree>
    <p:extLst>
      <p:ext uri="{BB962C8B-B14F-4D97-AF65-F5344CB8AC3E}">
        <p14:creationId xmlns:p14="http://schemas.microsoft.com/office/powerpoint/2010/main" val="2045656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27160-A556-230A-6DB7-D7EB60060759}"/>
              </a:ext>
            </a:extLst>
          </p:cNvPr>
          <p:cNvSpPr>
            <a:spLocks noGrp="1"/>
          </p:cNvSpPr>
          <p:nvPr>
            <p:ph type="title"/>
          </p:nvPr>
        </p:nvSpPr>
        <p:spPr/>
        <p:txBody>
          <a:bodyPr/>
          <a:lstStyle/>
          <a:p>
            <a:r>
              <a:rPr lang="en-GB" dirty="0"/>
              <a:t>Lifecycle </a:t>
            </a:r>
            <a:r>
              <a:rPr lang="en-GB" dirty="0">
                <a:sym typeface="Wingdings" panose="05000000000000000000" pitchFamily="2" charset="2"/>
              </a:rPr>
              <a:t> </a:t>
            </a:r>
            <a:endParaRPr lang="en-GB" dirty="0"/>
          </a:p>
        </p:txBody>
      </p:sp>
      <p:sp>
        <p:nvSpPr>
          <p:cNvPr id="3" name="Content Placeholder 2">
            <a:extLst>
              <a:ext uri="{FF2B5EF4-FFF2-40B4-BE49-F238E27FC236}">
                <a16:creationId xmlns:a16="http://schemas.microsoft.com/office/drawing/2014/main" id="{AEC08158-32FA-1E53-BA04-6DBF417E36D6}"/>
              </a:ext>
            </a:extLst>
          </p:cNvPr>
          <p:cNvSpPr>
            <a:spLocks noGrp="1"/>
          </p:cNvSpPr>
          <p:nvPr>
            <p:ph idx="1"/>
          </p:nvPr>
        </p:nvSpPr>
        <p:spPr>
          <a:xfrm>
            <a:off x="771088" y="1938876"/>
            <a:ext cx="10837244" cy="5292434"/>
          </a:xfrm>
        </p:spPr>
        <p:txBody>
          <a:bodyPr>
            <a:normAutofit lnSpcReduction="1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800" b="0" i="0" u="none" strike="noStrike" kern="1200" cap="none" spc="0" normalizeH="0" baseline="0" noProof="0" dirty="0">
                <a:ln>
                  <a:noFill/>
                </a:ln>
                <a:solidFill>
                  <a:srgbClr val="1CADE4"/>
                </a:solidFill>
                <a:effectLst/>
                <a:uLnTx/>
                <a:uFillTx/>
                <a:ea typeface="+mn-ea"/>
                <a:cs typeface="+mn-cs"/>
                <a:sym typeface="Wingdings" panose="05000000000000000000" pitchFamily="2" charset="2"/>
              </a:rPr>
              <a:t></a:t>
            </a:r>
            <a:r>
              <a:rPr lang="en-GB" sz="2800" dirty="0">
                <a:solidFill>
                  <a:srgbClr val="1CADE4"/>
                </a:solidFill>
                <a:sym typeface="Wingdings" panose="05000000000000000000" pitchFamily="2" charset="2"/>
              </a:rPr>
              <a:t>Dealing with Data Changes</a:t>
            </a:r>
            <a:r>
              <a:rPr kumimoji="0" lang="en-GB" sz="2800" b="0" i="0" u="none" strike="noStrike" kern="1200" cap="none" spc="0" normalizeH="0" baseline="0" noProof="0" dirty="0">
                <a:ln>
                  <a:noFill/>
                </a:ln>
                <a:solidFill>
                  <a:srgbClr val="1CADE4"/>
                </a:solidFill>
                <a:effectLst/>
                <a:uLnTx/>
                <a:uFillTx/>
                <a:ea typeface="+mn-ea"/>
                <a:cs typeface="+mn-cs"/>
                <a:sym typeface="Wingdings" panose="05000000000000000000" pitchFamily="2" charset="2"/>
              </a:rPr>
              <a:t>: -</a:t>
            </a:r>
          </a:p>
          <a:p>
            <a:pPr marL="0" indent="0">
              <a:buNone/>
            </a:pPr>
            <a:r>
              <a:rPr lang="en-GB" dirty="0">
                <a:sym typeface="Wingdings" panose="05000000000000000000" pitchFamily="2" charset="2"/>
              </a:rPr>
              <a:t>	</a:t>
            </a:r>
            <a:r>
              <a:rPr lang="en-GB" sz="1800" dirty="0">
                <a:effectLst/>
                <a:latin typeface="Yu Gothic UI" panose="020B0500000000000000" pitchFamily="34" charset="-128"/>
                <a:ea typeface="Yu Gothic UI" panose="020B0500000000000000" pitchFamily="34" charset="-128"/>
                <a:cs typeface="Times New Roman" panose="02020603050405020304" pitchFamily="18" charset="0"/>
              </a:rPr>
              <a:t>If the data would be changed fully i.e., all the parameters then we would follow the data lifecycle 	mentioned above otherwise if all the parameters are same then we will just plug-in the data into 	the existing visualisations. </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800" b="0" i="0" u="none" strike="noStrike" kern="1200" cap="none" spc="0" normalizeH="0" baseline="0" noProof="0" dirty="0">
                <a:ln>
                  <a:noFill/>
                </a:ln>
                <a:solidFill>
                  <a:srgbClr val="1CADE4"/>
                </a:solidFill>
                <a:effectLst/>
                <a:uLnTx/>
                <a:uFillTx/>
                <a:ea typeface="+mn-ea"/>
                <a:cs typeface="+mn-cs"/>
                <a:sym typeface="Wingdings" panose="05000000000000000000" pitchFamily="2" charset="2"/>
              </a:rPr>
              <a:t></a:t>
            </a:r>
            <a:r>
              <a:rPr lang="en-GB" sz="2800" dirty="0">
                <a:solidFill>
                  <a:srgbClr val="1CADE4"/>
                </a:solidFill>
                <a:sym typeface="Wingdings" panose="05000000000000000000" pitchFamily="2" charset="2"/>
              </a:rPr>
              <a:t>Aspects of Data Analysis Involved</a:t>
            </a:r>
            <a:r>
              <a:rPr kumimoji="0" lang="en-GB" sz="2800" b="0" i="0" u="none" strike="noStrike" kern="1200" cap="none" spc="0" normalizeH="0" baseline="0" noProof="0" dirty="0">
                <a:ln>
                  <a:noFill/>
                </a:ln>
                <a:solidFill>
                  <a:srgbClr val="1CADE4"/>
                </a:solidFill>
                <a:effectLst/>
                <a:uLnTx/>
                <a:uFillTx/>
                <a:ea typeface="+mn-ea"/>
                <a:cs typeface="+mn-cs"/>
                <a:sym typeface="Wingdings" panose="05000000000000000000" pitchFamily="2" charset="2"/>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prstClr val="black"/>
                </a:solidFill>
                <a:latin typeface="Calibri" panose="020F0502020204030204"/>
                <a:sym typeface="Wingdings" panose="05000000000000000000" pitchFamily="2" charset="2"/>
              </a:rPr>
              <a:t>	</a:t>
            </a:r>
            <a:r>
              <a:rPr lang="en-GB" sz="1800" dirty="0">
                <a:solidFill>
                  <a:prstClr val="black"/>
                </a:solidFill>
                <a:latin typeface="Yu Gothic UI" panose="020B0500000000000000" pitchFamily="34" charset="-128"/>
                <a:ea typeface="Yu Gothic UI" panose="020B0500000000000000" pitchFamily="34" charset="-128"/>
                <a:sym typeface="Wingdings" panose="05000000000000000000" pitchFamily="2" charset="2"/>
              </a:rPr>
              <a:t>The aspects of data analysis that were primarily involved are </a:t>
            </a:r>
            <a:r>
              <a:rPr lang="en-GB" sz="1800" dirty="0">
                <a:solidFill>
                  <a:prstClr val="black"/>
                </a:solidFill>
                <a:latin typeface="Yu Gothic UI" panose="020B0500000000000000" pitchFamily="34" charset="-128"/>
                <a:ea typeface="Yu Gothic UI" panose="020B0500000000000000" pitchFamily="34" charset="-128"/>
                <a:cs typeface="Times New Roman" panose="02020603050405020304" pitchFamily="18" charset="0"/>
                <a:sym typeface="Wingdings" panose="05000000000000000000" pitchFamily="2" charset="2"/>
              </a:rPr>
              <a:t>d</a:t>
            </a:r>
            <a:r>
              <a:rPr lang="en-GB" sz="1800" dirty="0">
                <a:effectLst/>
                <a:latin typeface="Yu Gothic UI" panose="020B0500000000000000" pitchFamily="34" charset="-128"/>
                <a:ea typeface="Yu Gothic UI" panose="020B0500000000000000" pitchFamily="34" charset="-128"/>
                <a:cs typeface="Times New Roman" panose="02020603050405020304" pitchFamily="18" charset="0"/>
              </a:rPr>
              <a:t>ata visualisations, feature 	engineering, driving insights and exploratory data analysis.</a:t>
            </a:r>
            <a:br>
              <a:rPr lang="en-GB" sz="1800" dirty="0">
                <a:effectLst/>
                <a:latin typeface="Yu Gothic UI" panose="020B0500000000000000" pitchFamily="34" charset="-128"/>
                <a:ea typeface="Yu Gothic UI" panose="020B0500000000000000" pitchFamily="34" charset="-128"/>
                <a:cs typeface="Times New Roman" panose="02020603050405020304" pitchFamily="18" charset="0"/>
              </a:rPr>
            </a:br>
            <a:endParaRPr lang="en-GB" sz="1800" dirty="0">
              <a:effectLst/>
              <a:latin typeface="Yu Gothic UI" panose="020B0500000000000000" pitchFamily="34" charset="-128"/>
              <a:ea typeface="Yu Gothic UI" panose="020B0500000000000000" pitchFamily="34" charset="-128"/>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800" b="0" i="0" u="none" strike="noStrike" kern="1200" cap="none" spc="0" normalizeH="0" baseline="0" noProof="0" dirty="0">
                <a:ln>
                  <a:noFill/>
                </a:ln>
                <a:solidFill>
                  <a:srgbClr val="1CADE4"/>
                </a:solidFill>
                <a:effectLst/>
                <a:uLnTx/>
                <a:uFillTx/>
                <a:ea typeface="+mn-ea"/>
                <a:cs typeface="+mn-cs"/>
                <a:sym typeface="Wingdings" panose="05000000000000000000" pitchFamily="2" charset="2"/>
              </a:rPr>
              <a:t>This </a:t>
            </a:r>
            <a:r>
              <a:rPr lang="en-GB" sz="2800" dirty="0">
                <a:solidFill>
                  <a:srgbClr val="1CADE4"/>
                </a:solidFill>
                <a:sym typeface="Wingdings" panose="05000000000000000000" pitchFamily="2" charset="2"/>
              </a:rPr>
              <a:t>P</a:t>
            </a:r>
            <a:r>
              <a:rPr kumimoji="0" lang="en-GB" sz="2800" b="0" i="0" u="none" strike="noStrike" kern="1200" cap="none" spc="0" normalizeH="0" baseline="0" noProof="0" dirty="0" err="1">
                <a:ln>
                  <a:noFill/>
                </a:ln>
                <a:solidFill>
                  <a:srgbClr val="1CADE4"/>
                </a:solidFill>
                <a:effectLst/>
                <a:uLnTx/>
                <a:uFillTx/>
                <a:ea typeface="+mn-ea"/>
                <a:cs typeface="+mn-cs"/>
                <a:sym typeface="Wingdings" panose="05000000000000000000" pitchFamily="2" charset="2"/>
              </a:rPr>
              <a:t>roject</a:t>
            </a:r>
            <a:r>
              <a:rPr kumimoji="0" lang="en-GB" sz="2800" b="0" i="0" u="none" strike="noStrike" kern="1200" cap="none" spc="0" normalizeH="0" baseline="0" noProof="0" dirty="0">
                <a:ln>
                  <a:noFill/>
                </a:ln>
                <a:solidFill>
                  <a:srgbClr val="1CADE4"/>
                </a:solidFill>
                <a:effectLst/>
                <a:uLnTx/>
                <a:uFillTx/>
                <a:ea typeface="+mn-ea"/>
                <a:cs typeface="+mn-cs"/>
                <a:sym typeface="Wingdings" panose="05000000000000000000" pitchFamily="2" charset="2"/>
              </a:rPr>
              <a:t> and </a:t>
            </a:r>
            <a:r>
              <a:rPr lang="en-GB" sz="2800" dirty="0">
                <a:solidFill>
                  <a:srgbClr val="1CADE4"/>
                </a:solidFill>
                <a:sym typeface="Wingdings" panose="05000000000000000000" pitchFamily="2" charset="2"/>
              </a:rPr>
              <a:t>D</a:t>
            </a:r>
            <a:r>
              <a:rPr kumimoji="0" lang="en-GB" sz="2800" b="0" i="0" u="none" strike="noStrike" kern="1200" cap="none" spc="0" normalizeH="0" baseline="0" noProof="0" dirty="0" err="1">
                <a:ln>
                  <a:noFill/>
                </a:ln>
                <a:solidFill>
                  <a:srgbClr val="1CADE4"/>
                </a:solidFill>
                <a:effectLst/>
                <a:uLnTx/>
                <a:uFillTx/>
                <a:ea typeface="+mn-ea"/>
                <a:cs typeface="+mn-cs"/>
                <a:sym typeface="Wingdings" panose="05000000000000000000" pitchFamily="2" charset="2"/>
              </a:rPr>
              <a:t>ata</a:t>
            </a:r>
            <a:r>
              <a:rPr kumimoji="0" lang="en-GB" sz="2800" b="0" i="0" u="none" strike="noStrike" kern="1200" cap="none" spc="0" normalizeH="0" baseline="0" noProof="0" dirty="0">
                <a:ln>
                  <a:noFill/>
                </a:ln>
                <a:solidFill>
                  <a:srgbClr val="1CADE4"/>
                </a:solidFill>
                <a:effectLst/>
                <a:uLnTx/>
                <a:uFillTx/>
                <a:ea typeface="+mn-ea"/>
                <a:cs typeface="+mn-cs"/>
                <a:sym typeface="Wingdings" panose="05000000000000000000" pitchFamily="2" charset="2"/>
              </a:rPr>
              <a:t> </a:t>
            </a:r>
            <a:r>
              <a:rPr lang="en-GB" sz="2800" dirty="0">
                <a:solidFill>
                  <a:srgbClr val="1CADE4"/>
                </a:solidFill>
                <a:sym typeface="Wingdings" panose="05000000000000000000" pitchFamily="2" charset="2"/>
              </a:rPr>
              <a:t>L</a:t>
            </a:r>
            <a:r>
              <a:rPr kumimoji="0" lang="en-GB" sz="2800" b="0" i="0" u="none" strike="noStrike" kern="1200" cap="none" spc="0" normalizeH="0" baseline="0" noProof="0" dirty="0" err="1">
                <a:ln>
                  <a:noFill/>
                </a:ln>
                <a:solidFill>
                  <a:srgbClr val="1CADE4"/>
                </a:solidFill>
                <a:effectLst/>
                <a:uLnTx/>
                <a:uFillTx/>
                <a:ea typeface="+mn-ea"/>
                <a:cs typeface="+mn-cs"/>
                <a:sym typeface="Wingdings" panose="05000000000000000000" pitchFamily="2" charset="2"/>
              </a:rPr>
              <a:t>ifecycle</a:t>
            </a:r>
            <a:r>
              <a:rPr kumimoji="0" lang="en-GB" sz="2800" b="0" i="0" u="none" strike="noStrike" kern="1200" cap="none" spc="0" normalizeH="0" baseline="0" noProof="0" dirty="0">
                <a:ln>
                  <a:noFill/>
                </a:ln>
                <a:solidFill>
                  <a:srgbClr val="1CADE4"/>
                </a:solidFill>
                <a:effectLst/>
                <a:uLnTx/>
                <a:uFillTx/>
                <a:ea typeface="+mn-ea"/>
                <a:cs typeface="+mn-cs"/>
                <a:sym typeface="Wingdings" panose="05000000000000000000" pitchFamily="2" charset="2"/>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black"/>
                </a:solidFill>
                <a:latin typeface="Calibri" panose="020F0502020204030204"/>
                <a:sym typeface="Wingdings" panose="05000000000000000000" pitchFamily="2" charset="2"/>
              </a:rPr>
              <a:t>	</a:t>
            </a:r>
            <a:r>
              <a:rPr lang="en-GB" sz="1800" dirty="0">
                <a:effectLst/>
                <a:latin typeface="Yu Gothic UI" panose="020B0500000000000000" pitchFamily="34" charset="-128"/>
                <a:ea typeface="Yu Gothic UI" panose="020B0500000000000000" pitchFamily="34" charset="-128"/>
                <a:cs typeface="Times New Roman" panose="02020603050405020304" pitchFamily="18" charset="0"/>
              </a:rPr>
              <a:t>If we look at it from the perspective of full data lifecycle then we can easily say that the end goal 	here is some prescriptive analysis for making strategies to counter the over budget and duration 	issues and going further this data can be modelled so that we can predict the estimated costs 	and estimated durations with more accuracy based on the previous performance of 	country/region, type of project, type of country, number of projects undertaken etc.</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Tree>
    <p:extLst>
      <p:ext uri="{BB962C8B-B14F-4D97-AF65-F5344CB8AC3E}">
        <p14:creationId xmlns:p14="http://schemas.microsoft.com/office/powerpoint/2010/main" val="228295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27160-A556-230A-6DB7-D7EB60060759}"/>
              </a:ext>
            </a:extLst>
          </p:cNvPr>
          <p:cNvSpPr>
            <a:spLocks noGrp="1"/>
          </p:cNvSpPr>
          <p:nvPr>
            <p:ph type="title"/>
          </p:nvPr>
        </p:nvSpPr>
        <p:spPr/>
        <p:txBody>
          <a:bodyPr/>
          <a:lstStyle/>
          <a:p>
            <a:r>
              <a:rPr lang="en-GB" dirty="0"/>
              <a:t>Requirements </a:t>
            </a:r>
            <a:r>
              <a:rPr lang="en-GB" dirty="0">
                <a:sym typeface="Wingdings" panose="05000000000000000000" pitchFamily="2" charset="2"/>
              </a:rPr>
              <a:t> </a:t>
            </a:r>
            <a:endParaRPr lang="en-GB" dirty="0"/>
          </a:p>
        </p:txBody>
      </p:sp>
      <p:sp>
        <p:nvSpPr>
          <p:cNvPr id="3" name="Content Placeholder 2">
            <a:extLst>
              <a:ext uri="{FF2B5EF4-FFF2-40B4-BE49-F238E27FC236}">
                <a16:creationId xmlns:a16="http://schemas.microsoft.com/office/drawing/2014/main" id="{AEC08158-32FA-1E53-BA04-6DBF417E36D6}"/>
              </a:ext>
            </a:extLst>
          </p:cNvPr>
          <p:cNvSpPr>
            <a:spLocks noGrp="1"/>
          </p:cNvSpPr>
          <p:nvPr>
            <p:ph idx="1"/>
          </p:nvPr>
        </p:nvSpPr>
        <p:spPr>
          <a:xfrm>
            <a:off x="844142" y="1938876"/>
            <a:ext cx="10503716" cy="5292434"/>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800" b="0" i="0" u="none" strike="noStrike" kern="1200" cap="none" spc="0" normalizeH="0" baseline="0" noProof="0" dirty="0">
                <a:ln>
                  <a:noFill/>
                </a:ln>
                <a:solidFill>
                  <a:srgbClr val="1CADE4"/>
                </a:solidFill>
                <a:effectLst/>
                <a:uLnTx/>
                <a:uFillTx/>
                <a:ea typeface="+mn-ea"/>
                <a:cs typeface="+mn-cs"/>
                <a:sym typeface="Wingdings" panose="05000000000000000000" pitchFamily="2" charset="2"/>
              </a:rPr>
              <a:t></a:t>
            </a:r>
            <a:r>
              <a:rPr lang="en-GB" sz="2800" dirty="0">
                <a:solidFill>
                  <a:srgbClr val="1CADE4"/>
                </a:solidFill>
                <a:sym typeface="Wingdings" panose="05000000000000000000" pitchFamily="2" charset="2"/>
              </a:rPr>
              <a:t>Business Requirements to Clear Dashboard</a:t>
            </a:r>
            <a:r>
              <a:rPr kumimoji="0" lang="en-GB" sz="2800" b="0" i="0" u="none" strike="noStrike" kern="1200" cap="none" spc="0" normalizeH="0" baseline="0" noProof="0" dirty="0">
                <a:ln>
                  <a:noFill/>
                </a:ln>
                <a:solidFill>
                  <a:srgbClr val="1CADE4"/>
                </a:solidFill>
                <a:effectLst/>
                <a:uLnTx/>
                <a:uFillTx/>
                <a:ea typeface="+mn-ea"/>
                <a:cs typeface="+mn-cs"/>
                <a:sym typeface="Wingdings" panose="05000000000000000000" pitchFamily="2" charset="2"/>
              </a:rPr>
              <a:t>: -</a:t>
            </a:r>
          </a:p>
          <a:p>
            <a:pPr marL="0" indent="0">
              <a:buNone/>
            </a:pPr>
            <a:r>
              <a:rPr lang="en-GB" sz="1800" dirty="0">
                <a:effectLst/>
                <a:latin typeface="Yu Gothic UI" panose="020B0500000000000000" pitchFamily="34" charset="-128"/>
                <a:ea typeface="Yu Gothic UI" panose="020B0500000000000000" pitchFamily="34" charset="-128"/>
                <a:cs typeface="Times New Roman" panose="02020603050405020304" pitchFamily="18" charset="0"/>
                <a:sym typeface="Wingdings" panose="05000000000000000000" pitchFamily="2" charset="2"/>
              </a:rPr>
              <a:t>	</a:t>
            </a:r>
            <a:r>
              <a:rPr lang="en-GB" sz="1800" dirty="0">
                <a:effectLst/>
                <a:latin typeface="Yu Gothic UI" panose="020B0500000000000000" pitchFamily="34" charset="-128"/>
                <a:ea typeface="Yu Gothic UI" panose="020B0500000000000000" pitchFamily="34" charset="-128"/>
                <a:cs typeface="Times New Roman" panose="02020603050405020304" pitchFamily="18" charset="0"/>
              </a:rPr>
              <a:t>Basically, first off, I looked at the information metric I was needed to provide then I looked at 	the type of data in the fields weather it is continuous, discrete or do I have to create a new 	measure/calculated field for obtaining that metric then, I acted according to the situation.</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800" b="0" i="0" u="none" strike="noStrike" kern="1200" cap="none" spc="0" normalizeH="0" baseline="0" noProof="0" dirty="0">
                <a:ln>
                  <a:noFill/>
                </a:ln>
                <a:solidFill>
                  <a:srgbClr val="1CADE4"/>
                </a:solidFill>
                <a:effectLst/>
                <a:uLnTx/>
                <a:uFillTx/>
                <a:ea typeface="+mn-ea"/>
                <a:cs typeface="+mn-cs"/>
                <a:sym typeface="Wingdings" panose="05000000000000000000" pitchFamily="2" charset="2"/>
              </a:rPr>
              <a:t>M</a:t>
            </a:r>
            <a:r>
              <a:rPr lang="en-GB" sz="2800" dirty="0" err="1">
                <a:solidFill>
                  <a:srgbClr val="1CADE4"/>
                </a:solidFill>
                <a:sym typeface="Wingdings" panose="05000000000000000000" pitchFamily="2" charset="2"/>
              </a:rPr>
              <a:t>aking</a:t>
            </a:r>
            <a:r>
              <a:rPr lang="en-GB" sz="2800" dirty="0">
                <a:solidFill>
                  <a:srgbClr val="1CADE4"/>
                </a:solidFill>
                <a:sym typeface="Wingdings" panose="05000000000000000000" pitchFamily="2" charset="2"/>
              </a:rPr>
              <a:t> Sure this Design actually Meet the Needs of the Business</a:t>
            </a:r>
            <a:r>
              <a:rPr kumimoji="0" lang="en-GB" sz="2800" b="0" i="0" u="none" strike="noStrike" kern="1200" cap="none" spc="0" normalizeH="0" baseline="0" noProof="0" dirty="0">
                <a:ln>
                  <a:noFill/>
                </a:ln>
                <a:solidFill>
                  <a:srgbClr val="1CADE4"/>
                </a:solidFill>
                <a:effectLst/>
                <a:uLnTx/>
                <a:uFillTx/>
                <a:ea typeface="+mn-ea"/>
                <a:cs typeface="+mn-cs"/>
                <a:sym typeface="Wingdings" panose="05000000000000000000" pitchFamily="2" charset="2"/>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black"/>
                </a:solidFill>
                <a:latin typeface="Yu Gothic UI" panose="020B0500000000000000" pitchFamily="34" charset="-128"/>
                <a:ea typeface="Yu Gothic UI" panose="020B0500000000000000" pitchFamily="34" charset="-128"/>
                <a:sym typeface="Wingdings" panose="05000000000000000000" pitchFamily="2" charset="2"/>
              </a:rPr>
              <a:t>	This can be done by going through the meeting notes after and after, making the mock-ups 	and templates and getting them approved by the client itself.</a:t>
            </a:r>
            <a:br>
              <a:rPr lang="en-GB" sz="1800" dirty="0">
                <a:effectLst/>
                <a:latin typeface="Yu Gothic UI" panose="020B0500000000000000" pitchFamily="34" charset="-128"/>
                <a:ea typeface="Yu Gothic UI" panose="020B0500000000000000" pitchFamily="34" charset="-128"/>
                <a:cs typeface="Times New Roman" panose="02020603050405020304" pitchFamily="18" charset="0"/>
              </a:rPr>
            </a:br>
            <a:endParaRPr lang="en-GB" sz="1800" dirty="0">
              <a:effectLst/>
              <a:latin typeface="Yu Gothic UI" panose="020B0500000000000000" pitchFamily="34" charset="-128"/>
              <a:ea typeface="Yu Gothic UI" panose="020B0500000000000000" pitchFamily="34" charset="-128"/>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800" b="0" i="0" u="none" strike="noStrike" kern="1200" cap="none" spc="0" normalizeH="0" baseline="0" noProof="0" dirty="0">
                <a:ln>
                  <a:noFill/>
                </a:ln>
                <a:solidFill>
                  <a:srgbClr val="1CADE4"/>
                </a:solidFill>
                <a:effectLst/>
                <a:uLnTx/>
                <a:uFillTx/>
                <a:ea typeface="+mn-ea"/>
                <a:cs typeface="+mn-cs"/>
                <a:sym typeface="Wingdings" panose="05000000000000000000" pitchFamily="2" charset="2"/>
              </a:rPr>
              <a:t></a:t>
            </a:r>
            <a:r>
              <a:rPr lang="en-GB" sz="2800" dirty="0">
                <a:solidFill>
                  <a:srgbClr val="1CADE4"/>
                </a:solidFill>
                <a:sym typeface="Wingdings" panose="05000000000000000000" pitchFamily="2" charset="2"/>
              </a:rPr>
              <a:t>O</a:t>
            </a:r>
            <a:r>
              <a:rPr kumimoji="0" lang="en-GB" sz="2800" b="0" i="0" u="none" strike="noStrike" kern="1200" cap="none" spc="0" normalizeH="0" baseline="0" noProof="0" dirty="0" err="1">
                <a:ln>
                  <a:noFill/>
                </a:ln>
                <a:solidFill>
                  <a:srgbClr val="1CADE4"/>
                </a:solidFill>
                <a:effectLst/>
                <a:uLnTx/>
                <a:uFillTx/>
                <a:ea typeface="+mn-ea"/>
                <a:cs typeface="+mn-cs"/>
                <a:sym typeface="Wingdings" panose="05000000000000000000" pitchFamily="2" charset="2"/>
              </a:rPr>
              <a:t>ther</a:t>
            </a:r>
            <a:r>
              <a:rPr kumimoji="0" lang="en-GB" sz="2800" b="0" i="0" u="none" strike="noStrike" kern="1200" cap="none" spc="0" normalizeH="0" baseline="0" noProof="0" dirty="0">
                <a:ln>
                  <a:noFill/>
                </a:ln>
                <a:solidFill>
                  <a:srgbClr val="1CADE4"/>
                </a:solidFill>
                <a:effectLst/>
                <a:uLnTx/>
                <a:uFillTx/>
                <a:ea typeface="+mn-ea"/>
                <a:cs typeface="+mn-cs"/>
                <a:sym typeface="Wingdings" panose="05000000000000000000" pitchFamily="2" charset="2"/>
              </a:rPr>
              <a:t> Techniques: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black"/>
                </a:solidFill>
                <a:effectLst/>
                <a:latin typeface="Calibri" panose="020F0502020204030204"/>
                <a:ea typeface="Yu Gothic UI" panose="020B0500000000000000" pitchFamily="34" charset="-128"/>
                <a:cs typeface="Times New Roman" panose="02020603050405020304" pitchFamily="18" charset="0"/>
                <a:sym typeface="Wingdings" panose="05000000000000000000" pitchFamily="2" charset="2"/>
              </a:rPr>
              <a:t>	</a:t>
            </a:r>
            <a:r>
              <a:rPr lang="en-GB" sz="1800" dirty="0">
                <a:effectLst/>
                <a:latin typeface="Yu Gothic UI" panose="020B0500000000000000" pitchFamily="34" charset="-128"/>
                <a:ea typeface="Yu Gothic UI" panose="020B0500000000000000" pitchFamily="34" charset="-128"/>
                <a:cs typeface="Times New Roman" panose="02020603050405020304" pitchFamily="18" charset="0"/>
              </a:rPr>
              <a:t>I would ask the client for any preferred colour scheme, all the metrics and granularity levels 	and also get fellow Data Analysts suggestions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Tree>
    <p:extLst>
      <p:ext uri="{BB962C8B-B14F-4D97-AF65-F5344CB8AC3E}">
        <p14:creationId xmlns:p14="http://schemas.microsoft.com/office/powerpoint/2010/main" val="2645731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6A9AAAD-131F-4F74-BE40-675C6B46B34E}">
  <we:reference id="wa104380862" version="1.5.0.0" store="en-US"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Integral</Template>
  <TotalTime>83</TotalTime>
  <Words>513</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Yu Gothic UI</vt:lpstr>
      <vt:lpstr>Arial</vt:lpstr>
      <vt:lpstr>Calibri</vt:lpstr>
      <vt:lpstr>Tw Cen MT</vt:lpstr>
      <vt:lpstr>Tw Cen MT Condensed</vt:lpstr>
      <vt:lpstr>Wingdings 3</vt:lpstr>
      <vt:lpstr>Integral</vt:lpstr>
      <vt:lpstr>Dental Pharma</vt:lpstr>
      <vt:lpstr>Lifecycle  </vt:lpstr>
      <vt:lpstr>Lifecycle  </vt:lpstr>
      <vt:lpstr>Requirements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Dental Pharma</dc:title>
  <dc:creator>Arora Jatin</dc:creator>
  <cp:lastModifiedBy>Arora Jatin</cp:lastModifiedBy>
  <cp:revision>1</cp:revision>
  <dcterms:created xsi:type="dcterms:W3CDTF">2023-02-18T21:55:40Z</dcterms:created>
  <dcterms:modified xsi:type="dcterms:W3CDTF">2023-02-18T23:19:34Z</dcterms:modified>
</cp:coreProperties>
</file>