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440" r:id="rId1"/>
  </p:sldMasterIdLst>
  <p:notesMasterIdLst>
    <p:notesMasterId r:id="rId26"/>
  </p:notesMasterIdLst>
  <p:sldIdLst>
    <p:sldId id="256" r:id="rId2"/>
    <p:sldId id="257" r:id="rId3"/>
    <p:sldId id="259" r:id="rId4"/>
    <p:sldId id="274" r:id="rId5"/>
    <p:sldId id="260" r:id="rId6"/>
    <p:sldId id="275" r:id="rId7"/>
    <p:sldId id="262" r:id="rId8"/>
    <p:sldId id="272" r:id="rId9"/>
    <p:sldId id="273" r:id="rId10"/>
    <p:sldId id="263" r:id="rId11"/>
    <p:sldId id="264" r:id="rId12"/>
    <p:sldId id="265" r:id="rId13"/>
    <p:sldId id="276" r:id="rId14"/>
    <p:sldId id="266" r:id="rId15"/>
    <p:sldId id="267" r:id="rId16"/>
    <p:sldId id="268" r:id="rId17"/>
    <p:sldId id="269" r:id="rId18"/>
    <p:sldId id="277" r:id="rId19"/>
    <p:sldId id="281" r:id="rId20"/>
    <p:sldId id="280" r:id="rId21"/>
    <p:sldId id="270" r:id="rId22"/>
    <p:sldId id="271" r:id="rId23"/>
    <p:sldId id="282" r:id="rId24"/>
    <p:sldId id="283"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D:\Madhavan\McKinsey\Data\LCDataDictionary.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D:\Madhavan\McKinsey\Data\LCDataDictionary.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title>
      <c:tx>
        <c:rich>
          <a:bodyPr rot="0" spcFirstLastPara="1" vertOverflow="ellipsis" vert="horz" wrap="square" anchor="ctr" anchorCtr="1"/>
          <a:lstStyle/>
          <a:p>
            <a:pPr>
              <a:defRPr sz="1050" b="1" i="0" u="none" strike="noStrike" kern="1200" baseline="0">
                <a:solidFill>
                  <a:schemeClr val="tx1">
                    <a:lumMod val="65000"/>
                    <a:lumOff val="35000"/>
                  </a:schemeClr>
                </a:solidFill>
                <a:latin typeface="+mn-lt"/>
                <a:ea typeface="+mn-ea"/>
                <a:cs typeface="+mn-cs"/>
              </a:defRPr>
            </a:pPr>
            <a:r>
              <a:rPr lang="en-US" sz="1050" dirty="0" smtClean="0"/>
              <a:t># Default</a:t>
            </a:r>
            <a:r>
              <a:rPr lang="en-US" sz="1050" baseline="0" dirty="0" smtClean="0"/>
              <a:t>s across Statuses</a:t>
            </a:r>
            <a:endParaRPr lang="en-US" sz="1050" dirty="0"/>
          </a:p>
        </c:rich>
      </c:tx>
      <c:layout/>
      <c:overlay val="0"/>
      <c:spPr>
        <a:noFill/>
        <a:ln>
          <a:noFill/>
        </a:ln>
        <a:effectLst/>
      </c:spPr>
      <c:txPr>
        <a:bodyPr rot="0" spcFirstLastPara="1" vertOverflow="ellipsis" vert="horz" wrap="square" anchor="ctr" anchorCtr="1"/>
        <a:lstStyle/>
        <a:p>
          <a:pPr>
            <a:defRPr sz="1050" b="1" i="0" u="none" strike="noStrike" kern="120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Sheet2!$B$1</c:f>
              <c:strCache>
                <c:ptCount val="1"/>
                <c:pt idx="0">
                  <c:v>Count</c:v>
                </c:pt>
              </c:strCache>
            </c:strRef>
          </c:tx>
          <c:spPr>
            <a:gradFill rotWithShape="1">
              <a:gsLst>
                <a:gs pos="0">
                  <a:schemeClr val="accent2"/>
                </a:gs>
                <a:gs pos="90000">
                  <a:schemeClr val="accent2">
                    <a:shade val="100000"/>
                    <a:satMod val="105000"/>
                  </a:schemeClr>
                </a:gs>
                <a:gs pos="100000">
                  <a:schemeClr val="accent2">
                    <a:shade val="80000"/>
                    <a:satMod val="120000"/>
                  </a:schemeClr>
                </a:gs>
              </a:gsLst>
              <a:path path="circle">
                <a:fillToRect l="100000" t="100000" r="100000" b="100000"/>
              </a:path>
            </a:gradFill>
            <a:ln>
              <a:noFill/>
            </a:ln>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rgbClr r="0" g="0" b="0">
                  <a:shade val="27000"/>
                  <a:satMod val="120000"/>
                </a:scrgbClr>
              </a:contourClr>
            </a:sp3d>
          </c:spPr>
          <c:invertIfNegative val="0"/>
          <c:dPt>
            <c:idx val="2"/>
            <c:invertIfNegative val="0"/>
            <c:bubble3D val="0"/>
            <c:spPr>
              <a:solidFill>
                <a:schemeClr val="accent1"/>
              </a:solidFill>
              <a:ln>
                <a:noFill/>
              </a:ln>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rgbClr r="0" g="0" b="0">
                    <a:shade val="27000"/>
                    <a:satMod val="120000"/>
                  </a:scrgbClr>
                </a:contourClr>
              </a:sp3d>
            </c:spPr>
          </c:dPt>
          <c:dPt>
            <c:idx val="3"/>
            <c:invertIfNegative val="0"/>
            <c:bubble3D val="0"/>
            <c:spPr>
              <a:solidFill>
                <a:schemeClr val="accent1"/>
              </a:solidFill>
              <a:ln>
                <a:noFill/>
              </a:ln>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rgbClr r="0" g="0" b="0">
                    <a:shade val="27000"/>
                    <a:satMod val="120000"/>
                  </a:scrgbClr>
                </a:contourClr>
              </a:sp3d>
            </c:spPr>
          </c:dPt>
          <c:dPt>
            <c:idx val="4"/>
            <c:invertIfNegative val="0"/>
            <c:bubble3D val="0"/>
            <c:spPr>
              <a:solidFill>
                <a:schemeClr val="accent1"/>
              </a:solidFill>
              <a:ln>
                <a:noFill/>
              </a:ln>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rgbClr r="0" g="0" b="0">
                    <a:shade val="27000"/>
                    <a:satMod val="120000"/>
                  </a:scrgbClr>
                </a:contourClr>
              </a:sp3d>
            </c:spPr>
          </c:dPt>
          <c:dPt>
            <c:idx val="5"/>
            <c:invertIfNegative val="0"/>
            <c:bubble3D val="0"/>
            <c:spPr>
              <a:solidFill>
                <a:schemeClr val="accent1"/>
              </a:solidFill>
              <a:ln>
                <a:noFill/>
              </a:ln>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rgbClr r="0" g="0" b="0">
                    <a:shade val="27000"/>
                    <a:satMod val="120000"/>
                  </a:scrgbClr>
                </a:contourClr>
              </a:sp3d>
            </c:spPr>
          </c:dPt>
          <c:dPt>
            <c:idx val="8"/>
            <c:invertIfNegative val="0"/>
            <c:bubble3D val="0"/>
            <c:spPr>
              <a:solidFill>
                <a:schemeClr val="accent1"/>
              </a:solidFill>
              <a:ln>
                <a:noFill/>
              </a:ln>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rgbClr r="0" g="0" b="0">
                    <a:shade val="27000"/>
                    <a:satMod val="120000"/>
                  </a:scrgbClr>
                </a:contourClr>
              </a:sp3d>
            </c:spPr>
          </c:dPt>
          <c:dPt>
            <c:idx val="9"/>
            <c:invertIfNegative val="0"/>
            <c:bubble3D val="0"/>
            <c:spPr>
              <a:solidFill>
                <a:schemeClr val="accent1"/>
              </a:solidFill>
              <a:ln>
                <a:noFill/>
              </a:ln>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rgbClr r="0" g="0" b="0">
                    <a:shade val="27000"/>
                    <a:satMod val="120000"/>
                  </a:scrgbClr>
                </a:contourClr>
              </a:sp3d>
            </c:spPr>
          </c:dPt>
          <c:cat>
            <c:strRef>
              <c:f>Sheet2!$A$2:$A$11</c:f>
              <c:strCache>
                <c:ptCount val="10"/>
                <c:pt idx="0">
                  <c:v>Does not meet the credit policy. Status:Charged Off </c:v>
                </c:pt>
                <c:pt idx="1">
                  <c:v>Default</c:v>
                </c:pt>
                <c:pt idx="2">
                  <c:v>Does not meet the credit policy. Status:Fully Paid</c:v>
                </c:pt>
                <c:pt idx="3">
                  <c:v>Late (16-30 days)</c:v>
                </c:pt>
                <c:pt idx="4">
                  <c:v>In Grace Period</c:v>
                </c:pt>
                <c:pt idx="5">
                  <c:v>Issued</c:v>
                </c:pt>
                <c:pt idx="6">
                  <c:v>Late (31-120 days)</c:v>
                </c:pt>
                <c:pt idx="7">
                  <c:v>Charged Off</c:v>
                </c:pt>
                <c:pt idx="8">
                  <c:v>Fully Paid</c:v>
                </c:pt>
                <c:pt idx="9">
                  <c:v>Current</c:v>
                </c:pt>
              </c:strCache>
            </c:strRef>
          </c:cat>
          <c:val>
            <c:numRef>
              <c:f>Sheet2!$B$2:$B$11</c:f>
              <c:numCache>
                <c:formatCode>0%</c:formatCode>
                <c:ptCount val="10"/>
                <c:pt idx="0">
                  <c:v>8.5757784406507672E-4</c:v>
                </c:pt>
                <c:pt idx="1">
                  <c:v>1.3737022232790125E-3</c:v>
                </c:pt>
                <c:pt idx="2">
                  <c:v>2.2402953403434594E-3</c:v>
                </c:pt>
                <c:pt idx="3">
                  <c:v>2.6561248074394033E-3</c:v>
                </c:pt>
                <c:pt idx="4">
                  <c:v>7.0465627581326211E-3</c:v>
                </c:pt>
                <c:pt idx="5">
                  <c:v>9.5336511968338363E-3</c:v>
                </c:pt>
                <c:pt idx="6">
                  <c:v>1.3062003666962292E-2</c:v>
                </c:pt>
                <c:pt idx="7">
                  <c:v>5.0990384084437047E-2</c:v>
                </c:pt>
                <c:pt idx="8">
                  <c:v>0.23408607106514323</c:v>
                </c:pt>
                <c:pt idx="9">
                  <c:v>0.67815250010423911</c:v>
                </c:pt>
              </c:numCache>
            </c:numRef>
          </c:val>
        </c:ser>
        <c:dLbls>
          <c:showLegendKey val="0"/>
          <c:showVal val="0"/>
          <c:showCatName val="0"/>
          <c:showSerName val="0"/>
          <c:showPercent val="0"/>
          <c:showBubbleSize val="0"/>
        </c:dLbls>
        <c:gapWidth val="115"/>
        <c:overlap val="-20"/>
        <c:axId val="128957840"/>
        <c:axId val="128960640"/>
      </c:barChart>
      <c:catAx>
        <c:axId val="128957840"/>
        <c:scaling>
          <c:orientation val="minMax"/>
        </c:scaling>
        <c:delete val="0"/>
        <c:axPos val="l"/>
        <c:numFmt formatCode="General" sourceLinked="1"/>
        <c:majorTickMark val="out"/>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128960640"/>
        <c:crosses val="autoZero"/>
        <c:auto val="1"/>
        <c:lblAlgn val="ctr"/>
        <c:lblOffset val="100"/>
        <c:noMultiLvlLbl val="0"/>
      </c:catAx>
      <c:valAx>
        <c:axId val="128960640"/>
        <c:scaling>
          <c:orientation val="minMax"/>
        </c:scaling>
        <c:delete val="0"/>
        <c:axPos val="b"/>
        <c:numFmt formatCode="0%"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8957840"/>
        <c:crosses val="autoZero"/>
        <c:crossBetween val="between"/>
      </c:valAx>
      <c:spPr>
        <a:noFill/>
        <a:ln>
          <a:noFill/>
        </a:ln>
        <a:effectLst/>
      </c:spPr>
    </c:plotArea>
    <c:plotVisOnly val="1"/>
    <c:dispBlanksAs val="gap"/>
    <c:showDLblsOverMax val="0"/>
  </c:chart>
  <c:spPr>
    <a:noFill/>
    <a:ln>
      <a:solidFill>
        <a:schemeClr val="bg1">
          <a:lumMod val="75000"/>
        </a:schemeClr>
      </a:solid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title>
      <c:tx>
        <c:rich>
          <a:bodyPr rot="0" spcFirstLastPara="1" vertOverflow="ellipsis" vert="horz" wrap="square" anchor="ctr" anchorCtr="1"/>
          <a:lstStyle/>
          <a:p>
            <a:pPr>
              <a:defRPr sz="1050" b="1" i="0" u="none" strike="noStrike" kern="1200" baseline="0">
                <a:solidFill>
                  <a:schemeClr val="tx1">
                    <a:lumMod val="65000"/>
                    <a:lumOff val="35000"/>
                  </a:schemeClr>
                </a:solidFill>
                <a:latin typeface="+mn-lt"/>
                <a:ea typeface="+mn-ea"/>
                <a:cs typeface="+mn-cs"/>
              </a:defRPr>
            </a:pPr>
            <a:r>
              <a:rPr lang="en-US" sz="1050" dirty="0" smtClean="0"/>
              <a:t>Loan Amount across Status</a:t>
            </a:r>
            <a:endParaRPr lang="en-US" sz="1050" dirty="0"/>
          </a:p>
        </c:rich>
      </c:tx>
      <c:layout/>
      <c:overlay val="0"/>
      <c:spPr>
        <a:noFill/>
        <a:ln>
          <a:noFill/>
        </a:ln>
        <a:effectLst/>
      </c:spPr>
      <c:txPr>
        <a:bodyPr rot="0" spcFirstLastPara="1" vertOverflow="ellipsis" vert="horz" wrap="square" anchor="ctr" anchorCtr="1"/>
        <a:lstStyle/>
        <a:p>
          <a:pPr>
            <a:defRPr sz="1050" b="1" i="0" u="none" strike="noStrike" kern="120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47269143072282788"/>
          <c:y val="0.17561890694003668"/>
          <c:w val="0.47110245716791649"/>
          <c:h val="0.6876018417860188"/>
        </c:manualLayout>
      </c:layout>
      <c:barChart>
        <c:barDir val="bar"/>
        <c:grouping val="clustered"/>
        <c:varyColors val="0"/>
        <c:ser>
          <c:idx val="0"/>
          <c:order val="0"/>
          <c:tx>
            <c:strRef>
              <c:f>Sheet2!$C$1</c:f>
              <c:strCache>
                <c:ptCount val="1"/>
              </c:strCache>
            </c:strRef>
          </c:tx>
          <c:spPr>
            <a:gradFill rotWithShape="1">
              <a:gsLst>
                <a:gs pos="0">
                  <a:schemeClr val="accent2"/>
                </a:gs>
                <a:gs pos="90000">
                  <a:schemeClr val="accent2">
                    <a:shade val="100000"/>
                    <a:satMod val="105000"/>
                  </a:schemeClr>
                </a:gs>
                <a:gs pos="100000">
                  <a:schemeClr val="accent2">
                    <a:shade val="80000"/>
                    <a:satMod val="120000"/>
                  </a:schemeClr>
                </a:gs>
              </a:gsLst>
              <a:path path="circle">
                <a:fillToRect l="100000" t="100000" r="100000" b="100000"/>
              </a:path>
            </a:gradFill>
            <a:ln>
              <a:noFill/>
            </a:ln>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rgbClr r="0" g="0" b="0">
                  <a:shade val="27000"/>
                  <a:satMod val="120000"/>
                </a:scrgbClr>
              </a:contourClr>
            </a:sp3d>
          </c:spPr>
          <c:invertIfNegative val="0"/>
          <c:dPt>
            <c:idx val="1"/>
            <c:invertIfNegative val="0"/>
            <c:bubble3D val="0"/>
            <c:spPr>
              <a:solidFill>
                <a:schemeClr val="accent1"/>
              </a:solidFill>
              <a:ln>
                <a:noFill/>
              </a:ln>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rgbClr r="0" g="0" b="0">
                    <a:shade val="27000"/>
                    <a:satMod val="120000"/>
                  </a:scrgbClr>
                </a:contourClr>
              </a:sp3d>
            </c:spPr>
          </c:dPt>
          <c:dPt>
            <c:idx val="3"/>
            <c:invertIfNegative val="0"/>
            <c:bubble3D val="0"/>
            <c:spPr>
              <a:solidFill>
                <a:schemeClr val="accent1"/>
              </a:solidFill>
              <a:ln>
                <a:noFill/>
              </a:ln>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rgbClr r="0" g="0" b="0">
                    <a:shade val="27000"/>
                    <a:satMod val="120000"/>
                  </a:scrgbClr>
                </a:contourClr>
              </a:sp3d>
            </c:spPr>
          </c:dPt>
          <c:dPt>
            <c:idx val="4"/>
            <c:invertIfNegative val="0"/>
            <c:bubble3D val="0"/>
            <c:spPr>
              <a:solidFill>
                <a:schemeClr val="accent1"/>
              </a:solidFill>
              <a:ln>
                <a:noFill/>
              </a:ln>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rgbClr r="0" g="0" b="0">
                    <a:shade val="27000"/>
                    <a:satMod val="120000"/>
                  </a:scrgbClr>
                </a:contourClr>
              </a:sp3d>
            </c:spPr>
          </c:dPt>
          <c:dPt>
            <c:idx val="5"/>
            <c:invertIfNegative val="0"/>
            <c:bubble3D val="0"/>
            <c:spPr>
              <a:solidFill>
                <a:schemeClr val="accent1"/>
              </a:solidFill>
              <a:ln>
                <a:noFill/>
              </a:ln>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rgbClr r="0" g="0" b="0">
                    <a:shade val="27000"/>
                    <a:satMod val="120000"/>
                  </a:scrgbClr>
                </a:contourClr>
              </a:sp3d>
            </c:spPr>
          </c:dPt>
          <c:dPt>
            <c:idx val="8"/>
            <c:invertIfNegative val="0"/>
            <c:bubble3D val="0"/>
            <c:spPr>
              <a:solidFill>
                <a:schemeClr val="accent1"/>
              </a:solidFill>
              <a:ln>
                <a:noFill/>
              </a:ln>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rgbClr r="0" g="0" b="0">
                    <a:shade val="27000"/>
                    <a:satMod val="120000"/>
                  </a:scrgbClr>
                </a:contourClr>
              </a:sp3d>
            </c:spPr>
          </c:dPt>
          <c:dPt>
            <c:idx val="9"/>
            <c:invertIfNegative val="0"/>
            <c:bubble3D val="0"/>
            <c:spPr>
              <a:solidFill>
                <a:schemeClr val="accent1"/>
              </a:solidFill>
              <a:ln>
                <a:noFill/>
              </a:ln>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rgbClr r="0" g="0" b="0">
                    <a:shade val="27000"/>
                    <a:satMod val="120000"/>
                  </a:scrgbClr>
                </a:contourClr>
              </a:sp3d>
            </c:spPr>
          </c:dPt>
          <c:cat>
            <c:strRef>
              <c:f>Sheet2!$A$16:$A$25</c:f>
              <c:strCache>
                <c:ptCount val="10"/>
                <c:pt idx="0">
                  <c:v>Does not meet the credit policy. Status:Charged Off</c:v>
                </c:pt>
                <c:pt idx="1">
                  <c:v>Does not meet the credit policy. Status:Fully Paid</c:v>
                </c:pt>
                <c:pt idx="2">
                  <c:v>Default</c:v>
                </c:pt>
                <c:pt idx="3">
                  <c:v>Late (16-30 days)</c:v>
                </c:pt>
                <c:pt idx="4">
                  <c:v>In Grace Period</c:v>
                </c:pt>
                <c:pt idx="5">
                  <c:v>Issued</c:v>
                </c:pt>
                <c:pt idx="6">
                  <c:v>Late (31-120 days)</c:v>
                </c:pt>
                <c:pt idx="7">
                  <c:v>Charged Off</c:v>
                </c:pt>
                <c:pt idx="8">
                  <c:v>Fully Paid</c:v>
                </c:pt>
                <c:pt idx="9">
                  <c:v>Current</c:v>
                </c:pt>
              </c:strCache>
            </c:strRef>
          </c:cat>
          <c:val>
            <c:numRef>
              <c:f>Sheet2!$C$16:$C$25</c:f>
              <c:numCache>
                <c:formatCode>0%</c:formatCode>
                <c:ptCount val="10"/>
                <c:pt idx="0">
                  <c:v>5.5372408194909444E-4</c:v>
                </c:pt>
                <c:pt idx="1">
                  <c:v>1.3441884121144516E-3</c:v>
                </c:pt>
                <c:pt idx="2">
                  <c:v>1.414534009496776E-3</c:v>
                </c:pt>
                <c:pt idx="3">
                  <c:v>2.8209075249183667E-3</c:v>
                </c:pt>
                <c:pt idx="4">
                  <c:v>7.6437442486798641E-3</c:v>
                </c:pt>
                <c:pt idx="5">
                  <c:v>9.8847029873621282E-3</c:v>
                </c:pt>
                <c:pt idx="6">
                  <c:v>1.378263152746971E-2</c:v>
                </c:pt>
                <c:pt idx="7">
                  <c:v>5.0302793853405886E-2</c:v>
                </c:pt>
                <c:pt idx="8">
                  <c:v>0.21173400841685655</c:v>
                </c:pt>
                <c:pt idx="9">
                  <c:v>0.70051876493774712</c:v>
                </c:pt>
              </c:numCache>
            </c:numRef>
          </c:val>
        </c:ser>
        <c:dLbls>
          <c:showLegendKey val="0"/>
          <c:showVal val="0"/>
          <c:showCatName val="0"/>
          <c:showSerName val="0"/>
          <c:showPercent val="0"/>
          <c:showBubbleSize val="0"/>
        </c:dLbls>
        <c:gapWidth val="115"/>
        <c:overlap val="-20"/>
        <c:axId val="172410320"/>
        <c:axId val="172410880"/>
      </c:barChart>
      <c:catAx>
        <c:axId val="172410320"/>
        <c:scaling>
          <c:orientation val="minMax"/>
        </c:scaling>
        <c:delete val="0"/>
        <c:axPos val="l"/>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172410880"/>
        <c:crosses val="autoZero"/>
        <c:auto val="1"/>
        <c:lblAlgn val="ctr"/>
        <c:lblOffset val="100"/>
        <c:noMultiLvlLbl val="0"/>
      </c:catAx>
      <c:valAx>
        <c:axId val="172410880"/>
        <c:scaling>
          <c:orientation val="minMax"/>
        </c:scaling>
        <c:delete val="0"/>
        <c:axPos val="b"/>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72410320"/>
        <c:crosses val="autoZero"/>
        <c:crossBetween val="between"/>
      </c:valAx>
      <c:spPr>
        <a:noFill/>
        <a:ln>
          <a:noFill/>
        </a:ln>
        <a:effectLst/>
      </c:spPr>
    </c:plotArea>
    <c:plotVisOnly val="1"/>
    <c:dispBlanksAs val="gap"/>
    <c:showDLblsOverMax val="0"/>
  </c:chart>
  <c:spPr>
    <a:noFill/>
    <a:ln>
      <a:solidFill>
        <a:schemeClr val="bg1">
          <a:lumMod val="75000"/>
        </a:schemeClr>
      </a:solid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withinLinear" id="15">
  <a:schemeClr val="accent2"/>
</cs:colorStyle>
</file>

<file path=ppt/charts/colors2.xml><?xml version="1.0" encoding="utf-8"?>
<cs:colorStyle xmlns:cs="http://schemas.microsoft.com/office/drawing/2012/chartStyle" xmlns:a="http://schemas.openxmlformats.org/drawingml/2006/main" meth="withinLinear" id="15">
  <a:schemeClr val="accent2"/>
</cs:colorStyle>
</file>

<file path=ppt/charts/style1.xml><?xml version="1.0" encoding="utf-8"?>
<cs:chartStyle xmlns:cs="http://schemas.microsoft.com/office/drawing/2012/chartStyle" xmlns:a="http://schemas.openxmlformats.org/drawingml/2006/main" id="341">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ize="5"/>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341">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ize="5"/>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E0E9DC1-E90A-4408-9154-3859CED36788}" type="doc">
      <dgm:prSet loTypeId="urn:microsoft.com/office/officeart/2005/8/layout/bProcess3" loCatId="process" qsTypeId="urn:microsoft.com/office/officeart/2005/8/quickstyle/simple4" qsCatId="simple" csTypeId="urn:microsoft.com/office/officeart/2005/8/colors/accent1_2" csCatId="accent1" phldr="1"/>
      <dgm:spPr/>
      <dgm:t>
        <a:bodyPr/>
        <a:lstStyle/>
        <a:p>
          <a:endParaRPr lang="en-US"/>
        </a:p>
      </dgm:t>
    </dgm:pt>
    <dgm:pt modelId="{32E0DDE5-10FB-4CDA-A1B7-CE966FFA98CE}">
      <dgm:prSet phldrT="[Text]"/>
      <dgm:spPr>
        <a:scene3d>
          <a:camera prst="orthographicFront"/>
          <a:lightRig rig="threePt" dir="t"/>
        </a:scene3d>
        <a:sp3d>
          <a:bevelT w="114300" prst="artDeco"/>
        </a:sp3d>
      </dgm:spPr>
      <dgm:t>
        <a:bodyPr/>
        <a:lstStyle/>
        <a:p>
          <a:r>
            <a:rPr lang="en-US" dirty="0" smtClean="0"/>
            <a:t>Data Exploration</a:t>
          </a:r>
          <a:endParaRPr lang="en-US" dirty="0"/>
        </a:p>
      </dgm:t>
    </dgm:pt>
    <dgm:pt modelId="{71973F73-9B76-4C9E-9BB5-61A6B8CCE719}" type="parTrans" cxnId="{249318D0-0278-4CA3-ABF9-AA281D51E4CA}">
      <dgm:prSet/>
      <dgm:spPr/>
      <dgm:t>
        <a:bodyPr/>
        <a:lstStyle/>
        <a:p>
          <a:endParaRPr lang="en-US"/>
        </a:p>
      </dgm:t>
    </dgm:pt>
    <dgm:pt modelId="{6268BC02-C8FF-4A00-84E0-770B25633D6E}" type="sibTrans" cxnId="{249318D0-0278-4CA3-ABF9-AA281D51E4CA}">
      <dgm:prSet/>
      <dgm:spPr>
        <a:scene3d>
          <a:camera prst="orthographicFront"/>
          <a:lightRig rig="threePt" dir="t"/>
        </a:scene3d>
        <a:sp3d>
          <a:bevelT w="114300" prst="artDeco"/>
        </a:sp3d>
      </dgm:spPr>
      <dgm:t>
        <a:bodyPr/>
        <a:lstStyle/>
        <a:p>
          <a:endParaRPr lang="en-US"/>
        </a:p>
      </dgm:t>
    </dgm:pt>
    <dgm:pt modelId="{EA4E9ADF-0624-457A-A11B-272B241FEC6A}">
      <dgm:prSet phldrT="[Text]"/>
      <dgm:spPr>
        <a:scene3d>
          <a:camera prst="orthographicFront"/>
          <a:lightRig rig="threePt" dir="t"/>
        </a:scene3d>
        <a:sp3d>
          <a:bevelT w="114300" prst="artDeco"/>
        </a:sp3d>
      </dgm:spPr>
      <dgm:t>
        <a:bodyPr/>
        <a:lstStyle/>
        <a:p>
          <a:r>
            <a:rPr lang="en-US" dirty="0" smtClean="0"/>
            <a:t>Missing Value Treatment</a:t>
          </a:r>
          <a:endParaRPr lang="en-US" dirty="0"/>
        </a:p>
      </dgm:t>
    </dgm:pt>
    <dgm:pt modelId="{66262C8F-CE93-49C7-A7AB-7A88E2F15C2D}" type="parTrans" cxnId="{BD90A930-155B-493C-89A4-91B215EB96D6}">
      <dgm:prSet/>
      <dgm:spPr/>
      <dgm:t>
        <a:bodyPr/>
        <a:lstStyle/>
        <a:p>
          <a:endParaRPr lang="en-US"/>
        </a:p>
      </dgm:t>
    </dgm:pt>
    <dgm:pt modelId="{22448771-21EF-43D2-A1DD-F319C5DDEF3F}" type="sibTrans" cxnId="{BD90A930-155B-493C-89A4-91B215EB96D6}">
      <dgm:prSet/>
      <dgm:spPr>
        <a:scene3d>
          <a:camera prst="orthographicFront"/>
          <a:lightRig rig="threePt" dir="t"/>
        </a:scene3d>
        <a:sp3d>
          <a:bevelT w="114300" prst="artDeco"/>
        </a:sp3d>
      </dgm:spPr>
      <dgm:t>
        <a:bodyPr/>
        <a:lstStyle/>
        <a:p>
          <a:endParaRPr lang="en-US"/>
        </a:p>
      </dgm:t>
    </dgm:pt>
    <dgm:pt modelId="{6FC35018-0C43-4232-8763-A572925121E3}">
      <dgm:prSet phldrT="[Text]"/>
      <dgm:spPr>
        <a:scene3d>
          <a:camera prst="orthographicFront"/>
          <a:lightRig rig="threePt" dir="t"/>
        </a:scene3d>
        <a:sp3d>
          <a:bevelT w="114300" prst="artDeco"/>
        </a:sp3d>
      </dgm:spPr>
      <dgm:t>
        <a:bodyPr/>
        <a:lstStyle/>
        <a:p>
          <a:r>
            <a:rPr lang="en-US" dirty="0" smtClean="0"/>
            <a:t>Conducting Data Experiments</a:t>
          </a:r>
          <a:endParaRPr lang="en-US" dirty="0"/>
        </a:p>
      </dgm:t>
    </dgm:pt>
    <dgm:pt modelId="{26323948-7803-43EF-806E-A10AD97695B2}" type="parTrans" cxnId="{D40E8D84-96C4-4A20-A793-54B2A6E249EC}">
      <dgm:prSet/>
      <dgm:spPr/>
      <dgm:t>
        <a:bodyPr/>
        <a:lstStyle/>
        <a:p>
          <a:endParaRPr lang="en-US"/>
        </a:p>
      </dgm:t>
    </dgm:pt>
    <dgm:pt modelId="{91BA508B-FE03-48F9-840F-7F1CBCE27DEA}" type="sibTrans" cxnId="{D40E8D84-96C4-4A20-A793-54B2A6E249EC}">
      <dgm:prSet/>
      <dgm:spPr>
        <a:scene3d>
          <a:camera prst="orthographicFront"/>
          <a:lightRig rig="threePt" dir="t"/>
        </a:scene3d>
        <a:sp3d>
          <a:bevelT w="114300" prst="artDeco"/>
        </a:sp3d>
      </dgm:spPr>
      <dgm:t>
        <a:bodyPr/>
        <a:lstStyle/>
        <a:p>
          <a:endParaRPr lang="en-US"/>
        </a:p>
      </dgm:t>
    </dgm:pt>
    <dgm:pt modelId="{7DB9A70A-49EE-42D2-9FBF-1A3CFAFE86B1}">
      <dgm:prSet phldrT="[Text]"/>
      <dgm:spPr>
        <a:scene3d>
          <a:camera prst="orthographicFront"/>
          <a:lightRig rig="threePt" dir="t"/>
        </a:scene3d>
        <a:sp3d>
          <a:bevelT w="114300" prst="artDeco"/>
        </a:sp3d>
      </dgm:spPr>
      <dgm:t>
        <a:bodyPr/>
        <a:lstStyle/>
        <a:p>
          <a:r>
            <a:rPr lang="en-US" dirty="0" smtClean="0"/>
            <a:t>Implementing Classification Algorithms</a:t>
          </a:r>
          <a:endParaRPr lang="en-US" dirty="0"/>
        </a:p>
      </dgm:t>
    </dgm:pt>
    <dgm:pt modelId="{23FF59DE-27AC-4461-B858-B8837D297A28}" type="parTrans" cxnId="{4F6C4513-0848-4365-B464-0F5856908386}">
      <dgm:prSet/>
      <dgm:spPr/>
      <dgm:t>
        <a:bodyPr/>
        <a:lstStyle/>
        <a:p>
          <a:endParaRPr lang="en-US"/>
        </a:p>
      </dgm:t>
    </dgm:pt>
    <dgm:pt modelId="{95A2A564-DC45-4927-85AA-CD5E45FB9FED}" type="sibTrans" cxnId="{4F6C4513-0848-4365-B464-0F5856908386}">
      <dgm:prSet/>
      <dgm:spPr>
        <a:scene3d>
          <a:camera prst="orthographicFront"/>
          <a:lightRig rig="threePt" dir="t"/>
        </a:scene3d>
        <a:sp3d>
          <a:bevelT w="114300" prst="artDeco"/>
        </a:sp3d>
      </dgm:spPr>
      <dgm:t>
        <a:bodyPr/>
        <a:lstStyle/>
        <a:p>
          <a:endParaRPr lang="en-US"/>
        </a:p>
      </dgm:t>
    </dgm:pt>
    <dgm:pt modelId="{F7533398-049E-41F6-9AC9-14375C3F6D8C}">
      <dgm:prSet phldrT="[Text]"/>
      <dgm:spPr>
        <a:scene3d>
          <a:camera prst="orthographicFront"/>
          <a:lightRig rig="threePt" dir="t"/>
        </a:scene3d>
        <a:sp3d>
          <a:bevelT w="114300" prst="artDeco"/>
        </a:sp3d>
      </dgm:spPr>
      <dgm:t>
        <a:bodyPr/>
        <a:lstStyle/>
        <a:p>
          <a:r>
            <a:rPr lang="en-US" dirty="0" smtClean="0"/>
            <a:t>Model Comparison</a:t>
          </a:r>
          <a:endParaRPr lang="en-US" dirty="0"/>
        </a:p>
      </dgm:t>
    </dgm:pt>
    <dgm:pt modelId="{60FCBD39-CCFB-4718-8DCC-C96D492FE915}" type="parTrans" cxnId="{512C9CEA-1781-4E78-9851-EB4FF0847E54}">
      <dgm:prSet/>
      <dgm:spPr/>
      <dgm:t>
        <a:bodyPr/>
        <a:lstStyle/>
        <a:p>
          <a:endParaRPr lang="en-US"/>
        </a:p>
      </dgm:t>
    </dgm:pt>
    <dgm:pt modelId="{754782CE-4E32-41BC-B0A3-3D58EDD35072}" type="sibTrans" cxnId="{512C9CEA-1781-4E78-9851-EB4FF0847E54}">
      <dgm:prSet/>
      <dgm:spPr>
        <a:scene3d>
          <a:camera prst="orthographicFront"/>
          <a:lightRig rig="threePt" dir="t"/>
        </a:scene3d>
        <a:sp3d>
          <a:bevelT w="114300" prst="artDeco"/>
        </a:sp3d>
      </dgm:spPr>
      <dgm:t>
        <a:bodyPr/>
        <a:lstStyle/>
        <a:p>
          <a:endParaRPr lang="en-US"/>
        </a:p>
      </dgm:t>
    </dgm:pt>
    <dgm:pt modelId="{CFBFC934-8370-406C-A59E-30814E29184F}">
      <dgm:prSet phldrT="[Text]"/>
      <dgm:spPr>
        <a:scene3d>
          <a:camera prst="orthographicFront"/>
          <a:lightRig rig="threePt" dir="t"/>
        </a:scene3d>
        <a:sp3d>
          <a:bevelT w="114300" prst="artDeco"/>
        </a:sp3d>
      </dgm:spPr>
      <dgm:t>
        <a:bodyPr/>
        <a:lstStyle/>
        <a:p>
          <a:r>
            <a:rPr lang="en-US" dirty="0" smtClean="0"/>
            <a:t>Results</a:t>
          </a:r>
          <a:endParaRPr lang="en-US" dirty="0"/>
        </a:p>
      </dgm:t>
    </dgm:pt>
    <dgm:pt modelId="{9C0F0959-41BE-4F94-B291-76D56BB0ABE2}" type="parTrans" cxnId="{B564BA67-C47B-459D-AA64-E9F643C1572D}">
      <dgm:prSet/>
      <dgm:spPr/>
      <dgm:t>
        <a:bodyPr/>
        <a:lstStyle/>
        <a:p>
          <a:endParaRPr lang="en-US"/>
        </a:p>
      </dgm:t>
    </dgm:pt>
    <dgm:pt modelId="{7D83F996-D3E5-4C83-8D2F-B0224D604A9B}" type="sibTrans" cxnId="{B564BA67-C47B-459D-AA64-E9F643C1572D}">
      <dgm:prSet/>
      <dgm:spPr>
        <a:scene3d>
          <a:camera prst="orthographicFront"/>
          <a:lightRig rig="threePt" dir="t"/>
        </a:scene3d>
        <a:sp3d>
          <a:bevelT w="114300" prst="artDeco"/>
        </a:sp3d>
      </dgm:spPr>
      <dgm:t>
        <a:bodyPr/>
        <a:lstStyle/>
        <a:p>
          <a:endParaRPr lang="en-US"/>
        </a:p>
      </dgm:t>
    </dgm:pt>
    <dgm:pt modelId="{D2E2ED05-95A6-4215-86E2-2489B7AA6F2E}">
      <dgm:prSet phldrT="[Text]"/>
      <dgm:spPr>
        <a:scene3d>
          <a:camera prst="orthographicFront"/>
          <a:lightRig rig="threePt" dir="t"/>
        </a:scene3d>
        <a:sp3d>
          <a:bevelT w="114300" prst="artDeco"/>
        </a:sp3d>
      </dgm:spPr>
      <dgm:t>
        <a:bodyPr/>
        <a:lstStyle/>
        <a:p>
          <a:r>
            <a:rPr lang="en-US" dirty="0" smtClean="0"/>
            <a:t>Identifying Key Drivers</a:t>
          </a:r>
          <a:endParaRPr lang="en-US" dirty="0"/>
        </a:p>
      </dgm:t>
    </dgm:pt>
    <dgm:pt modelId="{298B0921-C849-4A66-B64A-2A7F708F5A65}" type="parTrans" cxnId="{A334ACAE-0F8D-49E8-8814-9D98C430E477}">
      <dgm:prSet/>
      <dgm:spPr/>
      <dgm:t>
        <a:bodyPr/>
        <a:lstStyle/>
        <a:p>
          <a:endParaRPr lang="en-US"/>
        </a:p>
      </dgm:t>
    </dgm:pt>
    <dgm:pt modelId="{B36E04BE-9D45-46A3-9159-80BD38019137}" type="sibTrans" cxnId="{A334ACAE-0F8D-49E8-8814-9D98C430E477}">
      <dgm:prSet/>
      <dgm:spPr/>
      <dgm:t>
        <a:bodyPr/>
        <a:lstStyle/>
        <a:p>
          <a:endParaRPr lang="en-US"/>
        </a:p>
      </dgm:t>
    </dgm:pt>
    <dgm:pt modelId="{7229EEB1-3DB1-4682-AB2B-F95F7963E142}">
      <dgm:prSet phldrT="[Text]"/>
      <dgm:spPr>
        <a:scene3d>
          <a:camera prst="orthographicFront"/>
          <a:lightRig rig="threePt" dir="t"/>
        </a:scene3d>
        <a:sp3d>
          <a:bevelT w="114300" prst="artDeco"/>
        </a:sp3d>
      </dgm:spPr>
      <dgm:t>
        <a:bodyPr/>
        <a:lstStyle/>
        <a:p>
          <a:r>
            <a:rPr lang="en-US" dirty="0" smtClean="0"/>
            <a:t>Performing Data Balancing</a:t>
          </a:r>
          <a:endParaRPr lang="en-US" dirty="0"/>
        </a:p>
      </dgm:t>
    </dgm:pt>
    <dgm:pt modelId="{30825DBF-F45C-4660-A0C0-E52EDD1B5BA6}" type="parTrans" cxnId="{8348125B-1C5B-4EBB-A026-D80336F3F3C9}">
      <dgm:prSet/>
      <dgm:spPr/>
      <dgm:t>
        <a:bodyPr/>
        <a:lstStyle/>
        <a:p>
          <a:endParaRPr lang="en-US"/>
        </a:p>
      </dgm:t>
    </dgm:pt>
    <dgm:pt modelId="{6983E80B-9F92-4719-A778-0F69D7C9FCE6}" type="sibTrans" cxnId="{8348125B-1C5B-4EBB-A026-D80336F3F3C9}">
      <dgm:prSet/>
      <dgm:spPr>
        <a:scene3d>
          <a:camera prst="orthographicFront"/>
          <a:lightRig rig="threePt" dir="t"/>
        </a:scene3d>
        <a:sp3d>
          <a:bevelT w="114300" prst="artDeco"/>
        </a:sp3d>
      </dgm:spPr>
      <dgm:t>
        <a:bodyPr/>
        <a:lstStyle/>
        <a:p>
          <a:endParaRPr lang="en-US"/>
        </a:p>
      </dgm:t>
    </dgm:pt>
    <dgm:pt modelId="{8BB0ED02-831D-46C1-BF43-B94559FABD83}" type="pres">
      <dgm:prSet presAssocID="{3E0E9DC1-E90A-4408-9154-3859CED36788}" presName="Name0" presStyleCnt="0">
        <dgm:presLayoutVars>
          <dgm:dir/>
          <dgm:resizeHandles val="exact"/>
        </dgm:presLayoutVars>
      </dgm:prSet>
      <dgm:spPr/>
      <dgm:t>
        <a:bodyPr/>
        <a:lstStyle/>
        <a:p>
          <a:endParaRPr lang="en-US"/>
        </a:p>
      </dgm:t>
    </dgm:pt>
    <dgm:pt modelId="{BFF4B7FE-6E69-490A-B25B-3D33E34E4199}" type="pres">
      <dgm:prSet presAssocID="{32E0DDE5-10FB-4CDA-A1B7-CE966FFA98CE}" presName="node" presStyleLbl="node1" presStyleIdx="0" presStyleCnt="8">
        <dgm:presLayoutVars>
          <dgm:bulletEnabled val="1"/>
        </dgm:presLayoutVars>
      </dgm:prSet>
      <dgm:spPr/>
      <dgm:t>
        <a:bodyPr/>
        <a:lstStyle/>
        <a:p>
          <a:endParaRPr lang="en-US"/>
        </a:p>
      </dgm:t>
    </dgm:pt>
    <dgm:pt modelId="{2B2CA589-7402-4866-A019-3C210A2063FA}" type="pres">
      <dgm:prSet presAssocID="{6268BC02-C8FF-4A00-84E0-770B25633D6E}" presName="sibTrans" presStyleLbl="sibTrans1D1" presStyleIdx="0" presStyleCnt="7"/>
      <dgm:spPr/>
      <dgm:t>
        <a:bodyPr/>
        <a:lstStyle/>
        <a:p>
          <a:endParaRPr lang="en-US"/>
        </a:p>
      </dgm:t>
    </dgm:pt>
    <dgm:pt modelId="{E5359AE7-83FF-4F98-A9C0-B12A53B08C6C}" type="pres">
      <dgm:prSet presAssocID="{6268BC02-C8FF-4A00-84E0-770B25633D6E}" presName="connectorText" presStyleLbl="sibTrans1D1" presStyleIdx="0" presStyleCnt="7"/>
      <dgm:spPr/>
      <dgm:t>
        <a:bodyPr/>
        <a:lstStyle/>
        <a:p>
          <a:endParaRPr lang="en-US"/>
        </a:p>
      </dgm:t>
    </dgm:pt>
    <dgm:pt modelId="{0D0B7B76-F558-4DF6-828D-AFDDB30F6058}" type="pres">
      <dgm:prSet presAssocID="{EA4E9ADF-0624-457A-A11B-272B241FEC6A}" presName="node" presStyleLbl="node1" presStyleIdx="1" presStyleCnt="8">
        <dgm:presLayoutVars>
          <dgm:bulletEnabled val="1"/>
        </dgm:presLayoutVars>
      </dgm:prSet>
      <dgm:spPr/>
      <dgm:t>
        <a:bodyPr/>
        <a:lstStyle/>
        <a:p>
          <a:endParaRPr lang="en-US"/>
        </a:p>
      </dgm:t>
    </dgm:pt>
    <dgm:pt modelId="{CA893324-CF99-4971-8F17-9624E2102843}" type="pres">
      <dgm:prSet presAssocID="{22448771-21EF-43D2-A1DD-F319C5DDEF3F}" presName="sibTrans" presStyleLbl="sibTrans1D1" presStyleIdx="1" presStyleCnt="7"/>
      <dgm:spPr/>
      <dgm:t>
        <a:bodyPr/>
        <a:lstStyle/>
        <a:p>
          <a:endParaRPr lang="en-US"/>
        </a:p>
      </dgm:t>
    </dgm:pt>
    <dgm:pt modelId="{880AE0EE-8698-4DE2-A17B-B4CCEC1C62B3}" type="pres">
      <dgm:prSet presAssocID="{22448771-21EF-43D2-A1DD-F319C5DDEF3F}" presName="connectorText" presStyleLbl="sibTrans1D1" presStyleIdx="1" presStyleCnt="7"/>
      <dgm:spPr/>
      <dgm:t>
        <a:bodyPr/>
        <a:lstStyle/>
        <a:p>
          <a:endParaRPr lang="en-US"/>
        </a:p>
      </dgm:t>
    </dgm:pt>
    <dgm:pt modelId="{577A1B3D-31F0-430B-A661-6A45FA30A582}" type="pres">
      <dgm:prSet presAssocID="{6FC35018-0C43-4232-8763-A572925121E3}" presName="node" presStyleLbl="node1" presStyleIdx="2" presStyleCnt="8">
        <dgm:presLayoutVars>
          <dgm:bulletEnabled val="1"/>
        </dgm:presLayoutVars>
      </dgm:prSet>
      <dgm:spPr/>
      <dgm:t>
        <a:bodyPr/>
        <a:lstStyle/>
        <a:p>
          <a:endParaRPr lang="en-US"/>
        </a:p>
      </dgm:t>
    </dgm:pt>
    <dgm:pt modelId="{FF0385CF-273A-4154-9274-04BF0E284388}" type="pres">
      <dgm:prSet presAssocID="{91BA508B-FE03-48F9-840F-7F1CBCE27DEA}" presName="sibTrans" presStyleLbl="sibTrans1D1" presStyleIdx="2" presStyleCnt="7"/>
      <dgm:spPr/>
      <dgm:t>
        <a:bodyPr/>
        <a:lstStyle/>
        <a:p>
          <a:endParaRPr lang="en-US"/>
        </a:p>
      </dgm:t>
    </dgm:pt>
    <dgm:pt modelId="{A36CEAC3-17AE-4FA2-B884-112CB6115B1E}" type="pres">
      <dgm:prSet presAssocID="{91BA508B-FE03-48F9-840F-7F1CBCE27DEA}" presName="connectorText" presStyleLbl="sibTrans1D1" presStyleIdx="2" presStyleCnt="7"/>
      <dgm:spPr/>
      <dgm:t>
        <a:bodyPr/>
        <a:lstStyle/>
        <a:p>
          <a:endParaRPr lang="en-US"/>
        </a:p>
      </dgm:t>
    </dgm:pt>
    <dgm:pt modelId="{6B5D4645-942D-4283-9764-F889962F6691}" type="pres">
      <dgm:prSet presAssocID="{7229EEB1-3DB1-4682-AB2B-F95F7963E142}" presName="node" presStyleLbl="node1" presStyleIdx="3" presStyleCnt="8">
        <dgm:presLayoutVars>
          <dgm:bulletEnabled val="1"/>
        </dgm:presLayoutVars>
      </dgm:prSet>
      <dgm:spPr/>
      <dgm:t>
        <a:bodyPr/>
        <a:lstStyle/>
        <a:p>
          <a:endParaRPr lang="en-US"/>
        </a:p>
      </dgm:t>
    </dgm:pt>
    <dgm:pt modelId="{CF07043C-7FF0-47CB-A5BF-24B61B0FC46C}" type="pres">
      <dgm:prSet presAssocID="{6983E80B-9F92-4719-A778-0F69D7C9FCE6}" presName="sibTrans" presStyleLbl="sibTrans1D1" presStyleIdx="3" presStyleCnt="7"/>
      <dgm:spPr/>
      <dgm:t>
        <a:bodyPr/>
        <a:lstStyle/>
        <a:p>
          <a:endParaRPr lang="en-US"/>
        </a:p>
      </dgm:t>
    </dgm:pt>
    <dgm:pt modelId="{D5E1E7CA-201A-4201-979C-A99801C7C7A4}" type="pres">
      <dgm:prSet presAssocID="{6983E80B-9F92-4719-A778-0F69D7C9FCE6}" presName="connectorText" presStyleLbl="sibTrans1D1" presStyleIdx="3" presStyleCnt="7"/>
      <dgm:spPr/>
      <dgm:t>
        <a:bodyPr/>
        <a:lstStyle/>
        <a:p>
          <a:endParaRPr lang="en-US"/>
        </a:p>
      </dgm:t>
    </dgm:pt>
    <dgm:pt modelId="{EA0A8C4E-5845-458A-990E-AA0B46BE6614}" type="pres">
      <dgm:prSet presAssocID="{7DB9A70A-49EE-42D2-9FBF-1A3CFAFE86B1}" presName="node" presStyleLbl="node1" presStyleIdx="4" presStyleCnt="8">
        <dgm:presLayoutVars>
          <dgm:bulletEnabled val="1"/>
        </dgm:presLayoutVars>
      </dgm:prSet>
      <dgm:spPr/>
      <dgm:t>
        <a:bodyPr/>
        <a:lstStyle/>
        <a:p>
          <a:endParaRPr lang="en-US"/>
        </a:p>
      </dgm:t>
    </dgm:pt>
    <dgm:pt modelId="{D3F92ABE-6B88-4381-B455-12D3936F765C}" type="pres">
      <dgm:prSet presAssocID="{95A2A564-DC45-4927-85AA-CD5E45FB9FED}" presName="sibTrans" presStyleLbl="sibTrans1D1" presStyleIdx="4" presStyleCnt="7"/>
      <dgm:spPr/>
      <dgm:t>
        <a:bodyPr/>
        <a:lstStyle/>
        <a:p>
          <a:endParaRPr lang="en-US"/>
        </a:p>
      </dgm:t>
    </dgm:pt>
    <dgm:pt modelId="{6FE9838C-05DD-419B-ABF3-209F23E4F3D3}" type="pres">
      <dgm:prSet presAssocID="{95A2A564-DC45-4927-85AA-CD5E45FB9FED}" presName="connectorText" presStyleLbl="sibTrans1D1" presStyleIdx="4" presStyleCnt="7"/>
      <dgm:spPr/>
      <dgm:t>
        <a:bodyPr/>
        <a:lstStyle/>
        <a:p>
          <a:endParaRPr lang="en-US"/>
        </a:p>
      </dgm:t>
    </dgm:pt>
    <dgm:pt modelId="{DBAEAD1C-E1D2-4788-962C-443B8E14D121}" type="pres">
      <dgm:prSet presAssocID="{F7533398-049E-41F6-9AC9-14375C3F6D8C}" presName="node" presStyleLbl="node1" presStyleIdx="5" presStyleCnt="8">
        <dgm:presLayoutVars>
          <dgm:bulletEnabled val="1"/>
        </dgm:presLayoutVars>
      </dgm:prSet>
      <dgm:spPr/>
      <dgm:t>
        <a:bodyPr/>
        <a:lstStyle/>
        <a:p>
          <a:endParaRPr lang="en-US"/>
        </a:p>
      </dgm:t>
    </dgm:pt>
    <dgm:pt modelId="{C55C4DF6-A152-4CE2-999A-6C8744A27FB0}" type="pres">
      <dgm:prSet presAssocID="{754782CE-4E32-41BC-B0A3-3D58EDD35072}" presName="sibTrans" presStyleLbl="sibTrans1D1" presStyleIdx="5" presStyleCnt="7"/>
      <dgm:spPr/>
      <dgm:t>
        <a:bodyPr/>
        <a:lstStyle/>
        <a:p>
          <a:endParaRPr lang="en-US"/>
        </a:p>
      </dgm:t>
    </dgm:pt>
    <dgm:pt modelId="{28CA7B27-35FB-4000-91E7-FBFB69BAFBCE}" type="pres">
      <dgm:prSet presAssocID="{754782CE-4E32-41BC-B0A3-3D58EDD35072}" presName="connectorText" presStyleLbl="sibTrans1D1" presStyleIdx="5" presStyleCnt="7"/>
      <dgm:spPr/>
      <dgm:t>
        <a:bodyPr/>
        <a:lstStyle/>
        <a:p>
          <a:endParaRPr lang="en-US"/>
        </a:p>
      </dgm:t>
    </dgm:pt>
    <dgm:pt modelId="{3E8EC4A5-7791-4516-A291-3CCE3BE54077}" type="pres">
      <dgm:prSet presAssocID="{CFBFC934-8370-406C-A59E-30814E29184F}" presName="node" presStyleLbl="node1" presStyleIdx="6" presStyleCnt="8">
        <dgm:presLayoutVars>
          <dgm:bulletEnabled val="1"/>
        </dgm:presLayoutVars>
      </dgm:prSet>
      <dgm:spPr/>
      <dgm:t>
        <a:bodyPr/>
        <a:lstStyle/>
        <a:p>
          <a:endParaRPr lang="en-US"/>
        </a:p>
      </dgm:t>
    </dgm:pt>
    <dgm:pt modelId="{E60897AA-1153-4456-AD71-BEAEBC6894C4}" type="pres">
      <dgm:prSet presAssocID="{7D83F996-D3E5-4C83-8D2F-B0224D604A9B}" presName="sibTrans" presStyleLbl="sibTrans1D1" presStyleIdx="6" presStyleCnt="7"/>
      <dgm:spPr/>
      <dgm:t>
        <a:bodyPr/>
        <a:lstStyle/>
        <a:p>
          <a:endParaRPr lang="en-US"/>
        </a:p>
      </dgm:t>
    </dgm:pt>
    <dgm:pt modelId="{327C91C9-63A8-4621-BF5E-129970EB8FCA}" type="pres">
      <dgm:prSet presAssocID="{7D83F996-D3E5-4C83-8D2F-B0224D604A9B}" presName="connectorText" presStyleLbl="sibTrans1D1" presStyleIdx="6" presStyleCnt="7"/>
      <dgm:spPr/>
      <dgm:t>
        <a:bodyPr/>
        <a:lstStyle/>
        <a:p>
          <a:endParaRPr lang="en-US"/>
        </a:p>
      </dgm:t>
    </dgm:pt>
    <dgm:pt modelId="{0BD61057-1A64-40BA-A4ED-CFB4B343C155}" type="pres">
      <dgm:prSet presAssocID="{D2E2ED05-95A6-4215-86E2-2489B7AA6F2E}" presName="node" presStyleLbl="node1" presStyleIdx="7" presStyleCnt="8">
        <dgm:presLayoutVars>
          <dgm:bulletEnabled val="1"/>
        </dgm:presLayoutVars>
      </dgm:prSet>
      <dgm:spPr/>
      <dgm:t>
        <a:bodyPr/>
        <a:lstStyle/>
        <a:p>
          <a:endParaRPr lang="en-US"/>
        </a:p>
      </dgm:t>
    </dgm:pt>
  </dgm:ptLst>
  <dgm:cxnLst>
    <dgm:cxn modelId="{D40E8D84-96C4-4A20-A793-54B2A6E249EC}" srcId="{3E0E9DC1-E90A-4408-9154-3859CED36788}" destId="{6FC35018-0C43-4232-8763-A572925121E3}" srcOrd="2" destOrd="0" parTransId="{26323948-7803-43EF-806E-A10AD97695B2}" sibTransId="{91BA508B-FE03-48F9-840F-7F1CBCE27DEA}"/>
    <dgm:cxn modelId="{BE001C3D-9DD1-4CB9-9F06-89B9157E894C}" type="presOf" srcId="{754782CE-4E32-41BC-B0A3-3D58EDD35072}" destId="{C55C4DF6-A152-4CE2-999A-6C8744A27FB0}" srcOrd="0" destOrd="0" presId="urn:microsoft.com/office/officeart/2005/8/layout/bProcess3"/>
    <dgm:cxn modelId="{E4D61313-40CC-475E-B100-6091E24ABE7C}" type="presOf" srcId="{CFBFC934-8370-406C-A59E-30814E29184F}" destId="{3E8EC4A5-7791-4516-A291-3CCE3BE54077}" srcOrd="0" destOrd="0" presId="urn:microsoft.com/office/officeart/2005/8/layout/bProcess3"/>
    <dgm:cxn modelId="{E0B33C9B-5098-49C1-B925-4DB0FB9E4E8B}" type="presOf" srcId="{754782CE-4E32-41BC-B0A3-3D58EDD35072}" destId="{28CA7B27-35FB-4000-91E7-FBFB69BAFBCE}" srcOrd="1" destOrd="0" presId="urn:microsoft.com/office/officeart/2005/8/layout/bProcess3"/>
    <dgm:cxn modelId="{249318D0-0278-4CA3-ABF9-AA281D51E4CA}" srcId="{3E0E9DC1-E90A-4408-9154-3859CED36788}" destId="{32E0DDE5-10FB-4CDA-A1B7-CE966FFA98CE}" srcOrd="0" destOrd="0" parTransId="{71973F73-9B76-4C9E-9BB5-61A6B8CCE719}" sibTransId="{6268BC02-C8FF-4A00-84E0-770B25633D6E}"/>
    <dgm:cxn modelId="{9FD51A21-EE97-4D90-B5EB-3420E46A843E}" type="presOf" srcId="{7D83F996-D3E5-4C83-8D2F-B0224D604A9B}" destId="{327C91C9-63A8-4621-BF5E-129970EB8FCA}" srcOrd="1" destOrd="0" presId="urn:microsoft.com/office/officeart/2005/8/layout/bProcess3"/>
    <dgm:cxn modelId="{6C688FCD-B2E3-4AD0-AD62-F1167455DCA6}" type="presOf" srcId="{6983E80B-9F92-4719-A778-0F69D7C9FCE6}" destId="{D5E1E7CA-201A-4201-979C-A99801C7C7A4}" srcOrd="1" destOrd="0" presId="urn:microsoft.com/office/officeart/2005/8/layout/bProcess3"/>
    <dgm:cxn modelId="{C93C0DB4-B79E-48CE-893E-871FFAA0DABC}" type="presOf" srcId="{7229EEB1-3DB1-4682-AB2B-F95F7963E142}" destId="{6B5D4645-942D-4283-9764-F889962F6691}" srcOrd="0" destOrd="0" presId="urn:microsoft.com/office/officeart/2005/8/layout/bProcess3"/>
    <dgm:cxn modelId="{4F6C4513-0848-4365-B464-0F5856908386}" srcId="{3E0E9DC1-E90A-4408-9154-3859CED36788}" destId="{7DB9A70A-49EE-42D2-9FBF-1A3CFAFE86B1}" srcOrd="4" destOrd="0" parTransId="{23FF59DE-27AC-4461-B858-B8837D297A28}" sibTransId="{95A2A564-DC45-4927-85AA-CD5E45FB9FED}"/>
    <dgm:cxn modelId="{B564BA67-C47B-459D-AA64-E9F643C1572D}" srcId="{3E0E9DC1-E90A-4408-9154-3859CED36788}" destId="{CFBFC934-8370-406C-A59E-30814E29184F}" srcOrd="6" destOrd="0" parTransId="{9C0F0959-41BE-4F94-B291-76D56BB0ABE2}" sibTransId="{7D83F996-D3E5-4C83-8D2F-B0224D604A9B}"/>
    <dgm:cxn modelId="{7FA3FBB5-B9C6-4397-BE9D-AB19DF0A350B}" type="presOf" srcId="{D2E2ED05-95A6-4215-86E2-2489B7AA6F2E}" destId="{0BD61057-1A64-40BA-A4ED-CFB4B343C155}" srcOrd="0" destOrd="0" presId="urn:microsoft.com/office/officeart/2005/8/layout/bProcess3"/>
    <dgm:cxn modelId="{A5F5F109-03F4-4AEB-8E3A-E6105FE77950}" type="presOf" srcId="{7DB9A70A-49EE-42D2-9FBF-1A3CFAFE86B1}" destId="{EA0A8C4E-5845-458A-990E-AA0B46BE6614}" srcOrd="0" destOrd="0" presId="urn:microsoft.com/office/officeart/2005/8/layout/bProcess3"/>
    <dgm:cxn modelId="{8348125B-1C5B-4EBB-A026-D80336F3F3C9}" srcId="{3E0E9DC1-E90A-4408-9154-3859CED36788}" destId="{7229EEB1-3DB1-4682-AB2B-F95F7963E142}" srcOrd="3" destOrd="0" parTransId="{30825DBF-F45C-4660-A0C0-E52EDD1B5BA6}" sibTransId="{6983E80B-9F92-4719-A778-0F69D7C9FCE6}"/>
    <dgm:cxn modelId="{96E6BC54-8BAA-4428-871D-B27C583BE9D6}" type="presOf" srcId="{EA4E9ADF-0624-457A-A11B-272B241FEC6A}" destId="{0D0B7B76-F558-4DF6-828D-AFDDB30F6058}" srcOrd="0" destOrd="0" presId="urn:microsoft.com/office/officeart/2005/8/layout/bProcess3"/>
    <dgm:cxn modelId="{90B167CA-F3A6-4EA2-A537-3EE638A10E82}" type="presOf" srcId="{32E0DDE5-10FB-4CDA-A1B7-CE966FFA98CE}" destId="{BFF4B7FE-6E69-490A-B25B-3D33E34E4199}" srcOrd="0" destOrd="0" presId="urn:microsoft.com/office/officeart/2005/8/layout/bProcess3"/>
    <dgm:cxn modelId="{915DCCFE-29DF-47E8-95BC-0C489F8863CB}" type="presOf" srcId="{3E0E9DC1-E90A-4408-9154-3859CED36788}" destId="{8BB0ED02-831D-46C1-BF43-B94559FABD83}" srcOrd="0" destOrd="0" presId="urn:microsoft.com/office/officeart/2005/8/layout/bProcess3"/>
    <dgm:cxn modelId="{BD90A930-155B-493C-89A4-91B215EB96D6}" srcId="{3E0E9DC1-E90A-4408-9154-3859CED36788}" destId="{EA4E9ADF-0624-457A-A11B-272B241FEC6A}" srcOrd="1" destOrd="0" parTransId="{66262C8F-CE93-49C7-A7AB-7A88E2F15C2D}" sibTransId="{22448771-21EF-43D2-A1DD-F319C5DDEF3F}"/>
    <dgm:cxn modelId="{7FF5D0B7-CE46-43BF-8E75-157337465037}" type="presOf" srcId="{6268BC02-C8FF-4A00-84E0-770B25633D6E}" destId="{E5359AE7-83FF-4F98-A9C0-B12A53B08C6C}" srcOrd="1" destOrd="0" presId="urn:microsoft.com/office/officeart/2005/8/layout/bProcess3"/>
    <dgm:cxn modelId="{5E24DB32-FB25-44F9-981D-51D008775AD2}" type="presOf" srcId="{7D83F996-D3E5-4C83-8D2F-B0224D604A9B}" destId="{E60897AA-1153-4456-AD71-BEAEBC6894C4}" srcOrd="0" destOrd="0" presId="urn:microsoft.com/office/officeart/2005/8/layout/bProcess3"/>
    <dgm:cxn modelId="{CC9D258C-0BEE-41FE-9336-CB0D8C9BDF59}" type="presOf" srcId="{95A2A564-DC45-4927-85AA-CD5E45FB9FED}" destId="{6FE9838C-05DD-419B-ABF3-209F23E4F3D3}" srcOrd="1" destOrd="0" presId="urn:microsoft.com/office/officeart/2005/8/layout/bProcess3"/>
    <dgm:cxn modelId="{ECD39C23-38D0-4909-8622-2C8CB20A2422}" type="presOf" srcId="{6983E80B-9F92-4719-A778-0F69D7C9FCE6}" destId="{CF07043C-7FF0-47CB-A5BF-24B61B0FC46C}" srcOrd="0" destOrd="0" presId="urn:microsoft.com/office/officeart/2005/8/layout/bProcess3"/>
    <dgm:cxn modelId="{E00196C8-0D7C-46E9-8257-C5372C36CB59}" type="presOf" srcId="{6268BC02-C8FF-4A00-84E0-770B25633D6E}" destId="{2B2CA589-7402-4866-A019-3C210A2063FA}" srcOrd="0" destOrd="0" presId="urn:microsoft.com/office/officeart/2005/8/layout/bProcess3"/>
    <dgm:cxn modelId="{4F4D9FBC-34F1-4058-A297-4BF19CFF5829}" type="presOf" srcId="{91BA508B-FE03-48F9-840F-7F1CBCE27DEA}" destId="{FF0385CF-273A-4154-9274-04BF0E284388}" srcOrd="0" destOrd="0" presId="urn:microsoft.com/office/officeart/2005/8/layout/bProcess3"/>
    <dgm:cxn modelId="{9E3F0E28-8B4F-4A74-9A42-D7F7B8DF79E8}" type="presOf" srcId="{91BA508B-FE03-48F9-840F-7F1CBCE27DEA}" destId="{A36CEAC3-17AE-4FA2-B884-112CB6115B1E}" srcOrd="1" destOrd="0" presId="urn:microsoft.com/office/officeart/2005/8/layout/bProcess3"/>
    <dgm:cxn modelId="{F524B2EB-9312-4FDB-94F4-0DEF95B3C283}" type="presOf" srcId="{95A2A564-DC45-4927-85AA-CD5E45FB9FED}" destId="{D3F92ABE-6B88-4381-B455-12D3936F765C}" srcOrd="0" destOrd="0" presId="urn:microsoft.com/office/officeart/2005/8/layout/bProcess3"/>
    <dgm:cxn modelId="{2D3698BF-5372-46DB-99E5-E0D2BEBE7ED3}" type="presOf" srcId="{22448771-21EF-43D2-A1DD-F319C5DDEF3F}" destId="{CA893324-CF99-4971-8F17-9624E2102843}" srcOrd="0" destOrd="0" presId="urn:microsoft.com/office/officeart/2005/8/layout/bProcess3"/>
    <dgm:cxn modelId="{512C9CEA-1781-4E78-9851-EB4FF0847E54}" srcId="{3E0E9DC1-E90A-4408-9154-3859CED36788}" destId="{F7533398-049E-41F6-9AC9-14375C3F6D8C}" srcOrd="5" destOrd="0" parTransId="{60FCBD39-CCFB-4718-8DCC-C96D492FE915}" sibTransId="{754782CE-4E32-41BC-B0A3-3D58EDD35072}"/>
    <dgm:cxn modelId="{9ED514BD-AB24-4D0D-A875-AF0AE814FA4F}" type="presOf" srcId="{F7533398-049E-41F6-9AC9-14375C3F6D8C}" destId="{DBAEAD1C-E1D2-4788-962C-443B8E14D121}" srcOrd="0" destOrd="0" presId="urn:microsoft.com/office/officeart/2005/8/layout/bProcess3"/>
    <dgm:cxn modelId="{8822EAFF-6B4B-4CD1-B5E8-085EAB40DAE7}" type="presOf" srcId="{6FC35018-0C43-4232-8763-A572925121E3}" destId="{577A1B3D-31F0-430B-A661-6A45FA30A582}" srcOrd="0" destOrd="0" presId="urn:microsoft.com/office/officeart/2005/8/layout/bProcess3"/>
    <dgm:cxn modelId="{B4613FFD-9F4C-43E8-A3DC-B90FECD20C5B}" type="presOf" srcId="{22448771-21EF-43D2-A1DD-F319C5DDEF3F}" destId="{880AE0EE-8698-4DE2-A17B-B4CCEC1C62B3}" srcOrd="1" destOrd="0" presId="urn:microsoft.com/office/officeart/2005/8/layout/bProcess3"/>
    <dgm:cxn modelId="{A334ACAE-0F8D-49E8-8814-9D98C430E477}" srcId="{3E0E9DC1-E90A-4408-9154-3859CED36788}" destId="{D2E2ED05-95A6-4215-86E2-2489B7AA6F2E}" srcOrd="7" destOrd="0" parTransId="{298B0921-C849-4A66-B64A-2A7F708F5A65}" sibTransId="{B36E04BE-9D45-46A3-9159-80BD38019137}"/>
    <dgm:cxn modelId="{5E3F7387-F552-410D-B08A-1A093D3B3B5D}" type="presParOf" srcId="{8BB0ED02-831D-46C1-BF43-B94559FABD83}" destId="{BFF4B7FE-6E69-490A-B25B-3D33E34E4199}" srcOrd="0" destOrd="0" presId="urn:microsoft.com/office/officeart/2005/8/layout/bProcess3"/>
    <dgm:cxn modelId="{9B63D6CD-45F4-4056-9EA4-FCDF6BE31970}" type="presParOf" srcId="{8BB0ED02-831D-46C1-BF43-B94559FABD83}" destId="{2B2CA589-7402-4866-A019-3C210A2063FA}" srcOrd="1" destOrd="0" presId="urn:microsoft.com/office/officeart/2005/8/layout/bProcess3"/>
    <dgm:cxn modelId="{BA461656-7DC0-4674-B765-5D08F83A5DFD}" type="presParOf" srcId="{2B2CA589-7402-4866-A019-3C210A2063FA}" destId="{E5359AE7-83FF-4F98-A9C0-B12A53B08C6C}" srcOrd="0" destOrd="0" presId="urn:microsoft.com/office/officeart/2005/8/layout/bProcess3"/>
    <dgm:cxn modelId="{45B6C452-6CF3-4D05-9228-BD4C50CFB595}" type="presParOf" srcId="{8BB0ED02-831D-46C1-BF43-B94559FABD83}" destId="{0D0B7B76-F558-4DF6-828D-AFDDB30F6058}" srcOrd="2" destOrd="0" presId="urn:microsoft.com/office/officeart/2005/8/layout/bProcess3"/>
    <dgm:cxn modelId="{10575BE4-90AA-405D-9F32-8E10F9F757E9}" type="presParOf" srcId="{8BB0ED02-831D-46C1-BF43-B94559FABD83}" destId="{CA893324-CF99-4971-8F17-9624E2102843}" srcOrd="3" destOrd="0" presId="urn:microsoft.com/office/officeart/2005/8/layout/bProcess3"/>
    <dgm:cxn modelId="{3DFE800C-62DE-4C37-9EF6-88BA715EECC3}" type="presParOf" srcId="{CA893324-CF99-4971-8F17-9624E2102843}" destId="{880AE0EE-8698-4DE2-A17B-B4CCEC1C62B3}" srcOrd="0" destOrd="0" presId="urn:microsoft.com/office/officeart/2005/8/layout/bProcess3"/>
    <dgm:cxn modelId="{87918D70-8E82-4F10-AB1E-D2A2889A77BE}" type="presParOf" srcId="{8BB0ED02-831D-46C1-BF43-B94559FABD83}" destId="{577A1B3D-31F0-430B-A661-6A45FA30A582}" srcOrd="4" destOrd="0" presId="urn:microsoft.com/office/officeart/2005/8/layout/bProcess3"/>
    <dgm:cxn modelId="{331C1A51-D92A-4E6D-949F-FEB9A8342F91}" type="presParOf" srcId="{8BB0ED02-831D-46C1-BF43-B94559FABD83}" destId="{FF0385CF-273A-4154-9274-04BF0E284388}" srcOrd="5" destOrd="0" presId="urn:microsoft.com/office/officeart/2005/8/layout/bProcess3"/>
    <dgm:cxn modelId="{C49923AD-DFF9-47E2-862C-A6E72BDA1DF9}" type="presParOf" srcId="{FF0385CF-273A-4154-9274-04BF0E284388}" destId="{A36CEAC3-17AE-4FA2-B884-112CB6115B1E}" srcOrd="0" destOrd="0" presId="urn:microsoft.com/office/officeart/2005/8/layout/bProcess3"/>
    <dgm:cxn modelId="{9B8A7B35-5C83-47CA-B294-FFE493304B3F}" type="presParOf" srcId="{8BB0ED02-831D-46C1-BF43-B94559FABD83}" destId="{6B5D4645-942D-4283-9764-F889962F6691}" srcOrd="6" destOrd="0" presId="urn:microsoft.com/office/officeart/2005/8/layout/bProcess3"/>
    <dgm:cxn modelId="{01D936D7-2931-4AEE-A5FA-AD21C88F0B5D}" type="presParOf" srcId="{8BB0ED02-831D-46C1-BF43-B94559FABD83}" destId="{CF07043C-7FF0-47CB-A5BF-24B61B0FC46C}" srcOrd="7" destOrd="0" presId="urn:microsoft.com/office/officeart/2005/8/layout/bProcess3"/>
    <dgm:cxn modelId="{3C277875-FE7E-40A2-9AC2-48C928E5049A}" type="presParOf" srcId="{CF07043C-7FF0-47CB-A5BF-24B61B0FC46C}" destId="{D5E1E7CA-201A-4201-979C-A99801C7C7A4}" srcOrd="0" destOrd="0" presId="urn:microsoft.com/office/officeart/2005/8/layout/bProcess3"/>
    <dgm:cxn modelId="{6E64932E-6978-4629-A64F-8F823D87A11B}" type="presParOf" srcId="{8BB0ED02-831D-46C1-BF43-B94559FABD83}" destId="{EA0A8C4E-5845-458A-990E-AA0B46BE6614}" srcOrd="8" destOrd="0" presId="urn:microsoft.com/office/officeart/2005/8/layout/bProcess3"/>
    <dgm:cxn modelId="{705110E5-4445-47FF-8AEB-8E7881F8C3D7}" type="presParOf" srcId="{8BB0ED02-831D-46C1-BF43-B94559FABD83}" destId="{D3F92ABE-6B88-4381-B455-12D3936F765C}" srcOrd="9" destOrd="0" presId="urn:microsoft.com/office/officeart/2005/8/layout/bProcess3"/>
    <dgm:cxn modelId="{B9FA9B41-6407-4FA0-8F5A-C3D0468DF708}" type="presParOf" srcId="{D3F92ABE-6B88-4381-B455-12D3936F765C}" destId="{6FE9838C-05DD-419B-ABF3-209F23E4F3D3}" srcOrd="0" destOrd="0" presId="urn:microsoft.com/office/officeart/2005/8/layout/bProcess3"/>
    <dgm:cxn modelId="{6F2AA41C-3196-497C-8235-2D666EB16AC3}" type="presParOf" srcId="{8BB0ED02-831D-46C1-BF43-B94559FABD83}" destId="{DBAEAD1C-E1D2-4788-962C-443B8E14D121}" srcOrd="10" destOrd="0" presId="urn:microsoft.com/office/officeart/2005/8/layout/bProcess3"/>
    <dgm:cxn modelId="{57B63E73-B1F1-47CB-B5EF-3712EC3AB9EF}" type="presParOf" srcId="{8BB0ED02-831D-46C1-BF43-B94559FABD83}" destId="{C55C4DF6-A152-4CE2-999A-6C8744A27FB0}" srcOrd="11" destOrd="0" presId="urn:microsoft.com/office/officeart/2005/8/layout/bProcess3"/>
    <dgm:cxn modelId="{047A1159-6109-436A-8EDF-69E67832B9EC}" type="presParOf" srcId="{C55C4DF6-A152-4CE2-999A-6C8744A27FB0}" destId="{28CA7B27-35FB-4000-91E7-FBFB69BAFBCE}" srcOrd="0" destOrd="0" presId="urn:microsoft.com/office/officeart/2005/8/layout/bProcess3"/>
    <dgm:cxn modelId="{5C358909-29A8-45DF-8F74-A41207926FDB}" type="presParOf" srcId="{8BB0ED02-831D-46C1-BF43-B94559FABD83}" destId="{3E8EC4A5-7791-4516-A291-3CCE3BE54077}" srcOrd="12" destOrd="0" presId="urn:microsoft.com/office/officeart/2005/8/layout/bProcess3"/>
    <dgm:cxn modelId="{4F631A70-A323-412C-A304-E245EC6A0C7E}" type="presParOf" srcId="{8BB0ED02-831D-46C1-BF43-B94559FABD83}" destId="{E60897AA-1153-4456-AD71-BEAEBC6894C4}" srcOrd="13" destOrd="0" presId="urn:microsoft.com/office/officeart/2005/8/layout/bProcess3"/>
    <dgm:cxn modelId="{71A6A32D-C414-42AF-9366-399A662EAECA}" type="presParOf" srcId="{E60897AA-1153-4456-AD71-BEAEBC6894C4}" destId="{327C91C9-63A8-4621-BF5E-129970EB8FCA}" srcOrd="0" destOrd="0" presId="urn:microsoft.com/office/officeart/2005/8/layout/bProcess3"/>
    <dgm:cxn modelId="{6633D4D5-342C-4FA0-89F6-E918752FFEFA}" type="presParOf" srcId="{8BB0ED02-831D-46C1-BF43-B94559FABD83}" destId="{0BD61057-1A64-40BA-A4ED-CFB4B343C155}" srcOrd="14" destOrd="0" presId="urn:microsoft.com/office/officeart/2005/8/layout/bProcess3"/>
  </dgm:cxnLst>
  <dgm:bg>
    <a:solidFill>
      <a:schemeClr val="accent1">
        <a:lumMod val="40000"/>
        <a:lumOff val="60000"/>
      </a:schemeClr>
    </a:solidFill>
  </dgm:bg>
  <dgm:whole>
    <a:ln>
      <a:solidFill>
        <a:schemeClr val="bg2">
          <a:lumMod val="90000"/>
        </a:schemeClr>
      </a:solidFill>
    </a:ln>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617EAE2-D488-43DD-A781-B6F249B1CB5A}" type="doc">
      <dgm:prSet loTypeId="urn:microsoft.com/office/officeart/2005/8/layout/venn1" loCatId="relationship" qsTypeId="urn:microsoft.com/office/officeart/2005/8/quickstyle/3d3" qsCatId="3D" csTypeId="urn:microsoft.com/office/officeart/2005/8/colors/colorful3" csCatId="colorful" phldr="1"/>
      <dgm:spPr/>
    </dgm:pt>
    <dgm:pt modelId="{188CFFA0-6A96-4167-B7BF-4E96B2BE9E3E}">
      <dgm:prSet phldrT="[Text]" custT="1"/>
      <dgm:spPr/>
      <dgm:t>
        <a:bodyPr/>
        <a:lstStyle/>
        <a:p>
          <a:r>
            <a:rPr lang="en-US" sz="1800" dirty="0" smtClean="0"/>
            <a:t>Credit</a:t>
          </a:r>
        </a:p>
        <a:p>
          <a:r>
            <a:rPr lang="en-US" sz="1800" dirty="0" smtClean="0"/>
            <a:t>Information</a:t>
          </a:r>
        </a:p>
        <a:p>
          <a:r>
            <a:rPr lang="en-US" sz="1200" dirty="0" smtClean="0"/>
            <a:t>(30 features)</a:t>
          </a:r>
          <a:endParaRPr lang="en-US" sz="1200" dirty="0"/>
        </a:p>
      </dgm:t>
    </dgm:pt>
    <dgm:pt modelId="{FAE6B9CA-ED66-45BF-B8E2-A4B6F57B322F}" type="parTrans" cxnId="{0B4DF805-05B4-451A-A5BA-4F74EE6DE7E1}">
      <dgm:prSet/>
      <dgm:spPr/>
      <dgm:t>
        <a:bodyPr/>
        <a:lstStyle/>
        <a:p>
          <a:endParaRPr lang="en-US" sz="1400"/>
        </a:p>
      </dgm:t>
    </dgm:pt>
    <dgm:pt modelId="{51C23BB2-3BB0-4117-B62F-D841ABF2CB1F}" type="sibTrans" cxnId="{0B4DF805-05B4-451A-A5BA-4F74EE6DE7E1}">
      <dgm:prSet/>
      <dgm:spPr/>
      <dgm:t>
        <a:bodyPr/>
        <a:lstStyle/>
        <a:p>
          <a:endParaRPr lang="en-US" sz="1400"/>
        </a:p>
      </dgm:t>
    </dgm:pt>
    <dgm:pt modelId="{6AC58C06-0A9C-4640-8FCB-C7A08E687262}">
      <dgm:prSet phldrT="[Text]" custT="1"/>
      <dgm:spPr/>
      <dgm:t>
        <a:bodyPr/>
        <a:lstStyle/>
        <a:p>
          <a:r>
            <a:rPr lang="en-US" sz="1800" dirty="0" smtClean="0"/>
            <a:t>Loan Information </a:t>
          </a:r>
          <a:r>
            <a:rPr lang="en-US" sz="1200" dirty="0" smtClean="0"/>
            <a:t>(34 features)</a:t>
          </a:r>
          <a:endParaRPr lang="en-US" sz="1800" dirty="0"/>
        </a:p>
      </dgm:t>
    </dgm:pt>
    <dgm:pt modelId="{3B90BC94-303E-4907-80F1-620166EE862A}" type="parTrans" cxnId="{E479C2C4-BD59-496A-8081-53F994EDB6A5}">
      <dgm:prSet/>
      <dgm:spPr/>
      <dgm:t>
        <a:bodyPr/>
        <a:lstStyle/>
        <a:p>
          <a:endParaRPr lang="en-US" sz="1400"/>
        </a:p>
      </dgm:t>
    </dgm:pt>
    <dgm:pt modelId="{479EE5E6-74F1-4CBE-A3CF-1C8D4DC00F34}" type="sibTrans" cxnId="{E479C2C4-BD59-496A-8081-53F994EDB6A5}">
      <dgm:prSet/>
      <dgm:spPr/>
      <dgm:t>
        <a:bodyPr/>
        <a:lstStyle/>
        <a:p>
          <a:endParaRPr lang="en-US" sz="1400"/>
        </a:p>
      </dgm:t>
    </dgm:pt>
    <dgm:pt modelId="{DFAC6E63-1A76-4DA7-95E2-4C476D86A9AB}">
      <dgm:prSet phldrT="[Text]" custT="1"/>
      <dgm:spPr/>
      <dgm:t>
        <a:bodyPr/>
        <a:lstStyle/>
        <a:p>
          <a:r>
            <a:rPr lang="en-US" sz="1800" dirty="0" smtClean="0"/>
            <a:t>Personal</a:t>
          </a:r>
        </a:p>
        <a:p>
          <a:r>
            <a:rPr lang="en-US" sz="1800" dirty="0" smtClean="0"/>
            <a:t>Information</a:t>
          </a:r>
        </a:p>
        <a:p>
          <a:r>
            <a:rPr lang="en-US" sz="1200" dirty="0" smtClean="0"/>
            <a:t>(7 features)</a:t>
          </a:r>
          <a:endParaRPr lang="en-US" sz="1200" dirty="0"/>
        </a:p>
      </dgm:t>
    </dgm:pt>
    <dgm:pt modelId="{8931AD40-69C2-4C7E-967F-641078A377BA}" type="parTrans" cxnId="{99E0A1FF-0612-45C8-BB7A-3DECD451CE57}">
      <dgm:prSet/>
      <dgm:spPr/>
      <dgm:t>
        <a:bodyPr/>
        <a:lstStyle/>
        <a:p>
          <a:endParaRPr lang="en-US" sz="1400"/>
        </a:p>
      </dgm:t>
    </dgm:pt>
    <dgm:pt modelId="{D76A63C9-78A2-4282-BC31-F24362BB8767}" type="sibTrans" cxnId="{99E0A1FF-0612-45C8-BB7A-3DECD451CE57}">
      <dgm:prSet/>
      <dgm:spPr/>
      <dgm:t>
        <a:bodyPr/>
        <a:lstStyle/>
        <a:p>
          <a:endParaRPr lang="en-US" sz="1400"/>
        </a:p>
      </dgm:t>
    </dgm:pt>
    <dgm:pt modelId="{29F8017C-3955-443D-B7BC-DFA9457D5E4A}" type="pres">
      <dgm:prSet presAssocID="{E617EAE2-D488-43DD-A781-B6F249B1CB5A}" presName="compositeShape" presStyleCnt="0">
        <dgm:presLayoutVars>
          <dgm:chMax val="7"/>
          <dgm:dir/>
          <dgm:resizeHandles val="exact"/>
        </dgm:presLayoutVars>
      </dgm:prSet>
      <dgm:spPr/>
    </dgm:pt>
    <dgm:pt modelId="{76C70393-C106-40D9-B846-6309D0472BC1}" type="pres">
      <dgm:prSet presAssocID="{188CFFA0-6A96-4167-B7BF-4E96B2BE9E3E}" presName="circ1" presStyleLbl="vennNode1" presStyleIdx="0" presStyleCnt="3"/>
      <dgm:spPr/>
      <dgm:t>
        <a:bodyPr/>
        <a:lstStyle/>
        <a:p>
          <a:endParaRPr lang="en-US"/>
        </a:p>
      </dgm:t>
    </dgm:pt>
    <dgm:pt modelId="{3ED98BDC-C0CF-4E60-9629-E804FC017EF4}" type="pres">
      <dgm:prSet presAssocID="{188CFFA0-6A96-4167-B7BF-4E96B2BE9E3E}" presName="circ1Tx" presStyleLbl="revTx" presStyleIdx="0" presStyleCnt="0">
        <dgm:presLayoutVars>
          <dgm:chMax val="0"/>
          <dgm:chPref val="0"/>
          <dgm:bulletEnabled val="1"/>
        </dgm:presLayoutVars>
      </dgm:prSet>
      <dgm:spPr/>
      <dgm:t>
        <a:bodyPr/>
        <a:lstStyle/>
        <a:p>
          <a:endParaRPr lang="en-US"/>
        </a:p>
      </dgm:t>
    </dgm:pt>
    <dgm:pt modelId="{82DEF41F-8C5C-4CE4-9D49-949A94559596}" type="pres">
      <dgm:prSet presAssocID="{6AC58C06-0A9C-4640-8FCB-C7A08E687262}" presName="circ2" presStyleLbl="vennNode1" presStyleIdx="1" presStyleCnt="3"/>
      <dgm:spPr/>
      <dgm:t>
        <a:bodyPr/>
        <a:lstStyle/>
        <a:p>
          <a:endParaRPr lang="en-US"/>
        </a:p>
      </dgm:t>
    </dgm:pt>
    <dgm:pt modelId="{2469E498-19DD-4CB4-8543-191CC3EEC582}" type="pres">
      <dgm:prSet presAssocID="{6AC58C06-0A9C-4640-8FCB-C7A08E687262}" presName="circ2Tx" presStyleLbl="revTx" presStyleIdx="0" presStyleCnt="0">
        <dgm:presLayoutVars>
          <dgm:chMax val="0"/>
          <dgm:chPref val="0"/>
          <dgm:bulletEnabled val="1"/>
        </dgm:presLayoutVars>
      </dgm:prSet>
      <dgm:spPr/>
      <dgm:t>
        <a:bodyPr/>
        <a:lstStyle/>
        <a:p>
          <a:endParaRPr lang="en-US"/>
        </a:p>
      </dgm:t>
    </dgm:pt>
    <dgm:pt modelId="{15BB1731-F925-4411-8670-99362DCA4230}" type="pres">
      <dgm:prSet presAssocID="{DFAC6E63-1A76-4DA7-95E2-4C476D86A9AB}" presName="circ3" presStyleLbl="vennNode1" presStyleIdx="2" presStyleCnt="3"/>
      <dgm:spPr/>
      <dgm:t>
        <a:bodyPr/>
        <a:lstStyle/>
        <a:p>
          <a:endParaRPr lang="en-US"/>
        </a:p>
      </dgm:t>
    </dgm:pt>
    <dgm:pt modelId="{6B56E19E-B2CA-4B10-9012-A7BF570D26F3}" type="pres">
      <dgm:prSet presAssocID="{DFAC6E63-1A76-4DA7-95E2-4C476D86A9AB}" presName="circ3Tx" presStyleLbl="revTx" presStyleIdx="0" presStyleCnt="0">
        <dgm:presLayoutVars>
          <dgm:chMax val="0"/>
          <dgm:chPref val="0"/>
          <dgm:bulletEnabled val="1"/>
        </dgm:presLayoutVars>
      </dgm:prSet>
      <dgm:spPr/>
      <dgm:t>
        <a:bodyPr/>
        <a:lstStyle/>
        <a:p>
          <a:endParaRPr lang="en-US"/>
        </a:p>
      </dgm:t>
    </dgm:pt>
  </dgm:ptLst>
  <dgm:cxnLst>
    <dgm:cxn modelId="{00AF1FB5-7E4A-4EEA-8ADA-7356AB1F2113}" type="presOf" srcId="{6AC58C06-0A9C-4640-8FCB-C7A08E687262}" destId="{2469E498-19DD-4CB4-8543-191CC3EEC582}" srcOrd="1" destOrd="0" presId="urn:microsoft.com/office/officeart/2005/8/layout/venn1"/>
    <dgm:cxn modelId="{E479C2C4-BD59-496A-8081-53F994EDB6A5}" srcId="{E617EAE2-D488-43DD-A781-B6F249B1CB5A}" destId="{6AC58C06-0A9C-4640-8FCB-C7A08E687262}" srcOrd="1" destOrd="0" parTransId="{3B90BC94-303E-4907-80F1-620166EE862A}" sibTransId="{479EE5E6-74F1-4CBE-A3CF-1C8D4DC00F34}"/>
    <dgm:cxn modelId="{1A7AF8BD-88EB-4B12-9D2C-2DCBE38BF0C4}" type="presOf" srcId="{188CFFA0-6A96-4167-B7BF-4E96B2BE9E3E}" destId="{76C70393-C106-40D9-B846-6309D0472BC1}" srcOrd="0" destOrd="0" presId="urn:microsoft.com/office/officeart/2005/8/layout/venn1"/>
    <dgm:cxn modelId="{13ADEA7A-EC37-4F8E-94DF-8A1C7555054B}" type="presOf" srcId="{E617EAE2-D488-43DD-A781-B6F249B1CB5A}" destId="{29F8017C-3955-443D-B7BC-DFA9457D5E4A}" srcOrd="0" destOrd="0" presId="urn:microsoft.com/office/officeart/2005/8/layout/venn1"/>
    <dgm:cxn modelId="{0B4DF805-05B4-451A-A5BA-4F74EE6DE7E1}" srcId="{E617EAE2-D488-43DD-A781-B6F249B1CB5A}" destId="{188CFFA0-6A96-4167-B7BF-4E96B2BE9E3E}" srcOrd="0" destOrd="0" parTransId="{FAE6B9CA-ED66-45BF-B8E2-A4B6F57B322F}" sibTransId="{51C23BB2-3BB0-4117-B62F-D841ABF2CB1F}"/>
    <dgm:cxn modelId="{C1B72D74-9652-440E-A5E1-E274B90628D4}" type="presOf" srcId="{DFAC6E63-1A76-4DA7-95E2-4C476D86A9AB}" destId="{6B56E19E-B2CA-4B10-9012-A7BF570D26F3}" srcOrd="1" destOrd="0" presId="urn:microsoft.com/office/officeart/2005/8/layout/venn1"/>
    <dgm:cxn modelId="{C31AED73-2223-49F0-9831-4AED49518EB4}" type="presOf" srcId="{188CFFA0-6A96-4167-B7BF-4E96B2BE9E3E}" destId="{3ED98BDC-C0CF-4E60-9629-E804FC017EF4}" srcOrd="1" destOrd="0" presId="urn:microsoft.com/office/officeart/2005/8/layout/venn1"/>
    <dgm:cxn modelId="{99E0A1FF-0612-45C8-BB7A-3DECD451CE57}" srcId="{E617EAE2-D488-43DD-A781-B6F249B1CB5A}" destId="{DFAC6E63-1A76-4DA7-95E2-4C476D86A9AB}" srcOrd="2" destOrd="0" parTransId="{8931AD40-69C2-4C7E-967F-641078A377BA}" sibTransId="{D76A63C9-78A2-4282-BC31-F24362BB8767}"/>
    <dgm:cxn modelId="{4807C0F2-1E31-458D-8B95-E730708DA5C8}" type="presOf" srcId="{DFAC6E63-1A76-4DA7-95E2-4C476D86A9AB}" destId="{15BB1731-F925-4411-8670-99362DCA4230}" srcOrd="0" destOrd="0" presId="urn:microsoft.com/office/officeart/2005/8/layout/venn1"/>
    <dgm:cxn modelId="{1545D3B8-EC78-46CC-805B-D266D8C7CD9A}" type="presOf" srcId="{6AC58C06-0A9C-4640-8FCB-C7A08E687262}" destId="{82DEF41F-8C5C-4CE4-9D49-949A94559596}" srcOrd="0" destOrd="0" presId="urn:microsoft.com/office/officeart/2005/8/layout/venn1"/>
    <dgm:cxn modelId="{05B1D344-3ABB-4FA9-8C56-930537CF03E5}" type="presParOf" srcId="{29F8017C-3955-443D-B7BC-DFA9457D5E4A}" destId="{76C70393-C106-40D9-B846-6309D0472BC1}" srcOrd="0" destOrd="0" presId="urn:microsoft.com/office/officeart/2005/8/layout/venn1"/>
    <dgm:cxn modelId="{68BCB40B-AB0D-47A1-BCBF-73F952C6B94D}" type="presParOf" srcId="{29F8017C-3955-443D-B7BC-DFA9457D5E4A}" destId="{3ED98BDC-C0CF-4E60-9629-E804FC017EF4}" srcOrd="1" destOrd="0" presId="urn:microsoft.com/office/officeart/2005/8/layout/venn1"/>
    <dgm:cxn modelId="{DF902DD7-2055-4C8D-B4B3-52CE1A798A39}" type="presParOf" srcId="{29F8017C-3955-443D-B7BC-DFA9457D5E4A}" destId="{82DEF41F-8C5C-4CE4-9D49-949A94559596}" srcOrd="2" destOrd="0" presId="urn:microsoft.com/office/officeart/2005/8/layout/venn1"/>
    <dgm:cxn modelId="{69597CF0-95ED-4D5B-A57C-20C1DC17D20A}" type="presParOf" srcId="{29F8017C-3955-443D-B7BC-DFA9457D5E4A}" destId="{2469E498-19DD-4CB4-8543-191CC3EEC582}" srcOrd="3" destOrd="0" presId="urn:microsoft.com/office/officeart/2005/8/layout/venn1"/>
    <dgm:cxn modelId="{4DFD892E-A3A7-4274-9C9F-A08BF1C69D41}" type="presParOf" srcId="{29F8017C-3955-443D-B7BC-DFA9457D5E4A}" destId="{15BB1731-F925-4411-8670-99362DCA4230}" srcOrd="4" destOrd="0" presId="urn:microsoft.com/office/officeart/2005/8/layout/venn1"/>
    <dgm:cxn modelId="{4131D0F8-5625-4ED2-AB1B-32A58C95FD82}" type="presParOf" srcId="{29F8017C-3955-443D-B7BC-DFA9457D5E4A}" destId="{6B56E19E-B2CA-4B10-9012-A7BF570D26F3}" srcOrd="5" destOrd="0" presId="urn:microsoft.com/office/officeart/2005/8/layout/venn1"/>
  </dgm:cxnLst>
  <dgm:bg/>
  <dgm:whole>
    <a:ln>
      <a:solidFill>
        <a:schemeClr val="bg2">
          <a:lumMod val="90000"/>
        </a:schemeClr>
      </a:solidFill>
    </a:ln>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AA760EB-3776-4A6A-A473-8DEC1EEE29C4}" type="doc">
      <dgm:prSet loTypeId="urn:microsoft.com/office/officeart/2005/8/layout/hList1" loCatId="list" qsTypeId="urn:microsoft.com/office/officeart/2005/8/quickstyle/simple1" qsCatId="simple" csTypeId="urn:microsoft.com/office/officeart/2005/8/colors/colorful3" csCatId="colorful" phldr="1"/>
      <dgm:spPr/>
      <dgm:t>
        <a:bodyPr/>
        <a:lstStyle/>
        <a:p>
          <a:endParaRPr lang="en-US"/>
        </a:p>
      </dgm:t>
    </dgm:pt>
    <dgm:pt modelId="{C10ABF46-860E-4CBB-BC90-2AFDD1869900}">
      <dgm:prSet phldrT="[Text]" custT="1"/>
      <dgm:spPr/>
      <dgm:t>
        <a:bodyPr/>
        <a:lstStyle/>
        <a:p>
          <a:r>
            <a:rPr lang="en-US" sz="1200" b="1" dirty="0" smtClean="0"/>
            <a:t>Credit Information</a:t>
          </a:r>
          <a:endParaRPr lang="en-US" sz="1200" b="1" dirty="0"/>
        </a:p>
      </dgm:t>
    </dgm:pt>
    <dgm:pt modelId="{E1E82E91-EEED-42C9-BA4F-218DADAE70AE}" type="parTrans" cxnId="{E2590F8B-0C07-4998-85B8-C8C8B8B4966D}">
      <dgm:prSet/>
      <dgm:spPr/>
      <dgm:t>
        <a:bodyPr/>
        <a:lstStyle/>
        <a:p>
          <a:endParaRPr lang="en-US"/>
        </a:p>
      </dgm:t>
    </dgm:pt>
    <dgm:pt modelId="{24D3D180-24BB-4E85-9539-8B1C4382AACE}" type="sibTrans" cxnId="{E2590F8B-0C07-4998-85B8-C8C8B8B4966D}">
      <dgm:prSet/>
      <dgm:spPr/>
      <dgm:t>
        <a:bodyPr/>
        <a:lstStyle/>
        <a:p>
          <a:endParaRPr lang="en-US"/>
        </a:p>
      </dgm:t>
    </dgm:pt>
    <dgm:pt modelId="{BC877616-5863-4CB5-B5D3-AFABB84D77DB}">
      <dgm:prSet phldrT="[Text]" custT="1"/>
      <dgm:spPr/>
      <dgm:t>
        <a:bodyPr/>
        <a:lstStyle/>
        <a:p>
          <a:r>
            <a:rPr lang="en-US" sz="1200" b="1" dirty="0" smtClean="0"/>
            <a:t>Loan Information</a:t>
          </a:r>
          <a:endParaRPr lang="en-US" sz="1200" b="1" dirty="0"/>
        </a:p>
      </dgm:t>
    </dgm:pt>
    <dgm:pt modelId="{B60801B6-F6F6-4212-B0E3-8C85FBE8D7FA}" type="parTrans" cxnId="{2C876D73-86EC-4056-80A1-862578D896C8}">
      <dgm:prSet/>
      <dgm:spPr/>
      <dgm:t>
        <a:bodyPr/>
        <a:lstStyle/>
        <a:p>
          <a:endParaRPr lang="en-US"/>
        </a:p>
      </dgm:t>
    </dgm:pt>
    <dgm:pt modelId="{208A204C-FFD3-4D7D-B960-B2EB19FE7D04}" type="sibTrans" cxnId="{2C876D73-86EC-4056-80A1-862578D896C8}">
      <dgm:prSet/>
      <dgm:spPr/>
      <dgm:t>
        <a:bodyPr/>
        <a:lstStyle/>
        <a:p>
          <a:endParaRPr lang="en-US"/>
        </a:p>
      </dgm:t>
    </dgm:pt>
    <dgm:pt modelId="{DCB29AE0-1FCA-4E1E-B892-1A048757233B}">
      <dgm:prSet phldrT="[Text]" custT="1"/>
      <dgm:spPr/>
      <dgm:t>
        <a:bodyPr/>
        <a:lstStyle/>
        <a:p>
          <a:r>
            <a:rPr lang="en-US" sz="1050" dirty="0" smtClean="0"/>
            <a:t>Personal Information</a:t>
          </a:r>
          <a:endParaRPr lang="en-US" sz="1050" dirty="0"/>
        </a:p>
      </dgm:t>
    </dgm:pt>
    <dgm:pt modelId="{5762D571-46B2-4E77-9C2F-2516AC86A0CB}" type="parTrans" cxnId="{A6650F9A-B750-4869-BAD9-B3E3D255F5BE}">
      <dgm:prSet/>
      <dgm:spPr/>
      <dgm:t>
        <a:bodyPr/>
        <a:lstStyle/>
        <a:p>
          <a:endParaRPr lang="en-US"/>
        </a:p>
      </dgm:t>
    </dgm:pt>
    <dgm:pt modelId="{0567A22D-88E2-4C1D-9229-BAF91CECAEC0}" type="sibTrans" cxnId="{A6650F9A-B750-4869-BAD9-B3E3D255F5BE}">
      <dgm:prSet/>
      <dgm:spPr/>
      <dgm:t>
        <a:bodyPr/>
        <a:lstStyle/>
        <a:p>
          <a:endParaRPr lang="en-US"/>
        </a:p>
      </dgm:t>
    </dgm:pt>
    <dgm:pt modelId="{92DBB234-8C32-44C1-B8B9-6EDBCEE9D94D}">
      <dgm:prSet/>
      <dgm:spPr/>
      <dgm:t>
        <a:bodyPr/>
        <a:lstStyle/>
        <a:p>
          <a:r>
            <a:rPr lang="en-US" b="0" i="0" u="none" dirty="0" err="1" smtClean="0"/>
            <a:t>collection_recovery_fee</a:t>
          </a:r>
          <a:endParaRPr lang="en-US" dirty="0"/>
        </a:p>
      </dgm:t>
    </dgm:pt>
    <dgm:pt modelId="{32EE53B4-A3FE-46CB-96C5-C9ACB22D80AE}" type="parTrans" cxnId="{17893323-0AA5-44D2-B730-10EAF734DF98}">
      <dgm:prSet/>
      <dgm:spPr/>
      <dgm:t>
        <a:bodyPr/>
        <a:lstStyle/>
        <a:p>
          <a:endParaRPr lang="en-US"/>
        </a:p>
      </dgm:t>
    </dgm:pt>
    <dgm:pt modelId="{B73E616F-6740-4F31-98D3-19EB426E762B}" type="sibTrans" cxnId="{17893323-0AA5-44D2-B730-10EAF734DF98}">
      <dgm:prSet/>
      <dgm:spPr/>
      <dgm:t>
        <a:bodyPr/>
        <a:lstStyle/>
        <a:p>
          <a:endParaRPr lang="en-US"/>
        </a:p>
      </dgm:t>
    </dgm:pt>
    <dgm:pt modelId="{7D43F061-ABD6-4968-B35D-46C33A49E529}">
      <dgm:prSet/>
      <dgm:spPr/>
      <dgm:t>
        <a:bodyPr/>
        <a:lstStyle/>
        <a:p>
          <a:r>
            <a:rPr lang="en-US" b="0" i="0" u="none" dirty="0" smtClean="0"/>
            <a:t>collections_12_mths_ex_med</a:t>
          </a:r>
          <a:endParaRPr lang="en-US" dirty="0"/>
        </a:p>
      </dgm:t>
    </dgm:pt>
    <dgm:pt modelId="{ED396966-ADFC-4770-923C-DD40338BB8FC}" type="parTrans" cxnId="{5C1BBBEA-AC3A-4F52-9AB4-74021FDAF920}">
      <dgm:prSet/>
      <dgm:spPr/>
      <dgm:t>
        <a:bodyPr/>
        <a:lstStyle/>
        <a:p>
          <a:endParaRPr lang="en-US"/>
        </a:p>
      </dgm:t>
    </dgm:pt>
    <dgm:pt modelId="{19EC7E2E-1199-40AC-8FEE-0D0026085B62}" type="sibTrans" cxnId="{5C1BBBEA-AC3A-4F52-9AB4-74021FDAF920}">
      <dgm:prSet/>
      <dgm:spPr/>
      <dgm:t>
        <a:bodyPr/>
        <a:lstStyle/>
        <a:p>
          <a:endParaRPr lang="en-US"/>
        </a:p>
      </dgm:t>
    </dgm:pt>
    <dgm:pt modelId="{89A9B0EB-5CD4-4915-AF90-9968CDCC7634}">
      <dgm:prSet/>
      <dgm:spPr/>
      <dgm:t>
        <a:bodyPr/>
        <a:lstStyle/>
        <a:p>
          <a:r>
            <a:rPr lang="en-US" b="0" i="0" u="none" smtClean="0"/>
            <a:t>delinq_2yrs</a:t>
          </a:r>
          <a:endParaRPr lang="en-US"/>
        </a:p>
      </dgm:t>
    </dgm:pt>
    <dgm:pt modelId="{D4B107D7-A8FA-42E1-AFAB-76DAB1B3A280}" type="parTrans" cxnId="{9F583A3C-B3D1-40FD-9C0B-61266C060277}">
      <dgm:prSet/>
      <dgm:spPr/>
      <dgm:t>
        <a:bodyPr/>
        <a:lstStyle/>
        <a:p>
          <a:endParaRPr lang="en-US"/>
        </a:p>
      </dgm:t>
    </dgm:pt>
    <dgm:pt modelId="{03B7E826-2CA5-421E-8526-CE19730DE2D5}" type="sibTrans" cxnId="{9F583A3C-B3D1-40FD-9C0B-61266C060277}">
      <dgm:prSet/>
      <dgm:spPr/>
      <dgm:t>
        <a:bodyPr/>
        <a:lstStyle/>
        <a:p>
          <a:endParaRPr lang="en-US"/>
        </a:p>
      </dgm:t>
    </dgm:pt>
    <dgm:pt modelId="{9CC9C2F8-06E0-4B25-9C75-38A87D26658B}">
      <dgm:prSet/>
      <dgm:spPr/>
      <dgm:t>
        <a:bodyPr/>
        <a:lstStyle/>
        <a:p>
          <a:r>
            <a:rPr lang="en-US" b="0" i="0" u="none" smtClean="0"/>
            <a:t>dti</a:t>
          </a:r>
          <a:endParaRPr lang="en-US"/>
        </a:p>
      </dgm:t>
    </dgm:pt>
    <dgm:pt modelId="{2DFD7775-9750-4942-958F-99DEF829DE38}" type="parTrans" cxnId="{66161C77-CFA8-4EC2-9691-43E1EF3BAA7A}">
      <dgm:prSet/>
      <dgm:spPr/>
      <dgm:t>
        <a:bodyPr/>
        <a:lstStyle/>
        <a:p>
          <a:endParaRPr lang="en-US"/>
        </a:p>
      </dgm:t>
    </dgm:pt>
    <dgm:pt modelId="{D371C74F-ACE0-4B14-B458-ADD17AABF3B4}" type="sibTrans" cxnId="{66161C77-CFA8-4EC2-9691-43E1EF3BAA7A}">
      <dgm:prSet/>
      <dgm:spPr/>
      <dgm:t>
        <a:bodyPr/>
        <a:lstStyle/>
        <a:p>
          <a:endParaRPr lang="en-US"/>
        </a:p>
      </dgm:t>
    </dgm:pt>
    <dgm:pt modelId="{74874125-7A63-41B1-8B3F-372131AD2673}">
      <dgm:prSet/>
      <dgm:spPr/>
      <dgm:t>
        <a:bodyPr/>
        <a:lstStyle/>
        <a:p>
          <a:r>
            <a:rPr lang="en-US" b="0" i="0" u="none" smtClean="0"/>
            <a:t>dti_joint</a:t>
          </a:r>
          <a:endParaRPr lang="en-US"/>
        </a:p>
      </dgm:t>
    </dgm:pt>
    <dgm:pt modelId="{D6C58C27-7D39-4C3A-9BFF-138E0081694D}" type="parTrans" cxnId="{9E266214-A5E1-4A8A-9653-FA7C4EFCAFE4}">
      <dgm:prSet/>
      <dgm:spPr/>
      <dgm:t>
        <a:bodyPr/>
        <a:lstStyle/>
        <a:p>
          <a:endParaRPr lang="en-US"/>
        </a:p>
      </dgm:t>
    </dgm:pt>
    <dgm:pt modelId="{6EDA84DC-6D91-4CB1-9727-E3CBEE40BBC2}" type="sibTrans" cxnId="{9E266214-A5E1-4A8A-9653-FA7C4EFCAFE4}">
      <dgm:prSet/>
      <dgm:spPr/>
      <dgm:t>
        <a:bodyPr/>
        <a:lstStyle/>
        <a:p>
          <a:endParaRPr lang="en-US"/>
        </a:p>
      </dgm:t>
    </dgm:pt>
    <dgm:pt modelId="{81E4F2AB-745B-4696-85E9-88FF89846DEE}">
      <dgm:prSet/>
      <dgm:spPr/>
      <dgm:t>
        <a:bodyPr/>
        <a:lstStyle/>
        <a:p>
          <a:r>
            <a:rPr lang="en-US" b="0" i="0" u="none" smtClean="0"/>
            <a:t>earliest_cr_line</a:t>
          </a:r>
          <a:endParaRPr lang="en-US"/>
        </a:p>
      </dgm:t>
    </dgm:pt>
    <dgm:pt modelId="{3F2B7A46-AE3E-4741-8B2B-2F75ADA7C8C0}" type="parTrans" cxnId="{347AEBE7-F500-40E1-A3CD-2E39A332FFF8}">
      <dgm:prSet/>
      <dgm:spPr/>
      <dgm:t>
        <a:bodyPr/>
        <a:lstStyle/>
        <a:p>
          <a:endParaRPr lang="en-US"/>
        </a:p>
      </dgm:t>
    </dgm:pt>
    <dgm:pt modelId="{F85BCA2B-0035-4516-8343-83344C8B827F}" type="sibTrans" cxnId="{347AEBE7-F500-40E1-A3CD-2E39A332FFF8}">
      <dgm:prSet/>
      <dgm:spPr/>
      <dgm:t>
        <a:bodyPr/>
        <a:lstStyle/>
        <a:p>
          <a:endParaRPr lang="en-US"/>
        </a:p>
      </dgm:t>
    </dgm:pt>
    <dgm:pt modelId="{C7A8617E-A783-4176-9461-BF45DE57F017}">
      <dgm:prSet/>
      <dgm:spPr/>
      <dgm:t>
        <a:bodyPr/>
        <a:lstStyle/>
        <a:p>
          <a:r>
            <a:rPr lang="en-US" b="0" i="0" u="none" smtClean="0"/>
            <a:t>inq_last_6mths</a:t>
          </a:r>
          <a:endParaRPr lang="en-US"/>
        </a:p>
      </dgm:t>
    </dgm:pt>
    <dgm:pt modelId="{3857E634-9518-4D95-B544-3A9EAAE58B81}" type="parTrans" cxnId="{B5704489-B1A5-47FD-AAFC-F578B5D79CEB}">
      <dgm:prSet/>
      <dgm:spPr/>
      <dgm:t>
        <a:bodyPr/>
        <a:lstStyle/>
        <a:p>
          <a:endParaRPr lang="en-US"/>
        </a:p>
      </dgm:t>
    </dgm:pt>
    <dgm:pt modelId="{72398372-773F-4AE6-AACB-3F8417C925ED}" type="sibTrans" cxnId="{B5704489-B1A5-47FD-AAFC-F578B5D79CEB}">
      <dgm:prSet/>
      <dgm:spPr/>
      <dgm:t>
        <a:bodyPr/>
        <a:lstStyle/>
        <a:p>
          <a:endParaRPr lang="en-US"/>
        </a:p>
      </dgm:t>
    </dgm:pt>
    <dgm:pt modelId="{CD49D028-CAA2-4E9F-8B2F-6B33FDA3FBF3}">
      <dgm:prSet/>
      <dgm:spPr/>
      <dgm:t>
        <a:bodyPr/>
        <a:lstStyle/>
        <a:p>
          <a:r>
            <a:rPr lang="en-US" b="0" i="0" u="none" dirty="0" err="1" smtClean="0"/>
            <a:t>last_credit_pull_d</a:t>
          </a:r>
          <a:endParaRPr lang="en-US" dirty="0"/>
        </a:p>
      </dgm:t>
    </dgm:pt>
    <dgm:pt modelId="{E1C47A16-A63F-45DD-A17F-1BF0ED78AB0B}" type="parTrans" cxnId="{A807CF16-76A3-470B-92F9-DA51C4D6A92A}">
      <dgm:prSet/>
      <dgm:spPr/>
      <dgm:t>
        <a:bodyPr/>
        <a:lstStyle/>
        <a:p>
          <a:endParaRPr lang="en-US"/>
        </a:p>
      </dgm:t>
    </dgm:pt>
    <dgm:pt modelId="{A4DF82E2-B0F7-47C8-8965-622A3AA1B322}" type="sibTrans" cxnId="{A807CF16-76A3-470B-92F9-DA51C4D6A92A}">
      <dgm:prSet/>
      <dgm:spPr/>
      <dgm:t>
        <a:bodyPr/>
        <a:lstStyle/>
        <a:p>
          <a:endParaRPr lang="en-US"/>
        </a:p>
      </dgm:t>
    </dgm:pt>
    <dgm:pt modelId="{352E125F-D9FA-482D-952C-A2A2E9C0EE72}">
      <dgm:prSet/>
      <dgm:spPr/>
      <dgm:t>
        <a:bodyPr/>
        <a:lstStyle/>
        <a:p>
          <a:r>
            <a:rPr lang="en-US" b="0" i="0" u="none" smtClean="0"/>
            <a:t>open_acc</a:t>
          </a:r>
          <a:endParaRPr lang="en-US"/>
        </a:p>
      </dgm:t>
    </dgm:pt>
    <dgm:pt modelId="{387639EF-FBCD-4DC7-AED3-8FC4D57CF9AB}" type="parTrans" cxnId="{D5CFA140-B9DB-4BAC-90ED-021A58A46F29}">
      <dgm:prSet/>
      <dgm:spPr/>
      <dgm:t>
        <a:bodyPr/>
        <a:lstStyle/>
        <a:p>
          <a:endParaRPr lang="en-US"/>
        </a:p>
      </dgm:t>
    </dgm:pt>
    <dgm:pt modelId="{9A676593-8140-487E-AA35-72513A93EDD6}" type="sibTrans" cxnId="{D5CFA140-B9DB-4BAC-90ED-021A58A46F29}">
      <dgm:prSet/>
      <dgm:spPr/>
      <dgm:t>
        <a:bodyPr/>
        <a:lstStyle/>
        <a:p>
          <a:endParaRPr lang="en-US"/>
        </a:p>
      </dgm:t>
    </dgm:pt>
    <dgm:pt modelId="{E3761539-0954-4E8F-A351-2087C4A568C9}">
      <dgm:prSet/>
      <dgm:spPr/>
      <dgm:t>
        <a:bodyPr/>
        <a:lstStyle/>
        <a:p>
          <a:r>
            <a:rPr lang="en-US" b="0" i="0" u="none" smtClean="0"/>
            <a:t>pub_rec</a:t>
          </a:r>
          <a:endParaRPr lang="en-US"/>
        </a:p>
      </dgm:t>
    </dgm:pt>
    <dgm:pt modelId="{ADE8B0E6-BF8E-498A-9AD4-025CF0E03C83}" type="parTrans" cxnId="{BF53AD4A-86F0-4DC9-8742-ED836B1C3E07}">
      <dgm:prSet/>
      <dgm:spPr/>
      <dgm:t>
        <a:bodyPr/>
        <a:lstStyle/>
        <a:p>
          <a:endParaRPr lang="en-US"/>
        </a:p>
      </dgm:t>
    </dgm:pt>
    <dgm:pt modelId="{A941B34C-3EA4-4C68-9043-627BA73B4E00}" type="sibTrans" cxnId="{BF53AD4A-86F0-4DC9-8742-ED836B1C3E07}">
      <dgm:prSet/>
      <dgm:spPr/>
      <dgm:t>
        <a:bodyPr/>
        <a:lstStyle/>
        <a:p>
          <a:endParaRPr lang="en-US"/>
        </a:p>
      </dgm:t>
    </dgm:pt>
    <dgm:pt modelId="{561DE8EC-7CC5-4855-8D85-4C3A936951BB}">
      <dgm:prSet/>
      <dgm:spPr/>
      <dgm:t>
        <a:bodyPr/>
        <a:lstStyle/>
        <a:p>
          <a:r>
            <a:rPr lang="en-US" b="0" i="0" u="none" smtClean="0"/>
            <a:t>revol_util</a:t>
          </a:r>
          <a:endParaRPr lang="en-US"/>
        </a:p>
      </dgm:t>
    </dgm:pt>
    <dgm:pt modelId="{DE7D270F-87F5-44C7-8C4C-7645FC4331B1}" type="parTrans" cxnId="{77F3B287-2C9E-4557-9018-69297205E486}">
      <dgm:prSet/>
      <dgm:spPr/>
      <dgm:t>
        <a:bodyPr/>
        <a:lstStyle/>
        <a:p>
          <a:endParaRPr lang="en-US"/>
        </a:p>
      </dgm:t>
    </dgm:pt>
    <dgm:pt modelId="{C01F5AB1-F26D-4653-9B6E-F90AD3EC2EDC}" type="sibTrans" cxnId="{77F3B287-2C9E-4557-9018-69297205E486}">
      <dgm:prSet/>
      <dgm:spPr/>
      <dgm:t>
        <a:bodyPr/>
        <a:lstStyle/>
        <a:p>
          <a:endParaRPr lang="en-US"/>
        </a:p>
      </dgm:t>
    </dgm:pt>
    <dgm:pt modelId="{096F0B25-2916-4F3A-969F-A14490E7413E}">
      <dgm:prSet/>
      <dgm:spPr/>
      <dgm:t>
        <a:bodyPr/>
        <a:lstStyle/>
        <a:p>
          <a:r>
            <a:rPr lang="en-US" b="0" i="0" u="none" smtClean="0"/>
            <a:t>total_acc</a:t>
          </a:r>
          <a:endParaRPr lang="en-US"/>
        </a:p>
      </dgm:t>
    </dgm:pt>
    <dgm:pt modelId="{7AF63C23-A441-4392-A7B8-4E58E60493AB}" type="parTrans" cxnId="{7192EFA0-59BB-4FE9-ADB8-3A5E6FA116F3}">
      <dgm:prSet/>
      <dgm:spPr/>
      <dgm:t>
        <a:bodyPr/>
        <a:lstStyle/>
        <a:p>
          <a:endParaRPr lang="en-US"/>
        </a:p>
      </dgm:t>
    </dgm:pt>
    <dgm:pt modelId="{B3A4FAC3-17CE-4477-A413-A6050CEC3868}" type="sibTrans" cxnId="{7192EFA0-59BB-4FE9-ADB8-3A5E6FA116F3}">
      <dgm:prSet/>
      <dgm:spPr/>
      <dgm:t>
        <a:bodyPr/>
        <a:lstStyle/>
        <a:p>
          <a:endParaRPr lang="en-US"/>
        </a:p>
      </dgm:t>
    </dgm:pt>
    <dgm:pt modelId="{C0823FA5-F4A7-4DC7-A9A4-4CE1BC8AB1E7}">
      <dgm:prSet/>
      <dgm:spPr/>
      <dgm:t>
        <a:bodyPr/>
        <a:lstStyle/>
        <a:p>
          <a:r>
            <a:rPr lang="en-US" b="0" i="0" u="none" smtClean="0"/>
            <a:t>open_acc_6m</a:t>
          </a:r>
          <a:endParaRPr lang="en-US"/>
        </a:p>
      </dgm:t>
    </dgm:pt>
    <dgm:pt modelId="{3F07BBBB-98E9-4513-956F-91DF25AFD478}" type="parTrans" cxnId="{C6D3D2BC-E817-428A-9B35-2C31399E4018}">
      <dgm:prSet/>
      <dgm:spPr/>
      <dgm:t>
        <a:bodyPr/>
        <a:lstStyle/>
        <a:p>
          <a:endParaRPr lang="en-US"/>
        </a:p>
      </dgm:t>
    </dgm:pt>
    <dgm:pt modelId="{32338499-43C3-4023-B4CB-B7FE31B564A7}" type="sibTrans" cxnId="{C6D3D2BC-E817-428A-9B35-2C31399E4018}">
      <dgm:prSet/>
      <dgm:spPr/>
      <dgm:t>
        <a:bodyPr/>
        <a:lstStyle/>
        <a:p>
          <a:endParaRPr lang="en-US"/>
        </a:p>
      </dgm:t>
    </dgm:pt>
    <dgm:pt modelId="{DF259FCF-1C2B-4ABD-B6E9-5E18178A9350}">
      <dgm:prSet/>
      <dgm:spPr/>
      <dgm:t>
        <a:bodyPr/>
        <a:lstStyle/>
        <a:p>
          <a:r>
            <a:rPr lang="en-US" b="0" i="0" u="none" smtClean="0"/>
            <a:t>open_il_6m</a:t>
          </a:r>
          <a:endParaRPr lang="en-US"/>
        </a:p>
      </dgm:t>
    </dgm:pt>
    <dgm:pt modelId="{C5B1EC31-F60F-414C-930D-48902CD91195}" type="parTrans" cxnId="{CC3A05AA-8BC3-425E-A93D-30EB5468F596}">
      <dgm:prSet/>
      <dgm:spPr/>
      <dgm:t>
        <a:bodyPr/>
        <a:lstStyle/>
        <a:p>
          <a:endParaRPr lang="en-US"/>
        </a:p>
      </dgm:t>
    </dgm:pt>
    <dgm:pt modelId="{67FD031F-ABD5-4FC8-BE26-BCE0CB53FB52}" type="sibTrans" cxnId="{CC3A05AA-8BC3-425E-A93D-30EB5468F596}">
      <dgm:prSet/>
      <dgm:spPr/>
      <dgm:t>
        <a:bodyPr/>
        <a:lstStyle/>
        <a:p>
          <a:endParaRPr lang="en-US"/>
        </a:p>
      </dgm:t>
    </dgm:pt>
    <dgm:pt modelId="{215475A8-4D1B-48ED-8AE0-95B054E92513}">
      <dgm:prSet/>
      <dgm:spPr/>
      <dgm:t>
        <a:bodyPr/>
        <a:lstStyle/>
        <a:p>
          <a:r>
            <a:rPr lang="en-US" b="0" i="0" u="none" smtClean="0"/>
            <a:t>open_il_12m</a:t>
          </a:r>
          <a:endParaRPr lang="en-US"/>
        </a:p>
      </dgm:t>
    </dgm:pt>
    <dgm:pt modelId="{5F792E6C-28A0-47A4-8DBF-8F1F3D1FC19E}" type="parTrans" cxnId="{1102FE98-D9E5-4586-94F8-16F30CFC2071}">
      <dgm:prSet/>
      <dgm:spPr/>
      <dgm:t>
        <a:bodyPr/>
        <a:lstStyle/>
        <a:p>
          <a:endParaRPr lang="en-US"/>
        </a:p>
      </dgm:t>
    </dgm:pt>
    <dgm:pt modelId="{3157F5A3-6F80-4BD3-8844-C9F8C5463879}" type="sibTrans" cxnId="{1102FE98-D9E5-4586-94F8-16F30CFC2071}">
      <dgm:prSet/>
      <dgm:spPr/>
      <dgm:t>
        <a:bodyPr/>
        <a:lstStyle/>
        <a:p>
          <a:endParaRPr lang="en-US"/>
        </a:p>
      </dgm:t>
    </dgm:pt>
    <dgm:pt modelId="{BE43767E-D413-4013-94D6-F0D9035C8F72}">
      <dgm:prSet/>
      <dgm:spPr/>
      <dgm:t>
        <a:bodyPr/>
        <a:lstStyle/>
        <a:p>
          <a:r>
            <a:rPr lang="en-US" b="0" i="0" u="none" smtClean="0"/>
            <a:t>open_il_24m</a:t>
          </a:r>
          <a:endParaRPr lang="en-US"/>
        </a:p>
      </dgm:t>
    </dgm:pt>
    <dgm:pt modelId="{B32BF4B7-9B47-493C-8EBF-C8AB9FB6579B}" type="parTrans" cxnId="{71E7AEF3-008F-4D90-80B2-208136E7DA0A}">
      <dgm:prSet/>
      <dgm:spPr/>
      <dgm:t>
        <a:bodyPr/>
        <a:lstStyle/>
        <a:p>
          <a:endParaRPr lang="en-US"/>
        </a:p>
      </dgm:t>
    </dgm:pt>
    <dgm:pt modelId="{3B6D152B-1A92-4CEA-812F-2C5179C724FD}" type="sibTrans" cxnId="{71E7AEF3-008F-4D90-80B2-208136E7DA0A}">
      <dgm:prSet/>
      <dgm:spPr/>
      <dgm:t>
        <a:bodyPr/>
        <a:lstStyle/>
        <a:p>
          <a:endParaRPr lang="en-US"/>
        </a:p>
      </dgm:t>
    </dgm:pt>
    <dgm:pt modelId="{4F9E5200-BE13-4285-846B-FD61FEB096EA}">
      <dgm:prSet/>
      <dgm:spPr/>
      <dgm:t>
        <a:bodyPr/>
        <a:lstStyle/>
        <a:p>
          <a:r>
            <a:rPr lang="en-US" b="0" i="0" u="none" dirty="0" err="1" smtClean="0"/>
            <a:t>mths_since_rcnt_il</a:t>
          </a:r>
          <a:endParaRPr lang="en-US" dirty="0"/>
        </a:p>
      </dgm:t>
    </dgm:pt>
    <dgm:pt modelId="{D1DF41CB-F245-4D4A-AF1F-9F16B12C9D64}" type="parTrans" cxnId="{D59008BC-0CAD-4D16-957C-85C289E95336}">
      <dgm:prSet/>
      <dgm:spPr/>
      <dgm:t>
        <a:bodyPr/>
        <a:lstStyle/>
        <a:p>
          <a:endParaRPr lang="en-US"/>
        </a:p>
      </dgm:t>
    </dgm:pt>
    <dgm:pt modelId="{7DC07D72-1A07-4FAB-90E3-B09448F06E4C}" type="sibTrans" cxnId="{D59008BC-0CAD-4D16-957C-85C289E95336}">
      <dgm:prSet/>
      <dgm:spPr/>
      <dgm:t>
        <a:bodyPr/>
        <a:lstStyle/>
        <a:p>
          <a:endParaRPr lang="en-US"/>
        </a:p>
      </dgm:t>
    </dgm:pt>
    <dgm:pt modelId="{83BBCE29-A011-43DE-B5D8-9BB61DDFDFA7}">
      <dgm:prSet/>
      <dgm:spPr/>
      <dgm:t>
        <a:bodyPr/>
        <a:lstStyle/>
        <a:p>
          <a:r>
            <a:rPr lang="en-US" b="0" i="0" u="none" smtClean="0"/>
            <a:t>total_bal_il</a:t>
          </a:r>
          <a:endParaRPr lang="en-US"/>
        </a:p>
      </dgm:t>
    </dgm:pt>
    <dgm:pt modelId="{D538A60A-D4A6-4E40-BAA9-997B3C7EB910}" type="parTrans" cxnId="{F0CCDE84-FCE2-4654-9BA4-A1915DA9C25A}">
      <dgm:prSet/>
      <dgm:spPr/>
      <dgm:t>
        <a:bodyPr/>
        <a:lstStyle/>
        <a:p>
          <a:endParaRPr lang="en-US"/>
        </a:p>
      </dgm:t>
    </dgm:pt>
    <dgm:pt modelId="{EDF787DA-C93F-4D2D-8582-F1BAF23C5308}" type="sibTrans" cxnId="{F0CCDE84-FCE2-4654-9BA4-A1915DA9C25A}">
      <dgm:prSet/>
      <dgm:spPr/>
      <dgm:t>
        <a:bodyPr/>
        <a:lstStyle/>
        <a:p>
          <a:endParaRPr lang="en-US"/>
        </a:p>
      </dgm:t>
    </dgm:pt>
    <dgm:pt modelId="{685C5B7B-C10F-4313-B068-0CCBAAC0048B}">
      <dgm:prSet/>
      <dgm:spPr/>
      <dgm:t>
        <a:bodyPr/>
        <a:lstStyle/>
        <a:p>
          <a:r>
            <a:rPr lang="en-US" b="0" i="0" u="none" smtClean="0"/>
            <a:t>il_util</a:t>
          </a:r>
          <a:endParaRPr lang="en-US"/>
        </a:p>
      </dgm:t>
    </dgm:pt>
    <dgm:pt modelId="{DC5FA5E4-B3B6-4271-B9C4-5ECD4487DB53}" type="parTrans" cxnId="{293B1AC9-BE6D-47AA-A334-4F207F8AC85F}">
      <dgm:prSet/>
      <dgm:spPr/>
      <dgm:t>
        <a:bodyPr/>
        <a:lstStyle/>
        <a:p>
          <a:endParaRPr lang="en-US"/>
        </a:p>
      </dgm:t>
    </dgm:pt>
    <dgm:pt modelId="{897AD683-B49A-455F-8845-2764C88EC231}" type="sibTrans" cxnId="{293B1AC9-BE6D-47AA-A334-4F207F8AC85F}">
      <dgm:prSet/>
      <dgm:spPr/>
      <dgm:t>
        <a:bodyPr/>
        <a:lstStyle/>
        <a:p>
          <a:endParaRPr lang="en-US"/>
        </a:p>
      </dgm:t>
    </dgm:pt>
    <dgm:pt modelId="{3AE0500E-9082-4A0C-8009-7DCC9744DBEB}">
      <dgm:prSet/>
      <dgm:spPr/>
      <dgm:t>
        <a:bodyPr/>
        <a:lstStyle/>
        <a:p>
          <a:r>
            <a:rPr lang="en-US" b="0" i="0" u="none" smtClean="0"/>
            <a:t>open_rv_12m</a:t>
          </a:r>
          <a:endParaRPr lang="en-US"/>
        </a:p>
      </dgm:t>
    </dgm:pt>
    <dgm:pt modelId="{DBDC43E6-CD69-4CC4-94DE-C04601A7AF4C}" type="parTrans" cxnId="{0DE40FD2-9DCF-419D-96BF-478676260CAE}">
      <dgm:prSet/>
      <dgm:spPr/>
      <dgm:t>
        <a:bodyPr/>
        <a:lstStyle/>
        <a:p>
          <a:endParaRPr lang="en-US"/>
        </a:p>
      </dgm:t>
    </dgm:pt>
    <dgm:pt modelId="{141A0B29-F35C-49DE-9986-EF64E4969C49}" type="sibTrans" cxnId="{0DE40FD2-9DCF-419D-96BF-478676260CAE}">
      <dgm:prSet/>
      <dgm:spPr/>
      <dgm:t>
        <a:bodyPr/>
        <a:lstStyle/>
        <a:p>
          <a:endParaRPr lang="en-US"/>
        </a:p>
      </dgm:t>
    </dgm:pt>
    <dgm:pt modelId="{3EB688EE-535D-41AB-A645-F6564C6ACCC7}">
      <dgm:prSet/>
      <dgm:spPr/>
      <dgm:t>
        <a:bodyPr/>
        <a:lstStyle/>
        <a:p>
          <a:r>
            <a:rPr lang="en-US" b="0" i="0" u="none" dirty="0" smtClean="0"/>
            <a:t>open_rv_24m</a:t>
          </a:r>
          <a:endParaRPr lang="en-US" dirty="0"/>
        </a:p>
      </dgm:t>
    </dgm:pt>
    <dgm:pt modelId="{245ADF40-E785-485A-88A0-3221E618DF5E}" type="parTrans" cxnId="{2429AB1E-0D8E-45F0-9649-E54766F832F6}">
      <dgm:prSet/>
      <dgm:spPr/>
      <dgm:t>
        <a:bodyPr/>
        <a:lstStyle/>
        <a:p>
          <a:endParaRPr lang="en-US"/>
        </a:p>
      </dgm:t>
    </dgm:pt>
    <dgm:pt modelId="{974B74C2-8E8E-40E9-A69E-9C7BD6B54968}" type="sibTrans" cxnId="{2429AB1E-0D8E-45F0-9649-E54766F832F6}">
      <dgm:prSet/>
      <dgm:spPr/>
      <dgm:t>
        <a:bodyPr/>
        <a:lstStyle/>
        <a:p>
          <a:endParaRPr lang="en-US"/>
        </a:p>
      </dgm:t>
    </dgm:pt>
    <dgm:pt modelId="{12CEE2CD-FDF3-4DFF-9662-93B0BA0D5FD3}">
      <dgm:prSet/>
      <dgm:spPr/>
      <dgm:t>
        <a:bodyPr/>
        <a:lstStyle/>
        <a:p>
          <a:r>
            <a:rPr lang="en-US" b="0" i="0" u="none" smtClean="0"/>
            <a:t>max_bal_bc</a:t>
          </a:r>
          <a:endParaRPr lang="en-US"/>
        </a:p>
      </dgm:t>
    </dgm:pt>
    <dgm:pt modelId="{A0DB1DA8-1BB7-42E0-A826-54979E06BDC0}" type="parTrans" cxnId="{4B0086FB-515F-4EBD-AEE6-6B711EB2087D}">
      <dgm:prSet/>
      <dgm:spPr/>
      <dgm:t>
        <a:bodyPr/>
        <a:lstStyle/>
        <a:p>
          <a:endParaRPr lang="en-US"/>
        </a:p>
      </dgm:t>
    </dgm:pt>
    <dgm:pt modelId="{FC0D7657-F0CA-49E4-8BFB-64014994030E}" type="sibTrans" cxnId="{4B0086FB-515F-4EBD-AEE6-6B711EB2087D}">
      <dgm:prSet/>
      <dgm:spPr/>
      <dgm:t>
        <a:bodyPr/>
        <a:lstStyle/>
        <a:p>
          <a:endParaRPr lang="en-US"/>
        </a:p>
      </dgm:t>
    </dgm:pt>
    <dgm:pt modelId="{9E8C1E11-1C9E-490E-95D0-404BA1C183B9}">
      <dgm:prSet/>
      <dgm:spPr/>
      <dgm:t>
        <a:bodyPr/>
        <a:lstStyle/>
        <a:p>
          <a:r>
            <a:rPr lang="en-US" b="0" i="0" u="none" smtClean="0"/>
            <a:t>all_util</a:t>
          </a:r>
          <a:endParaRPr lang="en-US"/>
        </a:p>
      </dgm:t>
    </dgm:pt>
    <dgm:pt modelId="{BA0997C6-E576-4D72-85C2-73E44E442DC5}" type="parTrans" cxnId="{65CF9781-DF59-415F-9E97-5DD824147B27}">
      <dgm:prSet/>
      <dgm:spPr/>
      <dgm:t>
        <a:bodyPr/>
        <a:lstStyle/>
        <a:p>
          <a:endParaRPr lang="en-US"/>
        </a:p>
      </dgm:t>
    </dgm:pt>
    <dgm:pt modelId="{B0AA094A-97EE-4527-8FEF-4CB90F9A4627}" type="sibTrans" cxnId="{65CF9781-DF59-415F-9E97-5DD824147B27}">
      <dgm:prSet/>
      <dgm:spPr/>
      <dgm:t>
        <a:bodyPr/>
        <a:lstStyle/>
        <a:p>
          <a:endParaRPr lang="en-US"/>
        </a:p>
      </dgm:t>
    </dgm:pt>
    <dgm:pt modelId="{89620E4D-F9BA-4E0A-B098-D3B7AB239007}">
      <dgm:prSet/>
      <dgm:spPr/>
      <dgm:t>
        <a:bodyPr/>
        <a:lstStyle/>
        <a:p>
          <a:r>
            <a:rPr lang="en-US" b="0" i="0" u="none" smtClean="0"/>
            <a:t>total_rev_hi_lim  </a:t>
          </a:r>
          <a:endParaRPr lang="en-US"/>
        </a:p>
      </dgm:t>
    </dgm:pt>
    <dgm:pt modelId="{AAA0A100-64ED-4DE8-92ED-1501F0C008A6}" type="parTrans" cxnId="{A8B8F0AD-4D01-4486-87FF-0635FAF3951A}">
      <dgm:prSet/>
      <dgm:spPr/>
      <dgm:t>
        <a:bodyPr/>
        <a:lstStyle/>
        <a:p>
          <a:endParaRPr lang="en-US"/>
        </a:p>
      </dgm:t>
    </dgm:pt>
    <dgm:pt modelId="{7F4F5F30-59BD-4C0B-9851-01F25EA100FF}" type="sibTrans" cxnId="{A8B8F0AD-4D01-4486-87FF-0635FAF3951A}">
      <dgm:prSet/>
      <dgm:spPr/>
      <dgm:t>
        <a:bodyPr/>
        <a:lstStyle/>
        <a:p>
          <a:endParaRPr lang="en-US"/>
        </a:p>
      </dgm:t>
    </dgm:pt>
    <dgm:pt modelId="{AD400284-F3F8-4505-B6FD-056039284FFB}">
      <dgm:prSet/>
      <dgm:spPr/>
      <dgm:t>
        <a:bodyPr/>
        <a:lstStyle/>
        <a:p>
          <a:r>
            <a:rPr lang="en-US" b="0" i="0" u="none" smtClean="0"/>
            <a:t>inq_fi</a:t>
          </a:r>
          <a:endParaRPr lang="en-US"/>
        </a:p>
      </dgm:t>
    </dgm:pt>
    <dgm:pt modelId="{E99C2AB0-AEDD-40DB-A136-906B0D78C527}" type="parTrans" cxnId="{2654CEA5-9935-4AC0-A88E-E3EA7507FC78}">
      <dgm:prSet/>
      <dgm:spPr/>
      <dgm:t>
        <a:bodyPr/>
        <a:lstStyle/>
        <a:p>
          <a:endParaRPr lang="en-US"/>
        </a:p>
      </dgm:t>
    </dgm:pt>
    <dgm:pt modelId="{1EB48C50-FC52-4A81-971D-DBC314FCD36E}" type="sibTrans" cxnId="{2654CEA5-9935-4AC0-A88E-E3EA7507FC78}">
      <dgm:prSet/>
      <dgm:spPr/>
      <dgm:t>
        <a:bodyPr/>
        <a:lstStyle/>
        <a:p>
          <a:endParaRPr lang="en-US"/>
        </a:p>
      </dgm:t>
    </dgm:pt>
    <dgm:pt modelId="{7E51D85C-1893-44F1-98DA-00C1B69018D5}">
      <dgm:prSet/>
      <dgm:spPr/>
      <dgm:t>
        <a:bodyPr/>
        <a:lstStyle/>
        <a:p>
          <a:r>
            <a:rPr lang="en-US" b="0" i="0" u="none" smtClean="0"/>
            <a:t>total_cu_tl</a:t>
          </a:r>
          <a:endParaRPr lang="en-US"/>
        </a:p>
      </dgm:t>
    </dgm:pt>
    <dgm:pt modelId="{B41642CF-D69E-412F-BFD5-75F2F2474B72}" type="parTrans" cxnId="{4C058E7B-CE9A-4F5C-8941-4395B77A9C7F}">
      <dgm:prSet/>
      <dgm:spPr/>
      <dgm:t>
        <a:bodyPr/>
        <a:lstStyle/>
        <a:p>
          <a:endParaRPr lang="en-US"/>
        </a:p>
      </dgm:t>
    </dgm:pt>
    <dgm:pt modelId="{BFB03F20-E8DD-41FC-A996-D174A83D1D78}" type="sibTrans" cxnId="{4C058E7B-CE9A-4F5C-8941-4395B77A9C7F}">
      <dgm:prSet/>
      <dgm:spPr/>
      <dgm:t>
        <a:bodyPr/>
        <a:lstStyle/>
        <a:p>
          <a:endParaRPr lang="en-US"/>
        </a:p>
      </dgm:t>
    </dgm:pt>
    <dgm:pt modelId="{CE724FC8-328E-405E-82E0-8FFD2E63ACAE}">
      <dgm:prSet/>
      <dgm:spPr/>
      <dgm:t>
        <a:bodyPr/>
        <a:lstStyle/>
        <a:p>
          <a:r>
            <a:rPr lang="en-US" b="0" i="0" u="none" smtClean="0"/>
            <a:t>inq_last_12m</a:t>
          </a:r>
          <a:endParaRPr lang="en-US"/>
        </a:p>
      </dgm:t>
    </dgm:pt>
    <dgm:pt modelId="{3CDB178B-39EB-4D8F-9258-EEF9DCA8C39A}" type="parTrans" cxnId="{BAF58558-D07B-45E0-84C1-8DD4D1AB5571}">
      <dgm:prSet/>
      <dgm:spPr/>
      <dgm:t>
        <a:bodyPr/>
        <a:lstStyle/>
        <a:p>
          <a:endParaRPr lang="en-US"/>
        </a:p>
      </dgm:t>
    </dgm:pt>
    <dgm:pt modelId="{D094C752-2468-4136-B9BD-81EC08D5D78E}" type="sibTrans" cxnId="{BAF58558-D07B-45E0-84C1-8DD4D1AB5571}">
      <dgm:prSet/>
      <dgm:spPr/>
      <dgm:t>
        <a:bodyPr/>
        <a:lstStyle/>
        <a:p>
          <a:endParaRPr lang="en-US"/>
        </a:p>
      </dgm:t>
    </dgm:pt>
    <dgm:pt modelId="{DC86EC87-7C2E-4809-B7A9-2A972C65F2A4}">
      <dgm:prSet/>
      <dgm:spPr/>
      <dgm:t>
        <a:bodyPr/>
        <a:lstStyle/>
        <a:p>
          <a:r>
            <a:rPr lang="en-US" b="0" i="0" u="none" smtClean="0"/>
            <a:t>acc_now_delinq</a:t>
          </a:r>
          <a:endParaRPr lang="en-US"/>
        </a:p>
      </dgm:t>
    </dgm:pt>
    <dgm:pt modelId="{9C56D799-0BC9-47A5-A8D4-279B1FF5C18F}" type="parTrans" cxnId="{FBF19720-1995-4EC2-8681-B697F5994A8A}">
      <dgm:prSet/>
      <dgm:spPr/>
      <dgm:t>
        <a:bodyPr/>
        <a:lstStyle/>
        <a:p>
          <a:endParaRPr lang="en-US"/>
        </a:p>
      </dgm:t>
    </dgm:pt>
    <dgm:pt modelId="{223D3E6A-FC88-42C6-AB50-E664CC2BB850}" type="sibTrans" cxnId="{FBF19720-1995-4EC2-8681-B697F5994A8A}">
      <dgm:prSet/>
      <dgm:spPr/>
      <dgm:t>
        <a:bodyPr/>
        <a:lstStyle/>
        <a:p>
          <a:endParaRPr lang="en-US"/>
        </a:p>
      </dgm:t>
    </dgm:pt>
    <dgm:pt modelId="{E7389C8E-6BCF-49ED-96E8-91B6B18D911E}">
      <dgm:prSet/>
      <dgm:spPr/>
      <dgm:t>
        <a:bodyPr/>
        <a:lstStyle/>
        <a:p>
          <a:r>
            <a:rPr lang="en-US" b="0" i="0" u="none" smtClean="0"/>
            <a:t>tot_coll_amt</a:t>
          </a:r>
          <a:endParaRPr lang="en-US"/>
        </a:p>
      </dgm:t>
    </dgm:pt>
    <dgm:pt modelId="{0DE639B6-2CFA-42F2-9DDA-581E2E6732C0}" type="parTrans" cxnId="{E43E4C6F-E699-4B0F-AE6E-B98B9CAE9CBD}">
      <dgm:prSet/>
      <dgm:spPr/>
      <dgm:t>
        <a:bodyPr/>
        <a:lstStyle/>
        <a:p>
          <a:endParaRPr lang="en-US"/>
        </a:p>
      </dgm:t>
    </dgm:pt>
    <dgm:pt modelId="{097E0C57-D6EB-40BA-95CB-D7768FE7BDDF}" type="sibTrans" cxnId="{E43E4C6F-E699-4B0F-AE6E-B98B9CAE9CBD}">
      <dgm:prSet/>
      <dgm:spPr/>
      <dgm:t>
        <a:bodyPr/>
        <a:lstStyle/>
        <a:p>
          <a:endParaRPr lang="en-US"/>
        </a:p>
      </dgm:t>
    </dgm:pt>
    <dgm:pt modelId="{8022B47F-840B-4BE1-AA92-17EC0D6549F4}">
      <dgm:prSet/>
      <dgm:spPr/>
      <dgm:t>
        <a:bodyPr/>
        <a:lstStyle/>
        <a:p>
          <a:r>
            <a:rPr lang="en-US" b="0" i="0" u="none" dirty="0" err="1" smtClean="0"/>
            <a:t>tot_cur_bal</a:t>
          </a:r>
          <a:endParaRPr lang="en-US" dirty="0"/>
        </a:p>
      </dgm:t>
    </dgm:pt>
    <dgm:pt modelId="{90D7BA02-F0C9-4CFF-AD34-FCD99EC0694D}" type="parTrans" cxnId="{DCF3E618-4FDD-4348-80A8-21FF8810B53C}">
      <dgm:prSet/>
      <dgm:spPr/>
      <dgm:t>
        <a:bodyPr/>
        <a:lstStyle/>
        <a:p>
          <a:endParaRPr lang="en-US"/>
        </a:p>
      </dgm:t>
    </dgm:pt>
    <dgm:pt modelId="{9F9C4286-6724-499C-A803-32439E32F6CE}" type="sibTrans" cxnId="{DCF3E618-4FDD-4348-80A8-21FF8810B53C}">
      <dgm:prSet/>
      <dgm:spPr/>
      <dgm:t>
        <a:bodyPr/>
        <a:lstStyle/>
        <a:p>
          <a:endParaRPr lang="en-US"/>
        </a:p>
      </dgm:t>
    </dgm:pt>
    <dgm:pt modelId="{5975902A-2E25-47C1-85A5-99C37C2FD2B8}">
      <dgm:prSet/>
      <dgm:spPr/>
      <dgm:t>
        <a:bodyPr/>
        <a:lstStyle/>
        <a:p>
          <a:r>
            <a:rPr lang="en-US" b="0" i="0" u="none" dirty="0" err="1" smtClean="0"/>
            <a:t>application_type</a:t>
          </a:r>
          <a:endParaRPr lang="en-US" dirty="0"/>
        </a:p>
      </dgm:t>
    </dgm:pt>
    <dgm:pt modelId="{42EDC994-E49D-4F8C-B835-1824CB0ABD24}" type="parTrans" cxnId="{DEF00658-6229-416D-B541-944622397F0F}">
      <dgm:prSet/>
      <dgm:spPr/>
      <dgm:t>
        <a:bodyPr/>
        <a:lstStyle/>
        <a:p>
          <a:endParaRPr lang="en-US"/>
        </a:p>
      </dgm:t>
    </dgm:pt>
    <dgm:pt modelId="{7581D7CA-EC9D-4D25-9E7D-493F2AA789B3}" type="sibTrans" cxnId="{DEF00658-6229-416D-B541-944622397F0F}">
      <dgm:prSet/>
      <dgm:spPr/>
      <dgm:t>
        <a:bodyPr/>
        <a:lstStyle/>
        <a:p>
          <a:endParaRPr lang="en-US"/>
        </a:p>
      </dgm:t>
    </dgm:pt>
    <dgm:pt modelId="{AD27C426-102D-4C5F-B6CA-A4D876C48E7E}">
      <dgm:prSet/>
      <dgm:spPr/>
      <dgm:t>
        <a:bodyPr/>
        <a:lstStyle/>
        <a:p>
          <a:r>
            <a:rPr lang="en-US" b="0" i="0" u="none" dirty="0" err="1" smtClean="0"/>
            <a:t>desc</a:t>
          </a:r>
          <a:endParaRPr lang="en-US" dirty="0"/>
        </a:p>
      </dgm:t>
    </dgm:pt>
    <dgm:pt modelId="{35EC2670-36FF-42E7-9222-B5362B04FE5A}" type="parTrans" cxnId="{2631958C-8316-4C13-A6EE-5DBF41057A88}">
      <dgm:prSet/>
      <dgm:spPr/>
      <dgm:t>
        <a:bodyPr/>
        <a:lstStyle/>
        <a:p>
          <a:endParaRPr lang="en-US"/>
        </a:p>
      </dgm:t>
    </dgm:pt>
    <dgm:pt modelId="{18C5461B-435B-4A70-8DFE-0754A0A8C5A0}" type="sibTrans" cxnId="{2631958C-8316-4C13-A6EE-5DBF41057A88}">
      <dgm:prSet/>
      <dgm:spPr/>
      <dgm:t>
        <a:bodyPr/>
        <a:lstStyle/>
        <a:p>
          <a:endParaRPr lang="en-US"/>
        </a:p>
      </dgm:t>
    </dgm:pt>
    <dgm:pt modelId="{7B287FEC-3ABE-4827-ABFF-59CB50BDB119}">
      <dgm:prSet/>
      <dgm:spPr/>
      <dgm:t>
        <a:bodyPr/>
        <a:lstStyle/>
        <a:p>
          <a:r>
            <a:rPr lang="en-US" b="0" i="0" u="none" dirty="0" err="1" smtClean="0"/>
            <a:t>funded_amnt</a:t>
          </a:r>
          <a:endParaRPr lang="en-US" dirty="0"/>
        </a:p>
      </dgm:t>
    </dgm:pt>
    <dgm:pt modelId="{C98B6B52-D3A3-4B75-914D-1045D434A2AD}" type="parTrans" cxnId="{BD309BC7-8D19-4E3C-B5FB-87839DDF888E}">
      <dgm:prSet/>
      <dgm:spPr/>
      <dgm:t>
        <a:bodyPr/>
        <a:lstStyle/>
        <a:p>
          <a:endParaRPr lang="en-US"/>
        </a:p>
      </dgm:t>
    </dgm:pt>
    <dgm:pt modelId="{50E9C9CA-893D-40E1-BD8B-4D6FD8BF94B3}" type="sibTrans" cxnId="{BD309BC7-8D19-4E3C-B5FB-87839DDF888E}">
      <dgm:prSet/>
      <dgm:spPr/>
      <dgm:t>
        <a:bodyPr/>
        <a:lstStyle/>
        <a:p>
          <a:endParaRPr lang="en-US"/>
        </a:p>
      </dgm:t>
    </dgm:pt>
    <dgm:pt modelId="{DEFE0A34-3B84-401C-B15A-D4A2A17D09BE}">
      <dgm:prSet/>
      <dgm:spPr/>
      <dgm:t>
        <a:bodyPr/>
        <a:lstStyle/>
        <a:p>
          <a:r>
            <a:rPr lang="en-US" b="0" i="0" u="none" dirty="0" err="1" smtClean="0"/>
            <a:t>funded_amnt_inv</a:t>
          </a:r>
          <a:endParaRPr lang="en-US" dirty="0"/>
        </a:p>
      </dgm:t>
    </dgm:pt>
    <dgm:pt modelId="{66483909-174D-45B9-8429-6C1D6BD92225}" type="parTrans" cxnId="{90119DFC-D1B0-4365-9DB3-89609FB103FB}">
      <dgm:prSet/>
      <dgm:spPr/>
      <dgm:t>
        <a:bodyPr/>
        <a:lstStyle/>
        <a:p>
          <a:endParaRPr lang="en-US"/>
        </a:p>
      </dgm:t>
    </dgm:pt>
    <dgm:pt modelId="{07EB8791-B9DD-4DB4-A0E6-28D0347594E2}" type="sibTrans" cxnId="{90119DFC-D1B0-4365-9DB3-89609FB103FB}">
      <dgm:prSet/>
      <dgm:spPr/>
      <dgm:t>
        <a:bodyPr/>
        <a:lstStyle/>
        <a:p>
          <a:endParaRPr lang="en-US"/>
        </a:p>
      </dgm:t>
    </dgm:pt>
    <dgm:pt modelId="{DD8F1530-0103-4A13-8DB7-BC513D5FCB97}">
      <dgm:prSet/>
      <dgm:spPr/>
      <dgm:t>
        <a:bodyPr/>
        <a:lstStyle/>
        <a:p>
          <a:r>
            <a:rPr lang="en-US" b="0" i="0" u="none" dirty="0" smtClean="0"/>
            <a:t>grade</a:t>
          </a:r>
          <a:endParaRPr lang="en-US" dirty="0"/>
        </a:p>
      </dgm:t>
    </dgm:pt>
    <dgm:pt modelId="{486E5ECC-C261-4D06-B5D9-96FF28A400E8}" type="parTrans" cxnId="{96CB1533-A329-457E-BF9D-76D491FC86BE}">
      <dgm:prSet/>
      <dgm:spPr/>
      <dgm:t>
        <a:bodyPr/>
        <a:lstStyle/>
        <a:p>
          <a:endParaRPr lang="en-US"/>
        </a:p>
      </dgm:t>
    </dgm:pt>
    <dgm:pt modelId="{84DE315D-F6C2-4AD1-8FDC-FC1B968A48C8}" type="sibTrans" cxnId="{96CB1533-A329-457E-BF9D-76D491FC86BE}">
      <dgm:prSet/>
      <dgm:spPr/>
      <dgm:t>
        <a:bodyPr/>
        <a:lstStyle/>
        <a:p>
          <a:endParaRPr lang="en-US"/>
        </a:p>
      </dgm:t>
    </dgm:pt>
    <dgm:pt modelId="{C9754299-60D2-47A0-8191-732271D6C46D}">
      <dgm:prSet/>
      <dgm:spPr/>
      <dgm:t>
        <a:bodyPr/>
        <a:lstStyle/>
        <a:p>
          <a:r>
            <a:rPr lang="en-US" b="0" i="0" u="none" dirty="0" err="1" smtClean="0"/>
            <a:t>initial_list_status</a:t>
          </a:r>
          <a:endParaRPr lang="en-US" dirty="0"/>
        </a:p>
      </dgm:t>
    </dgm:pt>
    <dgm:pt modelId="{FE19E1D8-683B-483C-B20A-A35EF20E1474}" type="parTrans" cxnId="{B363C340-FFFE-49F2-A980-EC66385D6F7C}">
      <dgm:prSet/>
      <dgm:spPr/>
      <dgm:t>
        <a:bodyPr/>
        <a:lstStyle/>
        <a:p>
          <a:endParaRPr lang="en-US"/>
        </a:p>
      </dgm:t>
    </dgm:pt>
    <dgm:pt modelId="{C9AD4F8C-F906-48CD-9F6D-9A3044A922BB}" type="sibTrans" cxnId="{B363C340-FFFE-49F2-A980-EC66385D6F7C}">
      <dgm:prSet/>
      <dgm:spPr/>
      <dgm:t>
        <a:bodyPr/>
        <a:lstStyle/>
        <a:p>
          <a:endParaRPr lang="en-US"/>
        </a:p>
      </dgm:t>
    </dgm:pt>
    <dgm:pt modelId="{36E6027B-8C7C-4726-AEB4-F1BB0A4EB65F}">
      <dgm:prSet/>
      <dgm:spPr/>
      <dgm:t>
        <a:bodyPr/>
        <a:lstStyle/>
        <a:p>
          <a:r>
            <a:rPr lang="en-US" b="0" i="0" u="none" dirty="0" smtClean="0"/>
            <a:t>installment</a:t>
          </a:r>
          <a:endParaRPr lang="en-US" dirty="0"/>
        </a:p>
      </dgm:t>
    </dgm:pt>
    <dgm:pt modelId="{68D535E7-B25D-4ECC-B3B4-276112D3ABAB}" type="parTrans" cxnId="{10C7CB20-E947-4E70-A1BD-C36ED2453866}">
      <dgm:prSet/>
      <dgm:spPr/>
      <dgm:t>
        <a:bodyPr/>
        <a:lstStyle/>
        <a:p>
          <a:endParaRPr lang="en-US"/>
        </a:p>
      </dgm:t>
    </dgm:pt>
    <dgm:pt modelId="{31A1B2A0-B6B2-4FD3-AE4E-F13F93B9EB18}" type="sibTrans" cxnId="{10C7CB20-E947-4E70-A1BD-C36ED2453866}">
      <dgm:prSet/>
      <dgm:spPr/>
      <dgm:t>
        <a:bodyPr/>
        <a:lstStyle/>
        <a:p>
          <a:endParaRPr lang="en-US"/>
        </a:p>
      </dgm:t>
    </dgm:pt>
    <dgm:pt modelId="{49BB3BBC-6BDA-4705-AEF2-CAB4301EDCBF}">
      <dgm:prSet/>
      <dgm:spPr/>
      <dgm:t>
        <a:bodyPr/>
        <a:lstStyle/>
        <a:p>
          <a:r>
            <a:rPr lang="en-US" b="0" i="0" u="none" dirty="0" err="1" smtClean="0"/>
            <a:t>int_rate</a:t>
          </a:r>
          <a:endParaRPr lang="en-US" dirty="0"/>
        </a:p>
      </dgm:t>
    </dgm:pt>
    <dgm:pt modelId="{505F2C7D-6A55-4196-8F0F-D976A955B481}" type="parTrans" cxnId="{5131EFB2-147A-4BA3-BC70-61946A35D8FC}">
      <dgm:prSet/>
      <dgm:spPr/>
      <dgm:t>
        <a:bodyPr/>
        <a:lstStyle/>
        <a:p>
          <a:endParaRPr lang="en-US"/>
        </a:p>
      </dgm:t>
    </dgm:pt>
    <dgm:pt modelId="{3CCDB278-5466-4DCD-84E6-9EA696D6FFAB}" type="sibTrans" cxnId="{5131EFB2-147A-4BA3-BC70-61946A35D8FC}">
      <dgm:prSet/>
      <dgm:spPr/>
      <dgm:t>
        <a:bodyPr/>
        <a:lstStyle/>
        <a:p>
          <a:endParaRPr lang="en-US"/>
        </a:p>
      </dgm:t>
    </dgm:pt>
    <dgm:pt modelId="{F7095952-A804-41E0-AFD9-F73E6229F5ED}">
      <dgm:prSet/>
      <dgm:spPr/>
      <dgm:t>
        <a:bodyPr/>
        <a:lstStyle/>
        <a:p>
          <a:r>
            <a:rPr lang="en-US" b="0" i="0" u="none" dirty="0" err="1" smtClean="0"/>
            <a:t>issue_d</a:t>
          </a:r>
          <a:endParaRPr lang="en-US" dirty="0"/>
        </a:p>
      </dgm:t>
    </dgm:pt>
    <dgm:pt modelId="{4076F139-18C5-4395-B934-399971AEE3ED}" type="parTrans" cxnId="{B9F80DB7-10F5-4182-BBD6-9DA67A5A357B}">
      <dgm:prSet/>
      <dgm:spPr/>
      <dgm:t>
        <a:bodyPr/>
        <a:lstStyle/>
        <a:p>
          <a:endParaRPr lang="en-US"/>
        </a:p>
      </dgm:t>
    </dgm:pt>
    <dgm:pt modelId="{D4DC948B-1CC5-492D-9981-045DD6D75E67}" type="sibTrans" cxnId="{B9F80DB7-10F5-4182-BBD6-9DA67A5A357B}">
      <dgm:prSet/>
      <dgm:spPr/>
      <dgm:t>
        <a:bodyPr/>
        <a:lstStyle/>
        <a:p>
          <a:endParaRPr lang="en-US"/>
        </a:p>
      </dgm:t>
    </dgm:pt>
    <dgm:pt modelId="{0E58A5D5-F251-4191-93C1-8C5C99B51700}">
      <dgm:prSet/>
      <dgm:spPr/>
      <dgm:t>
        <a:bodyPr/>
        <a:lstStyle/>
        <a:p>
          <a:r>
            <a:rPr lang="en-US" b="0" i="0" u="none" dirty="0" err="1" smtClean="0"/>
            <a:t>last_pymnt_amnt</a:t>
          </a:r>
          <a:endParaRPr lang="en-US" dirty="0"/>
        </a:p>
      </dgm:t>
    </dgm:pt>
    <dgm:pt modelId="{83D578AB-58A1-42C2-8C6C-75C469049CE1}" type="parTrans" cxnId="{CDB4AB04-C35D-4BBA-B1EC-232A1B7CA5B4}">
      <dgm:prSet/>
      <dgm:spPr/>
      <dgm:t>
        <a:bodyPr/>
        <a:lstStyle/>
        <a:p>
          <a:endParaRPr lang="en-US"/>
        </a:p>
      </dgm:t>
    </dgm:pt>
    <dgm:pt modelId="{2452F3BA-1B95-4FD0-91B5-A50E3368E60F}" type="sibTrans" cxnId="{CDB4AB04-C35D-4BBA-B1EC-232A1B7CA5B4}">
      <dgm:prSet/>
      <dgm:spPr/>
      <dgm:t>
        <a:bodyPr/>
        <a:lstStyle/>
        <a:p>
          <a:endParaRPr lang="en-US"/>
        </a:p>
      </dgm:t>
    </dgm:pt>
    <dgm:pt modelId="{14237454-6C6A-4E5C-88B6-E7A35B7BC023}">
      <dgm:prSet/>
      <dgm:spPr/>
      <dgm:t>
        <a:bodyPr/>
        <a:lstStyle/>
        <a:p>
          <a:r>
            <a:rPr lang="en-US" b="0" i="0" u="none" dirty="0" err="1" smtClean="0"/>
            <a:t>last_pymnt_d</a:t>
          </a:r>
          <a:endParaRPr lang="en-US" dirty="0"/>
        </a:p>
      </dgm:t>
    </dgm:pt>
    <dgm:pt modelId="{E10A3B25-595D-448B-BEF8-10B8E8F9A36A}" type="parTrans" cxnId="{E10A6915-FC8A-4F9D-980F-D68F0D2BE382}">
      <dgm:prSet/>
      <dgm:spPr/>
      <dgm:t>
        <a:bodyPr/>
        <a:lstStyle/>
        <a:p>
          <a:endParaRPr lang="en-US"/>
        </a:p>
      </dgm:t>
    </dgm:pt>
    <dgm:pt modelId="{81A62F83-AD62-4C0B-B457-ECCCD188D8C8}" type="sibTrans" cxnId="{E10A6915-FC8A-4F9D-980F-D68F0D2BE382}">
      <dgm:prSet/>
      <dgm:spPr/>
      <dgm:t>
        <a:bodyPr/>
        <a:lstStyle/>
        <a:p>
          <a:endParaRPr lang="en-US"/>
        </a:p>
      </dgm:t>
    </dgm:pt>
    <dgm:pt modelId="{6CEA7BF2-2BE6-43C7-93EC-B5CFF85C9558}">
      <dgm:prSet/>
      <dgm:spPr/>
      <dgm:t>
        <a:bodyPr/>
        <a:lstStyle/>
        <a:p>
          <a:r>
            <a:rPr lang="en-US" b="0" i="0" u="none" dirty="0" err="1" smtClean="0"/>
            <a:t>loan_amnt</a:t>
          </a:r>
          <a:endParaRPr lang="en-US" dirty="0"/>
        </a:p>
      </dgm:t>
    </dgm:pt>
    <dgm:pt modelId="{66F21D8B-3751-4BF9-B9D8-8A35F80882C9}" type="parTrans" cxnId="{7C2583D7-9EA0-4BC5-A454-6FC9C8C55A1D}">
      <dgm:prSet/>
      <dgm:spPr/>
      <dgm:t>
        <a:bodyPr/>
        <a:lstStyle/>
        <a:p>
          <a:endParaRPr lang="en-US"/>
        </a:p>
      </dgm:t>
    </dgm:pt>
    <dgm:pt modelId="{5329D398-F4A1-42B4-933C-568E534238E4}" type="sibTrans" cxnId="{7C2583D7-9EA0-4BC5-A454-6FC9C8C55A1D}">
      <dgm:prSet/>
      <dgm:spPr/>
      <dgm:t>
        <a:bodyPr/>
        <a:lstStyle/>
        <a:p>
          <a:endParaRPr lang="en-US"/>
        </a:p>
      </dgm:t>
    </dgm:pt>
    <dgm:pt modelId="{C3A6A731-4C23-4914-8F10-E45F823C05D9}">
      <dgm:prSet/>
      <dgm:spPr/>
      <dgm:t>
        <a:bodyPr/>
        <a:lstStyle/>
        <a:p>
          <a:r>
            <a:rPr lang="en-US" b="0" i="0" u="none" dirty="0" err="1" smtClean="0"/>
            <a:t>loan_status</a:t>
          </a:r>
          <a:endParaRPr lang="en-US" dirty="0"/>
        </a:p>
      </dgm:t>
    </dgm:pt>
    <dgm:pt modelId="{768D1A70-F7DF-4F0C-A148-DE9703733756}" type="parTrans" cxnId="{B2449D12-5AA5-4709-8C5A-BB56AC694638}">
      <dgm:prSet/>
      <dgm:spPr/>
      <dgm:t>
        <a:bodyPr/>
        <a:lstStyle/>
        <a:p>
          <a:endParaRPr lang="en-US"/>
        </a:p>
      </dgm:t>
    </dgm:pt>
    <dgm:pt modelId="{9D08B9C9-416C-4A88-8709-4CF778504095}" type="sibTrans" cxnId="{B2449D12-5AA5-4709-8C5A-BB56AC694638}">
      <dgm:prSet/>
      <dgm:spPr/>
      <dgm:t>
        <a:bodyPr/>
        <a:lstStyle/>
        <a:p>
          <a:endParaRPr lang="en-US"/>
        </a:p>
      </dgm:t>
    </dgm:pt>
    <dgm:pt modelId="{10164B56-0ADE-4C6E-A023-D276EB5497FD}">
      <dgm:prSet/>
      <dgm:spPr/>
      <dgm:t>
        <a:bodyPr/>
        <a:lstStyle/>
        <a:p>
          <a:r>
            <a:rPr lang="en-US" b="0" i="0" u="none" dirty="0" err="1" smtClean="0"/>
            <a:t>mths_since_last_delinq</a:t>
          </a:r>
          <a:endParaRPr lang="en-US" dirty="0"/>
        </a:p>
      </dgm:t>
    </dgm:pt>
    <dgm:pt modelId="{542045C7-01EF-4EC2-8771-A226F998267D}" type="parTrans" cxnId="{685DE045-8150-49CA-99F0-2D65D709B7AC}">
      <dgm:prSet/>
      <dgm:spPr/>
      <dgm:t>
        <a:bodyPr/>
        <a:lstStyle/>
        <a:p>
          <a:endParaRPr lang="en-US"/>
        </a:p>
      </dgm:t>
    </dgm:pt>
    <dgm:pt modelId="{0299E339-85E7-40E1-85DB-480E5D5AA548}" type="sibTrans" cxnId="{685DE045-8150-49CA-99F0-2D65D709B7AC}">
      <dgm:prSet/>
      <dgm:spPr/>
      <dgm:t>
        <a:bodyPr/>
        <a:lstStyle/>
        <a:p>
          <a:endParaRPr lang="en-US"/>
        </a:p>
      </dgm:t>
    </dgm:pt>
    <dgm:pt modelId="{2CE3665C-ED0E-4F51-A527-3FC91D6EE3CB}">
      <dgm:prSet/>
      <dgm:spPr/>
      <dgm:t>
        <a:bodyPr/>
        <a:lstStyle/>
        <a:p>
          <a:r>
            <a:rPr lang="en-US" b="0" i="0" u="none" dirty="0" err="1" smtClean="0"/>
            <a:t>mths_since_last_major_derog</a:t>
          </a:r>
          <a:endParaRPr lang="en-US" dirty="0"/>
        </a:p>
      </dgm:t>
    </dgm:pt>
    <dgm:pt modelId="{18EE6E2A-F6DC-4052-9C4D-A271839A5DA2}" type="parTrans" cxnId="{4D19E19F-99AF-4862-B5D4-DDD1D8E20559}">
      <dgm:prSet/>
      <dgm:spPr/>
      <dgm:t>
        <a:bodyPr/>
        <a:lstStyle/>
        <a:p>
          <a:endParaRPr lang="en-US"/>
        </a:p>
      </dgm:t>
    </dgm:pt>
    <dgm:pt modelId="{E9EAA0DB-2A62-4E0D-BB2F-19E2B7671ACD}" type="sibTrans" cxnId="{4D19E19F-99AF-4862-B5D4-DDD1D8E20559}">
      <dgm:prSet/>
      <dgm:spPr/>
      <dgm:t>
        <a:bodyPr/>
        <a:lstStyle/>
        <a:p>
          <a:endParaRPr lang="en-US"/>
        </a:p>
      </dgm:t>
    </dgm:pt>
    <dgm:pt modelId="{9E1782B6-3B34-4AEB-9F3C-B45FDC0CDEA4}">
      <dgm:prSet/>
      <dgm:spPr/>
      <dgm:t>
        <a:bodyPr/>
        <a:lstStyle/>
        <a:p>
          <a:r>
            <a:rPr lang="en-US" b="0" i="0" u="none" dirty="0" err="1" smtClean="0"/>
            <a:t>mths_since_last_record</a:t>
          </a:r>
          <a:endParaRPr lang="en-US" dirty="0"/>
        </a:p>
      </dgm:t>
    </dgm:pt>
    <dgm:pt modelId="{DAC1DBDF-7B60-459C-A41C-26F19116CEB3}" type="parTrans" cxnId="{9D31378C-B183-414B-8652-22A5300387C2}">
      <dgm:prSet/>
      <dgm:spPr/>
      <dgm:t>
        <a:bodyPr/>
        <a:lstStyle/>
        <a:p>
          <a:endParaRPr lang="en-US"/>
        </a:p>
      </dgm:t>
    </dgm:pt>
    <dgm:pt modelId="{F91EB82F-D8E5-481F-B7DD-D0D768119044}" type="sibTrans" cxnId="{9D31378C-B183-414B-8652-22A5300387C2}">
      <dgm:prSet/>
      <dgm:spPr/>
      <dgm:t>
        <a:bodyPr/>
        <a:lstStyle/>
        <a:p>
          <a:endParaRPr lang="en-US"/>
        </a:p>
      </dgm:t>
    </dgm:pt>
    <dgm:pt modelId="{7C09F300-724F-4798-B733-7A0A7125F18B}">
      <dgm:prSet/>
      <dgm:spPr/>
      <dgm:t>
        <a:bodyPr/>
        <a:lstStyle/>
        <a:p>
          <a:r>
            <a:rPr lang="en-US" b="0" i="0" u="none" dirty="0" err="1" smtClean="0"/>
            <a:t>next_pymnt_d</a:t>
          </a:r>
          <a:endParaRPr lang="en-US" dirty="0"/>
        </a:p>
      </dgm:t>
    </dgm:pt>
    <dgm:pt modelId="{EE981A3F-C5E5-4203-814E-1227E49233B6}" type="parTrans" cxnId="{D43A3C47-107A-434D-8CA2-F449CF8BC093}">
      <dgm:prSet/>
      <dgm:spPr/>
      <dgm:t>
        <a:bodyPr/>
        <a:lstStyle/>
        <a:p>
          <a:endParaRPr lang="en-US"/>
        </a:p>
      </dgm:t>
    </dgm:pt>
    <dgm:pt modelId="{D4C743FD-7E7C-4FB6-B2E1-0CC2ADE1D8F8}" type="sibTrans" cxnId="{D43A3C47-107A-434D-8CA2-F449CF8BC093}">
      <dgm:prSet/>
      <dgm:spPr/>
      <dgm:t>
        <a:bodyPr/>
        <a:lstStyle/>
        <a:p>
          <a:endParaRPr lang="en-US"/>
        </a:p>
      </dgm:t>
    </dgm:pt>
    <dgm:pt modelId="{7859E7F1-A7E7-48F1-9398-D542DC647090}">
      <dgm:prSet/>
      <dgm:spPr/>
      <dgm:t>
        <a:bodyPr/>
        <a:lstStyle/>
        <a:p>
          <a:r>
            <a:rPr lang="en-US" b="0" i="0" u="none" dirty="0" err="1" smtClean="0"/>
            <a:t>out_prncp</a:t>
          </a:r>
          <a:endParaRPr lang="en-US" dirty="0"/>
        </a:p>
      </dgm:t>
    </dgm:pt>
    <dgm:pt modelId="{EDC9E97D-A1EB-4E7A-97D9-B1F709E110EF}" type="parTrans" cxnId="{336E5FA9-928D-462D-AC41-1FE38FA1E57E}">
      <dgm:prSet/>
      <dgm:spPr/>
      <dgm:t>
        <a:bodyPr/>
        <a:lstStyle/>
        <a:p>
          <a:endParaRPr lang="en-US"/>
        </a:p>
      </dgm:t>
    </dgm:pt>
    <dgm:pt modelId="{2D9FB2DB-CEDC-4820-9FB6-ACDD5D49318B}" type="sibTrans" cxnId="{336E5FA9-928D-462D-AC41-1FE38FA1E57E}">
      <dgm:prSet/>
      <dgm:spPr/>
      <dgm:t>
        <a:bodyPr/>
        <a:lstStyle/>
        <a:p>
          <a:endParaRPr lang="en-US"/>
        </a:p>
      </dgm:t>
    </dgm:pt>
    <dgm:pt modelId="{BD4C4A17-9DB4-4602-ADB0-481CF3C39980}">
      <dgm:prSet/>
      <dgm:spPr/>
      <dgm:t>
        <a:bodyPr/>
        <a:lstStyle/>
        <a:p>
          <a:r>
            <a:rPr lang="en-US" b="0" i="0" u="none" dirty="0" err="1" smtClean="0"/>
            <a:t>out_prncp_inv</a:t>
          </a:r>
          <a:endParaRPr lang="en-US" dirty="0"/>
        </a:p>
      </dgm:t>
    </dgm:pt>
    <dgm:pt modelId="{574D7853-7AE0-41E9-99ED-63C297E10ABF}" type="parTrans" cxnId="{A94E085D-10C1-4196-ABA8-B758901E01E0}">
      <dgm:prSet/>
      <dgm:spPr/>
      <dgm:t>
        <a:bodyPr/>
        <a:lstStyle/>
        <a:p>
          <a:endParaRPr lang="en-US"/>
        </a:p>
      </dgm:t>
    </dgm:pt>
    <dgm:pt modelId="{9B9DB076-1931-4FF7-AC80-9F1874BAA203}" type="sibTrans" cxnId="{A94E085D-10C1-4196-ABA8-B758901E01E0}">
      <dgm:prSet/>
      <dgm:spPr/>
      <dgm:t>
        <a:bodyPr/>
        <a:lstStyle/>
        <a:p>
          <a:endParaRPr lang="en-US"/>
        </a:p>
      </dgm:t>
    </dgm:pt>
    <dgm:pt modelId="{EF621F6A-C7DA-4D9A-9AAE-D67F6CCF0B1A}">
      <dgm:prSet/>
      <dgm:spPr/>
      <dgm:t>
        <a:bodyPr/>
        <a:lstStyle/>
        <a:p>
          <a:r>
            <a:rPr lang="en-US" b="0" i="0" u="none" dirty="0" err="1" smtClean="0"/>
            <a:t>policy_code</a:t>
          </a:r>
          <a:endParaRPr lang="en-US" dirty="0"/>
        </a:p>
      </dgm:t>
    </dgm:pt>
    <dgm:pt modelId="{72759549-0E68-43A8-84E1-B295208EA8D9}" type="parTrans" cxnId="{FEA19832-1ED1-4BC2-82F6-D372AFE4E451}">
      <dgm:prSet/>
      <dgm:spPr/>
      <dgm:t>
        <a:bodyPr/>
        <a:lstStyle/>
        <a:p>
          <a:endParaRPr lang="en-US"/>
        </a:p>
      </dgm:t>
    </dgm:pt>
    <dgm:pt modelId="{63704E99-C2C1-40DB-A45B-326E348E8B2E}" type="sibTrans" cxnId="{FEA19832-1ED1-4BC2-82F6-D372AFE4E451}">
      <dgm:prSet/>
      <dgm:spPr/>
      <dgm:t>
        <a:bodyPr/>
        <a:lstStyle/>
        <a:p>
          <a:endParaRPr lang="en-US"/>
        </a:p>
      </dgm:t>
    </dgm:pt>
    <dgm:pt modelId="{0523306C-0B3B-44D7-91B8-BBC8AD96CCAB}">
      <dgm:prSet/>
      <dgm:spPr/>
      <dgm:t>
        <a:bodyPr/>
        <a:lstStyle/>
        <a:p>
          <a:r>
            <a:rPr lang="en-US" b="0" i="0" u="none" dirty="0" smtClean="0"/>
            <a:t>purpose</a:t>
          </a:r>
          <a:endParaRPr lang="en-US" dirty="0"/>
        </a:p>
      </dgm:t>
    </dgm:pt>
    <dgm:pt modelId="{29B4C002-A11D-4B36-AF2D-FBD6C65D617A}" type="parTrans" cxnId="{6DACFC0A-BB2A-47DE-87EA-6C2EE329A1E8}">
      <dgm:prSet/>
      <dgm:spPr/>
      <dgm:t>
        <a:bodyPr/>
        <a:lstStyle/>
        <a:p>
          <a:endParaRPr lang="en-US"/>
        </a:p>
      </dgm:t>
    </dgm:pt>
    <dgm:pt modelId="{6B1BB36D-2B68-4E77-B59A-8B65988D0181}" type="sibTrans" cxnId="{6DACFC0A-BB2A-47DE-87EA-6C2EE329A1E8}">
      <dgm:prSet/>
      <dgm:spPr/>
      <dgm:t>
        <a:bodyPr/>
        <a:lstStyle/>
        <a:p>
          <a:endParaRPr lang="en-US"/>
        </a:p>
      </dgm:t>
    </dgm:pt>
    <dgm:pt modelId="{02A73340-C3D0-494C-8AF5-6A9BD247D0C4}">
      <dgm:prSet/>
      <dgm:spPr/>
      <dgm:t>
        <a:bodyPr/>
        <a:lstStyle/>
        <a:p>
          <a:r>
            <a:rPr lang="en-US" b="0" i="0" u="none" dirty="0" err="1" smtClean="0"/>
            <a:t>pymnt_plan</a:t>
          </a:r>
          <a:endParaRPr lang="en-US" dirty="0"/>
        </a:p>
      </dgm:t>
    </dgm:pt>
    <dgm:pt modelId="{0141B712-7314-43D3-931D-9FF80583FAD6}" type="parTrans" cxnId="{CD841892-BAAC-48D9-9923-0883E02B7DC5}">
      <dgm:prSet/>
      <dgm:spPr/>
      <dgm:t>
        <a:bodyPr/>
        <a:lstStyle/>
        <a:p>
          <a:endParaRPr lang="en-US"/>
        </a:p>
      </dgm:t>
    </dgm:pt>
    <dgm:pt modelId="{0FAE2E60-EF03-40CF-83B9-C7BDC9B2131C}" type="sibTrans" cxnId="{CD841892-BAAC-48D9-9923-0883E02B7DC5}">
      <dgm:prSet/>
      <dgm:spPr/>
      <dgm:t>
        <a:bodyPr/>
        <a:lstStyle/>
        <a:p>
          <a:endParaRPr lang="en-US"/>
        </a:p>
      </dgm:t>
    </dgm:pt>
    <dgm:pt modelId="{8FEECD65-05CE-4A4E-8D18-03860E544999}">
      <dgm:prSet/>
      <dgm:spPr/>
      <dgm:t>
        <a:bodyPr/>
        <a:lstStyle/>
        <a:p>
          <a:r>
            <a:rPr lang="en-US" b="0" i="0" u="none" dirty="0" smtClean="0"/>
            <a:t>recoveries</a:t>
          </a:r>
          <a:endParaRPr lang="en-US" dirty="0"/>
        </a:p>
      </dgm:t>
    </dgm:pt>
    <dgm:pt modelId="{08E0F0E7-6AA9-4E0A-B2D5-6149B0139852}" type="parTrans" cxnId="{354CF81F-4A12-4D64-B356-BAF370A5E596}">
      <dgm:prSet/>
      <dgm:spPr/>
      <dgm:t>
        <a:bodyPr/>
        <a:lstStyle/>
        <a:p>
          <a:endParaRPr lang="en-US"/>
        </a:p>
      </dgm:t>
    </dgm:pt>
    <dgm:pt modelId="{704DA6DD-D2A2-4A77-89E4-97C362ABB0A8}" type="sibTrans" cxnId="{354CF81F-4A12-4D64-B356-BAF370A5E596}">
      <dgm:prSet/>
      <dgm:spPr/>
      <dgm:t>
        <a:bodyPr/>
        <a:lstStyle/>
        <a:p>
          <a:endParaRPr lang="en-US"/>
        </a:p>
      </dgm:t>
    </dgm:pt>
    <dgm:pt modelId="{2C734403-9E39-469F-8C82-56C2DFD1A2A4}">
      <dgm:prSet/>
      <dgm:spPr/>
      <dgm:t>
        <a:bodyPr/>
        <a:lstStyle/>
        <a:p>
          <a:r>
            <a:rPr lang="en-US" b="0" i="0" u="none" dirty="0" err="1" smtClean="0"/>
            <a:t>revol_bal</a:t>
          </a:r>
          <a:endParaRPr lang="en-US" dirty="0"/>
        </a:p>
      </dgm:t>
    </dgm:pt>
    <dgm:pt modelId="{A79AF071-C364-4A75-9F7E-03CFEA15F7F2}" type="parTrans" cxnId="{C1A65D61-3829-4CFB-AB09-4679F7D0587C}">
      <dgm:prSet/>
      <dgm:spPr/>
      <dgm:t>
        <a:bodyPr/>
        <a:lstStyle/>
        <a:p>
          <a:endParaRPr lang="en-US"/>
        </a:p>
      </dgm:t>
    </dgm:pt>
    <dgm:pt modelId="{10129892-466C-4789-B8DF-91F0B5198FA8}" type="sibTrans" cxnId="{C1A65D61-3829-4CFB-AB09-4679F7D0587C}">
      <dgm:prSet/>
      <dgm:spPr/>
      <dgm:t>
        <a:bodyPr/>
        <a:lstStyle/>
        <a:p>
          <a:endParaRPr lang="en-US"/>
        </a:p>
      </dgm:t>
    </dgm:pt>
    <dgm:pt modelId="{3FE7130E-5CA7-4F00-812F-60CE5AEDDD6C}">
      <dgm:prSet/>
      <dgm:spPr/>
      <dgm:t>
        <a:bodyPr/>
        <a:lstStyle/>
        <a:p>
          <a:r>
            <a:rPr lang="en-US" b="0" i="0" u="none" dirty="0" err="1" smtClean="0"/>
            <a:t>sub_grade</a:t>
          </a:r>
          <a:endParaRPr lang="en-US" dirty="0"/>
        </a:p>
      </dgm:t>
    </dgm:pt>
    <dgm:pt modelId="{22D0EABE-8DCD-473B-826F-EC9905975442}" type="parTrans" cxnId="{B20EC133-05D1-4C50-A982-9EE0FDB68604}">
      <dgm:prSet/>
      <dgm:spPr/>
      <dgm:t>
        <a:bodyPr/>
        <a:lstStyle/>
        <a:p>
          <a:endParaRPr lang="en-US"/>
        </a:p>
      </dgm:t>
    </dgm:pt>
    <dgm:pt modelId="{C1DF33CE-9179-4929-B0A0-A470B0842CB2}" type="sibTrans" cxnId="{B20EC133-05D1-4C50-A982-9EE0FDB68604}">
      <dgm:prSet/>
      <dgm:spPr/>
      <dgm:t>
        <a:bodyPr/>
        <a:lstStyle/>
        <a:p>
          <a:endParaRPr lang="en-US"/>
        </a:p>
      </dgm:t>
    </dgm:pt>
    <dgm:pt modelId="{04FE0C63-A805-4B98-9D7D-4AFFBBDA8A85}">
      <dgm:prSet/>
      <dgm:spPr/>
      <dgm:t>
        <a:bodyPr/>
        <a:lstStyle/>
        <a:p>
          <a:r>
            <a:rPr lang="en-US" b="0" i="0" u="none" dirty="0" smtClean="0"/>
            <a:t>term</a:t>
          </a:r>
          <a:endParaRPr lang="en-US" dirty="0"/>
        </a:p>
      </dgm:t>
    </dgm:pt>
    <dgm:pt modelId="{5D782425-3D6E-4074-B4B9-5799B914FA96}" type="parTrans" cxnId="{8535D2B5-1A8D-49D3-8D17-76FFFBEC4D79}">
      <dgm:prSet/>
      <dgm:spPr/>
      <dgm:t>
        <a:bodyPr/>
        <a:lstStyle/>
        <a:p>
          <a:endParaRPr lang="en-US"/>
        </a:p>
      </dgm:t>
    </dgm:pt>
    <dgm:pt modelId="{6878B8AD-04CB-4467-91F8-301690802980}" type="sibTrans" cxnId="{8535D2B5-1A8D-49D3-8D17-76FFFBEC4D79}">
      <dgm:prSet/>
      <dgm:spPr/>
      <dgm:t>
        <a:bodyPr/>
        <a:lstStyle/>
        <a:p>
          <a:endParaRPr lang="en-US"/>
        </a:p>
      </dgm:t>
    </dgm:pt>
    <dgm:pt modelId="{20C66D1F-C845-4C79-8237-F5943D6849E4}">
      <dgm:prSet/>
      <dgm:spPr/>
      <dgm:t>
        <a:bodyPr/>
        <a:lstStyle/>
        <a:p>
          <a:r>
            <a:rPr lang="en-US" b="0" i="0" u="none" dirty="0" smtClean="0"/>
            <a:t>title</a:t>
          </a:r>
          <a:endParaRPr lang="en-US" dirty="0"/>
        </a:p>
      </dgm:t>
    </dgm:pt>
    <dgm:pt modelId="{04E795B9-381E-4E95-ADCB-2D9E5C14FFF8}" type="parTrans" cxnId="{376466F2-602B-4BA5-A5F2-86DE714E0545}">
      <dgm:prSet/>
      <dgm:spPr/>
      <dgm:t>
        <a:bodyPr/>
        <a:lstStyle/>
        <a:p>
          <a:endParaRPr lang="en-US"/>
        </a:p>
      </dgm:t>
    </dgm:pt>
    <dgm:pt modelId="{57BE942A-E45E-4B31-9649-0E889E775B41}" type="sibTrans" cxnId="{376466F2-602B-4BA5-A5F2-86DE714E0545}">
      <dgm:prSet/>
      <dgm:spPr/>
      <dgm:t>
        <a:bodyPr/>
        <a:lstStyle/>
        <a:p>
          <a:endParaRPr lang="en-US"/>
        </a:p>
      </dgm:t>
    </dgm:pt>
    <dgm:pt modelId="{7AB28EAB-F9FE-4232-A593-C282B00EF3B4}">
      <dgm:prSet/>
      <dgm:spPr/>
      <dgm:t>
        <a:bodyPr/>
        <a:lstStyle/>
        <a:p>
          <a:r>
            <a:rPr lang="en-US" b="0" i="0" u="none" dirty="0" err="1" smtClean="0"/>
            <a:t>total_pymnt</a:t>
          </a:r>
          <a:endParaRPr lang="en-US" dirty="0"/>
        </a:p>
      </dgm:t>
    </dgm:pt>
    <dgm:pt modelId="{D7A6C969-1564-4711-A6EF-57C0BBD5D62E}" type="parTrans" cxnId="{56BF9AA5-F30C-4A4C-946C-723E75A65C77}">
      <dgm:prSet/>
      <dgm:spPr/>
      <dgm:t>
        <a:bodyPr/>
        <a:lstStyle/>
        <a:p>
          <a:endParaRPr lang="en-US"/>
        </a:p>
      </dgm:t>
    </dgm:pt>
    <dgm:pt modelId="{88F0CEBF-406B-41A5-866B-1E6516491215}" type="sibTrans" cxnId="{56BF9AA5-F30C-4A4C-946C-723E75A65C77}">
      <dgm:prSet/>
      <dgm:spPr/>
      <dgm:t>
        <a:bodyPr/>
        <a:lstStyle/>
        <a:p>
          <a:endParaRPr lang="en-US"/>
        </a:p>
      </dgm:t>
    </dgm:pt>
    <dgm:pt modelId="{E7DA1A46-BF37-413B-AA1D-58D924CD4D83}">
      <dgm:prSet/>
      <dgm:spPr/>
      <dgm:t>
        <a:bodyPr/>
        <a:lstStyle/>
        <a:p>
          <a:r>
            <a:rPr lang="en-US" b="0" i="0" u="none" dirty="0" err="1" smtClean="0"/>
            <a:t>total_pymnt_inv</a:t>
          </a:r>
          <a:endParaRPr lang="en-US" dirty="0"/>
        </a:p>
      </dgm:t>
    </dgm:pt>
    <dgm:pt modelId="{52037E64-BAAC-41B8-A369-F060ECB65237}" type="parTrans" cxnId="{16496556-BA9E-4289-8C1D-3EF4C8400C0D}">
      <dgm:prSet/>
      <dgm:spPr/>
      <dgm:t>
        <a:bodyPr/>
        <a:lstStyle/>
        <a:p>
          <a:endParaRPr lang="en-US"/>
        </a:p>
      </dgm:t>
    </dgm:pt>
    <dgm:pt modelId="{3CF2F166-11BB-43FC-B308-0B00277A56DF}" type="sibTrans" cxnId="{16496556-BA9E-4289-8C1D-3EF4C8400C0D}">
      <dgm:prSet/>
      <dgm:spPr/>
      <dgm:t>
        <a:bodyPr/>
        <a:lstStyle/>
        <a:p>
          <a:endParaRPr lang="en-US"/>
        </a:p>
      </dgm:t>
    </dgm:pt>
    <dgm:pt modelId="{B9D03E6E-86FB-474D-8EC6-54BF38DB1CE7}">
      <dgm:prSet/>
      <dgm:spPr/>
      <dgm:t>
        <a:bodyPr/>
        <a:lstStyle/>
        <a:p>
          <a:r>
            <a:rPr lang="en-US" b="0" i="0" u="none" dirty="0" err="1" smtClean="0"/>
            <a:t>total_rec_int</a:t>
          </a:r>
          <a:endParaRPr lang="en-US" dirty="0"/>
        </a:p>
      </dgm:t>
    </dgm:pt>
    <dgm:pt modelId="{C80CEF6E-A80B-4957-8F84-51E7543A8DAE}" type="parTrans" cxnId="{49525901-A1DC-4325-A82A-E839188F6692}">
      <dgm:prSet/>
      <dgm:spPr/>
      <dgm:t>
        <a:bodyPr/>
        <a:lstStyle/>
        <a:p>
          <a:endParaRPr lang="en-US"/>
        </a:p>
      </dgm:t>
    </dgm:pt>
    <dgm:pt modelId="{A903906E-E46B-4FE6-B2A1-A935F0DEAA2F}" type="sibTrans" cxnId="{49525901-A1DC-4325-A82A-E839188F6692}">
      <dgm:prSet/>
      <dgm:spPr/>
      <dgm:t>
        <a:bodyPr/>
        <a:lstStyle/>
        <a:p>
          <a:endParaRPr lang="en-US"/>
        </a:p>
      </dgm:t>
    </dgm:pt>
    <dgm:pt modelId="{ECA6F91C-05AD-4F30-8933-FA034458A56B}">
      <dgm:prSet/>
      <dgm:spPr/>
      <dgm:t>
        <a:bodyPr/>
        <a:lstStyle/>
        <a:p>
          <a:r>
            <a:rPr lang="en-US" b="0" i="0" u="none" dirty="0" err="1" smtClean="0"/>
            <a:t>total_rec_late_fee</a:t>
          </a:r>
          <a:endParaRPr lang="en-US" dirty="0"/>
        </a:p>
      </dgm:t>
    </dgm:pt>
    <dgm:pt modelId="{763A3E47-E966-43ED-B2EC-345725B61E0E}" type="parTrans" cxnId="{0DDA1E88-2B4F-48B0-B2B4-7433217335BE}">
      <dgm:prSet/>
      <dgm:spPr/>
      <dgm:t>
        <a:bodyPr/>
        <a:lstStyle/>
        <a:p>
          <a:endParaRPr lang="en-US"/>
        </a:p>
      </dgm:t>
    </dgm:pt>
    <dgm:pt modelId="{207B51A2-6A72-4FB6-A683-74AA91523024}" type="sibTrans" cxnId="{0DDA1E88-2B4F-48B0-B2B4-7433217335BE}">
      <dgm:prSet/>
      <dgm:spPr/>
      <dgm:t>
        <a:bodyPr/>
        <a:lstStyle/>
        <a:p>
          <a:endParaRPr lang="en-US"/>
        </a:p>
      </dgm:t>
    </dgm:pt>
    <dgm:pt modelId="{22F8A415-DB32-4B4C-AAD0-3E57DD9B633A}">
      <dgm:prSet/>
      <dgm:spPr/>
      <dgm:t>
        <a:bodyPr/>
        <a:lstStyle/>
        <a:p>
          <a:r>
            <a:rPr lang="en-US" b="0" i="0" u="none" dirty="0" err="1" smtClean="0"/>
            <a:t>total_rec_prncp</a:t>
          </a:r>
          <a:endParaRPr lang="en-US" dirty="0"/>
        </a:p>
      </dgm:t>
    </dgm:pt>
    <dgm:pt modelId="{1E22AA16-2D99-480C-9554-E21661571CD5}" type="parTrans" cxnId="{2962A852-245E-42C8-9E31-E0B3C63E39CD}">
      <dgm:prSet/>
      <dgm:spPr/>
      <dgm:t>
        <a:bodyPr/>
        <a:lstStyle/>
        <a:p>
          <a:endParaRPr lang="en-US"/>
        </a:p>
      </dgm:t>
    </dgm:pt>
    <dgm:pt modelId="{91D46F79-3529-4A7F-9A95-85F835347381}" type="sibTrans" cxnId="{2962A852-245E-42C8-9E31-E0B3C63E39CD}">
      <dgm:prSet/>
      <dgm:spPr/>
      <dgm:t>
        <a:bodyPr/>
        <a:lstStyle/>
        <a:p>
          <a:endParaRPr lang="en-US"/>
        </a:p>
      </dgm:t>
    </dgm:pt>
    <dgm:pt modelId="{31EA07E5-E93A-4A06-BD67-A6CF4440F7AD}">
      <dgm:prSet/>
      <dgm:spPr/>
      <dgm:t>
        <a:bodyPr/>
        <a:lstStyle/>
        <a:p>
          <a:r>
            <a:rPr lang="en-US" b="0" i="0" u="none" dirty="0" err="1" smtClean="0"/>
            <a:t>url</a:t>
          </a:r>
          <a:endParaRPr lang="en-US" dirty="0"/>
        </a:p>
      </dgm:t>
    </dgm:pt>
    <dgm:pt modelId="{478BC297-A0C5-422D-BAE4-9C742BF1A888}" type="parTrans" cxnId="{764323D3-4B12-43FC-9475-2C78FA8EA691}">
      <dgm:prSet/>
      <dgm:spPr/>
      <dgm:t>
        <a:bodyPr/>
        <a:lstStyle/>
        <a:p>
          <a:endParaRPr lang="en-US"/>
        </a:p>
      </dgm:t>
    </dgm:pt>
    <dgm:pt modelId="{3A20BBB6-8112-45A0-A677-9809E379044B}" type="sibTrans" cxnId="{764323D3-4B12-43FC-9475-2C78FA8EA691}">
      <dgm:prSet/>
      <dgm:spPr/>
      <dgm:t>
        <a:bodyPr/>
        <a:lstStyle/>
        <a:p>
          <a:endParaRPr lang="en-US"/>
        </a:p>
      </dgm:t>
    </dgm:pt>
    <dgm:pt modelId="{2E32CCAC-587B-446A-A42B-AB7BCA9CECCC}">
      <dgm:prSet/>
      <dgm:spPr/>
      <dgm:t>
        <a:bodyPr/>
        <a:lstStyle/>
        <a:p>
          <a:r>
            <a:rPr lang="en-US" b="0" i="0" u="none" dirty="0" err="1" smtClean="0"/>
            <a:t>verified_status_joint</a:t>
          </a:r>
          <a:endParaRPr lang="en-US" dirty="0"/>
        </a:p>
      </dgm:t>
    </dgm:pt>
    <dgm:pt modelId="{F5B58356-FFB5-4F68-BA43-5ADB86B72E58}" type="parTrans" cxnId="{711394A5-B058-41F1-9722-D8D97D852D87}">
      <dgm:prSet/>
      <dgm:spPr/>
      <dgm:t>
        <a:bodyPr/>
        <a:lstStyle/>
        <a:p>
          <a:endParaRPr lang="en-US"/>
        </a:p>
      </dgm:t>
    </dgm:pt>
    <dgm:pt modelId="{FFA2E8DB-C793-424A-880B-969CC821849F}" type="sibTrans" cxnId="{711394A5-B058-41F1-9722-D8D97D852D87}">
      <dgm:prSet/>
      <dgm:spPr/>
      <dgm:t>
        <a:bodyPr/>
        <a:lstStyle/>
        <a:p>
          <a:endParaRPr lang="en-US"/>
        </a:p>
      </dgm:t>
    </dgm:pt>
    <dgm:pt modelId="{05AA7753-857E-4AAD-A64B-140244847392}">
      <dgm:prSet/>
      <dgm:spPr/>
      <dgm:t>
        <a:bodyPr/>
        <a:lstStyle/>
        <a:p>
          <a:r>
            <a:rPr lang="en-US" b="0" i="0" u="none" dirty="0" err="1" smtClean="0"/>
            <a:t>addr_state</a:t>
          </a:r>
          <a:endParaRPr lang="en-US" dirty="0"/>
        </a:p>
      </dgm:t>
    </dgm:pt>
    <dgm:pt modelId="{81C82C6E-96A2-4611-BC5A-DF173E8EB495}" type="parTrans" cxnId="{9259217A-1EBC-4860-B545-4A596EA4FC63}">
      <dgm:prSet/>
      <dgm:spPr/>
      <dgm:t>
        <a:bodyPr/>
        <a:lstStyle/>
        <a:p>
          <a:endParaRPr lang="en-US"/>
        </a:p>
      </dgm:t>
    </dgm:pt>
    <dgm:pt modelId="{D584D445-AF20-414C-B48D-5AD720B12E9B}" type="sibTrans" cxnId="{9259217A-1EBC-4860-B545-4A596EA4FC63}">
      <dgm:prSet/>
      <dgm:spPr/>
      <dgm:t>
        <a:bodyPr/>
        <a:lstStyle/>
        <a:p>
          <a:endParaRPr lang="en-US"/>
        </a:p>
      </dgm:t>
    </dgm:pt>
    <dgm:pt modelId="{AA61C0B9-04BD-414E-8AE2-F61D8735A266}">
      <dgm:prSet/>
      <dgm:spPr/>
      <dgm:t>
        <a:bodyPr/>
        <a:lstStyle/>
        <a:p>
          <a:r>
            <a:rPr lang="en-US" b="0" i="0" u="none" smtClean="0"/>
            <a:t>annual_inc</a:t>
          </a:r>
          <a:endParaRPr lang="en-US"/>
        </a:p>
      </dgm:t>
    </dgm:pt>
    <dgm:pt modelId="{C8D71BEF-7029-4477-94D3-3E5321ECD978}" type="parTrans" cxnId="{BB9930A4-80C2-4781-9976-87563D42F84E}">
      <dgm:prSet/>
      <dgm:spPr/>
      <dgm:t>
        <a:bodyPr/>
        <a:lstStyle/>
        <a:p>
          <a:endParaRPr lang="en-US"/>
        </a:p>
      </dgm:t>
    </dgm:pt>
    <dgm:pt modelId="{A3E02CFC-B42D-411F-85C2-9BE25887EF95}" type="sibTrans" cxnId="{BB9930A4-80C2-4781-9976-87563D42F84E}">
      <dgm:prSet/>
      <dgm:spPr/>
      <dgm:t>
        <a:bodyPr/>
        <a:lstStyle/>
        <a:p>
          <a:endParaRPr lang="en-US"/>
        </a:p>
      </dgm:t>
    </dgm:pt>
    <dgm:pt modelId="{E1B9C32A-E3BD-480A-A6A1-3344AC8F79E5}">
      <dgm:prSet/>
      <dgm:spPr/>
      <dgm:t>
        <a:bodyPr/>
        <a:lstStyle/>
        <a:p>
          <a:r>
            <a:rPr lang="en-US" b="0" i="0" u="none" smtClean="0"/>
            <a:t>annual_inc_joint</a:t>
          </a:r>
          <a:endParaRPr lang="en-US"/>
        </a:p>
      </dgm:t>
    </dgm:pt>
    <dgm:pt modelId="{00EEC6AD-ECAC-4EC0-B249-993660BBB2FE}" type="parTrans" cxnId="{1D60CA8F-81B4-48DE-B02A-F5B5BC54BD40}">
      <dgm:prSet/>
      <dgm:spPr/>
      <dgm:t>
        <a:bodyPr/>
        <a:lstStyle/>
        <a:p>
          <a:endParaRPr lang="en-US"/>
        </a:p>
      </dgm:t>
    </dgm:pt>
    <dgm:pt modelId="{52692DC4-D1A0-4831-B35E-0A2AA172428D}" type="sibTrans" cxnId="{1D60CA8F-81B4-48DE-B02A-F5B5BC54BD40}">
      <dgm:prSet/>
      <dgm:spPr/>
      <dgm:t>
        <a:bodyPr/>
        <a:lstStyle/>
        <a:p>
          <a:endParaRPr lang="en-US"/>
        </a:p>
      </dgm:t>
    </dgm:pt>
    <dgm:pt modelId="{8F872E33-6B41-4EE6-8738-A0A9626A8042}">
      <dgm:prSet/>
      <dgm:spPr/>
      <dgm:t>
        <a:bodyPr/>
        <a:lstStyle/>
        <a:p>
          <a:r>
            <a:rPr lang="en-US" b="0" i="0" u="none" smtClean="0"/>
            <a:t>emp_length</a:t>
          </a:r>
          <a:endParaRPr lang="en-US"/>
        </a:p>
      </dgm:t>
    </dgm:pt>
    <dgm:pt modelId="{35713989-FC59-4D4F-9CC1-4228BB5872D3}" type="parTrans" cxnId="{835A07FD-5B4D-43AA-8DFC-5A6979464B18}">
      <dgm:prSet/>
      <dgm:spPr/>
      <dgm:t>
        <a:bodyPr/>
        <a:lstStyle/>
        <a:p>
          <a:endParaRPr lang="en-US"/>
        </a:p>
      </dgm:t>
    </dgm:pt>
    <dgm:pt modelId="{F79E4873-1084-492D-82D2-F856A1935C6D}" type="sibTrans" cxnId="{835A07FD-5B4D-43AA-8DFC-5A6979464B18}">
      <dgm:prSet/>
      <dgm:spPr/>
      <dgm:t>
        <a:bodyPr/>
        <a:lstStyle/>
        <a:p>
          <a:endParaRPr lang="en-US"/>
        </a:p>
      </dgm:t>
    </dgm:pt>
    <dgm:pt modelId="{0A383203-2BF4-4DF3-8969-DC4A7BEEF2F9}">
      <dgm:prSet/>
      <dgm:spPr/>
      <dgm:t>
        <a:bodyPr/>
        <a:lstStyle/>
        <a:p>
          <a:r>
            <a:rPr lang="en-US" b="0" i="0" u="none" smtClean="0"/>
            <a:t>emp_title</a:t>
          </a:r>
          <a:endParaRPr lang="en-US"/>
        </a:p>
      </dgm:t>
    </dgm:pt>
    <dgm:pt modelId="{FF809C41-FC8D-43CC-A873-58A397461512}" type="parTrans" cxnId="{3F4BA67D-F6D3-41EA-8F94-852CE1A15DEF}">
      <dgm:prSet/>
      <dgm:spPr/>
      <dgm:t>
        <a:bodyPr/>
        <a:lstStyle/>
        <a:p>
          <a:endParaRPr lang="en-US"/>
        </a:p>
      </dgm:t>
    </dgm:pt>
    <dgm:pt modelId="{3CE4303C-865C-4F8A-8E19-98FE353F3C49}" type="sibTrans" cxnId="{3F4BA67D-F6D3-41EA-8F94-852CE1A15DEF}">
      <dgm:prSet/>
      <dgm:spPr/>
      <dgm:t>
        <a:bodyPr/>
        <a:lstStyle/>
        <a:p>
          <a:endParaRPr lang="en-US"/>
        </a:p>
      </dgm:t>
    </dgm:pt>
    <dgm:pt modelId="{232E7E57-E383-4D9A-BEED-D669E55D81EA}">
      <dgm:prSet/>
      <dgm:spPr/>
      <dgm:t>
        <a:bodyPr/>
        <a:lstStyle/>
        <a:p>
          <a:r>
            <a:rPr lang="en-US" b="0" i="0" u="none" dirty="0" err="1" smtClean="0"/>
            <a:t>home_ownership</a:t>
          </a:r>
          <a:endParaRPr lang="en-US" dirty="0"/>
        </a:p>
      </dgm:t>
    </dgm:pt>
    <dgm:pt modelId="{ED5C43A6-A02D-4C6A-8ED1-9127F7735C92}" type="parTrans" cxnId="{1A5D6AF3-5B3E-4998-9170-FC9D4B9173AE}">
      <dgm:prSet/>
      <dgm:spPr/>
      <dgm:t>
        <a:bodyPr/>
        <a:lstStyle/>
        <a:p>
          <a:endParaRPr lang="en-US"/>
        </a:p>
      </dgm:t>
    </dgm:pt>
    <dgm:pt modelId="{2AFDB58C-087F-4244-8647-76E834C0344D}" type="sibTrans" cxnId="{1A5D6AF3-5B3E-4998-9170-FC9D4B9173AE}">
      <dgm:prSet/>
      <dgm:spPr/>
      <dgm:t>
        <a:bodyPr/>
        <a:lstStyle/>
        <a:p>
          <a:endParaRPr lang="en-US"/>
        </a:p>
      </dgm:t>
    </dgm:pt>
    <dgm:pt modelId="{0DCE1439-303A-4573-88DA-8C09E049CE08}">
      <dgm:prSet/>
      <dgm:spPr/>
      <dgm:t>
        <a:bodyPr/>
        <a:lstStyle/>
        <a:p>
          <a:r>
            <a:rPr lang="en-US" b="0" i="0" u="none" dirty="0" err="1" smtClean="0"/>
            <a:t>zip_code</a:t>
          </a:r>
          <a:endParaRPr lang="en-US" dirty="0"/>
        </a:p>
      </dgm:t>
    </dgm:pt>
    <dgm:pt modelId="{F2312A56-B2F1-4CBB-86DE-EBAAB07938F9}" type="parTrans" cxnId="{71748403-0EAC-4933-85F3-C9CC2660EBB1}">
      <dgm:prSet/>
      <dgm:spPr/>
      <dgm:t>
        <a:bodyPr/>
        <a:lstStyle/>
        <a:p>
          <a:endParaRPr lang="en-US"/>
        </a:p>
      </dgm:t>
    </dgm:pt>
    <dgm:pt modelId="{501CED31-388A-4C5B-8221-F1B1793CA573}" type="sibTrans" cxnId="{71748403-0EAC-4933-85F3-C9CC2660EBB1}">
      <dgm:prSet/>
      <dgm:spPr/>
      <dgm:t>
        <a:bodyPr/>
        <a:lstStyle/>
        <a:p>
          <a:endParaRPr lang="en-US"/>
        </a:p>
      </dgm:t>
    </dgm:pt>
    <dgm:pt modelId="{F16C7165-7833-47D1-9E80-D699699A68EA}" type="pres">
      <dgm:prSet presAssocID="{DAA760EB-3776-4A6A-A473-8DEC1EEE29C4}" presName="Name0" presStyleCnt="0">
        <dgm:presLayoutVars>
          <dgm:dir/>
          <dgm:animLvl val="lvl"/>
          <dgm:resizeHandles val="exact"/>
        </dgm:presLayoutVars>
      </dgm:prSet>
      <dgm:spPr/>
      <dgm:t>
        <a:bodyPr/>
        <a:lstStyle/>
        <a:p>
          <a:endParaRPr lang="en-US"/>
        </a:p>
      </dgm:t>
    </dgm:pt>
    <dgm:pt modelId="{F8A4DFD6-E871-471D-A030-45FBAF7D0D22}" type="pres">
      <dgm:prSet presAssocID="{C10ABF46-860E-4CBB-BC90-2AFDD1869900}" presName="composite" presStyleCnt="0"/>
      <dgm:spPr/>
    </dgm:pt>
    <dgm:pt modelId="{6D62A20C-0045-4D99-9C65-4F57A5710D95}" type="pres">
      <dgm:prSet presAssocID="{C10ABF46-860E-4CBB-BC90-2AFDD1869900}" presName="parTx" presStyleLbl="alignNode1" presStyleIdx="0" presStyleCnt="3">
        <dgm:presLayoutVars>
          <dgm:chMax val="0"/>
          <dgm:chPref val="0"/>
          <dgm:bulletEnabled val="1"/>
        </dgm:presLayoutVars>
      </dgm:prSet>
      <dgm:spPr/>
      <dgm:t>
        <a:bodyPr/>
        <a:lstStyle/>
        <a:p>
          <a:endParaRPr lang="en-US"/>
        </a:p>
      </dgm:t>
    </dgm:pt>
    <dgm:pt modelId="{368BF0AC-6AD4-4497-9251-CD1F291EEC5A}" type="pres">
      <dgm:prSet presAssocID="{C10ABF46-860E-4CBB-BC90-2AFDD1869900}" presName="desTx" presStyleLbl="alignAccFollowNode1" presStyleIdx="0" presStyleCnt="3">
        <dgm:presLayoutVars>
          <dgm:bulletEnabled val="1"/>
        </dgm:presLayoutVars>
      </dgm:prSet>
      <dgm:spPr/>
      <dgm:t>
        <a:bodyPr/>
        <a:lstStyle/>
        <a:p>
          <a:endParaRPr lang="en-US"/>
        </a:p>
      </dgm:t>
    </dgm:pt>
    <dgm:pt modelId="{D7F7A61C-EB45-4089-9AE2-2161EEBBD71C}" type="pres">
      <dgm:prSet presAssocID="{24D3D180-24BB-4E85-9539-8B1C4382AACE}" presName="space" presStyleCnt="0"/>
      <dgm:spPr/>
    </dgm:pt>
    <dgm:pt modelId="{1310842D-E1E2-4C82-93FD-7AC43A06BF29}" type="pres">
      <dgm:prSet presAssocID="{BC877616-5863-4CB5-B5D3-AFABB84D77DB}" presName="composite" presStyleCnt="0"/>
      <dgm:spPr/>
    </dgm:pt>
    <dgm:pt modelId="{E7C780DE-B6DB-4299-A57E-93F16092E2FE}" type="pres">
      <dgm:prSet presAssocID="{BC877616-5863-4CB5-B5D3-AFABB84D77DB}" presName="parTx" presStyleLbl="alignNode1" presStyleIdx="1" presStyleCnt="3">
        <dgm:presLayoutVars>
          <dgm:chMax val="0"/>
          <dgm:chPref val="0"/>
          <dgm:bulletEnabled val="1"/>
        </dgm:presLayoutVars>
      </dgm:prSet>
      <dgm:spPr/>
      <dgm:t>
        <a:bodyPr/>
        <a:lstStyle/>
        <a:p>
          <a:endParaRPr lang="en-US"/>
        </a:p>
      </dgm:t>
    </dgm:pt>
    <dgm:pt modelId="{CD54EBBC-BCD5-419C-A05F-7DAAC86B1BA1}" type="pres">
      <dgm:prSet presAssocID="{BC877616-5863-4CB5-B5D3-AFABB84D77DB}" presName="desTx" presStyleLbl="alignAccFollowNode1" presStyleIdx="1" presStyleCnt="3">
        <dgm:presLayoutVars>
          <dgm:bulletEnabled val="1"/>
        </dgm:presLayoutVars>
      </dgm:prSet>
      <dgm:spPr/>
      <dgm:t>
        <a:bodyPr/>
        <a:lstStyle/>
        <a:p>
          <a:endParaRPr lang="en-US"/>
        </a:p>
      </dgm:t>
    </dgm:pt>
    <dgm:pt modelId="{658B773D-6A44-4F04-9C51-3A5DB606A8C4}" type="pres">
      <dgm:prSet presAssocID="{208A204C-FFD3-4D7D-B960-B2EB19FE7D04}" presName="space" presStyleCnt="0"/>
      <dgm:spPr/>
    </dgm:pt>
    <dgm:pt modelId="{9B5EF476-6E82-4837-A91D-73E67568E10C}" type="pres">
      <dgm:prSet presAssocID="{DCB29AE0-1FCA-4E1E-B892-1A048757233B}" presName="composite" presStyleCnt="0"/>
      <dgm:spPr/>
    </dgm:pt>
    <dgm:pt modelId="{D0777A4D-F389-4179-B911-A4F848372E0E}" type="pres">
      <dgm:prSet presAssocID="{DCB29AE0-1FCA-4E1E-B892-1A048757233B}" presName="parTx" presStyleLbl="alignNode1" presStyleIdx="2" presStyleCnt="3">
        <dgm:presLayoutVars>
          <dgm:chMax val="0"/>
          <dgm:chPref val="0"/>
          <dgm:bulletEnabled val="1"/>
        </dgm:presLayoutVars>
      </dgm:prSet>
      <dgm:spPr/>
      <dgm:t>
        <a:bodyPr/>
        <a:lstStyle/>
        <a:p>
          <a:endParaRPr lang="en-US"/>
        </a:p>
      </dgm:t>
    </dgm:pt>
    <dgm:pt modelId="{2C1CBF3E-0753-499F-9ADB-C43CF2EE0079}" type="pres">
      <dgm:prSet presAssocID="{DCB29AE0-1FCA-4E1E-B892-1A048757233B}" presName="desTx" presStyleLbl="alignAccFollowNode1" presStyleIdx="2" presStyleCnt="3">
        <dgm:presLayoutVars>
          <dgm:bulletEnabled val="1"/>
        </dgm:presLayoutVars>
      </dgm:prSet>
      <dgm:spPr/>
      <dgm:t>
        <a:bodyPr/>
        <a:lstStyle/>
        <a:p>
          <a:endParaRPr lang="en-US"/>
        </a:p>
      </dgm:t>
    </dgm:pt>
  </dgm:ptLst>
  <dgm:cxnLst>
    <dgm:cxn modelId="{FEA25740-1576-404F-BF6B-DF024311E152}" type="presOf" srcId="{DD8F1530-0103-4A13-8DB7-BC513D5FCB97}" destId="{CD54EBBC-BCD5-419C-A05F-7DAAC86B1BA1}" srcOrd="0" destOrd="4" presId="urn:microsoft.com/office/officeart/2005/8/layout/hList1"/>
    <dgm:cxn modelId="{448DA593-F69C-40FC-B94A-A096C5046792}" type="presOf" srcId="{E3761539-0954-4E8F-A351-2087C4A568C9}" destId="{368BF0AC-6AD4-4497-9251-CD1F291EEC5A}" srcOrd="0" destOrd="9" presId="urn:microsoft.com/office/officeart/2005/8/layout/hList1"/>
    <dgm:cxn modelId="{898AA235-527B-495B-8C04-2C0A619E7FC9}" type="presOf" srcId="{89A9B0EB-5CD4-4915-AF90-9968CDCC7634}" destId="{368BF0AC-6AD4-4497-9251-CD1F291EEC5A}" srcOrd="0" destOrd="2" presId="urn:microsoft.com/office/officeart/2005/8/layout/hList1"/>
    <dgm:cxn modelId="{16C658A3-1587-4DFA-B08A-8B6E5715E9E7}" type="presOf" srcId="{2C734403-9E39-469F-8C82-56C2DFD1A2A4}" destId="{CD54EBBC-BCD5-419C-A05F-7DAAC86B1BA1}" srcOrd="0" destOrd="23" presId="urn:microsoft.com/office/officeart/2005/8/layout/hList1"/>
    <dgm:cxn modelId="{B2D70B49-B61F-4295-907F-6D9788FC0B64}" type="presOf" srcId="{89620E4D-F9BA-4E0A-B098-D3B7AB239007}" destId="{368BF0AC-6AD4-4497-9251-CD1F291EEC5A}" srcOrd="0" destOrd="23" presId="urn:microsoft.com/office/officeart/2005/8/layout/hList1"/>
    <dgm:cxn modelId="{273B01B5-2FC4-4118-B114-BB9A4B82CF23}" type="presOf" srcId="{DCB29AE0-1FCA-4E1E-B892-1A048757233B}" destId="{D0777A4D-F389-4179-B911-A4F848372E0E}" srcOrd="0" destOrd="0" presId="urn:microsoft.com/office/officeart/2005/8/layout/hList1"/>
    <dgm:cxn modelId="{B9F80DB7-10F5-4182-BBD6-9DA67A5A357B}" srcId="{BC877616-5863-4CB5-B5D3-AFABB84D77DB}" destId="{F7095952-A804-41E0-AFD9-F73E6229F5ED}" srcOrd="8" destOrd="0" parTransId="{4076F139-18C5-4395-B934-399971AEE3ED}" sibTransId="{D4DC948B-1CC5-492D-9981-045DD6D75E67}"/>
    <dgm:cxn modelId="{55978422-6EE9-4286-8304-1CC36CDA264F}" type="presOf" srcId="{AA61C0B9-04BD-414E-8AE2-F61D8735A266}" destId="{2C1CBF3E-0753-499F-9ADB-C43CF2EE0079}" srcOrd="0" destOrd="1" presId="urn:microsoft.com/office/officeart/2005/8/layout/hList1"/>
    <dgm:cxn modelId="{13024C1D-9B7D-4DF6-8A3D-5FF4B0A1294A}" type="presOf" srcId="{0DCE1439-303A-4573-88DA-8C09E049CE08}" destId="{2C1CBF3E-0753-499F-9ADB-C43CF2EE0079}" srcOrd="0" destOrd="6" presId="urn:microsoft.com/office/officeart/2005/8/layout/hList1"/>
    <dgm:cxn modelId="{BD309BC7-8D19-4E3C-B5FB-87839DDF888E}" srcId="{BC877616-5863-4CB5-B5D3-AFABB84D77DB}" destId="{7B287FEC-3ABE-4827-ABFF-59CB50BDB119}" srcOrd="2" destOrd="0" parTransId="{C98B6B52-D3A3-4B75-914D-1045D434A2AD}" sibTransId="{50E9C9CA-893D-40E1-BD8B-4D6FD8BF94B3}"/>
    <dgm:cxn modelId="{2962A852-245E-42C8-9E31-E0B3C63E39CD}" srcId="{BC877616-5863-4CB5-B5D3-AFABB84D77DB}" destId="{22F8A415-DB32-4B4C-AAD0-3E57DD9B633A}" srcOrd="31" destOrd="0" parTransId="{1E22AA16-2D99-480C-9554-E21661571CD5}" sibTransId="{91D46F79-3529-4A7F-9A95-85F835347381}"/>
    <dgm:cxn modelId="{1118CC10-149A-44EF-BB3B-A75186CB5F83}" type="presOf" srcId="{7AB28EAB-F9FE-4232-A593-C282B00EF3B4}" destId="{CD54EBBC-BCD5-419C-A05F-7DAAC86B1BA1}" srcOrd="0" destOrd="27" presId="urn:microsoft.com/office/officeart/2005/8/layout/hList1"/>
    <dgm:cxn modelId="{354CF81F-4A12-4D64-B356-BAF370A5E596}" srcId="{BC877616-5863-4CB5-B5D3-AFABB84D77DB}" destId="{8FEECD65-05CE-4A4E-8D18-03860E544999}" srcOrd="22" destOrd="0" parTransId="{08E0F0E7-6AA9-4E0A-B2D5-6149B0139852}" sibTransId="{704DA6DD-D2A2-4A77-89E4-97C362ABB0A8}"/>
    <dgm:cxn modelId="{CD841892-BAAC-48D9-9923-0883E02B7DC5}" srcId="{BC877616-5863-4CB5-B5D3-AFABB84D77DB}" destId="{02A73340-C3D0-494C-8AF5-6A9BD247D0C4}" srcOrd="21" destOrd="0" parTransId="{0141B712-7314-43D3-931D-9FF80583FAD6}" sibTransId="{0FAE2E60-EF03-40CF-83B9-C7BDC9B2131C}"/>
    <dgm:cxn modelId="{0A56D350-D318-46AE-933C-49B69E95BB9E}" type="presOf" srcId="{9CC9C2F8-06E0-4B25-9C75-38A87D26658B}" destId="{368BF0AC-6AD4-4497-9251-CD1F291EEC5A}" srcOrd="0" destOrd="3" presId="urn:microsoft.com/office/officeart/2005/8/layout/hList1"/>
    <dgm:cxn modelId="{31EA80D4-68C6-44F2-A750-54C78C16A8C6}" type="presOf" srcId="{C10ABF46-860E-4CBB-BC90-2AFDD1869900}" destId="{6D62A20C-0045-4D99-9C65-4F57A5710D95}" srcOrd="0" destOrd="0" presId="urn:microsoft.com/office/officeart/2005/8/layout/hList1"/>
    <dgm:cxn modelId="{EE4F3288-6805-42B0-9C7B-F7F8AE7889BD}" type="presOf" srcId="{4F9E5200-BE13-4285-846B-FD61FEB096EA}" destId="{368BF0AC-6AD4-4497-9251-CD1F291EEC5A}" srcOrd="0" destOrd="16" presId="urn:microsoft.com/office/officeart/2005/8/layout/hList1"/>
    <dgm:cxn modelId="{3FBEB320-AA2B-473A-9E43-30A88AE2B149}" type="presOf" srcId="{7D43F061-ABD6-4968-B35D-46C33A49E529}" destId="{368BF0AC-6AD4-4497-9251-CD1F291EEC5A}" srcOrd="0" destOrd="1" presId="urn:microsoft.com/office/officeart/2005/8/layout/hList1"/>
    <dgm:cxn modelId="{293B1AC9-BE6D-47AA-A334-4F207F8AC85F}" srcId="{C10ABF46-860E-4CBB-BC90-2AFDD1869900}" destId="{685C5B7B-C10F-4313-B068-0CCBAAC0048B}" srcOrd="18" destOrd="0" parTransId="{DC5FA5E4-B3B6-4271-B9C4-5ECD4487DB53}" sibTransId="{897AD683-B49A-455F-8845-2764C88EC231}"/>
    <dgm:cxn modelId="{71E7AEF3-008F-4D90-80B2-208136E7DA0A}" srcId="{C10ABF46-860E-4CBB-BC90-2AFDD1869900}" destId="{BE43767E-D413-4013-94D6-F0D9035C8F72}" srcOrd="15" destOrd="0" parTransId="{B32BF4B7-9B47-493C-8EBF-C8AB9FB6579B}" sibTransId="{3B6D152B-1A92-4CEA-812F-2C5179C724FD}"/>
    <dgm:cxn modelId="{DEF00658-6229-416D-B541-944622397F0F}" srcId="{BC877616-5863-4CB5-B5D3-AFABB84D77DB}" destId="{5975902A-2E25-47C1-85A5-99C37C2FD2B8}" srcOrd="0" destOrd="0" parTransId="{42EDC994-E49D-4F8C-B835-1824CB0ABD24}" sibTransId="{7581D7CA-EC9D-4D25-9E7D-493F2AA789B3}"/>
    <dgm:cxn modelId="{2429AB1E-0D8E-45F0-9649-E54766F832F6}" srcId="{C10ABF46-860E-4CBB-BC90-2AFDD1869900}" destId="{3EB688EE-535D-41AB-A645-F6564C6ACCC7}" srcOrd="20" destOrd="0" parTransId="{245ADF40-E785-485A-88A0-3221E618DF5E}" sibTransId="{974B74C2-8E8E-40E9-A69E-9C7BD6B54968}"/>
    <dgm:cxn modelId="{16496556-BA9E-4289-8C1D-3EF4C8400C0D}" srcId="{BC877616-5863-4CB5-B5D3-AFABB84D77DB}" destId="{E7DA1A46-BF37-413B-AA1D-58D924CD4D83}" srcOrd="28" destOrd="0" parTransId="{52037E64-BAAC-41B8-A369-F060ECB65237}" sibTransId="{3CF2F166-11BB-43FC-B308-0B00277A56DF}"/>
    <dgm:cxn modelId="{1CA12A67-BF49-4EFD-84FB-011B74B76547}" type="presOf" srcId="{ECA6F91C-05AD-4F30-8933-FA034458A56B}" destId="{CD54EBBC-BCD5-419C-A05F-7DAAC86B1BA1}" srcOrd="0" destOrd="30" presId="urn:microsoft.com/office/officeart/2005/8/layout/hList1"/>
    <dgm:cxn modelId="{B1B2F4BA-8F58-47E1-B511-E4446DA85D88}" type="presOf" srcId="{C0823FA5-F4A7-4DC7-A9A4-4CE1BC8AB1E7}" destId="{368BF0AC-6AD4-4497-9251-CD1F291EEC5A}" srcOrd="0" destOrd="12" presId="urn:microsoft.com/office/officeart/2005/8/layout/hList1"/>
    <dgm:cxn modelId="{65CF9781-DF59-415F-9E97-5DD824147B27}" srcId="{C10ABF46-860E-4CBB-BC90-2AFDD1869900}" destId="{9E8C1E11-1C9E-490E-95D0-404BA1C183B9}" srcOrd="22" destOrd="0" parTransId="{BA0997C6-E576-4D72-85C2-73E44E442DC5}" sibTransId="{B0AA094A-97EE-4527-8FEF-4CB90F9A4627}"/>
    <dgm:cxn modelId="{B5704489-B1A5-47FD-AAFC-F578B5D79CEB}" srcId="{C10ABF46-860E-4CBB-BC90-2AFDD1869900}" destId="{C7A8617E-A783-4176-9461-BF45DE57F017}" srcOrd="6" destOrd="0" parTransId="{3857E634-9518-4D95-B544-3A9EAAE58B81}" sibTransId="{72398372-773F-4AE6-AACB-3F8417C925ED}"/>
    <dgm:cxn modelId="{18931FF8-0D96-4A9B-AD04-1EA146F179BC}" type="presOf" srcId="{8022B47F-840B-4BE1-AA92-17EC0D6549F4}" destId="{368BF0AC-6AD4-4497-9251-CD1F291EEC5A}" srcOrd="0" destOrd="29" presId="urn:microsoft.com/office/officeart/2005/8/layout/hList1"/>
    <dgm:cxn modelId="{2654CEA5-9935-4AC0-A88E-E3EA7507FC78}" srcId="{C10ABF46-860E-4CBB-BC90-2AFDD1869900}" destId="{AD400284-F3F8-4505-B6FD-056039284FFB}" srcOrd="24" destOrd="0" parTransId="{E99C2AB0-AEDD-40DB-A136-906B0D78C527}" sibTransId="{1EB48C50-FC52-4A81-971D-DBC314FCD36E}"/>
    <dgm:cxn modelId="{08932834-2113-4951-B643-B3510D2B21C5}" type="presOf" srcId="{DC86EC87-7C2E-4809-B7A9-2A972C65F2A4}" destId="{368BF0AC-6AD4-4497-9251-CD1F291EEC5A}" srcOrd="0" destOrd="27" presId="urn:microsoft.com/office/officeart/2005/8/layout/hList1"/>
    <dgm:cxn modelId="{17893323-0AA5-44D2-B730-10EAF734DF98}" srcId="{C10ABF46-860E-4CBB-BC90-2AFDD1869900}" destId="{92DBB234-8C32-44C1-B8B9-6EDBCEE9D94D}" srcOrd="0" destOrd="0" parTransId="{32EE53B4-A3FE-46CB-96C5-C9ACB22D80AE}" sibTransId="{B73E616F-6740-4F31-98D3-19EB426E762B}"/>
    <dgm:cxn modelId="{71748403-0EAC-4933-85F3-C9CC2660EBB1}" srcId="{DCB29AE0-1FCA-4E1E-B892-1A048757233B}" destId="{0DCE1439-303A-4573-88DA-8C09E049CE08}" srcOrd="6" destOrd="0" parTransId="{F2312A56-B2F1-4CBB-86DE-EBAAB07938F9}" sibTransId="{501CED31-388A-4C5B-8221-F1B1793CA573}"/>
    <dgm:cxn modelId="{F0CCDE84-FCE2-4654-9BA4-A1915DA9C25A}" srcId="{C10ABF46-860E-4CBB-BC90-2AFDD1869900}" destId="{83BBCE29-A011-43DE-B5D8-9BB61DDFDFA7}" srcOrd="17" destOrd="0" parTransId="{D538A60A-D4A6-4E40-BAA9-997B3C7EB910}" sibTransId="{EDF787DA-C93F-4D2D-8582-F1BAF23C5308}"/>
    <dgm:cxn modelId="{9E266214-A5E1-4A8A-9653-FA7C4EFCAFE4}" srcId="{C10ABF46-860E-4CBB-BC90-2AFDD1869900}" destId="{74874125-7A63-41B1-8B3F-372131AD2673}" srcOrd="4" destOrd="0" parTransId="{D6C58C27-7D39-4C3A-9BFF-138E0081694D}" sibTransId="{6EDA84DC-6D91-4CB1-9727-E3CBEE40BBC2}"/>
    <dgm:cxn modelId="{60B47B5B-4736-4C67-89B9-B82488413023}" type="presOf" srcId="{20C66D1F-C845-4C79-8237-F5943D6849E4}" destId="{CD54EBBC-BCD5-419C-A05F-7DAAC86B1BA1}" srcOrd="0" destOrd="26" presId="urn:microsoft.com/office/officeart/2005/8/layout/hList1"/>
    <dgm:cxn modelId="{B83A7BAC-8C04-4FAB-AA33-A05B03519BAF}" type="presOf" srcId="{3EB688EE-535D-41AB-A645-F6564C6ACCC7}" destId="{368BF0AC-6AD4-4497-9251-CD1F291EEC5A}" srcOrd="0" destOrd="20" presId="urn:microsoft.com/office/officeart/2005/8/layout/hList1"/>
    <dgm:cxn modelId="{C1A65D61-3829-4CFB-AB09-4679F7D0587C}" srcId="{BC877616-5863-4CB5-B5D3-AFABB84D77DB}" destId="{2C734403-9E39-469F-8C82-56C2DFD1A2A4}" srcOrd="23" destOrd="0" parTransId="{A79AF071-C364-4A75-9F7E-03CFEA15F7F2}" sibTransId="{10129892-466C-4789-B8DF-91F0B5198FA8}"/>
    <dgm:cxn modelId="{FF4433AD-92D7-4FD2-9E07-4DE237CE337B}" type="presOf" srcId="{9E8C1E11-1C9E-490E-95D0-404BA1C183B9}" destId="{368BF0AC-6AD4-4497-9251-CD1F291EEC5A}" srcOrd="0" destOrd="22" presId="urn:microsoft.com/office/officeart/2005/8/layout/hList1"/>
    <dgm:cxn modelId="{A94E085D-10C1-4196-ABA8-B758901E01E0}" srcId="{BC877616-5863-4CB5-B5D3-AFABB84D77DB}" destId="{BD4C4A17-9DB4-4602-ADB0-481CF3C39980}" srcOrd="18" destOrd="0" parTransId="{574D7853-7AE0-41E9-99ED-63C297E10ABF}" sibTransId="{9B9DB076-1931-4FF7-AC80-9F1874BAA203}"/>
    <dgm:cxn modelId="{E43E4C6F-E699-4B0F-AE6E-B98B9CAE9CBD}" srcId="{C10ABF46-860E-4CBB-BC90-2AFDD1869900}" destId="{E7389C8E-6BCF-49ED-96E8-91B6B18D911E}" srcOrd="28" destOrd="0" parTransId="{0DE639B6-2CFA-42F2-9DDA-581E2E6732C0}" sibTransId="{097E0C57-D6EB-40BA-95CB-D7768FE7BDDF}"/>
    <dgm:cxn modelId="{7192EFA0-59BB-4FE9-ADB8-3A5E6FA116F3}" srcId="{C10ABF46-860E-4CBB-BC90-2AFDD1869900}" destId="{096F0B25-2916-4F3A-969F-A14490E7413E}" srcOrd="11" destOrd="0" parTransId="{7AF63C23-A441-4392-A7B8-4E58E60493AB}" sibTransId="{B3A4FAC3-17CE-4477-A413-A6050CEC3868}"/>
    <dgm:cxn modelId="{26F30356-0CBD-406B-B20A-6741CCA55B75}" type="presOf" srcId="{0E58A5D5-F251-4191-93C1-8C5C99B51700}" destId="{CD54EBBC-BCD5-419C-A05F-7DAAC86B1BA1}" srcOrd="0" destOrd="9" presId="urn:microsoft.com/office/officeart/2005/8/layout/hList1"/>
    <dgm:cxn modelId="{B20EC133-05D1-4C50-A982-9EE0FDB68604}" srcId="{BC877616-5863-4CB5-B5D3-AFABB84D77DB}" destId="{3FE7130E-5CA7-4F00-812F-60CE5AEDDD6C}" srcOrd="24" destOrd="0" parTransId="{22D0EABE-8DCD-473B-826F-EC9905975442}" sibTransId="{C1DF33CE-9179-4929-B0A0-A470B0842CB2}"/>
    <dgm:cxn modelId="{29BABDAB-6AB2-4336-94D6-3F28EE17721D}" type="presOf" srcId="{22F8A415-DB32-4B4C-AAD0-3E57DD9B633A}" destId="{CD54EBBC-BCD5-419C-A05F-7DAAC86B1BA1}" srcOrd="0" destOrd="31" presId="urn:microsoft.com/office/officeart/2005/8/layout/hList1"/>
    <dgm:cxn modelId="{764323D3-4B12-43FC-9475-2C78FA8EA691}" srcId="{BC877616-5863-4CB5-B5D3-AFABB84D77DB}" destId="{31EA07E5-E93A-4A06-BD67-A6CF4440F7AD}" srcOrd="32" destOrd="0" parTransId="{478BC297-A0C5-422D-BAE4-9C742BF1A888}" sibTransId="{3A20BBB6-8112-45A0-A677-9809E379044B}"/>
    <dgm:cxn modelId="{9259217A-1EBC-4860-B545-4A596EA4FC63}" srcId="{DCB29AE0-1FCA-4E1E-B892-1A048757233B}" destId="{05AA7753-857E-4AAD-A64B-140244847392}" srcOrd="0" destOrd="0" parTransId="{81C82C6E-96A2-4611-BC5A-DF173E8EB495}" sibTransId="{D584D445-AF20-414C-B48D-5AD720B12E9B}"/>
    <dgm:cxn modelId="{889C9D7A-8701-4C05-A866-37AD5C28A02A}" type="presOf" srcId="{E7389C8E-6BCF-49ED-96E8-91B6B18D911E}" destId="{368BF0AC-6AD4-4497-9251-CD1F291EEC5A}" srcOrd="0" destOrd="28" presId="urn:microsoft.com/office/officeart/2005/8/layout/hList1"/>
    <dgm:cxn modelId="{0C7A72BF-8A16-4916-8FC3-4105CA98AE55}" type="presOf" srcId="{E7DA1A46-BF37-413B-AA1D-58D924CD4D83}" destId="{CD54EBBC-BCD5-419C-A05F-7DAAC86B1BA1}" srcOrd="0" destOrd="28" presId="urn:microsoft.com/office/officeart/2005/8/layout/hList1"/>
    <dgm:cxn modelId="{90119DFC-D1B0-4365-9DB3-89609FB103FB}" srcId="{BC877616-5863-4CB5-B5D3-AFABB84D77DB}" destId="{DEFE0A34-3B84-401C-B15A-D4A2A17D09BE}" srcOrd="3" destOrd="0" parTransId="{66483909-174D-45B9-8429-6C1D6BD92225}" sibTransId="{07EB8791-B9DD-4DB4-A0E6-28D0347594E2}"/>
    <dgm:cxn modelId="{B0194C29-AB45-40B9-AC62-900D2808BCEF}" type="presOf" srcId="{49BB3BBC-6BDA-4705-AEF2-CAB4301EDCBF}" destId="{CD54EBBC-BCD5-419C-A05F-7DAAC86B1BA1}" srcOrd="0" destOrd="7" presId="urn:microsoft.com/office/officeart/2005/8/layout/hList1"/>
    <dgm:cxn modelId="{DCF3E618-4FDD-4348-80A8-21FF8810B53C}" srcId="{C10ABF46-860E-4CBB-BC90-2AFDD1869900}" destId="{8022B47F-840B-4BE1-AA92-17EC0D6549F4}" srcOrd="29" destOrd="0" parTransId="{90D7BA02-F0C9-4CFF-AD34-FCD99EC0694D}" sibTransId="{9F9C4286-6724-499C-A803-32439E32F6CE}"/>
    <dgm:cxn modelId="{563D5BC7-BFBE-4995-98E1-D1C89F8D242B}" type="presOf" srcId="{352E125F-D9FA-482D-952C-A2A2E9C0EE72}" destId="{368BF0AC-6AD4-4497-9251-CD1F291EEC5A}" srcOrd="0" destOrd="8" presId="urn:microsoft.com/office/officeart/2005/8/layout/hList1"/>
    <dgm:cxn modelId="{18BC2520-9945-4415-BA87-E08B66572276}" type="presOf" srcId="{7859E7F1-A7E7-48F1-9398-D542DC647090}" destId="{CD54EBBC-BCD5-419C-A05F-7DAAC86B1BA1}" srcOrd="0" destOrd="17" presId="urn:microsoft.com/office/officeart/2005/8/layout/hList1"/>
    <dgm:cxn modelId="{D602F224-7392-4180-85D7-F0CD581A5E40}" type="presOf" srcId="{14237454-6C6A-4E5C-88B6-E7A35B7BC023}" destId="{CD54EBBC-BCD5-419C-A05F-7DAAC86B1BA1}" srcOrd="0" destOrd="10" presId="urn:microsoft.com/office/officeart/2005/8/layout/hList1"/>
    <dgm:cxn modelId="{512EBE3B-0EB3-4252-A12E-658FC0503E06}" type="presOf" srcId="{2CE3665C-ED0E-4F51-A527-3FC91D6EE3CB}" destId="{CD54EBBC-BCD5-419C-A05F-7DAAC86B1BA1}" srcOrd="0" destOrd="14" presId="urn:microsoft.com/office/officeart/2005/8/layout/hList1"/>
    <dgm:cxn modelId="{56BF9AA5-F30C-4A4C-946C-723E75A65C77}" srcId="{BC877616-5863-4CB5-B5D3-AFABB84D77DB}" destId="{7AB28EAB-F9FE-4232-A593-C282B00EF3B4}" srcOrd="27" destOrd="0" parTransId="{D7A6C969-1564-4711-A6EF-57C0BBD5D62E}" sibTransId="{88F0CEBF-406B-41A5-866B-1E6516491215}"/>
    <dgm:cxn modelId="{BF53AD4A-86F0-4DC9-8742-ED836B1C3E07}" srcId="{C10ABF46-860E-4CBB-BC90-2AFDD1869900}" destId="{E3761539-0954-4E8F-A351-2087C4A568C9}" srcOrd="9" destOrd="0" parTransId="{ADE8B0E6-BF8E-498A-9AD4-025CF0E03C83}" sibTransId="{A941B34C-3EA4-4C68-9043-627BA73B4E00}"/>
    <dgm:cxn modelId="{4B0086FB-515F-4EBD-AEE6-6B711EB2087D}" srcId="{C10ABF46-860E-4CBB-BC90-2AFDD1869900}" destId="{12CEE2CD-FDF3-4DFF-9662-93B0BA0D5FD3}" srcOrd="21" destOrd="0" parTransId="{A0DB1DA8-1BB7-42E0-A826-54979E06BDC0}" sibTransId="{FC0D7657-F0CA-49E4-8BFB-64014994030E}"/>
    <dgm:cxn modelId="{9ACAFDE7-D173-4E7E-839F-6639FF85F637}" type="presOf" srcId="{8F872E33-6B41-4EE6-8738-A0A9626A8042}" destId="{2C1CBF3E-0753-499F-9ADB-C43CF2EE0079}" srcOrd="0" destOrd="3" presId="urn:microsoft.com/office/officeart/2005/8/layout/hList1"/>
    <dgm:cxn modelId="{10C7CB20-E947-4E70-A1BD-C36ED2453866}" srcId="{BC877616-5863-4CB5-B5D3-AFABB84D77DB}" destId="{36E6027B-8C7C-4726-AEB4-F1BB0A4EB65F}" srcOrd="6" destOrd="0" parTransId="{68D535E7-B25D-4ECC-B3B4-276112D3ABAB}" sibTransId="{31A1B2A0-B6B2-4FD3-AE4E-F13F93B9EB18}"/>
    <dgm:cxn modelId="{CE1E8E73-D1A5-4EF3-89B6-AD5355E5541E}" type="presOf" srcId="{04FE0C63-A805-4B98-9D7D-4AFFBBDA8A85}" destId="{CD54EBBC-BCD5-419C-A05F-7DAAC86B1BA1}" srcOrd="0" destOrd="25" presId="urn:microsoft.com/office/officeart/2005/8/layout/hList1"/>
    <dgm:cxn modelId="{A6650F9A-B750-4869-BAD9-B3E3D255F5BE}" srcId="{DAA760EB-3776-4A6A-A473-8DEC1EEE29C4}" destId="{DCB29AE0-1FCA-4E1E-B892-1A048757233B}" srcOrd="2" destOrd="0" parTransId="{5762D571-46B2-4E77-9C2F-2516AC86A0CB}" sibTransId="{0567A22D-88E2-4C1D-9229-BAF91CECAEC0}"/>
    <dgm:cxn modelId="{A8B8F0AD-4D01-4486-87FF-0635FAF3951A}" srcId="{C10ABF46-860E-4CBB-BC90-2AFDD1869900}" destId="{89620E4D-F9BA-4E0A-B098-D3B7AB239007}" srcOrd="23" destOrd="0" parTransId="{AAA0A100-64ED-4DE8-92ED-1501F0C008A6}" sibTransId="{7F4F5F30-59BD-4C0B-9851-01F25EA100FF}"/>
    <dgm:cxn modelId="{F0EEA28E-7334-4EB2-8074-E1DC7B5A3134}" type="presOf" srcId="{C9754299-60D2-47A0-8191-732271D6C46D}" destId="{CD54EBBC-BCD5-419C-A05F-7DAAC86B1BA1}" srcOrd="0" destOrd="5" presId="urn:microsoft.com/office/officeart/2005/8/layout/hList1"/>
    <dgm:cxn modelId="{D5CFA140-B9DB-4BAC-90ED-021A58A46F29}" srcId="{C10ABF46-860E-4CBB-BC90-2AFDD1869900}" destId="{352E125F-D9FA-482D-952C-A2A2E9C0EE72}" srcOrd="8" destOrd="0" parTransId="{387639EF-FBCD-4DC7-AED3-8FC4D57CF9AB}" sibTransId="{9A676593-8140-487E-AA35-72513A93EDD6}"/>
    <dgm:cxn modelId="{76769DDC-4DD4-4791-88EF-750DC2A8F013}" type="presOf" srcId="{7E51D85C-1893-44F1-98DA-00C1B69018D5}" destId="{368BF0AC-6AD4-4497-9251-CD1F291EEC5A}" srcOrd="0" destOrd="25" presId="urn:microsoft.com/office/officeart/2005/8/layout/hList1"/>
    <dgm:cxn modelId="{685DE045-8150-49CA-99F0-2D65D709B7AC}" srcId="{BC877616-5863-4CB5-B5D3-AFABB84D77DB}" destId="{10164B56-0ADE-4C6E-A023-D276EB5497FD}" srcOrd="13" destOrd="0" parTransId="{542045C7-01EF-4EC2-8771-A226F998267D}" sibTransId="{0299E339-85E7-40E1-85DB-480E5D5AA548}"/>
    <dgm:cxn modelId="{21CB7BCF-3670-43E4-BDE7-912B4B966F08}" type="presOf" srcId="{DF259FCF-1C2B-4ABD-B6E9-5E18178A9350}" destId="{368BF0AC-6AD4-4497-9251-CD1F291EEC5A}" srcOrd="0" destOrd="13" presId="urn:microsoft.com/office/officeart/2005/8/layout/hList1"/>
    <dgm:cxn modelId="{C6D3D2BC-E817-428A-9B35-2C31399E4018}" srcId="{C10ABF46-860E-4CBB-BC90-2AFDD1869900}" destId="{C0823FA5-F4A7-4DC7-A9A4-4CE1BC8AB1E7}" srcOrd="12" destOrd="0" parTransId="{3F07BBBB-98E9-4513-956F-91DF25AFD478}" sibTransId="{32338499-43C3-4023-B4CB-B7FE31B564A7}"/>
    <dgm:cxn modelId="{BB9930A4-80C2-4781-9976-87563D42F84E}" srcId="{DCB29AE0-1FCA-4E1E-B892-1A048757233B}" destId="{AA61C0B9-04BD-414E-8AE2-F61D8735A266}" srcOrd="1" destOrd="0" parTransId="{C8D71BEF-7029-4477-94D3-3E5321ECD978}" sibTransId="{A3E02CFC-B42D-411F-85C2-9BE25887EF95}"/>
    <dgm:cxn modelId="{347AEBE7-F500-40E1-A3CD-2E39A332FFF8}" srcId="{C10ABF46-860E-4CBB-BC90-2AFDD1869900}" destId="{81E4F2AB-745B-4696-85E9-88FF89846DEE}" srcOrd="5" destOrd="0" parTransId="{3F2B7A46-AE3E-4741-8B2B-2F75ADA7C8C0}" sibTransId="{F85BCA2B-0035-4516-8343-83344C8B827F}"/>
    <dgm:cxn modelId="{B2449D12-5AA5-4709-8C5A-BB56AC694638}" srcId="{BC877616-5863-4CB5-B5D3-AFABB84D77DB}" destId="{C3A6A731-4C23-4914-8F10-E45F823C05D9}" srcOrd="12" destOrd="0" parTransId="{768D1A70-F7DF-4F0C-A148-DE9703733756}" sibTransId="{9D08B9C9-416C-4A88-8709-4CF778504095}"/>
    <dgm:cxn modelId="{A807CF16-76A3-470B-92F9-DA51C4D6A92A}" srcId="{C10ABF46-860E-4CBB-BC90-2AFDD1869900}" destId="{CD49D028-CAA2-4E9F-8B2F-6B33FDA3FBF3}" srcOrd="7" destOrd="0" parTransId="{E1C47A16-A63F-45DD-A17F-1BF0ED78AB0B}" sibTransId="{A4DF82E2-B0F7-47C8-8965-622A3AA1B322}"/>
    <dgm:cxn modelId="{12278F27-AC02-492C-B64E-3D5EE937AEB9}" type="presOf" srcId="{74874125-7A63-41B1-8B3F-372131AD2673}" destId="{368BF0AC-6AD4-4497-9251-CD1F291EEC5A}" srcOrd="0" destOrd="4" presId="urn:microsoft.com/office/officeart/2005/8/layout/hList1"/>
    <dgm:cxn modelId="{43C61542-260C-4B30-855C-9FC9FA3A9746}" type="presOf" srcId="{36E6027B-8C7C-4726-AEB4-F1BB0A4EB65F}" destId="{CD54EBBC-BCD5-419C-A05F-7DAAC86B1BA1}" srcOrd="0" destOrd="6" presId="urn:microsoft.com/office/officeart/2005/8/layout/hList1"/>
    <dgm:cxn modelId="{531416D5-4534-49B9-A2D9-238B5E9AFE38}" type="presOf" srcId="{2E32CCAC-587B-446A-A42B-AB7BCA9CECCC}" destId="{CD54EBBC-BCD5-419C-A05F-7DAAC86B1BA1}" srcOrd="0" destOrd="33" presId="urn:microsoft.com/office/officeart/2005/8/layout/hList1"/>
    <dgm:cxn modelId="{96CB1533-A329-457E-BF9D-76D491FC86BE}" srcId="{BC877616-5863-4CB5-B5D3-AFABB84D77DB}" destId="{DD8F1530-0103-4A13-8DB7-BC513D5FCB97}" srcOrd="4" destOrd="0" parTransId="{486E5ECC-C261-4D06-B5D9-96FF28A400E8}" sibTransId="{84DE315D-F6C2-4AD1-8FDC-FC1B968A48C8}"/>
    <dgm:cxn modelId="{3BBCB4B8-2DEF-4B2A-8C0A-4C8FB39EE37D}" type="presOf" srcId="{F7095952-A804-41E0-AFD9-F73E6229F5ED}" destId="{CD54EBBC-BCD5-419C-A05F-7DAAC86B1BA1}" srcOrd="0" destOrd="8" presId="urn:microsoft.com/office/officeart/2005/8/layout/hList1"/>
    <dgm:cxn modelId="{6BC5C6C7-7429-4B79-9A21-3B828ADFAD1E}" type="presOf" srcId="{CD49D028-CAA2-4E9F-8B2F-6B33FDA3FBF3}" destId="{368BF0AC-6AD4-4497-9251-CD1F291EEC5A}" srcOrd="0" destOrd="7" presId="urn:microsoft.com/office/officeart/2005/8/layout/hList1"/>
    <dgm:cxn modelId="{D6730129-358C-4E7C-B7A4-1A8B83EC5D9D}" type="presOf" srcId="{AD27C426-102D-4C5F-B6CA-A4D876C48E7E}" destId="{CD54EBBC-BCD5-419C-A05F-7DAAC86B1BA1}" srcOrd="0" destOrd="1" presId="urn:microsoft.com/office/officeart/2005/8/layout/hList1"/>
    <dgm:cxn modelId="{8103786A-A6F6-45ED-BF21-150F6369F1D9}" type="presOf" srcId="{AD400284-F3F8-4505-B6FD-056039284FFB}" destId="{368BF0AC-6AD4-4497-9251-CD1F291EEC5A}" srcOrd="0" destOrd="24" presId="urn:microsoft.com/office/officeart/2005/8/layout/hList1"/>
    <dgm:cxn modelId="{0DE40FD2-9DCF-419D-96BF-478676260CAE}" srcId="{C10ABF46-860E-4CBB-BC90-2AFDD1869900}" destId="{3AE0500E-9082-4A0C-8009-7DCC9744DBEB}" srcOrd="19" destOrd="0" parTransId="{DBDC43E6-CD69-4CC4-94DE-C04601A7AF4C}" sibTransId="{141A0B29-F35C-49DE-9986-EF64E4969C49}"/>
    <dgm:cxn modelId="{4C058E7B-CE9A-4F5C-8941-4395B77A9C7F}" srcId="{C10ABF46-860E-4CBB-BC90-2AFDD1869900}" destId="{7E51D85C-1893-44F1-98DA-00C1B69018D5}" srcOrd="25" destOrd="0" parTransId="{B41642CF-D69E-412F-BFD5-75F2F2474B72}" sibTransId="{BFB03F20-E8DD-41FC-A996-D174A83D1D78}"/>
    <dgm:cxn modelId="{CDB4AB04-C35D-4BBA-B1EC-232A1B7CA5B4}" srcId="{BC877616-5863-4CB5-B5D3-AFABB84D77DB}" destId="{0E58A5D5-F251-4191-93C1-8C5C99B51700}" srcOrd="9" destOrd="0" parTransId="{83D578AB-58A1-42C2-8C6C-75C469049CE1}" sibTransId="{2452F3BA-1B95-4FD0-91B5-A50E3368E60F}"/>
    <dgm:cxn modelId="{89ED6557-F5EE-466B-AC31-A160F8F190DC}" type="presOf" srcId="{8FEECD65-05CE-4A4E-8D18-03860E544999}" destId="{CD54EBBC-BCD5-419C-A05F-7DAAC86B1BA1}" srcOrd="0" destOrd="22" presId="urn:microsoft.com/office/officeart/2005/8/layout/hList1"/>
    <dgm:cxn modelId="{841DA640-17DC-436C-9410-A18636152BBD}" type="presOf" srcId="{3AE0500E-9082-4A0C-8009-7DCC9744DBEB}" destId="{368BF0AC-6AD4-4497-9251-CD1F291EEC5A}" srcOrd="0" destOrd="19" presId="urn:microsoft.com/office/officeart/2005/8/layout/hList1"/>
    <dgm:cxn modelId="{5C1BBBEA-AC3A-4F52-9AB4-74021FDAF920}" srcId="{C10ABF46-860E-4CBB-BC90-2AFDD1869900}" destId="{7D43F061-ABD6-4968-B35D-46C33A49E529}" srcOrd="1" destOrd="0" parTransId="{ED396966-ADFC-4770-923C-DD40338BB8FC}" sibTransId="{19EC7E2E-1199-40AC-8FEE-0D0026085B62}"/>
    <dgm:cxn modelId="{2C876D73-86EC-4056-80A1-862578D896C8}" srcId="{DAA760EB-3776-4A6A-A473-8DEC1EEE29C4}" destId="{BC877616-5863-4CB5-B5D3-AFABB84D77DB}" srcOrd="1" destOrd="0" parTransId="{B60801B6-F6F6-4212-B0E3-8C85FBE8D7FA}" sibTransId="{208A204C-FFD3-4D7D-B960-B2EB19FE7D04}"/>
    <dgm:cxn modelId="{0DDA1E88-2B4F-48B0-B2B4-7433217335BE}" srcId="{BC877616-5863-4CB5-B5D3-AFABB84D77DB}" destId="{ECA6F91C-05AD-4F30-8933-FA034458A56B}" srcOrd="30" destOrd="0" parTransId="{763A3E47-E966-43ED-B2EC-345725B61E0E}" sibTransId="{207B51A2-6A72-4FB6-A683-74AA91523024}"/>
    <dgm:cxn modelId="{1102FE98-D9E5-4586-94F8-16F30CFC2071}" srcId="{C10ABF46-860E-4CBB-BC90-2AFDD1869900}" destId="{215475A8-4D1B-48ED-8AE0-95B054E92513}" srcOrd="14" destOrd="0" parTransId="{5F792E6C-28A0-47A4-8DBF-8F1F3D1FC19E}" sibTransId="{3157F5A3-6F80-4BD3-8844-C9F8C5463879}"/>
    <dgm:cxn modelId="{835A07FD-5B4D-43AA-8DFC-5A6979464B18}" srcId="{DCB29AE0-1FCA-4E1E-B892-1A048757233B}" destId="{8F872E33-6B41-4EE6-8738-A0A9626A8042}" srcOrd="3" destOrd="0" parTransId="{35713989-FC59-4D4F-9CC1-4228BB5872D3}" sibTransId="{F79E4873-1084-492D-82D2-F856A1935C6D}"/>
    <dgm:cxn modelId="{711394A5-B058-41F1-9722-D8D97D852D87}" srcId="{BC877616-5863-4CB5-B5D3-AFABB84D77DB}" destId="{2E32CCAC-587B-446A-A42B-AB7BCA9CECCC}" srcOrd="33" destOrd="0" parTransId="{F5B58356-FFB5-4F68-BA43-5ADB86B72E58}" sibTransId="{FFA2E8DB-C793-424A-880B-969CC821849F}"/>
    <dgm:cxn modelId="{FBF19720-1995-4EC2-8681-B697F5994A8A}" srcId="{C10ABF46-860E-4CBB-BC90-2AFDD1869900}" destId="{DC86EC87-7C2E-4809-B7A9-2A972C65F2A4}" srcOrd="27" destOrd="0" parTransId="{9C56D799-0BC9-47A5-A8D4-279B1FF5C18F}" sibTransId="{223D3E6A-FC88-42C6-AB50-E664CC2BB850}"/>
    <dgm:cxn modelId="{66161C77-CFA8-4EC2-9691-43E1EF3BAA7A}" srcId="{C10ABF46-860E-4CBB-BC90-2AFDD1869900}" destId="{9CC9C2F8-06E0-4B25-9C75-38A87D26658B}" srcOrd="3" destOrd="0" parTransId="{2DFD7775-9750-4942-958F-99DEF829DE38}" sibTransId="{D371C74F-ACE0-4B14-B458-ADD17AABF3B4}"/>
    <dgm:cxn modelId="{5116D1D4-4CF6-481D-AB4F-CA4A4A9F3E13}" type="presOf" srcId="{096F0B25-2916-4F3A-969F-A14490E7413E}" destId="{368BF0AC-6AD4-4497-9251-CD1F291EEC5A}" srcOrd="0" destOrd="11" presId="urn:microsoft.com/office/officeart/2005/8/layout/hList1"/>
    <dgm:cxn modelId="{41E1D02F-3E33-40B1-B1FC-7F58AC52B038}" type="presOf" srcId="{DAA760EB-3776-4A6A-A473-8DEC1EEE29C4}" destId="{F16C7165-7833-47D1-9E80-D699699A68EA}" srcOrd="0" destOrd="0" presId="urn:microsoft.com/office/officeart/2005/8/layout/hList1"/>
    <dgm:cxn modelId="{FEA19832-1ED1-4BC2-82F6-D372AFE4E451}" srcId="{BC877616-5863-4CB5-B5D3-AFABB84D77DB}" destId="{EF621F6A-C7DA-4D9A-9AAE-D67F6CCF0B1A}" srcOrd="19" destOrd="0" parTransId="{72759549-0E68-43A8-84E1-B295208EA8D9}" sibTransId="{63704E99-C2C1-40DB-A45B-326E348E8B2E}"/>
    <dgm:cxn modelId="{BE163E15-BE4B-4244-9F34-2F9946447696}" type="presOf" srcId="{BD4C4A17-9DB4-4602-ADB0-481CF3C39980}" destId="{CD54EBBC-BCD5-419C-A05F-7DAAC86B1BA1}" srcOrd="0" destOrd="18" presId="urn:microsoft.com/office/officeart/2005/8/layout/hList1"/>
    <dgm:cxn modelId="{F24BD264-2B18-48FD-8DA7-B18E959B627B}" type="presOf" srcId="{C3A6A731-4C23-4914-8F10-E45F823C05D9}" destId="{CD54EBBC-BCD5-419C-A05F-7DAAC86B1BA1}" srcOrd="0" destOrd="12" presId="urn:microsoft.com/office/officeart/2005/8/layout/hList1"/>
    <dgm:cxn modelId="{E3AFCDFD-D766-4837-995A-AF9D96ADD9E4}" type="presOf" srcId="{BE43767E-D413-4013-94D6-F0D9035C8F72}" destId="{368BF0AC-6AD4-4497-9251-CD1F291EEC5A}" srcOrd="0" destOrd="15" presId="urn:microsoft.com/office/officeart/2005/8/layout/hList1"/>
    <dgm:cxn modelId="{6926A678-1E10-452C-BF1A-B529E8E24BFD}" type="presOf" srcId="{7C09F300-724F-4798-B733-7A0A7125F18B}" destId="{CD54EBBC-BCD5-419C-A05F-7DAAC86B1BA1}" srcOrd="0" destOrd="16" presId="urn:microsoft.com/office/officeart/2005/8/layout/hList1"/>
    <dgm:cxn modelId="{5E3618FA-4195-4878-B187-7BC9A93C4B43}" type="presOf" srcId="{9E1782B6-3B34-4AEB-9F3C-B45FDC0CDEA4}" destId="{CD54EBBC-BCD5-419C-A05F-7DAAC86B1BA1}" srcOrd="0" destOrd="15" presId="urn:microsoft.com/office/officeart/2005/8/layout/hList1"/>
    <dgm:cxn modelId="{59E52E07-2DF9-44AC-8059-873AF9D1AE0E}" type="presOf" srcId="{685C5B7B-C10F-4313-B068-0CCBAAC0048B}" destId="{368BF0AC-6AD4-4497-9251-CD1F291EEC5A}" srcOrd="0" destOrd="18" presId="urn:microsoft.com/office/officeart/2005/8/layout/hList1"/>
    <dgm:cxn modelId="{D59008BC-0CAD-4D16-957C-85C289E95336}" srcId="{C10ABF46-860E-4CBB-BC90-2AFDD1869900}" destId="{4F9E5200-BE13-4285-846B-FD61FEB096EA}" srcOrd="16" destOrd="0" parTransId="{D1DF41CB-F245-4D4A-AF1F-9F16B12C9D64}" sibTransId="{7DC07D72-1A07-4FAB-90E3-B09448F06E4C}"/>
    <dgm:cxn modelId="{72C43B66-B970-409A-94FB-F44C856ADD63}" type="presOf" srcId="{83BBCE29-A011-43DE-B5D8-9BB61DDFDFA7}" destId="{368BF0AC-6AD4-4497-9251-CD1F291EEC5A}" srcOrd="0" destOrd="17" presId="urn:microsoft.com/office/officeart/2005/8/layout/hList1"/>
    <dgm:cxn modelId="{87FFF3CE-FEB8-4EE0-87FF-B1A56C4E86C8}" type="presOf" srcId="{DEFE0A34-3B84-401C-B15A-D4A2A17D09BE}" destId="{CD54EBBC-BCD5-419C-A05F-7DAAC86B1BA1}" srcOrd="0" destOrd="3" presId="urn:microsoft.com/office/officeart/2005/8/layout/hList1"/>
    <dgm:cxn modelId="{A6451393-46BC-43FD-97CE-3D466254388B}" type="presOf" srcId="{6CEA7BF2-2BE6-43C7-93EC-B5CFF85C9558}" destId="{CD54EBBC-BCD5-419C-A05F-7DAAC86B1BA1}" srcOrd="0" destOrd="11" presId="urn:microsoft.com/office/officeart/2005/8/layout/hList1"/>
    <dgm:cxn modelId="{49525901-A1DC-4325-A82A-E839188F6692}" srcId="{BC877616-5863-4CB5-B5D3-AFABB84D77DB}" destId="{B9D03E6E-86FB-474D-8EC6-54BF38DB1CE7}" srcOrd="29" destOrd="0" parTransId="{C80CEF6E-A80B-4957-8F84-51E7543A8DAE}" sibTransId="{A903906E-E46B-4FE6-B2A1-A935F0DEAA2F}"/>
    <dgm:cxn modelId="{352782DB-6EE6-428A-871B-CCAF6C16D026}" type="presOf" srcId="{31EA07E5-E93A-4A06-BD67-A6CF4440F7AD}" destId="{CD54EBBC-BCD5-419C-A05F-7DAAC86B1BA1}" srcOrd="0" destOrd="32" presId="urn:microsoft.com/office/officeart/2005/8/layout/hList1"/>
    <dgm:cxn modelId="{2631958C-8316-4C13-A6EE-5DBF41057A88}" srcId="{BC877616-5863-4CB5-B5D3-AFABB84D77DB}" destId="{AD27C426-102D-4C5F-B6CA-A4D876C48E7E}" srcOrd="1" destOrd="0" parTransId="{35EC2670-36FF-42E7-9222-B5362B04FE5A}" sibTransId="{18C5461B-435B-4A70-8DFE-0754A0A8C5A0}"/>
    <dgm:cxn modelId="{0DCF66B6-6CCC-4EC7-BC9F-8D8E56818E7A}" type="presOf" srcId="{BC877616-5863-4CB5-B5D3-AFABB84D77DB}" destId="{E7C780DE-B6DB-4299-A57E-93F16092E2FE}" srcOrd="0" destOrd="0" presId="urn:microsoft.com/office/officeart/2005/8/layout/hList1"/>
    <dgm:cxn modelId="{D43A3C47-107A-434D-8CA2-F449CF8BC093}" srcId="{BC877616-5863-4CB5-B5D3-AFABB84D77DB}" destId="{7C09F300-724F-4798-B733-7A0A7125F18B}" srcOrd="16" destOrd="0" parTransId="{EE981A3F-C5E5-4203-814E-1227E49233B6}" sibTransId="{D4C743FD-7E7C-4FB6-B2E1-0CC2ADE1D8F8}"/>
    <dgm:cxn modelId="{D55C7AD5-D68B-4137-9C4D-B14B780F3E80}" type="presOf" srcId="{0A383203-2BF4-4DF3-8969-DC4A7BEEF2F9}" destId="{2C1CBF3E-0753-499F-9ADB-C43CF2EE0079}" srcOrd="0" destOrd="4" presId="urn:microsoft.com/office/officeart/2005/8/layout/hList1"/>
    <dgm:cxn modelId="{77F3B287-2C9E-4557-9018-69297205E486}" srcId="{C10ABF46-860E-4CBB-BC90-2AFDD1869900}" destId="{561DE8EC-7CC5-4855-8D85-4C3A936951BB}" srcOrd="10" destOrd="0" parTransId="{DE7D270F-87F5-44C7-8C4C-7645FC4331B1}" sibTransId="{C01F5AB1-F26D-4653-9B6E-F90AD3EC2EDC}"/>
    <dgm:cxn modelId="{1D60CA8F-81B4-48DE-B02A-F5B5BC54BD40}" srcId="{DCB29AE0-1FCA-4E1E-B892-1A048757233B}" destId="{E1B9C32A-E3BD-480A-A6A1-3344AC8F79E5}" srcOrd="2" destOrd="0" parTransId="{00EEC6AD-ECAC-4EC0-B249-993660BBB2FE}" sibTransId="{52692DC4-D1A0-4831-B35E-0A2AA172428D}"/>
    <dgm:cxn modelId="{336E5FA9-928D-462D-AC41-1FE38FA1E57E}" srcId="{BC877616-5863-4CB5-B5D3-AFABB84D77DB}" destId="{7859E7F1-A7E7-48F1-9398-D542DC647090}" srcOrd="17" destOrd="0" parTransId="{EDC9E97D-A1EB-4E7A-97D9-B1F709E110EF}" sibTransId="{2D9FB2DB-CEDC-4820-9FB6-ACDD5D49318B}"/>
    <dgm:cxn modelId="{E10A6915-FC8A-4F9D-980F-D68F0D2BE382}" srcId="{BC877616-5863-4CB5-B5D3-AFABB84D77DB}" destId="{14237454-6C6A-4E5C-88B6-E7A35B7BC023}" srcOrd="10" destOrd="0" parTransId="{E10A3B25-595D-448B-BEF8-10B8E8F9A36A}" sibTransId="{81A62F83-AD62-4C0B-B457-ECCCD188D8C8}"/>
    <dgm:cxn modelId="{B43DBD6A-3010-4F51-91E0-F0E7EA74BB4A}" type="presOf" srcId="{10164B56-0ADE-4C6E-A023-D276EB5497FD}" destId="{CD54EBBC-BCD5-419C-A05F-7DAAC86B1BA1}" srcOrd="0" destOrd="13" presId="urn:microsoft.com/office/officeart/2005/8/layout/hList1"/>
    <dgm:cxn modelId="{39EAA419-77CD-4EFB-BAA3-D2C1F6703FC4}" type="presOf" srcId="{02A73340-C3D0-494C-8AF5-6A9BD247D0C4}" destId="{CD54EBBC-BCD5-419C-A05F-7DAAC86B1BA1}" srcOrd="0" destOrd="21" presId="urn:microsoft.com/office/officeart/2005/8/layout/hList1"/>
    <dgm:cxn modelId="{1A06D423-9410-407C-AAA4-657D84B7A470}" type="presOf" srcId="{232E7E57-E383-4D9A-BEED-D669E55D81EA}" destId="{2C1CBF3E-0753-499F-9ADB-C43CF2EE0079}" srcOrd="0" destOrd="5" presId="urn:microsoft.com/office/officeart/2005/8/layout/hList1"/>
    <dgm:cxn modelId="{5131EFB2-147A-4BA3-BC70-61946A35D8FC}" srcId="{BC877616-5863-4CB5-B5D3-AFABB84D77DB}" destId="{49BB3BBC-6BDA-4705-AEF2-CAB4301EDCBF}" srcOrd="7" destOrd="0" parTransId="{505F2C7D-6A55-4196-8F0F-D976A955B481}" sibTransId="{3CCDB278-5466-4DCD-84E6-9EA696D6FFAB}"/>
    <dgm:cxn modelId="{77781D52-1A9C-4F98-A98F-13E16FAF3080}" type="presOf" srcId="{7B287FEC-3ABE-4827-ABFF-59CB50BDB119}" destId="{CD54EBBC-BCD5-419C-A05F-7DAAC86B1BA1}" srcOrd="0" destOrd="2" presId="urn:microsoft.com/office/officeart/2005/8/layout/hList1"/>
    <dgm:cxn modelId="{EAFD05C9-9C7B-4B8D-84ED-BC199DA5F904}" type="presOf" srcId="{12CEE2CD-FDF3-4DFF-9662-93B0BA0D5FD3}" destId="{368BF0AC-6AD4-4497-9251-CD1F291EEC5A}" srcOrd="0" destOrd="21" presId="urn:microsoft.com/office/officeart/2005/8/layout/hList1"/>
    <dgm:cxn modelId="{9F583A3C-B3D1-40FD-9C0B-61266C060277}" srcId="{C10ABF46-860E-4CBB-BC90-2AFDD1869900}" destId="{89A9B0EB-5CD4-4915-AF90-9968CDCC7634}" srcOrd="2" destOrd="0" parTransId="{D4B107D7-A8FA-42E1-AFAB-76DAB1B3A280}" sibTransId="{03B7E826-2CA5-421E-8526-CE19730DE2D5}"/>
    <dgm:cxn modelId="{4D19E19F-99AF-4862-B5D4-DDD1D8E20559}" srcId="{BC877616-5863-4CB5-B5D3-AFABB84D77DB}" destId="{2CE3665C-ED0E-4F51-A527-3FC91D6EE3CB}" srcOrd="14" destOrd="0" parTransId="{18EE6E2A-F6DC-4052-9C4D-A271839A5DA2}" sibTransId="{E9EAA0DB-2A62-4E0D-BB2F-19E2B7671ACD}"/>
    <dgm:cxn modelId="{CF91DE49-0A14-4112-862D-B75D4E2AEB44}" type="presOf" srcId="{CE724FC8-328E-405E-82E0-8FFD2E63ACAE}" destId="{368BF0AC-6AD4-4497-9251-CD1F291EEC5A}" srcOrd="0" destOrd="26" presId="urn:microsoft.com/office/officeart/2005/8/layout/hList1"/>
    <dgm:cxn modelId="{CC3A05AA-8BC3-425E-A93D-30EB5468F596}" srcId="{C10ABF46-860E-4CBB-BC90-2AFDD1869900}" destId="{DF259FCF-1C2B-4ABD-B6E9-5E18178A9350}" srcOrd="13" destOrd="0" parTransId="{C5B1EC31-F60F-414C-930D-48902CD91195}" sibTransId="{67FD031F-ABD5-4FC8-BE26-BCE0CB53FB52}"/>
    <dgm:cxn modelId="{E69DAC8F-1BE5-407D-B057-EACE2E967DE4}" type="presOf" srcId="{81E4F2AB-745B-4696-85E9-88FF89846DEE}" destId="{368BF0AC-6AD4-4497-9251-CD1F291EEC5A}" srcOrd="0" destOrd="5" presId="urn:microsoft.com/office/officeart/2005/8/layout/hList1"/>
    <dgm:cxn modelId="{DD309144-7401-4DE3-AA17-3E23631BD1A9}" type="presOf" srcId="{0523306C-0B3B-44D7-91B8-BBC8AD96CCAB}" destId="{CD54EBBC-BCD5-419C-A05F-7DAAC86B1BA1}" srcOrd="0" destOrd="20" presId="urn:microsoft.com/office/officeart/2005/8/layout/hList1"/>
    <dgm:cxn modelId="{78C023AD-09CA-47E0-BB39-1FFAC13C7941}" type="presOf" srcId="{E1B9C32A-E3BD-480A-A6A1-3344AC8F79E5}" destId="{2C1CBF3E-0753-499F-9ADB-C43CF2EE0079}" srcOrd="0" destOrd="2" presId="urn:microsoft.com/office/officeart/2005/8/layout/hList1"/>
    <dgm:cxn modelId="{BAF58558-D07B-45E0-84C1-8DD4D1AB5571}" srcId="{C10ABF46-860E-4CBB-BC90-2AFDD1869900}" destId="{CE724FC8-328E-405E-82E0-8FFD2E63ACAE}" srcOrd="26" destOrd="0" parTransId="{3CDB178B-39EB-4D8F-9258-EEF9DCA8C39A}" sibTransId="{D094C752-2468-4136-B9BD-81EC08D5D78E}"/>
    <dgm:cxn modelId="{4DC69EBB-9663-4C52-8681-2D2B793D8B44}" type="presOf" srcId="{5975902A-2E25-47C1-85A5-99C37C2FD2B8}" destId="{CD54EBBC-BCD5-419C-A05F-7DAAC86B1BA1}" srcOrd="0" destOrd="0" presId="urn:microsoft.com/office/officeart/2005/8/layout/hList1"/>
    <dgm:cxn modelId="{A11A4EB9-BE01-412B-8B81-D87708B03E59}" type="presOf" srcId="{B9D03E6E-86FB-474D-8EC6-54BF38DB1CE7}" destId="{CD54EBBC-BCD5-419C-A05F-7DAAC86B1BA1}" srcOrd="0" destOrd="29" presId="urn:microsoft.com/office/officeart/2005/8/layout/hList1"/>
    <dgm:cxn modelId="{B363C340-FFFE-49F2-A980-EC66385D6F7C}" srcId="{BC877616-5863-4CB5-B5D3-AFABB84D77DB}" destId="{C9754299-60D2-47A0-8191-732271D6C46D}" srcOrd="5" destOrd="0" parTransId="{FE19E1D8-683B-483C-B20A-A35EF20E1474}" sibTransId="{C9AD4F8C-F906-48CD-9F6D-9A3044A922BB}"/>
    <dgm:cxn modelId="{1A5D6AF3-5B3E-4998-9170-FC9D4B9173AE}" srcId="{DCB29AE0-1FCA-4E1E-B892-1A048757233B}" destId="{232E7E57-E383-4D9A-BEED-D669E55D81EA}" srcOrd="5" destOrd="0" parTransId="{ED5C43A6-A02D-4C6A-8ED1-9127F7735C92}" sibTransId="{2AFDB58C-087F-4244-8647-76E834C0344D}"/>
    <dgm:cxn modelId="{6DACFC0A-BB2A-47DE-87EA-6C2EE329A1E8}" srcId="{BC877616-5863-4CB5-B5D3-AFABB84D77DB}" destId="{0523306C-0B3B-44D7-91B8-BBC8AD96CCAB}" srcOrd="20" destOrd="0" parTransId="{29B4C002-A11D-4B36-AF2D-FBD6C65D617A}" sibTransId="{6B1BB36D-2B68-4E77-B59A-8B65988D0181}"/>
    <dgm:cxn modelId="{376466F2-602B-4BA5-A5F2-86DE714E0545}" srcId="{BC877616-5863-4CB5-B5D3-AFABB84D77DB}" destId="{20C66D1F-C845-4C79-8237-F5943D6849E4}" srcOrd="26" destOrd="0" parTransId="{04E795B9-381E-4E95-ADCB-2D9E5C14FFF8}" sibTransId="{57BE942A-E45E-4B31-9649-0E889E775B41}"/>
    <dgm:cxn modelId="{8628494F-EDC3-456F-9C78-205EDEE9E68D}" type="presOf" srcId="{3FE7130E-5CA7-4F00-812F-60CE5AEDDD6C}" destId="{CD54EBBC-BCD5-419C-A05F-7DAAC86B1BA1}" srcOrd="0" destOrd="24" presId="urn:microsoft.com/office/officeart/2005/8/layout/hList1"/>
    <dgm:cxn modelId="{E2590F8B-0C07-4998-85B8-C8C8B8B4966D}" srcId="{DAA760EB-3776-4A6A-A473-8DEC1EEE29C4}" destId="{C10ABF46-860E-4CBB-BC90-2AFDD1869900}" srcOrd="0" destOrd="0" parTransId="{E1E82E91-EEED-42C9-BA4F-218DADAE70AE}" sibTransId="{24D3D180-24BB-4E85-9539-8B1C4382AACE}"/>
    <dgm:cxn modelId="{BC295805-7D25-43EA-97CA-374E3F341042}" type="presOf" srcId="{561DE8EC-7CC5-4855-8D85-4C3A936951BB}" destId="{368BF0AC-6AD4-4497-9251-CD1F291EEC5A}" srcOrd="0" destOrd="10" presId="urn:microsoft.com/office/officeart/2005/8/layout/hList1"/>
    <dgm:cxn modelId="{7C2583D7-9EA0-4BC5-A454-6FC9C8C55A1D}" srcId="{BC877616-5863-4CB5-B5D3-AFABB84D77DB}" destId="{6CEA7BF2-2BE6-43C7-93EC-B5CFF85C9558}" srcOrd="11" destOrd="0" parTransId="{66F21D8B-3751-4BF9-B9D8-8A35F80882C9}" sibTransId="{5329D398-F4A1-42B4-933C-568E534238E4}"/>
    <dgm:cxn modelId="{819FDA7B-E094-4D84-933E-637B30A4E52D}" type="presOf" srcId="{05AA7753-857E-4AAD-A64B-140244847392}" destId="{2C1CBF3E-0753-499F-9ADB-C43CF2EE0079}" srcOrd="0" destOrd="0" presId="urn:microsoft.com/office/officeart/2005/8/layout/hList1"/>
    <dgm:cxn modelId="{14BDAAAC-4063-43EA-8519-CB0581B181A4}" type="presOf" srcId="{92DBB234-8C32-44C1-B8B9-6EDBCEE9D94D}" destId="{368BF0AC-6AD4-4497-9251-CD1F291EEC5A}" srcOrd="0" destOrd="0" presId="urn:microsoft.com/office/officeart/2005/8/layout/hList1"/>
    <dgm:cxn modelId="{E8B736CF-1084-47B6-84DE-1149BD175EAC}" type="presOf" srcId="{EF621F6A-C7DA-4D9A-9AAE-D67F6CCF0B1A}" destId="{CD54EBBC-BCD5-419C-A05F-7DAAC86B1BA1}" srcOrd="0" destOrd="19" presId="urn:microsoft.com/office/officeart/2005/8/layout/hList1"/>
    <dgm:cxn modelId="{C3CD6EBF-F295-4714-B01B-E2E16FD83E26}" type="presOf" srcId="{C7A8617E-A783-4176-9461-BF45DE57F017}" destId="{368BF0AC-6AD4-4497-9251-CD1F291EEC5A}" srcOrd="0" destOrd="6" presId="urn:microsoft.com/office/officeart/2005/8/layout/hList1"/>
    <dgm:cxn modelId="{3F4BA67D-F6D3-41EA-8F94-852CE1A15DEF}" srcId="{DCB29AE0-1FCA-4E1E-B892-1A048757233B}" destId="{0A383203-2BF4-4DF3-8969-DC4A7BEEF2F9}" srcOrd="4" destOrd="0" parTransId="{FF809C41-FC8D-43CC-A873-58A397461512}" sibTransId="{3CE4303C-865C-4F8A-8E19-98FE353F3C49}"/>
    <dgm:cxn modelId="{04607994-2C9D-4203-B01E-244ADA88FF7E}" type="presOf" srcId="{215475A8-4D1B-48ED-8AE0-95B054E92513}" destId="{368BF0AC-6AD4-4497-9251-CD1F291EEC5A}" srcOrd="0" destOrd="14" presId="urn:microsoft.com/office/officeart/2005/8/layout/hList1"/>
    <dgm:cxn modelId="{8535D2B5-1A8D-49D3-8D17-76FFFBEC4D79}" srcId="{BC877616-5863-4CB5-B5D3-AFABB84D77DB}" destId="{04FE0C63-A805-4B98-9D7D-4AFFBBDA8A85}" srcOrd="25" destOrd="0" parTransId="{5D782425-3D6E-4074-B4B9-5799B914FA96}" sibTransId="{6878B8AD-04CB-4467-91F8-301690802980}"/>
    <dgm:cxn modelId="{9D31378C-B183-414B-8652-22A5300387C2}" srcId="{BC877616-5863-4CB5-B5D3-AFABB84D77DB}" destId="{9E1782B6-3B34-4AEB-9F3C-B45FDC0CDEA4}" srcOrd="15" destOrd="0" parTransId="{DAC1DBDF-7B60-459C-A41C-26F19116CEB3}" sibTransId="{F91EB82F-D8E5-481F-B7DD-D0D768119044}"/>
    <dgm:cxn modelId="{F390BF68-2475-4F98-A543-4AE7108D11B8}" type="presParOf" srcId="{F16C7165-7833-47D1-9E80-D699699A68EA}" destId="{F8A4DFD6-E871-471D-A030-45FBAF7D0D22}" srcOrd="0" destOrd="0" presId="urn:microsoft.com/office/officeart/2005/8/layout/hList1"/>
    <dgm:cxn modelId="{7BEC1B38-FFDB-46B6-B99D-B8D4B170CCCA}" type="presParOf" srcId="{F8A4DFD6-E871-471D-A030-45FBAF7D0D22}" destId="{6D62A20C-0045-4D99-9C65-4F57A5710D95}" srcOrd="0" destOrd="0" presId="urn:microsoft.com/office/officeart/2005/8/layout/hList1"/>
    <dgm:cxn modelId="{AD5716B1-F968-4ABF-842E-4FF78995DFA4}" type="presParOf" srcId="{F8A4DFD6-E871-471D-A030-45FBAF7D0D22}" destId="{368BF0AC-6AD4-4497-9251-CD1F291EEC5A}" srcOrd="1" destOrd="0" presId="urn:microsoft.com/office/officeart/2005/8/layout/hList1"/>
    <dgm:cxn modelId="{7DA86E4A-E93C-4D47-951B-2144DFCA3CC2}" type="presParOf" srcId="{F16C7165-7833-47D1-9E80-D699699A68EA}" destId="{D7F7A61C-EB45-4089-9AE2-2161EEBBD71C}" srcOrd="1" destOrd="0" presId="urn:microsoft.com/office/officeart/2005/8/layout/hList1"/>
    <dgm:cxn modelId="{A04C7EA9-53B0-47D4-B58E-795FF64D5DDF}" type="presParOf" srcId="{F16C7165-7833-47D1-9E80-D699699A68EA}" destId="{1310842D-E1E2-4C82-93FD-7AC43A06BF29}" srcOrd="2" destOrd="0" presId="urn:microsoft.com/office/officeart/2005/8/layout/hList1"/>
    <dgm:cxn modelId="{7CD645C8-9E03-4751-8CDA-0AE0CCBD9372}" type="presParOf" srcId="{1310842D-E1E2-4C82-93FD-7AC43A06BF29}" destId="{E7C780DE-B6DB-4299-A57E-93F16092E2FE}" srcOrd="0" destOrd="0" presId="urn:microsoft.com/office/officeart/2005/8/layout/hList1"/>
    <dgm:cxn modelId="{6C1D8551-2BF2-4403-8D35-ADF8F62ACE74}" type="presParOf" srcId="{1310842D-E1E2-4C82-93FD-7AC43A06BF29}" destId="{CD54EBBC-BCD5-419C-A05F-7DAAC86B1BA1}" srcOrd="1" destOrd="0" presId="urn:microsoft.com/office/officeart/2005/8/layout/hList1"/>
    <dgm:cxn modelId="{A2AB4D18-64D8-47CE-83E7-F3506F398722}" type="presParOf" srcId="{F16C7165-7833-47D1-9E80-D699699A68EA}" destId="{658B773D-6A44-4F04-9C51-3A5DB606A8C4}" srcOrd="3" destOrd="0" presId="urn:microsoft.com/office/officeart/2005/8/layout/hList1"/>
    <dgm:cxn modelId="{3ECA64CE-A59A-4C86-BBE9-B46CF060CB52}" type="presParOf" srcId="{F16C7165-7833-47D1-9E80-D699699A68EA}" destId="{9B5EF476-6E82-4837-A91D-73E67568E10C}" srcOrd="4" destOrd="0" presId="urn:microsoft.com/office/officeart/2005/8/layout/hList1"/>
    <dgm:cxn modelId="{106A3BDB-0036-4C5E-85EA-FA9A9D191BEC}" type="presParOf" srcId="{9B5EF476-6E82-4837-A91D-73E67568E10C}" destId="{D0777A4D-F389-4179-B911-A4F848372E0E}" srcOrd="0" destOrd="0" presId="urn:microsoft.com/office/officeart/2005/8/layout/hList1"/>
    <dgm:cxn modelId="{32947AAC-741E-4549-9D5F-E311CC4F6795}" type="presParOf" srcId="{9B5EF476-6E82-4837-A91D-73E67568E10C}" destId="{2C1CBF3E-0753-499F-9ADB-C43CF2EE0079}" srcOrd="1" destOrd="0" presId="urn:microsoft.com/office/officeart/2005/8/layout/h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225DD42-0976-4E7B-935A-CB22369A39B6}" type="doc">
      <dgm:prSet loTypeId="urn:microsoft.com/office/officeart/2005/8/layout/hList1" loCatId="list" qsTypeId="urn:microsoft.com/office/officeart/2005/8/quickstyle/simple1" qsCatId="simple" csTypeId="urn:microsoft.com/office/officeart/2005/8/colors/colorful4" csCatId="colorful" phldr="1"/>
      <dgm:spPr/>
      <dgm:t>
        <a:bodyPr/>
        <a:lstStyle/>
        <a:p>
          <a:endParaRPr lang="en-US"/>
        </a:p>
      </dgm:t>
    </dgm:pt>
    <dgm:pt modelId="{D78F7979-C3B1-400C-A6EE-95E0308A53CA}">
      <dgm:prSet phldrT="[Text]" custT="1"/>
      <dgm:spPr/>
      <dgm:t>
        <a:bodyPr/>
        <a:lstStyle/>
        <a:p>
          <a:r>
            <a:rPr lang="en-US" sz="1200" dirty="0" smtClean="0"/>
            <a:t>Logistic Regression</a:t>
          </a:r>
          <a:endParaRPr lang="en-US" sz="1200" dirty="0"/>
        </a:p>
      </dgm:t>
    </dgm:pt>
    <dgm:pt modelId="{78B8D8FD-FC29-4573-9226-5B24E82DED02}" type="parTrans" cxnId="{AC3723C1-23F2-4E62-9C1F-8FF0D4D41140}">
      <dgm:prSet/>
      <dgm:spPr/>
      <dgm:t>
        <a:bodyPr/>
        <a:lstStyle/>
        <a:p>
          <a:endParaRPr lang="en-US" sz="800"/>
        </a:p>
      </dgm:t>
    </dgm:pt>
    <dgm:pt modelId="{B545B0AA-8C2A-4225-8F7B-8D636F3BAB0A}" type="sibTrans" cxnId="{AC3723C1-23F2-4E62-9C1F-8FF0D4D41140}">
      <dgm:prSet/>
      <dgm:spPr/>
      <dgm:t>
        <a:bodyPr/>
        <a:lstStyle/>
        <a:p>
          <a:endParaRPr lang="en-US" sz="800"/>
        </a:p>
      </dgm:t>
    </dgm:pt>
    <dgm:pt modelId="{87893508-0F77-4271-8113-ED59B9E2AFEF}">
      <dgm:prSet phldrT="[Text]" custT="1"/>
      <dgm:spPr/>
      <dgm:t>
        <a:bodyPr/>
        <a:lstStyle/>
        <a:p>
          <a:r>
            <a:rPr lang="en-US" sz="1200" dirty="0" smtClean="0"/>
            <a:t>Logit Model</a:t>
          </a:r>
          <a:endParaRPr lang="en-US" sz="1200" dirty="0"/>
        </a:p>
      </dgm:t>
    </dgm:pt>
    <dgm:pt modelId="{1FFE9442-2DED-46F9-936B-07D0CD414237}" type="parTrans" cxnId="{0D14A1C1-55D7-4976-BFD8-93B754211045}">
      <dgm:prSet/>
      <dgm:spPr/>
      <dgm:t>
        <a:bodyPr/>
        <a:lstStyle/>
        <a:p>
          <a:endParaRPr lang="en-US" sz="800"/>
        </a:p>
      </dgm:t>
    </dgm:pt>
    <dgm:pt modelId="{7CF533E2-49CE-4CA7-82E3-E87E0B1CFBDA}" type="sibTrans" cxnId="{0D14A1C1-55D7-4976-BFD8-93B754211045}">
      <dgm:prSet/>
      <dgm:spPr/>
      <dgm:t>
        <a:bodyPr/>
        <a:lstStyle/>
        <a:p>
          <a:endParaRPr lang="en-US" sz="800"/>
        </a:p>
      </dgm:t>
    </dgm:pt>
    <dgm:pt modelId="{76AFE41C-DF99-419F-B828-366A5EAA5C6D}">
      <dgm:prSet phldrT="[Text]" custT="1"/>
      <dgm:spPr/>
      <dgm:t>
        <a:bodyPr/>
        <a:lstStyle/>
        <a:p>
          <a:r>
            <a:rPr lang="en-US" sz="1200" dirty="0" smtClean="0"/>
            <a:t>Low Variance</a:t>
          </a:r>
          <a:endParaRPr lang="en-US" sz="1200" dirty="0"/>
        </a:p>
      </dgm:t>
    </dgm:pt>
    <dgm:pt modelId="{FB19B457-7080-4B96-88BD-1968BAA0F53E}" type="parTrans" cxnId="{1BB6DF92-2631-4BF7-B9AD-56E4FB4358DC}">
      <dgm:prSet/>
      <dgm:spPr/>
      <dgm:t>
        <a:bodyPr/>
        <a:lstStyle/>
        <a:p>
          <a:endParaRPr lang="en-US" sz="800"/>
        </a:p>
      </dgm:t>
    </dgm:pt>
    <dgm:pt modelId="{DA1FE362-4B44-4FF9-994E-15FD246815EB}" type="sibTrans" cxnId="{1BB6DF92-2631-4BF7-B9AD-56E4FB4358DC}">
      <dgm:prSet/>
      <dgm:spPr/>
      <dgm:t>
        <a:bodyPr/>
        <a:lstStyle/>
        <a:p>
          <a:endParaRPr lang="en-US" sz="800"/>
        </a:p>
      </dgm:t>
    </dgm:pt>
    <dgm:pt modelId="{858750B3-60D4-49CA-870D-B7CD9A1365DA}">
      <dgm:prSet phldrT="[Text]" custT="1"/>
      <dgm:spPr/>
      <dgm:t>
        <a:bodyPr/>
        <a:lstStyle/>
        <a:p>
          <a:r>
            <a:rPr lang="en-US" sz="1200" dirty="0" smtClean="0"/>
            <a:t>Random Forest</a:t>
          </a:r>
          <a:endParaRPr lang="en-US" sz="1200" dirty="0"/>
        </a:p>
      </dgm:t>
    </dgm:pt>
    <dgm:pt modelId="{7BDDF120-E98A-4CA5-ACE6-882A331FB0F3}" type="parTrans" cxnId="{4EF20EB8-1E54-46B9-BF04-C83CF77B4B67}">
      <dgm:prSet/>
      <dgm:spPr/>
      <dgm:t>
        <a:bodyPr/>
        <a:lstStyle/>
        <a:p>
          <a:endParaRPr lang="en-US" sz="800"/>
        </a:p>
      </dgm:t>
    </dgm:pt>
    <dgm:pt modelId="{F68EEDBC-97D8-4802-A4A1-31D7AD465E0D}" type="sibTrans" cxnId="{4EF20EB8-1E54-46B9-BF04-C83CF77B4B67}">
      <dgm:prSet/>
      <dgm:spPr/>
      <dgm:t>
        <a:bodyPr/>
        <a:lstStyle/>
        <a:p>
          <a:endParaRPr lang="en-US" sz="800"/>
        </a:p>
      </dgm:t>
    </dgm:pt>
    <dgm:pt modelId="{38169600-C46C-4635-B537-CC2B5017A464}">
      <dgm:prSet phldrT="[Text]" custT="1"/>
      <dgm:spPr/>
      <dgm:t>
        <a:bodyPr/>
        <a:lstStyle/>
        <a:p>
          <a:r>
            <a:rPr lang="en-US" sz="1200" dirty="0" smtClean="0"/>
            <a:t>Ensemble Method</a:t>
          </a:r>
          <a:endParaRPr lang="en-US" sz="1200" dirty="0"/>
        </a:p>
      </dgm:t>
    </dgm:pt>
    <dgm:pt modelId="{156372BE-EFBF-42F9-810E-F10D430B8294}" type="parTrans" cxnId="{DEF35501-677C-4A38-ACC8-997229BDB87A}">
      <dgm:prSet/>
      <dgm:spPr/>
      <dgm:t>
        <a:bodyPr/>
        <a:lstStyle/>
        <a:p>
          <a:endParaRPr lang="en-US" sz="800"/>
        </a:p>
      </dgm:t>
    </dgm:pt>
    <dgm:pt modelId="{01945867-6916-4E7F-9CEE-297FFDBF327F}" type="sibTrans" cxnId="{DEF35501-677C-4A38-ACC8-997229BDB87A}">
      <dgm:prSet/>
      <dgm:spPr/>
      <dgm:t>
        <a:bodyPr/>
        <a:lstStyle/>
        <a:p>
          <a:endParaRPr lang="en-US" sz="800"/>
        </a:p>
      </dgm:t>
    </dgm:pt>
    <dgm:pt modelId="{5919B316-B563-4F49-9B32-71880CFBED27}">
      <dgm:prSet phldrT="[Text]" custT="1"/>
      <dgm:spPr/>
      <dgm:t>
        <a:bodyPr/>
        <a:lstStyle/>
        <a:p>
          <a:r>
            <a:rPr lang="en-US" sz="1200" dirty="0" smtClean="0"/>
            <a:t>Low Variance</a:t>
          </a:r>
          <a:endParaRPr lang="en-US" sz="1200" dirty="0"/>
        </a:p>
      </dgm:t>
    </dgm:pt>
    <dgm:pt modelId="{6C2B6D49-30D4-4EEA-BECD-E2C06450EC7B}" type="parTrans" cxnId="{EA350896-5249-49F8-A576-E0BA176B4159}">
      <dgm:prSet/>
      <dgm:spPr/>
      <dgm:t>
        <a:bodyPr/>
        <a:lstStyle/>
        <a:p>
          <a:endParaRPr lang="en-US" sz="800"/>
        </a:p>
      </dgm:t>
    </dgm:pt>
    <dgm:pt modelId="{2CDB96C2-415B-4559-BDDA-A72504317D8D}" type="sibTrans" cxnId="{EA350896-5249-49F8-A576-E0BA176B4159}">
      <dgm:prSet/>
      <dgm:spPr/>
      <dgm:t>
        <a:bodyPr/>
        <a:lstStyle/>
        <a:p>
          <a:endParaRPr lang="en-US" sz="800"/>
        </a:p>
      </dgm:t>
    </dgm:pt>
    <dgm:pt modelId="{E0C6190B-BD23-4252-BAAF-DD6709608030}">
      <dgm:prSet phldrT="[Text]" custT="1"/>
      <dgm:spPr/>
      <dgm:t>
        <a:bodyPr/>
        <a:lstStyle/>
        <a:p>
          <a:r>
            <a:rPr lang="en-US" sz="1200" dirty="0" smtClean="0"/>
            <a:t>Decision Trees</a:t>
          </a:r>
          <a:endParaRPr lang="en-US" sz="1200" dirty="0"/>
        </a:p>
      </dgm:t>
    </dgm:pt>
    <dgm:pt modelId="{450405B1-D75D-49C8-BD65-C205CDCE73AD}" type="parTrans" cxnId="{B3B771A9-62C5-4A9B-BD5C-FEF55350A16C}">
      <dgm:prSet/>
      <dgm:spPr/>
      <dgm:t>
        <a:bodyPr/>
        <a:lstStyle/>
        <a:p>
          <a:endParaRPr lang="en-US" sz="800"/>
        </a:p>
      </dgm:t>
    </dgm:pt>
    <dgm:pt modelId="{AB27EFA1-7EA6-4C8D-AAD1-218DD60F4541}" type="sibTrans" cxnId="{B3B771A9-62C5-4A9B-BD5C-FEF55350A16C}">
      <dgm:prSet/>
      <dgm:spPr/>
      <dgm:t>
        <a:bodyPr/>
        <a:lstStyle/>
        <a:p>
          <a:endParaRPr lang="en-US" sz="800"/>
        </a:p>
      </dgm:t>
    </dgm:pt>
    <dgm:pt modelId="{8ABE6E38-DEB8-4521-92D7-00168FBAF617}">
      <dgm:prSet phldrT="[Text]" custT="1"/>
      <dgm:spPr/>
      <dgm:t>
        <a:bodyPr/>
        <a:lstStyle/>
        <a:p>
          <a:r>
            <a:rPr lang="en-US" sz="1200" dirty="0" err="1" smtClean="0"/>
            <a:t>Rpart</a:t>
          </a:r>
          <a:r>
            <a:rPr lang="en-US" sz="1200" dirty="0" smtClean="0"/>
            <a:t> Tree</a:t>
          </a:r>
          <a:endParaRPr lang="en-US" sz="1200" dirty="0"/>
        </a:p>
      </dgm:t>
    </dgm:pt>
    <dgm:pt modelId="{D71D99E0-E3FE-4896-880B-0A722B26BF50}" type="parTrans" cxnId="{4C0E6C3F-16B0-431B-AA46-714230D28626}">
      <dgm:prSet/>
      <dgm:spPr/>
      <dgm:t>
        <a:bodyPr/>
        <a:lstStyle/>
        <a:p>
          <a:endParaRPr lang="en-US" sz="800"/>
        </a:p>
      </dgm:t>
    </dgm:pt>
    <dgm:pt modelId="{6E87509C-1C00-4F97-8714-8CF1927BE6EE}" type="sibTrans" cxnId="{4C0E6C3F-16B0-431B-AA46-714230D28626}">
      <dgm:prSet/>
      <dgm:spPr/>
      <dgm:t>
        <a:bodyPr/>
        <a:lstStyle/>
        <a:p>
          <a:endParaRPr lang="en-US" sz="800"/>
        </a:p>
      </dgm:t>
    </dgm:pt>
    <dgm:pt modelId="{406F5B96-94B0-4439-A293-369884080392}">
      <dgm:prSet phldrT="[Text]" custT="1"/>
      <dgm:spPr/>
      <dgm:t>
        <a:bodyPr/>
        <a:lstStyle/>
        <a:p>
          <a:r>
            <a:rPr lang="en-US" sz="1200" dirty="0" smtClean="0"/>
            <a:t>High Variance</a:t>
          </a:r>
          <a:endParaRPr lang="en-US" sz="1200" dirty="0"/>
        </a:p>
      </dgm:t>
    </dgm:pt>
    <dgm:pt modelId="{24DAC56A-AC08-4EA6-B41C-764A14F4C1A6}" type="parTrans" cxnId="{BFFF1CF0-495C-44DF-8150-FB5FBF127A36}">
      <dgm:prSet/>
      <dgm:spPr/>
      <dgm:t>
        <a:bodyPr/>
        <a:lstStyle/>
        <a:p>
          <a:endParaRPr lang="en-US" sz="800"/>
        </a:p>
      </dgm:t>
    </dgm:pt>
    <dgm:pt modelId="{F596F803-921A-4C39-897E-AA125381B27F}" type="sibTrans" cxnId="{BFFF1CF0-495C-44DF-8150-FB5FBF127A36}">
      <dgm:prSet/>
      <dgm:spPr/>
      <dgm:t>
        <a:bodyPr/>
        <a:lstStyle/>
        <a:p>
          <a:endParaRPr lang="en-US" sz="800"/>
        </a:p>
      </dgm:t>
    </dgm:pt>
    <dgm:pt modelId="{B45D21EC-BCCA-4A33-A6F6-486DF2FCE89E}">
      <dgm:prSet phldrT="[Text]" custT="1"/>
      <dgm:spPr/>
      <dgm:t>
        <a:bodyPr/>
        <a:lstStyle/>
        <a:p>
          <a:r>
            <a:rPr lang="en-US" sz="1200" dirty="0" smtClean="0"/>
            <a:t>Low Bias</a:t>
          </a:r>
          <a:endParaRPr lang="en-US" sz="1200" dirty="0"/>
        </a:p>
      </dgm:t>
    </dgm:pt>
    <dgm:pt modelId="{F83FDD06-BEB1-41FF-9206-91B370BB5E0C}" type="parTrans" cxnId="{8161F71F-90C5-4B38-AC91-CC385ABF0B01}">
      <dgm:prSet/>
      <dgm:spPr/>
      <dgm:t>
        <a:bodyPr/>
        <a:lstStyle/>
        <a:p>
          <a:endParaRPr lang="en-US" sz="800"/>
        </a:p>
      </dgm:t>
    </dgm:pt>
    <dgm:pt modelId="{15F6C6DA-01CE-4C54-B6BA-FB3BF2238F24}" type="sibTrans" cxnId="{8161F71F-90C5-4B38-AC91-CC385ABF0B01}">
      <dgm:prSet/>
      <dgm:spPr/>
      <dgm:t>
        <a:bodyPr/>
        <a:lstStyle/>
        <a:p>
          <a:endParaRPr lang="en-US" sz="800"/>
        </a:p>
      </dgm:t>
    </dgm:pt>
    <dgm:pt modelId="{34A6B5E3-C989-460B-A684-05B8CDD1CA3F}">
      <dgm:prSet phldrT="[Text]" custT="1"/>
      <dgm:spPr/>
      <dgm:t>
        <a:bodyPr/>
        <a:lstStyle/>
        <a:p>
          <a:r>
            <a:rPr lang="en-US" sz="1200" dirty="0" smtClean="0"/>
            <a:t>Low Bias</a:t>
          </a:r>
          <a:endParaRPr lang="en-US" sz="1200" dirty="0"/>
        </a:p>
      </dgm:t>
    </dgm:pt>
    <dgm:pt modelId="{48898C42-0AB0-4B9B-AD5B-834E7953118A}" type="parTrans" cxnId="{AC7F8C9D-372C-4D3B-97C3-6FECE27F70DF}">
      <dgm:prSet/>
      <dgm:spPr/>
      <dgm:t>
        <a:bodyPr/>
        <a:lstStyle/>
        <a:p>
          <a:endParaRPr lang="en-US" sz="800"/>
        </a:p>
      </dgm:t>
    </dgm:pt>
    <dgm:pt modelId="{FE60C07F-24D9-436A-B6DF-AF10BD6A7905}" type="sibTrans" cxnId="{AC7F8C9D-372C-4D3B-97C3-6FECE27F70DF}">
      <dgm:prSet/>
      <dgm:spPr/>
      <dgm:t>
        <a:bodyPr/>
        <a:lstStyle/>
        <a:p>
          <a:endParaRPr lang="en-US" sz="800"/>
        </a:p>
      </dgm:t>
    </dgm:pt>
    <dgm:pt modelId="{18AEBC3A-5A34-450A-84B8-DF194850E87D}">
      <dgm:prSet phldrT="[Text]" custT="1"/>
      <dgm:spPr/>
      <dgm:t>
        <a:bodyPr/>
        <a:lstStyle/>
        <a:p>
          <a:r>
            <a:rPr lang="en-US" sz="1200" dirty="0" smtClean="0"/>
            <a:t>High Bias</a:t>
          </a:r>
          <a:endParaRPr lang="en-US" sz="1200" dirty="0"/>
        </a:p>
      </dgm:t>
    </dgm:pt>
    <dgm:pt modelId="{7BD66498-5B24-4A9C-9B58-47BF2C0093B3}" type="parTrans" cxnId="{88F778EE-1F52-4405-942D-D70C8538561D}">
      <dgm:prSet/>
      <dgm:spPr/>
      <dgm:t>
        <a:bodyPr/>
        <a:lstStyle/>
        <a:p>
          <a:endParaRPr lang="en-US" sz="800"/>
        </a:p>
      </dgm:t>
    </dgm:pt>
    <dgm:pt modelId="{4538AEAB-0A3B-4E0D-8222-5487B00F8E50}" type="sibTrans" cxnId="{88F778EE-1F52-4405-942D-D70C8538561D}">
      <dgm:prSet/>
      <dgm:spPr/>
      <dgm:t>
        <a:bodyPr/>
        <a:lstStyle/>
        <a:p>
          <a:endParaRPr lang="en-US" sz="800"/>
        </a:p>
      </dgm:t>
    </dgm:pt>
    <dgm:pt modelId="{B5DF0B33-7DDD-4AB8-981F-8AA1A3EAA82D}">
      <dgm:prSet phldrT="[Text]" custT="1"/>
      <dgm:spPr/>
      <dgm:t>
        <a:bodyPr/>
        <a:lstStyle/>
        <a:p>
          <a:r>
            <a:rPr lang="en-US" sz="1200" dirty="0" smtClean="0"/>
            <a:t>Gradient Boosting</a:t>
          </a:r>
          <a:endParaRPr lang="en-US" sz="1200" dirty="0"/>
        </a:p>
      </dgm:t>
    </dgm:pt>
    <dgm:pt modelId="{D9CF96BC-AC92-4017-BAA2-A043F44BCDA8}" type="parTrans" cxnId="{538057BE-AAD9-4144-ADDC-0EE61658BAF7}">
      <dgm:prSet/>
      <dgm:spPr/>
      <dgm:t>
        <a:bodyPr/>
        <a:lstStyle/>
        <a:p>
          <a:endParaRPr lang="en-US" sz="1050"/>
        </a:p>
      </dgm:t>
    </dgm:pt>
    <dgm:pt modelId="{EBC6FFF4-6F1A-429C-ACA0-D0BF55BE0EE2}" type="sibTrans" cxnId="{538057BE-AAD9-4144-ADDC-0EE61658BAF7}">
      <dgm:prSet/>
      <dgm:spPr/>
      <dgm:t>
        <a:bodyPr/>
        <a:lstStyle/>
        <a:p>
          <a:endParaRPr lang="en-US" sz="1050"/>
        </a:p>
      </dgm:t>
    </dgm:pt>
    <dgm:pt modelId="{9866F7D7-9042-4572-99A8-554442980569}">
      <dgm:prSet phldrT="[Text]" custT="1"/>
      <dgm:spPr/>
      <dgm:t>
        <a:bodyPr/>
        <a:lstStyle/>
        <a:p>
          <a:r>
            <a:rPr lang="en-US" sz="1200" dirty="0" smtClean="0"/>
            <a:t>Boosting Ensemble</a:t>
          </a:r>
          <a:endParaRPr lang="en-US" sz="1200" dirty="0"/>
        </a:p>
      </dgm:t>
    </dgm:pt>
    <dgm:pt modelId="{611E8611-519F-43EB-A13A-545F3BBA48A5}" type="parTrans" cxnId="{034F022A-650A-4111-9193-5559C7E7EAC3}">
      <dgm:prSet/>
      <dgm:spPr/>
      <dgm:t>
        <a:bodyPr/>
        <a:lstStyle/>
        <a:p>
          <a:endParaRPr lang="en-US" sz="1050"/>
        </a:p>
      </dgm:t>
    </dgm:pt>
    <dgm:pt modelId="{662F00C4-497B-49B7-B5A2-1904D1F355A7}" type="sibTrans" cxnId="{034F022A-650A-4111-9193-5559C7E7EAC3}">
      <dgm:prSet/>
      <dgm:spPr/>
      <dgm:t>
        <a:bodyPr/>
        <a:lstStyle/>
        <a:p>
          <a:endParaRPr lang="en-US" sz="1050"/>
        </a:p>
      </dgm:t>
    </dgm:pt>
    <dgm:pt modelId="{3C790420-C52E-437E-A5E0-AC5A297B608D}">
      <dgm:prSet phldrT="[Text]" custT="1"/>
      <dgm:spPr/>
      <dgm:t>
        <a:bodyPr/>
        <a:lstStyle/>
        <a:p>
          <a:r>
            <a:rPr lang="en-US" sz="1200" dirty="0" smtClean="0"/>
            <a:t>Low Variance</a:t>
          </a:r>
          <a:endParaRPr lang="en-US" sz="1200" dirty="0"/>
        </a:p>
      </dgm:t>
    </dgm:pt>
    <dgm:pt modelId="{C30CF1FC-7451-447D-A846-C14068CB4D39}" type="parTrans" cxnId="{1510BE4E-74E1-4749-8B11-40D4B240BD02}">
      <dgm:prSet/>
      <dgm:spPr/>
      <dgm:t>
        <a:bodyPr/>
        <a:lstStyle/>
        <a:p>
          <a:endParaRPr lang="en-US" sz="1050"/>
        </a:p>
      </dgm:t>
    </dgm:pt>
    <dgm:pt modelId="{ECFDB929-B4DE-4B94-83D2-5C98C474D6D4}" type="sibTrans" cxnId="{1510BE4E-74E1-4749-8B11-40D4B240BD02}">
      <dgm:prSet/>
      <dgm:spPr/>
      <dgm:t>
        <a:bodyPr/>
        <a:lstStyle/>
        <a:p>
          <a:endParaRPr lang="en-US" sz="1050"/>
        </a:p>
      </dgm:t>
    </dgm:pt>
    <dgm:pt modelId="{02AE108B-553A-4D8A-B92C-579E86B6EBBF}">
      <dgm:prSet phldrT="[Text]" custT="1"/>
      <dgm:spPr/>
      <dgm:t>
        <a:bodyPr/>
        <a:lstStyle/>
        <a:p>
          <a:r>
            <a:rPr lang="en-US" sz="1200" dirty="0" smtClean="0"/>
            <a:t>Low Bias</a:t>
          </a:r>
          <a:endParaRPr lang="en-US" sz="1200" dirty="0"/>
        </a:p>
      </dgm:t>
    </dgm:pt>
    <dgm:pt modelId="{C07C6BB2-616E-4EB6-A485-3C2FDB0AB619}" type="parTrans" cxnId="{86965DD5-B960-446D-A971-AFF73FE92741}">
      <dgm:prSet/>
      <dgm:spPr/>
      <dgm:t>
        <a:bodyPr/>
        <a:lstStyle/>
        <a:p>
          <a:endParaRPr lang="en-US" sz="1050"/>
        </a:p>
      </dgm:t>
    </dgm:pt>
    <dgm:pt modelId="{8666F8E6-FA4D-46D9-A9BA-2A756305B87E}" type="sibTrans" cxnId="{86965DD5-B960-446D-A971-AFF73FE92741}">
      <dgm:prSet/>
      <dgm:spPr/>
      <dgm:t>
        <a:bodyPr/>
        <a:lstStyle/>
        <a:p>
          <a:endParaRPr lang="en-US" sz="1050"/>
        </a:p>
      </dgm:t>
    </dgm:pt>
    <dgm:pt modelId="{60BBE167-FB33-4391-8A06-46F42A42A590}" type="pres">
      <dgm:prSet presAssocID="{7225DD42-0976-4E7B-935A-CB22369A39B6}" presName="Name0" presStyleCnt="0">
        <dgm:presLayoutVars>
          <dgm:dir/>
          <dgm:animLvl val="lvl"/>
          <dgm:resizeHandles val="exact"/>
        </dgm:presLayoutVars>
      </dgm:prSet>
      <dgm:spPr/>
      <dgm:t>
        <a:bodyPr/>
        <a:lstStyle/>
        <a:p>
          <a:endParaRPr lang="en-US"/>
        </a:p>
      </dgm:t>
    </dgm:pt>
    <dgm:pt modelId="{A5E7CEF5-6BDD-4C5B-8432-787C8DE373A6}" type="pres">
      <dgm:prSet presAssocID="{D78F7979-C3B1-400C-A6EE-95E0308A53CA}" presName="composite" presStyleCnt="0"/>
      <dgm:spPr/>
    </dgm:pt>
    <dgm:pt modelId="{88D0DCBA-5B1F-42B2-ABE2-9AF929F78851}" type="pres">
      <dgm:prSet presAssocID="{D78F7979-C3B1-400C-A6EE-95E0308A53CA}" presName="parTx" presStyleLbl="alignNode1" presStyleIdx="0" presStyleCnt="4">
        <dgm:presLayoutVars>
          <dgm:chMax val="0"/>
          <dgm:chPref val="0"/>
          <dgm:bulletEnabled val="1"/>
        </dgm:presLayoutVars>
      </dgm:prSet>
      <dgm:spPr/>
      <dgm:t>
        <a:bodyPr/>
        <a:lstStyle/>
        <a:p>
          <a:endParaRPr lang="en-US"/>
        </a:p>
      </dgm:t>
    </dgm:pt>
    <dgm:pt modelId="{31867BB4-E57C-4C0D-ABE5-1102F2D969FA}" type="pres">
      <dgm:prSet presAssocID="{D78F7979-C3B1-400C-A6EE-95E0308A53CA}" presName="desTx" presStyleLbl="alignAccFollowNode1" presStyleIdx="0" presStyleCnt="4">
        <dgm:presLayoutVars>
          <dgm:bulletEnabled val="1"/>
        </dgm:presLayoutVars>
      </dgm:prSet>
      <dgm:spPr/>
      <dgm:t>
        <a:bodyPr/>
        <a:lstStyle/>
        <a:p>
          <a:endParaRPr lang="en-US"/>
        </a:p>
      </dgm:t>
    </dgm:pt>
    <dgm:pt modelId="{AE6A51A0-9CF1-4277-BC32-7FA6CFA20BC5}" type="pres">
      <dgm:prSet presAssocID="{B545B0AA-8C2A-4225-8F7B-8D636F3BAB0A}" presName="space" presStyleCnt="0"/>
      <dgm:spPr/>
    </dgm:pt>
    <dgm:pt modelId="{C1909E72-D103-4C80-AEE2-BD0F38EF292C}" type="pres">
      <dgm:prSet presAssocID="{858750B3-60D4-49CA-870D-B7CD9A1365DA}" presName="composite" presStyleCnt="0"/>
      <dgm:spPr/>
    </dgm:pt>
    <dgm:pt modelId="{B249621F-2D12-43C3-92C7-A31CCB447308}" type="pres">
      <dgm:prSet presAssocID="{858750B3-60D4-49CA-870D-B7CD9A1365DA}" presName="parTx" presStyleLbl="alignNode1" presStyleIdx="1" presStyleCnt="4">
        <dgm:presLayoutVars>
          <dgm:chMax val="0"/>
          <dgm:chPref val="0"/>
          <dgm:bulletEnabled val="1"/>
        </dgm:presLayoutVars>
      </dgm:prSet>
      <dgm:spPr/>
      <dgm:t>
        <a:bodyPr/>
        <a:lstStyle/>
        <a:p>
          <a:endParaRPr lang="en-US"/>
        </a:p>
      </dgm:t>
    </dgm:pt>
    <dgm:pt modelId="{341B230A-899D-4580-B8FD-26BD552AB7D6}" type="pres">
      <dgm:prSet presAssocID="{858750B3-60D4-49CA-870D-B7CD9A1365DA}" presName="desTx" presStyleLbl="alignAccFollowNode1" presStyleIdx="1" presStyleCnt="4">
        <dgm:presLayoutVars>
          <dgm:bulletEnabled val="1"/>
        </dgm:presLayoutVars>
      </dgm:prSet>
      <dgm:spPr/>
      <dgm:t>
        <a:bodyPr/>
        <a:lstStyle/>
        <a:p>
          <a:endParaRPr lang="en-US"/>
        </a:p>
      </dgm:t>
    </dgm:pt>
    <dgm:pt modelId="{592AB07B-2AB9-4EA7-912E-D8BDB704B652}" type="pres">
      <dgm:prSet presAssocID="{F68EEDBC-97D8-4802-A4A1-31D7AD465E0D}" presName="space" presStyleCnt="0"/>
      <dgm:spPr/>
    </dgm:pt>
    <dgm:pt modelId="{B8379614-008B-4012-B3B2-AF0C2B6D9E51}" type="pres">
      <dgm:prSet presAssocID="{E0C6190B-BD23-4252-BAAF-DD6709608030}" presName="composite" presStyleCnt="0"/>
      <dgm:spPr/>
    </dgm:pt>
    <dgm:pt modelId="{7E1CC77C-FA6B-4CBC-A624-D1E16102953A}" type="pres">
      <dgm:prSet presAssocID="{E0C6190B-BD23-4252-BAAF-DD6709608030}" presName="parTx" presStyleLbl="alignNode1" presStyleIdx="2" presStyleCnt="4">
        <dgm:presLayoutVars>
          <dgm:chMax val="0"/>
          <dgm:chPref val="0"/>
          <dgm:bulletEnabled val="1"/>
        </dgm:presLayoutVars>
      </dgm:prSet>
      <dgm:spPr/>
      <dgm:t>
        <a:bodyPr/>
        <a:lstStyle/>
        <a:p>
          <a:endParaRPr lang="en-US"/>
        </a:p>
      </dgm:t>
    </dgm:pt>
    <dgm:pt modelId="{991A95EE-35EC-42BE-892A-EB2661B0D4BF}" type="pres">
      <dgm:prSet presAssocID="{E0C6190B-BD23-4252-BAAF-DD6709608030}" presName="desTx" presStyleLbl="alignAccFollowNode1" presStyleIdx="2" presStyleCnt="4">
        <dgm:presLayoutVars>
          <dgm:bulletEnabled val="1"/>
        </dgm:presLayoutVars>
      </dgm:prSet>
      <dgm:spPr/>
      <dgm:t>
        <a:bodyPr/>
        <a:lstStyle/>
        <a:p>
          <a:endParaRPr lang="en-US"/>
        </a:p>
      </dgm:t>
    </dgm:pt>
    <dgm:pt modelId="{14B0113B-1CE8-4376-8B07-5D0582F249F3}" type="pres">
      <dgm:prSet presAssocID="{AB27EFA1-7EA6-4C8D-AAD1-218DD60F4541}" presName="space" presStyleCnt="0"/>
      <dgm:spPr/>
    </dgm:pt>
    <dgm:pt modelId="{3C8B4A9B-E875-47EC-A133-016D4D364F81}" type="pres">
      <dgm:prSet presAssocID="{B5DF0B33-7DDD-4AB8-981F-8AA1A3EAA82D}" presName="composite" presStyleCnt="0"/>
      <dgm:spPr/>
    </dgm:pt>
    <dgm:pt modelId="{D020F046-0605-485B-ACBD-391E10BA2886}" type="pres">
      <dgm:prSet presAssocID="{B5DF0B33-7DDD-4AB8-981F-8AA1A3EAA82D}" presName="parTx" presStyleLbl="alignNode1" presStyleIdx="3" presStyleCnt="4">
        <dgm:presLayoutVars>
          <dgm:chMax val="0"/>
          <dgm:chPref val="0"/>
          <dgm:bulletEnabled val="1"/>
        </dgm:presLayoutVars>
      </dgm:prSet>
      <dgm:spPr/>
      <dgm:t>
        <a:bodyPr/>
        <a:lstStyle/>
        <a:p>
          <a:endParaRPr lang="en-US"/>
        </a:p>
      </dgm:t>
    </dgm:pt>
    <dgm:pt modelId="{ED047772-4E64-4230-9B9B-E27C56DA3E96}" type="pres">
      <dgm:prSet presAssocID="{B5DF0B33-7DDD-4AB8-981F-8AA1A3EAA82D}" presName="desTx" presStyleLbl="alignAccFollowNode1" presStyleIdx="3" presStyleCnt="4">
        <dgm:presLayoutVars>
          <dgm:bulletEnabled val="1"/>
        </dgm:presLayoutVars>
      </dgm:prSet>
      <dgm:spPr/>
      <dgm:t>
        <a:bodyPr/>
        <a:lstStyle/>
        <a:p>
          <a:endParaRPr lang="en-US"/>
        </a:p>
      </dgm:t>
    </dgm:pt>
  </dgm:ptLst>
  <dgm:cxnLst>
    <dgm:cxn modelId="{1510BE4E-74E1-4749-8B11-40D4B240BD02}" srcId="{B5DF0B33-7DDD-4AB8-981F-8AA1A3EAA82D}" destId="{3C790420-C52E-437E-A5E0-AC5A297B608D}" srcOrd="1" destOrd="0" parTransId="{C30CF1FC-7451-447D-A846-C14068CB4D39}" sibTransId="{ECFDB929-B4DE-4B94-83D2-5C98C474D6D4}"/>
    <dgm:cxn modelId="{4EF20EB8-1E54-46B9-BF04-C83CF77B4B67}" srcId="{7225DD42-0976-4E7B-935A-CB22369A39B6}" destId="{858750B3-60D4-49CA-870D-B7CD9A1365DA}" srcOrd="1" destOrd="0" parTransId="{7BDDF120-E98A-4CA5-ACE6-882A331FB0F3}" sibTransId="{F68EEDBC-97D8-4802-A4A1-31D7AD465E0D}"/>
    <dgm:cxn modelId="{6E66C719-2D5B-449F-9C88-C094981ED414}" type="presOf" srcId="{858750B3-60D4-49CA-870D-B7CD9A1365DA}" destId="{B249621F-2D12-43C3-92C7-A31CCB447308}" srcOrd="0" destOrd="0" presId="urn:microsoft.com/office/officeart/2005/8/layout/hList1"/>
    <dgm:cxn modelId="{5644A80D-D4CC-4FD9-9DB2-221DE8DFC33D}" type="presOf" srcId="{8ABE6E38-DEB8-4521-92D7-00168FBAF617}" destId="{991A95EE-35EC-42BE-892A-EB2661B0D4BF}" srcOrd="0" destOrd="0" presId="urn:microsoft.com/office/officeart/2005/8/layout/hList1"/>
    <dgm:cxn modelId="{D593ACC1-75EB-4CDD-B1A8-EB5B2A6032F5}" type="presOf" srcId="{3C790420-C52E-437E-A5E0-AC5A297B608D}" destId="{ED047772-4E64-4230-9B9B-E27C56DA3E96}" srcOrd="0" destOrd="1" presId="urn:microsoft.com/office/officeart/2005/8/layout/hList1"/>
    <dgm:cxn modelId="{DEF35501-677C-4A38-ACC8-997229BDB87A}" srcId="{858750B3-60D4-49CA-870D-B7CD9A1365DA}" destId="{38169600-C46C-4635-B537-CC2B5017A464}" srcOrd="0" destOrd="0" parTransId="{156372BE-EFBF-42F9-810E-F10D430B8294}" sibTransId="{01945867-6916-4E7F-9CEE-297FFDBF327F}"/>
    <dgm:cxn modelId="{86965DD5-B960-446D-A971-AFF73FE92741}" srcId="{B5DF0B33-7DDD-4AB8-981F-8AA1A3EAA82D}" destId="{02AE108B-553A-4D8A-B92C-579E86B6EBBF}" srcOrd="2" destOrd="0" parTransId="{C07C6BB2-616E-4EB6-A485-3C2FDB0AB619}" sibTransId="{8666F8E6-FA4D-46D9-A9BA-2A756305B87E}"/>
    <dgm:cxn modelId="{BFFF1CF0-495C-44DF-8150-FB5FBF127A36}" srcId="{E0C6190B-BD23-4252-BAAF-DD6709608030}" destId="{406F5B96-94B0-4439-A293-369884080392}" srcOrd="1" destOrd="0" parTransId="{24DAC56A-AC08-4EA6-B41C-764A14F4C1A6}" sibTransId="{F596F803-921A-4C39-897E-AA125381B27F}"/>
    <dgm:cxn modelId="{7090897A-5254-40D1-BF98-758B31E5DF4E}" type="presOf" srcId="{B5DF0B33-7DDD-4AB8-981F-8AA1A3EAA82D}" destId="{D020F046-0605-485B-ACBD-391E10BA2886}" srcOrd="0" destOrd="0" presId="urn:microsoft.com/office/officeart/2005/8/layout/hList1"/>
    <dgm:cxn modelId="{87A95C9C-1F76-433E-A53B-46DD17F77B7C}" type="presOf" srcId="{18AEBC3A-5A34-450A-84B8-DF194850E87D}" destId="{31867BB4-E57C-4C0D-ABE5-1102F2D969FA}" srcOrd="0" destOrd="2" presId="urn:microsoft.com/office/officeart/2005/8/layout/hList1"/>
    <dgm:cxn modelId="{EA350896-5249-49F8-A576-E0BA176B4159}" srcId="{858750B3-60D4-49CA-870D-B7CD9A1365DA}" destId="{5919B316-B563-4F49-9B32-71880CFBED27}" srcOrd="1" destOrd="0" parTransId="{6C2B6D49-30D4-4EEA-BECD-E2C06450EC7B}" sibTransId="{2CDB96C2-415B-4559-BDDA-A72504317D8D}"/>
    <dgm:cxn modelId="{93BB6F10-4908-44ED-86B8-BC5241E6F68F}" type="presOf" srcId="{7225DD42-0976-4E7B-935A-CB22369A39B6}" destId="{60BBE167-FB33-4391-8A06-46F42A42A590}" srcOrd="0" destOrd="0" presId="urn:microsoft.com/office/officeart/2005/8/layout/hList1"/>
    <dgm:cxn modelId="{DFA15357-3FDA-4736-9B6E-71888F3C2678}" type="presOf" srcId="{E0C6190B-BD23-4252-BAAF-DD6709608030}" destId="{7E1CC77C-FA6B-4CBC-A624-D1E16102953A}" srcOrd="0" destOrd="0" presId="urn:microsoft.com/office/officeart/2005/8/layout/hList1"/>
    <dgm:cxn modelId="{8161F71F-90C5-4B38-AC91-CC385ABF0B01}" srcId="{E0C6190B-BD23-4252-BAAF-DD6709608030}" destId="{B45D21EC-BCCA-4A33-A6F6-486DF2FCE89E}" srcOrd="2" destOrd="0" parTransId="{F83FDD06-BEB1-41FF-9206-91B370BB5E0C}" sibTransId="{15F6C6DA-01CE-4C54-B6BA-FB3BF2238F24}"/>
    <dgm:cxn modelId="{0DB47404-D7FF-49BC-B0C6-B2379B41792F}" type="presOf" srcId="{87893508-0F77-4271-8113-ED59B9E2AFEF}" destId="{31867BB4-E57C-4C0D-ABE5-1102F2D969FA}" srcOrd="0" destOrd="0" presId="urn:microsoft.com/office/officeart/2005/8/layout/hList1"/>
    <dgm:cxn modelId="{2DFA5C6C-F570-4933-91E5-337151654CE8}" type="presOf" srcId="{02AE108B-553A-4D8A-B92C-579E86B6EBBF}" destId="{ED047772-4E64-4230-9B9B-E27C56DA3E96}" srcOrd="0" destOrd="2" presId="urn:microsoft.com/office/officeart/2005/8/layout/hList1"/>
    <dgm:cxn modelId="{88F778EE-1F52-4405-942D-D70C8538561D}" srcId="{D78F7979-C3B1-400C-A6EE-95E0308A53CA}" destId="{18AEBC3A-5A34-450A-84B8-DF194850E87D}" srcOrd="2" destOrd="0" parTransId="{7BD66498-5B24-4A9C-9B58-47BF2C0093B3}" sibTransId="{4538AEAB-0A3B-4E0D-8222-5487B00F8E50}"/>
    <dgm:cxn modelId="{538057BE-AAD9-4144-ADDC-0EE61658BAF7}" srcId="{7225DD42-0976-4E7B-935A-CB22369A39B6}" destId="{B5DF0B33-7DDD-4AB8-981F-8AA1A3EAA82D}" srcOrd="3" destOrd="0" parTransId="{D9CF96BC-AC92-4017-BAA2-A043F44BCDA8}" sibTransId="{EBC6FFF4-6F1A-429C-ACA0-D0BF55BE0EE2}"/>
    <dgm:cxn modelId="{034F022A-650A-4111-9193-5559C7E7EAC3}" srcId="{B5DF0B33-7DDD-4AB8-981F-8AA1A3EAA82D}" destId="{9866F7D7-9042-4572-99A8-554442980569}" srcOrd="0" destOrd="0" parTransId="{611E8611-519F-43EB-A13A-545F3BBA48A5}" sibTransId="{662F00C4-497B-49B7-B5A2-1904D1F355A7}"/>
    <dgm:cxn modelId="{278918F3-68F1-4B5A-B7BE-E7A68379A883}" type="presOf" srcId="{38169600-C46C-4635-B537-CC2B5017A464}" destId="{341B230A-899D-4580-B8FD-26BD552AB7D6}" srcOrd="0" destOrd="0" presId="urn:microsoft.com/office/officeart/2005/8/layout/hList1"/>
    <dgm:cxn modelId="{0D14A1C1-55D7-4976-BFD8-93B754211045}" srcId="{D78F7979-C3B1-400C-A6EE-95E0308A53CA}" destId="{87893508-0F77-4271-8113-ED59B9E2AFEF}" srcOrd="0" destOrd="0" parTransId="{1FFE9442-2DED-46F9-936B-07D0CD414237}" sibTransId="{7CF533E2-49CE-4CA7-82E3-E87E0B1CFBDA}"/>
    <dgm:cxn modelId="{AC3723C1-23F2-4E62-9C1F-8FF0D4D41140}" srcId="{7225DD42-0976-4E7B-935A-CB22369A39B6}" destId="{D78F7979-C3B1-400C-A6EE-95E0308A53CA}" srcOrd="0" destOrd="0" parTransId="{78B8D8FD-FC29-4573-9226-5B24E82DED02}" sibTransId="{B545B0AA-8C2A-4225-8F7B-8D636F3BAB0A}"/>
    <dgm:cxn modelId="{6CFECED8-30CF-4574-8958-94225581006B}" type="presOf" srcId="{76AFE41C-DF99-419F-B828-366A5EAA5C6D}" destId="{31867BB4-E57C-4C0D-ABE5-1102F2D969FA}" srcOrd="0" destOrd="1" presId="urn:microsoft.com/office/officeart/2005/8/layout/hList1"/>
    <dgm:cxn modelId="{B3B771A9-62C5-4A9B-BD5C-FEF55350A16C}" srcId="{7225DD42-0976-4E7B-935A-CB22369A39B6}" destId="{E0C6190B-BD23-4252-BAAF-DD6709608030}" srcOrd="2" destOrd="0" parTransId="{450405B1-D75D-49C8-BD65-C205CDCE73AD}" sibTransId="{AB27EFA1-7EA6-4C8D-AAD1-218DD60F4541}"/>
    <dgm:cxn modelId="{88531C57-5BB1-4C01-9C97-0C40F13834A9}" type="presOf" srcId="{D78F7979-C3B1-400C-A6EE-95E0308A53CA}" destId="{88D0DCBA-5B1F-42B2-ABE2-9AF929F78851}" srcOrd="0" destOrd="0" presId="urn:microsoft.com/office/officeart/2005/8/layout/hList1"/>
    <dgm:cxn modelId="{D0DF0A65-FE19-49F3-8110-EAB97198E0A4}" type="presOf" srcId="{34A6B5E3-C989-460B-A684-05B8CDD1CA3F}" destId="{341B230A-899D-4580-B8FD-26BD552AB7D6}" srcOrd="0" destOrd="2" presId="urn:microsoft.com/office/officeart/2005/8/layout/hList1"/>
    <dgm:cxn modelId="{B750C71F-4121-4C04-B4B9-878A33DA03E4}" type="presOf" srcId="{406F5B96-94B0-4439-A293-369884080392}" destId="{991A95EE-35EC-42BE-892A-EB2661B0D4BF}" srcOrd="0" destOrd="1" presId="urn:microsoft.com/office/officeart/2005/8/layout/hList1"/>
    <dgm:cxn modelId="{1BB6DF92-2631-4BF7-B9AD-56E4FB4358DC}" srcId="{D78F7979-C3B1-400C-A6EE-95E0308A53CA}" destId="{76AFE41C-DF99-419F-B828-366A5EAA5C6D}" srcOrd="1" destOrd="0" parTransId="{FB19B457-7080-4B96-88BD-1968BAA0F53E}" sibTransId="{DA1FE362-4B44-4FF9-994E-15FD246815EB}"/>
    <dgm:cxn modelId="{AC7F8C9D-372C-4D3B-97C3-6FECE27F70DF}" srcId="{858750B3-60D4-49CA-870D-B7CD9A1365DA}" destId="{34A6B5E3-C989-460B-A684-05B8CDD1CA3F}" srcOrd="2" destOrd="0" parTransId="{48898C42-0AB0-4B9B-AD5B-834E7953118A}" sibTransId="{FE60C07F-24D9-436A-B6DF-AF10BD6A7905}"/>
    <dgm:cxn modelId="{BEC29293-7660-477F-99EF-A20CE1AD78AB}" type="presOf" srcId="{5919B316-B563-4F49-9B32-71880CFBED27}" destId="{341B230A-899D-4580-B8FD-26BD552AB7D6}" srcOrd="0" destOrd="1" presId="urn:microsoft.com/office/officeart/2005/8/layout/hList1"/>
    <dgm:cxn modelId="{4816AE3A-C371-4D00-A191-8B3F0CF3AD43}" type="presOf" srcId="{9866F7D7-9042-4572-99A8-554442980569}" destId="{ED047772-4E64-4230-9B9B-E27C56DA3E96}" srcOrd="0" destOrd="0" presId="urn:microsoft.com/office/officeart/2005/8/layout/hList1"/>
    <dgm:cxn modelId="{4C0E6C3F-16B0-431B-AA46-714230D28626}" srcId="{E0C6190B-BD23-4252-BAAF-DD6709608030}" destId="{8ABE6E38-DEB8-4521-92D7-00168FBAF617}" srcOrd="0" destOrd="0" parTransId="{D71D99E0-E3FE-4896-880B-0A722B26BF50}" sibTransId="{6E87509C-1C00-4F97-8714-8CF1927BE6EE}"/>
    <dgm:cxn modelId="{8109864C-053D-4C96-A1C1-02A79DB59B73}" type="presOf" srcId="{B45D21EC-BCCA-4A33-A6F6-486DF2FCE89E}" destId="{991A95EE-35EC-42BE-892A-EB2661B0D4BF}" srcOrd="0" destOrd="2" presId="urn:microsoft.com/office/officeart/2005/8/layout/hList1"/>
    <dgm:cxn modelId="{BB6F4C67-8864-4815-A695-2FAC2343E1EA}" type="presParOf" srcId="{60BBE167-FB33-4391-8A06-46F42A42A590}" destId="{A5E7CEF5-6BDD-4C5B-8432-787C8DE373A6}" srcOrd="0" destOrd="0" presId="urn:microsoft.com/office/officeart/2005/8/layout/hList1"/>
    <dgm:cxn modelId="{E2F3D8D4-BD71-40A4-A5BF-01029382DFFD}" type="presParOf" srcId="{A5E7CEF5-6BDD-4C5B-8432-787C8DE373A6}" destId="{88D0DCBA-5B1F-42B2-ABE2-9AF929F78851}" srcOrd="0" destOrd="0" presId="urn:microsoft.com/office/officeart/2005/8/layout/hList1"/>
    <dgm:cxn modelId="{19296BD9-035A-4A85-9D1A-EB0597FFD3C2}" type="presParOf" srcId="{A5E7CEF5-6BDD-4C5B-8432-787C8DE373A6}" destId="{31867BB4-E57C-4C0D-ABE5-1102F2D969FA}" srcOrd="1" destOrd="0" presId="urn:microsoft.com/office/officeart/2005/8/layout/hList1"/>
    <dgm:cxn modelId="{0ABA7ABF-CE1D-49DD-9CD9-3600C21112FA}" type="presParOf" srcId="{60BBE167-FB33-4391-8A06-46F42A42A590}" destId="{AE6A51A0-9CF1-4277-BC32-7FA6CFA20BC5}" srcOrd="1" destOrd="0" presId="urn:microsoft.com/office/officeart/2005/8/layout/hList1"/>
    <dgm:cxn modelId="{5D672388-162F-465C-A1AF-0EEEC53AA443}" type="presParOf" srcId="{60BBE167-FB33-4391-8A06-46F42A42A590}" destId="{C1909E72-D103-4C80-AEE2-BD0F38EF292C}" srcOrd="2" destOrd="0" presId="urn:microsoft.com/office/officeart/2005/8/layout/hList1"/>
    <dgm:cxn modelId="{3D383251-5142-4975-8FCF-86C2DC2A6510}" type="presParOf" srcId="{C1909E72-D103-4C80-AEE2-BD0F38EF292C}" destId="{B249621F-2D12-43C3-92C7-A31CCB447308}" srcOrd="0" destOrd="0" presId="urn:microsoft.com/office/officeart/2005/8/layout/hList1"/>
    <dgm:cxn modelId="{0E52F3E2-70A0-43CB-8376-BC6C1ED06ECD}" type="presParOf" srcId="{C1909E72-D103-4C80-AEE2-BD0F38EF292C}" destId="{341B230A-899D-4580-B8FD-26BD552AB7D6}" srcOrd="1" destOrd="0" presId="urn:microsoft.com/office/officeart/2005/8/layout/hList1"/>
    <dgm:cxn modelId="{A40D6CA3-AE25-41CE-B574-1ADD628A8525}" type="presParOf" srcId="{60BBE167-FB33-4391-8A06-46F42A42A590}" destId="{592AB07B-2AB9-4EA7-912E-D8BDB704B652}" srcOrd="3" destOrd="0" presId="urn:microsoft.com/office/officeart/2005/8/layout/hList1"/>
    <dgm:cxn modelId="{AECECBE6-5044-4CDC-A32B-7A716088531B}" type="presParOf" srcId="{60BBE167-FB33-4391-8A06-46F42A42A590}" destId="{B8379614-008B-4012-B3B2-AF0C2B6D9E51}" srcOrd="4" destOrd="0" presId="urn:microsoft.com/office/officeart/2005/8/layout/hList1"/>
    <dgm:cxn modelId="{0D02FCB7-9C39-4E00-832C-EBD67C191D95}" type="presParOf" srcId="{B8379614-008B-4012-B3B2-AF0C2B6D9E51}" destId="{7E1CC77C-FA6B-4CBC-A624-D1E16102953A}" srcOrd="0" destOrd="0" presId="urn:microsoft.com/office/officeart/2005/8/layout/hList1"/>
    <dgm:cxn modelId="{E316D57B-39F7-4E81-AB8D-99865ADE13C8}" type="presParOf" srcId="{B8379614-008B-4012-B3B2-AF0C2B6D9E51}" destId="{991A95EE-35EC-42BE-892A-EB2661B0D4BF}" srcOrd="1" destOrd="0" presId="urn:microsoft.com/office/officeart/2005/8/layout/hList1"/>
    <dgm:cxn modelId="{109DD567-A6B0-4624-8ADF-84E962EA318B}" type="presParOf" srcId="{60BBE167-FB33-4391-8A06-46F42A42A590}" destId="{14B0113B-1CE8-4376-8B07-5D0582F249F3}" srcOrd="5" destOrd="0" presId="urn:microsoft.com/office/officeart/2005/8/layout/hList1"/>
    <dgm:cxn modelId="{DEB28EF9-6122-497A-8D33-CF11EEA8E49E}" type="presParOf" srcId="{60BBE167-FB33-4391-8A06-46F42A42A590}" destId="{3C8B4A9B-E875-47EC-A133-016D4D364F81}" srcOrd="6" destOrd="0" presId="urn:microsoft.com/office/officeart/2005/8/layout/hList1"/>
    <dgm:cxn modelId="{D358AD1B-C5C8-4B2C-B78C-3BFBC5B6F6FF}" type="presParOf" srcId="{3C8B4A9B-E875-47EC-A133-016D4D364F81}" destId="{D020F046-0605-485B-ACBD-391E10BA2886}" srcOrd="0" destOrd="0" presId="urn:microsoft.com/office/officeart/2005/8/layout/hList1"/>
    <dgm:cxn modelId="{81A49490-01E5-4210-8B26-FF317BC71A58}" type="presParOf" srcId="{3C8B4A9B-E875-47EC-A133-016D4D364F81}" destId="{ED047772-4E64-4230-9B9B-E27C56DA3E96}"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2CA589-7402-4866-A019-3C210A2063FA}">
      <dsp:nvSpPr>
        <dsp:cNvPr id="0" name=""/>
        <dsp:cNvSpPr/>
      </dsp:nvSpPr>
      <dsp:spPr>
        <a:xfrm>
          <a:off x="2001812" y="928208"/>
          <a:ext cx="429801" cy="91440"/>
        </a:xfrm>
        <a:custGeom>
          <a:avLst/>
          <a:gdLst/>
          <a:ahLst/>
          <a:cxnLst/>
          <a:rect l="0" t="0" r="0" b="0"/>
          <a:pathLst>
            <a:path>
              <a:moveTo>
                <a:pt x="0" y="45720"/>
              </a:moveTo>
              <a:lnTo>
                <a:pt x="429801" y="45720"/>
              </a:lnTo>
            </a:path>
          </a:pathLst>
        </a:custGeom>
        <a:noFill/>
        <a:ln w="10000" cap="flat" cmpd="sng" algn="ctr">
          <a:solidFill>
            <a:schemeClr val="accent1">
              <a:hueOff val="0"/>
              <a:satOff val="0"/>
              <a:lumOff val="0"/>
              <a:alphaOff val="0"/>
            </a:schemeClr>
          </a:solidFill>
          <a:prstDash val="solid"/>
          <a:tailEnd type="arrow"/>
        </a:ln>
        <a:effectLst/>
        <a:scene3d>
          <a:camera prst="orthographicFront"/>
          <a:lightRig rig="threePt" dir="t"/>
        </a:scene3d>
        <a:sp3d>
          <a:bevelT w="114300" prst="artDeco"/>
        </a:sp3d>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2205203" y="971626"/>
        <a:ext cx="23020" cy="4604"/>
      </dsp:txXfrm>
    </dsp:sp>
    <dsp:sp modelId="{BFF4B7FE-6E69-490A-B25B-3D33E34E4199}">
      <dsp:nvSpPr>
        <dsp:cNvPr id="0" name=""/>
        <dsp:cNvSpPr/>
      </dsp:nvSpPr>
      <dsp:spPr>
        <a:xfrm>
          <a:off x="1868" y="373404"/>
          <a:ext cx="2001744" cy="1201046"/>
        </a:xfrm>
        <a:prstGeom prst="rect">
          <a:avLst/>
        </a:prstGeom>
        <a:gradFill rotWithShape="0">
          <a:gsLst>
            <a:gs pos="0">
              <a:schemeClr val="accent1">
                <a:hueOff val="0"/>
                <a:satOff val="0"/>
                <a:lumOff val="0"/>
                <a:alphaOff val="0"/>
              </a:schemeClr>
            </a:gs>
            <a:gs pos="90000">
              <a:schemeClr val="accent1">
                <a:hueOff val="0"/>
                <a:satOff val="0"/>
                <a:lumOff val="0"/>
                <a:alphaOff val="0"/>
                <a:shade val="100000"/>
                <a:satMod val="105000"/>
              </a:schemeClr>
            </a:gs>
            <a:gs pos="100000">
              <a:schemeClr val="accent1">
                <a:hueOff val="0"/>
                <a:satOff val="0"/>
                <a:lumOff val="0"/>
                <a:alphaOff val="0"/>
                <a:shade val="80000"/>
                <a:satMod val="120000"/>
              </a:schemeClr>
            </a:gs>
          </a:gsLst>
          <a:path path="circle">
            <a:fillToRect l="100000" t="100000" r="100000" b="100000"/>
          </a:path>
        </a:gradFill>
        <a:ln>
          <a:noFill/>
        </a:ln>
        <a:effectLst>
          <a:outerShdw blurRad="38100" dist="25400" dir="5400000" rotWithShape="0">
            <a:srgbClr val="000000">
              <a:alpha val="45000"/>
            </a:srgbClr>
          </a:outerShdw>
        </a:effectLst>
        <a:scene3d>
          <a:camera prst="orthographicFront"/>
          <a:lightRig rig="threePt" dir="t"/>
        </a:scene3d>
        <a:sp3d>
          <a:bevelT w="114300" prst="artDeco"/>
        </a:sp3d>
      </dsp:spPr>
      <dsp:style>
        <a:lnRef idx="0">
          <a:scrgbClr r="0" g="0" b="0"/>
        </a:lnRef>
        <a:fillRef idx="3">
          <a:scrgbClr r="0" g="0" b="0"/>
        </a:fillRef>
        <a:effectRef idx="2">
          <a:scrgbClr r="0" g="0" b="0"/>
        </a:effectRef>
        <a:fontRef idx="minor">
          <a:schemeClr val="lt1"/>
        </a:fontRef>
      </dsp:style>
      <dsp:txBody>
        <a:bodyPr spcFirstLastPara="0" vert="horz" wrap="square" lIns="149352" tIns="149352" rIns="149352" bIns="149352" numCol="1" spcCol="1270" anchor="ctr" anchorCtr="0">
          <a:noAutofit/>
        </a:bodyPr>
        <a:lstStyle/>
        <a:p>
          <a:pPr lvl="0" algn="ctr" defTabSz="933450">
            <a:lnSpc>
              <a:spcPct val="90000"/>
            </a:lnSpc>
            <a:spcBef>
              <a:spcPct val="0"/>
            </a:spcBef>
            <a:spcAft>
              <a:spcPct val="35000"/>
            </a:spcAft>
          </a:pPr>
          <a:r>
            <a:rPr lang="en-US" sz="2100" kern="1200" dirty="0" smtClean="0"/>
            <a:t>Data Exploration</a:t>
          </a:r>
          <a:endParaRPr lang="en-US" sz="2100" kern="1200" dirty="0"/>
        </a:p>
      </dsp:txBody>
      <dsp:txXfrm>
        <a:off x="1868" y="373404"/>
        <a:ext cx="2001744" cy="1201046"/>
      </dsp:txXfrm>
    </dsp:sp>
    <dsp:sp modelId="{CA893324-CF99-4971-8F17-9624E2102843}">
      <dsp:nvSpPr>
        <dsp:cNvPr id="0" name=""/>
        <dsp:cNvSpPr/>
      </dsp:nvSpPr>
      <dsp:spPr>
        <a:xfrm>
          <a:off x="4463958" y="928208"/>
          <a:ext cx="429801" cy="91440"/>
        </a:xfrm>
        <a:custGeom>
          <a:avLst/>
          <a:gdLst/>
          <a:ahLst/>
          <a:cxnLst/>
          <a:rect l="0" t="0" r="0" b="0"/>
          <a:pathLst>
            <a:path>
              <a:moveTo>
                <a:pt x="0" y="45720"/>
              </a:moveTo>
              <a:lnTo>
                <a:pt x="429801" y="45720"/>
              </a:lnTo>
            </a:path>
          </a:pathLst>
        </a:custGeom>
        <a:noFill/>
        <a:ln w="10000" cap="flat" cmpd="sng" algn="ctr">
          <a:solidFill>
            <a:schemeClr val="accent1">
              <a:hueOff val="0"/>
              <a:satOff val="0"/>
              <a:lumOff val="0"/>
              <a:alphaOff val="0"/>
            </a:schemeClr>
          </a:solidFill>
          <a:prstDash val="solid"/>
          <a:tailEnd type="arrow"/>
        </a:ln>
        <a:effectLst/>
        <a:scene3d>
          <a:camera prst="orthographicFront"/>
          <a:lightRig rig="threePt" dir="t"/>
        </a:scene3d>
        <a:sp3d>
          <a:bevelT w="114300" prst="artDeco"/>
        </a:sp3d>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4667348" y="971626"/>
        <a:ext cx="23020" cy="4604"/>
      </dsp:txXfrm>
    </dsp:sp>
    <dsp:sp modelId="{0D0B7B76-F558-4DF6-828D-AFDDB30F6058}">
      <dsp:nvSpPr>
        <dsp:cNvPr id="0" name=""/>
        <dsp:cNvSpPr/>
      </dsp:nvSpPr>
      <dsp:spPr>
        <a:xfrm>
          <a:off x="2464014" y="373404"/>
          <a:ext cx="2001744" cy="1201046"/>
        </a:xfrm>
        <a:prstGeom prst="rect">
          <a:avLst/>
        </a:prstGeom>
        <a:gradFill rotWithShape="0">
          <a:gsLst>
            <a:gs pos="0">
              <a:schemeClr val="accent1">
                <a:hueOff val="0"/>
                <a:satOff val="0"/>
                <a:lumOff val="0"/>
                <a:alphaOff val="0"/>
              </a:schemeClr>
            </a:gs>
            <a:gs pos="90000">
              <a:schemeClr val="accent1">
                <a:hueOff val="0"/>
                <a:satOff val="0"/>
                <a:lumOff val="0"/>
                <a:alphaOff val="0"/>
                <a:shade val="100000"/>
                <a:satMod val="105000"/>
              </a:schemeClr>
            </a:gs>
            <a:gs pos="100000">
              <a:schemeClr val="accent1">
                <a:hueOff val="0"/>
                <a:satOff val="0"/>
                <a:lumOff val="0"/>
                <a:alphaOff val="0"/>
                <a:shade val="80000"/>
                <a:satMod val="120000"/>
              </a:schemeClr>
            </a:gs>
          </a:gsLst>
          <a:path path="circle">
            <a:fillToRect l="100000" t="100000" r="100000" b="100000"/>
          </a:path>
        </a:gradFill>
        <a:ln>
          <a:noFill/>
        </a:ln>
        <a:effectLst>
          <a:outerShdw blurRad="38100" dist="25400" dir="5400000" rotWithShape="0">
            <a:srgbClr val="000000">
              <a:alpha val="45000"/>
            </a:srgbClr>
          </a:outerShdw>
        </a:effectLst>
        <a:scene3d>
          <a:camera prst="orthographicFront"/>
          <a:lightRig rig="threePt" dir="t"/>
        </a:scene3d>
        <a:sp3d>
          <a:bevelT w="114300" prst="artDeco"/>
        </a:sp3d>
      </dsp:spPr>
      <dsp:style>
        <a:lnRef idx="0">
          <a:scrgbClr r="0" g="0" b="0"/>
        </a:lnRef>
        <a:fillRef idx="3">
          <a:scrgbClr r="0" g="0" b="0"/>
        </a:fillRef>
        <a:effectRef idx="2">
          <a:scrgbClr r="0" g="0" b="0"/>
        </a:effectRef>
        <a:fontRef idx="minor">
          <a:schemeClr val="lt1"/>
        </a:fontRef>
      </dsp:style>
      <dsp:txBody>
        <a:bodyPr spcFirstLastPara="0" vert="horz" wrap="square" lIns="149352" tIns="149352" rIns="149352" bIns="149352" numCol="1" spcCol="1270" anchor="ctr" anchorCtr="0">
          <a:noAutofit/>
        </a:bodyPr>
        <a:lstStyle/>
        <a:p>
          <a:pPr lvl="0" algn="ctr" defTabSz="933450">
            <a:lnSpc>
              <a:spcPct val="90000"/>
            </a:lnSpc>
            <a:spcBef>
              <a:spcPct val="0"/>
            </a:spcBef>
            <a:spcAft>
              <a:spcPct val="35000"/>
            </a:spcAft>
          </a:pPr>
          <a:r>
            <a:rPr lang="en-US" sz="2100" kern="1200" dirty="0" smtClean="0"/>
            <a:t>Missing Value Treatment</a:t>
          </a:r>
          <a:endParaRPr lang="en-US" sz="2100" kern="1200" dirty="0"/>
        </a:p>
      </dsp:txBody>
      <dsp:txXfrm>
        <a:off x="2464014" y="373404"/>
        <a:ext cx="2001744" cy="1201046"/>
      </dsp:txXfrm>
    </dsp:sp>
    <dsp:sp modelId="{FF0385CF-273A-4154-9274-04BF0E284388}">
      <dsp:nvSpPr>
        <dsp:cNvPr id="0" name=""/>
        <dsp:cNvSpPr/>
      </dsp:nvSpPr>
      <dsp:spPr>
        <a:xfrm>
          <a:off x="6926103" y="928208"/>
          <a:ext cx="429801" cy="91440"/>
        </a:xfrm>
        <a:custGeom>
          <a:avLst/>
          <a:gdLst/>
          <a:ahLst/>
          <a:cxnLst/>
          <a:rect l="0" t="0" r="0" b="0"/>
          <a:pathLst>
            <a:path>
              <a:moveTo>
                <a:pt x="0" y="45720"/>
              </a:moveTo>
              <a:lnTo>
                <a:pt x="429801" y="45720"/>
              </a:lnTo>
            </a:path>
          </a:pathLst>
        </a:custGeom>
        <a:noFill/>
        <a:ln w="10000" cap="flat" cmpd="sng" algn="ctr">
          <a:solidFill>
            <a:schemeClr val="accent1">
              <a:hueOff val="0"/>
              <a:satOff val="0"/>
              <a:lumOff val="0"/>
              <a:alphaOff val="0"/>
            </a:schemeClr>
          </a:solidFill>
          <a:prstDash val="solid"/>
          <a:tailEnd type="arrow"/>
        </a:ln>
        <a:effectLst/>
        <a:scene3d>
          <a:camera prst="orthographicFront"/>
          <a:lightRig rig="threePt" dir="t"/>
        </a:scene3d>
        <a:sp3d>
          <a:bevelT w="114300" prst="artDeco"/>
        </a:sp3d>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7129494" y="971626"/>
        <a:ext cx="23020" cy="4604"/>
      </dsp:txXfrm>
    </dsp:sp>
    <dsp:sp modelId="{577A1B3D-31F0-430B-A661-6A45FA30A582}">
      <dsp:nvSpPr>
        <dsp:cNvPr id="0" name=""/>
        <dsp:cNvSpPr/>
      </dsp:nvSpPr>
      <dsp:spPr>
        <a:xfrm>
          <a:off x="4926159" y="373404"/>
          <a:ext cx="2001744" cy="1201046"/>
        </a:xfrm>
        <a:prstGeom prst="rect">
          <a:avLst/>
        </a:prstGeom>
        <a:gradFill rotWithShape="0">
          <a:gsLst>
            <a:gs pos="0">
              <a:schemeClr val="accent1">
                <a:hueOff val="0"/>
                <a:satOff val="0"/>
                <a:lumOff val="0"/>
                <a:alphaOff val="0"/>
              </a:schemeClr>
            </a:gs>
            <a:gs pos="90000">
              <a:schemeClr val="accent1">
                <a:hueOff val="0"/>
                <a:satOff val="0"/>
                <a:lumOff val="0"/>
                <a:alphaOff val="0"/>
                <a:shade val="100000"/>
                <a:satMod val="105000"/>
              </a:schemeClr>
            </a:gs>
            <a:gs pos="100000">
              <a:schemeClr val="accent1">
                <a:hueOff val="0"/>
                <a:satOff val="0"/>
                <a:lumOff val="0"/>
                <a:alphaOff val="0"/>
                <a:shade val="80000"/>
                <a:satMod val="120000"/>
              </a:schemeClr>
            </a:gs>
          </a:gsLst>
          <a:path path="circle">
            <a:fillToRect l="100000" t="100000" r="100000" b="100000"/>
          </a:path>
        </a:gradFill>
        <a:ln>
          <a:noFill/>
        </a:ln>
        <a:effectLst>
          <a:outerShdw blurRad="38100" dist="25400" dir="5400000" rotWithShape="0">
            <a:srgbClr val="000000">
              <a:alpha val="45000"/>
            </a:srgbClr>
          </a:outerShdw>
        </a:effectLst>
        <a:scene3d>
          <a:camera prst="orthographicFront"/>
          <a:lightRig rig="threePt" dir="t"/>
        </a:scene3d>
        <a:sp3d>
          <a:bevelT w="114300" prst="artDeco"/>
        </a:sp3d>
      </dsp:spPr>
      <dsp:style>
        <a:lnRef idx="0">
          <a:scrgbClr r="0" g="0" b="0"/>
        </a:lnRef>
        <a:fillRef idx="3">
          <a:scrgbClr r="0" g="0" b="0"/>
        </a:fillRef>
        <a:effectRef idx="2">
          <a:scrgbClr r="0" g="0" b="0"/>
        </a:effectRef>
        <a:fontRef idx="minor">
          <a:schemeClr val="lt1"/>
        </a:fontRef>
      </dsp:style>
      <dsp:txBody>
        <a:bodyPr spcFirstLastPara="0" vert="horz" wrap="square" lIns="149352" tIns="149352" rIns="149352" bIns="149352" numCol="1" spcCol="1270" anchor="ctr" anchorCtr="0">
          <a:noAutofit/>
        </a:bodyPr>
        <a:lstStyle/>
        <a:p>
          <a:pPr lvl="0" algn="ctr" defTabSz="933450">
            <a:lnSpc>
              <a:spcPct val="90000"/>
            </a:lnSpc>
            <a:spcBef>
              <a:spcPct val="0"/>
            </a:spcBef>
            <a:spcAft>
              <a:spcPct val="35000"/>
            </a:spcAft>
          </a:pPr>
          <a:r>
            <a:rPr lang="en-US" sz="2100" kern="1200" dirty="0" smtClean="0"/>
            <a:t>Conducting Data Experiments</a:t>
          </a:r>
          <a:endParaRPr lang="en-US" sz="2100" kern="1200" dirty="0"/>
        </a:p>
      </dsp:txBody>
      <dsp:txXfrm>
        <a:off x="4926159" y="373404"/>
        <a:ext cx="2001744" cy="1201046"/>
      </dsp:txXfrm>
    </dsp:sp>
    <dsp:sp modelId="{CF07043C-7FF0-47CB-A5BF-24B61B0FC46C}">
      <dsp:nvSpPr>
        <dsp:cNvPr id="0" name=""/>
        <dsp:cNvSpPr/>
      </dsp:nvSpPr>
      <dsp:spPr>
        <a:xfrm>
          <a:off x="1002740" y="1572651"/>
          <a:ext cx="7386436" cy="429801"/>
        </a:xfrm>
        <a:custGeom>
          <a:avLst/>
          <a:gdLst/>
          <a:ahLst/>
          <a:cxnLst/>
          <a:rect l="0" t="0" r="0" b="0"/>
          <a:pathLst>
            <a:path>
              <a:moveTo>
                <a:pt x="7386436" y="0"/>
              </a:moveTo>
              <a:lnTo>
                <a:pt x="7386436" y="232000"/>
              </a:lnTo>
              <a:lnTo>
                <a:pt x="0" y="232000"/>
              </a:lnTo>
              <a:lnTo>
                <a:pt x="0" y="429801"/>
              </a:lnTo>
            </a:path>
          </a:pathLst>
        </a:custGeom>
        <a:noFill/>
        <a:ln w="10000" cap="flat" cmpd="sng" algn="ctr">
          <a:solidFill>
            <a:schemeClr val="accent1">
              <a:hueOff val="0"/>
              <a:satOff val="0"/>
              <a:lumOff val="0"/>
              <a:alphaOff val="0"/>
            </a:schemeClr>
          </a:solidFill>
          <a:prstDash val="solid"/>
          <a:tailEnd type="arrow"/>
        </a:ln>
        <a:effectLst/>
        <a:scene3d>
          <a:camera prst="orthographicFront"/>
          <a:lightRig rig="threePt" dir="t"/>
        </a:scene3d>
        <a:sp3d>
          <a:bevelT w="114300" prst="artDeco"/>
        </a:sp3d>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4510939" y="1785249"/>
        <a:ext cx="370038" cy="4604"/>
      </dsp:txXfrm>
    </dsp:sp>
    <dsp:sp modelId="{6B5D4645-942D-4283-9764-F889962F6691}">
      <dsp:nvSpPr>
        <dsp:cNvPr id="0" name=""/>
        <dsp:cNvSpPr/>
      </dsp:nvSpPr>
      <dsp:spPr>
        <a:xfrm>
          <a:off x="7388305" y="373404"/>
          <a:ext cx="2001744" cy="1201046"/>
        </a:xfrm>
        <a:prstGeom prst="rect">
          <a:avLst/>
        </a:prstGeom>
        <a:gradFill rotWithShape="0">
          <a:gsLst>
            <a:gs pos="0">
              <a:schemeClr val="accent1">
                <a:hueOff val="0"/>
                <a:satOff val="0"/>
                <a:lumOff val="0"/>
                <a:alphaOff val="0"/>
              </a:schemeClr>
            </a:gs>
            <a:gs pos="90000">
              <a:schemeClr val="accent1">
                <a:hueOff val="0"/>
                <a:satOff val="0"/>
                <a:lumOff val="0"/>
                <a:alphaOff val="0"/>
                <a:shade val="100000"/>
                <a:satMod val="105000"/>
              </a:schemeClr>
            </a:gs>
            <a:gs pos="100000">
              <a:schemeClr val="accent1">
                <a:hueOff val="0"/>
                <a:satOff val="0"/>
                <a:lumOff val="0"/>
                <a:alphaOff val="0"/>
                <a:shade val="80000"/>
                <a:satMod val="120000"/>
              </a:schemeClr>
            </a:gs>
          </a:gsLst>
          <a:path path="circle">
            <a:fillToRect l="100000" t="100000" r="100000" b="100000"/>
          </a:path>
        </a:gradFill>
        <a:ln>
          <a:noFill/>
        </a:ln>
        <a:effectLst>
          <a:outerShdw blurRad="38100" dist="25400" dir="5400000" rotWithShape="0">
            <a:srgbClr val="000000">
              <a:alpha val="45000"/>
            </a:srgbClr>
          </a:outerShdw>
        </a:effectLst>
        <a:scene3d>
          <a:camera prst="orthographicFront"/>
          <a:lightRig rig="threePt" dir="t"/>
        </a:scene3d>
        <a:sp3d>
          <a:bevelT w="114300" prst="artDeco"/>
        </a:sp3d>
      </dsp:spPr>
      <dsp:style>
        <a:lnRef idx="0">
          <a:scrgbClr r="0" g="0" b="0"/>
        </a:lnRef>
        <a:fillRef idx="3">
          <a:scrgbClr r="0" g="0" b="0"/>
        </a:fillRef>
        <a:effectRef idx="2">
          <a:scrgbClr r="0" g="0" b="0"/>
        </a:effectRef>
        <a:fontRef idx="minor">
          <a:schemeClr val="lt1"/>
        </a:fontRef>
      </dsp:style>
      <dsp:txBody>
        <a:bodyPr spcFirstLastPara="0" vert="horz" wrap="square" lIns="149352" tIns="149352" rIns="149352" bIns="149352" numCol="1" spcCol="1270" anchor="ctr" anchorCtr="0">
          <a:noAutofit/>
        </a:bodyPr>
        <a:lstStyle/>
        <a:p>
          <a:pPr lvl="0" algn="ctr" defTabSz="933450">
            <a:lnSpc>
              <a:spcPct val="90000"/>
            </a:lnSpc>
            <a:spcBef>
              <a:spcPct val="0"/>
            </a:spcBef>
            <a:spcAft>
              <a:spcPct val="35000"/>
            </a:spcAft>
          </a:pPr>
          <a:r>
            <a:rPr lang="en-US" sz="2100" kern="1200" dirty="0" smtClean="0"/>
            <a:t>Performing Data Balancing</a:t>
          </a:r>
          <a:endParaRPr lang="en-US" sz="2100" kern="1200" dirty="0"/>
        </a:p>
      </dsp:txBody>
      <dsp:txXfrm>
        <a:off x="7388305" y="373404"/>
        <a:ext cx="2001744" cy="1201046"/>
      </dsp:txXfrm>
    </dsp:sp>
    <dsp:sp modelId="{D3F92ABE-6B88-4381-B455-12D3936F765C}">
      <dsp:nvSpPr>
        <dsp:cNvPr id="0" name=""/>
        <dsp:cNvSpPr/>
      </dsp:nvSpPr>
      <dsp:spPr>
        <a:xfrm>
          <a:off x="2001812" y="2589655"/>
          <a:ext cx="429801" cy="91440"/>
        </a:xfrm>
        <a:custGeom>
          <a:avLst/>
          <a:gdLst/>
          <a:ahLst/>
          <a:cxnLst/>
          <a:rect l="0" t="0" r="0" b="0"/>
          <a:pathLst>
            <a:path>
              <a:moveTo>
                <a:pt x="0" y="45720"/>
              </a:moveTo>
              <a:lnTo>
                <a:pt x="429801" y="45720"/>
              </a:lnTo>
            </a:path>
          </a:pathLst>
        </a:custGeom>
        <a:noFill/>
        <a:ln w="10000" cap="flat" cmpd="sng" algn="ctr">
          <a:solidFill>
            <a:schemeClr val="accent1">
              <a:hueOff val="0"/>
              <a:satOff val="0"/>
              <a:lumOff val="0"/>
              <a:alphaOff val="0"/>
            </a:schemeClr>
          </a:solidFill>
          <a:prstDash val="solid"/>
          <a:tailEnd type="arrow"/>
        </a:ln>
        <a:effectLst/>
        <a:scene3d>
          <a:camera prst="orthographicFront"/>
          <a:lightRig rig="threePt" dir="t"/>
        </a:scene3d>
        <a:sp3d>
          <a:bevelT w="114300" prst="artDeco"/>
        </a:sp3d>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2205203" y="2633073"/>
        <a:ext cx="23020" cy="4604"/>
      </dsp:txXfrm>
    </dsp:sp>
    <dsp:sp modelId="{EA0A8C4E-5845-458A-990E-AA0B46BE6614}">
      <dsp:nvSpPr>
        <dsp:cNvPr id="0" name=""/>
        <dsp:cNvSpPr/>
      </dsp:nvSpPr>
      <dsp:spPr>
        <a:xfrm>
          <a:off x="1868" y="2034852"/>
          <a:ext cx="2001744" cy="1201046"/>
        </a:xfrm>
        <a:prstGeom prst="rect">
          <a:avLst/>
        </a:prstGeom>
        <a:gradFill rotWithShape="0">
          <a:gsLst>
            <a:gs pos="0">
              <a:schemeClr val="accent1">
                <a:hueOff val="0"/>
                <a:satOff val="0"/>
                <a:lumOff val="0"/>
                <a:alphaOff val="0"/>
              </a:schemeClr>
            </a:gs>
            <a:gs pos="90000">
              <a:schemeClr val="accent1">
                <a:hueOff val="0"/>
                <a:satOff val="0"/>
                <a:lumOff val="0"/>
                <a:alphaOff val="0"/>
                <a:shade val="100000"/>
                <a:satMod val="105000"/>
              </a:schemeClr>
            </a:gs>
            <a:gs pos="100000">
              <a:schemeClr val="accent1">
                <a:hueOff val="0"/>
                <a:satOff val="0"/>
                <a:lumOff val="0"/>
                <a:alphaOff val="0"/>
                <a:shade val="80000"/>
                <a:satMod val="120000"/>
              </a:schemeClr>
            </a:gs>
          </a:gsLst>
          <a:path path="circle">
            <a:fillToRect l="100000" t="100000" r="100000" b="100000"/>
          </a:path>
        </a:gradFill>
        <a:ln>
          <a:noFill/>
        </a:ln>
        <a:effectLst>
          <a:outerShdw blurRad="38100" dist="25400" dir="5400000" rotWithShape="0">
            <a:srgbClr val="000000">
              <a:alpha val="45000"/>
            </a:srgbClr>
          </a:outerShdw>
        </a:effectLst>
        <a:scene3d>
          <a:camera prst="orthographicFront"/>
          <a:lightRig rig="threePt" dir="t"/>
        </a:scene3d>
        <a:sp3d>
          <a:bevelT w="114300" prst="artDeco"/>
        </a:sp3d>
      </dsp:spPr>
      <dsp:style>
        <a:lnRef idx="0">
          <a:scrgbClr r="0" g="0" b="0"/>
        </a:lnRef>
        <a:fillRef idx="3">
          <a:scrgbClr r="0" g="0" b="0"/>
        </a:fillRef>
        <a:effectRef idx="2">
          <a:scrgbClr r="0" g="0" b="0"/>
        </a:effectRef>
        <a:fontRef idx="minor">
          <a:schemeClr val="lt1"/>
        </a:fontRef>
      </dsp:style>
      <dsp:txBody>
        <a:bodyPr spcFirstLastPara="0" vert="horz" wrap="square" lIns="149352" tIns="149352" rIns="149352" bIns="149352" numCol="1" spcCol="1270" anchor="ctr" anchorCtr="0">
          <a:noAutofit/>
        </a:bodyPr>
        <a:lstStyle/>
        <a:p>
          <a:pPr lvl="0" algn="ctr" defTabSz="933450">
            <a:lnSpc>
              <a:spcPct val="90000"/>
            </a:lnSpc>
            <a:spcBef>
              <a:spcPct val="0"/>
            </a:spcBef>
            <a:spcAft>
              <a:spcPct val="35000"/>
            </a:spcAft>
          </a:pPr>
          <a:r>
            <a:rPr lang="en-US" sz="2100" kern="1200" dirty="0" smtClean="0"/>
            <a:t>Implementing Classification Algorithms</a:t>
          </a:r>
          <a:endParaRPr lang="en-US" sz="2100" kern="1200" dirty="0"/>
        </a:p>
      </dsp:txBody>
      <dsp:txXfrm>
        <a:off x="1868" y="2034852"/>
        <a:ext cx="2001744" cy="1201046"/>
      </dsp:txXfrm>
    </dsp:sp>
    <dsp:sp modelId="{C55C4DF6-A152-4CE2-999A-6C8744A27FB0}">
      <dsp:nvSpPr>
        <dsp:cNvPr id="0" name=""/>
        <dsp:cNvSpPr/>
      </dsp:nvSpPr>
      <dsp:spPr>
        <a:xfrm>
          <a:off x="4463958" y="2589655"/>
          <a:ext cx="429801" cy="91440"/>
        </a:xfrm>
        <a:custGeom>
          <a:avLst/>
          <a:gdLst/>
          <a:ahLst/>
          <a:cxnLst/>
          <a:rect l="0" t="0" r="0" b="0"/>
          <a:pathLst>
            <a:path>
              <a:moveTo>
                <a:pt x="0" y="45720"/>
              </a:moveTo>
              <a:lnTo>
                <a:pt x="429801" y="45720"/>
              </a:lnTo>
            </a:path>
          </a:pathLst>
        </a:custGeom>
        <a:noFill/>
        <a:ln w="10000" cap="flat" cmpd="sng" algn="ctr">
          <a:solidFill>
            <a:schemeClr val="accent1">
              <a:hueOff val="0"/>
              <a:satOff val="0"/>
              <a:lumOff val="0"/>
              <a:alphaOff val="0"/>
            </a:schemeClr>
          </a:solidFill>
          <a:prstDash val="solid"/>
          <a:tailEnd type="arrow"/>
        </a:ln>
        <a:effectLst/>
        <a:scene3d>
          <a:camera prst="orthographicFront"/>
          <a:lightRig rig="threePt" dir="t"/>
        </a:scene3d>
        <a:sp3d>
          <a:bevelT w="114300" prst="artDeco"/>
        </a:sp3d>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4667348" y="2633073"/>
        <a:ext cx="23020" cy="4604"/>
      </dsp:txXfrm>
    </dsp:sp>
    <dsp:sp modelId="{DBAEAD1C-E1D2-4788-962C-443B8E14D121}">
      <dsp:nvSpPr>
        <dsp:cNvPr id="0" name=""/>
        <dsp:cNvSpPr/>
      </dsp:nvSpPr>
      <dsp:spPr>
        <a:xfrm>
          <a:off x="2464014" y="2034852"/>
          <a:ext cx="2001744" cy="1201046"/>
        </a:xfrm>
        <a:prstGeom prst="rect">
          <a:avLst/>
        </a:prstGeom>
        <a:gradFill rotWithShape="0">
          <a:gsLst>
            <a:gs pos="0">
              <a:schemeClr val="accent1">
                <a:hueOff val="0"/>
                <a:satOff val="0"/>
                <a:lumOff val="0"/>
                <a:alphaOff val="0"/>
              </a:schemeClr>
            </a:gs>
            <a:gs pos="90000">
              <a:schemeClr val="accent1">
                <a:hueOff val="0"/>
                <a:satOff val="0"/>
                <a:lumOff val="0"/>
                <a:alphaOff val="0"/>
                <a:shade val="100000"/>
                <a:satMod val="105000"/>
              </a:schemeClr>
            </a:gs>
            <a:gs pos="100000">
              <a:schemeClr val="accent1">
                <a:hueOff val="0"/>
                <a:satOff val="0"/>
                <a:lumOff val="0"/>
                <a:alphaOff val="0"/>
                <a:shade val="80000"/>
                <a:satMod val="120000"/>
              </a:schemeClr>
            </a:gs>
          </a:gsLst>
          <a:path path="circle">
            <a:fillToRect l="100000" t="100000" r="100000" b="100000"/>
          </a:path>
        </a:gradFill>
        <a:ln>
          <a:noFill/>
        </a:ln>
        <a:effectLst>
          <a:outerShdw blurRad="38100" dist="25400" dir="5400000" rotWithShape="0">
            <a:srgbClr val="000000">
              <a:alpha val="45000"/>
            </a:srgbClr>
          </a:outerShdw>
        </a:effectLst>
        <a:scene3d>
          <a:camera prst="orthographicFront"/>
          <a:lightRig rig="threePt" dir="t"/>
        </a:scene3d>
        <a:sp3d>
          <a:bevelT w="114300" prst="artDeco"/>
        </a:sp3d>
      </dsp:spPr>
      <dsp:style>
        <a:lnRef idx="0">
          <a:scrgbClr r="0" g="0" b="0"/>
        </a:lnRef>
        <a:fillRef idx="3">
          <a:scrgbClr r="0" g="0" b="0"/>
        </a:fillRef>
        <a:effectRef idx="2">
          <a:scrgbClr r="0" g="0" b="0"/>
        </a:effectRef>
        <a:fontRef idx="minor">
          <a:schemeClr val="lt1"/>
        </a:fontRef>
      </dsp:style>
      <dsp:txBody>
        <a:bodyPr spcFirstLastPara="0" vert="horz" wrap="square" lIns="149352" tIns="149352" rIns="149352" bIns="149352" numCol="1" spcCol="1270" anchor="ctr" anchorCtr="0">
          <a:noAutofit/>
        </a:bodyPr>
        <a:lstStyle/>
        <a:p>
          <a:pPr lvl="0" algn="ctr" defTabSz="933450">
            <a:lnSpc>
              <a:spcPct val="90000"/>
            </a:lnSpc>
            <a:spcBef>
              <a:spcPct val="0"/>
            </a:spcBef>
            <a:spcAft>
              <a:spcPct val="35000"/>
            </a:spcAft>
          </a:pPr>
          <a:r>
            <a:rPr lang="en-US" sz="2100" kern="1200" dirty="0" smtClean="0"/>
            <a:t>Model Comparison</a:t>
          </a:r>
          <a:endParaRPr lang="en-US" sz="2100" kern="1200" dirty="0"/>
        </a:p>
      </dsp:txBody>
      <dsp:txXfrm>
        <a:off x="2464014" y="2034852"/>
        <a:ext cx="2001744" cy="1201046"/>
      </dsp:txXfrm>
    </dsp:sp>
    <dsp:sp modelId="{E60897AA-1153-4456-AD71-BEAEBC6894C4}">
      <dsp:nvSpPr>
        <dsp:cNvPr id="0" name=""/>
        <dsp:cNvSpPr/>
      </dsp:nvSpPr>
      <dsp:spPr>
        <a:xfrm>
          <a:off x="6926103" y="2589655"/>
          <a:ext cx="429801" cy="91440"/>
        </a:xfrm>
        <a:custGeom>
          <a:avLst/>
          <a:gdLst/>
          <a:ahLst/>
          <a:cxnLst/>
          <a:rect l="0" t="0" r="0" b="0"/>
          <a:pathLst>
            <a:path>
              <a:moveTo>
                <a:pt x="0" y="45720"/>
              </a:moveTo>
              <a:lnTo>
                <a:pt x="429801" y="45720"/>
              </a:lnTo>
            </a:path>
          </a:pathLst>
        </a:custGeom>
        <a:noFill/>
        <a:ln w="10000" cap="flat" cmpd="sng" algn="ctr">
          <a:solidFill>
            <a:schemeClr val="accent1">
              <a:hueOff val="0"/>
              <a:satOff val="0"/>
              <a:lumOff val="0"/>
              <a:alphaOff val="0"/>
            </a:schemeClr>
          </a:solidFill>
          <a:prstDash val="solid"/>
          <a:tailEnd type="arrow"/>
        </a:ln>
        <a:effectLst/>
        <a:scene3d>
          <a:camera prst="orthographicFront"/>
          <a:lightRig rig="threePt" dir="t"/>
        </a:scene3d>
        <a:sp3d>
          <a:bevelT w="114300" prst="artDeco"/>
        </a:sp3d>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7129494" y="2633073"/>
        <a:ext cx="23020" cy="4604"/>
      </dsp:txXfrm>
    </dsp:sp>
    <dsp:sp modelId="{3E8EC4A5-7791-4516-A291-3CCE3BE54077}">
      <dsp:nvSpPr>
        <dsp:cNvPr id="0" name=""/>
        <dsp:cNvSpPr/>
      </dsp:nvSpPr>
      <dsp:spPr>
        <a:xfrm>
          <a:off x="4926159" y="2034852"/>
          <a:ext cx="2001744" cy="1201046"/>
        </a:xfrm>
        <a:prstGeom prst="rect">
          <a:avLst/>
        </a:prstGeom>
        <a:gradFill rotWithShape="0">
          <a:gsLst>
            <a:gs pos="0">
              <a:schemeClr val="accent1">
                <a:hueOff val="0"/>
                <a:satOff val="0"/>
                <a:lumOff val="0"/>
                <a:alphaOff val="0"/>
              </a:schemeClr>
            </a:gs>
            <a:gs pos="90000">
              <a:schemeClr val="accent1">
                <a:hueOff val="0"/>
                <a:satOff val="0"/>
                <a:lumOff val="0"/>
                <a:alphaOff val="0"/>
                <a:shade val="100000"/>
                <a:satMod val="105000"/>
              </a:schemeClr>
            </a:gs>
            <a:gs pos="100000">
              <a:schemeClr val="accent1">
                <a:hueOff val="0"/>
                <a:satOff val="0"/>
                <a:lumOff val="0"/>
                <a:alphaOff val="0"/>
                <a:shade val="80000"/>
                <a:satMod val="120000"/>
              </a:schemeClr>
            </a:gs>
          </a:gsLst>
          <a:path path="circle">
            <a:fillToRect l="100000" t="100000" r="100000" b="100000"/>
          </a:path>
        </a:gradFill>
        <a:ln>
          <a:noFill/>
        </a:ln>
        <a:effectLst>
          <a:outerShdw blurRad="38100" dist="25400" dir="5400000" rotWithShape="0">
            <a:srgbClr val="000000">
              <a:alpha val="45000"/>
            </a:srgbClr>
          </a:outerShdw>
        </a:effectLst>
        <a:scene3d>
          <a:camera prst="orthographicFront"/>
          <a:lightRig rig="threePt" dir="t"/>
        </a:scene3d>
        <a:sp3d>
          <a:bevelT w="114300" prst="artDeco"/>
        </a:sp3d>
      </dsp:spPr>
      <dsp:style>
        <a:lnRef idx="0">
          <a:scrgbClr r="0" g="0" b="0"/>
        </a:lnRef>
        <a:fillRef idx="3">
          <a:scrgbClr r="0" g="0" b="0"/>
        </a:fillRef>
        <a:effectRef idx="2">
          <a:scrgbClr r="0" g="0" b="0"/>
        </a:effectRef>
        <a:fontRef idx="minor">
          <a:schemeClr val="lt1"/>
        </a:fontRef>
      </dsp:style>
      <dsp:txBody>
        <a:bodyPr spcFirstLastPara="0" vert="horz" wrap="square" lIns="149352" tIns="149352" rIns="149352" bIns="149352" numCol="1" spcCol="1270" anchor="ctr" anchorCtr="0">
          <a:noAutofit/>
        </a:bodyPr>
        <a:lstStyle/>
        <a:p>
          <a:pPr lvl="0" algn="ctr" defTabSz="933450">
            <a:lnSpc>
              <a:spcPct val="90000"/>
            </a:lnSpc>
            <a:spcBef>
              <a:spcPct val="0"/>
            </a:spcBef>
            <a:spcAft>
              <a:spcPct val="35000"/>
            </a:spcAft>
          </a:pPr>
          <a:r>
            <a:rPr lang="en-US" sz="2100" kern="1200" dirty="0" smtClean="0"/>
            <a:t>Results</a:t>
          </a:r>
          <a:endParaRPr lang="en-US" sz="2100" kern="1200" dirty="0"/>
        </a:p>
      </dsp:txBody>
      <dsp:txXfrm>
        <a:off x="4926159" y="2034852"/>
        <a:ext cx="2001744" cy="1201046"/>
      </dsp:txXfrm>
    </dsp:sp>
    <dsp:sp modelId="{0BD61057-1A64-40BA-A4ED-CFB4B343C155}">
      <dsp:nvSpPr>
        <dsp:cNvPr id="0" name=""/>
        <dsp:cNvSpPr/>
      </dsp:nvSpPr>
      <dsp:spPr>
        <a:xfrm>
          <a:off x="7388305" y="2034852"/>
          <a:ext cx="2001744" cy="1201046"/>
        </a:xfrm>
        <a:prstGeom prst="rect">
          <a:avLst/>
        </a:prstGeom>
        <a:gradFill rotWithShape="0">
          <a:gsLst>
            <a:gs pos="0">
              <a:schemeClr val="accent1">
                <a:hueOff val="0"/>
                <a:satOff val="0"/>
                <a:lumOff val="0"/>
                <a:alphaOff val="0"/>
              </a:schemeClr>
            </a:gs>
            <a:gs pos="90000">
              <a:schemeClr val="accent1">
                <a:hueOff val="0"/>
                <a:satOff val="0"/>
                <a:lumOff val="0"/>
                <a:alphaOff val="0"/>
                <a:shade val="100000"/>
                <a:satMod val="105000"/>
              </a:schemeClr>
            </a:gs>
            <a:gs pos="100000">
              <a:schemeClr val="accent1">
                <a:hueOff val="0"/>
                <a:satOff val="0"/>
                <a:lumOff val="0"/>
                <a:alphaOff val="0"/>
                <a:shade val="80000"/>
                <a:satMod val="120000"/>
              </a:schemeClr>
            </a:gs>
          </a:gsLst>
          <a:path path="circle">
            <a:fillToRect l="100000" t="100000" r="100000" b="100000"/>
          </a:path>
        </a:gradFill>
        <a:ln>
          <a:noFill/>
        </a:ln>
        <a:effectLst>
          <a:outerShdw blurRad="38100" dist="25400" dir="5400000" rotWithShape="0">
            <a:srgbClr val="000000">
              <a:alpha val="45000"/>
            </a:srgbClr>
          </a:outerShdw>
        </a:effectLst>
        <a:scene3d>
          <a:camera prst="orthographicFront"/>
          <a:lightRig rig="threePt" dir="t"/>
        </a:scene3d>
        <a:sp3d>
          <a:bevelT w="114300" prst="artDeco"/>
        </a:sp3d>
      </dsp:spPr>
      <dsp:style>
        <a:lnRef idx="0">
          <a:scrgbClr r="0" g="0" b="0"/>
        </a:lnRef>
        <a:fillRef idx="3">
          <a:scrgbClr r="0" g="0" b="0"/>
        </a:fillRef>
        <a:effectRef idx="2">
          <a:scrgbClr r="0" g="0" b="0"/>
        </a:effectRef>
        <a:fontRef idx="minor">
          <a:schemeClr val="lt1"/>
        </a:fontRef>
      </dsp:style>
      <dsp:txBody>
        <a:bodyPr spcFirstLastPara="0" vert="horz" wrap="square" lIns="149352" tIns="149352" rIns="149352" bIns="149352" numCol="1" spcCol="1270" anchor="ctr" anchorCtr="0">
          <a:noAutofit/>
        </a:bodyPr>
        <a:lstStyle/>
        <a:p>
          <a:pPr lvl="0" algn="ctr" defTabSz="933450">
            <a:lnSpc>
              <a:spcPct val="90000"/>
            </a:lnSpc>
            <a:spcBef>
              <a:spcPct val="0"/>
            </a:spcBef>
            <a:spcAft>
              <a:spcPct val="35000"/>
            </a:spcAft>
          </a:pPr>
          <a:r>
            <a:rPr lang="en-US" sz="2100" kern="1200" dirty="0" smtClean="0"/>
            <a:t>Identifying Key Drivers</a:t>
          </a:r>
          <a:endParaRPr lang="en-US" sz="2100" kern="1200" dirty="0"/>
        </a:p>
      </dsp:txBody>
      <dsp:txXfrm>
        <a:off x="7388305" y="2034852"/>
        <a:ext cx="2001744" cy="120104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C70393-C106-40D9-B846-6309D0472BC1}">
      <dsp:nvSpPr>
        <dsp:cNvPr id="0" name=""/>
        <dsp:cNvSpPr/>
      </dsp:nvSpPr>
      <dsp:spPr>
        <a:xfrm>
          <a:off x="906608" y="44059"/>
          <a:ext cx="2114839" cy="2114839"/>
        </a:xfrm>
        <a:prstGeom prst="ellipse">
          <a:avLst/>
        </a:prstGeom>
        <a:solidFill>
          <a:schemeClr val="accent3">
            <a:alpha val="50000"/>
            <a:hueOff val="0"/>
            <a:satOff val="0"/>
            <a:lumOff val="0"/>
            <a:alphaOff val="0"/>
          </a:scheme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r>
            <a:rPr lang="en-US" sz="1800" kern="1200" dirty="0" smtClean="0"/>
            <a:t>Credit</a:t>
          </a:r>
        </a:p>
        <a:p>
          <a:pPr lvl="0" algn="ctr" defTabSz="800100">
            <a:lnSpc>
              <a:spcPct val="90000"/>
            </a:lnSpc>
            <a:spcBef>
              <a:spcPct val="0"/>
            </a:spcBef>
            <a:spcAft>
              <a:spcPct val="35000"/>
            </a:spcAft>
          </a:pPr>
          <a:r>
            <a:rPr lang="en-US" sz="1800" kern="1200" dirty="0" smtClean="0"/>
            <a:t>Information</a:t>
          </a:r>
        </a:p>
        <a:p>
          <a:pPr lvl="0" algn="ctr" defTabSz="800100">
            <a:lnSpc>
              <a:spcPct val="90000"/>
            </a:lnSpc>
            <a:spcBef>
              <a:spcPct val="0"/>
            </a:spcBef>
            <a:spcAft>
              <a:spcPct val="35000"/>
            </a:spcAft>
          </a:pPr>
          <a:r>
            <a:rPr lang="en-US" sz="1200" kern="1200" dirty="0" smtClean="0"/>
            <a:t>(30 features)</a:t>
          </a:r>
          <a:endParaRPr lang="en-US" sz="1200" kern="1200" dirty="0"/>
        </a:p>
      </dsp:txBody>
      <dsp:txXfrm>
        <a:off x="1188586" y="414156"/>
        <a:ext cx="1550882" cy="951677"/>
      </dsp:txXfrm>
    </dsp:sp>
    <dsp:sp modelId="{82DEF41F-8C5C-4CE4-9D49-949A94559596}">
      <dsp:nvSpPr>
        <dsp:cNvPr id="0" name=""/>
        <dsp:cNvSpPr/>
      </dsp:nvSpPr>
      <dsp:spPr>
        <a:xfrm>
          <a:off x="1669712" y="1365834"/>
          <a:ext cx="2114839" cy="2114839"/>
        </a:xfrm>
        <a:prstGeom prst="ellipse">
          <a:avLst/>
        </a:prstGeom>
        <a:solidFill>
          <a:schemeClr val="accent3">
            <a:alpha val="50000"/>
            <a:hueOff val="4927703"/>
            <a:satOff val="-26639"/>
            <a:lumOff val="-980"/>
            <a:alphaOff val="0"/>
          </a:scheme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r>
            <a:rPr lang="en-US" sz="1800" kern="1200" dirty="0" smtClean="0"/>
            <a:t>Loan Information </a:t>
          </a:r>
          <a:r>
            <a:rPr lang="en-US" sz="1200" kern="1200" dirty="0" smtClean="0"/>
            <a:t>(34 features)</a:t>
          </a:r>
          <a:endParaRPr lang="en-US" sz="1800" kern="1200" dirty="0"/>
        </a:p>
      </dsp:txBody>
      <dsp:txXfrm>
        <a:off x="2316501" y="1912167"/>
        <a:ext cx="1268903" cy="1163161"/>
      </dsp:txXfrm>
    </dsp:sp>
    <dsp:sp modelId="{15BB1731-F925-4411-8670-99362DCA4230}">
      <dsp:nvSpPr>
        <dsp:cNvPr id="0" name=""/>
        <dsp:cNvSpPr/>
      </dsp:nvSpPr>
      <dsp:spPr>
        <a:xfrm>
          <a:off x="143503" y="1365834"/>
          <a:ext cx="2114839" cy="2114839"/>
        </a:xfrm>
        <a:prstGeom prst="ellipse">
          <a:avLst/>
        </a:prstGeom>
        <a:solidFill>
          <a:schemeClr val="accent3">
            <a:alpha val="50000"/>
            <a:hueOff val="9855406"/>
            <a:satOff val="-53278"/>
            <a:lumOff val="-1961"/>
            <a:alphaOff val="0"/>
          </a:scheme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r>
            <a:rPr lang="en-US" sz="1800" kern="1200" dirty="0" smtClean="0"/>
            <a:t>Personal</a:t>
          </a:r>
        </a:p>
        <a:p>
          <a:pPr lvl="0" algn="ctr" defTabSz="800100">
            <a:lnSpc>
              <a:spcPct val="90000"/>
            </a:lnSpc>
            <a:spcBef>
              <a:spcPct val="0"/>
            </a:spcBef>
            <a:spcAft>
              <a:spcPct val="35000"/>
            </a:spcAft>
          </a:pPr>
          <a:r>
            <a:rPr lang="en-US" sz="1800" kern="1200" dirty="0" smtClean="0"/>
            <a:t>Information</a:t>
          </a:r>
        </a:p>
        <a:p>
          <a:pPr lvl="0" algn="ctr" defTabSz="800100">
            <a:lnSpc>
              <a:spcPct val="90000"/>
            </a:lnSpc>
            <a:spcBef>
              <a:spcPct val="0"/>
            </a:spcBef>
            <a:spcAft>
              <a:spcPct val="35000"/>
            </a:spcAft>
          </a:pPr>
          <a:r>
            <a:rPr lang="en-US" sz="1200" kern="1200" dirty="0" smtClean="0"/>
            <a:t>(7 features)</a:t>
          </a:r>
          <a:endParaRPr lang="en-US" sz="1200" kern="1200" dirty="0"/>
        </a:p>
      </dsp:txBody>
      <dsp:txXfrm>
        <a:off x="342650" y="1912167"/>
        <a:ext cx="1268903" cy="116316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62A20C-0045-4D99-9C65-4F57A5710D95}">
      <dsp:nvSpPr>
        <dsp:cNvPr id="0" name=""/>
        <dsp:cNvSpPr/>
      </dsp:nvSpPr>
      <dsp:spPr>
        <a:xfrm>
          <a:off x="2221" y="13278"/>
          <a:ext cx="2166065" cy="278175"/>
        </a:xfrm>
        <a:prstGeom prst="rect">
          <a:avLst/>
        </a:prstGeom>
        <a:solidFill>
          <a:schemeClr val="accent3">
            <a:hueOff val="0"/>
            <a:satOff val="0"/>
            <a:lumOff val="0"/>
            <a:alphaOff val="0"/>
          </a:schemeClr>
        </a:solidFill>
        <a:ln w="1905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8768" rIns="85344" bIns="48768" numCol="1" spcCol="1270" anchor="ctr" anchorCtr="0">
          <a:noAutofit/>
        </a:bodyPr>
        <a:lstStyle/>
        <a:p>
          <a:pPr lvl="0" algn="ctr" defTabSz="533400">
            <a:lnSpc>
              <a:spcPct val="90000"/>
            </a:lnSpc>
            <a:spcBef>
              <a:spcPct val="0"/>
            </a:spcBef>
            <a:spcAft>
              <a:spcPct val="35000"/>
            </a:spcAft>
          </a:pPr>
          <a:r>
            <a:rPr lang="en-US" sz="1200" b="1" kern="1200" dirty="0" smtClean="0"/>
            <a:t>Credit Information</a:t>
          </a:r>
          <a:endParaRPr lang="en-US" sz="1200" b="1" kern="1200" dirty="0"/>
        </a:p>
      </dsp:txBody>
      <dsp:txXfrm>
        <a:off x="2221" y="13278"/>
        <a:ext cx="2166065" cy="278175"/>
      </dsp:txXfrm>
    </dsp:sp>
    <dsp:sp modelId="{368BF0AC-6AD4-4497-9251-CD1F291EEC5A}">
      <dsp:nvSpPr>
        <dsp:cNvPr id="0" name=""/>
        <dsp:cNvSpPr/>
      </dsp:nvSpPr>
      <dsp:spPr>
        <a:xfrm>
          <a:off x="2221" y="291453"/>
          <a:ext cx="2166065" cy="5113934"/>
        </a:xfrm>
        <a:prstGeom prst="rect">
          <a:avLst/>
        </a:prstGeom>
        <a:solidFill>
          <a:schemeClr val="accent3">
            <a:tint val="40000"/>
            <a:alpha val="90000"/>
            <a:hueOff val="0"/>
            <a:satOff val="0"/>
            <a:lumOff val="0"/>
            <a:alphaOff val="0"/>
          </a:schemeClr>
        </a:solidFill>
        <a:ln w="1905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8006" tIns="48006" rIns="64008" bIns="72009" numCol="1" spcCol="1270" anchor="t" anchorCtr="0">
          <a:noAutofit/>
        </a:bodyPr>
        <a:lstStyle/>
        <a:p>
          <a:pPr marL="57150" lvl="1" indent="-57150" algn="l" defTabSz="400050">
            <a:lnSpc>
              <a:spcPct val="90000"/>
            </a:lnSpc>
            <a:spcBef>
              <a:spcPct val="0"/>
            </a:spcBef>
            <a:spcAft>
              <a:spcPct val="15000"/>
            </a:spcAft>
            <a:buChar char="••"/>
          </a:pPr>
          <a:r>
            <a:rPr lang="en-US" sz="900" b="0" i="0" u="none" kern="1200" dirty="0" err="1" smtClean="0"/>
            <a:t>collection_recovery_fee</a:t>
          </a:r>
          <a:endParaRPr lang="en-US" sz="900" kern="1200" dirty="0"/>
        </a:p>
        <a:p>
          <a:pPr marL="57150" lvl="1" indent="-57150" algn="l" defTabSz="400050">
            <a:lnSpc>
              <a:spcPct val="90000"/>
            </a:lnSpc>
            <a:spcBef>
              <a:spcPct val="0"/>
            </a:spcBef>
            <a:spcAft>
              <a:spcPct val="15000"/>
            </a:spcAft>
            <a:buChar char="••"/>
          </a:pPr>
          <a:r>
            <a:rPr lang="en-US" sz="900" b="0" i="0" u="none" kern="1200" dirty="0" smtClean="0"/>
            <a:t>collections_12_mths_ex_med</a:t>
          </a:r>
          <a:endParaRPr lang="en-US" sz="900" kern="1200" dirty="0"/>
        </a:p>
        <a:p>
          <a:pPr marL="57150" lvl="1" indent="-57150" algn="l" defTabSz="400050">
            <a:lnSpc>
              <a:spcPct val="90000"/>
            </a:lnSpc>
            <a:spcBef>
              <a:spcPct val="0"/>
            </a:spcBef>
            <a:spcAft>
              <a:spcPct val="15000"/>
            </a:spcAft>
            <a:buChar char="••"/>
          </a:pPr>
          <a:r>
            <a:rPr lang="en-US" sz="900" b="0" i="0" u="none" kern="1200" smtClean="0"/>
            <a:t>delinq_2yrs</a:t>
          </a:r>
          <a:endParaRPr lang="en-US" sz="900" kern="1200"/>
        </a:p>
        <a:p>
          <a:pPr marL="57150" lvl="1" indent="-57150" algn="l" defTabSz="400050">
            <a:lnSpc>
              <a:spcPct val="90000"/>
            </a:lnSpc>
            <a:spcBef>
              <a:spcPct val="0"/>
            </a:spcBef>
            <a:spcAft>
              <a:spcPct val="15000"/>
            </a:spcAft>
            <a:buChar char="••"/>
          </a:pPr>
          <a:r>
            <a:rPr lang="en-US" sz="900" b="0" i="0" u="none" kern="1200" smtClean="0"/>
            <a:t>dti</a:t>
          </a:r>
          <a:endParaRPr lang="en-US" sz="900" kern="1200"/>
        </a:p>
        <a:p>
          <a:pPr marL="57150" lvl="1" indent="-57150" algn="l" defTabSz="400050">
            <a:lnSpc>
              <a:spcPct val="90000"/>
            </a:lnSpc>
            <a:spcBef>
              <a:spcPct val="0"/>
            </a:spcBef>
            <a:spcAft>
              <a:spcPct val="15000"/>
            </a:spcAft>
            <a:buChar char="••"/>
          </a:pPr>
          <a:r>
            <a:rPr lang="en-US" sz="900" b="0" i="0" u="none" kern="1200" smtClean="0"/>
            <a:t>dti_joint</a:t>
          </a:r>
          <a:endParaRPr lang="en-US" sz="900" kern="1200"/>
        </a:p>
        <a:p>
          <a:pPr marL="57150" lvl="1" indent="-57150" algn="l" defTabSz="400050">
            <a:lnSpc>
              <a:spcPct val="90000"/>
            </a:lnSpc>
            <a:spcBef>
              <a:spcPct val="0"/>
            </a:spcBef>
            <a:spcAft>
              <a:spcPct val="15000"/>
            </a:spcAft>
            <a:buChar char="••"/>
          </a:pPr>
          <a:r>
            <a:rPr lang="en-US" sz="900" b="0" i="0" u="none" kern="1200" smtClean="0"/>
            <a:t>earliest_cr_line</a:t>
          </a:r>
          <a:endParaRPr lang="en-US" sz="900" kern="1200"/>
        </a:p>
        <a:p>
          <a:pPr marL="57150" lvl="1" indent="-57150" algn="l" defTabSz="400050">
            <a:lnSpc>
              <a:spcPct val="90000"/>
            </a:lnSpc>
            <a:spcBef>
              <a:spcPct val="0"/>
            </a:spcBef>
            <a:spcAft>
              <a:spcPct val="15000"/>
            </a:spcAft>
            <a:buChar char="••"/>
          </a:pPr>
          <a:r>
            <a:rPr lang="en-US" sz="900" b="0" i="0" u="none" kern="1200" smtClean="0"/>
            <a:t>inq_last_6mths</a:t>
          </a:r>
          <a:endParaRPr lang="en-US" sz="900" kern="1200"/>
        </a:p>
        <a:p>
          <a:pPr marL="57150" lvl="1" indent="-57150" algn="l" defTabSz="400050">
            <a:lnSpc>
              <a:spcPct val="90000"/>
            </a:lnSpc>
            <a:spcBef>
              <a:spcPct val="0"/>
            </a:spcBef>
            <a:spcAft>
              <a:spcPct val="15000"/>
            </a:spcAft>
            <a:buChar char="••"/>
          </a:pPr>
          <a:r>
            <a:rPr lang="en-US" sz="900" b="0" i="0" u="none" kern="1200" dirty="0" err="1" smtClean="0"/>
            <a:t>last_credit_pull_d</a:t>
          </a:r>
          <a:endParaRPr lang="en-US" sz="900" kern="1200" dirty="0"/>
        </a:p>
        <a:p>
          <a:pPr marL="57150" lvl="1" indent="-57150" algn="l" defTabSz="400050">
            <a:lnSpc>
              <a:spcPct val="90000"/>
            </a:lnSpc>
            <a:spcBef>
              <a:spcPct val="0"/>
            </a:spcBef>
            <a:spcAft>
              <a:spcPct val="15000"/>
            </a:spcAft>
            <a:buChar char="••"/>
          </a:pPr>
          <a:r>
            <a:rPr lang="en-US" sz="900" b="0" i="0" u="none" kern="1200" smtClean="0"/>
            <a:t>open_acc</a:t>
          </a:r>
          <a:endParaRPr lang="en-US" sz="900" kern="1200"/>
        </a:p>
        <a:p>
          <a:pPr marL="57150" lvl="1" indent="-57150" algn="l" defTabSz="400050">
            <a:lnSpc>
              <a:spcPct val="90000"/>
            </a:lnSpc>
            <a:spcBef>
              <a:spcPct val="0"/>
            </a:spcBef>
            <a:spcAft>
              <a:spcPct val="15000"/>
            </a:spcAft>
            <a:buChar char="••"/>
          </a:pPr>
          <a:r>
            <a:rPr lang="en-US" sz="900" b="0" i="0" u="none" kern="1200" smtClean="0"/>
            <a:t>pub_rec</a:t>
          </a:r>
          <a:endParaRPr lang="en-US" sz="900" kern="1200"/>
        </a:p>
        <a:p>
          <a:pPr marL="57150" lvl="1" indent="-57150" algn="l" defTabSz="400050">
            <a:lnSpc>
              <a:spcPct val="90000"/>
            </a:lnSpc>
            <a:spcBef>
              <a:spcPct val="0"/>
            </a:spcBef>
            <a:spcAft>
              <a:spcPct val="15000"/>
            </a:spcAft>
            <a:buChar char="••"/>
          </a:pPr>
          <a:r>
            <a:rPr lang="en-US" sz="900" b="0" i="0" u="none" kern="1200" smtClean="0"/>
            <a:t>revol_util</a:t>
          </a:r>
          <a:endParaRPr lang="en-US" sz="900" kern="1200"/>
        </a:p>
        <a:p>
          <a:pPr marL="57150" lvl="1" indent="-57150" algn="l" defTabSz="400050">
            <a:lnSpc>
              <a:spcPct val="90000"/>
            </a:lnSpc>
            <a:spcBef>
              <a:spcPct val="0"/>
            </a:spcBef>
            <a:spcAft>
              <a:spcPct val="15000"/>
            </a:spcAft>
            <a:buChar char="••"/>
          </a:pPr>
          <a:r>
            <a:rPr lang="en-US" sz="900" b="0" i="0" u="none" kern="1200" smtClean="0"/>
            <a:t>total_acc</a:t>
          </a:r>
          <a:endParaRPr lang="en-US" sz="900" kern="1200"/>
        </a:p>
        <a:p>
          <a:pPr marL="57150" lvl="1" indent="-57150" algn="l" defTabSz="400050">
            <a:lnSpc>
              <a:spcPct val="90000"/>
            </a:lnSpc>
            <a:spcBef>
              <a:spcPct val="0"/>
            </a:spcBef>
            <a:spcAft>
              <a:spcPct val="15000"/>
            </a:spcAft>
            <a:buChar char="••"/>
          </a:pPr>
          <a:r>
            <a:rPr lang="en-US" sz="900" b="0" i="0" u="none" kern="1200" smtClean="0"/>
            <a:t>open_acc_6m</a:t>
          </a:r>
          <a:endParaRPr lang="en-US" sz="900" kern="1200"/>
        </a:p>
        <a:p>
          <a:pPr marL="57150" lvl="1" indent="-57150" algn="l" defTabSz="400050">
            <a:lnSpc>
              <a:spcPct val="90000"/>
            </a:lnSpc>
            <a:spcBef>
              <a:spcPct val="0"/>
            </a:spcBef>
            <a:spcAft>
              <a:spcPct val="15000"/>
            </a:spcAft>
            <a:buChar char="••"/>
          </a:pPr>
          <a:r>
            <a:rPr lang="en-US" sz="900" b="0" i="0" u="none" kern="1200" smtClean="0"/>
            <a:t>open_il_6m</a:t>
          </a:r>
          <a:endParaRPr lang="en-US" sz="900" kern="1200"/>
        </a:p>
        <a:p>
          <a:pPr marL="57150" lvl="1" indent="-57150" algn="l" defTabSz="400050">
            <a:lnSpc>
              <a:spcPct val="90000"/>
            </a:lnSpc>
            <a:spcBef>
              <a:spcPct val="0"/>
            </a:spcBef>
            <a:spcAft>
              <a:spcPct val="15000"/>
            </a:spcAft>
            <a:buChar char="••"/>
          </a:pPr>
          <a:r>
            <a:rPr lang="en-US" sz="900" b="0" i="0" u="none" kern="1200" smtClean="0"/>
            <a:t>open_il_12m</a:t>
          </a:r>
          <a:endParaRPr lang="en-US" sz="900" kern="1200"/>
        </a:p>
        <a:p>
          <a:pPr marL="57150" lvl="1" indent="-57150" algn="l" defTabSz="400050">
            <a:lnSpc>
              <a:spcPct val="90000"/>
            </a:lnSpc>
            <a:spcBef>
              <a:spcPct val="0"/>
            </a:spcBef>
            <a:spcAft>
              <a:spcPct val="15000"/>
            </a:spcAft>
            <a:buChar char="••"/>
          </a:pPr>
          <a:r>
            <a:rPr lang="en-US" sz="900" b="0" i="0" u="none" kern="1200" smtClean="0"/>
            <a:t>open_il_24m</a:t>
          </a:r>
          <a:endParaRPr lang="en-US" sz="900" kern="1200"/>
        </a:p>
        <a:p>
          <a:pPr marL="57150" lvl="1" indent="-57150" algn="l" defTabSz="400050">
            <a:lnSpc>
              <a:spcPct val="90000"/>
            </a:lnSpc>
            <a:spcBef>
              <a:spcPct val="0"/>
            </a:spcBef>
            <a:spcAft>
              <a:spcPct val="15000"/>
            </a:spcAft>
            <a:buChar char="••"/>
          </a:pPr>
          <a:r>
            <a:rPr lang="en-US" sz="900" b="0" i="0" u="none" kern="1200" dirty="0" err="1" smtClean="0"/>
            <a:t>mths_since_rcnt_il</a:t>
          </a:r>
          <a:endParaRPr lang="en-US" sz="900" kern="1200" dirty="0"/>
        </a:p>
        <a:p>
          <a:pPr marL="57150" lvl="1" indent="-57150" algn="l" defTabSz="400050">
            <a:lnSpc>
              <a:spcPct val="90000"/>
            </a:lnSpc>
            <a:spcBef>
              <a:spcPct val="0"/>
            </a:spcBef>
            <a:spcAft>
              <a:spcPct val="15000"/>
            </a:spcAft>
            <a:buChar char="••"/>
          </a:pPr>
          <a:r>
            <a:rPr lang="en-US" sz="900" b="0" i="0" u="none" kern="1200" smtClean="0"/>
            <a:t>total_bal_il</a:t>
          </a:r>
          <a:endParaRPr lang="en-US" sz="900" kern="1200"/>
        </a:p>
        <a:p>
          <a:pPr marL="57150" lvl="1" indent="-57150" algn="l" defTabSz="400050">
            <a:lnSpc>
              <a:spcPct val="90000"/>
            </a:lnSpc>
            <a:spcBef>
              <a:spcPct val="0"/>
            </a:spcBef>
            <a:spcAft>
              <a:spcPct val="15000"/>
            </a:spcAft>
            <a:buChar char="••"/>
          </a:pPr>
          <a:r>
            <a:rPr lang="en-US" sz="900" b="0" i="0" u="none" kern="1200" smtClean="0"/>
            <a:t>il_util</a:t>
          </a:r>
          <a:endParaRPr lang="en-US" sz="900" kern="1200"/>
        </a:p>
        <a:p>
          <a:pPr marL="57150" lvl="1" indent="-57150" algn="l" defTabSz="400050">
            <a:lnSpc>
              <a:spcPct val="90000"/>
            </a:lnSpc>
            <a:spcBef>
              <a:spcPct val="0"/>
            </a:spcBef>
            <a:spcAft>
              <a:spcPct val="15000"/>
            </a:spcAft>
            <a:buChar char="••"/>
          </a:pPr>
          <a:r>
            <a:rPr lang="en-US" sz="900" b="0" i="0" u="none" kern="1200" smtClean="0"/>
            <a:t>open_rv_12m</a:t>
          </a:r>
          <a:endParaRPr lang="en-US" sz="900" kern="1200"/>
        </a:p>
        <a:p>
          <a:pPr marL="57150" lvl="1" indent="-57150" algn="l" defTabSz="400050">
            <a:lnSpc>
              <a:spcPct val="90000"/>
            </a:lnSpc>
            <a:spcBef>
              <a:spcPct val="0"/>
            </a:spcBef>
            <a:spcAft>
              <a:spcPct val="15000"/>
            </a:spcAft>
            <a:buChar char="••"/>
          </a:pPr>
          <a:r>
            <a:rPr lang="en-US" sz="900" b="0" i="0" u="none" kern="1200" dirty="0" smtClean="0"/>
            <a:t>open_rv_24m</a:t>
          </a:r>
          <a:endParaRPr lang="en-US" sz="900" kern="1200" dirty="0"/>
        </a:p>
        <a:p>
          <a:pPr marL="57150" lvl="1" indent="-57150" algn="l" defTabSz="400050">
            <a:lnSpc>
              <a:spcPct val="90000"/>
            </a:lnSpc>
            <a:spcBef>
              <a:spcPct val="0"/>
            </a:spcBef>
            <a:spcAft>
              <a:spcPct val="15000"/>
            </a:spcAft>
            <a:buChar char="••"/>
          </a:pPr>
          <a:r>
            <a:rPr lang="en-US" sz="900" b="0" i="0" u="none" kern="1200" smtClean="0"/>
            <a:t>max_bal_bc</a:t>
          </a:r>
          <a:endParaRPr lang="en-US" sz="900" kern="1200"/>
        </a:p>
        <a:p>
          <a:pPr marL="57150" lvl="1" indent="-57150" algn="l" defTabSz="400050">
            <a:lnSpc>
              <a:spcPct val="90000"/>
            </a:lnSpc>
            <a:spcBef>
              <a:spcPct val="0"/>
            </a:spcBef>
            <a:spcAft>
              <a:spcPct val="15000"/>
            </a:spcAft>
            <a:buChar char="••"/>
          </a:pPr>
          <a:r>
            <a:rPr lang="en-US" sz="900" b="0" i="0" u="none" kern="1200" smtClean="0"/>
            <a:t>all_util</a:t>
          </a:r>
          <a:endParaRPr lang="en-US" sz="900" kern="1200"/>
        </a:p>
        <a:p>
          <a:pPr marL="57150" lvl="1" indent="-57150" algn="l" defTabSz="400050">
            <a:lnSpc>
              <a:spcPct val="90000"/>
            </a:lnSpc>
            <a:spcBef>
              <a:spcPct val="0"/>
            </a:spcBef>
            <a:spcAft>
              <a:spcPct val="15000"/>
            </a:spcAft>
            <a:buChar char="••"/>
          </a:pPr>
          <a:r>
            <a:rPr lang="en-US" sz="900" b="0" i="0" u="none" kern="1200" smtClean="0"/>
            <a:t>total_rev_hi_lim  </a:t>
          </a:r>
          <a:endParaRPr lang="en-US" sz="900" kern="1200"/>
        </a:p>
        <a:p>
          <a:pPr marL="57150" lvl="1" indent="-57150" algn="l" defTabSz="400050">
            <a:lnSpc>
              <a:spcPct val="90000"/>
            </a:lnSpc>
            <a:spcBef>
              <a:spcPct val="0"/>
            </a:spcBef>
            <a:spcAft>
              <a:spcPct val="15000"/>
            </a:spcAft>
            <a:buChar char="••"/>
          </a:pPr>
          <a:r>
            <a:rPr lang="en-US" sz="900" b="0" i="0" u="none" kern="1200" smtClean="0"/>
            <a:t>inq_fi</a:t>
          </a:r>
          <a:endParaRPr lang="en-US" sz="900" kern="1200"/>
        </a:p>
        <a:p>
          <a:pPr marL="57150" lvl="1" indent="-57150" algn="l" defTabSz="400050">
            <a:lnSpc>
              <a:spcPct val="90000"/>
            </a:lnSpc>
            <a:spcBef>
              <a:spcPct val="0"/>
            </a:spcBef>
            <a:spcAft>
              <a:spcPct val="15000"/>
            </a:spcAft>
            <a:buChar char="••"/>
          </a:pPr>
          <a:r>
            <a:rPr lang="en-US" sz="900" b="0" i="0" u="none" kern="1200" smtClean="0"/>
            <a:t>total_cu_tl</a:t>
          </a:r>
          <a:endParaRPr lang="en-US" sz="900" kern="1200"/>
        </a:p>
        <a:p>
          <a:pPr marL="57150" lvl="1" indent="-57150" algn="l" defTabSz="400050">
            <a:lnSpc>
              <a:spcPct val="90000"/>
            </a:lnSpc>
            <a:spcBef>
              <a:spcPct val="0"/>
            </a:spcBef>
            <a:spcAft>
              <a:spcPct val="15000"/>
            </a:spcAft>
            <a:buChar char="••"/>
          </a:pPr>
          <a:r>
            <a:rPr lang="en-US" sz="900" b="0" i="0" u="none" kern="1200" smtClean="0"/>
            <a:t>inq_last_12m</a:t>
          </a:r>
          <a:endParaRPr lang="en-US" sz="900" kern="1200"/>
        </a:p>
        <a:p>
          <a:pPr marL="57150" lvl="1" indent="-57150" algn="l" defTabSz="400050">
            <a:lnSpc>
              <a:spcPct val="90000"/>
            </a:lnSpc>
            <a:spcBef>
              <a:spcPct val="0"/>
            </a:spcBef>
            <a:spcAft>
              <a:spcPct val="15000"/>
            </a:spcAft>
            <a:buChar char="••"/>
          </a:pPr>
          <a:r>
            <a:rPr lang="en-US" sz="900" b="0" i="0" u="none" kern="1200" smtClean="0"/>
            <a:t>acc_now_delinq</a:t>
          </a:r>
          <a:endParaRPr lang="en-US" sz="900" kern="1200"/>
        </a:p>
        <a:p>
          <a:pPr marL="57150" lvl="1" indent="-57150" algn="l" defTabSz="400050">
            <a:lnSpc>
              <a:spcPct val="90000"/>
            </a:lnSpc>
            <a:spcBef>
              <a:spcPct val="0"/>
            </a:spcBef>
            <a:spcAft>
              <a:spcPct val="15000"/>
            </a:spcAft>
            <a:buChar char="••"/>
          </a:pPr>
          <a:r>
            <a:rPr lang="en-US" sz="900" b="0" i="0" u="none" kern="1200" smtClean="0"/>
            <a:t>tot_coll_amt</a:t>
          </a:r>
          <a:endParaRPr lang="en-US" sz="900" kern="1200"/>
        </a:p>
        <a:p>
          <a:pPr marL="57150" lvl="1" indent="-57150" algn="l" defTabSz="400050">
            <a:lnSpc>
              <a:spcPct val="90000"/>
            </a:lnSpc>
            <a:spcBef>
              <a:spcPct val="0"/>
            </a:spcBef>
            <a:spcAft>
              <a:spcPct val="15000"/>
            </a:spcAft>
            <a:buChar char="••"/>
          </a:pPr>
          <a:r>
            <a:rPr lang="en-US" sz="900" b="0" i="0" u="none" kern="1200" dirty="0" err="1" smtClean="0"/>
            <a:t>tot_cur_bal</a:t>
          </a:r>
          <a:endParaRPr lang="en-US" sz="900" kern="1200" dirty="0"/>
        </a:p>
      </dsp:txBody>
      <dsp:txXfrm>
        <a:off x="2221" y="291453"/>
        <a:ext cx="2166065" cy="5113934"/>
      </dsp:txXfrm>
    </dsp:sp>
    <dsp:sp modelId="{E7C780DE-B6DB-4299-A57E-93F16092E2FE}">
      <dsp:nvSpPr>
        <dsp:cNvPr id="0" name=""/>
        <dsp:cNvSpPr/>
      </dsp:nvSpPr>
      <dsp:spPr>
        <a:xfrm>
          <a:off x="2471536" y="13278"/>
          <a:ext cx="2166065" cy="278175"/>
        </a:xfrm>
        <a:prstGeom prst="rect">
          <a:avLst/>
        </a:prstGeom>
        <a:solidFill>
          <a:schemeClr val="accent3">
            <a:hueOff val="4927703"/>
            <a:satOff val="-26639"/>
            <a:lumOff val="-980"/>
            <a:alphaOff val="0"/>
          </a:schemeClr>
        </a:solidFill>
        <a:ln w="19050" cap="flat" cmpd="sng" algn="ctr">
          <a:solidFill>
            <a:schemeClr val="accent3">
              <a:hueOff val="4927703"/>
              <a:satOff val="-26639"/>
              <a:lumOff val="-98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8768" rIns="85344" bIns="48768" numCol="1" spcCol="1270" anchor="ctr" anchorCtr="0">
          <a:noAutofit/>
        </a:bodyPr>
        <a:lstStyle/>
        <a:p>
          <a:pPr lvl="0" algn="ctr" defTabSz="533400">
            <a:lnSpc>
              <a:spcPct val="90000"/>
            </a:lnSpc>
            <a:spcBef>
              <a:spcPct val="0"/>
            </a:spcBef>
            <a:spcAft>
              <a:spcPct val="35000"/>
            </a:spcAft>
          </a:pPr>
          <a:r>
            <a:rPr lang="en-US" sz="1200" b="1" kern="1200" dirty="0" smtClean="0"/>
            <a:t>Loan Information</a:t>
          </a:r>
          <a:endParaRPr lang="en-US" sz="1200" b="1" kern="1200" dirty="0"/>
        </a:p>
      </dsp:txBody>
      <dsp:txXfrm>
        <a:off x="2471536" y="13278"/>
        <a:ext cx="2166065" cy="278175"/>
      </dsp:txXfrm>
    </dsp:sp>
    <dsp:sp modelId="{CD54EBBC-BCD5-419C-A05F-7DAAC86B1BA1}">
      <dsp:nvSpPr>
        <dsp:cNvPr id="0" name=""/>
        <dsp:cNvSpPr/>
      </dsp:nvSpPr>
      <dsp:spPr>
        <a:xfrm>
          <a:off x="2471536" y="291453"/>
          <a:ext cx="2166065" cy="5113934"/>
        </a:xfrm>
        <a:prstGeom prst="rect">
          <a:avLst/>
        </a:prstGeom>
        <a:solidFill>
          <a:schemeClr val="accent3">
            <a:tint val="40000"/>
            <a:alpha val="90000"/>
            <a:hueOff val="5576486"/>
            <a:satOff val="-34532"/>
            <a:lumOff val="-2241"/>
            <a:alphaOff val="0"/>
          </a:schemeClr>
        </a:solidFill>
        <a:ln w="19050" cap="flat" cmpd="sng" algn="ctr">
          <a:solidFill>
            <a:schemeClr val="accent3">
              <a:tint val="40000"/>
              <a:alpha val="90000"/>
              <a:hueOff val="5576486"/>
              <a:satOff val="-34532"/>
              <a:lumOff val="-224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8006" tIns="48006" rIns="64008" bIns="72009" numCol="1" spcCol="1270" anchor="t" anchorCtr="0">
          <a:noAutofit/>
        </a:bodyPr>
        <a:lstStyle/>
        <a:p>
          <a:pPr marL="57150" lvl="1" indent="-57150" algn="l" defTabSz="400050">
            <a:lnSpc>
              <a:spcPct val="90000"/>
            </a:lnSpc>
            <a:spcBef>
              <a:spcPct val="0"/>
            </a:spcBef>
            <a:spcAft>
              <a:spcPct val="15000"/>
            </a:spcAft>
            <a:buChar char="••"/>
          </a:pPr>
          <a:r>
            <a:rPr lang="en-US" sz="900" b="0" i="0" u="none" kern="1200" dirty="0" err="1" smtClean="0"/>
            <a:t>application_type</a:t>
          </a:r>
          <a:endParaRPr lang="en-US" sz="900" kern="1200" dirty="0"/>
        </a:p>
        <a:p>
          <a:pPr marL="57150" lvl="1" indent="-57150" algn="l" defTabSz="400050">
            <a:lnSpc>
              <a:spcPct val="90000"/>
            </a:lnSpc>
            <a:spcBef>
              <a:spcPct val="0"/>
            </a:spcBef>
            <a:spcAft>
              <a:spcPct val="15000"/>
            </a:spcAft>
            <a:buChar char="••"/>
          </a:pPr>
          <a:r>
            <a:rPr lang="en-US" sz="900" b="0" i="0" u="none" kern="1200" dirty="0" err="1" smtClean="0"/>
            <a:t>desc</a:t>
          </a:r>
          <a:endParaRPr lang="en-US" sz="900" kern="1200" dirty="0"/>
        </a:p>
        <a:p>
          <a:pPr marL="57150" lvl="1" indent="-57150" algn="l" defTabSz="400050">
            <a:lnSpc>
              <a:spcPct val="90000"/>
            </a:lnSpc>
            <a:spcBef>
              <a:spcPct val="0"/>
            </a:spcBef>
            <a:spcAft>
              <a:spcPct val="15000"/>
            </a:spcAft>
            <a:buChar char="••"/>
          </a:pPr>
          <a:r>
            <a:rPr lang="en-US" sz="900" b="0" i="0" u="none" kern="1200" dirty="0" err="1" smtClean="0"/>
            <a:t>funded_amnt</a:t>
          </a:r>
          <a:endParaRPr lang="en-US" sz="900" kern="1200" dirty="0"/>
        </a:p>
        <a:p>
          <a:pPr marL="57150" lvl="1" indent="-57150" algn="l" defTabSz="400050">
            <a:lnSpc>
              <a:spcPct val="90000"/>
            </a:lnSpc>
            <a:spcBef>
              <a:spcPct val="0"/>
            </a:spcBef>
            <a:spcAft>
              <a:spcPct val="15000"/>
            </a:spcAft>
            <a:buChar char="••"/>
          </a:pPr>
          <a:r>
            <a:rPr lang="en-US" sz="900" b="0" i="0" u="none" kern="1200" dirty="0" err="1" smtClean="0"/>
            <a:t>funded_amnt_inv</a:t>
          </a:r>
          <a:endParaRPr lang="en-US" sz="900" kern="1200" dirty="0"/>
        </a:p>
        <a:p>
          <a:pPr marL="57150" lvl="1" indent="-57150" algn="l" defTabSz="400050">
            <a:lnSpc>
              <a:spcPct val="90000"/>
            </a:lnSpc>
            <a:spcBef>
              <a:spcPct val="0"/>
            </a:spcBef>
            <a:spcAft>
              <a:spcPct val="15000"/>
            </a:spcAft>
            <a:buChar char="••"/>
          </a:pPr>
          <a:r>
            <a:rPr lang="en-US" sz="900" b="0" i="0" u="none" kern="1200" dirty="0" smtClean="0"/>
            <a:t>grade</a:t>
          </a:r>
          <a:endParaRPr lang="en-US" sz="900" kern="1200" dirty="0"/>
        </a:p>
        <a:p>
          <a:pPr marL="57150" lvl="1" indent="-57150" algn="l" defTabSz="400050">
            <a:lnSpc>
              <a:spcPct val="90000"/>
            </a:lnSpc>
            <a:spcBef>
              <a:spcPct val="0"/>
            </a:spcBef>
            <a:spcAft>
              <a:spcPct val="15000"/>
            </a:spcAft>
            <a:buChar char="••"/>
          </a:pPr>
          <a:r>
            <a:rPr lang="en-US" sz="900" b="0" i="0" u="none" kern="1200" dirty="0" err="1" smtClean="0"/>
            <a:t>initial_list_status</a:t>
          </a:r>
          <a:endParaRPr lang="en-US" sz="900" kern="1200" dirty="0"/>
        </a:p>
        <a:p>
          <a:pPr marL="57150" lvl="1" indent="-57150" algn="l" defTabSz="400050">
            <a:lnSpc>
              <a:spcPct val="90000"/>
            </a:lnSpc>
            <a:spcBef>
              <a:spcPct val="0"/>
            </a:spcBef>
            <a:spcAft>
              <a:spcPct val="15000"/>
            </a:spcAft>
            <a:buChar char="••"/>
          </a:pPr>
          <a:r>
            <a:rPr lang="en-US" sz="900" b="0" i="0" u="none" kern="1200" dirty="0" smtClean="0"/>
            <a:t>installment</a:t>
          </a:r>
          <a:endParaRPr lang="en-US" sz="900" kern="1200" dirty="0"/>
        </a:p>
        <a:p>
          <a:pPr marL="57150" lvl="1" indent="-57150" algn="l" defTabSz="400050">
            <a:lnSpc>
              <a:spcPct val="90000"/>
            </a:lnSpc>
            <a:spcBef>
              <a:spcPct val="0"/>
            </a:spcBef>
            <a:spcAft>
              <a:spcPct val="15000"/>
            </a:spcAft>
            <a:buChar char="••"/>
          </a:pPr>
          <a:r>
            <a:rPr lang="en-US" sz="900" b="0" i="0" u="none" kern="1200" dirty="0" err="1" smtClean="0"/>
            <a:t>int_rate</a:t>
          </a:r>
          <a:endParaRPr lang="en-US" sz="900" kern="1200" dirty="0"/>
        </a:p>
        <a:p>
          <a:pPr marL="57150" lvl="1" indent="-57150" algn="l" defTabSz="400050">
            <a:lnSpc>
              <a:spcPct val="90000"/>
            </a:lnSpc>
            <a:spcBef>
              <a:spcPct val="0"/>
            </a:spcBef>
            <a:spcAft>
              <a:spcPct val="15000"/>
            </a:spcAft>
            <a:buChar char="••"/>
          </a:pPr>
          <a:r>
            <a:rPr lang="en-US" sz="900" b="0" i="0" u="none" kern="1200" dirty="0" err="1" smtClean="0"/>
            <a:t>issue_d</a:t>
          </a:r>
          <a:endParaRPr lang="en-US" sz="900" kern="1200" dirty="0"/>
        </a:p>
        <a:p>
          <a:pPr marL="57150" lvl="1" indent="-57150" algn="l" defTabSz="400050">
            <a:lnSpc>
              <a:spcPct val="90000"/>
            </a:lnSpc>
            <a:spcBef>
              <a:spcPct val="0"/>
            </a:spcBef>
            <a:spcAft>
              <a:spcPct val="15000"/>
            </a:spcAft>
            <a:buChar char="••"/>
          </a:pPr>
          <a:r>
            <a:rPr lang="en-US" sz="900" b="0" i="0" u="none" kern="1200" dirty="0" err="1" smtClean="0"/>
            <a:t>last_pymnt_amnt</a:t>
          </a:r>
          <a:endParaRPr lang="en-US" sz="900" kern="1200" dirty="0"/>
        </a:p>
        <a:p>
          <a:pPr marL="57150" lvl="1" indent="-57150" algn="l" defTabSz="400050">
            <a:lnSpc>
              <a:spcPct val="90000"/>
            </a:lnSpc>
            <a:spcBef>
              <a:spcPct val="0"/>
            </a:spcBef>
            <a:spcAft>
              <a:spcPct val="15000"/>
            </a:spcAft>
            <a:buChar char="••"/>
          </a:pPr>
          <a:r>
            <a:rPr lang="en-US" sz="900" b="0" i="0" u="none" kern="1200" dirty="0" err="1" smtClean="0"/>
            <a:t>last_pymnt_d</a:t>
          </a:r>
          <a:endParaRPr lang="en-US" sz="900" kern="1200" dirty="0"/>
        </a:p>
        <a:p>
          <a:pPr marL="57150" lvl="1" indent="-57150" algn="l" defTabSz="400050">
            <a:lnSpc>
              <a:spcPct val="90000"/>
            </a:lnSpc>
            <a:spcBef>
              <a:spcPct val="0"/>
            </a:spcBef>
            <a:spcAft>
              <a:spcPct val="15000"/>
            </a:spcAft>
            <a:buChar char="••"/>
          </a:pPr>
          <a:r>
            <a:rPr lang="en-US" sz="900" b="0" i="0" u="none" kern="1200" dirty="0" err="1" smtClean="0"/>
            <a:t>loan_amnt</a:t>
          </a:r>
          <a:endParaRPr lang="en-US" sz="900" kern="1200" dirty="0"/>
        </a:p>
        <a:p>
          <a:pPr marL="57150" lvl="1" indent="-57150" algn="l" defTabSz="400050">
            <a:lnSpc>
              <a:spcPct val="90000"/>
            </a:lnSpc>
            <a:spcBef>
              <a:spcPct val="0"/>
            </a:spcBef>
            <a:spcAft>
              <a:spcPct val="15000"/>
            </a:spcAft>
            <a:buChar char="••"/>
          </a:pPr>
          <a:r>
            <a:rPr lang="en-US" sz="900" b="0" i="0" u="none" kern="1200" dirty="0" err="1" smtClean="0"/>
            <a:t>loan_status</a:t>
          </a:r>
          <a:endParaRPr lang="en-US" sz="900" kern="1200" dirty="0"/>
        </a:p>
        <a:p>
          <a:pPr marL="57150" lvl="1" indent="-57150" algn="l" defTabSz="400050">
            <a:lnSpc>
              <a:spcPct val="90000"/>
            </a:lnSpc>
            <a:spcBef>
              <a:spcPct val="0"/>
            </a:spcBef>
            <a:spcAft>
              <a:spcPct val="15000"/>
            </a:spcAft>
            <a:buChar char="••"/>
          </a:pPr>
          <a:r>
            <a:rPr lang="en-US" sz="900" b="0" i="0" u="none" kern="1200" dirty="0" err="1" smtClean="0"/>
            <a:t>mths_since_last_delinq</a:t>
          </a:r>
          <a:endParaRPr lang="en-US" sz="900" kern="1200" dirty="0"/>
        </a:p>
        <a:p>
          <a:pPr marL="57150" lvl="1" indent="-57150" algn="l" defTabSz="400050">
            <a:lnSpc>
              <a:spcPct val="90000"/>
            </a:lnSpc>
            <a:spcBef>
              <a:spcPct val="0"/>
            </a:spcBef>
            <a:spcAft>
              <a:spcPct val="15000"/>
            </a:spcAft>
            <a:buChar char="••"/>
          </a:pPr>
          <a:r>
            <a:rPr lang="en-US" sz="900" b="0" i="0" u="none" kern="1200" dirty="0" err="1" smtClean="0"/>
            <a:t>mths_since_last_major_derog</a:t>
          </a:r>
          <a:endParaRPr lang="en-US" sz="900" kern="1200" dirty="0"/>
        </a:p>
        <a:p>
          <a:pPr marL="57150" lvl="1" indent="-57150" algn="l" defTabSz="400050">
            <a:lnSpc>
              <a:spcPct val="90000"/>
            </a:lnSpc>
            <a:spcBef>
              <a:spcPct val="0"/>
            </a:spcBef>
            <a:spcAft>
              <a:spcPct val="15000"/>
            </a:spcAft>
            <a:buChar char="••"/>
          </a:pPr>
          <a:r>
            <a:rPr lang="en-US" sz="900" b="0" i="0" u="none" kern="1200" dirty="0" err="1" smtClean="0"/>
            <a:t>mths_since_last_record</a:t>
          </a:r>
          <a:endParaRPr lang="en-US" sz="900" kern="1200" dirty="0"/>
        </a:p>
        <a:p>
          <a:pPr marL="57150" lvl="1" indent="-57150" algn="l" defTabSz="400050">
            <a:lnSpc>
              <a:spcPct val="90000"/>
            </a:lnSpc>
            <a:spcBef>
              <a:spcPct val="0"/>
            </a:spcBef>
            <a:spcAft>
              <a:spcPct val="15000"/>
            </a:spcAft>
            <a:buChar char="••"/>
          </a:pPr>
          <a:r>
            <a:rPr lang="en-US" sz="900" b="0" i="0" u="none" kern="1200" dirty="0" err="1" smtClean="0"/>
            <a:t>next_pymnt_d</a:t>
          </a:r>
          <a:endParaRPr lang="en-US" sz="900" kern="1200" dirty="0"/>
        </a:p>
        <a:p>
          <a:pPr marL="57150" lvl="1" indent="-57150" algn="l" defTabSz="400050">
            <a:lnSpc>
              <a:spcPct val="90000"/>
            </a:lnSpc>
            <a:spcBef>
              <a:spcPct val="0"/>
            </a:spcBef>
            <a:spcAft>
              <a:spcPct val="15000"/>
            </a:spcAft>
            <a:buChar char="••"/>
          </a:pPr>
          <a:r>
            <a:rPr lang="en-US" sz="900" b="0" i="0" u="none" kern="1200" dirty="0" err="1" smtClean="0"/>
            <a:t>out_prncp</a:t>
          </a:r>
          <a:endParaRPr lang="en-US" sz="900" kern="1200" dirty="0"/>
        </a:p>
        <a:p>
          <a:pPr marL="57150" lvl="1" indent="-57150" algn="l" defTabSz="400050">
            <a:lnSpc>
              <a:spcPct val="90000"/>
            </a:lnSpc>
            <a:spcBef>
              <a:spcPct val="0"/>
            </a:spcBef>
            <a:spcAft>
              <a:spcPct val="15000"/>
            </a:spcAft>
            <a:buChar char="••"/>
          </a:pPr>
          <a:r>
            <a:rPr lang="en-US" sz="900" b="0" i="0" u="none" kern="1200" dirty="0" err="1" smtClean="0"/>
            <a:t>out_prncp_inv</a:t>
          </a:r>
          <a:endParaRPr lang="en-US" sz="900" kern="1200" dirty="0"/>
        </a:p>
        <a:p>
          <a:pPr marL="57150" lvl="1" indent="-57150" algn="l" defTabSz="400050">
            <a:lnSpc>
              <a:spcPct val="90000"/>
            </a:lnSpc>
            <a:spcBef>
              <a:spcPct val="0"/>
            </a:spcBef>
            <a:spcAft>
              <a:spcPct val="15000"/>
            </a:spcAft>
            <a:buChar char="••"/>
          </a:pPr>
          <a:r>
            <a:rPr lang="en-US" sz="900" b="0" i="0" u="none" kern="1200" dirty="0" err="1" smtClean="0"/>
            <a:t>policy_code</a:t>
          </a:r>
          <a:endParaRPr lang="en-US" sz="900" kern="1200" dirty="0"/>
        </a:p>
        <a:p>
          <a:pPr marL="57150" lvl="1" indent="-57150" algn="l" defTabSz="400050">
            <a:lnSpc>
              <a:spcPct val="90000"/>
            </a:lnSpc>
            <a:spcBef>
              <a:spcPct val="0"/>
            </a:spcBef>
            <a:spcAft>
              <a:spcPct val="15000"/>
            </a:spcAft>
            <a:buChar char="••"/>
          </a:pPr>
          <a:r>
            <a:rPr lang="en-US" sz="900" b="0" i="0" u="none" kern="1200" dirty="0" smtClean="0"/>
            <a:t>purpose</a:t>
          </a:r>
          <a:endParaRPr lang="en-US" sz="900" kern="1200" dirty="0"/>
        </a:p>
        <a:p>
          <a:pPr marL="57150" lvl="1" indent="-57150" algn="l" defTabSz="400050">
            <a:lnSpc>
              <a:spcPct val="90000"/>
            </a:lnSpc>
            <a:spcBef>
              <a:spcPct val="0"/>
            </a:spcBef>
            <a:spcAft>
              <a:spcPct val="15000"/>
            </a:spcAft>
            <a:buChar char="••"/>
          </a:pPr>
          <a:r>
            <a:rPr lang="en-US" sz="900" b="0" i="0" u="none" kern="1200" dirty="0" err="1" smtClean="0"/>
            <a:t>pymnt_plan</a:t>
          </a:r>
          <a:endParaRPr lang="en-US" sz="900" kern="1200" dirty="0"/>
        </a:p>
        <a:p>
          <a:pPr marL="57150" lvl="1" indent="-57150" algn="l" defTabSz="400050">
            <a:lnSpc>
              <a:spcPct val="90000"/>
            </a:lnSpc>
            <a:spcBef>
              <a:spcPct val="0"/>
            </a:spcBef>
            <a:spcAft>
              <a:spcPct val="15000"/>
            </a:spcAft>
            <a:buChar char="••"/>
          </a:pPr>
          <a:r>
            <a:rPr lang="en-US" sz="900" b="0" i="0" u="none" kern="1200" dirty="0" smtClean="0"/>
            <a:t>recoveries</a:t>
          </a:r>
          <a:endParaRPr lang="en-US" sz="900" kern="1200" dirty="0"/>
        </a:p>
        <a:p>
          <a:pPr marL="57150" lvl="1" indent="-57150" algn="l" defTabSz="400050">
            <a:lnSpc>
              <a:spcPct val="90000"/>
            </a:lnSpc>
            <a:spcBef>
              <a:spcPct val="0"/>
            </a:spcBef>
            <a:spcAft>
              <a:spcPct val="15000"/>
            </a:spcAft>
            <a:buChar char="••"/>
          </a:pPr>
          <a:r>
            <a:rPr lang="en-US" sz="900" b="0" i="0" u="none" kern="1200" dirty="0" err="1" smtClean="0"/>
            <a:t>revol_bal</a:t>
          </a:r>
          <a:endParaRPr lang="en-US" sz="900" kern="1200" dirty="0"/>
        </a:p>
        <a:p>
          <a:pPr marL="57150" lvl="1" indent="-57150" algn="l" defTabSz="400050">
            <a:lnSpc>
              <a:spcPct val="90000"/>
            </a:lnSpc>
            <a:spcBef>
              <a:spcPct val="0"/>
            </a:spcBef>
            <a:spcAft>
              <a:spcPct val="15000"/>
            </a:spcAft>
            <a:buChar char="••"/>
          </a:pPr>
          <a:r>
            <a:rPr lang="en-US" sz="900" b="0" i="0" u="none" kern="1200" dirty="0" err="1" smtClean="0"/>
            <a:t>sub_grade</a:t>
          </a:r>
          <a:endParaRPr lang="en-US" sz="900" kern="1200" dirty="0"/>
        </a:p>
        <a:p>
          <a:pPr marL="57150" lvl="1" indent="-57150" algn="l" defTabSz="400050">
            <a:lnSpc>
              <a:spcPct val="90000"/>
            </a:lnSpc>
            <a:spcBef>
              <a:spcPct val="0"/>
            </a:spcBef>
            <a:spcAft>
              <a:spcPct val="15000"/>
            </a:spcAft>
            <a:buChar char="••"/>
          </a:pPr>
          <a:r>
            <a:rPr lang="en-US" sz="900" b="0" i="0" u="none" kern="1200" dirty="0" smtClean="0"/>
            <a:t>term</a:t>
          </a:r>
          <a:endParaRPr lang="en-US" sz="900" kern="1200" dirty="0"/>
        </a:p>
        <a:p>
          <a:pPr marL="57150" lvl="1" indent="-57150" algn="l" defTabSz="400050">
            <a:lnSpc>
              <a:spcPct val="90000"/>
            </a:lnSpc>
            <a:spcBef>
              <a:spcPct val="0"/>
            </a:spcBef>
            <a:spcAft>
              <a:spcPct val="15000"/>
            </a:spcAft>
            <a:buChar char="••"/>
          </a:pPr>
          <a:r>
            <a:rPr lang="en-US" sz="900" b="0" i="0" u="none" kern="1200" dirty="0" smtClean="0"/>
            <a:t>title</a:t>
          </a:r>
          <a:endParaRPr lang="en-US" sz="900" kern="1200" dirty="0"/>
        </a:p>
        <a:p>
          <a:pPr marL="57150" lvl="1" indent="-57150" algn="l" defTabSz="400050">
            <a:lnSpc>
              <a:spcPct val="90000"/>
            </a:lnSpc>
            <a:spcBef>
              <a:spcPct val="0"/>
            </a:spcBef>
            <a:spcAft>
              <a:spcPct val="15000"/>
            </a:spcAft>
            <a:buChar char="••"/>
          </a:pPr>
          <a:r>
            <a:rPr lang="en-US" sz="900" b="0" i="0" u="none" kern="1200" dirty="0" err="1" smtClean="0"/>
            <a:t>total_pymnt</a:t>
          </a:r>
          <a:endParaRPr lang="en-US" sz="900" kern="1200" dirty="0"/>
        </a:p>
        <a:p>
          <a:pPr marL="57150" lvl="1" indent="-57150" algn="l" defTabSz="400050">
            <a:lnSpc>
              <a:spcPct val="90000"/>
            </a:lnSpc>
            <a:spcBef>
              <a:spcPct val="0"/>
            </a:spcBef>
            <a:spcAft>
              <a:spcPct val="15000"/>
            </a:spcAft>
            <a:buChar char="••"/>
          </a:pPr>
          <a:r>
            <a:rPr lang="en-US" sz="900" b="0" i="0" u="none" kern="1200" dirty="0" err="1" smtClean="0"/>
            <a:t>total_pymnt_inv</a:t>
          </a:r>
          <a:endParaRPr lang="en-US" sz="900" kern="1200" dirty="0"/>
        </a:p>
        <a:p>
          <a:pPr marL="57150" lvl="1" indent="-57150" algn="l" defTabSz="400050">
            <a:lnSpc>
              <a:spcPct val="90000"/>
            </a:lnSpc>
            <a:spcBef>
              <a:spcPct val="0"/>
            </a:spcBef>
            <a:spcAft>
              <a:spcPct val="15000"/>
            </a:spcAft>
            <a:buChar char="••"/>
          </a:pPr>
          <a:r>
            <a:rPr lang="en-US" sz="900" b="0" i="0" u="none" kern="1200" dirty="0" err="1" smtClean="0"/>
            <a:t>total_rec_int</a:t>
          </a:r>
          <a:endParaRPr lang="en-US" sz="900" kern="1200" dirty="0"/>
        </a:p>
        <a:p>
          <a:pPr marL="57150" lvl="1" indent="-57150" algn="l" defTabSz="400050">
            <a:lnSpc>
              <a:spcPct val="90000"/>
            </a:lnSpc>
            <a:spcBef>
              <a:spcPct val="0"/>
            </a:spcBef>
            <a:spcAft>
              <a:spcPct val="15000"/>
            </a:spcAft>
            <a:buChar char="••"/>
          </a:pPr>
          <a:r>
            <a:rPr lang="en-US" sz="900" b="0" i="0" u="none" kern="1200" dirty="0" err="1" smtClean="0"/>
            <a:t>total_rec_late_fee</a:t>
          </a:r>
          <a:endParaRPr lang="en-US" sz="900" kern="1200" dirty="0"/>
        </a:p>
        <a:p>
          <a:pPr marL="57150" lvl="1" indent="-57150" algn="l" defTabSz="400050">
            <a:lnSpc>
              <a:spcPct val="90000"/>
            </a:lnSpc>
            <a:spcBef>
              <a:spcPct val="0"/>
            </a:spcBef>
            <a:spcAft>
              <a:spcPct val="15000"/>
            </a:spcAft>
            <a:buChar char="••"/>
          </a:pPr>
          <a:r>
            <a:rPr lang="en-US" sz="900" b="0" i="0" u="none" kern="1200" dirty="0" err="1" smtClean="0"/>
            <a:t>total_rec_prncp</a:t>
          </a:r>
          <a:endParaRPr lang="en-US" sz="900" kern="1200" dirty="0"/>
        </a:p>
        <a:p>
          <a:pPr marL="57150" lvl="1" indent="-57150" algn="l" defTabSz="400050">
            <a:lnSpc>
              <a:spcPct val="90000"/>
            </a:lnSpc>
            <a:spcBef>
              <a:spcPct val="0"/>
            </a:spcBef>
            <a:spcAft>
              <a:spcPct val="15000"/>
            </a:spcAft>
            <a:buChar char="••"/>
          </a:pPr>
          <a:r>
            <a:rPr lang="en-US" sz="900" b="0" i="0" u="none" kern="1200" dirty="0" err="1" smtClean="0"/>
            <a:t>url</a:t>
          </a:r>
          <a:endParaRPr lang="en-US" sz="900" kern="1200" dirty="0"/>
        </a:p>
        <a:p>
          <a:pPr marL="57150" lvl="1" indent="-57150" algn="l" defTabSz="400050">
            <a:lnSpc>
              <a:spcPct val="90000"/>
            </a:lnSpc>
            <a:spcBef>
              <a:spcPct val="0"/>
            </a:spcBef>
            <a:spcAft>
              <a:spcPct val="15000"/>
            </a:spcAft>
            <a:buChar char="••"/>
          </a:pPr>
          <a:r>
            <a:rPr lang="en-US" sz="900" b="0" i="0" u="none" kern="1200" dirty="0" err="1" smtClean="0"/>
            <a:t>verified_status_joint</a:t>
          </a:r>
          <a:endParaRPr lang="en-US" sz="900" kern="1200" dirty="0"/>
        </a:p>
      </dsp:txBody>
      <dsp:txXfrm>
        <a:off x="2471536" y="291453"/>
        <a:ext cx="2166065" cy="5113934"/>
      </dsp:txXfrm>
    </dsp:sp>
    <dsp:sp modelId="{D0777A4D-F389-4179-B911-A4F848372E0E}">
      <dsp:nvSpPr>
        <dsp:cNvPr id="0" name=""/>
        <dsp:cNvSpPr/>
      </dsp:nvSpPr>
      <dsp:spPr>
        <a:xfrm>
          <a:off x="4940850" y="13278"/>
          <a:ext cx="2166065" cy="278175"/>
        </a:xfrm>
        <a:prstGeom prst="rect">
          <a:avLst/>
        </a:prstGeom>
        <a:solidFill>
          <a:schemeClr val="accent3">
            <a:hueOff val="9855406"/>
            <a:satOff val="-53278"/>
            <a:lumOff val="-1961"/>
            <a:alphaOff val="0"/>
          </a:schemeClr>
        </a:solidFill>
        <a:ln w="19050" cap="flat" cmpd="sng" algn="ctr">
          <a:solidFill>
            <a:schemeClr val="accent3">
              <a:hueOff val="9855406"/>
              <a:satOff val="-53278"/>
              <a:lumOff val="-1961"/>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44704" rIns="78232" bIns="44704" numCol="1" spcCol="1270" anchor="ctr" anchorCtr="0">
          <a:noAutofit/>
        </a:bodyPr>
        <a:lstStyle/>
        <a:p>
          <a:pPr lvl="0" algn="ctr" defTabSz="466725">
            <a:lnSpc>
              <a:spcPct val="90000"/>
            </a:lnSpc>
            <a:spcBef>
              <a:spcPct val="0"/>
            </a:spcBef>
            <a:spcAft>
              <a:spcPct val="35000"/>
            </a:spcAft>
          </a:pPr>
          <a:r>
            <a:rPr lang="en-US" sz="1050" kern="1200" dirty="0" smtClean="0"/>
            <a:t>Personal Information</a:t>
          </a:r>
          <a:endParaRPr lang="en-US" sz="1050" kern="1200" dirty="0"/>
        </a:p>
      </dsp:txBody>
      <dsp:txXfrm>
        <a:off x="4940850" y="13278"/>
        <a:ext cx="2166065" cy="278175"/>
      </dsp:txXfrm>
    </dsp:sp>
    <dsp:sp modelId="{2C1CBF3E-0753-499F-9ADB-C43CF2EE0079}">
      <dsp:nvSpPr>
        <dsp:cNvPr id="0" name=""/>
        <dsp:cNvSpPr/>
      </dsp:nvSpPr>
      <dsp:spPr>
        <a:xfrm>
          <a:off x="4940850" y="291453"/>
          <a:ext cx="2166065" cy="5113934"/>
        </a:xfrm>
        <a:prstGeom prst="rect">
          <a:avLst/>
        </a:prstGeom>
        <a:solidFill>
          <a:schemeClr val="accent3">
            <a:tint val="40000"/>
            <a:alpha val="90000"/>
            <a:hueOff val="11152972"/>
            <a:satOff val="-69064"/>
            <a:lumOff val="-4482"/>
            <a:alphaOff val="0"/>
          </a:schemeClr>
        </a:solidFill>
        <a:ln w="19050" cap="flat" cmpd="sng" algn="ctr">
          <a:solidFill>
            <a:schemeClr val="accent3">
              <a:tint val="40000"/>
              <a:alpha val="90000"/>
              <a:hueOff val="11152972"/>
              <a:satOff val="-69064"/>
              <a:lumOff val="-448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8006" tIns="48006" rIns="64008" bIns="72009" numCol="1" spcCol="1270" anchor="t" anchorCtr="0">
          <a:noAutofit/>
        </a:bodyPr>
        <a:lstStyle/>
        <a:p>
          <a:pPr marL="57150" lvl="1" indent="-57150" algn="l" defTabSz="400050">
            <a:lnSpc>
              <a:spcPct val="90000"/>
            </a:lnSpc>
            <a:spcBef>
              <a:spcPct val="0"/>
            </a:spcBef>
            <a:spcAft>
              <a:spcPct val="15000"/>
            </a:spcAft>
            <a:buChar char="••"/>
          </a:pPr>
          <a:r>
            <a:rPr lang="en-US" sz="900" b="0" i="0" u="none" kern="1200" dirty="0" err="1" smtClean="0"/>
            <a:t>addr_state</a:t>
          </a:r>
          <a:endParaRPr lang="en-US" sz="900" kern="1200" dirty="0"/>
        </a:p>
        <a:p>
          <a:pPr marL="57150" lvl="1" indent="-57150" algn="l" defTabSz="400050">
            <a:lnSpc>
              <a:spcPct val="90000"/>
            </a:lnSpc>
            <a:spcBef>
              <a:spcPct val="0"/>
            </a:spcBef>
            <a:spcAft>
              <a:spcPct val="15000"/>
            </a:spcAft>
            <a:buChar char="••"/>
          </a:pPr>
          <a:r>
            <a:rPr lang="en-US" sz="900" b="0" i="0" u="none" kern="1200" smtClean="0"/>
            <a:t>annual_inc</a:t>
          </a:r>
          <a:endParaRPr lang="en-US" sz="900" kern="1200"/>
        </a:p>
        <a:p>
          <a:pPr marL="57150" lvl="1" indent="-57150" algn="l" defTabSz="400050">
            <a:lnSpc>
              <a:spcPct val="90000"/>
            </a:lnSpc>
            <a:spcBef>
              <a:spcPct val="0"/>
            </a:spcBef>
            <a:spcAft>
              <a:spcPct val="15000"/>
            </a:spcAft>
            <a:buChar char="••"/>
          </a:pPr>
          <a:r>
            <a:rPr lang="en-US" sz="900" b="0" i="0" u="none" kern="1200" smtClean="0"/>
            <a:t>annual_inc_joint</a:t>
          </a:r>
          <a:endParaRPr lang="en-US" sz="900" kern="1200"/>
        </a:p>
        <a:p>
          <a:pPr marL="57150" lvl="1" indent="-57150" algn="l" defTabSz="400050">
            <a:lnSpc>
              <a:spcPct val="90000"/>
            </a:lnSpc>
            <a:spcBef>
              <a:spcPct val="0"/>
            </a:spcBef>
            <a:spcAft>
              <a:spcPct val="15000"/>
            </a:spcAft>
            <a:buChar char="••"/>
          </a:pPr>
          <a:r>
            <a:rPr lang="en-US" sz="900" b="0" i="0" u="none" kern="1200" smtClean="0"/>
            <a:t>emp_length</a:t>
          </a:r>
          <a:endParaRPr lang="en-US" sz="900" kern="1200"/>
        </a:p>
        <a:p>
          <a:pPr marL="57150" lvl="1" indent="-57150" algn="l" defTabSz="400050">
            <a:lnSpc>
              <a:spcPct val="90000"/>
            </a:lnSpc>
            <a:spcBef>
              <a:spcPct val="0"/>
            </a:spcBef>
            <a:spcAft>
              <a:spcPct val="15000"/>
            </a:spcAft>
            <a:buChar char="••"/>
          </a:pPr>
          <a:r>
            <a:rPr lang="en-US" sz="900" b="0" i="0" u="none" kern="1200" smtClean="0"/>
            <a:t>emp_title</a:t>
          </a:r>
          <a:endParaRPr lang="en-US" sz="900" kern="1200"/>
        </a:p>
        <a:p>
          <a:pPr marL="57150" lvl="1" indent="-57150" algn="l" defTabSz="400050">
            <a:lnSpc>
              <a:spcPct val="90000"/>
            </a:lnSpc>
            <a:spcBef>
              <a:spcPct val="0"/>
            </a:spcBef>
            <a:spcAft>
              <a:spcPct val="15000"/>
            </a:spcAft>
            <a:buChar char="••"/>
          </a:pPr>
          <a:r>
            <a:rPr lang="en-US" sz="900" b="0" i="0" u="none" kern="1200" dirty="0" err="1" smtClean="0"/>
            <a:t>home_ownership</a:t>
          </a:r>
          <a:endParaRPr lang="en-US" sz="900" kern="1200" dirty="0"/>
        </a:p>
        <a:p>
          <a:pPr marL="57150" lvl="1" indent="-57150" algn="l" defTabSz="400050">
            <a:lnSpc>
              <a:spcPct val="90000"/>
            </a:lnSpc>
            <a:spcBef>
              <a:spcPct val="0"/>
            </a:spcBef>
            <a:spcAft>
              <a:spcPct val="15000"/>
            </a:spcAft>
            <a:buChar char="••"/>
          </a:pPr>
          <a:r>
            <a:rPr lang="en-US" sz="900" b="0" i="0" u="none" kern="1200" dirty="0" err="1" smtClean="0"/>
            <a:t>zip_code</a:t>
          </a:r>
          <a:endParaRPr lang="en-US" sz="900" kern="1200" dirty="0"/>
        </a:p>
      </dsp:txBody>
      <dsp:txXfrm>
        <a:off x="4940850" y="291453"/>
        <a:ext cx="2166065" cy="511393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D0DCBA-5B1F-42B2-ABE2-9AF929F78851}">
      <dsp:nvSpPr>
        <dsp:cNvPr id="0" name=""/>
        <dsp:cNvSpPr/>
      </dsp:nvSpPr>
      <dsp:spPr>
        <a:xfrm>
          <a:off x="1980" y="231"/>
          <a:ext cx="1190836" cy="476334"/>
        </a:xfrm>
        <a:prstGeom prst="rect">
          <a:avLst/>
        </a:prstGeom>
        <a:solidFill>
          <a:schemeClr val="accent4">
            <a:hueOff val="0"/>
            <a:satOff val="0"/>
            <a:lumOff val="0"/>
            <a:alphaOff val="0"/>
          </a:schemeClr>
        </a:solidFill>
        <a:ln w="1905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8768" rIns="85344" bIns="48768" numCol="1" spcCol="1270" anchor="ctr" anchorCtr="0">
          <a:noAutofit/>
        </a:bodyPr>
        <a:lstStyle/>
        <a:p>
          <a:pPr lvl="0" algn="ctr" defTabSz="533400">
            <a:lnSpc>
              <a:spcPct val="90000"/>
            </a:lnSpc>
            <a:spcBef>
              <a:spcPct val="0"/>
            </a:spcBef>
            <a:spcAft>
              <a:spcPct val="35000"/>
            </a:spcAft>
          </a:pPr>
          <a:r>
            <a:rPr lang="en-US" sz="1200" kern="1200" dirty="0" smtClean="0"/>
            <a:t>Logistic Regression</a:t>
          </a:r>
          <a:endParaRPr lang="en-US" sz="1200" kern="1200" dirty="0"/>
        </a:p>
      </dsp:txBody>
      <dsp:txXfrm>
        <a:off x="1980" y="231"/>
        <a:ext cx="1190836" cy="476334"/>
      </dsp:txXfrm>
    </dsp:sp>
    <dsp:sp modelId="{31867BB4-E57C-4C0D-ABE5-1102F2D969FA}">
      <dsp:nvSpPr>
        <dsp:cNvPr id="0" name=""/>
        <dsp:cNvSpPr/>
      </dsp:nvSpPr>
      <dsp:spPr>
        <a:xfrm>
          <a:off x="1980" y="476565"/>
          <a:ext cx="1190836" cy="1712880"/>
        </a:xfrm>
        <a:prstGeom prst="rect">
          <a:avLst/>
        </a:prstGeom>
        <a:solidFill>
          <a:schemeClr val="accent4">
            <a:tint val="40000"/>
            <a:alpha val="90000"/>
            <a:hueOff val="0"/>
            <a:satOff val="0"/>
            <a:lumOff val="0"/>
            <a:alphaOff val="0"/>
          </a:schemeClr>
        </a:solidFill>
        <a:ln w="19050" cap="flat"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64008" rIns="85344" bIns="96012" numCol="1" spcCol="1270" anchor="t" anchorCtr="0">
          <a:noAutofit/>
        </a:bodyPr>
        <a:lstStyle/>
        <a:p>
          <a:pPr marL="114300" lvl="1" indent="-114300" algn="l" defTabSz="533400">
            <a:lnSpc>
              <a:spcPct val="90000"/>
            </a:lnSpc>
            <a:spcBef>
              <a:spcPct val="0"/>
            </a:spcBef>
            <a:spcAft>
              <a:spcPct val="15000"/>
            </a:spcAft>
            <a:buChar char="••"/>
          </a:pPr>
          <a:r>
            <a:rPr lang="en-US" sz="1200" kern="1200" dirty="0" smtClean="0"/>
            <a:t>Logit Model</a:t>
          </a:r>
          <a:endParaRPr lang="en-US" sz="1200" kern="1200" dirty="0"/>
        </a:p>
        <a:p>
          <a:pPr marL="114300" lvl="1" indent="-114300" algn="l" defTabSz="533400">
            <a:lnSpc>
              <a:spcPct val="90000"/>
            </a:lnSpc>
            <a:spcBef>
              <a:spcPct val="0"/>
            </a:spcBef>
            <a:spcAft>
              <a:spcPct val="15000"/>
            </a:spcAft>
            <a:buChar char="••"/>
          </a:pPr>
          <a:r>
            <a:rPr lang="en-US" sz="1200" kern="1200" dirty="0" smtClean="0"/>
            <a:t>Low Variance</a:t>
          </a:r>
          <a:endParaRPr lang="en-US" sz="1200" kern="1200" dirty="0"/>
        </a:p>
        <a:p>
          <a:pPr marL="114300" lvl="1" indent="-114300" algn="l" defTabSz="533400">
            <a:lnSpc>
              <a:spcPct val="90000"/>
            </a:lnSpc>
            <a:spcBef>
              <a:spcPct val="0"/>
            </a:spcBef>
            <a:spcAft>
              <a:spcPct val="15000"/>
            </a:spcAft>
            <a:buChar char="••"/>
          </a:pPr>
          <a:r>
            <a:rPr lang="en-US" sz="1200" kern="1200" dirty="0" smtClean="0"/>
            <a:t>High Bias</a:t>
          </a:r>
          <a:endParaRPr lang="en-US" sz="1200" kern="1200" dirty="0"/>
        </a:p>
      </dsp:txBody>
      <dsp:txXfrm>
        <a:off x="1980" y="476565"/>
        <a:ext cx="1190836" cy="1712880"/>
      </dsp:txXfrm>
    </dsp:sp>
    <dsp:sp modelId="{B249621F-2D12-43C3-92C7-A31CCB447308}">
      <dsp:nvSpPr>
        <dsp:cNvPr id="0" name=""/>
        <dsp:cNvSpPr/>
      </dsp:nvSpPr>
      <dsp:spPr>
        <a:xfrm>
          <a:off x="1359534" y="231"/>
          <a:ext cx="1190836" cy="476334"/>
        </a:xfrm>
        <a:prstGeom prst="rect">
          <a:avLst/>
        </a:prstGeom>
        <a:solidFill>
          <a:schemeClr val="accent4">
            <a:hueOff val="-2856591"/>
            <a:satOff val="5854"/>
            <a:lumOff val="2745"/>
            <a:alphaOff val="0"/>
          </a:schemeClr>
        </a:solidFill>
        <a:ln w="19050" cap="flat" cmpd="sng" algn="ctr">
          <a:solidFill>
            <a:schemeClr val="accent4">
              <a:hueOff val="-2856591"/>
              <a:satOff val="5854"/>
              <a:lumOff val="2745"/>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8768" rIns="85344" bIns="48768" numCol="1" spcCol="1270" anchor="ctr" anchorCtr="0">
          <a:noAutofit/>
        </a:bodyPr>
        <a:lstStyle/>
        <a:p>
          <a:pPr lvl="0" algn="ctr" defTabSz="533400">
            <a:lnSpc>
              <a:spcPct val="90000"/>
            </a:lnSpc>
            <a:spcBef>
              <a:spcPct val="0"/>
            </a:spcBef>
            <a:spcAft>
              <a:spcPct val="35000"/>
            </a:spcAft>
          </a:pPr>
          <a:r>
            <a:rPr lang="en-US" sz="1200" kern="1200" dirty="0" smtClean="0"/>
            <a:t>Random Forest</a:t>
          </a:r>
          <a:endParaRPr lang="en-US" sz="1200" kern="1200" dirty="0"/>
        </a:p>
      </dsp:txBody>
      <dsp:txXfrm>
        <a:off x="1359534" y="231"/>
        <a:ext cx="1190836" cy="476334"/>
      </dsp:txXfrm>
    </dsp:sp>
    <dsp:sp modelId="{341B230A-899D-4580-B8FD-26BD552AB7D6}">
      <dsp:nvSpPr>
        <dsp:cNvPr id="0" name=""/>
        <dsp:cNvSpPr/>
      </dsp:nvSpPr>
      <dsp:spPr>
        <a:xfrm>
          <a:off x="1359534" y="476565"/>
          <a:ext cx="1190836" cy="1712880"/>
        </a:xfrm>
        <a:prstGeom prst="rect">
          <a:avLst/>
        </a:prstGeom>
        <a:solidFill>
          <a:schemeClr val="accent4">
            <a:tint val="40000"/>
            <a:alpha val="90000"/>
            <a:hueOff val="-3010734"/>
            <a:satOff val="7659"/>
            <a:lumOff val="789"/>
            <a:alphaOff val="0"/>
          </a:schemeClr>
        </a:solidFill>
        <a:ln w="19050" cap="flat" cmpd="sng" algn="ctr">
          <a:solidFill>
            <a:schemeClr val="accent4">
              <a:tint val="40000"/>
              <a:alpha val="90000"/>
              <a:hueOff val="-3010734"/>
              <a:satOff val="7659"/>
              <a:lumOff val="78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64008" rIns="85344" bIns="96012" numCol="1" spcCol="1270" anchor="t" anchorCtr="0">
          <a:noAutofit/>
        </a:bodyPr>
        <a:lstStyle/>
        <a:p>
          <a:pPr marL="114300" lvl="1" indent="-114300" algn="l" defTabSz="533400">
            <a:lnSpc>
              <a:spcPct val="90000"/>
            </a:lnSpc>
            <a:spcBef>
              <a:spcPct val="0"/>
            </a:spcBef>
            <a:spcAft>
              <a:spcPct val="15000"/>
            </a:spcAft>
            <a:buChar char="••"/>
          </a:pPr>
          <a:r>
            <a:rPr lang="en-US" sz="1200" kern="1200" dirty="0" smtClean="0"/>
            <a:t>Ensemble Method</a:t>
          </a:r>
          <a:endParaRPr lang="en-US" sz="1200" kern="1200" dirty="0"/>
        </a:p>
        <a:p>
          <a:pPr marL="114300" lvl="1" indent="-114300" algn="l" defTabSz="533400">
            <a:lnSpc>
              <a:spcPct val="90000"/>
            </a:lnSpc>
            <a:spcBef>
              <a:spcPct val="0"/>
            </a:spcBef>
            <a:spcAft>
              <a:spcPct val="15000"/>
            </a:spcAft>
            <a:buChar char="••"/>
          </a:pPr>
          <a:r>
            <a:rPr lang="en-US" sz="1200" kern="1200" dirty="0" smtClean="0"/>
            <a:t>Low Variance</a:t>
          </a:r>
          <a:endParaRPr lang="en-US" sz="1200" kern="1200" dirty="0"/>
        </a:p>
        <a:p>
          <a:pPr marL="114300" lvl="1" indent="-114300" algn="l" defTabSz="533400">
            <a:lnSpc>
              <a:spcPct val="90000"/>
            </a:lnSpc>
            <a:spcBef>
              <a:spcPct val="0"/>
            </a:spcBef>
            <a:spcAft>
              <a:spcPct val="15000"/>
            </a:spcAft>
            <a:buChar char="••"/>
          </a:pPr>
          <a:r>
            <a:rPr lang="en-US" sz="1200" kern="1200" dirty="0" smtClean="0"/>
            <a:t>Low Bias</a:t>
          </a:r>
          <a:endParaRPr lang="en-US" sz="1200" kern="1200" dirty="0"/>
        </a:p>
      </dsp:txBody>
      <dsp:txXfrm>
        <a:off x="1359534" y="476565"/>
        <a:ext cx="1190836" cy="1712880"/>
      </dsp:txXfrm>
    </dsp:sp>
    <dsp:sp modelId="{7E1CC77C-FA6B-4CBC-A624-D1E16102953A}">
      <dsp:nvSpPr>
        <dsp:cNvPr id="0" name=""/>
        <dsp:cNvSpPr/>
      </dsp:nvSpPr>
      <dsp:spPr>
        <a:xfrm>
          <a:off x="2717088" y="231"/>
          <a:ext cx="1190836" cy="476334"/>
        </a:xfrm>
        <a:prstGeom prst="rect">
          <a:avLst/>
        </a:prstGeom>
        <a:solidFill>
          <a:schemeClr val="accent4">
            <a:hueOff val="-5713182"/>
            <a:satOff val="11709"/>
            <a:lumOff val="5490"/>
            <a:alphaOff val="0"/>
          </a:schemeClr>
        </a:solidFill>
        <a:ln w="19050" cap="flat" cmpd="sng" algn="ctr">
          <a:solidFill>
            <a:schemeClr val="accent4">
              <a:hueOff val="-5713182"/>
              <a:satOff val="11709"/>
              <a:lumOff val="549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8768" rIns="85344" bIns="48768" numCol="1" spcCol="1270" anchor="ctr" anchorCtr="0">
          <a:noAutofit/>
        </a:bodyPr>
        <a:lstStyle/>
        <a:p>
          <a:pPr lvl="0" algn="ctr" defTabSz="533400">
            <a:lnSpc>
              <a:spcPct val="90000"/>
            </a:lnSpc>
            <a:spcBef>
              <a:spcPct val="0"/>
            </a:spcBef>
            <a:spcAft>
              <a:spcPct val="35000"/>
            </a:spcAft>
          </a:pPr>
          <a:r>
            <a:rPr lang="en-US" sz="1200" kern="1200" dirty="0" smtClean="0"/>
            <a:t>Decision Trees</a:t>
          </a:r>
          <a:endParaRPr lang="en-US" sz="1200" kern="1200" dirty="0"/>
        </a:p>
      </dsp:txBody>
      <dsp:txXfrm>
        <a:off x="2717088" y="231"/>
        <a:ext cx="1190836" cy="476334"/>
      </dsp:txXfrm>
    </dsp:sp>
    <dsp:sp modelId="{991A95EE-35EC-42BE-892A-EB2661B0D4BF}">
      <dsp:nvSpPr>
        <dsp:cNvPr id="0" name=""/>
        <dsp:cNvSpPr/>
      </dsp:nvSpPr>
      <dsp:spPr>
        <a:xfrm>
          <a:off x="2717088" y="476565"/>
          <a:ext cx="1190836" cy="1712880"/>
        </a:xfrm>
        <a:prstGeom prst="rect">
          <a:avLst/>
        </a:prstGeom>
        <a:solidFill>
          <a:schemeClr val="accent4">
            <a:tint val="40000"/>
            <a:alpha val="90000"/>
            <a:hueOff val="-6021468"/>
            <a:satOff val="15318"/>
            <a:lumOff val="1578"/>
            <a:alphaOff val="0"/>
          </a:schemeClr>
        </a:solidFill>
        <a:ln w="19050" cap="flat" cmpd="sng" algn="ctr">
          <a:solidFill>
            <a:schemeClr val="accent4">
              <a:tint val="40000"/>
              <a:alpha val="90000"/>
              <a:hueOff val="-6021468"/>
              <a:satOff val="15318"/>
              <a:lumOff val="157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64008" rIns="85344" bIns="96012" numCol="1" spcCol="1270" anchor="t" anchorCtr="0">
          <a:noAutofit/>
        </a:bodyPr>
        <a:lstStyle/>
        <a:p>
          <a:pPr marL="114300" lvl="1" indent="-114300" algn="l" defTabSz="533400">
            <a:lnSpc>
              <a:spcPct val="90000"/>
            </a:lnSpc>
            <a:spcBef>
              <a:spcPct val="0"/>
            </a:spcBef>
            <a:spcAft>
              <a:spcPct val="15000"/>
            </a:spcAft>
            <a:buChar char="••"/>
          </a:pPr>
          <a:r>
            <a:rPr lang="en-US" sz="1200" kern="1200" dirty="0" err="1" smtClean="0"/>
            <a:t>Rpart</a:t>
          </a:r>
          <a:r>
            <a:rPr lang="en-US" sz="1200" kern="1200" dirty="0" smtClean="0"/>
            <a:t> Tree</a:t>
          </a:r>
          <a:endParaRPr lang="en-US" sz="1200" kern="1200" dirty="0"/>
        </a:p>
        <a:p>
          <a:pPr marL="114300" lvl="1" indent="-114300" algn="l" defTabSz="533400">
            <a:lnSpc>
              <a:spcPct val="90000"/>
            </a:lnSpc>
            <a:spcBef>
              <a:spcPct val="0"/>
            </a:spcBef>
            <a:spcAft>
              <a:spcPct val="15000"/>
            </a:spcAft>
            <a:buChar char="••"/>
          </a:pPr>
          <a:r>
            <a:rPr lang="en-US" sz="1200" kern="1200" dirty="0" smtClean="0"/>
            <a:t>High Variance</a:t>
          </a:r>
          <a:endParaRPr lang="en-US" sz="1200" kern="1200" dirty="0"/>
        </a:p>
        <a:p>
          <a:pPr marL="114300" lvl="1" indent="-114300" algn="l" defTabSz="533400">
            <a:lnSpc>
              <a:spcPct val="90000"/>
            </a:lnSpc>
            <a:spcBef>
              <a:spcPct val="0"/>
            </a:spcBef>
            <a:spcAft>
              <a:spcPct val="15000"/>
            </a:spcAft>
            <a:buChar char="••"/>
          </a:pPr>
          <a:r>
            <a:rPr lang="en-US" sz="1200" kern="1200" dirty="0" smtClean="0"/>
            <a:t>Low Bias</a:t>
          </a:r>
          <a:endParaRPr lang="en-US" sz="1200" kern="1200" dirty="0"/>
        </a:p>
      </dsp:txBody>
      <dsp:txXfrm>
        <a:off x="2717088" y="476565"/>
        <a:ext cx="1190836" cy="1712880"/>
      </dsp:txXfrm>
    </dsp:sp>
    <dsp:sp modelId="{D020F046-0605-485B-ACBD-391E10BA2886}">
      <dsp:nvSpPr>
        <dsp:cNvPr id="0" name=""/>
        <dsp:cNvSpPr/>
      </dsp:nvSpPr>
      <dsp:spPr>
        <a:xfrm>
          <a:off x="4074642" y="231"/>
          <a:ext cx="1190836" cy="476334"/>
        </a:xfrm>
        <a:prstGeom prst="rect">
          <a:avLst/>
        </a:prstGeom>
        <a:solidFill>
          <a:schemeClr val="accent4">
            <a:hueOff val="-8569773"/>
            <a:satOff val="17563"/>
            <a:lumOff val="8235"/>
            <a:alphaOff val="0"/>
          </a:schemeClr>
        </a:solidFill>
        <a:ln w="19050" cap="flat" cmpd="sng" algn="ctr">
          <a:solidFill>
            <a:schemeClr val="accent4">
              <a:hueOff val="-8569773"/>
              <a:satOff val="17563"/>
              <a:lumOff val="8235"/>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8768" rIns="85344" bIns="48768" numCol="1" spcCol="1270" anchor="ctr" anchorCtr="0">
          <a:noAutofit/>
        </a:bodyPr>
        <a:lstStyle/>
        <a:p>
          <a:pPr lvl="0" algn="ctr" defTabSz="533400">
            <a:lnSpc>
              <a:spcPct val="90000"/>
            </a:lnSpc>
            <a:spcBef>
              <a:spcPct val="0"/>
            </a:spcBef>
            <a:spcAft>
              <a:spcPct val="35000"/>
            </a:spcAft>
          </a:pPr>
          <a:r>
            <a:rPr lang="en-US" sz="1200" kern="1200" dirty="0" smtClean="0"/>
            <a:t>Gradient Boosting</a:t>
          </a:r>
          <a:endParaRPr lang="en-US" sz="1200" kern="1200" dirty="0"/>
        </a:p>
      </dsp:txBody>
      <dsp:txXfrm>
        <a:off x="4074642" y="231"/>
        <a:ext cx="1190836" cy="476334"/>
      </dsp:txXfrm>
    </dsp:sp>
    <dsp:sp modelId="{ED047772-4E64-4230-9B9B-E27C56DA3E96}">
      <dsp:nvSpPr>
        <dsp:cNvPr id="0" name=""/>
        <dsp:cNvSpPr/>
      </dsp:nvSpPr>
      <dsp:spPr>
        <a:xfrm>
          <a:off x="4074642" y="476565"/>
          <a:ext cx="1190836" cy="1712880"/>
        </a:xfrm>
        <a:prstGeom prst="rect">
          <a:avLst/>
        </a:prstGeom>
        <a:solidFill>
          <a:schemeClr val="accent4">
            <a:tint val="40000"/>
            <a:alpha val="90000"/>
            <a:hueOff val="-9032202"/>
            <a:satOff val="22977"/>
            <a:lumOff val="2367"/>
            <a:alphaOff val="0"/>
          </a:schemeClr>
        </a:solidFill>
        <a:ln w="19050" cap="flat" cmpd="sng" algn="ctr">
          <a:solidFill>
            <a:schemeClr val="accent4">
              <a:tint val="40000"/>
              <a:alpha val="90000"/>
              <a:hueOff val="-9032202"/>
              <a:satOff val="22977"/>
              <a:lumOff val="236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64008" rIns="85344" bIns="96012" numCol="1" spcCol="1270" anchor="t" anchorCtr="0">
          <a:noAutofit/>
        </a:bodyPr>
        <a:lstStyle/>
        <a:p>
          <a:pPr marL="114300" lvl="1" indent="-114300" algn="l" defTabSz="533400">
            <a:lnSpc>
              <a:spcPct val="90000"/>
            </a:lnSpc>
            <a:spcBef>
              <a:spcPct val="0"/>
            </a:spcBef>
            <a:spcAft>
              <a:spcPct val="15000"/>
            </a:spcAft>
            <a:buChar char="••"/>
          </a:pPr>
          <a:r>
            <a:rPr lang="en-US" sz="1200" kern="1200" dirty="0" smtClean="0"/>
            <a:t>Boosting Ensemble</a:t>
          </a:r>
          <a:endParaRPr lang="en-US" sz="1200" kern="1200" dirty="0"/>
        </a:p>
        <a:p>
          <a:pPr marL="114300" lvl="1" indent="-114300" algn="l" defTabSz="533400">
            <a:lnSpc>
              <a:spcPct val="90000"/>
            </a:lnSpc>
            <a:spcBef>
              <a:spcPct val="0"/>
            </a:spcBef>
            <a:spcAft>
              <a:spcPct val="15000"/>
            </a:spcAft>
            <a:buChar char="••"/>
          </a:pPr>
          <a:r>
            <a:rPr lang="en-US" sz="1200" kern="1200" dirty="0" smtClean="0"/>
            <a:t>Low Variance</a:t>
          </a:r>
          <a:endParaRPr lang="en-US" sz="1200" kern="1200" dirty="0"/>
        </a:p>
        <a:p>
          <a:pPr marL="114300" lvl="1" indent="-114300" algn="l" defTabSz="533400">
            <a:lnSpc>
              <a:spcPct val="90000"/>
            </a:lnSpc>
            <a:spcBef>
              <a:spcPct val="0"/>
            </a:spcBef>
            <a:spcAft>
              <a:spcPct val="15000"/>
            </a:spcAft>
            <a:buChar char="••"/>
          </a:pPr>
          <a:r>
            <a:rPr lang="en-US" sz="1200" kern="1200" dirty="0" smtClean="0"/>
            <a:t>Low Bias</a:t>
          </a:r>
          <a:endParaRPr lang="en-US" sz="1200" kern="1200" dirty="0"/>
        </a:p>
      </dsp:txBody>
      <dsp:txXfrm>
        <a:off x="4074642" y="476565"/>
        <a:ext cx="1190836" cy="1712880"/>
      </dsp:txXfrm>
    </dsp:sp>
  </dsp:spTree>
</dsp:drawing>
</file>

<file path=ppt/diagrams/layout1.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image" Target="../media/image31.wmf"/><Relationship Id="rId1" Type="http://schemas.openxmlformats.org/officeDocument/2006/relationships/image" Target="../media/image3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49BD21-254B-4BC6-987D-DDBC92F20F9A}" type="datetimeFigureOut">
              <a:rPr lang="en-US" smtClean="0"/>
              <a:t>3/29/2017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BC70EC-7565-4F23-B2A1-68EA50DCD5CE}" type="slidenum">
              <a:rPr lang="en-US" smtClean="0"/>
              <a:t>‹#›</a:t>
            </a:fld>
            <a:endParaRPr lang="en-US"/>
          </a:p>
        </p:txBody>
      </p:sp>
    </p:spTree>
    <p:extLst>
      <p:ext uri="{BB962C8B-B14F-4D97-AF65-F5344CB8AC3E}">
        <p14:creationId xmlns:p14="http://schemas.microsoft.com/office/powerpoint/2010/main" val="14604302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FBC70EC-7565-4F23-B2A1-68EA50DCD5CE}" type="slidenum">
              <a:rPr lang="en-US" smtClean="0"/>
              <a:t>24</a:t>
            </a:fld>
            <a:endParaRPr lang="en-US"/>
          </a:p>
        </p:txBody>
      </p:sp>
    </p:spTree>
    <p:extLst>
      <p:ext uri="{BB962C8B-B14F-4D97-AF65-F5344CB8AC3E}">
        <p14:creationId xmlns:p14="http://schemas.microsoft.com/office/powerpoint/2010/main" val="14106670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solidFill>
              </a:defRPr>
            </a:lvl1pPr>
          </a:lstStyle>
          <a:p>
            <a:fld id="{46EADA30-38E4-44DC-B56E-1A03592F39F4}" type="datetimeFigureOut">
              <a:rPr lang="en-US" smtClean="0"/>
              <a:t>3/28/2017</a:t>
            </a:fld>
            <a:endParaRPr lang="en-US"/>
          </a:p>
        </p:txBody>
      </p:sp>
      <p:sp>
        <p:nvSpPr>
          <p:cNvPr id="5" name="Footer Placeholder 4"/>
          <p:cNvSpPr>
            <a:spLocks noGrp="1"/>
          </p:cNvSpPr>
          <p:nvPr>
            <p:ph type="ftr" sz="quarter" idx="11"/>
          </p:nvPr>
        </p:nvSpPr>
        <p:spPr/>
        <p:txBody>
          <a:bodyPr/>
          <a:lstStyle>
            <a:lvl1pPr>
              <a:defRPr>
                <a:solidFill>
                  <a:schemeClr val="tx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3CB4BF72-2F72-4B91-8425-15CD1698758A}" type="slidenum">
              <a:rPr lang="en-US" smtClean="0"/>
              <a:t>‹#›</a:t>
            </a:fld>
            <a:endParaRPr lang="en-US"/>
          </a:p>
        </p:txBody>
      </p:sp>
      <p:cxnSp>
        <p:nvCxnSpPr>
          <p:cNvPr id="8" name="Straight Connector 7"/>
          <p:cNvCxnSpPr/>
          <p:nvPr/>
        </p:nvCxnSpPr>
        <p:spPr>
          <a:xfrm>
            <a:off x="1978660" y="3733800"/>
            <a:ext cx="822960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7085243"/>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6EADA30-38E4-44DC-B56E-1A03592F39F4}" type="datetimeFigureOut">
              <a:rPr lang="en-US" smtClean="0"/>
              <a:t>3/28/2017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B4BF72-2F72-4B91-8425-15CD1698758A}" type="slidenum">
              <a:rPr lang="en-US" smtClean="0"/>
              <a:t>‹#›</a:t>
            </a:fld>
            <a:endParaRPr lang="en-US"/>
          </a:p>
        </p:txBody>
      </p:sp>
    </p:spTree>
    <p:extLst>
      <p:ext uri="{BB962C8B-B14F-4D97-AF65-F5344CB8AC3E}">
        <p14:creationId xmlns:p14="http://schemas.microsoft.com/office/powerpoint/2010/main" val="25207043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6EADA30-38E4-44DC-B56E-1A03592F39F4}" type="datetimeFigureOut">
              <a:rPr lang="en-US" smtClean="0"/>
              <a:t>3/28/2017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B4BF72-2F72-4B91-8425-15CD1698758A}" type="slidenum">
              <a:rPr lang="en-US" smtClean="0"/>
              <a:t>‹#›</a:t>
            </a:fld>
            <a:endParaRPr lang="en-US"/>
          </a:p>
        </p:txBody>
      </p:sp>
    </p:spTree>
    <p:extLst>
      <p:ext uri="{BB962C8B-B14F-4D97-AF65-F5344CB8AC3E}">
        <p14:creationId xmlns:p14="http://schemas.microsoft.com/office/powerpoint/2010/main" val="18501784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6EADA30-38E4-44DC-B56E-1A03592F39F4}" type="datetimeFigureOut">
              <a:rPr lang="en-US" smtClean="0"/>
              <a:t>3/28/2017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B4BF72-2F72-4B91-8425-15CD1698758A}" type="slidenum">
              <a:rPr lang="en-US" smtClean="0"/>
              <a:t>‹#›</a:t>
            </a:fld>
            <a:endParaRPr lang="en-US"/>
          </a:p>
        </p:txBody>
      </p:sp>
    </p:spTree>
    <p:extLst>
      <p:ext uri="{BB962C8B-B14F-4D97-AF65-F5344CB8AC3E}">
        <p14:creationId xmlns:p14="http://schemas.microsoft.com/office/powerpoint/2010/main" val="42568159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6EADA30-38E4-44DC-B56E-1A03592F39F4}" type="datetimeFigureOut">
              <a:rPr lang="en-US" smtClean="0"/>
              <a:t>3/28/2017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B4BF72-2F72-4B91-8425-15CD1698758A}" type="slidenum">
              <a:rPr lang="en-US" smtClean="0"/>
              <a:t>‹#›</a:t>
            </a:fld>
            <a:endParaRPr lang="en-US"/>
          </a:p>
        </p:txBody>
      </p:sp>
      <p:cxnSp>
        <p:nvCxnSpPr>
          <p:cNvPr id="7" name="Straight Connector 6"/>
          <p:cNvCxnSpPr/>
          <p:nvPr/>
        </p:nvCxnSpPr>
        <p:spPr>
          <a:xfrm>
            <a:off x="1981200" y="4020408"/>
            <a:ext cx="822960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95316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6EADA30-38E4-44DC-B56E-1A03592F39F4}" type="datetimeFigureOut">
              <a:rPr lang="en-US" smtClean="0"/>
              <a:t>3/28/2017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B4BF72-2F72-4B91-8425-15CD1698758A}" type="slidenum">
              <a:rPr lang="en-US" smtClean="0"/>
              <a:t>‹#›</a:t>
            </a:fld>
            <a:endParaRPr lang="en-US"/>
          </a:p>
        </p:txBody>
      </p:sp>
    </p:spTree>
    <p:extLst>
      <p:ext uri="{BB962C8B-B14F-4D97-AF65-F5344CB8AC3E}">
        <p14:creationId xmlns:p14="http://schemas.microsoft.com/office/powerpoint/2010/main" val="26884752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6EADA30-38E4-44DC-B56E-1A03592F39F4}" type="datetimeFigureOut">
              <a:rPr lang="en-US" smtClean="0"/>
              <a:t>3/28/2017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CB4BF72-2F72-4B91-8425-15CD1698758A}" type="slidenum">
              <a:rPr lang="en-US" smtClean="0"/>
              <a:t>‹#›</a:t>
            </a:fld>
            <a:endParaRPr lang="en-US"/>
          </a:p>
        </p:txBody>
      </p:sp>
    </p:spTree>
    <p:extLst>
      <p:ext uri="{BB962C8B-B14F-4D97-AF65-F5344CB8AC3E}">
        <p14:creationId xmlns:p14="http://schemas.microsoft.com/office/powerpoint/2010/main" val="26424707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6EADA30-38E4-44DC-B56E-1A03592F39F4}" type="datetimeFigureOut">
              <a:rPr lang="en-US" smtClean="0"/>
              <a:t>3/28/2017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CB4BF72-2F72-4B91-8425-15CD1698758A}" type="slidenum">
              <a:rPr lang="en-US" smtClean="0"/>
              <a:t>‹#›</a:t>
            </a:fld>
            <a:endParaRPr lang="en-US"/>
          </a:p>
        </p:txBody>
      </p:sp>
    </p:spTree>
    <p:extLst>
      <p:ext uri="{BB962C8B-B14F-4D97-AF65-F5344CB8AC3E}">
        <p14:creationId xmlns:p14="http://schemas.microsoft.com/office/powerpoint/2010/main" val="3713499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EADA30-38E4-44DC-B56E-1A03592F39F4}" type="datetimeFigureOut">
              <a:rPr lang="en-US" smtClean="0"/>
              <a:t>3/28/2017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CB4BF72-2F72-4B91-8425-15CD1698758A}" type="slidenum">
              <a:rPr lang="en-US" smtClean="0"/>
              <a:t>‹#›</a:t>
            </a:fld>
            <a:endParaRPr lang="en-US"/>
          </a:p>
        </p:txBody>
      </p:sp>
    </p:spTree>
    <p:extLst>
      <p:ext uri="{BB962C8B-B14F-4D97-AF65-F5344CB8AC3E}">
        <p14:creationId xmlns:p14="http://schemas.microsoft.com/office/powerpoint/2010/main" val="2496795500"/>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smtClean="0"/>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6EADA30-38E4-44DC-B56E-1A03592F39F4}" type="datetimeFigureOut">
              <a:rPr lang="en-US" smtClean="0"/>
              <a:t>3/28/2017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B4BF72-2F72-4B91-8425-15CD1698758A}" type="slidenum">
              <a:rPr lang="en-US" smtClean="0"/>
              <a:t>‹#›</a:t>
            </a:fld>
            <a:endParaRPr lang="en-US"/>
          </a:p>
        </p:txBody>
      </p:sp>
    </p:spTree>
    <p:extLst>
      <p:ext uri="{BB962C8B-B14F-4D97-AF65-F5344CB8AC3E}">
        <p14:creationId xmlns:p14="http://schemas.microsoft.com/office/powerpoint/2010/main" val="4152653574"/>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6EADA30-38E4-44DC-B56E-1A03592F39F4}" type="datetimeFigureOut">
              <a:rPr lang="en-US" smtClean="0"/>
              <a:t>3/28/2017</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CB4BF72-2F72-4B91-8425-15CD1698758A}" type="slidenum">
              <a:rPr lang="en-US" smtClean="0"/>
              <a:t>‹#›</a:t>
            </a:fld>
            <a:endParaRPr lang="en-US"/>
          </a:p>
        </p:txBody>
      </p:sp>
    </p:spTree>
    <p:extLst>
      <p:ext uri="{BB962C8B-B14F-4D97-AF65-F5344CB8AC3E}">
        <p14:creationId xmlns:p14="http://schemas.microsoft.com/office/powerpoint/2010/main" val="41548589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tx1"/>
                </a:solidFill>
              </a:defRPr>
            </a:lvl1pPr>
          </a:lstStyle>
          <a:p>
            <a:fld id="{46EADA30-38E4-44DC-B56E-1A03592F39F4}" type="datetimeFigureOut">
              <a:rPr lang="en-US" smtClean="0"/>
              <a:t>3/28/2017</a:t>
            </a:fld>
            <a:endParaRPr lang="en-US"/>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tx1"/>
                </a:solidFill>
              </a:defRPr>
            </a:lvl1pPr>
          </a:lstStyle>
          <a:p>
            <a:endParaRPr lang="en-US"/>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tx1"/>
                </a:solidFill>
              </a:defRPr>
            </a:lvl1pPr>
          </a:lstStyle>
          <a:p>
            <a:fld id="{3CB4BF72-2F72-4B91-8425-15CD1698758A}" type="slidenum">
              <a:rPr lang="en-US" smtClean="0"/>
              <a:t>‹#›</a:t>
            </a:fld>
            <a:endParaRPr lang="en-US"/>
          </a:p>
        </p:txBody>
      </p:sp>
    </p:spTree>
    <p:extLst>
      <p:ext uri="{BB962C8B-B14F-4D97-AF65-F5344CB8AC3E}">
        <p14:creationId xmlns:p14="http://schemas.microsoft.com/office/powerpoint/2010/main" val="574485964"/>
      </p:ext>
    </p:extLst>
  </p:cSld>
  <p:clrMap bg1="lt1" tx1="dk1" bg2="lt2" tx2="dk2" accent1="accent1" accent2="accent2" accent3="accent3" accent4="accent4" accent5="accent5" accent6="accent6" hlink="hlink" folHlink="folHlink"/>
  <p:sldLayoutIdLst>
    <p:sldLayoutId id="2147484441" r:id="rId1"/>
    <p:sldLayoutId id="2147484442" r:id="rId2"/>
    <p:sldLayoutId id="2147484443" r:id="rId3"/>
    <p:sldLayoutId id="2147484444" r:id="rId4"/>
    <p:sldLayoutId id="2147484445" r:id="rId5"/>
    <p:sldLayoutId id="2147484446" r:id="rId6"/>
    <p:sldLayoutId id="2147484447" r:id="rId7"/>
    <p:sldLayoutId id="2147484448" r:id="rId8"/>
    <p:sldLayoutId id="2147484449" r:id="rId9"/>
    <p:sldLayoutId id="2147484450" r:id="rId10"/>
    <p:sldLayoutId id="214748445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tx1"/>
        </a:buClr>
        <a:buSzPct val="80000"/>
        <a:buFont typeface="Corbel" pitchFamily="34" charset="0"/>
        <a:buChar char="•"/>
        <a:defRPr sz="2200" kern="1200">
          <a:solidFill>
            <a:schemeClr val="tx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2000" kern="1200">
          <a:solidFill>
            <a:schemeClr val="tx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800" kern="1200">
          <a:solidFill>
            <a:schemeClr val="tx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8" Type="http://schemas.openxmlformats.org/officeDocument/2006/relationships/package" Target="../embeddings/Microsoft_Excel_Worksheet2.xlsx"/><Relationship Id="rId3" Type="http://schemas.openxmlformats.org/officeDocument/2006/relationships/notesSlide" Target="../notesSlides/notesSlide1.xml"/><Relationship Id="rId7" Type="http://schemas.openxmlformats.org/officeDocument/2006/relationships/image" Target="../media/image31.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package" Target="../embeddings/Microsoft_Excel_Worksheet1.xlsx"/><Relationship Id="rId5" Type="http://schemas.openxmlformats.org/officeDocument/2006/relationships/image" Target="../media/image30.wmf"/><Relationship Id="rId4" Type="http://schemas.openxmlformats.org/officeDocument/2006/relationships/oleObject" Target="../embeddings/oleObject1.bin"/><Relationship Id="rId9" Type="http://schemas.openxmlformats.org/officeDocument/2006/relationships/image" Target="../media/image32.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8" Type="http://schemas.openxmlformats.org/officeDocument/2006/relationships/diagramLayout" Target="../diagrams/layout3.xml"/><Relationship Id="rId3" Type="http://schemas.openxmlformats.org/officeDocument/2006/relationships/diagramLayout" Target="../diagrams/layout2.xml"/><Relationship Id="rId7" Type="http://schemas.openxmlformats.org/officeDocument/2006/relationships/diagramData" Target="../diagrams/data3.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11" Type="http://schemas.microsoft.com/office/2007/relationships/diagramDrawing" Target="../diagrams/drawing3.xml"/><Relationship Id="rId5" Type="http://schemas.openxmlformats.org/officeDocument/2006/relationships/diagramColors" Target="../diagrams/colors2.xml"/><Relationship Id="rId10" Type="http://schemas.openxmlformats.org/officeDocument/2006/relationships/diagramColors" Target="../diagrams/colors3.xml"/><Relationship Id="rId4" Type="http://schemas.openxmlformats.org/officeDocument/2006/relationships/diagramQuickStyle" Target="../diagrams/quickStyle2.xml"/><Relationship Id="rId9"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chart" Target="../charts/chart2.xml"/><Relationship Id="rId7" Type="http://schemas.openxmlformats.org/officeDocument/2006/relationships/image" Target="../media/image4.png"/><Relationship Id="rId2" Type="http://schemas.openxmlformats.org/officeDocument/2006/relationships/chart" Target="../charts/chart1.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 Id="rId9" Type="http://schemas.openxmlformats.org/officeDocument/2006/relationships/image" Target="../media/image6.png"/></Relationships>
</file>

<file path=ppt/slides/_rels/slide9.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5" Type="http://schemas.openxmlformats.org/officeDocument/2006/relationships/image" Target="../media/image2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 Id="rId1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	Lending club loan prediction </a:t>
            </a:r>
            <a:endParaRPr lang="en-US" dirty="0"/>
          </a:p>
        </p:txBody>
      </p:sp>
      <p:sp>
        <p:nvSpPr>
          <p:cNvPr id="3" name="Subtitle 2"/>
          <p:cNvSpPr>
            <a:spLocks noGrp="1"/>
          </p:cNvSpPr>
          <p:nvPr>
            <p:ph type="subTitle" idx="1"/>
          </p:nvPr>
        </p:nvSpPr>
        <p:spPr/>
        <p:txBody>
          <a:bodyPr/>
          <a:lstStyle/>
          <a:p>
            <a:r>
              <a:rPr lang="en-US" dirty="0" smtClean="0"/>
              <a:t>Predicting Loan Default </a:t>
            </a:r>
            <a:endParaRPr lang="en-US" dirty="0"/>
          </a:p>
        </p:txBody>
      </p:sp>
    </p:spTree>
    <p:extLst>
      <p:ext uri="{BB962C8B-B14F-4D97-AF65-F5344CB8AC3E}">
        <p14:creationId xmlns:p14="http://schemas.microsoft.com/office/powerpoint/2010/main" val="141166632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a:stretch>
            <a:fillRect/>
          </a:stretch>
        </p:blipFill>
        <p:spPr>
          <a:xfrm>
            <a:off x="817399" y="1184856"/>
            <a:ext cx="10273868" cy="5286778"/>
          </a:xfrm>
          <a:prstGeom prst="rect">
            <a:avLst/>
          </a:prstGeom>
        </p:spPr>
      </p:pic>
      <p:sp>
        <p:nvSpPr>
          <p:cNvPr id="11" name="Oval 10"/>
          <p:cNvSpPr/>
          <p:nvPr/>
        </p:nvSpPr>
        <p:spPr>
          <a:xfrm>
            <a:off x="8873543" y="3593205"/>
            <a:ext cx="1609859" cy="1133341"/>
          </a:xfrm>
          <a:prstGeom prst="ellipse">
            <a:avLst/>
          </a:prstGeom>
          <a:noFill/>
          <a:ln>
            <a:solidFill>
              <a:schemeClr val="accent3"/>
            </a:solidFill>
          </a:ln>
          <a:effectLst>
            <a:glow rad="63500">
              <a:schemeClr val="accent3">
                <a:satMod val="175000"/>
                <a:alpha val="40000"/>
              </a:schemeClr>
            </a:glow>
          </a:effectLst>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3" name="Oval 12"/>
          <p:cNvSpPr/>
          <p:nvPr/>
        </p:nvSpPr>
        <p:spPr>
          <a:xfrm>
            <a:off x="8755485" y="950890"/>
            <a:ext cx="1700012" cy="1161246"/>
          </a:xfrm>
          <a:prstGeom prst="ellipse">
            <a:avLst/>
          </a:prstGeom>
          <a:noFill/>
          <a:ln>
            <a:solidFill>
              <a:schemeClr val="accent3"/>
            </a:solidFill>
          </a:ln>
          <a:effectLst>
            <a:glow rad="63500">
              <a:schemeClr val="accent3">
                <a:satMod val="175000"/>
                <a:alpha val="40000"/>
              </a:schemeClr>
            </a:glow>
          </a:effectLst>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4" name="Oval 13"/>
          <p:cNvSpPr/>
          <p:nvPr/>
        </p:nvSpPr>
        <p:spPr>
          <a:xfrm>
            <a:off x="7263686" y="2665927"/>
            <a:ext cx="1806922" cy="1159098"/>
          </a:xfrm>
          <a:prstGeom prst="ellipse">
            <a:avLst/>
          </a:prstGeom>
          <a:noFill/>
          <a:ln>
            <a:solidFill>
              <a:schemeClr val="accent3"/>
            </a:solidFill>
          </a:ln>
          <a:effectLst>
            <a:glow rad="63500">
              <a:schemeClr val="accent3">
                <a:satMod val="175000"/>
                <a:alpha val="40000"/>
              </a:schemeClr>
            </a:glow>
          </a:effectLst>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5" name="Oval 14"/>
          <p:cNvSpPr/>
          <p:nvPr/>
        </p:nvSpPr>
        <p:spPr>
          <a:xfrm>
            <a:off x="1079680" y="4466823"/>
            <a:ext cx="1806922" cy="1159098"/>
          </a:xfrm>
          <a:prstGeom prst="ellipse">
            <a:avLst/>
          </a:prstGeom>
          <a:noFill/>
          <a:ln>
            <a:solidFill>
              <a:schemeClr val="accent3"/>
            </a:solidFill>
          </a:ln>
          <a:effectLst>
            <a:glow rad="63500">
              <a:schemeClr val="accent3">
                <a:satMod val="175000"/>
                <a:alpha val="40000"/>
              </a:schemeClr>
            </a:glow>
          </a:effectLst>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6" name="Oval 15"/>
          <p:cNvSpPr/>
          <p:nvPr/>
        </p:nvSpPr>
        <p:spPr>
          <a:xfrm>
            <a:off x="5653827" y="3479442"/>
            <a:ext cx="1806922" cy="1159098"/>
          </a:xfrm>
          <a:prstGeom prst="ellipse">
            <a:avLst/>
          </a:prstGeom>
          <a:noFill/>
          <a:ln>
            <a:solidFill>
              <a:schemeClr val="accent3"/>
            </a:solidFill>
          </a:ln>
          <a:effectLst>
            <a:glow rad="63500">
              <a:schemeClr val="accent3">
                <a:satMod val="175000"/>
                <a:alpha val="40000"/>
              </a:schemeClr>
            </a:glow>
          </a:effectLst>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7" name="Title 1"/>
          <p:cNvSpPr>
            <a:spLocks noGrp="1"/>
          </p:cNvSpPr>
          <p:nvPr>
            <p:ph type="title"/>
          </p:nvPr>
        </p:nvSpPr>
        <p:spPr>
          <a:xfrm>
            <a:off x="254357" y="0"/>
            <a:ext cx="9875520" cy="1356360"/>
          </a:xfrm>
        </p:spPr>
        <p:txBody>
          <a:bodyPr/>
          <a:lstStyle/>
          <a:p>
            <a:r>
              <a:rPr lang="en-US" dirty="0" smtClean="0"/>
              <a:t>Loan Distributions</a:t>
            </a:r>
            <a:endParaRPr lang="en-US" dirty="0"/>
          </a:p>
        </p:txBody>
      </p:sp>
    </p:spTree>
    <p:extLst>
      <p:ext uri="{BB962C8B-B14F-4D97-AF65-F5344CB8AC3E}">
        <p14:creationId xmlns:p14="http://schemas.microsoft.com/office/powerpoint/2010/main" val="35981772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DATA EXPERIMENTS</a:t>
            </a:r>
            <a:endParaRPr lang="en-US" dirty="0"/>
          </a:p>
        </p:txBody>
      </p:sp>
      <p:sp>
        <p:nvSpPr>
          <p:cNvPr id="5" name="Subtitle 4"/>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9835403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254357" y="0"/>
            <a:ext cx="9875520" cy="1356360"/>
          </a:xfrm>
        </p:spPr>
        <p:txBody>
          <a:bodyPr/>
          <a:lstStyle/>
          <a:p>
            <a:r>
              <a:rPr lang="en-US" dirty="0" smtClean="0"/>
              <a:t>Hypothesis Testing</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484723715"/>
              </p:ext>
            </p:extLst>
          </p:nvPr>
        </p:nvGraphicFramePr>
        <p:xfrm>
          <a:off x="980054" y="1230099"/>
          <a:ext cx="4756562" cy="5183715"/>
        </p:xfrm>
        <a:graphic>
          <a:graphicData uri="http://schemas.openxmlformats.org/drawingml/2006/table">
            <a:tbl>
              <a:tblPr firstRow="1" bandRow="1">
                <a:tableStyleId>{69CF1AB2-1976-4502-BF36-3FF5EA218861}</a:tableStyleId>
              </a:tblPr>
              <a:tblGrid>
                <a:gridCol w="1891602"/>
                <a:gridCol w="1422526"/>
                <a:gridCol w="1442434"/>
              </a:tblGrid>
              <a:tr h="431276">
                <a:tc>
                  <a:txBody>
                    <a:bodyPr/>
                    <a:lstStyle/>
                    <a:p>
                      <a:pPr algn="ctr" rtl="0" fontAlgn="ctr"/>
                      <a:r>
                        <a:rPr lang="en-US" sz="1100" u="none" strike="noStrike" dirty="0">
                          <a:effectLst/>
                        </a:rPr>
                        <a:t>Significant </a:t>
                      </a:r>
                      <a:r>
                        <a:rPr lang="en-US" sz="1100" u="none" strike="noStrike" dirty="0" smtClean="0">
                          <a:effectLst/>
                        </a:rPr>
                        <a:t>Numerical Features</a:t>
                      </a:r>
                      <a:endParaRPr lang="en-US" sz="1100" b="1" i="0" u="none" strike="noStrike" dirty="0">
                        <a:solidFill>
                          <a:srgbClr val="FFFFFF"/>
                        </a:solidFill>
                        <a:effectLst/>
                        <a:latin typeface="Corbel" panose="020B0503020204020204" pitchFamily="34" charset="0"/>
                      </a:endParaRPr>
                    </a:p>
                  </a:txBody>
                  <a:tcPr marL="6001" marR="6001" marT="6001" marB="0" anchor="ctr"/>
                </a:tc>
                <a:tc>
                  <a:txBody>
                    <a:bodyPr/>
                    <a:lstStyle/>
                    <a:p>
                      <a:pPr algn="ctr" rtl="0" fontAlgn="ctr"/>
                      <a:r>
                        <a:rPr lang="en-US" sz="1100" u="none" strike="noStrike" dirty="0">
                          <a:effectLst/>
                        </a:rPr>
                        <a:t>Defaulted Loan </a:t>
                      </a:r>
                      <a:endParaRPr lang="en-US" sz="1100" u="none" strike="noStrike" dirty="0" smtClean="0">
                        <a:effectLst/>
                      </a:endParaRPr>
                    </a:p>
                    <a:p>
                      <a:pPr algn="ctr" rtl="0" fontAlgn="ctr"/>
                      <a:r>
                        <a:rPr lang="en-US" sz="1100" u="none" strike="noStrike" dirty="0" smtClean="0">
                          <a:effectLst/>
                        </a:rPr>
                        <a:t>(</a:t>
                      </a:r>
                      <a:r>
                        <a:rPr lang="en-US" sz="1100" u="none" strike="noStrike" dirty="0">
                          <a:effectLst/>
                        </a:rPr>
                        <a:t>Mean)</a:t>
                      </a:r>
                      <a:endParaRPr lang="en-US" sz="1100" b="1" i="0" u="none" strike="noStrike" dirty="0">
                        <a:solidFill>
                          <a:srgbClr val="FFFFFF"/>
                        </a:solidFill>
                        <a:effectLst/>
                        <a:latin typeface="Corbel" panose="020B0503020204020204" pitchFamily="34" charset="0"/>
                      </a:endParaRPr>
                    </a:p>
                  </a:txBody>
                  <a:tcPr marL="6001" marR="6001" marT="6001" marB="0" anchor="ctr"/>
                </a:tc>
                <a:tc>
                  <a:txBody>
                    <a:bodyPr/>
                    <a:lstStyle/>
                    <a:p>
                      <a:pPr algn="ctr" rtl="0" fontAlgn="ctr"/>
                      <a:r>
                        <a:rPr lang="en-US" sz="1100" u="none" strike="noStrike" dirty="0">
                          <a:effectLst/>
                        </a:rPr>
                        <a:t>Not Defaulted Loan (Mean)</a:t>
                      </a:r>
                      <a:endParaRPr lang="en-US" sz="1100" b="1" i="0" u="none" strike="noStrike" dirty="0">
                        <a:solidFill>
                          <a:srgbClr val="FFFFFF"/>
                        </a:solidFill>
                        <a:effectLst/>
                        <a:latin typeface="Corbel" panose="020B0503020204020204" pitchFamily="34" charset="0"/>
                      </a:endParaRPr>
                    </a:p>
                  </a:txBody>
                  <a:tcPr marL="6001" marR="6001" marT="6001" marB="0" anchor="ctr"/>
                </a:tc>
              </a:tr>
              <a:tr h="165607">
                <a:tc>
                  <a:txBody>
                    <a:bodyPr/>
                    <a:lstStyle/>
                    <a:p>
                      <a:pPr algn="l" rtl="0" fontAlgn="ctr"/>
                      <a:r>
                        <a:rPr lang="en-US" sz="1050" u="none" strike="noStrike" dirty="0" err="1">
                          <a:effectLst/>
                        </a:rPr>
                        <a:t>loan_amnt</a:t>
                      </a:r>
                      <a:endParaRPr lang="en-US" sz="1050" b="0" i="0" u="none" strike="noStrike" dirty="0">
                        <a:solidFill>
                          <a:srgbClr val="000000"/>
                        </a:solidFill>
                        <a:effectLst/>
                        <a:latin typeface="Corbel" panose="020B0503020204020204" pitchFamily="34" charset="0"/>
                      </a:endParaRPr>
                    </a:p>
                  </a:txBody>
                  <a:tcPr marL="6001" marR="6001" marT="6001" marB="0" anchor="ctr"/>
                </a:tc>
                <a:tc>
                  <a:txBody>
                    <a:bodyPr/>
                    <a:lstStyle/>
                    <a:p>
                      <a:pPr algn="l" rtl="0" fontAlgn="ctr"/>
                      <a:r>
                        <a:rPr lang="en-US" sz="1050" u="none" strike="noStrike">
                          <a:effectLst/>
                        </a:rPr>
                        <a:t>                         15,129.9 </a:t>
                      </a:r>
                      <a:endParaRPr lang="en-US" sz="1050" b="0" i="0" u="none" strike="noStrike">
                        <a:solidFill>
                          <a:srgbClr val="000000"/>
                        </a:solidFill>
                        <a:effectLst/>
                        <a:latin typeface="Corbel" panose="020B0503020204020204" pitchFamily="34" charset="0"/>
                      </a:endParaRPr>
                    </a:p>
                  </a:txBody>
                  <a:tcPr marL="6001" marR="6001" marT="6001" marB="0" anchor="ctr"/>
                </a:tc>
                <a:tc>
                  <a:txBody>
                    <a:bodyPr/>
                    <a:lstStyle/>
                    <a:p>
                      <a:pPr algn="l" rtl="0" fontAlgn="ctr"/>
                      <a:r>
                        <a:rPr lang="en-US" sz="1050" u="none" strike="noStrike">
                          <a:effectLst/>
                        </a:rPr>
                        <a:t>                14,989.7 </a:t>
                      </a:r>
                      <a:endParaRPr lang="en-US" sz="1050" b="0" i="0" u="none" strike="noStrike">
                        <a:solidFill>
                          <a:srgbClr val="000000"/>
                        </a:solidFill>
                        <a:effectLst/>
                        <a:latin typeface="Corbel" panose="020B0503020204020204" pitchFamily="34" charset="0"/>
                      </a:endParaRPr>
                    </a:p>
                  </a:txBody>
                  <a:tcPr marL="6001" marR="6001" marT="6001" marB="0" anchor="ctr"/>
                </a:tc>
              </a:tr>
              <a:tr h="165607">
                <a:tc>
                  <a:txBody>
                    <a:bodyPr/>
                    <a:lstStyle/>
                    <a:p>
                      <a:pPr algn="l" rtl="0" fontAlgn="ctr"/>
                      <a:r>
                        <a:rPr lang="en-US" sz="1050" u="none" strike="noStrike" dirty="0" err="1">
                          <a:effectLst/>
                        </a:rPr>
                        <a:t>funded_amnt</a:t>
                      </a:r>
                      <a:endParaRPr lang="en-US" sz="1050" b="0" i="0" u="none" strike="noStrike" dirty="0">
                        <a:solidFill>
                          <a:srgbClr val="000000"/>
                        </a:solidFill>
                        <a:effectLst/>
                        <a:latin typeface="Corbel" panose="020B0503020204020204" pitchFamily="34" charset="0"/>
                      </a:endParaRPr>
                    </a:p>
                  </a:txBody>
                  <a:tcPr marL="6001" marR="6001" marT="6001" marB="0" anchor="ctr"/>
                </a:tc>
                <a:tc>
                  <a:txBody>
                    <a:bodyPr/>
                    <a:lstStyle/>
                    <a:p>
                      <a:pPr algn="l" rtl="0" fontAlgn="ctr"/>
                      <a:r>
                        <a:rPr lang="en-US" sz="1050" u="none" strike="noStrike">
                          <a:effectLst/>
                        </a:rPr>
                        <a:t>                         15,129.7 </a:t>
                      </a:r>
                      <a:endParaRPr lang="en-US" sz="1050" b="0" i="0" u="none" strike="noStrike">
                        <a:solidFill>
                          <a:srgbClr val="000000"/>
                        </a:solidFill>
                        <a:effectLst/>
                        <a:latin typeface="Corbel" panose="020B0503020204020204" pitchFamily="34" charset="0"/>
                      </a:endParaRPr>
                    </a:p>
                  </a:txBody>
                  <a:tcPr marL="6001" marR="6001" marT="6001" marB="0" anchor="ctr"/>
                </a:tc>
                <a:tc>
                  <a:txBody>
                    <a:bodyPr/>
                    <a:lstStyle/>
                    <a:p>
                      <a:pPr algn="l" rtl="0" fontAlgn="ctr"/>
                      <a:r>
                        <a:rPr lang="en-US" sz="1050" u="none" strike="noStrike">
                          <a:effectLst/>
                        </a:rPr>
                        <a:t>                14,989.7 </a:t>
                      </a:r>
                      <a:endParaRPr lang="en-US" sz="1050" b="0" i="0" u="none" strike="noStrike">
                        <a:solidFill>
                          <a:srgbClr val="000000"/>
                        </a:solidFill>
                        <a:effectLst/>
                        <a:latin typeface="Corbel" panose="020B0503020204020204" pitchFamily="34" charset="0"/>
                      </a:endParaRPr>
                    </a:p>
                  </a:txBody>
                  <a:tcPr marL="6001" marR="6001" marT="6001" marB="0" anchor="ctr"/>
                </a:tc>
              </a:tr>
              <a:tr h="165607">
                <a:tc>
                  <a:txBody>
                    <a:bodyPr/>
                    <a:lstStyle/>
                    <a:p>
                      <a:pPr algn="l" rtl="0" fontAlgn="ctr"/>
                      <a:r>
                        <a:rPr lang="en-US" sz="1050" u="none" strike="noStrike" dirty="0" err="1">
                          <a:effectLst/>
                        </a:rPr>
                        <a:t>funded_amnt_inv</a:t>
                      </a:r>
                      <a:endParaRPr lang="en-US" sz="1050" b="0" i="0" u="none" strike="noStrike" dirty="0">
                        <a:solidFill>
                          <a:srgbClr val="000000"/>
                        </a:solidFill>
                        <a:effectLst/>
                        <a:latin typeface="Corbel" panose="020B0503020204020204" pitchFamily="34" charset="0"/>
                      </a:endParaRPr>
                    </a:p>
                  </a:txBody>
                  <a:tcPr marL="6001" marR="6001" marT="6001" marB="0" anchor="ctr"/>
                </a:tc>
                <a:tc>
                  <a:txBody>
                    <a:bodyPr/>
                    <a:lstStyle/>
                    <a:p>
                      <a:pPr algn="l" rtl="0" fontAlgn="ctr"/>
                      <a:r>
                        <a:rPr lang="en-US" sz="1050" u="none" strike="noStrike">
                          <a:effectLst/>
                        </a:rPr>
                        <a:t>                         15,123.4 </a:t>
                      </a:r>
                      <a:endParaRPr lang="en-US" sz="1050" b="0" i="0" u="none" strike="noStrike">
                        <a:solidFill>
                          <a:srgbClr val="000000"/>
                        </a:solidFill>
                        <a:effectLst/>
                        <a:latin typeface="Corbel" panose="020B0503020204020204" pitchFamily="34" charset="0"/>
                      </a:endParaRPr>
                    </a:p>
                  </a:txBody>
                  <a:tcPr marL="6001" marR="6001" marT="6001" marB="0" anchor="ctr"/>
                </a:tc>
                <a:tc>
                  <a:txBody>
                    <a:bodyPr/>
                    <a:lstStyle/>
                    <a:p>
                      <a:pPr algn="l" rtl="0" fontAlgn="ctr"/>
                      <a:r>
                        <a:rPr lang="en-US" sz="1050" u="none" strike="noStrike">
                          <a:effectLst/>
                        </a:rPr>
                        <a:t>                14,983.4 </a:t>
                      </a:r>
                      <a:endParaRPr lang="en-US" sz="1050" b="0" i="0" u="none" strike="noStrike">
                        <a:solidFill>
                          <a:srgbClr val="000000"/>
                        </a:solidFill>
                        <a:effectLst/>
                        <a:latin typeface="Corbel" panose="020B0503020204020204" pitchFamily="34" charset="0"/>
                      </a:endParaRPr>
                    </a:p>
                  </a:txBody>
                  <a:tcPr marL="6001" marR="6001" marT="6001" marB="0" anchor="ctr"/>
                </a:tc>
              </a:tr>
              <a:tr h="165607">
                <a:tc>
                  <a:txBody>
                    <a:bodyPr/>
                    <a:lstStyle/>
                    <a:p>
                      <a:pPr algn="l" rtl="0" fontAlgn="ctr"/>
                      <a:r>
                        <a:rPr lang="en-US" sz="1050" u="none" strike="noStrike" dirty="0" err="1">
                          <a:effectLst/>
                        </a:rPr>
                        <a:t>int_rate</a:t>
                      </a:r>
                      <a:endParaRPr lang="en-US" sz="1050" b="0" i="0" u="none" strike="noStrike" dirty="0">
                        <a:solidFill>
                          <a:srgbClr val="000000"/>
                        </a:solidFill>
                        <a:effectLst/>
                        <a:latin typeface="Corbel" panose="020B0503020204020204" pitchFamily="34" charset="0"/>
                      </a:endParaRPr>
                    </a:p>
                  </a:txBody>
                  <a:tcPr marL="6001" marR="6001" marT="6001" marB="0" anchor="ctr"/>
                </a:tc>
                <a:tc>
                  <a:txBody>
                    <a:bodyPr/>
                    <a:lstStyle/>
                    <a:p>
                      <a:pPr algn="l" rtl="0" fontAlgn="ctr"/>
                      <a:r>
                        <a:rPr lang="en-US" sz="1050" u="none" strike="noStrike">
                          <a:effectLst/>
                        </a:rPr>
                        <a:t>                                 16.4 </a:t>
                      </a:r>
                      <a:endParaRPr lang="en-US" sz="1050" b="0" i="0" u="none" strike="noStrike">
                        <a:solidFill>
                          <a:srgbClr val="000000"/>
                        </a:solidFill>
                        <a:effectLst/>
                        <a:latin typeface="Corbel" panose="020B0503020204020204" pitchFamily="34" charset="0"/>
                      </a:endParaRPr>
                    </a:p>
                  </a:txBody>
                  <a:tcPr marL="6001" marR="6001" marT="6001" marB="0" anchor="ctr"/>
                </a:tc>
                <a:tc>
                  <a:txBody>
                    <a:bodyPr/>
                    <a:lstStyle/>
                    <a:p>
                      <a:pPr algn="l" rtl="0" fontAlgn="ctr"/>
                      <a:r>
                        <a:rPr lang="en-US" sz="1050" u="none" strike="noStrike">
                          <a:effectLst/>
                        </a:rPr>
                        <a:t>                         13.1 </a:t>
                      </a:r>
                      <a:endParaRPr lang="en-US" sz="1050" b="0" i="0" u="none" strike="noStrike">
                        <a:solidFill>
                          <a:srgbClr val="000000"/>
                        </a:solidFill>
                        <a:effectLst/>
                        <a:latin typeface="Corbel" panose="020B0503020204020204" pitchFamily="34" charset="0"/>
                      </a:endParaRPr>
                    </a:p>
                  </a:txBody>
                  <a:tcPr marL="6001" marR="6001" marT="6001" marB="0" anchor="ctr"/>
                </a:tc>
              </a:tr>
              <a:tr h="165607">
                <a:tc>
                  <a:txBody>
                    <a:bodyPr/>
                    <a:lstStyle/>
                    <a:p>
                      <a:pPr algn="l" rtl="0" fontAlgn="ctr"/>
                      <a:r>
                        <a:rPr lang="en-US" sz="1050" u="none" strike="noStrike" dirty="0">
                          <a:effectLst/>
                        </a:rPr>
                        <a:t>Installment</a:t>
                      </a:r>
                      <a:endParaRPr lang="en-US" sz="1050" b="0" i="0" u="none" strike="noStrike" dirty="0">
                        <a:solidFill>
                          <a:srgbClr val="000000"/>
                        </a:solidFill>
                        <a:effectLst/>
                        <a:latin typeface="Corbel" panose="020B0503020204020204" pitchFamily="34" charset="0"/>
                      </a:endParaRPr>
                    </a:p>
                  </a:txBody>
                  <a:tcPr marL="6001" marR="6001" marT="6001" marB="0" anchor="ctr"/>
                </a:tc>
                <a:tc>
                  <a:txBody>
                    <a:bodyPr/>
                    <a:lstStyle/>
                    <a:p>
                      <a:pPr algn="l" rtl="0" fontAlgn="ctr"/>
                      <a:r>
                        <a:rPr lang="en-US" sz="1050" u="none" strike="noStrike">
                          <a:effectLst/>
                        </a:rPr>
                        <a:t>                              460.0 </a:t>
                      </a:r>
                      <a:endParaRPr lang="en-US" sz="1050" b="0" i="0" u="none" strike="noStrike">
                        <a:solidFill>
                          <a:srgbClr val="000000"/>
                        </a:solidFill>
                        <a:effectLst/>
                        <a:latin typeface="Corbel" panose="020B0503020204020204" pitchFamily="34" charset="0"/>
                      </a:endParaRPr>
                    </a:p>
                  </a:txBody>
                  <a:tcPr marL="6001" marR="6001" marT="6001" marB="0" anchor="ctr"/>
                </a:tc>
                <a:tc>
                  <a:txBody>
                    <a:bodyPr/>
                    <a:lstStyle/>
                    <a:p>
                      <a:pPr algn="l" rtl="0" fontAlgn="ctr"/>
                      <a:r>
                        <a:rPr lang="en-US" sz="1050" u="none" strike="noStrike">
                          <a:effectLst/>
                        </a:rPr>
                        <a:t>                      442.5 </a:t>
                      </a:r>
                      <a:endParaRPr lang="en-US" sz="1050" b="0" i="0" u="none" strike="noStrike">
                        <a:solidFill>
                          <a:srgbClr val="000000"/>
                        </a:solidFill>
                        <a:effectLst/>
                        <a:latin typeface="Corbel" panose="020B0503020204020204" pitchFamily="34" charset="0"/>
                      </a:endParaRPr>
                    </a:p>
                  </a:txBody>
                  <a:tcPr marL="6001" marR="6001" marT="6001" marB="0" anchor="ctr"/>
                </a:tc>
              </a:tr>
              <a:tr h="165607">
                <a:tc>
                  <a:txBody>
                    <a:bodyPr/>
                    <a:lstStyle/>
                    <a:p>
                      <a:pPr algn="l" rtl="0" fontAlgn="ctr"/>
                      <a:r>
                        <a:rPr lang="en-US" sz="1050" u="none" strike="noStrike" dirty="0" err="1">
                          <a:effectLst/>
                        </a:rPr>
                        <a:t>annual_inc</a:t>
                      </a:r>
                      <a:endParaRPr lang="en-US" sz="1050" b="0" i="0" u="none" strike="noStrike" dirty="0">
                        <a:solidFill>
                          <a:srgbClr val="000000"/>
                        </a:solidFill>
                        <a:effectLst/>
                        <a:latin typeface="Corbel" panose="020B0503020204020204" pitchFamily="34" charset="0"/>
                      </a:endParaRPr>
                    </a:p>
                  </a:txBody>
                  <a:tcPr marL="6001" marR="6001" marT="6001" marB="0" anchor="ctr"/>
                </a:tc>
                <a:tc>
                  <a:txBody>
                    <a:bodyPr/>
                    <a:lstStyle/>
                    <a:p>
                      <a:pPr algn="l" rtl="0" fontAlgn="ctr"/>
                      <a:r>
                        <a:rPr lang="en-US" sz="1050" u="none" strike="noStrike">
                          <a:effectLst/>
                        </a:rPr>
                        <a:t>                        66,889.7 </a:t>
                      </a:r>
                      <a:endParaRPr lang="en-US" sz="1050" b="0" i="0" u="none" strike="noStrike">
                        <a:solidFill>
                          <a:srgbClr val="000000"/>
                        </a:solidFill>
                        <a:effectLst/>
                        <a:latin typeface="Corbel" panose="020B0503020204020204" pitchFamily="34" charset="0"/>
                      </a:endParaRPr>
                    </a:p>
                  </a:txBody>
                  <a:tcPr marL="6001" marR="6001" marT="6001" marB="0" anchor="ctr"/>
                </a:tc>
                <a:tc>
                  <a:txBody>
                    <a:bodyPr/>
                    <a:lstStyle/>
                    <a:p>
                      <a:pPr algn="l" rtl="0" fontAlgn="ctr"/>
                      <a:r>
                        <a:rPr lang="en-US" sz="1050" u="none" strike="noStrike">
                          <a:effectLst/>
                        </a:rPr>
                        <a:t>                76,096.0 </a:t>
                      </a:r>
                      <a:endParaRPr lang="en-US" sz="1050" b="0" i="0" u="none" strike="noStrike">
                        <a:solidFill>
                          <a:srgbClr val="000000"/>
                        </a:solidFill>
                        <a:effectLst/>
                        <a:latin typeface="Corbel" panose="020B0503020204020204" pitchFamily="34" charset="0"/>
                      </a:endParaRPr>
                    </a:p>
                  </a:txBody>
                  <a:tcPr marL="6001" marR="6001" marT="6001" marB="0" anchor="ctr"/>
                </a:tc>
              </a:tr>
              <a:tr h="165607">
                <a:tc>
                  <a:txBody>
                    <a:bodyPr/>
                    <a:lstStyle/>
                    <a:p>
                      <a:pPr algn="l" rtl="0" fontAlgn="ctr"/>
                      <a:r>
                        <a:rPr lang="en-US" sz="1050" u="none" strike="noStrike" dirty="0" err="1">
                          <a:effectLst/>
                        </a:rPr>
                        <a:t>dti</a:t>
                      </a:r>
                      <a:endParaRPr lang="en-US" sz="1050" b="0" i="0" u="none" strike="noStrike" dirty="0">
                        <a:solidFill>
                          <a:srgbClr val="000000"/>
                        </a:solidFill>
                        <a:effectLst/>
                        <a:latin typeface="Corbel" panose="020B0503020204020204" pitchFamily="34" charset="0"/>
                      </a:endParaRPr>
                    </a:p>
                  </a:txBody>
                  <a:tcPr marL="6001" marR="6001" marT="6001" marB="0" anchor="ctr"/>
                </a:tc>
                <a:tc>
                  <a:txBody>
                    <a:bodyPr/>
                    <a:lstStyle/>
                    <a:p>
                      <a:pPr algn="l" rtl="0" fontAlgn="ctr"/>
                      <a:r>
                        <a:rPr lang="en-US" sz="1050" u="none" strike="noStrike">
                          <a:effectLst/>
                        </a:rPr>
                        <a:t>                                 19.4 </a:t>
                      </a:r>
                      <a:endParaRPr lang="en-US" sz="1050" b="0" i="0" u="none" strike="noStrike">
                        <a:solidFill>
                          <a:srgbClr val="000000"/>
                        </a:solidFill>
                        <a:effectLst/>
                        <a:latin typeface="Corbel" panose="020B0503020204020204" pitchFamily="34" charset="0"/>
                      </a:endParaRPr>
                    </a:p>
                  </a:txBody>
                  <a:tcPr marL="6001" marR="6001" marT="6001" marB="0" anchor="ctr"/>
                </a:tc>
                <a:tc>
                  <a:txBody>
                    <a:bodyPr/>
                    <a:lstStyle/>
                    <a:p>
                      <a:pPr algn="l" rtl="0" fontAlgn="ctr"/>
                      <a:r>
                        <a:rPr lang="en-US" sz="1050" u="none" strike="noStrike">
                          <a:effectLst/>
                        </a:rPr>
                        <a:t>                         18.4 </a:t>
                      </a:r>
                      <a:endParaRPr lang="en-US" sz="1050" b="0" i="0" u="none" strike="noStrike">
                        <a:solidFill>
                          <a:srgbClr val="000000"/>
                        </a:solidFill>
                        <a:effectLst/>
                        <a:latin typeface="Corbel" panose="020B0503020204020204" pitchFamily="34" charset="0"/>
                      </a:endParaRPr>
                    </a:p>
                  </a:txBody>
                  <a:tcPr marL="6001" marR="6001" marT="6001" marB="0" anchor="ctr"/>
                </a:tc>
              </a:tr>
              <a:tr h="165607">
                <a:tc>
                  <a:txBody>
                    <a:bodyPr/>
                    <a:lstStyle/>
                    <a:p>
                      <a:pPr algn="l" rtl="0" fontAlgn="ctr"/>
                      <a:r>
                        <a:rPr lang="en-US" sz="1050" u="none" strike="noStrike" dirty="0">
                          <a:effectLst/>
                        </a:rPr>
                        <a:t>inq_last_6mths</a:t>
                      </a:r>
                      <a:endParaRPr lang="en-US" sz="1050" b="0" i="0" u="none" strike="noStrike" dirty="0">
                        <a:solidFill>
                          <a:srgbClr val="000000"/>
                        </a:solidFill>
                        <a:effectLst/>
                        <a:latin typeface="Corbel" panose="020B0503020204020204" pitchFamily="34" charset="0"/>
                      </a:endParaRPr>
                    </a:p>
                  </a:txBody>
                  <a:tcPr marL="6001" marR="6001" marT="6001" marB="0" anchor="ctr"/>
                </a:tc>
                <a:tc>
                  <a:txBody>
                    <a:bodyPr/>
                    <a:lstStyle/>
                    <a:p>
                      <a:pPr algn="l" rtl="0" fontAlgn="ctr"/>
                      <a:r>
                        <a:rPr lang="en-US" sz="1050" u="none" strike="noStrike">
                          <a:effectLst/>
                        </a:rPr>
                        <a:t>                                    0.9 </a:t>
                      </a:r>
                      <a:endParaRPr lang="en-US" sz="1050" b="0" i="0" u="none" strike="noStrike">
                        <a:solidFill>
                          <a:srgbClr val="000000"/>
                        </a:solidFill>
                        <a:effectLst/>
                        <a:latin typeface="Corbel" panose="020B0503020204020204" pitchFamily="34" charset="0"/>
                      </a:endParaRPr>
                    </a:p>
                  </a:txBody>
                  <a:tcPr marL="6001" marR="6001" marT="6001" marB="0" anchor="ctr"/>
                </a:tc>
                <a:tc>
                  <a:txBody>
                    <a:bodyPr/>
                    <a:lstStyle/>
                    <a:p>
                      <a:pPr algn="l" rtl="0" fontAlgn="ctr"/>
                      <a:r>
                        <a:rPr lang="en-US" sz="1050" u="none" strike="noStrike">
                          <a:effectLst/>
                        </a:rPr>
                        <a:t>                            0.7 </a:t>
                      </a:r>
                      <a:endParaRPr lang="en-US" sz="1050" b="0" i="0" u="none" strike="noStrike">
                        <a:solidFill>
                          <a:srgbClr val="000000"/>
                        </a:solidFill>
                        <a:effectLst/>
                        <a:latin typeface="Corbel" panose="020B0503020204020204" pitchFamily="34" charset="0"/>
                      </a:endParaRPr>
                    </a:p>
                  </a:txBody>
                  <a:tcPr marL="6001" marR="6001" marT="6001" marB="0" anchor="ctr"/>
                </a:tc>
              </a:tr>
              <a:tr h="165607">
                <a:tc>
                  <a:txBody>
                    <a:bodyPr/>
                    <a:lstStyle/>
                    <a:p>
                      <a:pPr algn="l" rtl="0" fontAlgn="ctr"/>
                      <a:r>
                        <a:rPr lang="en-US" sz="1050" u="none" strike="noStrike" dirty="0" err="1">
                          <a:effectLst/>
                        </a:rPr>
                        <a:t>open_acc</a:t>
                      </a:r>
                      <a:endParaRPr lang="en-US" sz="1050" b="0" i="0" u="none" strike="noStrike" dirty="0">
                        <a:solidFill>
                          <a:srgbClr val="000000"/>
                        </a:solidFill>
                        <a:effectLst/>
                        <a:latin typeface="Corbel" panose="020B0503020204020204" pitchFamily="34" charset="0"/>
                      </a:endParaRPr>
                    </a:p>
                  </a:txBody>
                  <a:tcPr marL="6001" marR="6001" marT="6001" marB="0" anchor="ctr"/>
                </a:tc>
                <a:tc>
                  <a:txBody>
                    <a:bodyPr/>
                    <a:lstStyle/>
                    <a:p>
                      <a:pPr algn="l" rtl="0" fontAlgn="ctr"/>
                      <a:r>
                        <a:rPr lang="en-US" sz="1050" u="none" strike="noStrike">
                          <a:effectLst/>
                        </a:rPr>
                        <a:t>                                  11.5 </a:t>
                      </a:r>
                      <a:endParaRPr lang="en-US" sz="1050" b="0" i="0" u="none" strike="noStrike">
                        <a:solidFill>
                          <a:srgbClr val="000000"/>
                        </a:solidFill>
                        <a:effectLst/>
                        <a:latin typeface="Corbel" panose="020B0503020204020204" pitchFamily="34" charset="0"/>
                      </a:endParaRPr>
                    </a:p>
                  </a:txBody>
                  <a:tcPr marL="6001" marR="6001" marT="6001" marB="0" anchor="ctr"/>
                </a:tc>
                <a:tc>
                  <a:txBody>
                    <a:bodyPr/>
                    <a:lstStyle/>
                    <a:p>
                      <a:pPr algn="l" rtl="0" fontAlgn="ctr"/>
                      <a:r>
                        <a:rPr lang="en-US" sz="1050" u="none" strike="noStrike">
                          <a:effectLst/>
                        </a:rPr>
                        <a:t>                          11.7 </a:t>
                      </a:r>
                      <a:endParaRPr lang="en-US" sz="1050" b="0" i="0" u="none" strike="noStrike">
                        <a:solidFill>
                          <a:srgbClr val="000000"/>
                        </a:solidFill>
                        <a:effectLst/>
                        <a:latin typeface="Corbel" panose="020B0503020204020204" pitchFamily="34" charset="0"/>
                      </a:endParaRPr>
                    </a:p>
                  </a:txBody>
                  <a:tcPr marL="6001" marR="6001" marT="6001" marB="0" anchor="ctr"/>
                </a:tc>
              </a:tr>
              <a:tr h="165607">
                <a:tc>
                  <a:txBody>
                    <a:bodyPr/>
                    <a:lstStyle/>
                    <a:p>
                      <a:pPr algn="l" rtl="0" fontAlgn="ctr"/>
                      <a:r>
                        <a:rPr lang="en-US" sz="1050" u="none" strike="noStrike" dirty="0" err="1">
                          <a:effectLst/>
                        </a:rPr>
                        <a:t>pub_rec</a:t>
                      </a:r>
                      <a:endParaRPr lang="en-US" sz="1050" b="0" i="0" u="none" strike="noStrike" dirty="0">
                        <a:solidFill>
                          <a:srgbClr val="000000"/>
                        </a:solidFill>
                        <a:effectLst/>
                        <a:latin typeface="Corbel" panose="020B0503020204020204" pitchFamily="34" charset="0"/>
                      </a:endParaRPr>
                    </a:p>
                  </a:txBody>
                  <a:tcPr marL="6001" marR="6001" marT="6001" marB="0" anchor="ctr"/>
                </a:tc>
                <a:tc>
                  <a:txBody>
                    <a:bodyPr/>
                    <a:lstStyle/>
                    <a:p>
                      <a:pPr algn="l" rtl="0" fontAlgn="ctr"/>
                      <a:r>
                        <a:rPr lang="en-US" sz="1050" u="none" strike="noStrike">
                          <a:effectLst/>
                        </a:rPr>
                        <a:t>                                    0.2 </a:t>
                      </a:r>
                      <a:endParaRPr lang="en-US" sz="1050" b="0" i="0" u="none" strike="noStrike">
                        <a:solidFill>
                          <a:srgbClr val="000000"/>
                        </a:solidFill>
                        <a:effectLst/>
                        <a:latin typeface="Corbel" panose="020B0503020204020204" pitchFamily="34" charset="0"/>
                      </a:endParaRPr>
                    </a:p>
                  </a:txBody>
                  <a:tcPr marL="6001" marR="6001" marT="6001" marB="0" anchor="ctr"/>
                </a:tc>
                <a:tc>
                  <a:txBody>
                    <a:bodyPr/>
                    <a:lstStyle/>
                    <a:p>
                      <a:pPr algn="l" rtl="0" fontAlgn="ctr"/>
                      <a:r>
                        <a:rPr lang="en-US" sz="1050" u="none" strike="noStrike">
                          <a:effectLst/>
                        </a:rPr>
                        <a:t>                           0.2 </a:t>
                      </a:r>
                      <a:endParaRPr lang="en-US" sz="1050" b="0" i="0" u="none" strike="noStrike">
                        <a:solidFill>
                          <a:srgbClr val="000000"/>
                        </a:solidFill>
                        <a:effectLst/>
                        <a:latin typeface="Corbel" panose="020B0503020204020204" pitchFamily="34" charset="0"/>
                      </a:endParaRPr>
                    </a:p>
                  </a:txBody>
                  <a:tcPr marL="6001" marR="6001" marT="6001" marB="0" anchor="ctr"/>
                </a:tc>
              </a:tr>
              <a:tr h="165607">
                <a:tc>
                  <a:txBody>
                    <a:bodyPr/>
                    <a:lstStyle/>
                    <a:p>
                      <a:pPr algn="l" rtl="0" fontAlgn="ctr"/>
                      <a:r>
                        <a:rPr lang="en-US" sz="1050" u="none" strike="noStrike" dirty="0" err="1">
                          <a:effectLst/>
                        </a:rPr>
                        <a:t>revol_bal</a:t>
                      </a:r>
                      <a:endParaRPr lang="en-US" sz="1050" b="0" i="0" u="none" strike="noStrike" dirty="0">
                        <a:solidFill>
                          <a:srgbClr val="000000"/>
                        </a:solidFill>
                        <a:effectLst/>
                        <a:latin typeface="Corbel" panose="020B0503020204020204" pitchFamily="34" charset="0"/>
                      </a:endParaRPr>
                    </a:p>
                  </a:txBody>
                  <a:tcPr marL="6001" marR="6001" marT="6001" marB="0" anchor="ctr"/>
                </a:tc>
                <a:tc>
                  <a:txBody>
                    <a:bodyPr/>
                    <a:lstStyle/>
                    <a:p>
                      <a:pPr algn="l" rtl="0" fontAlgn="ctr"/>
                      <a:r>
                        <a:rPr lang="en-US" sz="1050" u="none" strike="noStrike">
                          <a:effectLst/>
                        </a:rPr>
                        <a:t>                          15,351.7 </a:t>
                      </a:r>
                      <a:endParaRPr lang="en-US" sz="1050" b="0" i="0" u="none" strike="noStrike">
                        <a:solidFill>
                          <a:srgbClr val="000000"/>
                        </a:solidFill>
                        <a:effectLst/>
                        <a:latin typeface="Corbel" panose="020B0503020204020204" pitchFamily="34" charset="0"/>
                      </a:endParaRPr>
                    </a:p>
                  </a:txBody>
                  <a:tcPr marL="6001" marR="6001" marT="6001" marB="0" anchor="ctr"/>
                </a:tc>
                <a:tc>
                  <a:txBody>
                    <a:bodyPr/>
                    <a:lstStyle/>
                    <a:p>
                      <a:pPr algn="l" rtl="0" fontAlgn="ctr"/>
                      <a:r>
                        <a:rPr lang="en-US" sz="1050" u="none" strike="noStrike">
                          <a:effectLst/>
                        </a:rPr>
                        <a:t>                 17,255.0 </a:t>
                      </a:r>
                      <a:endParaRPr lang="en-US" sz="1050" b="0" i="0" u="none" strike="noStrike">
                        <a:solidFill>
                          <a:srgbClr val="000000"/>
                        </a:solidFill>
                        <a:effectLst/>
                        <a:latin typeface="Corbel" panose="020B0503020204020204" pitchFamily="34" charset="0"/>
                      </a:endParaRPr>
                    </a:p>
                  </a:txBody>
                  <a:tcPr marL="6001" marR="6001" marT="6001" marB="0" anchor="ctr"/>
                </a:tc>
              </a:tr>
              <a:tr h="165607">
                <a:tc>
                  <a:txBody>
                    <a:bodyPr/>
                    <a:lstStyle/>
                    <a:p>
                      <a:pPr algn="l" rtl="0" fontAlgn="ctr"/>
                      <a:r>
                        <a:rPr lang="en-US" sz="1050" u="none" strike="noStrike" dirty="0" err="1">
                          <a:effectLst/>
                        </a:rPr>
                        <a:t>revol_util</a:t>
                      </a:r>
                      <a:endParaRPr lang="en-US" sz="1050" b="0" i="0" u="none" strike="noStrike" dirty="0">
                        <a:solidFill>
                          <a:srgbClr val="000000"/>
                        </a:solidFill>
                        <a:effectLst/>
                        <a:latin typeface="Corbel" panose="020B0503020204020204" pitchFamily="34" charset="0"/>
                      </a:endParaRPr>
                    </a:p>
                  </a:txBody>
                  <a:tcPr marL="6001" marR="6001" marT="6001" marB="0" anchor="ctr"/>
                </a:tc>
                <a:tc>
                  <a:txBody>
                    <a:bodyPr/>
                    <a:lstStyle/>
                    <a:p>
                      <a:pPr algn="l" rtl="0" fontAlgn="ctr"/>
                      <a:r>
                        <a:rPr lang="en-US" sz="1050" u="none" strike="noStrike">
                          <a:effectLst/>
                        </a:rPr>
                        <a:t>                              889.4 </a:t>
                      </a:r>
                      <a:endParaRPr lang="en-US" sz="1050" b="0" i="0" u="none" strike="noStrike">
                        <a:solidFill>
                          <a:srgbClr val="000000"/>
                        </a:solidFill>
                        <a:effectLst/>
                        <a:latin typeface="Corbel" panose="020B0503020204020204" pitchFamily="34" charset="0"/>
                      </a:endParaRPr>
                    </a:p>
                  </a:txBody>
                  <a:tcPr marL="6001" marR="6001" marT="6001" marB="0" anchor="ctr"/>
                </a:tc>
                <a:tc>
                  <a:txBody>
                    <a:bodyPr/>
                    <a:lstStyle/>
                    <a:p>
                      <a:pPr algn="l" rtl="0" fontAlgn="ctr"/>
                      <a:r>
                        <a:rPr lang="en-US" sz="1050" u="none" strike="noStrike">
                          <a:effectLst/>
                        </a:rPr>
                        <a:t>                      842.4 </a:t>
                      </a:r>
                      <a:endParaRPr lang="en-US" sz="1050" b="0" i="0" u="none" strike="noStrike">
                        <a:solidFill>
                          <a:srgbClr val="000000"/>
                        </a:solidFill>
                        <a:effectLst/>
                        <a:latin typeface="Corbel" panose="020B0503020204020204" pitchFamily="34" charset="0"/>
                      </a:endParaRPr>
                    </a:p>
                  </a:txBody>
                  <a:tcPr marL="6001" marR="6001" marT="6001" marB="0" anchor="ctr"/>
                </a:tc>
              </a:tr>
              <a:tr h="165607">
                <a:tc>
                  <a:txBody>
                    <a:bodyPr/>
                    <a:lstStyle/>
                    <a:p>
                      <a:pPr algn="l" rtl="0" fontAlgn="ctr"/>
                      <a:r>
                        <a:rPr lang="en-US" sz="1050" u="none" strike="noStrike" dirty="0" err="1">
                          <a:effectLst/>
                        </a:rPr>
                        <a:t>total_acc</a:t>
                      </a:r>
                      <a:endParaRPr lang="en-US" sz="1050" b="0" i="0" u="none" strike="noStrike" dirty="0">
                        <a:solidFill>
                          <a:srgbClr val="000000"/>
                        </a:solidFill>
                        <a:effectLst/>
                        <a:latin typeface="Corbel" panose="020B0503020204020204" pitchFamily="34" charset="0"/>
                      </a:endParaRPr>
                    </a:p>
                  </a:txBody>
                  <a:tcPr marL="6001" marR="6001" marT="6001" marB="0" anchor="ctr"/>
                </a:tc>
                <a:tc>
                  <a:txBody>
                    <a:bodyPr/>
                    <a:lstStyle/>
                    <a:p>
                      <a:pPr algn="l" rtl="0" fontAlgn="ctr"/>
                      <a:r>
                        <a:rPr lang="en-US" sz="1050" u="none" strike="noStrike">
                          <a:effectLst/>
                        </a:rPr>
                        <a:t>                                 24.9 </a:t>
                      </a:r>
                      <a:endParaRPr lang="en-US" sz="1050" b="0" i="0" u="none" strike="noStrike">
                        <a:solidFill>
                          <a:srgbClr val="000000"/>
                        </a:solidFill>
                        <a:effectLst/>
                        <a:latin typeface="Corbel" panose="020B0503020204020204" pitchFamily="34" charset="0"/>
                      </a:endParaRPr>
                    </a:p>
                  </a:txBody>
                  <a:tcPr marL="6001" marR="6001" marT="6001" marB="0" anchor="ctr"/>
                </a:tc>
                <a:tc>
                  <a:txBody>
                    <a:bodyPr/>
                    <a:lstStyle/>
                    <a:p>
                      <a:pPr algn="l" rtl="0" fontAlgn="ctr"/>
                      <a:r>
                        <a:rPr lang="en-US" sz="1050" u="none" strike="noStrike">
                          <a:effectLst/>
                        </a:rPr>
                        <a:t>                         25.5 </a:t>
                      </a:r>
                      <a:endParaRPr lang="en-US" sz="1050" b="0" i="0" u="none" strike="noStrike">
                        <a:solidFill>
                          <a:srgbClr val="000000"/>
                        </a:solidFill>
                        <a:effectLst/>
                        <a:latin typeface="Corbel" panose="020B0503020204020204" pitchFamily="34" charset="0"/>
                      </a:endParaRPr>
                    </a:p>
                  </a:txBody>
                  <a:tcPr marL="6001" marR="6001" marT="6001" marB="0" anchor="ctr"/>
                </a:tc>
              </a:tr>
              <a:tr h="165607">
                <a:tc>
                  <a:txBody>
                    <a:bodyPr/>
                    <a:lstStyle/>
                    <a:p>
                      <a:pPr algn="l" rtl="0" fontAlgn="ctr"/>
                      <a:r>
                        <a:rPr lang="en-US" sz="1050" u="none" strike="noStrike" dirty="0" err="1">
                          <a:effectLst/>
                        </a:rPr>
                        <a:t>out_prncp</a:t>
                      </a:r>
                      <a:endParaRPr lang="en-US" sz="1050" b="0" i="0" u="none" strike="noStrike" dirty="0">
                        <a:solidFill>
                          <a:srgbClr val="000000"/>
                        </a:solidFill>
                        <a:effectLst/>
                        <a:latin typeface="Corbel" panose="020B0503020204020204" pitchFamily="34" charset="0"/>
                      </a:endParaRPr>
                    </a:p>
                  </a:txBody>
                  <a:tcPr marL="6001" marR="6001" marT="6001" marB="0" anchor="ctr"/>
                </a:tc>
                <a:tc>
                  <a:txBody>
                    <a:bodyPr/>
                    <a:lstStyle/>
                    <a:p>
                      <a:pPr algn="l" rtl="0" fontAlgn="ctr"/>
                      <a:r>
                        <a:rPr lang="en-US" sz="1050" u="none" strike="noStrike">
                          <a:effectLst/>
                        </a:rPr>
                        <a:t>                            3,105.5 </a:t>
                      </a:r>
                      <a:endParaRPr lang="en-US" sz="1050" b="0" i="0" u="none" strike="noStrike">
                        <a:solidFill>
                          <a:srgbClr val="000000"/>
                        </a:solidFill>
                        <a:effectLst/>
                        <a:latin typeface="Corbel" panose="020B0503020204020204" pitchFamily="34" charset="0"/>
                      </a:endParaRPr>
                    </a:p>
                  </a:txBody>
                  <a:tcPr marL="6001" marR="6001" marT="6001" marB="0" anchor="ctr"/>
                </a:tc>
                <a:tc>
                  <a:txBody>
                    <a:bodyPr/>
                    <a:lstStyle/>
                    <a:p>
                      <a:pPr algn="l" rtl="0" fontAlgn="ctr"/>
                      <a:r>
                        <a:rPr lang="en-US" sz="1050" u="none" strike="noStrike">
                          <a:effectLst/>
                        </a:rPr>
                        <a:t>                   9,477.1 </a:t>
                      </a:r>
                      <a:endParaRPr lang="en-US" sz="1050" b="0" i="0" u="none" strike="noStrike">
                        <a:solidFill>
                          <a:srgbClr val="000000"/>
                        </a:solidFill>
                        <a:effectLst/>
                        <a:latin typeface="Corbel" panose="020B0503020204020204" pitchFamily="34" charset="0"/>
                      </a:endParaRPr>
                    </a:p>
                  </a:txBody>
                  <a:tcPr marL="6001" marR="6001" marT="6001" marB="0" anchor="ctr"/>
                </a:tc>
              </a:tr>
              <a:tr h="165607">
                <a:tc>
                  <a:txBody>
                    <a:bodyPr/>
                    <a:lstStyle/>
                    <a:p>
                      <a:pPr algn="l" rtl="0" fontAlgn="ctr"/>
                      <a:r>
                        <a:rPr lang="en-US" sz="1050" u="none" strike="noStrike" dirty="0" err="1">
                          <a:effectLst/>
                        </a:rPr>
                        <a:t>out_prncp_inv</a:t>
                      </a:r>
                      <a:endParaRPr lang="en-US" sz="1050" b="0" i="0" u="none" strike="noStrike" dirty="0">
                        <a:solidFill>
                          <a:srgbClr val="000000"/>
                        </a:solidFill>
                        <a:effectLst/>
                        <a:latin typeface="Corbel" panose="020B0503020204020204" pitchFamily="34" charset="0"/>
                      </a:endParaRPr>
                    </a:p>
                  </a:txBody>
                  <a:tcPr marL="6001" marR="6001" marT="6001" marB="0" anchor="ctr"/>
                </a:tc>
                <a:tc>
                  <a:txBody>
                    <a:bodyPr/>
                    <a:lstStyle/>
                    <a:p>
                      <a:pPr algn="l" rtl="0" fontAlgn="ctr"/>
                      <a:r>
                        <a:rPr lang="en-US" sz="1050" u="none" strike="noStrike">
                          <a:effectLst/>
                        </a:rPr>
                        <a:t>                           3,104.3 </a:t>
                      </a:r>
                      <a:endParaRPr lang="en-US" sz="1050" b="0" i="0" u="none" strike="noStrike">
                        <a:solidFill>
                          <a:srgbClr val="000000"/>
                        </a:solidFill>
                        <a:effectLst/>
                        <a:latin typeface="Corbel" panose="020B0503020204020204" pitchFamily="34" charset="0"/>
                      </a:endParaRPr>
                    </a:p>
                  </a:txBody>
                  <a:tcPr marL="6001" marR="6001" marT="6001" marB="0" anchor="ctr"/>
                </a:tc>
                <a:tc>
                  <a:txBody>
                    <a:bodyPr/>
                    <a:lstStyle/>
                    <a:p>
                      <a:pPr algn="l" rtl="0" fontAlgn="ctr"/>
                      <a:r>
                        <a:rPr lang="en-US" sz="1050" u="none" strike="noStrike">
                          <a:effectLst/>
                        </a:rPr>
                        <a:t>                   9,473.3 </a:t>
                      </a:r>
                      <a:endParaRPr lang="en-US" sz="1050" b="0" i="0" u="none" strike="noStrike">
                        <a:solidFill>
                          <a:srgbClr val="000000"/>
                        </a:solidFill>
                        <a:effectLst/>
                        <a:latin typeface="Corbel" panose="020B0503020204020204" pitchFamily="34" charset="0"/>
                      </a:endParaRPr>
                    </a:p>
                  </a:txBody>
                  <a:tcPr marL="6001" marR="6001" marT="6001" marB="0" anchor="ctr"/>
                </a:tc>
              </a:tr>
              <a:tr h="165607">
                <a:tc>
                  <a:txBody>
                    <a:bodyPr/>
                    <a:lstStyle/>
                    <a:p>
                      <a:pPr algn="l" rtl="0" fontAlgn="ctr"/>
                      <a:r>
                        <a:rPr lang="en-US" sz="1050" u="none" strike="noStrike" dirty="0" err="1">
                          <a:effectLst/>
                        </a:rPr>
                        <a:t>total_pymnt</a:t>
                      </a:r>
                      <a:endParaRPr lang="en-US" sz="1050" b="0" i="0" u="none" strike="noStrike" dirty="0">
                        <a:solidFill>
                          <a:srgbClr val="000000"/>
                        </a:solidFill>
                        <a:effectLst/>
                        <a:latin typeface="Corbel" panose="020B0503020204020204" pitchFamily="34" charset="0"/>
                      </a:endParaRPr>
                    </a:p>
                  </a:txBody>
                  <a:tcPr marL="6001" marR="6001" marT="6001" marB="0" anchor="ctr"/>
                </a:tc>
                <a:tc>
                  <a:txBody>
                    <a:bodyPr/>
                    <a:lstStyle/>
                    <a:p>
                      <a:pPr algn="l" rtl="0" fontAlgn="ctr"/>
                      <a:r>
                        <a:rPr lang="en-US" sz="1050" u="none" strike="noStrike">
                          <a:effectLst/>
                        </a:rPr>
                        <a:t>                           6,106.6 </a:t>
                      </a:r>
                      <a:endParaRPr lang="en-US" sz="1050" b="0" i="0" u="none" strike="noStrike">
                        <a:solidFill>
                          <a:srgbClr val="000000"/>
                        </a:solidFill>
                        <a:effectLst/>
                        <a:latin typeface="Corbel" panose="020B0503020204020204" pitchFamily="34" charset="0"/>
                      </a:endParaRPr>
                    </a:p>
                  </a:txBody>
                  <a:tcPr marL="6001" marR="6001" marT="6001" marB="0" anchor="ctr"/>
                </a:tc>
                <a:tc>
                  <a:txBody>
                    <a:bodyPr/>
                    <a:lstStyle/>
                    <a:p>
                      <a:pPr algn="l" rtl="0" fontAlgn="ctr"/>
                      <a:r>
                        <a:rPr lang="en-US" sz="1050" u="none" strike="noStrike">
                          <a:effectLst/>
                        </a:rPr>
                        <a:t>                    7,170.5 </a:t>
                      </a:r>
                      <a:endParaRPr lang="en-US" sz="1050" b="0" i="0" u="none" strike="noStrike">
                        <a:solidFill>
                          <a:srgbClr val="000000"/>
                        </a:solidFill>
                        <a:effectLst/>
                        <a:latin typeface="Corbel" panose="020B0503020204020204" pitchFamily="34" charset="0"/>
                      </a:endParaRPr>
                    </a:p>
                  </a:txBody>
                  <a:tcPr marL="6001" marR="6001" marT="6001" marB="0" anchor="ctr"/>
                </a:tc>
              </a:tr>
              <a:tr h="165607">
                <a:tc>
                  <a:txBody>
                    <a:bodyPr/>
                    <a:lstStyle/>
                    <a:p>
                      <a:pPr algn="l" rtl="0" fontAlgn="ctr"/>
                      <a:r>
                        <a:rPr lang="en-US" sz="1050" u="none" strike="noStrike" dirty="0" err="1">
                          <a:effectLst/>
                        </a:rPr>
                        <a:t>total_pymnt_inv</a:t>
                      </a:r>
                      <a:endParaRPr lang="en-US" sz="1050" b="0" i="0" u="none" strike="noStrike" dirty="0">
                        <a:solidFill>
                          <a:srgbClr val="000000"/>
                        </a:solidFill>
                        <a:effectLst/>
                        <a:latin typeface="Corbel" panose="020B0503020204020204" pitchFamily="34" charset="0"/>
                      </a:endParaRPr>
                    </a:p>
                  </a:txBody>
                  <a:tcPr marL="6001" marR="6001" marT="6001" marB="0" anchor="ctr"/>
                </a:tc>
                <a:tc>
                  <a:txBody>
                    <a:bodyPr/>
                    <a:lstStyle/>
                    <a:p>
                      <a:pPr algn="l" rtl="0" fontAlgn="ctr"/>
                      <a:r>
                        <a:rPr lang="en-US" sz="1050" u="none" strike="noStrike">
                          <a:effectLst/>
                        </a:rPr>
                        <a:t>                           6,103.9 </a:t>
                      </a:r>
                      <a:endParaRPr lang="en-US" sz="1050" b="0" i="0" u="none" strike="noStrike">
                        <a:solidFill>
                          <a:srgbClr val="000000"/>
                        </a:solidFill>
                        <a:effectLst/>
                        <a:latin typeface="Corbel" panose="020B0503020204020204" pitchFamily="34" charset="0"/>
                      </a:endParaRPr>
                    </a:p>
                  </a:txBody>
                  <a:tcPr marL="6001" marR="6001" marT="6001" marB="0" anchor="ctr"/>
                </a:tc>
                <a:tc>
                  <a:txBody>
                    <a:bodyPr/>
                    <a:lstStyle/>
                    <a:p>
                      <a:pPr algn="l" rtl="0" fontAlgn="ctr"/>
                      <a:r>
                        <a:rPr lang="en-US" sz="1050" u="none" strike="noStrike">
                          <a:effectLst/>
                        </a:rPr>
                        <a:t>                    7,167.3 </a:t>
                      </a:r>
                      <a:endParaRPr lang="en-US" sz="1050" b="0" i="0" u="none" strike="noStrike">
                        <a:solidFill>
                          <a:srgbClr val="000000"/>
                        </a:solidFill>
                        <a:effectLst/>
                        <a:latin typeface="Corbel" panose="020B0503020204020204" pitchFamily="34" charset="0"/>
                      </a:endParaRPr>
                    </a:p>
                  </a:txBody>
                  <a:tcPr marL="6001" marR="6001" marT="6001" marB="0" anchor="ctr"/>
                </a:tc>
              </a:tr>
              <a:tr h="165607">
                <a:tc>
                  <a:txBody>
                    <a:bodyPr/>
                    <a:lstStyle/>
                    <a:p>
                      <a:pPr algn="l" rtl="0" fontAlgn="ctr"/>
                      <a:r>
                        <a:rPr lang="en-US" sz="1050" u="none" strike="noStrike" dirty="0" err="1">
                          <a:effectLst/>
                        </a:rPr>
                        <a:t>total_rec_prncp</a:t>
                      </a:r>
                      <a:endParaRPr lang="en-US" sz="1050" b="0" i="0" u="none" strike="noStrike" dirty="0">
                        <a:solidFill>
                          <a:srgbClr val="000000"/>
                        </a:solidFill>
                        <a:effectLst/>
                        <a:latin typeface="Corbel" panose="020B0503020204020204" pitchFamily="34" charset="0"/>
                      </a:endParaRPr>
                    </a:p>
                  </a:txBody>
                  <a:tcPr marL="6001" marR="6001" marT="6001" marB="0" anchor="ctr"/>
                </a:tc>
                <a:tc>
                  <a:txBody>
                    <a:bodyPr/>
                    <a:lstStyle/>
                    <a:p>
                      <a:pPr algn="l" rtl="0" fontAlgn="ctr"/>
                      <a:r>
                        <a:rPr lang="en-US" sz="1050" u="none" strike="noStrike">
                          <a:effectLst/>
                        </a:rPr>
                        <a:t>                           3,252.5 </a:t>
                      </a:r>
                      <a:endParaRPr lang="en-US" sz="1050" b="0" i="0" u="none" strike="noStrike">
                        <a:solidFill>
                          <a:srgbClr val="000000"/>
                        </a:solidFill>
                        <a:effectLst/>
                        <a:latin typeface="Corbel" panose="020B0503020204020204" pitchFamily="34" charset="0"/>
                      </a:endParaRPr>
                    </a:p>
                  </a:txBody>
                  <a:tcPr marL="6001" marR="6001" marT="6001" marB="0" anchor="ctr"/>
                </a:tc>
                <a:tc>
                  <a:txBody>
                    <a:bodyPr/>
                    <a:lstStyle/>
                    <a:p>
                      <a:pPr algn="l" rtl="0" fontAlgn="ctr"/>
                      <a:r>
                        <a:rPr lang="en-US" sz="1050" u="none" strike="noStrike">
                          <a:effectLst/>
                        </a:rPr>
                        <a:t>                  5,506.6 </a:t>
                      </a:r>
                      <a:endParaRPr lang="en-US" sz="1050" b="0" i="0" u="none" strike="noStrike">
                        <a:solidFill>
                          <a:srgbClr val="000000"/>
                        </a:solidFill>
                        <a:effectLst/>
                        <a:latin typeface="Corbel" panose="020B0503020204020204" pitchFamily="34" charset="0"/>
                      </a:endParaRPr>
                    </a:p>
                  </a:txBody>
                  <a:tcPr marL="6001" marR="6001" marT="6001" marB="0" anchor="ctr"/>
                </a:tc>
              </a:tr>
              <a:tr h="165607">
                <a:tc>
                  <a:txBody>
                    <a:bodyPr/>
                    <a:lstStyle/>
                    <a:p>
                      <a:pPr algn="l" rtl="0" fontAlgn="ctr"/>
                      <a:r>
                        <a:rPr lang="en-US" sz="1050" u="none" strike="noStrike" dirty="0" err="1">
                          <a:effectLst/>
                        </a:rPr>
                        <a:t>total_rec_int</a:t>
                      </a:r>
                      <a:endParaRPr lang="en-US" sz="1050" b="0" i="0" u="none" strike="noStrike" dirty="0">
                        <a:solidFill>
                          <a:srgbClr val="000000"/>
                        </a:solidFill>
                        <a:effectLst/>
                        <a:latin typeface="Corbel" panose="020B0503020204020204" pitchFamily="34" charset="0"/>
                      </a:endParaRPr>
                    </a:p>
                  </a:txBody>
                  <a:tcPr marL="6001" marR="6001" marT="6001" marB="0" anchor="ctr"/>
                </a:tc>
                <a:tc>
                  <a:txBody>
                    <a:bodyPr/>
                    <a:lstStyle/>
                    <a:p>
                      <a:pPr algn="l" rtl="0" fontAlgn="ctr"/>
                      <a:r>
                        <a:rPr lang="en-US" sz="1050" u="none" strike="noStrike">
                          <a:effectLst/>
                        </a:rPr>
                        <a:t>                            2,167.3 </a:t>
                      </a:r>
                      <a:endParaRPr lang="en-US" sz="1050" b="0" i="0" u="none" strike="noStrike">
                        <a:solidFill>
                          <a:srgbClr val="000000"/>
                        </a:solidFill>
                        <a:effectLst/>
                        <a:latin typeface="Corbel" panose="020B0503020204020204" pitchFamily="34" charset="0"/>
                      </a:endParaRPr>
                    </a:p>
                  </a:txBody>
                  <a:tcPr marL="6001" marR="6001" marT="6001" marB="0" anchor="ctr"/>
                </a:tc>
                <a:tc>
                  <a:txBody>
                    <a:bodyPr/>
                    <a:lstStyle/>
                    <a:p>
                      <a:pPr algn="l" rtl="0" fontAlgn="ctr"/>
                      <a:r>
                        <a:rPr lang="en-US" sz="1050" u="none" strike="noStrike">
                          <a:effectLst/>
                        </a:rPr>
                        <a:t>                  1,663.8 </a:t>
                      </a:r>
                      <a:endParaRPr lang="en-US" sz="1050" b="0" i="0" u="none" strike="noStrike">
                        <a:solidFill>
                          <a:srgbClr val="000000"/>
                        </a:solidFill>
                        <a:effectLst/>
                        <a:latin typeface="Corbel" panose="020B0503020204020204" pitchFamily="34" charset="0"/>
                      </a:endParaRPr>
                    </a:p>
                  </a:txBody>
                  <a:tcPr marL="6001" marR="6001" marT="6001" marB="0" anchor="ctr"/>
                </a:tc>
              </a:tr>
              <a:tr h="165607">
                <a:tc>
                  <a:txBody>
                    <a:bodyPr/>
                    <a:lstStyle/>
                    <a:p>
                      <a:pPr algn="l" rtl="0" fontAlgn="ctr"/>
                      <a:r>
                        <a:rPr lang="en-US" sz="1050" u="none" strike="noStrike" dirty="0" err="1">
                          <a:effectLst/>
                        </a:rPr>
                        <a:t>total_rec_late_fee</a:t>
                      </a:r>
                      <a:endParaRPr lang="en-US" sz="1050" b="0" i="0" u="none" strike="noStrike" dirty="0">
                        <a:solidFill>
                          <a:srgbClr val="000000"/>
                        </a:solidFill>
                        <a:effectLst/>
                        <a:latin typeface="Corbel" panose="020B0503020204020204" pitchFamily="34" charset="0"/>
                      </a:endParaRPr>
                    </a:p>
                  </a:txBody>
                  <a:tcPr marL="6001" marR="6001" marT="6001" marB="0" anchor="ctr"/>
                </a:tc>
                <a:tc>
                  <a:txBody>
                    <a:bodyPr/>
                    <a:lstStyle/>
                    <a:p>
                      <a:pPr algn="l" rtl="0" fontAlgn="ctr"/>
                      <a:r>
                        <a:rPr lang="en-US" sz="1050" u="none" strike="noStrike">
                          <a:effectLst/>
                        </a:rPr>
                        <a:t>                                    2.6 </a:t>
                      </a:r>
                      <a:endParaRPr lang="en-US" sz="1050" b="0" i="0" u="none" strike="noStrike">
                        <a:solidFill>
                          <a:srgbClr val="000000"/>
                        </a:solidFill>
                        <a:effectLst/>
                        <a:latin typeface="Corbel" panose="020B0503020204020204" pitchFamily="34" charset="0"/>
                      </a:endParaRPr>
                    </a:p>
                  </a:txBody>
                  <a:tcPr marL="6001" marR="6001" marT="6001" marB="0" anchor="ctr"/>
                </a:tc>
                <a:tc>
                  <a:txBody>
                    <a:bodyPr/>
                    <a:lstStyle/>
                    <a:p>
                      <a:pPr algn="l" rtl="0" fontAlgn="ctr"/>
                      <a:r>
                        <a:rPr lang="en-US" sz="1050" u="none" strike="noStrike">
                          <a:effectLst/>
                        </a:rPr>
                        <a:t>                           0.2 </a:t>
                      </a:r>
                      <a:endParaRPr lang="en-US" sz="1050" b="0" i="0" u="none" strike="noStrike">
                        <a:solidFill>
                          <a:srgbClr val="000000"/>
                        </a:solidFill>
                        <a:effectLst/>
                        <a:latin typeface="Corbel" panose="020B0503020204020204" pitchFamily="34" charset="0"/>
                      </a:endParaRPr>
                    </a:p>
                  </a:txBody>
                  <a:tcPr marL="6001" marR="6001" marT="6001" marB="0" anchor="ctr"/>
                </a:tc>
              </a:tr>
              <a:tr h="165607">
                <a:tc>
                  <a:txBody>
                    <a:bodyPr/>
                    <a:lstStyle/>
                    <a:p>
                      <a:pPr algn="l" rtl="0" fontAlgn="ctr"/>
                      <a:r>
                        <a:rPr lang="en-US" sz="1050" u="none" strike="noStrike" dirty="0">
                          <a:effectLst/>
                        </a:rPr>
                        <a:t>recoveries</a:t>
                      </a:r>
                      <a:endParaRPr lang="en-US" sz="1050" b="0" i="0" u="none" strike="noStrike" dirty="0">
                        <a:solidFill>
                          <a:srgbClr val="000000"/>
                        </a:solidFill>
                        <a:effectLst/>
                        <a:latin typeface="Corbel" panose="020B0503020204020204" pitchFamily="34" charset="0"/>
                      </a:endParaRPr>
                    </a:p>
                  </a:txBody>
                  <a:tcPr marL="6001" marR="6001" marT="6001" marB="0" anchor="ctr"/>
                </a:tc>
                <a:tc>
                  <a:txBody>
                    <a:bodyPr/>
                    <a:lstStyle/>
                    <a:p>
                      <a:pPr algn="l" rtl="0" fontAlgn="ctr"/>
                      <a:r>
                        <a:rPr lang="en-US" sz="1050" u="none" strike="noStrike">
                          <a:effectLst/>
                        </a:rPr>
                        <a:t>                               684.3 </a:t>
                      </a:r>
                      <a:endParaRPr lang="en-US" sz="1050" b="0" i="0" u="none" strike="noStrike">
                        <a:solidFill>
                          <a:srgbClr val="000000"/>
                        </a:solidFill>
                        <a:effectLst/>
                        <a:latin typeface="Corbel" panose="020B0503020204020204" pitchFamily="34" charset="0"/>
                      </a:endParaRPr>
                    </a:p>
                  </a:txBody>
                  <a:tcPr marL="6001" marR="6001" marT="6001" marB="0" anchor="ctr"/>
                </a:tc>
                <a:tc>
                  <a:txBody>
                    <a:bodyPr/>
                    <a:lstStyle/>
                    <a:p>
                      <a:pPr algn="l" rtl="0" fontAlgn="ctr"/>
                      <a:r>
                        <a:rPr lang="en-US" sz="1050" u="none" strike="noStrike">
                          <a:effectLst/>
                        </a:rPr>
                        <a:t>                              -   </a:t>
                      </a:r>
                      <a:endParaRPr lang="en-US" sz="1050" b="0" i="0" u="none" strike="noStrike">
                        <a:solidFill>
                          <a:srgbClr val="000000"/>
                        </a:solidFill>
                        <a:effectLst/>
                        <a:latin typeface="Corbel" panose="020B0503020204020204" pitchFamily="34" charset="0"/>
                      </a:endParaRPr>
                    </a:p>
                  </a:txBody>
                  <a:tcPr marL="6001" marR="6001" marT="6001" marB="0" anchor="ctr"/>
                </a:tc>
              </a:tr>
              <a:tr h="300957">
                <a:tc>
                  <a:txBody>
                    <a:bodyPr/>
                    <a:lstStyle/>
                    <a:p>
                      <a:pPr algn="l" rtl="0" fontAlgn="ctr"/>
                      <a:r>
                        <a:rPr lang="en-US" sz="1050" u="none" strike="noStrike" dirty="0" err="1">
                          <a:effectLst/>
                        </a:rPr>
                        <a:t>collection_recovery_fee</a:t>
                      </a:r>
                      <a:endParaRPr lang="en-US" sz="1050" b="0" i="0" u="none" strike="noStrike" dirty="0">
                        <a:solidFill>
                          <a:srgbClr val="000000"/>
                        </a:solidFill>
                        <a:effectLst/>
                        <a:latin typeface="Corbel" panose="020B0503020204020204" pitchFamily="34" charset="0"/>
                      </a:endParaRPr>
                    </a:p>
                  </a:txBody>
                  <a:tcPr marL="6001" marR="6001" marT="6001" marB="0" anchor="ctr"/>
                </a:tc>
                <a:tc>
                  <a:txBody>
                    <a:bodyPr/>
                    <a:lstStyle/>
                    <a:p>
                      <a:pPr algn="l" rtl="0" fontAlgn="ctr"/>
                      <a:r>
                        <a:rPr lang="en-US" sz="1050" u="none" strike="noStrike">
                          <a:effectLst/>
                        </a:rPr>
                        <a:t>                                  72.8 </a:t>
                      </a:r>
                      <a:endParaRPr lang="en-US" sz="1050" b="0" i="0" u="none" strike="noStrike">
                        <a:solidFill>
                          <a:srgbClr val="000000"/>
                        </a:solidFill>
                        <a:effectLst/>
                        <a:latin typeface="Corbel" panose="020B0503020204020204" pitchFamily="34" charset="0"/>
                      </a:endParaRPr>
                    </a:p>
                  </a:txBody>
                  <a:tcPr marL="6001" marR="6001" marT="6001" marB="0" anchor="ctr"/>
                </a:tc>
                <a:tc>
                  <a:txBody>
                    <a:bodyPr/>
                    <a:lstStyle/>
                    <a:p>
                      <a:pPr algn="l" rtl="0" fontAlgn="ctr"/>
                      <a:r>
                        <a:rPr lang="en-US" sz="1050" u="none" strike="noStrike">
                          <a:effectLst/>
                        </a:rPr>
                        <a:t>                              -   </a:t>
                      </a:r>
                      <a:endParaRPr lang="en-US" sz="1050" b="0" i="0" u="none" strike="noStrike">
                        <a:solidFill>
                          <a:srgbClr val="000000"/>
                        </a:solidFill>
                        <a:effectLst/>
                        <a:latin typeface="Corbel" panose="020B0503020204020204" pitchFamily="34" charset="0"/>
                      </a:endParaRPr>
                    </a:p>
                  </a:txBody>
                  <a:tcPr marL="6001" marR="6001" marT="6001" marB="0" anchor="ctr"/>
                </a:tc>
              </a:tr>
              <a:tr h="165607">
                <a:tc>
                  <a:txBody>
                    <a:bodyPr/>
                    <a:lstStyle/>
                    <a:p>
                      <a:pPr algn="l" rtl="0" fontAlgn="ctr"/>
                      <a:r>
                        <a:rPr lang="en-US" sz="1050" u="none" strike="noStrike" dirty="0" err="1">
                          <a:effectLst/>
                        </a:rPr>
                        <a:t>last_pymnt_amnt</a:t>
                      </a:r>
                      <a:endParaRPr lang="en-US" sz="1050" b="0" i="0" u="none" strike="noStrike" dirty="0">
                        <a:solidFill>
                          <a:srgbClr val="000000"/>
                        </a:solidFill>
                        <a:effectLst/>
                        <a:latin typeface="Corbel" panose="020B0503020204020204" pitchFamily="34" charset="0"/>
                      </a:endParaRPr>
                    </a:p>
                  </a:txBody>
                  <a:tcPr marL="6001" marR="6001" marT="6001" marB="0" anchor="ctr"/>
                </a:tc>
                <a:tc>
                  <a:txBody>
                    <a:bodyPr/>
                    <a:lstStyle/>
                    <a:p>
                      <a:pPr algn="l" rtl="0" fontAlgn="ctr"/>
                      <a:r>
                        <a:rPr lang="en-US" sz="1050" u="none" strike="noStrike">
                          <a:effectLst/>
                        </a:rPr>
                        <a:t>                               481.7 </a:t>
                      </a:r>
                      <a:endParaRPr lang="en-US" sz="1050" b="0" i="0" u="none" strike="noStrike">
                        <a:solidFill>
                          <a:srgbClr val="000000"/>
                        </a:solidFill>
                        <a:effectLst/>
                        <a:latin typeface="Corbel" panose="020B0503020204020204" pitchFamily="34" charset="0"/>
                      </a:endParaRPr>
                    </a:p>
                  </a:txBody>
                  <a:tcPr marL="6001" marR="6001" marT="6001" marB="0" anchor="ctr"/>
                </a:tc>
                <a:tc>
                  <a:txBody>
                    <a:bodyPr/>
                    <a:lstStyle/>
                    <a:p>
                      <a:pPr algn="l" rtl="0" fontAlgn="ctr"/>
                      <a:r>
                        <a:rPr lang="en-US" sz="1050" u="none" strike="noStrike">
                          <a:effectLst/>
                        </a:rPr>
                        <a:t>                  2,203.5 </a:t>
                      </a:r>
                      <a:endParaRPr lang="en-US" sz="1050" b="0" i="0" u="none" strike="noStrike">
                        <a:solidFill>
                          <a:srgbClr val="000000"/>
                        </a:solidFill>
                        <a:effectLst/>
                        <a:latin typeface="Corbel" panose="020B0503020204020204" pitchFamily="34" charset="0"/>
                      </a:endParaRPr>
                    </a:p>
                  </a:txBody>
                  <a:tcPr marL="6001" marR="6001" marT="6001" marB="0" anchor="ctr"/>
                </a:tc>
              </a:tr>
              <a:tr h="300957">
                <a:tc>
                  <a:txBody>
                    <a:bodyPr/>
                    <a:lstStyle/>
                    <a:p>
                      <a:pPr algn="l" rtl="0" fontAlgn="ctr"/>
                      <a:r>
                        <a:rPr lang="en-US" sz="1050" u="none" strike="noStrike" dirty="0">
                          <a:effectLst/>
                        </a:rPr>
                        <a:t>collections_12_mths_ex_med</a:t>
                      </a:r>
                      <a:endParaRPr lang="en-US" sz="1050" b="0" i="0" u="none" strike="noStrike" dirty="0">
                        <a:solidFill>
                          <a:srgbClr val="000000"/>
                        </a:solidFill>
                        <a:effectLst/>
                        <a:latin typeface="Corbel" panose="020B0503020204020204" pitchFamily="34" charset="0"/>
                      </a:endParaRPr>
                    </a:p>
                  </a:txBody>
                  <a:tcPr marL="6001" marR="6001" marT="6001" marB="0" anchor="ctr"/>
                </a:tc>
                <a:tc>
                  <a:txBody>
                    <a:bodyPr/>
                    <a:lstStyle/>
                    <a:p>
                      <a:pPr algn="l" rtl="0" fontAlgn="ctr"/>
                      <a:r>
                        <a:rPr lang="en-US" sz="1050" u="none" strike="noStrike">
                          <a:effectLst/>
                        </a:rPr>
                        <a:t>                                    0.0 </a:t>
                      </a:r>
                      <a:endParaRPr lang="en-US" sz="1050" b="0" i="0" u="none" strike="noStrike">
                        <a:solidFill>
                          <a:srgbClr val="000000"/>
                        </a:solidFill>
                        <a:effectLst/>
                        <a:latin typeface="Corbel" panose="020B0503020204020204" pitchFamily="34" charset="0"/>
                      </a:endParaRPr>
                    </a:p>
                  </a:txBody>
                  <a:tcPr marL="6001" marR="6001" marT="6001" marB="0" anchor="ctr"/>
                </a:tc>
                <a:tc>
                  <a:txBody>
                    <a:bodyPr/>
                    <a:lstStyle/>
                    <a:p>
                      <a:pPr algn="l" rtl="0" fontAlgn="ctr"/>
                      <a:r>
                        <a:rPr lang="en-US" sz="1050" u="none" strike="noStrike">
                          <a:effectLst/>
                        </a:rPr>
                        <a:t>                           0.0 </a:t>
                      </a:r>
                      <a:endParaRPr lang="en-US" sz="1050" b="0" i="0" u="none" strike="noStrike">
                        <a:solidFill>
                          <a:srgbClr val="000000"/>
                        </a:solidFill>
                        <a:effectLst/>
                        <a:latin typeface="Corbel" panose="020B0503020204020204" pitchFamily="34" charset="0"/>
                      </a:endParaRPr>
                    </a:p>
                  </a:txBody>
                  <a:tcPr marL="6001" marR="6001" marT="6001" marB="0" anchor="ctr"/>
                </a:tc>
              </a:tr>
              <a:tr h="165607">
                <a:tc>
                  <a:txBody>
                    <a:bodyPr/>
                    <a:lstStyle/>
                    <a:p>
                      <a:pPr algn="l" rtl="0" fontAlgn="ctr"/>
                      <a:r>
                        <a:rPr lang="en-US" sz="1050" u="none" strike="noStrike" dirty="0" err="1">
                          <a:effectLst/>
                        </a:rPr>
                        <a:t>tot_coll_amt</a:t>
                      </a:r>
                      <a:endParaRPr lang="en-US" sz="1050" b="0" i="0" u="none" strike="noStrike" dirty="0">
                        <a:solidFill>
                          <a:srgbClr val="000000"/>
                        </a:solidFill>
                        <a:effectLst/>
                        <a:latin typeface="Corbel" panose="020B0503020204020204" pitchFamily="34" charset="0"/>
                      </a:endParaRPr>
                    </a:p>
                  </a:txBody>
                  <a:tcPr marL="6001" marR="6001" marT="6001" marB="0" anchor="ctr"/>
                </a:tc>
                <a:tc>
                  <a:txBody>
                    <a:bodyPr/>
                    <a:lstStyle/>
                    <a:p>
                      <a:pPr algn="l" rtl="0" fontAlgn="ctr"/>
                      <a:r>
                        <a:rPr lang="en-US" sz="1050" u="none" strike="noStrike" dirty="0">
                          <a:effectLst/>
                        </a:rPr>
                        <a:t>                                156.7 </a:t>
                      </a:r>
                      <a:endParaRPr lang="en-US" sz="1050" b="0" i="0" u="none" strike="noStrike" dirty="0">
                        <a:solidFill>
                          <a:srgbClr val="000000"/>
                        </a:solidFill>
                        <a:effectLst/>
                        <a:latin typeface="Corbel" panose="020B0503020204020204" pitchFamily="34" charset="0"/>
                      </a:endParaRPr>
                    </a:p>
                  </a:txBody>
                  <a:tcPr marL="6001" marR="6001" marT="6001" marB="0" anchor="ctr"/>
                </a:tc>
                <a:tc>
                  <a:txBody>
                    <a:bodyPr/>
                    <a:lstStyle/>
                    <a:p>
                      <a:pPr algn="l" rtl="0" fontAlgn="ctr"/>
                      <a:r>
                        <a:rPr lang="en-US" sz="1050" u="none" strike="noStrike" dirty="0">
                          <a:effectLst/>
                        </a:rPr>
                        <a:t>                      230.0 </a:t>
                      </a:r>
                      <a:endParaRPr lang="en-US" sz="1050" b="0" i="0" u="none" strike="noStrike" dirty="0">
                        <a:solidFill>
                          <a:srgbClr val="000000"/>
                        </a:solidFill>
                        <a:effectLst/>
                        <a:latin typeface="Corbel" panose="020B0503020204020204" pitchFamily="34" charset="0"/>
                      </a:endParaRPr>
                    </a:p>
                  </a:txBody>
                  <a:tcPr marL="6001" marR="6001" marT="6001" marB="0" anchor="ctr"/>
                </a:tc>
              </a:tr>
              <a:tr h="165607">
                <a:tc>
                  <a:txBody>
                    <a:bodyPr/>
                    <a:lstStyle/>
                    <a:p>
                      <a:pPr algn="l" rtl="0" fontAlgn="ctr"/>
                      <a:r>
                        <a:rPr lang="en-US" sz="1050" u="none" strike="noStrike" dirty="0" err="1">
                          <a:effectLst/>
                        </a:rPr>
                        <a:t>tot_cur_bal</a:t>
                      </a:r>
                      <a:endParaRPr lang="en-US" sz="1050" b="0" i="0" u="none" strike="noStrike" dirty="0">
                        <a:solidFill>
                          <a:srgbClr val="000000"/>
                        </a:solidFill>
                        <a:effectLst/>
                        <a:latin typeface="Corbel" panose="020B0503020204020204" pitchFamily="34" charset="0"/>
                      </a:endParaRPr>
                    </a:p>
                  </a:txBody>
                  <a:tcPr marL="6001" marR="6001" marT="6001" marB="0" anchor="ctr"/>
                </a:tc>
                <a:tc>
                  <a:txBody>
                    <a:bodyPr/>
                    <a:lstStyle/>
                    <a:p>
                      <a:pPr algn="l" rtl="0" fontAlgn="ctr"/>
                      <a:r>
                        <a:rPr lang="en-US" sz="1050" u="none" strike="noStrike">
                          <a:effectLst/>
                        </a:rPr>
                        <a:t>                      115,628.4 </a:t>
                      </a:r>
                      <a:endParaRPr lang="en-US" sz="1050" b="0" i="0" u="none" strike="noStrike">
                        <a:solidFill>
                          <a:srgbClr val="000000"/>
                        </a:solidFill>
                        <a:effectLst/>
                        <a:latin typeface="Corbel" panose="020B0503020204020204" pitchFamily="34" charset="0"/>
                      </a:endParaRPr>
                    </a:p>
                  </a:txBody>
                  <a:tcPr marL="6001" marR="6001" marT="6001" marB="0" anchor="ctr"/>
                </a:tc>
                <a:tc>
                  <a:txBody>
                    <a:bodyPr/>
                    <a:lstStyle/>
                    <a:p>
                      <a:pPr algn="l" rtl="0" fontAlgn="ctr"/>
                      <a:r>
                        <a:rPr lang="en-US" sz="1050" u="none" strike="noStrike" dirty="0">
                          <a:effectLst/>
                        </a:rPr>
                        <a:t>             140,941.9 </a:t>
                      </a:r>
                      <a:endParaRPr lang="en-US" sz="1050" b="0" i="0" u="none" strike="noStrike" dirty="0">
                        <a:solidFill>
                          <a:srgbClr val="000000"/>
                        </a:solidFill>
                        <a:effectLst/>
                        <a:latin typeface="Corbel" panose="020B0503020204020204" pitchFamily="34" charset="0"/>
                      </a:endParaRPr>
                    </a:p>
                  </a:txBody>
                  <a:tcPr marL="6001" marR="6001" marT="6001" marB="0" anchor="ctr"/>
                </a:tc>
              </a:tr>
              <a:tr h="165607">
                <a:tc>
                  <a:txBody>
                    <a:bodyPr/>
                    <a:lstStyle/>
                    <a:p>
                      <a:pPr algn="l" rtl="0" fontAlgn="ctr"/>
                      <a:r>
                        <a:rPr lang="en-US" sz="1050" u="none" strike="noStrike" dirty="0" err="1">
                          <a:effectLst/>
                        </a:rPr>
                        <a:t>total_rev_hi_lim</a:t>
                      </a:r>
                      <a:endParaRPr lang="en-US" sz="1050" b="0" i="0" u="none" strike="noStrike" dirty="0">
                        <a:solidFill>
                          <a:srgbClr val="000000"/>
                        </a:solidFill>
                        <a:effectLst/>
                        <a:latin typeface="Corbel" panose="020B0503020204020204" pitchFamily="34" charset="0"/>
                      </a:endParaRPr>
                    </a:p>
                  </a:txBody>
                  <a:tcPr marL="6001" marR="6001" marT="6001" marB="0" anchor="ctr"/>
                </a:tc>
                <a:tc>
                  <a:txBody>
                    <a:bodyPr/>
                    <a:lstStyle/>
                    <a:p>
                      <a:pPr algn="l" rtl="0" fontAlgn="ctr"/>
                      <a:r>
                        <a:rPr lang="en-US" sz="1050" u="none" strike="noStrike">
                          <a:effectLst/>
                        </a:rPr>
                        <a:t>                        26,559.9 </a:t>
                      </a:r>
                      <a:endParaRPr lang="en-US" sz="1050" b="0" i="0" u="none" strike="noStrike">
                        <a:solidFill>
                          <a:srgbClr val="000000"/>
                        </a:solidFill>
                        <a:effectLst/>
                        <a:latin typeface="Corbel" panose="020B0503020204020204" pitchFamily="34" charset="0"/>
                      </a:endParaRPr>
                    </a:p>
                  </a:txBody>
                  <a:tcPr marL="6001" marR="6001" marT="6001" marB="0" anchor="ctr"/>
                </a:tc>
                <a:tc>
                  <a:txBody>
                    <a:bodyPr/>
                    <a:lstStyle/>
                    <a:p>
                      <a:pPr algn="l" rtl="0" fontAlgn="ctr"/>
                      <a:r>
                        <a:rPr lang="en-US" sz="1050" u="none" strike="noStrike" dirty="0">
                          <a:effectLst/>
                        </a:rPr>
                        <a:t>                 32,411.7 </a:t>
                      </a:r>
                      <a:endParaRPr lang="en-US" sz="1050" b="0" i="0" u="none" strike="noStrike" dirty="0">
                        <a:solidFill>
                          <a:srgbClr val="000000"/>
                        </a:solidFill>
                        <a:effectLst/>
                        <a:latin typeface="Corbel" panose="020B0503020204020204" pitchFamily="34" charset="0"/>
                      </a:endParaRPr>
                    </a:p>
                  </a:txBody>
                  <a:tcPr marL="6001" marR="6001" marT="6001" marB="0" anchor="ctr"/>
                </a:tc>
              </a:tr>
            </a:tbl>
          </a:graphicData>
        </a:graphic>
      </p:graphicFrame>
      <p:sp>
        <p:nvSpPr>
          <p:cNvPr id="8" name="Rectangle 7"/>
          <p:cNvSpPr/>
          <p:nvPr/>
        </p:nvSpPr>
        <p:spPr>
          <a:xfrm rot="16200000">
            <a:off x="-1819673" y="3664933"/>
            <a:ext cx="5208801" cy="339134"/>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bg1"/>
                </a:solidFill>
              </a:rPr>
              <a:t>NUMERICAL (Tested by Welsh T Test)</a:t>
            </a:r>
            <a:endParaRPr lang="en-US" sz="2000" b="1" dirty="0">
              <a:solidFill>
                <a:schemeClr val="bg1"/>
              </a:solidFill>
            </a:endParaRPr>
          </a:p>
        </p:txBody>
      </p:sp>
      <p:sp>
        <p:nvSpPr>
          <p:cNvPr id="9" name="Rectangle 8"/>
          <p:cNvSpPr/>
          <p:nvPr/>
        </p:nvSpPr>
        <p:spPr>
          <a:xfrm rot="16200000">
            <a:off x="5671144" y="2037029"/>
            <a:ext cx="2672201" cy="1058341"/>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bg1"/>
                </a:solidFill>
              </a:rPr>
              <a:t>CATEGORICAL (Tested by Chi Square Test)</a:t>
            </a:r>
            <a:endParaRPr lang="en-US" sz="2000" b="1" dirty="0">
              <a:solidFill>
                <a:schemeClr val="bg1"/>
              </a:solidFill>
            </a:endParaRPr>
          </a:p>
        </p:txBody>
      </p:sp>
      <p:sp>
        <p:nvSpPr>
          <p:cNvPr id="10" name="Rectangle 9"/>
          <p:cNvSpPr/>
          <p:nvPr/>
        </p:nvSpPr>
        <p:spPr>
          <a:xfrm>
            <a:off x="7611415" y="1230103"/>
            <a:ext cx="3342905" cy="26722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u="sng" dirty="0" smtClean="0">
                <a:solidFill>
                  <a:schemeClr val="tx1"/>
                </a:solidFill>
              </a:rPr>
              <a:t>SIGNIFICANT VARIABLES</a:t>
            </a:r>
          </a:p>
          <a:p>
            <a:pPr algn="ctr"/>
            <a:endParaRPr lang="en-US" sz="1200" b="1" u="sng" dirty="0" smtClean="0">
              <a:solidFill>
                <a:schemeClr val="tx1"/>
              </a:solidFill>
            </a:endParaRPr>
          </a:p>
          <a:p>
            <a:pPr marL="285750" indent="-285750">
              <a:buFont typeface="Arial" panose="020B0604020202020204" pitchFamily="34" charset="0"/>
              <a:buChar char="•"/>
            </a:pPr>
            <a:r>
              <a:rPr lang="en-US" sz="1200" dirty="0" smtClean="0">
                <a:solidFill>
                  <a:schemeClr val="tx1"/>
                </a:solidFill>
              </a:rPr>
              <a:t>Term</a:t>
            </a:r>
          </a:p>
          <a:p>
            <a:pPr marL="285750" indent="-285750">
              <a:buFont typeface="Arial" panose="020B0604020202020204" pitchFamily="34" charset="0"/>
              <a:buChar char="•"/>
            </a:pPr>
            <a:r>
              <a:rPr lang="en-US" sz="1200" dirty="0" smtClean="0">
                <a:solidFill>
                  <a:schemeClr val="tx1"/>
                </a:solidFill>
              </a:rPr>
              <a:t>Grade</a:t>
            </a:r>
          </a:p>
          <a:p>
            <a:pPr marL="285750" indent="-285750">
              <a:buFont typeface="Arial" panose="020B0604020202020204" pitchFamily="34" charset="0"/>
              <a:buChar char="•"/>
            </a:pPr>
            <a:r>
              <a:rPr lang="en-US" sz="1200" dirty="0" err="1" smtClean="0">
                <a:solidFill>
                  <a:schemeClr val="tx1"/>
                </a:solidFill>
              </a:rPr>
              <a:t>Sub_Grade</a:t>
            </a:r>
            <a:endParaRPr lang="en-US" sz="1200" dirty="0" smtClean="0">
              <a:solidFill>
                <a:schemeClr val="tx1"/>
              </a:solidFill>
            </a:endParaRPr>
          </a:p>
          <a:p>
            <a:pPr marL="285750" indent="-285750">
              <a:buFont typeface="Arial" panose="020B0604020202020204" pitchFamily="34" charset="0"/>
              <a:buChar char="•"/>
            </a:pPr>
            <a:r>
              <a:rPr lang="en-US" sz="1200" dirty="0" err="1" smtClean="0">
                <a:solidFill>
                  <a:schemeClr val="tx1"/>
                </a:solidFill>
              </a:rPr>
              <a:t>Emp_Length</a:t>
            </a:r>
            <a:endParaRPr lang="en-US" sz="1200" dirty="0" smtClean="0">
              <a:solidFill>
                <a:schemeClr val="tx1"/>
              </a:solidFill>
            </a:endParaRPr>
          </a:p>
          <a:p>
            <a:pPr marL="285750" indent="-285750">
              <a:buFont typeface="Arial" panose="020B0604020202020204" pitchFamily="34" charset="0"/>
              <a:buChar char="•"/>
            </a:pPr>
            <a:r>
              <a:rPr lang="en-US" sz="1200" dirty="0" err="1" smtClean="0">
                <a:solidFill>
                  <a:schemeClr val="tx1"/>
                </a:solidFill>
              </a:rPr>
              <a:t>Home_ownership</a:t>
            </a:r>
            <a:endParaRPr lang="en-US" sz="1200" dirty="0" smtClean="0">
              <a:solidFill>
                <a:schemeClr val="tx1"/>
              </a:solidFill>
            </a:endParaRPr>
          </a:p>
          <a:p>
            <a:pPr marL="285750" indent="-285750">
              <a:buFont typeface="Arial" panose="020B0604020202020204" pitchFamily="34" charset="0"/>
              <a:buChar char="•"/>
            </a:pPr>
            <a:r>
              <a:rPr lang="en-US" sz="1200" dirty="0" err="1" smtClean="0">
                <a:solidFill>
                  <a:schemeClr val="tx1"/>
                </a:solidFill>
              </a:rPr>
              <a:t>Verification_status</a:t>
            </a:r>
            <a:endParaRPr lang="en-US" sz="1200" dirty="0" smtClean="0">
              <a:solidFill>
                <a:schemeClr val="tx1"/>
              </a:solidFill>
            </a:endParaRPr>
          </a:p>
          <a:p>
            <a:pPr marL="285750" indent="-285750">
              <a:buFont typeface="Arial" panose="020B0604020202020204" pitchFamily="34" charset="0"/>
              <a:buChar char="•"/>
            </a:pPr>
            <a:r>
              <a:rPr lang="en-US" sz="1200" dirty="0" err="1" smtClean="0">
                <a:solidFill>
                  <a:schemeClr val="tx1"/>
                </a:solidFill>
              </a:rPr>
              <a:t>Pymnt_plan</a:t>
            </a:r>
            <a:endParaRPr lang="en-US" sz="1200" dirty="0" smtClean="0">
              <a:solidFill>
                <a:schemeClr val="tx1"/>
              </a:solidFill>
            </a:endParaRPr>
          </a:p>
          <a:p>
            <a:pPr marL="285750" indent="-285750">
              <a:buFont typeface="Arial" panose="020B0604020202020204" pitchFamily="34" charset="0"/>
              <a:buChar char="•"/>
            </a:pPr>
            <a:r>
              <a:rPr lang="en-US" sz="1200" dirty="0" smtClean="0">
                <a:solidFill>
                  <a:schemeClr val="tx1"/>
                </a:solidFill>
              </a:rPr>
              <a:t>Purpose</a:t>
            </a:r>
          </a:p>
          <a:p>
            <a:pPr marL="285750" indent="-285750">
              <a:buFont typeface="Arial" panose="020B0604020202020204" pitchFamily="34" charset="0"/>
              <a:buChar char="•"/>
            </a:pPr>
            <a:r>
              <a:rPr lang="en-US" sz="1200" dirty="0" err="1" smtClean="0">
                <a:solidFill>
                  <a:schemeClr val="tx1"/>
                </a:solidFill>
              </a:rPr>
              <a:t>zip_code</a:t>
            </a:r>
            <a:endParaRPr lang="en-US" sz="1200" dirty="0" smtClean="0">
              <a:solidFill>
                <a:schemeClr val="tx1"/>
              </a:solidFill>
            </a:endParaRPr>
          </a:p>
          <a:p>
            <a:pPr marL="285750" indent="-285750">
              <a:buFont typeface="Arial" panose="020B0604020202020204" pitchFamily="34" charset="0"/>
              <a:buChar char="•"/>
            </a:pPr>
            <a:r>
              <a:rPr lang="en-US" sz="1200" dirty="0" err="1" smtClean="0">
                <a:solidFill>
                  <a:schemeClr val="tx1"/>
                </a:solidFill>
              </a:rPr>
              <a:t>Addr_state</a:t>
            </a:r>
            <a:endParaRPr lang="en-US" sz="1200" dirty="0" smtClean="0">
              <a:solidFill>
                <a:schemeClr val="tx1"/>
              </a:solidFill>
            </a:endParaRPr>
          </a:p>
          <a:p>
            <a:pPr marL="285750" indent="-285750">
              <a:buFont typeface="Arial" panose="020B0604020202020204" pitchFamily="34" charset="0"/>
              <a:buChar char="•"/>
            </a:pPr>
            <a:r>
              <a:rPr lang="en-US" sz="1200" dirty="0" err="1" smtClean="0">
                <a:solidFill>
                  <a:schemeClr val="tx1"/>
                </a:solidFill>
              </a:rPr>
              <a:t>Initial_list_status</a:t>
            </a:r>
            <a:endParaRPr lang="en-US" sz="1200" dirty="0" smtClean="0">
              <a:solidFill>
                <a:schemeClr val="tx1"/>
              </a:solidFill>
            </a:endParaRPr>
          </a:p>
          <a:p>
            <a:pPr marL="285750" indent="-285750">
              <a:buFont typeface="Arial" panose="020B0604020202020204" pitchFamily="34" charset="0"/>
              <a:buChar char="•"/>
            </a:pPr>
            <a:r>
              <a:rPr lang="en-US" sz="1200" dirty="0" err="1" smtClean="0">
                <a:solidFill>
                  <a:schemeClr val="tx1"/>
                </a:solidFill>
              </a:rPr>
              <a:t>application_type</a:t>
            </a:r>
            <a:endParaRPr lang="en-US" sz="1200" dirty="0" smtClean="0">
              <a:solidFill>
                <a:schemeClr val="tx1"/>
              </a:solidFill>
            </a:endParaRPr>
          </a:p>
          <a:p>
            <a:pPr marL="285750" indent="-285750">
              <a:buFont typeface="Arial" panose="020B0604020202020204" pitchFamily="34" charset="0"/>
              <a:buChar char="•"/>
            </a:pPr>
            <a:endParaRPr lang="en-US" sz="1200" dirty="0">
              <a:solidFill>
                <a:schemeClr val="tx1"/>
              </a:solidFill>
            </a:endParaRPr>
          </a:p>
        </p:txBody>
      </p:sp>
      <p:sp>
        <p:nvSpPr>
          <p:cNvPr id="14" name="Rounded Rectangle 13"/>
          <p:cNvSpPr/>
          <p:nvPr/>
        </p:nvSpPr>
        <p:spPr>
          <a:xfrm>
            <a:off x="6478074" y="4282797"/>
            <a:ext cx="4584878" cy="2131017"/>
          </a:xfrm>
          <a:prstGeom prst="roundRect">
            <a:avLst>
              <a:gd name="adj" fmla="val 2129"/>
            </a:avLst>
          </a:prstGeom>
        </p:spPr>
        <p:style>
          <a:lnRef idx="0">
            <a:schemeClr val="accent6"/>
          </a:lnRef>
          <a:fillRef idx="3">
            <a:schemeClr val="accent6"/>
          </a:fillRef>
          <a:effectRef idx="3">
            <a:schemeClr val="accent6"/>
          </a:effectRef>
          <a:fontRef idx="minor">
            <a:schemeClr val="lt1"/>
          </a:fontRef>
        </p:style>
        <p:txBody>
          <a:bodyPr rtlCol="0" anchor="ctr"/>
          <a:lstStyle/>
          <a:p>
            <a:pPr marL="285750" indent="-285750" algn="just">
              <a:buFont typeface="Arial" panose="020B0604020202020204" pitchFamily="34" charset="0"/>
              <a:buChar char="•"/>
            </a:pPr>
            <a:r>
              <a:rPr lang="en-US" dirty="0" smtClean="0"/>
              <a:t>Categorical Variables are tested using Chi-Square Test</a:t>
            </a:r>
          </a:p>
          <a:p>
            <a:pPr marL="285750" indent="-285750" algn="just">
              <a:buFont typeface="Arial" panose="020B0604020202020204" pitchFamily="34" charset="0"/>
              <a:buChar char="•"/>
            </a:pPr>
            <a:r>
              <a:rPr lang="en-US" dirty="0" smtClean="0"/>
              <a:t>Numerical Variables are tested using Welsh T-Test</a:t>
            </a:r>
          </a:p>
          <a:p>
            <a:pPr marL="285750" indent="-285750" algn="just">
              <a:buFont typeface="Arial" panose="020B0604020202020204" pitchFamily="34" charset="0"/>
              <a:buChar char="•"/>
            </a:pPr>
            <a:r>
              <a:rPr lang="en-US" dirty="0" smtClean="0"/>
              <a:t>Significance in the tests  at 5% provides the variables with good classifying strength</a:t>
            </a:r>
            <a:endParaRPr lang="en-US" dirty="0"/>
          </a:p>
        </p:txBody>
      </p:sp>
    </p:spTree>
    <p:extLst>
      <p:ext uri="{BB962C8B-B14F-4D97-AF65-F5344CB8AC3E}">
        <p14:creationId xmlns:p14="http://schemas.microsoft.com/office/powerpoint/2010/main" val="31233368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idx="1"/>
          </p:nvPr>
        </p:nvGraphicFramePr>
        <p:xfrm>
          <a:off x="373485" y="1777607"/>
          <a:ext cx="11487956" cy="4484708"/>
        </p:xfrm>
        <a:graphic>
          <a:graphicData uri="http://schemas.openxmlformats.org/drawingml/2006/table">
            <a:tbl>
              <a:tblPr/>
              <a:tblGrid>
                <a:gridCol w="720393"/>
                <a:gridCol w="342437"/>
                <a:gridCol w="415110"/>
                <a:gridCol w="537449"/>
                <a:gridCol w="276268"/>
                <a:gridCol w="381190"/>
                <a:gridCol w="368662"/>
                <a:gridCol w="174751"/>
                <a:gridCol w="389020"/>
                <a:gridCol w="508036"/>
                <a:gridCol w="295651"/>
                <a:gridCol w="256790"/>
                <a:gridCol w="292772"/>
                <a:gridCol w="287016"/>
                <a:gridCol w="261512"/>
                <a:gridCol w="360197"/>
                <a:gridCol w="307154"/>
                <a:gridCol w="409540"/>
                <a:gridCol w="389802"/>
                <a:gridCol w="320722"/>
                <a:gridCol w="455179"/>
                <a:gridCol w="266447"/>
                <a:gridCol w="592104"/>
                <a:gridCol w="536009"/>
                <a:gridCol w="614003"/>
                <a:gridCol w="506060"/>
                <a:gridCol w="315789"/>
                <a:gridCol w="286183"/>
                <a:gridCol w="409540"/>
                <a:gridCol w="212170"/>
              </a:tblGrid>
              <a:tr h="143814">
                <a:tc>
                  <a:txBody>
                    <a:bodyPr/>
                    <a:lstStyle/>
                    <a:p>
                      <a:pPr algn="l" fontAlgn="b"/>
                      <a:r>
                        <a:rPr lang="en-US" sz="600" b="1" i="0" u="none" strike="noStrike" dirty="0">
                          <a:solidFill>
                            <a:schemeClr val="bg1"/>
                          </a:solidFill>
                          <a:effectLst/>
                          <a:latin typeface="Calibri" panose="020F0502020204030204" pitchFamily="34" charset="0"/>
                        </a:rPr>
                        <a:t>KEYWORD</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l" fontAlgn="b"/>
                      <a:r>
                        <a:rPr lang="en-US" sz="600" b="1" i="0" u="none" strike="noStrike" dirty="0" err="1">
                          <a:solidFill>
                            <a:schemeClr val="bg1"/>
                          </a:solidFill>
                          <a:effectLst/>
                          <a:latin typeface="Calibri" panose="020F0502020204030204" pitchFamily="34" charset="0"/>
                        </a:rPr>
                        <a:t>loan_amnt</a:t>
                      </a:r>
                      <a:endParaRPr lang="en-US" sz="600" b="1" i="0" u="none" strike="noStrike" dirty="0">
                        <a:solidFill>
                          <a:schemeClr val="bg1"/>
                        </a:solidFill>
                        <a:effectLst/>
                        <a:latin typeface="Calibri" panose="020F0502020204030204" pitchFamily="34" charset="0"/>
                      </a:endParaRP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l" fontAlgn="b"/>
                      <a:r>
                        <a:rPr lang="en-US" sz="600" b="1" i="0" u="none" strike="noStrike" dirty="0" err="1">
                          <a:solidFill>
                            <a:schemeClr val="bg1"/>
                          </a:solidFill>
                          <a:effectLst/>
                          <a:latin typeface="Calibri" panose="020F0502020204030204" pitchFamily="34" charset="0"/>
                        </a:rPr>
                        <a:t>funded_amnt</a:t>
                      </a:r>
                      <a:endParaRPr lang="en-US" sz="600" b="1" i="0" u="none" strike="noStrike" dirty="0">
                        <a:solidFill>
                          <a:schemeClr val="bg1"/>
                        </a:solidFill>
                        <a:effectLst/>
                        <a:latin typeface="Calibri" panose="020F0502020204030204" pitchFamily="34" charset="0"/>
                      </a:endParaRP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l" fontAlgn="b"/>
                      <a:r>
                        <a:rPr lang="en-US" sz="600" b="1" i="0" u="none" strike="noStrike" dirty="0" err="1">
                          <a:solidFill>
                            <a:schemeClr val="bg1"/>
                          </a:solidFill>
                          <a:effectLst/>
                          <a:latin typeface="Calibri" panose="020F0502020204030204" pitchFamily="34" charset="0"/>
                        </a:rPr>
                        <a:t>funded_amnt_inv</a:t>
                      </a:r>
                      <a:endParaRPr lang="en-US" sz="600" b="1" i="0" u="none" strike="noStrike" dirty="0">
                        <a:solidFill>
                          <a:schemeClr val="bg1"/>
                        </a:solidFill>
                        <a:effectLst/>
                        <a:latin typeface="Calibri" panose="020F0502020204030204" pitchFamily="34" charset="0"/>
                      </a:endParaRP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l" fontAlgn="b"/>
                      <a:r>
                        <a:rPr lang="en-US" sz="600" b="1" i="0" u="none" strike="noStrike">
                          <a:solidFill>
                            <a:schemeClr val="bg1"/>
                          </a:solidFill>
                          <a:effectLst/>
                          <a:latin typeface="Calibri" panose="020F0502020204030204" pitchFamily="34" charset="0"/>
                        </a:rPr>
                        <a:t>int_rate</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l" fontAlgn="b"/>
                      <a:r>
                        <a:rPr lang="en-US" sz="600" b="1" i="0" u="none" strike="noStrike" dirty="0">
                          <a:solidFill>
                            <a:schemeClr val="bg1"/>
                          </a:solidFill>
                          <a:effectLst/>
                          <a:latin typeface="Calibri" panose="020F0502020204030204" pitchFamily="34" charset="0"/>
                        </a:rPr>
                        <a:t>installment</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l" fontAlgn="b"/>
                      <a:r>
                        <a:rPr lang="en-US" sz="600" b="1" i="0" u="none" strike="noStrike" dirty="0" err="1">
                          <a:solidFill>
                            <a:schemeClr val="bg1"/>
                          </a:solidFill>
                          <a:effectLst/>
                          <a:latin typeface="Calibri" panose="020F0502020204030204" pitchFamily="34" charset="0"/>
                        </a:rPr>
                        <a:t>annual_inc</a:t>
                      </a:r>
                      <a:endParaRPr lang="en-US" sz="600" b="1" i="0" u="none" strike="noStrike" dirty="0">
                        <a:solidFill>
                          <a:schemeClr val="bg1"/>
                        </a:solidFill>
                        <a:effectLst/>
                        <a:latin typeface="Calibri" panose="020F0502020204030204" pitchFamily="34" charset="0"/>
                      </a:endParaRP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l" fontAlgn="b"/>
                      <a:r>
                        <a:rPr lang="en-US" sz="600" b="1" i="0" u="none" strike="noStrike">
                          <a:solidFill>
                            <a:schemeClr val="bg1"/>
                          </a:solidFill>
                          <a:effectLst/>
                          <a:latin typeface="Calibri" panose="020F0502020204030204" pitchFamily="34" charset="0"/>
                        </a:rPr>
                        <a:t>dti</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l" fontAlgn="b"/>
                      <a:r>
                        <a:rPr lang="en-US" sz="600" b="1" i="0" u="none" strike="noStrike">
                          <a:solidFill>
                            <a:schemeClr val="bg1"/>
                          </a:solidFill>
                          <a:effectLst/>
                          <a:latin typeface="Calibri" panose="020F0502020204030204" pitchFamily="34" charset="0"/>
                        </a:rPr>
                        <a:t>delinq_2yrs</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l" fontAlgn="b"/>
                      <a:r>
                        <a:rPr lang="en-US" sz="600" b="1" i="0" u="none" strike="noStrike" dirty="0">
                          <a:solidFill>
                            <a:schemeClr val="bg1"/>
                          </a:solidFill>
                          <a:effectLst/>
                          <a:latin typeface="Calibri" panose="020F0502020204030204" pitchFamily="34" charset="0"/>
                        </a:rPr>
                        <a:t>inq_last_6mths</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l" fontAlgn="b"/>
                      <a:r>
                        <a:rPr lang="en-US" sz="600" b="1" i="0" u="none" strike="noStrike" dirty="0" err="1">
                          <a:solidFill>
                            <a:schemeClr val="bg1"/>
                          </a:solidFill>
                          <a:effectLst/>
                          <a:latin typeface="Calibri" panose="020F0502020204030204" pitchFamily="34" charset="0"/>
                        </a:rPr>
                        <a:t>open_acc</a:t>
                      </a:r>
                      <a:endParaRPr lang="en-US" sz="600" b="1" i="0" u="none" strike="noStrike" dirty="0">
                        <a:solidFill>
                          <a:schemeClr val="bg1"/>
                        </a:solidFill>
                        <a:effectLst/>
                        <a:latin typeface="Calibri" panose="020F0502020204030204" pitchFamily="34" charset="0"/>
                      </a:endParaRP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l" fontAlgn="b"/>
                      <a:r>
                        <a:rPr lang="en-US" sz="600" b="1" i="0" u="none" strike="noStrike">
                          <a:solidFill>
                            <a:schemeClr val="bg1"/>
                          </a:solidFill>
                          <a:effectLst/>
                          <a:latin typeface="Calibri" panose="020F0502020204030204" pitchFamily="34" charset="0"/>
                        </a:rPr>
                        <a:t>pub_rec</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l" fontAlgn="b"/>
                      <a:r>
                        <a:rPr lang="en-US" sz="600" b="1" i="0" u="none" strike="noStrike">
                          <a:solidFill>
                            <a:schemeClr val="bg1"/>
                          </a:solidFill>
                          <a:effectLst/>
                          <a:latin typeface="Calibri" panose="020F0502020204030204" pitchFamily="34" charset="0"/>
                        </a:rPr>
                        <a:t>revol_bal</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l" fontAlgn="b"/>
                      <a:r>
                        <a:rPr lang="en-US" sz="600" b="1" i="0" u="none" strike="noStrike">
                          <a:solidFill>
                            <a:schemeClr val="bg1"/>
                          </a:solidFill>
                          <a:effectLst/>
                          <a:latin typeface="Calibri" panose="020F0502020204030204" pitchFamily="34" charset="0"/>
                        </a:rPr>
                        <a:t>total_acc</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l" fontAlgn="b"/>
                      <a:r>
                        <a:rPr lang="en-US" sz="600" b="1" i="0" u="none" strike="noStrike">
                          <a:solidFill>
                            <a:schemeClr val="bg1"/>
                          </a:solidFill>
                          <a:effectLst/>
                          <a:latin typeface="Calibri" panose="020F0502020204030204" pitchFamily="34" charset="0"/>
                        </a:rPr>
                        <a:t>out_prncp</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l" fontAlgn="b"/>
                      <a:r>
                        <a:rPr lang="en-US" sz="600" b="1" i="0" u="none" strike="noStrike">
                          <a:solidFill>
                            <a:schemeClr val="bg1"/>
                          </a:solidFill>
                          <a:effectLst/>
                          <a:latin typeface="Calibri" panose="020F0502020204030204" pitchFamily="34" charset="0"/>
                        </a:rPr>
                        <a:t>out_prncp_inv</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l" fontAlgn="b"/>
                      <a:r>
                        <a:rPr lang="en-US" sz="600" b="1" i="0" u="none" strike="noStrike" dirty="0" err="1">
                          <a:solidFill>
                            <a:schemeClr val="bg1"/>
                          </a:solidFill>
                          <a:effectLst/>
                          <a:latin typeface="Calibri" panose="020F0502020204030204" pitchFamily="34" charset="0"/>
                        </a:rPr>
                        <a:t>total_pymnt</a:t>
                      </a:r>
                      <a:endParaRPr lang="en-US" sz="600" b="1" i="0" u="none" strike="noStrike" dirty="0">
                        <a:solidFill>
                          <a:schemeClr val="bg1"/>
                        </a:solidFill>
                        <a:effectLst/>
                        <a:latin typeface="Calibri" panose="020F0502020204030204" pitchFamily="34" charset="0"/>
                      </a:endParaRP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l" fontAlgn="b"/>
                      <a:r>
                        <a:rPr lang="en-US" sz="600" b="1" i="0" u="none" strike="noStrike">
                          <a:solidFill>
                            <a:schemeClr val="bg1"/>
                          </a:solidFill>
                          <a:effectLst/>
                          <a:latin typeface="Calibri" panose="020F0502020204030204" pitchFamily="34" charset="0"/>
                        </a:rPr>
                        <a:t>total_pymnt_inv</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l" fontAlgn="b"/>
                      <a:r>
                        <a:rPr lang="en-US" sz="600" b="1" i="0" u="none" strike="noStrike">
                          <a:solidFill>
                            <a:schemeClr val="bg1"/>
                          </a:solidFill>
                          <a:effectLst/>
                          <a:latin typeface="Calibri" panose="020F0502020204030204" pitchFamily="34" charset="0"/>
                        </a:rPr>
                        <a:t>total_rec_prncp</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l" fontAlgn="b"/>
                      <a:r>
                        <a:rPr lang="en-US" sz="600" b="1" i="0" u="none" strike="noStrike">
                          <a:solidFill>
                            <a:schemeClr val="bg1"/>
                          </a:solidFill>
                          <a:effectLst/>
                          <a:latin typeface="Calibri" panose="020F0502020204030204" pitchFamily="34" charset="0"/>
                        </a:rPr>
                        <a:t>total_rec_int</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l" fontAlgn="b"/>
                      <a:r>
                        <a:rPr lang="en-US" sz="600" b="1" i="0" u="none" strike="noStrike">
                          <a:solidFill>
                            <a:schemeClr val="bg1"/>
                          </a:solidFill>
                          <a:effectLst/>
                          <a:latin typeface="Calibri" panose="020F0502020204030204" pitchFamily="34" charset="0"/>
                        </a:rPr>
                        <a:t>total_rec_late_fee</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l" fontAlgn="b"/>
                      <a:r>
                        <a:rPr lang="en-US" sz="600" b="1" i="0" u="none" strike="noStrike">
                          <a:solidFill>
                            <a:schemeClr val="bg1"/>
                          </a:solidFill>
                          <a:effectLst/>
                          <a:latin typeface="Calibri" panose="020F0502020204030204" pitchFamily="34" charset="0"/>
                        </a:rPr>
                        <a:t>recoveries</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l" fontAlgn="b"/>
                      <a:r>
                        <a:rPr lang="en-US" sz="600" b="1" i="0" u="none" strike="noStrike" dirty="0" err="1">
                          <a:solidFill>
                            <a:schemeClr val="bg1"/>
                          </a:solidFill>
                          <a:effectLst/>
                          <a:latin typeface="Calibri" panose="020F0502020204030204" pitchFamily="34" charset="0"/>
                        </a:rPr>
                        <a:t>collection_recovery_fee</a:t>
                      </a:r>
                      <a:endParaRPr lang="en-US" sz="600" b="1" i="0" u="none" strike="noStrike" dirty="0">
                        <a:solidFill>
                          <a:schemeClr val="bg1"/>
                        </a:solidFill>
                        <a:effectLst/>
                        <a:latin typeface="Calibri" panose="020F0502020204030204" pitchFamily="34" charset="0"/>
                      </a:endParaRP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l" fontAlgn="b"/>
                      <a:r>
                        <a:rPr lang="en-US" sz="600" b="1" i="0" u="none" strike="noStrike">
                          <a:solidFill>
                            <a:schemeClr val="bg1"/>
                          </a:solidFill>
                          <a:effectLst/>
                          <a:latin typeface="Calibri" panose="020F0502020204030204" pitchFamily="34" charset="0"/>
                        </a:rPr>
                        <a:t>last_pymnt_amnt</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l" fontAlgn="b"/>
                      <a:r>
                        <a:rPr lang="en-US" sz="600" b="1" i="0" u="none" strike="noStrike">
                          <a:solidFill>
                            <a:schemeClr val="bg1"/>
                          </a:solidFill>
                          <a:effectLst/>
                          <a:latin typeface="Calibri" panose="020F0502020204030204" pitchFamily="34" charset="0"/>
                        </a:rPr>
                        <a:t>collections_12_mths_ex_med</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l" fontAlgn="b"/>
                      <a:r>
                        <a:rPr lang="en-US" sz="600" b="1" i="0" u="none" strike="noStrike" dirty="0" err="1">
                          <a:solidFill>
                            <a:schemeClr val="bg1"/>
                          </a:solidFill>
                          <a:effectLst/>
                          <a:latin typeface="Calibri" panose="020F0502020204030204" pitchFamily="34" charset="0"/>
                        </a:rPr>
                        <a:t>acc_now_delinq</a:t>
                      </a:r>
                      <a:endParaRPr lang="en-US" sz="600" b="1" i="0" u="none" strike="noStrike" dirty="0">
                        <a:solidFill>
                          <a:schemeClr val="bg1"/>
                        </a:solidFill>
                        <a:effectLst/>
                        <a:latin typeface="Calibri" panose="020F0502020204030204" pitchFamily="34" charset="0"/>
                      </a:endParaRP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l" fontAlgn="b"/>
                      <a:r>
                        <a:rPr lang="en-US" sz="600" b="1" i="0" u="none" strike="noStrike">
                          <a:solidFill>
                            <a:schemeClr val="bg1"/>
                          </a:solidFill>
                          <a:effectLst/>
                          <a:latin typeface="Calibri" panose="020F0502020204030204" pitchFamily="34" charset="0"/>
                        </a:rPr>
                        <a:t>tot_coll_amt</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l" fontAlgn="b"/>
                      <a:r>
                        <a:rPr lang="en-US" sz="600" b="1" i="0" u="none" strike="noStrike" dirty="0" err="1">
                          <a:solidFill>
                            <a:schemeClr val="bg1"/>
                          </a:solidFill>
                          <a:effectLst/>
                          <a:latin typeface="Calibri" panose="020F0502020204030204" pitchFamily="34" charset="0"/>
                        </a:rPr>
                        <a:t>tot_cur_bal</a:t>
                      </a:r>
                      <a:endParaRPr lang="en-US" sz="600" b="1" i="0" u="none" strike="noStrike" dirty="0">
                        <a:solidFill>
                          <a:schemeClr val="bg1"/>
                        </a:solidFill>
                        <a:effectLst/>
                        <a:latin typeface="Calibri" panose="020F0502020204030204" pitchFamily="34" charset="0"/>
                      </a:endParaRP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l" fontAlgn="b"/>
                      <a:r>
                        <a:rPr lang="en-US" sz="600" b="1" i="0" u="none" strike="noStrike">
                          <a:solidFill>
                            <a:schemeClr val="bg1"/>
                          </a:solidFill>
                          <a:effectLst/>
                          <a:latin typeface="Calibri" panose="020F0502020204030204" pitchFamily="34" charset="0"/>
                        </a:rPr>
                        <a:t>total_rev_hi_lim</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l" fontAlgn="b"/>
                      <a:r>
                        <a:rPr lang="en-US" sz="600" b="1" i="0" u="none" strike="noStrike" dirty="0" err="1">
                          <a:solidFill>
                            <a:schemeClr val="bg1"/>
                          </a:solidFill>
                          <a:effectLst/>
                          <a:latin typeface="Calibri" panose="020F0502020204030204" pitchFamily="34" charset="0"/>
                        </a:rPr>
                        <a:t>badloan</a:t>
                      </a:r>
                      <a:endParaRPr lang="en-US" sz="600" b="1" i="0" u="none" strike="noStrike" dirty="0">
                        <a:solidFill>
                          <a:schemeClr val="bg1"/>
                        </a:solidFill>
                        <a:effectLst/>
                        <a:latin typeface="Calibri" panose="020F0502020204030204" pitchFamily="34" charset="0"/>
                      </a:endParaRP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r>
              <a:tr h="143814">
                <a:tc>
                  <a:txBody>
                    <a:bodyPr/>
                    <a:lstStyle/>
                    <a:p>
                      <a:pPr algn="l" fontAlgn="b"/>
                      <a:r>
                        <a:rPr lang="en-US" sz="600" b="1" i="0" u="none" strike="noStrike">
                          <a:solidFill>
                            <a:schemeClr val="bg1"/>
                          </a:solidFill>
                          <a:effectLst/>
                          <a:latin typeface="Calibri" panose="020F0502020204030204" pitchFamily="34" charset="0"/>
                        </a:rPr>
                        <a:t>loan_amnt</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r" fontAlgn="b"/>
                      <a:r>
                        <a:rPr lang="en-US" sz="600" b="0" i="0" u="none" strike="noStrike">
                          <a:solidFill>
                            <a:srgbClr val="9C0006"/>
                          </a:solidFill>
                          <a:effectLst/>
                          <a:latin typeface="Calibri" panose="020F0502020204030204" pitchFamily="34" charset="0"/>
                        </a:rPr>
                        <a:t>100%</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7CE"/>
                    </a:solidFill>
                  </a:tcPr>
                </a:tc>
                <a:tc>
                  <a:txBody>
                    <a:bodyPr/>
                    <a:lstStyle/>
                    <a:p>
                      <a:pPr algn="r" fontAlgn="b"/>
                      <a:r>
                        <a:rPr lang="en-US" sz="600" b="0" i="0" u="none" strike="noStrike">
                          <a:solidFill>
                            <a:srgbClr val="9C0006"/>
                          </a:solidFill>
                          <a:effectLst/>
                          <a:latin typeface="Calibri" panose="020F0502020204030204" pitchFamily="34" charset="0"/>
                        </a:rPr>
                        <a:t>100%</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7CE"/>
                    </a:solidFill>
                  </a:tcPr>
                </a:tc>
                <a:tc>
                  <a:txBody>
                    <a:bodyPr/>
                    <a:lstStyle/>
                    <a:p>
                      <a:pPr algn="r" fontAlgn="b"/>
                      <a:r>
                        <a:rPr lang="en-US" sz="600" b="0" i="0" u="none" strike="noStrike">
                          <a:solidFill>
                            <a:srgbClr val="9C0006"/>
                          </a:solidFill>
                          <a:effectLst/>
                          <a:latin typeface="Calibri" panose="020F0502020204030204" pitchFamily="34" charset="0"/>
                        </a:rPr>
                        <a:t>100%</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7CE"/>
                    </a:solidFill>
                  </a:tcPr>
                </a:tc>
                <a:tc>
                  <a:txBody>
                    <a:bodyPr/>
                    <a:lstStyle/>
                    <a:p>
                      <a:pPr algn="r" fontAlgn="b"/>
                      <a:r>
                        <a:rPr lang="en-US" sz="600" b="0" i="0" u="none" strike="noStrike">
                          <a:solidFill>
                            <a:srgbClr val="006100"/>
                          </a:solidFill>
                          <a:effectLst/>
                          <a:latin typeface="Calibri" panose="020F0502020204030204" pitchFamily="34" charset="0"/>
                        </a:rPr>
                        <a:t>13%</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9C0006"/>
                          </a:solidFill>
                          <a:effectLst/>
                          <a:latin typeface="Calibri" panose="020F0502020204030204" pitchFamily="34" charset="0"/>
                        </a:rPr>
                        <a:t>94%</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7CE"/>
                    </a:solidFill>
                  </a:tcPr>
                </a:tc>
                <a:tc>
                  <a:txBody>
                    <a:bodyPr/>
                    <a:lstStyle/>
                    <a:p>
                      <a:pPr algn="r" fontAlgn="b"/>
                      <a:r>
                        <a:rPr lang="en-US" sz="600" b="0" i="0" u="none" strike="noStrike">
                          <a:solidFill>
                            <a:srgbClr val="006100"/>
                          </a:solidFill>
                          <a:effectLst/>
                          <a:latin typeface="Calibri" panose="020F0502020204030204" pitchFamily="34" charset="0"/>
                        </a:rPr>
                        <a:t>33%</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1%</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0%</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-3%</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19%</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-9%</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34%</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22%</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9C6500"/>
                          </a:solidFill>
                          <a:effectLst/>
                          <a:latin typeface="Calibri" panose="020F0502020204030204" pitchFamily="34" charset="0"/>
                        </a:rPr>
                        <a:t>67%</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B9C"/>
                    </a:solidFill>
                  </a:tcPr>
                </a:tc>
                <a:tc>
                  <a:txBody>
                    <a:bodyPr/>
                    <a:lstStyle/>
                    <a:p>
                      <a:pPr algn="r" fontAlgn="b"/>
                      <a:r>
                        <a:rPr lang="en-US" sz="600" b="0" i="0" u="none" strike="noStrike">
                          <a:solidFill>
                            <a:srgbClr val="9C6500"/>
                          </a:solidFill>
                          <a:effectLst/>
                          <a:latin typeface="Calibri" panose="020F0502020204030204" pitchFamily="34" charset="0"/>
                        </a:rPr>
                        <a:t>67%</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B9C"/>
                    </a:solidFill>
                  </a:tcPr>
                </a:tc>
                <a:tc>
                  <a:txBody>
                    <a:bodyPr/>
                    <a:lstStyle/>
                    <a:p>
                      <a:pPr algn="r" fontAlgn="b"/>
                      <a:r>
                        <a:rPr lang="en-US" sz="600" b="0" i="0" u="none" strike="noStrike">
                          <a:solidFill>
                            <a:srgbClr val="006100"/>
                          </a:solidFill>
                          <a:effectLst/>
                          <a:latin typeface="Calibri" panose="020F0502020204030204" pitchFamily="34" charset="0"/>
                        </a:rPr>
                        <a:t>47%</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47%</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38%</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9C6500"/>
                          </a:solidFill>
                          <a:effectLst/>
                          <a:latin typeface="Calibri" panose="020F0502020204030204" pitchFamily="34" charset="0"/>
                        </a:rPr>
                        <a:t>53%</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B9C"/>
                    </a:solidFill>
                  </a:tcPr>
                </a:tc>
                <a:tc>
                  <a:txBody>
                    <a:bodyPr/>
                    <a:lstStyle/>
                    <a:p>
                      <a:pPr algn="r" fontAlgn="b"/>
                      <a:r>
                        <a:rPr lang="en-US" sz="600" b="0" i="0" u="none" strike="noStrike">
                          <a:solidFill>
                            <a:srgbClr val="006100"/>
                          </a:solidFill>
                          <a:effectLst/>
                          <a:latin typeface="Calibri" panose="020F0502020204030204" pitchFamily="34" charset="0"/>
                        </a:rPr>
                        <a:t>4%</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7%</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6%</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22%</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-2%</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0%</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0%</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33%</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31%</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0%</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r>
              <a:tr h="143814">
                <a:tc>
                  <a:txBody>
                    <a:bodyPr/>
                    <a:lstStyle/>
                    <a:p>
                      <a:pPr algn="l" fontAlgn="b"/>
                      <a:r>
                        <a:rPr lang="en-US" sz="600" b="1" i="0" u="none" strike="noStrike">
                          <a:solidFill>
                            <a:schemeClr val="bg1"/>
                          </a:solidFill>
                          <a:effectLst/>
                          <a:latin typeface="Calibri" panose="020F0502020204030204" pitchFamily="34" charset="0"/>
                        </a:rPr>
                        <a:t>funded_amnt</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r" fontAlgn="b"/>
                      <a:r>
                        <a:rPr lang="en-US" sz="600" b="0" i="0" u="none" strike="noStrike">
                          <a:solidFill>
                            <a:srgbClr val="9C0006"/>
                          </a:solidFill>
                          <a:effectLst/>
                          <a:latin typeface="Calibri" panose="020F0502020204030204" pitchFamily="34" charset="0"/>
                        </a:rPr>
                        <a:t>100%</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7CE"/>
                    </a:solidFill>
                  </a:tcPr>
                </a:tc>
                <a:tc>
                  <a:txBody>
                    <a:bodyPr/>
                    <a:lstStyle/>
                    <a:p>
                      <a:pPr algn="r" fontAlgn="b"/>
                      <a:r>
                        <a:rPr lang="en-US" sz="600" b="0" i="0" u="none" strike="noStrike">
                          <a:solidFill>
                            <a:srgbClr val="9C0006"/>
                          </a:solidFill>
                          <a:effectLst/>
                          <a:latin typeface="Calibri" panose="020F0502020204030204" pitchFamily="34" charset="0"/>
                        </a:rPr>
                        <a:t>100%</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7CE"/>
                    </a:solidFill>
                  </a:tcPr>
                </a:tc>
                <a:tc>
                  <a:txBody>
                    <a:bodyPr/>
                    <a:lstStyle/>
                    <a:p>
                      <a:pPr algn="r" fontAlgn="b"/>
                      <a:r>
                        <a:rPr lang="en-US" sz="600" b="0" i="0" u="none" strike="noStrike" dirty="0">
                          <a:solidFill>
                            <a:srgbClr val="9C0006"/>
                          </a:solidFill>
                          <a:effectLst/>
                          <a:latin typeface="Calibri" panose="020F0502020204030204" pitchFamily="34" charset="0"/>
                        </a:rPr>
                        <a:t>100%</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7CE"/>
                    </a:solidFill>
                  </a:tcPr>
                </a:tc>
                <a:tc>
                  <a:txBody>
                    <a:bodyPr/>
                    <a:lstStyle/>
                    <a:p>
                      <a:pPr algn="r" fontAlgn="b"/>
                      <a:r>
                        <a:rPr lang="en-US" sz="600" b="0" i="0" u="none" strike="noStrike">
                          <a:solidFill>
                            <a:srgbClr val="006100"/>
                          </a:solidFill>
                          <a:effectLst/>
                          <a:latin typeface="Calibri" panose="020F0502020204030204" pitchFamily="34" charset="0"/>
                        </a:rPr>
                        <a:t>13%</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9C0006"/>
                          </a:solidFill>
                          <a:effectLst/>
                          <a:latin typeface="Calibri" panose="020F0502020204030204" pitchFamily="34" charset="0"/>
                        </a:rPr>
                        <a:t>94%</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7CE"/>
                    </a:solidFill>
                  </a:tcPr>
                </a:tc>
                <a:tc>
                  <a:txBody>
                    <a:bodyPr/>
                    <a:lstStyle/>
                    <a:p>
                      <a:pPr algn="r" fontAlgn="b"/>
                      <a:r>
                        <a:rPr lang="en-US" sz="600" b="0" i="0" u="none" strike="noStrike">
                          <a:solidFill>
                            <a:srgbClr val="006100"/>
                          </a:solidFill>
                          <a:effectLst/>
                          <a:latin typeface="Calibri" panose="020F0502020204030204" pitchFamily="34" charset="0"/>
                        </a:rPr>
                        <a:t>33%</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1%</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0%</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-3%</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19%</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-9%</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34%</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21%</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9C6500"/>
                          </a:solidFill>
                          <a:effectLst/>
                          <a:latin typeface="Calibri" panose="020F0502020204030204" pitchFamily="34" charset="0"/>
                        </a:rPr>
                        <a:t>67%</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B9C"/>
                    </a:solidFill>
                  </a:tcPr>
                </a:tc>
                <a:tc>
                  <a:txBody>
                    <a:bodyPr/>
                    <a:lstStyle/>
                    <a:p>
                      <a:pPr algn="r" fontAlgn="b"/>
                      <a:r>
                        <a:rPr lang="en-US" sz="600" b="0" i="0" u="none" strike="noStrike">
                          <a:solidFill>
                            <a:srgbClr val="9C6500"/>
                          </a:solidFill>
                          <a:effectLst/>
                          <a:latin typeface="Calibri" panose="020F0502020204030204" pitchFamily="34" charset="0"/>
                        </a:rPr>
                        <a:t>67%</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B9C"/>
                    </a:solidFill>
                  </a:tcPr>
                </a:tc>
                <a:tc>
                  <a:txBody>
                    <a:bodyPr/>
                    <a:lstStyle/>
                    <a:p>
                      <a:pPr algn="r" fontAlgn="b"/>
                      <a:r>
                        <a:rPr lang="en-US" sz="600" b="0" i="0" u="none" strike="noStrike">
                          <a:solidFill>
                            <a:srgbClr val="006100"/>
                          </a:solidFill>
                          <a:effectLst/>
                          <a:latin typeface="Calibri" panose="020F0502020204030204" pitchFamily="34" charset="0"/>
                        </a:rPr>
                        <a:t>47%</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47%</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38%</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9C6500"/>
                          </a:solidFill>
                          <a:effectLst/>
                          <a:latin typeface="Calibri" panose="020F0502020204030204" pitchFamily="34" charset="0"/>
                        </a:rPr>
                        <a:t>53%</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B9C"/>
                    </a:solidFill>
                  </a:tcPr>
                </a:tc>
                <a:tc>
                  <a:txBody>
                    <a:bodyPr/>
                    <a:lstStyle/>
                    <a:p>
                      <a:pPr algn="r" fontAlgn="b"/>
                      <a:r>
                        <a:rPr lang="en-US" sz="600" b="0" i="0" u="none" strike="noStrike">
                          <a:solidFill>
                            <a:srgbClr val="006100"/>
                          </a:solidFill>
                          <a:effectLst/>
                          <a:latin typeface="Calibri" panose="020F0502020204030204" pitchFamily="34" charset="0"/>
                        </a:rPr>
                        <a:t>4%</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7%</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6%</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22%</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-2%</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0%</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0%</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33%</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31%</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0%</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r>
              <a:tr h="143814">
                <a:tc>
                  <a:txBody>
                    <a:bodyPr/>
                    <a:lstStyle/>
                    <a:p>
                      <a:pPr algn="l" fontAlgn="b"/>
                      <a:r>
                        <a:rPr lang="en-US" sz="600" b="1" i="0" u="none" strike="noStrike">
                          <a:solidFill>
                            <a:schemeClr val="bg1"/>
                          </a:solidFill>
                          <a:effectLst/>
                          <a:latin typeface="Calibri" panose="020F0502020204030204" pitchFamily="34" charset="0"/>
                        </a:rPr>
                        <a:t>funded_amnt_inv</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r" fontAlgn="b"/>
                      <a:r>
                        <a:rPr lang="en-US" sz="600" b="0" i="0" u="none" strike="noStrike">
                          <a:solidFill>
                            <a:srgbClr val="9C0006"/>
                          </a:solidFill>
                          <a:effectLst/>
                          <a:latin typeface="Calibri" panose="020F0502020204030204" pitchFamily="34" charset="0"/>
                        </a:rPr>
                        <a:t>100%</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7CE"/>
                    </a:solidFill>
                  </a:tcPr>
                </a:tc>
                <a:tc>
                  <a:txBody>
                    <a:bodyPr/>
                    <a:lstStyle/>
                    <a:p>
                      <a:pPr algn="r" fontAlgn="b"/>
                      <a:r>
                        <a:rPr lang="en-US" sz="600" b="0" i="0" u="none" strike="noStrike">
                          <a:solidFill>
                            <a:srgbClr val="9C0006"/>
                          </a:solidFill>
                          <a:effectLst/>
                          <a:latin typeface="Calibri" panose="020F0502020204030204" pitchFamily="34" charset="0"/>
                        </a:rPr>
                        <a:t>100%</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7CE"/>
                    </a:solidFill>
                  </a:tcPr>
                </a:tc>
                <a:tc>
                  <a:txBody>
                    <a:bodyPr/>
                    <a:lstStyle/>
                    <a:p>
                      <a:pPr algn="r" fontAlgn="b"/>
                      <a:r>
                        <a:rPr lang="en-US" sz="600" b="0" i="0" u="none" strike="noStrike">
                          <a:solidFill>
                            <a:srgbClr val="9C0006"/>
                          </a:solidFill>
                          <a:effectLst/>
                          <a:latin typeface="Calibri" panose="020F0502020204030204" pitchFamily="34" charset="0"/>
                        </a:rPr>
                        <a:t>100%</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7CE"/>
                    </a:solidFill>
                  </a:tcPr>
                </a:tc>
                <a:tc>
                  <a:txBody>
                    <a:bodyPr/>
                    <a:lstStyle/>
                    <a:p>
                      <a:pPr algn="r" fontAlgn="b"/>
                      <a:r>
                        <a:rPr lang="en-US" sz="600" b="0" i="0" u="none" strike="noStrike">
                          <a:solidFill>
                            <a:srgbClr val="006100"/>
                          </a:solidFill>
                          <a:effectLst/>
                          <a:latin typeface="Calibri" panose="020F0502020204030204" pitchFamily="34" charset="0"/>
                        </a:rPr>
                        <a:t>13%</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9C0006"/>
                          </a:solidFill>
                          <a:effectLst/>
                          <a:latin typeface="Calibri" panose="020F0502020204030204" pitchFamily="34" charset="0"/>
                        </a:rPr>
                        <a:t>94%</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7CE"/>
                    </a:solidFill>
                  </a:tcPr>
                </a:tc>
                <a:tc>
                  <a:txBody>
                    <a:bodyPr/>
                    <a:lstStyle/>
                    <a:p>
                      <a:pPr algn="r" fontAlgn="b"/>
                      <a:r>
                        <a:rPr lang="en-US" sz="600" b="0" i="0" u="none" strike="noStrike">
                          <a:solidFill>
                            <a:srgbClr val="006100"/>
                          </a:solidFill>
                          <a:effectLst/>
                          <a:latin typeface="Calibri" panose="020F0502020204030204" pitchFamily="34" charset="0"/>
                        </a:rPr>
                        <a:t>33%</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1%</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0%</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-3%</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19%</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-9%</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34%</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22%</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9C6500"/>
                          </a:solidFill>
                          <a:effectLst/>
                          <a:latin typeface="Calibri" panose="020F0502020204030204" pitchFamily="34" charset="0"/>
                        </a:rPr>
                        <a:t>67%</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B9C"/>
                    </a:solidFill>
                  </a:tcPr>
                </a:tc>
                <a:tc>
                  <a:txBody>
                    <a:bodyPr/>
                    <a:lstStyle/>
                    <a:p>
                      <a:pPr algn="r" fontAlgn="b"/>
                      <a:r>
                        <a:rPr lang="en-US" sz="600" b="0" i="0" u="none" strike="noStrike">
                          <a:solidFill>
                            <a:srgbClr val="9C6500"/>
                          </a:solidFill>
                          <a:effectLst/>
                          <a:latin typeface="Calibri" panose="020F0502020204030204" pitchFamily="34" charset="0"/>
                        </a:rPr>
                        <a:t>67%</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B9C"/>
                    </a:solidFill>
                  </a:tcPr>
                </a:tc>
                <a:tc>
                  <a:txBody>
                    <a:bodyPr/>
                    <a:lstStyle/>
                    <a:p>
                      <a:pPr algn="r" fontAlgn="b"/>
                      <a:r>
                        <a:rPr lang="en-US" sz="600" b="0" i="0" u="none" strike="noStrike">
                          <a:solidFill>
                            <a:srgbClr val="006100"/>
                          </a:solidFill>
                          <a:effectLst/>
                          <a:latin typeface="Calibri" panose="020F0502020204030204" pitchFamily="34" charset="0"/>
                        </a:rPr>
                        <a:t>47%</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47%</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38%</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9C6500"/>
                          </a:solidFill>
                          <a:effectLst/>
                          <a:latin typeface="Calibri" panose="020F0502020204030204" pitchFamily="34" charset="0"/>
                        </a:rPr>
                        <a:t>53%</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B9C"/>
                    </a:solidFill>
                  </a:tcPr>
                </a:tc>
                <a:tc>
                  <a:txBody>
                    <a:bodyPr/>
                    <a:lstStyle/>
                    <a:p>
                      <a:pPr algn="r" fontAlgn="b"/>
                      <a:r>
                        <a:rPr lang="en-US" sz="600" b="0" i="0" u="none" strike="noStrike">
                          <a:solidFill>
                            <a:srgbClr val="006100"/>
                          </a:solidFill>
                          <a:effectLst/>
                          <a:latin typeface="Calibri" panose="020F0502020204030204" pitchFamily="34" charset="0"/>
                        </a:rPr>
                        <a:t>4%</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7%</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6%</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22%</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-2%</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0%</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0%</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33%</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31%</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0%</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r>
              <a:tr h="143814">
                <a:tc>
                  <a:txBody>
                    <a:bodyPr/>
                    <a:lstStyle/>
                    <a:p>
                      <a:pPr algn="l" fontAlgn="b"/>
                      <a:r>
                        <a:rPr lang="en-US" sz="600" b="1" i="0" u="none" strike="noStrike">
                          <a:solidFill>
                            <a:schemeClr val="bg1"/>
                          </a:solidFill>
                          <a:effectLst/>
                          <a:latin typeface="Calibri" panose="020F0502020204030204" pitchFamily="34" charset="0"/>
                        </a:rPr>
                        <a:t>int_rate</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r" fontAlgn="b"/>
                      <a:r>
                        <a:rPr lang="en-US" sz="600" b="0" i="0" u="none" strike="noStrike">
                          <a:solidFill>
                            <a:srgbClr val="006100"/>
                          </a:solidFill>
                          <a:effectLst/>
                          <a:latin typeface="Calibri" panose="020F0502020204030204" pitchFamily="34" charset="0"/>
                        </a:rPr>
                        <a:t>13%</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13%</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13%</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9C0006"/>
                          </a:solidFill>
                          <a:effectLst/>
                          <a:latin typeface="Calibri" panose="020F0502020204030204" pitchFamily="34" charset="0"/>
                        </a:rPr>
                        <a:t>100%</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7CE"/>
                    </a:solidFill>
                  </a:tcPr>
                </a:tc>
                <a:tc>
                  <a:txBody>
                    <a:bodyPr/>
                    <a:lstStyle/>
                    <a:p>
                      <a:pPr algn="r" fontAlgn="b"/>
                      <a:r>
                        <a:rPr lang="en-US" sz="600" b="0" i="0" u="none" strike="noStrike">
                          <a:solidFill>
                            <a:srgbClr val="006100"/>
                          </a:solidFill>
                          <a:effectLst/>
                          <a:latin typeface="Calibri" panose="020F0502020204030204" pitchFamily="34" charset="0"/>
                        </a:rPr>
                        <a:t>11%</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-8%</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8%</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5%</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24%</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-2%</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5%</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-5%</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-5%</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3%</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3%</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17%</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17%</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6%</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45%</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6%</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11%</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8%</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10%</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1%</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3%</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0%</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-9%</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-17%</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17%</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r>
              <a:tr h="143814">
                <a:tc>
                  <a:txBody>
                    <a:bodyPr/>
                    <a:lstStyle/>
                    <a:p>
                      <a:pPr algn="l" fontAlgn="b"/>
                      <a:r>
                        <a:rPr lang="en-US" sz="600" b="1" i="0" u="none" strike="noStrike">
                          <a:solidFill>
                            <a:schemeClr val="bg1"/>
                          </a:solidFill>
                          <a:effectLst/>
                          <a:latin typeface="Calibri" panose="020F0502020204030204" pitchFamily="34" charset="0"/>
                        </a:rPr>
                        <a:t>installment</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r" fontAlgn="b"/>
                      <a:r>
                        <a:rPr lang="en-US" sz="600" b="0" i="0" u="none" strike="noStrike">
                          <a:solidFill>
                            <a:srgbClr val="9C0006"/>
                          </a:solidFill>
                          <a:effectLst/>
                          <a:latin typeface="Calibri" panose="020F0502020204030204" pitchFamily="34" charset="0"/>
                        </a:rPr>
                        <a:t>94%</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7CE"/>
                    </a:solidFill>
                  </a:tcPr>
                </a:tc>
                <a:tc>
                  <a:txBody>
                    <a:bodyPr/>
                    <a:lstStyle/>
                    <a:p>
                      <a:pPr algn="r" fontAlgn="b"/>
                      <a:r>
                        <a:rPr lang="en-US" sz="600" b="0" i="0" u="none" strike="noStrike">
                          <a:solidFill>
                            <a:srgbClr val="9C0006"/>
                          </a:solidFill>
                          <a:effectLst/>
                          <a:latin typeface="Calibri" panose="020F0502020204030204" pitchFamily="34" charset="0"/>
                        </a:rPr>
                        <a:t>94%</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7CE"/>
                    </a:solidFill>
                  </a:tcPr>
                </a:tc>
                <a:tc>
                  <a:txBody>
                    <a:bodyPr/>
                    <a:lstStyle/>
                    <a:p>
                      <a:pPr algn="r" fontAlgn="b"/>
                      <a:r>
                        <a:rPr lang="en-US" sz="600" b="0" i="0" u="none" strike="noStrike">
                          <a:solidFill>
                            <a:srgbClr val="9C0006"/>
                          </a:solidFill>
                          <a:effectLst/>
                          <a:latin typeface="Calibri" panose="020F0502020204030204" pitchFamily="34" charset="0"/>
                        </a:rPr>
                        <a:t>94%</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7CE"/>
                    </a:solidFill>
                  </a:tcPr>
                </a:tc>
                <a:tc>
                  <a:txBody>
                    <a:bodyPr/>
                    <a:lstStyle/>
                    <a:p>
                      <a:pPr algn="r" fontAlgn="b"/>
                      <a:r>
                        <a:rPr lang="en-US" sz="600" b="0" i="0" u="none" strike="noStrike">
                          <a:solidFill>
                            <a:srgbClr val="006100"/>
                          </a:solidFill>
                          <a:effectLst/>
                          <a:latin typeface="Calibri" panose="020F0502020204030204" pitchFamily="34" charset="0"/>
                        </a:rPr>
                        <a:t>11%</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9C0006"/>
                          </a:solidFill>
                          <a:effectLst/>
                          <a:latin typeface="Calibri" panose="020F0502020204030204" pitchFamily="34" charset="0"/>
                        </a:rPr>
                        <a:t>100%</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7CE"/>
                    </a:solidFill>
                  </a:tcPr>
                </a:tc>
                <a:tc>
                  <a:txBody>
                    <a:bodyPr/>
                    <a:lstStyle/>
                    <a:p>
                      <a:pPr algn="r" fontAlgn="b"/>
                      <a:r>
                        <a:rPr lang="en-US" sz="600" b="0" i="0" u="none" strike="noStrike">
                          <a:solidFill>
                            <a:srgbClr val="006100"/>
                          </a:solidFill>
                          <a:effectLst/>
                          <a:latin typeface="Calibri" panose="020F0502020204030204" pitchFamily="34" charset="0"/>
                        </a:rPr>
                        <a:t>33%</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1%</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0%</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1%</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18%</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-8%</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32%</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19%</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9C6500"/>
                          </a:solidFill>
                          <a:effectLst/>
                          <a:latin typeface="Calibri" panose="020F0502020204030204" pitchFamily="34" charset="0"/>
                        </a:rPr>
                        <a:t>56%</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B9C"/>
                    </a:solidFill>
                  </a:tcPr>
                </a:tc>
                <a:tc>
                  <a:txBody>
                    <a:bodyPr/>
                    <a:lstStyle/>
                    <a:p>
                      <a:pPr algn="r" fontAlgn="b"/>
                      <a:r>
                        <a:rPr lang="en-US" sz="600" b="0" i="0" u="none" strike="noStrike">
                          <a:solidFill>
                            <a:srgbClr val="9C6500"/>
                          </a:solidFill>
                          <a:effectLst/>
                          <a:latin typeface="Calibri" panose="020F0502020204030204" pitchFamily="34" charset="0"/>
                        </a:rPr>
                        <a:t>56%</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B9C"/>
                    </a:solidFill>
                  </a:tcPr>
                </a:tc>
                <a:tc>
                  <a:txBody>
                    <a:bodyPr/>
                    <a:lstStyle/>
                    <a:p>
                      <a:pPr algn="r" fontAlgn="b"/>
                      <a:r>
                        <a:rPr lang="en-US" sz="600" b="0" i="0" u="none" strike="noStrike">
                          <a:solidFill>
                            <a:srgbClr val="9C6500"/>
                          </a:solidFill>
                          <a:effectLst/>
                          <a:latin typeface="Calibri" panose="020F0502020204030204" pitchFamily="34" charset="0"/>
                        </a:rPr>
                        <a:t>52%</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B9C"/>
                    </a:solidFill>
                  </a:tcPr>
                </a:tc>
                <a:tc>
                  <a:txBody>
                    <a:bodyPr/>
                    <a:lstStyle/>
                    <a:p>
                      <a:pPr algn="r" fontAlgn="b"/>
                      <a:r>
                        <a:rPr lang="en-US" sz="600" b="0" i="0" u="none" strike="noStrike">
                          <a:solidFill>
                            <a:srgbClr val="9C6500"/>
                          </a:solidFill>
                          <a:effectLst/>
                          <a:latin typeface="Calibri" panose="020F0502020204030204" pitchFamily="34" charset="0"/>
                        </a:rPr>
                        <a:t>52%</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B9C"/>
                    </a:solidFill>
                  </a:tcPr>
                </a:tc>
                <a:tc>
                  <a:txBody>
                    <a:bodyPr/>
                    <a:lstStyle/>
                    <a:p>
                      <a:pPr algn="r" fontAlgn="b"/>
                      <a:r>
                        <a:rPr lang="en-US" sz="600" b="0" i="0" u="none" strike="noStrike">
                          <a:solidFill>
                            <a:srgbClr val="006100"/>
                          </a:solidFill>
                          <a:effectLst/>
                          <a:latin typeface="Calibri" panose="020F0502020204030204" pitchFamily="34" charset="0"/>
                        </a:rPr>
                        <a:t>45%</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9C6500"/>
                          </a:solidFill>
                          <a:effectLst/>
                          <a:latin typeface="Calibri" panose="020F0502020204030204" pitchFamily="34" charset="0"/>
                        </a:rPr>
                        <a:t>50%</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B9C"/>
                    </a:solidFill>
                  </a:tcPr>
                </a:tc>
                <a:tc>
                  <a:txBody>
                    <a:bodyPr/>
                    <a:lstStyle/>
                    <a:p>
                      <a:pPr algn="r" fontAlgn="b"/>
                      <a:r>
                        <a:rPr lang="en-US" sz="600" b="0" i="0" u="none" strike="noStrike">
                          <a:solidFill>
                            <a:srgbClr val="006100"/>
                          </a:solidFill>
                          <a:effectLst/>
                          <a:latin typeface="Calibri" panose="020F0502020204030204" pitchFamily="34" charset="0"/>
                        </a:rPr>
                        <a:t>5%</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7%</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6%</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23%</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-2%</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1%</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0%</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30%</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29%</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2%</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r>
              <a:tr h="143814">
                <a:tc>
                  <a:txBody>
                    <a:bodyPr/>
                    <a:lstStyle/>
                    <a:p>
                      <a:pPr algn="l" fontAlgn="b"/>
                      <a:r>
                        <a:rPr lang="en-US" sz="600" b="1" i="0" u="none" strike="noStrike">
                          <a:solidFill>
                            <a:schemeClr val="bg1"/>
                          </a:solidFill>
                          <a:effectLst/>
                          <a:latin typeface="Calibri" panose="020F0502020204030204" pitchFamily="34" charset="0"/>
                        </a:rPr>
                        <a:t>annual_inc</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r" fontAlgn="b"/>
                      <a:r>
                        <a:rPr lang="en-US" sz="600" b="0" i="0" u="none" strike="noStrike">
                          <a:solidFill>
                            <a:srgbClr val="006100"/>
                          </a:solidFill>
                          <a:effectLst/>
                          <a:latin typeface="Calibri" panose="020F0502020204030204" pitchFamily="34" charset="0"/>
                        </a:rPr>
                        <a:t>33%</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33%</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33%</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-8%</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33%</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9C0006"/>
                          </a:solidFill>
                          <a:effectLst/>
                          <a:latin typeface="Calibri" panose="020F0502020204030204" pitchFamily="34" charset="0"/>
                        </a:rPr>
                        <a:t>100%</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7CE"/>
                    </a:solidFill>
                  </a:tcPr>
                </a:tc>
                <a:tc>
                  <a:txBody>
                    <a:bodyPr/>
                    <a:lstStyle/>
                    <a:p>
                      <a:pPr algn="r" fontAlgn="b"/>
                      <a:r>
                        <a:rPr lang="en-US" sz="600" b="0" i="0" u="none" strike="noStrike">
                          <a:solidFill>
                            <a:srgbClr val="006100"/>
                          </a:solidFill>
                          <a:effectLst/>
                          <a:latin typeface="Calibri" panose="020F0502020204030204" pitchFamily="34" charset="0"/>
                        </a:rPr>
                        <a:t>-9%</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5%</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4%</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13%</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-1%</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29%</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18%</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22%</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22%</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16%</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16%</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15%</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13%</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2%</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1%</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1%</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9%</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0%</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1%</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0%</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42%</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27%</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-3%</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r>
              <a:tr h="143814">
                <a:tc>
                  <a:txBody>
                    <a:bodyPr/>
                    <a:lstStyle/>
                    <a:p>
                      <a:pPr algn="l" fontAlgn="b"/>
                      <a:r>
                        <a:rPr lang="en-US" sz="600" b="1" i="0" u="none" strike="noStrike">
                          <a:solidFill>
                            <a:schemeClr val="bg1"/>
                          </a:solidFill>
                          <a:effectLst/>
                          <a:latin typeface="Calibri" panose="020F0502020204030204" pitchFamily="34" charset="0"/>
                        </a:rPr>
                        <a:t>dti</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r" fontAlgn="b"/>
                      <a:r>
                        <a:rPr lang="en-US" sz="600" b="0" i="0" u="none" strike="noStrike">
                          <a:solidFill>
                            <a:srgbClr val="006100"/>
                          </a:solidFill>
                          <a:effectLst/>
                          <a:latin typeface="Calibri" panose="020F0502020204030204" pitchFamily="34" charset="0"/>
                        </a:rPr>
                        <a:t>1%</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1%</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1%</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8%</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1%</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-9%</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9C0006"/>
                          </a:solidFill>
                          <a:effectLst/>
                          <a:latin typeface="Calibri" panose="020F0502020204030204" pitchFamily="34" charset="0"/>
                        </a:rPr>
                        <a:t>100%</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7CE"/>
                    </a:solidFill>
                  </a:tcPr>
                </a:tc>
                <a:tc>
                  <a:txBody>
                    <a:bodyPr/>
                    <a:lstStyle/>
                    <a:p>
                      <a:pPr algn="r" fontAlgn="b"/>
                      <a:r>
                        <a:rPr lang="en-US" sz="600" b="0" i="0" u="none" strike="noStrike">
                          <a:solidFill>
                            <a:srgbClr val="006100"/>
                          </a:solidFill>
                          <a:effectLst/>
                          <a:latin typeface="Calibri" panose="020F0502020204030204" pitchFamily="34" charset="0"/>
                        </a:rPr>
                        <a:t>-1%</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0%</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13%</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-3%</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6%</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10%</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4%</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4%</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-3%</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-3%</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-4%</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1%</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0%</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0%</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0%</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-3%</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0%</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0%</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0%</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-1%</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3%</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1%</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r>
              <a:tr h="143814">
                <a:tc>
                  <a:txBody>
                    <a:bodyPr/>
                    <a:lstStyle/>
                    <a:p>
                      <a:pPr algn="l" fontAlgn="b"/>
                      <a:r>
                        <a:rPr lang="en-US" sz="600" b="1" i="0" u="none" strike="noStrike">
                          <a:solidFill>
                            <a:schemeClr val="bg1"/>
                          </a:solidFill>
                          <a:effectLst/>
                          <a:latin typeface="Calibri" panose="020F0502020204030204" pitchFamily="34" charset="0"/>
                        </a:rPr>
                        <a:t>delinq_2yrs</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r" fontAlgn="b"/>
                      <a:r>
                        <a:rPr lang="en-US" sz="600" b="0" i="0" u="none" strike="noStrike">
                          <a:solidFill>
                            <a:srgbClr val="006100"/>
                          </a:solidFill>
                          <a:effectLst/>
                          <a:latin typeface="Calibri" panose="020F0502020204030204" pitchFamily="34" charset="0"/>
                        </a:rPr>
                        <a:t>0%</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0%</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0%</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5%</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0%</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5%</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-1%</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9C0006"/>
                          </a:solidFill>
                          <a:effectLst/>
                          <a:latin typeface="Calibri" panose="020F0502020204030204" pitchFamily="34" charset="0"/>
                        </a:rPr>
                        <a:t>100%</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7CE"/>
                    </a:solidFill>
                  </a:tcPr>
                </a:tc>
                <a:tc>
                  <a:txBody>
                    <a:bodyPr/>
                    <a:lstStyle/>
                    <a:p>
                      <a:pPr algn="r" fontAlgn="b"/>
                      <a:r>
                        <a:rPr lang="en-US" sz="600" b="0" i="0" u="none" strike="noStrike">
                          <a:solidFill>
                            <a:srgbClr val="006100"/>
                          </a:solidFill>
                          <a:effectLst/>
                          <a:latin typeface="Calibri" panose="020F0502020204030204" pitchFamily="34" charset="0"/>
                        </a:rPr>
                        <a:t>3%</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5%</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-2%</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-3%</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12%</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2%</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2%</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-2%</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-2%</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-3%</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1%</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2%</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0%</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0%</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-2%</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6%</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13%</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0%</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6%</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-4%</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0%</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r>
              <a:tr h="143814">
                <a:tc>
                  <a:txBody>
                    <a:bodyPr/>
                    <a:lstStyle/>
                    <a:p>
                      <a:pPr algn="l" fontAlgn="b"/>
                      <a:r>
                        <a:rPr lang="en-US" sz="600" b="1" i="0" u="none" strike="noStrike">
                          <a:solidFill>
                            <a:schemeClr val="bg1"/>
                          </a:solidFill>
                          <a:effectLst/>
                          <a:latin typeface="Calibri" panose="020F0502020204030204" pitchFamily="34" charset="0"/>
                        </a:rPr>
                        <a:t>inq_last_6mths</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r" fontAlgn="b"/>
                      <a:r>
                        <a:rPr lang="en-US" sz="600" b="0" i="0" u="none" strike="noStrike">
                          <a:solidFill>
                            <a:srgbClr val="006100"/>
                          </a:solidFill>
                          <a:effectLst/>
                          <a:latin typeface="Calibri" panose="020F0502020204030204" pitchFamily="34" charset="0"/>
                        </a:rPr>
                        <a:t>-3%</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-3%</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-3%</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24%</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1%</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4%</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0%</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3%</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9C0006"/>
                          </a:solidFill>
                          <a:effectLst/>
                          <a:latin typeface="Calibri" panose="020F0502020204030204" pitchFamily="34" charset="0"/>
                        </a:rPr>
                        <a:t>100%</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7CE"/>
                    </a:solidFill>
                  </a:tcPr>
                </a:tc>
                <a:tc>
                  <a:txBody>
                    <a:bodyPr/>
                    <a:lstStyle/>
                    <a:p>
                      <a:pPr algn="r" fontAlgn="b"/>
                      <a:r>
                        <a:rPr lang="en-US" sz="600" b="0" i="0" u="none" strike="noStrike">
                          <a:solidFill>
                            <a:srgbClr val="006100"/>
                          </a:solidFill>
                          <a:effectLst/>
                          <a:latin typeface="Calibri" panose="020F0502020204030204" pitchFamily="34" charset="0"/>
                        </a:rPr>
                        <a:t>13%</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7%</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-2%</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15%</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-9%</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-9%</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8%</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8%</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6%</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9%</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2%</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4%</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3%</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6%</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1%</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0%</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0%</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3%</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1%</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7%</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r>
              <a:tr h="143814">
                <a:tc>
                  <a:txBody>
                    <a:bodyPr/>
                    <a:lstStyle/>
                    <a:p>
                      <a:pPr algn="l" fontAlgn="b"/>
                      <a:r>
                        <a:rPr lang="en-US" sz="600" b="1" i="0" u="none" strike="noStrike">
                          <a:solidFill>
                            <a:schemeClr val="bg1"/>
                          </a:solidFill>
                          <a:effectLst/>
                          <a:latin typeface="Calibri" panose="020F0502020204030204" pitchFamily="34" charset="0"/>
                        </a:rPr>
                        <a:t>open_acc</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r" fontAlgn="b"/>
                      <a:r>
                        <a:rPr lang="en-US" sz="600" b="0" i="0" u="none" strike="noStrike">
                          <a:solidFill>
                            <a:srgbClr val="006100"/>
                          </a:solidFill>
                          <a:effectLst/>
                          <a:latin typeface="Calibri" panose="020F0502020204030204" pitchFamily="34" charset="0"/>
                        </a:rPr>
                        <a:t>19%</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19%</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19%</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-2%</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18%</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13%</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13%</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5%</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13%</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9C0006"/>
                          </a:solidFill>
                          <a:effectLst/>
                          <a:latin typeface="Calibri" panose="020F0502020204030204" pitchFamily="34" charset="0"/>
                        </a:rPr>
                        <a:t>100%</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7CE"/>
                    </a:solidFill>
                  </a:tcPr>
                </a:tc>
                <a:tc>
                  <a:txBody>
                    <a:bodyPr/>
                    <a:lstStyle/>
                    <a:p>
                      <a:pPr algn="r" fontAlgn="b"/>
                      <a:r>
                        <a:rPr lang="en-US" sz="600" b="0" i="0" u="none" strike="noStrike">
                          <a:solidFill>
                            <a:srgbClr val="006100"/>
                          </a:solidFill>
                          <a:effectLst/>
                          <a:latin typeface="Calibri" panose="020F0502020204030204" pitchFamily="34" charset="0"/>
                        </a:rPr>
                        <a:t>-3%</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22%</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9C6500"/>
                          </a:solidFill>
                          <a:effectLst/>
                          <a:latin typeface="Calibri" panose="020F0502020204030204" pitchFamily="34" charset="0"/>
                        </a:rPr>
                        <a:t>69%</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B9C"/>
                    </a:solidFill>
                  </a:tcPr>
                </a:tc>
                <a:tc>
                  <a:txBody>
                    <a:bodyPr/>
                    <a:lstStyle/>
                    <a:p>
                      <a:pPr algn="r" fontAlgn="b"/>
                      <a:r>
                        <a:rPr lang="en-US" sz="600" b="0" i="0" u="none" strike="noStrike">
                          <a:solidFill>
                            <a:srgbClr val="006100"/>
                          </a:solidFill>
                          <a:effectLst/>
                          <a:latin typeface="Calibri" panose="020F0502020204030204" pitchFamily="34" charset="0"/>
                        </a:rPr>
                        <a:t>15%</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15%</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5%</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5%</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4%</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7%</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0%</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0%</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1%</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3%</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1%</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2%</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0%</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24%</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33%</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-1%</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r>
              <a:tr h="143814">
                <a:tc>
                  <a:txBody>
                    <a:bodyPr/>
                    <a:lstStyle/>
                    <a:p>
                      <a:pPr algn="l" fontAlgn="b"/>
                      <a:r>
                        <a:rPr lang="en-US" sz="600" b="1" i="0" u="none" strike="noStrike">
                          <a:solidFill>
                            <a:schemeClr val="bg1"/>
                          </a:solidFill>
                          <a:effectLst/>
                          <a:latin typeface="Calibri" panose="020F0502020204030204" pitchFamily="34" charset="0"/>
                        </a:rPr>
                        <a:t>pub_rec</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r" fontAlgn="b"/>
                      <a:r>
                        <a:rPr lang="en-US" sz="600" b="0" i="0" u="none" strike="noStrike">
                          <a:solidFill>
                            <a:srgbClr val="006100"/>
                          </a:solidFill>
                          <a:effectLst/>
                          <a:latin typeface="Calibri" panose="020F0502020204030204" pitchFamily="34" charset="0"/>
                        </a:rPr>
                        <a:t>-9%</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-9%</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-9%</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5%</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-8%</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-1%</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-3%</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-2%</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7%</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-3%</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9C0006"/>
                          </a:solidFill>
                          <a:effectLst/>
                          <a:latin typeface="Calibri" panose="020F0502020204030204" pitchFamily="34" charset="0"/>
                        </a:rPr>
                        <a:t>100%</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7CE"/>
                    </a:solidFill>
                  </a:tcPr>
                </a:tc>
                <a:tc>
                  <a:txBody>
                    <a:bodyPr/>
                    <a:lstStyle/>
                    <a:p>
                      <a:pPr algn="r" fontAlgn="b"/>
                      <a:r>
                        <a:rPr lang="en-US" sz="600" b="0" i="0" u="none" strike="noStrike">
                          <a:solidFill>
                            <a:srgbClr val="006100"/>
                          </a:solidFill>
                          <a:effectLst/>
                          <a:latin typeface="Calibri" panose="020F0502020204030204" pitchFamily="34" charset="0"/>
                        </a:rPr>
                        <a:t>-11%</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1%</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-3%</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-3%</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-8%</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-8%</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-7%</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-6%</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-1%</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-1%</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-1%</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-3%</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2%</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0%</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1%</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-8%</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-10%</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-1%</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r>
              <a:tr h="143814">
                <a:tc>
                  <a:txBody>
                    <a:bodyPr/>
                    <a:lstStyle/>
                    <a:p>
                      <a:pPr algn="l" fontAlgn="b"/>
                      <a:r>
                        <a:rPr lang="en-US" sz="600" b="1" i="0" u="none" strike="noStrike">
                          <a:solidFill>
                            <a:schemeClr val="bg1"/>
                          </a:solidFill>
                          <a:effectLst/>
                          <a:latin typeface="Calibri" panose="020F0502020204030204" pitchFamily="34" charset="0"/>
                        </a:rPr>
                        <a:t>revol_bal</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r" fontAlgn="b"/>
                      <a:r>
                        <a:rPr lang="en-US" sz="600" b="0" i="0" u="none" strike="noStrike">
                          <a:solidFill>
                            <a:srgbClr val="006100"/>
                          </a:solidFill>
                          <a:effectLst/>
                          <a:latin typeface="Calibri" panose="020F0502020204030204" pitchFamily="34" charset="0"/>
                        </a:rPr>
                        <a:t>34%</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34%</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34%</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-5%</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32%</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29%</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6%</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-3%</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-2%</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22%</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-11%</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9C0006"/>
                          </a:solidFill>
                          <a:effectLst/>
                          <a:latin typeface="Calibri" panose="020F0502020204030204" pitchFamily="34" charset="0"/>
                        </a:rPr>
                        <a:t>100%</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7CE"/>
                    </a:solidFill>
                  </a:tcPr>
                </a:tc>
                <a:tc>
                  <a:txBody>
                    <a:bodyPr/>
                    <a:lstStyle/>
                    <a:p>
                      <a:pPr algn="r" fontAlgn="b"/>
                      <a:r>
                        <a:rPr lang="en-US" sz="600" b="0" i="0" u="none" strike="noStrike">
                          <a:solidFill>
                            <a:srgbClr val="006100"/>
                          </a:solidFill>
                          <a:effectLst/>
                          <a:latin typeface="Calibri" panose="020F0502020204030204" pitchFamily="34" charset="0"/>
                        </a:rPr>
                        <a:t>18%</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24%</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24%</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14%</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14%</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12%</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14%</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0%</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1%</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1%</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6%</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-2%</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0%</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-1%</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44%</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9C0006"/>
                          </a:solidFill>
                          <a:effectLst/>
                          <a:latin typeface="Calibri" panose="020F0502020204030204" pitchFamily="34" charset="0"/>
                        </a:rPr>
                        <a:t>82%</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7CE"/>
                    </a:solidFill>
                  </a:tcPr>
                </a:tc>
                <a:tc>
                  <a:txBody>
                    <a:bodyPr/>
                    <a:lstStyle/>
                    <a:p>
                      <a:pPr algn="r" fontAlgn="b"/>
                      <a:r>
                        <a:rPr lang="en-US" sz="600" b="0" i="0" u="none" strike="noStrike">
                          <a:solidFill>
                            <a:srgbClr val="006100"/>
                          </a:solidFill>
                          <a:effectLst/>
                          <a:latin typeface="Calibri" panose="020F0502020204030204" pitchFamily="34" charset="0"/>
                        </a:rPr>
                        <a:t>-2%</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r>
              <a:tr h="143814">
                <a:tc>
                  <a:txBody>
                    <a:bodyPr/>
                    <a:lstStyle/>
                    <a:p>
                      <a:pPr algn="l" fontAlgn="b"/>
                      <a:r>
                        <a:rPr lang="en-US" sz="600" b="1" i="0" u="none" strike="noStrike">
                          <a:solidFill>
                            <a:schemeClr val="bg1"/>
                          </a:solidFill>
                          <a:effectLst/>
                          <a:latin typeface="Calibri" panose="020F0502020204030204" pitchFamily="34" charset="0"/>
                        </a:rPr>
                        <a:t>total_acc</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r" fontAlgn="b"/>
                      <a:r>
                        <a:rPr lang="en-US" sz="600" b="0" i="0" u="none" strike="noStrike">
                          <a:solidFill>
                            <a:srgbClr val="006100"/>
                          </a:solidFill>
                          <a:effectLst/>
                          <a:latin typeface="Calibri" panose="020F0502020204030204" pitchFamily="34" charset="0"/>
                        </a:rPr>
                        <a:t>22%</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21%</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22%</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-5%</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19%</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18%</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10%</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12%</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15%</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9C6500"/>
                          </a:solidFill>
                          <a:effectLst/>
                          <a:latin typeface="Calibri" panose="020F0502020204030204" pitchFamily="34" charset="0"/>
                        </a:rPr>
                        <a:t>69%</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B9C"/>
                    </a:solidFill>
                  </a:tcPr>
                </a:tc>
                <a:tc>
                  <a:txBody>
                    <a:bodyPr/>
                    <a:lstStyle/>
                    <a:p>
                      <a:pPr algn="r" fontAlgn="b"/>
                      <a:r>
                        <a:rPr lang="en-US" sz="600" b="0" i="0" u="none" strike="noStrike">
                          <a:solidFill>
                            <a:srgbClr val="006100"/>
                          </a:solidFill>
                          <a:effectLst/>
                          <a:latin typeface="Calibri" panose="020F0502020204030204" pitchFamily="34" charset="0"/>
                        </a:rPr>
                        <a:t>1%</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18%</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9C0006"/>
                          </a:solidFill>
                          <a:effectLst/>
                          <a:latin typeface="Calibri" panose="020F0502020204030204" pitchFamily="34" charset="0"/>
                        </a:rPr>
                        <a:t>100%</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7CE"/>
                    </a:solidFill>
                  </a:tcPr>
                </a:tc>
                <a:tc>
                  <a:txBody>
                    <a:bodyPr/>
                    <a:lstStyle/>
                    <a:p>
                      <a:pPr algn="r" fontAlgn="b"/>
                      <a:r>
                        <a:rPr lang="en-US" sz="600" b="0" i="0" u="none" strike="noStrike">
                          <a:solidFill>
                            <a:srgbClr val="006100"/>
                          </a:solidFill>
                          <a:effectLst/>
                          <a:latin typeface="Calibri" panose="020F0502020204030204" pitchFamily="34" charset="0"/>
                        </a:rPr>
                        <a:t>13%</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13%</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12%</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12%</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11%</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9%</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0%</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1%</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1%</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8%</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1%</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3%</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1%</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31%</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26%</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-1%</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r>
              <a:tr h="143814">
                <a:tc>
                  <a:txBody>
                    <a:bodyPr/>
                    <a:lstStyle/>
                    <a:p>
                      <a:pPr algn="l" fontAlgn="b"/>
                      <a:r>
                        <a:rPr lang="en-US" sz="600" b="1" i="0" u="none" strike="noStrike">
                          <a:solidFill>
                            <a:schemeClr val="bg1"/>
                          </a:solidFill>
                          <a:effectLst/>
                          <a:latin typeface="Calibri" panose="020F0502020204030204" pitchFamily="34" charset="0"/>
                        </a:rPr>
                        <a:t>out_prncp</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r" fontAlgn="b"/>
                      <a:r>
                        <a:rPr lang="en-US" sz="600" b="0" i="0" u="none" strike="noStrike">
                          <a:solidFill>
                            <a:srgbClr val="9C6500"/>
                          </a:solidFill>
                          <a:effectLst/>
                          <a:latin typeface="Calibri" panose="020F0502020204030204" pitchFamily="34" charset="0"/>
                        </a:rPr>
                        <a:t>67%</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B9C"/>
                    </a:solidFill>
                  </a:tcPr>
                </a:tc>
                <a:tc>
                  <a:txBody>
                    <a:bodyPr/>
                    <a:lstStyle/>
                    <a:p>
                      <a:pPr algn="r" fontAlgn="b"/>
                      <a:r>
                        <a:rPr lang="en-US" sz="600" b="0" i="0" u="none" strike="noStrike">
                          <a:solidFill>
                            <a:srgbClr val="9C6500"/>
                          </a:solidFill>
                          <a:effectLst/>
                          <a:latin typeface="Calibri" panose="020F0502020204030204" pitchFamily="34" charset="0"/>
                        </a:rPr>
                        <a:t>67%</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B9C"/>
                    </a:solidFill>
                  </a:tcPr>
                </a:tc>
                <a:tc>
                  <a:txBody>
                    <a:bodyPr/>
                    <a:lstStyle/>
                    <a:p>
                      <a:pPr algn="r" fontAlgn="b"/>
                      <a:r>
                        <a:rPr lang="en-US" sz="600" b="0" i="0" u="none" strike="noStrike">
                          <a:solidFill>
                            <a:srgbClr val="9C6500"/>
                          </a:solidFill>
                          <a:effectLst/>
                          <a:latin typeface="Calibri" panose="020F0502020204030204" pitchFamily="34" charset="0"/>
                        </a:rPr>
                        <a:t>67%</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B9C"/>
                    </a:solidFill>
                  </a:tcPr>
                </a:tc>
                <a:tc>
                  <a:txBody>
                    <a:bodyPr/>
                    <a:lstStyle/>
                    <a:p>
                      <a:pPr algn="r" fontAlgn="b"/>
                      <a:r>
                        <a:rPr lang="en-US" sz="600" b="0" i="0" u="none" strike="noStrike">
                          <a:solidFill>
                            <a:srgbClr val="006100"/>
                          </a:solidFill>
                          <a:effectLst/>
                          <a:latin typeface="Calibri" panose="020F0502020204030204" pitchFamily="34" charset="0"/>
                        </a:rPr>
                        <a:t>3%</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9C6500"/>
                          </a:solidFill>
                          <a:effectLst/>
                          <a:latin typeface="Calibri" panose="020F0502020204030204" pitchFamily="34" charset="0"/>
                        </a:rPr>
                        <a:t>56%</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B9C"/>
                    </a:solidFill>
                  </a:tcPr>
                </a:tc>
                <a:tc>
                  <a:txBody>
                    <a:bodyPr/>
                    <a:lstStyle/>
                    <a:p>
                      <a:pPr algn="r" fontAlgn="b"/>
                      <a:r>
                        <a:rPr lang="en-US" sz="600" b="0" i="0" u="none" strike="noStrike">
                          <a:solidFill>
                            <a:srgbClr val="006100"/>
                          </a:solidFill>
                          <a:effectLst/>
                          <a:latin typeface="Calibri" panose="020F0502020204030204" pitchFamily="34" charset="0"/>
                        </a:rPr>
                        <a:t>22%</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4%</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2%</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-9%</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15%</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-3%</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24%</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13%</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9C0006"/>
                          </a:solidFill>
                          <a:effectLst/>
                          <a:latin typeface="Calibri" panose="020F0502020204030204" pitchFamily="34" charset="0"/>
                        </a:rPr>
                        <a:t>100%</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7CE"/>
                    </a:solidFill>
                  </a:tcPr>
                </a:tc>
                <a:tc>
                  <a:txBody>
                    <a:bodyPr/>
                    <a:lstStyle/>
                    <a:p>
                      <a:pPr algn="r" fontAlgn="b"/>
                      <a:r>
                        <a:rPr lang="en-US" sz="600" b="0" i="0" u="none" strike="noStrike">
                          <a:solidFill>
                            <a:srgbClr val="9C0006"/>
                          </a:solidFill>
                          <a:effectLst/>
                          <a:latin typeface="Calibri" panose="020F0502020204030204" pitchFamily="34" charset="0"/>
                        </a:rPr>
                        <a:t>100%</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7CE"/>
                    </a:solidFill>
                  </a:tcPr>
                </a:tc>
                <a:tc>
                  <a:txBody>
                    <a:bodyPr/>
                    <a:lstStyle/>
                    <a:p>
                      <a:pPr algn="r" fontAlgn="b"/>
                      <a:r>
                        <a:rPr lang="en-US" sz="600" b="0" i="0" u="none" strike="noStrike">
                          <a:solidFill>
                            <a:srgbClr val="006100"/>
                          </a:solidFill>
                          <a:effectLst/>
                          <a:latin typeface="Calibri" panose="020F0502020204030204" pitchFamily="34" charset="0"/>
                        </a:rPr>
                        <a:t>-27%</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-27%</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-35%</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15%</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-2%</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-12%</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-9%</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-35%</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1%</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1%</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0%</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21%</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22%</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-18%</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r>
              <a:tr h="143814">
                <a:tc>
                  <a:txBody>
                    <a:bodyPr/>
                    <a:lstStyle/>
                    <a:p>
                      <a:pPr algn="l" fontAlgn="b"/>
                      <a:r>
                        <a:rPr lang="en-US" sz="600" b="1" i="0" u="none" strike="noStrike">
                          <a:solidFill>
                            <a:schemeClr val="bg1"/>
                          </a:solidFill>
                          <a:effectLst/>
                          <a:latin typeface="Calibri" panose="020F0502020204030204" pitchFamily="34" charset="0"/>
                        </a:rPr>
                        <a:t>out_prncp_inv</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r" fontAlgn="b"/>
                      <a:r>
                        <a:rPr lang="en-US" sz="600" b="0" i="0" u="none" strike="noStrike">
                          <a:solidFill>
                            <a:srgbClr val="9C6500"/>
                          </a:solidFill>
                          <a:effectLst/>
                          <a:latin typeface="Calibri" panose="020F0502020204030204" pitchFamily="34" charset="0"/>
                        </a:rPr>
                        <a:t>67%</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B9C"/>
                    </a:solidFill>
                  </a:tcPr>
                </a:tc>
                <a:tc>
                  <a:txBody>
                    <a:bodyPr/>
                    <a:lstStyle/>
                    <a:p>
                      <a:pPr algn="r" fontAlgn="b"/>
                      <a:r>
                        <a:rPr lang="en-US" sz="600" b="0" i="0" u="none" strike="noStrike">
                          <a:solidFill>
                            <a:srgbClr val="9C6500"/>
                          </a:solidFill>
                          <a:effectLst/>
                          <a:latin typeface="Calibri" panose="020F0502020204030204" pitchFamily="34" charset="0"/>
                        </a:rPr>
                        <a:t>67%</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B9C"/>
                    </a:solidFill>
                  </a:tcPr>
                </a:tc>
                <a:tc>
                  <a:txBody>
                    <a:bodyPr/>
                    <a:lstStyle/>
                    <a:p>
                      <a:pPr algn="r" fontAlgn="b"/>
                      <a:r>
                        <a:rPr lang="en-US" sz="600" b="0" i="0" u="none" strike="noStrike">
                          <a:solidFill>
                            <a:srgbClr val="9C6500"/>
                          </a:solidFill>
                          <a:effectLst/>
                          <a:latin typeface="Calibri" panose="020F0502020204030204" pitchFamily="34" charset="0"/>
                        </a:rPr>
                        <a:t>67%</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B9C"/>
                    </a:solidFill>
                  </a:tcPr>
                </a:tc>
                <a:tc>
                  <a:txBody>
                    <a:bodyPr/>
                    <a:lstStyle/>
                    <a:p>
                      <a:pPr algn="r" fontAlgn="b"/>
                      <a:r>
                        <a:rPr lang="en-US" sz="600" b="0" i="0" u="none" strike="noStrike">
                          <a:solidFill>
                            <a:srgbClr val="006100"/>
                          </a:solidFill>
                          <a:effectLst/>
                          <a:latin typeface="Calibri" panose="020F0502020204030204" pitchFamily="34" charset="0"/>
                        </a:rPr>
                        <a:t>3%</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9C6500"/>
                          </a:solidFill>
                          <a:effectLst/>
                          <a:latin typeface="Calibri" panose="020F0502020204030204" pitchFamily="34" charset="0"/>
                        </a:rPr>
                        <a:t>56%</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B9C"/>
                    </a:solidFill>
                  </a:tcPr>
                </a:tc>
                <a:tc>
                  <a:txBody>
                    <a:bodyPr/>
                    <a:lstStyle/>
                    <a:p>
                      <a:pPr algn="r" fontAlgn="b"/>
                      <a:r>
                        <a:rPr lang="en-US" sz="600" b="0" i="0" u="none" strike="noStrike">
                          <a:solidFill>
                            <a:srgbClr val="006100"/>
                          </a:solidFill>
                          <a:effectLst/>
                          <a:latin typeface="Calibri" panose="020F0502020204030204" pitchFamily="34" charset="0"/>
                        </a:rPr>
                        <a:t>22%</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4%</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2%</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-9%</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15%</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-3%</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24%</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13%</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9C0006"/>
                          </a:solidFill>
                          <a:effectLst/>
                          <a:latin typeface="Calibri" panose="020F0502020204030204" pitchFamily="34" charset="0"/>
                        </a:rPr>
                        <a:t>100%</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7CE"/>
                    </a:solidFill>
                  </a:tcPr>
                </a:tc>
                <a:tc>
                  <a:txBody>
                    <a:bodyPr/>
                    <a:lstStyle/>
                    <a:p>
                      <a:pPr algn="r" fontAlgn="b"/>
                      <a:r>
                        <a:rPr lang="en-US" sz="600" b="0" i="0" u="none" strike="noStrike">
                          <a:solidFill>
                            <a:srgbClr val="9C0006"/>
                          </a:solidFill>
                          <a:effectLst/>
                          <a:latin typeface="Calibri" panose="020F0502020204030204" pitchFamily="34" charset="0"/>
                        </a:rPr>
                        <a:t>100%</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7CE"/>
                    </a:solidFill>
                  </a:tcPr>
                </a:tc>
                <a:tc>
                  <a:txBody>
                    <a:bodyPr/>
                    <a:lstStyle/>
                    <a:p>
                      <a:pPr algn="r" fontAlgn="b"/>
                      <a:r>
                        <a:rPr lang="en-US" sz="600" b="0" i="0" u="none" strike="noStrike">
                          <a:solidFill>
                            <a:srgbClr val="006100"/>
                          </a:solidFill>
                          <a:effectLst/>
                          <a:latin typeface="Calibri" panose="020F0502020204030204" pitchFamily="34" charset="0"/>
                        </a:rPr>
                        <a:t>-27%</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-27%</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-35%</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15%</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-2%</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-12%</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-9%</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-35%</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1%</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1%</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0%</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21%</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22%</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-18%</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r>
              <a:tr h="143814">
                <a:tc>
                  <a:txBody>
                    <a:bodyPr/>
                    <a:lstStyle/>
                    <a:p>
                      <a:pPr algn="l" fontAlgn="b"/>
                      <a:r>
                        <a:rPr lang="en-US" sz="600" b="1" i="0" u="none" strike="noStrike">
                          <a:solidFill>
                            <a:schemeClr val="bg1"/>
                          </a:solidFill>
                          <a:effectLst/>
                          <a:latin typeface="Calibri" panose="020F0502020204030204" pitchFamily="34" charset="0"/>
                        </a:rPr>
                        <a:t>total_pymnt</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r" fontAlgn="b"/>
                      <a:r>
                        <a:rPr lang="en-US" sz="600" b="0" i="0" u="none" strike="noStrike">
                          <a:solidFill>
                            <a:srgbClr val="006100"/>
                          </a:solidFill>
                          <a:effectLst/>
                          <a:latin typeface="Calibri" panose="020F0502020204030204" pitchFamily="34" charset="0"/>
                        </a:rPr>
                        <a:t>47%</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47%</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47%</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17%</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9C6500"/>
                          </a:solidFill>
                          <a:effectLst/>
                          <a:latin typeface="Calibri" panose="020F0502020204030204" pitchFamily="34" charset="0"/>
                        </a:rPr>
                        <a:t>52%</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B9C"/>
                    </a:solidFill>
                  </a:tcPr>
                </a:tc>
                <a:tc>
                  <a:txBody>
                    <a:bodyPr/>
                    <a:lstStyle/>
                    <a:p>
                      <a:pPr algn="r" fontAlgn="b"/>
                      <a:r>
                        <a:rPr lang="en-US" sz="600" b="0" i="0" u="none" strike="noStrike">
                          <a:solidFill>
                            <a:srgbClr val="006100"/>
                          </a:solidFill>
                          <a:effectLst/>
                          <a:latin typeface="Calibri" panose="020F0502020204030204" pitchFamily="34" charset="0"/>
                        </a:rPr>
                        <a:t>16%</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-3%</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-2%</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8%</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5%</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-8%</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14%</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12%</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-27%</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-27%</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9C0006"/>
                          </a:solidFill>
                          <a:effectLst/>
                          <a:latin typeface="Calibri" panose="020F0502020204030204" pitchFamily="34" charset="0"/>
                        </a:rPr>
                        <a:t>100%</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7CE"/>
                    </a:solidFill>
                  </a:tcPr>
                </a:tc>
                <a:tc>
                  <a:txBody>
                    <a:bodyPr/>
                    <a:lstStyle/>
                    <a:p>
                      <a:pPr algn="r" fontAlgn="b"/>
                      <a:r>
                        <a:rPr lang="en-US" sz="600" b="0" i="0" u="none" strike="noStrike">
                          <a:solidFill>
                            <a:srgbClr val="9C0006"/>
                          </a:solidFill>
                          <a:effectLst/>
                          <a:latin typeface="Calibri" panose="020F0502020204030204" pitchFamily="34" charset="0"/>
                        </a:rPr>
                        <a:t>100%</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7CE"/>
                    </a:solidFill>
                  </a:tcPr>
                </a:tc>
                <a:tc>
                  <a:txBody>
                    <a:bodyPr/>
                    <a:lstStyle/>
                    <a:p>
                      <a:pPr algn="r" fontAlgn="b"/>
                      <a:r>
                        <a:rPr lang="en-US" sz="600" b="0" i="0" u="none" strike="noStrike">
                          <a:solidFill>
                            <a:srgbClr val="9C0006"/>
                          </a:solidFill>
                          <a:effectLst/>
                          <a:latin typeface="Calibri" panose="020F0502020204030204" pitchFamily="34" charset="0"/>
                        </a:rPr>
                        <a:t>97%</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7CE"/>
                    </a:solidFill>
                  </a:tcPr>
                </a:tc>
                <a:tc>
                  <a:txBody>
                    <a:bodyPr/>
                    <a:lstStyle/>
                    <a:p>
                      <a:pPr algn="r" fontAlgn="b"/>
                      <a:r>
                        <a:rPr lang="en-US" sz="600" b="0" i="0" u="none" strike="noStrike">
                          <a:solidFill>
                            <a:srgbClr val="9C6500"/>
                          </a:solidFill>
                          <a:effectLst/>
                          <a:latin typeface="Calibri" panose="020F0502020204030204" pitchFamily="34" charset="0"/>
                        </a:rPr>
                        <a:t>66%</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B9C"/>
                    </a:solidFill>
                  </a:tcPr>
                </a:tc>
                <a:tc>
                  <a:txBody>
                    <a:bodyPr/>
                    <a:lstStyle/>
                    <a:p>
                      <a:pPr algn="r" fontAlgn="b"/>
                      <a:r>
                        <a:rPr lang="en-US" sz="600" b="0" i="0" u="none" strike="noStrike">
                          <a:solidFill>
                            <a:srgbClr val="006100"/>
                          </a:solidFill>
                          <a:effectLst/>
                          <a:latin typeface="Calibri" panose="020F0502020204030204" pitchFamily="34" charset="0"/>
                        </a:rPr>
                        <a:t>5%</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3%</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4%</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9C6500"/>
                          </a:solidFill>
                          <a:effectLst/>
                          <a:latin typeface="Calibri" panose="020F0502020204030204" pitchFamily="34" charset="0"/>
                        </a:rPr>
                        <a:t>68%</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B9C"/>
                    </a:solidFill>
                  </a:tcPr>
                </a:tc>
                <a:tc>
                  <a:txBody>
                    <a:bodyPr/>
                    <a:lstStyle/>
                    <a:p>
                      <a:pPr algn="r" fontAlgn="b"/>
                      <a:r>
                        <a:rPr lang="en-US" sz="600" b="0" i="0" u="none" strike="noStrike">
                          <a:solidFill>
                            <a:srgbClr val="006100"/>
                          </a:solidFill>
                          <a:effectLst/>
                          <a:latin typeface="Calibri" panose="020F0502020204030204" pitchFamily="34" charset="0"/>
                        </a:rPr>
                        <a:t>-4%</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-1%</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0%</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17%</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12%</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-3%</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r>
              <a:tr h="143814">
                <a:tc>
                  <a:txBody>
                    <a:bodyPr/>
                    <a:lstStyle/>
                    <a:p>
                      <a:pPr algn="l" fontAlgn="b"/>
                      <a:r>
                        <a:rPr lang="en-US" sz="600" b="1" i="0" u="none" strike="noStrike">
                          <a:solidFill>
                            <a:schemeClr val="bg1"/>
                          </a:solidFill>
                          <a:effectLst/>
                          <a:latin typeface="Calibri" panose="020F0502020204030204" pitchFamily="34" charset="0"/>
                        </a:rPr>
                        <a:t>total_pymnt_inv</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r" fontAlgn="b"/>
                      <a:r>
                        <a:rPr lang="en-US" sz="600" b="0" i="0" u="none" strike="noStrike">
                          <a:solidFill>
                            <a:srgbClr val="006100"/>
                          </a:solidFill>
                          <a:effectLst/>
                          <a:latin typeface="Calibri" panose="020F0502020204030204" pitchFamily="34" charset="0"/>
                        </a:rPr>
                        <a:t>47%</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47%</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47%</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17%</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9C6500"/>
                          </a:solidFill>
                          <a:effectLst/>
                          <a:latin typeface="Calibri" panose="020F0502020204030204" pitchFamily="34" charset="0"/>
                        </a:rPr>
                        <a:t>52%</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B9C"/>
                    </a:solidFill>
                  </a:tcPr>
                </a:tc>
                <a:tc>
                  <a:txBody>
                    <a:bodyPr/>
                    <a:lstStyle/>
                    <a:p>
                      <a:pPr algn="r" fontAlgn="b"/>
                      <a:r>
                        <a:rPr lang="en-US" sz="600" b="0" i="0" u="none" strike="noStrike">
                          <a:solidFill>
                            <a:srgbClr val="006100"/>
                          </a:solidFill>
                          <a:effectLst/>
                          <a:latin typeface="Calibri" panose="020F0502020204030204" pitchFamily="34" charset="0"/>
                        </a:rPr>
                        <a:t>16%</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-3%</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-2%</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8%</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5%</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-8%</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14%</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12%</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-27%</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-27%</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9C0006"/>
                          </a:solidFill>
                          <a:effectLst/>
                          <a:latin typeface="Calibri" panose="020F0502020204030204" pitchFamily="34" charset="0"/>
                        </a:rPr>
                        <a:t>100%</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7CE"/>
                    </a:solidFill>
                  </a:tcPr>
                </a:tc>
                <a:tc>
                  <a:txBody>
                    <a:bodyPr/>
                    <a:lstStyle/>
                    <a:p>
                      <a:pPr algn="r" fontAlgn="b"/>
                      <a:r>
                        <a:rPr lang="en-US" sz="600" b="0" i="0" u="none" strike="noStrike">
                          <a:solidFill>
                            <a:srgbClr val="9C0006"/>
                          </a:solidFill>
                          <a:effectLst/>
                          <a:latin typeface="Calibri" panose="020F0502020204030204" pitchFamily="34" charset="0"/>
                        </a:rPr>
                        <a:t>100%</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7CE"/>
                    </a:solidFill>
                  </a:tcPr>
                </a:tc>
                <a:tc>
                  <a:txBody>
                    <a:bodyPr/>
                    <a:lstStyle/>
                    <a:p>
                      <a:pPr algn="r" fontAlgn="b"/>
                      <a:r>
                        <a:rPr lang="en-US" sz="600" b="0" i="0" u="none" strike="noStrike">
                          <a:solidFill>
                            <a:srgbClr val="9C0006"/>
                          </a:solidFill>
                          <a:effectLst/>
                          <a:latin typeface="Calibri" panose="020F0502020204030204" pitchFamily="34" charset="0"/>
                        </a:rPr>
                        <a:t>97%</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7CE"/>
                    </a:solidFill>
                  </a:tcPr>
                </a:tc>
                <a:tc>
                  <a:txBody>
                    <a:bodyPr/>
                    <a:lstStyle/>
                    <a:p>
                      <a:pPr algn="r" fontAlgn="b"/>
                      <a:r>
                        <a:rPr lang="en-US" sz="600" b="0" i="0" u="none" strike="noStrike">
                          <a:solidFill>
                            <a:srgbClr val="9C6500"/>
                          </a:solidFill>
                          <a:effectLst/>
                          <a:latin typeface="Calibri" panose="020F0502020204030204" pitchFamily="34" charset="0"/>
                        </a:rPr>
                        <a:t>66%</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B9C"/>
                    </a:solidFill>
                  </a:tcPr>
                </a:tc>
                <a:tc>
                  <a:txBody>
                    <a:bodyPr/>
                    <a:lstStyle/>
                    <a:p>
                      <a:pPr algn="r" fontAlgn="b"/>
                      <a:r>
                        <a:rPr lang="en-US" sz="600" b="0" i="0" u="none" strike="noStrike">
                          <a:solidFill>
                            <a:srgbClr val="006100"/>
                          </a:solidFill>
                          <a:effectLst/>
                          <a:latin typeface="Calibri" panose="020F0502020204030204" pitchFamily="34" charset="0"/>
                        </a:rPr>
                        <a:t>5%</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3%</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4%</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9C6500"/>
                          </a:solidFill>
                          <a:effectLst/>
                          <a:latin typeface="Calibri" panose="020F0502020204030204" pitchFamily="34" charset="0"/>
                        </a:rPr>
                        <a:t>68%</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B9C"/>
                    </a:solidFill>
                  </a:tcPr>
                </a:tc>
                <a:tc>
                  <a:txBody>
                    <a:bodyPr/>
                    <a:lstStyle/>
                    <a:p>
                      <a:pPr algn="r" fontAlgn="b"/>
                      <a:r>
                        <a:rPr lang="en-US" sz="600" b="0" i="0" u="none" strike="noStrike">
                          <a:solidFill>
                            <a:srgbClr val="006100"/>
                          </a:solidFill>
                          <a:effectLst/>
                          <a:latin typeface="Calibri" panose="020F0502020204030204" pitchFamily="34" charset="0"/>
                        </a:rPr>
                        <a:t>-4%</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-1%</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0%</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17%</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12%</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-3%</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r>
              <a:tr h="143814">
                <a:tc>
                  <a:txBody>
                    <a:bodyPr/>
                    <a:lstStyle/>
                    <a:p>
                      <a:pPr algn="l" fontAlgn="b"/>
                      <a:r>
                        <a:rPr lang="en-US" sz="600" b="1" i="0" u="none" strike="noStrike">
                          <a:solidFill>
                            <a:schemeClr val="bg1"/>
                          </a:solidFill>
                          <a:effectLst/>
                          <a:latin typeface="Calibri" panose="020F0502020204030204" pitchFamily="34" charset="0"/>
                        </a:rPr>
                        <a:t>total_rec_prncp</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r" fontAlgn="b"/>
                      <a:r>
                        <a:rPr lang="en-US" sz="600" b="0" i="0" u="none" strike="noStrike">
                          <a:solidFill>
                            <a:srgbClr val="006100"/>
                          </a:solidFill>
                          <a:effectLst/>
                          <a:latin typeface="Calibri" panose="020F0502020204030204" pitchFamily="34" charset="0"/>
                        </a:rPr>
                        <a:t>38%</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38%</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38%</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6%</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45%</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15%</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-4%</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-3%</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6%</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4%</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-7%</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12%</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11%</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-35%</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-35%</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9C0006"/>
                          </a:solidFill>
                          <a:effectLst/>
                          <a:latin typeface="Calibri" panose="020F0502020204030204" pitchFamily="34" charset="0"/>
                        </a:rPr>
                        <a:t>97%</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7CE"/>
                    </a:solidFill>
                  </a:tcPr>
                </a:tc>
                <a:tc>
                  <a:txBody>
                    <a:bodyPr/>
                    <a:lstStyle/>
                    <a:p>
                      <a:pPr algn="r" fontAlgn="b"/>
                      <a:r>
                        <a:rPr lang="en-US" sz="600" b="0" i="0" u="none" strike="noStrike">
                          <a:solidFill>
                            <a:srgbClr val="9C0006"/>
                          </a:solidFill>
                          <a:effectLst/>
                          <a:latin typeface="Calibri" panose="020F0502020204030204" pitchFamily="34" charset="0"/>
                        </a:rPr>
                        <a:t>97%</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7CE"/>
                    </a:solidFill>
                  </a:tcPr>
                </a:tc>
                <a:tc>
                  <a:txBody>
                    <a:bodyPr/>
                    <a:lstStyle/>
                    <a:p>
                      <a:pPr algn="r" fontAlgn="b"/>
                      <a:r>
                        <a:rPr lang="en-US" sz="600" b="0" i="0" u="none" strike="noStrike">
                          <a:solidFill>
                            <a:srgbClr val="9C0006"/>
                          </a:solidFill>
                          <a:effectLst/>
                          <a:latin typeface="Calibri" panose="020F0502020204030204" pitchFamily="34" charset="0"/>
                        </a:rPr>
                        <a:t>100%</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7CE"/>
                    </a:solidFill>
                  </a:tcPr>
                </a:tc>
                <a:tc>
                  <a:txBody>
                    <a:bodyPr/>
                    <a:lstStyle/>
                    <a:p>
                      <a:pPr algn="r" fontAlgn="b"/>
                      <a:r>
                        <a:rPr lang="en-US" sz="600" b="0" i="0" u="none" strike="noStrike">
                          <a:solidFill>
                            <a:srgbClr val="006100"/>
                          </a:solidFill>
                          <a:effectLst/>
                          <a:latin typeface="Calibri" panose="020F0502020204030204" pitchFamily="34" charset="0"/>
                        </a:rPr>
                        <a:t>46%</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3%</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-4%</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-2%</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9C6500"/>
                          </a:solidFill>
                          <a:effectLst/>
                          <a:latin typeface="Calibri" panose="020F0502020204030204" pitchFamily="34" charset="0"/>
                        </a:rPr>
                        <a:t>77%</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B9C"/>
                    </a:solidFill>
                  </a:tcPr>
                </a:tc>
                <a:tc>
                  <a:txBody>
                    <a:bodyPr/>
                    <a:lstStyle/>
                    <a:p>
                      <a:pPr algn="r" fontAlgn="b"/>
                      <a:r>
                        <a:rPr lang="en-US" sz="600" b="0" i="0" u="none" strike="noStrike">
                          <a:solidFill>
                            <a:srgbClr val="006100"/>
                          </a:solidFill>
                          <a:effectLst/>
                          <a:latin typeface="Calibri" panose="020F0502020204030204" pitchFamily="34" charset="0"/>
                        </a:rPr>
                        <a:t>-3%</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-1%</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0%</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16%</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12%</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-8%</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r>
              <a:tr h="143814">
                <a:tc>
                  <a:txBody>
                    <a:bodyPr/>
                    <a:lstStyle/>
                    <a:p>
                      <a:pPr algn="l" fontAlgn="b"/>
                      <a:r>
                        <a:rPr lang="en-US" sz="600" b="1" i="0" u="none" strike="noStrike">
                          <a:solidFill>
                            <a:schemeClr val="bg1"/>
                          </a:solidFill>
                          <a:effectLst/>
                          <a:latin typeface="Calibri" panose="020F0502020204030204" pitchFamily="34" charset="0"/>
                        </a:rPr>
                        <a:t>total_rec_int</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r" fontAlgn="b"/>
                      <a:r>
                        <a:rPr lang="en-US" sz="600" b="0" i="0" u="none" strike="noStrike">
                          <a:solidFill>
                            <a:srgbClr val="9C6500"/>
                          </a:solidFill>
                          <a:effectLst/>
                          <a:latin typeface="Calibri" panose="020F0502020204030204" pitchFamily="34" charset="0"/>
                        </a:rPr>
                        <a:t>53%</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B9C"/>
                    </a:solidFill>
                  </a:tcPr>
                </a:tc>
                <a:tc>
                  <a:txBody>
                    <a:bodyPr/>
                    <a:lstStyle/>
                    <a:p>
                      <a:pPr algn="r" fontAlgn="b"/>
                      <a:r>
                        <a:rPr lang="en-US" sz="600" b="0" i="0" u="none" strike="noStrike">
                          <a:solidFill>
                            <a:srgbClr val="9C6500"/>
                          </a:solidFill>
                          <a:effectLst/>
                          <a:latin typeface="Calibri" panose="020F0502020204030204" pitchFamily="34" charset="0"/>
                        </a:rPr>
                        <a:t>53%</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B9C"/>
                    </a:solidFill>
                  </a:tcPr>
                </a:tc>
                <a:tc>
                  <a:txBody>
                    <a:bodyPr/>
                    <a:lstStyle/>
                    <a:p>
                      <a:pPr algn="r" fontAlgn="b"/>
                      <a:r>
                        <a:rPr lang="en-US" sz="600" b="0" i="0" u="none" strike="noStrike">
                          <a:solidFill>
                            <a:srgbClr val="9C6500"/>
                          </a:solidFill>
                          <a:effectLst/>
                          <a:latin typeface="Calibri" panose="020F0502020204030204" pitchFamily="34" charset="0"/>
                        </a:rPr>
                        <a:t>53%</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B9C"/>
                    </a:solidFill>
                  </a:tcPr>
                </a:tc>
                <a:tc>
                  <a:txBody>
                    <a:bodyPr/>
                    <a:lstStyle/>
                    <a:p>
                      <a:pPr algn="r" fontAlgn="b"/>
                      <a:r>
                        <a:rPr lang="en-US" sz="600" b="0" i="0" u="none" strike="noStrike">
                          <a:solidFill>
                            <a:srgbClr val="006100"/>
                          </a:solidFill>
                          <a:effectLst/>
                          <a:latin typeface="Calibri" panose="020F0502020204030204" pitchFamily="34" charset="0"/>
                        </a:rPr>
                        <a:t>45%</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9C6500"/>
                          </a:solidFill>
                          <a:effectLst/>
                          <a:latin typeface="Calibri" panose="020F0502020204030204" pitchFamily="34" charset="0"/>
                        </a:rPr>
                        <a:t>50%</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B9C"/>
                    </a:solidFill>
                  </a:tcPr>
                </a:tc>
                <a:tc>
                  <a:txBody>
                    <a:bodyPr/>
                    <a:lstStyle/>
                    <a:p>
                      <a:pPr algn="r" fontAlgn="b"/>
                      <a:r>
                        <a:rPr lang="en-US" sz="600" b="0" i="0" u="none" strike="noStrike">
                          <a:solidFill>
                            <a:srgbClr val="006100"/>
                          </a:solidFill>
                          <a:effectLst/>
                          <a:latin typeface="Calibri" panose="020F0502020204030204" pitchFamily="34" charset="0"/>
                        </a:rPr>
                        <a:t>13%</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1%</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1%</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9%</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7%</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-6%</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14%</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9%</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15%</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15%</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9C6500"/>
                          </a:solidFill>
                          <a:effectLst/>
                          <a:latin typeface="Calibri" panose="020F0502020204030204" pitchFamily="34" charset="0"/>
                        </a:rPr>
                        <a:t>66%</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B9C"/>
                    </a:solidFill>
                  </a:tcPr>
                </a:tc>
                <a:tc>
                  <a:txBody>
                    <a:bodyPr/>
                    <a:lstStyle/>
                    <a:p>
                      <a:pPr algn="r" fontAlgn="b"/>
                      <a:r>
                        <a:rPr lang="en-US" sz="600" b="0" i="0" u="none" strike="noStrike">
                          <a:solidFill>
                            <a:srgbClr val="9C6500"/>
                          </a:solidFill>
                          <a:effectLst/>
                          <a:latin typeface="Calibri" panose="020F0502020204030204" pitchFamily="34" charset="0"/>
                        </a:rPr>
                        <a:t>66%</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B9C"/>
                    </a:solidFill>
                  </a:tcPr>
                </a:tc>
                <a:tc>
                  <a:txBody>
                    <a:bodyPr/>
                    <a:lstStyle/>
                    <a:p>
                      <a:pPr algn="r" fontAlgn="b"/>
                      <a:r>
                        <a:rPr lang="en-US" sz="600" b="0" i="0" u="none" strike="noStrike">
                          <a:solidFill>
                            <a:srgbClr val="006100"/>
                          </a:solidFill>
                          <a:effectLst/>
                          <a:latin typeface="Calibri" panose="020F0502020204030204" pitchFamily="34" charset="0"/>
                        </a:rPr>
                        <a:t>46%</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9C0006"/>
                          </a:solidFill>
                          <a:effectLst/>
                          <a:latin typeface="Calibri" panose="020F0502020204030204" pitchFamily="34" charset="0"/>
                        </a:rPr>
                        <a:t>100%</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7CE"/>
                    </a:solidFill>
                  </a:tcPr>
                </a:tc>
                <a:tc>
                  <a:txBody>
                    <a:bodyPr/>
                    <a:lstStyle/>
                    <a:p>
                      <a:pPr algn="r" fontAlgn="b"/>
                      <a:r>
                        <a:rPr lang="en-US" sz="600" b="0" i="0" u="none" strike="noStrike">
                          <a:solidFill>
                            <a:srgbClr val="006100"/>
                          </a:solidFill>
                          <a:effectLst/>
                          <a:latin typeface="Calibri" panose="020F0502020204030204" pitchFamily="34" charset="0"/>
                        </a:rPr>
                        <a:t>9%</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6%</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5%</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13%</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-2%</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0%</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0%</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13%</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7%</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6%</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r>
              <a:tr h="143814">
                <a:tc>
                  <a:txBody>
                    <a:bodyPr/>
                    <a:lstStyle/>
                    <a:p>
                      <a:pPr algn="l" fontAlgn="b"/>
                      <a:r>
                        <a:rPr lang="en-US" sz="600" b="1" i="0" u="none" strike="noStrike">
                          <a:solidFill>
                            <a:schemeClr val="bg1"/>
                          </a:solidFill>
                          <a:effectLst/>
                          <a:latin typeface="Calibri" panose="020F0502020204030204" pitchFamily="34" charset="0"/>
                        </a:rPr>
                        <a:t>total_rec_late_fee</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r" fontAlgn="b"/>
                      <a:r>
                        <a:rPr lang="en-US" sz="600" b="0" i="0" u="none" strike="noStrike">
                          <a:solidFill>
                            <a:srgbClr val="006100"/>
                          </a:solidFill>
                          <a:effectLst/>
                          <a:latin typeface="Calibri" panose="020F0502020204030204" pitchFamily="34" charset="0"/>
                        </a:rPr>
                        <a:t>4%</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4%</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4%</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6%</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5%</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2%</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0%</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2%</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2%</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0%</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-1%</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0%</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0%</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-2%</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-2%</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5%</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5%</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3%</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9%</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9C0006"/>
                          </a:solidFill>
                          <a:effectLst/>
                          <a:latin typeface="Calibri" panose="020F0502020204030204" pitchFamily="34" charset="0"/>
                        </a:rPr>
                        <a:t>100%</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7CE"/>
                    </a:solidFill>
                  </a:tcPr>
                </a:tc>
                <a:tc>
                  <a:txBody>
                    <a:bodyPr/>
                    <a:lstStyle/>
                    <a:p>
                      <a:pPr algn="r" fontAlgn="b"/>
                      <a:r>
                        <a:rPr lang="en-US" sz="600" b="0" i="0" u="none" strike="noStrike">
                          <a:solidFill>
                            <a:srgbClr val="006100"/>
                          </a:solidFill>
                          <a:effectLst/>
                          <a:latin typeface="Calibri" panose="020F0502020204030204" pitchFamily="34" charset="0"/>
                        </a:rPr>
                        <a:t>7%</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6%</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-1%</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0%</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0%</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0%</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1%</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-1%</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15%</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r>
              <a:tr h="143814">
                <a:tc>
                  <a:txBody>
                    <a:bodyPr/>
                    <a:lstStyle/>
                    <a:p>
                      <a:pPr algn="l" fontAlgn="b"/>
                      <a:r>
                        <a:rPr lang="en-US" sz="600" b="1" i="0" u="none" strike="noStrike">
                          <a:solidFill>
                            <a:schemeClr val="bg1"/>
                          </a:solidFill>
                          <a:effectLst/>
                          <a:latin typeface="Calibri" panose="020F0502020204030204" pitchFamily="34" charset="0"/>
                        </a:rPr>
                        <a:t>recoveries</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r" fontAlgn="b"/>
                      <a:r>
                        <a:rPr lang="en-US" sz="600" b="0" i="0" u="none" strike="noStrike">
                          <a:solidFill>
                            <a:srgbClr val="006100"/>
                          </a:solidFill>
                          <a:effectLst/>
                          <a:latin typeface="Calibri" panose="020F0502020204030204" pitchFamily="34" charset="0"/>
                        </a:rPr>
                        <a:t>7%</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7%</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7%</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11%</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7%</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1%</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0%</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0%</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4%</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0%</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-1%</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1%</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1%</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-12%</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-12%</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3%</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3%</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-4%</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6%</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7%</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9C0006"/>
                          </a:solidFill>
                          <a:effectLst/>
                          <a:latin typeface="Calibri" panose="020F0502020204030204" pitchFamily="34" charset="0"/>
                        </a:rPr>
                        <a:t>100%</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7CE"/>
                    </a:solidFill>
                  </a:tcPr>
                </a:tc>
                <a:tc>
                  <a:txBody>
                    <a:bodyPr/>
                    <a:lstStyle/>
                    <a:p>
                      <a:pPr algn="r" fontAlgn="b"/>
                      <a:r>
                        <a:rPr lang="en-US" sz="600" b="0" i="0" u="none" strike="noStrike">
                          <a:solidFill>
                            <a:srgbClr val="9C0006"/>
                          </a:solidFill>
                          <a:effectLst/>
                          <a:latin typeface="Calibri" panose="020F0502020204030204" pitchFamily="34" charset="0"/>
                        </a:rPr>
                        <a:t>82%</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7CE"/>
                    </a:solidFill>
                  </a:tcPr>
                </a:tc>
                <a:tc>
                  <a:txBody>
                    <a:bodyPr/>
                    <a:lstStyle/>
                    <a:p>
                      <a:pPr algn="r" fontAlgn="b"/>
                      <a:r>
                        <a:rPr lang="en-US" sz="600" b="0" i="0" u="none" strike="noStrike">
                          <a:solidFill>
                            <a:srgbClr val="006100"/>
                          </a:solidFill>
                          <a:effectLst/>
                          <a:latin typeface="Calibri" panose="020F0502020204030204" pitchFamily="34" charset="0"/>
                        </a:rPr>
                        <a:t>-3%</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0%</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0%</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0%</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0%</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0%</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43%</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r>
              <a:tr h="143814">
                <a:tc>
                  <a:txBody>
                    <a:bodyPr/>
                    <a:lstStyle/>
                    <a:p>
                      <a:pPr algn="l" fontAlgn="b"/>
                      <a:r>
                        <a:rPr lang="en-US" sz="600" b="1" i="0" u="none" strike="noStrike">
                          <a:solidFill>
                            <a:schemeClr val="bg1"/>
                          </a:solidFill>
                          <a:effectLst/>
                          <a:latin typeface="Calibri" panose="020F0502020204030204" pitchFamily="34" charset="0"/>
                        </a:rPr>
                        <a:t>collection_recovery_fee</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r" fontAlgn="b"/>
                      <a:r>
                        <a:rPr lang="en-US" sz="600" b="0" i="0" u="none" strike="noStrike">
                          <a:solidFill>
                            <a:srgbClr val="006100"/>
                          </a:solidFill>
                          <a:effectLst/>
                          <a:latin typeface="Calibri" panose="020F0502020204030204" pitchFamily="34" charset="0"/>
                        </a:rPr>
                        <a:t>6%</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6%</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6%</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8%</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6%</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1%</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0%</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0%</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3%</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1%</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-1%</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1%</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1%</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-9%</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-9%</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4%</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4%</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-2%</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5%</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6%</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9C0006"/>
                          </a:solidFill>
                          <a:effectLst/>
                          <a:latin typeface="Calibri" panose="020F0502020204030204" pitchFamily="34" charset="0"/>
                        </a:rPr>
                        <a:t>82%</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7CE"/>
                    </a:solidFill>
                  </a:tcPr>
                </a:tc>
                <a:tc>
                  <a:txBody>
                    <a:bodyPr/>
                    <a:lstStyle/>
                    <a:p>
                      <a:pPr algn="r" fontAlgn="b"/>
                      <a:r>
                        <a:rPr lang="en-US" sz="600" b="0" i="0" u="none" strike="noStrike">
                          <a:solidFill>
                            <a:srgbClr val="9C0006"/>
                          </a:solidFill>
                          <a:effectLst/>
                          <a:latin typeface="Calibri" panose="020F0502020204030204" pitchFamily="34" charset="0"/>
                        </a:rPr>
                        <a:t>100%</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7CE"/>
                    </a:solidFill>
                  </a:tcPr>
                </a:tc>
                <a:tc>
                  <a:txBody>
                    <a:bodyPr/>
                    <a:lstStyle/>
                    <a:p>
                      <a:pPr algn="r" fontAlgn="b"/>
                      <a:r>
                        <a:rPr lang="en-US" sz="600" b="0" i="0" u="none" strike="noStrike">
                          <a:solidFill>
                            <a:srgbClr val="006100"/>
                          </a:solidFill>
                          <a:effectLst/>
                          <a:latin typeface="Calibri" panose="020F0502020204030204" pitchFamily="34" charset="0"/>
                        </a:rPr>
                        <a:t>-3%</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0%</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0%</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0%</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1%</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0%</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32%</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r>
              <a:tr h="143814">
                <a:tc>
                  <a:txBody>
                    <a:bodyPr/>
                    <a:lstStyle/>
                    <a:p>
                      <a:pPr algn="l" fontAlgn="b"/>
                      <a:r>
                        <a:rPr lang="en-US" sz="600" b="1" i="0" u="none" strike="noStrike">
                          <a:solidFill>
                            <a:schemeClr val="bg1"/>
                          </a:solidFill>
                          <a:effectLst/>
                          <a:latin typeface="Calibri" panose="020F0502020204030204" pitchFamily="34" charset="0"/>
                        </a:rPr>
                        <a:t>last_pymnt_amnt</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r" fontAlgn="b"/>
                      <a:r>
                        <a:rPr lang="en-US" sz="600" b="0" i="0" u="none" strike="noStrike">
                          <a:solidFill>
                            <a:srgbClr val="006100"/>
                          </a:solidFill>
                          <a:effectLst/>
                          <a:latin typeface="Calibri" panose="020F0502020204030204" pitchFamily="34" charset="0"/>
                        </a:rPr>
                        <a:t>22%</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22%</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22%</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10%</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23%</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9%</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-3%</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-2%</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6%</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3%</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-3%</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6%</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8%</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-35%</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-35%</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9C6500"/>
                          </a:solidFill>
                          <a:effectLst/>
                          <a:latin typeface="Calibri" panose="020F0502020204030204" pitchFamily="34" charset="0"/>
                        </a:rPr>
                        <a:t>68%</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B9C"/>
                    </a:solidFill>
                  </a:tcPr>
                </a:tc>
                <a:tc>
                  <a:txBody>
                    <a:bodyPr/>
                    <a:lstStyle/>
                    <a:p>
                      <a:pPr algn="r" fontAlgn="b"/>
                      <a:r>
                        <a:rPr lang="en-US" sz="600" b="0" i="0" u="none" strike="noStrike">
                          <a:solidFill>
                            <a:srgbClr val="9C6500"/>
                          </a:solidFill>
                          <a:effectLst/>
                          <a:latin typeface="Calibri" panose="020F0502020204030204" pitchFamily="34" charset="0"/>
                        </a:rPr>
                        <a:t>68%</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B9C"/>
                    </a:solidFill>
                  </a:tcPr>
                </a:tc>
                <a:tc>
                  <a:txBody>
                    <a:bodyPr/>
                    <a:lstStyle/>
                    <a:p>
                      <a:pPr algn="r" fontAlgn="b"/>
                      <a:r>
                        <a:rPr lang="en-US" sz="600" b="0" i="0" u="none" strike="noStrike">
                          <a:solidFill>
                            <a:srgbClr val="9C6500"/>
                          </a:solidFill>
                          <a:effectLst/>
                          <a:latin typeface="Calibri" panose="020F0502020204030204" pitchFamily="34" charset="0"/>
                        </a:rPr>
                        <a:t>77%</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B9C"/>
                    </a:solidFill>
                  </a:tcPr>
                </a:tc>
                <a:tc>
                  <a:txBody>
                    <a:bodyPr/>
                    <a:lstStyle/>
                    <a:p>
                      <a:pPr algn="r" fontAlgn="b"/>
                      <a:r>
                        <a:rPr lang="en-US" sz="600" b="0" i="0" u="none" strike="noStrike">
                          <a:solidFill>
                            <a:srgbClr val="006100"/>
                          </a:solidFill>
                          <a:effectLst/>
                          <a:latin typeface="Calibri" panose="020F0502020204030204" pitchFamily="34" charset="0"/>
                        </a:rPr>
                        <a:t>13%</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-1%</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-3%</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-3%</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9C0006"/>
                          </a:solidFill>
                          <a:effectLst/>
                          <a:latin typeface="Calibri" panose="020F0502020204030204" pitchFamily="34" charset="0"/>
                        </a:rPr>
                        <a:t>100%</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7CE"/>
                    </a:solidFill>
                  </a:tcPr>
                </a:tc>
                <a:tc>
                  <a:txBody>
                    <a:bodyPr/>
                    <a:lstStyle/>
                    <a:p>
                      <a:pPr algn="r" fontAlgn="b"/>
                      <a:r>
                        <a:rPr lang="en-US" sz="600" b="0" i="0" u="none" strike="noStrike">
                          <a:solidFill>
                            <a:srgbClr val="006100"/>
                          </a:solidFill>
                          <a:effectLst/>
                          <a:latin typeface="Calibri" panose="020F0502020204030204" pitchFamily="34" charset="0"/>
                        </a:rPr>
                        <a:t>-2%</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0%</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0%</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10%</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6%</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-8%</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r>
              <a:tr h="143814">
                <a:tc>
                  <a:txBody>
                    <a:bodyPr/>
                    <a:lstStyle/>
                    <a:p>
                      <a:pPr algn="l" fontAlgn="b"/>
                      <a:r>
                        <a:rPr lang="en-US" sz="600" b="1" i="0" u="none" strike="noStrike">
                          <a:solidFill>
                            <a:schemeClr val="bg1"/>
                          </a:solidFill>
                          <a:effectLst/>
                          <a:latin typeface="Calibri" panose="020F0502020204030204" pitchFamily="34" charset="0"/>
                        </a:rPr>
                        <a:t>collections_12_mths_ex_med</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r" fontAlgn="b"/>
                      <a:r>
                        <a:rPr lang="en-US" sz="600" b="0" i="0" u="none" strike="noStrike">
                          <a:solidFill>
                            <a:srgbClr val="006100"/>
                          </a:solidFill>
                          <a:effectLst/>
                          <a:latin typeface="Calibri" panose="020F0502020204030204" pitchFamily="34" charset="0"/>
                        </a:rPr>
                        <a:t>-2%</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-2%</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-2%</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1%</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-2%</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0%</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0%</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6%</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1%</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1%</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2%</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-2%</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1%</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1%</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1%</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-4%</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-4%</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-3%</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-2%</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0%</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0%</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0%</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-2%</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9C0006"/>
                          </a:solidFill>
                          <a:effectLst/>
                          <a:latin typeface="Calibri" panose="020F0502020204030204" pitchFamily="34" charset="0"/>
                        </a:rPr>
                        <a:t>100%</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7CE"/>
                    </a:solidFill>
                  </a:tcPr>
                </a:tc>
                <a:tc>
                  <a:txBody>
                    <a:bodyPr/>
                    <a:lstStyle/>
                    <a:p>
                      <a:pPr algn="r" fontAlgn="b"/>
                      <a:r>
                        <a:rPr lang="en-US" sz="600" b="0" i="0" u="none" strike="noStrike">
                          <a:solidFill>
                            <a:srgbClr val="006100"/>
                          </a:solidFill>
                          <a:effectLst/>
                          <a:latin typeface="Calibri" panose="020F0502020204030204" pitchFamily="34" charset="0"/>
                        </a:rPr>
                        <a:t>4%</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1%</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-1%</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-2%</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-1%</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r>
              <a:tr h="143814">
                <a:tc>
                  <a:txBody>
                    <a:bodyPr/>
                    <a:lstStyle/>
                    <a:p>
                      <a:pPr algn="l" fontAlgn="b"/>
                      <a:r>
                        <a:rPr lang="en-US" sz="600" b="1" i="0" u="none" strike="noStrike">
                          <a:solidFill>
                            <a:schemeClr val="bg1"/>
                          </a:solidFill>
                          <a:effectLst/>
                          <a:latin typeface="Calibri" panose="020F0502020204030204" pitchFamily="34" charset="0"/>
                        </a:rPr>
                        <a:t>acc_now_delinq</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r" fontAlgn="b"/>
                      <a:r>
                        <a:rPr lang="en-US" sz="600" b="0" i="0" u="none" strike="noStrike">
                          <a:solidFill>
                            <a:srgbClr val="006100"/>
                          </a:solidFill>
                          <a:effectLst/>
                          <a:latin typeface="Calibri" panose="020F0502020204030204" pitchFamily="34" charset="0"/>
                        </a:rPr>
                        <a:t>0%</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0%</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0%</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3%</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1%</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1%</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0%</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13%</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0%</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2%</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0%</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0%</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3%</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1%</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1%</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-1%</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-1%</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-1%</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0%</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0%</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0%</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0%</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0%</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4%</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9C0006"/>
                          </a:solidFill>
                          <a:effectLst/>
                          <a:latin typeface="Calibri" panose="020F0502020204030204" pitchFamily="34" charset="0"/>
                        </a:rPr>
                        <a:t>100%</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7CE"/>
                    </a:solidFill>
                  </a:tcPr>
                </a:tc>
                <a:tc>
                  <a:txBody>
                    <a:bodyPr/>
                    <a:lstStyle/>
                    <a:p>
                      <a:pPr algn="r" fontAlgn="b"/>
                      <a:r>
                        <a:rPr lang="en-US" sz="600" b="0" i="0" u="none" strike="noStrike">
                          <a:solidFill>
                            <a:srgbClr val="006100"/>
                          </a:solidFill>
                          <a:effectLst/>
                          <a:latin typeface="Calibri" panose="020F0502020204030204" pitchFamily="34" charset="0"/>
                        </a:rPr>
                        <a:t>0%</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2%</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1%</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0%</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r>
              <a:tr h="143814">
                <a:tc>
                  <a:txBody>
                    <a:bodyPr/>
                    <a:lstStyle/>
                    <a:p>
                      <a:pPr algn="l" fontAlgn="b"/>
                      <a:r>
                        <a:rPr lang="en-US" sz="600" b="1" i="0" u="none" strike="noStrike">
                          <a:solidFill>
                            <a:schemeClr val="bg1"/>
                          </a:solidFill>
                          <a:effectLst/>
                          <a:latin typeface="Calibri" panose="020F0502020204030204" pitchFamily="34" charset="0"/>
                        </a:rPr>
                        <a:t>tot_coll_amt</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r" fontAlgn="b"/>
                      <a:r>
                        <a:rPr lang="en-US" sz="600" b="0" i="0" u="none" strike="noStrike">
                          <a:solidFill>
                            <a:srgbClr val="006100"/>
                          </a:solidFill>
                          <a:effectLst/>
                          <a:latin typeface="Calibri" panose="020F0502020204030204" pitchFamily="34" charset="0"/>
                        </a:rPr>
                        <a:t>0%</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0%</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0%</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0%</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0%</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0%</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0%</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0%</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0%</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0%</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1%</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-1%</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1%</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0%</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0%</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0%</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0%</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0%</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0%</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0%</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0%</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0%</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0%</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1%</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0%</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9C0006"/>
                          </a:solidFill>
                          <a:effectLst/>
                          <a:latin typeface="Calibri" panose="020F0502020204030204" pitchFamily="34" charset="0"/>
                        </a:rPr>
                        <a:t>100%</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7CE"/>
                    </a:solidFill>
                  </a:tcPr>
                </a:tc>
                <a:tc>
                  <a:txBody>
                    <a:bodyPr/>
                    <a:lstStyle/>
                    <a:p>
                      <a:pPr algn="r" fontAlgn="b"/>
                      <a:r>
                        <a:rPr lang="en-US" sz="600" b="0" i="0" u="none" strike="noStrike">
                          <a:solidFill>
                            <a:srgbClr val="006100"/>
                          </a:solidFill>
                          <a:effectLst/>
                          <a:latin typeface="Calibri" panose="020F0502020204030204" pitchFamily="34" charset="0"/>
                        </a:rPr>
                        <a:t>0%</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-1%</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0%</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r>
              <a:tr h="143814">
                <a:tc>
                  <a:txBody>
                    <a:bodyPr/>
                    <a:lstStyle/>
                    <a:p>
                      <a:pPr algn="l" fontAlgn="b"/>
                      <a:r>
                        <a:rPr lang="en-US" sz="600" b="1" i="0" u="none" strike="noStrike">
                          <a:solidFill>
                            <a:schemeClr val="bg1"/>
                          </a:solidFill>
                          <a:effectLst/>
                          <a:latin typeface="Calibri" panose="020F0502020204030204" pitchFamily="34" charset="0"/>
                        </a:rPr>
                        <a:t>tot_cur_bal</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r" fontAlgn="b"/>
                      <a:r>
                        <a:rPr lang="en-US" sz="600" b="0" i="0" u="none" strike="noStrike">
                          <a:solidFill>
                            <a:srgbClr val="006100"/>
                          </a:solidFill>
                          <a:effectLst/>
                          <a:latin typeface="Calibri" panose="020F0502020204030204" pitchFamily="34" charset="0"/>
                        </a:rPr>
                        <a:t>33%</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33%</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33%</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-9%</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30%</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42%</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-1%</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6%</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3%</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24%</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-8%</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44%</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31%</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21%</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21%</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17%</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17%</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16%</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13%</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1%</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0%</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1%</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10%</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-1%</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2%</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0%</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9C0006"/>
                          </a:solidFill>
                          <a:effectLst/>
                          <a:latin typeface="Calibri" panose="020F0502020204030204" pitchFamily="34" charset="0"/>
                        </a:rPr>
                        <a:t>100%</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7CE"/>
                    </a:solidFill>
                  </a:tcPr>
                </a:tc>
                <a:tc>
                  <a:txBody>
                    <a:bodyPr/>
                    <a:lstStyle/>
                    <a:p>
                      <a:pPr algn="r" fontAlgn="b"/>
                      <a:r>
                        <a:rPr lang="en-US" sz="600" b="0" i="0" u="none" strike="noStrike">
                          <a:solidFill>
                            <a:srgbClr val="006100"/>
                          </a:solidFill>
                          <a:effectLst/>
                          <a:latin typeface="Calibri" panose="020F0502020204030204" pitchFamily="34" charset="0"/>
                        </a:rPr>
                        <a:t>38%</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-4%</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r>
              <a:tr h="143814">
                <a:tc>
                  <a:txBody>
                    <a:bodyPr/>
                    <a:lstStyle/>
                    <a:p>
                      <a:pPr algn="l" fontAlgn="b"/>
                      <a:r>
                        <a:rPr lang="en-US" sz="600" b="1" i="0" u="none" strike="noStrike">
                          <a:solidFill>
                            <a:schemeClr val="bg1"/>
                          </a:solidFill>
                          <a:effectLst/>
                          <a:latin typeface="Calibri" panose="020F0502020204030204" pitchFamily="34" charset="0"/>
                        </a:rPr>
                        <a:t>total_rev_hi_lim</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r" fontAlgn="b"/>
                      <a:r>
                        <a:rPr lang="en-US" sz="600" b="0" i="0" u="none" strike="noStrike">
                          <a:solidFill>
                            <a:srgbClr val="006100"/>
                          </a:solidFill>
                          <a:effectLst/>
                          <a:latin typeface="Calibri" panose="020F0502020204030204" pitchFamily="34" charset="0"/>
                        </a:rPr>
                        <a:t>31%</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31%</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31%</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-17%</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29%</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27%</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3%</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-4%</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1%</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33%</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-10%</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9C0006"/>
                          </a:solidFill>
                          <a:effectLst/>
                          <a:latin typeface="Calibri" panose="020F0502020204030204" pitchFamily="34" charset="0"/>
                        </a:rPr>
                        <a:t>82%</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7CE"/>
                    </a:solidFill>
                  </a:tcPr>
                </a:tc>
                <a:tc>
                  <a:txBody>
                    <a:bodyPr/>
                    <a:lstStyle/>
                    <a:p>
                      <a:pPr algn="r" fontAlgn="b"/>
                      <a:r>
                        <a:rPr lang="en-US" sz="600" b="0" i="0" u="none" strike="noStrike">
                          <a:solidFill>
                            <a:srgbClr val="006100"/>
                          </a:solidFill>
                          <a:effectLst/>
                          <a:latin typeface="Calibri" panose="020F0502020204030204" pitchFamily="34" charset="0"/>
                        </a:rPr>
                        <a:t>26%</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22%</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22%</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12%</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12%</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12%</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7%</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-1%</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0%</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0%</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6%</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-2%</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1%</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-1%</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38%</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9C0006"/>
                          </a:solidFill>
                          <a:effectLst/>
                          <a:latin typeface="Calibri" panose="020F0502020204030204" pitchFamily="34" charset="0"/>
                        </a:rPr>
                        <a:t>100%</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7CE"/>
                    </a:solidFill>
                  </a:tcPr>
                </a:tc>
                <a:tc>
                  <a:txBody>
                    <a:bodyPr/>
                    <a:lstStyle/>
                    <a:p>
                      <a:pPr algn="r" fontAlgn="b"/>
                      <a:r>
                        <a:rPr lang="en-US" sz="600" b="0" i="0" u="none" strike="noStrike">
                          <a:solidFill>
                            <a:srgbClr val="006100"/>
                          </a:solidFill>
                          <a:effectLst/>
                          <a:latin typeface="Calibri" panose="020F0502020204030204" pitchFamily="34" charset="0"/>
                        </a:rPr>
                        <a:t>-4%</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r>
              <a:tr h="143814">
                <a:tc>
                  <a:txBody>
                    <a:bodyPr/>
                    <a:lstStyle/>
                    <a:p>
                      <a:pPr algn="l" fontAlgn="b"/>
                      <a:r>
                        <a:rPr lang="en-US" sz="600" b="1" i="0" u="none" strike="noStrike" dirty="0" err="1">
                          <a:solidFill>
                            <a:schemeClr val="bg1"/>
                          </a:solidFill>
                          <a:effectLst/>
                          <a:latin typeface="Calibri" panose="020F0502020204030204" pitchFamily="34" charset="0"/>
                        </a:rPr>
                        <a:t>badloan</a:t>
                      </a:r>
                      <a:endParaRPr lang="en-US" sz="600" b="1" i="0" u="none" strike="noStrike" dirty="0">
                        <a:solidFill>
                          <a:schemeClr val="bg1"/>
                        </a:solidFill>
                        <a:effectLst/>
                        <a:latin typeface="Calibri" panose="020F0502020204030204" pitchFamily="34" charset="0"/>
                      </a:endParaRP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r" fontAlgn="b"/>
                      <a:r>
                        <a:rPr lang="en-US" sz="600" b="0" i="0" u="none" strike="noStrike">
                          <a:solidFill>
                            <a:srgbClr val="006100"/>
                          </a:solidFill>
                          <a:effectLst/>
                          <a:latin typeface="Calibri" panose="020F0502020204030204" pitchFamily="34" charset="0"/>
                        </a:rPr>
                        <a:t>0%</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0%</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0%</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17%</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2%</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-3%</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1%</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0%</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7%</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-1%</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-1%</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-2%</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-1%</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-18%</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-18%</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-3%</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-3%</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-8%</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6%</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15%</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43%</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32%</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-8%</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-1%</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0%</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0%</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-4%</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a:solidFill>
                            <a:srgbClr val="006100"/>
                          </a:solidFill>
                          <a:effectLst/>
                          <a:latin typeface="Calibri" panose="020F0502020204030204" pitchFamily="34" charset="0"/>
                        </a:rPr>
                        <a:t>-4%</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600" b="0" i="0" u="none" strike="noStrike" dirty="0">
                          <a:solidFill>
                            <a:srgbClr val="9C0006"/>
                          </a:solidFill>
                          <a:effectLst/>
                          <a:latin typeface="Calibri" panose="020F0502020204030204" pitchFamily="34" charset="0"/>
                        </a:rPr>
                        <a:t>100%</a:t>
                      </a:r>
                    </a:p>
                  </a:txBody>
                  <a:tcPr marL="3506" marR="3506" marT="3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7CE"/>
                    </a:solidFill>
                  </a:tcPr>
                </a:tc>
              </a:tr>
            </a:tbl>
          </a:graphicData>
        </a:graphic>
      </p:graphicFrame>
      <p:sp>
        <p:nvSpPr>
          <p:cNvPr id="8" name="Oval 7"/>
          <p:cNvSpPr/>
          <p:nvPr/>
        </p:nvSpPr>
        <p:spPr>
          <a:xfrm>
            <a:off x="860739" y="1643989"/>
            <a:ext cx="1806922" cy="1159098"/>
          </a:xfrm>
          <a:prstGeom prst="ellipse">
            <a:avLst/>
          </a:prstGeom>
          <a:noFill/>
          <a:ln>
            <a:solidFill>
              <a:schemeClr val="accent3"/>
            </a:solidFill>
          </a:ln>
          <a:effectLst>
            <a:glow rad="63500">
              <a:schemeClr val="accent3">
                <a:satMod val="175000"/>
                <a:alpha val="40000"/>
              </a:schemeClr>
            </a:glow>
          </a:effectLst>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9" name="Oval 8"/>
          <p:cNvSpPr/>
          <p:nvPr/>
        </p:nvSpPr>
        <p:spPr>
          <a:xfrm>
            <a:off x="5932868" y="3805492"/>
            <a:ext cx="1806922" cy="1159098"/>
          </a:xfrm>
          <a:prstGeom prst="ellipse">
            <a:avLst/>
          </a:prstGeom>
          <a:noFill/>
          <a:ln>
            <a:solidFill>
              <a:schemeClr val="accent3"/>
            </a:solidFill>
          </a:ln>
          <a:effectLst>
            <a:glow rad="63500">
              <a:schemeClr val="accent3">
                <a:satMod val="175000"/>
                <a:alpha val="40000"/>
              </a:schemeClr>
            </a:glow>
          </a:effectLst>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0" name="Oval 9"/>
          <p:cNvSpPr/>
          <p:nvPr/>
        </p:nvSpPr>
        <p:spPr>
          <a:xfrm>
            <a:off x="7888102" y="4681254"/>
            <a:ext cx="1275009" cy="875763"/>
          </a:xfrm>
          <a:prstGeom prst="ellipse">
            <a:avLst/>
          </a:prstGeom>
          <a:noFill/>
          <a:ln>
            <a:solidFill>
              <a:schemeClr val="accent3"/>
            </a:solidFill>
          </a:ln>
          <a:effectLst>
            <a:glow rad="63500">
              <a:schemeClr val="accent3">
                <a:satMod val="175000"/>
                <a:alpha val="40000"/>
              </a:schemeClr>
            </a:glow>
          </a:effectLst>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1" name="Title 1"/>
          <p:cNvSpPr>
            <a:spLocks noGrp="1"/>
          </p:cNvSpPr>
          <p:nvPr>
            <p:ph type="title"/>
          </p:nvPr>
        </p:nvSpPr>
        <p:spPr>
          <a:xfrm>
            <a:off x="254357" y="0"/>
            <a:ext cx="9875520" cy="1356360"/>
          </a:xfrm>
        </p:spPr>
        <p:txBody>
          <a:bodyPr/>
          <a:lstStyle/>
          <a:p>
            <a:r>
              <a:rPr lang="en-US" dirty="0" smtClean="0"/>
              <a:t>Correlation Matrix</a:t>
            </a:r>
            <a:endParaRPr lang="en-US" dirty="0"/>
          </a:p>
        </p:txBody>
      </p:sp>
    </p:spTree>
    <p:extLst>
      <p:ext uri="{BB962C8B-B14F-4D97-AF65-F5344CB8AC3E}">
        <p14:creationId xmlns:p14="http://schemas.microsoft.com/office/powerpoint/2010/main" val="65914673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Classification Model</a:t>
            </a:r>
            <a:endParaRPr lang="en-US" dirty="0"/>
          </a:p>
        </p:txBody>
      </p:sp>
      <p:sp>
        <p:nvSpPr>
          <p:cNvPr id="5" name="Subtitle 4"/>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03041103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5051599" y="1830354"/>
            <a:ext cx="5692462" cy="36174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956544909"/>
              </p:ext>
            </p:extLst>
          </p:nvPr>
        </p:nvGraphicFramePr>
        <p:xfrm>
          <a:off x="5264100" y="2724632"/>
          <a:ext cx="5267460" cy="21896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itle 1"/>
          <p:cNvSpPr txBox="1">
            <a:spLocks/>
          </p:cNvSpPr>
          <p:nvPr/>
        </p:nvSpPr>
        <p:spPr>
          <a:xfrm>
            <a:off x="254357" y="0"/>
            <a:ext cx="9875520" cy="135636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Classification Model</a:t>
            </a:r>
          </a:p>
        </p:txBody>
      </p:sp>
      <p:sp>
        <p:nvSpPr>
          <p:cNvPr id="2" name="Rectangle 1"/>
          <p:cNvSpPr/>
          <p:nvPr/>
        </p:nvSpPr>
        <p:spPr>
          <a:xfrm>
            <a:off x="495031" y="2492062"/>
            <a:ext cx="1326524" cy="2009104"/>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smtClean="0"/>
              <a:t>Loan Dataset with significant variables</a:t>
            </a:r>
            <a:endParaRPr lang="en-US" dirty="0"/>
          </a:p>
        </p:txBody>
      </p:sp>
      <p:sp>
        <p:nvSpPr>
          <p:cNvPr id="6" name="Rectangle 5"/>
          <p:cNvSpPr/>
          <p:nvPr/>
        </p:nvSpPr>
        <p:spPr>
          <a:xfrm>
            <a:off x="1944708" y="2498501"/>
            <a:ext cx="1358721" cy="1016895"/>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smtClean="0"/>
              <a:t>Train</a:t>
            </a:r>
          </a:p>
          <a:p>
            <a:pPr algn="ctr"/>
            <a:r>
              <a:rPr lang="en-US" dirty="0" smtClean="0"/>
              <a:t>(70% data)</a:t>
            </a:r>
            <a:endParaRPr lang="en-US" dirty="0"/>
          </a:p>
        </p:txBody>
      </p:sp>
      <p:sp>
        <p:nvSpPr>
          <p:cNvPr id="7" name="Rectangle 6"/>
          <p:cNvSpPr/>
          <p:nvPr/>
        </p:nvSpPr>
        <p:spPr>
          <a:xfrm>
            <a:off x="2335899" y="4657537"/>
            <a:ext cx="1410237" cy="1016895"/>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smtClean="0"/>
              <a:t>Test</a:t>
            </a:r>
          </a:p>
          <a:p>
            <a:pPr algn="ctr"/>
            <a:r>
              <a:rPr lang="en-US" dirty="0" smtClean="0"/>
              <a:t>(30% data)</a:t>
            </a:r>
            <a:endParaRPr lang="en-US" dirty="0"/>
          </a:p>
        </p:txBody>
      </p:sp>
      <p:sp>
        <p:nvSpPr>
          <p:cNvPr id="8" name="Rectangle 7"/>
          <p:cNvSpPr/>
          <p:nvPr/>
        </p:nvSpPr>
        <p:spPr>
          <a:xfrm>
            <a:off x="3426582" y="2498501"/>
            <a:ext cx="1358721" cy="1016895"/>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smtClean="0"/>
              <a:t>Balancing of data</a:t>
            </a:r>
          </a:p>
          <a:p>
            <a:pPr algn="ctr"/>
            <a:r>
              <a:rPr lang="en-US" dirty="0" smtClean="0"/>
              <a:t>(ROSE)</a:t>
            </a:r>
            <a:endParaRPr lang="en-US" dirty="0"/>
          </a:p>
        </p:txBody>
      </p:sp>
      <p:cxnSp>
        <p:nvCxnSpPr>
          <p:cNvPr id="9" name="Straight Arrow Connector 8"/>
          <p:cNvCxnSpPr/>
          <p:nvPr/>
        </p:nvCxnSpPr>
        <p:spPr>
          <a:xfrm>
            <a:off x="1821555" y="3129566"/>
            <a:ext cx="184729"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1" name="Straight Arrow Connector 10"/>
          <p:cNvCxnSpPr/>
          <p:nvPr/>
        </p:nvCxnSpPr>
        <p:spPr>
          <a:xfrm flipV="1">
            <a:off x="3303429" y="3101662"/>
            <a:ext cx="182581" cy="2790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2" name="Straight Arrow Connector 11"/>
          <p:cNvCxnSpPr/>
          <p:nvPr/>
        </p:nvCxnSpPr>
        <p:spPr>
          <a:xfrm flipV="1">
            <a:off x="4785303" y="3129566"/>
            <a:ext cx="288973"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1" name="Straight Arrow Connector 20"/>
          <p:cNvCxnSpPr/>
          <p:nvPr/>
        </p:nvCxnSpPr>
        <p:spPr>
          <a:xfrm flipH="1">
            <a:off x="3745335" y="5165984"/>
            <a:ext cx="1328941" cy="4019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7" name="Straight Arrow Connector 26"/>
          <p:cNvCxnSpPr/>
          <p:nvPr/>
        </p:nvCxnSpPr>
        <p:spPr>
          <a:xfrm flipH="1" flipV="1">
            <a:off x="1784523" y="4502185"/>
            <a:ext cx="551376" cy="41212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0" name="TextBox 29"/>
          <p:cNvSpPr txBox="1"/>
          <p:nvPr/>
        </p:nvSpPr>
        <p:spPr>
          <a:xfrm>
            <a:off x="2079836" y="1830354"/>
            <a:ext cx="1159292" cy="646331"/>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dirty="0" smtClean="0"/>
              <a:t>1: 5.84%</a:t>
            </a:r>
          </a:p>
          <a:p>
            <a:r>
              <a:rPr lang="en-US" dirty="0" smtClean="0"/>
              <a:t>0 : 94.15%</a:t>
            </a:r>
            <a:endParaRPr lang="en-US" dirty="0"/>
          </a:p>
        </p:txBody>
      </p:sp>
      <p:sp>
        <p:nvSpPr>
          <p:cNvPr id="31" name="TextBox 30"/>
          <p:cNvSpPr txBox="1"/>
          <p:nvPr/>
        </p:nvSpPr>
        <p:spPr>
          <a:xfrm>
            <a:off x="3505424" y="1789505"/>
            <a:ext cx="1159292" cy="646331"/>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dirty="0" smtClean="0"/>
              <a:t>1: 49.99%</a:t>
            </a:r>
          </a:p>
          <a:p>
            <a:r>
              <a:rPr lang="en-US" dirty="0" smtClean="0"/>
              <a:t>0 : 50.01%</a:t>
            </a:r>
            <a:endParaRPr lang="en-US" dirty="0"/>
          </a:p>
        </p:txBody>
      </p:sp>
    </p:spTree>
    <p:extLst>
      <p:ext uri="{BB962C8B-B14F-4D97-AF65-F5344CB8AC3E}">
        <p14:creationId xmlns:p14="http://schemas.microsoft.com/office/powerpoint/2010/main" val="64205585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MODEL EVALUATION</a:t>
            </a:r>
            <a:br>
              <a:rPr lang="en-US" dirty="0" smtClean="0"/>
            </a:br>
            <a:r>
              <a:rPr lang="en-US" dirty="0" smtClean="0"/>
              <a:t> &amp; </a:t>
            </a:r>
            <a:br>
              <a:rPr lang="en-US" dirty="0" smtClean="0"/>
            </a:br>
            <a:r>
              <a:rPr lang="en-US" dirty="0" smtClean="0"/>
              <a:t>SELECTION</a:t>
            </a:r>
            <a:endParaRPr lang="en-US" dirty="0"/>
          </a:p>
        </p:txBody>
      </p:sp>
      <p:sp>
        <p:nvSpPr>
          <p:cNvPr id="5" name="Subtitle 4"/>
          <p:cNvSpPr>
            <a:spLocks noGrp="1"/>
          </p:cNvSpPr>
          <p:nvPr>
            <p:ph type="subTitle" idx="1"/>
          </p:nvPr>
        </p:nvSpPr>
        <p:spPr/>
        <p:txBody>
          <a:bodyPr/>
          <a:lstStyle/>
          <a:p>
            <a:r>
              <a:rPr lang="en-US" i="1" dirty="0" smtClean="0"/>
              <a:t>Results captured </a:t>
            </a:r>
            <a:r>
              <a:rPr lang="en-US" i="1" dirty="0" smtClean="0"/>
              <a:t>on the test dataset</a:t>
            </a:r>
            <a:endParaRPr lang="en-US" i="1" dirty="0"/>
          </a:p>
        </p:txBody>
      </p:sp>
    </p:spTree>
    <p:extLst>
      <p:ext uri="{BB962C8B-B14F-4D97-AF65-F5344CB8AC3E}">
        <p14:creationId xmlns:p14="http://schemas.microsoft.com/office/powerpoint/2010/main" val="212542351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254357" y="0"/>
            <a:ext cx="9875520" cy="135636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t>Decision Trees</a:t>
            </a:r>
            <a:endParaRPr lang="en-US" dirty="0"/>
          </a:p>
        </p:txBody>
      </p:sp>
      <p:pic>
        <p:nvPicPr>
          <p:cNvPr id="6" name="Picture 5"/>
          <p:cNvPicPr>
            <a:picLocks noChangeAspect="1"/>
          </p:cNvPicPr>
          <p:nvPr/>
        </p:nvPicPr>
        <p:blipFill rotWithShape="1">
          <a:blip r:embed="rId2"/>
          <a:srcRect b="2967"/>
          <a:stretch/>
        </p:blipFill>
        <p:spPr>
          <a:xfrm>
            <a:off x="6560306" y="1308772"/>
            <a:ext cx="4927645" cy="2744432"/>
          </a:xfrm>
          <a:prstGeom prst="rect">
            <a:avLst/>
          </a:prstGeom>
        </p:spPr>
      </p:pic>
      <p:sp>
        <p:nvSpPr>
          <p:cNvPr id="7" name="Rectangle 6"/>
          <p:cNvSpPr/>
          <p:nvPr/>
        </p:nvSpPr>
        <p:spPr>
          <a:xfrm>
            <a:off x="8806128" y="2680988"/>
            <a:ext cx="1099981" cy="246221"/>
          </a:xfrm>
          <a:prstGeom prst="rect">
            <a:avLst/>
          </a:prstGeom>
        </p:spPr>
        <p:txBody>
          <a:bodyPr wrap="none">
            <a:spAutoFit/>
          </a:bodyPr>
          <a:lstStyle/>
          <a:p>
            <a:r>
              <a:rPr lang="en-US" sz="1000" b="1" dirty="0" smtClean="0"/>
              <a:t>AUC - 0.9085706</a:t>
            </a:r>
            <a:endParaRPr lang="en-US" sz="1000" b="1" dirty="0"/>
          </a:p>
        </p:txBody>
      </p:sp>
      <p:pic>
        <p:nvPicPr>
          <p:cNvPr id="8" name="Picture 7"/>
          <p:cNvPicPr>
            <a:picLocks noChangeAspect="1"/>
          </p:cNvPicPr>
          <p:nvPr/>
        </p:nvPicPr>
        <p:blipFill>
          <a:blip r:embed="rId3"/>
          <a:stretch>
            <a:fillRect/>
          </a:stretch>
        </p:blipFill>
        <p:spPr>
          <a:xfrm>
            <a:off x="1558343" y="1238448"/>
            <a:ext cx="4602706" cy="3184801"/>
          </a:xfrm>
          <a:prstGeom prst="rect">
            <a:avLst/>
          </a:prstGeom>
        </p:spPr>
      </p:pic>
      <p:graphicFrame>
        <p:nvGraphicFramePr>
          <p:cNvPr id="11" name="Table 10"/>
          <p:cNvGraphicFramePr>
            <a:graphicFrameLocks noGrp="1"/>
          </p:cNvGraphicFramePr>
          <p:nvPr>
            <p:extLst>
              <p:ext uri="{D42A27DB-BD31-4B8C-83A1-F6EECF244321}">
                <p14:modId xmlns:p14="http://schemas.microsoft.com/office/powerpoint/2010/main" val="155254553"/>
              </p:ext>
            </p:extLst>
          </p:nvPr>
        </p:nvGraphicFramePr>
        <p:xfrm>
          <a:off x="3350987" y="5546891"/>
          <a:ext cx="2476655" cy="906212"/>
        </p:xfrm>
        <a:graphic>
          <a:graphicData uri="http://schemas.openxmlformats.org/drawingml/2006/table">
            <a:tbl>
              <a:tblPr bandRow="1">
                <a:tableStyleId>{93296810-A885-4BE3-A3E7-6D5BEEA58F35}</a:tableStyleId>
              </a:tblPr>
              <a:tblGrid>
                <a:gridCol w="1322773"/>
                <a:gridCol w="1153882"/>
              </a:tblGrid>
              <a:tr h="453106">
                <a:tc>
                  <a:txBody>
                    <a:bodyPr/>
                    <a:lstStyle/>
                    <a:p>
                      <a:r>
                        <a:rPr lang="en-US" dirty="0" smtClean="0"/>
                        <a:t>223,885</a:t>
                      </a:r>
                      <a:endParaRPr lang="en-US" dirty="0"/>
                    </a:p>
                  </a:txBody>
                  <a:tcPr>
                    <a:cell3D prstMaterial="dkEdge">
                      <a:bevel h="50800" prst="divot"/>
                      <a:lightRig rig="flood" dir="t"/>
                    </a:cell3D>
                  </a:tcPr>
                </a:tc>
                <a:tc>
                  <a:txBody>
                    <a:bodyPr/>
                    <a:lstStyle/>
                    <a:p>
                      <a:r>
                        <a:rPr lang="en-US" dirty="0" smtClean="0"/>
                        <a:t>6,807</a:t>
                      </a:r>
                      <a:endParaRPr lang="en-US" dirty="0"/>
                    </a:p>
                  </a:txBody>
                  <a:tcPr>
                    <a:cell3D prstMaterial="dkEdge">
                      <a:bevel h="50800" prst="divot"/>
                      <a:lightRig rig="flood" dir="t"/>
                    </a:cell3D>
                  </a:tcPr>
                </a:tc>
              </a:tr>
              <a:tr h="453106">
                <a:tc>
                  <a:txBody>
                    <a:bodyPr/>
                    <a:lstStyle/>
                    <a:p>
                      <a:r>
                        <a:rPr lang="en-US" dirty="0" smtClean="0"/>
                        <a:t>3,956</a:t>
                      </a:r>
                      <a:endParaRPr lang="en-US" dirty="0"/>
                    </a:p>
                  </a:txBody>
                  <a:tcPr>
                    <a:cell3D prstMaterial="dkEdge">
                      <a:bevel h="50800" prst="divot"/>
                      <a:lightRig rig="flood" dir="t"/>
                    </a:cell3D>
                  </a:tcPr>
                </a:tc>
                <a:tc>
                  <a:txBody>
                    <a:bodyPr/>
                    <a:lstStyle/>
                    <a:p>
                      <a:r>
                        <a:rPr lang="en-US" dirty="0" smtClean="0"/>
                        <a:t>10,484</a:t>
                      </a:r>
                      <a:endParaRPr lang="en-US" dirty="0"/>
                    </a:p>
                  </a:txBody>
                  <a:tcPr>
                    <a:cell3D prstMaterial="dkEdge">
                      <a:bevel h="50800" prst="divot"/>
                      <a:lightRig rig="flood" dir="t"/>
                    </a:cell3D>
                  </a:tcPr>
                </a:tc>
              </a:tr>
            </a:tbl>
          </a:graphicData>
        </a:graphic>
      </p:graphicFrame>
      <p:sp>
        <p:nvSpPr>
          <p:cNvPr id="12" name="Rectangle 11"/>
          <p:cNvSpPr/>
          <p:nvPr/>
        </p:nvSpPr>
        <p:spPr>
          <a:xfrm>
            <a:off x="2952790" y="4807262"/>
            <a:ext cx="2874852" cy="437882"/>
          </a:xfrm>
          <a:prstGeom prst="rect">
            <a:avLst/>
          </a:prstGeom>
          <a:scene3d>
            <a:camera prst="orthographicFront"/>
            <a:lightRig rig="threePt" dir="t"/>
          </a:scene3d>
          <a:sp3d>
            <a:bevelT w="152400" h="50800" prst="softRound"/>
          </a:sp3d>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Predicted</a:t>
            </a:r>
            <a:endParaRPr lang="en-US" dirty="0"/>
          </a:p>
        </p:txBody>
      </p:sp>
      <p:sp>
        <p:nvSpPr>
          <p:cNvPr id="13" name="Rectangle 12"/>
          <p:cNvSpPr/>
          <p:nvPr/>
        </p:nvSpPr>
        <p:spPr>
          <a:xfrm rot="16200000">
            <a:off x="2129871" y="5630184"/>
            <a:ext cx="1207956" cy="437882"/>
          </a:xfrm>
          <a:prstGeom prst="rect">
            <a:avLst/>
          </a:prstGeom>
          <a:scene3d>
            <a:camera prst="orthographicFront"/>
            <a:lightRig rig="threePt" dir="t"/>
          </a:scene3d>
          <a:sp3d>
            <a:bevelT w="152400" h="50800" prst="softRound"/>
          </a:sp3d>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Actual</a:t>
            </a:r>
            <a:endParaRPr lang="en-US" dirty="0"/>
          </a:p>
        </p:txBody>
      </p:sp>
      <p:graphicFrame>
        <p:nvGraphicFramePr>
          <p:cNvPr id="14" name="Table 13"/>
          <p:cNvGraphicFramePr>
            <a:graphicFrameLocks noGrp="1"/>
          </p:cNvGraphicFramePr>
          <p:nvPr>
            <p:extLst>
              <p:ext uri="{D42A27DB-BD31-4B8C-83A1-F6EECF244321}">
                <p14:modId xmlns:p14="http://schemas.microsoft.com/office/powerpoint/2010/main" val="2364687961"/>
              </p:ext>
            </p:extLst>
          </p:nvPr>
        </p:nvGraphicFramePr>
        <p:xfrm>
          <a:off x="7458856" y="4817044"/>
          <a:ext cx="2908638" cy="1647892"/>
        </p:xfrm>
        <a:graphic>
          <a:graphicData uri="http://schemas.openxmlformats.org/drawingml/2006/table">
            <a:tbl>
              <a:tblPr firstRow="1" bandRow="1">
                <a:tableStyleId>{93296810-A885-4BE3-A3E7-6D5BEEA58F35}</a:tableStyleId>
              </a:tblPr>
              <a:tblGrid>
                <a:gridCol w="1454319"/>
                <a:gridCol w="1454319"/>
              </a:tblGrid>
              <a:tr h="411973">
                <a:tc>
                  <a:txBody>
                    <a:bodyPr/>
                    <a:lstStyle/>
                    <a:p>
                      <a:r>
                        <a:rPr lang="en-US" dirty="0" smtClean="0"/>
                        <a:t>Metric</a:t>
                      </a:r>
                      <a:endParaRPr lang="en-US" dirty="0"/>
                    </a:p>
                  </a:txBody>
                  <a:tcPr/>
                </a:tc>
                <a:tc>
                  <a:txBody>
                    <a:bodyPr/>
                    <a:lstStyle/>
                    <a:p>
                      <a:r>
                        <a:rPr lang="en-US" dirty="0" smtClean="0"/>
                        <a:t>Value</a:t>
                      </a:r>
                      <a:endParaRPr lang="en-US" dirty="0"/>
                    </a:p>
                  </a:txBody>
                  <a:tcPr/>
                </a:tc>
              </a:tr>
              <a:tr h="411973">
                <a:tc>
                  <a:txBody>
                    <a:bodyPr/>
                    <a:lstStyle/>
                    <a:p>
                      <a:r>
                        <a:rPr lang="en-US" dirty="0" smtClean="0"/>
                        <a:t>Accuracy</a:t>
                      </a:r>
                      <a:endParaRPr lang="en-US" dirty="0"/>
                    </a:p>
                  </a:txBody>
                  <a:tcPr/>
                </a:tc>
                <a:tc>
                  <a:txBody>
                    <a:bodyPr/>
                    <a:lstStyle/>
                    <a:p>
                      <a:r>
                        <a:rPr lang="en-US" dirty="0" smtClean="0"/>
                        <a:t>95.60%</a:t>
                      </a:r>
                      <a:endParaRPr lang="en-US" dirty="0"/>
                    </a:p>
                  </a:txBody>
                  <a:tcPr/>
                </a:tc>
              </a:tr>
              <a:tr h="411973">
                <a:tc>
                  <a:txBody>
                    <a:bodyPr/>
                    <a:lstStyle/>
                    <a:p>
                      <a:r>
                        <a:rPr lang="en-US" dirty="0" smtClean="0"/>
                        <a:t>Precision</a:t>
                      </a:r>
                      <a:endParaRPr lang="en-US" dirty="0"/>
                    </a:p>
                  </a:txBody>
                  <a:tcPr/>
                </a:tc>
                <a:tc>
                  <a:txBody>
                    <a:bodyPr/>
                    <a:lstStyle/>
                    <a:p>
                      <a:r>
                        <a:rPr lang="en-US" dirty="0" smtClean="0"/>
                        <a:t>60.63%</a:t>
                      </a:r>
                      <a:endParaRPr lang="en-US" dirty="0"/>
                    </a:p>
                  </a:txBody>
                  <a:tcPr/>
                </a:tc>
              </a:tr>
              <a:tr h="411973">
                <a:tc>
                  <a:txBody>
                    <a:bodyPr/>
                    <a:lstStyle/>
                    <a:p>
                      <a:r>
                        <a:rPr lang="en-US" dirty="0" smtClean="0"/>
                        <a:t>Recall</a:t>
                      </a:r>
                      <a:endParaRPr lang="en-US" dirty="0"/>
                    </a:p>
                  </a:txBody>
                  <a:tcPr/>
                </a:tc>
                <a:tc>
                  <a:txBody>
                    <a:bodyPr/>
                    <a:lstStyle/>
                    <a:p>
                      <a:r>
                        <a:rPr lang="en-US" dirty="0" smtClean="0"/>
                        <a:t>72.60%</a:t>
                      </a:r>
                      <a:endParaRPr lang="en-US" dirty="0"/>
                    </a:p>
                  </a:txBody>
                  <a:tcPr/>
                </a:tc>
              </a:tr>
            </a:tbl>
          </a:graphicData>
        </a:graphic>
      </p:graphicFrame>
      <p:graphicFrame>
        <p:nvGraphicFramePr>
          <p:cNvPr id="17" name="Table 16"/>
          <p:cNvGraphicFramePr>
            <a:graphicFrameLocks noGrp="1"/>
          </p:cNvGraphicFramePr>
          <p:nvPr>
            <p:extLst>
              <p:ext uri="{D42A27DB-BD31-4B8C-83A1-F6EECF244321}">
                <p14:modId xmlns:p14="http://schemas.microsoft.com/office/powerpoint/2010/main" val="2703430262"/>
              </p:ext>
            </p:extLst>
          </p:nvPr>
        </p:nvGraphicFramePr>
        <p:xfrm>
          <a:off x="2949084" y="5546891"/>
          <a:ext cx="401903" cy="906212"/>
        </p:xfrm>
        <a:graphic>
          <a:graphicData uri="http://schemas.openxmlformats.org/drawingml/2006/table">
            <a:tbl>
              <a:tblPr bandRow="1">
                <a:tableStyleId>{7DF18680-E054-41AD-8BC1-D1AEF772440D}</a:tableStyleId>
              </a:tblPr>
              <a:tblGrid>
                <a:gridCol w="401903"/>
              </a:tblGrid>
              <a:tr h="453106">
                <a:tc>
                  <a:txBody>
                    <a:bodyPr/>
                    <a:lstStyle/>
                    <a:p>
                      <a:r>
                        <a:rPr lang="en-US" dirty="0" smtClean="0"/>
                        <a:t>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r h="453106">
                <a:tc>
                  <a:txBody>
                    <a:bodyPr/>
                    <a:lstStyle/>
                    <a:p>
                      <a:r>
                        <a:rPr lang="en-US" dirty="0" smtClean="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bl>
          </a:graphicData>
        </a:graphic>
      </p:graphicFrame>
      <p:graphicFrame>
        <p:nvGraphicFramePr>
          <p:cNvPr id="18" name="Table 17"/>
          <p:cNvGraphicFramePr>
            <a:graphicFrameLocks noGrp="1"/>
          </p:cNvGraphicFramePr>
          <p:nvPr>
            <p:extLst>
              <p:ext uri="{D42A27DB-BD31-4B8C-83A1-F6EECF244321}">
                <p14:modId xmlns:p14="http://schemas.microsoft.com/office/powerpoint/2010/main" val="2269896917"/>
              </p:ext>
            </p:extLst>
          </p:nvPr>
        </p:nvGraphicFramePr>
        <p:xfrm>
          <a:off x="3350986" y="5245144"/>
          <a:ext cx="2476655" cy="365760"/>
        </p:xfrm>
        <a:graphic>
          <a:graphicData uri="http://schemas.openxmlformats.org/drawingml/2006/table">
            <a:tbl>
              <a:tblPr bandRow="1">
                <a:tableStyleId>{7DF18680-E054-41AD-8BC1-D1AEF772440D}</a:tableStyleId>
              </a:tblPr>
              <a:tblGrid>
                <a:gridCol w="1322773"/>
                <a:gridCol w="1153882"/>
              </a:tblGrid>
              <a:tr h="301745">
                <a:tc>
                  <a:txBody>
                    <a:bodyPr/>
                    <a:lstStyle/>
                    <a:p>
                      <a:r>
                        <a:rPr lang="en-US" dirty="0" smtClean="0"/>
                        <a:t>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lang="en-US" dirty="0" smtClean="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r>
            </a:tbl>
          </a:graphicData>
        </a:graphic>
      </p:graphicFrame>
      <p:sp>
        <p:nvSpPr>
          <p:cNvPr id="2" name="TextBox 1"/>
          <p:cNvSpPr txBox="1"/>
          <p:nvPr/>
        </p:nvSpPr>
        <p:spPr>
          <a:xfrm>
            <a:off x="3550084" y="4435623"/>
            <a:ext cx="1893194" cy="276999"/>
          </a:xfrm>
          <a:prstGeom prst="rect">
            <a:avLst/>
          </a:prstGeom>
          <a:noFill/>
        </p:spPr>
        <p:txBody>
          <a:bodyPr wrap="square" rtlCol="0">
            <a:spAutoFit/>
          </a:bodyPr>
          <a:lstStyle/>
          <a:p>
            <a:r>
              <a:rPr lang="en-US" sz="1200" b="1" i="1" dirty="0" smtClean="0"/>
              <a:t>Confusion Matrix</a:t>
            </a:r>
            <a:endParaRPr lang="en-US" sz="1200" b="1" i="1" dirty="0"/>
          </a:p>
        </p:txBody>
      </p:sp>
      <p:sp>
        <p:nvSpPr>
          <p:cNvPr id="15" name="TextBox 14"/>
          <p:cNvSpPr txBox="1"/>
          <p:nvPr/>
        </p:nvSpPr>
        <p:spPr>
          <a:xfrm>
            <a:off x="3350987" y="1170272"/>
            <a:ext cx="1893194" cy="276999"/>
          </a:xfrm>
          <a:prstGeom prst="rect">
            <a:avLst/>
          </a:prstGeom>
          <a:noFill/>
        </p:spPr>
        <p:txBody>
          <a:bodyPr wrap="square" rtlCol="0">
            <a:spAutoFit/>
          </a:bodyPr>
          <a:lstStyle/>
          <a:p>
            <a:r>
              <a:rPr lang="en-US" sz="1200" b="1" i="1" dirty="0" smtClean="0"/>
              <a:t>Decision Tree</a:t>
            </a:r>
            <a:endParaRPr lang="en-US" sz="1200" b="1" i="1" dirty="0"/>
          </a:p>
        </p:txBody>
      </p:sp>
      <p:sp>
        <p:nvSpPr>
          <p:cNvPr id="16" name="TextBox 15"/>
          <p:cNvSpPr txBox="1"/>
          <p:nvPr/>
        </p:nvSpPr>
        <p:spPr>
          <a:xfrm>
            <a:off x="8913175" y="1170272"/>
            <a:ext cx="2227050" cy="276999"/>
          </a:xfrm>
          <a:prstGeom prst="rect">
            <a:avLst/>
          </a:prstGeom>
          <a:noFill/>
        </p:spPr>
        <p:txBody>
          <a:bodyPr wrap="square" rtlCol="0">
            <a:spAutoFit/>
          </a:bodyPr>
          <a:lstStyle/>
          <a:p>
            <a:r>
              <a:rPr lang="en-US" sz="1200" b="1" i="1" dirty="0" smtClean="0"/>
              <a:t>ROC Curve (with AUC Value)</a:t>
            </a:r>
            <a:endParaRPr lang="en-US" sz="1200" b="1" i="1" dirty="0"/>
          </a:p>
        </p:txBody>
      </p:sp>
      <p:sp>
        <p:nvSpPr>
          <p:cNvPr id="19" name="TextBox 18"/>
          <p:cNvSpPr txBox="1"/>
          <p:nvPr/>
        </p:nvSpPr>
        <p:spPr>
          <a:xfrm>
            <a:off x="7910603" y="4437293"/>
            <a:ext cx="2227050" cy="276999"/>
          </a:xfrm>
          <a:prstGeom prst="rect">
            <a:avLst/>
          </a:prstGeom>
          <a:noFill/>
        </p:spPr>
        <p:txBody>
          <a:bodyPr wrap="square" rtlCol="0">
            <a:spAutoFit/>
          </a:bodyPr>
          <a:lstStyle/>
          <a:p>
            <a:r>
              <a:rPr lang="en-US" sz="1200" b="1" i="1" dirty="0" smtClean="0"/>
              <a:t>Key Metrics</a:t>
            </a:r>
            <a:endParaRPr lang="en-US" sz="1200" b="1" i="1" dirty="0"/>
          </a:p>
        </p:txBody>
      </p:sp>
    </p:spTree>
    <p:extLst>
      <p:ext uri="{BB962C8B-B14F-4D97-AF65-F5344CB8AC3E}">
        <p14:creationId xmlns:p14="http://schemas.microsoft.com/office/powerpoint/2010/main" val="143497072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254357" y="0"/>
            <a:ext cx="9875520" cy="135636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t>Logistic Regression</a:t>
            </a:r>
            <a:endParaRPr lang="en-US" dirty="0"/>
          </a:p>
        </p:txBody>
      </p:sp>
      <p:pic>
        <p:nvPicPr>
          <p:cNvPr id="2" name="Picture 1"/>
          <p:cNvPicPr>
            <a:picLocks noChangeAspect="1"/>
          </p:cNvPicPr>
          <p:nvPr/>
        </p:nvPicPr>
        <p:blipFill>
          <a:blip r:embed="rId2"/>
          <a:stretch>
            <a:fillRect/>
          </a:stretch>
        </p:blipFill>
        <p:spPr>
          <a:xfrm>
            <a:off x="6622962" y="893622"/>
            <a:ext cx="5334000" cy="3038475"/>
          </a:xfrm>
          <a:prstGeom prst="rect">
            <a:avLst/>
          </a:prstGeom>
        </p:spPr>
      </p:pic>
      <p:sp>
        <p:nvSpPr>
          <p:cNvPr id="4" name="Rectangle 3"/>
          <p:cNvSpPr/>
          <p:nvPr/>
        </p:nvSpPr>
        <p:spPr>
          <a:xfrm>
            <a:off x="9411438" y="2289750"/>
            <a:ext cx="898003" cy="246221"/>
          </a:xfrm>
          <a:prstGeom prst="rect">
            <a:avLst/>
          </a:prstGeom>
        </p:spPr>
        <p:txBody>
          <a:bodyPr wrap="none">
            <a:spAutoFit/>
          </a:bodyPr>
          <a:lstStyle/>
          <a:p>
            <a:r>
              <a:rPr lang="en-US" sz="1000" b="1" dirty="0" smtClean="0"/>
              <a:t>AUC - </a:t>
            </a:r>
            <a:r>
              <a:rPr lang="en-US" sz="1000" b="1" dirty="0" smtClean="0"/>
              <a:t>0.8758</a:t>
            </a:r>
            <a:endParaRPr lang="en-US" sz="1000" b="1" dirty="0"/>
          </a:p>
        </p:txBody>
      </p:sp>
      <p:graphicFrame>
        <p:nvGraphicFramePr>
          <p:cNvPr id="6" name="Table 5"/>
          <p:cNvGraphicFramePr>
            <a:graphicFrameLocks noGrp="1"/>
          </p:cNvGraphicFramePr>
          <p:nvPr>
            <p:extLst>
              <p:ext uri="{D42A27DB-BD31-4B8C-83A1-F6EECF244321}">
                <p14:modId xmlns:p14="http://schemas.microsoft.com/office/powerpoint/2010/main" val="3510926738"/>
              </p:ext>
            </p:extLst>
          </p:nvPr>
        </p:nvGraphicFramePr>
        <p:xfrm>
          <a:off x="2691686" y="5201133"/>
          <a:ext cx="2476655" cy="906212"/>
        </p:xfrm>
        <a:graphic>
          <a:graphicData uri="http://schemas.openxmlformats.org/drawingml/2006/table">
            <a:tbl>
              <a:tblPr bandRow="1">
                <a:tableStyleId>{93296810-A885-4BE3-A3E7-6D5BEEA58F35}</a:tableStyleId>
              </a:tblPr>
              <a:tblGrid>
                <a:gridCol w="1322773"/>
                <a:gridCol w="1153882"/>
              </a:tblGrid>
              <a:tr h="453106">
                <a:tc>
                  <a:txBody>
                    <a:bodyPr/>
                    <a:lstStyle/>
                    <a:p>
                      <a:r>
                        <a:rPr lang="en-US" dirty="0" smtClean="0"/>
                        <a:t>216,040</a:t>
                      </a:r>
                      <a:endParaRPr lang="en-US" dirty="0"/>
                    </a:p>
                  </a:txBody>
                  <a:tcPr>
                    <a:cell3D prstMaterial="dkEdge">
                      <a:bevel h="50800" prst="divot"/>
                      <a:lightRig rig="flood" dir="t"/>
                    </a:cell3D>
                  </a:tcPr>
                </a:tc>
                <a:tc>
                  <a:txBody>
                    <a:bodyPr/>
                    <a:lstStyle/>
                    <a:p>
                      <a:r>
                        <a:rPr lang="en-US" dirty="0" smtClean="0"/>
                        <a:t>14,714</a:t>
                      </a:r>
                      <a:endParaRPr lang="en-US" dirty="0"/>
                    </a:p>
                  </a:txBody>
                  <a:tcPr>
                    <a:cell3D prstMaterial="dkEdge">
                      <a:bevel h="50800" prst="divot"/>
                      <a:lightRig rig="flood" dir="t"/>
                    </a:cell3D>
                  </a:tcPr>
                </a:tc>
              </a:tr>
              <a:tr h="453106">
                <a:tc>
                  <a:txBody>
                    <a:bodyPr/>
                    <a:lstStyle/>
                    <a:p>
                      <a:r>
                        <a:rPr lang="en-US" dirty="0" smtClean="0"/>
                        <a:t>2,652</a:t>
                      </a:r>
                      <a:endParaRPr lang="en-US" dirty="0"/>
                    </a:p>
                  </a:txBody>
                  <a:tcPr>
                    <a:cell3D prstMaterial="dkEdge">
                      <a:bevel h="50800" prst="divot"/>
                      <a:lightRig rig="flood" dir="t"/>
                    </a:cell3D>
                  </a:tcPr>
                </a:tc>
                <a:tc>
                  <a:txBody>
                    <a:bodyPr/>
                    <a:lstStyle/>
                    <a:p>
                      <a:r>
                        <a:rPr lang="en-US" dirty="0" smtClean="0"/>
                        <a:t>11,726</a:t>
                      </a:r>
                      <a:endParaRPr lang="en-US" dirty="0"/>
                    </a:p>
                  </a:txBody>
                  <a:tcPr>
                    <a:cell3D prstMaterial="dkEdge">
                      <a:bevel h="50800" prst="divot"/>
                      <a:lightRig rig="flood" dir="t"/>
                    </a:cell3D>
                  </a:tcPr>
                </a:tc>
              </a:tr>
            </a:tbl>
          </a:graphicData>
        </a:graphic>
      </p:graphicFrame>
      <p:sp>
        <p:nvSpPr>
          <p:cNvPr id="7" name="Rectangle 6"/>
          <p:cNvSpPr/>
          <p:nvPr/>
        </p:nvSpPr>
        <p:spPr>
          <a:xfrm>
            <a:off x="2293489" y="4461504"/>
            <a:ext cx="2874852" cy="437882"/>
          </a:xfrm>
          <a:prstGeom prst="rect">
            <a:avLst/>
          </a:prstGeom>
          <a:scene3d>
            <a:camera prst="orthographicFront"/>
            <a:lightRig rig="threePt" dir="t"/>
          </a:scene3d>
          <a:sp3d>
            <a:bevelT w="152400" h="50800" prst="softRound"/>
          </a:sp3d>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Predicted</a:t>
            </a:r>
            <a:endParaRPr lang="en-US" dirty="0"/>
          </a:p>
        </p:txBody>
      </p:sp>
      <p:sp>
        <p:nvSpPr>
          <p:cNvPr id="8" name="Rectangle 7"/>
          <p:cNvSpPr/>
          <p:nvPr/>
        </p:nvSpPr>
        <p:spPr>
          <a:xfrm rot="16200000">
            <a:off x="1470570" y="5284426"/>
            <a:ext cx="1207956" cy="437882"/>
          </a:xfrm>
          <a:prstGeom prst="rect">
            <a:avLst/>
          </a:prstGeom>
          <a:scene3d>
            <a:camera prst="orthographicFront"/>
            <a:lightRig rig="threePt" dir="t"/>
          </a:scene3d>
          <a:sp3d>
            <a:bevelT w="152400" h="50800" prst="softRound"/>
          </a:sp3d>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Actual</a:t>
            </a:r>
            <a:endParaRPr lang="en-US" dirty="0"/>
          </a:p>
        </p:txBody>
      </p:sp>
      <p:graphicFrame>
        <p:nvGraphicFramePr>
          <p:cNvPr id="9" name="Table 8"/>
          <p:cNvGraphicFramePr>
            <a:graphicFrameLocks noGrp="1"/>
          </p:cNvGraphicFramePr>
          <p:nvPr>
            <p:extLst>
              <p:ext uri="{D42A27DB-BD31-4B8C-83A1-F6EECF244321}">
                <p14:modId xmlns:p14="http://schemas.microsoft.com/office/powerpoint/2010/main" val="2310563207"/>
              </p:ext>
            </p:extLst>
          </p:nvPr>
        </p:nvGraphicFramePr>
        <p:xfrm>
          <a:off x="7584504" y="4459453"/>
          <a:ext cx="2818486" cy="1647892"/>
        </p:xfrm>
        <a:graphic>
          <a:graphicData uri="http://schemas.openxmlformats.org/drawingml/2006/table">
            <a:tbl>
              <a:tblPr firstRow="1" bandRow="1">
                <a:tableStyleId>{93296810-A885-4BE3-A3E7-6D5BEEA58F35}</a:tableStyleId>
              </a:tblPr>
              <a:tblGrid>
                <a:gridCol w="1409243"/>
                <a:gridCol w="1409243"/>
              </a:tblGrid>
              <a:tr h="411973">
                <a:tc>
                  <a:txBody>
                    <a:bodyPr/>
                    <a:lstStyle/>
                    <a:p>
                      <a:r>
                        <a:rPr lang="en-US" dirty="0" smtClean="0"/>
                        <a:t>Metric</a:t>
                      </a:r>
                      <a:endParaRPr lang="en-US" dirty="0"/>
                    </a:p>
                  </a:txBody>
                  <a:tcPr/>
                </a:tc>
                <a:tc>
                  <a:txBody>
                    <a:bodyPr/>
                    <a:lstStyle/>
                    <a:p>
                      <a:r>
                        <a:rPr lang="en-US" dirty="0" smtClean="0"/>
                        <a:t>Value</a:t>
                      </a:r>
                      <a:endParaRPr lang="en-US" dirty="0"/>
                    </a:p>
                  </a:txBody>
                  <a:tcPr/>
                </a:tc>
              </a:tr>
              <a:tr h="411973">
                <a:tc>
                  <a:txBody>
                    <a:bodyPr/>
                    <a:lstStyle/>
                    <a:p>
                      <a:r>
                        <a:rPr lang="en-US" dirty="0" smtClean="0"/>
                        <a:t>Accuracy</a:t>
                      </a:r>
                      <a:endParaRPr lang="en-US" dirty="0"/>
                    </a:p>
                  </a:txBody>
                  <a:tcPr/>
                </a:tc>
                <a:tc>
                  <a:txBody>
                    <a:bodyPr/>
                    <a:lstStyle/>
                    <a:p>
                      <a:r>
                        <a:rPr lang="en-US" dirty="0" smtClean="0"/>
                        <a:t>92.91</a:t>
                      </a:r>
                      <a:r>
                        <a:rPr lang="en-US" dirty="0" smtClean="0"/>
                        <a:t>%</a:t>
                      </a:r>
                      <a:endParaRPr lang="en-US" dirty="0"/>
                    </a:p>
                  </a:txBody>
                  <a:tcPr/>
                </a:tc>
              </a:tr>
              <a:tr h="411973">
                <a:tc>
                  <a:txBody>
                    <a:bodyPr/>
                    <a:lstStyle/>
                    <a:p>
                      <a:r>
                        <a:rPr lang="en-US" dirty="0" smtClean="0"/>
                        <a:t>Precision</a:t>
                      </a:r>
                      <a:endParaRPr lang="en-US" dirty="0"/>
                    </a:p>
                  </a:txBody>
                  <a:tcPr/>
                </a:tc>
                <a:tc>
                  <a:txBody>
                    <a:bodyPr/>
                    <a:lstStyle/>
                    <a:p>
                      <a:r>
                        <a:rPr lang="en-US" dirty="0" smtClean="0"/>
                        <a:t>44.34</a:t>
                      </a:r>
                      <a:r>
                        <a:rPr lang="en-US" dirty="0" smtClean="0"/>
                        <a:t>%</a:t>
                      </a:r>
                      <a:endParaRPr lang="en-US" dirty="0"/>
                    </a:p>
                  </a:txBody>
                  <a:tcPr/>
                </a:tc>
              </a:tr>
              <a:tr h="411973">
                <a:tc>
                  <a:txBody>
                    <a:bodyPr/>
                    <a:lstStyle/>
                    <a:p>
                      <a:r>
                        <a:rPr lang="en-US" dirty="0" smtClean="0"/>
                        <a:t>Recall</a:t>
                      </a:r>
                      <a:endParaRPr lang="en-US" dirty="0"/>
                    </a:p>
                  </a:txBody>
                  <a:tcPr/>
                </a:tc>
                <a:tc>
                  <a:txBody>
                    <a:bodyPr/>
                    <a:lstStyle/>
                    <a:p>
                      <a:r>
                        <a:rPr lang="en-US" dirty="0" smtClean="0"/>
                        <a:t>81.55%</a:t>
                      </a:r>
                      <a:endParaRPr lang="en-US" dirty="0"/>
                    </a:p>
                  </a:txBody>
                  <a:tcPr/>
                </a:tc>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1890461549"/>
              </p:ext>
            </p:extLst>
          </p:nvPr>
        </p:nvGraphicFramePr>
        <p:xfrm>
          <a:off x="2289783" y="5201133"/>
          <a:ext cx="401903" cy="906212"/>
        </p:xfrm>
        <a:graphic>
          <a:graphicData uri="http://schemas.openxmlformats.org/drawingml/2006/table">
            <a:tbl>
              <a:tblPr bandRow="1">
                <a:tableStyleId>{7DF18680-E054-41AD-8BC1-D1AEF772440D}</a:tableStyleId>
              </a:tblPr>
              <a:tblGrid>
                <a:gridCol w="401903"/>
              </a:tblGrid>
              <a:tr h="453106">
                <a:tc>
                  <a:txBody>
                    <a:bodyPr/>
                    <a:lstStyle/>
                    <a:p>
                      <a:r>
                        <a:rPr lang="en-US" dirty="0" smtClean="0"/>
                        <a:t>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r h="453106">
                <a:tc>
                  <a:txBody>
                    <a:bodyPr/>
                    <a:lstStyle/>
                    <a:p>
                      <a:r>
                        <a:rPr lang="en-US" dirty="0" smtClean="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3226604389"/>
              </p:ext>
            </p:extLst>
          </p:nvPr>
        </p:nvGraphicFramePr>
        <p:xfrm>
          <a:off x="2691685" y="4899386"/>
          <a:ext cx="2476655" cy="365760"/>
        </p:xfrm>
        <a:graphic>
          <a:graphicData uri="http://schemas.openxmlformats.org/drawingml/2006/table">
            <a:tbl>
              <a:tblPr bandRow="1">
                <a:tableStyleId>{7DF18680-E054-41AD-8BC1-D1AEF772440D}</a:tableStyleId>
              </a:tblPr>
              <a:tblGrid>
                <a:gridCol w="1322773"/>
                <a:gridCol w="1153882"/>
              </a:tblGrid>
              <a:tr h="301745">
                <a:tc>
                  <a:txBody>
                    <a:bodyPr/>
                    <a:lstStyle/>
                    <a:p>
                      <a:r>
                        <a:rPr lang="en-US" dirty="0" smtClean="0"/>
                        <a:t>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lang="en-US" dirty="0" smtClean="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r>
            </a:tbl>
          </a:graphicData>
        </a:graphic>
      </p:graphicFrame>
      <p:sp>
        <p:nvSpPr>
          <p:cNvPr id="14" name="TextBox 13"/>
          <p:cNvSpPr txBox="1"/>
          <p:nvPr/>
        </p:nvSpPr>
        <p:spPr>
          <a:xfrm>
            <a:off x="3542308" y="4030745"/>
            <a:ext cx="1893194" cy="276999"/>
          </a:xfrm>
          <a:prstGeom prst="rect">
            <a:avLst/>
          </a:prstGeom>
          <a:noFill/>
        </p:spPr>
        <p:txBody>
          <a:bodyPr wrap="square" rtlCol="0">
            <a:spAutoFit/>
          </a:bodyPr>
          <a:lstStyle/>
          <a:p>
            <a:r>
              <a:rPr lang="en-US" sz="1200" b="1" i="1" dirty="0" smtClean="0"/>
              <a:t>Confusion Matrix</a:t>
            </a:r>
            <a:endParaRPr lang="en-US" sz="1200" b="1" i="1" dirty="0"/>
          </a:p>
        </p:txBody>
      </p:sp>
      <p:sp>
        <p:nvSpPr>
          <p:cNvPr id="15" name="TextBox 14"/>
          <p:cNvSpPr txBox="1"/>
          <p:nvPr/>
        </p:nvSpPr>
        <p:spPr>
          <a:xfrm>
            <a:off x="8508134" y="4030745"/>
            <a:ext cx="2227050" cy="276999"/>
          </a:xfrm>
          <a:prstGeom prst="rect">
            <a:avLst/>
          </a:prstGeom>
          <a:noFill/>
        </p:spPr>
        <p:txBody>
          <a:bodyPr wrap="square" rtlCol="0">
            <a:spAutoFit/>
          </a:bodyPr>
          <a:lstStyle/>
          <a:p>
            <a:r>
              <a:rPr lang="en-US" sz="1200" b="1" i="1" dirty="0" smtClean="0"/>
              <a:t>Key Metrics</a:t>
            </a:r>
            <a:endParaRPr lang="en-US" sz="1200" b="1" i="1" dirty="0"/>
          </a:p>
        </p:txBody>
      </p:sp>
      <p:sp>
        <p:nvSpPr>
          <p:cNvPr id="17" name="TextBox 16"/>
          <p:cNvSpPr txBox="1"/>
          <p:nvPr/>
        </p:nvSpPr>
        <p:spPr>
          <a:xfrm>
            <a:off x="8913175" y="1170272"/>
            <a:ext cx="2227050" cy="276999"/>
          </a:xfrm>
          <a:prstGeom prst="rect">
            <a:avLst/>
          </a:prstGeom>
          <a:noFill/>
        </p:spPr>
        <p:txBody>
          <a:bodyPr wrap="square" rtlCol="0">
            <a:spAutoFit/>
          </a:bodyPr>
          <a:lstStyle/>
          <a:p>
            <a:r>
              <a:rPr lang="en-US" sz="1200" b="1" i="1" dirty="0" smtClean="0"/>
              <a:t>ROC Curve (with AUC Value)</a:t>
            </a:r>
            <a:endParaRPr lang="en-US" sz="1200" b="1" i="1" dirty="0"/>
          </a:p>
        </p:txBody>
      </p:sp>
      <p:pic>
        <p:nvPicPr>
          <p:cNvPr id="12" name="Picture 11"/>
          <p:cNvPicPr>
            <a:picLocks noChangeAspect="1"/>
          </p:cNvPicPr>
          <p:nvPr/>
        </p:nvPicPr>
        <p:blipFill>
          <a:blip r:embed="rId3"/>
          <a:stretch>
            <a:fillRect/>
          </a:stretch>
        </p:blipFill>
        <p:spPr>
          <a:xfrm>
            <a:off x="955613" y="1401449"/>
            <a:ext cx="4966094" cy="2655738"/>
          </a:xfrm>
          <a:prstGeom prst="rect">
            <a:avLst/>
          </a:prstGeom>
        </p:spPr>
      </p:pic>
    </p:spTree>
    <p:extLst>
      <p:ext uri="{BB962C8B-B14F-4D97-AF65-F5344CB8AC3E}">
        <p14:creationId xmlns:p14="http://schemas.microsoft.com/office/powerpoint/2010/main" val="374217748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254357" y="0"/>
            <a:ext cx="9875520" cy="135636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t>Gradient Boosting</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594338587"/>
              </p:ext>
            </p:extLst>
          </p:nvPr>
        </p:nvGraphicFramePr>
        <p:xfrm>
          <a:off x="2524260" y="4906852"/>
          <a:ext cx="2476655" cy="906212"/>
        </p:xfrm>
        <a:graphic>
          <a:graphicData uri="http://schemas.openxmlformats.org/drawingml/2006/table">
            <a:tbl>
              <a:tblPr bandRow="1">
                <a:tableStyleId>{93296810-A885-4BE3-A3E7-6D5BEEA58F35}</a:tableStyleId>
              </a:tblPr>
              <a:tblGrid>
                <a:gridCol w="1322773"/>
                <a:gridCol w="1153882"/>
              </a:tblGrid>
              <a:tr h="453106">
                <a:tc>
                  <a:txBody>
                    <a:bodyPr/>
                    <a:lstStyle/>
                    <a:p>
                      <a:r>
                        <a:rPr lang="en-US" dirty="0" smtClean="0"/>
                        <a:t>230,631</a:t>
                      </a:r>
                      <a:endParaRPr lang="en-US" dirty="0"/>
                    </a:p>
                  </a:txBody>
                  <a:tcPr>
                    <a:cell3D prstMaterial="dkEdge">
                      <a:bevel h="50800" prst="divot"/>
                      <a:lightRig rig="flood" dir="t"/>
                    </a:cell3D>
                  </a:tcPr>
                </a:tc>
                <a:tc>
                  <a:txBody>
                    <a:bodyPr/>
                    <a:lstStyle/>
                    <a:p>
                      <a:r>
                        <a:rPr lang="en-US" dirty="0" smtClean="0"/>
                        <a:t>123</a:t>
                      </a:r>
                      <a:endParaRPr lang="en-US" dirty="0"/>
                    </a:p>
                  </a:txBody>
                  <a:tcPr>
                    <a:cell3D prstMaterial="dkEdge">
                      <a:bevel h="50800" prst="divot"/>
                      <a:lightRig rig="flood" dir="t"/>
                    </a:cell3D>
                  </a:tcPr>
                </a:tc>
              </a:tr>
              <a:tr h="453106">
                <a:tc>
                  <a:txBody>
                    <a:bodyPr/>
                    <a:lstStyle/>
                    <a:p>
                      <a:r>
                        <a:rPr lang="en-US" dirty="0" smtClean="0"/>
                        <a:t>4,614</a:t>
                      </a:r>
                      <a:endParaRPr lang="en-US" dirty="0"/>
                    </a:p>
                  </a:txBody>
                  <a:tcPr>
                    <a:cell3D prstMaterial="dkEdge">
                      <a:bevel h="50800" prst="divot"/>
                      <a:lightRig rig="flood" dir="t"/>
                    </a:cell3D>
                  </a:tcPr>
                </a:tc>
                <a:tc>
                  <a:txBody>
                    <a:bodyPr/>
                    <a:lstStyle/>
                    <a:p>
                      <a:r>
                        <a:rPr lang="en-US" dirty="0" smtClean="0"/>
                        <a:t>9,764</a:t>
                      </a:r>
                      <a:endParaRPr lang="en-US" dirty="0"/>
                    </a:p>
                  </a:txBody>
                  <a:tcPr>
                    <a:cell3D prstMaterial="dkEdge">
                      <a:bevel h="50800" prst="divot"/>
                      <a:lightRig rig="flood" dir="t"/>
                    </a:cell3D>
                  </a:tcPr>
                </a:tc>
              </a:tr>
            </a:tbl>
          </a:graphicData>
        </a:graphic>
      </p:graphicFrame>
      <p:sp>
        <p:nvSpPr>
          <p:cNvPr id="7" name="Rectangle 6"/>
          <p:cNvSpPr/>
          <p:nvPr/>
        </p:nvSpPr>
        <p:spPr>
          <a:xfrm>
            <a:off x="2126063" y="4167223"/>
            <a:ext cx="2874852" cy="437882"/>
          </a:xfrm>
          <a:prstGeom prst="rect">
            <a:avLst/>
          </a:prstGeom>
          <a:scene3d>
            <a:camera prst="orthographicFront"/>
            <a:lightRig rig="threePt" dir="t"/>
          </a:scene3d>
          <a:sp3d>
            <a:bevelT w="152400" h="50800" prst="softRound"/>
          </a:sp3d>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Predicted</a:t>
            </a:r>
            <a:endParaRPr lang="en-US" dirty="0"/>
          </a:p>
        </p:txBody>
      </p:sp>
      <p:sp>
        <p:nvSpPr>
          <p:cNvPr id="8" name="Rectangle 7"/>
          <p:cNvSpPr/>
          <p:nvPr/>
        </p:nvSpPr>
        <p:spPr>
          <a:xfrm rot="16200000">
            <a:off x="1303144" y="4990145"/>
            <a:ext cx="1207956" cy="437882"/>
          </a:xfrm>
          <a:prstGeom prst="rect">
            <a:avLst/>
          </a:prstGeom>
          <a:scene3d>
            <a:camera prst="orthographicFront"/>
            <a:lightRig rig="threePt" dir="t"/>
          </a:scene3d>
          <a:sp3d>
            <a:bevelT w="152400" h="50800" prst="softRound"/>
          </a:sp3d>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Actual</a:t>
            </a:r>
            <a:endParaRPr lang="en-US" dirty="0"/>
          </a:p>
        </p:txBody>
      </p:sp>
      <p:graphicFrame>
        <p:nvGraphicFramePr>
          <p:cNvPr id="9" name="Table 8"/>
          <p:cNvGraphicFramePr>
            <a:graphicFrameLocks noGrp="1"/>
          </p:cNvGraphicFramePr>
          <p:nvPr>
            <p:extLst>
              <p:ext uri="{D42A27DB-BD31-4B8C-83A1-F6EECF244321}">
                <p14:modId xmlns:p14="http://schemas.microsoft.com/office/powerpoint/2010/main" val="3722212230"/>
              </p:ext>
            </p:extLst>
          </p:nvPr>
        </p:nvGraphicFramePr>
        <p:xfrm>
          <a:off x="7496553" y="4165172"/>
          <a:ext cx="3012608" cy="1647892"/>
        </p:xfrm>
        <a:graphic>
          <a:graphicData uri="http://schemas.openxmlformats.org/drawingml/2006/table">
            <a:tbl>
              <a:tblPr firstRow="1" bandRow="1">
                <a:tableStyleId>{93296810-A885-4BE3-A3E7-6D5BEEA58F35}</a:tableStyleId>
              </a:tblPr>
              <a:tblGrid>
                <a:gridCol w="1506304"/>
                <a:gridCol w="1506304"/>
              </a:tblGrid>
              <a:tr h="411973">
                <a:tc>
                  <a:txBody>
                    <a:bodyPr/>
                    <a:lstStyle/>
                    <a:p>
                      <a:r>
                        <a:rPr lang="en-US" dirty="0" smtClean="0"/>
                        <a:t>Metric</a:t>
                      </a:r>
                      <a:endParaRPr lang="en-US" dirty="0"/>
                    </a:p>
                  </a:txBody>
                  <a:tcPr/>
                </a:tc>
                <a:tc>
                  <a:txBody>
                    <a:bodyPr/>
                    <a:lstStyle/>
                    <a:p>
                      <a:r>
                        <a:rPr lang="en-US" dirty="0" smtClean="0"/>
                        <a:t>Value</a:t>
                      </a:r>
                      <a:endParaRPr lang="en-US" dirty="0"/>
                    </a:p>
                  </a:txBody>
                  <a:tcPr/>
                </a:tc>
              </a:tr>
              <a:tr h="411973">
                <a:tc>
                  <a:txBody>
                    <a:bodyPr/>
                    <a:lstStyle/>
                    <a:p>
                      <a:r>
                        <a:rPr lang="en-US" dirty="0" smtClean="0"/>
                        <a:t>Accuracy</a:t>
                      </a:r>
                      <a:endParaRPr lang="en-US" dirty="0"/>
                    </a:p>
                  </a:txBody>
                  <a:tcPr/>
                </a:tc>
                <a:tc>
                  <a:txBody>
                    <a:bodyPr/>
                    <a:lstStyle/>
                    <a:p>
                      <a:r>
                        <a:rPr lang="en-US" dirty="0" smtClean="0"/>
                        <a:t>98.06%</a:t>
                      </a:r>
                      <a:endParaRPr lang="en-US" dirty="0"/>
                    </a:p>
                  </a:txBody>
                  <a:tcPr/>
                </a:tc>
              </a:tr>
              <a:tr h="411973">
                <a:tc>
                  <a:txBody>
                    <a:bodyPr/>
                    <a:lstStyle/>
                    <a:p>
                      <a:r>
                        <a:rPr lang="en-US" dirty="0" smtClean="0"/>
                        <a:t>Precision</a:t>
                      </a:r>
                      <a:endParaRPr lang="en-US" dirty="0"/>
                    </a:p>
                  </a:txBody>
                  <a:tcPr/>
                </a:tc>
                <a:tc>
                  <a:txBody>
                    <a:bodyPr/>
                    <a:lstStyle/>
                    <a:p>
                      <a:r>
                        <a:rPr lang="en-US" dirty="0" smtClean="0"/>
                        <a:t>98.75%</a:t>
                      </a:r>
                      <a:endParaRPr lang="en-US" dirty="0"/>
                    </a:p>
                  </a:txBody>
                  <a:tcPr/>
                </a:tc>
              </a:tr>
              <a:tr h="411973">
                <a:tc>
                  <a:txBody>
                    <a:bodyPr/>
                    <a:lstStyle/>
                    <a:p>
                      <a:r>
                        <a:rPr lang="en-US" dirty="0" smtClean="0"/>
                        <a:t>Recall</a:t>
                      </a:r>
                      <a:endParaRPr lang="en-US" dirty="0"/>
                    </a:p>
                  </a:txBody>
                  <a:tcPr/>
                </a:tc>
                <a:tc>
                  <a:txBody>
                    <a:bodyPr/>
                    <a:lstStyle/>
                    <a:p>
                      <a:r>
                        <a:rPr lang="en-US" dirty="0" smtClean="0"/>
                        <a:t>67.91%</a:t>
                      </a:r>
                      <a:endParaRPr lang="en-US" dirty="0"/>
                    </a:p>
                  </a:txBody>
                  <a:tcPr/>
                </a:tc>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953847708"/>
              </p:ext>
            </p:extLst>
          </p:nvPr>
        </p:nvGraphicFramePr>
        <p:xfrm>
          <a:off x="2122357" y="4906852"/>
          <a:ext cx="401903" cy="906212"/>
        </p:xfrm>
        <a:graphic>
          <a:graphicData uri="http://schemas.openxmlformats.org/drawingml/2006/table">
            <a:tbl>
              <a:tblPr bandRow="1">
                <a:tableStyleId>{7DF18680-E054-41AD-8BC1-D1AEF772440D}</a:tableStyleId>
              </a:tblPr>
              <a:tblGrid>
                <a:gridCol w="401903"/>
              </a:tblGrid>
              <a:tr h="453106">
                <a:tc>
                  <a:txBody>
                    <a:bodyPr/>
                    <a:lstStyle/>
                    <a:p>
                      <a:r>
                        <a:rPr lang="en-US" dirty="0" smtClean="0"/>
                        <a:t>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r h="453106">
                <a:tc>
                  <a:txBody>
                    <a:bodyPr/>
                    <a:lstStyle/>
                    <a:p>
                      <a:r>
                        <a:rPr lang="en-US" dirty="0" smtClean="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2269107533"/>
              </p:ext>
            </p:extLst>
          </p:nvPr>
        </p:nvGraphicFramePr>
        <p:xfrm>
          <a:off x="2524259" y="4605105"/>
          <a:ext cx="2476655" cy="365760"/>
        </p:xfrm>
        <a:graphic>
          <a:graphicData uri="http://schemas.openxmlformats.org/drawingml/2006/table">
            <a:tbl>
              <a:tblPr bandRow="1">
                <a:tableStyleId>{7DF18680-E054-41AD-8BC1-D1AEF772440D}</a:tableStyleId>
              </a:tblPr>
              <a:tblGrid>
                <a:gridCol w="1322773"/>
                <a:gridCol w="1153882"/>
              </a:tblGrid>
              <a:tr h="301745">
                <a:tc>
                  <a:txBody>
                    <a:bodyPr/>
                    <a:lstStyle/>
                    <a:p>
                      <a:r>
                        <a:rPr lang="en-US" dirty="0" smtClean="0"/>
                        <a:t>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lang="en-US" dirty="0" smtClean="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r>
            </a:tbl>
          </a:graphicData>
        </a:graphic>
      </p:graphicFrame>
      <p:sp>
        <p:nvSpPr>
          <p:cNvPr id="14" name="TextBox 13"/>
          <p:cNvSpPr txBox="1"/>
          <p:nvPr/>
        </p:nvSpPr>
        <p:spPr>
          <a:xfrm>
            <a:off x="8282111" y="3728739"/>
            <a:ext cx="2227050" cy="276999"/>
          </a:xfrm>
          <a:prstGeom prst="rect">
            <a:avLst/>
          </a:prstGeom>
          <a:noFill/>
        </p:spPr>
        <p:txBody>
          <a:bodyPr wrap="square" rtlCol="0">
            <a:spAutoFit/>
          </a:bodyPr>
          <a:lstStyle/>
          <a:p>
            <a:r>
              <a:rPr lang="en-US" sz="1200" b="1" i="1" dirty="0" smtClean="0"/>
              <a:t>Key Metrics</a:t>
            </a:r>
            <a:endParaRPr lang="en-US" sz="1200" b="1" i="1" dirty="0"/>
          </a:p>
        </p:txBody>
      </p:sp>
      <p:sp>
        <p:nvSpPr>
          <p:cNvPr id="15" name="TextBox 14"/>
          <p:cNvSpPr txBox="1"/>
          <p:nvPr/>
        </p:nvSpPr>
        <p:spPr>
          <a:xfrm>
            <a:off x="2760493" y="3734446"/>
            <a:ext cx="2227050" cy="276999"/>
          </a:xfrm>
          <a:prstGeom prst="rect">
            <a:avLst/>
          </a:prstGeom>
          <a:noFill/>
        </p:spPr>
        <p:txBody>
          <a:bodyPr wrap="square" rtlCol="0">
            <a:spAutoFit/>
          </a:bodyPr>
          <a:lstStyle/>
          <a:p>
            <a:r>
              <a:rPr lang="en-US" sz="1200" b="1" i="1" dirty="0" smtClean="0"/>
              <a:t>Confusion Matrix</a:t>
            </a:r>
            <a:endParaRPr lang="en-US" sz="1200" b="1" i="1" dirty="0"/>
          </a:p>
        </p:txBody>
      </p:sp>
      <p:sp>
        <p:nvSpPr>
          <p:cNvPr id="16" name="TextBox 15"/>
          <p:cNvSpPr txBox="1"/>
          <p:nvPr/>
        </p:nvSpPr>
        <p:spPr>
          <a:xfrm>
            <a:off x="8282111" y="452452"/>
            <a:ext cx="2227050" cy="276999"/>
          </a:xfrm>
          <a:prstGeom prst="rect">
            <a:avLst/>
          </a:prstGeom>
          <a:noFill/>
        </p:spPr>
        <p:txBody>
          <a:bodyPr wrap="square" rtlCol="0">
            <a:spAutoFit/>
          </a:bodyPr>
          <a:lstStyle/>
          <a:p>
            <a:r>
              <a:rPr lang="en-US" sz="1200" b="1" i="1" dirty="0" smtClean="0"/>
              <a:t>ROC Curve (with AUC Value)</a:t>
            </a:r>
            <a:endParaRPr lang="en-US" sz="1200" b="1" i="1" dirty="0"/>
          </a:p>
        </p:txBody>
      </p:sp>
      <p:pic>
        <p:nvPicPr>
          <p:cNvPr id="19" name="Picture 18"/>
          <p:cNvPicPr>
            <a:picLocks noChangeAspect="1"/>
          </p:cNvPicPr>
          <p:nvPr/>
        </p:nvPicPr>
        <p:blipFill>
          <a:blip r:embed="rId2"/>
          <a:stretch>
            <a:fillRect/>
          </a:stretch>
        </p:blipFill>
        <p:spPr>
          <a:xfrm>
            <a:off x="6531644" y="775989"/>
            <a:ext cx="5200650" cy="2952750"/>
          </a:xfrm>
          <a:prstGeom prst="rect">
            <a:avLst/>
          </a:prstGeom>
        </p:spPr>
      </p:pic>
      <p:sp>
        <p:nvSpPr>
          <p:cNvPr id="4" name="Rectangle 3"/>
          <p:cNvSpPr/>
          <p:nvPr/>
        </p:nvSpPr>
        <p:spPr>
          <a:xfrm>
            <a:off x="9002857" y="2121671"/>
            <a:ext cx="899605" cy="246221"/>
          </a:xfrm>
          <a:prstGeom prst="rect">
            <a:avLst/>
          </a:prstGeom>
        </p:spPr>
        <p:txBody>
          <a:bodyPr wrap="none">
            <a:spAutoFit/>
          </a:bodyPr>
          <a:lstStyle/>
          <a:p>
            <a:r>
              <a:rPr lang="en-US" sz="1000" b="1" dirty="0" smtClean="0"/>
              <a:t>AUC - </a:t>
            </a:r>
            <a:r>
              <a:rPr lang="en-US" sz="1000" b="1" dirty="0" smtClean="0"/>
              <a:t>0.9293</a:t>
            </a:r>
            <a:endParaRPr lang="en-US" sz="1000" b="1" dirty="0"/>
          </a:p>
        </p:txBody>
      </p:sp>
      <p:pic>
        <p:nvPicPr>
          <p:cNvPr id="21" name="Picture 20"/>
          <p:cNvPicPr>
            <a:picLocks noChangeAspect="1"/>
          </p:cNvPicPr>
          <p:nvPr/>
        </p:nvPicPr>
        <p:blipFill>
          <a:blip r:embed="rId3"/>
          <a:stretch>
            <a:fillRect/>
          </a:stretch>
        </p:blipFill>
        <p:spPr>
          <a:xfrm>
            <a:off x="1688181" y="1029716"/>
            <a:ext cx="3485480" cy="2676351"/>
          </a:xfrm>
          <a:prstGeom prst="rect">
            <a:avLst/>
          </a:prstGeom>
        </p:spPr>
      </p:pic>
    </p:spTree>
    <p:extLst>
      <p:ext uri="{BB962C8B-B14F-4D97-AF65-F5344CB8AC3E}">
        <p14:creationId xmlns:p14="http://schemas.microsoft.com/office/powerpoint/2010/main" val="30666436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a:t>
            </a:r>
            <a:endParaRPr lang="en-US" dirty="0"/>
          </a:p>
        </p:txBody>
      </p:sp>
      <p:sp>
        <p:nvSpPr>
          <p:cNvPr id="3" name="Content Placeholder 2"/>
          <p:cNvSpPr>
            <a:spLocks noGrp="1"/>
          </p:cNvSpPr>
          <p:nvPr>
            <p:ph idx="1"/>
          </p:nvPr>
        </p:nvSpPr>
        <p:spPr/>
        <p:txBody>
          <a:bodyPr/>
          <a:lstStyle/>
          <a:p>
            <a:r>
              <a:rPr lang="en-US" dirty="0" smtClean="0"/>
              <a:t>Understand the Lending Club Loan metrics</a:t>
            </a:r>
          </a:p>
          <a:p>
            <a:r>
              <a:rPr lang="en-US" dirty="0" smtClean="0"/>
              <a:t>Identify </a:t>
            </a:r>
            <a:r>
              <a:rPr lang="en-US" dirty="0" smtClean="0"/>
              <a:t>the </a:t>
            </a:r>
            <a:r>
              <a:rPr lang="en-US" dirty="0" smtClean="0"/>
              <a:t>significant drivers </a:t>
            </a:r>
            <a:r>
              <a:rPr lang="en-US" dirty="0" smtClean="0"/>
              <a:t>of loan </a:t>
            </a:r>
            <a:r>
              <a:rPr lang="en-US" dirty="0" smtClean="0"/>
              <a:t>default</a:t>
            </a:r>
            <a:endParaRPr lang="en-US" dirty="0" smtClean="0"/>
          </a:p>
          <a:p>
            <a:r>
              <a:rPr lang="en-US" dirty="0" smtClean="0"/>
              <a:t>Create </a:t>
            </a:r>
            <a:r>
              <a:rPr lang="en-US" dirty="0" smtClean="0"/>
              <a:t>classification algorithms to predict loan </a:t>
            </a:r>
            <a:r>
              <a:rPr lang="en-US" dirty="0" smtClean="0"/>
              <a:t>defaults</a:t>
            </a:r>
          </a:p>
          <a:p>
            <a:r>
              <a:rPr lang="en-US" dirty="0" smtClean="0"/>
              <a:t>Selection of Best Algorithm for classifying loan default</a:t>
            </a:r>
            <a:endParaRPr lang="en-US" dirty="0"/>
          </a:p>
        </p:txBody>
      </p:sp>
    </p:spTree>
    <p:extLst>
      <p:ext uri="{BB962C8B-B14F-4D97-AF65-F5344CB8AC3E}">
        <p14:creationId xmlns:p14="http://schemas.microsoft.com/office/powerpoint/2010/main" val="81580615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254357" y="0"/>
            <a:ext cx="9875520" cy="135636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t>Random Forest</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3558721768"/>
              </p:ext>
            </p:extLst>
          </p:nvPr>
        </p:nvGraphicFramePr>
        <p:xfrm>
          <a:off x="3090930" y="5177308"/>
          <a:ext cx="2476655" cy="906212"/>
        </p:xfrm>
        <a:graphic>
          <a:graphicData uri="http://schemas.openxmlformats.org/drawingml/2006/table">
            <a:tbl>
              <a:tblPr bandRow="1">
                <a:tableStyleId>{93296810-A885-4BE3-A3E7-6D5BEEA58F35}</a:tableStyleId>
              </a:tblPr>
              <a:tblGrid>
                <a:gridCol w="1322773"/>
                <a:gridCol w="1153882"/>
              </a:tblGrid>
              <a:tr h="453106">
                <a:tc>
                  <a:txBody>
                    <a:bodyPr/>
                    <a:lstStyle/>
                    <a:p>
                      <a:r>
                        <a:rPr lang="en-US" dirty="0" smtClean="0"/>
                        <a:t>230,647</a:t>
                      </a:r>
                      <a:endParaRPr lang="en-US" dirty="0"/>
                    </a:p>
                  </a:txBody>
                  <a:tcPr>
                    <a:cell3D prstMaterial="dkEdge">
                      <a:bevel h="50800" prst="divot"/>
                      <a:lightRig rig="flood" dir="t"/>
                    </a:cell3D>
                  </a:tcPr>
                </a:tc>
                <a:tc>
                  <a:txBody>
                    <a:bodyPr/>
                    <a:lstStyle/>
                    <a:p>
                      <a:r>
                        <a:rPr lang="en-US" dirty="0" smtClean="0"/>
                        <a:t>107</a:t>
                      </a:r>
                      <a:endParaRPr lang="en-US" dirty="0"/>
                    </a:p>
                  </a:txBody>
                  <a:tcPr>
                    <a:cell3D prstMaterial="dkEdge">
                      <a:bevel h="50800" prst="divot"/>
                      <a:lightRig rig="flood" dir="t"/>
                    </a:cell3D>
                  </a:tcPr>
                </a:tc>
              </a:tr>
              <a:tr h="453106">
                <a:tc>
                  <a:txBody>
                    <a:bodyPr/>
                    <a:lstStyle/>
                    <a:p>
                      <a:r>
                        <a:rPr lang="en-US" dirty="0" smtClean="0"/>
                        <a:t>4,206</a:t>
                      </a:r>
                      <a:endParaRPr lang="en-US" dirty="0"/>
                    </a:p>
                  </a:txBody>
                  <a:tcPr>
                    <a:cell3D prstMaterial="dkEdge">
                      <a:bevel h="50800" prst="divot"/>
                      <a:lightRig rig="flood" dir="t"/>
                    </a:cell3D>
                  </a:tcPr>
                </a:tc>
                <a:tc>
                  <a:txBody>
                    <a:bodyPr/>
                    <a:lstStyle/>
                    <a:p>
                      <a:r>
                        <a:rPr lang="en-US" dirty="0" smtClean="0"/>
                        <a:t>10,172</a:t>
                      </a:r>
                      <a:endParaRPr lang="en-US" dirty="0"/>
                    </a:p>
                  </a:txBody>
                  <a:tcPr>
                    <a:cell3D prstMaterial="dkEdge">
                      <a:bevel h="50800" prst="divot"/>
                      <a:lightRig rig="flood" dir="t"/>
                    </a:cell3D>
                  </a:tcPr>
                </a:tc>
              </a:tr>
            </a:tbl>
          </a:graphicData>
        </a:graphic>
      </p:graphicFrame>
      <p:sp>
        <p:nvSpPr>
          <p:cNvPr id="7" name="Rectangle 6"/>
          <p:cNvSpPr/>
          <p:nvPr/>
        </p:nvSpPr>
        <p:spPr>
          <a:xfrm>
            <a:off x="2692733" y="4437679"/>
            <a:ext cx="2874852" cy="437882"/>
          </a:xfrm>
          <a:prstGeom prst="rect">
            <a:avLst/>
          </a:prstGeom>
          <a:scene3d>
            <a:camera prst="orthographicFront"/>
            <a:lightRig rig="threePt" dir="t"/>
          </a:scene3d>
          <a:sp3d>
            <a:bevelT w="152400" h="50800" prst="softRound"/>
          </a:sp3d>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Predicted</a:t>
            </a:r>
            <a:endParaRPr lang="en-US" dirty="0"/>
          </a:p>
        </p:txBody>
      </p:sp>
      <p:sp>
        <p:nvSpPr>
          <p:cNvPr id="8" name="Rectangle 7"/>
          <p:cNvSpPr/>
          <p:nvPr/>
        </p:nvSpPr>
        <p:spPr>
          <a:xfrm rot="16200000">
            <a:off x="1869814" y="5260601"/>
            <a:ext cx="1207956" cy="437882"/>
          </a:xfrm>
          <a:prstGeom prst="rect">
            <a:avLst/>
          </a:prstGeom>
          <a:scene3d>
            <a:camera prst="orthographicFront"/>
            <a:lightRig rig="threePt" dir="t"/>
          </a:scene3d>
          <a:sp3d>
            <a:bevelT w="152400" h="50800" prst="softRound"/>
          </a:sp3d>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Actual</a:t>
            </a:r>
            <a:endParaRPr lang="en-US" dirty="0"/>
          </a:p>
        </p:txBody>
      </p:sp>
      <p:graphicFrame>
        <p:nvGraphicFramePr>
          <p:cNvPr id="9" name="Table 8"/>
          <p:cNvGraphicFramePr>
            <a:graphicFrameLocks noGrp="1"/>
          </p:cNvGraphicFramePr>
          <p:nvPr>
            <p:extLst>
              <p:ext uri="{D42A27DB-BD31-4B8C-83A1-F6EECF244321}">
                <p14:modId xmlns:p14="http://schemas.microsoft.com/office/powerpoint/2010/main" val="713675244"/>
              </p:ext>
            </p:extLst>
          </p:nvPr>
        </p:nvGraphicFramePr>
        <p:xfrm>
          <a:off x="7661745" y="4437680"/>
          <a:ext cx="3117874" cy="1645840"/>
        </p:xfrm>
        <a:graphic>
          <a:graphicData uri="http://schemas.openxmlformats.org/drawingml/2006/table">
            <a:tbl>
              <a:tblPr firstRow="1" bandRow="1">
                <a:tableStyleId>{93296810-A885-4BE3-A3E7-6D5BEEA58F35}</a:tableStyleId>
              </a:tblPr>
              <a:tblGrid>
                <a:gridCol w="1558937"/>
                <a:gridCol w="1558937"/>
              </a:tblGrid>
              <a:tr h="411460">
                <a:tc>
                  <a:txBody>
                    <a:bodyPr/>
                    <a:lstStyle/>
                    <a:p>
                      <a:r>
                        <a:rPr lang="en-US" dirty="0" smtClean="0"/>
                        <a:t>Metric</a:t>
                      </a:r>
                      <a:endParaRPr lang="en-US" dirty="0"/>
                    </a:p>
                  </a:txBody>
                  <a:tcPr/>
                </a:tc>
                <a:tc>
                  <a:txBody>
                    <a:bodyPr/>
                    <a:lstStyle/>
                    <a:p>
                      <a:r>
                        <a:rPr lang="en-US" dirty="0" smtClean="0"/>
                        <a:t>Value</a:t>
                      </a:r>
                      <a:endParaRPr lang="en-US" dirty="0"/>
                    </a:p>
                  </a:txBody>
                  <a:tcPr/>
                </a:tc>
              </a:tr>
              <a:tr h="411460">
                <a:tc>
                  <a:txBody>
                    <a:bodyPr/>
                    <a:lstStyle/>
                    <a:p>
                      <a:r>
                        <a:rPr lang="en-US" dirty="0" smtClean="0"/>
                        <a:t>Accuracy</a:t>
                      </a:r>
                      <a:endParaRPr lang="en-US" dirty="0"/>
                    </a:p>
                  </a:txBody>
                  <a:tcPr/>
                </a:tc>
                <a:tc>
                  <a:txBody>
                    <a:bodyPr/>
                    <a:lstStyle/>
                    <a:p>
                      <a:r>
                        <a:rPr lang="en-US" dirty="0" smtClean="0"/>
                        <a:t>98.27</a:t>
                      </a:r>
                      <a:r>
                        <a:rPr lang="en-US" dirty="0" smtClean="0"/>
                        <a:t>%</a:t>
                      </a:r>
                      <a:endParaRPr lang="en-US" dirty="0"/>
                    </a:p>
                  </a:txBody>
                  <a:tcPr/>
                </a:tc>
              </a:tr>
              <a:tr h="411460">
                <a:tc>
                  <a:txBody>
                    <a:bodyPr/>
                    <a:lstStyle/>
                    <a:p>
                      <a:r>
                        <a:rPr lang="en-US" dirty="0" smtClean="0"/>
                        <a:t>Precision</a:t>
                      </a:r>
                      <a:endParaRPr lang="en-US" dirty="0"/>
                    </a:p>
                  </a:txBody>
                  <a:tcPr/>
                </a:tc>
                <a:tc>
                  <a:txBody>
                    <a:bodyPr/>
                    <a:lstStyle/>
                    <a:p>
                      <a:r>
                        <a:rPr lang="en-US" dirty="0" smtClean="0"/>
                        <a:t>98.95%</a:t>
                      </a:r>
                      <a:endParaRPr lang="en-US" dirty="0"/>
                    </a:p>
                  </a:txBody>
                  <a:tcPr/>
                </a:tc>
              </a:tr>
              <a:tr h="411460">
                <a:tc>
                  <a:txBody>
                    <a:bodyPr/>
                    <a:lstStyle/>
                    <a:p>
                      <a:r>
                        <a:rPr lang="en-US" dirty="0" smtClean="0"/>
                        <a:t>Recall</a:t>
                      </a:r>
                      <a:endParaRPr lang="en-US" dirty="0"/>
                    </a:p>
                  </a:txBody>
                  <a:tcPr/>
                </a:tc>
                <a:tc>
                  <a:txBody>
                    <a:bodyPr/>
                    <a:lstStyle/>
                    <a:p>
                      <a:r>
                        <a:rPr lang="en-US" dirty="0" smtClean="0"/>
                        <a:t>70.75%</a:t>
                      </a:r>
                      <a:endParaRPr lang="en-US" dirty="0"/>
                    </a:p>
                  </a:txBody>
                  <a:tcPr/>
                </a:tc>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3947080843"/>
              </p:ext>
            </p:extLst>
          </p:nvPr>
        </p:nvGraphicFramePr>
        <p:xfrm>
          <a:off x="2689027" y="5177308"/>
          <a:ext cx="401903" cy="906212"/>
        </p:xfrm>
        <a:graphic>
          <a:graphicData uri="http://schemas.openxmlformats.org/drawingml/2006/table">
            <a:tbl>
              <a:tblPr bandRow="1">
                <a:tableStyleId>{7DF18680-E054-41AD-8BC1-D1AEF772440D}</a:tableStyleId>
              </a:tblPr>
              <a:tblGrid>
                <a:gridCol w="401903"/>
              </a:tblGrid>
              <a:tr h="453106">
                <a:tc>
                  <a:txBody>
                    <a:bodyPr/>
                    <a:lstStyle/>
                    <a:p>
                      <a:r>
                        <a:rPr lang="en-US" dirty="0" smtClean="0"/>
                        <a:t>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r h="453106">
                <a:tc>
                  <a:txBody>
                    <a:bodyPr/>
                    <a:lstStyle/>
                    <a:p>
                      <a:r>
                        <a:rPr lang="en-US" dirty="0" smtClean="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1889682683"/>
              </p:ext>
            </p:extLst>
          </p:nvPr>
        </p:nvGraphicFramePr>
        <p:xfrm>
          <a:off x="3090929" y="4875561"/>
          <a:ext cx="2476655" cy="365760"/>
        </p:xfrm>
        <a:graphic>
          <a:graphicData uri="http://schemas.openxmlformats.org/drawingml/2006/table">
            <a:tbl>
              <a:tblPr bandRow="1">
                <a:tableStyleId>{7DF18680-E054-41AD-8BC1-D1AEF772440D}</a:tableStyleId>
              </a:tblPr>
              <a:tblGrid>
                <a:gridCol w="1322773"/>
                <a:gridCol w="1153882"/>
              </a:tblGrid>
              <a:tr h="301745">
                <a:tc>
                  <a:txBody>
                    <a:bodyPr/>
                    <a:lstStyle/>
                    <a:p>
                      <a:r>
                        <a:rPr lang="en-US" dirty="0" smtClean="0"/>
                        <a:t>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lang="en-US" dirty="0" smtClean="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r>
            </a:tbl>
          </a:graphicData>
        </a:graphic>
      </p:graphicFrame>
      <p:pic>
        <p:nvPicPr>
          <p:cNvPr id="12" name="Picture 11"/>
          <p:cNvPicPr>
            <a:picLocks noChangeAspect="1"/>
          </p:cNvPicPr>
          <p:nvPr/>
        </p:nvPicPr>
        <p:blipFill>
          <a:blip r:embed="rId2"/>
          <a:stretch>
            <a:fillRect/>
          </a:stretch>
        </p:blipFill>
        <p:spPr>
          <a:xfrm>
            <a:off x="6481225" y="1154026"/>
            <a:ext cx="5132861" cy="2600448"/>
          </a:xfrm>
          <a:prstGeom prst="rect">
            <a:avLst/>
          </a:prstGeom>
        </p:spPr>
      </p:pic>
      <p:sp>
        <p:nvSpPr>
          <p:cNvPr id="4" name="Rectangle 3"/>
          <p:cNvSpPr/>
          <p:nvPr/>
        </p:nvSpPr>
        <p:spPr>
          <a:xfrm>
            <a:off x="8737349" y="2293795"/>
            <a:ext cx="917239" cy="246221"/>
          </a:xfrm>
          <a:prstGeom prst="rect">
            <a:avLst/>
          </a:prstGeom>
        </p:spPr>
        <p:txBody>
          <a:bodyPr wrap="none">
            <a:spAutoFit/>
          </a:bodyPr>
          <a:lstStyle/>
          <a:p>
            <a:r>
              <a:rPr lang="en-US" sz="1000" b="1" dirty="0" smtClean="0"/>
              <a:t>AUC </a:t>
            </a:r>
            <a:r>
              <a:rPr lang="en-US" sz="1000" b="1" dirty="0" smtClean="0"/>
              <a:t>– 0.9304</a:t>
            </a:r>
            <a:endParaRPr lang="en-US" sz="1000" b="1" dirty="0"/>
          </a:p>
        </p:txBody>
      </p:sp>
      <p:sp>
        <p:nvSpPr>
          <p:cNvPr id="16" name="TextBox 15"/>
          <p:cNvSpPr txBox="1"/>
          <p:nvPr/>
        </p:nvSpPr>
        <p:spPr>
          <a:xfrm>
            <a:off x="8307868" y="1154026"/>
            <a:ext cx="2227050" cy="276999"/>
          </a:xfrm>
          <a:prstGeom prst="rect">
            <a:avLst/>
          </a:prstGeom>
          <a:noFill/>
        </p:spPr>
        <p:txBody>
          <a:bodyPr wrap="square" rtlCol="0">
            <a:spAutoFit/>
          </a:bodyPr>
          <a:lstStyle/>
          <a:p>
            <a:r>
              <a:rPr lang="en-US" sz="1200" b="1" i="1" dirty="0" smtClean="0"/>
              <a:t>ROC Curve (with AUC Value)</a:t>
            </a:r>
            <a:endParaRPr lang="en-US" sz="1200" b="1" i="1" dirty="0"/>
          </a:p>
        </p:txBody>
      </p:sp>
      <p:sp>
        <p:nvSpPr>
          <p:cNvPr id="18" name="TextBox 17"/>
          <p:cNvSpPr txBox="1"/>
          <p:nvPr/>
        </p:nvSpPr>
        <p:spPr>
          <a:xfrm>
            <a:off x="8737349" y="4084703"/>
            <a:ext cx="2227050" cy="276999"/>
          </a:xfrm>
          <a:prstGeom prst="rect">
            <a:avLst/>
          </a:prstGeom>
          <a:noFill/>
        </p:spPr>
        <p:txBody>
          <a:bodyPr wrap="square" rtlCol="0">
            <a:spAutoFit/>
          </a:bodyPr>
          <a:lstStyle/>
          <a:p>
            <a:r>
              <a:rPr lang="en-US" sz="1200" b="1" i="1" dirty="0" smtClean="0"/>
              <a:t>Key Metrics</a:t>
            </a:r>
            <a:endParaRPr lang="en-US" sz="1200" b="1" i="1" dirty="0"/>
          </a:p>
        </p:txBody>
      </p:sp>
      <p:sp>
        <p:nvSpPr>
          <p:cNvPr id="19" name="TextBox 18"/>
          <p:cNvSpPr txBox="1"/>
          <p:nvPr/>
        </p:nvSpPr>
        <p:spPr>
          <a:xfrm>
            <a:off x="3215731" y="4090410"/>
            <a:ext cx="2227050" cy="276999"/>
          </a:xfrm>
          <a:prstGeom prst="rect">
            <a:avLst/>
          </a:prstGeom>
          <a:noFill/>
        </p:spPr>
        <p:txBody>
          <a:bodyPr wrap="square" rtlCol="0">
            <a:spAutoFit/>
          </a:bodyPr>
          <a:lstStyle/>
          <a:p>
            <a:r>
              <a:rPr lang="en-US" sz="1200" b="1" i="1" dirty="0" smtClean="0"/>
              <a:t>Confusion Matrix</a:t>
            </a:r>
            <a:endParaRPr lang="en-US" sz="1200" b="1" i="1" dirty="0"/>
          </a:p>
        </p:txBody>
      </p:sp>
      <p:pic>
        <p:nvPicPr>
          <p:cNvPr id="20" name="Picture 19"/>
          <p:cNvPicPr>
            <a:picLocks noChangeAspect="1"/>
          </p:cNvPicPr>
          <p:nvPr/>
        </p:nvPicPr>
        <p:blipFill>
          <a:blip r:embed="rId3"/>
          <a:stretch>
            <a:fillRect/>
          </a:stretch>
        </p:blipFill>
        <p:spPr>
          <a:xfrm>
            <a:off x="1804122" y="1095115"/>
            <a:ext cx="3763462" cy="2889801"/>
          </a:xfrm>
          <a:prstGeom prst="rect">
            <a:avLst/>
          </a:prstGeom>
        </p:spPr>
      </p:pic>
    </p:spTree>
    <p:extLst>
      <p:ext uri="{BB962C8B-B14F-4D97-AF65-F5344CB8AC3E}">
        <p14:creationId xmlns:p14="http://schemas.microsoft.com/office/powerpoint/2010/main" val="143423615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ACTIONABLE INSIGHTS</a:t>
            </a:r>
            <a:endParaRPr lang="en-US" dirty="0"/>
          </a:p>
        </p:txBody>
      </p:sp>
      <p:sp>
        <p:nvSpPr>
          <p:cNvPr id="5" name="Subtitle 4"/>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14085557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54357" y="0"/>
            <a:ext cx="9875520" cy="135636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t>Insights</a:t>
            </a:r>
            <a:endParaRPr lang="en-US" dirty="0"/>
          </a:p>
        </p:txBody>
      </p:sp>
      <p:sp>
        <p:nvSpPr>
          <p:cNvPr id="5" name="Rectangle 4"/>
          <p:cNvSpPr/>
          <p:nvPr/>
        </p:nvSpPr>
        <p:spPr>
          <a:xfrm>
            <a:off x="579549" y="1133341"/>
            <a:ext cx="10869769" cy="5022760"/>
          </a:xfrm>
          <a:prstGeom prst="rect">
            <a:avLst/>
          </a:prstGeom>
        </p:spPr>
        <p:style>
          <a:lnRef idx="2">
            <a:schemeClr val="accent6"/>
          </a:lnRef>
          <a:fillRef idx="1">
            <a:schemeClr val="lt1"/>
          </a:fillRef>
          <a:effectRef idx="0">
            <a:schemeClr val="accent6"/>
          </a:effectRef>
          <a:fontRef idx="minor">
            <a:schemeClr val="dk1"/>
          </a:fontRef>
        </p:style>
        <p:txBody>
          <a:bodyPr rtlCol="0" anchor="t"/>
          <a:lstStyle/>
          <a:p>
            <a:pPr marL="285750" indent="-285750">
              <a:buFont typeface="Wingdings" panose="05000000000000000000" pitchFamily="2" charset="2"/>
              <a:buChar char="ü"/>
            </a:pPr>
            <a:r>
              <a:rPr lang="en-US" dirty="0" smtClean="0"/>
              <a:t>The Random Forest Algorithm works best because :</a:t>
            </a:r>
          </a:p>
          <a:p>
            <a:pPr marL="742950" lvl="1" indent="-285750">
              <a:buFont typeface="Wingdings" panose="05000000000000000000" pitchFamily="2" charset="2"/>
              <a:buChar char="ü"/>
            </a:pPr>
            <a:r>
              <a:rPr lang="en-US" dirty="0" smtClean="0"/>
              <a:t>It has a high Area under the curve (AUC) </a:t>
            </a:r>
          </a:p>
          <a:p>
            <a:pPr marL="742950" lvl="1" indent="-285750">
              <a:buFont typeface="Wingdings" panose="05000000000000000000" pitchFamily="2" charset="2"/>
              <a:buChar char="ü"/>
            </a:pPr>
            <a:r>
              <a:rPr lang="en-US" dirty="0" smtClean="0"/>
              <a:t>The Precision from the Random Forest Algorithm is high on the testing set (We want high precision as we want to identify the default applicants accurately)</a:t>
            </a:r>
          </a:p>
          <a:p>
            <a:pPr marL="742950" lvl="1" indent="-285750">
              <a:buFont typeface="Wingdings" panose="05000000000000000000" pitchFamily="2" charset="2"/>
              <a:buChar char="ü"/>
            </a:pPr>
            <a:r>
              <a:rPr lang="en-US" dirty="0" smtClean="0"/>
              <a:t>Therefore, we are able to accurately predict the loan default with a precision of ~97.5%</a:t>
            </a:r>
          </a:p>
          <a:p>
            <a:pPr marL="742950" lvl="1" indent="-285750">
              <a:buFont typeface="Wingdings" panose="05000000000000000000" pitchFamily="2" charset="2"/>
              <a:buChar char="ü"/>
            </a:pPr>
            <a:r>
              <a:rPr lang="en-US" dirty="0" smtClean="0"/>
              <a:t>~75% of the loan defaults are predicted by the random forest model</a:t>
            </a:r>
          </a:p>
          <a:p>
            <a:pPr marL="285750" indent="-285750">
              <a:buFont typeface="Wingdings" panose="05000000000000000000" pitchFamily="2" charset="2"/>
              <a:buChar char="ü"/>
            </a:pPr>
            <a:endParaRPr lang="en-US" dirty="0"/>
          </a:p>
          <a:p>
            <a:pPr marL="285750" indent="-285750">
              <a:buFont typeface="Wingdings" panose="05000000000000000000" pitchFamily="2" charset="2"/>
              <a:buChar char="ü"/>
            </a:pPr>
            <a:r>
              <a:rPr lang="en-US" dirty="0" smtClean="0"/>
              <a:t>Zip Code, Interest Rate and Employment Length are among the top 10 significant features for categorizing the loan applicant. This Personal Information helps in weeding out unnecessary loan applications at the initial phase of the loan process</a:t>
            </a:r>
          </a:p>
          <a:p>
            <a:pPr marL="285750" indent="-285750">
              <a:buFont typeface="Wingdings" panose="05000000000000000000" pitchFamily="2" charset="2"/>
              <a:buChar char="ü"/>
            </a:pPr>
            <a:endParaRPr lang="en-US" dirty="0"/>
          </a:p>
          <a:p>
            <a:pPr marL="285750" indent="-285750">
              <a:buFont typeface="Wingdings" panose="05000000000000000000" pitchFamily="2" charset="2"/>
              <a:buChar char="ü"/>
            </a:pPr>
            <a:r>
              <a:rPr lang="en-US" dirty="0" smtClean="0"/>
              <a:t>Outstanding Principal Amount, Recoveries and Last Total Payment Amounts are among the top 10 Loan Information to determine whether the loan would default or not.  The Loan Information would help categorizing the loans earlier itself.</a:t>
            </a:r>
          </a:p>
          <a:p>
            <a:pPr marL="285750" indent="-285750">
              <a:buFont typeface="Wingdings" panose="05000000000000000000" pitchFamily="2" charset="2"/>
              <a:buChar char="ü"/>
            </a:pPr>
            <a:endParaRPr lang="en-US" dirty="0" smtClean="0"/>
          </a:p>
          <a:p>
            <a:pPr marL="285750" indent="-285750">
              <a:buFont typeface="Wingdings" panose="05000000000000000000" pitchFamily="2" charset="2"/>
              <a:buChar char="ü"/>
            </a:pPr>
            <a:r>
              <a:rPr lang="en-US" dirty="0" smtClean="0"/>
              <a:t>Collection Recovery Fee, Grade and Sub Grade are important variables in determining whether the loan would default or not. Grade and Sub Grade are in-house Lending Club categories that aid in showing riskiness of the Loan.</a:t>
            </a:r>
          </a:p>
          <a:p>
            <a:pPr marL="285750" indent="-285750">
              <a:buFont typeface="Wingdings" panose="05000000000000000000" pitchFamily="2" charset="2"/>
              <a:buChar char="ü"/>
            </a:pPr>
            <a:endParaRPr lang="en-US" dirty="0" smtClean="0"/>
          </a:p>
          <a:p>
            <a:pPr marL="285750" indent="-285750">
              <a:buFont typeface="Wingdings" panose="05000000000000000000" pitchFamily="2" charset="2"/>
              <a:buChar char="ü"/>
            </a:pPr>
            <a:endParaRPr lang="en-US" dirty="0" smtClean="0"/>
          </a:p>
          <a:p>
            <a:pPr marL="285750" indent="-285750">
              <a:buFont typeface="Wingdings" panose="05000000000000000000" pitchFamily="2" charset="2"/>
              <a:buChar char="ü"/>
            </a:pPr>
            <a:endParaRPr lang="en-US" dirty="0"/>
          </a:p>
        </p:txBody>
      </p:sp>
    </p:spTree>
    <p:extLst>
      <p:ext uri="{BB962C8B-B14F-4D97-AF65-F5344CB8AC3E}">
        <p14:creationId xmlns:p14="http://schemas.microsoft.com/office/powerpoint/2010/main" val="106856654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Appendix</a:t>
            </a:r>
            <a:endParaRPr lang="en-US" dirty="0"/>
          </a:p>
        </p:txBody>
      </p:sp>
      <p:sp>
        <p:nvSpPr>
          <p:cNvPr id="5" name="Subtitle 4"/>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7464992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54357" y="0"/>
            <a:ext cx="9875520" cy="135636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t>Appendix</a:t>
            </a:r>
            <a:endParaRPr lang="en-US" dirty="0"/>
          </a:p>
        </p:txBody>
      </p:sp>
      <p:sp>
        <p:nvSpPr>
          <p:cNvPr id="5" name="Rectangle 4"/>
          <p:cNvSpPr/>
          <p:nvPr/>
        </p:nvSpPr>
        <p:spPr>
          <a:xfrm>
            <a:off x="579549" y="1133341"/>
            <a:ext cx="10869769" cy="5022760"/>
          </a:xfrm>
          <a:prstGeom prst="rect">
            <a:avLst/>
          </a:prstGeom>
        </p:spPr>
        <p:style>
          <a:lnRef idx="2">
            <a:schemeClr val="accent6"/>
          </a:lnRef>
          <a:fillRef idx="1">
            <a:schemeClr val="lt1"/>
          </a:fillRef>
          <a:effectRef idx="0">
            <a:schemeClr val="accent6"/>
          </a:effectRef>
          <a:fontRef idx="minor">
            <a:schemeClr val="dk1"/>
          </a:fontRef>
        </p:style>
        <p:txBody>
          <a:bodyPr rtlCol="0" anchor="t"/>
          <a:lstStyle/>
          <a:p>
            <a:pPr marL="285750" indent="-285750">
              <a:buFont typeface="Wingdings" panose="05000000000000000000" pitchFamily="2" charset="2"/>
              <a:buChar char="ü"/>
            </a:pPr>
            <a:r>
              <a:rPr lang="en-US" dirty="0" smtClean="0"/>
              <a:t>Please find additional documents for this analysis attached below :</a:t>
            </a:r>
            <a:endParaRPr lang="en-US" dirty="0"/>
          </a:p>
          <a:p>
            <a:pPr marL="285750" indent="-285750">
              <a:buFont typeface="Wingdings" panose="05000000000000000000" pitchFamily="2" charset="2"/>
              <a:buChar char="ü"/>
            </a:pPr>
            <a:endParaRPr lang="en-US" dirty="0" smtClean="0"/>
          </a:p>
        </p:txBody>
      </p:sp>
      <p:graphicFrame>
        <p:nvGraphicFramePr>
          <p:cNvPr id="2" name="Table 1"/>
          <p:cNvGraphicFramePr>
            <a:graphicFrameLocks noGrp="1"/>
          </p:cNvGraphicFramePr>
          <p:nvPr>
            <p:extLst>
              <p:ext uri="{D42A27DB-BD31-4B8C-83A1-F6EECF244321}">
                <p14:modId xmlns:p14="http://schemas.microsoft.com/office/powerpoint/2010/main" val="4275234722"/>
              </p:ext>
            </p:extLst>
          </p:nvPr>
        </p:nvGraphicFramePr>
        <p:xfrm>
          <a:off x="1950433" y="1840126"/>
          <a:ext cx="8128000" cy="3504604"/>
        </p:xfrm>
        <a:graphic>
          <a:graphicData uri="http://schemas.openxmlformats.org/drawingml/2006/table">
            <a:tbl>
              <a:tblPr firstRow="1" bandRow="1">
                <a:tableStyleId>{5C22544A-7EE6-4342-B048-85BDC9FD1C3A}</a:tableStyleId>
              </a:tblPr>
              <a:tblGrid>
                <a:gridCol w="4064000"/>
                <a:gridCol w="4064000"/>
              </a:tblGrid>
              <a:tr h="876151">
                <a:tc>
                  <a:txBody>
                    <a:bodyPr/>
                    <a:lstStyle/>
                    <a:p>
                      <a:r>
                        <a:rPr lang="en-US" dirty="0" smtClean="0"/>
                        <a:t>File</a:t>
                      </a:r>
                      <a:endParaRPr lang="en-US" dirty="0"/>
                    </a:p>
                  </a:txBody>
                  <a:tcPr/>
                </a:tc>
                <a:tc>
                  <a:txBody>
                    <a:bodyPr/>
                    <a:lstStyle/>
                    <a:p>
                      <a:r>
                        <a:rPr lang="en-US" dirty="0" smtClean="0"/>
                        <a:t> Attachment</a:t>
                      </a:r>
                      <a:endParaRPr lang="en-US" dirty="0"/>
                    </a:p>
                  </a:txBody>
                  <a:tcPr/>
                </a:tc>
              </a:tr>
              <a:tr h="876151">
                <a:tc>
                  <a:txBody>
                    <a:bodyPr/>
                    <a:lstStyle/>
                    <a:p>
                      <a:r>
                        <a:rPr lang="en-US" dirty="0" smtClean="0"/>
                        <a:t>Data Dictionary</a:t>
                      </a:r>
                      <a:endParaRPr lang="en-US" dirty="0"/>
                    </a:p>
                  </a:txBody>
                  <a:tcPr/>
                </a:tc>
                <a:tc>
                  <a:txBody>
                    <a:bodyPr/>
                    <a:lstStyle/>
                    <a:p>
                      <a:endParaRPr lang="en-US" dirty="0"/>
                    </a:p>
                  </a:txBody>
                  <a:tcPr/>
                </a:tc>
              </a:tr>
              <a:tr h="876151">
                <a:tc>
                  <a:txBody>
                    <a:bodyPr/>
                    <a:lstStyle/>
                    <a:p>
                      <a:r>
                        <a:rPr lang="en-US" dirty="0" smtClean="0"/>
                        <a:t>Features Summary Statistics</a:t>
                      </a:r>
                      <a:endParaRPr lang="en-US" dirty="0"/>
                    </a:p>
                  </a:txBody>
                  <a:tcPr/>
                </a:tc>
                <a:tc>
                  <a:txBody>
                    <a:bodyPr/>
                    <a:lstStyle/>
                    <a:p>
                      <a:r>
                        <a:rPr lang="en-US" dirty="0" smtClean="0"/>
                        <a:t> </a:t>
                      </a:r>
                      <a:endParaRPr lang="en-US" dirty="0"/>
                    </a:p>
                  </a:txBody>
                  <a:tcPr/>
                </a:tc>
              </a:tr>
              <a:tr h="876151">
                <a:tc>
                  <a:txBody>
                    <a:bodyPr/>
                    <a:lstStyle/>
                    <a:p>
                      <a:r>
                        <a:rPr lang="en-US" dirty="0" smtClean="0"/>
                        <a:t>Code</a:t>
                      </a:r>
                      <a:r>
                        <a:rPr lang="en-US" baseline="0" dirty="0" smtClean="0"/>
                        <a:t> for the full analysis</a:t>
                      </a:r>
                      <a:endParaRPr lang="en-US" dirty="0"/>
                    </a:p>
                  </a:txBody>
                  <a:tcPr/>
                </a:tc>
                <a:tc>
                  <a:txBody>
                    <a:bodyPr/>
                    <a:lstStyle/>
                    <a:p>
                      <a:endParaRPr lang="en-US" dirty="0"/>
                    </a:p>
                  </a:txBody>
                  <a:tcPr/>
                </a:tc>
              </a:tr>
            </a:tbl>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1111494814"/>
              </p:ext>
            </p:extLst>
          </p:nvPr>
        </p:nvGraphicFramePr>
        <p:xfrm>
          <a:off x="6278987" y="4626997"/>
          <a:ext cx="636968" cy="1289860"/>
        </p:xfrm>
        <a:graphic>
          <a:graphicData uri="http://schemas.openxmlformats.org/presentationml/2006/ole">
            <mc:AlternateContent xmlns:mc="http://schemas.openxmlformats.org/markup-compatibility/2006">
              <mc:Choice xmlns:v="urn:schemas-microsoft-com:vml" Requires="v">
                <p:oleObj spid="_x0000_s5140" name="Packager Shell Object" showAsIcon="1" r:id="rId4" imgW="380880" imgH="771480" progId="Package">
                  <p:embed/>
                </p:oleObj>
              </mc:Choice>
              <mc:Fallback>
                <p:oleObj name="Packager Shell Object" showAsIcon="1" r:id="rId4" imgW="380880" imgH="771480" progId="Package">
                  <p:embed/>
                  <p:pic>
                    <p:nvPicPr>
                      <p:cNvPr id="0" name=""/>
                      <p:cNvPicPr/>
                      <p:nvPr/>
                    </p:nvPicPr>
                    <p:blipFill>
                      <a:blip r:embed="rId5"/>
                      <a:stretch>
                        <a:fillRect/>
                      </a:stretch>
                    </p:blipFill>
                    <p:spPr>
                      <a:xfrm>
                        <a:off x="6278987" y="4626997"/>
                        <a:ext cx="636968" cy="1289860"/>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3049993100"/>
              </p:ext>
            </p:extLst>
          </p:nvPr>
        </p:nvGraphicFramePr>
        <p:xfrm>
          <a:off x="6278987" y="2863177"/>
          <a:ext cx="752877" cy="1524576"/>
        </p:xfrm>
        <a:graphic>
          <a:graphicData uri="http://schemas.openxmlformats.org/presentationml/2006/ole">
            <mc:AlternateContent xmlns:mc="http://schemas.openxmlformats.org/markup-compatibility/2006">
              <mc:Choice xmlns:v="urn:schemas-microsoft-com:vml" Requires="v">
                <p:oleObj spid="_x0000_s5141" name="Worksheet" showAsIcon="1" r:id="rId6" imgW="380880" imgH="771480" progId="Excel.Sheet.12">
                  <p:embed/>
                </p:oleObj>
              </mc:Choice>
              <mc:Fallback>
                <p:oleObj name="Worksheet" showAsIcon="1" r:id="rId6" imgW="380880" imgH="771480" progId="Excel.Sheet.12">
                  <p:embed/>
                  <p:pic>
                    <p:nvPicPr>
                      <p:cNvPr id="0" name=""/>
                      <p:cNvPicPr/>
                      <p:nvPr/>
                    </p:nvPicPr>
                    <p:blipFill>
                      <a:blip r:embed="rId7"/>
                      <a:stretch>
                        <a:fillRect/>
                      </a:stretch>
                    </p:blipFill>
                    <p:spPr>
                      <a:xfrm>
                        <a:off x="6278987" y="2863177"/>
                        <a:ext cx="752877" cy="1524576"/>
                      </a:xfrm>
                      <a:prstGeom prst="rect">
                        <a:avLst/>
                      </a:prstGeom>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2357316611"/>
              </p:ext>
            </p:extLst>
          </p:nvPr>
        </p:nvGraphicFramePr>
        <p:xfrm>
          <a:off x="6304744" y="3651544"/>
          <a:ext cx="727120" cy="1472418"/>
        </p:xfrm>
        <a:graphic>
          <a:graphicData uri="http://schemas.openxmlformats.org/presentationml/2006/ole">
            <mc:AlternateContent xmlns:mc="http://schemas.openxmlformats.org/markup-compatibility/2006">
              <mc:Choice xmlns:v="urn:schemas-microsoft-com:vml" Requires="v">
                <p:oleObj spid="_x0000_s5142" name="Worksheet" showAsIcon="1" r:id="rId8" imgW="380880" imgH="771480" progId="Excel.Sheet.12">
                  <p:embed/>
                </p:oleObj>
              </mc:Choice>
              <mc:Fallback>
                <p:oleObj name="Worksheet" showAsIcon="1" r:id="rId8" imgW="380880" imgH="771480" progId="Excel.Sheet.12">
                  <p:embed/>
                  <p:pic>
                    <p:nvPicPr>
                      <p:cNvPr id="0" name=""/>
                      <p:cNvPicPr/>
                      <p:nvPr/>
                    </p:nvPicPr>
                    <p:blipFill>
                      <a:blip r:embed="rId9"/>
                      <a:stretch>
                        <a:fillRect/>
                      </a:stretch>
                    </p:blipFill>
                    <p:spPr>
                      <a:xfrm>
                        <a:off x="6304744" y="3651544"/>
                        <a:ext cx="727120" cy="1472418"/>
                      </a:xfrm>
                      <a:prstGeom prst="rect">
                        <a:avLst/>
                      </a:prstGeom>
                    </p:spPr>
                  </p:pic>
                </p:oleObj>
              </mc:Fallback>
            </mc:AlternateContent>
          </a:graphicData>
        </a:graphic>
      </p:graphicFrame>
    </p:spTree>
    <p:extLst>
      <p:ext uri="{BB962C8B-B14F-4D97-AF65-F5344CB8AC3E}">
        <p14:creationId xmlns:p14="http://schemas.microsoft.com/office/powerpoint/2010/main" val="41491130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process</a:t>
            </a:r>
            <a:endParaRPr lang="en-US" dirty="0"/>
          </a:p>
        </p:txBody>
      </p:sp>
      <p:sp>
        <p:nvSpPr>
          <p:cNvPr id="5" name="Subtitle 4"/>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6425947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nvPr>
        </p:nvGraphicFramePr>
        <p:xfrm>
          <a:off x="1391507" y="2147552"/>
          <a:ext cx="9391918" cy="36093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itle 1"/>
          <p:cNvSpPr txBox="1">
            <a:spLocks/>
          </p:cNvSpPr>
          <p:nvPr/>
        </p:nvSpPr>
        <p:spPr>
          <a:xfrm>
            <a:off x="254357" y="0"/>
            <a:ext cx="9875520" cy="135636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Process</a:t>
            </a:r>
          </a:p>
        </p:txBody>
      </p:sp>
      <p:sp>
        <p:nvSpPr>
          <p:cNvPr id="7" name="Oval 6"/>
          <p:cNvSpPr/>
          <p:nvPr/>
        </p:nvSpPr>
        <p:spPr>
          <a:xfrm>
            <a:off x="354364" y="2717443"/>
            <a:ext cx="837127" cy="7984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100" b="1" dirty="0" smtClean="0"/>
              <a:t>Input</a:t>
            </a:r>
            <a:endParaRPr lang="en-US" sz="800" b="1" dirty="0"/>
          </a:p>
        </p:txBody>
      </p:sp>
      <p:sp>
        <p:nvSpPr>
          <p:cNvPr id="10" name="Rectangle 9"/>
          <p:cNvSpPr/>
          <p:nvPr/>
        </p:nvSpPr>
        <p:spPr>
          <a:xfrm>
            <a:off x="254357" y="2255778"/>
            <a:ext cx="1037143" cy="461665"/>
          </a:xfrm>
          <a:prstGeom prst="rect">
            <a:avLst/>
          </a:prstGeom>
        </p:spPr>
        <p:txBody>
          <a:bodyPr wrap="none">
            <a:spAutoFit/>
          </a:bodyPr>
          <a:lstStyle/>
          <a:p>
            <a:pPr lvl="0"/>
            <a:r>
              <a:rPr lang="en-US" sz="1200" i="1" dirty="0" smtClean="0"/>
              <a:t>Data Inputs </a:t>
            </a:r>
          </a:p>
          <a:p>
            <a:pPr lvl="0"/>
            <a:r>
              <a:rPr lang="en-US" sz="1200" i="1" dirty="0" smtClean="0"/>
              <a:t>from Universe</a:t>
            </a:r>
            <a:endParaRPr lang="en-US" sz="1200" i="1" dirty="0"/>
          </a:p>
        </p:txBody>
      </p:sp>
      <p:sp>
        <p:nvSpPr>
          <p:cNvPr id="11" name="Oval 10"/>
          <p:cNvSpPr/>
          <p:nvPr/>
        </p:nvSpPr>
        <p:spPr>
          <a:xfrm>
            <a:off x="10883431" y="4307813"/>
            <a:ext cx="1027846" cy="841591"/>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900" b="1" dirty="0" smtClean="0"/>
              <a:t>Insights </a:t>
            </a:r>
          </a:p>
          <a:p>
            <a:pPr algn="ctr"/>
            <a:r>
              <a:rPr lang="en-US" sz="900" b="1" dirty="0" smtClean="0"/>
              <a:t>&amp;</a:t>
            </a:r>
          </a:p>
          <a:p>
            <a:pPr algn="ctr"/>
            <a:r>
              <a:rPr lang="en-US" sz="900" b="1" dirty="0" smtClean="0"/>
              <a:t>Prediction</a:t>
            </a:r>
            <a:endParaRPr lang="en-US" sz="900" b="1" dirty="0"/>
          </a:p>
        </p:txBody>
      </p:sp>
      <p:cxnSp>
        <p:nvCxnSpPr>
          <p:cNvPr id="13" name="Straight Arrow Connector 12"/>
          <p:cNvCxnSpPr>
            <a:stCxn id="7" idx="6"/>
          </p:cNvCxnSpPr>
          <p:nvPr/>
        </p:nvCxnSpPr>
        <p:spPr>
          <a:xfrm>
            <a:off x="1191491" y="3116688"/>
            <a:ext cx="20001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endCxn id="11" idx="2"/>
          </p:cNvCxnSpPr>
          <p:nvPr/>
        </p:nvCxnSpPr>
        <p:spPr>
          <a:xfrm flipV="1">
            <a:off x="10638145" y="4728609"/>
            <a:ext cx="245286" cy="215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10883432" y="3846148"/>
            <a:ext cx="1027845" cy="461665"/>
          </a:xfrm>
          <a:prstGeom prst="rect">
            <a:avLst/>
          </a:prstGeom>
        </p:spPr>
        <p:txBody>
          <a:bodyPr wrap="none">
            <a:spAutoFit/>
          </a:bodyPr>
          <a:lstStyle/>
          <a:p>
            <a:pPr lvl="0"/>
            <a:r>
              <a:rPr lang="en-US" sz="1200" i="1" dirty="0" smtClean="0"/>
              <a:t>Loan Default</a:t>
            </a:r>
          </a:p>
          <a:p>
            <a:pPr lvl="0"/>
            <a:r>
              <a:rPr lang="en-US" sz="1200" i="1" dirty="0" smtClean="0"/>
              <a:t>Classification</a:t>
            </a:r>
            <a:endParaRPr lang="en-US" sz="1200" i="1" dirty="0"/>
          </a:p>
        </p:txBody>
      </p:sp>
      <p:sp>
        <p:nvSpPr>
          <p:cNvPr id="22" name="Rectangle 21"/>
          <p:cNvSpPr/>
          <p:nvPr/>
        </p:nvSpPr>
        <p:spPr>
          <a:xfrm>
            <a:off x="4739676" y="1667569"/>
            <a:ext cx="1647054" cy="276999"/>
          </a:xfrm>
          <a:prstGeom prst="rect">
            <a:avLst/>
          </a:prstGeom>
        </p:spPr>
        <p:txBody>
          <a:bodyPr wrap="none">
            <a:spAutoFit/>
          </a:bodyPr>
          <a:lstStyle/>
          <a:p>
            <a:pPr lvl="0"/>
            <a:r>
              <a:rPr lang="en-US" sz="1200" i="1" dirty="0" smtClean="0"/>
              <a:t>Classification Algorithm</a:t>
            </a:r>
            <a:endParaRPr lang="en-US" sz="1200" i="1" dirty="0"/>
          </a:p>
        </p:txBody>
      </p:sp>
    </p:spTree>
    <p:extLst>
      <p:ext uri="{BB962C8B-B14F-4D97-AF65-F5344CB8AC3E}">
        <p14:creationId xmlns:p14="http://schemas.microsoft.com/office/powerpoint/2010/main" val="11240452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Data universe</a:t>
            </a:r>
            <a:endParaRPr lang="en-US" dirty="0"/>
          </a:p>
        </p:txBody>
      </p:sp>
      <p:sp>
        <p:nvSpPr>
          <p:cNvPr id="5" name="Subtitle 4"/>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42227849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idx="1"/>
            <p:extLst>
              <p:ext uri="{D42A27DB-BD31-4B8C-83A1-F6EECF244321}">
                <p14:modId xmlns:p14="http://schemas.microsoft.com/office/powerpoint/2010/main" val="2461080771"/>
              </p:ext>
            </p:extLst>
          </p:nvPr>
        </p:nvGraphicFramePr>
        <p:xfrm>
          <a:off x="513545" y="1666632"/>
          <a:ext cx="3928056" cy="35247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itle 1"/>
          <p:cNvSpPr txBox="1">
            <a:spLocks/>
          </p:cNvSpPr>
          <p:nvPr/>
        </p:nvSpPr>
        <p:spPr>
          <a:xfrm>
            <a:off x="254357" y="0"/>
            <a:ext cx="9875520" cy="135636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t>Data Universe</a:t>
            </a:r>
            <a:endParaRPr lang="en-US" dirty="0"/>
          </a:p>
        </p:txBody>
      </p:sp>
      <p:graphicFrame>
        <p:nvGraphicFramePr>
          <p:cNvPr id="8" name="Diagram 7"/>
          <p:cNvGraphicFramePr/>
          <p:nvPr>
            <p:extLst>
              <p:ext uri="{D42A27DB-BD31-4B8C-83A1-F6EECF244321}">
                <p14:modId xmlns:p14="http://schemas.microsoft.com/office/powerpoint/2010/main" val="404053164"/>
              </p:ext>
            </p:extLst>
          </p:nvPr>
        </p:nvGraphicFramePr>
        <p:xfrm>
          <a:off x="4687910" y="552241"/>
          <a:ext cx="7109138" cy="541866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9" name="Rectangle 8"/>
          <p:cNvSpPr/>
          <p:nvPr/>
        </p:nvSpPr>
        <p:spPr>
          <a:xfrm>
            <a:off x="513545" y="5482690"/>
            <a:ext cx="3928056" cy="488218"/>
          </a:xfrm>
          <a:prstGeom prst="rect">
            <a:avLst/>
          </a:prstGeom>
          <a:solidFill>
            <a:srgbClr val="002060"/>
          </a:solidFill>
        </p:spPr>
        <p:style>
          <a:lnRef idx="1">
            <a:schemeClr val="dk1"/>
          </a:lnRef>
          <a:fillRef idx="3">
            <a:schemeClr val="dk1"/>
          </a:fillRef>
          <a:effectRef idx="2">
            <a:schemeClr val="dk1"/>
          </a:effectRef>
          <a:fontRef idx="minor">
            <a:schemeClr val="lt1"/>
          </a:fontRef>
        </p:style>
        <p:txBody>
          <a:bodyPr rtlCol="0" anchor="ctr"/>
          <a:lstStyle/>
          <a:p>
            <a:pPr algn="ctr"/>
            <a:r>
              <a:rPr lang="en-US" dirty="0" smtClean="0"/>
              <a:t>Data Universe consists of 71 Features</a:t>
            </a:r>
            <a:endParaRPr lang="en-US" dirty="0"/>
          </a:p>
        </p:txBody>
      </p:sp>
    </p:spTree>
    <p:extLst>
      <p:ext uri="{BB962C8B-B14F-4D97-AF65-F5344CB8AC3E}">
        <p14:creationId xmlns:p14="http://schemas.microsoft.com/office/powerpoint/2010/main" val="12999438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Data exploration</a:t>
            </a:r>
            <a:endParaRPr lang="en-US" dirty="0"/>
          </a:p>
        </p:txBody>
      </p:sp>
      <p:sp>
        <p:nvSpPr>
          <p:cNvPr id="5" name="Subtitle 4"/>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2029079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4357" y="0"/>
            <a:ext cx="9875520" cy="1356360"/>
          </a:xfrm>
        </p:spPr>
        <p:txBody>
          <a:bodyPr/>
          <a:lstStyle/>
          <a:p>
            <a:r>
              <a:rPr lang="en-US" dirty="0" smtClean="0"/>
              <a:t>Loan Distributions</a:t>
            </a:r>
            <a:endParaRPr lang="en-US" dirty="0"/>
          </a:p>
        </p:txBody>
      </p:sp>
      <p:graphicFrame>
        <p:nvGraphicFramePr>
          <p:cNvPr id="8" name="Chart 7"/>
          <p:cNvGraphicFramePr>
            <a:graphicFrameLocks/>
          </p:cNvGraphicFramePr>
          <p:nvPr>
            <p:extLst>
              <p:ext uri="{D42A27DB-BD31-4B8C-83A1-F6EECF244321}">
                <p14:modId xmlns:p14="http://schemas.microsoft.com/office/powerpoint/2010/main" val="2838122689"/>
              </p:ext>
            </p:extLst>
          </p:nvPr>
        </p:nvGraphicFramePr>
        <p:xfrm>
          <a:off x="700515" y="1055669"/>
          <a:ext cx="4950142" cy="250756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 name="Chart 9"/>
          <p:cNvGraphicFramePr>
            <a:graphicFrameLocks/>
          </p:cNvGraphicFramePr>
          <p:nvPr>
            <p:extLst>
              <p:ext uri="{D42A27DB-BD31-4B8C-83A1-F6EECF244321}">
                <p14:modId xmlns:p14="http://schemas.microsoft.com/office/powerpoint/2010/main" val="1236972184"/>
              </p:ext>
            </p:extLst>
          </p:nvPr>
        </p:nvGraphicFramePr>
        <p:xfrm>
          <a:off x="6217226" y="1055669"/>
          <a:ext cx="4964211" cy="2507566"/>
        </p:xfrm>
        <a:graphic>
          <a:graphicData uri="http://schemas.openxmlformats.org/drawingml/2006/chart">
            <c:chart xmlns:c="http://schemas.openxmlformats.org/drawingml/2006/chart" xmlns:r="http://schemas.openxmlformats.org/officeDocument/2006/relationships" r:id="rId3"/>
          </a:graphicData>
        </a:graphic>
      </p:graphicFrame>
      <p:pic>
        <p:nvPicPr>
          <p:cNvPr id="15" name="Picture 14"/>
          <p:cNvPicPr>
            <a:picLocks noChangeAspect="1"/>
          </p:cNvPicPr>
          <p:nvPr/>
        </p:nvPicPr>
        <p:blipFill>
          <a:blip r:embed="rId4"/>
          <a:stretch>
            <a:fillRect/>
          </a:stretch>
        </p:blipFill>
        <p:spPr>
          <a:xfrm>
            <a:off x="542957" y="4104830"/>
            <a:ext cx="3668432" cy="1752870"/>
          </a:xfrm>
          <a:prstGeom prst="rect">
            <a:avLst/>
          </a:prstGeom>
        </p:spPr>
      </p:pic>
      <p:pic>
        <p:nvPicPr>
          <p:cNvPr id="16" name="Picture 15"/>
          <p:cNvPicPr>
            <a:picLocks noChangeAspect="1"/>
          </p:cNvPicPr>
          <p:nvPr/>
        </p:nvPicPr>
        <p:blipFill>
          <a:blip r:embed="rId5"/>
          <a:stretch>
            <a:fillRect/>
          </a:stretch>
        </p:blipFill>
        <p:spPr>
          <a:xfrm>
            <a:off x="4238204" y="4104830"/>
            <a:ext cx="3752791" cy="1752870"/>
          </a:xfrm>
          <a:prstGeom prst="rect">
            <a:avLst/>
          </a:prstGeom>
        </p:spPr>
      </p:pic>
      <p:pic>
        <p:nvPicPr>
          <p:cNvPr id="17" name="Picture 16"/>
          <p:cNvPicPr>
            <a:picLocks noChangeAspect="1"/>
          </p:cNvPicPr>
          <p:nvPr/>
        </p:nvPicPr>
        <p:blipFill>
          <a:blip r:embed="rId6"/>
          <a:stretch>
            <a:fillRect/>
          </a:stretch>
        </p:blipFill>
        <p:spPr>
          <a:xfrm>
            <a:off x="8117079" y="4104830"/>
            <a:ext cx="3641337" cy="1752870"/>
          </a:xfrm>
          <a:prstGeom prst="rect">
            <a:avLst/>
          </a:prstGeom>
        </p:spPr>
      </p:pic>
      <mc:AlternateContent xmlns:mc="http://schemas.openxmlformats.org/markup-compatibility/2006" xmlns:a14="http://schemas.microsoft.com/office/drawing/2010/main">
        <mc:Choice Requires="a14">
          <p:sp>
            <p:nvSpPr>
              <p:cNvPr id="18" name="Rounded Rectangle 17"/>
              <p:cNvSpPr/>
              <p:nvPr/>
            </p:nvSpPr>
            <p:spPr>
              <a:xfrm>
                <a:off x="8268236" y="5995078"/>
                <a:ext cx="3168203" cy="530222"/>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𝐿𝑜𝑎𝑛</m:t>
                      </m:r>
                      <m:r>
                        <a:rPr lang="en-US" sz="1200" b="0" i="1" smtClean="0">
                          <a:latin typeface="Cambria Math" panose="02040503050406030204" pitchFamily="18" charset="0"/>
                        </a:rPr>
                        <m:t> </m:t>
                      </m:r>
                      <m:r>
                        <a:rPr lang="en-US" sz="1200" b="0" i="1" smtClean="0">
                          <a:latin typeface="Cambria Math" panose="02040503050406030204" pitchFamily="18" charset="0"/>
                        </a:rPr>
                        <m:t>𝑃𝑒𝑟𝑐𝑒𝑛𝑡𝑎𝑔𝑒</m:t>
                      </m:r>
                      <m:r>
                        <a:rPr lang="en-US" sz="1200" b="0" i="1" smtClean="0">
                          <a:latin typeface="Cambria Math" panose="02040503050406030204" pitchFamily="18" charset="0"/>
                        </a:rPr>
                        <m:t> </m:t>
                      </m:r>
                      <m:r>
                        <a:rPr lang="en-US" sz="1200" b="0" i="1" smtClean="0">
                          <a:latin typeface="Cambria Math" panose="02040503050406030204" pitchFamily="18" charset="0"/>
                        </a:rPr>
                        <m:t>𝐷𝑒𝑓𝑎𝑢𝑙𝑡</m:t>
                      </m:r>
                      <m:r>
                        <a:rPr lang="en-US" sz="1200" b="0" i="1" smtClean="0">
                          <a:latin typeface="Cambria Math" panose="02040503050406030204" pitchFamily="18" charset="0"/>
                        </a:rPr>
                        <m:t>= </m:t>
                      </m:r>
                      <m:f>
                        <m:fPr>
                          <m:ctrlPr>
                            <a:rPr lang="en-US" sz="1200" b="0" i="1" smtClean="0">
                              <a:latin typeface="Cambria Math" panose="02040503050406030204" pitchFamily="18" charset="0"/>
                            </a:rPr>
                          </m:ctrlPr>
                        </m:fPr>
                        <m:num>
                          <m:r>
                            <a:rPr lang="en-US" sz="1200" b="0" i="1" smtClean="0">
                              <a:latin typeface="Cambria Math" panose="02040503050406030204" pitchFamily="18" charset="0"/>
                            </a:rPr>
                            <m:t># </m:t>
                          </m:r>
                          <m:r>
                            <a:rPr lang="en-US" sz="1200" b="0" i="1" smtClean="0">
                              <a:latin typeface="Cambria Math" panose="02040503050406030204" pitchFamily="18" charset="0"/>
                            </a:rPr>
                            <m:t>𝐷𝑒𝑓𝑎𝑢𝑙𝑡𝑠</m:t>
                          </m:r>
                        </m:num>
                        <m:den>
                          <m:r>
                            <a:rPr lang="en-US" sz="1200" b="0" i="1" smtClean="0">
                              <a:latin typeface="Cambria Math" panose="02040503050406030204" pitchFamily="18" charset="0"/>
                            </a:rPr>
                            <m:t>#</m:t>
                          </m:r>
                          <m:r>
                            <a:rPr lang="en-US" sz="1200" b="0" i="1" smtClean="0">
                              <a:latin typeface="Cambria Math" panose="02040503050406030204" pitchFamily="18" charset="0"/>
                            </a:rPr>
                            <m:t>𝑙𝑜𝑎𝑛𝑠</m:t>
                          </m:r>
                        </m:den>
                      </m:f>
                    </m:oMath>
                  </m:oMathPara>
                </a14:m>
                <a:endParaRPr lang="en-US" sz="1200" dirty="0"/>
              </a:p>
            </p:txBody>
          </p:sp>
        </mc:Choice>
        <mc:Fallback xmlns="">
          <p:sp>
            <p:nvSpPr>
              <p:cNvPr id="18" name="Rounded Rectangle 17"/>
              <p:cNvSpPr>
                <a:spLocks noRot="1" noChangeAspect="1" noMove="1" noResize="1" noEditPoints="1" noAdjustHandles="1" noChangeArrowheads="1" noChangeShapeType="1" noTextEdit="1"/>
              </p:cNvSpPr>
              <p:nvPr/>
            </p:nvSpPr>
            <p:spPr>
              <a:xfrm>
                <a:off x="8268236" y="5995078"/>
                <a:ext cx="3168203" cy="530222"/>
              </a:xfrm>
              <a:prstGeom prst="roundRect">
                <a:avLst/>
              </a:prstGeom>
              <a:blipFill rotWithShape="0">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Rounded Rectangle 18"/>
              <p:cNvSpPr/>
              <p:nvPr/>
            </p:nvSpPr>
            <p:spPr>
              <a:xfrm>
                <a:off x="4583597" y="5995078"/>
                <a:ext cx="2701395" cy="530222"/>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𝐿𝑜𝑎𝑛</m:t>
                      </m:r>
                      <m:r>
                        <a:rPr lang="en-US" sz="1200" b="0" i="1" smtClean="0">
                          <a:latin typeface="Cambria Math" panose="02040503050406030204" pitchFamily="18" charset="0"/>
                        </a:rPr>
                        <m:t> </m:t>
                      </m:r>
                      <m:r>
                        <a:rPr lang="en-US" sz="1200" b="0" i="1" smtClean="0">
                          <a:latin typeface="Cambria Math" panose="02040503050406030204" pitchFamily="18" charset="0"/>
                        </a:rPr>
                        <m:t>𝐷𝑒𝑓𝑎𝑢𝑙𝑡𝑠</m:t>
                      </m:r>
                      <m:r>
                        <a:rPr lang="en-US" sz="1200" b="0" i="1" smtClean="0">
                          <a:latin typeface="Cambria Math" panose="02040503050406030204" pitchFamily="18" charset="0"/>
                        </a:rPr>
                        <m:t>=# </m:t>
                      </m:r>
                      <m:r>
                        <a:rPr lang="en-US" sz="1200" b="0" i="1" smtClean="0">
                          <a:latin typeface="Cambria Math" panose="02040503050406030204" pitchFamily="18" charset="0"/>
                        </a:rPr>
                        <m:t>𝐷𝑒𝑓𝑎𝑢𝑙𝑡𝑠</m:t>
                      </m:r>
                    </m:oMath>
                  </m:oMathPara>
                </a14:m>
                <a:endParaRPr lang="en-US" sz="1200" dirty="0"/>
              </a:p>
            </p:txBody>
          </p:sp>
        </mc:Choice>
        <mc:Fallback xmlns="">
          <p:sp>
            <p:nvSpPr>
              <p:cNvPr id="19" name="Rounded Rectangle 18"/>
              <p:cNvSpPr>
                <a:spLocks noRot="1" noChangeAspect="1" noMove="1" noResize="1" noEditPoints="1" noAdjustHandles="1" noChangeArrowheads="1" noChangeShapeType="1" noTextEdit="1"/>
              </p:cNvSpPr>
              <p:nvPr/>
            </p:nvSpPr>
            <p:spPr>
              <a:xfrm>
                <a:off x="4583597" y="5995078"/>
                <a:ext cx="2701395" cy="530222"/>
              </a:xfrm>
              <a:prstGeom prst="roundRect">
                <a:avLst/>
              </a:prstGeom>
              <a:blipFill rotWithShape="0">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Rounded Rectangle 19"/>
              <p:cNvSpPr/>
              <p:nvPr/>
            </p:nvSpPr>
            <p:spPr>
              <a:xfrm>
                <a:off x="362653" y="5995078"/>
                <a:ext cx="2858953" cy="530222"/>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𝐿𝑜𝑎𝑛</m:t>
                      </m:r>
                      <m:r>
                        <a:rPr lang="en-US" sz="1200" b="0" i="1" smtClean="0">
                          <a:latin typeface="Cambria Math" panose="02040503050406030204" pitchFamily="18" charset="0"/>
                        </a:rPr>
                        <m:t> </m:t>
                      </m:r>
                      <m:r>
                        <a:rPr lang="en-US" sz="1200" b="0" i="1" smtClean="0">
                          <a:latin typeface="Cambria Math" panose="02040503050406030204" pitchFamily="18" charset="0"/>
                        </a:rPr>
                        <m:t>𝐷𝑒𝑓𝑎𝑢𝑙𝑡𝑠</m:t>
                      </m:r>
                      <m:r>
                        <a:rPr lang="en-US" sz="1200" b="0" i="1" smtClean="0">
                          <a:latin typeface="Cambria Math" panose="02040503050406030204" pitchFamily="18" charset="0"/>
                        </a:rPr>
                        <m:t>=</m:t>
                      </m:r>
                      <m:r>
                        <a:rPr lang="en-US" sz="1200" b="0" i="1" smtClean="0">
                          <a:latin typeface="Cambria Math" panose="02040503050406030204" pitchFamily="18" charset="0"/>
                        </a:rPr>
                        <m:t>𝑆𝑢𝑚</m:t>
                      </m:r>
                      <m:r>
                        <a:rPr lang="en-US" sz="1200" b="0" i="1" smtClean="0">
                          <a:latin typeface="Cambria Math" panose="02040503050406030204" pitchFamily="18" charset="0"/>
                        </a:rPr>
                        <m:t>(</m:t>
                      </m:r>
                      <m:r>
                        <a:rPr lang="en-US" sz="1200" b="0" i="1" smtClean="0">
                          <a:latin typeface="Cambria Math" panose="02040503050406030204" pitchFamily="18" charset="0"/>
                        </a:rPr>
                        <m:t>𝐿𝑜𝑎𝑛</m:t>
                      </m:r>
                      <m:r>
                        <a:rPr lang="en-US" sz="1200" b="0" i="1" smtClean="0">
                          <a:latin typeface="Cambria Math" panose="02040503050406030204" pitchFamily="18" charset="0"/>
                        </a:rPr>
                        <m:t> </m:t>
                      </m:r>
                      <m:r>
                        <a:rPr lang="en-US" sz="1200" b="0" i="1" smtClean="0">
                          <a:latin typeface="Cambria Math" panose="02040503050406030204" pitchFamily="18" charset="0"/>
                        </a:rPr>
                        <m:t>𝐴𝑚𝑜𝑢𝑛𝑡𝑠</m:t>
                      </m:r>
                      <m:r>
                        <a:rPr lang="en-US" sz="1200" b="0" i="1" smtClean="0">
                          <a:latin typeface="Cambria Math" panose="02040503050406030204" pitchFamily="18" charset="0"/>
                        </a:rPr>
                        <m:t>)</m:t>
                      </m:r>
                    </m:oMath>
                  </m:oMathPara>
                </a14:m>
                <a:endParaRPr lang="en-US" sz="1200" dirty="0"/>
              </a:p>
            </p:txBody>
          </p:sp>
        </mc:Choice>
        <mc:Fallback xmlns="">
          <p:sp>
            <p:nvSpPr>
              <p:cNvPr id="20" name="Rounded Rectangle 19"/>
              <p:cNvSpPr>
                <a:spLocks noRot="1" noChangeAspect="1" noMove="1" noResize="1" noEditPoints="1" noAdjustHandles="1" noChangeArrowheads="1" noChangeShapeType="1" noTextEdit="1"/>
              </p:cNvSpPr>
              <p:nvPr/>
            </p:nvSpPr>
            <p:spPr>
              <a:xfrm>
                <a:off x="362653" y="5995078"/>
                <a:ext cx="2858953" cy="530222"/>
              </a:xfrm>
              <a:prstGeom prst="roundRect">
                <a:avLst/>
              </a:prstGeom>
              <a:blipFill rotWithShape="0">
                <a:blip r:embed="rId9"/>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31763698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4357" y="0"/>
            <a:ext cx="9875520" cy="1356360"/>
          </a:xfrm>
        </p:spPr>
        <p:txBody>
          <a:bodyPr/>
          <a:lstStyle/>
          <a:p>
            <a:r>
              <a:rPr lang="en-US" dirty="0" smtClean="0"/>
              <a:t>Loan Distributions</a:t>
            </a:r>
            <a:endParaRPr lang="en-US" dirty="0"/>
          </a:p>
        </p:txBody>
      </p:sp>
      <p:pic>
        <p:nvPicPr>
          <p:cNvPr id="3" name="Picture 2"/>
          <p:cNvPicPr>
            <a:picLocks noChangeAspect="1"/>
          </p:cNvPicPr>
          <p:nvPr/>
        </p:nvPicPr>
        <p:blipFill>
          <a:blip r:embed="rId2"/>
          <a:stretch>
            <a:fillRect/>
          </a:stretch>
        </p:blipFill>
        <p:spPr>
          <a:xfrm>
            <a:off x="336652" y="1551936"/>
            <a:ext cx="2919475" cy="1428546"/>
          </a:xfrm>
          <a:prstGeom prst="rect">
            <a:avLst/>
          </a:prstGeom>
        </p:spPr>
      </p:pic>
      <mc:AlternateContent xmlns:mc="http://schemas.openxmlformats.org/markup-compatibility/2006" xmlns:a14="http://schemas.microsoft.com/office/drawing/2010/main">
        <mc:Choice Requires="a14">
          <p:sp>
            <p:nvSpPr>
              <p:cNvPr id="12" name="Rounded Rectangle 11"/>
              <p:cNvSpPr/>
              <p:nvPr/>
            </p:nvSpPr>
            <p:spPr>
              <a:xfrm>
                <a:off x="515998" y="1014566"/>
                <a:ext cx="2858953" cy="341794"/>
              </a:xfrm>
              <a:prstGeom prst="round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𝑉𝑒𝑟𝑖𝑓𝑖𝑐𝑎𝑡𝑖𝑜𝑛</m:t>
                      </m:r>
                      <m:r>
                        <a:rPr lang="en-US" sz="1200" b="0" i="1" smtClean="0">
                          <a:latin typeface="Cambria Math" panose="02040503050406030204" pitchFamily="18" charset="0"/>
                        </a:rPr>
                        <m:t> </m:t>
                      </m:r>
                      <m:r>
                        <a:rPr lang="en-US" sz="1200" b="0" i="1" smtClean="0">
                          <a:latin typeface="Cambria Math" panose="02040503050406030204" pitchFamily="18" charset="0"/>
                        </a:rPr>
                        <m:t>𝑆𝑡𝑎𝑡𝑢𝑠</m:t>
                      </m:r>
                    </m:oMath>
                  </m:oMathPara>
                </a14:m>
                <a:endParaRPr lang="en-US" sz="1200" dirty="0"/>
              </a:p>
            </p:txBody>
          </p:sp>
        </mc:Choice>
        <mc:Fallback xmlns="">
          <p:sp>
            <p:nvSpPr>
              <p:cNvPr id="12" name="Rounded Rectangle 11"/>
              <p:cNvSpPr>
                <a:spLocks noRot="1" noChangeAspect="1" noMove="1" noResize="1" noEditPoints="1" noAdjustHandles="1" noChangeArrowheads="1" noChangeShapeType="1" noTextEdit="1"/>
              </p:cNvSpPr>
              <p:nvPr/>
            </p:nvSpPr>
            <p:spPr>
              <a:xfrm>
                <a:off x="515998" y="1014566"/>
                <a:ext cx="2858953" cy="341794"/>
              </a:xfrm>
              <a:prstGeom prst="roundRect">
                <a:avLst/>
              </a:prstGeom>
              <a:blipFill rotWithShape="0">
                <a:blip r:embed="rId3"/>
                <a:stretch>
                  <a:fillRect/>
                </a:stretch>
              </a:blipFill>
              <a:ln>
                <a:noFill/>
              </a:ln>
            </p:spPr>
            <p:txBody>
              <a:bodyPr/>
              <a:lstStyle/>
              <a:p>
                <a:r>
                  <a:rPr lang="en-US">
                    <a:noFill/>
                  </a:rPr>
                  <a:t> </a:t>
                </a:r>
              </a:p>
            </p:txBody>
          </p:sp>
        </mc:Fallback>
      </mc:AlternateContent>
      <p:pic>
        <p:nvPicPr>
          <p:cNvPr id="4" name="Picture 3"/>
          <p:cNvPicPr>
            <a:picLocks noChangeAspect="1"/>
          </p:cNvPicPr>
          <p:nvPr/>
        </p:nvPicPr>
        <p:blipFill>
          <a:blip r:embed="rId4"/>
          <a:stretch>
            <a:fillRect/>
          </a:stretch>
        </p:blipFill>
        <p:spPr>
          <a:xfrm>
            <a:off x="3313499" y="1563836"/>
            <a:ext cx="2895155" cy="1416646"/>
          </a:xfrm>
          <a:prstGeom prst="rect">
            <a:avLst/>
          </a:prstGeom>
        </p:spPr>
      </p:pic>
      <mc:AlternateContent xmlns:mc="http://schemas.openxmlformats.org/markup-compatibility/2006" xmlns:a14="http://schemas.microsoft.com/office/drawing/2010/main">
        <mc:Choice Requires="a14">
          <p:sp>
            <p:nvSpPr>
              <p:cNvPr id="14" name="Rounded Rectangle 13"/>
              <p:cNvSpPr/>
              <p:nvPr/>
            </p:nvSpPr>
            <p:spPr>
              <a:xfrm>
                <a:off x="3548589" y="1039246"/>
                <a:ext cx="2858953" cy="341794"/>
              </a:xfrm>
              <a:prstGeom prst="round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𝐺𝑟𝑎𝑑𝑒</m:t>
                      </m:r>
                    </m:oMath>
                  </m:oMathPara>
                </a14:m>
                <a:endParaRPr lang="en-US" sz="1200" dirty="0"/>
              </a:p>
            </p:txBody>
          </p:sp>
        </mc:Choice>
        <mc:Fallback xmlns="">
          <p:sp>
            <p:nvSpPr>
              <p:cNvPr id="14" name="Rounded Rectangle 13"/>
              <p:cNvSpPr>
                <a:spLocks noRot="1" noChangeAspect="1" noMove="1" noResize="1" noEditPoints="1" noAdjustHandles="1" noChangeArrowheads="1" noChangeShapeType="1" noTextEdit="1"/>
              </p:cNvSpPr>
              <p:nvPr/>
            </p:nvSpPr>
            <p:spPr>
              <a:xfrm>
                <a:off x="3548589" y="1039246"/>
                <a:ext cx="2858953" cy="341794"/>
              </a:xfrm>
              <a:prstGeom prst="roundRect">
                <a:avLst/>
              </a:prstGeom>
              <a:blipFill rotWithShape="0">
                <a:blip r:embed="rId5"/>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Rounded Rectangle 20"/>
              <p:cNvSpPr/>
              <p:nvPr/>
            </p:nvSpPr>
            <p:spPr>
              <a:xfrm>
                <a:off x="6141009" y="1030282"/>
                <a:ext cx="2858953" cy="341794"/>
              </a:xfrm>
              <a:prstGeom prst="round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𝐸𝑚𝑝𝑙𝑜𝑦𝑚𝑒𝑛𝑡</m:t>
                      </m:r>
                      <m:r>
                        <a:rPr lang="en-US" sz="1200" b="0" i="1" smtClean="0">
                          <a:latin typeface="Cambria Math" panose="02040503050406030204" pitchFamily="18" charset="0"/>
                        </a:rPr>
                        <m:t> </m:t>
                      </m:r>
                      <m:r>
                        <a:rPr lang="en-US" sz="1200" b="0" i="1" smtClean="0">
                          <a:latin typeface="Cambria Math" panose="02040503050406030204" pitchFamily="18" charset="0"/>
                        </a:rPr>
                        <m:t>𝐿𝑒𝑛𝑔𝑡h</m:t>
                      </m:r>
                    </m:oMath>
                  </m:oMathPara>
                </a14:m>
                <a:endParaRPr lang="en-US" sz="1200" dirty="0"/>
              </a:p>
            </p:txBody>
          </p:sp>
        </mc:Choice>
        <mc:Fallback xmlns="">
          <p:sp>
            <p:nvSpPr>
              <p:cNvPr id="21" name="Rounded Rectangle 20"/>
              <p:cNvSpPr>
                <a:spLocks noRot="1" noChangeAspect="1" noMove="1" noResize="1" noEditPoints="1" noAdjustHandles="1" noChangeArrowheads="1" noChangeShapeType="1" noTextEdit="1"/>
              </p:cNvSpPr>
              <p:nvPr/>
            </p:nvSpPr>
            <p:spPr>
              <a:xfrm>
                <a:off x="6141009" y="1030282"/>
                <a:ext cx="2858953" cy="341794"/>
              </a:xfrm>
              <a:prstGeom prst="roundRect">
                <a:avLst/>
              </a:prstGeom>
              <a:blipFill rotWithShape="0">
                <a:blip r:embed="rId6"/>
                <a:stretch>
                  <a:fillRect/>
                </a:stretch>
              </a:blipFill>
              <a:ln>
                <a:noFill/>
              </a:ln>
            </p:spPr>
            <p:txBody>
              <a:bodyPr/>
              <a:lstStyle/>
              <a:p>
                <a:r>
                  <a:rPr lang="en-US">
                    <a:noFill/>
                  </a:rPr>
                  <a:t> </a:t>
                </a:r>
              </a:p>
            </p:txBody>
          </p:sp>
        </mc:Fallback>
      </mc:AlternateContent>
      <p:pic>
        <p:nvPicPr>
          <p:cNvPr id="7" name="Picture 6"/>
          <p:cNvPicPr>
            <a:picLocks noChangeAspect="1"/>
          </p:cNvPicPr>
          <p:nvPr/>
        </p:nvPicPr>
        <p:blipFill>
          <a:blip r:embed="rId7"/>
          <a:stretch>
            <a:fillRect/>
          </a:stretch>
        </p:blipFill>
        <p:spPr>
          <a:xfrm>
            <a:off x="6351879" y="1551936"/>
            <a:ext cx="2437215" cy="1428546"/>
          </a:xfrm>
          <a:prstGeom prst="rect">
            <a:avLst/>
          </a:prstGeom>
        </p:spPr>
      </p:pic>
      <p:pic>
        <p:nvPicPr>
          <p:cNvPr id="9" name="Picture 8"/>
          <p:cNvPicPr>
            <a:picLocks noChangeAspect="1"/>
          </p:cNvPicPr>
          <p:nvPr/>
        </p:nvPicPr>
        <p:blipFill>
          <a:blip r:embed="rId8"/>
          <a:stretch>
            <a:fillRect/>
          </a:stretch>
        </p:blipFill>
        <p:spPr>
          <a:xfrm>
            <a:off x="311897" y="4116013"/>
            <a:ext cx="3598927" cy="2109471"/>
          </a:xfrm>
          <a:prstGeom prst="rect">
            <a:avLst/>
          </a:prstGeom>
        </p:spPr>
      </p:pic>
      <mc:AlternateContent xmlns:mc="http://schemas.openxmlformats.org/markup-compatibility/2006" xmlns:a14="http://schemas.microsoft.com/office/drawing/2010/main">
        <mc:Choice Requires="a14">
          <p:sp>
            <p:nvSpPr>
              <p:cNvPr id="22" name="Rounded Rectangle 21"/>
              <p:cNvSpPr/>
              <p:nvPr/>
            </p:nvSpPr>
            <p:spPr>
              <a:xfrm>
                <a:off x="772243" y="3702240"/>
                <a:ext cx="2858953" cy="341794"/>
              </a:xfrm>
              <a:prstGeom prst="round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𝐻𝑜𝑚𝑒</m:t>
                      </m:r>
                      <m:r>
                        <a:rPr lang="en-US" sz="1200" b="0" i="1" smtClean="0">
                          <a:latin typeface="Cambria Math" panose="02040503050406030204" pitchFamily="18" charset="0"/>
                        </a:rPr>
                        <m:t> </m:t>
                      </m:r>
                      <m:r>
                        <a:rPr lang="en-US" sz="1200" b="0" i="1" smtClean="0">
                          <a:latin typeface="Cambria Math" panose="02040503050406030204" pitchFamily="18" charset="0"/>
                        </a:rPr>
                        <m:t>𝑂𝑤𝑛𝑒𝑟𝑠h𝑖𝑝</m:t>
                      </m:r>
                    </m:oMath>
                  </m:oMathPara>
                </a14:m>
                <a:endParaRPr lang="en-US" sz="1200" dirty="0"/>
              </a:p>
            </p:txBody>
          </p:sp>
        </mc:Choice>
        <mc:Fallback xmlns="">
          <p:sp>
            <p:nvSpPr>
              <p:cNvPr id="22" name="Rounded Rectangle 21"/>
              <p:cNvSpPr>
                <a:spLocks noRot="1" noChangeAspect="1" noMove="1" noResize="1" noEditPoints="1" noAdjustHandles="1" noChangeArrowheads="1" noChangeShapeType="1" noTextEdit="1"/>
              </p:cNvSpPr>
              <p:nvPr/>
            </p:nvSpPr>
            <p:spPr>
              <a:xfrm>
                <a:off x="772243" y="3702240"/>
                <a:ext cx="2858953" cy="341794"/>
              </a:xfrm>
              <a:prstGeom prst="roundRect">
                <a:avLst/>
              </a:prstGeom>
              <a:blipFill rotWithShape="0">
                <a:blip r:embed="rId9"/>
                <a:stretch>
                  <a:fillRect/>
                </a:stretch>
              </a:blipFill>
              <a:ln>
                <a:noFill/>
              </a:ln>
            </p:spPr>
            <p:txBody>
              <a:bodyPr/>
              <a:lstStyle/>
              <a:p>
                <a:r>
                  <a:rPr lang="en-US">
                    <a:noFill/>
                  </a:rPr>
                  <a:t> </a:t>
                </a:r>
              </a:p>
            </p:txBody>
          </p:sp>
        </mc:Fallback>
      </mc:AlternateContent>
      <p:pic>
        <p:nvPicPr>
          <p:cNvPr id="11" name="Picture 10"/>
          <p:cNvPicPr>
            <a:picLocks noChangeAspect="1"/>
          </p:cNvPicPr>
          <p:nvPr/>
        </p:nvPicPr>
        <p:blipFill>
          <a:blip r:embed="rId10"/>
          <a:stretch>
            <a:fillRect/>
          </a:stretch>
        </p:blipFill>
        <p:spPr>
          <a:xfrm>
            <a:off x="4159491" y="4044032"/>
            <a:ext cx="3844535" cy="2253431"/>
          </a:xfrm>
          <a:prstGeom prst="rect">
            <a:avLst/>
          </a:prstGeom>
        </p:spPr>
      </p:pic>
      <mc:AlternateContent xmlns:mc="http://schemas.openxmlformats.org/markup-compatibility/2006" xmlns:a14="http://schemas.microsoft.com/office/drawing/2010/main">
        <mc:Choice Requires="a14">
          <p:sp>
            <p:nvSpPr>
              <p:cNvPr id="23" name="Rounded Rectangle 22"/>
              <p:cNvSpPr/>
              <p:nvPr/>
            </p:nvSpPr>
            <p:spPr>
              <a:xfrm>
                <a:off x="4371023" y="3702240"/>
                <a:ext cx="2858953" cy="341794"/>
              </a:xfrm>
              <a:prstGeom prst="round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𝑃𝑎𝑦𝑚𝑒𝑛𝑡</m:t>
                      </m:r>
                      <m:r>
                        <a:rPr lang="en-US" sz="1200" b="0" i="1" smtClean="0">
                          <a:latin typeface="Cambria Math" panose="02040503050406030204" pitchFamily="18" charset="0"/>
                        </a:rPr>
                        <m:t> </m:t>
                      </m:r>
                      <m:r>
                        <a:rPr lang="en-US" sz="1200" b="0" i="1" smtClean="0">
                          <a:latin typeface="Cambria Math" panose="02040503050406030204" pitchFamily="18" charset="0"/>
                        </a:rPr>
                        <m:t>𝑃𝑙𝑎𝑛</m:t>
                      </m:r>
                    </m:oMath>
                  </m:oMathPara>
                </a14:m>
                <a:endParaRPr lang="en-US" sz="1200" dirty="0"/>
              </a:p>
            </p:txBody>
          </p:sp>
        </mc:Choice>
        <mc:Fallback xmlns="">
          <p:sp>
            <p:nvSpPr>
              <p:cNvPr id="23" name="Rounded Rectangle 22"/>
              <p:cNvSpPr>
                <a:spLocks noRot="1" noChangeAspect="1" noMove="1" noResize="1" noEditPoints="1" noAdjustHandles="1" noChangeArrowheads="1" noChangeShapeType="1" noTextEdit="1"/>
              </p:cNvSpPr>
              <p:nvPr/>
            </p:nvSpPr>
            <p:spPr>
              <a:xfrm>
                <a:off x="4371023" y="3702240"/>
                <a:ext cx="2858953" cy="341794"/>
              </a:xfrm>
              <a:prstGeom prst="roundRect">
                <a:avLst/>
              </a:prstGeom>
              <a:blipFill rotWithShape="0">
                <a:blip r:embed="rId11"/>
                <a:stretch>
                  <a:fillRect/>
                </a:stretch>
              </a:blipFill>
              <a:ln>
                <a:noFill/>
              </a:ln>
            </p:spPr>
            <p:txBody>
              <a:bodyPr/>
              <a:lstStyle/>
              <a:p>
                <a:r>
                  <a:rPr lang="en-US">
                    <a:noFill/>
                  </a:rPr>
                  <a:t> </a:t>
                </a:r>
              </a:p>
            </p:txBody>
          </p:sp>
        </mc:Fallback>
      </mc:AlternateContent>
      <p:pic>
        <p:nvPicPr>
          <p:cNvPr id="13" name="Picture 12"/>
          <p:cNvPicPr>
            <a:picLocks noChangeAspect="1"/>
          </p:cNvPicPr>
          <p:nvPr/>
        </p:nvPicPr>
        <p:blipFill>
          <a:blip r:embed="rId12"/>
          <a:stretch>
            <a:fillRect/>
          </a:stretch>
        </p:blipFill>
        <p:spPr>
          <a:xfrm>
            <a:off x="8440243" y="4187994"/>
            <a:ext cx="2796681" cy="2109471"/>
          </a:xfrm>
          <a:prstGeom prst="rect">
            <a:avLst/>
          </a:prstGeom>
        </p:spPr>
      </p:pic>
      <mc:AlternateContent xmlns:mc="http://schemas.openxmlformats.org/markup-compatibility/2006" xmlns:a14="http://schemas.microsoft.com/office/drawing/2010/main">
        <mc:Choice Requires="a14">
          <p:sp>
            <p:nvSpPr>
              <p:cNvPr id="24" name="Rounded Rectangle 23"/>
              <p:cNvSpPr/>
              <p:nvPr/>
            </p:nvSpPr>
            <p:spPr>
              <a:xfrm>
                <a:off x="8377971" y="3702240"/>
                <a:ext cx="2858953" cy="341794"/>
              </a:xfrm>
              <a:prstGeom prst="round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𝑃𝑢𝑟𝑝𝑜𝑠𝑒</m:t>
                      </m:r>
                    </m:oMath>
                  </m:oMathPara>
                </a14:m>
                <a:endParaRPr lang="en-US" sz="1200" dirty="0"/>
              </a:p>
            </p:txBody>
          </p:sp>
        </mc:Choice>
        <mc:Fallback xmlns="">
          <p:sp>
            <p:nvSpPr>
              <p:cNvPr id="24" name="Rounded Rectangle 23"/>
              <p:cNvSpPr>
                <a:spLocks noRot="1" noChangeAspect="1" noMove="1" noResize="1" noEditPoints="1" noAdjustHandles="1" noChangeArrowheads="1" noChangeShapeType="1" noTextEdit="1"/>
              </p:cNvSpPr>
              <p:nvPr/>
            </p:nvSpPr>
            <p:spPr>
              <a:xfrm>
                <a:off x="8377971" y="3702240"/>
                <a:ext cx="2858953" cy="341794"/>
              </a:xfrm>
              <a:prstGeom prst="roundRect">
                <a:avLst/>
              </a:prstGeom>
              <a:blipFill rotWithShape="0">
                <a:blip r:embed="rId13"/>
                <a:stretch>
                  <a:fillRect/>
                </a:stretch>
              </a:blipFill>
              <a:ln>
                <a:noFill/>
              </a:ln>
            </p:spPr>
            <p:txBody>
              <a:bodyPr/>
              <a:lstStyle/>
              <a:p>
                <a:r>
                  <a:rPr lang="en-US">
                    <a:noFill/>
                  </a:rPr>
                  <a:t> </a:t>
                </a:r>
              </a:p>
            </p:txBody>
          </p:sp>
        </mc:Fallback>
      </mc:AlternateContent>
      <p:pic>
        <p:nvPicPr>
          <p:cNvPr id="25" name="Picture 24"/>
          <p:cNvPicPr>
            <a:picLocks noChangeAspect="1"/>
          </p:cNvPicPr>
          <p:nvPr/>
        </p:nvPicPr>
        <p:blipFill>
          <a:blip r:embed="rId14"/>
          <a:stretch>
            <a:fillRect/>
          </a:stretch>
        </p:blipFill>
        <p:spPr>
          <a:xfrm>
            <a:off x="8892055" y="1356360"/>
            <a:ext cx="2993218" cy="1624122"/>
          </a:xfrm>
          <a:prstGeom prst="rect">
            <a:avLst/>
          </a:prstGeom>
        </p:spPr>
      </p:pic>
      <mc:AlternateContent xmlns:mc="http://schemas.openxmlformats.org/markup-compatibility/2006" xmlns:a14="http://schemas.microsoft.com/office/drawing/2010/main">
        <mc:Choice Requires="a14">
          <p:sp>
            <p:nvSpPr>
              <p:cNvPr id="26" name="Rounded Rectangle 25"/>
              <p:cNvSpPr/>
              <p:nvPr/>
            </p:nvSpPr>
            <p:spPr>
              <a:xfrm>
                <a:off x="8874038" y="1129199"/>
                <a:ext cx="2858953" cy="341794"/>
              </a:xfrm>
              <a:prstGeom prst="round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𝐼𝑛𝑖𝑡𝑖𝑎𝑙</m:t>
                      </m:r>
                      <m:r>
                        <a:rPr lang="en-US" sz="1200" b="0" i="1" smtClean="0">
                          <a:latin typeface="Cambria Math" panose="02040503050406030204" pitchFamily="18" charset="0"/>
                        </a:rPr>
                        <m:t> </m:t>
                      </m:r>
                      <m:r>
                        <a:rPr lang="en-US" sz="1200" b="0" i="1" smtClean="0">
                          <a:latin typeface="Cambria Math" panose="02040503050406030204" pitchFamily="18" charset="0"/>
                        </a:rPr>
                        <m:t>𝐿𝑖𝑠𝑡</m:t>
                      </m:r>
                      <m:r>
                        <a:rPr lang="en-US" sz="1200" b="0" i="1" smtClean="0">
                          <a:latin typeface="Cambria Math" panose="02040503050406030204" pitchFamily="18" charset="0"/>
                        </a:rPr>
                        <m:t> </m:t>
                      </m:r>
                      <m:r>
                        <a:rPr lang="en-US" sz="1200" b="0" i="1" smtClean="0">
                          <a:latin typeface="Cambria Math" panose="02040503050406030204" pitchFamily="18" charset="0"/>
                        </a:rPr>
                        <m:t>𝑆𝑡𝑎𝑡𝑢𝑠</m:t>
                      </m:r>
                    </m:oMath>
                  </m:oMathPara>
                </a14:m>
                <a:endParaRPr lang="en-US" sz="1200" dirty="0"/>
              </a:p>
            </p:txBody>
          </p:sp>
        </mc:Choice>
        <mc:Fallback xmlns="">
          <p:sp>
            <p:nvSpPr>
              <p:cNvPr id="26" name="Rounded Rectangle 25"/>
              <p:cNvSpPr>
                <a:spLocks noRot="1" noChangeAspect="1" noMove="1" noResize="1" noEditPoints="1" noAdjustHandles="1" noChangeArrowheads="1" noChangeShapeType="1" noTextEdit="1"/>
              </p:cNvSpPr>
              <p:nvPr/>
            </p:nvSpPr>
            <p:spPr>
              <a:xfrm>
                <a:off x="8874038" y="1129199"/>
                <a:ext cx="2858953" cy="341794"/>
              </a:xfrm>
              <a:prstGeom prst="roundRect">
                <a:avLst/>
              </a:prstGeom>
              <a:blipFill rotWithShape="0">
                <a:blip r:embed="rId15"/>
                <a:stretch>
                  <a:fillRect/>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238652956"/>
      </p:ext>
    </p:extLst>
  </p:cSld>
  <p:clrMapOvr>
    <a:masterClrMapping/>
  </p:clrMapOvr>
  <p:timing>
    <p:tnLst>
      <p:par>
        <p:cTn id="1" dur="indefinite" restart="never" nodeType="tmRoot"/>
      </p:par>
    </p:tnLst>
  </p:timing>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ACC63D00-1EE0-4159-BF5A-6FF02000B71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4583</TotalTime>
  <Words>2826</Words>
  <Application>Microsoft Office PowerPoint</Application>
  <PresentationFormat>Widescreen</PresentationFormat>
  <Paragraphs>1281</Paragraphs>
  <Slides>24</Slides>
  <Notes>1</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2</vt:i4>
      </vt:variant>
      <vt:variant>
        <vt:lpstr>Slide Titles</vt:lpstr>
      </vt:variant>
      <vt:variant>
        <vt:i4>24</vt:i4>
      </vt:variant>
    </vt:vector>
  </HeadingPairs>
  <TitlesOfParts>
    <vt:vector size="32" baseType="lpstr">
      <vt:lpstr>Arial</vt:lpstr>
      <vt:lpstr>Calibri</vt:lpstr>
      <vt:lpstr>Cambria Math</vt:lpstr>
      <vt:lpstr>Corbel</vt:lpstr>
      <vt:lpstr>Wingdings</vt:lpstr>
      <vt:lpstr>Basis</vt:lpstr>
      <vt:lpstr>Package</vt:lpstr>
      <vt:lpstr>Microsoft Excel Worksheet</vt:lpstr>
      <vt:lpstr> Lending club loan prediction </vt:lpstr>
      <vt:lpstr>Objective</vt:lpstr>
      <vt:lpstr>process</vt:lpstr>
      <vt:lpstr>PowerPoint Presentation</vt:lpstr>
      <vt:lpstr>Data universe</vt:lpstr>
      <vt:lpstr>PowerPoint Presentation</vt:lpstr>
      <vt:lpstr>Data exploration</vt:lpstr>
      <vt:lpstr>Loan Distributions</vt:lpstr>
      <vt:lpstr>Loan Distributions</vt:lpstr>
      <vt:lpstr>Loan Distributions</vt:lpstr>
      <vt:lpstr>DATA EXPERIMENTS</vt:lpstr>
      <vt:lpstr>Hypothesis Testing</vt:lpstr>
      <vt:lpstr>Correlation Matrix</vt:lpstr>
      <vt:lpstr>Classification Model</vt:lpstr>
      <vt:lpstr>PowerPoint Presentation</vt:lpstr>
      <vt:lpstr>MODEL EVALUATION  &amp;  SELECTION</vt:lpstr>
      <vt:lpstr>PowerPoint Presentation</vt:lpstr>
      <vt:lpstr>PowerPoint Presentation</vt:lpstr>
      <vt:lpstr>PowerPoint Presentation</vt:lpstr>
      <vt:lpstr>PowerPoint Presentation</vt:lpstr>
      <vt:lpstr>ACTIONABLE INSIGHTS</vt:lpstr>
      <vt:lpstr>PowerPoint Presentation</vt:lpstr>
      <vt:lpstr>Appendix</vt:lpstr>
      <vt:lpstr>PowerPoint Presentation</vt:lpstr>
    </vt:vector>
  </TitlesOfParts>
  <Company>Cognizant Technology Solutions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Lending club loan prediction</dc:title>
  <dc:creator>Sriram, Madhavan (Cognizant)</dc:creator>
  <cp:lastModifiedBy>Sriram, Madhavan (Cognizant)</cp:lastModifiedBy>
  <cp:revision>108</cp:revision>
  <dcterms:created xsi:type="dcterms:W3CDTF">2017-03-25T15:11:57Z</dcterms:created>
  <dcterms:modified xsi:type="dcterms:W3CDTF">2017-03-29T16:20:55Z</dcterms:modified>
</cp:coreProperties>
</file>