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7"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Feature Based Opinion Mining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86908"/>
          </a:xfrm>
        </p:spPr>
        <p:txBody>
          <a:bodyPr>
            <a:normAutofit fontScale="85000" lnSpcReduction="20000"/>
          </a:bodyPr>
          <a:lstStyle/>
          <a:p>
            <a:pPr>
              <a:spcAft>
                <a:spcPts val="600"/>
              </a:spcAft>
            </a:pPr>
            <a:r>
              <a:rPr lang="en-US" dirty="0">
                <a:solidFill>
                  <a:schemeClr val="tx1"/>
                </a:solidFill>
              </a:rPr>
              <a:t>Mahadevan N</a:t>
            </a:r>
          </a:p>
          <a:p>
            <a:pPr>
              <a:spcAft>
                <a:spcPts val="600"/>
              </a:spcAft>
            </a:pPr>
            <a:r>
              <a:rPr lang="en-US" dirty="0">
                <a:solidFill>
                  <a:schemeClr val="tx1"/>
                </a:solidFill>
              </a:rPr>
              <a:t>Apurva Mhatre</a:t>
            </a:r>
          </a:p>
          <a:p>
            <a:pPr>
              <a:spcAft>
                <a:spcPts val="600"/>
              </a:spcAft>
            </a:pPr>
            <a:r>
              <a:rPr lang="en-US" dirty="0" err="1">
                <a:solidFill>
                  <a:schemeClr val="tx1"/>
                </a:solidFill>
              </a:rPr>
              <a:t>Ajun</a:t>
            </a:r>
            <a:r>
              <a:rPr lang="en-US" dirty="0">
                <a:solidFill>
                  <a:schemeClr val="tx1"/>
                </a:solidFill>
              </a:rPr>
              <a:t> Nair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ABOUT THE PROJECT</a:t>
            </a:r>
          </a:p>
        </p:txBody>
      </p:sp>
      <p:sp>
        <p:nvSpPr>
          <p:cNvPr id="4" name="Content Placeholder 3">
            <a:extLst>
              <a:ext uri="{FF2B5EF4-FFF2-40B4-BE49-F238E27FC236}">
                <a16:creationId xmlns:a16="http://schemas.microsoft.com/office/drawing/2014/main" id="{0924BDE4-121A-4824-9AFD-6D28083ED4E0}"/>
              </a:ext>
            </a:extLst>
          </p:cNvPr>
          <p:cNvSpPr>
            <a:spLocks noGrp="1"/>
          </p:cNvSpPr>
          <p:nvPr>
            <p:ph idx="1"/>
          </p:nvPr>
        </p:nvSpPr>
        <p:spPr/>
        <p:txBody>
          <a:bodyPr/>
          <a:lstStyle/>
          <a:p>
            <a:r>
              <a:rPr lang="en-US" sz="2000" dirty="0"/>
              <a:t>The project aims to make use of the highly unstructured text reviews about any product, extract the potential features about the product, assign scores to them and then classify the reviews as either positive or negative. </a:t>
            </a:r>
          </a:p>
          <a:p>
            <a:endParaRPr lang="en-US" sz="2000" dirty="0"/>
          </a:p>
          <a:p>
            <a:r>
              <a:rPr lang="en-US" sz="2000" dirty="0"/>
              <a:t>The features of the product play a crucial role in the decision making process of the potential customer. It is these features that distinguish one product from other similar products from different brands. Most of the companies focus on a specific feature as their selling point.</a:t>
            </a:r>
          </a:p>
          <a:p>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68F9-59CF-4C29-A7A2-AA1F72A2DBAD}"/>
              </a:ext>
            </a:extLst>
          </p:cNvPr>
          <p:cNvSpPr>
            <a:spLocks noGrp="1"/>
          </p:cNvSpPr>
          <p:nvPr>
            <p:ph type="title"/>
          </p:nvPr>
        </p:nvSpPr>
        <p:spPr>
          <a:xfrm>
            <a:off x="1066800" y="642594"/>
            <a:ext cx="10058400" cy="573647"/>
          </a:xfrm>
        </p:spPr>
        <p:txBody>
          <a:bodyPr>
            <a:normAutofit fontScale="90000"/>
          </a:bodyPr>
          <a:lstStyle/>
          <a:p>
            <a:r>
              <a:rPr lang="en-IN" dirty="0"/>
              <a:t>Literature Survey</a:t>
            </a:r>
          </a:p>
        </p:txBody>
      </p:sp>
      <p:graphicFrame>
        <p:nvGraphicFramePr>
          <p:cNvPr id="6" name="Content Placeholder 5">
            <a:extLst>
              <a:ext uri="{FF2B5EF4-FFF2-40B4-BE49-F238E27FC236}">
                <a16:creationId xmlns:a16="http://schemas.microsoft.com/office/drawing/2014/main" id="{35DFE6AA-6928-4D94-A6AB-21A7DD72A27B}"/>
              </a:ext>
            </a:extLst>
          </p:cNvPr>
          <p:cNvGraphicFramePr>
            <a:graphicFrameLocks noGrp="1"/>
          </p:cNvGraphicFramePr>
          <p:nvPr>
            <p:ph idx="1"/>
            <p:extLst>
              <p:ext uri="{D42A27DB-BD31-4B8C-83A1-F6EECF244321}">
                <p14:modId xmlns:p14="http://schemas.microsoft.com/office/powerpoint/2010/main" val="428755892"/>
              </p:ext>
            </p:extLst>
          </p:nvPr>
        </p:nvGraphicFramePr>
        <p:xfrm>
          <a:off x="1066800" y="1209034"/>
          <a:ext cx="10058399" cy="4801151"/>
        </p:xfrm>
        <a:graphic>
          <a:graphicData uri="http://schemas.openxmlformats.org/drawingml/2006/table">
            <a:tbl>
              <a:tblPr firstRow="1" firstCol="1" bandRow="1">
                <a:tableStyleId>{5C22544A-7EE6-4342-B048-85BDC9FD1C3A}</a:tableStyleId>
              </a:tblPr>
              <a:tblGrid>
                <a:gridCol w="582159">
                  <a:extLst>
                    <a:ext uri="{9D8B030D-6E8A-4147-A177-3AD203B41FA5}">
                      <a16:colId xmlns:a16="http://schemas.microsoft.com/office/drawing/2014/main" val="2952343563"/>
                    </a:ext>
                  </a:extLst>
                </a:gridCol>
                <a:gridCol w="1924357">
                  <a:extLst>
                    <a:ext uri="{9D8B030D-6E8A-4147-A177-3AD203B41FA5}">
                      <a16:colId xmlns:a16="http://schemas.microsoft.com/office/drawing/2014/main" val="3762363553"/>
                    </a:ext>
                  </a:extLst>
                </a:gridCol>
                <a:gridCol w="2441829">
                  <a:extLst>
                    <a:ext uri="{9D8B030D-6E8A-4147-A177-3AD203B41FA5}">
                      <a16:colId xmlns:a16="http://schemas.microsoft.com/office/drawing/2014/main" val="1695333272"/>
                    </a:ext>
                  </a:extLst>
                </a:gridCol>
                <a:gridCol w="5110054">
                  <a:extLst>
                    <a:ext uri="{9D8B030D-6E8A-4147-A177-3AD203B41FA5}">
                      <a16:colId xmlns:a16="http://schemas.microsoft.com/office/drawing/2014/main" val="2390466216"/>
                    </a:ext>
                  </a:extLst>
                </a:gridCol>
              </a:tblGrid>
              <a:tr h="483816">
                <a:tc>
                  <a:txBody>
                    <a:bodyPr/>
                    <a:lstStyle/>
                    <a:p>
                      <a:pPr marL="19050" marR="259715" indent="-6350" algn="l">
                        <a:lnSpc>
                          <a:spcPct val="107000"/>
                        </a:lnSpc>
                        <a:spcAft>
                          <a:spcPts val="0"/>
                        </a:spcAft>
                      </a:pPr>
                      <a:r>
                        <a:rPr lang="en-IN" sz="900">
                          <a:effectLst/>
                        </a:rPr>
                        <a:t>SN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46355" indent="-6350" algn="ctr">
                        <a:lnSpc>
                          <a:spcPct val="107000"/>
                        </a:lnSpc>
                        <a:spcAft>
                          <a:spcPts val="0"/>
                        </a:spcAft>
                      </a:pPr>
                      <a:r>
                        <a:rPr lang="en-IN" sz="900">
                          <a:effectLst/>
                        </a:rPr>
                        <a:t>Techniques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40640" indent="-6350" algn="ctr">
                        <a:lnSpc>
                          <a:spcPct val="107000"/>
                        </a:lnSpc>
                        <a:spcAft>
                          <a:spcPts val="565"/>
                        </a:spcAft>
                      </a:pPr>
                      <a:r>
                        <a:rPr lang="en-IN" sz="900">
                          <a:effectLst/>
                        </a:rPr>
                        <a:t>Author &amp; Year of </a:t>
                      </a:r>
                      <a:endParaRPr lang="en-IN" sz="1100">
                        <a:effectLst/>
                      </a:endParaRPr>
                    </a:p>
                    <a:p>
                      <a:pPr marL="6350" marR="46355" indent="-6350" algn="ctr">
                        <a:lnSpc>
                          <a:spcPct val="107000"/>
                        </a:lnSpc>
                        <a:spcAft>
                          <a:spcPts val="0"/>
                        </a:spcAft>
                      </a:pPr>
                      <a:r>
                        <a:rPr lang="en-IN" sz="900">
                          <a:effectLst/>
                        </a:rPr>
                        <a:t>Publication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45085" indent="-6350" algn="ctr">
                        <a:lnSpc>
                          <a:spcPct val="107000"/>
                        </a:lnSpc>
                        <a:spcAft>
                          <a:spcPts val="0"/>
                        </a:spcAft>
                      </a:pPr>
                      <a:r>
                        <a:rPr lang="en-IN" sz="900">
                          <a:effectLst/>
                        </a:rPr>
                        <a:t>Advantages and Disadvantages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extLst>
                  <a:ext uri="{0D108BD9-81ED-4DB2-BD59-A6C34878D82A}">
                    <a16:rowId xmlns:a16="http://schemas.microsoft.com/office/drawing/2014/main" val="1798623227"/>
                  </a:ext>
                </a:extLst>
              </a:tr>
              <a:tr h="1537722">
                <a:tc>
                  <a:txBody>
                    <a:bodyPr/>
                    <a:lstStyle/>
                    <a:p>
                      <a:pPr marL="6350" marR="259715" indent="-6350" algn="l">
                        <a:lnSpc>
                          <a:spcPct val="107000"/>
                        </a:lnSpc>
                        <a:spcAft>
                          <a:spcPts val="0"/>
                        </a:spcAft>
                      </a:pPr>
                      <a:r>
                        <a:rPr lang="en-IN" sz="900">
                          <a:effectLst/>
                        </a:rPr>
                        <a:t>1.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259715" indent="-6350" algn="l">
                        <a:lnSpc>
                          <a:spcPct val="150000"/>
                        </a:lnSpc>
                        <a:spcAft>
                          <a:spcPts val="0"/>
                        </a:spcAft>
                      </a:pPr>
                      <a:r>
                        <a:rPr lang="en-IN" sz="900">
                          <a:effectLst/>
                        </a:rPr>
                        <a:t>Semantic orientation of conjoined adjectives using log-linear regression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259715" indent="-6350" algn="l">
                        <a:lnSpc>
                          <a:spcPct val="150000"/>
                        </a:lnSpc>
                        <a:spcAft>
                          <a:spcPts val="0"/>
                        </a:spcAft>
                      </a:pPr>
                      <a:r>
                        <a:rPr lang="en-IN" sz="900">
                          <a:effectLst/>
                        </a:rPr>
                        <a:t>V. Hatzivassiloglou, K.R. McKeown, Predicting the semantic orientation of adjectives, 2010</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259715" indent="-6350" algn="l">
                        <a:lnSpc>
                          <a:spcPct val="150000"/>
                        </a:lnSpc>
                        <a:spcAft>
                          <a:spcPts val="1645"/>
                        </a:spcAft>
                      </a:pPr>
                      <a:r>
                        <a:rPr lang="en-IN" sz="900">
                          <a:effectLst/>
                        </a:rPr>
                        <a:t> Advantages: The mentioned work properly classifies the opinion words and its respective semantic orientation.</a:t>
                      </a:r>
                      <a:endParaRPr lang="en-IN" sz="1100">
                        <a:effectLst/>
                      </a:endParaRPr>
                    </a:p>
                    <a:p>
                      <a:pPr marL="6350" marR="259715" indent="-6350" algn="l">
                        <a:lnSpc>
                          <a:spcPct val="150000"/>
                        </a:lnSpc>
                        <a:spcAft>
                          <a:spcPts val="550"/>
                        </a:spcAft>
                      </a:pPr>
                      <a:r>
                        <a:rPr lang="en-IN" sz="900">
                          <a:effectLst/>
                        </a:rPr>
                        <a:t>Disadvantages: It only lays stress on opinion words and do not consider the features.</a:t>
                      </a:r>
                      <a:endParaRPr lang="en-IN" sz="1100">
                        <a:effectLst/>
                      </a:endParaRPr>
                    </a:p>
                    <a:p>
                      <a:pPr marL="6350" marR="259715" indent="-6350" algn="l">
                        <a:lnSpc>
                          <a:spcPct val="107000"/>
                        </a:lnSpc>
                        <a:spcAft>
                          <a:spcPts val="0"/>
                        </a:spcAft>
                      </a:pPr>
                      <a:r>
                        <a:rPr lang="en-IN" sz="1100">
                          <a:effectLst/>
                        </a:rPr>
                        <a: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extLst>
                  <a:ext uri="{0D108BD9-81ED-4DB2-BD59-A6C34878D82A}">
                    <a16:rowId xmlns:a16="http://schemas.microsoft.com/office/drawing/2014/main" val="531770606"/>
                  </a:ext>
                </a:extLst>
              </a:tr>
              <a:tr h="2779613">
                <a:tc>
                  <a:txBody>
                    <a:bodyPr/>
                    <a:lstStyle/>
                    <a:p>
                      <a:pPr marL="6350" marR="259715" indent="-6350" algn="l">
                        <a:lnSpc>
                          <a:spcPct val="107000"/>
                        </a:lnSpc>
                        <a:spcAft>
                          <a:spcPts val="0"/>
                        </a:spcAft>
                      </a:pPr>
                      <a:r>
                        <a:rPr lang="en-IN" sz="900">
                          <a:effectLst/>
                        </a:rPr>
                        <a:t>2.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259715" indent="-6350" algn="l">
                        <a:lnSpc>
                          <a:spcPct val="150000"/>
                        </a:lnSpc>
                        <a:spcAft>
                          <a:spcPts val="0"/>
                        </a:spcAft>
                      </a:pPr>
                      <a:r>
                        <a:rPr lang="en-IN" sz="900">
                          <a:effectLst/>
                        </a:rPr>
                        <a:t>An unsupervised method to extract syntactic structures that specify the orientation of</a:t>
                      </a:r>
                      <a:endParaRPr lang="en-IN" sz="1100">
                        <a:effectLst/>
                      </a:endParaRPr>
                    </a:p>
                    <a:p>
                      <a:pPr marL="6350" marR="259715" indent="-6350" algn="l">
                        <a:lnSpc>
                          <a:spcPct val="150000"/>
                        </a:lnSpc>
                        <a:spcAft>
                          <a:spcPts val="0"/>
                        </a:spcAft>
                      </a:pPr>
                      <a:r>
                        <a:rPr lang="en-IN" sz="900">
                          <a:effectLst/>
                        </a:rPr>
                        <a:t>clauses for domain oriented semantic analysis</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259715" indent="-6350" algn="l">
                        <a:lnSpc>
                          <a:spcPct val="150000"/>
                        </a:lnSpc>
                        <a:spcAft>
                          <a:spcPts val="0"/>
                        </a:spcAft>
                      </a:pPr>
                      <a:r>
                        <a:rPr lang="en-IN" sz="900">
                          <a:effectLst/>
                        </a:rPr>
                        <a:t>H. Kanayama, T. Nasukawa, Fully automatic lexicon expansion for domain-oriented sentiment analysis, 2006</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tc>
                  <a:txBody>
                    <a:bodyPr/>
                    <a:lstStyle/>
                    <a:p>
                      <a:pPr marL="6350" marR="259715" indent="-6350" algn="l">
                        <a:lnSpc>
                          <a:spcPct val="150000"/>
                        </a:lnSpc>
                        <a:spcAft>
                          <a:spcPts val="975"/>
                        </a:spcAft>
                      </a:pPr>
                      <a:r>
                        <a:rPr lang="en-IN" sz="900" dirty="0">
                          <a:effectLst/>
                        </a:rPr>
                        <a:t>Advantages: The given work successfully extracts context-dependent opinion words from large corpora.</a:t>
                      </a:r>
                      <a:endParaRPr lang="en-IN" sz="1100" dirty="0">
                        <a:effectLst/>
                      </a:endParaRPr>
                    </a:p>
                    <a:p>
                      <a:pPr marL="6350" marR="259715" indent="-6350" algn="l">
                        <a:lnSpc>
                          <a:spcPct val="150000"/>
                        </a:lnSpc>
                        <a:spcAft>
                          <a:spcPts val="0"/>
                        </a:spcAft>
                      </a:pPr>
                      <a:r>
                        <a:rPr lang="en-IN" sz="900" dirty="0">
                          <a:effectLst/>
                        </a:rPr>
                        <a:t> </a:t>
                      </a:r>
                      <a:endParaRPr lang="en-IN" sz="1100" dirty="0">
                        <a:effectLst/>
                      </a:endParaRPr>
                    </a:p>
                    <a:p>
                      <a:pPr marL="6350" marR="259715" indent="-6350" algn="l">
                        <a:lnSpc>
                          <a:spcPct val="150000"/>
                        </a:lnSpc>
                        <a:spcAft>
                          <a:spcPts val="0"/>
                        </a:spcAft>
                      </a:pPr>
                      <a:r>
                        <a:rPr lang="en-IN" sz="900" dirty="0">
                          <a:effectLst/>
                        </a:rPr>
                        <a:t>Disadvantages: It does not incorporate the proposed methodology in a broader opinion mining framework.</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667" marR="36429" marT="28334" marB="0"/>
                </a:tc>
                <a:extLst>
                  <a:ext uri="{0D108BD9-81ED-4DB2-BD59-A6C34878D82A}">
                    <a16:rowId xmlns:a16="http://schemas.microsoft.com/office/drawing/2014/main" val="2274832263"/>
                  </a:ext>
                </a:extLst>
              </a:tr>
            </a:tbl>
          </a:graphicData>
        </a:graphic>
      </p:graphicFrame>
    </p:spTree>
    <p:extLst>
      <p:ext uri="{BB962C8B-B14F-4D97-AF65-F5344CB8AC3E}">
        <p14:creationId xmlns:p14="http://schemas.microsoft.com/office/powerpoint/2010/main" val="29054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D805-7AD8-4088-8150-C3615A735BE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7B55524C-16DD-418C-852D-35C2B54D031C}"/>
              </a:ext>
            </a:extLst>
          </p:cNvPr>
          <p:cNvSpPr>
            <a:spLocks noGrp="1"/>
          </p:cNvSpPr>
          <p:nvPr>
            <p:ph idx="1"/>
          </p:nvPr>
        </p:nvSpPr>
        <p:spPr/>
        <p:txBody>
          <a:bodyPr>
            <a:normAutofit/>
          </a:bodyPr>
          <a:lstStyle/>
          <a:p>
            <a:r>
              <a:rPr lang="en-IN" sz="2000" dirty="0"/>
              <a:t>Actual reviews of customers on different products sold on Amazon</a:t>
            </a:r>
          </a:p>
          <a:p>
            <a:pPr marL="0" indent="0">
              <a:buNone/>
            </a:pPr>
            <a:r>
              <a:rPr lang="en-IN" sz="2000" dirty="0"/>
              <a:t>Example:</a:t>
            </a:r>
          </a:p>
          <a:p>
            <a:pPr marL="0" indent="0">
              <a:buNone/>
            </a:pPr>
            <a:endParaRPr lang="en-IN" sz="2000" dirty="0"/>
          </a:p>
          <a:p>
            <a:endParaRPr lang="en-IN" sz="2000" dirty="0"/>
          </a:p>
          <a:p>
            <a:pPr marL="0" indent="0">
              <a:buNone/>
            </a:pPr>
            <a:endParaRPr lang="en-IN" sz="2000" dirty="0"/>
          </a:p>
          <a:p>
            <a:pPr marL="0" indent="0">
              <a:buNone/>
            </a:pPr>
            <a:endParaRPr lang="en-IN" sz="2000" dirty="0"/>
          </a:p>
        </p:txBody>
      </p:sp>
      <p:pic>
        <p:nvPicPr>
          <p:cNvPr id="5" name="Picture 4">
            <a:extLst>
              <a:ext uri="{FF2B5EF4-FFF2-40B4-BE49-F238E27FC236}">
                <a16:creationId xmlns:a16="http://schemas.microsoft.com/office/drawing/2014/main" id="{15A819AD-6AF7-42AC-96BF-E1244C1A9FAC}"/>
              </a:ext>
            </a:extLst>
          </p:cNvPr>
          <p:cNvPicPr>
            <a:picLocks noChangeAspect="1"/>
          </p:cNvPicPr>
          <p:nvPr/>
        </p:nvPicPr>
        <p:blipFill>
          <a:blip r:embed="rId2"/>
          <a:stretch>
            <a:fillRect/>
          </a:stretch>
        </p:blipFill>
        <p:spPr>
          <a:xfrm>
            <a:off x="1066800" y="3017194"/>
            <a:ext cx="9033843" cy="2851428"/>
          </a:xfrm>
          <a:prstGeom prst="rect">
            <a:avLst/>
          </a:prstGeom>
        </p:spPr>
      </p:pic>
    </p:spTree>
    <p:extLst>
      <p:ext uri="{BB962C8B-B14F-4D97-AF65-F5344CB8AC3E}">
        <p14:creationId xmlns:p14="http://schemas.microsoft.com/office/powerpoint/2010/main" val="369558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E672-ABC3-426E-BD46-2F1A97C35E39}"/>
              </a:ext>
            </a:extLst>
          </p:cNvPr>
          <p:cNvSpPr>
            <a:spLocks noGrp="1"/>
          </p:cNvSpPr>
          <p:nvPr>
            <p:ph type="title"/>
          </p:nvPr>
        </p:nvSpPr>
        <p:spPr>
          <a:xfrm>
            <a:off x="1066800" y="642594"/>
            <a:ext cx="10058400" cy="706812"/>
          </a:xfrm>
        </p:spPr>
        <p:txBody>
          <a:bodyPr/>
          <a:lstStyle/>
          <a:p>
            <a:r>
              <a:rPr lang="en-IN" dirty="0"/>
              <a:t>Output</a:t>
            </a:r>
          </a:p>
        </p:txBody>
      </p:sp>
      <p:pic>
        <p:nvPicPr>
          <p:cNvPr id="13" name="Content Placeholder 12">
            <a:extLst>
              <a:ext uri="{FF2B5EF4-FFF2-40B4-BE49-F238E27FC236}">
                <a16:creationId xmlns:a16="http://schemas.microsoft.com/office/drawing/2014/main" id="{6DBC8EEE-967B-43EC-A6A0-703531E5016D}"/>
              </a:ext>
            </a:extLst>
          </p:cNvPr>
          <p:cNvPicPr>
            <a:picLocks noGrp="1" noChangeAspect="1"/>
          </p:cNvPicPr>
          <p:nvPr>
            <p:ph idx="1"/>
          </p:nvPr>
        </p:nvPicPr>
        <p:blipFill>
          <a:blip r:embed="rId2"/>
          <a:stretch>
            <a:fillRect/>
          </a:stretch>
        </p:blipFill>
        <p:spPr>
          <a:xfrm>
            <a:off x="1066800" y="1873188"/>
            <a:ext cx="3532765" cy="4177590"/>
          </a:xfrm>
        </p:spPr>
      </p:pic>
      <p:pic>
        <p:nvPicPr>
          <p:cNvPr id="15" name="Picture 14">
            <a:extLst>
              <a:ext uri="{FF2B5EF4-FFF2-40B4-BE49-F238E27FC236}">
                <a16:creationId xmlns:a16="http://schemas.microsoft.com/office/drawing/2014/main" id="{9073AB3B-CB04-4B7A-9C99-42CAFEFC7382}"/>
              </a:ext>
            </a:extLst>
          </p:cNvPr>
          <p:cNvPicPr>
            <a:picLocks noChangeAspect="1"/>
          </p:cNvPicPr>
          <p:nvPr/>
        </p:nvPicPr>
        <p:blipFill>
          <a:blip r:embed="rId3"/>
          <a:stretch>
            <a:fillRect/>
          </a:stretch>
        </p:blipFill>
        <p:spPr>
          <a:xfrm>
            <a:off x="4753882" y="1853945"/>
            <a:ext cx="6510513" cy="2015380"/>
          </a:xfrm>
          <a:prstGeom prst="rect">
            <a:avLst/>
          </a:prstGeom>
        </p:spPr>
      </p:pic>
      <p:sp>
        <p:nvSpPr>
          <p:cNvPr id="16" name="TextBox 15">
            <a:extLst>
              <a:ext uri="{FF2B5EF4-FFF2-40B4-BE49-F238E27FC236}">
                <a16:creationId xmlns:a16="http://schemas.microsoft.com/office/drawing/2014/main" id="{376261E4-8C5A-4317-AB8A-0CF92C9AA0D2}"/>
              </a:ext>
            </a:extLst>
          </p:cNvPr>
          <p:cNvSpPr txBox="1"/>
          <p:nvPr/>
        </p:nvSpPr>
        <p:spPr>
          <a:xfrm>
            <a:off x="1066800" y="1484613"/>
            <a:ext cx="3116063" cy="369332"/>
          </a:xfrm>
          <a:prstGeom prst="rect">
            <a:avLst/>
          </a:prstGeom>
          <a:noFill/>
        </p:spPr>
        <p:txBody>
          <a:bodyPr wrap="square" rtlCol="0">
            <a:spAutoFit/>
          </a:bodyPr>
          <a:lstStyle/>
          <a:p>
            <a:r>
              <a:rPr lang="en-IN" dirty="0"/>
              <a:t>Feature Score</a:t>
            </a:r>
          </a:p>
        </p:txBody>
      </p:sp>
      <p:sp>
        <p:nvSpPr>
          <p:cNvPr id="17" name="TextBox 16">
            <a:extLst>
              <a:ext uri="{FF2B5EF4-FFF2-40B4-BE49-F238E27FC236}">
                <a16:creationId xmlns:a16="http://schemas.microsoft.com/office/drawing/2014/main" id="{479A5442-48E1-4EF9-A785-A0E9B2EE89B1}"/>
              </a:ext>
            </a:extLst>
          </p:cNvPr>
          <p:cNvSpPr txBox="1"/>
          <p:nvPr/>
        </p:nvSpPr>
        <p:spPr>
          <a:xfrm>
            <a:off x="4753882" y="1503856"/>
            <a:ext cx="2548989" cy="369332"/>
          </a:xfrm>
          <a:prstGeom prst="rect">
            <a:avLst/>
          </a:prstGeom>
          <a:noFill/>
        </p:spPr>
        <p:txBody>
          <a:bodyPr wrap="square" rtlCol="0">
            <a:spAutoFit/>
          </a:bodyPr>
          <a:lstStyle/>
          <a:p>
            <a:r>
              <a:rPr lang="en-IN" dirty="0"/>
              <a:t>Negative Reviews</a:t>
            </a:r>
          </a:p>
        </p:txBody>
      </p:sp>
      <p:sp>
        <p:nvSpPr>
          <p:cNvPr id="18" name="TextBox 17">
            <a:extLst>
              <a:ext uri="{FF2B5EF4-FFF2-40B4-BE49-F238E27FC236}">
                <a16:creationId xmlns:a16="http://schemas.microsoft.com/office/drawing/2014/main" id="{A0653477-0EA7-41C2-85D9-2FEF5C31848C}"/>
              </a:ext>
            </a:extLst>
          </p:cNvPr>
          <p:cNvSpPr txBox="1"/>
          <p:nvPr/>
        </p:nvSpPr>
        <p:spPr>
          <a:xfrm>
            <a:off x="4753882" y="3850082"/>
            <a:ext cx="3364637" cy="369332"/>
          </a:xfrm>
          <a:prstGeom prst="rect">
            <a:avLst/>
          </a:prstGeom>
          <a:noFill/>
        </p:spPr>
        <p:txBody>
          <a:bodyPr wrap="square" rtlCol="0">
            <a:spAutoFit/>
          </a:bodyPr>
          <a:lstStyle/>
          <a:p>
            <a:r>
              <a:rPr lang="en-IN" dirty="0"/>
              <a:t>Positive Reviews</a:t>
            </a:r>
          </a:p>
        </p:txBody>
      </p:sp>
      <p:pic>
        <p:nvPicPr>
          <p:cNvPr id="21" name="Picture 20">
            <a:extLst>
              <a:ext uri="{FF2B5EF4-FFF2-40B4-BE49-F238E27FC236}">
                <a16:creationId xmlns:a16="http://schemas.microsoft.com/office/drawing/2014/main" id="{60576953-CFDE-4550-BA49-FE4FA5FD6CEA}"/>
              </a:ext>
            </a:extLst>
          </p:cNvPr>
          <p:cNvPicPr>
            <a:picLocks noChangeAspect="1"/>
          </p:cNvPicPr>
          <p:nvPr/>
        </p:nvPicPr>
        <p:blipFill>
          <a:blip r:embed="rId4"/>
          <a:stretch>
            <a:fillRect/>
          </a:stretch>
        </p:blipFill>
        <p:spPr>
          <a:xfrm>
            <a:off x="4753882" y="4219414"/>
            <a:ext cx="6510513" cy="1831364"/>
          </a:xfrm>
          <a:prstGeom prst="rect">
            <a:avLst/>
          </a:prstGeom>
        </p:spPr>
      </p:pic>
    </p:spTree>
    <p:extLst>
      <p:ext uri="{BB962C8B-B14F-4D97-AF65-F5344CB8AC3E}">
        <p14:creationId xmlns:p14="http://schemas.microsoft.com/office/powerpoint/2010/main" val="84625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C39C-BDA3-448E-84E5-8F0DFD710B58}"/>
              </a:ext>
            </a:extLst>
          </p:cNvPr>
          <p:cNvSpPr>
            <a:spLocks noGrp="1"/>
          </p:cNvSpPr>
          <p:nvPr>
            <p:ph type="title"/>
          </p:nvPr>
        </p:nvSpPr>
        <p:spPr>
          <a:xfrm>
            <a:off x="1066800" y="642594"/>
            <a:ext cx="10058400" cy="910998"/>
          </a:xfrm>
        </p:spPr>
        <p:txBody>
          <a:bodyPr/>
          <a:lstStyle/>
          <a:p>
            <a:r>
              <a:rPr lang="en-IN" dirty="0"/>
              <a:t>Python Libraries used</a:t>
            </a:r>
          </a:p>
        </p:txBody>
      </p:sp>
      <p:sp>
        <p:nvSpPr>
          <p:cNvPr id="3" name="Content Placeholder 2">
            <a:extLst>
              <a:ext uri="{FF2B5EF4-FFF2-40B4-BE49-F238E27FC236}">
                <a16:creationId xmlns:a16="http://schemas.microsoft.com/office/drawing/2014/main" id="{F111C408-8B78-44DD-8119-039F63D47ED5}"/>
              </a:ext>
            </a:extLst>
          </p:cNvPr>
          <p:cNvSpPr>
            <a:spLocks noGrp="1"/>
          </p:cNvSpPr>
          <p:nvPr>
            <p:ph idx="1"/>
          </p:nvPr>
        </p:nvSpPr>
        <p:spPr>
          <a:xfrm>
            <a:off x="1066800" y="1553592"/>
            <a:ext cx="10058400" cy="4399152"/>
          </a:xfrm>
        </p:spPr>
        <p:txBody>
          <a:bodyPr>
            <a:normAutofit/>
          </a:bodyPr>
          <a:lstStyle/>
          <a:p>
            <a:pPr marL="457200" indent="-457200">
              <a:buFont typeface="+mj-lt"/>
              <a:buAutoNum type="arabicPeriod"/>
            </a:pPr>
            <a:r>
              <a:rPr lang="en-IN" sz="2000" dirty="0"/>
              <a:t>Text Blob</a:t>
            </a:r>
          </a:p>
          <a:p>
            <a:pPr marL="457200" indent="-457200">
              <a:buFont typeface="+mj-lt"/>
              <a:buAutoNum type="arabicPeriod"/>
            </a:pPr>
            <a:r>
              <a:rPr lang="en-IN" sz="2000" dirty="0"/>
              <a:t>NLTK</a:t>
            </a:r>
          </a:p>
          <a:p>
            <a:pPr marL="457200" indent="-457200">
              <a:buFont typeface="+mj-lt"/>
              <a:buAutoNum type="arabicPeriod"/>
            </a:pPr>
            <a:r>
              <a:rPr lang="en-IN" sz="2000" dirty="0" err="1"/>
              <a:t>Scikit</a:t>
            </a:r>
            <a:r>
              <a:rPr lang="en-IN" sz="2000" dirty="0"/>
              <a:t> </a:t>
            </a:r>
          </a:p>
        </p:txBody>
      </p:sp>
    </p:spTree>
    <p:extLst>
      <p:ext uri="{BB962C8B-B14F-4D97-AF65-F5344CB8AC3E}">
        <p14:creationId xmlns:p14="http://schemas.microsoft.com/office/powerpoint/2010/main" val="165327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ED21-5320-46AF-90C1-F3892C3BB7AA}"/>
              </a:ext>
            </a:extLst>
          </p:cNvPr>
          <p:cNvSpPr>
            <a:spLocks noGrp="1"/>
          </p:cNvSpPr>
          <p:nvPr>
            <p:ph type="title"/>
          </p:nvPr>
        </p:nvSpPr>
        <p:spPr>
          <a:xfrm>
            <a:off x="1066800" y="642594"/>
            <a:ext cx="10058400" cy="893243"/>
          </a:xfrm>
        </p:spPr>
        <p:txBody>
          <a:bodyPr/>
          <a:lstStyle/>
          <a:p>
            <a:r>
              <a:rPr lang="en-IN" dirty="0"/>
              <a:t>Algorithm</a:t>
            </a:r>
          </a:p>
        </p:txBody>
      </p:sp>
      <p:sp>
        <p:nvSpPr>
          <p:cNvPr id="3" name="Content Placeholder 2">
            <a:extLst>
              <a:ext uri="{FF2B5EF4-FFF2-40B4-BE49-F238E27FC236}">
                <a16:creationId xmlns:a16="http://schemas.microsoft.com/office/drawing/2014/main" id="{69B84121-14BC-404C-B301-B6594C95868D}"/>
              </a:ext>
            </a:extLst>
          </p:cNvPr>
          <p:cNvSpPr>
            <a:spLocks noGrp="1"/>
          </p:cNvSpPr>
          <p:nvPr>
            <p:ph idx="1"/>
          </p:nvPr>
        </p:nvSpPr>
        <p:spPr>
          <a:xfrm>
            <a:off x="1066800" y="1535837"/>
            <a:ext cx="10058400" cy="4416907"/>
          </a:xfrm>
        </p:spPr>
        <p:txBody>
          <a:bodyPr>
            <a:normAutofit/>
          </a:bodyPr>
          <a:lstStyle/>
          <a:p>
            <a:pPr marL="457200" indent="-457200">
              <a:buFont typeface="+mj-lt"/>
              <a:buAutoNum type="arabicPeriod"/>
            </a:pPr>
            <a:r>
              <a:rPr lang="en-IN" sz="2000" dirty="0"/>
              <a:t>Identify adjectives in the reviews describing a noun (potential features)</a:t>
            </a:r>
          </a:p>
          <a:p>
            <a:pPr marL="457200" indent="-457200">
              <a:buFont typeface="+mj-lt"/>
              <a:buAutoNum type="arabicPeriod"/>
            </a:pPr>
            <a:r>
              <a:rPr lang="en-IN" sz="2000" dirty="0"/>
              <a:t>Assign a score to each noun based on adjectives in the selected review</a:t>
            </a:r>
          </a:p>
          <a:p>
            <a:pPr marL="457200" indent="-457200">
              <a:buFont typeface="+mj-lt"/>
              <a:buAutoNum type="arabicPeriod"/>
            </a:pPr>
            <a:r>
              <a:rPr lang="en-IN" sz="2000" dirty="0"/>
              <a:t>Analyse the adjectives strength and assign them a score</a:t>
            </a:r>
          </a:p>
          <a:p>
            <a:pPr marL="457200" indent="-457200">
              <a:buFont typeface="+mj-lt"/>
              <a:buAutoNum type="arabicPeriod"/>
            </a:pPr>
            <a:r>
              <a:rPr lang="en-IN" sz="2000" dirty="0"/>
              <a:t>Look out for inversion words</a:t>
            </a:r>
          </a:p>
          <a:p>
            <a:pPr marL="457200" indent="-457200">
              <a:buFont typeface="+mj-lt"/>
              <a:buAutoNum type="arabicPeriod"/>
            </a:pPr>
            <a:r>
              <a:rPr lang="en-US" sz="2000" dirty="0"/>
              <a:t>For each sentence in the review, adjectives are identified and features closest to it. </a:t>
            </a:r>
          </a:p>
          <a:p>
            <a:pPr marL="457200" indent="-457200">
              <a:buFont typeface="+mj-lt"/>
              <a:buAutoNum type="arabicPeriod"/>
            </a:pPr>
            <a:r>
              <a:rPr lang="en-US" sz="2000" dirty="0"/>
              <a:t>The score of feature is summation of scores of adjectives associated with it.</a:t>
            </a:r>
          </a:p>
          <a:p>
            <a:pPr marL="457200" indent="-457200">
              <a:buFont typeface="+mj-lt"/>
              <a:buAutoNum type="arabicPeriod"/>
            </a:pPr>
            <a:r>
              <a:rPr lang="en-US" sz="2000" dirty="0"/>
              <a:t>The scores of features are further summed up to calculate score of review</a:t>
            </a:r>
          </a:p>
          <a:p>
            <a:pPr marL="457200" indent="-457200">
              <a:buFont typeface="+mj-lt"/>
              <a:buAutoNum type="arabicPeriod"/>
            </a:pPr>
            <a:r>
              <a:rPr lang="en-US" sz="2000" dirty="0"/>
              <a:t>Classify each review as positive negative or neutral</a:t>
            </a:r>
          </a:p>
          <a:p>
            <a:pPr marL="0" indent="0">
              <a:buNone/>
            </a:pPr>
            <a:endParaRPr lang="en-IN" sz="2000" dirty="0"/>
          </a:p>
          <a:p>
            <a:pPr marL="457200" indent="-457200">
              <a:buFont typeface="+mj-lt"/>
              <a:buAutoNum type="arabicPeriod"/>
            </a:pPr>
            <a:endParaRPr lang="en-IN" sz="2000" dirty="0"/>
          </a:p>
        </p:txBody>
      </p:sp>
    </p:spTree>
    <p:extLst>
      <p:ext uri="{BB962C8B-B14F-4D97-AF65-F5344CB8AC3E}">
        <p14:creationId xmlns:p14="http://schemas.microsoft.com/office/powerpoint/2010/main" val="225510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008D-8A36-4C77-84DE-4DA6BE6CC0DE}"/>
              </a:ext>
            </a:extLst>
          </p:cNvPr>
          <p:cNvSpPr>
            <a:spLocks noGrp="1"/>
          </p:cNvSpPr>
          <p:nvPr>
            <p:ph type="title"/>
          </p:nvPr>
        </p:nvSpPr>
        <p:spPr>
          <a:xfrm>
            <a:off x="1066800" y="642594"/>
            <a:ext cx="10058400" cy="5310150"/>
          </a:xfrm>
        </p:spPr>
        <p:txBody>
          <a:bodyPr/>
          <a:lstStyle/>
          <a:p>
            <a:pPr algn="ctr"/>
            <a:r>
              <a:rPr lang="en-IN" dirty="0"/>
              <a:t>Thank You</a:t>
            </a:r>
          </a:p>
        </p:txBody>
      </p:sp>
    </p:spTree>
    <p:extLst>
      <p:ext uri="{BB962C8B-B14F-4D97-AF65-F5344CB8AC3E}">
        <p14:creationId xmlns:p14="http://schemas.microsoft.com/office/powerpoint/2010/main" val="224428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{17A427C7-8E5F-4351-8B77-45E7CBFBFCC5}tf78438558</Template>
  <TotalTime>0</TotalTime>
  <Words>364</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Garamond</vt:lpstr>
      <vt:lpstr>Times New Roman</vt:lpstr>
      <vt:lpstr>SavonVTI</vt:lpstr>
      <vt:lpstr>Feature Based Opinion Mining</vt:lpstr>
      <vt:lpstr>ABOUT THE PROJECT</vt:lpstr>
      <vt:lpstr>Literature Survey</vt:lpstr>
      <vt:lpstr>Dataset</vt:lpstr>
      <vt:lpstr>Output</vt:lpstr>
      <vt:lpstr>Python Libraries used</vt:lpstr>
      <vt:lpstr>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2020-04-09T18:41:38Z</dcterms:created>
  <dcterms:modified xsi:type="dcterms:W3CDTF">2020-09-13T11:22:50Z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