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9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7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54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77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7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8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3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6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89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32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66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4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73" y="0"/>
            <a:ext cx="11311719" cy="714375"/>
          </a:xfrm>
        </p:spPr>
        <p:txBody>
          <a:bodyPr anchor="ctr">
            <a:normAutofit/>
          </a:bodyPr>
          <a:lstStyle/>
          <a:p>
            <a:r>
              <a:rPr lang="en-US" sz="2500" dirty="0" smtClean="0"/>
              <a:t>Social </a:t>
            </a:r>
            <a:r>
              <a:rPr lang="en-US" sz="2500" dirty="0"/>
              <a:t>Media Analysis for Product Intelligence</a:t>
            </a:r>
          </a:p>
        </p:txBody>
      </p:sp>
      <p:sp>
        <p:nvSpPr>
          <p:cNvPr id="4" name="Round Diagonal Corner Rectangle 3"/>
          <p:cNvSpPr/>
          <p:nvPr/>
        </p:nvSpPr>
        <p:spPr bwMode="auto">
          <a:xfrm>
            <a:off x="431372" y="838200"/>
            <a:ext cx="3095857" cy="266700"/>
          </a:xfrm>
          <a:prstGeom prst="round2DiagRect">
            <a:avLst/>
          </a:prstGeom>
          <a:solidFill>
            <a:srgbClr val="0070C0"/>
          </a:solidFill>
          <a:ln w="9525" cap="flat" cmpd="sng" algn="ctr">
            <a:noFill/>
            <a:prstDash val="dash"/>
            <a:miter lim="800000"/>
            <a:headEnd type="none" w="sm" len="sm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vert="horz" wrap="none" lIns="91452" tIns="45727" rIns="91452" bIns="45727" numCol="1" rtlCol="0" anchor="ctr" anchorCtr="0" compatLnSpc="1">
            <a:prstTxWarp prst="textNoShape">
              <a:avLst/>
            </a:prstTxWarp>
          </a:bodyPr>
          <a:lstStyle/>
          <a:p>
            <a:pPr algn="ctr" defTabSz="914498">
              <a:defRPr/>
            </a:pPr>
            <a:r>
              <a:rPr lang="en-US" sz="1467" b="1" kern="0" dirty="0" smtClean="0">
                <a:solidFill>
                  <a:prstClr val="white"/>
                </a:solidFill>
                <a:latin typeface="Calibri" panose="020F0502020204030204" pitchFamily="34" charset="0"/>
              </a:rPr>
              <a:t>Business Case	</a:t>
            </a:r>
            <a:endParaRPr lang="en-US" sz="1467" b="1" kern="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blackWhite">
          <a:xfrm>
            <a:off x="407854" y="1126232"/>
            <a:ext cx="8050346" cy="740759"/>
          </a:xfrm>
          <a:prstGeom prst="round2Diag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18003" tIns="18003" rIns="18003" bIns="18003" anchor="ctr">
            <a:noAutofit/>
          </a:bodyPr>
          <a:lstStyle/>
          <a:p>
            <a:pPr defTabSz="954191">
              <a:defRPr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 Fortune 500 Consumer Electronics company based out of Japan wants to </a:t>
            </a:r>
          </a:p>
          <a:p>
            <a:pPr marL="285781" indent="-285781" defTabSz="954191">
              <a:buFont typeface="Wingdings 2" panose="05020102010507070707" pitchFamily="18" charset="2"/>
              <a:buChar char=""/>
              <a:defRPr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improve Customer Experience </a:t>
            </a:r>
          </a:p>
          <a:p>
            <a:pPr marL="285781" indent="-285781" defTabSz="954191">
              <a:buFont typeface="Wingdings 2" panose="05020102010507070707" pitchFamily="18" charset="2"/>
              <a:buChar char=""/>
              <a:defRPr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They want to gauge  Product and Service Quality discussions on Social Media Platform 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581400" y="2577646"/>
            <a:ext cx="1600199" cy="283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0" y="2304012"/>
            <a:ext cx="2438400" cy="83099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cs typeface="Calibri" pitchFamily="34" charset="0"/>
              </a:rPr>
              <a:t>Textual </a:t>
            </a:r>
            <a:r>
              <a:rPr lang="en-US" sz="1200" b="1" dirty="0" smtClean="0">
                <a:cs typeface="Calibri" pitchFamily="34" charset="0"/>
              </a:rPr>
              <a:t>mining leading to key observations:</a:t>
            </a:r>
            <a:endParaRPr lang="en-US" sz="1200" dirty="0" smtClean="0">
              <a:cs typeface="Calibri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 smtClean="0">
                <a:cs typeface="Calibri" pitchFamily="34" charset="0"/>
              </a:rPr>
              <a:t>Product Related issues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cs typeface="Calibri" pitchFamily="34" charset="0"/>
              </a:rPr>
              <a:t>Service Related issues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8137114" y="2607939"/>
            <a:ext cx="89535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http://bluepolointeractive.com/wp-content/uploads/2013/04/socialmedia-1024x44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2044415"/>
            <a:ext cx="3007813" cy="131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kimonolabs.com/img/chrome-extension-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87" y="2858185"/>
            <a:ext cx="693624" cy="6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581400" y="2075198"/>
            <a:ext cx="1356506" cy="46166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cs typeface="Calibri" pitchFamily="34" charset="0"/>
              </a:rPr>
              <a:t>Data from Product </a:t>
            </a:r>
          </a:p>
          <a:p>
            <a:r>
              <a:rPr lang="en-US" sz="1200" dirty="0" smtClean="0">
                <a:cs typeface="Calibri" pitchFamily="34" charset="0"/>
              </a:rPr>
              <a:t>Community Site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1973240"/>
            <a:ext cx="2438400" cy="156966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cs typeface="Calibri" pitchFamily="34" charset="0"/>
              </a:rPr>
              <a:t>Algorithms used for Analysis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cs typeface="Calibri" pitchFamily="34" charset="0"/>
              </a:rPr>
              <a:t>Data Pre-processing &amp; n-gram Tokenization for Text Mining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cs typeface="Calibri" pitchFamily="34" charset="0"/>
              </a:rPr>
              <a:t>Identification of issues through Machine Learning ARM methodology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cs typeface="Calibri" pitchFamily="34" charset="0"/>
              </a:rPr>
              <a:t>Classifying Review into specific named issues using SVM model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133" y="3720096"/>
            <a:ext cx="11263201" cy="646331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cs typeface="Calibri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insights are provided to the product/delivery/support/relevant teams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information is used for enhancing the product quality &amp; facilitating better delivery of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Turn-Around-Time for Service is reduced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72" y="4839184"/>
            <a:ext cx="4811334" cy="15616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768" y="4872353"/>
            <a:ext cx="3427432" cy="14389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0378" y="4839015"/>
            <a:ext cx="3519222" cy="15617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4672" y="4523601"/>
            <a:ext cx="4213141" cy="27699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cs typeface="Calibri" pitchFamily="34" charset="0"/>
              </a:rPr>
              <a:t>Some of the Monthly reports generated resulting into Insights: 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blackWhite">
          <a:xfrm flipV="1">
            <a:off x="8991599" y="1126230"/>
            <a:ext cx="2989403" cy="740760"/>
          </a:xfrm>
          <a:prstGeom prst="round2Diag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18003" tIns="18003" rIns="18003" bIns="18003" anchor="t">
            <a:noAutofit/>
          </a:bodyPr>
          <a:lstStyle/>
          <a:p>
            <a:pPr marL="285781" indent="-285781" defTabSz="954191">
              <a:lnSpc>
                <a:spcPct val="150000"/>
              </a:lnSpc>
              <a:buFont typeface="Wingdings 2" panose="05020102010507070707" pitchFamily="18" charset="2"/>
              <a:buChar char=""/>
              <a:defRPr/>
            </a:pPr>
            <a:endParaRPr lang="en-US" sz="1200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37320" y="1221768"/>
            <a:ext cx="2907792" cy="553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cs typeface="Calibri" pitchFamily="34" charset="0"/>
              </a:rPr>
              <a:t>4.1K  crawled records from Product Community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cs typeface="Calibri" pitchFamily="34" charset="0"/>
              </a:rPr>
              <a:t>8 variables</a:t>
            </a:r>
          </a:p>
        </p:txBody>
      </p:sp>
    </p:spTree>
    <p:extLst>
      <p:ext uri="{BB962C8B-B14F-4D97-AF65-F5344CB8AC3E}">
        <p14:creationId xmlns:p14="http://schemas.microsoft.com/office/powerpoint/2010/main" val="41486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1950638"/>
            <a:ext cx="2437266" cy="1587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109" y="35052"/>
            <a:ext cx="10725186" cy="714375"/>
          </a:xfrm>
        </p:spPr>
        <p:txBody>
          <a:bodyPr lIns="82817" tIns="41409" rIns="82817" bIns="41409" anchor="ctr">
            <a:noAutofit/>
          </a:bodyPr>
          <a:lstStyle/>
          <a:p>
            <a:pPr algn="l"/>
            <a:r>
              <a:rPr lang="en-US" sz="2400" dirty="0" smtClean="0"/>
              <a:t>Topic </a:t>
            </a:r>
            <a:r>
              <a:rPr lang="en-US" sz="2400" dirty="0"/>
              <a:t>Modeling of Social-Media Trending Topics</a:t>
            </a:r>
          </a:p>
        </p:txBody>
      </p:sp>
      <p:sp>
        <p:nvSpPr>
          <p:cNvPr id="4" name="Round Diagonal Corner Rectangle 3"/>
          <p:cNvSpPr/>
          <p:nvPr/>
        </p:nvSpPr>
        <p:spPr bwMode="auto">
          <a:xfrm>
            <a:off x="725095" y="798064"/>
            <a:ext cx="2935331" cy="266700"/>
          </a:xfrm>
          <a:prstGeom prst="round2DiagRect">
            <a:avLst/>
          </a:prstGeom>
          <a:solidFill>
            <a:srgbClr val="0070C0"/>
          </a:solidFill>
          <a:ln w="9525" cap="flat" cmpd="sng" algn="ctr">
            <a:noFill/>
            <a:prstDash val="dash"/>
            <a:miter lim="800000"/>
            <a:headEnd type="none" w="sm" len="sm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vert="horz" wrap="none" lIns="88350" tIns="44176" rIns="88350" bIns="44176" numCol="1" rtlCol="0" anchor="ctr" anchorCtr="0" compatLnSpc="1">
            <a:prstTxWarp prst="textNoShape">
              <a:avLst/>
            </a:prstTxWarp>
          </a:bodyPr>
          <a:lstStyle/>
          <a:p>
            <a:pPr algn="ctr" defTabSz="883506"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 panose="020F0502020204030204" pitchFamily="34" charset="0"/>
              </a:rPr>
              <a:t>Business Case	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blackWhite">
          <a:xfrm>
            <a:off x="702795" y="1125742"/>
            <a:ext cx="6105708" cy="703058"/>
          </a:xfrm>
          <a:prstGeom prst="round2Diag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88338" tIns="17392" rIns="17392" bIns="17392" anchor="ctr">
            <a:noAutofit/>
          </a:bodyPr>
          <a:lstStyle/>
          <a:p>
            <a:pPr marL="276096" indent="-276096" defTabSz="921854">
              <a:buFont typeface="Wingdings 2" panose="05020102010507070707" pitchFamily="18" charset="2"/>
              <a:buChar char=""/>
              <a:defRPr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Identify Social media buzz/trend on customer products</a:t>
            </a:r>
          </a:p>
          <a:p>
            <a:pPr marL="276096" indent="-276096" defTabSz="921854">
              <a:buFont typeface="Wingdings 2" panose="05020102010507070707" pitchFamily="18" charset="2"/>
              <a:buChar char=""/>
              <a:defRPr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Evaluate customer feedback on campaigns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41458" y="2077210"/>
            <a:ext cx="2745458" cy="119162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2817" tIns="41409" rIns="8834" bIns="41409" rtlCol="0">
            <a:spAutoFit/>
          </a:bodyPr>
          <a:lstStyle/>
          <a:p>
            <a:r>
              <a:rPr lang="en-US" sz="1200" b="1" dirty="0">
                <a:cs typeface="Calibri" pitchFamily="34" charset="0"/>
              </a:rPr>
              <a:t>Textual mining leading to key observations:</a:t>
            </a:r>
            <a:endParaRPr lang="en-US" sz="1200" dirty="0">
              <a:cs typeface="Calibri" pitchFamily="34" charset="0"/>
            </a:endParaRPr>
          </a:p>
          <a:p>
            <a:pPr marL="220853" indent="-220853">
              <a:buAutoNum type="arabicPeriod"/>
            </a:pPr>
            <a:r>
              <a:rPr lang="en-US" sz="1200" dirty="0">
                <a:cs typeface="Calibri" pitchFamily="34" charset="0"/>
              </a:rPr>
              <a:t>Trending Topics Identification </a:t>
            </a:r>
          </a:p>
          <a:p>
            <a:pPr marL="220853" indent="-220853">
              <a:buAutoNum type="arabicPeriod"/>
            </a:pPr>
            <a:r>
              <a:rPr lang="en-US" sz="1200" dirty="0">
                <a:cs typeface="Calibri" pitchFamily="34" charset="0"/>
              </a:rPr>
              <a:t>Topic wise User/Customer Sentiment </a:t>
            </a:r>
          </a:p>
          <a:p>
            <a:pPr marL="220853" indent="-220853">
              <a:buAutoNum type="arabicPeriod"/>
            </a:pPr>
            <a:r>
              <a:rPr lang="en-US" sz="1200" dirty="0">
                <a:cs typeface="Calibri" pitchFamily="34" charset="0"/>
              </a:rPr>
              <a:t>Impact of Promotional/ Campaigns on product 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7848036" y="2540214"/>
            <a:ext cx="848924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17" tIns="41409" rIns="82817" bIns="41409" rtlCol="0" anchor="ctr"/>
          <a:lstStyle/>
          <a:p>
            <a:pPr algn="ctr"/>
            <a:endParaRPr lang="en-US" sz="2300" dirty="0"/>
          </a:p>
        </p:txBody>
      </p:sp>
      <p:sp>
        <p:nvSpPr>
          <p:cNvPr id="25" name="TextBox 24"/>
          <p:cNvSpPr txBox="1"/>
          <p:nvPr/>
        </p:nvSpPr>
        <p:spPr>
          <a:xfrm>
            <a:off x="4795522" y="1984878"/>
            <a:ext cx="2883101" cy="156095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2817" tIns="41409" rIns="82817" bIns="41409" rtlCol="0">
            <a:spAutoFit/>
          </a:bodyPr>
          <a:lstStyle/>
          <a:p>
            <a:r>
              <a:rPr lang="en-US" sz="1200" b="1" dirty="0">
                <a:cs typeface="Calibri" pitchFamily="34" charset="0"/>
              </a:rPr>
              <a:t>Analysis Highlights</a:t>
            </a:r>
          </a:p>
          <a:p>
            <a:pPr marL="220853" indent="-220853">
              <a:buAutoNum type="arabicPeriod"/>
            </a:pPr>
            <a:r>
              <a:rPr lang="en-US" sz="1200" dirty="0">
                <a:cs typeface="Calibri" pitchFamily="34" charset="0"/>
              </a:rPr>
              <a:t>Data Pre-processing &amp; n-gram Tokenization for Text Mining</a:t>
            </a:r>
          </a:p>
          <a:p>
            <a:pPr marL="220853" indent="-220853">
              <a:buAutoNum type="arabicPeriod"/>
            </a:pPr>
            <a:r>
              <a:rPr lang="en-IN" sz="1200" dirty="0"/>
              <a:t>Top trending Topics / Categories of tweets by relevance using Topic Modelling </a:t>
            </a:r>
          </a:p>
          <a:p>
            <a:pPr marL="220853" indent="-220853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User sentiment calculation of each trending topic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4810" y="4360332"/>
            <a:ext cx="4532934" cy="26829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82817" tIns="41409" rIns="82817" bIns="41409" rtlCol="0">
            <a:spAutoFit/>
          </a:bodyPr>
          <a:lstStyle/>
          <a:p>
            <a:r>
              <a:rPr lang="en-US" sz="1200" b="1" dirty="0">
                <a:cs typeface="Calibri" pitchFamily="34" charset="0"/>
              </a:rPr>
              <a:t>Some of the Topics identified , visualization with Sentiment scores  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27" y="2777966"/>
            <a:ext cx="860799" cy="698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0" y="4762172"/>
            <a:ext cx="3333495" cy="17631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22" y="4681800"/>
            <a:ext cx="3628644" cy="16950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357" y="4758534"/>
            <a:ext cx="3358266" cy="17992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04677" y="2167795"/>
            <a:ext cx="1316933" cy="27122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2817" tIns="41409" rIns="82817" bIns="41409" rtlCol="0">
            <a:spAutoFit/>
          </a:bodyPr>
          <a:lstStyle/>
          <a:p>
            <a:r>
              <a:rPr lang="en-US" sz="1200" dirty="0">
                <a:cs typeface="Calibri" pitchFamily="34" charset="0"/>
              </a:rPr>
              <a:t>Data from Twitter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079719" y="2535510"/>
            <a:ext cx="1571304" cy="283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17" tIns="41409" rIns="82817" bIns="41409" rtlCol="0" anchor="ctr"/>
          <a:lstStyle/>
          <a:p>
            <a:pPr algn="ctr"/>
            <a:endParaRPr lang="en-US" sz="2300" dirty="0"/>
          </a:p>
        </p:txBody>
      </p:sp>
      <p:sp>
        <p:nvSpPr>
          <p:cNvPr id="18" name="TextBox 17"/>
          <p:cNvSpPr txBox="1"/>
          <p:nvPr/>
        </p:nvSpPr>
        <p:spPr>
          <a:xfrm>
            <a:off x="3691813" y="3657601"/>
            <a:ext cx="6233378" cy="45589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2817" tIns="41409" rIns="82817" bIns="41409" numCol="2" rtlCol="0">
            <a:spAutoFit/>
          </a:bodyPr>
          <a:lstStyle>
            <a:defPPr>
              <a:defRPr lang="en-US"/>
            </a:defPPr>
            <a:lvl1pPr>
              <a:defRPr sz="1000" b="1">
                <a:cs typeface="Calibri" pitchFamily="34" charset="0"/>
              </a:defRPr>
            </a:lvl1pPr>
          </a:lstStyle>
          <a:p>
            <a:pPr marL="165640" indent="-165640">
              <a:buFont typeface="Arial" panose="020B0604020202020204" pitchFamily="34" charset="0"/>
              <a:buChar char="•"/>
            </a:pPr>
            <a:r>
              <a:rPr lang="en-US" sz="1200" dirty="0"/>
              <a:t>N-Gram Tokenization</a:t>
            </a:r>
          </a:p>
          <a:p>
            <a:pPr marL="165640" indent="-165640">
              <a:buFont typeface="Arial" panose="020B0604020202020204" pitchFamily="34" charset="0"/>
              <a:buChar char="•"/>
            </a:pPr>
            <a:r>
              <a:rPr lang="en-US" sz="1200" dirty="0"/>
              <a:t>Crawling of Social-Media Data</a:t>
            </a:r>
          </a:p>
          <a:p>
            <a:pPr marL="165640" indent="-165640">
              <a:buFont typeface="Arial" panose="020B0604020202020204" pitchFamily="34" charset="0"/>
              <a:buChar char="•"/>
            </a:pPr>
            <a:r>
              <a:rPr lang="en-US" sz="1200" dirty="0"/>
              <a:t>Topic Modelling</a:t>
            </a:r>
          </a:p>
          <a:p>
            <a:pPr marL="165640" indent="-165640">
              <a:buFont typeface="Arial" panose="020B0604020202020204" pitchFamily="34" charset="0"/>
              <a:buChar char="•"/>
            </a:pPr>
            <a:r>
              <a:rPr lang="en-US" sz="1200" dirty="0"/>
              <a:t>Sentiment Analysis (Lexica based)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0498" y="4196554"/>
            <a:ext cx="3692794" cy="452959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41409" rIns="0" bIns="41409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 Fortune 500, Global Computer Security Software company</a:t>
            </a:r>
            <a:endParaRPr lang="en-US" sz="1200" b="1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Office Theme</vt:lpstr>
      <vt:lpstr>PowerPoint Presentation</vt:lpstr>
      <vt:lpstr>Social Media Analysis for Product Intelligence</vt:lpstr>
      <vt:lpstr>Topic Modeling of Social-Media Trending Topics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 Vishwasrao</dc:creator>
  <cp:lastModifiedBy>Mayur Vishwasrao</cp:lastModifiedBy>
  <cp:revision>2</cp:revision>
  <dcterms:created xsi:type="dcterms:W3CDTF">2018-05-31T19:45:21Z</dcterms:created>
  <dcterms:modified xsi:type="dcterms:W3CDTF">2018-05-31T19:45:43Z</dcterms:modified>
</cp:coreProperties>
</file>