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29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7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54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17694" y="8"/>
            <a:ext cx="11311719" cy="714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3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77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97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8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3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6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89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32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68A1-32CE-408C-B26D-6DCADD02D6D7}" type="datetimeFigureOut">
              <a:rPr lang="en-IN" smtClean="0"/>
              <a:t>01-06-2018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E0800-33E9-4939-82CD-A3B20AB1F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66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74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500" dirty="0"/>
              <a:t>Identification of Multiple Digits From Real-World Images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blackWhite">
          <a:xfrm>
            <a:off x="203134" y="1105470"/>
            <a:ext cx="7004106" cy="977466"/>
          </a:xfrm>
          <a:prstGeom prst="round2Diag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wrap="square" lIns="18003" tIns="18003" rIns="18003" bIns="18003" anchor="ctr">
            <a:noAutofit/>
          </a:bodyPr>
          <a:lstStyle/>
          <a:p>
            <a:pPr marL="285781" indent="-285781" defTabSz="954191">
              <a:buFont typeface="Wingdings 2" panose="05020102010507070707" pitchFamily="18" charset="2"/>
              <a:buChar char=""/>
              <a:defRPr/>
            </a:pPr>
            <a:r>
              <a:rPr lang="en-US" sz="1400" dirty="0" smtClean="0"/>
              <a:t>Utilize SVHN </a:t>
            </a:r>
            <a:r>
              <a:rPr lang="en-US" sz="1400" dirty="0"/>
              <a:t>is obtained from house numbers in Google Street View </a:t>
            </a:r>
            <a:r>
              <a:rPr lang="en-US" sz="1400" dirty="0" smtClean="0"/>
              <a:t>images</a:t>
            </a:r>
          </a:p>
          <a:p>
            <a:pPr marL="285781" indent="-285781" defTabSz="954191">
              <a:buFont typeface="Wingdings 2" panose="05020102010507070707" pitchFamily="18" charset="2"/>
              <a:buChar char=""/>
              <a:defRPr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Predict a series of numbers given an image of House Numbers.</a:t>
            </a:r>
          </a:p>
          <a:p>
            <a:pPr marL="742981" lvl="1" indent="-285781" defTabSz="954191">
              <a:buFont typeface="Wingdings 2" panose="05020102010507070707" pitchFamily="18" charset="2"/>
              <a:buChar char=""/>
              <a:defRPr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Correctly detect each digit  and </a:t>
            </a:r>
          </a:p>
          <a:p>
            <a:pPr marL="742981" lvl="1" indent="-285781" defTabSz="954191">
              <a:buFont typeface="Wingdings 2" panose="05020102010507070707" pitchFamily="18" charset="2"/>
              <a:buChar char=""/>
              <a:defRPr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Sequence of digits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56394" y="1129500"/>
            <a:ext cx="4315213" cy="914400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" rIns="9144" rtlCol="0" anchor="ctr">
            <a:noAutofit/>
          </a:bodyPr>
          <a:lstStyle/>
          <a:p>
            <a:pPr algn="ctr"/>
            <a:r>
              <a:rPr lang="en-US" sz="1400" b="1" dirty="0" smtClean="0">
                <a:cs typeface="Calibri" pitchFamily="34" charset="0"/>
              </a:rPr>
              <a:t>Data Details : </a:t>
            </a:r>
            <a:r>
              <a:rPr lang="en-US" sz="1400" dirty="0">
                <a:cs typeface="Calibri" pitchFamily="34" charset="0"/>
              </a:rPr>
              <a:t>Training data shape</a:t>
            </a:r>
            <a:r>
              <a:rPr lang="en-US" sz="1400" dirty="0" smtClean="0">
                <a:cs typeface="Calibri" pitchFamily="34" charset="0"/>
              </a:rPr>
              <a:t>:   (</a:t>
            </a:r>
            <a:r>
              <a:rPr lang="en-US" sz="1400" dirty="0">
                <a:cs typeface="Calibri" pitchFamily="34" charset="0"/>
              </a:rPr>
              <a:t>230070, 32, 32, 1)</a:t>
            </a:r>
          </a:p>
          <a:p>
            <a:pPr algn="ctr"/>
            <a:r>
              <a:rPr lang="en-US" sz="1400" dirty="0">
                <a:cs typeface="Calibri" pitchFamily="34" charset="0"/>
              </a:rPr>
              <a:t>	</a:t>
            </a:r>
            <a:r>
              <a:rPr lang="en-US" sz="1400" dirty="0" smtClean="0">
                <a:cs typeface="Calibri" pitchFamily="34" charset="0"/>
              </a:rPr>
              <a:t> Validation </a:t>
            </a:r>
            <a:r>
              <a:rPr lang="en-US" sz="1400" dirty="0">
                <a:cs typeface="Calibri" pitchFamily="34" charset="0"/>
              </a:rPr>
              <a:t>data shape</a:t>
            </a:r>
            <a:r>
              <a:rPr lang="en-US" sz="1400" dirty="0" smtClean="0">
                <a:cs typeface="Calibri" pitchFamily="34" charset="0"/>
              </a:rPr>
              <a:t>: (     5684</a:t>
            </a:r>
            <a:r>
              <a:rPr lang="en-US" sz="1400" dirty="0">
                <a:cs typeface="Calibri" pitchFamily="34" charset="0"/>
              </a:rPr>
              <a:t>, 32, 32, 1)</a:t>
            </a:r>
          </a:p>
          <a:p>
            <a:pPr algn="ctr"/>
            <a:r>
              <a:rPr lang="en-US" sz="1400" dirty="0">
                <a:cs typeface="Calibri" pitchFamily="34" charset="0"/>
              </a:rPr>
              <a:t>	</a:t>
            </a:r>
            <a:r>
              <a:rPr lang="en-US" sz="1400" dirty="0" smtClean="0">
                <a:cs typeface="Calibri" pitchFamily="34" charset="0"/>
              </a:rPr>
              <a:t> Test </a:t>
            </a:r>
            <a:r>
              <a:rPr lang="en-US" sz="1400" dirty="0">
                <a:cs typeface="Calibri" pitchFamily="34" charset="0"/>
              </a:rPr>
              <a:t>data shape</a:t>
            </a:r>
            <a:r>
              <a:rPr lang="en-US" sz="1400" dirty="0" smtClean="0">
                <a:cs typeface="Calibri" pitchFamily="34" charset="0"/>
              </a:rPr>
              <a:t>:             (  13068</a:t>
            </a:r>
            <a:r>
              <a:rPr lang="en-US" sz="1400" dirty="0">
                <a:cs typeface="Calibri" pitchFamily="34" charset="0"/>
              </a:rPr>
              <a:t>, 32, 32, 1)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83" y="2256903"/>
            <a:ext cx="2594656" cy="1722525"/>
          </a:xfrm>
          <a:prstGeom prst="rect">
            <a:avLst/>
          </a:prstGeom>
        </p:spPr>
      </p:pic>
      <p:sp>
        <p:nvSpPr>
          <p:cNvPr id="12" name="Notched Right Arrow 11"/>
          <p:cNvSpPr/>
          <p:nvPr/>
        </p:nvSpPr>
        <p:spPr>
          <a:xfrm>
            <a:off x="2852374" y="2766569"/>
            <a:ext cx="1037230" cy="56111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0" y="4543004"/>
            <a:ext cx="7318009" cy="18578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60860" y="2142699"/>
            <a:ext cx="4410747" cy="4244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Analytical Approach :</a:t>
            </a:r>
          </a:p>
          <a:p>
            <a:pPr marL="177800" indent="-177800"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Processing</a:t>
            </a:r>
          </a:p>
          <a:p>
            <a:pPr marL="395288" lvl="1" indent="-217488">
              <a:buFont typeface="+mj-lt"/>
              <a:buAutoNum type="romanUcPeriod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Reading Original Image</a:t>
            </a:r>
          </a:p>
          <a:p>
            <a:pPr marL="395288" lvl="1" indent="-217488">
              <a:buFont typeface="+mj-lt"/>
              <a:buAutoNum type="romanUcPeriod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Bounding Boxes &amp; padding to identify digits</a:t>
            </a:r>
          </a:p>
          <a:p>
            <a:pPr marL="395288" lvl="1" indent="-217488">
              <a:buFont typeface="+mj-lt"/>
              <a:buAutoNum type="romanUcPeriod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Processed Image Used for Training</a:t>
            </a:r>
          </a:p>
          <a:p>
            <a:pPr marL="177800" indent="-177800"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Training CNN</a:t>
            </a:r>
          </a:p>
          <a:p>
            <a:pPr marL="395288" lvl="1" indent="-217488">
              <a:buFont typeface="+mj-lt"/>
              <a:buAutoNum type="romanU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Input Layer: Images with 32 x 32 dimensions with 1 channel (grey scale)</a:t>
            </a:r>
          </a:p>
          <a:p>
            <a:pPr marL="395288" lvl="1" indent="-217488">
              <a:buFont typeface="+mj-lt"/>
              <a:buAutoNum type="romanUcPeriod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Convolution Layers: 3; Filters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16/32/64;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Receptive fields: 3 x 3;Stride: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2; Padding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Valid</a:t>
            </a:r>
          </a:p>
          <a:p>
            <a:pPr marL="395288" lvl="1" indent="-217488">
              <a:buFont typeface="+mj-lt"/>
              <a:buAutoNum type="romanUcPeriod"/>
            </a:pP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Activation</a:t>
            </a:r>
          </a:p>
          <a:p>
            <a:pPr marL="395288" lvl="1" indent="-217488">
              <a:buFont typeface="+mj-lt"/>
              <a:buAutoNum type="romanUcPeriod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Max Pooling;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Activation</a:t>
            </a:r>
          </a:p>
          <a:p>
            <a:pPr marL="395288" lvl="1" indent="-217488">
              <a:buFont typeface="+mj-lt"/>
              <a:buAutoNum type="romanUcPeriod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Dropout: 0.5/0.7; Learning Rate0.5/0.005;</a:t>
            </a:r>
          </a:p>
          <a:p>
            <a:pPr marL="395288" lvl="1" indent="-217488">
              <a:buFont typeface="+mj-lt"/>
              <a:buAutoNum type="romanUcPeriod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Optimizer: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Gradient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DecentOptimizer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AdagradOptimizer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916900" y="2311495"/>
            <a:ext cx="3536596" cy="1569620"/>
            <a:chOff x="3916900" y="1942999"/>
            <a:chExt cx="3536596" cy="15696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0008" y="2021350"/>
              <a:ext cx="3451951" cy="80653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223562" y="2945075"/>
              <a:ext cx="764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smtClean="0"/>
                <a:t>Original Image </a:t>
              </a:r>
              <a:endParaRPr lang="en-IN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40740" y="2949246"/>
              <a:ext cx="12146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smtClean="0"/>
                <a:t>Bounding Boxes and padding</a:t>
              </a:r>
              <a:endParaRPr lang="en-IN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12392" y="2866287"/>
              <a:ext cx="913808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smtClean="0"/>
                <a:t>Processed Image Used for Training</a:t>
              </a:r>
              <a:endParaRPr lang="en-IN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16900" y="1942999"/>
              <a:ext cx="3536596" cy="15544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Elbow Connector 16"/>
          <p:cNvCxnSpPr>
            <a:stCxn id="8" idx="2"/>
            <a:endCxn id="2050" idx="0"/>
          </p:cNvCxnSpPr>
          <p:nvPr/>
        </p:nvCxnSpPr>
        <p:spPr>
          <a:xfrm rot="5400000">
            <a:off x="2665661" y="1953620"/>
            <a:ext cx="1107183" cy="4931892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5" y="4973158"/>
            <a:ext cx="1236821" cy="72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ound Diagonal Corner Rectangle 17"/>
          <p:cNvSpPr/>
          <p:nvPr/>
        </p:nvSpPr>
        <p:spPr bwMode="auto">
          <a:xfrm>
            <a:off x="431372" y="838200"/>
            <a:ext cx="3095857" cy="266700"/>
          </a:xfrm>
          <a:prstGeom prst="round2DiagRect">
            <a:avLst/>
          </a:prstGeom>
          <a:solidFill>
            <a:srgbClr val="0070C0"/>
          </a:solidFill>
          <a:ln w="9525" cap="flat" cmpd="sng" algn="ctr">
            <a:noFill/>
            <a:prstDash val="dash"/>
            <a:miter lim="800000"/>
            <a:headEnd type="none" w="sm" len="sm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vert="horz" wrap="none" lIns="91452" tIns="45727" rIns="91452" bIns="45727" numCol="1" rtlCol="0" anchor="ctr" anchorCtr="0" compatLnSpc="1">
            <a:prstTxWarp prst="textNoShape">
              <a:avLst/>
            </a:prstTxWarp>
          </a:bodyPr>
          <a:lstStyle/>
          <a:p>
            <a:pPr defTabSz="914498">
              <a:defRPr/>
            </a:pPr>
            <a:r>
              <a:rPr lang="en-US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 internal initiative </a:t>
            </a:r>
            <a:r>
              <a:rPr lang="en-US" sz="1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 :</a:t>
            </a:r>
            <a:endParaRPr lang="en-US" sz="1467" b="1" kern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500" dirty="0"/>
              <a:t>Identification of </a:t>
            </a:r>
            <a:r>
              <a:rPr lang="en-US" sz="2500" dirty="0" smtClean="0"/>
              <a:t>Duplicate Question in </a:t>
            </a:r>
            <a:r>
              <a:rPr lang="en-US" sz="2500" dirty="0" err="1" smtClean="0"/>
              <a:t>Quora</a:t>
            </a:r>
            <a:endParaRPr lang="en-US" sz="25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blackWhite">
          <a:xfrm>
            <a:off x="175839" y="1030694"/>
            <a:ext cx="7425965" cy="1371600"/>
          </a:xfrm>
          <a:prstGeom prst="round2Diag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wrap="square" lIns="18003" tIns="18003" rIns="18003" bIns="18003" anchor="t">
            <a:noAutofit/>
          </a:bodyPr>
          <a:lstStyle/>
          <a:p>
            <a:pPr marL="285781" indent="-285781" defTabSz="954191">
              <a:buFont typeface="Wingdings 2" panose="05020102010507070707" pitchFamily="18" charset="2"/>
              <a:buChar char=""/>
              <a:defRPr/>
            </a:pPr>
            <a:r>
              <a:rPr lang="en-US" sz="1400" dirty="0" err="1" smtClean="0"/>
              <a:t>Quora</a:t>
            </a:r>
            <a:r>
              <a:rPr lang="en-US" sz="1400" dirty="0" smtClean="0"/>
              <a:t> </a:t>
            </a:r>
            <a:r>
              <a:rPr lang="en-US" sz="1400" dirty="0"/>
              <a:t>is a community/social web-site for sharing views in a question-answer format</a:t>
            </a:r>
          </a:p>
          <a:p>
            <a:pPr marL="285781" indent="-285781" defTabSz="954191">
              <a:buFont typeface="Wingdings 2" panose="05020102010507070707" pitchFamily="18" charset="2"/>
              <a:buChar char=""/>
              <a:defRPr/>
            </a:pPr>
            <a:r>
              <a:rPr lang="en-US" sz="1400" dirty="0"/>
              <a:t>Classification of two questions as duplicate or not</a:t>
            </a:r>
            <a:r>
              <a:rPr lang="en-US" sz="1400" dirty="0" smtClean="0"/>
              <a:t>.</a:t>
            </a:r>
          </a:p>
          <a:p>
            <a:pPr marL="285781" indent="-285781" defTabSz="954191">
              <a:buFont typeface="Wingdings 2" panose="05020102010507070707" pitchFamily="18" charset="2"/>
              <a:buChar char=""/>
              <a:defRPr/>
            </a:pPr>
            <a:r>
              <a:rPr lang="en-US" sz="1400" dirty="0" smtClean="0"/>
              <a:t>Business Application:</a:t>
            </a:r>
          </a:p>
          <a:p>
            <a:pPr marL="463550" lvl="1" indent="-231775" defTabSz="954191">
              <a:buFont typeface="Wingdings 2" panose="05020102010507070707" pitchFamily="18" charset="2"/>
              <a:buChar char=""/>
              <a:defRPr/>
            </a:pPr>
            <a:r>
              <a:rPr lang="en-US" sz="1400" dirty="0"/>
              <a:t>In customer/product support – Automatically send a response to an incoming question if it is identified as a duplicate.</a:t>
            </a:r>
          </a:p>
          <a:p>
            <a:pPr marL="463550" lvl="1" indent="-231775" defTabSz="954191">
              <a:buFont typeface="Wingdings 2" panose="05020102010507070707" pitchFamily="18" charset="2"/>
              <a:buChar char=""/>
              <a:defRPr/>
            </a:pPr>
            <a:r>
              <a:rPr lang="en-US" sz="1400" dirty="0"/>
              <a:t>Product support-Identification of a recurrent issue with a product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738282" y="1033964"/>
            <a:ext cx="4315213" cy="914400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" rIns="9144" rtlCol="0" anchor="ctr">
            <a:noAutofit/>
          </a:bodyPr>
          <a:lstStyle/>
          <a:p>
            <a:r>
              <a:rPr lang="en-US" sz="1400" b="1" dirty="0" smtClean="0">
                <a:cs typeface="Calibri" pitchFamily="34" charset="0"/>
              </a:rPr>
              <a:t>Data Details : </a:t>
            </a:r>
            <a:r>
              <a:rPr lang="fr-FR" sz="1400" dirty="0">
                <a:cs typeface="Calibri" pitchFamily="34" charset="0"/>
              </a:rPr>
              <a:t>404,290 question pairs; </a:t>
            </a:r>
            <a:endParaRPr lang="fr-FR" sz="1400" dirty="0" smtClean="0">
              <a:cs typeface="Calibri" pitchFamily="34" charset="0"/>
            </a:endParaRPr>
          </a:p>
          <a:p>
            <a:r>
              <a:rPr lang="fr-FR" sz="1400" dirty="0" smtClean="0">
                <a:cs typeface="Calibri" pitchFamily="34" charset="0"/>
              </a:rPr>
              <a:t>	255,027 </a:t>
            </a:r>
            <a:r>
              <a:rPr lang="fr-FR" sz="1400" dirty="0" err="1">
                <a:cs typeface="Calibri" pitchFamily="34" charset="0"/>
              </a:rPr>
              <a:t>negative</a:t>
            </a:r>
            <a:r>
              <a:rPr lang="fr-FR" sz="1400" dirty="0">
                <a:cs typeface="Calibri" pitchFamily="34" charset="0"/>
              </a:rPr>
              <a:t> </a:t>
            </a:r>
            <a:r>
              <a:rPr lang="fr-FR" sz="1400" dirty="0" err="1">
                <a:cs typeface="Calibri" pitchFamily="34" charset="0"/>
              </a:rPr>
              <a:t>samples</a:t>
            </a:r>
            <a:r>
              <a:rPr lang="fr-FR" sz="1400" dirty="0">
                <a:cs typeface="Calibri" pitchFamily="34" charset="0"/>
              </a:rPr>
              <a:t> (non-duplicates); </a:t>
            </a:r>
            <a:endParaRPr lang="fr-FR" sz="1400" dirty="0" smtClean="0">
              <a:cs typeface="Calibri" pitchFamily="34" charset="0"/>
            </a:endParaRPr>
          </a:p>
          <a:p>
            <a:r>
              <a:rPr lang="fr-FR" sz="1400" dirty="0" smtClean="0">
                <a:cs typeface="Calibri" pitchFamily="34" charset="0"/>
              </a:rPr>
              <a:t>	149,263 </a:t>
            </a:r>
            <a:r>
              <a:rPr lang="fr-FR" sz="1400" dirty="0">
                <a:cs typeface="Calibri" pitchFamily="34" charset="0"/>
              </a:rPr>
              <a:t>positive </a:t>
            </a:r>
            <a:r>
              <a:rPr lang="fr-FR" sz="1400" dirty="0" err="1">
                <a:cs typeface="Calibri" pitchFamily="34" charset="0"/>
              </a:rPr>
              <a:t>samples</a:t>
            </a:r>
            <a:r>
              <a:rPr lang="fr-FR" sz="1400" dirty="0">
                <a:cs typeface="Calibri" pitchFamily="34" charset="0"/>
              </a:rPr>
              <a:t> (duplicates). </a:t>
            </a:r>
            <a:endParaRPr lang="fr-FR" sz="1400" dirty="0" smtClean="0">
              <a:cs typeface="Calibri" pitchFamily="34" charset="0"/>
            </a:endParaRPr>
          </a:p>
          <a:p>
            <a:r>
              <a:rPr lang="fr-FR" sz="1400" dirty="0" smtClean="0">
                <a:cs typeface="Calibri" pitchFamily="34" charset="0"/>
              </a:rPr>
              <a:t>	No </a:t>
            </a:r>
            <a:r>
              <a:rPr lang="fr-FR" sz="1400" dirty="0">
                <a:cs typeface="Calibri" pitchFamily="34" charset="0"/>
              </a:rPr>
              <a:t>of unique questions = 53,7933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42748" y="2197291"/>
            <a:ext cx="4410747" cy="4244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Analytical Approach :</a:t>
            </a:r>
          </a:p>
          <a:p>
            <a:pPr marL="177800" indent="-1778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6 different Models are used</a:t>
            </a:r>
          </a:p>
          <a:p>
            <a:pPr marL="177800" indent="-1778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words in each question are converted into 300 dimensional vectors. A 300 node LSTM is applied to output a 300 dimensional vector for each question.</a:t>
            </a:r>
          </a:p>
          <a:p>
            <a:pPr marL="177800" indent="-1778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output from the previous 6 models are input to a sequential series of Dense layers with Parameterized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activations. The final dense layer (a single node) gives the probability of two questions being duplicate.</a:t>
            </a:r>
          </a:p>
          <a:p>
            <a:pPr marL="177800" indent="-1778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Hyper-Parameters</a:t>
            </a:r>
          </a:p>
          <a:p>
            <a:pPr marL="463550" lvl="1" indent="-285750">
              <a:buFont typeface="+mj-lt"/>
              <a:buAutoNum type="romanU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Optimizers - Stochastic gradient descent(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sgd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 / Adaptive Moment Estimation(Adam)</a:t>
            </a:r>
          </a:p>
          <a:p>
            <a:pPr marL="463550" lvl="1" indent="-285750">
              <a:buFont typeface="+mj-lt"/>
              <a:buAutoNum type="romanU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Learning rates - Time based / Drop-Based Learning Rate</a:t>
            </a:r>
          </a:p>
          <a:p>
            <a:pPr marL="463550" lvl="1" indent="-285750">
              <a:buFont typeface="+mj-lt"/>
              <a:buAutoNum type="romanU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Dropout</a:t>
            </a:r>
          </a:p>
          <a:p>
            <a:pPr marL="463550" lvl="1" indent="-285750">
              <a:buFont typeface="+mj-lt"/>
              <a:buAutoNum type="romanU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Size of filters</a:t>
            </a:r>
          </a:p>
          <a:p>
            <a:pPr marL="177800" indent="-1778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Application of Ensemble techniques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9" b="6770"/>
          <a:stretch/>
        </p:blipFill>
        <p:spPr bwMode="auto">
          <a:xfrm>
            <a:off x="216783" y="2471968"/>
            <a:ext cx="5262988" cy="1322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Round Diagonal Corner Rectangle 17"/>
          <p:cNvSpPr/>
          <p:nvPr/>
        </p:nvSpPr>
        <p:spPr bwMode="auto">
          <a:xfrm>
            <a:off x="431372" y="824552"/>
            <a:ext cx="3095857" cy="266700"/>
          </a:xfrm>
          <a:prstGeom prst="round2DiagRect">
            <a:avLst/>
          </a:prstGeom>
          <a:solidFill>
            <a:srgbClr val="0070C0"/>
          </a:solidFill>
          <a:ln w="9525" cap="flat" cmpd="sng" algn="ctr">
            <a:noFill/>
            <a:prstDash val="dash"/>
            <a:miter lim="800000"/>
            <a:headEnd type="none" w="sm" len="sm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vert="horz" wrap="none" lIns="91452" tIns="45727" rIns="91452" bIns="45727" numCol="1" rtlCol="0" anchor="ctr" anchorCtr="0" compatLnSpc="1">
            <a:prstTxWarp prst="textNoShape">
              <a:avLst/>
            </a:prstTxWarp>
          </a:bodyPr>
          <a:lstStyle/>
          <a:p>
            <a:pPr defTabSz="914498">
              <a:defRPr/>
            </a:pPr>
            <a:r>
              <a:rPr lang="en-US" sz="1467" b="1" kern="0" dirty="0">
                <a:solidFill>
                  <a:prstClr val="white"/>
                </a:solidFill>
                <a:latin typeface="Calibri" panose="020F0502020204030204" pitchFamily="34" charset="0"/>
              </a:rPr>
              <a:t>An internal initiative </a:t>
            </a:r>
            <a:r>
              <a:rPr lang="en-US" sz="1467" b="1" kern="0" dirty="0" smtClean="0">
                <a:solidFill>
                  <a:prstClr val="white"/>
                </a:solidFill>
                <a:latin typeface="Calibri" panose="020F0502020204030204" pitchFamily="34" charset="0"/>
              </a:rPr>
              <a:t>to : </a:t>
            </a:r>
            <a:endParaRPr lang="en-US" sz="1467" b="1" kern="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58" y="3890092"/>
            <a:ext cx="3365311" cy="2647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052" name="Elbow Connector 2051"/>
          <p:cNvCxnSpPr>
            <a:stCxn id="1026" idx="3"/>
            <a:endCxn id="1027" idx="3"/>
          </p:cNvCxnSpPr>
          <p:nvPr/>
        </p:nvCxnSpPr>
        <p:spPr>
          <a:xfrm>
            <a:off x="5479771" y="3133023"/>
            <a:ext cx="1094898" cy="2080621"/>
          </a:xfrm>
          <a:prstGeom prst="bentConnector3">
            <a:avLst>
              <a:gd name="adj1" fmla="val 15827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TextBox 2055"/>
          <p:cNvSpPr txBox="1"/>
          <p:nvPr/>
        </p:nvSpPr>
        <p:spPr>
          <a:xfrm>
            <a:off x="216782" y="4413425"/>
            <a:ext cx="2468880" cy="1600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 smtClean="0"/>
              <a:t>The Final Output gives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Probability of the Question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Closer to 0 =&gt; Not Duplicate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Closer to 1 =&gt; Duplicate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Outcome : 80.26% Accuracy achieved on Test Data; 85.55% on Training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60" name="Straight Arrow Connector 2059"/>
          <p:cNvCxnSpPr>
            <a:stCxn id="1027" idx="1"/>
            <a:endCxn id="2056" idx="3"/>
          </p:cNvCxnSpPr>
          <p:nvPr/>
        </p:nvCxnSpPr>
        <p:spPr>
          <a:xfrm flipH="1">
            <a:off x="2685662" y="5213644"/>
            <a:ext cx="52369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TextBox 2060"/>
          <p:cNvSpPr txBox="1"/>
          <p:nvPr/>
        </p:nvSpPr>
        <p:spPr>
          <a:xfrm>
            <a:off x="5548011" y="2702255"/>
            <a:ext cx="1828800" cy="43088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US" sz="1100" dirty="0" smtClean="0"/>
              <a:t>Training Data (Questions) is passed to the Neural Network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4895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500" dirty="0" smtClean="0"/>
              <a:t>Tagging of Articles</a:t>
            </a:r>
            <a:endParaRPr lang="en-US" sz="25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blackWhite">
          <a:xfrm>
            <a:off x="175839" y="1030694"/>
            <a:ext cx="7425965" cy="1005840"/>
          </a:xfrm>
          <a:prstGeom prst="round2Diag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wrap="square" lIns="18003" tIns="18003" rIns="18003" bIns="18003" anchor="t">
            <a:noAutofit/>
          </a:bodyPr>
          <a:lstStyle/>
          <a:p>
            <a:pPr marL="285781" indent="-285781" defTabSz="954191">
              <a:buFont typeface="Wingdings 2" panose="05020102010507070707" pitchFamily="18" charset="2"/>
              <a:buChar char=""/>
              <a:defRPr/>
            </a:pPr>
            <a:r>
              <a:rPr lang="en-US" sz="1400" dirty="0" smtClean="0"/>
              <a:t>Financial magazine publishes articles on finance, equities &amp; other investment related news.</a:t>
            </a:r>
          </a:p>
          <a:p>
            <a:pPr marL="285781" indent="-285781" defTabSz="954191">
              <a:buFont typeface="Wingdings 2" panose="05020102010507070707" pitchFamily="18" charset="2"/>
              <a:buChar char=""/>
              <a:defRPr/>
            </a:pPr>
            <a:r>
              <a:rPr lang="en-US" sz="1400" dirty="0" smtClean="0"/>
              <a:t>Some articles may be related to multiple topics</a:t>
            </a:r>
          </a:p>
          <a:p>
            <a:pPr marL="285781" indent="-285781" defTabSz="954191">
              <a:buFont typeface="Wingdings 2" panose="05020102010507070707" pitchFamily="18" charset="2"/>
              <a:buChar char=""/>
              <a:defRPr/>
            </a:pPr>
            <a:r>
              <a:rPr lang="en-US" sz="1400" dirty="0" smtClean="0"/>
              <a:t>Application of Deep Learning Algorithm RNN-LSTM to build classification model</a:t>
            </a:r>
          </a:p>
          <a:p>
            <a:pPr marL="285781" indent="-285781" defTabSz="954191">
              <a:buFont typeface="Wingdings 2" panose="05020102010507070707" pitchFamily="18" charset="2"/>
              <a:buChar char=""/>
              <a:defRPr/>
            </a:pPr>
            <a:r>
              <a:rPr lang="en-US" sz="1400" dirty="0" smtClean="0"/>
              <a:t>Tagging of New articles  using the DL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38282" y="1033964"/>
            <a:ext cx="4315213" cy="914400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" rIns="9144" rtlCol="0" anchor="ctr">
            <a:noAutofit/>
          </a:bodyPr>
          <a:lstStyle/>
          <a:p>
            <a:r>
              <a:rPr lang="en-US" sz="1400" b="1" dirty="0" smtClean="0">
                <a:cs typeface="Calibri" pitchFamily="34" charset="0"/>
              </a:rPr>
              <a:t>Data Details : </a:t>
            </a:r>
            <a:r>
              <a:rPr lang="fr-FR" sz="1400" dirty="0" smtClean="0">
                <a:cs typeface="Calibri" pitchFamily="34" charset="0"/>
              </a:rPr>
              <a:t>21,578 </a:t>
            </a:r>
            <a:r>
              <a:rPr lang="fr-FR" sz="1400" dirty="0" err="1" smtClean="0">
                <a:cs typeface="Calibri" pitchFamily="34" charset="0"/>
              </a:rPr>
              <a:t>labelled</a:t>
            </a:r>
            <a:r>
              <a:rPr lang="fr-FR" sz="1400" dirty="0" smtClean="0">
                <a:cs typeface="Calibri" pitchFamily="34" charset="0"/>
              </a:rPr>
              <a:t> articles </a:t>
            </a:r>
            <a:endParaRPr lang="fr-FR" sz="1400" dirty="0"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42748" y="2197291"/>
            <a:ext cx="4410747" cy="4244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Analytical Approach :</a:t>
            </a:r>
          </a:p>
          <a:p>
            <a:pPr marL="177800" indent="-177800">
              <a:buFont typeface="+mj-lt"/>
              <a:buAutoNum type="arabicPeriod"/>
            </a:pPr>
            <a:r>
              <a:rPr lang="en-US" sz="1400" dirty="0"/>
              <a:t>Training the Doc2vec </a:t>
            </a:r>
            <a:r>
              <a:rPr lang="en-US" sz="1400" dirty="0" smtClean="0"/>
              <a:t>model</a:t>
            </a:r>
          </a:p>
          <a:p>
            <a:pPr marL="627063" lvl="1" indent="-169863">
              <a:buFont typeface="+mj-lt"/>
              <a:buAutoNum type="alphaLcParenR"/>
            </a:pPr>
            <a:r>
              <a:rPr lang="en-US" sz="1400" dirty="0" smtClean="0"/>
              <a:t>Doc2vec </a:t>
            </a:r>
            <a:r>
              <a:rPr lang="en-US" sz="1400" dirty="0"/>
              <a:t>algorithm to extract features from text </a:t>
            </a:r>
            <a:r>
              <a:rPr lang="en-US" sz="1400" dirty="0" smtClean="0"/>
              <a:t>documents</a:t>
            </a:r>
          </a:p>
          <a:p>
            <a:pPr marL="627063" lvl="1" indent="-169863">
              <a:buFont typeface="+mj-lt"/>
              <a:buAutoNum type="alphaLcParenR"/>
            </a:pPr>
            <a:r>
              <a:rPr lang="en-US" sz="1400" dirty="0"/>
              <a:t>Doc2vec </a:t>
            </a:r>
            <a:r>
              <a:rPr lang="en-US" sz="1400" dirty="0" smtClean="0"/>
              <a:t>(aka </a:t>
            </a:r>
            <a:r>
              <a:rPr lang="en-US" sz="1400" dirty="0"/>
              <a:t>sentence </a:t>
            </a:r>
            <a:r>
              <a:rPr lang="en-US" sz="1400" dirty="0" smtClean="0"/>
              <a:t>embedding's) </a:t>
            </a:r>
            <a:r>
              <a:rPr lang="en-US" sz="1400" dirty="0"/>
              <a:t>modifies the word2vec algorithm to  unsupervised learning of continuous representations for larger blocks of </a:t>
            </a:r>
            <a:r>
              <a:rPr lang="en-US" sz="1400" dirty="0" smtClean="0"/>
              <a:t>text</a:t>
            </a:r>
          </a:p>
          <a:p>
            <a:pPr marL="627063" lvl="1" indent="-169863">
              <a:buFont typeface="+mj-lt"/>
              <a:buAutoNum type="alphaLcParenR"/>
            </a:pPr>
            <a:r>
              <a:rPr lang="en-US" sz="1400" dirty="0"/>
              <a:t>In the doc2vec architecture, the corresponding algorithms are “distributed memory” (</a:t>
            </a:r>
            <a:r>
              <a:rPr lang="en-US" sz="1400" dirty="0" err="1"/>
              <a:t>dm</a:t>
            </a:r>
            <a:r>
              <a:rPr lang="en-US" sz="1400" dirty="0"/>
              <a:t>) and “distributed bag of words” (</a:t>
            </a:r>
            <a:r>
              <a:rPr lang="en-US" sz="1400" dirty="0" err="1"/>
              <a:t>dbow</a:t>
            </a:r>
            <a:r>
              <a:rPr lang="en-US" sz="1400" dirty="0" smtClean="0"/>
              <a:t>)</a:t>
            </a:r>
          </a:p>
          <a:p>
            <a:pPr marL="177800" indent="-177800">
              <a:buFont typeface="+mj-lt"/>
              <a:buAutoNum type="arabicPeriod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Dimensionality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reduction using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advanced techniques like Principal Component Analysis (PCA) and T-Distributed Stochastic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Neighbour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Embedding (TSNE)</a:t>
            </a:r>
          </a:p>
          <a:p>
            <a:pPr marL="177800" indent="-1778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Training the classifier: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 Neuron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returning a value between 0 and 1 for the probability that the news article is about the topic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7800" indent="-1778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Prediction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</a:t>
            </a:r>
          </a:p>
          <a:p>
            <a:pPr marL="177800" indent="-177800">
              <a:buFont typeface="+mj-lt"/>
              <a:buAutoNum type="arabicPeriod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5" name="TextBox 2054"/>
          <p:cNvSpPr txBox="1"/>
          <p:nvPr/>
        </p:nvSpPr>
        <p:spPr>
          <a:xfrm>
            <a:off x="2581078" y="2811539"/>
            <a:ext cx="34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 Diagonal Corner Rectangle 17"/>
          <p:cNvSpPr/>
          <p:nvPr/>
        </p:nvSpPr>
        <p:spPr bwMode="auto">
          <a:xfrm>
            <a:off x="431372" y="824552"/>
            <a:ext cx="3095857" cy="266700"/>
          </a:xfrm>
          <a:prstGeom prst="round2DiagRect">
            <a:avLst/>
          </a:prstGeom>
          <a:solidFill>
            <a:srgbClr val="0070C0"/>
          </a:solidFill>
          <a:ln w="9525" cap="flat" cmpd="sng" algn="ctr">
            <a:noFill/>
            <a:prstDash val="dash"/>
            <a:miter lim="800000"/>
            <a:headEnd type="none" w="sm" len="sm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vert="horz" wrap="none" lIns="91452" tIns="45727" rIns="91452" bIns="45727" numCol="1" rtlCol="0" anchor="ctr" anchorCtr="0" compatLnSpc="1">
            <a:prstTxWarp prst="textNoShape">
              <a:avLst/>
            </a:prstTxWarp>
          </a:bodyPr>
          <a:lstStyle/>
          <a:p>
            <a:pPr defTabSz="914498">
              <a:defRPr/>
            </a:pPr>
            <a:r>
              <a:rPr lang="en-US" sz="1467" b="1" kern="0" dirty="0">
                <a:solidFill>
                  <a:prstClr val="white"/>
                </a:solidFill>
                <a:latin typeface="Calibri" panose="020F0502020204030204" pitchFamily="34" charset="0"/>
              </a:rPr>
              <a:t>An internal initiative </a:t>
            </a:r>
            <a:r>
              <a:rPr lang="en-US" sz="1467" b="1" kern="0" dirty="0" smtClean="0">
                <a:solidFill>
                  <a:prstClr val="white"/>
                </a:solidFill>
                <a:latin typeface="Calibri" panose="020F0502020204030204" pitchFamily="34" charset="0"/>
              </a:rPr>
              <a:t>to : </a:t>
            </a:r>
            <a:endParaRPr lang="en-US" sz="1467" b="1" kern="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34" y="2398923"/>
            <a:ext cx="963801" cy="963801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1827656" y="2818825"/>
            <a:ext cx="457200" cy="268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61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85021" y="2413942"/>
            <a:ext cx="458999" cy="1187472"/>
            <a:chOff x="2032992" y="719665"/>
            <a:chExt cx="8126015" cy="541866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Freeform 16"/>
            <p:cNvSpPr/>
            <p:nvPr/>
          </p:nvSpPr>
          <p:spPr>
            <a:xfrm rot="21600000">
              <a:off x="2032992" y="719665"/>
              <a:ext cx="2579689" cy="541866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 w="6350"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701" tIns="1083733" rIns="394892" bIns="1083733" numCol="1" spcCol="1270" anchor="t" anchorCtr="0">
              <a:noAutofit/>
            </a:bodyPr>
            <a:lstStyle/>
            <a:p>
              <a:pPr marL="0" lvl="1" algn="l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4800" kern="1200" dirty="0"/>
            </a:p>
          </p:txBody>
        </p:sp>
        <p:sp>
          <p:nvSpPr>
            <p:cNvPr id="19" name="Freeform 18"/>
            <p:cNvSpPr/>
            <p:nvPr/>
          </p:nvSpPr>
          <p:spPr>
            <a:xfrm rot="21600000">
              <a:off x="4806155" y="719665"/>
              <a:ext cx="2579688" cy="541866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 w="6350"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701" tIns="1083733" rIns="394891" bIns="1083733" numCol="1" spcCol="1270" anchor="t" anchorCtr="0">
              <a:noAutofit/>
            </a:bodyPr>
            <a:lstStyle/>
            <a:p>
              <a:pPr lvl="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200" kern="1200" dirty="0"/>
            </a:p>
          </p:txBody>
        </p:sp>
        <p:sp>
          <p:nvSpPr>
            <p:cNvPr id="20" name="Freeform 19"/>
            <p:cNvSpPr/>
            <p:nvPr/>
          </p:nvSpPr>
          <p:spPr>
            <a:xfrm rot="21600000">
              <a:off x="7579320" y="719665"/>
              <a:ext cx="2579687" cy="541866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 w="6350"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700" tIns="1083733" rIns="394891" bIns="1083733" numCol="1" spcCol="1270" anchor="t" anchorCtr="0">
              <a:noAutofit/>
            </a:bodyPr>
            <a:lstStyle/>
            <a:p>
              <a:pPr lvl="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2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6312" y="2413942"/>
            <a:ext cx="458999" cy="1187472"/>
            <a:chOff x="2032992" y="719665"/>
            <a:chExt cx="8126015" cy="541866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" name="Freeform 21"/>
            <p:cNvSpPr/>
            <p:nvPr/>
          </p:nvSpPr>
          <p:spPr>
            <a:xfrm rot="21600000">
              <a:off x="2032992" y="719665"/>
              <a:ext cx="2579689" cy="541866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 w="6350"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701" tIns="1083733" rIns="394892" bIns="1083733" numCol="1" spcCol="1270" anchor="t" anchorCtr="0">
              <a:noAutofit/>
            </a:bodyPr>
            <a:lstStyle/>
            <a:p>
              <a:pPr lvl="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200" kern="1200" dirty="0"/>
            </a:p>
          </p:txBody>
        </p:sp>
        <p:sp>
          <p:nvSpPr>
            <p:cNvPr id="23" name="Freeform 22"/>
            <p:cNvSpPr/>
            <p:nvPr/>
          </p:nvSpPr>
          <p:spPr>
            <a:xfrm rot="21600000">
              <a:off x="4806155" y="719665"/>
              <a:ext cx="2579688" cy="541866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 w="6350"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701" tIns="1083733" rIns="394891" bIns="1083733" numCol="1" spcCol="1270" anchor="t" anchorCtr="0">
              <a:noAutofit/>
            </a:bodyPr>
            <a:lstStyle/>
            <a:p>
              <a:pPr lvl="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200" kern="1200" dirty="0"/>
            </a:p>
          </p:txBody>
        </p:sp>
        <p:sp>
          <p:nvSpPr>
            <p:cNvPr id="24" name="Freeform 23"/>
            <p:cNvSpPr/>
            <p:nvPr/>
          </p:nvSpPr>
          <p:spPr>
            <a:xfrm rot="21600000">
              <a:off x="7579320" y="719665"/>
              <a:ext cx="2579687" cy="541866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 w="6350"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700" tIns="1083733" rIns="394891" bIns="1083733" numCol="1" spcCol="1270" anchor="t" anchorCtr="0">
              <a:noAutofit/>
            </a:bodyPr>
            <a:lstStyle/>
            <a:p>
              <a:pPr lvl="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200" kern="1200" dirty="0"/>
            </a:p>
            <a:p>
              <a:pPr marL="285750" lvl="1" indent="-28575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800" kern="1200" dirty="0"/>
            </a:p>
            <a:p>
              <a:pPr marL="285750" lvl="1" indent="-28575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800" kern="1200" dirty="0"/>
            </a:p>
          </p:txBody>
        </p:sp>
      </p:grpSp>
      <p:sp>
        <p:nvSpPr>
          <p:cNvPr id="25" name="TextBox 24"/>
          <p:cNvSpPr txBox="1"/>
          <p:nvPr/>
        </p:nvSpPr>
        <p:spPr>
          <a:xfrm flipH="1">
            <a:off x="1257946" y="3007151"/>
            <a:ext cx="548640" cy="27699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" rIns="9144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itchFamily="34" charset="0"/>
              </a:rPr>
              <a:t>Articles</a:t>
            </a:r>
            <a:endParaRPr lang="en-US" sz="1200" dirty="0">
              <a:solidFill>
                <a:prstClr val="black"/>
              </a:solidFill>
              <a:cs typeface="Calibri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60" y="2389125"/>
            <a:ext cx="450365" cy="54629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164739" y="4069390"/>
            <a:ext cx="146304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Text of the Article processed by Doc2Vec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2053" name="Elbow Connector 2052"/>
          <p:cNvCxnSpPr>
            <a:stCxn id="28" idx="2"/>
            <a:endCxn id="77" idx="0"/>
          </p:cNvCxnSpPr>
          <p:nvPr/>
        </p:nvCxnSpPr>
        <p:spPr>
          <a:xfrm rot="5400000">
            <a:off x="3258763" y="4663674"/>
            <a:ext cx="500260" cy="77473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055" idx="2"/>
            <a:endCxn id="28" idx="1"/>
          </p:cNvCxnSpPr>
          <p:nvPr/>
        </p:nvCxnSpPr>
        <p:spPr>
          <a:xfrm rot="16200000" flipH="1">
            <a:off x="2332402" y="3602812"/>
            <a:ext cx="1254279" cy="41039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638492" y="2198034"/>
            <a:ext cx="3840480" cy="1594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</a:rPr>
              <a:t>Classifier learns from Topic &amp; Document Vector </a:t>
            </a:r>
            <a:endParaRPr lang="en-IN" sz="1400" b="1" dirty="0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27" y="2485665"/>
            <a:ext cx="3383280" cy="127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2" name="Rectangle 2061"/>
          <p:cNvSpPr/>
          <p:nvPr/>
        </p:nvSpPr>
        <p:spPr>
          <a:xfrm>
            <a:off x="3694618" y="2485665"/>
            <a:ext cx="365760" cy="127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3" name="TextBox 2062"/>
          <p:cNvSpPr txBox="1"/>
          <p:nvPr/>
        </p:nvSpPr>
        <p:spPr>
          <a:xfrm rot="16200000">
            <a:off x="3408297" y="2955958"/>
            <a:ext cx="9666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Inputs</a:t>
            </a:r>
          </a:p>
        </p:txBody>
      </p:sp>
      <p:cxnSp>
        <p:nvCxnSpPr>
          <p:cNvPr id="4" name="Straight Arrow Connector 3"/>
          <p:cNvCxnSpPr>
            <a:stCxn id="2055" idx="3"/>
            <a:endCxn id="29" idx="1"/>
          </p:cNvCxnSpPr>
          <p:nvPr/>
        </p:nvCxnSpPr>
        <p:spPr>
          <a:xfrm flipV="1">
            <a:off x="2927609" y="2995522"/>
            <a:ext cx="710883" cy="6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61538" y="3774976"/>
            <a:ext cx="155742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/>
              <a:t>Document  Vector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100206" y="2682230"/>
            <a:ext cx="64008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/>
              <a:t>Topic</a:t>
            </a:r>
            <a:endParaRPr lang="en-US" sz="1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519309" y="5063286"/>
            <a:ext cx="458999" cy="1187472"/>
            <a:chOff x="2032992" y="719665"/>
            <a:chExt cx="8126015" cy="541866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5" name="Freeform 54"/>
            <p:cNvSpPr/>
            <p:nvPr/>
          </p:nvSpPr>
          <p:spPr>
            <a:xfrm rot="21600000">
              <a:off x="2032992" y="719665"/>
              <a:ext cx="2579689" cy="541866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 w="6350">
              <a:solidFill>
                <a:schemeClr val="accent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701" tIns="1083733" rIns="394892" bIns="1083733" numCol="1" spcCol="1270" anchor="t" anchorCtr="0">
              <a:noAutofit/>
            </a:bodyPr>
            <a:lstStyle/>
            <a:p>
              <a:pPr lvl="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200" kern="1200" dirty="0"/>
            </a:p>
            <a:p>
              <a:pPr marL="285750" lvl="1" indent="-28575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800" kern="1200" dirty="0"/>
            </a:p>
            <a:p>
              <a:pPr marL="285750" lvl="1" indent="-28575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800" kern="1200" dirty="0"/>
            </a:p>
          </p:txBody>
        </p:sp>
        <p:sp>
          <p:nvSpPr>
            <p:cNvPr id="56" name="Freeform 55"/>
            <p:cNvSpPr/>
            <p:nvPr/>
          </p:nvSpPr>
          <p:spPr>
            <a:xfrm rot="21600000">
              <a:off x="4806155" y="719665"/>
              <a:ext cx="2579688" cy="541866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 w="6350">
              <a:solidFill>
                <a:schemeClr val="accent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701" tIns="1083733" rIns="394891" bIns="1083733" numCol="1" spcCol="1270" anchor="t" anchorCtr="0">
              <a:noAutofit/>
            </a:bodyPr>
            <a:lstStyle/>
            <a:p>
              <a:pPr lvl="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200" kern="1200" dirty="0"/>
            </a:p>
            <a:p>
              <a:pPr marL="285750" lvl="1" indent="-28575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800" kern="1200" dirty="0"/>
            </a:p>
            <a:p>
              <a:pPr marL="285750" lvl="1" indent="-28575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800" kern="1200" dirty="0"/>
            </a:p>
          </p:txBody>
        </p:sp>
        <p:sp>
          <p:nvSpPr>
            <p:cNvPr id="57" name="Freeform 56"/>
            <p:cNvSpPr/>
            <p:nvPr/>
          </p:nvSpPr>
          <p:spPr>
            <a:xfrm rot="21600000">
              <a:off x="7579320" y="719665"/>
              <a:ext cx="2579687" cy="541866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 w="6350">
              <a:solidFill>
                <a:schemeClr val="accent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700" tIns="1083733" rIns="394891" bIns="1083733" numCol="1" spcCol="1270" anchor="t" anchorCtr="0">
              <a:noAutofit/>
            </a:bodyPr>
            <a:lstStyle/>
            <a:p>
              <a:pPr lvl="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200" kern="1200" dirty="0"/>
            </a:p>
            <a:p>
              <a:pPr marL="285750" lvl="1" indent="-28575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800" kern="1200" dirty="0"/>
            </a:p>
            <a:p>
              <a:pPr marL="285750" lvl="1" indent="-28575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800" kern="1200" dirty="0"/>
            </a:p>
          </p:txBody>
        </p:sp>
      </p:grpSp>
      <p:sp>
        <p:nvSpPr>
          <p:cNvPr id="58" name="TextBox 57"/>
          <p:cNvSpPr txBox="1"/>
          <p:nvPr/>
        </p:nvSpPr>
        <p:spPr>
          <a:xfrm flipH="1">
            <a:off x="1095090" y="5426190"/>
            <a:ext cx="548640" cy="46166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" rIns="9144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  <a:cs typeface="Calibri" pitchFamily="34" charset="0"/>
              </a:rPr>
              <a:t>New Articles</a:t>
            </a:r>
            <a:endParaRPr lang="en-US" sz="1200" dirty="0">
              <a:solidFill>
                <a:prstClr val="black"/>
              </a:solidFill>
              <a:cs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3896259" y="3451286"/>
            <a:ext cx="0" cy="64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390006" y="5301170"/>
            <a:ext cx="1463040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Text of the New Article processed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8" name="Right Arrow 77"/>
          <p:cNvSpPr/>
          <p:nvPr/>
        </p:nvSpPr>
        <p:spPr>
          <a:xfrm>
            <a:off x="1696108" y="5522761"/>
            <a:ext cx="640080" cy="26852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61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522328" y="4800848"/>
            <a:ext cx="20398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/>
              <a:t>Trained Doc2Vec  Model</a:t>
            </a:r>
            <a:endParaRPr lang="en-US" sz="1400" dirty="0"/>
          </a:p>
        </p:txBody>
      </p:sp>
      <p:cxnSp>
        <p:nvCxnSpPr>
          <p:cNvPr id="83" name="Straight Arrow Connector 82"/>
          <p:cNvCxnSpPr>
            <a:stCxn id="77" idx="3"/>
            <a:endCxn id="86" idx="1"/>
          </p:cNvCxnSpPr>
          <p:nvPr/>
        </p:nvCxnSpPr>
        <p:spPr>
          <a:xfrm>
            <a:off x="3853046" y="5666930"/>
            <a:ext cx="64889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501938" y="5301170"/>
            <a:ext cx="1371600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Classification of the New Article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88" name="Elbow Connector 87"/>
          <p:cNvCxnSpPr>
            <a:endCxn id="86" idx="0"/>
          </p:cNvCxnSpPr>
          <p:nvPr/>
        </p:nvCxnSpPr>
        <p:spPr>
          <a:xfrm rot="5400000">
            <a:off x="5167649" y="3781419"/>
            <a:ext cx="1539840" cy="149966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187738" y="4276873"/>
            <a:ext cx="146187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/>
              <a:t>Trained Classifier  Model</a:t>
            </a:r>
            <a:endParaRPr lang="en-US" sz="1400" dirty="0"/>
          </a:p>
        </p:txBody>
      </p:sp>
      <p:sp>
        <p:nvSpPr>
          <p:cNvPr id="92" name="Right Arrow 91"/>
          <p:cNvSpPr/>
          <p:nvPr/>
        </p:nvSpPr>
        <p:spPr>
          <a:xfrm>
            <a:off x="5914856" y="5522761"/>
            <a:ext cx="457200" cy="26852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61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flipH="1">
            <a:off x="6532326" y="5528430"/>
            <a:ext cx="548640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" rIns="9144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cs typeface="Calibri" pitchFamily="34" charset="0"/>
              </a:rPr>
              <a:t>Label</a:t>
            </a:r>
            <a:endParaRPr lang="en-US" sz="1400" b="1" dirty="0">
              <a:solidFill>
                <a:prstClr val="black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ounded Rectangle 2053"/>
          <p:cNvSpPr/>
          <p:nvPr/>
        </p:nvSpPr>
        <p:spPr>
          <a:xfrm>
            <a:off x="85139" y="2160617"/>
            <a:ext cx="3071116" cy="360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500" dirty="0" smtClean="0"/>
              <a:t>Conversational Chatbot</a:t>
            </a:r>
            <a:endParaRPr lang="en-US" sz="25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blackWhite">
          <a:xfrm>
            <a:off x="175839" y="1030694"/>
            <a:ext cx="7425965" cy="1005840"/>
          </a:xfrm>
          <a:prstGeom prst="round2Diag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wrap="square" lIns="18003" tIns="18003" rIns="18003" bIns="18003" anchor="t">
            <a:noAutofit/>
          </a:bodyPr>
          <a:lstStyle/>
          <a:p>
            <a:pPr marL="285781" indent="-285781" defTabSz="954191">
              <a:buFont typeface="Wingdings 2" panose="05020102010507070707" pitchFamily="18" charset="2"/>
              <a:buChar char=""/>
              <a:defRPr/>
            </a:pPr>
            <a:r>
              <a:rPr lang="en-IN" sz="1400" dirty="0" smtClean="0"/>
              <a:t>Build </a:t>
            </a:r>
            <a:r>
              <a:rPr lang="en-IN" sz="1400" dirty="0"/>
              <a:t>a general-purpose conversational Chatbot based on a seq2seq approach implemented in tensor flow.</a:t>
            </a:r>
          </a:p>
          <a:p>
            <a:pPr marL="285781" indent="-285781" defTabSz="954191">
              <a:buFont typeface="Wingdings 2" panose="05020102010507070707" pitchFamily="18" charset="2"/>
              <a:buChar char=""/>
              <a:defRPr/>
            </a:pPr>
            <a:r>
              <a:rPr lang="en-US" sz="1400" dirty="0" smtClean="0"/>
              <a:t>Applications of this chatbot can be used in various industries such as, e-commerce, telecom, Banking, Healthcare as a virtual conversational agent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38282" y="1033964"/>
            <a:ext cx="4315213" cy="914400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" rIns="9144" rtlCol="0" anchor="ctr">
            <a:noAutofit/>
          </a:bodyPr>
          <a:lstStyle/>
          <a:p>
            <a:r>
              <a:rPr lang="en-US" sz="1400" b="1" dirty="0" smtClean="0">
                <a:cs typeface="Calibri" pitchFamily="34" charset="0"/>
              </a:rPr>
              <a:t>Data Details : </a:t>
            </a:r>
            <a:r>
              <a:rPr lang="fr-FR" sz="1400" dirty="0" smtClean="0">
                <a:cs typeface="Calibri" pitchFamily="34" charset="0"/>
              </a:rPr>
              <a:t>10,292 pairs </a:t>
            </a:r>
            <a:r>
              <a:rPr lang="fr-FR" sz="1400" dirty="0">
                <a:cs typeface="Calibri" pitchFamily="34" charset="0"/>
              </a:rPr>
              <a:t>of fictional conversations from </a:t>
            </a:r>
            <a:r>
              <a:rPr lang="fr-FR" sz="1400" dirty="0" smtClean="0">
                <a:cs typeface="Calibri" pitchFamily="34" charset="0"/>
              </a:rPr>
              <a:t>fictional movies</a:t>
            </a:r>
            <a:endParaRPr lang="fr-FR" sz="1400" dirty="0"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42748" y="2118914"/>
            <a:ext cx="4410747" cy="4322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Analytical Approach :</a:t>
            </a:r>
          </a:p>
          <a:p>
            <a:pPr marL="177800" indent="-177800">
              <a:buFont typeface="+mj-lt"/>
              <a:buAutoNum type="arabicPeriod"/>
            </a:pPr>
            <a:r>
              <a:rPr lang="en-US" sz="1400" dirty="0"/>
              <a:t>Training the </a:t>
            </a:r>
            <a:r>
              <a:rPr lang="en-US" sz="1400" dirty="0" smtClean="0"/>
              <a:t>seq2seq model</a:t>
            </a:r>
          </a:p>
          <a:p>
            <a:pPr marL="627063" lvl="1" indent="-169863">
              <a:buFont typeface="+mj-lt"/>
              <a:buAutoNum type="alphaLcParenR"/>
            </a:pPr>
            <a:r>
              <a:rPr lang="en-IN" sz="1400" dirty="0" smtClean="0"/>
              <a:t>The </a:t>
            </a:r>
            <a:r>
              <a:rPr lang="en-IN" sz="1400" dirty="0"/>
              <a:t>Sequence to Sequence model (seq2seq) consists of two RNNs - an encoder and a decoder. The encoder reads the input sequence, word by word and emits a </a:t>
            </a:r>
            <a:r>
              <a:rPr lang="en-IN" sz="1400" dirty="0" smtClean="0"/>
              <a:t>context, </a:t>
            </a:r>
            <a:r>
              <a:rPr lang="en-IN" sz="1400" dirty="0"/>
              <a:t>which would ideally capture the essence (semantic summary) of the input sequence. </a:t>
            </a:r>
            <a:endParaRPr lang="en-IN" sz="1400" dirty="0" smtClean="0"/>
          </a:p>
          <a:p>
            <a:pPr marL="627063" lvl="1" indent="-169863">
              <a:buFont typeface="+mj-lt"/>
              <a:buAutoNum type="alphaLcParenR"/>
            </a:pPr>
            <a:r>
              <a:rPr lang="en-IN" sz="1400" dirty="0" smtClean="0"/>
              <a:t>Based </a:t>
            </a:r>
            <a:r>
              <a:rPr lang="en-IN" sz="1400" dirty="0"/>
              <a:t>on this context, the decoder generates the output sequence, one word at a time while looking at the context and the previous word during each timestep</a:t>
            </a:r>
            <a:r>
              <a:rPr lang="en-IN" sz="1400" dirty="0" smtClean="0"/>
              <a:t>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</a:rPr>
              <a:t>2. </a:t>
            </a:r>
            <a:r>
              <a:rPr lang="en-IN" sz="1400" dirty="0" smtClean="0"/>
              <a:t>Build the network using question &amp; answer pairs.</a:t>
            </a:r>
          </a:p>
          <a:p>
            <a:r>
              <a:rPr lang="en-IN" sz="1400" dirty="0" smtClean="0"/>
              <a:t>3. Hyper-Parameters</a:t>
            </a:r>
            <a:endParaRPr lang="en-IN" sz="1400" dirty="0"/>
          </a:p>
          <a:p>
            <a:pPr marL="857250" lvl="1" indent="-400050">
              <a:buFont typeface="+mj-lt"/>
              <a:buAutoNum type="romanUcPeriod"/>
            </a:pPr>
            <a:r>
              <a:rPr lang="en-IN" sz="1400" dirty="0"/>
              <a:t>Optimizers - Stochastic gradient descent(</a:t>
            </a:r>
            <a:r>
              <a:rPr lang="en-IN" sz="1400" dirty="0" err="1"/>
              <a:t>sgd</a:t>
            </a:r>
            <a:r>
              <a:rPr lang="en-IN" sz="1400" dirty="0"/>
              <a:t>) / Adaptive Moment Estimation(Adam)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1400" dirty="0"/>
              <a:t>Learning rates - Time based / Drop-Based Learning Rate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1400" dirty="0"/>
              <a:t>Dropout</a:t>
            </a:r>
          </a:p>
        </p:txBody>
      </p:sp>
      <p:sp>
        <p:nvSpPr>
          <p:cNvPr id="18" name="Round Diagonal Corner Rectangle 17"/>
          <p:cNvSpPr/>
          <p:nvPr/>
        </p:nvSpPr>
        <p:spPr bwMode="auto">
          <a:xfrm>
            <a:off x="431372" y="824552"/>
            <a:ext cx="3095857" cy="266700"/>
          </a:xfrm>
          <a:prstGeom prst="round2DiagRect">
            <a:avLst/>
          </a:prstGeom>
          <a:solidFill>
            <a:srgbClr val="0070C0"/>
          </a:solidFill>
          <a:ln w="9525" cap="flat" cmpd="sng" algn="ctr">
            <a:noFill/>
            <a:prstDash val="dash"/>
            <a:miter lim="800000"/>
            <a:headEnd type="none" w="sm" len="sm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vert="horz" wrap="none" lIns="91452" tIns="45727" rIns="91452" bIns="45727" numCol="1" rtlCol="0" anchor="ctr" anchorCtr="0" compatLnSpc="1">
            <a:prstTxWarp prst="textNoShape">
              <a:avLst/>
            </a:prstTxWarp>
          </a:bodyPr>
          <a:lstStyle/>
          <a:p>
            <a:pPr defTabSz="914498">
              <a:defRPr/>
            </a:pPr>
            <a:r>
              <a:rPr lang="en-US" sz="1467" b="1" kern="0" dirty="0">
                <a:solidFill>
                  <a:prstClr val="white"/>
                </a:solidFill>
                <a:latin typeface="Calibri" panose="020F0502020204030204" pitchFamily="34" charset="0"/>
              </a:rPr>
              <a:t>An internal initiative </a:t>
            </a:r>
            <a:r>
              <a:rPr lang="en-US" sz="1467" b="1" kern="0" dirty="0" smtClean="0">
                <a:solidFill>
                  <a:prstClr val="white"/>
                </a:solidFill>
                <a:latin typeface="Calibri" panose="020F0502020204030204" pitchFamily="34" charset="0"/>
              </a:rPr>
              <a:t>to : </a:t>
            </a:r>
            <a:endParaRPr lang="en-US" sz="1467" b="1" kern="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5766269" y="2925342"/>
            <a:ext cx="1713359" cy="414519"/>
            <a:chOff x="5749740" y="2834493"/>
            <a:chExt cx="1713359" cy="414519"/>
          </a:xfrm>
        </p:grpSpPr>
        <p:sp>
          <p:nvSpPr>
            <p:cNvPr id="41" name="Flowchart: Alternate Process 40"/>
            <p:cNvSpPr/>
            <p:nvPr/>
          </p:nvSpPr>
          <p:spPr>
            <a:xfrm>
              <a:off x="5749740" y="2834493"/>
              <a:ext cx="1713359" cy="414519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IN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947605" y="2887626"/>
              <a:ext cx="12255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1400" dirty="0" smtClean="0"/>
                <a:t>Build Network</a:t>
              </a:r>
              <a:endParaRPr lang="en-IN" sz="14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391190" y="2828960"/>
            <a:ext cx="2603617" cy="598338"/>
            <a:chOff x="2391190" y="2786305"/>
            <a:chExt cx="2603617" cy="598338"/>
          </a:xfrm>
        </p:grpSpPr>
        <p:sp>
          <p:nvSpPr>
            <p:cNvPr id="42" name="Flowchart: Alternate Process 41"/>
            <p:cNvSpPr/>
            <p:nvPr/>
          </p:nvSpPr>
          <p:spPr>
            <a:xfrm>
              <a:off x="2391190" y="2786305"/>
              <a:ext cx="2548445" cy="598338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391190" y="2825494"/>
              <a:ext cx="260361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dirty="0"/>
                <a:t>Creation of the </a:t>
              </a:r>
              <a:r>
                <a:rPr lang="en-IN" sz="1400" dirty="0" smtClean="0"/>
                <a:t>RNN </a:t>
              </a:r>
              <a:r>
                <a:rPr lang="en-IN" sz="1400" dirty="0"/>
                <a:t>cell (</a:t>
              </a:r>
              <a:r>
                <a:rPr lang="en-IN" sz="1400" dirty="0" smtClean="0"/>
                <a:t>GRU Cell</a:t>
              </a:r>
              <a:r>
                <a:rPr lang="en-IN" sz="1400" dirty="0"/>
                <a:t>, </a:t>
              </a:r>
              <a:r>
                <a:rPr lang="en-IN" sz="1400" dirty="0" smtClean="0"/>
                <a:t>LSTM Cell)</a:t>
              </a:r>
              <a:endParaRPr lang="en-IN" sz="1400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85139" y="2899948"/>
            <a:ext cx="1383712" cy="472809"/>
            <a:chOff x="252545" y="2834493"/>
            <a:chExt cx="1383712" cy="472809"/>
          </a:xfrm>
        </p:grpSpPr>
        <p:sp>
          <p:nvSpPr>
            <p:cNvPr id="43" name="Rounded Rectangle 42"/>
            <p:cNvSpPr/>
            <p:nvPr/>
          </p:nvSpPr>
          <p:spPr>
            <a:xfrm>
              <a:off x="252545" y="2834493"/>
              <a:ext cx="1383712" cy="4728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23590" y="2921420"/>
              <a:ext cx="12416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1400" dirty="0"/>
                <a:t>Network input</a:t>
              </a:r>
            </a:p>
          </p:txBody>
        </p:sp>
      </p:grpSp>
      <p:grpSp>
        <p:nvGrpSpPr>
          <p:cNvPr id="2049" name="Group 2048"/>
          <p:cNvGrpSpPr/>
          <p:nvPr/>
        </p:nvGrpSpPr>
        <p:grpSpPr>
          <a:xfrm>
            <a:off x="5723615" y="3852285"/>
            <a:ext cx="1917513" cy="455264"/>
            <a:chOff x="5723615" y="3852285"/>
            <a:chExt cx="1917513" cy="455264"/>
          </a:xfrm>
        </p:grpSpPr>
        <p:sp>
          <p:nvSpPr>
            <p:cNvPr id="32" name="Flowchart: Alternate Process 31"/>
            <p:cNvSpPr/>
            <p:nvPr/>
          </p:nvSpPr>
          <p:spPr>
            <a:xfrm>
              <a:off x="5766269" y="3852285"/>
              <a:ext cx="1801555" cy="455264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IN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723615" y="3941833"/>
              <a:ext cx="191751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 smtClean="0"/>
                <a:t>Define </a:t>
              </a:r>
              <a:r>
                <a:rPr lang="en-IN" sz="1400" dirty="0"/>
                <a:t>the loss function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23763" y="3857140"/>
            <a:ext cx="1622398" cy="463782"/>
            <a:chOff x="123763" y="3857140"/>
            <a:chExt cx="1622398" cy="463782"/>
          </a:xfrm>
        </p:grpSpPr>
        <p:sp>
          <p:nvSpPr>
            <p:cNvPr id="33" name="Flowchart: Alternate Process 32"/>
            <p:cNvSpPr/>
            <p:nvPr/>
          </p:nvSpPr>
          <p:spPr>
            <a:xfrm>
              <a:off x="123763" y="3857140"/>
              <a:ext cx="1602979" cy="463782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IN" sz="1400" b="1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47069" y="3952139"/>
              <a:ext cx="15990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/>
                <a:t>Define the network</a:t>
              </a:r>
            </a:p>
          </p:txBody>
        </p:sp>
      </p:grpSp>
      <p:grpSp>
        <p:nvGrpSpPr>
          <p:cNvPr id="2048" name="Group 2047"/>
          <p:cNvGrpSpPr/>
          <p:nvPr/>
        </p:nvGrpSpPr>
        <p:grpSpPr>
          <a:xfrm>
            <a:off x="2270122" y="3695868"/>
            <a:ext cx="3059476" cy="980234"/>
            <a:chOff x="2270122" y="3695868"/>
            <a:chExt cx="3059476" cy="980234"/>
          </a:xfrm>
        </p:grpSpPr>
        <p:sp>
          <p:nvSpPr>
            <p:cNvPr id="31" name="Flowchart: Alternate Process 30"/>
            <p:cNvSpPr/>
            <p:nvPr/>
          </p:nvSpPr>
          <p:spPr>
            <a:xfrm>
              <a:off x="2270122" y="3695868"/>
              <a:ext cx="2984552" cy="980233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35437" y="3721995"/>
              <a:ext cx="299416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 smtClean="0"/>
                <a:t>Use </a:t>
              </a:r>
              <a:r>
                <a:rPr lang="en-IN" sz="1400" dirty="0"/>
                <a:t>an embedding model, it takes integer as input and convert them into word vector </a:t>
              </a:r>
              <a:r>
                <a:rPr lang="en-IN" sz="1400" dirty="0" smtClean="0"/>
                <a:t>for better </a:t>
              </a:r>
              <a:r>
                <a:rPr lang="en-IN" sz="1400" dirty="0"/>
                <a:t>word representation</a:t>
              </a:r>
            </a:p>
          </p:txBody>
        </p:sp>
      </p:grpSp>
      <p:grpSp>
        <p:nvGrpSpPr>
          <p:cNvPr id="2050" name="Group 2049"/>
          <p:cNvGrpSpPr/>
          <p:nvPr/>
        </p:nvGrpSpPr>
        <p:grpSpPr>
          <a:xfrm>
            <a:off x="5840021" y="5268510"/>
            <a:ext cx="1397019" cy="499376"/>
            <a:chOff x="5840021" y="5268510"/>
            <a:chExt cx="1397019" cy="499376"/>
          </a:xfrm>
        </p:grpSpPr>
        <p:sp>
          <p:nvSpPr>
            <p:cNvPr id="35" name="Flowchart: Alternate Process 34"/>
            <p:cNvSpPr/>
            <p:nvPr/>
          </p:nvSpPr>
          <p:spPr>
            <a:xfrm>
              <a:off x="5840021" y="5268510"/>
              <a:ext cx="1383712" cy="499376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IN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853328" y="5378229"/>
              <a:ext cx="13837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 smtClean="0"/>
                <a:t>Use of </a:t>
              </a:r>
              <a:r>
                <a:rPr lang="en-IN" sz="1400" dirty="0"/>
                <a:t>optimizer</a:t>
              </a:r>
            </a:p>
          </p:txBody>
        </p:sp>
      </p:grpSp>
      <p:grpSp>
        <p:nvGrpSpPr>
          <p:cNvPr id="2051" name="Group 2050"/>
          <p:cNvGrpSpPr/>
          <p:nvPr/>
        </p:nvGrpSpPr>
        <p:grpSpPr>
          <a:xfrm>
            <a:off x="4296297" y="5439336"/>
            <a:ext cx="868680" cy="314308"/>
            <a:chOff x="4296297" y="5439336"/>
            <a:chExt cx="868680" cy="314308"/>
          </a:xfrm>
        </p:grpSpPr>
        <p:sp>
          <p:nvSpPr>
            <p:cNvPr id="34" name="Rounded Rectangle 33"/>
            <p:cNvSpPr/>
            <p:nvPr/>
          </p:nvSpPr>
          <p:spPr>
            <a:xfrm>
              <a:off x="4296297" y="5439336"/>
              <a:ext cx="868680" cy="31430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369593" y="5439336"/>
              <a:ext cx="7088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400" dirty="0" smtClean="0"/>
                <a:t>Output</a:t>
              </a:r>
              <a:endParaRPr lang="en-IN" sz="1400" dirty="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223791" y="2188556"/>
            <a:ext cx="2851058" cy="317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cs typeface="Calibri" pitchFamily="34" charset="0"/>
              </a:rPr>
              <a:t>10,292 pairs of </a:t>
            </a:r>
            <a:r>
              <a:rPr lang="fr-FR" sz="1400" dirty="0" smtClean="0">
                <a:cs typeface="Calibri" pitchFamily="34" charset="0"/>
              </a:rPr>
              <a:t>Question &amp; Answers</a:t>
            </a:r>
            <a:endParaRPr lang="en-IN" sz="1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6" y="4834956"/>
            <a:ext cx="3657360" cy="1388768"/>
          </a:xfrm>
          <a:prstGeom prst="rect">
            <a:avLst/>
          </a:prstGeom>
        </p:spPr>
      </p:pic>
      <p:sp>
        <p:nvSpPr>
          <p:cNvPr id="105" name="Right Arrow 104"/>
          <p:cNvSpPr/>
          <p:nvPr/>
        </p:nvSpPr>
        <p:spPr>
          <a:xfrm>
            <a:off x="1788022" y="3992990"/>
            <a:ext cx="411203" cy="153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ight Arrow 106"/>
          <p:cNvSpPr/>
          <p:nvPr/>
        </p:nvSpPr>
        <p:spPr>
          <a:xfrm rot="10800000">
            <a:off x="5234727" y="5505516"/>
            <a:ext cx="516910" cy="120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ight Arrow 108"/>
          <p:cNvSpPr/>
          <p:nvPr/>
        </p:nvSpPr>
        <p:spPr>
          <a:xfrm rot="5400000">
            <a:off x="6233502" y="4706797"/>
            <a:ext cx="603541" cy="134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Right Arrow 109"/>
          <p:cNvSpPr/>
          <p:nvPr/>
        </p:nvSpPr>
        <p:spPr>
          <a:xfrm rot="10800000">
            <a:off x="4994807" y="3078855"/>
            <a:ext cx="670457" cy="122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Right Arrow 111"/>
          <p:cNvSpPr/>
          <p:nvPr/>
        </p:nvSpPr>
        <p:spPr>
          <a:xfrm rot="5400000">
            <a:off x="571393" y="3527094"/>
            <a:ext cx="411203" cy="153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ight Arrow 112"/>
          <p:cNvSpPr/>
          <p:nvPr/>
        </p:nvSpPr>
        <p:spPr>
          <a:xfrm>
            <a:off x="5311495" y="4003506"/>
            <a:ext cx="411203" cy="153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Right Arrow 119"/>
          <p:cNvSpPr/>
          <p:nvPr/>
        </p:nvSpPr>
        <p:spPr>
          <a:xfrm rot="10800000">
            <a:off x="1539896" y="3064956"/>
            <a:ext cx="730226" cy="133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ight Arrow 121"/>
          <p:cNvSpPr/>
          <p:nvPr/>
        </p:nvSpPr>
        <p:spPr>
          <a:xfrm rot="10800000">
            <a:off x="3714163" y="5552879"/>
            <a:ext cx="516910" cy="120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52" name="Group 2051"/>
          <p:cNvGrpSpPr/>
          <p:nvPr/>
        </p:nvGrpSpPr>
        <p:grpSpPr>
          <a:xfrm>
            <a:off x="1452047" y="6365842"/>
            <a:ext cx="3598999" cy="369332"/>
            <a:chOff x="1452047" y="6365842"/>
            <a:chExt cx="3598999" cy="369332"/>
          </a:xfrm>
        </p:grpSpPr>
        <p:sp>
          <p:nvSpPr>
            <p:cNvPr id="114" name="Rectangle 113"/>
            <p:cNvSpPr/>
            <p:nvPr/>
          </p:nvSpPr>
          <p:spPr>
            <a:xfrm>
              <a:off x="1478173" y="6365842"/>
              <a:ext cx="3487588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52047" y="6365842"/>
              <a:ext cx="35989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Answer as a sentence to users query</a:t>
              </a:r>
              <a:endParaRPr lang="en-US" dirty="0"/>
            </a:p>
          </p:txBody>
        </p:sp>
      </p:grpSp>
      <p:sp>
        <p:nvSpPr>
          <p:cNvPr id="124" name="Right Arrow 123"/>
          <p:cNvSpPr/>
          <p:nvPr/>
        </p:nvSpPr>
        <p:spPr>
          <a:xfrm rot="16200000">
            <a:off x="2556230" y="6057019"/>
            <a:ext cx="433064" cy="123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Down Arrow 114"/>
          <p:cNvSpPr/>
          <p:nvPr/>
        </p:nvSpPr>
        <p:spPr>
          <a:xfrm>
            <a:off x="700050" y="2574137"/>
            <a:ext cx="153889" cy="278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Rounded Rectangle 138"/>
          <p:cNvSpPr/>
          <p:nvPr/>
        </p:nvSpPr>
        <p:spPr>
          <a:xfrm>
            <a:off x="3935253" y="2184135"/>
            <a:ext cx="868680" cy="3143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Rectangle 139"/>
          <p:cNvSpPr/>
          <p:nvPr/>
        </p:nvSpPr>
        <p:spPr>
          <a:xfrm>
            <a:off x="4062707" y="2184134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Input</a:t>
            </a:r>
            <a:endParaRPr lang="en-IN" sz="1400" dirty="0"/>
          </a:p>
        </p:txBody>
      </p:sp>
      <p:sp>
        <p:nvSpPr>
          <p:cNvPr id="141" name="Right Arrow 140"/>
          <p:cNvSpPr/>
          <p:nvPr/>
        </p:nvSpPr>
        <p:spPr>
          <a:xfrm rot="10800000">
            <a:off x="3287804" y="2284615"/>
            <a:ext cx="516910" cy="120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7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62191" y="2497003"/>
            <a:ext cx="7315200" cy="1920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500" dirty="0"/>
              <a:t>Advanced Driver Assistance System </a:t>
            </a:r>
            <a:r>
              <a:rPr lang="en-US" sz="2500" dirty="0" smtClean="0"/>
              <a:t>using </a:t>
            </a:r>
            <a:r>
              <a:rPr lang="en-US" sz="2500" dirty="0"/>
              <a:t>Traffic signs &amp; Driver EEG data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blackWhite">
          <a:xfrm>
            <a:off x="175839" y="1030694"/>
            <a:ext cx="7425965" cy="1371600"/>
          </a:xfrm>
          <a:prstGeom prst="round2Diag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wrap="square" lIns="18003" tIns="18003" rIns="0" bIns="18003" anchor="t">
            <a:noAutofit/>
          </a:bodyPr>
          <a:lstStyle/>
          <a:p>
            <a:pPr marL="177800" indent="-177800" defTabSz="954191">
              <a:buFont typeface="Wingdings 2" panose="05020102010507070707" pitchFamily="18" charset="2"/>
              <a:buChar char=""/>
              <a:defRPr/>
            </a:pPr>
            <a:r>
              <a:rPr lang="en-US" sz="1400" dirty="0" smtClean="0"/>
              <a:t>Develop a Hybrid </a:t>
            </a:r>
            <a:r>
              <a:rPr lang="en-US" sz="1400" dirty="0"/>
              <a:t>Deep </a:t>
            </a:r>
            <a:r>
              <a:rPr lang="en-US" sz="1400" dirty="0" smtClean="0"/>
              <a:t>Learning </a:t>
            </a:r>
            <a:r>
              <a:rPr lang="en-US" sz="1400" dirty="0"/>
              <a:t>model to improve ADAS (Advanced Driver Assistance System) </a:t>
            </a:r>
            <a:endParaRPr lang="en-US" sz="1400" dirty="0" smtClean="0"/>
          </a:p>
          <a:p>
            <a:pPr marL="177800" indent="-177800" defTabSz="954191">
              <a:buFont typeface="Wingdings 2" panose="05020102010507070707" pitchFamily="18" charset="2"/>
              <a:buChar char=""/>
              <a:defRPr/>
            </a:pPr>
            <a:r>
              <a:rPr lang="en-US" sz="1400" dirty="0" smtClean="0"/>
              <a:t>BCI (Brain </a:t>
            </a:r>
            <a:r>
              <a:rPr lang="en-US" sz="1400" dirty="0"/>
              <a:t>Computer interface) with the help </a:t>
            </a:r>
            <a:r>
              <a:rPr lang="en-US" sz="1400" dirty="0" smtClean="0"/>
              <a:t>of</a:t>
            </a:r>
          </a:p>
          <a:p>
            <a:pPr marL="635000" lvl="1" indent="-177800" defTabSz="954191">
              <a:buFont typeface="Wingdings 2" panose="05020102010507070707" pitchFamily="18" charset="2"/>
              <a:buChar char=""/>
              <a:defRPr/>
            </a:pPr>
            <a:r>
              <a:rPr lang="en-US" sz="1400" dirty="0" smtClean="0"/>
              <a:t>Analyzed </a:t>
            </a:r>
            <a:r>
              <a:rPr lang="en-US" sz="1400" dirty="0"/>
              <a:t>EEG signal to detect drowsiness of driver </a:t>
            </a:r>
            <a:endParaRPr lang="en-US" sz="1400" dirty="0" smtClean="0"/>
          </a:p>
          <a:p>
            <a:pPr marL="635000" lvl="1" indent="-177800" defTabSz="954191">
              <a:buFont typeface="Wingdings 2" panose="05020102010507070707" pitchFamily="18" charset="2"/>
              <a:buChar char=""/>
              <a:defRPr/>
            </a:pPr>
            <a:r>
              <a:rPr lang="en-US" sz="1400" dirty="0" smtClean="0"/>
              <a:t>Actionable </a:t>
            </a:r>
            <a:r>
              <a:rPr lang="en-US" sz="1400" dirty="0"/>
              <a:t>traffic signs </a:t>
            </a:r>
            <a:r>
              <a:rPr lang="en-US" sz="1400" dirty="0" smtClean="0"/>
              <a:t>from vehicle cameras</a:t>
            </a:r>
            <a:endParaRPr lang="en-US" sz="1400" dirty="0"/>
          </a:p>
          <a:p>
            <a:pPr marL="177800" indent="-177800" defTabSz="954191">
              <a:buFont typeface="Wingdings 2" panose="05020102010507070707" pitchFamily="18" charset="2"/>
              <a:buChar char=""/>
              <a:defRPr/>
            </a:pPr>
            <a:r>
              <a:rPr lang="en-US" sz="1400" dirty="0" smtClean="0"/>
              <a:t>Implemented </a:t>
            </a:r>
            <a:r>
              <a:rPr lang="en-US" sz="1400" dirty="0"/>
              <a:t>with </a:t>
            </a:r>
            <a:r>
              <a:rPr lang="en-US" sz="1400" dirty="0" smtClean="0"/>
              <a:t>Multilayer </a:t>
            </a:r>
            <a:r>
              <a:rPr lang="en-US" sz="1400" dirty="0"/>
              <a:t>FC network with </a:t>
            </a:r>
            <a:r>
              <a:rPr lang="en-US" sz="1400" dirty="0" smtClean="0"/>
              <a:t>Leaky </a:t>
            </a:r>
            <a:r>
              <a:rPr lang="en-US" sz="1400" dirty="0" err="1" smtClean="0"/>
              <a:t>ReLU</a:t>
            </a:r>
            <a:r>
              <a:rPr lang="en-US" sz="1400" dirty="0" smtClean="0"/>
              <a:t> </a:t>
            </a:r>
            <a:r>
              <a:rPr lang="en-US" sz="1400" dirty="0"/>
              <a:t>with tensor board graph </a:t>
            </a:r>
            <a:r>
              <a:rPr lang="en-US" sz="1400" dirty="0" smtClean="0"/>
              <a:t>view </a:t>
            </a:r>
            <a:r>
              <a:rPr lang="en-US" sz="1400" dirty="0"/>
              <a:t>and SVM classifier.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38282" y="1033963"/>
            <a:ext cx="4315213" cy="1463040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" rIns="9144" rtlCol="0" anchor="ctr">
            <a:noAutofit/>
          </a:bodyPr>
          <a:lstStyle/>
          <a:p>
            <a:r>
              <a:rPr lang="en-US" sz="1400" b="1" dirty="0" smtClean="0">
                <a:cs typeface="Calibri" pitchFamily="34" charset="0"/>
              </a:rPr>
              <a:t>Data Details : 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400" dirty="0" smtClean="0">
                <a:cs typeface="Calibri" pitchFamily="34" charset="0"/>
              </a:rPr>
              <a:t>EEG </a:t>
            </a:r>
            <a:r>
              <a:rPr lang="en-US" sz="1400" dirty="0">
                <a:cs typeface="Calibri" pitchFamily="34" charset="0"/>
              </a:rPr>
              <a:t>brain wave for confusion </a:t>
            </a:r>
            <a:r>
              <a:rPr lang="en-US" sz="1400" dirty="0" smtClean="0">
                <a:cs typeface="Calibri" pitchFamily="34" charset="0"/>
              </a:rPr>
              <a:t>data: </a:t>
            </a:r>
            <a:r>
              <a:rPr lang="en-US" sz="1400" dirty="0">
                <a:cs typeface="Calibri" pitchFamily="34" charset="0"/>
              </a:rPr>
              <a:t>12000+ records</a:t>
            </a:r>
            <a:r>
              <a:rPr lang="en-US" sz="1400" dirty="0" smtClean="0">
                <a:cs typeface="Calibri" pitchFamily="34" charset="0"/>
              </a:rPr>
              <a:t/>
            </a:r>
            <a:br>
              <a:rPr lang="en-US" sz="1400" dirty="0" smtClean="0">
                <a:cs typeface="Calibri" pitchFamily="34" charset="0"/>
              </a:rPr>
            </a:br>
            <a:r>
              <a:rPr lang="en-US" sz="1400" dirty="0" smtClean="0">
                <a:cs typeface="Calibri" pitchFamily="34" charset="0"/>
              </a:rPr>
              <a:t>Each </a:t>
            </a:r>
            <a:r>
              <a:rPr lang="en-US" sz="1400" dirty="0">
                <a:cs typeface="Calibri" pitchFamily="34" charset="0"/>
              </a:rPr>
              <a:t>data point consists of 120+ rows, </a:t>
            </a:r>
            <a:r>
              <a:rPr lang="en-US" sz="1400" dirty="0" smtClean="0">
                <a:cs typeface="Calibri" pitchFamily="34" charset="0"/>
              </a:rPr>
              <a:t>sampled </a:t>
            </a:r>
            <a:r>
              <a:rPr lang="en-US" sz="1400" dirty="0">
                <a:cs typeface="Calibri" pitchFamily="34" charset="0"/>
              </a:rPr>
              <a:t>every 0.5 seconds </a:t>
            </a:r>
            <a:r>
              <a:rPr lang="en-US" sz="1400" dirty="0" smtClean="0">
                <a:cs typeface="Calibri" pitchFamily="34" charset="0"/>
              </a:rPr>
              <a:t>corresponding to </a:t>
            </a:r>
            <a:r>
              <a:rPr lang="en-US" sz="1400" dirty="0">
                <a:cs typeface="Calibri" pitchFamily="34" charset="0"/>
              </a:rPr>
              <a:t>a one minute </a:t>
            </a:r>
            <a:r>
              <a:rPr lang="en-US" sz="1400" dirty="0" smtClean="0">
                <a:cs typeface="Calibri" pitchFamily="34" charset="0"/>
              </a:rPr>
              <a:t>video.</a:t>
            </a:r>
            <a:endParaRPr lang="en-US" sz="1400" dirty="0">
              <a:cs typeface="Calibri" pitchFamily="34" charset="0"/>
            </a:endParaRP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400" dirty="0">
                <a:cs typeface="Calibri" pitchFamily="34" charset="0"/>
              </a:rPr>
              <a:t>Traffic sign data: </a:t>
            </a:r>
            <a:endParaRPr lang="en-US" sz="1400" dirty="0" smtClean="0">
              <a:cs typeface="Calibri" pitchFamily="34" charset="0"/>
            </a:endParaRPr>
          </a:p>
          <a:p>
            <a:pPr lvl="1"/>
            <a:r>
              <a:rPr lang="en-US" sz="1400" dirty="0" smtClean="0">
                <a:cs typeface="Calibri" pitchFamily="34" charset="0"/>
              </a:rPr>
              <a:t>4591 </a:t>
            </a:r>
            <a:r>
              <a:rPr lang="en-US" sz="1400" dirty="0">
                <a:cs typeface="Calibri" pitchFamily="34" charset="0"/>
              </a:rPr>
              <a:t>images for training </a:t>
            </a:r>
            <a:endParaRPr lang="en-US" sz="1400" dirty="0" smtClean="0">
              <a:cs typeface="Calibri" pitchFamily="34" charset="0"/>
            </a:endParaRPr>
          </a:p>
          <a:p>
            <a:pPr lvl="1"/>
            <a:r>
              <a:rPr lang="en-US" sz="1400" dirty="0" smtClean="0">
                <a:cs typeface="Calibri" pitchFamily="34" charset="0"/>
              </a:rPr>
              <a:t>2534 </a:t>
            </a:r>
            <a:r>
              <a:rPr lang="en-US" sz="1400" dirty="0">
                <a:cs typeface="Calibri" pitchFamily="34" charset="0"/>
              </a:rPr>
              <a:t>images for testing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1803" y="2552131"/>
            <a:ext cx="4480560" cy="3886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rIns="9144" rtlCol="0" anchor="t">
            <a:no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Analytical Approach :</a:t>
            </a:r>
          </a:p>
          <a:p>
            <a:pPr marL="177800" indent="-1778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approach implemented with Multilayer FC network with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LeakyReLU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&amp; tensor board graph view for  initial prototype .</a:t>
            </a:r>
          </a:p>
          <a:p>
            <a:pPr marL="177800" indent="-1778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other model is to classify the driver EEG data set ,for this we developed a SVM based classifier to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the input components of EEG data like Alpha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Beta, Theta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values. </a:t>
            </a:r>
          </a:p>
          <a:p>
            <a:pPr marL="177800" indent="-1778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 algorithm 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parallely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checks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for the responses of two sub models (EEG model, Sign board model) and give the necessary alerts  based on its program flow.</a:t>
            </a:r>
          </a:p>
          <a:p>
            <a:pPr marL="177800" indent="-1778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 this model  we used Adam Optimizer &amp; Leaky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activation  function for  better accuracy. </a:t>
            </a:r>
          </a:p>
          <a:p>
            <a:pPr marL="177800" indent="-1778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prototype implemented in Cloud instances with python 3.5, tensor flow 1.0with tensor board graph view. The response time observed for the both sub models .</a:t>
            </a:r>
          </a:p>
        </p:txBody>
      </p:sp>
      <p:sp>
        <p:nvSpPr>
          <p:cNvPr id="18" name="Round Diagonal Corner Rectangle 17"/>
          <p:cNvSpPr/>
          <p:nvPr/>
        </p:nvSpPr>
        <p:spPr bwMode="auto">
          <a:xfrm>
            <a:off x="431372" y="824552"/>
            <a:ext cx="3095857" cy="266700"/>
          </a:xfrm>
          <a:prstGeom prst="round2DiagRect">
            <a:avLst/>
          </a:prstGeom>
          <a:solidFill>
            <a:srgbClr val="0070C0"/>
          </a:solidFill>
          <a:ln w="9525" cap="flat" cmpd="sng" algn="ctr">
            <a:noFill/>
            <a:prstDash val="dash"/>
            <a:miter lim="800000"/>
            <a:headEnd type="none" w="sm" len="sm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vert="horz" wrap="none" lIns="91452" tIns="45727" rIns="91452" bIns="45727" numCol="1" rtlCol="0" anchor="ctr" anchorCtr="0" compatLnSpc="1">
            <a:prstTxWarp prst="textNoShape">
              <a:avLst/>
            </a:prstTxWarp>
          </a:bodyPr>
          <a:lstStyle/>
          <a:p>
            <a:pPr defTabSz="914498">
              <a:defRPr/>
            </a:pPr>
            <a:r>
              <a:rPr lang="en-US" sz="1467" b="1" kern="0" dirty="0">
                <a:solidFill>
                  <a:prstClr val="white"/>
                </a:solidFill>
                <a:latin typeface="Calibri" panose="020F0502020204030204" pitchFamily="34" charset="0"/>
              </a:rPr>
              <a:t>An internal initiative </a:t>
            </a:r>
            <a:r>
              <a:rPr lang="en-US" sz="1467" b="1" kern="0" dirty="0" smtClean="0">
                <a:solidFill>
                  <a:prstClr val="white"/>
                </a:solidFill>
                <a:latin typeface="Calibri" panose="020F0502020204030204" pitchFamily="34" charset="0"/>
              </a:rPr>
              <a:t>to : </a:t>
            </a:r>
            <a:endParaRPr lang="en-US" sz="1467" b="1" kern="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ight Arrow Callout 10"/>
          <p:cNvSpPr/>
          <p:nvPr/>
        </p:nvSpPr>
        <p:spPr>
          <a:xfrm>
            <a:off x="4485538" y="2607015"/>
            <a:ext cx="1828800" cy="1737360"/>
          </a:xfrm>
          <a:prstGeom prst="rightArrowCallout">
            <a:avLst>
              <a:gd name="adj1" fmla="val 25000"/>
              <a:gd name="adj2" fmla="val 27328"/>
              <a:gd name="adj3" fmla="val 18974"/>
              <a:gd name="adj4" fmla="val 73967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113756" y="2780725"/>
            <a:ext cx="10058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Traffic Signs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Input images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13756" y="3671855"/>
            <a:ext cx="10058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Driver’s EEG signal input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63986" y="2689285"/>
            <a:ext cx="118872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DL Model for Signboard classification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63986" y="3580415"/>
            <a:ext cx="118872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Classifier Model to Detect Divers  Drowsiness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45218" y="3086277"/>
            <a:ext cx="1097280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Python API for  Alerting &amp; controlling 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4157645" y="2818825"/>
            <a:ext cx="36576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ight Arrow 21"/>
          <p:cNvSpPr/>
          <p:nvPr/>
        </p:nvSpPr>
        <p:spPr>
          <a:xfrm>
            <a:off x="4157645" y="3709955"/>
            <a:ext cx="36576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871" y="2736526"/>
            <a:ext cx="1188720" cy="545598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1199017" y="2818825"/>
            <a:ext cx="32955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>
            <a:off x="2758239" y="2818825"/>
            <a:ext cx="32955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2241620" y="3709955"/>
            <a:ext cx="82296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" y="3443255"/>
            <a:ext cx="1865206" cy="914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3" y="2580274"/>
            <a:ext cx="914400" cy="858102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216783" y="4996336"/>
            <a:ext cx="1188720" cy="10972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Initiated dependent /packages &amp;scripts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1649318" y="4582757"/>
            <a:ext cx="2103120" cy="9144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Actionable Traffic sign detection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2" name="Diamond 31"/>
          <p:cNvSpPr/>
          <p:nvPr/>
        </p:nvSpPr>
        <p:spPr>
          <a:xfrm>
            <a:off x="1649318" y="5562720"/>
            <a:ext cx="2103120" cy="9144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Driver drowsiness detection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30" idx="6"/>
            <a:endCxn id="31" idx="1"/>
          </p:cNvCxnSpPr>
          <p:nvPr/>
        </p:nvCxnSpPr>
        <p:spPr>
          <a:xfrm flipV="1">
            <a:off x="1405503" y="5039957"/>
            <a:ext cx="243815" cy="5050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2" idx="1"/>
          </p:cNvCxnSpPr>
          <p:nvPr/>
        </p:nvCxnSpPr>
        <p:spPr>
          <a:xfrm>
            <a:off x="1405503" y="5544976"/>
            <a:ext cx="243815" cy="4749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029639" y="5310025"/>
            <a:ext cx="1737360" cy="640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Alert the vehicle controlling system to take respective action 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022058" y="4889829"/>
            <a:ext cx="1371600" cy="5486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Take the action to Alert driver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119596" y="4514517"/>
            <a:ext cx="1188720" cy="2743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No Action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1" idx="0"/>
            <a:endCxn id="37" idx="1"/>
          </p:cNvCxnSpPr>
          <p:nvPr/>
        </p:nvCxnSpPr>
        <p:spPr>
          <a:xfrm>
            <a:off x="2700878" y="4582757"/>
            <a:ext cx="1418718" cy="6892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119596" y="6271040"/>
            <a:ext cx="1188720" cy="2743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No Action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2" idx="2"/>
            <a:endCxn id="42" idx="1"/>
          </p:cNvCxnSpPr>
          <p:nvPr/>
        </p:nvCxnSpPr>
        <p:spPr>
          <a:xfrm flipV="1">
            <a:off x="2700878" y="6408200"/>
            <a:ext cx="1418718" cy="6892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37533" y="4597085"/>
            <a:ext cx="478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No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27229" y="6217943"/>
            <a:ext cx="478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No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7" name="Elbow Connector 46"/>
          <p:cNvCxnSpPr>
            <a:stCxn id="32" idx="3"/>
            <a:endCxn id="36" idx="2"/>
          </p:cNvCxnSpPr>
          <p:nvPr/>
        </p:nvCxnSpPr>
        <p:spPr>
          <a:xfrm flipV="1">
            <a:off x="3752438" y="5438469"/>
            <a:ext cx="2955420" cy="581451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1" idx="3"/>
            <a:endCxn id="36" idx="0"/>
          </p:cNvCxnSpPr>
          <p:nvPr/>
        </p:nvCxnSpPr>
        <p:spPr>
          <a:xfrm flipV="1">
            <a:off x="3752438" y="4889829"/>
            <a:ext cx="2955420" cy="150128"/>
          </a:xfrm>
          <a:prstGeom prst="bentConnector4">
            <a:avLst>
              <a:gd name="adj1" fmla="val 66105"/>
              <a:gd name="adj2" fmla="val 293176"/>
            </a:avLst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1" idx="3"/>
            <a:endCxn id="35" idx="0"/>
          </p:cNvCxnSpPr>
          <p:nvPr/>
        </p:nvCxnSpPr>
        <p:spPr>
          <a:xfrm>
            <a:off x="3752438" y="5039957"/>
            <a:ext cx="1145881" cy="270068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18921" y="4983974"/>
            <a:ext cx="478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Yes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91950" y="5981523"/>
            <a:ext cx="478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Yes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75839" y="4481876"/>
            <a:ext cx="7301552" cy="2103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73" y="0"/>
            <a:ext cx="11311719" cy="714375"/>
          </a:xfrm>
        </p:spPr>
        <p:txBody>
          <a:bodyPr anchor="ctr">
            <a:normAutofit/>
          </a:bodyPr>
          <a:lstStyle/>
          <a:p>
            <a:r>
              <a:rPr lang="en-US" sz="2500" dirty="0" smtClean="0"/>
              <a:t>Social </a:t>
            </a:r>
            <a:r>
              <a:rPr lang="en-US" sz="2500" dirty="0"/>
              <a:t>Media Analysis for Product Intelligence</a:t>
            </a:r>
          </a:p>
        </p:txBody>
      </p:sp>
      <p:sp>
        <p:nvSpPr>
          <p:cNvPr id="4" name="Round Diagonal Corner Rectangle 3"/>
          <p:cNvSpPr/>
          <p:nvPr/>
        </p:nvSpPr>
        <p:spPr bwMode="auto">
          <a:xfrm>
            <a:off x="431372" y="838200"/>
            <a:ext cx="3095857" cy="266700"/>
          </a:xfrm>
          <a:prstGeom prst="round2DiagRect">
            <a:avLst/>
          </a:prstGeom>
          <a:solidFill>
            <a:srgbClr val="0070C0"/>
          </a:solidFill>
          <a:ln w="9525" cap="flat" cmpd="sng" algn="ctr">
            <a:noFill/>
            <a:prstDash val="dash"/>
            <a:miter lim="800000"/>
            <a:headEnd type="none" w="sm" len="sm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vert="horz" wrap="none" lIns="91452" tIns="45727" rIns="91452" bIns="45727" numCol="1" rtlCol="0" anchor="ctr" anchorCtr="0" compatLnSpc="1">
            <a:prstTxWarp prst="textNoShape">
              <a:avLst/>
            </a:prstTxWarp>
          </a:bodyPr>
          <a:lstStyle/>
          <a:p>
            <a:pPr algn="ctr" defTabSz="914498">
              <a:defRPr/>
            </a:pPr>
            <a:r>
              <a:rPr lang="en-US" sz="1467" b="1" kern="0" dirty="0" smtClean="0">
                <a:solidFill>
                  <a:prstClr val="white"/>
                </a:solidFill>
                <a:latin typeface="Calibri" panose="020F0502020204030204" pitchFamily="34" charset="0"/>
              </a:rPr>
              <a:t>Business Case	</a:t>
            </a:r>
            <a:endParaRPr lang="en-US" sz="1467" b="1" kern="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blackWhite">
          <a:xfrm>
            <a:off x="407854" y="1126232"/>
            <a:ext cx="8050346" cy="740759"/>
          </a:xfrm>
          <a:prstGeom prst="round2Diag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wrap="square" lIns="18003" tIns="18003" rIns="18003" bIns="18003" anchor="ctr">
            <a:noAutofit/>
          </a:bodyPr>
          <a:lstStyle/>
          <a:p>
            <a:pPr defTabSz="954191">
              <a:defRPr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 Fortune 500 Consumer Electronics company based out of Japan wants to </a:t>
            </a:r>
          </a:p>
          <a:p>
            <a:pPr marL="285781" indent="-285781" defTabSz="954191">
              <a:buFont typeface="Wingdings 2" panose="05020102010507070707" pitchFamily="18" charset="2"/>
              <a:buChar char=""/>
              <a:defRPr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improve Customer Experience </a:t>
            </a:r>
          </a:p>
          <a:p>
            <a:pPr marL="285781" indent="-285781" defTabSz="954191">
              <a:buFont typeface="Wingdings 2" panose="05020102010507070707" pitchFamily="18" charset="2"/>
              <a:buChar char=""/>
              <a:defRPr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They want to gauge  Product and Service Quality discussions on Social Media Platform 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581400" y="2577646"/>
            <a:ext cx="1600199" cy="283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144000" y="2304012"/>
            <a:ext cx="2438400" cy="83099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cs typeface="Calibri" pitchFamily="34" charset="0"/>
              </a:rPr>
              <a:t>Textual </a:t>
            </a:r>
            <a:r>
              <a:rPr lang="en-US" sz="1200" b="1" dirty="0" smtClean="0">
                <a:cs typeface="Calibri" pitchFamily="34" charset="0"/>
              </a:rPr>
              <a:t>mining leading to key observations:</a:t>
            </a:r>
            <a:endParaRPr lang="en-US" sz="1200" dirty="0" smtClean="0">
              <a:cs typeface="Calibri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 smtClean="0">
                <a:cs typeface="Calibri" pitchFamily="34" charset="0"/>
              </a:rPr>
              <a:t>Product Related issues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cs typeface="Calibri" pitchFamily="34" charset="0"/>
              </a:rPr>
              <a:t>Service Related issues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8137114" y="2607939"/>
            <a:ext cx="89535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 descr="http://bluepolointeractive.com/wp-content/uploads/2013/04/socialmedia-1024x44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2044415"/>
            <a:ext cx="3007813" cy="131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kimonolabs.com/img/chrome-extension-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87" y="2858185"/>
            <a:ext cx="693624" cy="6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581400" y="2075198"/>
            <a:ext cx="1356506" cy="46166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cs typeface="Calibri" pitchFamily="34" charset="0"/>
              </a:rPr>
              <a:t>Data from Product </a:t>
            </a:r>
          </a:p>
          <a:p>
            <a:r>
              <a:rPr lang="en-US" sz="1200" dirty="0" smtClean="0">
                <a:cs typeface="Calibri" pitchFamily="34" charset="0"/>
              </a:rPr>
              <a:t>Community Site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1973240"/>
            <a:ext cx="2438400" cy="156966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cs typeface="Calibri" pitchFamily="34" charset="0"/>
              </a:rPr>
              <a:t>Algorithms used for Analysis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cs typeface="Calibri" pitchFamily="34" charset="0"/>
              </a:rPr>
              <a:t>Data Pre-processing &amp; n-gram Tokenization for Text Mining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cs typeface="Calibri" pitchFamily="34" charset="0"/>
              </a:rPr>
              <a:t>Identification of issues through Machine Learning ARM methodology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cs typeface="Calibri" pitchFamily="34" charset="0"/>
              </a:rPr>
              <a:t>Classifying Review into specific named issues using SVM model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133" y="3720096"/>
            <a:ext cx="11263201" cy="646331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cs typeface="Calibri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insights are provided to the product/delivery/support/relevant teams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information is used for enhancing the product quality &amp; facilitating better delivery of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Turn-Around-Time for Service is reduced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72" y="4839184"/>
            <a:ext cx="4811334" cy="15616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768" y="4872353"/>
            <a:ext cx="3427432" cy="14389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0378" y="4839015"/>
            <a:ext cx="3519222" cy="15617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4672" y="4523601"/>
            <a:ext cx="4213141" cy="27699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cs typeface="Calibri" pitchFamily="34" charset="0"/>
              </a:rPr>
              <a:t>Some of the Monthly reports generated resulting into Insights: 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blackWhite">
          <a:xfrm flipV="1">
            <a:off x="8991599" y="1126230"/>
            <a:ext cx="2989403" cy="740760"/>
          </a:xfrm>
          <a:prstGeom prst="round2Diag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wrap="square" lIns="18003" tIns="18003" rIns="18003" bIns="18003" anchor="t">
            <a:noAutofit/>
          </a:bodyPr>
          <a:lstStyle/>
          <a:p>
            <a:pPr marL="285781" indent="-285781" defTabSz="954191">
              <a:lnSpc>
                <a:spcPct val="150000"/>
              </a:lnSpc>
              <a:buFont typeface="Wingdings 2" panose="05020102010507070707" pitchFamily="18" charset="2"/>
              <a:buChar char=""/>
              <a:defRPr/>
            </a:pPr>
            <a:endParaRPr lang="en-US" sz="1200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37320" y="1221768"/>
            <a:ext cx="2907792" cy="553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cs typeface="Calibri" pitchFamily="34" charset="0"/>
              </a:rPr>
              <a:t>4.1K  crawled records from Product Community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cs typeface="Calibri" pitchFamily="34" charset="0"/>
              </a:rPr>
              <a:t>8 variables</a:t>
            </a:r>
          </a:p>
        </p:txBody>
      </p:sp>
    </p:spTree>
    <p:extLst>
      <p:ext uri="{BB962C8B-B14F-4D97-AF65-F5344CB8AC3E}">
        <p14:creationId xmlns:p14="http://schemas.microsoft.com/office/powerpoint/2010/main" val="279584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" y="1950638"/>
            <a:ext cx="2437266" cy="1587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109" y="35052"/>
            <a:ext cx="10725186" cy="714375"/>
          </a:xfrm>
        </p:spPr>
        <p:txBody>
          <a:bodyPr lIns="82817" tIns="41409" rIns="82817" bIns="41409" anchor="ctr">
            <a:noAutofit/>
          </a:bodyPr>
          <a:lstStyle/>
          <a:p>
            <a:pPr algn="l"/>
            <a:r>
              <a:rPr lang="en-US" sz="2400" dirty="0" smtClean="0"/>
              <a:t>Topic </a:t>
            </a:r>
            <a:r>
              <a:rPr lang="en-US" sz="2400" dirty="0"/>
              <a:t>Modeling of Social-Media Trending Topics</a:t>
            </a:r>
          </a:p>
        </p:txBody>
      </p:sp>
      <p:sp>
        <p:nvSpPr>
          <p:cNvPr id="4" name="Round Diagonal Corner Rectangle 3"/>
          <p:cNvSpPr/>
          <p:nvPr/>
        </p:nvSpPr>
        <p:spPr bwMode="auto">
          <a:xfrm>
            <a:off x="725095" y="798064"/>
            <a:ext cx="2935331" cy="266700"/>
          </a:xfrm>
          <a:prstGeom prst="round2DiagRect">
            <a:avLst/>
          </a:prstGeom>
          <a:solidFill>
            <a:srgbClr val="0070C0"/>
          </a:solidFill>
          <a:ln w="9525" cap="flat" cmpd="sng" algn="ctr">
            <a:noFill/>
            <a:prstDash val="dash"/>
            <a:miter lim="800000"/>
            <a:headEnd type="none" w="sm" len="sm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vert="horz" wrap="none" lIns="88350" tIns="44176" rIns="88350" bIns="44176" numCol="1" rtlCol="0" anchor="ctr" anchorCtr="0" compatLnSpc="1">
            <a:prstTxWarp prst="textNoShape">
              <a:avLst/>
            </a:prstTxWarp>
          </a:bodyPr>
          <a:lstStyle/>
          <a:p>
            <a:pPr algn="ctr" defTabSz="883506"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 panose="020F0502020204030204" pitchFamily="34" charset="0"/>
              </a:rPr>
              <a:t>Business Case	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blackWhite">
          <a:xfrm>
            <a:off x="702795" y="1125742"/>
            <a:ext cx="6105708" cy="703058"/>
          </a:xfrm>
          <a:prstGeom prst="round2Diag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wrap="square" lIns="88338" tIns="17392" rIns="17392" bIns="17392" anchor="ctr">
            <a:noAutofit/>
          </a:bodyPr>
          <a:lstStyle/>
          <a:p>
            <a:pPr marL="276096" indent="-276096" defTabSz="921854">
              <a:buFont typeface="Wingdings 2" panose="05020102010507070707" pitchFamily="18" charset="2"/>
              <a:buChar char=""/>
              <a:defRPr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Identify Social media buzz/trend on customer products</a:t>
            </a:r>
          </a:p>
          <a:p>
            <a:pPr marL="276096" indent="-276096" defTabSz="921854">
              <a:buFont typeface="Wingdings 2" panose="05020102010507070707" pitchFamily="18" charset="2"/>
              <a:buChar char=""/>
              <a:defRPr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Evaluate customer feedback on campaigns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41458" y="2077210"/>
            <a:ext cx="2745458" cy="119162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2817" tIns="41409" rIns="8834" bIns="41409" rtlCol="0">
            <a:spAutoFit/>
          </a:bodyPr>
          <a:lstStyle/>
          <a:p>
            <a:r>
              <a:rPr lang="en-US" sz="1200" b="1" dirty="0">
                <a:cs typeface="Calibri" pitchFamily="34" charset="0"/>
              </a:rPr>
              <a:t>Textual mining leading to key observations:</a:t>
            </a:r>
            <a:endParaRPr lang="en-US" sz="1200" dirty="0">
              <a:cs typeface="Calibri" pitchFamily="34" charset="0"/>
            </a:endParaRPr>
          </a:p>
          <a:p>
            <a:pPr marL="220853" indent="-220853">
              <a:buAutoNum type="arabicPeriod"/>
            </a:pPr>
            <a:r>
              <a:rPr lang="en-US" sz="1200" dirty="0">
                <a:cs typeface="Calibri" pitchFamily="34" charset="0"/>
              </a:rPr>
              <a:t>Trending Topics Identification </a:t>
            </a:r>
          </a:p>
          <a:p>
            <a:pPr marL="220853" indent="-220853">
              <a:buAutoNum type="arabicPeriod"/>
            </a:pPr>
            <a:r>
              <a:rPr lang="en-US" sz="1200" dirty="0">
                <a:cs typeface="Calibri" pitchFamily="34" charset="0"/>
              </a:rPr>
              <a:t>Topic wise User/Customer Sentiment </a:t>
            </a:r>
          </a:p>
          <a:p>
            <a:pPr marL="220853" indent="-220853">
              <a:buAutoNum type="arabicPeriod"/>
            </a:pPr>
            <a:r>
              <a:rPr lang="en-US" sz="1200" dirty="0">
                <a:cs typeface="Calibri" pitchFamily="34" charset="0"/>
              </a:rPr>
              <a:t>Impact of Promotional/ Campaigns on product 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7848036" y="2540214"/>
            <a:ext cx="848924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17" tIns="41409" rIns="82817" bIns="41409" rtlCol="0" anchor="ctr"/>
          <a:lstStyle/>
          <a:p>
            <a:pPr algn="ctr"/>
            <a:endParaRPr lang="en-US" sz="2300" dirty="0"/>
          </a:p>
        </p:txBody>
      </p:sp>
      <p:sp>
        <p:nvSpPr>
          <p:cNvPr id="25" name="TextBox 24"/>
          <p:cNvSpPr txBox="1"/>
          <p:nvPr/>
        </p:nvSpPr>
        <p:spPr>
          <a:xfrm>
            <a:off x="4795522" y="1984878"/>
            <a:ext cx="2883101" cy="156095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2817" tIns="41409" rIns="82817" bIns="41409" rtlCol="0">
            <a:spAutoFit/>
          </a:bodyPr>
          <a:lstStyle/>
          <a:p>
            <a:r>
              <a:rPr lang="en-US" sz="1200" b="1" dirty="0">
                <a:cs typeface="Calibri" pitchFamily="34" charset="0"/>
              </a:rPr>
              <a:t>Analysis Highlights</a:t>
            </a:r>
          </a:p>
          <a:p>
            <a:pPr marL="220853" indent="-220853">
              <a:buAutoNum type="arabicPeriod"/>
            </a:pPr>
            <a:r>
              <a:rPr lang="en-US" sz="1200" dirty="0">
                <a:cs typeface="Calibri" pitchFamily="34" charset="0"/>
              </a:rPr>
              <a:t>Data Pre-processing &amp; n-gram Tokenization for Text Mining</a:t>
            </a:r>
          </a:p>
          <a:p>
            <a:pPr marL="220853" indent="-220853">
              <a:buAutoNum type="arabicPeriod"/>
            </a:pPr>
            <a:r>
              <a:rPr lang="en-IN" sz="1200" dirty="0"/>
              <a:t>Top trending Topics / Categories of tweets by relevance using Topic Modelling </a:t>
            </a:r>
          </a:p>
          <a:p>
            <a:pPr marL="220853" indent="-220853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User sentiment calculation of each trending topic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4810" y="4360332"/>
            <a:ext cx="4532934" cy="26829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82817" tIns="41409" rIns="82817" bIns="41409" rtlCol="0">
            <a:spAutoFit/>
          </a:bodyPr>
          <a:lstStyle/>
          <a:p>
            <a:r>
              <a:rPr lang="en-US" sz="1200" b="1" dirty="0">
                <a:cs typeface="Calibri" pitchFamily="34" charset="0"/>
              </a:rPr>
              <a:t>Some of the Topics identified , visualization with Sentiment scores  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27" y="2777966"/>
            <a:ext cx="860799" cy="698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50" y="4762172"/>
            <a:ext cx="3333495" cy="17631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22" y="4681800"/>
            <a:ext cx="3628644" cy="16950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357" y="4758534"/>
            <a:ext cx="3358266" cy="17992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04677" y="2167795"/>
            <a:ext cx="1316933" cy="27122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2817" tIns="41409" rIns="82817" bIns="41409" rtlCol="0">
            <a:spAutoFit/>
          </a:bodyPr>
          <a:lstStyle/>
          <a:p>
            <a:r>
              <a:rPr lang="en-US" sz="1200" dirty="0">
                <a:cs typeface="Calibri" pitchFamily="34" charset="0"/>
              </a:rPr>
              <a:t>Data from Twitter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079719" y="2535510"/>
            <a:ext cx="1571304" cy="283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17" tIns="41409" rIns="82817" bIns="41409" rtlCol="0" anchor="ctr"/>
          <a:lstStyle/>
          <a:p>
            <a:pPr algn="ctr"/>
            <a:endParaRPr lang="en-US" sz="2300" dirty="0"/>
          </a:p>
        </p:txBody>
      </p:sp>
      <p:sp>
        <p:nvSpPr>
          <p:cNvPr id="18" name="TextBox 17"/>
          <p:cNvSpPr txBox="1"/>
          <p:nvPr/>
        </p:nvSpPr>
        <p:spPr>
          <a:xfrm>
            <a:off x="3691813" y="3657601"/>
            <a:ext cx="6233378" cy="45589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2817" tIns="41409" rIns="82817" bIns="41409" numCol="2" rtlCol="0">
            <a:spAutoFit/>
          </a:bodyPr>
          <a:lstStyle>
            <a:defPPr>
              <a:defRPr lang="en-US"/>
            </a:defPPr>
            <a:lvl1pPr>
              <a:defRPr sz="1000" b="1">
                <a:cs typeface="Calibri" pitchFamily="34" charset="0"/>
              </a:defRPr>
            </a:lvl1pPr>
          </a:lstStyle>
          <a:p>
            <a:pPr marL="165640" indent="-165640">
              <a:buFont typeface="Arial" panose="020B0604020202020204" pitchFamily="34" charset="0"/>
              <a:buChar char="•"/>
            </a:pPr>
            <a:r>
              <a:rPr lang="en-US" sz="1200" dirty="0"/>
              <a:t>N-Gram Tokenization</a:t>
            </a:r>
          </a:p>
          <a:p>
            <a:pPr marL="165640" indent="-165640">
              <a:buFont typeface="Arial" panose="020B0604020202020204" pitchFamily="34" charset="0"/>
              <a:buChar char="•"/>
            </a:pPr>
            <a:r>
              <a:rPr lang="en-US" sz="1200" dirty="0"/>
              <a:t>Crawling of Social-Media Data</a:t>
            </a:r>
          </a:p>
          <a:p>
            <a:pPr marL="165640" indent="-165640">
              <a:buFont typeface="Arial" panose="020B0604020202020204" pitchFamily="34" charset="0"/>
              <a:buChar char="•"/>
            </a:pPr>
            <a:r>
              <a:rPr lang="en-US" sz="1200" dirty="0"/>
              <a:t>Topic Modelling</a:t>
            </a:r>
          </a:p>
          <a:p>
            <a:pPr marL="165640" indent="-165640">
              <a:buFont typeface="Arial" panose="020B0604020202020204" pitchFamily="34" charset="0"/>
              <a:buChar char="•"/>
            </a:pPr>
            <a:r>
              <a:rPr lang="en-US" sz="1200" dirty="0"/>
              <a:t>Sentiment Analysis (Lexica based)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0498" y="4196554"/>
            <a:ext cx="3692794" cy="452959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41409" rIns="0" bIns="41409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 Fortune 500, Global Computer Security Software company</a:t>
            </a:r>
            <a:endParaRPr lang="en-US" sz="1200" b="1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3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1245</Words>
  <Application>Microsoft Office PowerPoint</Application>
  <PresentationFormat>Widescreen</PresentationFormat>
  <Paragraphs>182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 2</vt:lpstr>
      <vt:lpstr>Office Theme</vt:lpstr>
      <vt:lpstr>PowerPoint Presentation</vt:lpstr>
      <vt:lpstr>Identification of Multiple Digits From Real-World Images</vt:lpstr>
      <vt:lpstr>Identification of Duplicate Question in Quora</vt:lpstr>
      <vt:lpstr>Tagging of Articles</vt:lpstr>
      <vt:lpstr>Conversational Chatbot</vt:lpstr>
      <vt:lpstr>Advanced Driver Assistance System using Traffic signs &amp; Driver EEG data</vt:lpstr>
      <vt:lpstr>Social Media Analysis for Product Intelligence</vt:lpstr>
      <vt:lpstr>Topic Modeling of Social-Media Trending Topics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 Vishwasrao</dc:creator>
  <cp:lastModifiedBy>Mayur Vishwasrao</cp:lastModifiedBy>
  <cp:revision>4</cp:revision>
  <dcterms:created xsi:type="dcterms:W3CDTF">2018-05-31T19:45:21Z</dcterms:created>
  <dcterms:modified xsi:type="dcterms:W3CDTF">2018-05-31T19:48:03Z</dcterms:modified>
</cp:coreProperties>
</file>