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07503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17301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76748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0928C4-1B55-4EF5-A75C-7506ACCECEF0}" type="datetimeFigureOut">
              <a:rPr lang="en-IN" smtClean="0"/>
              <a:t>04-10-2017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348033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0928C4-1B55-4EF5-A75C-7506ACCECEF0}" type="datetimeFigureOut">
              <a:rPr lang="en-IN" smtClean="0"/>
              <a:t>04-10-2017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22182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0928C4-1B55-4EF5-A75C-7506ACCECEF0}" type="datetimeFigureOut">
              <a:rPr lang="en-IN" smtClean="0"/>
              <a:t>04-10-2017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226258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0928C4-1B55-4EF5-A75C-7506ACCECEF0}" type="datetimeFigureOut">
              <a:rPr lang="en-IN" smtClean="0"/>
              <a:t>04-10-2017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381341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0928C4-1B55-4EF5-A75C-7506ACCECEF0}" type="datetimeFigureOut">
              <a:rPr lang="en-IN" smtClean="0"/>
              <a:t>04-10-2017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407031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28C4-1B55-4EF5-A75C-7506ACCECEF0}" type="datetimeFigureOut">
              <a:rPr lang="en-IN" smtClean="0"/>
              <a:t>04-10-2017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352255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928C4-1B55-4EF5-A75C-7506ACCECEF0}" type="datetimeFigureOut">
              <a:rPr lang="en-IN" smtClean="0"/>
              <a:t>04-10-2017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51231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0928C4-1B55-4EF5-A75C-7506ACCECEF0}" type="datetimeFigureOut">
              <a:rPr lang="en-IN" smtClean="0"/>
              <a:t>04-10-2017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06FF1-457E-4D4F-940E-24FC6F4CA862}" type="slidenum">
              <a:rPr lang="en-IN" smtClean="0"/>
              <a:t>‹#›</a:t>
            </a:fld>
            <a:endParaRPr lang="en-IN"/>
          </a:p>
        </p:txBody>
      </p:sp>
    </p:spTree>
    <p:extLst>
      <p:ext uri="{BB962C8B-B14F-4D97-AF65-F5344CB8AC3E}">
        <p14:creationId xmlns:p14="http://schemas.microsoft.com/office/powerpoint/2010/main" val="188710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928C4-1B55-4EF5-A75C-7506ACCECEF0}" type="datetimeFigureOut">
              <a:rPr lang="en-IN" smtClean="0"/>
              <a:t>04-10-2017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06FF1-457E-4D4F-940E-24FC6F4CA862}" type="slidenum">
              <a:rPr lang="en-IN" smtClean="0"/>
              <a:t>‹#›</a:t>
            </a:fld>
            <a:endParaRPr lang="en-IN"/>
          </a:p>
        </p:txBody>
      </p:sp>
    </p:spTree>
    <p:extLst>
      <p:ext uri="{BB962C8B-B14F-4D97-AF65-F5344CB8AC3E}">
        <p14:creationId xmlns:p14="http://schemas.microsoft.com/office/powerpoint/2010/main" val="215579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8733" y="514197"/>
            <a:ext cx="5408275" cy="369332"/>
          </a:xfrm>
          <a:prstGeom prst="rect">
            <a:avLst/>
          </a:prstGeom>
        </p:spPr>
        <p:txBody>
          <a:bodyPr wrap="none">
            <a:spAutoFit/>
          </a:bodyPr>
          <a:lstStyle/>
          <a:p>
            <a:r>
              <a:rPr lang="en-IN" b="1" i="0" dirty="0" smtClean="0">
                <a:solidFill>
                  <a:srgbClr val="333333"/>
                </a:solidFill>
                <a:effectLst/>
                <a:latin typeface="Muli"/>
              </a:rPr>
              <a:t>Voice Based AI Applications and Industry Trend</a:t>
            </a:r>
            <a:endParaRPr lang="en-IN" b="1" dirty="0"/>
          </a:p>
        </p:txBody>
      </p:sp>
      <p:sp>
        <p:nvSpPr>
          <p:cNvPr id="5" name="Rectangle 4"/>
          <p:cNvSpPr/>
          <p:nvPr/>
        </p:nvSpPr>
        <p:spPr>
          <a:xfrm>
            <a:off x="304799" y="1454723"/>
            <a:ext cx="8029303" cy="369332"/>
          </a:xfrm>
          <a:prstGeom prst="rect">
            <a:avLst/>
          </a:prstGeom>
        </p:spPr>
        <p:txBody>
          <a:bodyPr wrap="square">
            <a:spAutoFit/>
          </a:bodyPr>
          <a:lstStyle/>
          <a:p>
            <a:r>
              <a:rPr lang="en-IN" b="0" i="0" dirty="0" smtClean="0">
                <a:solidFill>
                  <a:srgbClr val="333333"/>
                </a:solidFill>
                <a:effectLst/>
                <a:latin typeface="Muli"/>
              </a:rPr>
              <a:t>Some of the popular voice based applications which are being used already</a:t>
            </a:r>
            <a:endParaRPr lang="en-IN" dirty="0"/>
          </a:p>
        </p:txBody>
      </p:sp>
      <p:sp>
        <p:nvSpPr>
          <p:cNvPr id="6" name="Rectangle 5"/>
          <p:cNvSpPr/>
          <p:nvPr/>
        </p:nvSpPr>
        <p:spPr>
          <a:xfrm>
            <a:off x="304799" y="2395250"/>
            <a:ext cx="10432869" cy="2585323"/>
          </a:xfrm>
          <a:prstGeom prst="rect">
            <a:avLst/>
          </a:prstGeom>
        </p:spPr>
        <p:txBody>
          <a:bodyPr wrap="square">
            <a:spAutoFit/>
          </a:bodyPr>
          <a:lstStyle/>
          <a:p>
            <a:r>
              <a:rPr lang="en-IN" b="1" dirty="0" smtClean="0"/>
              <a:t>Siri</a:t>
            </a:r>
            <a:r>
              <a:rPr lang="en-IN" dirty="0" smtClean="0"/>
              <a:t> is one of the most popular personal assistant with a voice-controlled natural language interface offered by Apple.</a:t>
            </a:r>
          </a:p>
          <a:p>
            <a:endParaRPr lang="en-IN" dirty="0" smtClean="0"/>
          </a:p>
          <a:p>
            <a:r>
              <a:rPr lang="en-IN" b="1" dirty="0" smtClean="0"/>
              <a:t>Google Now </a:t>
            </a:r>
            <a:r>
              <a:rPr lang="en-IN" dirty="0" smtClean="0"/>
              <a:t>is one of the most intelligent evolutions of Google. It can predict what you will want or need to know before you know it.</a:t>
            </a:r>
          </a:p>
          <a:p>
            <a:endParaRPr lang="en-IN" dirty="0" smtClean="0"/>
          </a:p>
          <a:p>
            <a:r>
              <a:rPr lang="en-IN" b="1" dirty="0" smtClean="0"/>
              <a:t>Amazon Echo </a:t>
            </a:r>
            <a:r>
              <a:rPr lang="en-IN" dirty="0" smtClean="0"/>
              <a:t>can help you to search the web for information, schedule appointments, shop, control lights, switches, thermostats, answers questions, reads audiobooks, reports traffic and weather. So basically it works like your personal assistant.</a:t>
            </a:r>
            <a:endParaRPr lang="en-IN" dirty="0"/>
          </a:p>
        </p:txBody>
      </p:sp>
    </p:spTree>
    <p:extLst>
      <p:ext uri="{BB962C8B-B14F-4D97-AF65-F5344CB8AC3E}">
        <p14:creationId xmlns:p14="http://schemas.microsoft.com/office/powerpoint/2010/main" val="248048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119258" y="2264300"/>
            <a:ext cx="4624251" cy="1317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17861" y="274231"/>
            <a:ext cx="9818915" cy="646331"/>
          </a:xfrm>
          <a:prstGeom prst="rect">
            <a:avLst/>
          </a:prstGeom>
        </p:spPr>
        <p:txBody>
          <a:bodyPr wrap="square">
            <a:spAutoFit/>
          </a:bodyPr>
          <a:lstStyle/>
          <a:p>
            <a:r>
              <a:rPr lang="en-IN" b="1" dirty="0" smtClean="0"/>
              <a:t>Deep Learning for Siri’s Voice: </a:t>
            </a:r>
            <a:r>
              <a:rPr lang="en-IN" dirty="0" smtClean="0"/>
              <a:t>On-device Deep Mixture Density Networks for Hybrid Unit Selection Synthesis</a:t>
            </a:r>
            <a:endParaRPr lang="en-IN" dirty="0"/>
          </a:p>
        </p:txBody>
      </p:sp>
      <p:sp>
        <p:nvSpPr>
          <p:cNvPr id="5" name="Rectangle 4"/>
          <p:cNvSpPr/>
          <p:nvPr/>
        </p:nvSpPr>
        <p:spPr>
          <a:xfrm>
            <a:off x="317861" y="1090033"/>
            <a:ext cx="6096000" cy="646331"/>
          </a:xfrm>
          <a:prstGeom prst="rect">
            <a:avLst/>
          </a:prstGeom>
        </p:spPr>
        <p:txBody>
          <a:bodyPr>
            <a:spAutoFit/>
          </a:bodyPr>
          <a:lstStyle/>
          <a:p>
            <a:pPr marL="285750" indent="-285750">
              <a:buFont typeface="Wingdings" panose="05000000000000000000" pitchFamily="2" charset="2"/>
              <a:buChar char="v"/>
            </a:pPr>
            <a:r>
              <a:rPr lang="en-IN" dirty="0" smtClean="0"/>
              <a:t>Siri is a personal assistant that communicates using speech synthesis. </a:t>
            </a:r>
            <a:endParaRPr lang="en-IN" dirty="0"/>
          </a:p>
        </p:txBody>
      </p:sp>
      <p:sp>
        <p:nvSpPr>
          <p:cNvPr id="6" name="Rectangle 5"/>
          <p:cNvSpPr/>
          <p:nvPr/>
        </p:nvSpPr>
        <p:spPr>
          <a:xfrm>
            <a:off x="317861" y="1936386"/>
            <a:ext cx="6096000" cy="1477328"/>
          </a:xfrm>
          <a:prstGeom prst="rect">
            <a:avLst/>
          </a:prstGeom>
        </p:spPr>
        <p:txBody>
          <a:bodyPr>
            <a:spAutoFit/>
          </a:bodyPr>
          <a:lstStyle/>
          <a:p>
            <a:r>
              <a:rPr lang="en-IN" b="1" dirty="0" smtClean="0"/>
              <a:t>Speech synthesis</a:t>
            </a:r>
            <a:r>
              <a:rPr lang="en-IN" dirty="0" smtClean="0"/>
              <a:t>—the artificial production of human speech—is widely used for various applications from assistive technology to gaming and entertainment. Recently, combined with speech recognition, speech synthesis has become an integral part of virtual personal assistants, such as Siri.</a:t>
            </a:r>
            <a:endParaRPr lang="en-IN" dirty="0"/>
          </a:p>
        </p:txBody>
      </p:sp>
      <p:sp>
        <p:nvSpPr>
          <p:cNvPr id="7" name="Rectangle 6"/>
          <p:cNvSpPr/>
          <p:nvPr/>
        </p:nvSpPr>
        <p:spPr>
          <a:xfrm>
            <a:off x="7302137" y="2341452"/>
            <a:ext cx="4258491"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dirty="0" smtClean="0"/>
              <a:t>There are essentially two speech synthesis techniques used in the industry:</a:t>
            </a:r>
          </a:p>
          <a:p>
            <a:r>
              <a:rPr lang="en-IN" dirty="0" smtClean="0"/>
              <a:t>1. Unit selection</a:t>
            </a:r>
          </a:p>
          <a:p>
            <a:r>
              <a:rPr lang="en-IN" dirty="0" smtClean="0"/>
              <a:t>2. Parametric synthesis</a:t>
            </a:r>
            <a:endParaRPr lang="en-IN" dirty="0"/>
          </a:p>
        </p:txBody>
      </p:sp>
      <p:sp>
        <p:nvSpPr>
          <p:cNvPr id="9" name="Rectangle 8"/>
          <p:cNvSpPr/>
          <p:nvPr/>
        </p:nvSpPr>
        <p:spPr>
          <a:xfrm>
            <a:off x="317861" y="3797028"/>
            <a:ext cx="9113522" cy="1200329"/>
          </a:xfrm>
          <a:prstGeom prst="rect">
            <a:avLst/>
          </a:prstGeom>
        </p:spPr>
        <p:txBody>
          <a:bodyPr wrap="square">
            <a:spAutoFit/>
          </a:bodyPr>
          <a:lstStyle/>
          <a:p>
            <a:pPr marL="285750" indent="-285750">
              <a:buFont typeface="Wingdings" panose="05000000000000000000" pitchFamily="2" charset="2"/>
              <a:buChar char="v"/>
            </a:pPr>
            <a:r>
              <a:rPr lang="en-IN" b="1" dirty="0" smtClean="0"/>
              <a:t>Unit selection</a:t>
            </a:r>
            <a:endParaRPr lang="en-IN" b="1" dirty="0" smtClean="0"/>
          </a:p>
          <a:p>
            <a:pPr marL="342900" indent="-342900">
              <a:buAutoNum type="arabicPeriod"/>
            </a:pPr>
            <a:r>
              <a:rPr lang="en-IN" dirty="0" smtClean="0"/>
              <a:t>Unit selection synthesis provides the highest quality given a sufficient amount of high-quality speech recordings</a:t>
            </a:r>
          </a:p>
          <a:p>
            <a:pPr marL="342900" indent="-342900">
              <a:buAutoNum type="arabicPeriod"/>
            </a:pPr>
            <a:r>
              <a:rPr lang="en-IN" dirty="0"/>
              <a:t>I</a:t>
            </a:r>
            <a:r>
              <a:rPr lang="en-IN" dirty="0" smtClean="0"/>
              <a:t>t is the most widely used speech synthesis technique in commercial products. </a:t>
            </a:r>
            <a:endParaRPr lang="en-IN" dirty="0"/>
          </a:p>
        </p:txBody>
      </p:sp>
      <p:sp>
        <p:nvSpPr>
          <p:cNvPr id="10" name="Rectangle 9"/>
          <p:cNvSpPr/>
          <p:nvPr/>
        </p:nvSpPr>
        <p:spPr>
          <a:xfrm>
            <a:off x="317861" y="5212803"/>
            <a:ext cx="8826139" cy="1200329"/>
          </a:xfrm>
          <a:prstGeom prst="rect">
            <a:avLst/>
          </a:prstGeom>
        </p:spPr>
        <p:txBody>
          <a:bodyPr wrap="square">
            <a:spAutoFit/>
          </a:bodyPr>
          <a:lstStyle/>
          <a:p>
            <a:pPr marL="285750" indent="-285750">
              <a:buFont typeface="Wingdings" panose="05000000000000000000" pitchFamily="2" charset="2"/>
              <a:buChar char="v"/>
            </a:pPr>
            <a:r>
              <a:rPr lang="en-IN" b="1" dirty="0" smtClean="0"/>
              <a:t>Parametric selection</a:t>
            </a:r>
          </a:p>
          <a:p>
            <a:pPr marL="342900" indent="-342900">
              <a:buAutoNum type="arabicPeriod"/>
            </a:pPr>
            <a:r>
              <a:rPr lang="en-IN" dirty="0"/>
              <a:t>P</a:t>
            </a:r>
            <a:r>
              <a:rPr lang="en-IN" dirty="0" smtClean="0"/>
              <a:t>arametric synthesis provides highly intelligible and fluent speech, but suffers from lower overall quality</a:t>
            </a:r>
          </a:p>
          <a:p>
            <a:pPr marL="342900" indent="-342900">
              <a:buAutoNum type="arabicPeriod"/>
            </a:pPr>
            <a:r>
              <a:rPr lang="en-IN" dirty="0"/>
              <a:t>P</a:t>
            </a:r>
            <a:r>
              <a:rPr lang="en-IN" dirty="0" smtClean="0"/>
              <a:t>arametric synthesis is often used when the corpus is small or a low footprint is required</a:t>
            </a:r>
            <a:endParaRPr lang="en-IN" dirty="0"/>
          </a:p>
        </p:txBody>
      </p:sp>
    </p:spTree>
    <p:extLst>
      <p:ext uri="{BB962C8B-B14F-4D97-AF65-F5344CB8AC3E}">
        <p14:creationId xmlns:p14="http://schemas.microsoft.com/office/powerpoint/2010/main" val="391535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987" y="276387"/>
            <a:ext cx="10393681" cy="646331"/>
          </a:xfrm>
          <a:prstGeom prst="rect">
            <a:avLst/>
          </a:prstGeom>
        </p:spPr>
        <p:txBody>
          <a:bodyPr wrap="square">
            <a:spAutoFit/>
          </a:bodyPr>
          <a:lstStyle/>
          <a:p>
            <a:r>
              <a:rPr lang="en-IN" dirty="0" smtClean="0"/>
              <a:t>Modern unit selection systems combine some of the benefits of the two approaches, and so are referred to as </a:t>
            </a:r>
            <a:r>
              <a:rPr lang="en-IN" b="1" dirty="0" smtClean="0"/>
              <a:t>hybrid systems. </a:t>
            </a:r>
            <a:endParaRPr lang="en-IN" b="1" dirty="0"/>
          </a:p>
        </p:txBody>
      </p:sp>
      <p:sp>
        <p:nvSpPr>
          <p:cNvPr id="5" name="Rectangle 4"/>
          <p:cNvSpPr/>
          <p:nvPr/>
        </p:nvSpPr>
        <p:spPr>
          <a:xfrm>
            <a:off x="343987" y="1151598"/>
            <a:ext cx="9492344" cy="646331"/>
          </a:xfrm>
          <a:prstGeom prst="rect">
            <a:avLst/>
          </a:prstGeom>
        </p:spPr>
        <p:txBody>
          <a:bodyPr wrap="square">
            <a:spAutoFit/>
          </a:bodyPr>
          <a:lstStyle/>
          <a:p>
            <a:r>
              <a:rPr lang="en-IN" b="1" dirty="0" smtClean="0"/>
              <a:t>Hybrid unit selection </a:t>
            </a:r>
            <a:r>
              <a:rPr lang="en-IN" dirty="0" smtClean="0"/>
              <a:t>methods are similar to classical unit selection techniques, but they use the parametric approach to predict which units should be selected.</a:t>
            </a:r>
            <a:endParaRPr lang="en-IN" dirty="0"/>
          </a:p>
        </p:txBody>
      </p:sp>
      <p:sp>
        <p:nvSpPr>
          <p:cNvPr id="6" name="Rectangle 5"/>
          <p:cNvSpPr/>
          <p:nvPr/>
        </p:nvSpPr>
        <p:spPr>
          <a:xfrm>
            <a:off x="343987" y="2026809"/>
            <a:ext cx="9492344" cy="2031325"/>
          </a:xfrm>
          <a:prstGeom prst="rect">
            <a:avLst/>
          </a:prstGeom>
        </p:spPr>
        <p:txBody>
          <a:bodyPr wrap="square">
            <a:spAutoFit/>
          </a:bodyPr>
          <a:lstStyle/>
          <a:p>
            <a:pPr marL="285750" indent="-285750">
              <a:buFont typeface="Wingdings" panose="05000000000000000000" pitchFamily="2" charset="2"/>
              <a:buChar char="v"/>
            </a:pPr>
            <a:r>
              <a:rPr lang="en-IN" dirty="0" smtClean="0"/>
              <a:t>Recently, deep learning has gained momentum in the field of speech technology, largely surpassing conventional techniques, such as </a:t>
            </a:r>
            <a:r>
              <a:rPr lang="en-IN" b="1" dirty="0" smtClean="0"/>
              <a:t>hidden Markov models (HMMs). </a:t>
            </a:r>
          </a:p>
          <a:p>
            <a:pPr marL="285750" indent="-285750">
              <a:buFont typeface="Wingdings" panose="05000000000000000000" pitchFamily="2" charset="2"/>
              <a:buChar char="v"/>
            </a:pPr>
            <a:r>
              <a:rPr lang="en-IN" dirty="0" smtClean="0"/>
              <a:t>Deep learning has also enabled a completely new approach for speech synthesis called </a:t>
            </a:r>
            <a:r>
              <a:rPr lang="en-IN" b="1" dirty="0" smtClean="0"/>
              <a:t>direct waveform </a:t>
            </a:r>
            <a:r>
              <a:rPr lang="en-IN" b="1" dirty="0" err="1" smtClean="0"/>
              <a:t>modeling</a:t>
            </a:r>
            <a:r>
              <a:rPr lang="en-IN" dirty="0" smtClean="0"/>
              <a:t> (for example using </a:t>
            </a:r>
            <a:r>
              <a:rPr lang="en-IN" dirty="0" err="1" smtClean="0"/>
              <a:t>WaveNet</a:t>
            </a:r>
            <a:r>
              <a:rPr lang="en-IN" dirty="0" smtClean="0"/>
              <a:t>), which has the potential to provide both the high quality of unit selection synthesis and flexibility of parametric synthesis.</a:t>
            </a:r>
          </a:p>
          <a:p>
            <a:pPr marL="285750" indent="-285750">
              <a:buFont typeface="Wingdings" panose="05000000000000000000" pitchFamily="2" charset="2"/>
              <a:buChar char="v"/>
            </a:pPr>
            <a:r>
              <a:rPr lang="en-IN" dirty="0" smtClean="0"/>
              <a:t>However, given its extremely high computational cost, it is not yet feasible for a production system.</a:t>
            </a:r>
            <a:endParaRPr lang="en-IN" dirty="0"/>
          </a:p>
        </p:txBody>
      </p:sp>
      <p:sp>
        <p:nvSpPr>
          <p:cNvPr id="7" name="Rectangle 6"/>
          <p:cNvSpPr/>
          <p:nvPr/>
        </p:nvSpPr>
        <p:spPr>
          <a:xfrm>
            <a:off x="500743" y="4282599"/>
            <a:ext cx="10707188" cy="646331"/>
          </a:xfrm>
          <a:prstGeom prst="rect">
            <a:avLst/>
          </a:prstGeom>
        </p:spPr>
        <p:txBody>
          <a:bodyPr wrap="square">
            <a:spAutoFit/>
          </a:bodyPr>
          <a:lstStyle/>
          <a:p>
            <a:r>
              <a:rPr lang="en-IN" dirty="0" smtClean="0"/>
              <a:t>In order to provide the best possible quality for Siri’s voices across all platforms, Apple is now taking a step forward to utilize deep learning in an </a:t>
            </a:r>
            <a:r>
              <a:rPr lang="en-IN" b="1" dirty="0" smtClean="0"/>
              <a:t>on-device hybrid unit selection system.</a:t>
            </a:r>
            <a:endParaRPr lang="en-IN" b="1" dirty="0"/>
          </a:p>
        </p:txBody>
      </p:sp>
    </p:spTree>
    <p:extLst>
      <p:ext uri="{BB962C8B-B14F-4D97-AF65-F5344CB8AC3E}">
        <p14:creationId xmlns:p14="http://schemas.microsoft.com/office/powerpoint/2010/main" val="186048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311" y="174563"/>
            <a:ext cx="3456908" cy="369332"/>
          </a:xfrm>
          <a:prstGeom prst="rect">
            <a:avLst/>
          </a:prstGeom>
        </p:spPr>
        <p:txBody>
          <a:bodyPr wrap="none">
            <a:spAutoFit/>
          </a:bodyPr>
          <a:lstStyle/>
          <a:p>
            <a:r>
              <a:rPr lang="en-IN" dirty="0" smtClean="0"/>
              <a:t>How Does Speech Synthesis Work?</a:t>
            </a:r>
            <a:endParaRPr lang="en-IN" dirty="0"/>
          </a:p>
        </p:txBody>
      </p:sp>
      <p:sp>
        <p:nvSpPr>
          <p:cNvPr id="5" name="Rectangle 4"/>
          <p:cNvSpPr/>
          <p:nvPr/>
        </p:nvSpPr>
        <p:spPr>
          <a:xfrm>
            <a:off x="370311" y="676144"/>
            <a:ext cx="9243952" cy="2308324"/>
          </a:xfrm>
          <a:prstGeom prst="rect">
            <a:avLst/>
          </a:prstGeom>
        </p:spPr>
        <p:txBody>
          <a:bodyPr wrap="square">
            <a:spAutoFit/>
          </a:bodyPr>
          <a:lstStyle/>
          <a:p>
            <a:r>
              <a:rPr lang="en-IN" dirty="0" smtClean="0"/>
              <a:t>Building a high-quality text-to-speech (TTS) system for a personal assistant is not an easy task. </a:t>
            </a:r>
          </a:p>
          <a:p>
            <a:pPr marL="285750" indent="-285750">
              <a:buFont typeface="Wingdings" panose="05000000000000000000" pitchFamily="2" charset="2"/>
              <a:buChar char="v"/>
            </a:pPr>
            <a:r>
              <a:rPr lang="en-IN" dirty="0" smtClean="0"/>
              <a:t>The first phase is to find a professional voice talent whose voice is both pleasant and intelligible and fits the personality of Siri.</a:t>
            </a:r>
          </a:p>
          <a:p>
            <a:pPr marL="285750" indent="-285750">
              <a:buFont typeface="Wingdings" panose="05000000000000000000" pitchFamily="2" charset="2"/>
              <a:buChar char="v"/>
            </a:pPr>
            <a:r>
              <a:rPr lang="en-IN" dirty="0" smtClean="0"/>
              <a:t> In order to cover some of the vast variety of human speech, we first need to record 10—20 hours of speech in a professional studio. The recording scripts vary from audio books to navigation instructions, and from prompted answers to witty jokes. Typically, this natural speech cannot be used as it is recorded because it is impossible to record all possible utterances the assistant may speak. </a:t>
            </a:r>
            <a:endParaRPr lang="en-IN" dirty="0"/>
          </a:p>
        </p:txBody>
      </p:sp>
    </p:spTree>
    <p:extLst>
      <p:ext uri="{BB962C8B-B14F-4D97-AF65-F5344CB8AC3E}">
        <p14:creationId xmlns:p14="http://schemas.microsoft.com/office/powerpoint/2010/main" val="406148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555</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Muli</vt:lpstr>
      <vt:lpstr>Wingdings</vt:lpstr>
      <vt:lpstr>Office Theme</vt:lpstr>
      <vt:lpstr>PowerPoint Presentation</vt:lpstr>
      <vt:lpstr>PowerPoint Presentation</vt:lpstr>
      <vt:lpstr>PowerPoint Presentation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Vishwasrao</dc:creator>
  <cp:lastModifiedBy>Mayur Vishwasrao</cp:lastModifiedBy>
  <cp:revision>13</cp:revision>
  <dcterms:created xsi:type="dcterms:W3CDTF">2017-10-04T09:41:25Z</dcterms:created>
  <dcterms:modified xsi:type="dcterms:W3CDTF">2017-10-04T15:11:51Z</dcterms:modified>
</cp:coreProperties>
</file>