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64" r:id="rId7"/>
    <p:sldId id="265" r:id="rId8"/>
    <p:sldId id="268" r:id="rId9"/>
    <p:sldId id="269" r:id="rId10"/>
    <p:sldId id="272" r:id="rId11"/>
    <p:sldId id="273" r:id="rId12"/>
    <p:sldId id="266" r:id="rId13"/>
    <p:sldId id="267" r:id="rId14"/>
    <p:sldId id="274" r:id="rId15"/>
    <p:sldId id="260" r:id="rId16"/>
    <p:sldId id="262" r:id="rId17"/>
    <p:sldId id="271" r:id="rId18"/>
    <p:sldId id="263" r:id="rId19"/>
    <p:sldId id="270" r:id="rId20"/>
    <p:sldId id="261"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07503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17301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76748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48033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928C4-1B55-4EF5-A75C-7506ACCECEF0}"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22182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0928C4-1B55-4EF5-A75C-7506ACCECEF0}"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226258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0928C4-1B55-4EF5-A75C-7506ACCECEF0}" type="datetimeFigureOut">
              <a:rPr lang="en-IN" smtClean="0"/>
              <a:t>05-10-2017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81341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0928C4-1B55-4EF5-A75C-7506ACCECEF0}" type="datetimeFigureOut">
              <a:rPr lang="en-IN" smtClean="0"/>
              <a:t>05-10-2017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407031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28C4-1B55-4EF5-A75C-7506ACCECEF0}" type="datetimeFigureOut">
              <a:rPr lang="en-IN" smtClean="0"/>
              <a:t>05-10-2017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52255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928C4-1B55-4EF5-A75C-7506ACCECEF0}"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51231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928C4-1B55-4EF5-A75C-7506ACCECEF0}"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88710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928C4-1B55-4EF5-A75C-7506ACCECEF0}" type="datetimeFigureOut">
              <a:rPr lang="en-IN" smtClean="0"/>
              <a:t>05-10-2017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06FF1-457E-4D4F-940E-24FC6F4CA862}" type="slidenum">
              <a:rPr lang="en-IN" smtClean="0"/>
              <a:t>‹#›</a:t>
            </a:fld>
            <a:endParaRPr lang="en-IN"/>
          </a:p>
        </p:txBody>
      </p:sp>
    </p:spTree>
    <p:extLst>
      <p:ext uri="{BB962C8B-B14F-4D97-AF65-F5344CB8AC3E}">
        <p14:creationId xmlns:p14="http://schemas.microsoft.com/office/powerpoint/2010/main" val="215579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MVBe6_o4cM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fastcompany.com/3059719/handicapping-the-ai-assistants-from-siri-to-ozlo" TargetMode="External"/><Relationship Id="rId3" Type="http://schemas.openxmlformats.org/officeDocument/2006/relationships/hyperlink" Target="https://www.theverge.com/2017/4/24/15406882/ai-voice-synthesis-copy-human-speech-lyrebird" TargetMode="External"/><Relationship Id="rId7" Type="http://schemas.openxmlformats.org/officeDocument/2006/relationships/hyperlink" Target="https://www.producthunt.com/posts/lyrebird" TargetMode="External"/><Relationship Id="rId2" Type="http://schemas.openxmlformats.org/officeDocument/2006/relationships/hyperlink" Target="https://www.theverge.com/2016/11/3/13514088/adobe-photoshop-audio-project-voco" TargetMode="External"/><Relationship Id="rId1" Type="http://schemas.openxmlformats.org/officeDocument/2006/relationships/slideLayout" Target="../slideLayouts/slideLayout2.xml"/><Relationship Id="rId6" Type="http://schemas.openxmlformats.org/officeDocument/2006/relationships/hyperlink" Target="https://www.theregister.co.uk/2017/07/12/ai_transforms_audio_into_lipsynched_videos/" TargetMode="External"/><Relationship Id="rId5" Type="http://schemas.openxmlformats.org/officeDocument/2006/relationships/hyperlink" Target="https://github.com/awslabs/amazon-polly-sample" TargetMode="External"/><Relationship Id="rId10" Type="http://schemas.openxmlformats.org/officeDocument/2006/relationships/hyperlink" Target="https://machinelearning.apple.com/2017/08/06/siri-voices.html" TargetMode="External"/><Relationship Id="rId4" Type="http://schemas.openxmlformats.org/officeDocument/2006/relationships/hyperlink" Target="https://github.com/snipsco/snips-platform-documentation/wiki/5.-Learn-more:-Key-Concepts#intent" TargetMode="External"/><Relationship Id="rId9" Type="http://schemas.openxmlformats.org/officeDocument/2006/relationships/hyperlink" Target="http://media.speech.zone/images/Simon_King_Crete2016_4_hybrid_speech_synthesis_for_publication.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6847" y="514196"/>
            <a:ext cx="5408275" cy="369332"/>
          </a:xfrm>
          <a:prstGeom prst="rect">
            <a:avLst/>
          </a:prstGeom>
        </p:spPr>
        <p:txBody>
          <a:bodyPr wrap="none">
            <a:spAutoFit/>
          </a:bodyPr>
          <a:lstStyle/>
          <a:p>
            <a:r>
              <a:rPr lang="en-IN" b="1" i="0" dirty="0" smtClean="0">
                <a:solidFill>
                  <a:srgbClr val="333333"/>
                </a:solidFill>
                <a:effectLst/>
                <a:latin typeface="Muli"/>
              </a:rPr>
              <a:t>Voice Based AI Applications and Industry Trend</a:t>
            </a:r>
            <a:endParaRPr lang="en-IN" b="1" dirty="0"/>
          </a:p>
        </p:txBody>
      </p:sp>
      <p:sp>
        <p:nvSpPr>
          <p:cNvPr id="5" name="Rectangle 4"/>
          <p:cNvSpPr/>
          <p:nvPr/>
        </p:nvSpPr>
        <p:spPr>
          <a:xfrm>
            <a:off x="304799" y="1454723"/>
            <a:ext cx="8029303" cy="369332"/>
          </a:xfrm>
          <a:prstGeom prst="rect">
            <a:avLst/>
          </a:prstGeom>
        </p:spPr>
        <p:txBody>
          <a:bodyPr wrap="square">
            <a:spAutoFit/>
          </a:bodyPr>
          <a:lstStyle/>
          <a:p>
            <a:r>
              <a:rPr lang="en-IN" b="0" i="0" dirty="0" smtClean="0">
                <a:effectLst/>
              </a:rPr>
              <a:t>Some of the popular voice based applications which are being used already</a:t>
            </a:r>
            <a:endParaRPr lang="en-IN" dirty="0"/>
          </a:p>
        </p:txBody>
      </p:sp>
      <p:sp>
        <p:nvSpPr>
          <p:cNvPr id="6" name="Rectangle 5"/>
          <p:cNvSpPr/>
          <p:nvPr/>
        </p:nvSpPr>
        <p:spPr>
          <a:xfrm>
            <a:off x="304799" y="2395250"/>
            <a:ext cx="10432869" cy="2585323"/>
          </a:xfrm>
          <a:prstGeom prst="rect">
            <a:avLst/>
          </a:prstGeom>
        </p:spPr>
        <p:txBody>
          <a:bodyPr wrap="square">
            <a:spAutoFit/>
          </a:bodyPr>
          <a:lstStyle/>
          <a:p>
            <a:r>
              <a:rPr lang="en-IN" b="1" dirty="0" smtClean="0"/>
              <a:t>Siri</a:t>
            </a:r>
            <a:r>
              <a:rPr lang="en-IN" dirty="0" smtClean="0"/>
              <a:t> is one of the most popular personal assistant with a voice-controlled natural language interface offered by Apple.</a:t>
            </a:r>
          </a:p>
          <a:p>
            <a:endParaRPr lang="en-IN" dirty="0" smtClean="0"/>
          </a:p>
          <a:p>
            <a:r>
              <a:rPr lang="en-IN" b="1" dirty="0" smtClean="0"/>
              <a:t>Google Now </a:t>
            </a:r>
            <a:r>
              <a:rPr lang="en-IN" dirty="0" smtClean="0"/>
              <a:t>is one of the most intelligent evolutions of Google. It can predict what you will want or need to know before you know it.</a:t>
            </a:r>
          </a:p>
          <a:p>
            <a:endParaRPr lang="en-IN" dirty="0" smtClean="0"/>
          </a:p>
          <a:p>
            <a:r>
              <a:rPr lang="en-IN" b="1" dirty="0" smtClean="0"/>
              <a:t>Amazon Echo </a:t>
            </a:r>
            <a:r>
              <a:rPr lang="en-IN" dirty="0" smtClean="0"/>
              <a:t>can help you to search the web for information, schedule appointments, shop, control lights, switches, thermostats, answers questions, reads audiobooks, reports traffic and weather. So basically it works like your personal assistant.</a:t>
            </a:r>
            <a:endParaRPr lang="en-IN" dirty="0"/>
          </a:p>
        </p:txBody>
      </p:sp>
    </p:spTree>
    <p:extLst>
      <p:ext uri="{BB962C8B-B14F-4D97-AF65-F5344CB8AC3E}">
        <p14:creationId xmlns:p14="http://schemas.microsoft.com/office/powerpoint/2010/main" val="248048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871063" cy="4322377"/>
          </a:xfrm>
          <a:prstGeom prst="rect">
            <a:avLst/>
          </a:prstGeom>
        </p:spPr>
      </p:pic>
      <p:pic>
        <p:nvPicPr>
          <p:cNvPr id="5" name="Picture 4"/>
          <p:cNvPicPr>
            <a:picLocks noChangeAspect="1"/>
          </p:cNvPicPr>
          <p:nvPr/>
        </p:nvPicPr>
        <p:blipFill>
          <a:blip r:embed="rId3"/>
          <a:stretch>
            <a:fillRect/>
          </a:stretch>
        </p:blipFill>
        <p:spPr>
          <a:xfrm>
            <a:off x="6006737" y="2850427"/>
            <a:ext cx="6172200" cy="3981450"/>
          </a:xfrm>
          <a:prstGeom prst="rect">
            <a:avLst/>
          </a:prstGeom>
        </p:spPr>
      </p:pic>
      <p:sp>
        <p:nvSpPr>
          <p:cNvPr id="6" name="Rectangle 5"/>
          <p:cNvSpPr/>
          <p:nvPr/>
        </p:nvSpPr>
        <p:spPr>
          <a:xfrm>
            <a:off x="1900043" y="5111163"/>
            <a:ext cx="1875122" cy="553998"/>
          </a:xfrm>
          <a:prstGeom prst="rect">
            <a:avLst/>
          </a:prstGeom>
        </p:spPr>
        <p:txBody>
          <a:bodyPr wrap="square">
            <a:spAutoFit/>
          </a:bodyPr>
          <a:lstStyle/>
          <a:p>
            <a:r>
              <a:rPr lang="en-IN" sz="3000" b="1" i="0" dirty="0" smtClean="0">
                <a:solidFill>
                  <a:srgbClr val="24292E"/>
                </a:solidFill>
                <a:effectLst/>
              </a:rPr>
              <a:t>Demo UI</a:t>
            </a:r>
          </a:p>
        </p:txBody>
      </p:sp>
      <p:pic>
        <p:nvPicPr>
          <p:cNvPr id="7" name="Picture 6"/>
          <p:cNvPicPr>
            <a:picLocks noChangeAspect="1"/>
          </p:cNvPicPr>
          <p:nvPr/>
        </p:nvPicPr>
        <p:blipFill>
          <a:blip r:embed="rId4"/>
          <a:stretch>
            <a:fillRect/>
          </a:stretch>
        </p:blipFill>
        <p:spPr>
          <a:xfrm>
            <a:off x="7281726" y="49080"/>
            <a:ext cx="4252776" cy="2752268"/>
          </a:xfrm>
          <a:prstGeom prst="rect">
            <a:avLst/>
          </a:prstGeom>
        </p:spPr>
      </p:pic>
    </p:spTree>
    <p:extLst>
      <p:ext uri="{BB962C8B-B14F-4D97-AF65-F5344CB8AC3E}">
        <p14:creationId xmlns:p14="http://schemas.microsoft.com/office/powerpoint/2010/main" val="306229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59" y="1058091"/>
            <a:ext cx="12138978" cy="4767943"/>
          </a:xfrm>
          <a:prstGeom prst="rect">
            <a:avLst/>
          </a:prstGeom>
        </p:spPr>
      </p:pic>
      <p:sp>
        <p:nvSpPr>
          <p:cNvPr id="5" name="Rectangle 4"/>
          <p:cNvSpPr/>
          <p:nvPr/>
        </p:nvSpPr>
        <p:spPr>
          <a:xfrm>
            <a:off x="3833208" y="252940"/>
            <a:ext cx="4233531" cy="461665"/>
          </a:xfrm>
          <a:prstGeom prst="rect">
            <a:avLst/>
          </a:prstGeom>
        </p:spPr>
        <p:txBody>
          <a:bodyPr wrap="none">
            <a:spAutoFit/>
          </a:bodyPr>
          <a:lstStyle/>
          <a:p>
            <a:r>
              <a:rPr lang="en-IN" sz="2400" b="1" dirty="0" smtClean="0">
                <a:solidFill>
                  <a:srgbClr val="24292E"/>
                </a:solidFill>
              </a:rPr>
              <a:t>Pre-Trained Capabilities Models</a:t>
            </a:r>
            <a:endParaRPr lang="en-IN" sz="2400" b="1" dirty="0">
              <a:solidFill>
                <a:srgbClr val="24292E"/>
              </a:solidFill>
            </a:endParaRPr>
          </a:p>
        </p:txBody>
      </p:sp>
    </p:spTree>
    <p:extLst>
      <p:ext uri="{BB962C8B-B14F-4D97-AF65-F5344CB8AC3E}">
        <p14:creationId xmlns:p14="http://schemas.microsoft.com/office/powerpoint/2010/main" val="295181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708" y="657888"/>
            <a:ext cx="11745433" cy="2585323"/>
          </a:xfrm>
          <a:prstGeom prst="rect">
            <a:avLst/>
          </a:prstGeom>
        </p:spPr>
        <p:txBody>
          <a:bodyPr wrap="square">
            <a:spAutoFit/>
          </a:bodyPr>
          <a:lstStyle/>
          <a:p>
            <a:r>
              <a:rPr lang="en-IN" b="1" dirty="0" smtClean="0"/>
              <a:t>Hardware requirements</a:t>
            </a:r>
          </a:p>
          <a:p>
            <a:endParaRPr lang="en-IN" dirty="0" smtClean="0"/>
          </a:p>
          <a:p>
            <a:r>
              <a:rPr lang="en-IN" dirty="0"/>
              <a:t>These are the current minimal requirements to install and run the Snips Voice Platform</a:t>
            </a:r>
            <a:r>
              <a:rPr lang="en-IN" dirty="0" smtClean="0"/>
              <a:t>:</a:t>
            </a:r>
          </a:p>
          <a:p>
            <a:pPr marL="285750" indent="-285750">
              <a:buFont typeface="Wingdings" panose="05000000000000000000" pitchFamily="2" charset="2"/>
              <a:buChar char="ü"/>
            </a:pPr>
            <a:r>
              <a:rPr lang="en-IN" dirty="0" smtClean="0"/>
              <a:t>Raspberry Pi 3 Model B and power supply (see starter kit)</a:t>
            </a:r>
          </a:p>
          <a:p>
            <a:pPr marL="285750" indent="-285750">
              <a:buFont typeface="Wingdings" panose="05000000000000000000" pitchFamily="2" charset="2"/>
              <a:buChar char="ü"/>
            </a:pPr>
            <a:r>
              <a:rPr lang="en-IN" dirty="0" smtClean="0"/>
              <a:t>an SD card (at least 4Gb, 8Gb recommended) with </a:t>
            </a:r>
            <a:r>
              <a:rPr lang="en-IN" dirty="0" err="1" smtClean="0"/>
              <a:t>Raspbian</a:t>
            </a:r>
            <a:r>
              <a:rPr lang="en-IN" dirty="0" smtClean="0"/>
              <a:t> Jessie </a:t>
            </a:r>
            <a:r>
              <a:rPr lang="en-IN" dirty="0" err="1" smtClean="0"/>
              <a:t>Lite</a:t>
            </a:r>
            <a:r>
              <a:rPr lang="en-IN" dirty="0" smtClean="0"/>
              <a:t> installed. </a:t>
            </a:r>
          </a:p>
          <a:p>
            <a:pPr marL="285750" indent="-285750">
              <a:buFont typeface="Wingdings" panose="05000000000000000000" pitchFamily="2" charset="2"/>
              <a:buChar char="ü"/>
            </a:pPr>
            <a:r>
              <a:rPr lang="en-IN" dirty="0" smtClean="0"/>
              <a:t>a USB microphone</a:t>
            </a:r>
          </a:p>
          <a:p>
            <a:pPr marL="285750" indent="-285750">
              <a:buFont typeface="Wingdings" panose="05000000000000000000" pitchFamily="2" charset="2"/>
              <a:buChar char="ü"/>
            </a:pPr>
            <a:r>
              <a:rPr lang="en-IN" dirty="0"/>
              <a:t>o</a:t>
            </a:r>
            <a:r>
              <a:rPr lang="en-IN" dirty="0" smtClean="0"/>
              <a:t>ptional: a speaker (USB or 3.5mm-jack) or headphone if you want to use the dialog features, where you need to hear questions from the assistant</a:t>
            </a:r>
          </a:p>
          <a:p>
            <a:pPr marL="285750" indent="-285750">
              <a:buFont typeface="Wingdings" panose="05000000000000000000" pitchFamily="2" charset="2"/>
              <a:buChar char="ü"/>
            </a:pPr>
            <a:r>
              <a:rPr lang="en-IN" dirty="0" smtClean="0"/>
              <a:t>USB keyboard, USB mouse, and a monitor with an HDMI cable, to easily setup your Raspberry.</a:t>
            </a:r>
            <a:endParaRPr lang="en-IN" dirty="0"/>
          </a:p>
        </p:txBody>
      </p:sp>
    </p:spTree>
    <p:extLst>
      <p:ext uri="{BB962C8B-B14F-4D97-AF65-F5344CB8AC3E}">
        <p14:creationId xmlns:p14="http://schemas.microsoft.com/office/powerpoint/2010/main" val="271748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863" y="341701"/>
            <a:ext cx="9636034" cy="3231654"/>
          </a:xfrm>
          <a:prstGeom prst="rect">
            <a:avLst/>
          </a:prstGeom>
        </p:spPr>
        <p:txBody>
          <a:bodyPr wrap="square">
            <a:spAutoFit/>
          </a:bodyPr>
          <a:lstStyle/>
          <a:p>
            <a:r>
              <a:rPr lang="en-IN" sz="2400" b="1" dirty="0" smtClean="0"/>
              <a:t>Amazon Polly</a:t>
            </a:r>
          </a:p>
          <a:p>
            <a:endParaRPr lang="en-IN" dirty="0"/>
          </a:p>
          <a:p>
            <a:r>
              <a:rPr lang="en-IN" dirty="0" smtClean="0"/>
              <a:t>Amazon Polly is a service that turns text into lifelike speech. Polly is an Amazon AI service that uses advanced deep learning technologies.</a:t>
            </a:r>
          </a:p>
          <a:p>
            <a:endParaRPr lang="en-IN" dirty="0" smtClean="0"/>
          </a:p>
          <a:p>
            <a:endParaRPr lang="en-IN" dirty="0"/>
          </a:p>
          <a:p>
            <a:pPr marL="285750" indent="-285750">
              <a:buFont typeface="Wingdings" panose="05000000000000000000" pitchFamily="2" charset="2"/>
              <a:buChar char="ü"/>
            </a:pPr>
            <a:r>
              <a:rPr lang="en-IN" dirty="0" smtClean="0"/>
              <a:t>Amazon Polly is an Amazon AI service that uses advanced deep learning technologies to synthesize speech that sounds like a human voice.</a:t>
            </a:r>
          </a:p>
          <a:p>
            <a:endParaRPr lang="en-IN" dirty="0" smtClean="0"/>
          </a:p>
          <a:p>
            <a:pPr marL="285750" indent="-285750">
              <a:buFont typeface="Wingdings" panose="05000000000000000000" pitchFamily="2" charset="2"/>
              <a:buChar char="ü"/>
            </a:pPr>
            <a:r>
              <a:rPr lang="en-IN" dirty="0" smtClean="0"/>
              <a:t>Amazon Polly includes dozens of lifelike voices across a variety of languages, so you can select the ideal voice and build speech-enabled applications that work in many different countries.</a:t>
            </a:r>
            <a:endParaRPr lang="en-IN" dirty="0"/>
          </a:p>
        </p:txBody>
      </p:sp>
      <p:sp>
        <p:nvSpPr>
          <p:cNvPr id="6" name="Rectangle 5"/>
          <p:cNvSpPr/>
          <p:nvPr/>
        </p:nvSpPr>
        <p:spPr>
          <a:xfrm>
            <a:off x="317863" y="3828362"/>
            <a:ext cx="10263051" cy="1477328"/>
          </a:xfrm>
          <a:prstGeom prst="rect">
            <a:avLst/>
          </a:prstGeom>
        </p:spPr>
        <p:txBody>
          <a:bodyPr wrap="square">
            <a:spAutoFit/>
          </a:bodyPr>
          <a:lstStyle/>
          <a:p>
            <a:r>
              <a:rPr lang="en-IN" dirty="0" smtClean="0"/>
              <a:t>With Amazon Polly, you only pay for the number of characters you convert to speech, and you can save and replay Amazon Polly’s generated speech.</a:t>
            </a:r>
          </a:p>
          <a:p>
            <a:endParaRPr lang="en-IN" dirty="0"/>
          </a:p>
          <a:p>
            <a:r>
              <a:rPr lang="en-IN" dirty="0" smtClean="0"/>
              <a:t>Amazon Polly’s low cost per character converted, and lack of restrictions on storage and reuse of voice output, make it a cost-effective way to enable Text-to-Speech everywhere.</a:t>
            </a:r>
            <a:endParaRPr lang="en-IN" dirty="0"/>
          </a:p>
        </p:txBody>
      </p:sp>
    </p:spTree>
    <p:extLst>
      <p:ext uri="{BB962C8B-B14F-4D97-AF65-F5344CB8AC3E}">
        <p14:creationId xmlns:p14="http://schemas.microsoft.com/office/powerpoint/2010/main" val="384154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2230" y="391886"/>
            <a:ext cx="8778238" cy="3750250"/>
          </a:xfrm>
          <a:prstGeom prst="rect">
            <a:avLst/>
          </a:prstGeom>
        </p:spPr>
      </p:pic>
      <p:sp>
        <p:nvSpPr>
          <p:cNvPr id="5" name="Rectangle 4"/>
          <p:cNvSpPr/>
          <p:nvPr/>
        </p:nvSpPr>
        <p:spPr>
          <a:xfrm>
            <a:off x="448492" y="4589094"/>
            <a:ext cx="6096000" cy="1477328"/>
          </a:xfrm>
          <a:prstGeom prst="rect">
            <a:avLst/>
          </a:prstGeom>
        </p:spPr>
        <p:txBody>
          <a:bodyPr>
            <a:spAutoFit/>
          </a:bodyPr>
          <a:lstStyle/>
          <a:p>
            <a:pPr marL="285750" indent="-285750">
              <a:buFont typeface="Wingdings" panose="05000000000000000000" pitchFamily="2" charset="2"/>
              <a:buChar char="ü"/>
            </a:pPr>
            <a:r>
              <a:rPr lang="en-IN" b="0" i="0" dirty="0" smtClean="0">
                <a:solidFill>
                  <a:srgbClr val="333333"/>
                </a:solidFill>
                <a:effectLst/>
                <a:latin typeface="Libre Franklin"/>
              </a:rPr>
              <a:t>47 voices and 24 languages can be used and Indian English option is provided.</a:t>
            </a:r>
            <a:endParaRPr lang="en-IN" dirty="0" smtClean="0"/>
          </a:p>
          <a:p>
            <a:pPr marL="285750" indent="-285750">
              <a:buFont typeface="Wingdings" panose="05000000000000000000" pitchFamily="2" charset="2"/>
              <a:buChar char="ü"/>
            </a:pPr>
            <a:endParaRPr lang="en-IN" b="0" i="0" dirty="0" smtClean="0">
              <a:solidFill>
                <a:srgbClr val="333333"/>
              </a:solidFill>
              <a:effectLst/>
              <a:latin typeface="Libre Franklin"/>
            </a:endParaRPr>
          </a:p>
          <a:p>
            <a:pPr marL="285750" indent="-285750">
              <a:buFont typeface="Wingdings" panose="05000000000000000000" pitchFamily="2" charset="2"/>
              <a:buChar char="ü"/>
            </a:pPr>
            <a:r>
              <a:rPr lang="en-IN" b="0" i="0" dirty="0" smtClean="0">
                <a:solidFill>
                  <a:srgbClr val="333333"/>
                </a:solidFill>
                <a:effectLst/>
                <a:latin typeface="Libre Franklin"/>
              </a:rPr>
              <a:t>Tones whispering, anger, </a:t>
            </a:r>
            <a:r>
              <a:rPr lang="en-IN" b="0" i="0" dirty="0" err="1" smtClean="0">
                <a:solidFill>
                  <a:srgbClr val="333333"/>
                </a:solidFill>
                <a:effectLst/>
                <a:latin typeface="Libre Franklin"/>
              </a:rPr>
              <a:t>etc</a:t>
            </a:r>
            <a:r>
              <a:rPr lang="en-IN" b="0" i="0" dirty="0" smtClean="0">
                <a:solidFill>
                  <a:srgbClr val="333333"/>
                </a:solidFill>
                <a:effectLst/>
                <a:latin typeface="Libre Franklin"/>
              </a:rPr>
              <a:t> can be added to particular part of the speech using “amazon effects”.</a:t>
            </a:r>
            <a:endParaRPr lang="en-IN" dirty="0"/>
          </a:p>
        </p:txBody>
      </p:sp>
    </p:spTree>
    <p:extLst>
      <p:ext uri="{BB962C8B-B14F-4D97-AF65-F5344CB8AC3E}">
        <p14:creationId xmlns:p14="http://schemas.microsoft.com/office/powerpoint/2010/main" val="393991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8491" y="989652"/>
            <a:ext cx="8865326" cy="923330"/>
          </a:xfrm>
          <a:prstGeom prst="rect">
            <a:avLst/>
          </a:prstGeom>
        </p:spPr>
        <p:txBody>
          <a:bodyPr wrap="square">
            <a:spAutoFit/>
          </a:bodyPr>
          <a:lstStyle/>
          <a:p>
            <a:pPr marL="285750" indent="-285750">
              <a:buFont typeface="Wingdings" panose="05000000000000000000" pitchFamily="2" charset="2"/>
              <a:buChar char="v"/>
            </a:pPr>
            <a:r>
              <a:rPr lang="en-IN" dirty="0" smtClean="0"/>
              <a:t>Adobe is working on an audio app that lets you add words someone never said.</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smtClean="0"/>
              <a:t>Adobe is working on a new piece of software that would act like a Photoshop for audio</a:t>
            </a:r>
            <a:endParaRPr lang="en-IN" dirty="0"/>
          </a:p>
        </p:txBody>
      </p:sp>
      <p:sp>
        <p:nvSpPr>
          <p:cNvPr id="5" name="Rectangle 4"/>
          <p:cNvSpPr/>
          <p:nvPr/>
        </p:nvSpPr>
        <p:spPr>
          <a:xfrm>
            <a:off x="448491" y="209006"/>
            <a:ext cx="3103222" cy="461665"/>
          </a:xfrm>
          <a:prstGeom prst="rect">
            <a:avLst/>
          </a:prstGeom>
        </p:spPr>
        <p:txBody>
          <a:bodyPr wrap="none">
            <a:spAutoFit/>
          </a:bodyPr>
          <a:lstStyle/>
          <a:p>
            <a:r>
              <a:rPr lang="en-IN" sz="2400" b="1" dirty="0" smtClean="0"/>
              <a:t>Project </a:t>
            </a:r>
            <a:r>
              <a:rPr lang="en-IN" sz="2400" b="1" dirty="0" err="1" smtClean="0"/>
              <a:t>VoCo</a:t>
            </a:r>
            <a:r>
              <a:rPr lang="en-IN" sz="2400" b="1" dirty="0" smtClean="0"/>
              <a:t> by Adobe</a:t>
            </a:r>
            <a:endParaRPr lang="en-IN" sz="2400" b="1" dirty="0"/>
          </a:p>
        </p:txBody>
      </p:sp>
      <p:sp>
        <p:nvSpPr>
          <p:cNvPr id="6" name="Rectangle 5"/>
          <p:cNvSpPr/>
          <p:nvPr/>
        </p:nvSpPr>
        <p:spPr>
          <a:xfrm>
            <a:off x="448491" y="2324296"/>
            <a:ext cx="5508172" cy="2031325"/>
          </a:xfrm>
          <a:prstGeom prst="rect">
            <a:avLst/>
          </a:prstGeom>
        </p:spPr>
        <p:txBody>
          <a:bodyPr wrap="square">
            <a:spAutoFit/>
          </a:bodyPr>
          <a:lstStyle/>
          <a:p>
            <a:pPr marL="285750" indent="-285750">
              <a:buFont typeface="Wingdings" panose="05000000000000000000" pitchFamily="2" charset="2"/>
              <a:buChar char="ü"/>
            </a:pPr>
            <a:r>
              <a:rPr lang="en-IN" dirty="0" smtClean="0"/>
              <a:t>Project </a:t>
            </a:r>
            <a:r>
              <a:rPr lang="en-IN" dirty="0" err="1" smtClean="0"/>
              <a:t>VoCo</a:t>
            </a:r>
            <a:r>
              <a:rPr lang="en-IN" dirty="0" smtClean="0"/>
              <a:t> is designed to be a state-of-the-art audio editing application.</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smtClean="0"/>
              <a:t>Beyond standard speech editing and noise-cancellation features, Project </a:t>
            </a:r>
            <a:r>
              <a:rPr lang="en-IN" dirty="0" err="1" smtClean="0"/>
              <a:t>VoCo</a:t>
            </a:r>
            <a:r>
              <a:rPr lang="en-IN" dirty="0" smtClean="0"/>
              <a:t> can also apparently generate new words using a speaker’s recorded voice.</a:t>
            </a:r>
            <a:endParaRPr lang="en-IN" dirty="0"/>
          </a:p>
        </p:txBody>
      </p:sp>
      <p:sp>
        <p:nvSpPr>
          <p:cNvPr id="7" name="Rectangle 6"/>
          <p:cNvSpPr/>
          <p:nvPr/>
        </p:nvSpPr>
        <p:spPr>
          <a:xfrm>
            <a:off x="500742" y="4766935"/>
            <a:ext cx="5403669" cy="923330"/>
          </a:xfrm>
          <a:prstGeom prst="rect">
            <a:avLst/>
          </a:prstGeom>
        </p:spPr>
        <p:txBody>
          <a:bodyPr wrap="square">
            <a:spAutoFit/>
          </a:bodyPr>
          <a:lstStyle/>
          <a:p>
            <a:r>
              <a:rPr lang="en-IN" dirty="0" smtClean="0"/>
              <a:t>Essentially, the software can understand the makeup of a person’s voice and replicate it, so long as there’s about 20 minutes of recorded speech. </a:t>
            </a:r>
            <a:endParaRPr lang="en-IN" dirty="0"/>
          </a:p>
        </p:txBody>
      </p:sp>
      <p:pic>
        <p:nvPicPr>
          <p:cNvPr id="8" name="Picture 7"/>
          <p:cNvPicPr>
            <a:picLocks noChangeAspect="1"/>
          </p:cNvPicPr>
          <p:nvPr/>
        </p:nvPicPr>
        <p:blipFill>
          <a:blip r:embed="rId2"/>
          <a:stretch>
            <a:fillRect/>
          </a:stretch>
        </p:blipFill>
        <p:spPr>
          <a:xfrm>
            <a:off x="6322423" y="2208388"/>
            <a:ext cx="5725886" cy="4425722"/>
          </a:xfrm>
          <a:prstGeom prst="rect">
            <a:avLst/>
          </a:prstGeom>
        </p:spPr>
      </p:pic>
    </p:spTree>
    <p:extLst>
      <p:ext uri="{BB962C8B-B14F-4D97-AF65-F5344CB8AC3E}">
        <p14:creationId xmlns:p14="http://schemas.microsoft.com/office/powerpoint/2010/main" val="100741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366" y="297321"/>
            <a:ext cx="8512628" cy="923330"/>
          </a:xfrm>
          <a:prstGeom prst="rect">
            <a:avLst/>
          </a:prstGeom>
        </p:spPr>
        <p:txBody>
          <a:bodyPr wrap="square">
            <a:spAutoFit/>
          </a:bodyPr>
          <a:lstStyle/>
          <a:p>
            <a:r>
              <a:rPr lang="en-IN" b="1" dirty="0" smtClean="0"/>
              <a:t>Lyrebird :  </a:t>
            </a:r>
            <a:r>
              <a:rPr lang="en-IN" dirty="0" smtClean="0"/>
              <a:t>a startup specializing in AI speech synthesis</a:t>
            </a:r>
          </a:p>
          <a:p>
            <a:endParaRPr lang="en-IN" dirty="0" smtClean="0"/>
          </a:p>
          <a:p>
            <a:pPr marL="285750" indent="-285750">
              <a:buFont typeface="Wingdings" panose="05000000000000000000" pitchFamily="2" charset="2"/>
              <a:buChar char="v"/>
            </a:pPr>
            <a:r>
              <a:rPr lang="en-IN" dirty="0" smtClean="0"/>
              <a:t>Create a digital copy of your voice with one minute of audio</a:t>
            </a:r>
            <a:endParaRPr lang="en-IN" dirty="0"/>
          </a:p>
        </p:txBody>
      </p:sp>
      <p:pic>
        <p:nvPicPr>
          <p:cNvPr id="7" name="Picture 6"/>
          <p:cNvPicPr>
            <a:picLocks noChangeAspect="1"/>
          </p:cNvPicPr>
          <p:nvPr/>
        </p:nvPicPr>
        <p:blipFill>
          <a:blip r:embed="rId2"/>
          <a:stretch>
            <a:fillRect/>
          </a:stretch>
        </p:blipFill>
        <p:spPr>
          <a:xfrm>
            <a:off x="422366" y="1612715"/>
            <a:ext cx="11397599" cy="4693955"/>
          </a:xfrm>
          <a:prstGeom prst="rect">
            <a:avLst/>
          </a:prstGeom>
        </p:spPr>
      </p:pic>
    </p:spTree>
    <p:extLst>
      <p:ext uri="{BB962C8B-B14F-4D97-AF65-F5344CB8AC3E}">
        <p14:creationId xmlns:p14="http://schemas.microsoft.com/office/powerpoint/2010/main" val="422233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39" y="605140"/>
            <a:ext cx="9348651" cy="4339650"/>
          </a:xfrm>
          <a:prstGeom prst="rect">
            <a:avLst/>
          </a:prstGeom>
        </p:spPr>
        <p:txBody>
          <a:bodyPr wrap="square">
            <a:spAutoFit/>
          </a:bodyPr>
          <a:lstStyle/>
          <a:p>
            <a:pPr algn="just"/>
            <a:r>
              <a:rPr lang="en-IN" sz="2400" b="1" i="0" dirty="0" smtClean="0">
                <a:solidFill>
                  <a:srgbClr val="292B2C"/>
                </a:solidFill>
                <a:effectLst/>
              </a:rPr>
              <a:t>Private beta for Lyrebird API</a:t>
            </a:r>
          </a:p>
          <a:p>
            <a:pPr algn="just"/>
            <a:endParaRPr lang="en-IN" b="0" i="0" dirty="0" smtClean="0">
              <a:solidFill>
                <a:srgbClr val="292B2C"/>
              </a:solidFill>
              <a:effectLst/>
            </a:endParaRPr>
          </a:p>
          <a:p>
            <a:pPr algn="just"/>
            <a:r>
              <a:rPr lang="en-IN" b="0" i="0" dirty="0" smtClean="0">
                <a:solidFill>
                  <a:srgbClr val="292B2C"/>
                </a:solidFill>
                <a:effectLst/>
              </a:rPr>
              <a:t>This technology will create a wide range of new applications. </a:t>
            </a:r>
          </a:p>
          <a:p>
            <a:pPr algn="just"/>
            <a:endParaRPr lang="en-IN" dirty="0">
              <a:solidFill>
                <a:srgbClr val="292B2C"/>
              </a:solidFill>
            </a:endParaRPr>
          </a:p>
          <a:p>
            <a:pPr algn="just"/>
            <a:r>
              <a:rPr lang="en-IN" b="1" i="0" dirty="0" smtClean="0">
                <a:solidFill>
                  <a:srgbClr val="292B2C"/>
                </a:solidFill>
                <a:effectLst/>
              </a:rPr>
              <a:t>Some Use cases:</a:t>
            </a:r>
          </a:p>
          <a:p>
            <a:pPr algn="just"/>
            <a:endParaRPr lang="en-IN" b="0" i="0" dirty="0" smtClean="0">
              <a:solidFill>
                <a:srgbClr val="292B2C"/>
              </a:solidFill>
              <a:effectLst/>
            </a:endParaRPr>
          </a:p>
          <a:p>
            <a:pPr marL="285750" indent="-285750" algn="just">
              <a:buFont typeface="Wingdings" panose="05000000000000000000" pitchFamily="2" charset="2"/>
              <a:buChar char="ü"/>
            </a:pPr>
            <a:r>
              <a:rPr lang="en-IN" dirty="0">
                <a:solidFill>
                  <a:srgbClr val="292B2C"/>
                </a:solidFill>
              </a:rPr>
              <a:t>V</a:t>
            </a:r>
            <a:r>
              <a:rPr lang="en-IN" b="0" i="0" dirty="0" smtClean="0">
                <a:solidFill>
                  <a:srgbClr val="292B2C"/>
                </a:solidFill>
                <a:effectLst/>
              </a:rPr>
              <a:t>ideo game makers who want to machine generate dialogs on the fly. In particular virtual reality developers seem very excited.</a:t>
            </a:r>
          </a:p>
          <a:p>
            <a:pPr algn="just"/>
            <a:endParaRPr lang="en-IN" b="0" i="0" dirty="0" smtClean="0">
              <a:solidFill>
                <a:srgbClr val="292B2C"/>
              </a:solidFill>
              <a:effectLst/>
            </a:endParaRPr>
          </a:p>
          <a:p>
            <a:pPr marL="285750" indent="-285750" algn="just">
              <a:buFont typeface="Wingdings" panose="05000000000000000000" pitchFamily="2" charset="2"/>
              <a:buChar char="ü"/>
            </a:pPr>
            <a:r>
              <a:rPr lang="en-IN" b="0" i="0" dirty="0" smtClean="0">
                <a:solidFill>
                  <a:srgbClr val="292B2C"/>
                </a:solidFill>
                <a:effectLst/>
              </a:rPr>
              <a:t>Audiobooks that can be read with the voice of your choice.</a:t>
            </a:r>
          </a:p>
          <a:p>
            <a:pPr algn="just"/>
            <a:endParaRPr lang="en-IN" b="0" i="0" dirty="0" smtClean="0">
              <a:solidFill>
                <a:srgbClr val="292B2C"/>
              </a:solidFill>
              <a:effectLst/>
            </a:endParaRPr>
          </a:p>
          <a:p>
            <a:pPr marL="285750" indent="-285750" algn="just">
              <a:buFont typeface="Wingdings" panose="05000000000000000000" pitchFamily="2" charset="2"/>
              <a:buChar char="ü"/>
            </a:pPr>
            <a:r>
              <a:rPr lang="en-IN" b="0" i="0" dirty="0" smtClean="0">
                <a:solidFill>
                  <a:srgbClr val="292B2C"/>
                </a:solidFill>
                <a:effectLst/>
              </a:rPr>
              <a:t>Personal assistants that can read loud any text message with the voice of the sender.</a:t>
            </a:r>
          </a:p>
          <a:p>
            <a:pPr algn="just"/>
            <a:endParaRPr lang="en-IN" b="0" i="0" dirty="0" smtClean="0">
              <a:solidFill>
                <a:srgbClr val="292B2C"/>
              </a:solidFill>
              <a:effectLst/>
            </a:endParaRPr>
          </a:p>
          <a:p>
            <a:pPr marL="285750" indent="-285750" algn="just">
              <a:buFont typeface="Wingdings" panose="05000000000000000000" pitchFamily="2" charset="2"/>
              <a:buChar char="ü"/>
            </a:pPr>
            <a:r>
              <a:rPr lang="en-IN" b="0" i="0" dirty="0" smtClean="0">
                <a:solidFill>
                  <a:srgbClr val="292B2C"/>
                </a:solidFill>
                <a:effectLst/>
              </a:rPr>
              <a:t>Movie makers that want to freeze actors' voices so that they can be available forever, even if the actor ages or dies.</a:t>
            </a:r>
            <a:endParaRPr lang="en-IN" b="0" i="0" dirty="0">
              <a:solidFill>
                <a:srgbClr val="292B2C"/>
              </a:solidFill>
              <a:effectLst/>
            </a:endParaRPr>
          </a:p>
        </p:txBody>
      </p:sp>
    </p:spTree>
    <p:extLst>
      <p:ext uri="{BB962C8B-B14F-4D97-AF65-F5344CB8AC3E}">
        <p14:creationId xmlns:p14="http://schemas.microsoft.com/office/powerpoint/2010/main" val="2421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105" y="344380"/>
            <a:ext cx="9934111" cy="1015663"/>
          </a:xfrm>
          <a:prstGeom prst="rect">
            <a:avLst/>
          </a:prstGeom>
        </p:spPr>
        <p:txBody>
          <a:bodyPr wrap="square">
            <a:spAutoFit/>
          </a:bodyPr>
          <a:lstStyle/>
          <a:p>
            <a:r>
              <a:rPr lang="en-IN" sz="2400" b="1" dirty="0" smtClean="0"/>
              <a:t>Interesting Application:</a:t>
            </a:r>
          </a:p>
          <a:p>
            <a:endParaRPr lang="en-IN" dirty="0"/>
          </a:p>
          <a:p>
            <a:r>
              <a:rPr lang="en-IN" dirty="0" smtClean="0"/>
              <a:t>An AI can replace what a world leader said in his video-taped speech. </a:t>
            </a:r>
          </a:p>
        </p:txBody>
      </p:sp>
      <p:sp>
        <p:nvSpPr>
          <p:cNvPr id="5" name="Rectangle 4"/>
          <p:cNvSpPr/>
          <p:nvPr/>
        </p:nvSpPr>
        <p:spPr>
          <a:xfrm>
            <a:off x="294105" y="1666242"/>
            <a:ext cx="9803484" cy="923330"/>
          </a:xfrm>
          <a:prstGeom prst="rect">
            <a:avLst/>
          </a:prstGeom>
        </p:spPr>
        <p:txBody>
          <a:bodyPr wrap="square">
            <a:spAutoFit/>
          </a:bodyPr>
          <a:lstStyle/>
          <a:p>
            <a:r>
              <a:rPr lang="en-IN" dirty="0" smtClean="0"/>
              <a:t>Video Researchers have crafted algorithms that can blend an audio recording of someone talking with a video of them saying something else entirely – and create a new convincing lip-synched video with the replacement sound.</a:t>
            </a:r>
            <a:endParaRPr lang="en-IN" dirty="0"/>
          </a:p>
        </p:txBody>
      </p:sp>
      <p:sp>
        <p:nvSpPr>
          <p:cNvPr id="6" name="Rectangle 5"/>
          <p:cNvSpPr/>
          <p:nvPr/>
        </p:nvSpPr>
        <p:spPr>
          <a:xfrm>
            <a:off x="294104" y="2755650"/>
            <a:ext cx="9934111" cy="3693319"/>
          </a:xfrm>
          <a:prstGeom prst="rect">
            <a:avLst/>
          </a:prstGeom>
        </p:spPr>
        <p:txBody>
          <a:bodyPr wrap="square">
            <a:spAutoFit/>
          </a:bodyPr>
          <a:lstStyle/>
          <a:p>
            <a:r>
              <a:rPr lang="en-IN" dirty="0" smtClean="0"/>
              <a:t>The video below demonstrates this machine-learning system's current capabilities: sound taken from an interview with Barack Obama is threaded through a different clip of him speaking, so it looks as though he's giving the same speech in a completely different setting.</a:t>
            </a:r>
          </a:p>
          <a:p>
            <a:endParaRPr lang="en-IN" dirty="0"/>
          </a:p>
          <a:p>
            <a:r>
              <a:rPr lang="en-IN" dirty="0" smtClean="0">
                <a:hlinkClick r:id="rId2"/>
              </a:rPr>
              <a:t>https://youtu.be/MVBe6_o4cMI</a:t>
            </a:r>
            <a:endParaRPr lang="en-IN" dirty="0" smtClean="0"/>
          </a:p>
          <a:p>
            <a:endParaRPr lang="en-IN" dirty="0"/>
          </a:p>
          <a:p>
            <a:r>
              <a:rPr lang="en-IN" dirty="0" smtClean="0"/>
              <a:t>Crafting a fake talking head is a tricky process.</a:t>
            </a:r>
          </a:p>
          <a:p>
            <a:pPr marL="285750" indent="-285750">
              <a:buFont typeface="Wingdings" panose="05000000000000000000" pitchFamily="2" charset="2"/>
              <a:buChar char="ü"/>
            </a:pPr>
            <a:r>
              <a:rPr lang="en-IN" dirty="0" smtClean="0"/>
              <a:t>First, an audio sample is taken and fed into a recurrent neural network that spits out an outlining of the mouth. Next, texture is applied and blended into a target video.</a:t>
            </a:r>
          </a:p>
          <a:p>
            <a:pPr marL="285750" indent="-285750">
              <a:buFont typeface="Wingdings" panose="05000000000000000000" pitchFamily="2" charset="2"/>
              <a:buChar char="ü"/>
            </a:pPr>
            <a:endParaRPr lang="en-IN" dirty="0" smtClean="0"/>
          </a:p>
          <a:p>
            <a:pPr marL="285750" indent="-285750">
              <a:buFont typeface="Wingdings" panose="05000000000000000000" pitchFamily="2" charset="2"/>
              <a:buChar char="ü"/>
            </a:pPr>
            <a:r>
              <a:rPr lang="en-IN" dirty="0" smtClean="0"/>
              <a:t>To make it as natural as possible, the jaw line is warped to match the movements of the chin and mouth, reproducing the natural wrinkles and dimples in a person's face seen during speech.</a:t>
            </a:r>
          </a:p>
          <a:p>
            <a:endParaRPr lang="en-IN" dirty="0" smtClean="0"/>
          </a:p>
        </p:txBody>
      </p:sp>
    </p:spTree>
    <p:extLst>
      <p:ext uri="{BB962C8B-B14F-4D97-AF65-F5344CB8AC3E}">
        <p14:creationId xmlns:p14="http://schemas.microsoft.com/office/powerpoint/2010/main" val="170248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87612" y="143692"/>
            <a:ext cx="6808146" cy="6557554"/>
          </a:xfrm>
          <a:prstGeom prst="rect">
            <a:avLst/>
          </a:prstGeom>
        </p:spPr>
      </p:pic>
      <p:sp>
        <p:nvSpPr>
          <p:cNvPr id="5" name="Rectangle 4"/>
          <p:cNvSpPr/>
          <p:nvPr/>
        </p:nvSpPr>
        <p:spPr>
          <a:xfrm>
            <a:off x="284795" y="2822304"/>
            <a:ext cx="4848907" cy="1200329"/>
          </a:xfrm>
          <a:prstGeom prst="rect">
            <a:avLst/>
          </a:prstGeom>
        </p:spPr>
        <p:txBody>
          <a:bodyPr wrap="square">
            <a:spAutoFit/>
          </a:bodyPr>
          <a:lstStyle/>
          <a:p>
            <a:r>
              <a:rPr lang="en-IN" dirty="0" smtClean="0"/>
              <a:t> It takes hours of high quality footage – 17 hours for Obama and nearly two million frames – to train a system to translate different audio sounds into basic mouth shapes.</a:t>
            </a:r>
            <a:endParaRPr lang="en-IN" dirty="0"/>
          </a:p>
        </p:txBody>
      </p:sp>
    </p:spTree>
    <p:extLst>
      <p:ext uri="{BB962C8B-B14F-4D97-AF65-F5344CB8AC3E}">
        <p14:creationId xmlns:p14="http://schemas.microsoft.com/office/powerpoint/2010/main" val="287760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119258" y="2264300"/>
            <a:ext cx="4624251" cy="1317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There are essentially two speech synthesis techniques used in the industry:</a:t>
            </a:r>
          </a:p>
          <a:p>
            <a:r>
              <a:rPr lang="en-IN"/>
              <a:t>1. Unit selection</a:t>
            </a:r>
          </a:p>
          <a:p>
            <a:r>
              <a:rPr lang="en-IN"/>
              <a:t>2. Parametric synthesis</a:t>
            </a:r>
            <a:endParaRPr lang="en-IN" dirty="0"/>
          </a:p>
        </p:txBody>
      </p:sp>
      <p:sp>
        <p:nvSpPr>
          <p:cNvPr id="4" name="Rectangle 3"/>
          <p:cNvSpPr/>
          <p:nvPr/>
        </p:nvSpPr>
        <p:spPr>
          <a:xfrm>
            <a:off x="317861" y="274231"/>
            <a:ext cx="9818915" cy="646331"/>
          </a:xfrm>
          <a:prstGeom prst="rect">
            <a:avLst/>
          </a:prstGeom>
        </p:spPr>
        <p:txBody>
          <a:bodyPr wrap="square">
            <a:spAutoFit/>
          </a:bodyPr>
          <a:lstStyle/>
          <a:p>
            <a:r>
              <a:rPr lang="en-IN" b="1" dirty="0" smtClean="0"/>
              <a:t>Deep Learning for Siri’s Voice: </a:t>
            </a:r>
            <a:r>
              <a:rPr lang="en-IN" dirty="0" smtClean="0"/>
              <a:t>On-device Deep Mixture Density Networks for Hybrid Unit Selection Synthesis</a:t>
            </a:r>
            <a:endParaRPr lang="en-IN" dirty="0"/>
          </a:p>
        </p:txBody>
      </p:sp>
      <p:sp>
        <p:nvSpPr>
          <p:cNvPr id="5" name="Rectangle 4"/>
          <p:cNvSpPr/>
          <p:nvPr/>
        </p:nvSpPr>
        <p:spPr>
          <a:xfrm>
            <a:off x="317861" y="1090033"/>
            <a:ext cx="6096000" cy="646331"/>
          </a:xfrm>
          <a:prstGeom prst="rect">
            <a:avLst/>
          </a:prstGeom>
        </p:spPr>
        <p:txBody>
          <a:bodyPr>
            <a:spAutoFit/>
          </a:bodyPr>
          <a:lstStyle/>
          <a:p>
            <a:pPr marL="285750" indent="-285750">
              <a:buFont typeface="Wingdings" panose="05000000000000000000" pitchFamily="2" charset="2"/>
              <a:buChar char="v"/>
            </a:pPr>
            <a:r>
              <a:rPr lang="en-IN" dirty="0" smtClean="0"/>
              <a:t>Siri is a personal assistant that communicates using speech synthesis. </a:t>
            </a:r>
            <a:endParaRPr lang="en-IN" dirty="0"/>
          </a:p>
        </p:txBody>
      </p:sp>
      <p:sp>
        <p:nvSpPr>
          <p:cNvPr id="6" name="Rectangle 5"/>
          <p:cNvSpPr/>
          <p:nvPr/>
        </p:nvSpPr>
        <p:spPr>
          <a:xfrm>
            <a:off x="317861" y="1936386"/>
            <a:ext cx="6096000" cy="1477328"/>
          </a:xfrm>
          <a:prstGeom prst="rect">
            <a:avLst/>
          </a:prstGeom>
        </p:spPr>
        <p:txBody>
          <a:bodyPr>
            <a:spAutoFit/>
          </a:bodyPr>
          <a:lstStyle/>
          <a:p>
            <a:r>
              <a:rPr lang="en-IN" b="1" dirty="0" smtClean="0"/>
              <a:t>Speech synthesis</a:t>
            </a:r>
            <a:r>
              <a:rPr lang="en-IN" dirty="0" smtClean="0"/>
              <a:t>—the artificial production of human speech—is widely used for various applications from assistive technology to gaming and entertainment. Recently, combined with speech recognition, speech synthesis has become an integral part of virtual personal assistants, such as Siri.</a:t>
            </a:r>
            <a:endParaRPr lang="en-IN" dirty="0"/>
          </a:p>
        </p:txBody>
      </p:sp>
      <p:sp>
        <p:nvSpPr>
          <p:cNvPr id="9" name="Rectangle 8"/>
          <p:cNvSpPr/>
          <p:nvPr/>
        </p:nvSpPr>
        <p:spPr>
          <a:xfrm>
            <a:off x="317861" y="3797028"/>
            <a:ext cx="9113522" cy="1200329"/>
          </a:xfrm>
          <a:prstGeom prst="rect">
            <a:avLst/>
          </a:prstGeom>
        </p:spPr>
        <p:txBody>
          <a:bodyPr wrap="square">
            <a:spAutoFit/>
          </a:bodyPr>
          <a:lstStyle/>
          <a:p>
            <a:pPr marL="285750" indent="-285750">
              <a:buFont typeface="Wingdings" panose="05000000000000000000" pitchFamily="2" charset="2"/>
              <a:buChar char="v"/>
            </a:pPr>
            <a:r>
              <a:rPr lang="en-IN" b="1" dirty="0" smtClean="0"/>
              <a:t>Unit selection</a:t>
            </a:r>
          </a:p>
          <a:p>
            <a:pPr marL="342900" indent="-342900">
              <a:buAutoNum type="arabicPeriod"/>
            </a:pPr>
            <a:r>
              <a:rPr lang="en-IN" dirty="0" smtClean="0"/>
              <a:t>Unit selection synthesis provides the highest quality given a sufficient amount of high-quality speech recordings</a:t>
            </a:r>
          </a:p>
          <a:p>
            <a:pPr marL="342900" indent="-342900">
              <a:buAutoNum type="arabicPeriod"/>
            </a:pPr>
            <a:r>
              <a:rPr lang="en-IN" dirty="0"/>
              <a:t>I</a:t>
            </a:r>
            <a:r>
              <a:rPr lang="en-IN" dirty="0" smtClean="0"/>
              <a:t>t is the most widely used speech synthesis technique in commercial products. </a:t>
            </a:r>
            <a:endParaRPr lang="en-IN" dirty="0"/>
          </a:p>
        </p:txBody>
      </p:sp>
      <p:sp>
        <p:nvSpPr>
          <p:cNvPr id="10" name="Rectangle 9"/>
          <p:cNvSpPr/>
          <p:nvPr/>
        </p:nvSpPr>
        <p:spPr>
          <a:xfrm>
            <a:off x="317861" y="5212803"/>
            <a:ext cx="8826139" cy="1200329"/>
          </a:xfrm>
          <a:prstGeom prst="rect">
            <a:avLst/>
          </a:prstGeom>
        </p:spPr>
        <p:txBody>
          <a:bodyPr wrap="square">
            <a:spAutoFit/>
          </a:bodyPr>
          <a:lstStyle/>
          <a:p>
            <a:pPr marL="285750" indent="-285750">
              <a:buFont typeface="Wingdings" panose="05000000000000000000" pitchFamily="2" charset="2"/>
              <a:buChar char="v"/>
            </a:pPr>
            <a:r>
              <a:rPr lang="en-IN" b="1" dirty="0" smtClean="0"/>
              <a:t>Parametric selection</a:t>
            </a:r>
          </a:p>
          <a:p>
            <a:pPr marL="342900" indent="-342900">
              <a:buAutoNum type="arabicPeriod"/>
            </a:pPr>
            <a:r>
              <a:rPr lang="en-IN" dirty="0"/>
              <a:t>P</a:t>
            </a:r>
            <a:r>
              <a:rPr lang="en-IN" dirty="0" smtClean="0"/>
              <a:t>arametric synthesis provides highly intelligible and fluent speech, but suffers from lower overall quality</a:t>
            </a:r>
          </a:p>
          <a:p>
            <a:pPr marL="342900" indent="-342900">
              <a:buAutoNum type="arabicPeriod"/>
            </a:pPr>
            <a:r>
              <a:rPr lang="en-IN" dirty="0"/>
              <a:t>P</a:t>
            </a:r>
            <a:r>
              <a:rPr lang="en-IN" dirty="0" smtClean="0"/>
              <a:t>arametric synthesis is often used when the corpus is small or a low footprint is required</a:t>
            </a:r>
            <a:endParaRPr lang="en-IN" dirty="0"/>
          </a:p>
        </p:txBody>
      </p:sp>
    </p:spTree>
    <p:extLst>
      <p:ext uri="{BB962C8B-B14F-4D97-AF65-F5344CB8AC3E}">
        <p14:creationId xmlns:p14="http://schemas.microsoft.com/office/powerpoint/2010/main" val="391535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302" y="532453"/>
            <a:ext cx="9374777" cy="5355312"/>
          </a:xfrm>
          <a:prstGeom prst="rect">
            <a:avLst/>
          </a:prstGeom>
        </p:spPr>
        <p:txBody>
          <a:bodyPr wrap="square">
            <a:spAutoFit/>
          </a:bodyPr>
          <a:lstStyle/>
          <a:p>
            <a:r>
              <a:rPr lang="en-IN" b="1" dirty="0" smtClean="0"/>
              <a:t>Reference</a:t>
            </a:r>
          </a:p>
          <a:p>
            <a:endParaRPr lang="en-IN" dirty="0"/>
          </a:p>
          <a:p>
            <a:r>
              <a:rPr lang="en-IN" dirty="0" smtClean="0">
                <a:hlinkClick r:id="rId2"/>
              </a:rPr>
              <a:t>https://www.theverge.com/2016/11/3/13514088/adobe-photoshop-audio-project-voco</a:t>
            </a:r>
            <a:endParaRPr lang="en-IN" dirty="0" smtClean="0"/>
          </a:p>
          <a:p>
            <a:r>
              <a:rPr lang="en-IN" dirty="0" smtClean="0">
                <a:hlinkClick r:id="rId3"/>
              </a:rPr>
              <a:t>https://www.theverge.com/2017/4/24/15406882/ai-voice-synthesis-copy-human-speech-lyrebird</a:t>
            </a:r>
            <a:endParaRPr lang="en-IN" dirty="0" smtClean="0"/>
          </a:p>
          <a:p>
            <a:r>
              <a:rPr lang="en-IN" dirty="0" smtClean="0">
                <a:hlinkClick r:id="rId4"/>
              </a:rPr>
              <a:t>https://github.com/snipsco/snips-platform-documentation/wiki/5.-Learn-more:-Key-Concepts#intent</a:t>
            </a:r>
            <a:endParaRPr lang="en-IN" dirty="0" smtClean="0"/>
          </a:p>
          <a:p>
            <a:r>
              <a:rPr lang="en-IN" dirty="0" smtClean="0">
                <a:hlinkClick r:id="rId5"/>
              </a:rPr>
              <a:t>https://github.com/awslabs/amazon-polly-sample</a:t>
            </a:r>
            <a:endParaRPr lang="en-IN" dirty="0" smtClean="0"/>
          </a:p>
          <a:p>
            <a:r>
              <a:rPr lang="en-IN" dirty="0" smtClean="0">
                <a:hlinkClick r:id="rId6"/>
              </a:rPr>
              <a:t>https://www.theregister.co.uk/2017/07/12/ai_transforms_audio_into_lipsynched_videos/</a:t>
            </a:r>
            <a:endParaRPr lang="en-IN" dirty="0" smtClean="0"/>
          </a:p>
          <a:p>
            <a:r>
              <a:rPr lang="en-IN" dirty="0" smtClean="0">
                <a:hlinkClick r:id="rId7"/>
              </a:rPr>
              <a:t>https://www.producthunt.com/posts/lyrebird</a:t>
            </a:r>
            <a:endParaRPr lang="en-IN" dirty="0" smtClean="0"/>
          </a:p>
          <a:p>
            <a:r>
              <a:rPr lang="en-IN" dirty="0" smtClean="0">
                <a:hlinkClick r:id="rId8"/>
              </a:rPr>
              <a:t>https://www.fastcompany.com/3059719/handicapping-the-ai-assistants-from-siri-to-ozlo</a:t>
            </a:r>
            <a:endParaRPr lang="en-IN" dirty="0" smtClean="0"/>
          </a:p>
          <a:p>
            <a:endParaRPr lang="en-IN" dirty="0" smtClean="0"/>
          </a:p>
          <a:p>
            <a:r>
              <a:rPr lang="en-IN" dirty="0" smtClean="0">
                <a:hlinkClick r:id="rId9"/>
              </a:rPr>
              <a:t>http://media.speech.zone/images/Simon_King_Crete2016_4_hybrid_speech_synthesis_for_publication.pdf</a:t>
            </a:r>
            <a:endParaRPr lang="en-IN" dirty="0" smtClean="0"/>
          </a:p>
          <a:p>
            <a:r>
              <a:rPr lang="en-IN" dirty="0" smtClean="0">
                <a:hlinkClick r:id="rId10"/>
              </a:rPr>
              <a:t>https://machinelearning.apple.com/2017/08/06/siri-voices.html</a:t>
            </a:r>
            <a:endParaRPr lang="en-IN" dirty="0" smtClean="0"/>
          </a:p>
          <a:p>
            <a:endParaRPr lang="en-IN" dirty="0" smtClean="0"/>
          </a:p>
          <a:p>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200400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172" y="2546622"/>
            <a:ext cx="3407228" cy="1325563"/>
          </a:xfrm>
        </p:spPr>
        <p:style>
          <a:lnRef idx="1">
            <a:schemeClr val="accent1"/>
          </a:lnRef>
          <a:fillRef idx="3">
            <a:schemeClr val="accent1"/>
          </a:fillRef>
          <a:effectRef idx="2">
            <a:schemeClr val="accent1"/>
          </a:effectRef>
          <a:fontRef idx="minor">
            <a:schemeClr val="lt1"/>
          </a:fontRef>
        </p:style>
        <p:txBody>
          <a:bodyPr>
            <a:noAutofit/>
          </a:bodyPr>
          <a:lstStyle/>
          <a:p>
            <a:pPr algn="ctr"/>
            <a:r>
              <a:rPr lang="en-IN" sz="5000" dirty="0" smtClean="0"/>
              <a:t>Thank You</a:t>
            </a:r>
            <a:endParaRPr lang="en-IN" sz="5000" dirty="0"/>
          </a:p>
        </p:txBody>
      </p:sp>
    </p:spTree>
    <p:extLst>
      <p:ext uri="{BB962C8B-B14F-4D97-AF65-F5344CB8AC3E}">
        <p14:creationId xmlns:p14="http://schemas.microsoft.com/office/powerpoint/2010/main" val="13894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987" y="276387"/>
            <a:ext cx="10393681" cy="646331"/>
          </a:xfrm>
          <a:prstGeom prst="rect">
            <a:avLst/>
          </a:prstGeom>
        </p:spPr>
        <p:txBody>
          <a:bodyPr wrap="square">
            <a:spAutoFit/>
          </a:bodyPr>
          <a:lstStyle/>
          <a:p>
            <a:r>
              <a:rPr lang="en-IN" dirty="0" smtClean="0"/>
              <a:t>Modern unit selection systems combine some of the benefits of the two approaches, and so are referred to as </a:t>
            </a:r>
            <a:r>
              <a:rPr lang="en-IN" b="1" dirty="0" smtClean="0"/>
              <a:t>hybrid systems. </a:t>
            </a:r>
            <a:endParaRPr lang="en-IN" b="1" dirty="0"/>
          </a:p>
        </p:txBody>
      </p:sp>
      <p:sp>
        <p:nvSpPr>
          <p:cNvPr id="5" name="Rectangle 4"/>
          <p:cNvSpPr/>
          <p:nvPr/>
        </p:nvSpPr>
        <p:spPr>
          <a:xfrm>
            <a:off x="343987" y="1151598"/>
            <a:ext cx="9492344" cy="646331"/>
          </a:xfrm>
          <a:prstGeom prst="rect">
            <a:avLst/>
          </a:prstGeom>
        </p:spPr>
        <p:txBody>
          <a:bodyPr wrap="square">
            <a:spAutoFit/>
          </a:bodyPr>
          <a:lstStyle/>
          <a:p>
            <a:r>
              <a:rPr lang="en-IN" b="1" dirty="0" smtClean="0"/>
              <a:t>Hybrid unit selection </a:t>
            </a:r>
            <a:r>
              <a:rPr lang="en-IN" dirty="0" smtClean="0"/>
              <a:t>methods are similar to classical unit selection techniques, but they use the parametric approach to predict which units should be selected.</a:t>
            </a:r>
            <a:endParaRPr lang="en-IN" dirty="0"/>
          </a:p>
        </p:txBody>
      </p:sp>
      <p:sp>
        <p:nvSpPr>
          <p:cNvPr id="6" name="Rectangle 5"/>
          <p:cNvSpPr/>
          <p:nvPr/>
        </p:nvSpPr>
        <p:spPr>
          <a:xfrm>
            <a:off x="343987" y="2026809"/>
            <a:ext cx="9492344" cy="2031325"/>
          </a:xfrm>
          <a:prstGeom prst="rect">
            <a:avLst/>
          </a:prstGeom>
        </p:spPr>
        <p:txBody>
          <a:bodyPr wrap="square">
            <a:spAutoFit/>
          </a:bodyPr>
          <a:lstStyle/>
          <a:p>
            <a:pPr marL="285750" indent="-285750">
              <a:buFont typeface="Wingdings" panose="05000000000000000000" pitchFamily="2" charset="2"/>
              <a:buChar char="v"/>
            </a:pPr>
            <a:r>
              <a:rPr lang="en-IN" dirty="0" smtClean="0"/>
              <a:t>Recently, deep learning has gained momentum in the field of speech technology, largely surpassing conventional techniques, such as </a:t>
            </a:r>
            <a:r>
              <a:rPr lang="en-IN" b="1" dirty="0" smtClean="0"/>
              <a:t>hidden Markov models (HMMs). </a:t>
            </a:r>
          </a:p>
          <a:p>
            <a:pPr marL="285750" indent="-285750">
              <a:buFont typeface="Wingdings" panose="05000000000000000000" pitchFamily="2" charset="2"/>
              <a:buChar char="v"/>
            </a:pPr>
            <a:r>
              <a:rPr lang="en-IN" dirty="0" smtClean="0"/>
              <a:t>Deep learning has also enabled a completely new approach for speech synthesis called </a:t>
            </a:r>
            <a:r>
              <a:rPr lang="en-IN" b="1" dirty="0" smtClean="0"/>
              <a:t>direct waveform </a:t>
            </a:r>
            <a:r>
              <a:rPr lang="en-IN" b="1" dirty="0" err="1" smtClean="0"/>
              <a:t>modeling</a:t>
            </a:r>
            <a:r>
              <a:rPr lang="en-IN" dirty="0" smtClean="0"/>
              <a:t> (for example using </a:t>
            </a:r>
            <a:r>
              <a:rPr lang="en-IN" dirty="0" err="1" smtClean="0"/>
              <a:t>WaveNet</a:t>
            </a:r>
            <a:r>
              <a:rPr lang="en-IN" dirty="0" smtClean="0"/>
              <a:t>), which has the potential to provide both the high quality of unit selection synthesis and flexibility of parametric synthesis.</a:t>
            </a:r>
          </a:p>
          <a:p>
            <a:pPr marL="285750" indent="-285750">
              <a:buFont typeface="Wingdings" panose="05000000000000000000" pitchFamily="2" charset="2"/>
              <a:buChar char="v"/>
            </a:pPr>
            <a:r>
              <a:rPr lang="en-IN" dirty="0" smtClean="0"/>
              <a:t>However, given its extremely high computational cost, it is not yet feasible for a production system.</a:t>
            </a:r>
            <a:endParaRPr lang="en-IN" dirty="0"/>
          </a:p>
        </p:txBody>
      </p:sp>
      <p:sp>
        <p:nvSpPr>
          <p:cNvPr id="7" name="Rectangle 6"/>
          <p:cNvSpPr/>
          <p:nvPr/>
        </p:nvSpPr>
        <p:spPr>
          <a:xfrm>
            <a:off x="500743" y="4282599"/>
            <a:ext cx="10707188" cy="646331"/>
          </a:xfrm>
          <a:prstGeom prst="rect">
            <a:avLst/>
          </a:prstGeom>
        </p:spPr>
        <p:txBody>
          <a:bodyPr wrap="square">
            <a:spAutoFit/>
          </a:bodyPr>
          <a:lstStyle/>
          <a:p>
            <a:r>
              <a:rPr lang="en-IN" dirty="0" smtClean="0"/>
              <a:t>In order to provide the best possible quality for Siri’s voices across all platforms, Apple is now taking a step forward to utilize deep learning in an </a:t>
            </a:r>
            <a:r>
              <a:rPr lang="en-IN" b="1" dirty="0" smtClean="0"/>
              <a:t>on-device hybrid unit selection system.</a:t>
            </a:r>
            <a:endParaRPr lang="en-IN" b="1" dirty="0"/>
          </a:p>
        </p:txBody>
      </p:sp>
    </p:spTree>
    <p:extLst>
      <p:ext uri="{BB962C8B-B14F-4D97-AF65-F5344CB8AC3E}">
        <p14:creationId xmlns:p14="http://schemas.microsoft.com/office/powerpoint/2010/main" val="186048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804" y="213751"/>
            <a:ext cx="7286610" cy="969496"/>
          </a:xfrm>
          <a:prstGeom prst="rect">
            <a:avLst/>
          </a:prstGeom>
        </p:spPr>
        <p:txBody>
          <a:bodyPr wrap="none">
            <a:spAutoFit/>
          </a:bodyPr>
          <a:lstStyle/>
          <a:p>
            <a:r>
              <a:rPr lang="en-IN" sz="2000" b="1" dirty="0" smtClean="0"/>
              <a:t>Google Now</a:t>
            </a:r>
          </a:p>
          <a:p>
            <a:endParaRPr lang="en-IN" b="1" dirty="0" smtClean="0"/>
          </a:p>
          <a:p>
            <a:r>
              <a:rPr lang="en-IN" dirty="0" smtClean="0"/>
              <a:t>Cloud speech API - Speech </a:t>
            </a:r>
            <a:r>
              <a:rPr lang="en-IN" dirty="0"/>
              <a:t>to text conversion powered by machine learning </a:t>
            </a:r>
          </a:p>
        </p:txBody>
      </p:sp>
      <p:sp>
        <p:nvSpPr>
          <p:cNvPr id="5" name="Rectangle 4"/>
          <p:cNvSpPr/>
          <p:nvPr/>
        </p:nvSpPr>
        <p:spPr>
          <a:xfrm>
            <a:off x="373804" y="1137081"/>
            <a:ext cx="10050356" cy="5632311"/>
          </a:xfrm>
          <a:prstGeom prst="rect">
            <a:avLst/>
          </a:prstGeom>
        </p:spPr>
        <p:txBody>
          <a:bodyPr wrap="square">
            <a:spAutoFit/>
          </a:bodyPr>
          <a:lstStyle/>
          <a:p>
            <a:r>
              <a:rPr lang="en-IN" b="1" dirty="0"/>
              <a:t>SPEECH API </a:t>
            </a:r>
            <a:r>
              <a:rPr lang="en-IN" b="1" dirty="0" smtClean="0"/>
              <a:t>FEATURES</a:t>
            </a:r>
          </a:p>
          <a:p>
            <a:endParaRPr lang="en-IN" dirty="0"/>
          </a:p>
          <a:p>
            <a:r>
              <a:rPr lang="en-IN" b="1" dirty="0"/>
              <a:t>Automatic Speech Recognition</a:t>
            </a:r>
          </a:p>
          <a:p>
            <a:r>
              <a:rPr lang="en-IN" dirty="0"/>
              <a:t>Automatic Speech Recognition (ASR) powered by deep learning neural networking to power your applications like voice search or speech transcription</a:t>
            </a:r>
            <a:r>
              <a:rPr lang="en-IN" dirty="0" smtClean="0"/>
              <a:t>.</a:t>
            </a:r>
          </a:p>
          <a:p>
            <a:endParaRPr lang="en-IN" dirty="0"/>
          </a:p>
          <a:p>
            <a:r>
              <a:rPr lang="en-IN" b="1" dirty="0"/>
              <a:t>Global Vocabulary</a:t>
            </a:r>
          </a:p>
          <a:p>
            <a:r>
              <a:rPr lang="en-IN" dirty="0"/>
              <a:t>Recognizes over 110 languages and variants with an extensive vocabulary</a:t>
            </a:r>
            <a:r>
              <a:rPr lang="en-IN" dirty="0" smtClean="0"/>
              <a:t>.</a:t>
            </a:r>
          </a:p>
          <a:p>
            <a:endParaRPr lang="en-IN" dirty="0"/>
          </a:p>
          <a:p>
            <a:r>
              <a:rPr lang="en-IN" b="1" dirty="0"/>
              <a:t>Streaming Recognition</a:t>
            </a:r>
          </a:p>
          <a:p>
            <a:r>
              <a:rPr lang="en-IN" dirty="0"/>
              <a:t>Returns recognition results while the user is still speaking</a:t>
            </a:r>
            <a:r>
              <a:rPr lang="en-IN" dirty="0" smtClean="0"/>
              <a:t>.</a:t>
            </a:r>
          </a:p>
          <a:p>
            <a:endParaRPr lang="en-IN" dirty="0"/>
          </a:p>
          <a:p>
            <a:r>
              <a:rPr lang="en-IN" b="1" dirty="0"/>
              <a:t>Word Hints</a:t>
            </a:r>
          </a:p>
          <a:p>
            <a:r>
              <a:rPr lang="en-IN" dirty="0"/>
              <a:t>Speech recognition can be customized to a specific context by providing a set of words and phrases that are likely to be spoken. Especially useful for adding custom words and names to the vocabulary and in voice-control use cases</a:t>
            </a:r>
            <a:r>
              <a:rPr lang="en-IN" dirty="0" smtClean="0"/>
              <a:t>.</a:t>
            </a:r>
          </a:p>
          <a:p>
            <a:endParaRPr lang="en-IN" dirty="0"/>
          </a:p>
          <a:p>
            <a:r>
              <a:rPr lang="en-IN" b="1" dirty="0"/>
              <a:t>Real-time or Pre-recorded Audio Support</a:t>
            </a:r>
          </a:p>
          <a:p>
            <a:r>
              <a:rPr lang="en-IN" dirty="0"/>
              <a:t>Audio input can be captured by an application’s microphone or sent from a pre-recorded audio file. Multiple audio encodings are supported, including FLAC, AMR, PCMU and Linear-16</a:t>
            </a:r>
          </a:p>
        </p:txBody>
      </p:sp>
    </p:spTree>
    <p:extLst>
      <p:ext uri="{BB962C8B-B14F-4D97-AF65-F5344CB8AC3E}">
        <p14:creationId xmlns:p14="http://schemas.microsoft.com/office/powerpoint/2010/main" val="370341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364" y="315574"/>
            <a:ext cx="8395063" cy="2585323"/>
          </a:xfrm>
          <a:prstGeom prst="rect">
            <a:avLst/>
          </a:prstGeom>
        </p:spPr>
        <p:txBody>
          <a:bodyPr wrap="square">
            <a:spAutoFit/>
          </a:bodyPr>
          <a:lstStyle/>
          <a:p>
            <a:r>
              <a:rPr lang="en-IN" b="1" dirty="0"/>
              <a:t>Noise Robustness</a:t>
            </a:r>
          </a:p>
          <a:p>
            <a:r>
              <a:rPr lang="en-IN" dirty="0"/>
              <a:t>Handles noisy audio from many environments without requiring additional noise cancellation</a:t>
            </a:r>
            <a:r>
              <a:rPr lang="en-IN" dirty="0" smtClean="0"/>
              <a:t>.</a:t>
            </a:r>
          </a:p>
          <a:p>
            <a:endParaRPr lang="en-IN" dirty="0"/>
          </a:p>
          <a:p>
            <a:r>
              <a:rPr lang="en-IN" b="1" dirty="0"/>
              <a:t>Inappropriate Content Filtering</a:t>
            </a:r>
          </a:p>
          <a:p>
            <a:r>
              <a:rPr lang="en-IN" dirty="0"/>
              <a:t>Filter inappropriate content in text results for some languages</a:t>
            </a:r>
            <a:r>
              <a:rPr lang="en-IN" dirty="0" smtClean="0"/>
              <a:t>.</a:t>
            </a:r>
          </a:p>
          <a:p>
            <a:endParaRPr lang="en-IN" dirty="0"/>
          </a:p>
          <a:p>
            <a:r>
              <a:rPr lang="en-IN" b="1" dirty="0"/>
              <a:t>Integrated API</a:t>
            </a:r>
          </a:p>
          <a:p>
            <a:r>
              <a:rPr lang="en-IN" dirty="0"/>
              <a:t>Audio files can be uploaded in the request or integrated with Google </a:t>
            </a:r>
          </a:p>
        </p:txBody>
      </p:sp>
    </p:spTree>
    <p:extLst>
      <p:ext uri="{BB962C8B-B14F-4D97-AF65-F5344CB8AC3E}">
        <p14:creationId xmlns:p14="http://schemas.microsoft.com/office/powerpoint/2010/main" val="112009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131" y="205716"/>
            <a:ext cx="11560629" cy="5724644"/>
          </a:xfrm>
          <a:prstGeom prst="rect">
            <a:avLst/>
          </a:prstGeom>
        </p:spPr>
        <p:txBody>
          <a:bodyPr wrap="square">
            <a:spAutoFit/>
          </a:bodyPr>
          <a:lstStyle/>
          <a:p>
            <a:r>
              <a:rPr lang="en-IN" sz="2400" b="1" dirty="0" smtClean="0"/>
              <a:t>Snips Voice Platform</a:t>
            </a:r>
          </a:p>
          <a:p>
            <a:endParaRPr lang="en-IN" b="1" dirty="0" smtClean="0"/>
          </a:p>
          <a:p>
            <a:r>
              <a:rPr lang="en-IN" dirty="0" smtClean="0"/>
              <a:t>The Snips Voice Platform allows anyone to integrate AI powered voice interaction in their devices with ease. </a:t>
            </a:r>
          </a:p>
          <a:p>
            <a:endParaRPr lang="en-IN" dirty="0" smtClean="0"/>
          </a:p>
          <a:p>
            <a:endParaRPr lang="en-IN" dirty="0" smtClean="0"/>
          </a:p>
          <a:p>
            <a:r>
              <a:rPr lang="en-IN" dirty="0" smtClean="0"/>
              <a:t>The end-to-end pipeline – </a:t>
            </a:r>
          </a:p>
          <a:p>
            <a:pPr marL="285750" indent="-285750">
              <a:buFont typeface="Wingdings" panose="05000000000000000000" pitchFamily="2" charset="2"/>
              <a:buChar char="ü"/>
            </a:pPr>
            <a:r>
              <a:rPr lang="en-IN" dirty="0" smtClean="0"/>
              <a:t>Hotword detection</a:t>
            </a:r>
          </a:p>
          <a:p>
            <a:pPr marL="285750" indent="-285750">
              <a:buFont typeface="Wingdings" panose="05000000000000000000" pitchFamily="2" charset="2"/>
              <a:buChar char="ü"/>
            </a:pPr>
            <a:r>
              <a:rPr lang="en-IN" dirty="0" smtClean="0"/>
              <a:t>Automatic Speech Recognition (ASR)</a:t>
            </a:r>
          </a:p>
          <a:p>
            <a:pPr marL="285750" indent="-285750">
              <a:buFont typeface="Wingdings" panose="05000000000000000000" pitchFamily="2" charset="2"/>
              <a:buChar char="ü"/>
            </a:pPr>
            <a:r>
              <a:rPr lang="en-IN" dirty="0" smtClean="0"/>
              <a:t>Natural Language Understanding (NLU)</a:t>
            </a:r>
          </a:p>
          <a:p>
            <a:r>
              <a:rPr lang="en-IN" dirty="0" smtClean="0"/>
              <a:t> </a:t>
            </a:r>
          </a:p>
          <a:p>
            <a:endParaRPr lang="en-IN" dirty="0"/>
          </a:p>
          <a:p>
            <a:endParaRPr lang="en-IN" dirty="0" smtClean="0"/>
          </a:p>
          <a:p>
            <a:endParaRPr lang="en-IN" dirty="0" smtClean="0"/>
          </a:p>
          <a:p>
            <a:pPr marL="285750" indent="-285750">
              <a:buFontTx/>
              <a:buChar char="-"/>
            </a:pPr>
            <a:r>
              <a:rPr lang="en-IN" dirty="0" smtClean="0"/>
              <a:t>runs fully on device, powered by state of the art deep learning. By using Snips, you can avoid cloud provider costs, cloud latency, and protect user's privacy.</a:t>
            </a:r>
          </a:p>
          <a:p>
            <a:pPr marL="285750" indent="-285750">
              <a:buFontTx/>
              <a:buChar char="-"/>
            </a:pPr>
            <a:endParaRPr lang="en-IN" dirty="0"/>
          </a:p>
          <a:p>
            <a:pPr marL="285750" indent="-285750">
              <a:buFontTx/>
              <a:buChar char="-"/>
            </a:pPr>
            <a:r>
              <a:rPr lang="en-IN" dirty="0"/>
              <a:t>V</a:t>
            </a:r>
            <a:r>
              <a:rPr lang="en-IN" dirty="0" smtClean="0"/>
              <a:t>oice assistant available in English, French, German, Spanish or Korean (more to come) can be configured easily via a web console.</a:t>
            </a:r>
          </a:p>
          <a:p>
            <a:endParaRPr lang="en-IN" dirty="0" smtClean="0"/>
          </a:p>
          <a:p>
            <a:pPr marL="285750" indent="-285750">
              <a:buFontTx/>
              <a:buChar char="-"/>
            </a:pPr>
            <a:r>
              <a:rPr lang="en-IN" dirty="0"/>
              <a:t>S</a:t>
            </a:r>
            <a:r>
              <a:rPr lang="en-IN" dirty="0" smtClean="0"/>
              <a:t>elect pre-built assistants, or create completely custom ones. Today, the assistant can be deployed to a Raspberry Pi 3</a:t>
            </a:r>
            <a:endParaRPr lang="en-IN" dirty="0"/>
          </a:p>
        </p:txBody>
      </p:sp>
      <p:pic>
        <p:nvPicPr>
          <p:cNvPr id="6" name="Picture 5"/>
          <p:cNvPicPr>
            <a:picLocks noChangeAspect="1"/>
          </p:cNvPicPr>
          <p:nvPr/>
        </p:nvPicPr>
        <p:blipFill>
          <a:blip r:embed="rId2"/>
          <a:stretch>
            <a:fillRect/>
          </a:stretch>
        </p:blipFill>
        <p:spPr>
          <a:xfrm>
            <a:off x="4924345" y="1333687"/>
            <a:ext cx="5933289" cy="1961418"/>
          </a:xfrm>
          <a:prstGeom prst="rect">
            <a:avLst/>
          </a:prstGeom>
        </p:spPr>
      </p:pic>
    </p:spTree>
    <p:extLst>
      <p:ext uri="{BB962C8B-B14F-4D97-AF65-F5344CB8AC3E}">
        <p14:creationId xmlns:p14="http://schemas.microsoft.com/office/powerpoint/2010/main" val="16711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890" y="137887"/>
            <a:ext cx="11575619" cy="6463308"/>
          </a:xfrm>
          <a:prstGeom prst="rect">
            <a:avLst/>
          </a:prstGeom>
        </p:spPr>
        <p:txBody>
          <a:bodyPr wrap="square">
            <a:spAutoFit/>
          </a:bodyPr>
          <a:lstStyle/>
          <a:p>
            <a:r>
              <a:rPr lang="en-IN" b="1" dirty="0" smtClean="0"/>
              <a:t>1. Hotword detection</a:t>
            </a:r>
          </a:p>
          <a:p>
            <a:endParaRPr lang="en-IN" dirty="0" smtClean="0"/>
          </a:p>
          <a:p>
            <a:r>
              <a:rPr lang="en-IN" dirty="0" smtClean="0"/>
              <a:t>Your voice assistant is listening to a </a:t>
            </a:r>
            <a:r>
              <a:rPr lang="en-IN" dirty="0" err="1" smtClean="0"/>
              <a:t>hotword</a:t>
            </a:r>
            <a:r>
              <a:rPr lang="en-IN" dirty="0" smtClean="0"/>
              <a:t> to know when it should start interacting with you. </a:t>
            </a:r>
            <a:r>
              <a:rPr lang="en-IN" dirty="0" err="1" smtClean="0"/>
              <a:t>Hotwords</a:t>
            </a:r>
            <a:r>
              <a:rPr lang="en-IN" dirty="0" smtClean="0"/>
              <a:t> are generally small phrases like Google’s “Ok Google”, Apple’s “Hey Siri”, or Amazon Echo’s “Alexa”.</a:t>
            </a:r>
          </a:p>
          <a:p>
            <a:endParaRPr lang="en-IN" b="1" dirty="0" smtClean="0"/>
          </a:p>
          <a:p>
            <a:r>
              <a:rPr lang="en-IN" b="1" dirty="0" smtClean="0"/>
              <a:t>2</a:t>
            </a:r>
            <a:r>
              <a:rPr lang="en-IN" b="1" dirty="0"/>
              <a:t>. Automatic speech recognition</a:t>
            </a:r>
          </a:p>
          <a:p>
            <a:endParaRPr lang="en-IN" dirty="0"/>
          </a:p>
          <a:p>
            <a:r>
              <a:rPr lang="en-IN" dirty="0"/>
              <a:t>Once the assistant has identified the </a:t>
            </a:r>
            <a:r>
              <a:rPr lang="en-IN" dirty="0" err="1"/>
              <a:t>hotword</a:t>
            </a:r>
            <a:r>
              <a:rPr lang="en-IN" dirty="0"/>
              <a:t>, it will capture the user’s speech, until the end of his/her query. </a:t>
            </a:r>
            <a:endParaRPr lang="en-IN" dirty="0" smtClean="0"/>
          </a:p>
          <a:p>
            <a:r>
              <a:rPr lang="en-IN" dirty="0" smtClean="0"/>
              <a:t>This </a:t>
            </a:r>
            <a:r>
              <a:rPr lang="en-IN" dirty="0"/>
              <a:t>audio stream is converted to text through automatic speech recognition. You can choose between Snips deep-learning ASR (English now, French and more coming soon), which runs on-device and thus does not imply variable costs or data transfers, or you can choose to run Google’s server side version</a:t>
            </a:r>
            <a:r>
              <a:rPr lang="en-IN" dirty="0" smtClean="0"/>
              <a:t>.</a:t>
            </a:r>
          </a:p>
          <a:p>
            <a:endParaRPr lang="en-IN" dirty="0"/>
          </a:p>
          <a:p>
            <a:r>
              <a:rPr lang="en-IN" b="1" dirty="0"/>
              <a:t>3. Natural language </a:t>
            </a:r>
            <a:r>
              <a:rPr lang="en-IN" b="1" dirty="0" smtClean="0"/>
              <a:t>understanding</a:t>
            </a:r>
          </a:p>
          <a:p>
            <a:endParaRPr lang="en-IN" b="1" dirty="0"/>
          </a:p>
          <a:p>
            <a:r>
              <a:rPr lang="en-IN" dirty="0" smtClean="0"/>
              <a:t>The Snips NLU engine is aimed at parsing a query in text format. The parsing process is twofold:</a:t>
            </a:r>
          </a:p>
          <a:p>
            <a:endParaRPr lang="en-IN" dirty="0" smtClean="0"/>
          </a:p>
          <a:p>
            <a:pPr marL="285750" indent="-285750">
              <a:buFont typeface="Wingdings" panose="05000000000000000000" pitchFamily="2" charset="2"/>
              <a:buChar char="ü"/>
            </a:pPr>
            <a:r>
              <a:rPr lang="en-IN" b="1" dirty="0" smtClean="0"/>
              <a:t>Intent classification: </a:t>
            </a:r>
            <a:r>
              <a:rPr lang="en-IN" dirty="0" smtClean="0"/>
              <a:t>the engine has to guess which intent the input query corresponds to.</a:t>
            </a:r>
          </a:p>
          <a:p>
            <a:pPr marL="285750" indent="-285750">
              <a:buFont typeface="Wingdings" panose="05000000000000000000" pitchFamily="2" charset="2"/>
              <a:buChar char="ü"/>
            </a:pPr>
            <a:r>
              <a:rPr lang="en-IN" b="1" dirty="0" smtClean="0"/>
              <a:t>Slot filling: </a:t>
            </a:r>
            <a:r>
              <a:rPr lang="en-IN" dirty="0" smtClean="0"/>
              <a:t>when an intent is detected, the engine must then extract the attributes (slots) of the query.</a:t>
            </a:r>
          </a:p>
          <a:p>
            <a:pPr marL="285750" indent="-285750">
              <a:buFont typeface="Wingdings" panose="05000000000000000000" pitchFamily="2" charset="2"/>
              <a:buChar char="ü"/>
            </a:pPr>
            <a:endParaRPr lang="en-IN" dirty="0"/>
          </a:p>
          <a:p>
            <a:r>
              <a:rPr lang="en-IN" b="1" dirty="0" smtClean="0"/>
              <a:t>Intent: </a:t>
            </a:r>
            <a:r>
              <a:rPr lang="en-IN" dirty="0" smtClean="0"/>
              <a:t>An intent is the classification of natural language queries into given, pre-specified use cases. You want your assistant to handle one or several intents.</a:t>
            </a:r>
          </a:p>
          <a:p>
            <a:endParaRPr lang="en-IN" dirty="0" smtClean="0"/>
          </a:p>
          <a:p>
            <a:r>
              <a:rPr lang="en-IN" b="1" dirty="0" smtClean="0"/>
              <a:t>Slot: </a:t>
            </a:r>
            <a:r>
              <a:rPr lang="en-IN" dirty="0" smtClean="0"/>
              <a:t>A slot is an attribute of a specific intent. A slot is specified by two attributes, its type and its name</a:t>
            </a:r>
            <a:endParaRPr lang="en-IN" dirty="0"/>
          </a:p>
        </p:txBody>
      </p:sp>
    </p:spTree>
    <p:extLst>
      <p:ext uri="{BB962C8B-B14F-4D97-AF65-F5344CB8AC3E}">
        <p14:creationId xmlns:p14="http://schemas.microsoft.com/office/powerpoint/2010/main" val="403665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114" y="621213"/>
            <a:ext cx="11608526" cy="4524315"/>
          </a:xfrm>
          <a:prstGeom prst="rect">
            <a:avLst/>
          </a:prstGeom>
        </p:spPr>
        <p:txBody>
          <a:bodyPr wrap="square">
            <a:spAutoFit/>
          </a:bodyPr>
          <a:lstStyle/>
          <a:p>
            <a:r>
              <a:rPr lang="en-IN" dirty="0" smtClean="0"/>
              <a:t>Let’s consider an assistant that covers the intent </a:t>
            </a:r>
            <a:r>
              <a:rPr lang="en-IN" dirty="0" err="1" smtClean="0"/>
              <a:t>WeatherForecast</a:t>
            </a:r>
            <a:r>
              <a:rPr lang="en-IN" dirty="0" smtClean="0"/>
              <a:t>, and that is asked the following query:</a:t>
            </a:r>
          </a:p>
          <a:p>
            <a:endParaRPr lang="en-IN" dirty="0" smtClean="0"/>
          </a:p>
          <a:p>
            <a:r>
              <a:rPr lang="en-IN" dirty="0" smtClean="0"/>
              <a:t>"Give me the weather in Paris today please“</a:t>
            </a:r>
          </a:p>
          <a:p>
            <a:endParaRPr lang="en-IN" dirty="0"/>
          </a:p>
          <a:p>
            <a:r>
              <a:rPr lang="en-IN" dirty="0" smtClean="0"/>
              <a:t>In this case:</a:t>
            </a:r>
          </a:p>
          <a:p>
            <a:endParaRPr lang="en-IN" dirty="0" smtClean="0"/>
          </a:p>
          <a:p>
            <a:r>
              <a:rPr lang="en-IN" dirty="0" smtClean="0"/>
              <a:t>the intent classifier will identify that this query is related to a weather forecast request</a:t>
            </a:r>
          </a:p>
          <a:p>
            <a:r>
              <a:rPr lang="en-IN" dirty="0" smtClean="0"/>
              <a:t>the slot filler will look for different attributes of a weather forecast request: location, date...</a:t>
            </a:r>
          </a:p>
          <a:p>
            <a:endParaRPr lang="en-IN" dirty="0"/>
          </a:p>
          <a:p>
            <a:r>
              <a:rPr lang="en-IN" dirty="0" smtClean="0"/>
              <a:t>Given a text input, the NLU engine outputs an object with the three following properties:</a:t>
            </a:r>
          </a:p>
          <a:p>
            <a:endParaRPr lang="en-IN" dirty="0" smtClean="0"/>
          </a:p>
          <a:p>
            <a:r>
              <a:rPr lang="en-IN" b="1" dirty="0" smtClean="0"/>
              <a:t>input: </a:t>
            </a:r>
            <a:r>
              <a:rPr lang="en-IN" dirty="0" smtClean="0"/>
              <a:t>the actual text input.</a:t>
            </a:r>
          </a:p>
          <a:p>
            <a:r>
              <a:rPr lang="en-IN" b="1" dirty="0" smtClean="0"/>
              <a:t>intent: </a:t>
            </a:r>
            <a:r>
              <a:rPr lang="en-IN" dirty="0" smtClean="0"/>
              <a:t>the result of the intent classification process. It contains the detected intent, plus a probability.</a:t>
            </a:r>
          </a:p>
          <a:p>
            <a:r>
              <a:rPr lang="en-IN" b="1" dirty="0" smtClean="0"/>
              <a:t>slots: </a:t>
            </a:r>
            <a:r>
              <a:rPr lang="en-IN" dirty="0" smtClean="0"/>
              <a:t>a list of detected slots, each slot being specified with its name, value, and span within the original query. For dates, and other built-in slot types, the value of the slot can be resolved into a directly usable object. For example, “Christmas” will be resolved into 2017-12-25 00:00:00 +00:00.</a:t>
            </a:r>
            <a:endParaRPr lang="en-IN" dirty="0"/>
          </a:p>
        </p:txBody>
      </p:sp>
    </p:spTree>
    <p:extLst>
      <p:ext uri="{BB962C8B-B14F-4D97-AF65-F5344CB8AC3E}">
        <p14:creationId xmlns:p14="http://schemas.microsoft.com/office/powerpoint/2010/main" val="316553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60724" y="90771"/>
            <a:ext cx="6064295" cy="6767229"/>
          </a:xfrm>
          <a:prstGeom prst="rect">
            <a:avLst/>
          </a:prstGeom>
        </p:spPr>
      </p:pic>
      <p:sp>
        <p:nvSpPr>
          <p:cNvPr id="5" name="Rectangle 4"/>
          <p:cNvSpPr/>
          <p:nvPr/>
        </p:nvSpPr>
        <p:spPr>
          <a:xfrm>
            <a:off x="252549" y="628135"/>
            <a:ext cx="4846320" cy="1754326"/>
          </a:xfrm>
          <a:prstGeom prst="rect">
            <a:avLst/>
          </a:prstGeom>
        </p:spPr>
        <p:txBody>
          <a:bodyPr wrap="square">
            <a:spAutoFit/>
          </a:bodyPr>
          <a:lstStyle/>
          <a:p>
            <a:r>
              <a:rPr lang="en-IN" dirty="0" smtClean="0"/>
              <a:t>Back on the weather forecast example, an assistant including the intent </a:t>
            </a:r>
            <a:r>
              <a:rPr lang="en-IN" b="1" dirty="0" err="1" smtClean="0"/>
              <a:t>WeatherForecast</a:t>
            </a:r>
            <a:r>
              <a:rPr lang="en-IN" b="1" dirty="0" smtClean="0"/>
              <a:t> </a:t>
            </a:r>
            <a:r>
              <a:rPr lang="en-IN" dirty="0" smtClean="0"/>
              <a:t>should return the following parsed output for the query:</a:t>
            </a:r>
          </a:p>
          <a:p>
            <a:endParaRPr lang="en-IN" dirty="0"/>
          </a:p>
          <a:p>
            <a:r>
              <a:rPr lang="en-IN" i="1" dirty="0"/>
              <a:t>"Give me the </a:t>
            </a:r>
            <a:r>
              <a:rPr lang="en-IN" i="1" dirty="0" smtClean="0"/>
              <a:t>weather in</a:t>
            </a:r>
            <a:r>
              <a:rPr lang="en-IN" i="1" dirty="0"/>
              <a:t> </a:t>
            </a:r>
            <a:r>
              <a:rPr lang="en-IN" b="1" i="1" dirty="0"/>
              <a:t>Paris</a:t>
            </a:r>
            <a:r>
              <a:rPr lang="en-IN" i="1" dirty="0"/>
              <a:t> </a:t>
            </a:r>
            <a:r>
              <a:rPr lang="en-IN" b="1" i="1" dirty="0"/>
              <a:t>today</a:t>
            </a:r>
            <a:r>
              <a:rPr lang="en-IN" i="1" dirty="0"/>
              <a:t> please"</a:t>
            </a:r>
            <a:endParaRPr lang="en-IN" dirty="0"/>
          </a:p>
        </p:txBody>
      </p:sp>
      <p:sp>
        <p:nvSpPr>
          <p:cNvPr id="6" name="Rectangle 5"/>
          <p:cNvSpPr/>
          <p:nvPr/>
        </p:nvSpPr>
        <p:spPr>
          <a:xfrm>
            <a:off x="252549" y="3181197"/>
            <a:ext cx="5377542" cy="2585323"/>
          </a:xfrm>
          <a:prstGeom prst="rect">
            <a:avLst/>
          </a:prstGeom>
        </p:spPr>
        <p:txBody>
          <a:bodyPr wrap="square">
            <a:spAutoFit/>
          </a:bodyPr>
          <a:lstStyle/>
          <a:p>
            <a:r>
              <a:rPr lang="en-IN" b="1" i="0" dirty="0" smtClean="0">
                <a:solidFill>
                  <a:srgbClr val="24292E"/>
                </a:solidFill>
                <a:effectLst/>
              </a:rPr>
              <a:t>4. The handler code</a:t>
            </a:r>
          </a:p>
          <a:p>
            <a:r>
              <a:rPr lang="en-IN" b="0" i="0" dirty="0" smtClean="0">
                <a:solidFill>
                  <a:srgbClr val="24292E"/>
                </a:solidFill>
                <a:effectLst/>
              </a:rPr>
              <a:t>The parsed intent is made available to your code to perform actions on behalf of the user. This is where you connect the Snips AI to your own logic.</a:t>
            </a:r>
          </a:p>
          <a:p>
            <a:endParaRPr lang="en-IN" dirty="0">
              <a:solidFill>
                <a:srgbClr val="24292E"/>
              </a:solidFill>
            </a:endParaRPr>
          </a:p>
          <a:p>
            <a:r>
              <a:rPr lang="en-IN" b="0" i="0" dirty="0" smtClean="0">
                <a:solidFill>
                  <a:srgbClr val="24292E"/>
                </a:solidFill>
                <a:effectLst/>
              </a:rPr>
              <a:t>The handler code can include anything that you can code, from triggering a voice response, switching the colour of the kitchen lights, to making HTTP requests and triggering the robot dance moves.</a:t>
            </a:r>
            <a:endParaRPr lang="en-IN" b="0" i="0" dirty="0">
              <a:solidFill>
                <a:srgbClr val="24292E"/>
              </a:solidFill>
              <a:effectLst/>
            </a:endParaRPr>
          </a:p>
        </p:txBody>
      </p:sp>
    </p:spTree>
    <p:extLst>
      <p:ext uri="{BB962C8B-B14F-4D97-AF65-F5344CB8AC3E}">
        <p14:creationId xmlns:p14="http://schemas.microsoft.com/office/powerpoint/2010/main" val="404522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2002</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Libre Franklin</vt:lpstr>
      <vt:lpstr>Muli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Vishwasrao</dc:creator>
  <cp:lastModifiedBy>Mayur Vishwasrao</cp:lastModifiedBy>
  <cp:revision>95</cp:revision>
  <dcterms:created xsi:type="dcterms:W3CDTF">2017-10-04T09:41:25Z</dcterms:created>
  <dcterms:modified xsi:type="dcterms:W3CDTF">2017-10-05T14:24:17Z</dcterms:modified>
</cp:coreProperties>
</file>