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65"/>
  </p:normalViewPr>
  <p:slideViewPr>
    <p:cSldViewPr snapToGrid="0">
      <p:cViewPr varScale="1">
        <p:scale>
          <a:sx n="110" d="100"/>
          <a:sy n="110" d="100"/>
        </p:scale>
        <p:origin x="6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ata.cityofnewyork.us/City-Government/Citywide-Payroll-Data-Fiscal-Year-/k397-673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D09E-2EB5-BFD7-3E4F-4178E706B22F}"/>
              </a:ext>
            </a:extLst>
          </p:cNvPr>
          <p:cNvSpPr>
            <a:spLocks noGrp="1"/>
          </p:cNvSpPr>
          <p:nvPr>
            <p:ph type="ctrTitle"/>
          </p:nvPr>
        </p:nvSpPr>
        <p:spPr/>
        <p:txBody>
          <a:bodyPr>
            <a:normAutofit/>
          </a:bodyPr>
          <a:lstStyle/>
          <a:p>
            <a:r>
              <a:rPr lang="en-US" dirty="0"/>
              <a:t>Capstone Project: Citywide Payroll Data </a:t>
            </a:r>
          </a:p>
        </p:txBody>
      </p:sp>
      <p:sp>
        <p:nvSpPr>
          <p:cNvPr id="3" name="Subtitle 2">
            <a:extLst>
              <a:ext uri="{FF2B5EF4-FFF2-40B4-BE49-F238E27FC236}">
                <a16:creationId xmlns:a16="http://schemas.microsoft.com/office/drawing/2014/main" id="{10F1C8D9-96C0-30AD-67F2-E3E0ED89CB1E}"/>
              </a:ext>
            </a:extLst>
          </p:cNvPr>
          <p:cNvSpPr>
            <a:spLocks noGrp="1"/>
          </p:cNvSpPr>
          <p:nvPr>
            <p:ph type="subTitle" idx="1"/>
          </p:nvPr>
        </p:nvSpPr>
        <p:spPr/>
        <p:txBody>
          <a:bodyPr/>
          <a:lstStyle/>
          <a:p>
            <a:r>
              <a:rPr lang="en-US" dirty="0"/>
              <a:t>By: Madelene Cruz</a:t>
            </a:r>
          </a:p>
        </p:txBody>
      </p:sp>
    </p:spTree>
    <p:extLst>
      <p:ext uri="{BB962C8B-B14F-4D97-AF65-F5344CB8AC3E}">
        <p14:creationId xmlns:p14="http://schemas.microsoft.com/office/powerpoint/2010/main" val="2199835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2246A-EE3E-7B72-18B3-4A11BCF4E7FE}"/>
              </a:ext>
            </a:extLst>
          </p:cNvPr>
          <p:cNvSpPr>
            <a:spLocks noGrp="1"/>
          </p:cNvSpPr>
          <p:nvPr>
            <p:ph type="title"/>
          </p:nvPr>
        </p:nvSpPr>
        <p:spPr>
          <a:xfrm>
            <a:off x="2592925" y="3677312"/>
            <a:ext cx="8911687" cy="646332"/>
          </a:xfrm>
        </p:spPr>
        <p:txBody>
          <a:bodyPr/>
          <a:lstStyle/>
          <a:p>
            <a:r>
              <a:rPr lang="en-US" dirty="0" err="1"/>
              <a:t>Dataframe</a:t>
            </a:r>
            <a:endParaRPr lang="en-US" dirty="0"/>
          </a:p>
        </p:txBody>
      </p:sp>
      <p:sp>
        <p:nvSpPr>
          <p:cNvPr id="3" name="Content Placeholder 2">
            <a:extLst>
              <a:ext uri="{FF2B5EF4-FFF2-40B4-BE49-F238E27FC236}">
                <a16:creationId xmlns:a16="http://schemas.microsoft.com/office/drawing/2014/main" id="{2D8BB70C-A66E-CE79-363D-6BEBFD8ECC22}"/>
              </a:ext>
            </a:extLst>
          </p:cNvPr>
          <p:cNvSpPr>
            <a:spLocks noGrp="1"/>
          </p:cNvSpPr>
          <p:nvPr>
            <p:ph idx="1"/>
          </p:nvPr>
        </p:nvSpPr>
        <p:spPr>
          <a:xfrm>
            <a:off x="2745325" y="1859930"/>
            <a:ext cx="8759287" cy="1587577"/>
          </a:xfrm>
        </p:spPr>
        <p:txBody>
          <a:bodyPr/>
          <a:lstStyle/>
          <a:p>
            <a:r>
              <a:rPr lang="en-US" dirty="0"/>
              <a:t>Top 10  job positions/agencies with the highest base pay ‘Per Annum’</a:t>
            </a:r>
          </a:p>
          <a:p>
            <a:r>
              <a:rPr lang="en-US" dirty="0"/>
              <a:t>Top 10  job positions/agencies with the highest overtime pay</a:t>
            </a:r>
          </a:p>
          <a:p>
            <a:r>
              <a:rPr lang="en-US" dirty="0"/>
              <a:t>Top job positions/agencies with the overall highest pay</a:t>
            </a:r>
          </a:p>
          <a:p>
            <a:r>
              <a:rPr lang="en-US" dirty="0"/>
              <a:t>Any distinguishable trends</a:t>
            </a:r>
          </a:p>
        </p:txBody>
      </p:sp>
      <p:sp>
        <p:nvSpPr>
          <p:cNvPr id="4" name="TextBox 3">
            <a:extLst>
              <a:ext uri="{FF2B5EF4-FFF2-40B4-BE49-F238E27FC236}">
                <a16:creationId xmlns:a16="http://schemas.microsoft.com/office/drawing/2014/main" id="{DE2A8F36-053A-DB95-FFF2-997B9EBCBC3A}"/>
              </a:ext>
            </a:extLst>
          </p:cNvPr>
          <p:cNvSpPr txBox="1"/>
          <p:nvPr/>
        </p:nvSpPr>
        <p:spPr>
          <a:xfrm>
            <a:off x="2592925" y="1061199"/>
            <a:ext cx="5896319" cy="646331"/>
          </a:xfrm>
          <a:prstGeom prst="rect">
            <a:avLst/>
          </a:prstGeom>
          <a:noFill/>
        </p:spPr>
        <p:txBody>
          <a:bodyPr wrap="square" rtlCol="0">
            <a:spAutoFit/>
          </a:bodyPr>
          <a:lstStyle/>
          <a:p>
            <a:r>
              <a:rPr lang="en-US" sz="3600" dirty="0">
                <a:latin typeface="+mj-lt"/>
              </a:rPr>
              <a:t>Questions/Inquiries</a:t>
            </a:r>
          </a:p>
        </p:txBody>
      </p:sp>
      <p:sp>
        <p:nvSpPr>
          <p:cNvPr id="8" name="Content Placeholder 2">
            <a:extLst>
              <a:ext uri="{FF2B5EF4-FFF2-40B4-BE49-F238E27FC236}">
                <a16:creationId xmlns:a16="http://schemas.microsoft.com/office/drawing/2014/main" id="{8958878E-34D1-ABEC-9D02-6E1F1D4DB2B9}"/>
              </a:ext>
            </a:extLst>
          </p:cNvPr>
          <p:cNvSpPr txBox="1">
            <a:spLocks/>
          </p:cNvSpPr>
          <p:nvPr/>
        </p:nvSpPr>
        <p:spPr>
          <a:xfrm>
            <a:off x="2745325" y="4476044"/>
            <a:ext cx="8911687" cy="158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Has 5.66M rows</a:t>
            </a:r>
          </a:p>
          <a:p>
            <a:r>
              <a:rPr lang="en-US" dirty="0"/>
              <a:t>Has 17 Columns</a:t>
            </a:r>
          </a:p>
          <a:p>
            <a:r>
              <a:rPr lang="en-US" dirty="0"/>
              <a:t>Covered the fiscal years of 2014-2023</a:t>
            </a:r>
          </a:p>
        </p:txBody>
      </p:sp>
    </p:spTree>
    <p:extLst>
      <p:ext uri="{BB962C8B-B14F-4D97-AF65-F5344CB8AC3E}">
        <p14:creationId xmlns:p14="http://schemas.microsoft.com/office/powerpoint/2010/main" val="1985860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9AB05-137A-3C61-CFCA-E08FEB563CDC}"/>
              </a:ext>
            </a:extLst>
          </p:cNvPr>
          <p:cNvSpPr>
            <a:spLocks noGrp="1"/>
          </p:cNvSpPr>
          <p:nvPr>
            <p:ph type="title"/>
          </p:nvPr>
        </p:nvSpPr>
        <p:spPr/>
        <p:txBody>
          <a:bodyPr/>
          <a:lstStyle/>
          <a:p>
            <a:r>
              <a:rPr lang="en-US" dirty="0"/>
              <a:t>Cleaning Up the Data Frame and Subsets</a:t>
            </a:r>
          </a:p>
        </p:txBody>
      </p:sp>
      <p:sp>
        <p:nvSpPr>
          <p:cNvPr id="3" name="Content Placeholder 2">
            <a:extLst>
              <a:ext uri="{FF2B5EF4-FFF2-40B4-BE49-F238E27FC236}">
                <a16:creationId xmlns:a16="http://schemas.microsoft.com/office/drawing/2014/main" id="{E359DB19-58C2-B68E-7A5E-8114839CD1CC}"/>
              </a:ext>
            </a:extLst>
          </p:cNvPr>
          <p:cNvSpPr>
            <a:spLocks noGrp="1"/>
          </p:cNvSpPr>
          <p:nvPr>
            <p:ph idx="1"/>
          </p:nvPr>
        </p:nvSpPr>
        <p:spPr/>
        <p:txBody>
          <a:bodyPr>
            <a:normAutofit fontScale="92500" lnSpcReduction="20000"/>
          </a:bodyPr>
          <a:lstStyle/>
          <a:p>
            <a:r>
              <a:rPr lang="en-US" dirty="0"/>
              <a:t>Dataset had 4 pay basis: </a:t>
            </a:r>
          </a:p>
          <a:p>
            <a:pPr lvl="1"/>
            <a:r>
              <a:rPr lang="en-US" dirty="0"/>
              <a:t>Prorated Annual </a:t>
            </a:r>
          </a:p>
          <a:p>
            <a:pPr lvl="1"/>
            <a:r>
              <a:rPr lang="en-US" dirty="0"/>
              <a:t>Per Annum</a:t>
            </a:r>
          </a:p>
          <a:p>
            <a:pPr lvl="1"/>
            <a:r>
              <a:rPr lang="en-US" dirty="0"/>
              <a:t>Per Day</a:t>
            </a:r>
          </a:p>
          <a:p>
            <a:pPr lvl="1"/>
            <a:r>
              <a:rPr lang="en-US" dirty="0"/>
              <a:t>Per Hour</a:t>
            </a:r>
          </a:p>
          <a:p>
            <a:r>
              <a:rPr lang="en-US" dirty="0"/>
              <a:t>Dataset had 9 years worth of data</a:t>
            </a:r>
          </a:p>
          <a:p>
            <a:pPr lvl="1"/>
            <a:r>
              <a:rPr lang="en-US" dirty="0"/>
              <a:t>2014-2023</a:t>
            </a:r>
          </a:p>
          <a:p>
            <a:r>
              <a:rPr lang="en-US" dirty="0"/>
              <a:t>Created subsets for the years of 2021, 2022, and 2023</a:t>
            </a:r>
          </a:p>
          <a:p>
            <a:r>
              <a:rPr lang="en-US" dirty="0"/>
              <a:t>Eliminated unwanted columns like Name, Start Date, Work Location, etc.</a:t>
            </a:r>
          </a:p>
          <a:p>
            <a:r>
              <a:rPr lang="en-US" dirty="0"/>
              <a:t>Created a new column to display Total Pay Overall which summed Base Salary + Total OT Paid + Total Other Pay</a:t>
            </a:r>
          </a:p>
          <a:p>
            <a:r>
              <a:rPr lang="en-US" dirty="0"/>
              <a:t>Created subsets for Per Annum base salary, Total OT Paid, Total Pay Overall</a:t>
            </a:r>
          </a:p>
          <a:p>
            <a:endParaRPr lang="en-US" dirty="0"/>
          </a:p>
        </p:txBody>
      </p:sp>
    </p:spTree>
    <p:extLst>
      <p:ext uri="{BB962C8B-B14F-4D97-AF65-F5344CB8AC3E}">
        <p14:creationId xmlns:p14="http://schemas.microsoft.com/office/powerpoint/2010/main" val="307786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6CE88A8-225E-24BB-4294-69E869D514D4}"/>
              </a:ext>
            </a:extLst>
          </p:cNvPr>
          <p:cNvSpPr txBox="1"/>
          <p:nvPr/>
        </p:nvSpPr>
        <p:spPr>
          <a:xfrm>
            <a:off x="1151467" y="5949244"/>
            <a:ext cx="4944533" cy="369332"/>
          </a:xfrm>
          <a:prstGeom prst="rect">
            <a:avLst/>
          </a:prstGeom>
          <a:noFill/>
        </p:spPr>
        <p:txBody>
          <a:bodyPr wrap="square" rtlCol="0">
            <a:spAutoFit/>
          </a:bodyPr>
          <a:lstStyle/>
          <a:p>
            <a:r>
              <a:rPr lang="en-US" dirty="0" err="1"/>
              <a:t>Distplot</a:t>
            </a:r>
            <a:r>
              <a:rPr lang="en-US" dirty="0"/>
              <a:t> for all Per Annum Salaries in 2023</a:t>
            </a:r>
          </a:p>
        </p:txBody>
      </p:sp>
      <p:sp>
        <p:nvSpPr>
          <p:cNvPr id="9" name="TextBox 8">
            <a:extLst>
              <a:ext uri="{FF2B5EF4-FFF2-40B4-BE49-F238E27FC236}">
                <a16:creationId xmlns:a16="http://schemas.microsoft.com/office/drawing/2014/main" id="{1D175FF6-71EB-7186-AEC7-5ABEF09463B6}"/>
              </a:ext>
            </a:extLst>
          </p:cNvPr>
          <p:cNvSpPr txBox="1"/>
          <p:nvPr/>
        </p:nvSpPr>
        <p:spPr>
          <a:xfrm>
            <a:off x="5271911" y="3883378"/>
            <a:ext cx="526106" cy="369332"/>
          </a:xfrm>
          <a:prstGeom prst="rect">
            <a:avLst/>
          </a:prstGeom>
          <a:noFill/>
        </p:spPr>
        <p:txBody>
          <a:bodyPr wrap="none" rtlCol="0">
            <a:spAutoFit/>
          </a:bodyPr>
          <a:lstStyle/>
          <a:p>
            <a:r>
              <a:rPr lang="en-US" dirty="0"/>
              <a:t>V.S</a:t>
            </a:r>
          </a:p>
        </p:txBody>
      </p:sp>
      <p:pic>
        <p:nvPicPr>
          <p:cNvPr id="10" name="Picture 9">
            <a:extLst>
              <a:ext uri="{FF2B5EF4-FFF2-40B4-BE49-F238E27FC236}">
                <a16:creationId xmlns:a16="http://schemas.microsoft.com/office/drawing/2014/main" id="{B353F664-2EC2-1C87-CE0E-7D8BF572F419}"/>
              </a:ext>
            </a:extLst>
          </p:cNvPr>
          <p:cNvPicPr>
            <a:picLocks noChangeAspect="1"/>
          </p:cNvPicPr>
          <p:nvPr/>
        </p:nvPicPr>
        <p:blipFill>
          <a:blip r:embed="rId2"/>
          <a:stretch>
            <a:fillRect/>
          </a:stretch>
        </p:blipFill>
        <p:spPr>
          <a:xfrm>
            <a:off x="195158" y="274648"/>
            <a:ext cx="6975900" cy="3468890"/>
          </a:xfrm>
          <a:prstGeom prst="rect">
            <a:avLst/>
          </a:prstGeom>
        </p:spPr>
      </p:pic>
      <p:pic>
        <p:nvPicPr>
          <p:cNvPr id="6" name="Picture 5">
            <a:extLst>
              <a:ext uri="{FF2B5EF4-FFF2-40B4-BE49-F238E27FC236}">
                <a16:creationId xmlns:a16="http://schemas.microsoft.com/office/drawing/2014/main" id="{086E06CD-CC0C-B423-07BE-0CBFBCBFB604}"/>
              </a:ext>
            </a:extLst>
          </p:cNvPr>
          <p:cNvPicPr>
            <a:picLocks noChangeAspect="1"/>
          </p:cNvPicPr>
          <p:nvPr/>
        </p:nvPicPr>
        <p:blipFill>
          <a:blip r:embed="rId3"/>
          <a:stretch>
            <a:fillRect/>
          </a:stretch>
        </p:blipFill>
        <p:spPr>
          <a:xfrm>
            <a:off x="6175022" y="2610410"/>
            <a:ext cx="5924549" cy="4123412"/>
          </a:xfrm>
          <a:prstGeom prst="rect">
            <a:avLst/>
          </a:prstGeom>
        </p:spPr>
      </p:pic>
      <p:sp>
        <p:nvSpPr>
          <p:cNvPr id="7" name="TextBox 6">
            <a:extLst>
              <a:ext uri="{FF2B5EF4-FFF2-40B4-BE49-F238E27FC236}">
                <a16:creationId xmlns:a16="http://schemas.microsoft.com/office/drawing/2014/main" id="{1FDBA774-9DFA-7C77-DF21-7E41698997FE}"/>
              </a:ext>
            </a:extLst>
          </p:cNvPr>
          <p:cNvSpPr txBox="1"/>
          <p:nvPr/>
        </p:nvSpPr>
        <p:spPr>
          <a:xfrm>
            <a:off x="7089422" y="462844"/>
            <a:ext cx="4371151" cy="369332"/>
          </a:xfrm>
          <a:prstGeom prst="rect">
            <a:avLst/>
          </a:prstGeom>
          <a:noFill/>
        </p:spPr>
        <p:txBody>
          <a:bodyPr wrap="square" rtlCol="0">
            <a:spAutoFit/>
          </a:bodyPr>
          <a:lstStyle/>
          <a:p>
            <a:r>
              <a:rPr lang="en-US" dirty="0"/>
              <a:t>Top 10 Salaries in 2023 Per Annum</a:t>
            </a:r>
          </a:p>
        </p:txBody>
      </p:sp>
    </p:spTree>
    <p:extLst>
      <p:ext uri="{BB962C8B-B14F-4D97-AF65-F5344CB8AC3E}">
        <p14:creationId xmlns:p14="http://schemas.microsoft.com/office/powerpoint/2010/main" val="1964567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D0B503-2C31-FB56-D97C-9B4FC6A20859}"/>
              </a:ext>
            </a:extLst>
          </p:cNvPr>
          <p:cNvSpPr txBox="1"/>
          <p:nvPr/>
        </p:nvSpPr>
        <p:spPr>
          <a:xfrm>
            <a:off x="6215269" y="557213"/>
            <a:ext cx="3057319" cy="1200329"/>
          </a:xfrm>
          <a:prstGeom prst="rect">
            <a:avLst/>
          </a:prstGeom>
          <a:noFill/>
        </p:spPr>
        <p:txBody>
          <a:bodyPr wrap="square" rtlCol="0">
            <a:spAutoFit/>
          </a:bodyPr>
          <a:lstStyle/>
          <a:p>
            <a:r>
              <a:rPr lang="en-US" dirty="0"/>
              <a:t>Mean Salaries Per Annum</a:t>
            </a:r>
          </a:p>
          <a:p>
            <a:r>
              <a:rPr lang="en-US" dirty="0"/>
              <a:t>2021:$80, 323.06</a:t>
            </a:r>
          </a:p>
          <a:p>
            <a:r>
              <a:rPr lang="en-US" dirty="0"/>
              <a:t>2022:$81, 601.63</a:t>
            </a:r>
          </a:p>
          <a:p>
            <a:r>
              <a:rPr lang="en-US" dirty="0"/>
              <a:t>2023:$83, 204.65</a:t>
            </a:r>
          </a:p>
        </p:txBody>
      </p:sp>
      <p:pic>
        <p:nvPicPr>
          <p:cNvPr id="8" name="Picture 7">
            <a:extLst>
              <a:ext uri="{FF2B5EF4-FFF2-40B4-BE49-F238E27FC236}">
                <a16:creationId xmlns:a16="http://schemas.microsoft.com/office/drawing/2014/main" id="{8CC07AC8-952A-2620-F1D1-0785172279E4}"/>
              </a:ext>
            </a:extLst>
          </p:cNvPr>
          <p:cNvPicPr>
            <a:picLocks noChangeAspect="1"/>
          </p:cNvPicPr>
          <p:nvPr/>
        </p:nvPicPr>
        <p:blipFill>
          <a:blip r:embed="rId2"/>
          <a:stretch>
            <a:fillRect/>
          </a:stretch>
        </p:blipFill>
        <p:spPr>
          <a:xfrm>
            <a:off x="185740" y="132379"/>
            <a:ext cx="6007055" cy="4168159"/>
          </a:xfrm>
          <a:prstGeom prst="rect">
            <a:avLst/>
          </a:prstGeom>
        </p:spPr>
      </p:pic>
      <p:pic>
        <p:nvPicPr>
          <p:cNvPr id="6" name="Picture 5">
            <a:extLst>
              <a:ext uri="{FF2B5EF4-FFF2-40B4-BE49-F238E27FC236}">
                <a16:creationId xmlns:a16="http://schemas.microsoft.com/office/drawing/2014/main" id="{AE0F3195-C9C3-7805-9BF8-0FC8FEAA4ED7}"/>
              </a:ext>
            </a:extLst>
          </p:cNvPr>
          <p:cNvPicPr>
            <a:picLocks noChangeAspect="1"/>
          </p:cNvPicPr>
          <p:nvPr/>
        </p:nvPicPr>
        <p:blipFill>
          <a:blip r:embed="rId3"/>
          <a:stretch>
            <a:fillRect/>
          </a:stretch>
        </p:blipFill>
        <p:spPr>
          <a:xfrm>
            <a:off x="5438775" y="2476279"/>
            <a:ext cx="6443482" cy="3995958"/>
          </a:xfrm>
          <a:prstGeom prst="rect">
            <a:avLst/>
          </a:prstGeom>
        </p:spPr>
      </p:pic>
      <p:sp>
        <p:nvSpPr>
          <p:cNvPr id="7" name="TextBox 6">
            <a:extLst>
              <a:ext uri="{FF2B5EF4-FFF2-40B4-BE49-F238E27FC236}">
                <a16:creationId xmlns:a16="http://schemas.microsoft.com/office/drawing/2014/main" id="{462D8EC8-5518-4704-C51E-343A5301ED0C}"/>
              </a:ext>
            </a:extLst>
          </p:cNvPr>
          <p:cNvSpPr txBox="1"/>
          <p:nvPr/>
        </p:nvSpPr>
        <p:spPr>
          <a:xfrm>
            <a:off x="1714500" y="4972049"/>
            <a:ext cx="4800600" cy="1477328"/>
          </a:xfrm>
          <a:prstGeom prst="rect">
            <a:avLst/>
          </a:prstGeom>
          <a:noFill/>
        </p:spPr>
        <p:txBody>
          <a:bodyPr wrap="square" rtlCol="0">
            <a:spAutoFit/>
          </a:bodyPr>
          <a:lstStyle/>
          <a:p>
            <a:r>
              <a:rPr lang="en-US" dirty="0"/>
              <a:t>Mean OT Paid for Per Annum Personnel</a:t>
            </a:r>
          </a:p>
          <a:p>
            <a:r>
              <a:rPr lang="en-US" dirty="0"/>
              <a:t>2021:$4,519.16</a:t>
            </a:r>
          </a:p>
          <a:p>
            <a:r>
              <a:rPr lang="en-US" dirty="0"/>
              <a:t>2022:$5,975.25</a:t>
            </a:r>
          </a:p>
          <a:p>
            <a:r>
              <a:rPr lang="en-US" dirty="0"/>
              <a:t>2023:$6,567.44</a:t>
            </a:r>
          </a:p>
          <a:p>
            <a:endParaRPr lang="en-US" dirty="0"/>
          </a:p>
        </p:txBody>
      </p:sp>
    </p:spTree>
    <p:extLst>
      <p:ext uri="{BB962C8B-B14F-4D97-AF65-F5344CB8AC3E}">
        <p14:creationId xmlns:p14="http://schemas.microsoft.com/office/powerpoint/2010/main" val="2810281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B5AB36-0E57-A5A5-1260-054F3B6D622D}"/>
              </a:ext>
            </a:extLst>
          </p:cNvPr>
          <p:cNvPicPr>
            <a:picLocks noChangeAspect="1"/>
          </p:cNvPicPr>
          <p:nvPr/>
        </p:nvPicPr>
        <p:blipFill>
          <a:blip r:embed="rId2"/>
          <a:stretch>
            <a:fillRect/>
          </a:stretch>
        </p:blipFill>
        <p:spPr>
          <a:xfrm>
            <a:off x="209550" y="117848"/>
            <a:ext cx="7772400" cy="4907803"/>
          </a:xfrm>
          <a:prstGeom prst="rect">
            <a:avLst/>
          </a:prstGeom>
        </p:spPr>
      </p:pic>
      <p:sp>
        <p:nvSpPr>
          <p:cNvPr id="5" name="TextBox 4">
            <a:extLst>
              <a:ext uri="{FF2B5EF4-FFF2-40B4-BE49-F238E27FC236}">
                <a16:creationId xmlns:a16="http://schemas.microsoft.com/office/drawing/2014/main" id="{F3A06E13-7929-0CCB-5E34-6D6720E2A43D}"/>
              </a:ext>
            </a:extLst>
          </p:cNvPr>
          <p:cNvSpPr txBox="1"/>
          <p:nvPr/>
        </p:nvSpPr>
        <p:spPr>
          <a:xfrm>
            <a:off x="7115174" y="800100"/>
            <a:ext cx="4867277" cy="1477328"/>
          </a:xfrm>
          <a:prstGeom prst="rect">
            <a:avLst/>
          </a:prstGeom>
          <a:noFill/>
        </p:spPr>
        <p:txBody>
          <a:bodyPr wrap="square" rtlCol="0">
            <a:spAutoFit/>
          </a:bodyPr>
          <a:lstStyle/>
          <a:p>
            <a:r>
              <a:rPr lang="en-US" dirty="0"/>
              <a:t>Mean Total Pay for Per Annum Personnel</a:t>
            </a:r>
          </a:p>
          <a:p>
            <a:r>
              <a:rPr lang="en-US" dirty="0"/>
              <a:t>2021:$90, 780.45</a:t>
            </a:r>
          </a:p>
          <a:p>
            <a:r>
              <a:rPr lang="en-US"/>
              <a:t>2022:$94</a:t>
            </a:r>
            <a:r>
              <a:rPr lang="en-US" dirty="0"/>
              <a:t>, 485.33</a:t>
            </a:r>
          </a:p>
          <a:p>
            <a:r>
              <a:rPr lang="en-US" dirty="0"/>
              <a:t>2023:$95, 991.12</a:t>
            </a:r>
          </a:p>
          <a:p>
            <a:endParaRPr lang="en-US" dirty="0"/>
          </a:p>
        </p:txBody>
      </p:sp>
      <p:sp>
        <p:nvSpPr>
          <p:cNvPr id="6" name="TextBox 5">
            <a:extLst>
              <a:ext uri="{FF2B5EF4-FFF2-40B4-BE49-F238E27FC236}">
                <a16:creationId xmlns:a16="http://schemas.microsoft.com/office/drawing/2014/main" id="{001A7655-0C3B-5E2F-B0F7-8C41E53B19E7}"/>
              </a:ext>
            </a:extLst>
          </p:cNvPr>
          <p:cNvSpPr txBox="1"/>
          <p:nvPr/>
        </p:nvSpPr>
        <p:spPr>
          <a:xfrm>
            <a:off x="7115174" y="2257425"/>
            <a:ext cx="4643439" cy="3970318"/>
          </a:xfrm>
          <a:prstGeom prst="rect">
            <a:avLst/>
          </a:prstGeom>
          <a:noFill/>
        </p:spPr>
        <p:txBody>
          <a:bodyPr wrap="square" rtlCol="0">
            <a:spAutoFit/>
          </a:bodyPr>
          <a:lstStyle/>
          <a:p>
            <a:r>
              <a:rPr lang="en-US" dirty="0"/>
              <a:t>Take Aways: </a:t>
            </a:r>
          </a:p>
          <a:p>
            <a:r>
              <a:rPr lang="en-US" dirty="0"/>
              <a:t>Based on the data, the overall mean salary for employees paid per annum has steadily increased from 2021, 2022, and 2023. Overtime payment had a sharp increase between the years of 2021 and 2022 along with the total payment overall for City personnel. It is important to note that within the column Total Other Pay, settlement amounts are included and not distinguished, so this could </a:t>
            </a:r>
            <a:r>
              <a:rPr lang="en-US" dirty="0" err="1"/>
              <a:t>scew</a:t>
            </a:r>
            <a:r>
              <a:rPr lang="en-US" dirty="0"/>
              <a:t> and affect the values seen in Total Pay Overall as some may not be the norm.</a:t>
            </a:r>
          </a:p>
        </p:txBody>
      </p:sp>
    </p:spTree>
    <p:extLst>
      <p:ext uri="{BB962C8B-B14F-4D97-AF65-F5344CB8AC3E}">
        <p14:creationId xmlns:p14="http://schemas.microsoft.com/office/powerpoint/2010/main" val="3072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DFFF5A-AE9B-2B13-B302-D851A558190B}"/>
              </a:ext>
            </a:extLst>
          </p:cNvPr>
          <p:cNvSpPr>
            <a:spLocks noGrp="1"/>
          </p:cNvSpPr>
          <p:nvPr>
            <p:ph type="title"/>
          </p:nvPr>
        </p:nvSpPr>
        <p:spPr>
          <a:xfrm>
            <a:off x="649224" y="645106"/>
            <a:ext cx="3650279" cy="1259894"/>
          </a:xfrm>
        </p:spPr>
        <p:txBody>
          <a:bodyPr>
            <a:normAutofit/>
          </a:bodyPr>
          <a:lstStyle/>
          <a:p>
            <a:r>
              <a:rPr lang="en-US" dirty="0"/>
              <a:t>References</a:t>
            </a:r>
          </a:p>
        </p:txBody>
      </p:sp>
      <p:sp>
        <p:nvSpPr>
          <p:cNvPr id="1035" name="Rectangle 1034">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DEA56248-1CA3-5801-1192-A7BF9CF65A1C}"/>
              </a:ext>
            </a:extLst>
          </p:cNvPr>
          <p:cNvSpPr>
            <a:spLocks noGrp="1"/>
          </p:cNvSpPr>
          <p:nvPr>
            <p:ph idx="1"/>
          </p:nvPr>
        </p:nvSpPr>
        <p:spPr>
          <a:xfrm>
            <a:off x="649225" y="2133600"/>
            <a:ext cx="3650278" cy="3759253"/>
          </a:xfrm>
        </p:spPr>
        <p:txBody>
          <a:bodyPr>
            <a:normAutofit/>
          </a:bodyPr>
          <a:lstStyle/>
          <a:p>
            <a:r>
              <a:rPr lang="en-US" dirty="0">
                <a:hlinkClick r:id="rId2"/>
              </a:rPr>
              <a:t>https://data.cityofnewyork.us/City-Government/Citywide-Payroll-Data-Fiscal-Year-/k397-673e</a:t>
            </a:r>
            <a:r>
              <a:rPr lang="en-US" dirty="0"/>
              <a:t> </a:t>
            </a:r>
          </a:p>
          <a:p>
            <a:pPr marL="0" indent="0">
              <a:buNone/>
            </a:pPr>
            <a:endParaRPr lang="en-US" dirty="0"/>
          </a:p>
        </p:txBody>
      </p:sp>
      <p:pic>
        <p:nvPicPr>
          <p:cNvPr id="1028" name="Picture 4">
            <a:extLst>
              <a:ext uri="{FF2B5EF4-FFF2-40B4-BE49-F238E27FC236}">
                <a16:creationId xmlns:a16="http://schemas.microsoft.com/office/drawing/2014/main" id="{C6F89D5D-93D9-E0A0-A9EF-136281A1259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81543" y="1736203"/>
            <a:ext cx="6391577" cy="3355577"/>
          </a:xfrm>
          <a:prstGeom prst="rect">
            <a:avLst/>
          </a:prstGeom>
          <a:noFill/>
          <a:extLst>
            <a:ext uri="{909E8E84-426E-40DD-AFC4-6F175D3DCCD1}">
              <a14:hiddenFill xmlns:a14="http://schemas.microsoft.com/office/drawing/2010/main">
                <a:solidFill>
                  <a:srgbClr val="FFFFFF"/>
                </a:solidFill>
              </a14:hiddenFill>
            </a:ext>
          </a:extLst>
        </p:spPr>
      </p:pic>
      <p:sp>
        <p:nvSpPr>
          <p:cNvPr id="1037"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02606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204</TotalTime>
  <Words>338</Words>
  <Application>Microsoft Macintosh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Capstone Project: Citywide Payroll Data </vt:lpstr>
      <vt:lpstr>Dataframe</vt:lpstr>
      <vt:lpstr>Cleaning Up the Data Frame and Subsets</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Citywide Payroll Data </dc:title>
  <dc:creator>Madelene Cruz</dc:creator>
  <cp:lastModifiedBy>Madelene Cruz</cp:lastModifiedBy>
  <cp:revision>9</cp:revision>
  <dcterms:created xsi:type="dcterms:W3CDTF">2024-01-11T18:07:58Z</dcterms:created>
  <dcterms:modified xsi:type="dcterms:W3CDTF">2024-01-12T01:13:06Z</dcterms:modified>
</cp:coreProperties>
</file>